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3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notesSlides/notesSlide7.xml" ContentType="application/vnd.openxmlformats-officedocument.presentationml.notesSlide+xml"/>
  <Default Extension="doc" ContentType="application/msword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gif" ContentType="image/gif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Default Extension="avi" ContentType="video/avi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tags/tag3.xml" ContentType="application/vnd.openxmlformats-officedocument.presentationml.tags+xml"/>
  <Default Extension="jpeg" ContentType="image/jpeg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61"/>
  </p:notesMasterIdLst>
  <p:sldIdLst>
    <p:sldId id="673" r:id="rId2"/>
    <p:sldId id="674" r:id="rId3"/>
    <p:sldId id="470" r:id="rId4"/>
    <p:sldId id="631" r:id="rId5"/>
    <p:sldId id="635" r:id="rId6"/>
    <p:sldId id="578" r:id="rId7"/>
    <p:sldId id="612" r:id="rId8"/>
    <p:sldId id="614" r:id="rId9"/>
    <p:sldId id="601" r:id="rId10"/>
    <p:sldId id="618" r:id="rId11"/>
    <p:sldId id="658" r:id="rId12"/>
    <p:sldId id="661" r:id="rId13"/>
    <p:sldId id="576" r:id="rId14"/>
    <p:sldId id="577" r:id="rId15"/>
    <p:sldId id="602" r:id="rId16"/>
    <p:sldId id="603" r:id="rId17"/>
    <p:sldId id="585" r:id="rId18"/>
    <p:sldId id="586" r:id="rId19"/>
    <p:sldId id="623" r:id="rId20"/>
    <p:sldId id="624" r:id="rId21"/>
    <p:sldId id="587" r:id="rId22"/>
    <p:sldId id="588" r:id="rId23"/>
    <p:sldId id="595" r:id="rId24"/>
    <p:sldId id="622" r:id="rId25"/>
    <p:sldId id="650" r:id="rId26"/>
    <p:sldId id="652" r:id="rId27"/>
    <p:sldId id="471" r:id="rId28"/>
    <p:sldId id="473" r:id="rId29"/>
    <p:sldId id="474" r:id="rId30"/>
    <p:sldId id="510" r:id="rId31"/>
    <p:sldId id="505" r:id="rId32"/>
    <p:sldId id="506" r:id="rId33"/>
    <p:sldId id="507" r:id="rId34"/>
    <p:sldId id="514" r:id="rId35"/>
    <p:sldId id="515" r:id="rId36"/>
    <p:sldId id="517" r:id="rId37"/>
    <p:sldId id="516" r:id="rId38"/>
    <p:sldId id="525" r:id="rId39"/>
    <p:sldId id="527" r:id="rId40"/>
    <p:sldId id="528" r:id="rId41"/>
    <p:sldId id="529" r:id="rId42"/>
    <p:sldId id="530" r:id="rId43"/>
    <p:sldId id="433" r:id="rId44"/>
    <p:sldId id="672" r:id="rId45"/>
    <p:sldId id="565" r:id="rId46"/>
    <p:sldId id="566" r:id="rId47"/>
    <p:sldId id="671" r:id="rId48"/>
    <p:sldId id="554" r:id="rId49"/>
    <p:sldId id="556" r:id="rId50"/>
    <p:sldId id="557" r:id="rId51"/>
    <p:sldId id="560" r:id="rId52"/>
    <p:sldId id="563" r:id="rId53"/>
    <p:sldId id="564" r:id="rId54"/>
    <p:sldId id="665" r:id="rId55"/>
    <p:sldId id="666" r:id="rId56"/>
    <p:sldId id="667" r:id="rId57"/>
    <p:sldId id="600" r:id="rId58"/>
    <p:sldId id="610" r:id="rId59"/>
    <p:sldId id="675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721" autoAdjust="0"/>
    <p:restoredTop sz="93486" autoAdjust="0"/>
  </p:normalViewPr>
  <p:slideViewPr>
    <p:cSldViewPr>
      <p:cViewPr varScale="1">
        <p:scale>
          <a:sx n="68" d="100"/>
          <a:sy n="68" d="100"/>
        </p:scale>
        <p:origin x="-13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4" Type="http://schemas.openxmlformats.org/officeDocument/2006/relationships/image" Target="../media/image7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4D4F3-5684-455F-8CFA-8E55B1ED7656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8C361-1A5D-4DF9-8076-9B4C607347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598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Kilogram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9C497EF-E2F6-449E-8BD8-B90731DFD75B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82128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2D85765-4021-4C59-A9E0-0DF2D113E331}" type="slidenum">
              <a:rPr lang="en-US" sz="1200"/>
              <a:pPr algn="r"/>
              <a:t>4</a:t>
            </a:fld>
            <a:endParaRPr lang="en-US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070490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Photosynthetic time scale – extending life of the light energy – </a:t>
            </a:r>
            <a:r>
              <a:rPr lang="en-GB" b="1" smtClean="0"/>
              <a:t>accumulation issue</a:t>
            </a:r>
          </a:p>
          <a:p>
            <a:r>
              <a:rPr lang="en-GB" smtClean="0"/>
              <a:t>Photon mass </a:t>
            </a:r>
            <a:r>
              <a:rPr lang="en-US" smtClean="0"/>
              <a:t>1.8×10</a:t>
            </a:r>
            <a:r>
              <a:rPr lang="en-US" baseline="30000" smtClean="0"/>
              <a:t>−50</a:t>
            </a:r>
            <a:r>
              <a:rPr lang="en-US" smtClean="0"/>
              <a:t> </a:t>
            </a:r>
            <a:r>
              <a:rPr lang="en-US" smtClean="0">
                <a:hlinkClick r:id="rId3" tooltip="Kilogram"/>
              </a:rPr>
              <a:t>kg</a:t>
            </a:r>
            <a:r>
              <a:rPr lang="en-US" smtClean="0"/>
              <a:t>  electron mass: 10</a:t>
            </a:r>
            <a:r>
              <a:rPr lang="en-US" baseline="30000" smtClean="0"/>
              <a:t>-30 </a:t>
            </a:r>
            <a:r>
              <a:rPr lang="en-US" smtClean="0"/>
              <a:t>kg; proton: 10</a:t>
            </a:r>
            <a:r>
              <a:rPr lang="en-US" baseline="30000" smtClean="0"/>
              <a:t>-27</a:t>
            </a:r>
            <a:r>
              <a:rPr lang="en-US" smtClean="0"/>
              <a:t> kg</a:t>
            </a:r>
          </a:p>
          <a:p>
            <a:r>
              <a:rPr lang="en-US" smtClean="0"/>
              <a:t>                         mosquito                          Moon                 Saturn</a:t>
            </a: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xmlns="" val="3951254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0DD2D6-C30B-4530-AE8E-4646E6211EF0}" type="slidenum">
              <a:rPr lang="en-US" smtClean="0">
                <a:solidFill>
                  <a:srgbClr val="000000"/>
                </a:solidFill>
              </a:rPr>
              <a:pPr/>
              <a:t>7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0319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DD7654-EC9E-466E-B883-CB15B0FE97F2}" type="slidenum">
              <a:rPr lang="en-US" smtClean="0">
                <a:solidFill>
                  <a:srgbClr val="000000"/>
                </a:solidFill>
              </a:rPr>
              <a:pPr/>
              <a:t>8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7567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704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5F898D7-2797-4FB3-ADD4-970DB9AB2F9E}" type="slidenum">
              <a:rPr lang="en-US" sz="1200">
                <a:latin typeface="Calibri" pitchFamily="34" charset="0"/>
              </a:rPr>
              <a:pPr algn="r"/>
              <a:t>9</a:t>
            </a:fld>
            <a:endParaRPr lang="en-US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3933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183309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Erysimum in Darwin’s gardens (Downe)</a:t>
            </a:r>
          </a:p>
        </p:txBody>
      </p:sp>
    </p:spTree>
    <p:extLst>
      <p:ext uri="{BB962C8B-B14F-4D97-AF65-F5344CB8AC3E}">
        <p14:creationId xmlns:p14="http://schemas.microsoft.com/office/powerpoint/2010/main" xmlns="" val="2469533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4446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5390BF-6317-40D8-A15B-CC65018E4F57}" type="slidenum">
              <a:rPr lang="lt-LT" smtClean="0"/>
              <a:pPr/>
              <a:t>15</a:t>
            </a:fld>
            <a:endParaRPr lang="lt-LT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217851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1ADE38-166B-4445-A373-7C1DCDAC00AA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42382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34457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97672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BF535B-555C-4443-91B5-C51838CC75D9}" type="slidenum">
              <a:rPr lang="en-US" smtClean="0"/>
              <a:pPr/>
              <a:t>19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942779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B175D0-146A-475F-94A5-3EFF6D4077C3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55392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215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7879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168616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A47207-1ABE-4293-B9EA-E6BEB3FB72A2}" type="slidenum">
              <a:rPr lang="en-US"/>
              <a:pPr/>
              <a:t>24</a:t>
            </a:fld>
            <a:endParaRPr lang="en-US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853286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024325-6318-4587-99DB-78F41E6DB8A9}" type="slidenum">
              <a:rPr lang="lt-LT" smtClean="0"/>
              <a:pPr/>
              <a:t>25</a:t>
            </a:fld>
            <a:endParaRPr lang="lt-L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11342866-B5A2-4AA1-88ED-75AA19390C46}" type="slidenum">
              <a:rPr lang="en-US" smtClean="0">
                <a:latin typeface="Arial" pitchFamily="34" charset="0"/>
              </a:rPr>
              <a:pPr eaLnBrk="1" hangingPunct="1"/>
              <a:t>26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As</a:t>
            </a:r>
            <a:r>
              <a:rPr lang="lt-LT" baseline="0" dirty="0" smtClean="0"/>
              <a:t> we know, 2D PE spectroscopy is a very powerful (and may be, too powerful) tool capable of resolving various quantum correlations at the femtosecond scale as long-lasting coherent oscillations observed in a number of various systems, including...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024325-6318-4587-99DB-78F41E6DB8A9}" type="slidenum">
              <a:rPr lang="lt-LT" smtClean="0"/>
              <a:pPr/>
              <a:t>27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2465689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10679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22342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99920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024325-6318-4587-99DB-78F41E6DB8A9}" type="slidenum">
              <a:rPr lang="lt-LT" smtClean="0"/>
              <a:pPr/>
              <a:t>31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729824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D3E41-428D-42D4-91EE-029CFC169A28}" type="slidenum">
              <a:rPr lang="lt-LT" smtClean="0"/>
              <a:pPr/>
              <a:t>32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3558296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D3E41-428D-42D4-91EE-029CFC169A28}" type="slidenum">
              <a:rPr lang="lt-LT" smtClean="0"/>
              <a:pPr/>
              <a:t>33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0012873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1CD9A-9B33-4986-91BC-45C593F0CF7D}" type="slidenum">
              <a:rPr lang="lt-LT" smtClean="0"/>
              <a:pPr/>
              <a:t>34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0161505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62561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70717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64307-1B51-4DF3-BF04-1E3BF41E37AE}" type="slidenum">
              <a:rPr lang="lt-LT" smtClean="0"/>
              <a:pPr/>
              <a:t>37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752203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75564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D3E41-428D-42D4-91EE-029CFC169A28}" type="slidenum">
              <a:rPr lang="lt-LT" smtClean="0"/>
              <a:pPr/>
              <a:t>39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40204806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72533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21483-A5A5-402E-B869-B3E39D3833C2}" type="slidenum">
              <a:rPr lang="lt-LT" smtClean="0"/>
              <a:pPr/>
              <a:t>41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6038009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87233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230350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033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3966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95942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834854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65790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97685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66770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040969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929377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8C361-1A5D-4DF9-8076-9B4C60734731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2620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1C7C-9A7D-40F2-89C9-C3CAE819E1ED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20A5-5FDB-415D-AE81-EFBD5DDDA7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7027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53752"/>
            <a:ext cx="8784976" cy="85496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2565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438305"/>
            <a:ext cx="1512168" cy="365125"/>
          </a:xfrm>
        </p:spPr>
        <p:txBody>
          <a:bodyPr/>
          <a:lstStyle>
            <a:lvl1pPr>
              <a:defRPr b="0"/>
            </a:lvl1pPr>
          </a:lstStyle>
          <a:p>
            <a:fld id="{0C4E1C7C-9A7D-40F2-89C9-C3CAE819E1ED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9712" y="6438305"/>
            <a:ext cx="518457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2320" y="6438305"/>
            <a:ext cx="1557536" cy="365125"/>
          </a:xfrm>
        </p:spPr>
        <p:txBody>
          <a:bodyPr/>
          <a:lstStyle/>
          <a:p>
            <a:fld id="{FDD020A5-5FDB-415D-AE81-EFBD5DDDA7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8112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1C7C-9A7D-40F2-89C9-C3CAE819E1ED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20A5-5FDB-415D-AE81-EFBD5DDDA7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990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504" y="1052736"/>
            <a:ext cx="4388296" cy="5256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316288" cy="5256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1C7C-9A7D-40F2-89C9-C3CAE819E1ED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20A5-5FDB-415D-AE81-EFBD5DDDA7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0465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1C7C-9A7D-40F2-89C9-C3CAE819E1ED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20A5-5FDB-415D-AE81-EFBD5DDDA7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8429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1C7C-9A7D-40F2-89C9-C3CAE819E1ED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20A5-5FDB-415D-AE81-EFBD5DDDA7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1687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1C7C-9A7D-40F2-89C9-C3CAE819E1ED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20A5-5FDB-415D-AE81-EFBD5DDDA7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101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1C7C-9A7D-40F2-89C9-C3CAE819E1ED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20A5-5FDB-415D-AE81-EFBD5DDDA7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78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1C7C-9A7D-40F2-89C9-C3CAE819E1ED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20A5-5FDB-415D-AE81-EFBD5DDDA7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441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1C7C-9A7D-40F2-89C9-C3CAE819E1ED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20A5-5FDB-415D-AE81-EFBD5DDDA7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519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1C7C-9A7D-40F2-89C9-C3CAE819E1ED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020A5-5FDB-415D-AE81-EFBD5DDDA7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3152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CCCDE-8465-4A5B-A486-F1C34FA4E4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5264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9144000" cy="9485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rgbClr val="891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7504" y="53752"/>
            <a:ext cx="8856984" cy="854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504" y="1052736"/>
            <a:ext cx="8856984" cy="5271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7504" y="6448251"/>
            <a:ext cx="1584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C4E1C7C-9A7D-40F2-89C9-C3CAE819E1ED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35696" y="6437101"/>
            <a:ext cx="547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91400" y="6439107"/>
            <a:ext cx="1646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DD020A5-5FDB-415D-AE81-EFBD5DDDA7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184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8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b="0" kern="1200">
          <a:solidFill>
            <a:srgbClr val="891C2E"/>
          </a:solidFill>
          <a:latin typeface="Georg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notesSlide" Target="../notesSlides/notesSlide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18" Type="http://schemas.openxmlformats.org/officeDocument/2006/relationships/tags" Target="../tags/tag37.xml"/><Relationship Id="rId3" Type="http://schemas.openxmlformats.org/officeDocument/2006/relationships/tags" Target="../tags/tag22.xml"/><Relationship Id="rId21" Type="http://schemas.openxmlformats.org/officeDocument/2006/relationships/tags" Target="../tags/tag40.xml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tags" Target="../tags/tag36.xml"/><Relationship Id="rId2" Type="http://schemas.openxmlformats.org/officeDocument/2006/relationships/tags" Target="../tags/tag21.xml"/><Relationship Id="rId16" Type="http://schemas.openxmlformats.org/officeDocument/2006/relationships/tags" Target="../tags/tag35.xml"/><Relationship Id="rId20" Type="http://schemas.openxmlformats.org/officeDocument/2006/relationships/tags" Target="../tags/tag39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notesSlide" Target="../notesSlides/notesSlide5.xml"/><Relationship Id="rId5" Type="http://schemas.openxmlformats.org/officeDocument/2006/relationships/tags" Target="../tags/tag24.xml"/><Relationship Id="rId15" Type="http://schemas.openxmlformats.org/officeDocument/2006/relationships/tags" Target="../tags/tag34.xml"/><Relationship Id="rId23" Type="http://schemas.openxmlformats.org/officeDocument/2006/relationships/slideLayout" Target="../slideLayouts/slideLayout6.xml"/><Relationship Id="rId10" Type="http://schemas.openxmlformats.org/officeDocument/2006/relationships/tags" Target="../tags/tag29.xml"/><Relationship Id="rId19" Type="http://schemas.openxmlformats.org/officeDocument/2006/relationships/tags" Target="../tags/tag38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tags" Target="../tags/tag33.xml"/><Relationship Id="rId22" Type="http://schemas.openxmlformats.org/officeDocument/2006/relationships/tags" Target="../tags/tag4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image" Target="../media/image5.png"/><Relationship Id="rId5" Type="http://schemas.openxmlformats.org/officeDocument/2006/relationships/tags" Target="../tags/tag46.xml"/><Relationship Id="rId10" Type="http://schemas.openxmlformats.org/officeDocument/2006/relationships/notesSlide" Target="../notesSlides/notesSlide6.xml"/><Relationship Id="rId4" Type="http://schemas.openxmlformats.org/officeDocument/2006/relationships/tags" Target="../tags/tag45.xml"/><Relationship Id="rId9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8.wmf"/><Relationship Id="rId4" Type="http://schemas.openxmlformats.org/officeDocument/2006/relationships/oleObject" Target="../embeddings/Microsoft_Office_Word_97_-_2003_Document2.doc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10" Type="http://schemas.openxmlformats.org/officeDocument/2006/relationships/oleObject" Target="../embeddings/oleObject9.bin"/><Relationship Id="rId4" Type="http://schemas.openxmlformats.org/officeDocument/2006/relationships/image" Target="../media/image27.wmf"/><Relationship Id="rId9" Type="http://schemas.openxmlformats.org/officeDocument/2006/relationships/oleObject" Target="../embeddings/oleObject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44.png"/><Relationship Id="rId4" Type="http://schemas.openxmlformats.org/officeDocument/2006/relationships/oleObject" Target="../embeddings/oleObject1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7.bin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4.xml"/><Relationship Id="rId1" Type="http://schemas.openxmlformats.org/officeDocument/2006/relationships/video" Target="NULL" TargetMode="External"/><Relationship Id="rId6" Type="http://schemas.openxmlformats.org/officeDocument/2006/relationships/image" Target="../media/image60.png"/><Relationship Id="rId5" Type="http://schemas.microsoft.com/office/2007/relationships/media" Target="../media/media1.avi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61.png"/><Relationship Id="rId5" Type="http://schemas.microsoft.com/office/2007/relationships/media" Target="../media/media2.avi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jpeg"/><Relationship Id="rId10" Type="http://schemas.openxmlformats.org/officeDocument/2006/relationships/image" Target="../media/image87.png"/><Relationship Id="rId4" Type="http://schemas.openxmlformats.org/officeDocument/2006/relationships/image" Target="../media/image81.gif"/><Relationship Id="rId9" Type="http://schemas.openxmlformats.org/officeDocument/2006/relationships/image" Target="../media/image86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media" Target="../media/media4.avi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91.png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6" Type="http://schemas.microsoft.com/office/2007/relationships/media" Target="../media/media3.avi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2" Type="http://schemas.openxmlformats.org/officeDocument/2006/relationships/video" Target="file:///E:\Documents\Power%20Point\Ulm-2011\monomer.wmv" TargetMode="External"/><Relationship Id="rId1" Type="http://schemas.openxmlformats.org/officeDocument/2006/relationships/video" Target="file:///E:\Documents\Power%20Point\Ulm-2011\dimer.wmv" TargetMode="Externa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gif"/><Relationship Id="rId4" Type="http://schemas.openxmlformats.org/officeDocument/2006/relationships/notesSlide" Target="../notesSlides/notesSlide36.xml"/><Relationship Id="rId9" Type="http://schemas.openxmlformats.org/officeDocument/2006/relationships/image" Target="../media/image97.gi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notesSlide" Target="../notesSlides/notesSlide37.xml"/><Relationship Id="rId7" Type="http://schemas.microsoft.com/office/2007/relationships/media" Target="../media/media4.avi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6" Type="http://schemas.openxmlformats.org/officeDocument/2006/relationships/image" Target="../media/image91.png"/><Relationship Id="rId5" Type="http://schemas.microsoft.com/office/2007/relationships/media" Target="../media/media3.avi"/><Relationship Id="rId4" Type="http://schemas.openxmlformats.org/officeDocument/2006/relationships/image" Target="../media/image10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9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382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Efficiency of Excitation Dynamics and Regulation Ability in Photosynthetic Light Harvesting</a:t>
            </a:r>
            <a:endParaRPr lang="lt-LT" dirty="0"/>
          </a:p>
        </p:txBody>
      </p:sp>
      <p:sp>
        <p:nvSpPr>
          <p:cNvPr id="1331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95600"/>
            <a:ext cx="6400800" cy="1752600"/>
          </a:xfrm>
        </p:spPr>
        <p:txBody>
          <a:bodyPr>
            <a:normAutofit fontScale="77500" lnSpcReduction="20000"/>
          </a:bodyPr>
          <a:lstStyle/>
          <a:p>
            <a:r>
              <a:rPr lang="en-US" sz="3800" b="1" dirty="0" smtClean="0"/>
              <a:t>L. </a:t>
            </a:r>
            <a:r>
              <a:rPr lang="en-US" sz="3800" b="1" dirty="0" err="1" smtClean="0"/>
              <a:t>Valkunas</a:t>
            </a:r>
            <a:endParaRPr lang="en-US" sz="3800" b="1" dirty="0" smtClean="0"/>
          </a:p>
          <a:p>
            <a:r>
              <a:rPr lang="en-US" sz="2300" dirty="0" smtClean="0"/>
              <a:t>Institute of Physics, Center for Physical Sciences and Technology, Vilnius</a:t>
            </a:r>
          </a:p>
          <a:p>
            <a:r>
              <a:rPr lang="en-US" sz="2300" dirty="0" smtClean="0"/>
              <a:t>Department of Theoretical Physics, Faculty of Physics, Vilnius University,</a:t>
            </a:r>
          </a:p>
          <a:p>
            <a:r>
              <a:rPr lang="en-US" sz="2300" dirty="0" smtClean="0"/>
              <a:t>Lithuania </a:t>
            </a:r>
            <a:endParaRPr lang="lt-LT" sz="2300" dirty="0" smtClean="0"/>
          </a:p>
          <a:p>
            <a:endParaRPr lang="lt-LT" dirty="0" smtClean="0"/>
          </a:p>
        </p:txBody>
      </p:sp>
      <p:pic>
        <p:nvPicPr>
          <p:cNvPr id="13317" name="P 1" descr="Center_logo-0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562600"/>
            <a:ext cx="1871663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7362" name="Picture 2" descr="Spalvotas logotip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530098"/>
            <a:ext cx="679579" cy="75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hangingPunct="0"/>
            <a:r>
              <a:rPr lang="en-US" dirty="0" smtClean="0">
                <a:latin typeface="Times New Roman" pitchFamily="18" charset="0"/>
                <a:sym typeface="Wingdings" pitchFamily="2" charset="2"/>
              </a:rPr>
              <a:t>Photosynthesis</a:t>
            </a:r>
            <a:r>
              <a:rPr lang="en-US" dirty="0">
                <a:latin typeface="Times New Roman" pitchFamily="18" charset="0"/>
                <a:sym typeface="Wingdings" pitchFamily="2" charset="2"/>
              </a:rPr>
              <a:t>: </a:t>
            </a:r>
            <a:r>
              <a:rPr lang="en-US" dirty="0" smtClean="0">
                <a:latin typeface="Times New Roman" pitchFamily="18" charset="0"/>
                <a:sym typeface="Wingdings" pitchFamily="2" charset="2"/>
              </a:rPr>
              <a:t>introduction</a:t>
            </a:r>
          </a:p>
          <a:p>
            <a:pPr eaLnBrk="0" hangingPunct="0"/>
            <a:r>
              <a:rPr lang="en-US" dirty="0" smtClean="0">
                <a:latin typeface="Times New Roman" pitchFamily="18" charset="0"/>
                <a:sym typeface="Wingdings" pitchFamily="2" charset="2"/>
              </a:rPr>
              <a:t>Sensitivity </a:t>
            </a:r>
            <a:r>
              <a:rPr lang="en-US" dirty="0">
                <a:latin typeface="Times New Roman" pitchFamily="18" charset="0"/>
                <a:sym typeface="Wingdings" pitchFamily="2" charset="2"/>
              </a:rPr>
              <a:t>to the external conditions: </a:t>
            </a:r>
            <a:r>
              <a:rPr lang="en-US" dirty="0" smtClean="0">
                <a:latin typeface="Times New Roman" pitchFamily="18" charset="0"/>
                <a:sym typeface="Wingdings" pitchFamily="2" charset="2"/>
              </a:rPr>
              <a:t>NPQ</a:t>
            </a:r>
          </a:p>
          <a:p>
            <a:pPr eaLnBrk="0" hangingPunct="0"/>
            <a:r>
              <a:rPr lang="en-US" dirty="0" smtClean="0">
                <a:latin typeface="Times New Roman" pitchFamily="18" charset="0"/>
                <a:sym typeface="Wingdings" pitchFamily="2" charset="2"/>
              </a:rPr>
              <a:t>Single </a:t>
            </a:r>
            <a:r>
              <a:rPr lang="en-US" dirty="0">
                <a:latin typeface="Times New Roman" pitchFamily="18" charset="0"/>
                <a:sym typeface="Wingdings" pitchFamily="2" charset="2"/>
              </a:rPr>
              <a:t>Molecular </a:t>
            </a:r>
            <a:r>
              <a:rPr lang="en-US" dirty="0" smtClean="0">
                <a:latin typeface="Times New Roman" pitchFamily="18" charset="0"/>
                <a:sym typeface="Wingdings" pitchFamily="2" charset="2"/>
              </a:rPr>
              <a:t>Spectroscopy</a:t>
            </a:r>
          </a:p>
          <a:p>
            <a:pPr eaLnBrk="0" hangingPunct="0"/>
            <a:r>
              <a:rPr lang="en-US" dirty="0" smtClean="0">
                <a:latin typeface="Times New Roman" pitchFamily="18" charset="0"/>
                <a:sym typeface="Wingdings" pitchFamily="2" charset="2"/>
              </a:rPr>
              <a:t>Coherences and oscillations in 2D electronic spectroscopy</a:t>
            </a:r>
            <a:endParaRPr lang="en-US" dirty="0">
              <a:latin typeface="Times New Roman" pitchFamily="18" charset="0"/>
              <a:sym typeface="Wingdings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024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Photosynthesis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6703"/>
          <a:stretch/>
        </p:blipFill>
        <p:spPr bwMode="auto">
          <a:xfrm>
            <a:off x="76200" y="1219200"/>
            <a:ext cx="8915400" cy="512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476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497138"/>
            <a:ext cx="6781800" cy="326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09604" name="Group 4"/>
          <p:cNvGrpSpPr>
            <a:grpSpLocks/>
          </p:cNvGrpSpPr>
          <p:nvPr/>
        </p:nvGrpSpPr>
        <p:grpSpPr bwMode="auto">
          <a:xfrm>
            <a:off x="1187450" y="1633538"/>
            <a:ext cx="6169025" cy="466725"/>
            <a:chOff x="1292" y="663"/>
            <a:chExt cx="3886" cy="294"/>
          </a:xfrm>
        </p:grpSpPr>
        <p:sp>
          <p:nvSpPr>
            <p:cNvPr id="409605" name="Text Box 5"/>
            <p:cNvSpPr txBox="1">
              <a:spLocks noChangeArrowheads="1"/>
            </p:cNvSpPr>
            <p:nvPr/>
          </p:nvSpPr>
          <p:spPr bwMode="auto">
            <a:xfrm>
              <a:off x="1292" y="663"/>
              <a:ext cx="388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2400" i="1" dirty="0">
                  <a:latin typeface="Times New Roman" pitchFamily="18" charset="0"/>
                  <a:cs typeface="Arial" charset="0"/>
                </a:rPr>
                <a:t>Photon         Exciton          Electron         Proton</a:t>
              </a:r>
              <a:endParaRPr lang="en-US" sz="2400" i="1" dirty="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409606" name="Line 6"/>
            <p:cNvSpPr>
              <a:spLocks noChangeShapeType="1"/>
            </p:cNvSpPr>
            <p:nvPr/>
          </p:nvSpPr>
          <p:spPr bwMode="auto">
            <a:xfrm>
              <a:off x="2018" y="845"/>
              <a:ext cx="22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09607" name="Line 7"/>
            <p:cNvSpPr>
              <a:spLocks noChangeShapeType="1"/>
            </p:cNvSpPr>
            <p:nvPr/>
          </p:nvSpPr>
          <p:spPr bwMode="auto">
            <a:xfrm>
              <a:off x="3107" y="799"/>
              <a:ext cx="22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09608" name="Line 8"/>
            <p:cNvSpPr>
              <a:spLocks noChangeShapeType="1"/>
            </p:cNvSpPr>
            <p:nvPr/>
          </p:nvSpPr>
          <p:spPr bwMode="auto">
            <a:xfrm>
              <a:off x="4195" y="799"/>
              <a:ext cx="22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609" name="Text Box 9"/>
          <p:cNvSpPr txBox="1">
            <a:spLocks noChangeArrowheads="1"/>
          </p:cNvSpPr>
          <p:nvPr/>
        </p:nvSpPr>
        <p:spPr bwMode="auto">
          <a:xfrm>
            <a:off x="1330325" y="1201738"/>
            <a:ext cx="8143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0">
                <a:latin typeface="Arial" charset="0"/>
                <a:cs typeface="Arial" charset="0"/>
              </a:rPr>
              <a:t>10</a:t>
            </a:r>
            <a:r>
              <a:rPr lang="en-GB" b="0" baseline="30000">
                <a:latin typeface="Arial" charset="0"/>
                <a:cs typeface="Arial" charset="0"/>
              </a:rPr>
              <a:t>-15 </a:t>
            </a:r>
            <a:r>
              <a:rPr lang="en-GB" b="0">
                <a:latin typeface="Arial" charset="0"/>
                <a:cs typeface="Arial" charset="0"/>
              </a:rPr>
              <a:t>s</a:t>
            </a:r>
          </a:p>
        </p:txBody>
      </p:sp>
      <p:sp>
        <p:nvSpPr>
          <p:cNvPr id="409610" name="Text Box 10"/>
          <p:cNvSpPr txBox="1">
            <a:spLocks noChangeArrowheads="1"/>
          </p:cNvSpPr>
          <p:nvPr/>
        </p:nvSpPr>
        <p:spPr bwMode="auto">
          <a:xfrm>
            <a:off x="2914650" y="1201738"/>
            <a:ext cx="8143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0">
                <a:latin typeface="Arial" charset="0"/>
                <a:cs typeface="Arial" charset="0"/>
              </a:rPr>
              <a:t>10</a:t>
            </a:r>
            <a:r>
              <a:rPr lang="en-GB" b="0" baseline="30000">
                <a:latin typeface="Arial" charset="0"/>
                <a:cs typeface="Arial" charset="0"/>
              </a:rPr>
              <a:t>-10 </a:t>
            </a:r>
            <a:r>
              <a:rPr lang="en-GB" b="0">
                <a:latin typeface="Arial" charset="0"/>
                <a:cs typeface="Arial" charset="0"/>
              </a:rPr>
              <a:t>s</a:t>
            </a:r>
          </a:p>
        </p:txBody>
      </p:sp>
      <p:sp>
        <p:nvSpPr>
          <p:cNvPr id="409611" name="Text Box 11"/>
          <p:cNvSpPr txBox="1">
            <a:spLocks noChangeArrowheads="1"/>
          </p:cNvSpPr>
          <p:nvPr/>
        </p:nvSpPr>
        <p:spPr bwMode="auto">
          <a:xfrm>
            <a:off x="4354513" y="1201738"/>
            <a:ext cx="1279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0">
                <a:latin typeface="Arial" charset="0"/>
                <a:cs typeface="Arial" charset="0"/>
              </a:rPr>
              <a:t>10</a:t>
            </a:r>
            <a:r>
              <a:rPr lang="en-GB" b="0" baseline="30000">
                <a:latin typeface="Arial" charset="0"/>
                <a:cs typeface="Arial" charset="0"/>
              </a:rPr>
              <a:t>-10</a:t>
            </a:r>
            <a:r>
              <a:rPr lang="en-GB" b="0">
                <a:latin typeface="Arial" charset="0"/>
                <a:cs typeface="Arial" charset="0"/>
              </a:rPr>
              <a:t>-10</a:t>
            </a:r>
            <a:r>
              <a:rPr lang="en-GB" b="0" baseline="30000">
                <a:latin typeface="Arial" charset="0"/>
                <a:cs typeface="Arial" charset="0"/>
              </a:rPr>
              <a:t>-1 </a:t>
            </a:r>
            <a:r>
              <a:rPr lang="en-GB" b="0">
                <a:latin typeface="Arial" charset="0"/>
                <a:cs typeface="Arial" charset="0"/>
              </a:rPr>
              <a:t>s</a:t>
            </a:r>
          </a:p>
        </p:txBody>
      </p:sp>
      <p:sp>
        <p:nvSpPr>
          <p:cNvPr id="409612" name="Text Box 12"/>
          <p:cNvSpPr txBox="1">
            <a:spLocks noChangeArrowheads="1"/>
          </p:cNvSpPr>
          <p:nvPr/>
        </p:nvSpPr>
        <p:spPr bwMode="auto">
          <a:xfrm>
            <a:off x="6154738" y="1201738"/>
            <a:ext cx="11445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0">
                <a:latin typeface="Arial" charset="0"/>
                <a:cs typeface="Arial" charset="0"/>
              </a:rPr>
              <a:t>10</a:t>
            </a:r>
            <a:r>
              <a:rPr lang="en-GB" b="0" baseline="30000">
                <a:latin typeface="Arial" charset="0"/>
                <a:cs typeface="Arial" charset="0"/>
              </a:rPr>
              <a:t>-3</a:t>
            </a:r>
            <a:r>
              <a:rPr lang="en-GB" b="0">
                <a:latin typeface="Arial" charset="0"/>
                <a:cs typeface="Arial" charset="0"/>
              </a:rPr>
              <a:t>-10</a:t>
            </a:r>
            <a:r>
              <a:rPr lang="en-GB" b="0" baseline="30000">
                <a:latin typeface="Arial" charset="0"/>
                <a:cs typeface="Arial" charset="0"/>
              </a:rPr>
              <a:t>1 </a:t>
            </a:r>
            <a:r>
              <a:rPr lang="en-GB" b="0">
                <a:latin typeface="Arial" charset="0"/>
                <a:cs typeface="Arial" charset="0"/>
              </a:rPr>
              <a:t>s</a:t>
            </a:r>
          </a:p>
        </p:txBody>
      </p:sp>
      <p:sp>
        <p:nvSpPr>
          <p:cNvPr id="409613" name="Text Box 13"/>
          <p:cNvSpPr txBox="1">
            <a:spLocks noChangeArrowheads="1"/>
          </p:cNvSpPr>
          <p:nvPr/>
        </p:nvSpPr>
        <p:spPr bwMode="auto">
          <a:xfrm>
            <a:off x="7956550" y="3360738"/>
            <a:ext cx="812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0">
                <a:latin typeface="Arial" charset="0"/>
                <a:cs typeface="Arial" charset="0"/>
              </a:rPr>
              <a:t>&gt;10</a:t>
            </a:r>
            <a:r>
              <a:rPr lang="en-GB" b="0" baseline="30000">
                <a:latin typeface="Arial" charset="0"/>
                <a:cs typeface="Arial" charset="0"/>
              </a:rPr>
              <a:t>2 </a:t>
            </a:r>
            <a:r>
              <a:rPr lang="en-GB" b="0">
                <a:latin typeface="Arial" charset="0"/>
                <a:cs typeface="Arial" charset="0"/>
              </a:rPr>
              <a:t>s</a:t>
            </a:r>
          </a:p>
        </p:txBody>
      </p:sp>
      <p:sp>
        <p:nvSpPr>
          <p:cNvPr id="409614" name="Text Box 14"/>
          <p:cNvSpPr txBox="1">
            <a:spLocks noChangeArrowheads="1"/>
          </p:cNvSpPr>
          <p:nvPr/>
        </p:nvSpPr>
        <p:spPr bwMode="auto">
          <a:xfrm>
            <a:off x="8001000" y="3778250"/>
            <a:ext cx="996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0">
                <a:latin typeface="Arial" charset="0"/>
                <a:cs typeface="Arial" charset="0"/>
              </a:rPr>
              <a:t>Carbon </a:t>
            </a:r>
          </a:p>
          <a:p>
            <a:r>
              <a:rPr lang="en-GB" b="0">
                <a:latin typeface="Arial" charset="0"/>
                <a:cs typeface="Arial" charset="0"/>
              </a:rPr>
              <a:t>fixation</a:t>
            </a:r>
          </a:p>
        </p:txBody>
      </p:sp>
      <p:sp>
        <p:nvSpPr>
          <p:cNvPr id="409615" name="AutoShape 15"/>
          <p:cNvSpPr>
            <a:spLocks noChangeArrowheads="1"/>
          </p:cNvSpPr>
          <p:nvPr/>
        </p:nvSpPr>
        <p:spPr bwMode="auto">
          <a:xfrm>
            <a:off x="7596188" y="3937000"/>
            <a:ext cx="360362" cy="217488"/>
          </a:xfrm>
          <a:prstGeom prst="rightArrow">
            <a:avLst>
              <a:gd name="adj1" fmla="val 50000"/>
              <a:gd name="adj2" fmla="val 4142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Light energy accumulation processes: </a:t>
            </a:r>
            <a:br>
              <a:rPr lang="en-GB" smtClean="0"/>
            </a:br>
            <a:r>
              <a:rPr lang="en-GB" smtClean="0"/>
              <a:t>time scales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873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Photosystem II</a:t>
            </a:r>
          </a:p>
        </p:txBody>
      </p:sp>
      <p:sp>
        <p:nvSpPr>
          <p:cNvPr id="68" name="Rectangle 67"/>
          <p:cNvSpPr/>
          <p:nvPr>
            <p:custDataLst>
              <p:tags r:id="rId2"/>
            </p:custDataLst>
          </p:nvPr>
        </p:nvSpPr>
        <p:spPr bwMode="auto">
          <a:xfrm>
            <a:off x="928662" y="2285992"/>
            <a:ext cx="7430400" cy="2071702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3497AE">
                <a:satMod val="300000"/>
              </a:srgbClr>
            </a:contourClr>
          </a:sp3d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69" name="Oval 68"/>
          <p:cNvSpPr/>
          <p:nvPr>
            <p:custDataLst>
              <p:tags r:id="rId3"/>
            </p:custDataLst>
          </p:nvPr>
        </p:nvSpPr>
        <p:spPr bwMode="auto">
          <a:xfrm>
            <a:off x="5643563" y="1928813"/>
            <a:ext cx="1428750" cy="2714625"/>
          </a:xfrm>
          <a:prstGeom prst="ellipse">
            <a:avLst/>
          </a:prstGeom>
          <a:gradFill rotWithShape="1">
            <a:gsLst>
              <a:gs pos="0">
                <a:srgbClr val="7DCC2E">
                  <a:tint val="62000"/>
                  <a:satMod val="180000"/>
                </a:srgbClr>
              </a:gs>
              <a:gs pos="65000">
                <a:srgbClr val="7DCC2E">
                  <a:tint val="32000"/>
                  <a:satMod val="250000"/>
                </a:srgbClr>
              </a:gs>
              <a:gs pos="100000">
                <a:srgbClr val="7DCC2E">
                  <a:tint val="23000"/>
                  <a:satMod val="300000"/>
                </a:srgbClr>
              </a:gs>
            </a:gsLst>
            <a:lin ang="16200000" scaled="0"/>
          </a:gradFill>
          <a:ln w="38100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70" name="Rounded Rectangle 69"/>
          <p:cNvSpPr/>
          <p:nvPr>
            <p:custDataLst>
              <p:tags r:id="rId4"/>
            </p:custDataLst>
          </p:nvPr>
        </p:nvSpPr>
        <p:spPr bwMode="auto">
          <a:xfrm>
            <a:off x="3557588" y="2143125"/>
            <a:ext cx="2214562" cy="2357438"/>
          </a:xfrm>
          <a:prstGeom prst="roundRect">
            <a:avLst/>
          </a:prstGeom>
          <a:gradFill rotWithShape="1">
            <a:gsLst>
              <a:gs pos="0">
                <a:srgbClr val="FFC000">
                  <a:tint val="62000"/>
                  <a:satMod val="180000"/>
                </a:srgbClr>
              </a:gs>
              <a:gs pos="65000">
                <a:srgbClr val="FFC000">
                  <a:tint val="32000"/>
                  <a:satMod val="250000"/>
                </a:srgbClr>
              </a:gs>
              <a:gs pos="100000">
                <a:srgbClr val="FFC000">
                  <a:tint val="23000"/>
                  <a:satMod val="300000"/>
                </a:srgbClr>
              </a:gs>
            </a:gsLst>
            <a:lin ang="16200000" scaled="0"/>
          </a:gra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214438" y="1643063"/>
            <a:ext cx="10858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Stroma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214438" y="4538663"/>
            <a:ext cx="10382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Lumen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28688" y="2884488"/>
            <a:ext cx="165735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0000"/>
                </a:solidFill>
                <a:latin typeface="+mn-lt"/>
              </a:rPr>
              <a:t>Thylakoid membrane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103688" y="4786313"/>
            <a:ext cx="1252537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Antenna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(LHCII)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651500" y="4786313"/>
            <a:ext cx="13716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Reaction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center</a:t>
            </a:r>
          </a:p>
        </p:txBody>
      </p:sp>
      <p:sp>
        <p:nvSpPr>
          <p:cNvPr id="76" name="Oval 75"/>
          <p:cNvSpPr/>
          <p:nvPr>
            <p:custDataLst>
              <p:tags r:id="rId5"/>
            </p:custDataLst>
          </p:nvPr>
        </p:nvSpPr>
        <p:spPr bwMode="auto">
          <a:xfrm>
            <a:off x="3857625" y="2428875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77" name="Oval 76"/>
          <p:cNvSpPr/>
          <p:nvPr>
            <p:custDataLst>
              <p:tags r:id="rId6"/>
            </p:custDataLst>
          </p:nvPr>
        </p:nvSpPr>
        <p:spPr bwMode="auto">
          <a:xfrm>
            <a:off x="4500563" y="2286000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78" name="Oval 77"/>
          <p:cNvSpPr/>
          <p:nvPr>
            <p:custDataLst>
              <p:tags r:id="rId7"/>
            </p:custDataLst>
          </p:nvPr>
        </p:nvSpPr>
        <p:spPr bwMode="auto">
          <a:xfrm>
            <a:off x="4214813" y="2786063"/>
            <a:ext cx="428625" cy="214312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79" name="Oval 78"/>
          <p:cNvSpPr/>
          <p:nvPr>
            <p:custDataLst>
              <p:tags r:id="rId8"/>
            </p:custDataLst>
          </p:nvPr>
        </p:nvSpPr>
        <p:spPr bwMode="auto">
          <a:xfrm>
            <a:off x="4929188" y="2643188"/>
            <a:ext cx="428625" cy="214312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80" name="Oval 79"/>
          <p:cNvSpPr/>
          <p:nvPr>
            <p:custDataLst>
              <p:tags r:id="rId9"/>
            </p:custDataLst>
          </p:nvPr>
        </p:nvSpPr>
        <p:spPr bwMode="auto">
          <a:xfrm>
            <a:off x="3857625" y="3071813"/>
            <a:ext cx="428625" cy="214312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81" name="Oval 80"/>
          <p:cNvSpPr/>
          <p:nvPr>
            <p:custDataLst>
              <p:tags r:id="rId10"/>
            </p:custDataLst>
          </p:nvPr>
        </p:nvSpPr>
        <p:spPr bwMode="auto">
          <a:xfrm>
            <a:off x="5000625" y="3071813"/>
            <a:ext cx="428625" cy="214312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82" name="Oval 81"/>
          <p:cNvSpPr/>
          <p:nvPr>
            <p:custDataLst>
              <p:tags r:id="rId11"/>
            </p:custDataLst>
          </p:nvPr>
        </p:nvSpPr>
        <p:spPr bwMode="auto">
          <a:xfrm>
            <a:off x="3857625" y="3714750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83" name="Oval 82"/>
          <p:cNvSpPr/>
          <p:nvPr>
            <p:custDataLst>
              <p:tags r:id="rId12"/>
            </p:custDataLst>
          </p:nvPr>
        </p:nvSpPr>
        <p:spPr bwMode="auto">
          <a:xfrm>
            <a:off x="4429125" y="3286125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84" name="Oval 83"/>
          <p:cNvSpPr/>
          <p:nvPr>
            <p:custDataLst>
              <p:tags r:id="rId13"/>
            </p:custDataLst>
          </p:nvPr>
        </p:nvSpPr>
        <p:spPr bwMode="auto">
          <a:xfrm>
            <a:off x="4357688" y="4143375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85" name="Oval 84"/>
          <p:cNvSpPr/>
          <p:nvPr>
            <p:custDataLst>
              <p:tags r:id="rId14"/>
            </p:custDataLst>
          </p:nvPr>
        </p:nvSpPr>
        <p:spPr bwMode="auto">
          <a:xfrm>
            <a:off x="4572000" y="3714750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86" name="Oval 85"/>
          <p:cNvSpPr/>
          <p:nvPr>
            <p:custDataLst>
              <p:tags r:id="rId15"/>
            </p:custDataLst>
          </p:nvPr>
        </p:nvSpPr>
        <p:spPr bwMode="auto">
          <a:xfrm>
            <a:off x="5214938" y="4000500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87" name="Oval 86"/>
          <p:cNvSpPr/>
          <p:nvPr>
            <p:custDataLst>
              <p:tags r:id="rId16"/>
            </p:custDataLst>
          </p:nvPr>
        </p:nvSpPr>
        <p:spPr bwMode="auto">
          <a:xfrm>
            <a:off x="5214938" y="3500438"/>
            <a:ext cx="428625" cy="214312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88" name="Oval 87"/>
          <p:cNvSpPr/>
          <p:nvPr>
            <p:custDataLst>
              <p:tags r:id="rId17"/>
            </p:custDataLst>
          </p:nvPr>
        </p:nvSpPr>
        <p:spPr bwMode="auto">
          <a:xfrm>
            <a:off x="5929313" y="4143375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89" name="Oval 88"/>
          <p:cNvSpPr/>
          <p:nvPr>
            <p:custDataLst>
              <p:tags r:id="rId18"/>
            </p:custDataLst>
          </p:nvPr>
        </p:nvSpPr>
        <p:spPr bwMode="auto">
          <a:xfrm>
            <a:off x="6357938" y="4143375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000250" y="5214938"/>
            <a:ext cx="17145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Antenna chlorophylls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019925" y="5110163"/>
            <a:ext cx="21018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RC chlorophylls</a:t>
            </a:r>
          </a:p>
        </p:txBody>
      </p:sp>
      <p:cxnSp>
        <p:nvCxnSpPr>
          <p:cNvPr id="92" name="Straight Connector 91"/>
          <p:cNvCxnSpPr>
            <a:cxnSpLocks noChangeShapeType="1"/>
            <a:endCxn id="90" idx="0"/>
          </p:cNvCxnSpPr>
          <p:nvPr/>
        </p:nvCxnSpPr>
        <p:spPr bwMode="auto">
          <a:xfrm flipH="1">
            <a:off x="2857500" y="3857625"/>
            <a:ext cx="1214438" cy="135731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</p:spPr>
      </p:cxnSp>
      <p:cxnSp>
        <p:nvCxnSpPr>
          <p:cNvPr id="93" name="Straight Connector 92"/>
          <p:cNvCxnSpPr>
            <a:cxnSpLocks noChangeShapeType="1"/>
          </p:cNvCxnSpPr>
          <p:nvPr/>
        </p:nvCxnSpPr>
        <p:spPr bwMode="auto">
          <a:xfrm rot="10800000" flipV="1">
            <a:off x="3203575" y="4243388"/>
            <a:ext cx="1368425" cy="971550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</p:spPr>
      </p:cxnSp>
      <p:cxnSp>
        <p:nvCxnSpPr>
          <p:cNvPr id="94" name="Straight Connector 93"/>
          <p:cNvCxnSpPr>
            <a:cxnSpLocks noChangeShapeType="1"/>
          </p:cNvCxnSpPr>
          <p:nvPr/>
        </p:nvCxnSpPr>
        <p:spPr bwMode="auto">
          <a:xfrm>
            <a:off x="6569075" y="4286250"/>
            <a:ext cx="1366838" cy="8286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</p:spPr>
      </p:cxnSp>
      <p:cxnSp>
        <p:nvCxnSpPr>
          <p:cNvPr id="95" name="Straight Connector 94"/>
          <p:cNvCxnSpPr>
            <a:cxnSpLocks noChangeShapeType="1"/>
          </p:cNvCxnSpPr>
          <p:nvPr/>
        </p:nvCxnSpPr>
        <p:spPr bwMode="auto">
          <a:xfrm>
            <a:off x="6140450" y="4286250"/>
            <a:ext cx="1547813" cy="82867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</p:spPr>
      </p:cxnSp>
      <p:sp>
        <p:nvSpPr>
          <p:cNvPr id="96" name="Freeform 95"/>
          <p:cNvSpPr>
            <a:spLocks noChangeAspect="1"/>
          </p:cNvSpPr>
          <p:nvPr/>
        </p:nvSpPr>
        <p:spPr>
          <a:xfrm rot="2621705">
            <a:off x="2868613" y="1893888"/>
            <a:ext cx="1439862" cy="230187"/>
          </a:xfrm>
          <a:custGeom>
            <a:avLst/>
            <a:gdLst>
              <a:gd name="connsiteX0" fmla="*/ 0 w 4032173"/>
              <a:gd name="connsiteY0" fmla="*/ 246043 h 644487"/>
              <a:gd name="connsiteX1" fmla="*/ 440675 w 4032173"/>
              <a:gd name="connsiteY1" fmla="*/ 246043 h 644487"/>
              <a:gd name="connsiteX2" fmla="*/ 782198 w 4032173"/>
              <a:gd name="connsiteY2" fmla="*/ 36723 h 644487"/>
              <a:gd name="connsiteX3" fmla="*/ 1112704 w 4032173"/>
              <a:gd name="connsiteY3" fmla="*/ 466381 h 644487"/>
              <a:gd name="connsiteX4" fmla="*/ 1465243 w 4032173"/>
              <a:gd name="connsiteY4" fmla="*/ 91807 h 644487"/>
              <a:gd name="connsiteX5" fmla="*/ 1806766 w 4032173"/>
              <a:gd name="connsiteY5" fmla="*/ 477398 h 644487"/>
              <a:gd name="connsiteX6" fmla="*/ 2148289 w 4032173"/>
              <a:gd name="connsiteY6" fmla="*/ 124858 h 644487"/>
              <a:gd name="connsiteX7" fmla="*/ 2522863 w 4032173"/>
              <a:gd name="connsiteY7" fmla="*/ 543499 h 644487"/>
              <a:gd name="connsiteX8" fmla="*/ 2886419 w 4032173"/>
              <a:gd name="connsiteY8" fmla="*/ 157908 h 644487"/>
              <a:gd name="connsiteX9" fmla="*/ 3205908 w 4032173"/>
              <a:gd name="connsiteY9" fmla="*/ 609600 h 644487"/>
              <a:gd name="connsiteX10" fmla="*/ 3536414 w 4032173"/>
              <a:gd name="connsiteY10" fmla="*/ 367229 h 644487"/>
              <a:gd name="connsiteX11" fmla="*/ 4032173 w 4032173"/>
              <a:gd name="connsiteY11" fmla="*/ 367229 h 64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32173" h="644487">
                <a:moveTo>
                  <a:pt x="0" y="246043"/>
                </a:moveTo>
                <a:cubicBezTo>
                  <a:pt x="155154" y="263486"/>
                  <a:pt x="310309" y="280930"/>
                  <a:pt x="440675" y="246043"/>
                </a:cubicBezTo>
                <a:cubicBezTo>
                  <a:pt x="571041" y="211156"/>
                  <a:pt x="670193" y="0"/>
                  <a:pt x="782198" y="36723"/>
                </a:cubicBezTo>
                <a:cubicBezTo>
                  <a:pt x="894203" y="73446"/>
                  <a:pt x="998863" y="457200"/>
                  <a:pt x="1112704" y="466381"/>
                </a:cubicBezTo>
                <a:cubicBezTo>
                  <a:pt x="1226545" y="475562"/>
                  <a:pt x="1349566" y="89971"/>
                  <a:pt x="1465243" y="91807"/>
                </a:cubicBezTo>
                <a:cubicBezTo>
                  <a:pt x="1580920" y="93643"/>
                  <a:pt x="1692925" y="471890"/>
                  <a:pt x="1806766" y="477398"/>
                </a:cubicBezTo>
                <a:cubicBezTo>
                  <a:pt x="1920607" y="482906"/>
                  <a:pt x="2028939" y="113841"/>
                  <a:pt x="2148289" y="124858"/>
                </a:cubicBezTo>
                <a:cubicBezTo>
                  <a:pt x="2267639" y="135875"/>
                  <a:pt x="2399841" y="537991"/>
                  <a:pt x="2522863" y="543499"/>
                </a:cubicBezTo>
                <a:cubicBezTo>
                  <a:pt x="2645885" y="549007"/>
                  <a:pt x="2772578" y="146891"/>
                  <a:pt x="2886419" y="157908"/>
                </a:cubicBezTo>
                <a:cubicBezTo>
                  <a:pt x="3000260" y="168925"/>
                  <a:pt x="3097576" y="574713"/>
                  <a:pt x="3205908" y="609600"/>
                </a:cubicBezTo>
                <a:cubicBezTo>
                  <a:pt x="3314241" y="644487"/>
                  <a:pt x="3398703" y="407624"/>
                  <a:pt x="3536414" y="367229"/>
                </a:cubicBezTo>
                <a:cubicBezTo>
                  <a:pt x="3674125" y="326834"/>
                  <a:pt x="3853149" y="347031"/>
                  <a:pt x="4032173" y="367229"/>
                </a:cubicBezTo>
              </a:path>
            </a:pathLst>
          </a:custGeom>
          <a:noFill/>
          <a:ln w="38100" cap="flat" cmpd="sng" algn="ctr">
            <a:solidFill>
              <a:srgbClr val="FF9929"/>
            </a:solidFill>
            <a:prstDash val="solid"/>
            <a:tailEnd type="stealth" w="lg" len="lg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7" name="Sun 96"/>
          <p:cNvSpPr/>
          <p:nvPr>
            <p:custDataLst>
              <p:tags r:id="rId19"/>
            </p:custDataLst>
          </p:nvPr>
        </p:nvSpPr>
        <p:spPr bwMode="auto">
          <a:xfrm>
            <a:off x="2786050" y="1214422"/>
            <a:ext cx="500066" cy="500066"/>
          </a:xfrm>
          <a:prstGeom prst="sun">
            <a:avLst/>
          </a:prstGeom>
          <a:solidFill>
            <a:srgbClr val="FFFF00"/>
          </a:solidFill>
          <a:ln>
            <a:noFill/>
            <a:headEnd type="none" w="med" len="med"/>
            <a:tailEnd type="none" w="med" len="med"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3497AE">
                <a:satMod val="300000"/>
              </a:srgbClr>
            </a:contourClr>
          </a:sp3d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20090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mph" presetSubtype="2" decel="50000" fill="remove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0E37B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000"/>
                            </p:stCondLst>
                            <p:childTnLst>
                              <p:par>
                                <p:cTn id="104" presetID="1" presetClass="emph" presetSubtype="2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0E37B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1" presetClass="emph" presetSubtype="2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0E37B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14" presetID="1" presetClass="emph" presetSubtype="2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0E37B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19" presetID="1" presetClass="emph" presetSubtype="2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0E37B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000"/>
                            </p:stCondLst>
                            <p:childTnLst>
                              <p:par>
                                <p:cTn id="12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0E37B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0E37B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/>
      <p:bldP spid="90" grpId="1"/>
      <p:bldP spid="91" grpId="0"/>
      <p:bldP spid="9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Photosystem II</a:t>
            </a:r>
          </a:p>
        </p:txBody>
      </p:sp>
      <p:sp>
        <p:nvSpPr>
          <p:cNvPr id="162" name="Rectangle 161"/>
          <p:cNvSpPr/>
          <p:nvPr>
            <p:custDataLst>
              <p:tags r:id="rId2"/>
            </p:custDataLst>
          </p:nvPr>
        </p:nvSpPr>
        <p:spPr bwMode="auto">
          <a:xfrm>
            <a:off x="928662" y="2285992"/>
            <a:ext cx="7429552" cy="2071702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3497AE">
                <a:satMod val="300000"/>
              </a:srgbClr>
            </a:contourClr>
          </a:sp3d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63" name="Oval 162"/>
          <p:cNvSpPr/>
          <p:nvPr>
            <p:custDataLst>
              <p:tags r:id="rId3"/>
            </p:custDataLst>
          </p:nvPr>
        </p:nvSpPr>
        <p:spPr bwMode="auto">
          <a:xfrm>
            <a:off x="5643563" y="1928813"/>
            <a:ext cx="1428750" cy="2714625"/>
          </a:xfrm>
          <a:prstGeom prst="ellipse">
            <a:avLst/>
          </a:prstGeom>
          <a:gradFill rotWithShape="1">
            <a:gsLst>
              <a:gs pos="0">
                <a:srgbClr val="7DCC2E">
                  <a:tint val="62000"/>
                  <a:satMod val="180000"/>
                </a:srgbClr>
              </a:gs>
              <a:gs pos="65000">
                <a:srgbClr val="7DCC2E">
                  <a:tint val="32000"/>
                  <a:satMod val="250000"/>
                </a:srgbClr>
              </a:gs>
              <a:gs pos="100000">
                <a:srgbClr val="7DCC2E">
                  <a:tint val="23000"/>
                  <a:satMod val="300000"/>
                </a:srgbClr>
              </a:gs>
            </a:gsLst>
            <a:lin ang="16200000" scaled="0"/>
          </a:gradFill>
          <a:ln w="38100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64" name="Rounded Rectangle 163"/>
          <p:cNvSpPr/>
          <p:nvPr>
            <p:custDataLst>
              <p:tags r:id="rId4"/>
            </p:custDataLst>
          </p:nvPr>
        </p:nvSpPr>
        <p:spPr bwMode="auto">
          <a:xfrm>
            <a:off x="3557588" y="2143125"/>
            <a:ext cx="2214562" cy="2357438"/>
          </a:xfrm>
          <a:prstGeom prst="roundRect">
            <a:avLst/>
          </a:prstGeom>
          <a:gradFill rotWithShape="1">
            <a:gsLst>
              <a:gs pos="0">
                <a:srgbClr val="FFC000">
                  <a:tint val="62000"/>
                  <a:satMod val="180000"/>
                </a:srgbClr>
              </a:gs>
              <a:gs pos="65000">
                <a:srgbClr val="FFC000">
                  <a:tint val="32000"/>
                  <a:satMod val="250000"/>
                </a:srgbClr>
              </a:gs>
              <a:gs pos="100000">
                <a:srgbClr val="FFC000">
                  <a:tint val="23000"/>
                  <a:satMod val="300000"/>
                </a:srgbClr>
              </a:gs>
            </a:gsLst>
            <a:lin ang="16200000" scaled="0"/>
          </a:gra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68" name="Oval 167"/>
          <p:cNvSpPr/>
          <p:nvPr>
            <p:custDataLst>
              <p:tags r:id="rId5"/>
            </p:custDataLst>
          </p:nvPr>
        </p:nvSpPr>
        <p:spPr bwMode="auto">
          <a:xfrm>
            <a:off x="3857625" y="2428875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69" name="Oval 168"/>
          <p:cNvSpPr/>
          <p:nvPr>
            <p:custDataLst>
              <p:tags r:id="rId6"/>
            </p:custDataLst>
          </p:nvPr>
        </p:nvSpPr>
        <p:spPr bwMode="auto">
          <a:xfrm>
            <a:off x="4500563" y="2286000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70" name="Oval 169"/>
          <p:cNvSpPr/>
          <p:nvPr>
            <p:custDataLst>
              <p:tags r:id="rId7"/>
            </p:custDataLst>
          </p:nvPr>
        </p:nvSpPr>
        <p:spPr bwMode="auto">
          <a:xfrm>
            <a:off x="4214813" y="2786063"/>
            <a:ext cx="428625" cy="214312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71" name="Oval 170"/>
          <p:cNvSpPr/>
          <p:nvPr>
            <p:custDataLst>
              <p:tags r:id="rId8"/>
            </p:custDataLst>
          </p:nvPr>
        </p:nvSpPr>
        <p:spPr bwMode="auto">
          <a:xfrm>
            <a:off x="4929188" y="2643188"/>
            <a:ext cx="428625" cy="214312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72" name="Oval 171"/>
          <p:cNvSpPr/>
          <p:nvPr>
            <p:custDataLst>
              <p:tags r:id="rId9"/>
            </p:custDataLst>
          </p:nvPr>
        </p:nvSpPr>
        <p:spPr bwMode="auto">
          <a:xfrm>
            <a:off x="3857625" y="3071813"/>
            <a:ext cx="428625" cy="214312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73" name="Oval 172"/>
          <p:cNvSpPr/>
          <p:nvPr>
            <p:custDataLst>
              <p:tags r:id="rId10"/>
            </p:custDataLst>
          </p:nvPr>
        </p:nvSpPr>
        <p:spPr bwMode="auto">
          <a:xfrm>
            <a:off x="5000625" y="3071813"/>
            <a:ext cx="428625" cy="214312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74" name="Oval 173"/>
          <p:cNvSpPr/>
          <p:nvPr>
            <p:custDataLst>
              <p:tags r:id="rId11"/>
            </p:custDataLst>
          </p:nvPr>
        </p:nvSpPr>
        <p:spPr bwMode="auto">
          <a:xfrm>
            <a:off x="3857625" y="3714750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75" name="Oval 174"/>
          <p:cNvSpPr/>
          <p:nvPr>
            <p:custDataLst>
              <p:tags r:id="rId12"/>
            </p:custDataLst>
          </p:nvPr>
        </p:nvSpPr>
        <p:spPr bwMode="auto">
          <a:xfrm>
            <a:off x="4429125" y="3286125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76" name="Oval 175"/>
          <p:cNvSpPr/>
          <p:nvPr>
            <p:custDataLst>
              <p:tags r:id="rId13"/>
            </p:custDataLst>
          </p:nvPr>
        </p:nvSpPr>
        <p:spPr bwMode="auto">
          <a:xfrm>
            <a:off x="4357688" y="4143375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77" name="Oval 176"/>
          <p:cNvSpPr/>
          <p:nvPr>
            <p:custDataLst>
              <p:tags r:id="rId14"/>
            </p:custDataLst>
          </p:nvPr>
        </p:nvSpPr>
        <p:spPr bwMode="auto">
          <a:xfrm>
            <a:off x="4572000" y="3714750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78" name="Oval 177"/>
          <p:cNvSpPr/>
          <p:nvPr>
            <p:custDataLst>
              <p:tags r:id="rId15"/>
            </p:custDataLst>
          </p:nvPr>
        </p:nvSpPr>
        <p:spPr bwMode="auto">
          <a:xfrm>
            <a:off x="5214938" y="4000500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79" name="Oval 178"/>
          <p:cNvSpPr/>
          <p:nvPr>
            <p:custDataLst>
              <p:tags r:id="rId16"/>
            </p:custDataLst>
          </p:nvPr>
        </p:nvSpPr>
        <p:spPr bwMode="auto">
          <a:xfrm>
            <a:off x="5214938" y="3500438"/>
            <a:ext cx="428625" cy="214312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80" name="Oval 179"/>
          <p:cNvSpPr/>
          <p:nvPr>
            <p:custDataLst>
              <p:tags r:id="rId17"/>
            </p:custDataLst>
          </p:nvPr>
        </p:nvSpPr>
        <p:spPr bwMode="auto">
          <a:xfrm>
            <a:off x="5929313" y="4143375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81" name="Oval 180"/>
          <p:cNvSpPr/>
          <p:nvPr>
            <p:custDataLst>
              <p:tags r:id="rId18"/>
            </p:custDataLst>
          </p:nvPr>
        </p:nvSpPr>
        <p:spPr bwMode="auto">
          <a:xfrm>
            <a:off x="6357938" y="4143375"/>
            <a:ext cx="428625" cy="214313"/>
          </a:xfrm>
          <a:prstGeom prst="ellipse">
            <a:avLst/>
          </a:prstGeom>
          <a:gradFill rotWithShape="1">
            <a:gsLst>
              <a:gs pos="0">
                <a:srgbClr val="7DCC2E">
                  <a:shade val="15000"/>
                  <a:satMod val="180000"/>
                </a:srgbClr>
              </a:gs>
              <a:gs pos="50000">
                <a:srgbClr val="7DCC2E">
                  <a:shade val="45000"/>
                  <a:satMod val="170000"/>
                </a:srgbClr>
              </a:gs>
              <a:gs pos="70000">
                <a:srgbClr val="7DCC2E">
                  <a:tint val="99000"/>
                  <a:shade val="65000"/>
                  <a:satMod val="155000"/>
                </a:srgbClr>
              </a:gs>
              <a:gs pos="100000">
                <a:srgbClr val="7DCC2E">
                  <a:tint val="95500"/>
                  <a:shade val="100000"/>
                  <a:satMod val="155000"/>
                </a:srgbClr>
              </a:gs>
            </a:gsLst>
            <a:lin ang="16200000" scaled="0"/>
          </a:gradFill>
          <a:ln w="9525" cap="flat" cmpd="sng" algn="ctr">
            <a:solidFill>
              <a:srgbClr val="7DCC2E"/>
            </a:solidFill>
            <a:prstDash val="solid"/>
            <a:headEnd type="none" w="med" len="med"/>
            <a:tailEnd type="none" w="med" len="me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23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497638" y="2100263"/>
            <a:ext cx="36036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>
                <a:solidFill>
                  <a:srgbClr val="000000"/>
                </a:solidFill>
                <a:latin typeface="+mn-lt"/>
              </a:rPr>
              <a:t>Q</a:t>
            </a:r>
          </a:p>
        </p:txBody>
      </p:sp>
      <p:sp>
        <p:nvSpPr>
          <p:cNvPr id="183" name="Oval 182"/>
          <p:cNvSpPr>
            <a:spLocks noChangeAspect="1"/>
          </p:cNvSpPr>
          <p:nvPr>
            <p:custDataLst>
              <p:tags r:id="rId19"/>
            </p:custDataLst>
          </p:nvPr>
        </p:nvSpPr>
        <p:spPr bwMode="auto">
          <a:xfrm>
            <a:off x="6500826" y="4169571"/>
            <a:ext cx="180000" cy="180000"/>
          </a:xfrm>
          <a:prstGeom prst="ellipse">
            <a:avLst/>
          </a:prstGeom>
          <a:noFill/>
          <a:ln w="28575">
            <a:solidFill>
              <a:srgbClr val="FFFF00"/>
            </a:solidFill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contourClr>
              <a:srgbClr val="3497AE">
                <a:satMod val="300000"/>
              </a:srgbClr>
            </a:contourClr>
          </a:sp3d>
        </p:spPr>
        <p:txBody>
          <a:bodyPr wrap="none" lIns="0" tIns="324000" rIns="0" bIns="0" anchor="ctr"/>
          <a:lstStyle/>
          <a:p>
            <a:pPr algn="ctr" defTabSz="914099">
              <a:defRPr/>
            </a:pPr>
            <a:r>
              <a:rPr lang="en-US" b="1" kern="0" dirty="0">
                <a:solidFill>
                  <a:srgbClr val="FFFF00"/>
                </a:solidFill>
                <a:latin typeface="Calibri"/>
              </a:rPr>
              <a:t>+</a:t>
            </a:r>
            <a:endParaRPr lang="en-US" b="1" kern="0" baseline="30000" dirty="0">
              <a:solidFill>
                <a:srgbClr val="FFFF00"/>
              </a:solidFill>
              <a:latin typeface="Calibri"/>
            </a:endParaRPr>
          </a:p>
          <a:p>
            <a:pPr algn="ctr" defTabSz="914099">
              <a:defRPr/>
            </a:pPr>
            <a:endParaRPr lang="en-US" sz="23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84" name="Right Brace 183"/>
          <p:cNvSpPr/>
          <p:nvPr/>
        </p:nvSpPr>
        <p:spPr>
          <a:xfrm>
            <a:off x="7000875" y="2357438"/>
            <a:ext cx="285750" cy="1928812"/>
          </a:xfrm>
          <a:prstGeom prst="rightBrace">
            <a:avLst>
              <a:gd name="adj1" fmla="val 53333"/>
              <a:gd name="adj2" fmla="val 50000"/>
            </a:avLst>
          </a:prstGeom>
          <a:noFill/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7143750" y="3000375"/>
            <a:ext cx="12858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rgbClr val="000000"/>
                </a:solidFill>
                <a:latin typeface="+mn-lt"/>
              </a:rPr>
              <a:t>Charge separation</a:t>
            </a:r>
          </a:p>
        </p:txBody>
      </p:sp>
      <p:sp>
        <p:nvSpPr>
          <p:cNvPr id="186" name="Arc 185"/>
          <p:cNvSpPr/>
          <p:nvPr/>
        </p:nvSpPr>
        <p:spPr>
          <a:xfrm>
            <a:off x="6786563" y="2071688"/>
            <a:ext cx="642937" cy="428625"/>
          </a:xfrm>
          <a:prstGeom prst="arc">
            <a:avLst>
              <a:gd name="adj1" fmla="val 11314629"/>
              <a:gd name="adj2" fmla="val 21089800"/>
            </a:avLst>
          </a:prstGeom>
          <a:noFill/>
          <a:ln w="57150" cap="flat" cmpd="sng" algn="ctr">
            <a:solidFill>
              <a:srgbClr val="0070C0"/>
            </a:solidFill>
            <a:prstDash val="solid"/>
            <a:tailEnd type="stealth" w="med" len="me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7" name="Oval 186"/>
          <p:cNvSpPr>
            <a:spLocks noChangeAspect="1"/>
          </p:cNvSpPr>
          <p:nvPr>
            <p:custDataLst>
              <p:tags r:id="rId20"/>
            </p:custDataLst>
          </p:nvPr>
        </p:nvSpPr>
        <p:spPr bwMode="auto">
          <a:xfrm>
            <a:off x="6215074" y="3855380"/>
            <a:ext cx="288000" cy="288000"/>
          </a:xfrm>
          <a:prstGeom prst="ellipse">
            <a:avLst/>
          </a:prstGeom>
          <a:noFill/>
          <a:ln w="28575">
            <a:solidFill>
              <a:srgbClr val="FF0000"/>
            </a:solidFill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contourClr>
              <a:srgbClr val="3497AE">
                <a:satMod val="300000"/>
              </a:srgbClr>
            </a:contourClr>
          </a:sp3d>
        </p:spPr>
        <p:txBody>
          <a:bodyPr wrap="none" lIns="0" tIns="252000" rIns="0" bIns="0" anchor="ctr"/>
          <a:lstStyle/>
          <a:p>
            <a:pPr algn="r" defTabSz="914099">
              <a:defRPr/>
            </a:pPr>
            <a:r>
              <a:rPr lang="en-US" sz="1700" b="1" kern="0" dirty="0">
                <a:solidFill>
                  <a:srgbClr val="FF0000"/>
                </a:solidFill>
                <a:latin typeface="Arial Black" pitchFamily="34" charset="0"/>
              </a:rPr>
              <a:t>e</a:t>
            </a:r>
            <a:r>
              <a:rPr lang="en-US" sz="1700" b="1" kern="0" baseline="30000" dirty="0">
                <a:solidFill>
                  <a:srgbClr val="FF0000"/>
                </a:solidFill>
                <a:latin typeface="Arial Black" pitchFamily="34" charset="0"/>
              </a:rPr>
              <a:t>–</a:t>
            </a:r>
          </a:p>
          <a:p>
            <a:pPr algn="ctr" defTabSz="914099">
              <a:defRPr/>
            </a:pPr>
            <a:endParaRPr lang="en-US" sz="17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7658100" y="1785938"/>
            <a:ext cx="89376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to PSI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5959475" y="4786313"/>
            <a:ext cx="6842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H</a:t>
            </a:r>
            <a:r>
              <a:rPr lang="en-US" sz="2400" kern="0" baseline="-25000" dirty="0">
                <a:solidFill>
                  <a:sysClr val="windowText" lastClr="000000"/>
                </a:solidFill>
                <a:latin typeface="+mn-lt"/>
              </a:rPr>
              <a:t>2</a:t>
            </a: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O</a:t>
            </a:r>
          </a:p>
        </p:txBody>
      </p:sp>
      <p:sp>
        <p:nvSpPr>
          <p:cNvPr id="190" name="Oval 189"/>
          <p:cNvSpPr>
            <a:spLocks noChangeAspect="1"/>
          </p:cNvSpPr>
          <p:nvPr>
            <p:custDataLst>
              <p:tags r:id="rId21"/>
            </p:custDataLst>
          </p:nvPr>
        </p:nvSpPr>
        <p:spPr bwMode="auto">
          <a:xfrm>
            <a:off x="6215074" y="4643446"/>
            <a:ext cx="288000" cy="288000"/>
          </a:xfrm>
          <a:prstGeom prst="ellipse">
            <a:avLst/>
          </a:prstGeom>
          <a:noFill/>
          <a:ln w="28575">
            <a:solidFill>
              <a:srgbClr val="FF0000"/>
            </a:solidFill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contourClr>
              <a:srgbClr val="3497AE">
                <a:satMod val="300000"/>
              </a:srgbClr>
            </a:contourClr>
          </a:sp3d>
        </p:spPr>
        <p:txBody>
          <a:bodyPr wrap="none" lIns="0" tIns="252000" rIns="0" bIns="0" anchor="ctr"/>
          <a:lstStyle/>
          <a:p>
            <a:pPr algn="r" defTabSz="914099">
              <a:defRPr/>
            </a:pPr>
            <a:r>
              <a:rPr lang="en-US" sz="1700" b="1" kern="0" dirty="0">
                <a:solidFill>
                  <a:srgbClr val="FF0000"/>
                </a:solidFill>
                <a:latin typeface="Arial Black" pitchFamily="34" charset="0"/>
              </a:rPr>
              <a:t>e</a:t>
            </a:r>
            <a:r>
              <a:rPr lang="en-US" sz="1700" b="1" kern="0" baseline="30000" dirty="0">
                <a:solidFill>
                  <a:srgbClr val="FF0000"/>
                </a:solidFill>
                <a:latin typeface="Arial Black" pitchFamily="34" charset="0"/>
              </a:rPr>
              <a:t>–</a:t>
            </a:r>
          </a:p>
          <a:p>
            <a:pPr algn="ctr" defTabSz="914099">
              <a:defRPr/>
            </a:pPr>
            <a:endParaRPr lang="en-US" sz="17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715000" y="4786313"/>
            <a:ext cx="3397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2</a:t>
            </a:r>
          </a:p>
        </p:txBody>
      </p:sp>
      <p:cxnSp>
        <p:nvCxnSpPr>
          <p:cNvPr id="192" name="Straight Arrow Connector 191"/>
          <p:cNvCxnSpPr>
            <a:cxnSpLocks noChangeShapeType="1"/>
            <a:stCxn id="189" idx="3"/>
          </p:cNvCxnSpPr>
          <p:nvPr/>
        </p:nvCxnSpPr>
        <p:spPr bwMode="auto">
          <a:xfrm flipV="1">
            <a:off x="6643688" y="4857750"/>
            <a:ext cx="500062" cy="15875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/>
            <a:tailEnd type="stealth" w="med" len="lg"/>
          </a:ln>
        </p:spPr>
      </p:cxnSp>
      <p:cxnSp>
        <p:nvCxnSpPr>
          <p:cNvPr id="193" name="Straight Arrow Connector 192"/>
          <p:cNvCxnSpPr>
            <a:cxnSpLocks noChangeShapeType="1"/>
          </p:cNvCxnSpPr>
          <p:nvPr/>
        </p:nvCxnSpPr>
        <p:spPr bwMode="auto">
          <a:xfrm>
            <a:off x="6643688" y="5056188"/>
            <a:ext cx="500062" cy="15875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/>
            <a:tailEnd type="stealth" w="med" len="lg"/>
          </a:ln>
        </p:spPr>
      </p:cxnSp>
      <p:sp>
        <p:nvSpPr>
          <p:cNvPr id="194" name="TextBox 193"/>
          <p:cNvSpPr txBox="1"/>
          <p:nvPr/>
        </p:nvSpPr>
        <p:spPr>
          <a:xfrm>
            <a:off x="7215188" y="4572000"/>
            <a:ext cx="70485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4 H</a:t>
            </a:r>
            <a:r>
              <a:rPr lang="en-US" sz="2400" kern="0" baseline="30000" dirty="0">
                <a:solidFill>
                  <a:sysClr val="windowText" lastClr="000000"/>
                </a:solidFill>
                <a:latin typeface="+mn-lt"/>
              </a:rPr>
              <a:t>+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7223125" y="5072063"/>
            <a:ext cx="4921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O</a:t>
            </a:r>
            <a:r>
              <a:rPr lang="en-US" sz="2400" kern="0" baseline="-25000" dirty="0">
                <a:solidFill>
                  <a:sysClr val="windowText" lastClr="000000"/>
                </a:solidFill>
                <a:latin typeface="+mn-lt"/>
              </a:rPr>
              <a:t>2</a:t>
            </a:r>
            <a:endParaRPr lang="en-US" sz="24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5072063" y="1109663"/>
            <a:ext cx="2571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sysClr val="windowText" lastClr="000000"/>
                </a:solidFill>
                <a:latin typeface="+mn-lt"/>
              </a:rPr>
              <a:t>Primary electron acceptor</a:t>
            </a:r>
          </a:p>
        </p:txBody>
      </p:sp>
      <p:sp>
        <p:nvSpPr>
          <p:cNvPr id="197" name="Freeform 196"/>
          <p:cNvSpPr/>
          <p:nvPr>
            <p:custDataLst>
              <p:tags r:id="rId22"/>
            </p:custDataLst>
          </p:nvPr>
        </p:nvSpPr>
        <p:spPr>
          <a:xfrm>
            <a:off x="6416675" y="1793875"/>
            <a:ext cx="152400" cy="327025"/>
          </a:xfrm>
          <a:custGeom>
            <a:avLst/>
            <a:gdLst>
              <a:gd name="connsiteX0" fmla="*/ 152400 w 152400"/>
              <a:gd name="connsiteY0" fmla="*/ 327025 h 327025"/>
              <a:gd name="connsiteX1" fmla="*/ 0 w 152400"/>
              <a:gd name="connsiteY1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2400" h="327025">
                <a:moveTo>
                  <a:pt x="152400" y="327025"/>
                </a:moveTo>
                <a:lnTo>
                  <a:pt x="0" y="0"/>
                </a:lnTo>
              </a:path>
            </a:pathLst>
          </a:custGeom>
          <a:noFill/>
          <a:ln w="55000" cap="flat" cmpd="thickThin" algn="ctr">
            <a:solidFill>
              <a:srgbClr val="0070C0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14438" y="1643063"/>
            <a:ext cx="10858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Stroma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14438" y="4538663"/>
            <a:ext cx="10382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</a:rPr>
              <a:t>Lumen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8688" y="2884488"/>
            <a:ext cx="165735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rgbClr val="000000"/>
                </a:solidFill>
                <a:latin typeface="+mn-lt"/>
              </a:rPr>
              <a:t>Thylakoid membrane</a:t>
            </a:r>
          </a:p>
        </p:txBody>
      </p:sp>
    </p:spTree>
    <p:extLst>
      <p:ext uri="{BB962C8B-B14F-4D97-AF65-F5344CB8AC3E}">
        <p14:creationId xmlns:p14="http://schemas.microsoft.com/office/powerpoint/2010/main" xmlns="" val="20878875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 C 0.00694 -0.0331 0.01388 -0.0662 0.01614 -0.10463 C 0.0184 -0.14306 0.00746 -0.20139 0.01354 -0.23102 C 0.01961 -0.26065 0.03906 -0.27176 0.0526 -0.2831 " pathEditMode="relative" rAng="0" ptsTypes="aaaA">
                                      <p:cBhvr>
                                        <p:cTn id="9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0" y="-142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61 -0.2831 C 0.06788 -0.31689 0.08351 -0.35069 0.12761 -0.3129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0" y="-34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96 -0.01667 -0.00573 -0.03334 -0.00139 -0.0463 C 0.00295 -0.05926 0.01458 -0.06852 0.02638 -0.07778 " pathEditMode="relative" ptsTypes="aaA">
                                      <p:cBhvr>
                                        <p:cTn id="5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  <p:bldP spid="184" grpId="0" animBg="1"/>
      <p:bldP spid="185" grpId="0"/>
      <p:bldP spid="188" grpId="0"/>
      <p:bldP spid="189" grpId="0"/>
      <p:bldP spid="191" grpId="0"/>
      <p:bldP spid="194" grpId="0"/>
      <p:bldP spid="195" grpId="0"/>
      <p:bldP spid="196" grpId="0"/>
      <p:bldP spid="19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1" descr="C:\Users\Jevgenij\Desktop\1234.png"/>
          <p:cNvPicPr>
            <a:picLocks noChangeAspect="1" noChangeArrowheads="1"/>
          </p:cNvPicPr>
          <p:nvPr/>
        </p:nvPicPr>
        <p:blipFill>
          <a:blip r:embed="rId11" cstate="print"/>
          <a:srcRect l="-1613" t="-1387" r="-1613" b="-1170"/>
          <a:stretch>
            <a:fillRect/>
          </a:stretch>
        </p:blipFill>
        <p:spPr bwMode="auto">
          <a:xfrm>
            <a:off x="504881" y="1016000"/>
            <a:ext cx="4281432" cy="5084201"/>
          </a:xfrm>
          <a:prstGeom prst="rect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3500000" scaled="1"/>
          </a:gradFill>
          <a:ln w="9525">
            <a:noFill/>
            <a:miter lim="800000"/>
            <a:headEnd/>
            <a:tailEnd/>
          </a:ln>
        </p:spPr>
      </p:pic>
      <p:sp>
        <p:nvSpPr>
          <p:cNvPr id="4505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416879" y="4054476"/>
            <a:ext cx="117442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lt-LT" sz="2400">
                <a:latin typeface="Calibri" pitchFamily="34" charset="0"/>
              </a:rPr>
              <a:t>PSII </a:t>
            </a:r>
            <a:r>
              <a:rPr lang="en-US" sz="2400">
                <a:latin typeface="Calibri" pitchFamily="34" charset="0"/>
              </a:rPr>
              <a:t>core</a:t>
            </a:r>
            <a:endParaRPr lang="ru-RU" sz="2400">
              <a:latin typeface="Calibri" pitchFamily="34" charset="0"/>
            </a:endParaRPr>
          </a:p>
        </p:txBody>
      </p:sp>
      <p:cxnSp>
        <p:nvCxnSpPr>
          <p:cNvPr id="14" name="Straight Connector 13"/>
          <p:cNvCxnSpPr/>
          <p:nvPr>
            <p:custDataLst>
              <p:tags r:id="rId1"/>
            </p:custDataLst>
          </p:nvPr>
        </p:nvCxnSpPr>
        <p:spPr>
          <a:xfrm flipH="1" flipV="1">
            <a:off x="3747730" y="4303587"/>
            <a:ext cx="1538650" cy="134"/>
          </a:xfrm>
          <a:prstGeom prst="line">
            <a:avLst/>
          </a:prstGeom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/>
          <p:cNvSpPr/>
          <p:nvPr>
            <p:custDataLst>
              <p:tags r:id="rId2"/>
            </p:custDataLst>
          </p:nvPr>
        </p:nvSpPr>
        <p:spPr>
          <a:xfrm>
            <a:off x="2376999" y="895351"/>
            <a:ext cx="2393439" cy="1944688"/>
          </a:xfrm>
          <a:custGeom>
            <a:avLst/>
            <a:gdLst>
              <a:gd name="connsiteX0" fmla="*/ 0 w 2510199"/>
              <a:gd name="connsiteY0" fmla="*/ 241124 h 2047156"/>
              <a:gd name="connsiteX1" fmla="*/ 28575 w 2510199"/>
              <a:gd name="connsiteY1" fmla="*/ 231599 h 2047156"/>
              <a:gd name="connsiteX2" fmla="*/ 47625 w 2510199"/>
              <a:gd name="connsiteY2" fmla="*/ 203024 h 2047156"/>
              <a:gd name="connsiteX3" fmla="*/ 142875 w 2510199"/>
              <a:gd name="connsiteY3" fmla="*/ 174449 h 2047156"/>
              <a:gd name="connsiteX4" fmla="*/ 904875 w 2510199"/>
              <a:gd name="connsiteY4" fmla="*/ 183974 h 2047156"/>
              <a:gd name="connsiteX5" fmla="*/ 933450 w 2510199"/>
              <a:gd name="connsiteY5" fmla="*/ 193499 h 2047156"/>
              <a:gd name="connsiteX6" fmla="*/ 1228725 w 2510199"/>
              <a:gd name="connsiteY6" fmla="*/ 203024 h 2047156"/>
              <a:gd name="connsiteX7" fmla="*/ 1428750 w 2510199"/>
              <a:gd name="connsiteY7" fmla="*/ 212549 h 2047156"/>
              <a:gd name="connsiteX8" fmla="*/ 1533525 w 2510199"/>
              <a:gd name="connsiteY8" fmla="*/ 250649 h 2047156"/>
              <a:gd name="connsiteX9" fmla="*/ 1628775 w 2510199"/>
              <a:gd name="connsiteY9" fmla="*/ 260174 h 2047156"/>
              <a:gd name="connsiteX10" fmla="*/ 1666875 w 2510199"/>
              <a:gd name="connsiteY10" fmla="*/ 279224 h 2047156"/>
              <a:gd name="connsiteX11" fmla="*/ 1790700 w 2510199"/>
              <a:gd name="connsiteY11" fmla="*/ 326849 h 2047156"/>
              <a:gd name="connsiteX12" fmla="*/ 1885950 w 2510199"/>
              <a:gd name="connsiteY12" fmla="*/ 374474 h 2047156"/>
              <a:gd name="connsiteX13" fmla="*/ 1905000 w 2510199"/>
              <a:gd name="connsiteY13" fmla="*/ 403049 h 2047156"/>
              <a:gd name="connsiteX14" fmla="*/ 1962150 w 2510199"/>
              <a:gd name="connsiteY14" fmla="*/ 431624 h 2047156"/>
              <a:gd name="connsiteX15" fmla="*/ 2028825 w 2510199"/>
              <a:gd name="connsiteY15" fmla="*/ 479249 h 2047156"/>
              <a:gd name="connsiteX16" fmla="*/ 2143125 w 2510199"/>
              <a:gd name="connsiteY16" fmla="*/ 555449 h 2047156"/>
              <a:gd name="connsiteX17" fmla="*/ 2200275 w 2510199"/>
              <a:gd name="connsiteY17" fmla="*/ 612599 h 2047156"/>
              <a:gd name="connsiteX18" fmla="*/ 2266950 w 2510199"/>
              <a:gd name="connsiteY18" fmla="*/ 660224 h 2047156"/>
              <a:gd name="connsiteX19" fmla="*/ 2324100 w 2510199"/>
              <a:gd name="connsiteY19" fmla="*/ 698324 h 2047156"/>
              <a:gd name="connsiteX20" fmla="*/ 2343150 w 2510199"/>
              <a:gd name="connsiteY20" fmla="*/ 726899 h 2047156"/>
              <a:gd name="connsiteX21" fmla="*/ 2371725 w 2510199"/>
              <a:gd name="connsiteY21" fmla="*/ 764999 h 2047156"/>
              <a:gd name="connsiteX22" fmla="*/ 2390775 w 2510199"/>
              <a:gd name="connsiteY22" fmla="*/ 803099 h 2047156"/>
              <a:gd name="connsiteX23" fmla="*/ 2419350 w 2510199"/>
              <a:gd name="connsiteY23" fmla="*/ 831674 h 2047156"/>
              <a:gd name="connsiteX24" fmla="*/ 2457450 w 2510199"/>
              <a:gd name="connsiteY24" fmla="*/ 888824 h 2047156"/>
              <a:gd name="connsiteX25" fmla="*/ 2476500 w 2510199"/>
              <a:gd name="connsiteY25" fmla="*/ 917399 h 2047156"/>
              <a:gd name="connsiteX26" fmla="*/ 2505075 w 2510199"/>
              <a:gd name="connsiteY26" fmla="*/ 1012649 h 2047156"/>
              <a:gd name="connsiteX27" fmla="*/ 2486025 w 2510199"/>
              <a:gd name="connsiteY27" fmla="*/ 1488899 h 2047156"/>
              <a:gd name="connsiteX28" fmla="*/ 2466975 w 2510199"/>
              <a:gd name="connsiteY28" fmla="*/ 1565099 h 2047156"/>
              <a:gd name="connsiteX29" fmla="*/ 2457450 w 2510199"/>
              <a:gd name="connsiteY29" fmla="*/ 1603199 h 2047156"/>
              <a:gd name="connsiteX30" fmla="*/ 2447925 w 2510199"/>
              <a:gd name="connsiteY30" fmla="*/ 1641299 h 2047156"/>
              <a:gd name="connsiteX31" fmla="*/ 2428875 w 2510199"/>
              <a:gd name="connsiteY31" fmla="*/ 1679399 h 2047156"/>
              <a:gd name="connsiteX32" fmla="*/ 2390775 w 2510199"/>
              <a:gd name="connsiteY32" fmla="*/ 1736549 h 2047156"/>
              <a:gd name="connsiteX33" fmla="*/ 2362200 w 2510199"/>
              <a:gd name="connsiteY33" fmla="*/ 1793699 h 2047156"/>
              <a:gd name="connsiteX34" fmla="*/ 2352675 w 2510199"/>
              <a:gd name="connsiteY34" fmla="*/ 1822274 h 2047156"/>
              <a:gd name="connsiteX35" fmla="*/ 2314575 w 2510199"/>
              <a:gd name="connsiteY35" fmla="*/ 1888949 h 2047156"/>
              <a:gd name="connsiteX36" fmla="*/ 2286000 w 2510199"/>
              <a:gd name="connsiteY36" fmla="*/ 1907999 h 2047156"/>
              <a:gd name="connsiteX37" fmla="*/ 2247900 w 2510199"/>
              <a:gd name="connsiteY37" fmla="*/ 1974674 h 2047156"/>
              <a:gd name="connsiteX38" fmla="*/ 2219325 w 2510199"/>
              <a:gd name="connsiteY38" fmla="*/ 2003249 h 2047156"/>
              <a:gd name="connsiteX39" fmla="*/ 2190750 w 2510199"/>
              <a:gd name="connsiteY39" fmla="*/ 2012774 h 2047156"/>
              <a:gd name="connsiteX40" fmla="*/ 2171700 w 2510199"/>
              <a:gd name="connsiteY40" fmla="*/ 2041349 h 2047156"/>
              <a:gd name="connsiteX41" fmla="*/ 1962150 w 2510199"/>
              <a:gd name="connsiteY41" fmla="*/ 2031824 h 2047156"/>
              <a:gd name="connsiteX42" fmla="*/ 1933575 w 2510199"/>
              <a:gd name="connsiteY42" fmla="*/ 2012774 h 2047156"/>
              <a:gd name="connsiteX43" fmla="*/ 1885950 w 2510199"/>
              <a:gd name="connsiteY43" fmla="*/ 2003249 h 2047156"/>
              <a:gd name="connsiteX44" fmla="*/ 1828800 w 2510199"/>
              <a:gd name="connsiteY44" fmla="*/ 1965149 h 2047156"/>
              <a:gd name="connsiteX45" fmla="*/ 1800225 w 2510199"/>
              <a:gd name="connsiteY45" fmla="*/ 1955624 h 2047156"/>
              <a:gd name="connsiteX46" fmla="*/ 1743075 w 2510199"/>
              <a:gd name="connsiteY46" fmla="*/ 1917524 h 2047156"/>
              <a:gd name="connsiteX47" fmla="*/ 1695450 w 2510199"/>
              <a:gd name="connsiteY47" fmla="*/ 1869899 h 2047156"/>
              <a:gd name="connsiteX48" fmla="*/ 1666875 w 2510199"/>
              <a:gd name="connsiteY48" fmla="*/ 1860374 h 2047156"/>
              <a:gd name="connsiteX49" fmla="*/ 1609725 w 2510199"/>
              <a:gd name="connsiteY49" fmla="*/ 1822274 h 2047156"/>
              <a:gd name="connsiteX50" fmla="*/ 1581150 w 2510199"/>
              <a:gd name="connsiteY50" fmla="*/ 1812749 h 2047156"/>
              <a:gd name="connsiteX51" fmla="*/ 1524000 w 2510199"/>
              <a:gd name="connsiteY51" fmla="*/ 1774649 h 2047156"/>
              <a:gd name="connsiteX52" fmla="*/ 1495425 w 2510199"/>
              <a:gd name="connsiteY52" fmla="*/ 1746074 h 2047156"/>
              <a:gd name="connsiteX53" fmla="*/ 1457325 w 2510199"/>
              <a:gd name="connsiteY53" fmla="*/ 1727024 h 2047156"/>
              <a:gd name="connsiteX54" fmla="*/ 1428750 w 2510199"/>
              <a:gd name="connsiteY54" fmla="*/ 1707974 h 2047156"/>
              <a:gd name="connsiteX55" fmla="*/ 1371600 w 2510199"/>
              <a:gd name="connsiteY55" fmla="*/ 1660349 h 2047156"/>
              <a:gd name="connsiteX56" fmla="*/ 1343025 w 2510199"/>
              <a:gd name="connsiteY56" fmla="*/ 1631774 h 2047156"/>
              <a:gd name="connsiteX57" fmla="*/ 1314450 w 2510199"/>
              <a:gd name="connsiteY57" fmla="*/ 1612724 h 2047156"/>
              <a:gd name="connsiteX58" fmla="*/ 1266825 w 2510199"/>
              <a:gd name="connsiteY58" fmla="*/ 1555574 h 2047156"/>
              <a:gd name="connsiteX59" fmla="*/ 1181100 w 2510199"/>
              <a:gd name="connsiteY59" fmla="*/ 1460324 h 2047156"/>
              <a:gd name="connsiteX60" fmla="*/ 1152525 w 2510199"/>
              <a:gd name="connsiteY60" fmla="*/ 1431749 h 2047156"/>
              <a:gd name="connsiteX61" fmla="*/ 1123950 w 2510199"/>
              <a:gd name="connsiteY61" fmla="*/ 1393649 h 2047156"/>
              <a:gd name="connsiteX62" fmla="*/ 1095375 w 2510199"/>
              <a:gd name="connsiteY62" fmla="*/ 1384124 h 2047156"/>
              <a:gd name="connsiteX63" fmla="*/ 1066800 w 2510199"/>
              <a:gd name="connsiteY63" fmla="*/ 1355549 h 2047156"/>
              <a:gd name="connsiteX64" fmla="*/ 1038225 w 2510199"/>
              <a:gd name="connsiteY64" fmla="*/ 1346024 h 2047156"/>
              <a:gd name="connsiteX65" fmla="*/ 1009650 w 2510199"/>
              <a:gd name="connsiteY65" fmla="*/ 1326974 h 2047156"/>
              <a:gd name="connsiteX66" fmla="*/ 942975 w 2510199"/>
              <a:gd name="connsiteY66" fmla="*/ 1346024 h 2047156"/>
              <a:gd name="connsiteX67" fmla="*/ 914400 w 2510199"/>
              <a:gd name="connsiteY67" fmla="*/ 1355549 h 2047156"/>
              <a:gd name="connsiteX68" fmla="*/ 857250 w 2510199"/>
              <a:gd name="connsiteY68" fmla="*/ 1393649 h 2047156"/>
              <a:gd name="connsiteX69" fmla="*/ 828675 w 2510199"/>
              <a:gd name="connsiteY69" fmla="*/ 1412699 h 2047156"/>
              <a:gd name="connsiteX70" fmla="*/ 762000 w 2510199"/>
              <a:gd name="connsiteY70" fmla="*/ 1441274 h 2047156"/>
              <a:gd name="connsiteX71" fmla="*/ 742950 w 2510199"/>
              <a:gd name="connsiteY71" fmla="*/ 1469849 h 2047156"/>
              <a:gd name="connsiteX72" fmla="*/ 685800 w 2510199"/>
              <a:gd name="connsiteY72" fmla="*/ 1498424 h 2047156"/>
              <a:gd name="connsiteX73" fmla="*/ 666750 w 2510199"/>
              <a:gd name="connsiteY73" fmla="*/ 1536524 h 2047156"/>
              <a:gd name="connsiteX74" fmla="*/ 638175 w 2510199"/>
              <a:gd name="connsiteY74" fmla="*/ 1555574 h 2047156"/>
              <a:gd name="connsiteX75" fmla="*/ 533400 w 2510199"/>
              <a:gd name="connsiteY75" fmla="*/ 1584149 h 2047156"/>
              <a:gd name="connsiteX76" fmla="*/ 504825 w 2510199"/>
              <a:gd name="connsiteY76" fmla="*/ 1593674 h 2047156"/>
              <a:gd name="connsiteX77" fmla="*/ 285750 w 2510199"/>
              <a:gd name="connsiteY77" fmla="*/ 1584149 h 2047156"/>
              <a:gd name="connsiteX78" fmla="*/ 228600 w 2510199"/>
              <a:gd name="connsiteY78" fmla="*/ 1565099 h 2047156"/>
              <a:gd name="connsiteX79" fmla="*/ 161925 w 2510199"/>
              <a:gd name="connsiteY79" fmla="*/ 1536524 h 2047156"/>
              <a:gd name="connsiteX80" fmla="*/ 104775 w 2510199"/>
              <a:gd name="connsiteY80" fmla="*/ 1498424 h 2047156"/>
              <a:gd name="connsiteX81" fmla="*/ 76200 w 2510199"/>
              <a:gd name="connsiteY81" fmla="*/ 1469849 h 2047156"/>
              <a:gd name="connsiteX82" fmla="*/ 57150 w 2510199"/>
              <a:gd name="connsiteY82" fmla="*/ 1431749 h 2047156"/>
              <a:gd name="connsiteX83" fmla="*/ 28575 w 2510199"/>
              <a:gd name="connsiteY83" fmla="*/ 1336499 h 2047156"/>
              <a:gd name="connsiteX84" fmla="*/ 38100 w 2510199"/>
              <a:gd name="connsiteY84" fmla="*/ 1079324 h 2047156"/>
              <a:gd name="connsiteX85" fmla="*/ 47625 w 2510199"/>
              <a:gd name="connsiteY85" fmla="*/ 1050749 h 2047156"/>
              <a:gd name="connsiteX86" fmla="*/ 38100 w 2510199"/>
              <a:gd name="connsiteY86" fmla="*/ 383999 h 2047156"/>
              <a:gd name="connsiteX87" fmla="*/ 28575 w 2510199"/>
              <a:gd name="connsiteY87" fmla="*/ 307799 h 2047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2510199" h="2047156">
                <a:moveTo>
                  <a:pt x="0" y="241124"/>
                </a:moveTo>
                <a:cubicBezTo>
                  <a:pt x="9525" y="237949"/>
                  <a:pt x="20735" y="237871"/>
                  <a:pt x="28575" y="231599"/>
                </a:cubicBezTo>
                <a:cubicBezTo>
                  <a:pt x="37514" y="224448"/>
                  <a:pt x="37917" y="209091"/>
                  <a:pt x="47625" y="203024"/>
                </a:cubicBezTo>
                <a:cubicBezTo>
                  <a:pt x="63085" y="193362"/>
                  <a:pt x="120569" y="180025"/>
                  <a:pt x="142875" y="174449"/>
                </a:cubicBezTo>
                <a:lnTo>
                  <a:pt x="904875" y="183974"/>
                </a:lnTo>
                <a:cubicBezTo>
                  <a:pt x="914912" y="184216"/>
                  <a:pt x="923427" y="192909"/>
                  <a:pt x="933450" y="193499"/>
                </a:cubicBezTo>
                <a:cubicBezTo>
                  <a:pt x="1031756" y="199282"/>
                  <a:pt x="1130322" y="199239"/>
                  <a:pt x="1228725" y="203024"/>
                </a:cubicBezTo>
                <a:lnTo>
                  <a:pt x="1428750" y="212549"/>
                </a:lnTo>
                <a:cubicBezTo>
                  <a:pt x="1446429" y="219621"/>
                  <a:pt x="1517220" y="249019"/>
                  <a:pt x="1533525" y="250649"/>
                </a:cubicBezTo>
                <a:lnTo>
                  <a:pt x="1628775" y="260174"/>
                </a:lnTo>
                <a:cubicBezTo>
                  <a:pt x="1641475" y="266524"/>
                  <a:pt x="1653824" y="273631"/>
                  <a:pt x="1666875" y="279224"/>
                </a:cubicBezTo>
                <a:cubicBezTo>
                  <a:pt x="1717910" y="301096"/>
                  <a:pt x="1720123" y="279798"/>
                  <a:pt x="1790700" y="326849"/>
                </a:cubicBezTo>
                <a:cubicBezTo>
                  <a:pt x="1858742" y="372211"/>
                  <a:pt x="1825638" y="359396"/>
                  <a:pt x="1885950" y="374474"/>
                </a:cubicBezTo>
                <a:cubicBezTo>
                  <a:pt x="1892300" y="383999"/>
                  <a:pt x="1896905" y="394954"/>
                  <a:pt x="1905000" y="403049"/>
                </a:cubicBezTo>
                <a:cubicBezTo>
                  <a:pt x="1932297" y="430346"/>
                  <a:pt x="1931162" y="416130"/>
                  <a:pt x="1962150" y="431624"/>
                </a:cubicBezTo>
                <a:cubicBezTo>
                  <a:pt x="1979189" y="440144"/>
                  <a:pt x="2015882" y="470620"/>
                  <a:pt x="2028825" y="479249"/>
                </a:cubicBezTo>
                <a:cubicBezTo>
                  <a:pt x="2059220" y="499512"/>
                  <a:pt x="2112474" y="527863"/>
                  <a:pt x="2143125" y="555449"/>
                </a:cubicBezTo>
                <a:cubicBezTo>
                  <a:pt x="2163150" y="573471"/>
                  <a:pt x="2177859" y="597655"/>
                  <a:pt x="2200275" y="612599"/>
                </a:cubicBezTo>
                <a:cubicBezTo>
                  <a:pt x="2293176" y="674533"/>
                  <a:pt x="2148805" y="577522"/>
                  <a:pt x="2266950" y="660224"/>
                </a:cubicBezTo>
                <a:cubicBezTo>
                  <a:pt x="2285707" y="673354"/>
                  <a:pt x="2324100" y="698324"/>
                  <a:pt x="2324100" y="698324"/>
                </a:cubicBezTo>
                <a:cubicBezTo>
                  <a:pt x="2330450" y="707849"/>
                  <a:pt x="2336496" y="717584"/>
                  <a:pt x="2343150" y="726899"/>
                </a:cubicBezTo>
                <a:cubicBezTo>
                  <a:pt x="2352377" y="739817"/>
                  <a:pt x="2363311" y="751537"/>
                  <a:pt x="2371725" y="764999"/>
                </a:cubicBezTo>
                <a:cubicBezTo>
                  <a:pt x="2379250" y="777040"/>
                  <a:pt x="2382522" y="791545"/>
                  <a:pt x="2390775" y="803099"/>
                </a:cubicBezTo>
                <a:cubicBezTo>
                  <a:pt x="2398605" y="814060"/>
                  <a:pt x="2411080" y="821041"/>
                  <a:pt x="2419350" y="831674"/>
                </a:cubicBezTo>
                <a:cubicBezTo>
                  <a:pt x="2433406" y="849746"/>
                  <a:pt x="2444750" y="869774"/>
                  <a:pt x="2457450" y="888824"/>
                </a:cubicBezTo>
                <a:cubicBezTo>
                  <a:pt x="2463800" y="898349"/>
                  <a:pt x="2472880" y="906539"/>
                  <a:pt x="2476500" y="917399"/>
                </a:cubicBezTo>
                <a:cubicBezTo>
                  <a:pt x="2499690" y="986968"/>
                  <a:pt x="2490680" y="955068"/>
                  <a:pt x="2505075" y="1012649"/>
                </a:cubicBezTo>
                <a:cubicBezTo>
                  <a:pt x="2504821" y="1023337"/>
                  <a:pt x="2510199" y="1359972"/>
                  <a:pt x="2486025" y="1488899"/>
                </a:cubicBezTo>
                <a:cubicBezTo>
                  <a:pt x="2481200" y="1514632"/>
                  <a:pt x="2473325" y="1539699"/>
                  <a:pt x="2466975" y="1565099"/>
                </a:cubicBezTo>
                <a:lnTo>
                  <a:pt x="2457450" y="1603199"/>
                </a:lnTo>
                <a:cubicBezTo>
                  <a:pt x="2454275" y="1615899"/>
                  <a:pt x="2453779" y="1629590"/>
                  <a:pt x="2447925" y="1641299"/>
                </a:cubicBezTo>
                <a:cubicBezTo>
                  <a:pt x="2441575" y="1653999"/>
                  <a:pt x="2436180" y="1667223"/>
                  <a:pt x="2428875" y="1679399"/>
                </a:cubicBezTo>
                <a:cubicBezTo>
                  <a:pt x="2417095" y="1699032"/>
                  <a:pt x="2398015" y="1714829"/>
                  <a:pt x="2390775" y="1736549"/>
                </a:cubicBezTo>
                <a:cubicBezTo>
                  <a:pt x="2366834" y="1808373"/>
                  <a:pt x="2399129" y="1719841"/>
                  <a:pt x="2362200" y="1793699"/>
                </a:cubicBezTo>
                <a:cubicBezTo>
                  <a:pt x="2357710" y="1802679"/>
                  <a:pt x="2356630" y="1813046"/>
                  <a:pt x="2352675" y="1822274"/>
                </a:cubicBezTo>
                <a:cubicBezTo>
                  <a:pt x="2347072" y="1835348"/>
                  <a:pt x="2326532" y="1876992"/>
                  <a:pt x="2314575" y="1888949"/>
                </a:cubicBezTo>
                <a:cubicBezTo>
                  <a:pt x="2306480" y="1897044"/>
                  <a:pt x="2295525" y="1901649"/>
                  <a:pt x="2286000" y="1907999"/>
                </a:cubicBezTo>
                <a:cubicBezTo>
                  <a:pt x="2274355" y="1931290"/>
                  <a:pt x="2264729" y="1954479"/>
                  <a:pt x="2247900" y="1974674"/>
                </a:cubicBezTo>
                <a:cubicBezTo>
                  <a:pt x="2239276" y="1985022"/>
                  <a:pt x="2230533" y="1995777"/>
                  <a:pt x="2219325" y="2003249"/>
                </a:cubicBezTo>
                <a:cubicBezTo>
                  <a:pt x="2210971" y="2008818"/>
                  <a:pt x="2200275" y="2009599"/>
                  <a:pt x="2190750" y="2012774"/>
                </a:cubicBezTo>
                <a:cubicBezTo>
                  <a:pt x="2184400" y="2022299"/>
                  <a:pt x="2183108" y="2040398"/>
                  <a:pt x="2171700" y="2041349"/>
                </a:cubicBezTo>
                <a:cubicBezTo>
                  <a:pt x="2102019" y="2047156"/>
                  <a:pt x="2031574" y="2040155"/>
                  <a:pt x="1962150" y="2031824"/>
                </a:cubicBezTo>
                <a:cubicBezTo>
                  <a:pt x="1950784" y="2030460"/>
                  <a:pt x="1944294" y="2016794"/>
                  <a:pt x="1933575" y="2012774"/>
                </a:cubicBezTo>
                <a:cubicBezTo>
                  <a:pt x="1918416" y="2007090"/>
                  <a:pt x="1901825" y="2006424"/>
                  <a:pt x="1885950" y="2003249"/>
                </a:cubicBezTo>
                <a:cubicBezTo>
                  <a:pt x="1866900" y="1990549"/>
                  <a:pt x="1850520" y="1972389"/>
                  <a:pt x="1828800" y="1965149"/>
                </a:cubicBezTo>
                <a:cubicBezTo>
                  <a:pt x="1819275" y="1961974"/>
                  <a:pt x="1809002" y="1960500"/>
                  <a:pt x="1800225" y="1955624"/>
                </a:cubicBezTo>
                <a:cubicBezTo>
                  <a:pt x="1780211" y="1944505"/>
                  <a:pt x="1743075" y="1917524"/>
                  <a:pt x="1743075" y="1917524"/>
                </a:cubicBezTo>
                <a:cubicBezTo>
                  <a:pt x="1724025" y="1888949"/>
                  <a:pt x="1727200" y="1885774"/>
                  <a:pt x="1695450" y="1869899"/>
                </a:cubicBezTo>
                <a:cubicBezTo>
                  <a:pt x="1686470" y="1865409"/>
                  <a:pt x="1675652" y="1865250"/>
                  <a:pt x="1666875" y="1860374"/>
                </a:cubicBezTo>
                <a:cubicBezTo>
                  <a:pt x="1646861" y="1849255"/>
                  <a:pt x="1631445" y="1829514"/>
                  <a:pt x="1609725" y="1822274"/>
                </a:cubicBezTo>
                <a:cubicBezTo>
                  <a:pt x="1600200" y="1819099"/>
                  <a:pt x="1589927" y="1817625"/>
                  <a:pt x="1581150" y="1812749"/>
                </a:cubicBezTo>
                <a:cubicBezTo>
                  <a:pt x="1561136" y="1801630"/>
                  <a:pt x="1540189" y="1790838"/>
                  <a:pt x="1524000" y="1774649"/>
                </a:cubicBezTo>
                <a:cubicBezTo>
                  <a:pt x="1514475" y="1765124"/>
                  <a:pt x="1506386" y="1753904"/>
                  <a:pt x="1495425" y="1746074"/>
                </a:cubicBezTo>
                <a:cubicBezTo>
                  <a:pt x="1483871" y="1737821"/>
                  <a:pt x="1469653" y="1734069"/>
                  <a:pt x="1457325" y="1727024"/>
                </a:cubicBezTo>
                <a:cubicBezTo>
                  <a:pt x="1447386" y="1721344"/>
                  <a:pt x="1438275" y="1714324"/>
                  <a:pt x="1428750" y="1707974"/>
                </a:cubicBezTo>
                <a:cubicBezTo>
                  <a:pt x="1391195" y="1651642"/>
                  <a:pt x="1433122" y="1704294"/>
                  <a:pt x="1371600" y="1660349"/>
                </a:cubicBezTo>
                <a:cubicBezTo>
                  <a:pt x="1360639" y="1652519"/>
                  <a:pt x="1353373" y="1640398"/>
                  <a:pt x="1343025" y="1631774"/>
                </a:cubicBezTo>
                <a:cubicBezTo>
                  <a:pt x="1334231" y="1624445"/>
                  <a:pt x="1323975" y="1619074"/>
                  <a:pt x="1314450" y="1612724"/>
                </a:cubicBezTo>
                <a:cubicBezTo>
                  <a:pt x="1272346" y="1549569"/>
                  <a:pt x="1321830" y="1619746"/>
                  <a:pt x="1266825" y="1555574"/>
                </a:cubicBezTo>
                <a:cubicBezTo>
                  <a:pt x="1177346" y="1451182"/>
                  <a:pt x="1325401" y="1604625"/>
                  <a:pt x="1181100" y="1460324"/>
                </a:cubicBezTo>
                <a:cubicBezTo>
                  <a:pt x="1171575" y="1450799"/>
                  <a:pt x="1160607" y="1442525"/>
                  <a:pt x="1152525" y="1431749"/>
                </a:cubicBezTo>
                <a:cubicBezTo>
                  <a:pt x="1143000" y="1419049"/>
                  <a:pt x="1136146" y="1403812"/>
                  <a:pt x="1123950" y="1393649"/>
                </a:cubicBezTo>
                <a:cubicBezTo>
                  <a:pt x="1116237" y="1387221"/>
                  <a:pt x="1104900" y="1387299"/>
                  <a:pt x="1095375" y="1384124"/>
                </a:cubicBezTo>
                <a:cubicBezTo>
                  <a:pt x="1085850" y="1374599"/>
                  <a:pt x="1078008" y="1363021"/>
                  <a:pt x="1066800" y="1355549"/>
                </a:cubicBezTo>
                <a:cubicBezTo>
                  <a:pt x="1058446" y="1349980"/>
                  <a:pt x="1047205" y="1350514"/>
                  <a:pt x="1038225" y="1346024"/>
                </a:cubicBezTo>
                <a:cubicBezTo>
                  <a:pt x="1027986" y="1340904"/>
                  <a:pt x="1019175" y="1333324"/>
                  <a:pt x="1009650" y="1326974"/>
                </a:cubicBezTo>
                <a:cubicBezTo>
                  <a:pt x="941137" y="1349812"/>
                  <a:pt x="1026696" y="1322104"/>
                  <a:pt x="942975" y="1346024"/>
                </a:cubicBezTo>
                <a:cubicBezTo>
                  <a:pt x="933321" y="1348782"/>
                  <a:pt x="923177" y="1350673"/>
                  <a:pt x="914400" y="1355549"/>
                </a:cubicBezTo>
                <a:cubicBezTo>
                  <a:pt x="894386" y="1366668"/>
                  <a:pt x="876300" y="1380949"/>
                  <a:pt x="857250" y="1393649"/>
                </a:cubicBezTo>
                <a:cubicBezTo>
                  <a:pt x="847725" y="1399999"/>
                  <a:pt x="838914" y="1407579"/>
                  <a:pt x="828675" y="1412699"/>
                </a:cubicBezTo>
                <a:cubicBezTo>
                  <a:pt x="781595" y="1436239"/>
                  <a:pt x="804045" y="1427259"/>
                  <a:pt x="762000" y="1441274"/>
                </a:cubicBezTo>
                <a:cubicBezTo>
                  <a:pt x="755650" y="1450799"/>
                  <a:pt x="751045" y="1461754"/>
                  <a:pt x="742950" y="1469849"/>
                </a:cubicBezTo>
                <a:cubicBezTo>
                  <a:pt x="724486" y="1488313"/>
                  <a:pt x="709041" y="1490677"/>
                  <a:pt x="685800" y="1498424"/>
                </a:cubicBezTo>
                <a:cubicBezTo>
                  <a:pt x="679450" y="1511124"/>
                  <a:pt x="675840" y="1525616"/>
                  <a:pt x="666750" y="1536524"/>
                </a:cubicBezTo>
                <a:cubicBezTo>
                  <a:pt x="659421" y="1545318"/>
                  <a:pt x="648636" y="1550925"/>
                  <a:pt x="638175" y="1555574"/>
                </a:cubicBezTo>
                <a:cubicBezTo>
                  <a:pt x="585630" y="1578927"/>
                  <a:pt x="584620" y="1571344"/>
                  <a:pt x="533400" y="1584149"/>
                </a:cubicBezTo>
                <a:cubicBezTo>
                  <a:pt x="523660" y="1586584"/>
                  <a:pt x="514350" y="1590499"/>
                  <a:pt x="504825" y="1593674"/>
                </a:cubicBezTo>
                <a:cubicBezTo>
                  <a:pt x="431800" y="1590499"/>
                  <a:pt x="358456" y="1591670"/>
                  <a:pt x="285750" y="1584149"/>
                </a:cubicBezTo>
                <a:cubicBezTo>
                  <a:pt x="265776" y="1582083"/>
                  <a:pt x="247650" y="1571449"/>
                  <a:pt x="228600" y="1565099"/>
                </a:cubicBezTo>
                <a:cubicBezTo>
                  <a:pt x="199039" y="1555245"/>
                  <a:pt x="191350" y="1554179"/>
                  <a:pt x="161925" y="1536524"/>
                </a:cubicBezTo>
                <a:cubicBezTo>
                  <a:pt x="142292" y="1524744"/>
                  <a:pt x="120964" y="1514613"/>
                  <a:pt x="104775" y="1498424"/>
                </a:cubicBezTo>
                <a:cubicBezTo>
                  <a:pt x="95250" y="1488899"/>
                  <a:pt x="84030" y="1480810"/>
                  <a:pt x="76200" y="1469849"/>
                </a:cubicBezTo>
                <a:cubicBezTo>
                  <a:pt x="67947" y="1458295"/>
                  <a:pt x="62423" y="1444932"/>
                  <a:pt x="57150" y="1431749"/>
                </a:cubicBezTo>
                <a:cubicBezTo>
                  <a:pt x="41690" y="1393100"/>
                  <a:pt x="37931" y="1373923"/>
                  <a:pt x="28575" y="1336499"/>
                </a:cubicBezTo>
                <a:cubicBezTo>
                  <a:pt x="31750" y="1250774"/>
                  <a:pt x="32394" y="1164918"/>
                  <a:pt x="38100" y="1079324"/>
                </a:cubicBezTo>
                <a:cubicBezTo>
                  <a:pt x="38768" y="1069306"/>
                  <a:pt x="47625" y="1060789"/>
                  <a:pt x="47625" y="1050749"/>
                </a:cubicBezTo>
                <a:cubicBezTo>
                  <a:pt x="47625" y="828476"/>
                  <a:pt x="43871" y="606197"/>
                  <a:pt x="38100" y="383999"/>
                </a:cubicBezTo>
                <a:cubicBezTo>
                  <a:pt x="28126" y="0"/>
                  <a:pt x="28575" y="384207"/>
                  <a:pt x="28575" y="307799"/>
                </a:cubicBezTo>
              </a:path>
            </a:pathLst>
          </a:custGeom>
          <a:ln>
            <a:solidFill>
              <a:srgbClr val="009242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Freeform 16"/>
          <p:cNvSpPr/>
          <p:nvPr>
            <p:custDataLst>
              <p:tags r:id="rId3"/>
            </p:custDataLst>
          </p:nvPr>
        </p:nvSpPr>
        <p:spPr>
          <a:xfrm flipH="1" flipV="1">
            <a:off x="457199" y="4429125"/>
            <a:ext cx="2292350" cy="1944688"/>
          </a:xfrm>
          <a:custGeom>
            <a:avLst/>
            <a:gdLst>
              <a:gd name="connsiteX0" fmla="*/ 0 w 2510199"/>
              <a:gd name="connsiteY0" fmla="*/ 241124 h 2047156"/>
              <a:gd name="connsiteX1" fmla="*/ 28575 w 2510199"/>
              <a:gd name="connsiteY1" fmla="*/ 231599 h 2047156"/>
              <a:gd name="connsiteX2" fmla="*/ 47625 w 2510199"/>
              <a:gd name="connsiteY2" fmla="*/ 203024 h 2047156"/>
              <a:gd name="connsiteX3" fmla="*/ 142875 w 2510199"/>
              <a:gd name="connsiteY3" fmla="*/ 174449 h 2047156"/>
              <a:gd name="connsiteX4" fmla="*/ 904875 w 2510199"/>
              <a:gd name="connsiteY4" fmla="*/ 183974 h 2047156"/>
              <a:gd name="connsiteX5" fmla="*/ 933450 w 2510199"/>
              <a:gd name="connsiteY5" fmla="*/ 193499 h 2047156"/>
              <a:gd name="connsiteX6" fmla="*/ 1228725 w 2510199"/>
              <a:gd name="connsiteY6" fmla="*/ 203024 h 2047156"/>
              <a:gd name="connsiteX7" fmla="*/ 1428750 w 2510199"/>
              <a:gd name="connsiteY7" fmla="*/ 212549 h 2047156"/>
              <a:gd name="connsiteX8" fmla="*/ 1533525 w 2510199"/>
              <a:gd name="connsiteY8" fmla="*/ 250649 h 2047156"/>
              <a:gd name="connsiteX9" fmla="*/ 1628775 w 2510199"/>
              <a:gd name="connsiteY9" fmla="*/ 260174 h 2047156"/>
              <a:gd name="connsiteX10" fmla="*/ 1666875 w 2510199"/>
              <a:gd name="connsiteY10" fmla="*/ 279224 h 2047156"/>
              <a:gd name="connsiteX11" fmla="*/ 1790700 w 2510199"/>
              <a:gd name="connsiteY11" fmla="*/ 326849 h 2047156"/>
              <a:gd name="connsiteX12" fmla="*/ 1885950 w 2510199"/>
              <a:gd name="connsiteY12" fmla="*/ 374474 h 2047156"/>
              <a:gd name="connsiteX13" fmla="*/ 1905000 w 2510199"/>
              <a:gd name="connsiteY13" fmla="*/ 403049 h 2047156"/>
              <a:gd name="connsiteX14" fmla="*/ 1962150 w 2510199"/>
              <a:gd name="connsiteY14" fmla="*/ 431624 h 2047156"/>
              <a:gd name="connsiteX15" fmla="*/ 2028825 w 2510199"/>
              <a:gd name="connsiteY15" fmla="*/ 479249 h 2047156"/>
              <a:gd name="connsiteX16" fmla="*/ 2143125 w 2510199"/>
              <a:gd name="connsiteY16" fmla="*/ 555449 h 2047156"/>
              <a:gd name="connsiteX17" fmla="*/ 2200275 w 2510199"/>
              <a:gd name="connsiteY17" fmla="*/ 612599 h 2047156"/>
              <a:gd name="connsiteX18" fmla="*/ 2266950 w 2510199"/>
              <a:gd name="connsiteY18" fmla="*/ 660224 h 2047156"/>
              <a:gd name="connsiteX19" fmla="*/ 2324100 w 2510199"/>
              <a:gd name="connsiteY19" fmla="*/ 698324 h 2047156"/>
              <a:gd name="connsiteX20" fmla="*/ 2343150 w 2510199"/>
              <a:gd name="connsiteY20" fmla="*/ 726899 h 2047156"/>
              <a:gd name="connsiteX21" fmla="*/ 2371725 w 2510199"/>
              <a:gd name="connsiteY21" fmla="*/ 764999 h 2047156"/>
              <a:gd name="connsiteX22" fmla="*/ 2390775 w 2510199"/>
              <a:gd name="connsiteY22" fmla="*/ 803099 h 2047156"/>
              <a:gd name="connsiteX23" fmla="*/ 2419350 w 2510199"/>
              <a:gd name="connsiteY23" fmla="*/ 831674 h 2047156"/>
              <a:gd name="connsiteX24" fmla="*/ 2457450 w 2510199"/>
              <a:gd name="connsiteY24" fmla="*/ 888824 h 2047156"/>
              <a:gd name="connsiteX25" fmla="*/ 2476500 w 2510199"/>
              <a:gd name="connsiteY25" fmla="*/ 917399 h 2047156"/>
              <a:gd name="connsiteX26" fmla="*/ 2505075 w 2510199"/>
              <a:gd name="connsiteY26" fmla="*/ 1012649 h 2047156"/>
              <a:gd name="connsiteX27" fmla="*/ 2486025 w 2510199"/>
              <a:gd name="connsiteY27" fmla="*/ 1488899 h 2047156"/>
              <a:gd name="connsiteX28" fmla="*/ 2466975 w 2510199"/>
              <a:gd name="connsiteY28" fmla="*/ 1565099 h 2047156"/>
              <a:gd name="connsiteX29" fmla="*/ 2457450 w 2510199"/>
              <a:gd name="connsiteY29" fmla="*/ 1603199 h 2047156"/>
              <a:gd name="connsiteX30" fmla="*/ 2447925 w 2510199"/>
              <a:gd name="connsiteY30" fmla="*/ 1641299 h 2047156"/>
              <a:gd name="connsiteX31" fmla="*/ 2428875 w 2510199"/>
              <a:gd name="connsiteY31" fmla="*/ 1679399 h 2047156"/>
              <a:gd name="connsiteX32" fmla="*/ 2390775 w 2510199"/>
              <a:gd name="connsiteY32" fmla="*/ 1736549 h 2047156"/>
              <a:gd name="connsiteX33" fmla="*/ 2362200 w 2510199"/>
              <a:gd name="connsiteY33" fmla="*/ 1793699 h 2047156"/>
              <a:gd name="connsiteX34" fmla="*/ 2352675 w 2510199"/>
              <a:gd name="connsiteY34" fmla="*/ 1822274 h 2047156"/>
              <a:gd name="connsiteX35" fmla="*/ 2314575 w 2510199"/>
              <a:gd name="connsiteY35" fmla="*/ 1888949 h 2047156"/>
              <a:gd name="connsiteX36" fmla="*/ 2286000 w 2510199"/>
              <a:gd name="connsiteY36" fmla="*/ 1907999 h 2047156"/>
              <a:gd name="connsiteX37" fmla="*/ 2247900 w 2510199"/>
              <a:gd name="connsiteY37" fmla="*/ 1974674 h 2047156"/>
              <a:gd name="connsiteX38" fmla="*/ 2219325 w 2510199"/>
              <a:gd name="connsiteY38" fmla="*/ 2003249 h 2047156"/>
              <a:gd name="connsiteX39" fmla="*/ 2190750 w 2510199"/>
              <a:gd name="connsiteY39" fmla="*/ 2012774 h 2047156"/>
              <a:gd name="connsiteX40" fmla="*/ 2171700 w 2510199"/>
              <a:gd name="connsiteY40" fmla="*/ 2041349 h 2047156"/>
              <a:gd name="connsiteX41" fmla="*/ 1962150 w 2510199"/>
              <a:gd name="connsiteY41" fmla="*/ 2031824 h 2047156"/>
              <a:gd name="connsiteX42" fmla="*/ 1933575 w 2510199"/>
              <a:gd name="connsiteY42" fmla="*/ 2012774 h 2047156"/>
              <a:gd name="connsiteX43" fmla="*/ 1885950 w 2510199"/>
              <a:gd name="connsiteY43" fmla="*/ 2003249 h 2047156"/>
              <a:gd name="connsiteX44" fmla="*/ 1828800 w 2510199"/>
              <a:gd name="connsiteY44" fmla="*/ 1965149 h 2047156"/>
              <a:gd name="connsiteX45" fmla="*/ 1800225 w 2510199"/>
              <a:gd name="connsiteY45" fmla="*/ 1955624 h 2047156"/>
              <a:gd name="connsiteX46" fmla="*/ 1743075 w 2510199"/>
              <a:gd name="connsiteY46" fmla="*/ 1917524 h 2047156"/>
              <a:gd name="connsiteX47" fmla="*/ 1695450 w 2510199"/>
              <a:gd name="connsiteY47" fmla="*/ 1869899 h 2047156"/>
              <a:gd name="connsiteX48" fmla="*/ 1666875 w 2510199"/>
              <a:gd name="connsiteY48" fmla="*/ 1860374 h 2047156"/>
              <a:gd name="connsiteX49" fmla="*/ 1609725 w 2510199"/>
              <a:gd name="connsiteY49" fmla="*/ 1822274 h 2047156"/>
              <a:gd name="connsiteX50" fmla="*/ 1581150 w 2510199"/>
              <a:gd name="connsiteY50" fmla="*/ 1812749 h 2047156"/>
              <a:gd name="connsiteX51" fmla="*/ 1524000 w 2510199"/>
              <a:gd name="connsiteY51" fmla="*/ 1774649 h 2047156"/>
              <a:gd name="connsiteX52" fmla="*/ 1495425 w 2510199"/>
              <a:gd name="connsiteY52" fmla="*/ 1746074 h 2047156"/>
              <a:gd name="connsiteX53" fmla="*/ 1457325 w 2510199"/>
              <a:gd name="connsiteY53" fmla="*/ 1727024 h 2047156"/>
              <a:gd name="connsiteX54" fmla="*/ 1428750 w 2510199"/>
              <a:gd name="connsiteY54" fmla="*/ 1707974 h 2047156"/>
              <a:gd name="connsiteX55" fmla="*/ 1371600 w 2510199"/>
              <a:gd name="connsiteY55" fmla="*/ 1660349 h 2047156"/>
              <a:gd name="connsiteX56" fmla="*/ 1343025 w 2510199"/>
              <a:gd name="connsiteY56" fmla="*/ 1631774 h 2047156"/>
              <a:gd name="connsiteX57" fmla="*/ 1314450 w 2510199"/>
              <a:gd name="connsiteY57" fmla="*/ 1612724 h 2047156"/>
              <a:gd name="connsiteX58" fmla="*/ 1266825 w 2510199"/>
              <a:gd name="connsiteY58" fmla="*/ 1555574 h 2047156"/>
              <a:gd name="connsiteX59" fmla="*/ 1181100 w 2510199"/>
              <a:gd name="connsiteY59" fmla="*/ 1460324 h 2047156"/>
              <a:gd name="connsiteX60" fmla="*/ 1152525 w 2510199"/>
              <a:gd name="connsiteY60" fmla="*/ 1431749 h 2047156"/>
              <a:gd name="connsiteX61" fmla="*/ 1123950 w 2510199"/>
              <a:gd name="connsiteY61" fmla="*/ 1393649 h 2047156"/>
              <a:gd name="connsiteX62" fmla="*/ 1095375 w 2510199"/>
              <a:gd name="connsiteY62" fmla="*/ 1384124 h 2047156"/>
              <a:gd name="connsiteX63" fmla="*/ 1066800 w 2510199"/>
              <a:gd name="connsiteY63" fmla="*/ 1355549 h 2047156"/>
              <a:gd name="connsiteX64" fmla="*/ 1038225 w 2510199"/>
              <a:gd name="connsiteY64" fmla="*/ 1346024 h 2047156"/>
              <a:gd name="connsiteX65" fmla="*/ 1009650 w 2510199"/>
              <a:gd name="connsiteY65" fmla="*/ 1326974 h 2047156"/>
              <a:gd name="connsiteX66" fmla="*/ 942975 w 2510199"/>
              <a:gd name="connsiteY66" fmla="*/ 1346024 h 2047156"/>
              <a:gd name="connsiteX67" fmla="*/ 914400 w 2510199"/>
              <a:gd name="connsiteY67" fmla="*/ 1355549 h 2047156"/>
              <a:gd name="connsiteX68" fmla="*/ 857250 w 2510199"/>
              <a:gd name="connsiteY68" fmla="*/ 1393649 h 2047156"/>
              <a:gd name="connsiteX69" fmla="*/ 828675 w 2510199"/>
              <a:gd name="connsiteY69" fmla="*/ 1412699 h 2047156"/>
              <a:gd name="connsiteX70" fmla="*/ 762000 w 2510199"/>
              <a:gd name="connsiteY70" fmla="*/ 1441274 h 2047156"/>
              <a:gd name="connsiteX71" fmla="*/ 742950 w 2510199"/>
              <a:gd name="connsiteY71" fmla="*/ 1469849 h 2047156"/>
              <a:gd name="connsiteX72" fmla="*/ 685800 w 2510199"/>
              <a:gd name="connsiteY72" fmla="*/ 1498424 h 2047156"/>
              <a:gd name="connsiteX73" fmla="*/ 666750 w 2510199"/>
              <a:gd name="connsiteY73" fmla="*/ 1536524 h 2047156"/>
              <a:gd name="connsiteX74" fmla="*/ 638175 w 2510199"/>
              <a:gd name="connsiteY74" fmla="*/ 1555574 h 2047156"/>
              <a:gd name="connsiteX75" fmla="*/ 533400 w 2510199"/>
              <a:gd name="connsiteY75" fmla="*/ 1584149 h 2047156"/>
              <a:gd name="connsiteX76" fmla="*/ 504825 w 2510199"/>
              <a:gd name="connsiteY76" fmla="*/ 1593674 h 2047156"/>
              <a:gd name="connsiteX77" fmla="*/ 285750 w 2510199"/>
              <a:gd name="connsiteY77" fmla="*/ 1584149 h 2047156"/>
              <a:gd name="connsiteX78" fmla="*/ 228600 w 2510199"/>
              <a:gd name="connsiteY78" fmla="*/ 1565099 h 2047156"/>
              <a:gd name="connsiteX79" fmla="*/ 161925 w 2510199"/>
              <a:gd name="connsiteY79" fmla="*/ 1536524 h 2047156"/>
              <a:gd name="connsiteX80" fmla="*/ 104775 w 2510199"/>
              <a:gd name="connsiteY80" fmla="*/ 1498424 h 2047156"/>
              <a:gd name="connsiteX81" fmla="*/ 76200 w 2510199"/>
              <a:gd name="connsiteY81" fmla="*/ 1469849 h 2047156"/>
              <a:gd name="connsiteX82" fmla="*/ 57150 w 2510199"/>
              <a:gd name="connsiteY82" fmla="*/ 1431749 h 2047156"/>
              <a:gd name="connsiteX83" fmla="*/ 28575 w 2510199"/>
              <a:gd name="connsiteY83" fmla="*/ 1336499 h 2047156"/>
              <a:gd name="connsiteX84" fmla="*/ 38100 w 2510199"/>
              <a:gd name="connsiteY84" fmla="*/ 1079324 h 2047156"/>
              <a:gd name="connsiteX85" fmla="*/ 47625 w 2510199"/>
              <a:gd name="connsiteY85" fmla="*/ 1050749 h 2047156"/>
              <a:gd name="connsiteX86" fmla="*/ 38100 w 2510199"/>
              <a:gd name="connsiteY86" fmla="*/ 383999 h 2047156"/>
              <a:gd name="connsiteX87" fmla="*/ 28575 w 2510199"/>
              <a:gd name="connsiteY87" fmla="*/ 307799 h 2047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2510199" h="2047156">
                <a:moveTo>
                  <a:pt x="0" y="241124"/>
                </a:moveTo>
                <a:cubicBezTo>
                  <a:pt x="9525" y="237949"/>
                  <a:pt x="20735" y="237871"/>
                  <a:pt x="28575" y="231599"/>
                </a:cubicBezTo>
                <a:cubicBezTo>
                  <a:pt x="37514" y="224448"/>
                  <a:pt x="37917" y="209091"/>
                  <a:pt x="47625" y="203024"/>
                </a:cubicBezTo>
                <a:cubicBezTo>
                  <a:pt x="63085" y="193362"/>
                  <a:pt x="120569" y="180025"/>
                  <a:pt x="142875" y="174449"/>
                </a:cubicBezTo>
                <a:lnTo>
                  <a:pt x="904875" y="183974"/>
                </a:lnTo>
                <a:cubicBezTo>
                  <a:pt x="914912" y="184216"/>
                  <a:pt x="923427" y="192909"/>
                  <a:pt x="933450" y="193499"/>
                </a:cubicBezTo>
                <a:cubicBezTo>
                  <a:pt x="1031756" y="199282"/>
                  <a:pt x="1130322" y="199239"/>
                  <a:pt x="1228725" y="203024"/>
                </a:cubicBezTo>
                <a:lnTo>
                  <a:pt x="1428750" y="212549"/>
                </a:lnTo>
                <a:cubicBezTo>
                  <a:pt x="1446429" y="219621"/>
                  <a:pt x="1517220" y="249019"/>
                  <a:pt x="1533525" y="250649"/>
                </a:cubicBezTo>
                <a:lnTo>
                  <a:pt x="1628775" y="260174"/>
                </a:lnTo>
                <a:cubicBezTo>
                  <a:pt x="1641475" y="266524"/>
                  <a:pt x="1653824" y="273631"/>
                  <a:pt x="1666875" y="279224"/>
                </a:cubicBezTo>
                <a:cubicBezTo>
                  <a:pt x="1717910" y="301096"/>
                  <a:pt x="1720123" y="279798"/>
                  <a:pt x="1790700" y="326849"/>
                </a:cubicBezTo>
                <a:cubicBezTo>
                  <a:pt x="1858742" y="372211"/>
                  <a:pt x="1825638" y="359396"/>
                  <a:pt x="1885950" y="374474"/>
                </a:cubicBezTo>
                <a:cubicBezTo>
                  <a:pt x="1892300" y="383999"/>
                  <a:pt x="1896905" y="394954"/>
                  <a:pt x="1905000" y="403049"/>
                </a:cubicBezTo>
                <a:cubicBezTo>
                  <a:pt x="1932297" y="430346"/>
                  <a:pt x="1931162" y="416130"/>
                  <a:pt x="1962150" y="431624"/>
                </a:cubicBezTo>
                <a:cubicBezTo>
                  <a:pt x="1979189" y="440144"/>
                  <a:pt x="2015882" y="470620"/>
                  <a:pt x="2028825" y="479249"/>
                </a:cubicBezTo>
                <a:cubicBezTo>
                  <a:pt x="2059220" y="499512"/>
                  <a:pt x="2112474" y="527863"/>
                  <a:pt x="2143125" y="555449"/>
                </a:cubicBezTo>
                <a:cubicBezTo>
                  <a:pt x="2163150" y="573471"/>
                  <a:pt x="2177859" y="597655"/>
                  <a:pt x="2200275" y="612599"/>
                </a:cubicBezTo>
                <a:cubicBezTo>
                  <a:pt x="2293176" y="674533"/>
                  <a:pt x="2148805" y="577522"/>
                  <a:pt x="2266950" y="660224"/>
                </a:cubicBezTo>
                <a:cubicBezTo>
                  <a:pt x="2285707" y="673354"/>
                  <a:pt x="2324100" y="698324"/>
                  <a:pt x="2324100" y="698324"/>
                </a:cubicBezTo>
                <a:cubicBezTo>
                  <a:pt x="2330450" y="707849"/>
                  <a:pt x="2336496" y="717584"/>
                  <a:pt x="2343150" y="726899"/>
                </a:cubicBezTo>
                <a:cubicBezTo>
                  <a:pt x="2352377" y="739817"/>
                  <a:pt x="2363311" y="751537"/>
                  <a:pt x="2371725" y="764999"/>
                </a:cubicBezTo>
                <a:cubicBezTo>
                  <a:pt x="2379250" y="777040"/>
                  <a:pt x="2382522" y="791545"/>
                  <a:pt x="2390775" y="803099"/>
                </a:cubicBezTo>
                <a:cubicBezTo>
                  <a:pt x="2398605" y="814060"/>
                  <a:pt x="2411080" y="821041"/>
                  <a:pt x="2419350" y="831674"/>
                </a:cubicBezTo>
                <a:cubicBezTo>
                  <a:pt x="2433406" y="849746"/>
                  <a:pt x="2444750" y="869774"/>
                  <a:pt x="2457450" y="888824"/>
                </a:cubicBezTo>
                <a:cubicBezTo>
                  <a:pt x="2463800" y="898349"/>
                  <a:pt x="2472880" y="906539"/>
                  <a:pt x="2476500" y="917399"/>
                </a:cubicBezTo>
                <a:cubicBezTo>
                  <a:pt x="2499690" y="986968"/>
                  <a:pt x="2490680" y="955068"/>
                  <a:pt x="2505075" y="1012649"/>
                </a:cubicBezTo>
                <a:cubicBezTo>
                  <a:pt x="2504821" y="1023337"/>
                  <a:pt x="2510199" y="1359972"/>
                  <a:pt x="2486025" y="1488899"/>
                </a:cubicBezTo>
                <a:cubicBezTo>
                  <a:pt x="2481200" y="1514632"/>
                  <a:pt x="2473325" y="1539699"/>
                  <a:pt x="2466975" y="1565099"/>
                </a:cubicBezTo>
                <a:lnTo>
                  <a:pt x="2457450" y="1603199"/>
                </a:lnTo>
                <a:cubicBezTo>
                  <a:pt x="2454275" y="1615899"/>
                  <a:pt x="2453779" y="1629590"/>
                  <a:pt x="2447925" y="1641299"/>
                </a:cubicBezTo>
                <a:cubicBezTo>
                  <a:pt x="2441575" y="1653999"/>
                  <a:pt x="2436180" y="1667223"/>
                  <a:pt x="2428875" y="1679399"/>
                </a:cubicBezTo>
                <a:cubicBezTo>
                  <a:pt x="2417095" y="1699032"/>
                  <a:pt x="2398015" y="1714829"/>
                  <a:pt x="2390775" y="1736549"/>
                </a:cubicBezTo>
                <a:cubicBezTo>
                  <a:pt x="2366834" y="1808373"/>
                  <a:pt x="2399129" y="1719841"/>
                  <a:pt x="2362200" y="1793699"/>
                </a:cubicBezTo>
                <a:cubicBezTo>
                  <a:pt x="2357710" y="1802679"/>
                  <a:pt x="2356630" y="1813046"/>
                  <a:pt x="2352675" y="1822274"/>
                </a:cubicBezTo>
                <a:cubicBezTo>
                  <a:pt x="2347072" y="1835348"/>
                  <a:pt x="2326532" y="1876992"/>
                  <a:pt x="2314575" y="1888949"/>
                </a:cubicBezTo>
                <a:cubicBezTo>
                  <a:pt x="2306480" y="1897044"/>
                  <a:pt x="2295525" y="1901649"/>
                  <a:pt x="2286000" y="1907999"/>
                </a:cubicBezTo>
                <a:cubicBezTo>
                  <a:pt x="2274355" y="1931290"/>
                  <a:pt x="2264729" y="1954479"/>
                  <a:pt x="2247900" y="1974674"/>
                </a:cubicBezTo>
                <a:cubicBezTo>
                  <a:pt x="2239276" y="1985022"/>
                  <a:pt x="2230533" y="1995777"/>
                  <a:pt x="2219325" y="2003249"/>
                </a:cubicBezTo>
                <a:cubicBezTo>
                  <a:pt x="2210971" y="2008818"/>
                  <a:pt x="2200275" y="2009599"/>
                  <a:pt x="2190750" y="2012774"/>
                </a:cubicBezTo>
                <a:cubicBezTo>
                  <a:pt x="2184400" y="2022299"/>
                  <a:pt x="2183108" y="2040398"/>
                  <a:pt x="2171700" y="2041349"/>
                </a:cubicBezTo>
                <a:cubicBezTo>
                  <a:pt x="2102019" y="2047156"/>
                  <a:pt x="2031574" y="2040155"/>
                  <a:pt x="1962150" y="2031824"/>
                </a:cubicBezTo>
                <a:cubicBezTo>
                  <a:pt x="1950784" y="2030460"/>
                  <a:pt x="1944294" y="2016794"/>
                  <a:pt x="1933575" y="2012774"/>
                </a:cubicBezTo>
                <a:cubicBezTo>
                  <a:pt x="1918416" y="2007090"/>
                  <a:pt x="1901825" y="2006424"/>
                  <a:pt x="1885950" y="2003249"/>
                </a:cubicBezTo>
                <a:cubicBezTo>
                  <a:pt x="1866900" y="1990549"/>
                  <a:pt x="1850520" y="1972389"/>
                  <a:pt x="1828800" y="1965149"/>
                </a:cubicBezTo>
                <a:cubicBezTo>
                  <a:pt x="1819275" y="1961974"/>
                  <a:pt x="1809002" y="1960500"/>
                  <a:pt x="1800225" y="1955624"/>
                </a:cubicBezTo>
                <a:cubicBezTo>
                  <a:pt x="1780211" y="1944505"/>
                  <a:pt x="1743075" y="1917524"/>
                  <a:pt x="1743075" y="1917524"/>
                </a:cubicBezTo>
                <a:cubicBezTo>
                  <a:pt x="1724025" y="1888949"/>
                  <a:pt x="1727200" y="1885774"/>
                  <a:pt x="1695450" y="1869899"/>
                </a:cubicBezTo>
                <a:cubicBezTo>
                  <a:pt x="1686470" y="1865409"/>
                  <a:pt x="1675652" y="1865250"/>
                  <a:pt x="1666875" y="1860374"/>
                </a:cubicBezTo>
                <a:cubicBezTo>
                  <a:pt x="1646861" y="1849255"/>
                  <a:pt x="1631445" y="1829514"/>
                  <a:pt x="1609725" y="1822274"/>
                </a:cubicBezTo>
                <a:cubicBezTo>
                  <a:pt x="1600200" y="1819099"/>
                  <a:pt x="1589927" y="1817625"/>
                  <a:pt x="1581150" y="1812749"/>
                </a:cubicBezTo>
                <a:cubicBezTo>
                  <a:pt x="1561136" y="1801630"/>
                  <a:pt x="1540189" y="1790838"/>
                  <a:pt x="1524000" y="1774649"/>
                </a:cubicBezTo>
                <a:cubicBezTo>
                  <a:pt x="1514475" y="1765124"/>
                  <a:pt x="1506386" y="1753904"/>
                  <a:pt x="1495425" y="1746074"/>
                </a:cubicBezTo>
                <a:cubicBezTo>
                  <a:pt x="1483871" y="1737821"/>
                  <a:pt x="1469653" y="1734069"/>
                  <a:pt x="1457325" y="1727024"/>
                </a:cubicBezTo>
                <a:cubicBezTo>
                  <a:pt x="1447386" y="1721344"/>
                  <a:pt x="1438275" y="1714324"/>
                  <a:pt x="1428750" y="1707974"/>
                </a:cubicBezTo>
                <a:cubicBezTo>
                  <a:pt x="1391195" y="1651642"/>
                  <a:pt x="1433122" y="1704294"/>
                  <a:pt x="1371600" y="1660349"/>
                </a:cubicBezTo>
                <a:cubicBezTo>
                  <a:pt x="1360639" y="1652519"/>
                  <a:pt x="1353373" y="1640398"/>
                  <a:pt x="1343025" y="1631774"/>
                </a:cubicBezTo>
                <a:cubicBezTo>
                  <a:pt x="1334231" y="1624445"/>
                  <a:pt x="1323975" y="1619074"/>
                  <a:pt x="1314450" y="1612724"/>
                </a:cubicBezTo>
                <a:cubicBezTo>
                  <a:pt x="1272346" y="1549569"/>
                  <a:pt x="1321830" y="1619746"/>
                  <a:pt x="1266825" y="1555574"/>
                </a:cubicBezTo>
                <a:cubicBezTo>
                  <a:pt x="1177346" y="1451182"/>
                  <a:pt x="1325401" y="1604625"/>
                  <a:pt x="1181100" y="1460324"/>
                </a:cubicBezTo>
                <a:cubicBezTo>
                  <a:pt x="1171575" y="1450799"/>
                  <a:pt x="1160607" y="1442525"/>
                  <a:pt x="1152525" y="1431749"/>
                </a:cubicBezTo>
                <a:cubicBezTo>
                  <a:pt x="1143000" y="1419049"/>
                  <a:pt x="1136146" y="1403812"/>
                  <a:pt x="1123950" y="1393649"/>
                </a:cubicBezTo>
                <a:cubicBezTo>
                  <a:pt x="1116237" y="1387221"/>
                  <a:pt x="1104900" y="1387299"/>
                  <a:pt x="1095375" y="1384124"/>
                </a:cubicBezTo>
                <a:cubicBezTo>
                  <a:pt x="1085850" y="1374599"/>
                  <a:pt x="1078008" y="1363021"/>
                  <a:pt x="1066800" y="1355549"/>
                </a:cubicBezTo>
                <a:cubicBezTo>
                  <a:pt x="1058446" y="1349980"/>
                  <a:pt x="1047205" y="1350514"/>
                  <a:pt x="1038225" y="1346024"/>
                </a:cubicBezTo>
                <a:cubicBezTo>
                  <a:pt x="1027986" y="1340904"/>
                  <a:pt x="1019175" y="1333324"/>
                  <a:pt x="1009650" y="1326974"/>
                </a:cubicBezTo>
                <a:cubicBezTo>
                  <a:pt x="941137" y="1349812"/>
                  <a:pt x="1026696" y="1322104"/>
                  <a:pt x="942975" y="1346024"/>
                </a:cubicBezTo>
                <a:cubicBezTo>
                  <a:pt x="933321" y="1348782"/>
                  <a:pt x="923177" y="1350673"/>
                  <a:pt x="914400" y="1355549"/>
                </a:cubicBezTo>
                <a:cubicBezTo>
                  <a:pt x="894386" y="1366668"/>
                  <a:pt x="876300" y="1380949"/>
                  <a:pt x="857250" y="1393649"/>
                </a:cubicBezTo>
                <a:cubicBezTo>
                  <a:pt x="847725" y="1399999"/>
                  <a:pt x="838914" y="1407579"/>
                  <a:pt x="828675" y="1412699"/>
                </a:cubicBezTo>
                <a:cubicBezTo>
                  <a:pt x="781595" y="1436239"/>
                  <a:pt x="804045" y="1427259"/>
                  <a:pt x="762000" y="1441274"/>
                </a:cubicBezTo>
                <a:cubicBezTo>
                  <a:pt x="755650" y="1450799"/>
                  <a:pt x="751045" y="1461754"/>
                  <a:pt x="742950" y="1469849"/>
                </a:cubicBezTo>
                <a:cubicBezTo>
                  <a:pt x="724486" y="1488313"/>
                  <a:pt x="709041" y="1490677"/>
                  <a:pt x="685800" y="1498424"/>
                </a:cubicBezTo>
                <a:cubicBezTo>
                  <a:pt x="679450" y="1511124"/>
                  <a:pt x="675840" y="1525616"/>
                  <a:pt x="666750" y="1536524"/>
                </a:cubicBezTo>
                <a:cubicBezTo>
                  <a:pt x="659421" y="1545318"/>
                  <a:pt x="648636" y="1550925"/>
                  <a:pt x="638175" y="1555574"/>
                </a:cubicBezTo>
                <a:cubicBezTo>
                  <a:pt x="585630" y="1578927"/>
                  <a:pt x="584620" y="1571344"/>
                  <a:pt x="533400" y="1584149"/>
                </a:cubicBezTo>
                <a:cubicBezTo>
                  <a:pt x="523660" y="1586584"/>
                  <a:pt x="514350" y="1590499"/>
                  <a:pt x="504825" y="1593674"/>
                </a:cubicBezTo>
                <a:cubicBezTo>
                  <a:pt x="431800" y="1590499"/>
                  <a:pt x="358456" y="1591670"/>
                  <a:pt x="285750" y="1584149"/>
                </a:cubicBezTo>
                <a:cubicBezTo>
                  <a:pt x="265776" y="1582083"/>
                  <a:pt x="247650" y="1571449"/>
                  <a:pt x="228600" y="1565099"/>
                </a:cubicBezTo>
                <a:cubicBezTo>
                  <a:pt x="199039" y="1555245"/>
                  <a:pt x="191350" y="1554179"/>
                  <a:pt x="161925" y="1536524"/>
                </a:cubicBezTo>
                <a:cubicBezTo>
                  <a:pt x="142292" y="1524744"/>
                  <a:pt x="120964" y="1514613"/>
                  <a:pt x="104775" y="1498424"/>
                </a:cubicBezTo>
                <a:cubicBezTo>
                  <a:pt x="95250" y="1488899"/>
                  <a:pt x="84030" y="1480810"/>
                  <a:pt x="76200" y="1469849"/>
                </a:cubicBezTo>
                <a:cubicBezTo>
                  <a:pt x="67947" y="1458295"/>
                  <a:pt x="62423" y="1444932"/>
                  <a:pt x="57150" y="1431749"/>
                </a:cubicBezTo>
                <a:cubicBezTo>
                  <a:pt x="41690" y="1393100"/>
                  <a:pt x="37931" y="1373923"/>
                  <a:pt x="28575" y="1336499"/>
                </a:cubicBezTo>
                <a:cubicBezTo>
                  <a:pt x="31750" y="1250774"/>
                  <a:pt x="32394" y="1164918"/>
                  <a:pt x="38100" y="1079324"/>
                </a:cubicBezTo>
                <a:cubicBezTo>
                  <a:pt x="38768" y="1069306"/>
                  <a:pt x="47625" y="1060789"/>
                  <a:pt x="47625" y="1050749"/>
                </a:cubicBezTo>
                <a:cubicBezTo>
                  <a:pt x="47625" y="828476"/>
                  <a:pt x="43871" y="606197"/>
                  <a:pt x="38100" y="383999"/>
                </a:cubicBezTo>
                <a:cubicBezTo>
                  <a:pt x="28126" y="0"/>
                  <a:pt x="28575" y="384207"/>
                  <a:pt x="28575" y="307799"/>
                </a:cubicBezTo>
              </a:path>
            </a:pathLst>
          </a:custGeom>
          <a:ln>
            <a:solidFill>
              <a:srgbClr val="009242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Freeform 23"/>
          <p:cNvSpPr/>
          <p:nvPr>
            <p:custDataLst>
              <p:tags r:id="rId4"/>
            </p:custDataLst>
          </p:nvPr>
        </p:nvSpPr>
        <p:spPr bwMode="auto">
          <a:xfrm>
            <a:off x="1404481" y="2087563"/>
            <a:ext cx="2238832" cy="3065281"/>
          </a:xfrm>
          <a:custGeom>
            <a:avLst/>
            <a:gdLst>
              <a:gd name="connsiteX0" fmla="*/ 66305 w 2390405"/>
              <a:gd name="connsiteY0" fmla="*/ 552450 h 3162300"/>
              <a:gd name="connsiteX1" fmla="*/ 85355 w 2390405"/>
              <a:gd name="connsiteY1" fmla="*/ 476250 h 3162300"/>
              <a:gd name="connsiteX2" fmla="*/ 104405 w 2390405"/>
              <a:gd name="connsiteY2" fmla="*/ 419100 h 3162300"/>
              <a:gd name="connsiteX3" fmla="*/ 113930 w 2390405"/>
              <a:gd name="connsiteY3" fmla="*/ 381000 h 3162300"/>
              <a:gd name="connsiteX4" fmla="*/ 161555 w 2390405"/>
              <a:gd name="connsiteY4" fmla="*/ 323850 h 3162300"/>
              <a:gd name="connsiteX5" fmla="*/ 199655 w 2390405"/>
              <a:gd name="connsiteY5" fmla="*/ 266700 h 3162300"/>
              <a:gd name="connsiteX6" fmla="*/ 209180 w 2390405"/>
              <a:gd name="connsiteY6" fmla="*/ 238125 h 3162300"/>
              <a:gd name="connsiteX7" fmla="*/ 237755 w 2390405"/>
              <a:gd name="connsiteY7" fmla="*/ 228600 h 3162300"/>
              <a:gd name="connsiteX8" fmla="*/ 266330 w 2390405"/>
              <a:gd name="connsiteY8" fmla="*/ 209550 h 3162300"/>
              <a:gd name="connsiteX9" fmla="*/ 294905 w 2390405"/>
              <a:gd name="connsiteY9" fmla="*/ 180975 h 3162300"/>
              <a:gd name="connsiteX10" fmla="*/ 361580 w 2390405"/>
              <a:gd name="connsiteY10" fmla="*/ 133350 h 3162300"/>
              <a:gd name="connsiteX11" fmla="*/ 399680 w 2390405"/>
              <a:gd name="connsiteY11" fmla="*/ 114300 h 3162300"/>
              <a:gd name="connsiteX12" fmla="*/ 409205 w 2390405"/>
              <a:gd name="connsiteY12" fmla="*/ 76200 h 3162300"/>
              <a:gd name="connsiteX13" fmla="*/ 437780 w 2390405"/>
              <a:gd name="connsiteY13" fmla="*/ 57150 h 3162300"/>
              <a:gd name="connsiteX14" fmla="*/ 675905 w 2390405"/>
              <a:gd name="connsiteY14" fmla="*/ 28575 h 3162300"/>
              <a:gd name="connsiteX15" fmla="*/ 714005 w 2390405"/>
              <a:gd name="connsiteY15" fmla="*/ 19050 h 3162300"/>
              <a:gd name="connsiteX16" fmla="*/ 894980 w 2390405"/>
              <a:gd name="connsiteY16" fmla="*/ 0 h 3162300"/>
              <a:gd name="connsiteX17" fmla="*/ 952130 w 2390405"/>
              <a:gd name="connsiteY17" fmla="*/ 9525 h 3162300"/>
              <a:gd name="connsiteX18" fmla="*/ 980705 w 2390405"/>
              <a:gd name="connsiteY18" fmla="*/ 19050 h 3162300"/>
              <a:gd name="connsiteX19" fmla="*/ 1047380 w 2390405"/>
              <a:gd name="connsiteY19" fmla="*/ 38100 h 3162300"/>
              <a:gd name="connsiteX20" fmla="*/ 1056905 w 2390405"/>
              <a:gd name="connsiteY20" fmla="*/ 390525 h 3162300"/>
              <a:gd name="connsiteX21" fmla="*/ 1085480 w 2390405"/>
              <a:gd name="connsiteY21" fmla="*/ 447675 h 3162300"/>
              <a:gd name="connsiteX22" fmla="*/ 1199780 w 2390405"/>
              <a:gd name="connsiteY22" fmla="*/ 542925 h 3162300"/>
              <a:gd name="connsiteX23" fmla="*/ 1228355 w 2390405"/>
              <a:gd name="connsiteY23" fmla="*/ 552450 h 3162300"/>
              <a:gd name="connsiteX24" fmla="*/ 1266455 w 2390405"/>
              <a:gd name="connsiteY24" fmla="*/ 571500 h 3162300"/>
              <a:gd name="connsiteX25" fmla="*/ 1295030 w 2390405"/>
              <a:gd name="connsiteY25" fmla="*/ 581025 h 3162300"/>
              <a:gd name="connsiteX26" fmla="*/ 1399805 w 2390405"/>
              <a:gd name="connsiteY26" fmla="*/ 638175 h 3162300"/>
              <a:gd name="connsiteX27" fmla="*/ 1437905 w 2390405"/>
              <a:gd name="connsiteY27" fmla="*/ 647700 h 3162300"/>
              <a:gd name="connsiteX28" fmla="*/ 1533155 w 2390405"/>
              <a:gd name="connsiteY28" fmla="*/ 685800 h 3162300"/>
              <a:gd name="connsiteX29" fmla="*/ 1647455 w 2390405"/>
              <a:gd name="connsiteY29" fmla="*/ 704850 h 3162300"/>
              <a:gd name="connsiteX30" fmla="*/ 1818905 w 2390405"/>
              <a:gd name="connsiteY30" fmla="*/ 819150 h 3162300"/>
              <a:gd name="connsiteX31" fmla="*/ 1847480 w 2390405"/>
              <a:gd name="connsiteY31" fmla="*/ 838200 h 3162300"/>
              <a:gd name="connsiteX32" fmla="*/ 1904630 w 2390405"/>
              <a:gd name="connsiteY32" fmla="*/ 857250 h 3162300"/>
              <a:gd name="connsiteX33" fmla="*/ 1942730 w 2390405"/>
              <a:gd name="connsiteY33" fmla="*/ 885825 h 3162300"/>
              <a:gd name="connsiteX34" fmla="*/ 1999880 w 2390405"/>
              <a:gd name="connsiteY34" fmla="*/ 923925 h 3162300"/>
              <a:gd name="connsiteX35" fmla="*/ 2028455 w 2390405"/>
              <a:gd name="connsiteY35" fmla="*/ 952500 h 3162300"/>
              <a:gd name="connsiteX36" fmla="*/ 2057030 w 2390405"/>
              <a:gd name="connsiteY36" fmla="*/ 962025 h 3162300"/>
              <a:gd name="connsiteX37" fmla="*/ 2085605 w 2390405"/>
              <a:gd name="connsiteY37" fmla="*/ 981075 h 3162300"/>
              <a:gd name="connsiteX38" fmla="*/ 2133230 w 2390405"/>
              <a:gd name="connsiteY38" fmla="*/ 1066800 h 3162300"/>
              <a:gd name="connsiteX39" fmla="*/ 2171330 w 2390405"/>
              <a:gd name="connsiteY39" fmla="*/ 1133475 h 3162300"/>
              <a:gd name="connsiteX40" fmla="*/ 2199905 w 2390405"/>
              <a:gd name="connsiteY40" fmla="*/ 1162050 h 3162300"/>
              <a:gd name="connsiteX41" fmla="*/ 2257055 w 2390405"/>
              <a:gd name="connsiteY41" fmla="*/ 1247775 h 3162300"/>
              <a:gd name="connsiteX42" fmla="*/ 2276105 w 2390405"/>
              <a:gd name="connsiteY42" fmla="*/ 1276350 h 3162300"/>
              <a:gd name="connsiteX43" fmla="*/ 2295155 w 2390405"/>
              <a:gd name="connsiteY43" fmla="*/ 1304925 h 3162300"/>
              <a:gd name="connsiteX44" fmla="*/ 2304680 w 2390405"/>
              <a:gd name="connsiteY44" fmla="*/ 1333500 h 3162300"/>
              <a:gd name="connsiteX45" fmla="*/ 2314205 w 2390405"/>
              <a:gd name="connsiteY45" fmla="*/ 1533525 h 3162300"/>
              <a:gd name="connsiteX46" fmla="*/ 2323730 w 2390405"/>
              <a:gd name="connsiteY46" fmla="*/ 1562100 h 3162300"/>
              <a:gd name="connsiteX47" fmla="*/ 2333255 w 2390405"/>
              <a:gd name="connsiteY47" fmla="*/ 1600200 h 3162300"/>
              <a:gd name="connsiteX48" fmla="*/ 2352305 w 2390405"/>
              <a:gd name="connsiteY48" fmla="*/ 1762125 h 3162300"/>
              <a:gd name="connsiteX49" fmla="*/ 2361830 w 2390405"/>
              <a:gd name="connsiteY49" fmla="*/ 1809750 h 3162300"/>
              <a:gd name="connsiteX50" fmla="*/ 2380880 w 2390405"/>
              <a:gd name="connsiteY50" fmla="*/ 1866900 h 3162300"/>
              <a:gd name="connsiteX51" fmla="*/ 2390405 w 2390405"/>
              <a:gd name="connsiteY51" fmla="*/ 2152650 h 3162300"/>
              <a:gd name="connsiteX52" fmla="*/ 2380880 w 2390405"/>
              <a:gd name="connsiteY52" fmla="*/ 2724150 h 3162300"/>
              <a:gd name="connsiteX53" fmla="*/ 2342780 w 2390405"/>
              <a:gd name="connsiteY53" fmla="*/ 2828925 h 3162300"/>
              <a:gd name="connsiteX54" fmla="*/ 2323730 w 2390405"/>
              <a:gd name="connsiteY54" fmla="*/ 2886075 h 3162300"/>
              <a:gd name="connsiteX55" fmla="*/ 2314205 w 2390405"/>
              <a:gd name="connsiteY55" fmla="*/ 2914650 h 3162300"/>
              <a:gd name="connsiteX56" fmla="*/ 2285630 w 2390405"/>
              <a:gd name="connsiteY56" fmla="*/ 2943225 h 3162300"/>
              <a:gd name="connsiteX57" fmla="*/ 2228480 w 2390405"/>
              <a:gd name="connsiteY57" fmla="*/ 2962275 h 3162300"/>
              <a:gd name="connsiteX58" fmla="*/ 1980830 w 2390405"/>
              <a:gd name="connsiteY58" fmla="*/ 2981325 h 3162300"/>
              <a:gd name="connsiteX59" fmla="*/ 1780805 w 2390405"/>
              <a:gd name="connsiteY59" fmla="*/ 3000375 h 3162300"/>
              <a:gd name="connsiteX60" fmla="*/ 1742705 w 2390405"/>
              <a:gd name="connsiteY60" fmla="*/ 3009900 h 3162300"/>
              <a:gd name="connsiteX61" fmla="*/ 1685555 w 2390405"/>
              <a:gd name="connsiteY61" fmla="*/ 3048000 h 3162300"/>
              <a:gd name="connsiteX62" fmla="*/ 1656980 w 2390405"/>
              <a:gd name="connsiteY62" fmla="*/ 3067050 h 3162300"/>
              <a:gd name="connsiteX63" fmla="*/ 1599830 w 2390405"/>
              <a:gd name="connsiteY63" fmla="*/ 3086100 h 3162300"/>
              <a:gd name="connsiteX64" fmla="*/ 1514105 w 2390405"/>
              <a:gd name="connsiteY64" fmla="*/ 3162300 h 3162300"/>
              <a:gd name="connsiteX65" fmla="*/ 1485530 w 2390405"/>
              <a:gd name="connsiteY65" fmla="*/ 3143250 h 3162300"/>
              <a:gd name="connsiteX66" fmla="*/ 1466480 w 2390405"/>
              <a:gd name="connsiteY66" fmla="*/ 3076575 h 3162300"/>
              <a:gd name="connsiteX67" fmla="*/ 1447430 w 2390405"/>
              <a:gd name="connsiteY67" fmla="*/ 2733675 h 3162300"/>
              <a:gd name="connsiteX68" fmla="*/ 1428380 w 2390405"/>
              <a:gd name="connsiteY68" fmla="*/ 2695575 h 3162300"/>
              <a:gd name="connsiteX69" fmla="*/ 1418855 w 2390405"/>
              <a:gd name="connsiteY69" fmla="*/ 2667000 h 3162300"/>
              <a:gd name="connsiteX70" fmla="*/ 1390280 w 2390405"/>
              <a:gd name="connsiteY70" fmla="*/ 2647950 h 3162300"/>
              <a:gd name="connsiteX71" fmla="*/ 1371230 w 2390405"/>
              <a:gd name="connsiteY71" fmla="*/ 2609850 h 3162300"/>
              <a:gd name="connsiteX72" fmla="*/ 1342655 w 2390405"/>
              <a:gd name="connsiteY72" fmla="*/ 2590800 h 3162300"/>
              <a:gd name="connsiteX73" fmla="*/ 1314080 w 2390405"/>
              <a:gd name="connsiteY73" fmla="*/ 2562225 h 3162300"/>
              <a:gd name="connsiteX74" fmla="*/ 1295030 w 2390405"/>
              <a:gd name="connsiteY74" fmla="*/ 2533650 h 3162300"/>
              <a:gd name="connsiteX75" fmla="*/ 1237880 w 2390405"/>
              <a:gd name="connsiteY75" fmla="*/ 2486025 h 3162300"/>
              <a:gd name="connsiteX76" fmla="*/ 1190255 w 2390405"/>
              <a:gd name="connsiteY76" fmla="*/ 2447925 h 3162300"/>
              <a:gd name="connsiteX77" fmla="*/ 1161680 w 2390405"/>
              <a:gd name="connsiteY77" fmla="*/ 2419350 h 3162300"/>
              <a:gd name="connsiteX78" fmla="*/ 1133105 w 2390405"/>
              <a:gd name="connsiteY78" fmla="*/ 2409825 h 3162300"/>
              <a:gd name="connsiteX79" fmla="*/ 1056905 w 2390405"/>
              <a:gd name="connsiteY79" fmla="*/ 2362200 h 3162300"/>
              <a:gd name="connsiteX80" fmla="*/ 1028330 w 2390405"/>
              <a:gd name="connsiteY80" fmla="*/ 2343150 h 3162300"/>
              <a:gd name="connsiteX81" fmla="*/ 999755 w 2390405"/>
              <a:gd name="connsiteY81" fmla="*/ 2333625 h 3162300"/>
              <a:gd name="connsiteX82" fmla="*/ 904505 w 2390405"/>
              <a:gd name="connsiteY82" fmla="*/ 2266950 h 3162300"/>
              <a:gd name="connsiteX83" fmla="*/ 875930 w 2390405"/>
              <a:gd name="connsiteY83" fmla="*/ 2247900 h 3162300"/>
              <a:gd name="connsiteX84" fmla="*/ 847355 w 2390405"/>
              <a:gd name="connsiteY84" fmla="*/ 2228850 h 3162300"/>
              <a:gd name="connsiteX85" fmla="*/ 780680 w 2390405"/>
              <a:gd name="connsiteY85" fmla="*/ 2190750 h 3162300"/>
              <a:gd name="connsiteX86" fmla="*/ 704480 w 2390405"/>
              <a:gd name="connsiteY86" fmla="*/ 2124075 h 3162300"/>
              <a:gd name="connsiteX87" fmla="*/ 618755 w 2390405"/>
              <a:gd name="connsiteY87" fmla="*/ 2057400 h 3162300"/>
              <a:gd name="connsiteX88" fmla="*/ 590180 w 2390405"/>
              <a:gd name="connsiteY88" fmla="*/ 2038350 h 3162300"/>
              <a:gd name="connsiteX89" fmla="*/ 561605 w 2390405"/>
              <a:gd name="connsiteY89" fmla="*/ 2019300 h 3162300"/>
              <a:gd name="connsiteX90" fmla="*/ 494930 w 2390405"/>
              <a:gd name="connsiteY90" fmla="*/ 1952625 h 3162300"/>
              <a:gd name="connsiteX91" fmla="*/ 466355 w 2390405"/>
              <a:gd name="connsiteY91" fmla="*/ 1924050 h 3162300"/>
              <a:gd name="connsiteX92" fmla="*/ 428255 w 2390405"/>
              <a:gd name="connsiteY92" fmla="*/ 1866900 h 3162300"/>
              <a:gd name="connsiteX93" fmla="*/ 409205 w 2390405"/>
              <a:gd name="connsiteY93" fmla="*/ 1838325 h 3162300"/>
              <a:gd name="connsiteX94" fmla="*/ 390155 w 2390405"/>
              <a:gd name="connsiteY94" fmla="*/ 1800225 h 3162300"/>
              <a:gd name="connsiteX95" fmla="*/ 361580 w 2390405"/>
              <a:gd name="connsiteY95" fmla="*/ 1771650 h 3162300"/>
              <a:gd name="connsiteX96" fmla="*/ 323480 w 2390405"/>
              <a:gd name="connsiteY96" fmla="*/ 1695450 h 3162300"/>
              <a:gd name="connsiteX97" fmla="*/ 304430 w 2390405"/>
              <a:gd name="connsiteY97" fmla="*/ 1657350 h 3162300"/>
              <a:gd name="connsiteX98" fmla="*/ 285380 w 2390405"/>
              <a:gd name="connsiteY98" fmla="*/ 1628775 h 3162300"/>
              <a:gd name="connsiteX99" fmla="*/ 266330 w 2390405"/>
              <a:gd name="connsiteY99" fmla="*/ 1562100 h 3162300"/>
              <a:gd name="connsiteX100" fmla="*/ 247280 w 2390405"/>
              <a:gd name="connsiteY100" fmla="*/ 1533525 h 3162300"/>
              <a:gd name="connsiteX101" fmla="*/ 218705 w 2390405"/>
              <a:gd name="connsiteY101" fmla="*/ 1466850 h 3162300"/>
              <a:gd name="connsiteX102" fmla="*/ 199655 w 2390405"/>
              <a:gd name="connsiteY102" fmla="*/ 1438275 h 3162300"/>
              <a:gd name="connsiteX103" fmla="*/ 180605 w 2390405"/>
              <a:gd name="connsiteY103" fmla="*/ 1371600 h 3162300"/>
              <a:gd name="connsiteX104" fmla="*/ 161555 w 2390405"/>
              <a:gd name="connsiteY104" fmla="*/ 1285875 h 3162300"/>
              <a:gd name="connsiteX105" fmla="*/ 152030 w 2390405"/>
              <a:gd name="connsiteY105" fmla="*/ 1057275 h 3162300"/>
              <a:gd name="connsiteX106" fmla="*/ 142505 w 2390405"/>
              <a:gd name="connsiteY106" fmla="*/ 1028700 h 3162300"/>
              <a:gd name="connsiteX107" fmla="*/ 123455 w 2390405"/>
              <a:gd name="connsiteY107" fmla="*/ 962025 h 3162300"/>
              <a:gd name="connsiteX108" fmla="*/ 104405 w 2390405"/>
              <a:gd name="connsiteY108" fmla="*/ 933450 h 3162300"/>
              <a:gd name="connsiteX109" fmla="*/ 94880 w 2390405"/>
              <a:gd name="connsiteY109" fmla="*/ 904875 h 3162300"/>
              <a:gd name="connsiteX110" fmla="*/ 66305 w 2390405"/>
              <a:gd name="connsiteY110" fmla="*/ 876300 h 3162300"/>
              <a:gd name="connsiteX111" fmla="*/ 18680 w 2390405"/>
              <a:gd name="connsiteY111" fmla="*/ 819150 h 3162300"/>
              <a:gd name="connsiteX112" fmla="*/ 28205 w 2390405"/>
              <a:gd name="connsiteY112" fmla="*/ 752475 h 3162300"/>
              <a:gd name="connsiteX113" fmla="*/ 66305 w 2390405"/>
              <a:gd name="connsiteY113" fmla="*/ 695325 h 3162300"/>
              <a:gd name="connsiteX114" fmla="*/ 66305 w 2390405"/>
              <a:gd name="connsiteY114" fmla="*/ 552450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2390405" h="3162300">
                <a:moveTo>
                  <a:pt x="66305" y="552450"/>
                </a:moveTo>
                <a:cubicBezTo>
                  <a:pt x="69480" y="515938"/>
                  <a:pt x="77076" y="501088"/>
                  <a:pt x="85355" y="476250"/>
                </a:cubicBezTo>
                <a:cubicBezTo>
                  <a:pt x="91705" y="457200"/>
                  <a:pt x="99535" y="438581"/>
                  <a:pt x="104405" y="419100"/>
                </a:cubicBezTo>
                <a:cubicBezTo>
                  <a:pt x="107580" y="406400"/>
                  <a:pt x="108773" y="393032"/>
                  <a:pt x="113930" y="381000"/>
                </a:cubicBezTo>
                <a:cubicBezTo>
                  <a:pt x="127854" y="348511"/>
                  <a:pt x="139709" y="351937"/>
                  <a:pt x="161555" y="323850"/>
                </a:cubicBezTo>
                <a:cubicBezTo>
                  <a:pt x="175611" y="305778"/>
                  <a:pt x="192415" y="288420"/>
                  <a:pt x="199655" y="266700"/>
                </a:cubicBezTo>
                <a:cubicBezTo>
                  <a:pt x="202830" y="257175"/>
                  <a:pt x="202080" y="245225"/>
                  <a:pt x="209180" y="238125"/>
                </a:cubicBezTo>
                <a:cubicBezTo>
                  <a:pt x="216280" y="231025"/>
                  <a:pt x="228775" y="233090"/>
                  <a:pt x="237755" y="228600"/>
                </a:cubicBezTo>
                <a:cubicBezTo>
                  <a:pt x="247994" y="223480"/>
                  <a:pt x="257536" y="216879"/>
                  <a:pt x="266330" y="209550"/>
                </a:cubicBezTo>
                <a:cubicBezTo>
                  <a:pt x="276678" y="200926"/>
                  <a:pt x="284678" y="189741"/>
                  <a:pt x="294905" y="180975"/>
                </a:cubicBezTo>
                <a:cubicBezTo>
                  <a:pt x="305127" y="172214"/>
                  <a:pt x="346503" y="141965"/>
                  <a:pt x="361580" y="133350"/>
                </a:cubicBezTo>
                <a:cubicBezTo>
                  <a:pt x="373908" y="126305"/>
                  <a:pt x="386980" y="120650"/>
                  <a:pt x="399680" y="114300"/>
                </a:cubicBezTo>
                <a:cubicBezTo>
                  <a:pt x="402855" y="101600"/>
                  <a:pt x="401943" y="87092"/>
                  <a:pt x="409205" y="76200"/>
                </a:cubicBezTo>
                <a:cubicBezTo>
                  <a:pt x="415555" y="66675"/>
                  <a:pt x="427319" y="61799"/>
                  <a:pt x="437780" y="57150"/>
                </a:cubicBezTo>
                <a:cubicBezTo>
                  <a:pt x="519780" y="20705"/>
                  <a:pt x="572523" y="34016"/>
                  <a:pt x="675905" y="28575"/>
                </a:cubicBezTo>
                <a:cubicBezTo>
                  <a:pt x="688605" y="25400"/>
                  <a:pt x="700979" y="20353"/>
                  <a:pt x="714005" y="19050"/>
                </a:cubicBezTo>
                <a:cubicBezTo>
                  <a:pt x="902529" y="198"/>
                  <a:pt x="812969" y="27337"/>
                  <a:pt x="894980" y="0"/>
                </a:cubicBezTo>
                <a:cubicBezTo>
                  <a:pt x="914030" y="3175"/>
                  <a:pt x="933277" y="5335"/>
                  <a:pt x="952130" y="9525"/>
                </a:cubicBezTo>
                <a:cubicBezTo>
                  <a:pt x="961931" y="11703"/>
                  <a:pt x="971051" y="16292"/>
                  <a:pt x="980705" y="19050"/>
                </a:cubicBezTo>
                <a:cubicBezTo>
                  <a:pt x="1064426" y="42970"/>
                  <a:pt x="978867" y="15262"/>
                  <a:pt x="1047380" y="38100"/>
                </a:cubicBezTo>
                <a:cubicBezTo>
                  <a:pt x="1050555" y="155575"/>
                  <a:pt x="1051036" y="273154"/>
                  <a:pt x="1056905" y="390525"/>
                </a:cubicBezTo>
                <a:cubicBezTo>
                  <a:pt x="1057782" y="408061"/>
                  <a:pt x="1074849" y="435715"/>
                  <a:pt x="1085480" y="447675"/>
                </a:cubicBezTo>
                <a:cubicBezTo>
                  <a:pt x="1107818" y="472806"/>
                  <a:pt x="1163556" y="530850"/>
                  <a:pt x="1199780" y="542925"/>
                </a:cubicBezTo>
                <a:cubicBezTo>
                  <a:pt x="1209305" y="546100"/>
                  <a:pt x="1219127" y="548495"/>
                  <a:pt x="1228355" y="552450"/>
                </a:cubicBezTo>
                <a:cubicBezTo>
                  <a:pt x="1241406" y="558043"/>
                  <a:pt x="1253404" y="565907"/>
                  <a:pt x="1266455" y="571500"/>
                </a:cubicBezTo>
                <a:cubicBezTo>
                  <a:pt x="1275683" y="575455"/>
                  <a:pt x="1286050" y="576535"/>
                  <a:pt x="1295030" y="581025"/>
                </a:cubicBezTo>
                <a:cubicBezTo>
                  <a:pt x="1347191" y="607106"/>
                  <a:pt x="1313471" y="616591"/>
                  <a:pt x="1399805" y="638175"/>
                </a:cubicBezTo>
                <a:cubicBezTo>
                  <a:pt x="1412505" y="641350"/>
                  <a:pt x="1425648" y="643103"/>
                  <a:pt x="1437905" y="647700"/>
                </a:cubicBezTo>
                <a:cubicBezTo>
                  <a:pt x="1480382" y="663629"/>
                  <a:pt x="1481744" y="679374"/>
                  <a:pt x="1533155" y="685800"/>
                </a:cubicBezTo>
                <a:cubicBezTo>
                  <a:pt x="1622345" y="696949"/>
                  <a:pt x="1584522" y="689117"/>
                  <a:pt x="1647455" y="704850"/>
                </a:cubicBezTo>
                <a:lnTo>
                  <a:pt x="1818905" y="819150"/>
                </a:lnTo>
                <a:cubicBezTo>
                  <a:pt x="1828430" y="825500"/>
                  <a:pt x="1836620" y="834580"/>
                  <a:pt x="1847480" y="838200"/>
                </a:cubicBezTo>
                <a:lnTo>
                  <a:pt x="1904630" y="857250"/>
                </a:lnTo>
                <a:cubicBezTo>
                  <a:pt x="1917330" y="866775"/>
                  <a:pt x="1929725" y="876721"/>
                  <a:pt x="1942730" y="885825"/>
                </a:cubicBezTo>
                <a:cubicBezTo>
                  <a:pt x="1961487" y="898955"/>
                  <a:pt x="1983691" y="907736"/>
                  <a:pt x="1999880" y="923925"/>
                </a:cubicBezTo>
                <a:cubicBezTo>
                  <a:pt x="2009405" y="933450"/>
                  <a:pt x="2017247" y="945028"/>
                  <a:pt x="2028455" y="952500"/>
                </a:cubicBezTo>
                <a:cubicBezTo>
                  <a:pt x="2036809" y="958069"/>
                  <a:pt x="2048050" y="957535"/>
                  <a:pt x="2057030" y="962025"/>
                </a:cubicBezTo>
                <a:cubicBezTo>
                  <a:pt x="2067269" y="967145"/>
                  <a:pt x="2076080" y="974725"/>
                  <a:pt x="2085605" y="981075"/>
                </a:cubicBezTo>
                <a:cubicBezTo>
                  <a:pt x="2111945" y="1060096"/>
                  <a:pt x="2067726" y="935792"/>
                  <a:pt x="2133230" y="1066800"/>
                </a:cubicBezTo>
                <a:cubicBezTo>
                  <a:pt x="2144875" y="1090091"/>
                  <a:pt x="2154501" y="1113280"/>
                  <a:pt x="2171330" y="1133475"/>
                </a:cubicBezTo>
                <a:cubicBezTo>
                  <a:pt x="2179954" y="1143823"/>
                  <a:pt x="2191635" y="1151417"/>
                  <a:pt x="2199905" y="1162050"/>
                </a:cubicBezTo>
                <a:lnTo>
                  <a:pt x="2257055" y="1247775"/>
                </a:lnTo>
                <a:lnTo>
                  <a:pt x="2276105" y="1276350"/>
                </a:lnTo>
                <a:cubicBezTo>
                  <a:pt x="2282455" y="1285875"/>
                  <a:pt x="2291535" y="1294065"/>
                  <a:pt x="2295155" y="1304925"/>
                </a:cubicBezTo>
                <a:lnTo>
                  <a:pt x="2304680" y="1333500"/>
                </a:lnTo>
                <a:cubicBezTo>
                  <a:pt x="2307855" y="1400175"/>
                  <a:pt x="2308662" y="1467005"/>
                  <a:pt x="2314205" y="1533525"/>
                </a:cubicBezTo>
                <a:cubicBezTo>
                  <a:pt x="2315039" y="1543531"/>
                  <a:pt x="2320972" y="1552446"/>
                  <a:pt x="2323730" y="1562100"/>
                </a:cubicBezTo>
                <a:cubicBezTo>
                  <a:pt x="2327326" y="1574687"/>
                  <a:pt x="2330080" y="1587500"/>
                  <a:pt x="2333255" y="1600200"/>
                </a:cubicBezTo>
                <a:cubicBezTo>
                  <a:pt x="2347423" y="1784390"/>
                  <a:pt x="2331589" y="1668902"/>
                  <a:pt x="2352305" y="1762125"/>
                </a:cubicBezTo>
                <a:cubicBezTo>
                  <a:pt x="2355817" y="1777929"/>
                  <a:pt x="2357570" y="1794131"/>
                  <a:pt x="2361830" y="1809750"/>
                </a:cubicBezTo>
                <a:cubicBezTo>
                  <a:pt x="2367114" y="1829123"/>
                  <a:pt x="2380880" y="1866900"/>
                  <a:pt x="2380880" y="1866900"/>
                </a:cubicBezTo>
                <a:cubicBezTo>
                  <a:pt x="2384055" y="1962150"/>
                  <a:pt x="2390405" y="2057347"/>
                  <a:pt x="2390405" y="2152650"/>
                </a:cubicBezTo>
                <a:cubicBezTo>
                  <a:pt x="2390405" y="2343176"/>
                  <a:pt x="2389277" y="2533809"/>
                  <a:pt x="2380880" y="2724150"/>
                </a:cubicBezTo>
                <a:cubicBezTo>
                  <a:pt x="2376189" y="2830490"/>
                  <a:pt x="2368861" y="2770243"/>
                  <a:pt x="2342780" y="2828925"/>
                </a:cubicBezTo>
                <a:cubicBezTo>
                  <a:pt x="2334625" y="2847275"/>
                  <a:pt x="2330080" y="2867025"/>
                  <a:pt x="2323730" y="2886075"/>
                </a:cubicBezTo>
                <a:cubicBezTo>
                  <a:pt x="2320555" y="2895600"/>
                  <a:pt x="2321305" y="2907550"/>
                  <a:pt x="2314205" y="2914650"/>
                </a:cubicBezTo>
                <a:cubicBezTo>
                  <a:pt x="2304680" y="2924175"/>
                  <a:pt x="2297405" y="2936683"/>
                  <a:pt x="2285630" y="2943225"/>
                </a:cubicBezTo>
                <a:cubicBezTo>
                  <a:pt x="2268077" y="2952977"/>
                  <a:pt x="2248171" y="2958337"/>
                  <a:pt x="2228480" y="2962275"/>
                </a:cubicBezTo>
                <a:cubicBezTo>
                  <a:pt x="2115401" y="2984891"/>
                  <a:pt x="2197026" y="2971030"/>
                  <a:pt x="1980830" y="2981325"/>
                </a:cubicBezTo>
                <a:cubicBezTo>
                  <a:pt x="1893312" y="3010498"/>
                  <a:pt x="1988745" y="2981471"/>
                  <a:pt x="1780805" y="3000375"/>
                </a:cubicBezTo>
                <a:cubicBezTo>
                  <a:pt x="1767768" y="3001560"/>
                  <a:pt x="1755405" y="3006725"/>
                  <a:pt x="1742705" y="3009900"/>
                </a:cubicBezTo>
                <a:lnTo>
                  <a:pt x="1685555" y="3048000"/>
                </a:lnTo>
                <a:cubicBezTo>
                  <a:pt x="1676030" y="3054350"/>
                  <a:pt x="1667840" y="3063430"/>
                  <a:pt x="1656980" y="3067050"/>
                </a:cubicBezTo>
                <a:lnTo>
                  <a:pt x="1599830" y="3086100"/>
                </a:lnTo>
                <a:cubicBezTo>
                  <a:pt x="1534585" y="3151345"/>
                  <a:pt x="1565096" y="3128306"/>
                  <a:pt x="1514105" y="3162300"/>
                </a:cubicBezTo>
                <a:cubicBezTo>
                  <a:pt x="1504580" y="3155950"/>
                  <a:pt x="1492681" y="3152189"/>
                  <a:pt x="1485530" y="3143250"/>
                </a:cubicBezTo>
                <a:cubicBezTo>
                  <a:pt x="1480561" y="3137039"/>
                  <a:pt x="1467102" y="3079064"/>
                  <a:pt x="1466480" y="3076575"/>
                </a:cubicBezTo>
                <a:cubicBezTo>
                  <a:pt x="1466336" y="3071826"/>
                  <a:pt x="1489175" y="2831081"/>
                  <a:pt x="1447430" y="2733675"/>
                </a:cubicBezTo>
                <a:cubicBezTo>
                  <a:pt x="1441837" y="2720624"/>
                  <a:pt x="1433973" y="2708626"/>
                  <a:pt x="1428380" y="2695575"/>
                </a:cubicBezTo>
                <a:cubicBezTo>
                  <a:pt x="1424425" y="2686347"/>
                  <a:pt x="1425127" y="2674840"/>
                  <a:pt x="1418855" y="2667000"/>
                </a:cubicBezTo>
                <a:cubicBezTo>
                  <a:pt x="1411704" y="2658061"/>
                  <a:pt x="1399805" y="2654300"/>
                  <a:pt x="1390280" y="2647950"/>
                </a:cubicBezTo>
                <a:cubicBezTo>
                  <a:pt x="1383930" y="2635250"/>
                  <a:pt x="1380320" y="2620758"/>
                  <a:pt x="1371230" y="2609850"/>
                </a:cubicBezTo>
                <a:cubicBezTo>
                  <a:pt x="1363901" y="2601056"/>
                  <a:pt x="1351449" y="2598129"/>
                  <a:pt x="1342655" y="2590800"/>
                </a:cubicBezTo>
                <a:cubicBezTo>
                  <a:pt x="1332307" y="2582176"/>
                  <a:pt x="1322704" y="2572573"/>
                  <a:pt x="1314080" y="2562225"/>
                </a:cubicBezTo>
                <a:cubicBezTo>
                  <a:pt x="1306751" y="2553431"/>
                  <a:pt x="1302359" y="2542444"/>
                  <a:pt x="1295030" y="2533650"/>
                </a:cubicBezTo>
                <a:cubicBezTo>
                  <a:pt x="1272111" y="2506148"/>
                  <a:pt x="1265977" y="2504756"/>
                  <a:pt x="1237880" y="2486025"/>
                </a:cubicBezTo>
                <a:cubicBezTo>
                  <a:pt x="1195275" y="2422118"/>
                  <a:pt x="1245464" y="2484731"/>
                  <a:pt x="1190255" y="2447925"/>
                </a:cubicBezTo>
                <a:cubicBezTo>
                  <a:pt x="1179047" y="2440453"/>
                  <a:pt x="1172888" y="2426822"/>
                  <a:pt x="1161680" y="2419350"/>
                </a:cubicBezTo>
                <a:cubicBezTo>
                  <a:pt x="1153326" y="2413781"/>
                  <a:pt x="1141919" y="2414633"/>
                  <a:pt x="1133105" y="2409825"/>
                </a:cubicBezTo>
                <a:cubicBezTo>
                  <a:pt x="1106809" y="2395482"/>
                  <a:pt x="1081827" y="2378815"/>
                  <a:pt x="1056905" y="2362200"/>
                </a:cubicBezTo>
                <a:cubicBezTo>
                  <a:pt x="1047380" y="2355850"/>
                  <a:pt x="1038569" y="2348270"/>
                  <a:pt x="1028330" y="2343150"/>
                </a:cubicBezTo>
                <a:cubicBezTo>
                  <a:pt x="1019350" y="2338660"/>
                  <a:pt x="1009280" y="2336800"/>
                  <a:pt x="999755" y="2333625"/>
                </a:cubicBezTo>
                <a:cubicBezTo>
                  <a:pt x="943339" y="2291313"/>
                  <a:pt x="974864" y="2313856"/>
                  <a:pt x="904505" y="2266950"/>
                </a:cubicBezTo>
                <a:lnTo>
                  <a:pt x="875930" y="2247900"/>
                </a:lnTo>
                <a:cubicBezTo>
                  <a:pt x="866405" y="2241550"/>
                  <a:pt x="857594" y="2233970"/>
                  <a:pt x="847355" y="2228850"/>
                </a:cubicBezTo>
                <a:cubicBezTo>
                  <a:pt x="799016" y="2204680"/>
                  <a:pt x="821069" y="2217676"/>
                  <a:pt x="780680" y="2190750"/>
                </a:cubicBezTo>
                <a:cubicBezTo>
                  <a:pt x="726705" y="2109787"/>
                  <a:pt x="815605" y="2235200"/>
                  <a:pt x="704480" y="2124075"/>
                </a:cubicBezTo>
                <a:cubicBezTo>
                  <a:pt x="659716" y="2079311"/>
                  <a:pt x="687113" y="2102972"/>
                  <a:pt x="618755" y="2057400"/>
                </a:cubicBezTo>
                <a:lnTo>
                  <a:pt x="590180" y="2038350"/>
                </a:lnTo>
                <a:cubicBezTo>
                  <a:pt x="580655" y="2032000"/>
                  <a:pt x="569700" y="2027395"/>
                  <a:pt x="561605" y="2019300"/>
                </a:cubicBezTo>
                <a:lnTo>
                  <a:pt x="494930" y="1952625"/>
                </a:lnTo>
                <a:cubicBezTo>
                  <a:pt x="485405" y="1943100"/>
                  <a:pt x="473827" y="1935258"/>
                  <a:pt x="466355" y="1924050"/>
                </a:cubicBezTo>
                <a:lnTo>
                  <a:pt x="428255" y="1866900"/>
                </a:lnTo>
                <a:cubicBezTo>
                  <a:pt x="421905" y="1857375"/>
                  <a:pt x="414325" y="1848564"/>
                  <a:pt x="409205" y="1838325"/>
                </a:cubicBezTo>
                <a:cubicBezTo>
                  <a:pt x="402855" y="1825625"/>
                  <a:pt x="398408" y="1811779"/>
                  <a:pt x="390155" y="1800225"/>
                </a:cubicBezTo>
                <a:cubicBezTo>
                  <a:pt x="382325" y="1789264"/>
                  <a:pt x="368812" y="1783014"/>
                  <a:pt x="361580" y="1771650"/>
                </a:cubicBezTo>
                <a:cubicBezTo>
                  <a:pt x="346334" y="1747692"/>
                  <a:pt x="336180" y="1720850"/>
                  <a:pt x="323480" y="1695450"/>
                </a:cubicBezTo>
                <a:cubicBezTo>
                  <a:pt x="317130" y="1682750"/>
                  <a:pt x="312306" y="1669164"/>
                  <a:pt x="304430" y="1657350"/>
                </a:cubicBezTo>
                <a:cubicBezTo>
                  <a:pt x="298080" y="1647825"/>
                  <a:pt x="290500" y="1639014"/>
                  <a:pt x="285380" y="1628775"/>
                </a:cubicBezTo>
                <a:cubicBezTo>
                  <a:pt x="266844" y="1591704"/>
                  <a:pt x="284641" y="1604826"/>
                  <a:pt x="266330" y="1562100"/>
                </a:cubicBezTo>
                <a:cubicBezTo>
                  <a:pt x="261821" y="1551578"/>
                  <a:pt x="252960" y="1543464"/>
                  <a:pt x="247280" y="1533525"/>
                </a:cubicBezTo>
                <a:cubicBezTo>
                  <a:pt x="167998" y="1394782"/>
                  <a:pt x="272135" y="1573711"/>
                  <a:pt x="218705" y="1466850"/>
                </a:cubicBezTo>
                <a:cubicBezTo>
                  <a:pt x="213585" y="1456611"/>
                  <a:pt x="204775" y="1448514"/>
                  <a:pt x="199655" y="1438275"/>
                </a:cubicBezTo>
                <a:cubicBezTo>
                  <a:pt x="192042" y="1423050"/>
                  <a:pt x="184674" y="1385842"/>
                  <a:pt x="180605" y="1371600"/>
                </a:cubicBezTo>
                <a:cubicBezTo>
                  <a:pt x="161846" y="1305945"/>
                  <a:pt x="178744" y="1389012"/>
                  <a:pt x="161555" y="1285875"/>
                </a:cubicBezTo>
                <a:cubicBezTo>
                  <a:pt x="158380" y="1209675"/>
                  <a:pt x="157664" y="1133333"/>
                  <a:pt x="152030" y="1057275"/>
                </a:cubicBezTo>
                <a:cubicBezTo>
                  <a:pt x="151288" y="1047262"/>
                  <a:pt x="145263" y="1038354"/>
                  <a:pt x="142505" y="1028700"/>
                </a:cubicBezTo>
                <a:cubicBezTo>
                  <a:pt x="138436" y="1014458"/>
                  <a:pt x="131068" y="977250"/>
                  <a:pt x="123455" y="962025"/>
                </a:cubicBezTo>
                <a:cubicBezTo>
                  <a:pt x="118335" y="951786"/>
                  <a:pt x="109525" y="943689"/>
                  <a:pt x="104405" y="933450"/>
                </a:cubicBezTo>
                <a:cubicBezTo>
                  <a:pt x="99915" y="924470"/>
                  <a:pt x="100449" y="913229"/>
                  <a:pt x="94880" y="904875"/>
                </a:cubicBezTo>
                <a:cubicBezTo>
                  <a:pt x="87408" y="893667"/>
                  <a:pt x="74929" y="886648"/>
                  <a:pt x="66305" y="876300"/>
                </a:cubicBezTo>
                <a:cubicBezTo>
                  <a:pt x="0" y="796734"/>
                  <a:pt x="102162" y="902632"/>
                  <a:pt x="18680" y="819150"/>
                </a:cubicBezTo>
                <a:cubicBezTo>
                  <a:pt x="21855" y="796925"/>
                  <a:pt x="19867" y="773320"/>
                  <a:pt x="28205" y="752475"/>
                </a:cubicBezTo>
                <a:cubicBezTo>
                  <a:pt x="49189" y="700015"/>
                  <a:pt x="63470" y="749190"/>
                  <a:pt x="66305" y="695325"/>
                </a:cubicBezTo>
                <a:cubicBezTo>
                  <a:pt x="68975" y="644595"/>
                  <a:pt x="63130" y="588962"/>
                  <a:pt x="66305" y="552450"/>
                </a:cubicBezTo>
                <a:close/>
              </a:path>
            </a:pathLst>
          </a:cu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3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405412" y="2087563"/>
            <a:ext cx="9191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lt-LT" sz="2400" dirty="0">
                <a:latin typeface="Calibri" pitchFamily="34" charset="0"/>
              </a:rPr>
              <a:t>LHCII</a:t>
            </a:r>
            <a:endParaRPr lang="ru-RU" sz="2400" dirty="0">
              <a:latin typeface="Calibri" pitchFamily="34" charset="0"/>
            </a:endParaRPr>
          </a:p>
        </p:txBody>
      </p:sp>
      <p:cxnSp>
        <p:nvCxnSpPr>
          <p:cNvPr id="27" name="Straight Connector 26"/>
          <p:cNvCxnSpPr/>
          <p:nvPr>
            <p:custDataLst>
              <p:tags r:id="rId5"/>
            </p:custDataLst>
          </p:nvPr>
        </p:nvCxnSpPr>
        <p:spPr>
          <a:xfrm flipH="1" flipV="1">
            <a:off x="4780928" y="2301741"/>
            <a:ext cx="505447" cy="135"/>
          </a:xfrm>
          <a:prstGeom prst="line">
            <a:avLst/>
          </a:prstGeom>
          <a:ln>
            <a:solidFill>
              <a:srgbClr val="009242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0" name="Freeform 29"/>
          <p:cNvSpPr/>
          <p:nvPr>
            <p:custDataLst>
              <p:tags r:id="rId6"/>
            </p:custDataLst>
          </p:nvPr>
        </p:nvSpPr>
        <p:spPr>
          <a:xfrm>
            <a:off x="1592169" y="1066800"/>
            <a:ext cx="3179855" cy="2373450"/>
          </a:xfrm>
          <a:custGeom>
            <a:avLst/>
            <a:gdLst>
              <a:gd name="connsiteX0" fmla="*/ 33139 w 3395464"/>
              <a:gd name="connsiteY0" fmla="*/ 1047750 h 2543175"/>
              <a:gd name="connsiteX1" fmla="*/ 42664 w 3395464"/>
              <a:gd name="connsiteY1" fmla="*/ 990600 h 2543175"/>
              <a:gd name="connsiteX2" fmla="*/ 52189 w 3395464"/>
              <a:gd name="connsiteY2" fmla="*/ 819150 h 2543175"/>
              <a:gd name="connsiteX3" fmla="*/ 71239 w 3395464"/>
              <a:gd name="connsiteY3" fmla="*/ 742950 h 2543175"/>
              <a:gd name="connsiteX4" fmla="*/ 80764 w 3395464"/>
              <a:gd name="connsiteY4" fmla="*/ 704850 h 2543175"/>
              <a:gd name="connsiteX5" fmla="*/ 99814 w 3395464"/>
              <a:gd name="connsiteY5" fmla="*/ 647700 h 2543175"/>
              <a:gd name="connsiteX6" fmla="*/ 109339 w 3395464"/>
              <a:gd name="connsiteY6" fmla="*/ 619125 h 2543175"/>
              <a:gd name="connsiteX7" fmla="*/ 147439 w 3395464"/>
              <a:gd name="connsiteY7" fmla="*/ 561975 h 2543175"/>
              <a:gd name="connsiteX8" fmla="*/ 166489 w 3395464"/>
              <a:gd name="connsiteY8" fmla="*/ 533400 h 2543175"/>
              <a:gd name="connsiteX9" fmla="*/ 233164 w 3395464"/>
              <a:gd name="connsiteY9" fmla="*/ 466725 h 2543175"/>
              <a:gd name="connsiteX10" fmla="*/ 271264 w 3395464"/>
              <a:gd name="connsiteY10" fmla="*/ 419100 h 2543175"/>
              <a:gd name="connsiteX11" fmla="*/ 347464 w 3395464"/>
              <a:gd name="connsiteY11" fmla="*/ 361950 h 2543175"/>
              <a:gd name="connsiteX12" fmla="*/ 385564 w 3395464"/>
              <a:gd name="connsiteY12" fmla="*/ 333375 h 2543175"/>
              <a:gd name="connsiteX13" fmla="*/ 471289 w 3395464"/>
              <a:gd name="connsiteY13" fmla="*/ 266700 h 2543175"/>
              <a:gd name="connsiteX14" fmla="*/ 490339 w 3395464"/>
              <a:gd name="connsiteY14" fmla="*/ 238125 h 2543175"/>
              <a:gd name="connsiteX15" fmla="*/ 518914 w 3395464"/>
              <a:gd name="connsiteY15" fmla="*/ 228600 h 2543175"/>
              <a:gd name="connsiteX16" fmla="*/ 547489 w 3395464"/>
              <a:gd name="connsiteY16" fmla="*/ 209550 h 2543175"/>
              <a:gd name="connsiteX17" fmla="*/ 585589 w 3395464"/>
              <a:gd name="connsiteY17" fmla="*/ 171450 h 2543175"/>
              <a:gd name="connsiteX18" fmla="*/ 642739 w 3395464"/>
              <a:gd name="connsiteY18" fmla="*/ 133350 h 2543175"/>
              <a:gd name="connsiteX19" fmla="*/ 671314 w 3395464"/>
              <a:gd name="connsiteY19" fmla="*/ 123825 h 2543175"/>
              <a:gd name="connsiteX20" fmla="*/ 699889 w 3395464"/>
              <a:gd name="connsiteY20" fmla="*/ 104775 h 2543175"/>
              <a:gd name="connsiteX21" fmla="*/ 804664 w 3395464"/>
              <a:gd name="connsiteY21" fmla="*/ 85725 h 2543175"/>
              <a:gd name="connsiteX22" fmla="*/ 938014 w 3395464"/>
              <a:gd name="connsiteY22" fmla="*/ 47625 h 2543175"/>
              <a:gd name="connsiteX23" fmla="*/ 976114 w 3395464"/>
              <a:gd name="connsiteY23" fmla="*/ 38100 h 2543175"/>
              <a:gd name="connsiteX24" fmla="*/ 1014214 w 3395464"/>
              <a:gd name="connsiteY24" fmla="*/ 28575 h 2543175"/>
              <a:gd name="connsiteX25" fmla="*/ 1071364 w 3395464"/>
              <a:gd name="connsiteY25" fmla="*/ 19050 h 2543175"/>
              <a:gd name="connsiteX26" fmla="*/ 1118989 w 3395464"/>
              <a:gd name="connsiteY26" fmla="*/ 9525 h 2543175"/>
              <a:gd name="connsiteX27" fmla="*/ 1214239 w 3395464"/>
              <a:gd name="connsiteY27" fmla="*/ 0 h 2543175"/>
              <a:gd name="connsiteX28" fmla="*/ 1842889 w 3395464"/>
              <a:gd name="connsiteY28" fmla="*/ 9525 h 2543175"/>
              <a:gd name="connsiteX29" fmla="*/ 2300089 w 3395464"/>
              <a:gd name="connsiteY29" fmla="*/ 19050 h 2543175"/>
              <a:gd name="connsiteX30" fmla="*/ 2404864 w 3395464"/>
              <a:gd name="connsiteY30" fmla="*/ 47625 h 2543175"/>
              <a:gd name="connsiteX31" fmla="*/ 2442964 w 3395464"/>
              <a:gd name="connsiteY31" fmla="*/ 66675 h 2543175"/>
              <a:gd name="connsiteX32" fmla="*/ 2471539 w 3395464"/>
              <a:gd name="connsiteY32" fmla="*/ 76200 h 2543175"/>
              <a:gd name="connsiteX33" fmla="*/ 2509639 w 3395464"/>
              <a:gd name="connsiteY33" fmla="*/ 95250 h 2543175"/>
              <a:gd name="connsiteX34" fmla="*/ 2585839 w 3395464"/>
              <a:gd name="connsiteY34" fmla="*/ 114300 h 2543175"/>
              <a:gd name="connsiteX35" fmla="*/ 2642989 w 3395464"/>
              <a:gd name="connsiteY35" fmla="*/ 161925 h 2543175"/>
              <a:gd name="connsiteX36" fmla="*/ 2681089 w 3395464"/>
              <a:gd name="connsiteY36" fmla="*/ 180975 h 2543175"/>
              <a:gd name="connsiteX37" fmla="*/ 2719189 w 3395464"/>
              <a:gd name="connsiteY37" fmla="*/ 219075 h 2543175"/>
              <a:gd name="connsiteX38" fmla="*/ 2814439 w 3395464"/>
              <a:gd name="connsiteY38" fmla="*/ 257175 h 2543175"/>
              <a:gd name="connsiteX39" fmla="*/ 2843014 w 3395464"/>
              <a:gd name="connsiteY39" fmla="*/ 266700 h 2543175"/>
              <a:gd name="connsiteX40" fmla="*/ 2871589 w 3395464"/>
              <a:gd name="connsiteY40" fmla="*/ 285750 h 2543175"/>
              <a:gd name="connsiteX41" fmla="*/ 2947789 w 3395464"/>
              <a:gd name="connsiteY41" fmla="*/ 304800 h 2543175"/>
              <a:gd name="connsiteX42" fmla="*/ 2976364 w 3395464"/>
              <a:gd name="connsiteY42" fmla="*/ 323850 h 2543175"/>
              <a:gd name="connsiteX43" fmla="*/ 3004939 w 3395464"/>
              <a:gd name="connsiteY43" fmla="*/ 333375 h 2543175"/>
              <a:gd name="connsiteX44" fmla="*/ 3062089 w 3395464"/>
              <a:gd name="connsiteY44" fmla="*/ 371475 h 2543175"/>
              <a:gd name="connsiteX45" fmla="*/ 3138289 w 3395464"/>
              <a:gd name="connsiteY45" fmla="*/ 457200 h 2543175"/>
              <a:gd name="connsiteX46" fmla="*/ 3195439 w 3395464"/>
              <a:gd name="connsiteY46" fmla="*/ 504825 h 2543175"/>
              <a:gd name="connsiteX47" fmla="*/ 3233539 w 3395464"/>
              <a:gd name="connsiteY47" fmla="*/ 561975 h 2543175"/>
              <a:gd name="connsiteX48" fmla="*/ 3252589 w 3395464"/>
              <a:gd name="connsiteY48" fmla="*/ 590550 h 2543175"/>
              <a:gd name="connsiteX49" fmla="*/ 3281164 w 3395464"/>
              <a:gd name="connsiteY49" fmla="*/ 685800 h 2543175"/>
              <a:gd name="connsiteX50" fmla="*/ 3300214 w 3395464"/>
              <a:gd name="connsiteY50" fmla="*/ 771525 h 2543175"/>
              <a:gd name="connsiteX51" fmla="*/ 3319264 w 3395464"/>
              <a:gd name="connsiteY51" fmla="*/ 800100 h 2543175"/>
              <a:gd name="connsiteX52" fmla="*/ 3328789 w 3395464"/>
              <a:gd name="connsiteY52" fmla="*/ 828675 h 2543175"/>
              <a:gd name="connsiteX53" fmla="*/ 3347839 w 3395464"/>
              <a:gd name="connsiteY53" fmla="*/ 857250 h 2543175"/>
              <a:gd name="connsiteX54" fmla="*/ 3366889 w 3395464"/>
              <a:gd name="connsiteY54" fmla="*/ 914400 h 2543175"/>
              <a:gd name="connsiteX55" fmla="*/ 3376414 w 3395464"/>
              <a:gd name="connsiteY55" fmla="*/ 942975 h 2543175"/>
              <a:gd name="connsiteX56" fmla="*/ 3385939 w 3395464"/>
              <a:gd name="connsiteY56" fmla="*/ 971550 h 2543175"/>
              <a:gd name="connsiteX57" fmla="*/ 3395464 w 3395464"/>
              <a:gd name="connsiteY57" fmla="*/ 1028700 h 2543175"/>
              <a:gd name="connsiteX58" fmla="*/ 3385939 w 3395464"/>
              <a:gd name="connsiteY58" fmla="*/ 1504950 h 2543175"/>
              <a:gd name="connsiteX59" fmla="*/ 3328789 w 3395464"/>
              <a:gd name="connsiteY59" fmla="*/ 1619250 h 2543175"/>
              <a:gd name="connsiteX60" fmla="*/ 3290689 w 3395464"/>
              <a:gd name="connsiteY60" fmla="*/ 1676400 h 2543175"/>
              <a:gd name="connsiteX61" fmla="*/ 3271639 w 3395464"/>
              <a:gd name="connsiteY61" fmla="*/ 1704975 h 2543175"/>
              <a:gd name="connsiteX62" fmla="*/ 3262114 w 3395464"/>
              <a:gd name="connsiteY62" fmla="*/ 1733550 h 2543175"/>
              <a:gd name="connsiteX63" fmla="*/ 3214489 w 3395464"/>
              <a:gd name="connsiteY63" fmla="*/ 1819275 h 2543175"/>
              <a:gd name="connsiteX64" fmla="*/ 3195439 w 3395464"/>
              <a:gd name="connsiteY64" fmla="*/ 1905000 h 2543175"/>
              <a:gd name="connsiteX65" fmla="*/ 3176389 w 3395464"/>
              <a:gd name="connsiteY65" fmla="*/ 1943100 h 2543175"/>
              <a:gd name="connsiteX66" fmla="*/ 3166864 w 3395464"/>
              <a:gd name="connsiteY66" fmla="*/ 1981200 h 2543175"/>
              <a:gd name="connsiteX67" fmla="*/ 3147814 w 3395464"/>
              <a:gd name="connsiteY67" fmla="*/ 2038350 h 2543175"/>
              <a:gd name="connsiteX68" fmla="*/ 3138289 w 3395464"/>
              <a:gd name="connsiteY68" fmla="*/ 2066925 h 2543175"/>
              <a:gd name="connsiteX69" fmla="*/ 3100189 w 3395464"/>
              <a:gd name="connsiteY69" fmla="*/ 2124075 h 2543175"/>
              <a:gd name="connsiteX70" fmla="*/ 3062089 w 3395464"/>
              <a:gd name="connsiteY70" fmla="*/ 2181225 h 2543175"/>
              <a:gd name="connsiteX71" fmla="*/ 3023989 w 3395464"/>
              <a:gd name="connsiteY71" fmla="*/ 2228850 h 2543175"/>
              <a:gd name="connsiteX72" fmla="*/ 3004939 w 3395464"/>
              <a:gd name="connsiteY72" fmla="*/ 2257425 h 2543175"/>
              <a:gd name="connsiteX73" fmla="*/ 2947789 w 3395464"/>
              <a:gd name="connsiteY73" fmla="*/ 2314575 h 2543175"/>
              <a:gd name="connsiteX74" fmla="*/ 2890639 w 3395464"/>
              <a:gd name="connsiteY74" fmla="*/ 2362200 h 2543175"/>
              <a:gd name="connsiteX75" fmla="*/ 2862064 w 3395464"/>
              <a:gd name="connsiteY75" fmla="*/ 2390775 h 2543175"/>
              <a:gd name="connsiteX76" fmla="*/ 2833489 w 3395464"/>
              <a:gd name="connsiteY76" fmla="*/ 2400300 h 2543175"/>
              <a:gd name="connsiteX77" fmla="*/ 2776339 w 3395464"/>
              <a:gd name="connsiteY77" fmla="*/ 2438400 h 2543175"/>
              <a:gd name="connsiteX78" fmla="*/ 2690614 w 3395464"/>
              <a:gd name="connsiteY78" fmla="*/ 2495550 h 2543175"/>
              <a:gd name="connsiteX79" fmla="*/ 2662039 w 3395464"/>
              <a:gd name="connsiteY79" fmla="*/ 2514600 h 2543175"/>
              <a:gd name="connsiteX80" fmla="*/ 2633464 w 3395464"/>
              <a:gd name="connsiteY80" fmla="*/ 2533650 h 2543175"/>
              <a:gd name="connsiteX81" fmla="*/ 2557264 w 3395464"/>
              <a:gd name="connsiteY81" fmla="*/ 2543175 h 2543175"/>
              <a:gd name="connsiteX82" fmla="*/ 2404864 w 3395464"/>
              <a:gd name="connsiteY82" fmla="*/ 2533650 h 2543175"/>
              <a:gd name="connsiteX83" fmla="*/ 2376289 w 3395464"/>
              <a:gd name="connsiteY83" fmla="*/ 2514600 h 2543175"/>
              <a:gd name="connsiteX84" fmla="*/ 2319139 w 3395464"/>
              <a:gd name="connsiteY84" fmla="*/ 2466975 h 2543175"/>
              <a:gd name="connsiteX85" fmla="*/ 2242939 w 3395464"/>
              <a:gd name="connsiteY85" fmla="*/ 2400300 h 2543175"/>
              <a:gd name="connsiteX86" fmla="*/ 2185789 w 3395464"/>
              <a:gd name="connsiteY86" fmla="*/ 2343150 h 2543175"/>
              <a:gd name="connsiteX87" fmla="*/ 2166739 w 3395464"/>
              <a:gd name="connsiteY87" fmla="*/ 2314575 h 2543175"/>
              <a:gd name="connsiteX88" fmla="*/ 2138164 w 3395464"/>
              <a:gd name="connsiteY88" fmla="*/ 2295525 h 2543175"/>
              <a:gd name="connsiteX89" fmla="*/ 2052439 w 3395464"/>
              <a:gd name="connsiteY89" fmla="*/ 2219325 h 2543175"/>
              <a:gd name="connsiteX90" fmla="*/ 2004814 w 3395464"/>
              <a:gd name="connsiteY90" fmla="*/ 2171700 h 2543175"/>
              <a:gd name="connsiteX91" fmla="*/ 1985764 w 3395464"/>
              <a:gd name="connsiteY91" fmla="*/ 2143125 h 2543175"/>
              <a:gd name="connsiteX92" fmla="*/ 1928614 w 3395464"/>
              <a:gd name="connsiteY92" fmla="*/ 2095500 h 2543175"/>
              <a:gd name="connsiteX93" fmla="*/ 1890514 w 3395464"/>
              <a:gd name="connsiteY93" fmla="*/ 2038350 h 2543175"/>
              <a:gd name="connsiteX94" fmla="*/ 1871464 w 3395464"/>
              <a:gd name="connsiteY94" fmla="*/ 2009775 h 2543175"/>
              <a:gd name="connsiteX95" fmla="*/ 1814314 w 3395464"/>
              <a:gd name="connsiteY95" fmla="*/ 1962150 h 2543175"/>
              <a:gd name="connsiteX96" fmla="*/ 1795264 w 3395464"/>
              <a:gd name="connsiteY96" fmla="*/ 1933575 h 2543175"/>
              <a:gd name="connsiteX97" fmla="*/ 1766689 w 3395464"/>
              <a:gd name="connsiteY97" fmla="*/ 1905000 h 2543175"/>
              <a:gd name="connsiteX98" fmla="*/ 1747639 w 3395464"/>
              <a:gd name="connsiteY98" fmla="*/ 1876425 h 2543175"/>
              <a:gd name="connsiteX99" fmla="*/ 1690489 w 3395464"/>
              <a:gd name="connsiteY99" fmla="*/ 1828800 h 2543175"/>
              <a:gd name="connsiteX100" fmla="*/ 1633339 w 3395464"/>
              <a:gd name="connsiteY100" fmla="*/ 1781175 h 2543175"/>
              <a:gd name="connsiteX101" fmla="*/ 1614289 w 3395464"/>
              <a:gd name="connsiteY101" fmla="*/ 1752600 h 2543175"/>
              <a:gd name="connsiteX102" fmla="*/ 1557139 w 3395464"/>
              <a:gd name="connsiteY102" fmla="*/ 1714500 h 2543175"/>
              <a:gd name="connsiteX103" fmla="*/ 1528564 w 3395464"/>
              <a:gd name="connsiteY103" fmla="*/ 1685925 h 2543175"/>
              <a:gd name="connsiteX104" fmla="*/ 1499989 w 3395464"/>
              <a:gd name="connsiteY104" fmla="*/ 1666875 h 2543175"/>
              <a:gd name="connsiteX105" fmla="*/ 1442839 w 3395464"/>
              <a:gd name="connsiteY105" fmla="*/ 1609725 h 2543175"/>
              <a:gd name="connsiteX106" fmla="*/ 1414264 w 3395464"/>
              <a:gd name="connsiteY106" fmla="*/ 1581150 h 2543175"/>
              <a:gd name="connsiteX107" fmla="*/ 1385689 w 3395464"/>
              <a:gd name="connsiteY107" fmla="*/ 1552575 h 2543175"/>
              <a:gd name="connsiteX108" fmla="*/ 1347589 w 3395464"/>
              <a:gd name="connsiteY108" fmla="*/ 1524000 h 2543175"/>
              <a:gd name="connsiteX109" fmla="*/ 1319014 w 3395464"/>
              <a:gd name="connsiteY109" fmla="*/ 1504950 h 2543175"/>
              <a:gd name="connsiteX110" fmla="*/ 1261864 w 3395464"/>
              <a:gd name="connsiteY110" fmla="*/ 1457325 h 2543175"/>
              <a:gd name="connsiteX111" fmla="*/ 1214239 w 3395464"/>
              <a:gd name="connsiteY111" fmla="*/ 1409700 h 2543175"/>
              <a:gd name="connsiteX112" fmla="*/ 1166614 w 3395464"/>
              <a:gd name="connsiteY112" fmla="*/ 1352550 h 2543175"/>
              <a:gd name="connsiteX113" fmla="*/ 1138039 w 3395464"/>
              <a:gd name="connsiteY113" fmla="*/ 1333500 h 2543175"/>
              <a:gd name="connsiteX114" fmla="*/ 1071364 w 3395464"/>
              <a:gd name="connsiteY114" fmla="*/ 1257300 h 2543175"/>
              <a:gd name="connsiteX115" fmla="*/ 1023739 w 3395464"/>
              <a:gd name="connsiteY115" fmla="*/ 1209675 h 2543175"/>
              <a:gd name="connsiteX116" fmla="*/ 976114 w 3395464"/>
              <a:gd name="connsiteY116" fmla="*/ 1162050 h 2543175"/>
              <a:gd name="connsiteX117" fmla="*/ 966589 w 3395464"/>
              <a:gd name="connsiteY117" fmla="*/ 1133475 h 2543175"/>
              <a:gd name="connsiteX118" fmla="*/ 909439 w 3395464"/>
              <a:gd name="connsiteY118" fmla="*/ 1085850 h 2543175"/>
              <a:gd name="connsiteX119" fmla="*/ 890389 w 3395464"/>
              <a:gd name="connsiteY119" fmla="*/ 1057275 h 2543175"/>
              <a:gd name="connsiteX120" fmla="*/ 814189 w 3395464"/>
              <a:gd name="connsiteY120" fmla="*/ 1038225 h 2543175"/>
              <a:gd name="connsiteX121" fmla="*/ 680839 w 3395464"/>
              <a:gd name="connsiteY121" fmla="*/ 1047750 h 2543175"/>
              <a:gd name="connsiteX122" fmla="*/ 595114 w 3395464"/>
              <a:gd name="connsiteY122" fmla="*/ 1057275 h 2543175"/>
              <a:gd name="connsiteX123" fmla="*/ 414139 w 3395464"/>
              <a:gd name="connsiteY123" fmla="*/ 1066800 h 2543175"/>
              <a:gd name="connsiteX124" fmla="*/ 261739 w 3395464"/>
              <a:gd name="connsiteY124" fmla="*/ 1085850 h 2543175"/>
              <a:gd name="connsiteX125" fmla="*/ 233164 w 3395464"/>
              <a:gd name="connsiteY125" fmla="*/ 1095375 h 2543175"/>
              <a:gd name="connsiteX126" fmla="*/ 128389 w 3395464"/>
              <a:gd name="connsiteY126" fmla="*/ 1104900 h 2543175"/>
              <a:gd name="connsiteX127" fmla="*/ 99814 w 3395464"/>
              <a:gd name="connsiteY127" fmla="*/ 1114425 h 2543175"/>
              <a:gd name="connsiteX128" fmla="*/ 33139 w 3395464"/>
              <a:gd name="connsiteY128" fmla="*/ 1085850 h 2543175"/>
              <a:gd name="connsiteX129" fmla="*/ 14089 w 3395464"/>
              <a:gd name="connsiteY129" fmla="*/ 981075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3395464" h="2543175">
                <a:moveTo>
                  <a:pt x="33139" y="1047750"/>
                </a:moveTo>
                <a:cubicBezTo>
                  <a:pt x="36314" y="1028700"/>
                  <a:pt x="41060" y="1009846"/>
                  <a:pt x="42664" y="990600"/>
                </a:cubicBezTo>
                <a:cubicBezTo>
                  <a:pt x="47417" y="933560"/>
                  <a:pt x="45628" y="876011"/>
                  <a:pt x="52189" y="819150"/>
                </a:cubicBezTo>
                <a:cubicBezTo>
                  <a:pt x="55190" y="793141"/>
                  <a:pt x="64889" y="768350"/>
                  <a:pt x="71239" y="742950"/>
                </a:cubicBezTo>
                <a:cubicBezTo>
                  <a:pt x="74414" y="730250"/>
                  <a:pt x="76624" y="717269"/>
                  <a:pt x="80764" y="704850"/>
                </a:cubicBezTo>
                <a:lnTo>
                  <a:pt x="99814" y="647700"/>
                </a:lnTo>
                <a:cubicBezTo>
                  <a:pt x="102989" y="638175"/>
                  <a:pt x="103770" y="627479"/>
                  <a:pt x="109339" y="619125"/>
                </a:cubicBezTo>
                <a:lnTo>
                  <a:pt x="147439" y="561975"/>
                </a:lnTo>
                <a:cubicBezTo>
                  <a:pt x="153789" y="552450"/>
                  <a:pt x="158394" y="541495"/>
                  <a:pt x="166489" y="533400"/>
                </a:cubicBezTo>
                <a:lnTo>
                  <a:pt x="233164" y="466725"/>
                </a:lnTo>
                <a:cubicBezTo>
                  <a:pt x="247173" y="424699"/>
                  <a:pt x="233350" y="446674"/>
                  <a:pt x="271264" y="419100"/>
                </a:cubicBezTo>
                <a:cubicBezTo>
                  <a:pt x="296941" y="400426"/>
                  <a:pt x="322064" y="381000"/>
                  <a:pt x="347464" y="361950"/>
                </a:cubicBezTo>
                <a:cubicBezTo>
                  <a:pt x="360164" y="352425"/>
                  <a:pt x="374339" y="344600"/>
                  <a:pt x="385564" y="333375"/>
                </a:cubicBezTo>
                <a:cubicBezTo>
                  <a:pt x="449814" y="269125"/>
                  <a:pt x="417156" y="284744"/>
                  <a:pt x="471289" y="266700"/>
                </a:cubicBezTo>
                <a:cubicBezTo>
                  <a:pt x="477639" y="257175"/>
                  <a:pt x="481400" y="245276"/>
                  <a:pt x="490339" y="238125"/>
                </a:cubicBezTo>
                <a:cubicBezTo>
                  <a:pt x="498179" y="231853"/>
                  <a:pt x="509934" y="233090"/>
                  <a:pt x="518914" y="228600"/>
                </a:cubicBezTo>
                <a:cubicBezTo>
                  <a:pt x="529153" y="223480"/>
                  <a:pt x="537964" y="215900"/>
                  <a:pt x="547489" y="209550"/>
                </a:cubicBezTo>
                <a:cubicBezTo>
                  <a:pt x="563653" y="161059"/>
                  <a:pt x="544025" y="194541"/>
                  <a:pt x="585589" y="171450"/>
                </a:cubicBezTo>
                <a:cubicBezTo>
                  <a:pt x="605603" y="160331"/>
                  <a:pt x="621019" y="140590"/>
                  <a:pt x="642739" y="133350"/>
                </a:cubicBezTo>
                <a:cubicBezTo>
                  <a:pt x="652264" y="130175"/>
                  <a:pt x="662334" y="128315"/>
                  <a:pt x="671314" y="123825"/>
                </a:cubicBezTo>
                <a:cubicBezTo>
                  <a:pt x="681553" y="118705"/>
                  <a:pt x="689367" y="109284"/>
                  <a:pt x="699889" y="104775"/>
                </a:cubicBezTo>
                <a:cubicBezTo>
                  <a:pt x="722344" y="95151"/>
                  <a:pt x="789213" y="87932"/>
                  <a:pt x="804664" y="85725"/>
                </a:cubicBezTo>
                <a:cubicBezTo>
                  <a:pt x="886652" y="58396"/>
                  <a:pt x="842333" y="71545"/>
                  <a:pt x="938014" y="47625"/>
                </a:cubicBezTo>
                <a:lnTo>
                  <a:pt x="976114" y="38100"/>
                </a:lnTo>
                <a:cubicBezTo>
                  <a:pt x="988814" y="34925"/>
                  <a:pt x="1001301" y="30727"/>
                  <a:pt x="1014214" y="28575"/>
                </a:cubicBezTo>
                <a:lnTo>
                  <a:pt x="1071364" y="19050"/>
                </a:lnTo>
                <a:cubicBezTo>
                  <a:pt x="1087292" y="16154"/>
                  <a:pt x="1102942" y="11665"/>
                  <a:pt x="1118989" y="9525"/>
                </a:cubicBezTo>
                <a:cubicBezTo>
                  <a:pt x="1150617" y="5308"/>
                  <a:pt x="1182489" y="3175"/>
                  <a:pt x="1214239" y="0"/>
                </a:cubicBezTo>
                <a:lnTo>
                  <a:pt x="1842889" y="9525"/>
                </a:lnTo>
                <a:cubicBezTo>
                  <a:pt x="1995299" y="12199"/>
                  <a:pt x="2147874" y="10896"/>
                  <a:pt x="2300089" y="19050"/>
                </a:cubicBezTo>
                <a:cubicBezTo>
                  <a:pt x="2305639" y="19347"/>
                  <a:pt x="2382279" y="37946"/>
                  <a:pt x="2404864" y="47625"/>
                </a:cubicBezTo>
                <a:cubicBezTo>
                  <a:pt x="2417915" y="53218"/>
                  <a:pt x="2429913" y="61082"/>
                  <a:pt x="2442964" y="66675"/>
                </a:cubicBezTo>
                <a:cubicBezTo>
                  <a:pt x="2452192" y="70630"/>
                  <a:pt x="2462311" y="72245"/>
                  <a:pt x="2471539" y="76200"/>
                </a:cubicBezTo>
                <a:cubicBezTo>
                  <a:pt x="2484590" y="81793"/>
                  <a:pt x="2496169" y="90760"/>
                  <a:pt x="2509639" y="95250"/>
                </a:cubicBezTo>
                <a:cubicBezTo>
                  <a:pt x="2534477" y="103529"/>
                  <a:pt x="2585839" y="114300"/>
                  <a:pt x="2585839" y="114300"/>
                </a:cubicBezTo>
                <a:cubicBezTo>
                  <a:pt x="2612106" y="140567"/>
                  <a:pt x="2612047" y="144244"/>
                  <a:pt x="2642989" y="161925"/>
                </a:cubicBezTo>
                <a:cubicBezTo>
                  <a:pt x="2655317" y="168970"/>
                  <a:pt x="2669730" y="172456"/>
                  <a:pt x="2681089" y="180975"/>
                </a:cubicBezTo>
                <a:cubicBezTo>
                  <a:pt x="2695457" y="191751"/>
                  <a:pt x="2704821" y="208299"/>
                  <a:pt x="2719189" y="219075"/>
                </a:cubicBezTo>
                <a:cubicBezTo>
                  <a:pt x="2741613" y="235893"/>
                  <a:pt x="2791388" y="249491"/>
                  <a:pt x="2814439" y="257175"/>
                </a:cubicBezTo>
                <a:cubicBezTo>
                  <a:pt x="2823964" y="260350"/>
                  <a:pt x="2834660" y="261131"/>
                  <a:pt x="2843014" y="266700"/>
                </a:cubicBezTo>
                <a:cubicBezTo>
                  <a:pt x="2852539" y="273050"/>
                  <a:pt x="2860831" y="281838"/>
                  <a:pt x="2871589" y="285750"/>
                </a:cubicBezTo>
                <a:cubicBezTo>
                  <a:pt x="2896194" y="294697"/>
                  <a:pt x="2947789" y="304800"/>
                  <a:pt x="2947789" y="304800"/>
                </a:cubicBezTo>
                <a:cubicBezTo>
                  <a:pt x="2957314" y="311150"/>
                  <a:pt x="2966125" y="318730"/>
                  <a:pt x="2976364" y="323850"/>
                </a:cubicBezTo>
                <a:cubicBezTo>
                  <a:pt x="2985344" y="328340"/>
                  <a:pt x="2996162" y="328499"/>
                  <a:pt x="3004939" y="333375"/>
                </a:cubicBezTo>
                <a:cubicBezTo>
                  <a:pt x="3024953" y="344494"/>
                  <a:pt x="3062089" y="371475"/>
                  <a:pt x="3062089" y="371475"/>
                </a:cubicBezTo>
                <a:cubicBezTo>
                  <a:pt x="3096083" y="422466"/>
                  <a:pt x="3073044" y="391955"/>
                  <a:pt x="3138289" y="457200"/>
                </a:cubicBezTo>
                <a:cubicBezTo>
                  <a:pt x="3174959" y="493870"/>
                  <a:pt x="3155656" y="478303"/>
                  <a:pt x="3195439" y="504825"/>
                </a:cubicBezTo>
                <a:lnTo>
                  <a:pt x="3233539" y="561975"/>
                </a:lnTo>
                <a:cubicBezTo>
                  <a:pt x="3239889" y="571500"/>
                  <a:pt x="3248969" y="579690"/>
                  <a:pt x="3252589" y="590550"/>
                </a:cubicBezTo>
                <a:cubicBezTo>
                  <a:pt x="3268418" y="638038"/>
                  <a:pt x="3271567" y="642614"/>
                  <a:pt x="3281164" y="685800"/>
                </a:cubicBezTo>
                <a:cubicBezTo>
                  <a:pt x="3283250" y="695189"/>
                  <a:pt x="3294853" y="759017"/>
                  <a:pt x="3300214" y="771525"/>
                </a:cubicBezTo>
                <a:cubicBezTo>
                  <a:pt x="3304723" y="782047"/>
                  <a:pt x="3314144" y="789861"/>
                  <a:pt x="3319264" y="800100"/>
                </a:cubicBezTo>
                <a:cubicBezTo>
                  <a:pt x="3323754" y="809080"/>
                  <a:pt x="3324299" y="819695"/>
                  <a:pt x="3328789" y="828675"/>
                </a:cubicBezTo>
                <a:cubicBezTo>
                  <a:pt x="3333909" y="838914"/>
                  <a:pt x="3343190" y="846789"/>
                  <a:pt x="3347839" y="857250"/>
                </a:cubicBezTo>
                <a:cubicBezTo>
                  <a:pt x="3355994" y="875600"/>
                  <a:pt x="3360539" y="895350"/>
                  <a:pt x="3366889" y="914400"/>
                </a:cubicBezTo>
                <a:lnTo>
                  <a:pt x="3376414" y="942975"/>
                </a:lnTo>
                <a:cubicBezTo>
                  <a:pt x="3379589" y="952500"/>
                  <a:pt x="3384288" y="961646"/>
                  <a:pt x="3385939" y="971550"/>
                </a:cubicBezTo>
                <a:lnTo>
                  <a:pt x="3395464" y="1028700"/>
                </a:lnTo>
                <a:cubicBezTo>
                  <a:pt x="3392289" y="1187450"/>
                  <a:pt x="3394433" y="1346396"/>
                  <a:pt x="3385939" y="1504950"/>
                </a:cubicBezTo>
                <a:cubicBezTo>
                  <a:pt x="3383642" y="1547831"/>
                  <a:pt x="3350671" y="1586426"/>
                  <a:pt x="3328789" y="1619250"/>
                </a:cubicBezTo>
                <a:lnTo>
                  <a:pt x="3290689" y="1676400"/>
                </a:lnTo>
                <a:cubicBezTo>
                  <a:pt x="3284339" y="1685925"/>
                  <a:pt x="3275259" y="1694115"/>
                  <a:pt x="3271639" y="1704975"/>
                </a:cubicBezTo>
                <a:cubicBezTo>
                  <a:pt x="3268464" y="1714500"/>
                  <a:pt x="3266990" y="1724773"/>
                  <a:pt x="3262114" y="1733550"/>
                </a:cubicBezTo>
                <a:cubicBezTo>
                  <a:pt x="3229867" y="1791594"/>
                  <a:pt x="3226245" y="1772251"/>
                  <a:pt x="3214489" y="1819275"/>
                </a:cubicBezTo>
                <a:cubicBezTo>
                  <a:pt x="3209963" y="1837380"/>
                  <a:pt x="3202772" y="1885444"/>
                  <a:pt x="3195439" y="1905000"/>
                </a:cubicBezTo>
                <a:cubicBezTo>
                  <a:pt x="3190453" y="1918295"/>
                  <a:pt x="3181375" y="1929805"/>
                  <a:pt x="3176389" y="1943100"/>
                </a:cubicBezTo>
                <a:cubicBezTo>
                  <a:pt x="3171792" y="1955357"/>
                  <a:pt x="3170626" y="1968661"/>
                  <a:pt x="3166864" y="1981200"/>
                </a:cubicBezTo>
                <a:cubicBezTo>
                  <a:pt x="3161094" y="2000434"/>
                  <a:pt x="3154164" y="2019300"/>
                  <a:pt x="3147814" y="2038350"/>
                </a:cubicBezTo>
                <a:cubicBezTo>
                  <a:pt x="3144639" y="2047875"/>
                  <a:pt x="3143858" y="2058571"/>
                  <a:pt x="3138289" y="2066925"/>
                </a:cubicBezTo>
                <a:cubicBezTo>
                  <a:pt x="3125589" y="2085975"/>
                  <a:pt x="3107429" y="2102355"/>
                  <a:pt x="3100189" y="2124075"/>
                </a:cubicBezTo>
                <a:cubicBezTo>
                  <a:pt x="3086404" y="2165429"/>
                  <a:pt x="3097764" y="2145550"/>
                  <a:pt x="3062089" y="2181225"/>
                </a:cubicBezTo>
                <a:cubicBezTo>
                  <a:pt x="3043546" y="2236855"/>
                  <a:pt x="3067073" y="2185766"/>
                  <a:pt x="3023989" y="2228850"/>
                </a:cubicBezTo>
                <a:cubicBezTo>
                  <a:pt x="3015894" y="2236945"/>
                  <a:pt x="3012544" y="2248869"/>
                  <a:pt x="3004939" y="2257425"/>
                </a:cubicBezTo>
                <a:cubicBezTo>
                  <a:pt x="2987041" y="2277561"/>
                  <a:pt x="2962733" y="2292159"/>
                  <a:pt x="2947789" y="2314575"/>
                </a:cubicBezTo>
                <a:cubicBezTo>
                  <a:pt x="2910234" y="2370907"/>
                  <a:pt x="2952161" y="2318255"/>
                  <a:pt x="2890639" y="2362200"/>
                </a:cubicBezTo>
                <a:cubicBezTo>
                  <a:pt x="2879678" y="2370030"/>
                  <a:pt x="2873272" y="2383303"/>
                  <a:pt x="2862064" y="2390775"/>
                </a:cubicBezTo>
                <a:cubicBezTo>
                  <a:pt x="2853710" y="2396344"/>
                  <a:pt x="2842266" y="2395424"/>
                  <a:pt x="2833489" y="2400300"/>
                </a:cubicBezTo>
                <a:cubicBezTo>
                  <a:pt x="2813475" y="2411419"/>
                  <a:pt x="2795389" y="2425700"/>
                  <a:pt x="2776339" y="2438400"/>
                </a:cubicBezTo>
                <a:lnTo>
                  <a:pt x="2690614" y="2495550"/>
                </a:lnTo>
                <a:lnTo>
                  <a:pt x="2662039" y="2514600"/>
                </a:lnTo>
                <a:cubicBezTo>
                  <a:pt x="2652514" y="2520950"/>
                  <a:pt x="2644823" y="2532230"/>
                  <a:pt x="2633464" y="2533650"/>
                </a:cubicBezTo>
                <a:lnTo>
                  <a:pt x="2557264" y="2543175"/>
                </a:lnTo>
                <a:cubicBezTo>
                  <a:pt x="2506464" y="2540000"/>
                  <a:pt x="2455140" y="2541588"/>
                  <a:pt x="2404864" y="2533650"/>
                </a:cubicBezTo>
                <a:cubicBezTo>
                  <a:pt x="2393556" y="2531865"/>
                  <a:pt x="2385083" y="2521929"/>
                  <a:pt x="2376289" y="2514600"/>
                </a:cubicBezTo>
                <a:cubicBezTo>
                  <a:pt x="2302950" y="2453484"/>
                  <a:pt x="2390085" y="2514273"/>
                  <a:pt x="2319139" y="2466975"/>
                </a:cubicBezTo>
                <a:cubicBezTo>
                  <a:pt x="2265164" y="2386012"/>
                  <a:pt x="2354064" y="2511425"/>
                  <a:pt x="2242939" y="2400300"/>
                </a:cubicBezTo>
                <a:cubicBezTo>
                  <a:pt x="2223889" y="2381250"/>
                  <a:pt x="2200733" y="2365566"/>
                  <a:pt x="2185789" y="2343150"/>
                </a:cubicBezTo>
                <a:cubicBezTo>
                  <a:pt x="2179439" y="2333625"/>
                  <a:pt x="2174834" y="2322670"/>
                  <a:pt x="2166739" y="2314575"/>
                </a:cubicBezTo>
                <a:cubicBezTo>
                  <a:pt x="2158644" y="2306480"/>
                  <a:pt x="2146720" y="2303130"/>
                  <a:pt x="2138164" y="2295525"/>
                </a:cubicBezTo>
                <a:cubicBezTo>
                  <a:pt x="2040297" y="2208532"/>
                  <a:pt x="2117292" y="2262560"/>
                  <a:pt x="2052439" y="2219325"/>
                </a:cubicBezTo>
                <a:cubicBezTo>
                  <a:pt x="2001639" y="2143125"/>
                  <a:pt x="2068314" y="2235200"/>
                  <a:pt x="2004814" y="2171700"/>
                </a:cubicBezTo>
                <a:cubicBezTo>
                  <a:pt x="1996719" y="2163605"/>
                  <a:pt x="1993859" y="2151220"/>
                  <a:pt x="1985764" y="2143125"/>
                </a:cubicBezTo>
                <a:cubicBezTo>
                  <a:pt x="1930731" y="2088092"/>
                  <a:pt x="1983229" y="2165719"/>
                  <a:pt x="1928614" y="2095500"/>
                </a:cubicBezTo>
                <a:cubicBezTo>
                  <a:pt x="1914558" y="2077428"/>
                  <a:pt x="1903214" y="2057400"/>
                  <a:pt x="1890514" y="2038350"/>
                </a:cubicBezTo>
                <a:cubicBezTo>
                  <a:pt x="1884164" y="2028825"/>
                  <a:pt x="1880989" y="2016125"/>
                  <a:pt x="1871464" y="2009775"/>
                </a:cubicBezTo>
                <a:cubicBezTo>
                  <a:pt x="1843367" y="1991044"/>
                  <a:pt x="1837233" y="1989652"/>
                  <a:pt x="1814314" y="1962150"/>
                </a:cubicBezTo>
                <a:cubicBezTo>
                  <a:pt x="1806985" y="1953356"/>
                  <a:pt x="1802593" y="1942369"/>
                  <a:pt x="1795264" y="1933575"/>
                </a:cubicBezTo>
                <a:cubicBezTo>
                  <a:pt x="1786640" y="1923227"/>
                  <a:pt x="1775313" y="1915348"/>
                  <a:pt x="1766689" y="1905000"/>
                </a:cubicBezTo>
                <a:cubicBezTo>
                  <a:pt x="1759360" y="1896206"/>
                  <a:pt x="1754968" y="1885219"/>
                  <a:pt x="1747639" y="1876425"/>
                </a:cubicBezTo>
                <a:cubicBezTo>
                  <a:pt x="1709693" y="1830889"/>
                  <a:pt x="1731357" y="1862857"/>
                  <a:pt x="1690489" y="1828800"/>
                </a:cubicBezTo>
                <a:cubicBezTo>
                  <a:pt x="1617150" y="1767684"/>
                  <a:pt x="1704285" y="1828473"/>
                  <a:pt x="1633339" y="1781175"/>
                </a:cubicBezTo>
                <a:cubicBezTo>
                  <a:pt x="1626989" y="1771650"/>
                  <a:pt x="1622904" y="1760138"/>
                  <a:pt x="1614289" y="1752600"/>
                </a:cubicBezTo>
                <a:cubicBezTo>
                  <a:pt x="1597059" y="1737523"/>
                  <a:pt x="1573328" y="1730689"/>
                  <a:pt x="1557139" y="1714500"/>
                </a:cubicBezTo>
                <a:cubicBezTo>
                  <a:pt x="1547614" y="1704975"/>
                  <a:pt x="1538912" y="1694549"/>
                  <a:pt x="1528564" y="1685925"/>
                </a:cubicBezTo>
                <a:cubicBezTo>
                  <a:pt x="1519770" y="1678596"/>
                  <a:pt x="1508545" y="1674480"/>
                  <a:pt x="1499989" y="1666875"/>
                </a:cubicBezTo>
                <a:cubicBezTo>
                  <a:pt x="1479853" y="1648977"/>
                  <a:pt x="1461889" y="1628775"/>
                  <a:pt x="1442839" y="1609725"/>
                </a:cubicBezTo>
                <a:lnTo>
                  <a:pt x="1414264" y="1581150"/>
                </a:lnTo>
                <a:cubicBezTo>
                  <a:pt x="1404739" y="1571625"/>
                  <a:pt x="1396465" y="1560657"/>
                  <a:pt x="1385689" y="1552575"/>
                </a:cubicBezTo>
                <a:cubicBezTo>
                  <a:pt x="1372989" y="1543050"/>
                  <a:pt x="1360507" y="1533227"/>
                  <a:pt x="1347589" y="1524000"/>
                </a:cubicBezTo>
                <a:cubicBezTo>
                  <a:pt x="1338274" y="1517346"/>
                  <a:pt x="1327808" y="1512279"/>
                  <a:pt x="1319014" y="1504950"/>
                </a:cubicBezTo>
                <a:cubicBezTo>
                  <a:pt x="1245675" y="1443834"/>
                  <a:pt x="1332810" y="1504623"/>
                  <a:pt x="1261864" y="1457325"/>
                </a:cubicBezTo>
                <a:cubicBezTo>
                  <a:pt x="1226939" y="1404938"/>
                  <a:pt x="1261864" y="1449388"/>
                  <a:pt x="1214239" y="1409700"/>
                </a:cubicBezTo>
                <a:cubicBezTo>
                  <a:pt x="1120614" y="1331679"/>
                  <a:pt x="1241539" y="1427475"/>
                  <a:pt x="1166614" y="1352550"/>
                </a:cubicBezTo>
                <a:cubicBezTo>
                  <a:pt x="1158519" y="1344455"/>
                  <a:pt x="1147564" y="1339850"/>
                  <a:pt x="1138039" y="1333500"/>
                </a:cubicBezTo>
                <a:cubicBezTo>
                  <a:pt x="1093589" y="1266825"/>
                  <a:pt x="1118989" y="1289050"/>
                  <a:pt x="1071364" y="1257300"/>
                </a:cubicBezTo>
                <a:cubicBezTo>
                  <a:pt x="1020564" y="1181100"/>
                  <a:pt x="1087239" y="1273175"/>
                  <a:pt x="1023739" y="1209675"/>
                </a:cubicBezTo>
                <a:cubicBezTo>
                  <a:pt x="960239" y="1146175"/>
                  <a:pt x="1052314" y="1212850"/>
                  <a:pt x="976114" y="1162050"/>
                </a:cubicBezTo>
                <a:cubicBezTo>
                  <a:pt x="972939" y="1152525"/>
                  <a:pt x="972158" y="1141829"/>
                  <a:pt x="966589" y="1133475"/>
                </a:cubicBezTo>
                <a:cubicBezTo>
                  <a:pt x="951921" y="1111473"/>
                  <a:pt x="930524" y="1099907"/>
                  <a:pt x="909439" y="1085850"/>
                </a:cubicBezTo>
                <a:cubicBezTo>
                  <a:pt x="903089" y="1076325"/>
                  <a:pt x="900628" y="1062395"/>
                  <a:pt x="890389" y="1057275"/>
                </a:cubicBezTo>
                <a:cubicBezTo>
                  <a:pt x="866971" y="1045566"/>
                  <a:pt x="814189" y="1038225"/>
                  <a:pt x="814189" y="1038225"/>
                </a:cubicBezTo>
                <a:lnTo>
                  <a:pt x="680839" y="1047750"/>
                </a:lnTo>
                <a:cubicBezTo>
                  <a:pt x="652196" y="1050241"/>
                  <a:pt x="623792" y="1055227"/>
                  <a:pt x="595114" y="1057275"/>
                </a:cubicBezTo>
                <a:cubicBezTo>
                  <a:pt x="534859" y="1061579"/>
                  <a:pt x="474464" y="1063625"/>
                  <a:pt x="414139" y="1066800"/>
                </a:cubicBezTo>
                <a:cubicBezTo>
                  <a:pt x="281388" y="1093350"/>
                  <a:pt x="492544" y="1052878"/>
                  <a:pt x="261739" y="1085850"/>
                </a:cubicBezTo>
                <a:cubicBezTo>
                  <a:pt x="251800" y="1087270"/>
                  <a:pt x="243103" y="1093955"/>
                  <a:pt x="233164" y="1095375"/>
                </a:cubicBezTo>
                <a:cubicBezTo>
                  <a:pt x="198447" y="1100335"/>
                  <a:pt x="163314" y="1101725"/>
                  <a:pt x="128389" y="1104900"/>
                </a:cubicBezTo>
                <a:cubicBezTo>
                  <a:pt x="118864" y="1108075"/>
                  <a:pt x="109854" y="1114425"/>
                  <a:pt x="99814" y="1114425"/>
                </a:cubicBezTo>
                <a:cubicBezTo>
                  <a:pt x="69060" y="1114425"/>
                  <a:pt x="56470" y="1101404"/>
                  <a:pt x="33139" y="1085850"/>
                </a:cubicBezTo>
                <a:cubicBezTo>
                  <a:pt x="0" y="1036141"/>
                  <a:pt x="14089" y="1068723"/>
                  <a:pt x="14089" y="981075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Freeform 30"/>
          <p:cNvSpPr/>
          <p:nvPr>
            <p:custDataLst>
              <p:tags r:id="rId7"/>
            </p:custDataLst>
          </p:nvPr>
        </p:nvSpPr>
        <p:spPr>
          <a:xfrm flipH="1" flipV="1">
            <a:off x="430119" y="3781425"/>
            <a:ext cx="3179855" cy="2373450"/>
          </a:xfrm>
          <a:custGeom>
            <a:avLst/>
            <a:gdLst>
              <a:gd name="connsiteX0" fmla="*/ 33139 w 3395464"/>
              <a:gd name="connsiteY0" fmla="*/ 1047750 h 2543175"/>
              <a:gd name="connsiteX1" fmla="*/ 42664 w 3395464"/>
              <a:gd name="connsiteY1" fmla="*/ 990600 h 2543175"/>
              <a:gd name="connsiteX2" fmla="*/ 52189 w 3395464"/>
              <a:gd name="connsiteY2" fmla="*/ 819150 h 2543175"/>
              <a:gd name="connsiteX3" fmla="*/ 71239 w 3395464"/>
              <a:gd name="connsiteY3" fmla="*/ 742950 h 2543175"/>
              <a:gd name="connsiteX4" fmla="*/ 80764 w 3395464"/>
              <a:gd name="connsiteY4" fmla="*/ 704850 h 2543175"/>
              <a:gd name="connsiteX5" fmla="*/ 99814 w 3395464"/>
              <a:gd name="connsiteY5" fmla="*/ 647700 h 2543175"/>
              <a:gd name="connsiteX6" fmla="*/ 109339 w 3395464"/>
              <a:gd name="connsiteY6" fmla="*/ 619125 h 2543175"/>
              <a:gd name="connsiteX7" fmla="*/ 147439 w 3395464"/>
              <a:gd name="connsiteY7" fmla="*/ 561975 h 2543175"/>
              <a:gd name="connsiteX8" fmla="*/ 166489 w 3395464"/>
              <a:gd name="connsiteY8" fmla="*/ 533400 h 2543175"/>
              <a:gd name="connsiteX9" fmla="*/ 233164 w 3395464"/>
              <a:gd name="connsiteY9" fmla="*/ 466725 h 2543175"/>
              <a:gd name="connsiteX10" fmla="*/ 271264 w 3395464"/>
              <a:gd name="connsiteY10" fmla="*/ 419100 h 2543175"/>
              <a:gd name="connsiteX11" fmla="*/ 347464 w 3395464"/>
              <a:gd name="connsiteY11" fmla="*/ 361950 h 2543175"/>
              <a:gd name="connsiteX12" fmla="*/ 385564 w 3395464"/>
              <a:gd name="connsiteY12" fmla="*/ 333375 h 2543175"/>
              <a:gd name="connsiteX13" fmla="*/ 471289 w 3395464"/>
              <a:gd name="connsiteY13" fmla="*/ 266700 h 2543175"/>
              <a:gd name="connsiteX14" fmla="*/ 490339 w 3395464"/>
              <a:gd name="connsiteY14" fmla="*/ 238125 h 2543175"/>
              <a:gd name="connsiteX15" fmla="*/ 518914 w 3395464"/>
              <a:gd name="connsiteY15" fmla="*/ 228600 h 2543175"/>
              <a:gd name="connsiteX16" fmla="*/ 547489 w 3395464"/>
              <a:gd name="connsiteY16" fmla="*/ 209550 h 2543175"/>
              <a:gd name="connsiteX17" fmla="*/ 585589 w 3395464"/>
              <a:gd name="connsiteY17" fmla="*/ 171450 h 2543175"/>
              <a:gd name="connsiteX18" fmla="*/ 642739 w 3395464"/>
              <a:gd name="connsiteY18" fmla="*/ 133350 h 2543175"/>
              <a:gd name="connsiteX19" fmla="*/ 671314 w 3395464"/>
              <a:gd name="connsiteY19" fmla="*/ 123825 h 2543175"/>
              <a:gd name="connsiteX20" fmla="*/ 699889 w 3395464"/>
              <a:gd name="connsiteY20" fmla="*/ 104775 h 2543175"/>
              <a:gd name="connsiteX21" fmla="*/ 804664 w 3395464"/>
              <a:gd name="connsiteY21" fmla="*/ 85725 h 2543175"/>
              <a:gd name="connsiteX22" fmla="*/ 938014 w 3395464"/>
              <a:gd name="connsiteY22" fmla="*/ 47625 h 2543175"/>
              <a:gd name="connsiteX23" fmla="*/ 976114 w 3395464"/>
              <a:gd name="connsiteY23" fmla="*/ 38100 h 2543175"/>
              <a:gd name="connsiteX24" fmla="*/ 1014214 w 3395464"/>
              <a:gd name="connsiteY24" fmla="*/ 28575 h 2543175"/>
              <a:gd name="connsiteX25" fmla="*/ 1071364 w 3395464"/>
              <a:gd name="connsiteY25" fmla="*/ 19050 h 2543175"/>
              <a:gd name="connsiteX26" fmla="*/ 1118989 w 3395464"/>
              <a:gd name="connsiteY26" fmla="*/ 9525 h 2543175"/>
              <a:gd name="connsiteX27" fmla="*/ 1214239 w 3395464"/>
              <a:gd name="connsiteY27" fmla="*/ 0 h 2543175"/>
              <a:gd name="connsiteX28" fmla="*/ 1842889 w 3395464"/>
              <a:gd name="connsiteY28" fmla="*/ 9525 h 2543175"/>
              <a:gd name="connsiteX29" fmla="*/ 2300089 w 3395464"/>
              <a:gd name="connsiteY29" fmla="*/ 19050 h 2543175"/>
              <a:gd name="connsiteX30" fmla="*/ 2404864 w 3395464"/>
              <a:gd name="connsiteY30" fmla="*/ 47625 h 2543175"/>
              <a:gd name="connsiteX31" fmla="*/ 2442964 w 3395464"/>
              <a:gd name="connsiteY31" fmla="*/ 66675 h 2543175"/>
              <a:gd name="connsiteX32" fmla="*/ 2471539 w 3395464"/>
              <a:gd name="connsiteY32" fmla="*/ 76200 h 2543175"/>
              <a:gd name="connsiteX33" fmla="*/ 2509639 w 3395464"/>
              <a:gd name="connsiteY33" fmla="*/ 95250 h 2543175"/>
              <a:gd name="connsiteX34" fmla="*/ 2585839 w 3395464"/>
              <a:gd name="connsiteY34" fmla="*/ 114300 h 2543175"/>
              <a:gd name="connsiteX35" fmla="*/ 2642989 w 3395464"/>
              <a:gd name="connsiteY35" fmla="*/ 161925 h 2543175"/>
              <a:gd name="connsiteX36" fmla="*/ 2681089 w 3395464"/>
              <a:gd name="connsiteY36" fmla="*/ 180975 h 2543175"/>
              <a:gd name="connsiteX37" fmla="*/ 2719189 w 3395464"/>
              <a:gd name="connsiteY37" fmla="*/ 219075 h 2543175"/>
              <a:gd name="connsiteX38" fmla="*/ 2814439 w 3395464"/>
              <a:gd name="connsiteY38" fmla="*/ 257175 h 2543175"/>
              <a:gd name="connsiteX39" fmla="*/ 2843014 w 3395464"/>
              <a:gd name="connsiteY39" fmla="*/ 266700 h 2543175"/>
              <a:gd name="connsiteX40" fmla="*/ 2871589 w 3395464"/>
              <a:gd name="connsiteY40" fmla="*/ 285750 h 2543175"/>
              <a:gd name="connsiteX41" fmla="*/ 2947789 w 3395464"/>
              <a:gd name="connsiteY41" fmla="*/ 304800 h 2543175"/>
              <a:gd name="connsiteX42" fmla="*/ 2976364 w 3395464"/>
              <a:gd name="connsiteY42" fmla="*/ 323850 h 2543175"/>
              <a:gd name="connsiteX43" fmla="*/ 3004939 w 3395464"/>
              <a:gd name="connsiteY43" fmla="*/ 333375 h 2543175"/>
              <a:gd name="connsiteX44" fmla="*/ 3062089 w 3395464"/>
              <a:gd name="connsiteY44" fmla="*/ 371475 h 2543175"/>
              <a:gd name="connsiteX45" fmla="*/ 3138289 w 3395464"/>
              <a:gd name="connsiteY45" fmla="*/ 457200 h 2543175"/>
              <a:gd name="connsiteX46" fmla="*/ 3195439 w 3395464"/>
              <a:gd name="connsiteY46" fmla="*/ 504825 h 2543175"/>
              <a:gd name="connsiteX47" fmla="*/ 3233539 w 3395464"/>
              <a:gd name="connsiteY47" fmla="*/ 561975 h 2543175"/>
              <a:gd name="connsiteX48" fmla="*/ 3252589 w 3395464"/>
              <a:gd name="connsiteY48" fmla="*/ 590550 h 2543175"/>
              <a:gd name="connsiteX49" fmla="*/ 3281164 w 3395464"/>
              <a:gd name="connsiteY49" fmla="*/ 685800 h 2543175"/>
              <a:gd name="connsiteX50" fmla="*/ 3300214 w 3395464"/>
              <a:gd name="connsiteY50" fmla="*/ 771525 h 2543175"/>
              <a:gd name="connsiteX51" fmla="*/ 3319264 w 3395464"/>
              <a:gd name="connsiteY51" fmla="*/ 800100 h 2543175"/>
              <a:gd name="connsiteX52" fmla="*/ 3328789 w 3395464"/>
              <a:gd name="connsiteY52" fmla="*/ 828675 h 2543175"/>
              <a:gd name="connsiteX53" fmla="*/ 3347839 w 3395464"/>
              <a:gd name="connsiteY53" fmla="*/ 857250 h 2543175"/>
              <a:gd name="connsiteX54" fmla="*/ 3366889 w 3395464"/>
              <a:gd name="connsiteY54" fmla="*/ 914400 h 2543175"/>
              <a:gd name="connsiteX55" fmla="*/ 3376414 w 3395464"/>
              <a:gd name="connsiteY55" fmla="*/ 942975 h 2543175"/>
              <a:gd name="connsiteX56" fmla="*/ 3385939 w 3395464"/>
              <a:gd name="connsiteY56" fmla="*/ 971550 h 2543175"/>
              <a:gd name="connsiteX57" fmla="*/ 3395464 w 3395464"/>
              <a:gd name="connsiteY57" fmla="*/ 1028700 h 2543175"/>
              <a:gd name="connsiteX58" fmla="*/ 3385939 w 3395464"/>
              <a:gd name="connsiteY58" fmla="*/ 1504950 h 2543175"/>
              <a:gd name="connsiteX59" fmla="*/ 3328789 w 3395464"/>
              <a:gd name="connsiteY59" fmla="*/ 1619250 h 2543175"/>
              <a:gd name="connsiteX60" fmla="*/ 3290689 w 3395464"/>
              <a:gd name="connsiteY60" fmla="*/ 1676400 h 2543175"/>
              <a:gd name="connsiteX61" fmla="*/ 3271639 w 3395464"/>
              <a:gd name="connsiteY61" fmla="*/ 1704975 h 2543175"/>
              <a:gd name="connsiteX62" fmla="*/ 3262114 w 3395464"/>
              <a:gd name="connsiteY62" fmla="*/ 1733550 h 2543175"/>
              <a:gd name="connsiteX63" fmla="*/ 3214489 w 3395464"/>
              <a:gd name="connsiteY63" fmla="*/ 1819275 h 2543175"/>
              <a:gd name="connsiteX64" fmla="*/ 3195439 w 3395464"/>
              <a:gd name="connsiteY64" fmla="*/ 1905000 h 2543175"/>
              <a:gd name="connsiteX65" fmla="*/ 3176389 w 3395464"/>
              <a:gd name="connsiteY65" fmla="*/ 1943100 h 2543175"/>
              <a:gd name="connsiteX66" fmla="*/ 3166864 w 3395464"/>
              <a:gd name="connsiteY66" fmla="*/ 1981200 h 2543175"/>
              <a:gd name="connsiteX67" fmla="*/ 3147814 w 3395464"/>
              <a:gd name="connsiteY67" fmla="*/ 2038350 h 2543175"/>
              <a:gd name="connsiteX68" fmla="*/ 3138289 w 3395464"/>
              <a:gd name="connsiteY68" fmla="*/ 2066925 h 2543175"/>
              <a:gd name="connsiteX69" fmla="*/ 3100189 w 3395464"/>
              <a:gd name="connsiteY69" fmla="*/ 2124075 h 2543175"/>
              <a:gd name="connsiteX70" fmla="*/ 3062089 w 3395464"/>
              <a:gd name="connsiteY70" fmla="*/ 2181225 h 2543175"/>
              <a:gd name="connsiteX71" fmla="*/ 3023989 w 3395464"/>
              <a:gd name="connsiteY71" fmla="*/ 2228850 h 2543175"/>
              <a:gd name="connsiteX72" fmla="*/ 3004939 w 3395464"/>
              <a:gd name="connsiteY72" fmla="*/ 2257425 h 2543175"/>
              <a:gd name="connsiteX73" fmla="*/ 2947789 w 3395464"/>
              <a:gd name="connsiteY73" fmla="*/ 2314575 h 2543175"/>
              <a:gd name="connsiteX74" fmla="*/ 2890639 w 3395464"/>
              <a:gd name="connsiteY74" fmla="*/ 2362200 h 2543175"/>
              <a:gd name="connsiteX75" fmla="*/ 2862064 w 3395464"/>
              <a:gd name="connsiteY75" fmla="*/ 2390775 h 2543175"/>
              <a:gd name="connsiteX76" fmla="*/ 2833489 w 3395464"/>
              <a:gd name="connsiteY76" fmla="*/ 2400300 h 2543175"/>
              <a:gd name="connsiteX77" fmla="*/ 2776339 w 3395464"/>
              <a:gd name="connsiteY77" fmla="*/ 2438400 h 2543175"/>
              <a:gd name="connsiteX78" fmla="*/ 2690614 w 3395464"/>
              <a:gd name="connsiteY78" fmla="*/ 2495550 h 2543175"/>
              <a:gd name="connsiteX79" fmla="*/ 2662039 w 3395464"/>
              <a:gd name="connsiteY79" fmla="*/ 2514600 h 2543175"/>
              <a:gd name="connsiteX80" fmla="*/ 2633464 w 3395464"/>
              <a:gd name="connsiteY80" fmla="*/ 2533650 h 2543175"/>
              <a:gd name="connsiteX81" fmla="*/ 2557264 w 3395464"/>
              <a:gd name="connsiteY81" fmla="*/ 2543175 h 2543175"/>
              <a:gd name="connsiteX82" fmla="*/ 2404864 w 3395464"/>
              <a:gd name="connsiteY82" fmla="*/ 2533650 h 2543175"/>
              <a:gd name="connsiteX83" fmla="*/ 2376289 w 3395464"/>
              <a:gd name="connsiteY83" fmla="*/ 2514600 h 2543175"/>
              <a:gd name="connsiteX84" fmla="*/ 2319139 w 3395464"/>
              <a:gd name="connsiteY84" fmla="*/ 2466975 h 2543175"/>
              <a:gd name="connsiteX85" fmla="*/ 2242939 w 3395464"/>
              <a:gd name="connsiteY85" fmla="*/ 2400300 h 2543175"/>
              <a:gd name="connsiteX86" fmla="*/ 2185789 w 3395464"/>
              <a:gd name="connsiteY86" fmla="*/ 2343150 h 2543175"/>
              <a:gd name="connsiteX87" fmla="*/ 2166739 w 3395464"/>
              <a:gd name="connsiteY87" fmla="*/ 2314575 h 2543175"/>
              <a:gd name="connsiteX88" fmla="*/ 2138164 w 3395464"/>
              <a:gd name="connsiteY88" fmla="*/ 2295525 h 2543175"/>
              <a:gd name="connsiteX89" fmla="*/ 2052439 w 3395464"/>
              <a:gd name="connsiteY89" fmla="*/ 2219325 h 2543175"/>
              <a:gd name="connsiteX90" fmla="*/ 2004814 w 3395464"/>
              <a:gd name="connsiteY90" fmla="*/ 2171700 h 2543175"/>
              <a:gd name="connsiteX91" fmla="*/ 1985764 w 3395464"/>
              <a:gd name="connsiteY91" fmla="*/ 2143125 h 2543175"/>
              <a:gd name="connsiteX92" fmla="*/ 1928614 w 3395464"/>
              <a:gd name="connsiteY92" fmla="*/ 2095500 h 2543175"/>
              <a:gd name="connsiteX93" fmla="*/ 1890514 w 3395464"/>
              <a:gd name="connsiteY93" fmla="*/ 2038350 h 2543175"/>
              <a:gd name="connsiteX94" fmla="*/ 1871464 w 3395464"/>
              <a:gd name="connsiteY94" fmla="*/ 2009775 h 2543175"/>
              <a:gd name="connsiteX95" fmla="*/ 1814314 w 3395464"/>
              <a:gd name="connsiteY95" fmla="*/ 1962150 h 2543175"/>
              <a:gd name="connsiteX96" fmla="*/ 1795264 w 3395464"/>
              <a:gd name="connsiteY96" fmla="*/ 1933575 h 2543175"/>
              <a:gd name="connsiteX97" fmla="*/ 1766689 w 3395464"/>
              <a:gd name="connsiteY97" fmla="*/ 1905000 h 2543175"/>
              <a:gd name="connsiteX98" fmla="*/ 1747639 w 3395464"/>
              <a:gd name="connsiteY98" fmla="*/ 1876425 h 2543175"/>
              <a:gd name="connsiteX99" fmla="*/ 1690489 w 3395464"/>
              <a:gd name="connsiteY99" fmla="*/ 1828800 h 2543175"/>
              <a:gd name="connsiteX100" fmla="*/ 1633339 w 3395464"/>
              <a:gd name="connsiteY100" fmla="*/ 1781175 h 2543175"/>
              <a:gd name="connsiteX101" fmla="*/ 1614289 w 3395464"/>
              <a:gd name="connsiteY101" fmla="*/ 1752600 h 2543175"/>
              <a:gd name="connsiteX102" fmla="*/ 1557139 w 3395464"/>
              <a:gd name="connsiteY102" fmla="*/ 1714500 h 2543175"/>
              <a:gd name="connsiteX103" fmla="*/ 1528564 w 3395464"/>
              <a:gd name="connsiteY103" fmla="*/ 1685925 h 2543175"/>
              <a:gd name="connsiteX104" fmla="*/ 1499989 w 3395464"/>
              <a:gd name="connsiteY104" fmla="*/ 1666875 h 2543175"/>
              <a:gd name="connsiteX105" fmla="*/ 1442839 w 3395464"/>
              <a:gd name="connsiteY105" fmla="*/ 1609725 h 2543175"/>
              <a:gd name="connsiteX106" fmla="*/ 1414264 w 3395464"/>
              <a:gd name="connsiteY106" fmla="*/ 1581150 h 2543175"/>
              <a:gd name="connsiteX107" fmla="*/ 1385689 w 3395464"/>
              <a:gd name="connsiteY107" fmla="*/ 1552575 h 2543175"/>
              <a:gd name="connsiteX108" fmla="*/ 1347589 w 3395464"/>
              <a:gd name="connsiteY108" fmla="*/ 1524000 h 2543175"/>
              <a:gd name="connsiteX109" fmla="*/ 1319014 w 3395464"/>
              <a:gd name="connsiteY109" fmla="*/ 1504950 h 2543175"/>
              <a:gd name="connsiteX110" fmla="*/ 1261864 w 3395464"/>
              <a:gd name="connsiteY110" fmla="*/ 1457325 h 2543175"/>
              <a:gd name="connsiteX111" fmla="*/ 1214239 w 3395464"/>
              <a:gd name="connsiteY111" fmla="*/ 1409700 h 2543175"/>
              <a:gd name="connsiteX112" fmla="*/ 1166614 w 3395464"/>
              <a:gd name="connsiteY112" fmla="*/ 1352550 h 2543175"/>
              <a:gd name="connsiteX113" fmla="*/ 1138039 w 3395464"/>
              <a:gd name="connsiteY113" fmla="*/ 1333500 h 2543175"/>
              <a:gd name="connsiteX114" fmla="*/ 1071364 w 3395464"/>
              <a:gd name="connsiteY114" fmla="*/ 1257300 h 2543175"/>
              <a:gd name="connsiteX115" fmla="*/ 1023739 w 3395464"/>
              <a:gd name="connsiteY115" fmla="*/ 1209675 h 2543175"/>
              <a:gd name="connsiteX116" fmla="*/ 976114 w 3395464"/>
              <a:gd name="connsiteY116" fmla="*/ 1162050 h 2543175"/>
              <a:gd name="connsiteX117" fmla="*/ 966589 w 3395464"/>
              <a:gd name="connsiteY117" fmla="*/ 1133475 h 2543175"/>
              <a:gd name="connsiteX118" fmla="*/ 909439 w 3395464"/>
              <a:gd name="connsiteY118" fmla="*/ 1085850 h 2543175"/>
              <a:gd name="connsiteX119" fmla="*/ 890389 w 3395464"/>
              <a:gd name="connsiteY119" fmla="*/ 1057275 h 2543175"/>
              <a:gd name="connsiteX120" fmla="*/ 814189 w 3395464"/>
              <a:gd name="connsiteY120" fmla="*/ 1038225 h 2543175"/>
              <a:gd name="connsiteX121" fmla="*/ 680839 w 3395464"/>
              <a:gd name="connsiteY121" fmla="*/ 1047750 h 2543175"/>
              <a:gd name="connsiteX122" fmla="*/ 595114 w 3395464"/>
              <a:gd name="connsiteY122" fmla="*/ 1057275 h 2543175"/>
              <a:gd name="connsiteX123" fmla="*/ 414139 w 3395464"/>
              <a:gd name="connsiteY123" fmla="*/ 1066800 h 2543175"/>
              <a:gd name="connsiteX124" fmla="*/ 261739 w 3395464"/>
              <a:gd name="connsiteY124" fmla="*/ 1085850 h 2543175"/>
              <a:gd name="connsiteX125" fmla="*/ 233164 w 3395464"/>
              <a:gd name="connsiteY125" fmla="*/ 1095375 h 2543175"/>
              <a:gd name="connsiteX126" fmla="*/ 128389 w 3395464"/>
              <a:gd name="connsiteY126" fmla="*/ 1104900 h 2543175"/>
              <a:gd name="connsiteX127" fmla="*/ 99814 w 3395464"/>
              <a:gd name="connsiteY127" fmla="*/ 1114425 h 2543175"/>
              <a:gd name="connsiteX128" fmla="*/ 33139 w 3395464"/>
              <a:gd name="connsiteY128" fmla="*/ 1085850 h 2543175"/>
              <a:gd name="connsiteX129" fmla="*/ 14089 w 3395464"/>
              <a:gd name="connsiteY129" fmla="*/ 981075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3395464" h="2543175">
                <a:moveTo>
                  <a:pt x="33139" y="1047750"/>
                </a:moveTo>
                <a:cubicBezTo>
                  <a:pt x="36314" y="1028700"/>
                  <a:pt x="41060" y="1009846"/>
                  <a:pt x="42664" y="990600"/>
                </a:cubicBezTo>
                <a:cubicBezTo>
                  <a:pt x="47417" y="933560"/>
                  <a:pt x="45628" y="876011"/>
                  <a:pt x="52189" y="819150"/>
                </a:cubicBezTo>
                <a:cubicBezTo>
                  <a:pt x="55190" y="793141"/>
                  <a:pt x="64889" y="768350"/>
                  <a:pt x="71239" y="742950"/>
                </a:cubicBezTo>
                <a:cubicBezTo>
                  <a:pt x="74414" y="730250"/>
                  <a:pt x="76624" y="717269"/>
                  <a:pt x="80764" y="704850"/>
                </a:cubicBezTo>
                <a:lnTo>
                  <a:pt x="99814" y="647700"/>
                </a:lnTo>
                <a:cubicBezTo>
                  <a:pt x="102989" y="638175"/>
                  <a:pt x="103770" y="627479"/>
                  <a:pt x="109339" y="619125"/>
                </a:cubicBezTo>
                <a:lnTo>
                  <a:pt x="147439" y="561975"/>
                </a:lnTo>
                <a:cubicBezTo>
                  <a:pt x="153789" y="552450"/>
                  <a:pt x="158394" y="541495"/>
                  <a:pt x="166489" y="533400"/>
                </a:cubicBezTo>
                <a:lnTo>
                  <a:pt x="233164" y="466725"/>
                </a:lnTo>
                <a:cubicBezTo>
                  <a:pt x="247173" y="424699"/>
                  <a:pt x="233350" y="446674"/>
                  <a:pt x="271264" y="419100"/>
                </a:cubicBezTo>
                <a:cubicBezTo>
                  <a:pt x="296941" y="400426"/>
                  <a:pt x="322064" y="381000"/>
                  <a:pt x="347464" y="361950"/>
                </a:cubicBezTo>
                <a:cubicBezTo>
                  <a:pt x="360164" y="352425"/>
                  <a:pt x="374339" y="344600"/>
                  <a:pt x="385564" y="333375"/>
                </a:cubicBezTo>
                <a:cubicBezTo>
                  <a:pt x="449814" y="269125"/>
                  <a:pt x="417156" y="284744"/>
                  <a:pt x="471289" y="266700"/>
                </a:cubicBezTo>
                <a:cubicBezTo>
                  <a:pt x="477639" y="257175"/>
                  <a:pt x="481400" y="245276"/>
                  <a:pt x="490339" y="238125"/>
                </a:cubicBezTo>
                <a:cubicBezTo>
                  <a:pt x="498179" y="231853"/>
                  <a:pt x="509934" y="233090"/>
                  <a:pt x="518914" y="228600"/>
                </a:cubicBezTo>
                <a:cubicBezTo>
                  <a:pt x="529153" y="223480"/>
                  <a:pt x="537964" y="215900"/>
                  <a:pt x="547489" y="209550"/>
                </a:cubicBezTo>
                <a:cubicBezTo>
                  <a:pt x="563653" y="161059"/>
                  <a:pt x="544025" y="194541"/>
                  <a:pt x="585589" y="171450"/>
                </a:cubicBezTo>
                <a:cubicBezTo>
                  <a:pt x="605603" y="160331"/>
                  <a:pt x="621019" y="140590"/>
                  <a:pt x="642739" y="133350"/>
                </a:cubicBezTo>
                <a:cubicBezTo>
                  <a:pt x="652264" y="130175"/>
                  <a:pt x="662334" y="128315"/>
                  <a:pt x="671314" y="123825"/>
                </a:cubicBezTo>
                <a:cubicBezTo>
                  <a:pt x="681553" y="118705"/>
                  <a:pt x="689367" y="109284"/>
                  <a:pt x="699889" y="104775"/>
                </a:cubicBezTo>
                <a:cubicBezTo>
                  <a:pt x="722344" y="95151"/>
                  <a:pt x="789213" y="87932"/>
                  <a:pt x="804664" y="85725"/>
                </a:cubicBezTo>
                <a:cubicBezTo>
                  <a:pt x="886652" y="58396"/>
                  <a:pt x="842333" y="71545"/>
                  <a:pt x="938014" y="47625"/>
                </a:cubicBezTo>
                <a:lnTo>
                  <a:pt x="976114" y="38100"/>
                </a:lnTo>
                <a:cubicBezTo>
                  <a:pt x="988814" y="34925"/>
                  <a:pt x="1001301" y="30727"/>
                  <a:pt x="1014214" y="28575"/>
                </a:cubicBezTo>
                <a:lnTo>
                  <a:pt x="1071364" y="19050"/>
                </a:lnTo>
                <a:cubicBezTo>
                  <a:pt x="1087292" y="16154"/>
                  <a:pt x="1102942" y="11665"/>
                  <a:pt x="1118989" y="9525"/>
                </a:cubicBezTo>
                <a:cubicBezTo>
                  <a:pt x="1150617" y="5308"/>
                  <a:pt x="1182489" y="3175"/>
                  <a:pt x="1214239" y="0"/>
                </a:cubicBezTo>
                <a:lnTo>
                  <a:pt x="1842889" y="9525"/>
                </a:lnTo>
                <a:cubicBezTo>
                  <a:pt x="1995299" y="12199"/>
                  <a:pt x="2147874" y="10896"/>
                  <a:pt x="2300089" y="19050"/>
                </a:cubicBezTo>
                <a:cubicBezTo>
                  <a:pt x="2305639" y="19347"/>
                  <a:pt x="2382279" y="37946"/>
                  <a:pt x="2404864" y="47625"/>
                </a:cubicBezTo>
                <a:cubicBezTo>
                  <a:pt x="2417915" y="53218"/>
                  <a:pt x="2429913" y="61082"/>
                  <a:pt x="2442964" y="66675"/>
                </a:cubicBezTo>
                <a:cubicBezTo>
                  <a:pt x="2452192" y="70630"/>
                  <a:pt x="2462311" y="72245"/>
                  <a:pt x="2471539" y="76200"/>
                </a:cubicBezTo>
                <a:cubicBezTo>
                  <a:pt x="2484590" y="81793"/>
                  <a:pt x="2496169" y="90760"/>
                  <a:pt x="2509639" y="95250"/>
                </a:cubicBezTo>
                <a:cubicBezTo>
                  <a:pt x="2534477" y="103529"/>
                  <a:pt x="2585839" y="114300"/>
                  <a:pt x="2585839" y="114300"/>
                </a:cubicBezTo>
                <a:cubicBezTo>
                  <a:pt x="2612106" y="140567"/>
                  <a:pt x="2612047" y="144244"/>
                  <a:pt x="2642989" y="161925"/>
                </a:cubicBezTo>
                <a:cubicBezTo>
                  <a:pt x="2655317" y="168970"/>
                  <a:pt x="2669730" y="172456"/>
                  <a:pt x="2681089" y="180975"/>
                </a:cubicBezTo>
                <a:cubicBezTo>
                  <a:pt x="2695457" y="191751"/>
                  <a:pt x="2704821" y="208299"/>
                  <a:pt x="2719189" y="219075"/>
                </a:cubicBezTo>
                <a:cubicBezTo>
                  <a:pt x="2741613" y="235893"/>
                  <a:pt x="2791388" y="249491"/>
                  <a:pt x="2814439" y="257175"/>
                </a:cubicBezTo>
                <a:cubicBezTo>
                  <a:pt x="2823964" y="260350"/>
                  <a:pt x="2834660" y="261131"/>
                  <a:pt x="2843014" y="266700"/>
                </a:cubicBezTo>
                <a:cubicBezTo>
                  <a:pt x="2852539" y="273050"/>
                  <a:pt x="2860831" y="281838"/>
                  <a:pt x="2871589" y="285750"/>
                </a:cubicBezTo>
                <a:cubicBezTo>
                  <a:pt x="2896194" y="294697"/>
                  <a:pt x="2947789" y="304800"/>
                  <a:pt x="2947789" y="304800"/>
                </a:cubicBezTo>
                <a:cubicBezTo>
                  <a:pt x="2957314" y="311150"/>
                  <a:pt x="2966125" y="318730"/>
                  <a:pt x="2976364" y="323850"/>
                </a:cubicBezTo>
                <a:cubicBezTo>
                  <a:pt x="2985344" y="328340"/>
                  <a:pt x="2996162" y="328499"/>
                  <a:pt x="3004939" y="333375"/>
                </a:cubicBezTo>
                <a:cubicBezTo>
                  <a:pt x="3024953" y="344494"/>
                  <a:pt x="3062089" y="371475"/>
                  <a:pt x="3062089" y="371475"/>
                </a:cubicBezTo>
                <a:cubicBezTo>
                  <a:pt x="3096083" y="422466"/>
                  <a:pt x="3073044" y="391955"/>
                  <a:pt x="3138289" y="457200"/>
                </a:cubicBezTo>
                <a:cubicBezTo>
                  <a:pt x="3174959" y="493870"/>
                  <a:pt x="3155656" y="478303"/>
                  <a:pt x="3195439" y="504825"/>
                </a:cubicBezTo>
                <a:lnTo>
                  <a:pt x="3233539" y="561975"/>
                </a:lnTo>
                <a:cubicBezTo>
                  <a:pt x="3239889" y="571500"/>
                  <a:pt x="3248969" y="579690"/>
                  <a:pt x="3252589" y="590550"/>
                </a:cubicBezTo>
                <a:cubicBezTo>
                  <a:pt x="3268418" y="638038"/>
                  <a:pt x="3271567" y="642614"/>
                  <a:pt x="3281164" y="685800"/>
                </a:cubicBezTo>
                <a:cubicBezTo>
                  <a:pt x="3283250" y="695189"/>
                  <a:pt x="3294853" y="759017"/>
                  <a:pt x="3300214" y="771525"/>
                </a:cubicBezTo>
                <a:cubicBezTo>
                  <a:pt x="3304723" y="782047"/>
                  <a:pt x="3314144" y="789861"/>
                  <a:pt x="3319264" y="800100"/>
                </a:cubicBezTo>
                <a:cubicBezTo>
                  <a:pt x="3323754" y="809080"/>
                  <a:pt x="3324299" y="819695"/>
                  <a:pt x="3328789" y="828675"/>
                </a:cubicBezTo>
                <a:cubicBezTo>
                  <a:pt x="3333909" y="838914"/>
                  <a:pt x="3343190" y="846789"/>
                  <a:pt x="3347839" y="857250"/>
                </a:cubicBezTo>
                <a:cubicBezTo>
                  <a:pt x="3355994" y="875600"/>
                  <a:pt x="3360539" y="895350"/>
                  <a:pt x="3366889" y="914400"/>
                </a:cubicBezTo>
                <a:lnTo>
                  <a:pt x="3376414" y="942975"/>
                </a:lnTo>
                <a:cubicBezTo>
                  <a:pt x="3379589" y="952500"/>
                  <a:pt x="3384288" y="961646"/>
                  <a:pt x="3385939" y="971550"/>
                </a:cubicBezTo>
                <a:lnTo>
                  <a:pt x="3395464" y="1028700"/>
                </a:lnTo>
                <a:cubicBezTo>
                  <a:pt x="3392289" y="1187450"/>
                  <a:pt x="3394433" y="1346396"/>
                  <a:pt x="3385939" y="1504950"/>
                </a:cubicBezTo>
                <a:cubicBezTo>
                  <a:pt x="3383642" y="1547831"/>
                  <a:pt x="3350671" y="1586426"/>
                  <a:pt x="3328789" y="1619250"/>
                </a:cubicBezTo>
                <a:lnTo>
                  <a:pt x="3290689" y="1676400"/>
                </a:lnTo>
                <a:cubicBezTo>
                  <a:pt x="3284339" y="1685925"/>
                  <a:pt x="3275259" y="1694115"/>
                  <a:pt x="3271639" y="1704975"/>
                </a:cubicBezTo>
                <a:cubicBezTo>
                  <a:pt x="3268464" y="1714500"/>
                  <a:pt x="3266990" y="1724773"/>
                  <a:pt x="3262114" y="1733550"/>
                </a:cubicBezTo>
                <a:cubicBezTo>
                  <a:pt x="3229867" y="1791594"/>
                  <a:pt x="3226245" y="1772251"/>
                  <a:pt x="3214489" y="1819275"/>
                </a:cubicBezTo>
                <a:cubicBezTo>
                  <a:pt x="3209963" y="1837380"/>
                  <a:pt x="3202772" y="1885444"/>
                  <a:pt x="3195439" y="1905000"/>
                </a:cubicBezTo>
                <a:cubicBezTo>
                  <a:pt x="3190453" y="1918295"/>
                  <a:pt x="3181375" y="1929805"/>
                  <a:pt x="3176389" y="1943100"/>
                </a:cubicBezTo>
                <a:cubicBezTo>
                  <a:pt x="3171792" y="1955357"/>
                  <a:pt x="3170626" y="1968661"/>
                  <a:pt x="3166864" y="1981200"/>
                </a:cubicBezTo>
                <a:cubicBezTo>
                  <a:pt x="3161094" y="2000434"/>
                  <a:pt x="3154164" y="2019300"/>
                  <a:pt x="3147814" y="2038350"/>
                </a:cubicBezTo>
                <a:cubicBezTo>
                  <a:pt x="3144639" y="2047875"/>
                  <a:pt x="3143858" y="2058571"/>
                  <a:pt x="3138289" y="2066925"/>
                </a:cubicBezTo>
                <a:cubicBezTo>
                  <a:pt x="3125589" y="2085975"/>
                  <a:pt x="3107429" y="2102355"/>
                  <a:pt x="3100189" y="2124075"/>
                </a:cubicBezTo>
                <a:cubicBezTo>
                  <a:pt x="3086404" y="2165429"/>
                  <a:pt x="3097764" y="2145550"/>
                  <a:pt x="3062089" y="2181225"/>
                </a:cubicBezTo>
                <a:cubicBezTo>
                  <a:pt x="3043546" y="2236855"/>
                  <a:pt x="3067073" y="2185766"/>
                  <a:pt x="3023989" y="2228850"/>
                </a:cubicBezTo>
                <a:cubicBezTo>
                  <a:pt x="3015894" y="2236945"/>
                  <a:pt x="3012544" y="2248869"/>
                  <a:pt x="3004939" y="2257425"/>
                </a:cubicBezTo>
                <a:cubicBezTo>
                  <a:pt x="2987041" y="2277561"/>
                  <a:pt x="2962733" y="2292159"/>
                  <a:pt x="2947789" y="2314575"/>
                </a:cubicBezTo>
                <a:cubicBezTo>
                  <a:pt x="2910234" y="2370907"/>
                  <a:pt x="2952161" y="2318255"/>
                  <a:pt x="2890639" y="2362200"/>
                </a:cubicBezTo>
                <a:cubicBezTo>
                  <a:pt x="2879678" y="2370030"/>
                  <a:pt x="2873272" y="2383303"/>
                  <a:pt x="2862064" y="2390775"/>
                </a:cubicBezTo>
                <a:cubicBezTo>
                  <a:pt x="2853710" y="2396344"/>
                  <a:pt x="2842266" y="2395424"/>
                  <a:pt x="2833489" y="2400300"/>
                </a:cubicBezTo>
                <a:cubicBezTo>
                  <a:pt x="2813475" y="2411419"/>
                  <a:pt x="2795389" y="2425700"/>
                  <a:pt x="2776339" y="2438400"/>
                </a:cubicBezTo>
                <a:lnTo>
                  <a:pt x="2690614" y="2495550"/>
                </a:lnTo>
                <a:lnTo>
                  <a:pt x="2662039" y="2514600"/>
                </a:lnTo>
                <a:cubicBezTo>
                  <a:pt x="2652514" y="2520950"/>
                  <a:pt x="2644823" y="2532230"/>
                  <a:pt x="2633464" y="2533650"/>
                </a:cubicBezTo>
                <a:lnTo>
                  <a:pt x="2557264" y="2543175"/>
                </a:lnTo>
                <a:cubicBezTo>
                  <a:pt x="2506464" y="2540000"/>
                  <a:pt x="2455140" y="2541588"/>
                  <a:pt x="2404864" y="2533650"/>
                </a:cubicBezTo>
                <a:cubicBezTo>
                  <a:pt x="2393556" y="2531865"/>
                  <a:pt x="2385083" y="2521929"/>
                  <a:pt x="2376289" y="2514600"/>
                </a:cubicBezTo>
                <a:cubicBezTo>
                  <a:pt x="2302950" y="2453484"/>
                  <a:pt x="2390085" y="2514273"/>
                  <a:pt x="2319139" y="2466975"/>
                </a:cubicBezTo>
                <a:cubicBezTo>
                  <a:pt x="2265164" y="2386012"/>
                  <a:pt x="2354064" y="2511425"/>
                  <a:pt x="2242939" y="2400300"/>
                </a:cubicBezTo>
                <a:cubicBezTo>
                  <a:pt x="2223889" y="2381250"/>
                  <a:pt x="2200733" y="2365566"/>
                  <a:pt x="2185789" y="2343150"/>
                </a:cubicBezTo>
                <a:cubicBezTo>
                  <a:pt x="2179439" y="2333625"/>
                  <a:pt x="2174834" y="2322670"/>
                  <a:pt x="2166739" y="2314575"/>
                </a:cubicBezTo>
                <a:cubicBezTo>
                  <a:pt x="2158644" y="2306480"/>
                  <a:pt x="2146720" y="2303130"/>
                  <a:pt x="2138164" y="2295525"/>
                </a:cubicBezTo>
                <a:cubicBezTo>
                  <a:pt x="2040297" y="2208532"/>
                  <a:pt x="2117292" y="2262560"/>
                  <a:pt x="2052439" y="2219325"/>
                </a:cubicBezTo>
                <a:cubicBezTo>
                  <a:pt x="2001639" y="2143125"/>
                  <a:pt x="2068314" y="2235200"/>
                  <a:pt x="2004814" y="2171700"/>
                </a:cubicBezTo>
                <a:cubicBezTo>
                  <a:pt x="1996719" y="2163605"/>
                  <a:pt x="1993859" y="2151220"/>
                  <a:pt x="1985764" y="2143125"/>
                </a:cubicBezTo>
                <a:cubicBezTo>
                  <a:pt x="1930731" y="2088092"/>
                  <a:pt x="1983229" y="2165719"/>
                  <a:pt x="1928614" y="2095500"/>
                </a:cubicBezTo>
                <a:cubicBezTo>
                  <a:pt x="1914558" y="2077428"/>
                  <a:pt x="1903214" y="2057400"/>
                  <a:pt x="1890514" y="2038350"/>
                </a:cubicBezTo>
                <a:cubicBezTo>
                  <a:pt x="1884164" y="2028825"/>
                  <a:pt x="1880989" y="2016125"/>
                  <a:pt x="1871464" y="2009775"/>
                </a:cubicBezTo>
                <a:cubicBezTo>
                  <a:pt x="1843367" y="1991044"/>
                  <a:pt x="1837233" y="1989652"/>
                  <a:pt x="1814314" y="1962150"/>
                </a:cubicBezTo>
                <a:cubicBezTo>
                  <a:pt x="1806985" y="1953356"/>
                  <a:pt x="1802593" y="1942369"/>
                  <a:pt x="1795264" y="1933575"/>
                </a:cubicBezTo>
                <a:cubicBezTo>
                  <a:pt x="1786640" y="1923227"/>
                  <a:pt x="1775313" y="1915348"/>
                  <a:pt x="1766689" y="1905000"/>
                </a:cubicBezTo>
                <a:cubicBezTo>
                  <a:pt x="1759360" y="1896206"/>
                  <a:pt x="1754968" y="1885219"/>
                  <a:pt x="1747639" y="1876425"/>
                </a:cubicBezTo>
                <a:cubicBezTo>
                  <a:pt x="1709693" y="1830889"/>
                  <a:pt x="1731357" y="1862857"/>
                  <a:pt x="1690489" y="1828800"/>
                </a:cubicBezTo>
                <a:cubicBezTo>
                  <a:pt x="1617150" y="1767684"/>
                  <a:pt x="1704285" y="1828473"/>
                  <a:pt x="1633339" y="1781175"/>
                </a:cubicBezTo>
                <a:cubicBezTo>
                  <a:pt x="1626989" y="1771650"/>
                  <a:pt x="1622904" y="1760138"/>
                  <a:pt x="1614289" y="1752600"/>
                </a:cubicBezTo>
                <a:cubicBezTo>
                  <a:pt x="1597059" y="1737523"/>
                  <a:pt x="1573328" y="1730689"/>
                  <a:pt x="1557139" y="1714500"/>
                </a:cubicBezTo>
                <a:cubicBezTo>
                  <a:pt x="1547614" y="1704975"/>
                  <a:pt x="1538912" y="1694549"/>
                  <a:pt x="1528564" y="1685925"/>
                </a:cubicBezTo>
                <a:cubicBezTo>
                  <a:pt x="1519770" y="1678596"/>
                  <a:pt x="1508545" y="1674480"/>
                  <a:pt x="1499989" y="1666875"/>
                </a:cubicBezTo>
                <a:cubicBezTo>
                  <a:pt x="1479853" y="1648977"/>
                  <a:pt x="1461889" y="1628775"/>
                  <a:pt x="1442839" y="1609725"/>
                </a:cubicBezTo>
                <a:lnTo>
                  <a:pt x="1414264" y="1581150"/>
                </a:lnTo>
                <a:cubicBezTo>
                  <a:pt x="1404739" y="1571625"/>
                  <a:pt x="1396465" y="1560657"/>
                  <a:pt x="1385689" y="1552575"/>
                </a:cubicBezTo>
                <a:cubicBezTo>
                  <a:pt x="1372989" y="1543050"/>
                  <a:pt x="1360507" y="1533227"/>
                  <a:pt x="1347589" y="1524000"/>
                </a:cubicBezTo>
                <a:cubicBezTo>
                  <a:pt x="1338274" y="1517346"/>
                  <a:pt x="1327808" y="1512279"/>
                  <a:pt x="1319014" y="1504950"/>
                </a:cubicBezTo>
                <a:cubicBezTo>
                  <a:pt x="1245675" y="1443834"/>
                  <a:pt x="1332810" y="1504623"/>
                  <a:pt x="1261864" y="1457325"/>
                </a:cubicBezTo>
                <a:cubicBezTo>
                  <a:pt x="1226939" y="1404938"/>
                  <a:pt x="1261864" y="1449388"/>
                  <a:pt x="1214239" y="1409700"/>
                </a:cubicBezTo>
                <a:cubicBezTo>
                  <a:pt x="1120614" y="1331679"/>
                  <a:pt x="1241539" y="1427475"/>
                  <a:pt x="1166614" y="1352550"/>
                </a:cubicBezTo>
                <a:cubicBezTo>
                  <a:pt x="1158519" y="1344455"/>
                  <a:pt x="1147564" y="1339850"/>
                  <a:pt x="1138039" y="1333500"/>
                </a:cubicBezTo>
                <a:cubicBezTo>
                  <a:pt x="1093589" y="1266825"/>
                  <a:pt x="1118989" y="1289050"/>
                  <a:pt x="1071364" y="1257300"/>
                </a:cubicBezTo>
                <a:cubicBezTo>
                  <a:pt x="1020564" y="1181100"/>
                  <a:pt x="1087239" y="1273175"/>
                  <a:pt x="1023739" y="1209675"/>
                </a:cubicBezTo>
                <a:cubicBezTo>
                  <a:pt x="960239" y="1146175"/>
                  <a:pt x="1052314" y="1212850"/>
                  <a:pt x="976114" y="1162050"/>
                </a:cubicBezTo>
                <a:cubicBezTo>
                  <a:pt x="972939" y="1152525"/>
                  <a:pt x="972158" y="1141829"/>
                  <a:pt x="966589" y="1133475"/>
                </a:cubicBezTo>
                <a:cubicBezTo>
                  <a:pt x="951921" y="1111473"/>
                  <a:pt x="930524" y="1099907"/>
                  <a:pt x="909439" y="1085850"/>
                </a:cubicBezTo>
                <a:cubicBezTo>
                  <a:pt x="903089" y="1076325"/>
                  <a:pt x="900628" y="1062395"/>
                  <a:pt x="890389" y="1057275"/>
                </a:cubicBezTo>
                <a:cubicBezTo>
                  <a:pt x="866971" y="1045566"/>
                  <a:pt x="814189" y="1038225"/>
                  <a:pt x="814189" y="1038225"/>
                </a:cubicBezTo>
                <a:lnTo>
                  <a:pt x="680839" y="1047750"/>
                </a:lnTo>
                <a:cubicBezTo>
                  <a:pt x="652196" y="1050241"/>
                  <a:pt x="623792" y="1055227"/>
                  <a:pt x="595114" y="1057275"/>
                </a:cubicBezTo>
                <a:cubicBezTo>
                  <a:pt x="534859" y="1061579"/>
                  <a:pt x="474464" y="1063625"/>
                  <a:pt x="414139" y="1066800"/>
                </a:cubicBezTo>
                <a:cubicBezTo>
                  <a:pt x="281388" y="1093350"/>
                  <a:pt x="492544" y="1052878"/>
                  <a:pt x="261739" y="1085850"/>
                </a:cubicBezTo>
                <a:cubicBezTo>
                  <a:pt x="251800" y="1087270"/>
                  <a:pt x="243103" y="1093955"/>
                  <a:pt x="233164" y="1095375"/>
                </a:cubicBezTo>
                <a:cubicBezTo>
                  <a:pt x="198447" y="1100335"/>
                  <a:pt x="163314" y="1101725"/>
                  <a:pt x="128389" y="1104900"/>
                </a:cubicBezTo>
                <a:cubicBezTo>
                  <a:pt x="118864" y="1108075"/>
                  <a:pt x="109854" y="1114425"/>
                  <a:pt x="99814" y="1114425"/>
                </a:cubicBezTo>
                <a:cubicBezTo>
                  <a:pt x="69060" y="1114425"/>
                  <a:pt x="56470" y="1101404"/>
                  <a:pt x="33139" y="1085850"/>
                </a:cubicBezTo>
                <a:cubicBezTo>
                  <a:pt x="0" y="1036141"/>
                  <a:pt x="14089" y="1068723"/>
                  <a:pt x="14089" y="981075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5566961" y="5197476"/>
            <a:ext cx="30817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>
                <a:latin typeface="Calibri" pitchFamily="34" charset="0"/>
              </a:rPr>
              <a:t>Light-harvesting antenna</a:t>
            </a:r>
            <a:endParaRPr lang="ru-RU" sz="2400">
              <a:latin typeface="Calibri" pitchFamily="34" charset="0"/>
            </a:endParaRPr>
          </a:p>
        </p:txBody>
      </p:sp>
      <p:cxnSp>
        <p:nvCxnSpPr>
          <p:cNvPr id="33" name="Straight Connector 32"/>
          <p:cNvCxnSpPr/>
          <p:nvPr>
            <p:custDataLst>
              <p:tags r:id="rId8"/>
            </p:custDataLst>
          </p:nvPr>
        </p:nvCxnSpPr>
        <p:spPr>
          <a:xfrm flipH="1" flipV="1">
            <a:off x="3701651" y="5446579"/>
            <a:ext cx="1584725" cy="134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5071" name="Rectangle 16"/>
          <p:cNvSpPr>
            <a:spLocks noChangeArrowheads="1"/>
          </p:cNvSpPr>
          <p:nvPr/>
        </p:nvSpPr>
        <p:spPr bwMode="auto">
          <a:xfrm>
            <a:off x="3810000" y="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4000" b="1">
                <a:solidFill>
                  <a:schemeClr val="tx2"/>
                </a:solidFill>
              </a:rPr>
              <a:t>PSII</a:t>
            </a:r>
            <a:endParaRPr lang="en-US" sz="4000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78146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6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Theory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82174980"/>
              </p:ext>
            </p:extLst>
          </p:nvPr>
        </p:nvGraphicFramePr>
        <p:xfrm>
          <a:off x="762000" y="1828800"/>
          <a:ext cx="6083300" cy="3365500"/>
        </p:xfrm>
        <a:graphic>
          <a:graphicData uri="http://schemas.openxmlformats.org/presentationml/2006/ole">
            <p:oleObj spid="_x0000_s521277" name="Document" r:id="rId4" imgW="2904463" imgH="1604864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3681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Fluctuating antenna model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976005" y="1955077"/>
            <a:ext cx="1811045" cy="1221376"/>
            <a:chOff x="4394446" y="1731147"/>
            <a:chExt cx="1811045" cy="1221376"/>
          </a:xfrm>
        </p:grpSpPr>
        <p:sp>
          <p:nvSpPr>
            <p:cNvPr id="11" name="Oval 10"/>
            <p:cNvSpPr/>
            <p:nvPr/>
          </p:nvSpPr>
          <p:spPr>
            <a:xfrm>
              <a:off x="4394446" y="1731147"/>
              <a:ext cx="1811045" cy="1221376"/>
            </a:xfrm>
            <a:prstGeom prst="ellipse">
              <a:avLst/>
            </a:prstGeom>
            <a:gradFill flip="none" rotWithShape="1">
              <a:gsLst>
                <a:gs pos="0">
                  <a:schemeClr val="accent6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394483027"/>
                </p:ext>
              </p:extLst>
            </p:nvPr>
          </p:nvGraphicFramePr>
          <p:xfrm>
            <a:off x="4898836" y="1940703"/>
            <a:ext cx="802264" cy="802264"/>
          </p:xfrm>
          <a:graphic>
            <a:graphicData uri="http://schemas.openxmlformats.org/presentationml/2006/ole">
              <p:oleObj spid="_x0000_s529470" name="CorelDRAW" r:id="rId3" imgW="380160" imgH="380160" progId="">
                <p:embed/>
              </p:oleObj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085656728"/>
                </p:ext>
              </p:extLst>
            </p:nvPr>
          </p:nvGraphicFramePr>
          <p:xfrm>
            <a:off x="5455222" y="2087309"/>
            <a:ext cx="635000" cy="520700"/>
          </p:xfrm>
          <a:graphic>
            <a:graphicData uri="http://schemas.openxmlformats.org/presentationml/2006/ole">
              <p:oleObj spid="_x0000_s529471" name="Equation" r:id="rId4" imgW="634680" imgH="520560" progId="">
                <p:embed/>
              </p:oleObj>
            </a:graphicData>
          </a:graphic>
        </p:graphicFrame>
      </p:grp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+mn-lt"/>
              </a:rPr>
              <a:t>Ideal 2D square lattice: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2000" dirty="0" smtClean="0">
                <a:latin typeface="+mn-lt"/>
              </a:rPr>
              <a:t>The lack of connectivity at some antenna points may be accounted by </a:t>
            </a:r>
            <a:r>
              <a:rPr lang="en-US" sz="2000" i="1" dirty="0" smtClean="0">
                <a:latin typeface="+mn-lt"/>
              </a:rPr>
              <a:t>fractional</a:t>
            </a:r>
            <a:r>
              <a:rPr lang="en-US" sz="2000" dirty="0" smtClean="0">
                <a:latin typeface="+mn-lt"/>
              </a:rPr>
              <a:t> dimension </a:t>
            </a:r>
            <a:r>
              <a:rPr lang="en-US" sz="2000" i="1" dirty="0" smtClean="0">
                <a:solidFill>
                  <a:schemeClr val="accent5"/>
                </a:solidFill>
                <a:latin typeface="+mn-lt"/>
              </a:rPr>
              <a:t>d</a:t>
            </a:r>
            <a:r>
              <a:rPr lang="en-US" sz="2000" dirty="0" smtClean="0">
                <a:latin typeface="+mn-lt"/>
              </a:rPr>
              <a:t>:</a:t>
            </a:r>
            <a:endParaRPr lang="en-US" sz="2000" dirty="0">
              <a:latin typeface="+mn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3845"/>
          <a:stretch/>
        </p:blipFill>
        <p:spPr>
          <a:xfrm>
            <a:off x="1796770" y="1611625"/>
            <a:ext cx="1612255" cy="1712964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>
            <a:off x="3487622" y="2305415"/>
            <a:ext cx="1322773" cy="520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398963" y="1936083"/>
            <a:ext cx="1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Diffusion limit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5691" y="4074849"/>
            <a:ext cx="1663424" cy="2213557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4976005" y="4445350"/>
            <a:ext cx="2188275" cy="1595124"/>
            <a:chOff x="4394446" y="1731147"/>
            <a:chExt cx="1811045" cy="1221376"/>
          </a:xfrm>
        </p:grpSpPr>
        <p:sp>
          <p:nvSpPr>
            <p:cNvPr id="27" name="Oval 26"/>
            <p:cNvSpPr/>
            <p:nvPr/>
          </p:nvSpPr>
          <p:spPr>
            <a:xfrm>
              <a:off x="4394446" y="1731147"/>
              <a:ext cx="1811045" cy="1221376"/>
            </a:xfrm>
            <a:prstGeom prst="ellipse">
              <a:avLst/>
            </a:prstGeom>
            <a:gradFill flip="none" rotWithShape="1">
              <a:gsLst>
                <a:gs pos="0">
                  <a:schemeClr val="accent6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606029208"/>
                </p:ext>
              </p:extLst>
            </p:nvPr>
          </p:nvGraphicFramePr>
          <p:xfrm>
            <a:off x="4898836" y="1940703"/>
            <a:ext cx="802264" cy="802264"/>
          </p:xfrm>
          <a:graphic>
            <a:graphicData uri="http://schemas.openxmlformats.org/presentationml/2006/ole">
              <p:oleObj spid="_x0000_s529472" name="CorelDRAW" r:id="rId7" imgW="380160" imgH="380160" progId="">
                <p:embed/>
              </p:oleObj>
            </a:graphicData>
          </a:graphic>
        </p:graphicFrame>
        <p:graphicFrame>
          <p:nvGraphicFramePr>
            <p:cNvPr id="29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629852975"/>
                </p:ext>
              </p:extLst>
            </p:nvPr>
          </p:nvGraphicFramePr>
          <p:xfrm>
            <a:off x="5405454" y="2087032"/>
            <a:ext cx="735748" cy="521466"/>
          </p:xfrm>
          <a:graphic>
            <a:graphicData uri="http://schemas.openxmlformats.org/presentationml/2006/ole">
              <p:oleObj spid="_x0000_s529473" name="Equation" r:id="rId8" imgW="736560" imgH="520560" progId="">
                <p:embed/>
              </p:oleObj>
            </a:graphicData>
          </a:graphic>
        </p:graphicFrame>
      </p:grpSp>
      <p:sp>
        <p:nvSpPr>
          <p:cNvPr id="30" name="Right Arrow 29"/>
          <p:cNvSpPr/>
          <p:nvPr/>
        </p:nvSpPr>
        <p:spPr>
          <a:xfrm>
            <a:off x="3487622" y="4795688"/>
            <a:ext cx="1322773" cy="520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398963" y="4426356"/>
            <a:ext cx="1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Diffusion limit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J. Chmeliov, G. Trinkunas, H. van Amerongen, </a:t>
            </a:r>
            <a:r>
              <a:rPr lang="lt-LT" dirty="0">
                <a:solidFill>
                  <a:srgbClr val="FFFF00"/>
                </a:solidFill>
              </a:rPr>
              <a:t>L. Valkunas, </a:t>
            </a:r>
            <a:r>
              <a:rPr lang="en-US" i="1" dirty="0">
                <a:solidFill>
                  <a:srgbClr val="FFFF00"/>
                </a:solidFill>
              </a:rPr>
              <a:t>JACS </a:t>
            </a:r>
            <a:r>
              <a:rPr lang="en-US" b="1" dirty="0">
                <a:solidFill>
                  <a:srgbClr val="FFFF00"/>
                </a:solidFill>
              </a:rPr>
              <a:t>136</a:t>
            </a:r>
            <a:r>
              <a:rPr lang="lt-LT" dirty="0">
                <a:solidFill>
                  <a:srgbClr val="FFFF00"/>
                </a:solidFill>
              </a:rPr>
              <a:t>, </a:t>
            </a:r>
            <a:r>
              <a:rPr lang="en-US" dirty="0">
                <a:solidFill>
                  <a:srgbClr val="FFFF00"/>
                </a:solidFill>
              </a:rPr>
              <a:t>8963-8972</a:t>
            </a:r>
            <a:r>
              <a:rPr lang="lt-LT" dirty="0">
                <a:solidFill>
                  <a:srgbClr val="FFFF00"/>
                </a:solidFill>
              </a:rPr>
              <a:t>, 201</a:t>
            </a:r>
            <a:r>
              <a:rPr lang="en-US" dirty="0">
                <a:solidFill>
                  <a:srgbClr val="FFFF00"/>
                </a:solidFill>
              </a:rPr>
              <a:t>4</a:t>
            </a:r>
            <a:r>
              <a:rPr lang="lt-LT">
                <a:solidFill>
                  <a:srgbClr val="FFFF00"/>
                </a:solidFill>
              </a:rPr>
              <a:t>.</a:t>
            </a:r>
            <a:endParaRPr lang="lt-LT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317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Fluorescence decay kinetics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696" y="1114469"/>
            <a:ext cx="3861787" cy="29483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489" y="1087836"/>
            <a:ext cx="4394452" cy="316550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7761710"/>
                  </p:ext>
                </p:extLst>
              </p:nvPr>
            </p:nvGraphicFramePr>
            <p:xfrm>
              <a:off x="601684" y="4253343"/>
              <a:ext cx="7869609" cy="19441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722267"/>
                    <a:gridCol w="1024557"/>
                    <a:gridCol w="1024557"/>
                    <a:gridCol w="1024557"/>
                    <a:gridCol w="1024557"/>
                    <a:gridCol w="1024557"/>
                    <a:gridCol w="1024557"/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Parameter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B7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B9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BBY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 smtClean="0"/>
                            <a:t>d</a:t>
                          </a:r>
                          <a:endParaRPr lang="en-US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1.27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1.57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1.62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1.69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1.69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2.3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b="1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𝑫</m:t>
                                      </m:r>
                                      <m:sSup>
                                        <m:sSupPr>
                                          <m:ctrlPr>
                                            <a:rPr lang="en-US" b="1" i="1" smtClean="0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1" i="1" smtClean="0">
                                              <a:latin typeface="Cambria Math" panose="02040503050406030204" pitchFamily="18" charset="0"/>
                                            </a:rPr>
                                            <m:t>𝒄</m:t>
                                          </m:r>
                                        </m:e>
                                        <m:sup>
                                          <m:f>
                                            <m:fPr>
                                              <m:type m:val="lin"/>
                                              <m:ctrlPr>
                                                <a:rPr lang="en-US" b="1" i="1" smtClean="0">
                                                  <a:latin typeface="Cambria Math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b="1" i="1" smtClean="0">
                                                  <a:latin typeface="Cambria Math" panose="02040503050406030204" pitchFamily="18" charset="0"/>
                                                </a:rPr>
                                                <m:t>𝟐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b="1" i="1" smtClean="0">
                                                  <a:latin typeface="Cambria Math" panose="02040503050406030204" pitchFamily="18" charset="0"/>
                                                </a:rPr>
                                                <m:t>𝒅</m:t>
                                              </m:r>
                                            </m:den>
                                          </m:f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b="1" i="1" dirty="0" smtClean="0"/>
                            <a:t/>
                          </a:r>
                          <a:r>
                            <a:rPr lang="en-US" b="1" i="0" dirty="0" smtClean="0"/>
                            <a:t>(ms)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1.17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1.40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1.66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2.1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b="1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𝝉</m:t>
                                  </m:r>
                                </m:e>
                              </m:d>
                            </m:oMath>
                          </a14:m>
                          <a:r>
                            <a:rPr lang="en-US" b="1" i="0" dirty="0" smtClean="0"/>
                            <a:t>  (ps),</a:t>
                          </a:r>
                          <a:r>
                            <a:rPr lang="en-US" b="1" i="0" baseline="0" dirty="0" smtClean="0"/>
                            <a:t> Model</a:t>
                          </a:r>
                          <a:endParaRPr lang="en-US" b="1" i="0" dirty="0" smtClean="0"/>
                        </a:p>
                      </a:txBody>
                      <a:tcPr anchor="ctr">
                        <a:solidFill>
                          <a:schemeClr val="accent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112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124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142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149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159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147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b="1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𝝉</m:t>
                                  </m:r>
                                </m:e>
                              </m:d>
                            </m:oMath>
                          </a14:m>
                          <a:r>
                            <a:rPr lang="en-US" b="1" i="0" dirty="0" smtClean="0"/>
                            <a:t>  (ps),</a:t>
                          </a:r>
                          <a:r>
                            <a:rPr lang="en-US" b="1" i="0" baseline="0" dirty="0" smtClean="0"/>
                            <a:t/>
                          </a:r>
                          <a:r>
                            <a:rPr lang="en-US" b="1" i="0" baseline="0" dirty="0" err="1" smtClean="0"/>
                            <a:t>Exper</a:t>
                          </a:r>
                          <a:r>
                            <a:rPr lang="en-US" b="1" i="0" baseline="0" dirty="0" smtClean="0"/>
                            <a:t>.</a:t>
                          </a:r>
                          <a:endParaRPr lang="en-US" b="1" i="0" dirty="0" smtClean="0"/>
                        </a:p>
                      </a:txBody>
                      <a:tcPr anchor="ctr">
                        <a:solidFill>
                          <a:schemeClr val="accent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109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123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141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148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158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147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3641395857"/>
                  </p:ext>
                </p:extLst>
              </p:nvPr>
            </p:nvGraphicFramePr>
            <p:xfrm>
              <a:off x="601684" y="4253343"/>
              <a:ext cx="7869609" cy="19441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722267"/>
                    <a:gridCol w="1024557"/>
                    <a:gridCol w="1024557"/>
                    <a:gridCol w="1024557"/>
                    <a:gridCol w="1024557"/>
                    <a:gridCol w="1024557"/>
                    <a:gridCol w="1024557"/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Parameter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B7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B9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BBY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 smtClean="0"/>
                            <a:t>d</a:t>
                          </a:r>
                          <a:endParaRPr lang="en-US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1.27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1.57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1.62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1.69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1.69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2.3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4659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353" t="-163636" r="-357951" b="-1779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1.17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1.40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1.66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2.1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353" t="-332787" r="-357951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112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124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142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149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159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147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353" t="-432787" r="-357951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109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123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141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148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158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147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Rectangle 5"/>
          <p:cNvSpPr/>
          <p:nvPr/>
        </p:nvSpPr>
        <p:spPr>
          <a:xfrm>
            <a:off x="251520" y="6488668"/>
            <a:ext cx="8282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J. Chmeliov, G. Trinkunas, H. van Amerongen, </a:t>
            </a:r>
            <a:r>
              <a:rPr lang="lt-LT" dirty="0" smtClean="0">
                <a:solidFill>
                  <a:srgbClr val="FFFF00"/>
                </a:solidFill>
              </a:rPr>
              <a:t>L. Valkunas, </a:t>
            </a:r>
            <a:r>
              <a:rPr lang="en-US" i="1" dirty="0" smtClean="0">
                <a:solidFill>
                  <a:srgbClr val="FFFF00"/>
                </a:solidFill>
              </a:rPr>
              <a:t>JACS</a:t>
            </a:r>
            <a:r>
              <a:rPr lang="en-US" i="1" dirty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136</a:t>
            </a:r>
            <a:r>
              <a:rPr lang="lt-LT" dirty="0" smtClean="0">
                <a:solidFill>
                  <a:srgbClr val="FFFF00"/>
                </a:solidFill>
              </a:rPr>
              <a:t>, </a:t>
            </a:r>
            <a:r>
              <a:rPr lang="en-US" dirty="0" smtClean="0">
                <a:solidFill>
                  <a:srgbClr val="FFFF00"/>
                </a:solidFill>
              </a:rPr>
              <a:t>8963-8972</a:t>
            </a:r>
            <a:r>
              <a:rPr lang="lt-LT" dirty="0" smtClean="0">
                <a:solidFill>
                  <a:srgbClr val="FFFF00"/>
                </a:solidFill>
              </a:rPr>
              <a:t>, 201</a:t>
            </a:r>
            <a:r>
              <a:rPr lang="en-US" dirty="0" smtClean="0">
                <a:solidFill>
                  <a:srgbClr val="FFFF00"/>
                </a:solidFill>
              </a:rPr>
              <a:t>4</a:t>
            </a:r>
            <a:r>
              <a:rPr lang="lt-LT" dirty="0" smtClean="0">
                <a:solidFill>
                  <a:srgbClr val="FFFF00"/>
                </a:solidFill>
              </a:rPr>
              <a:t>.</a:t>
            </a:r>
            <a:endParaRPr lang="lt-LT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16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385E31-5E2F-42F0-80A0-737E7DAC362A}" type="slidenum">
              <a:rPr lang="en-US"/>
              <a:pPr>
                <a:defRPr/>
              </a:pPr>
              <a:t>13</a:t>
            </a:fld>
            <a:endParaRPr lang="en-US"/>
          </a:p>
        </p:txBody>
      </p:sp>
      <p:pic>
        <p:nvPicPr>
          <p:cNvPr id="539652" name="Picture 4" descr="kiev 11 0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7845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charset="0"/>
              </a:rPr>
              <a:t>The need for </a:t>
            </a:r>
            <a:r>
              <a:rPr lang="en-GB" dirty="0" err="1" smtClean="0">
                <a:latin typeface="Arial" charset="0"/>
              </a:rPr>
              <a:t>photoprotection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24DB73-5FA1-49C7-989D-30B6088EC793}" type="slidenum">
              <a:rPr lang="en-US"/>
              <a:pPr>
                <a:defRPr/>
              </a:pPr>
              <a:t>14</a:t>
            </a:fld>
            <a:endParaRPr lang="en-US"/>
          </a:p>
        </p:txBody>
      </p:sp>
      <p:grpSp>
        <p:nvGrpSpPr>
          <p:cNvPr id="338026" name="Group 106"/>
          <p:cNvGrpSpPr>
            <a:grpSpLocks/>
          </p:cNvGrpSpPr>
          <p:nvPr/>
        </p:nvGrpSpPr>
        <p:grpSpPr bwMode="auto">
          <a:xfrm>
            <a:off x="1878013" y="1733550"/>
            <a:ext cx="5892800" cy="3830638"/>
            <a:chOff x="1574" y="532"/>
            <a:chExt cx="3209" cy="2127"/>
          </a:xfrm>
        </p:grpSpPr>
        <p:graphicFrame>
          <p:nvGraphicFramePr>
            <p:cNvPr id="338008" name="Object 88"/>
            <p:cNvGraphicFramePr>
              <a:graphicFrameLocks noChangeAspect="1"/>
            </p:cNvGraphicFramePr>
            <p:nvPr/>
          </p:nvGraphicFramePr>
          <p:xfrm>
            <a:off x="1574" y="653"/>
            <a:ext cx="2161" cy="1925"/>
          </p:xfrm>
          <a:graphic>
            <a:graphicData uri="http://schemas.openxmlformats.org/presentationml/2006/ole">
              <p:oleObj spid="_x0000_s507972" name="JANDEL SIGMAPLOT GRAPHIC" r:id="rId4" imgW="4850892" imgH="4600346" progId="">
                <p:embed/>
              </p:oleObj>
            </a:graphicData>
          </a:graphic>
        </p:graphicFrame>
        <p:sp>
          <p:nvSpPr>
            <p:cNvPr id="338009" name="Rectangle 89"/>
            <p:cNvSpPr>
              <a:spLocks noChangeArrowheads="1"/>
            </p:cNvSpPr>
            <p:nvPr/>
          </p:nvSpPr>
          <p:spPr bwMode="auto">
            <a:xfrm>
              <a:off x="1840" y="2331"/>
              <a:ext cx="446" cy="72"/>
            </a:xfrm>
            <a:prstGeom prst="rect">
              <a:avLst/>
            </a:prstGeom>
            <a:solidFill>
              <a:srgbClr val="99FF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10" name="Rectangle 90"/>
            <p:cNvSpPr>
              <a:spLocks noChangeArrowheads="1"/>
            </p:cNvSpPr>
            <p:nvPr/>
          </p:nvSpPr>
          <p:spPr bwMode="auto">
            <a:xfrm>
              <a:off x="2301" y="2331"/>
              <a:ext cx="1345" cy="72"/>
            </a:xfrm>
            <a:prstGeom prst="rect">
              <a:avLst/>
            </a:prstGeom>
            <a:gradFill rotWithShape="0">
              <a:gsLst>
                <a:gs pos="0">
                  <a:srgbClr val="99FF66"/>
                </a:gs>
                <a:gs pos="100000">
                  <a:srgbClr val="FF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11" name="Text Box 91"/>
            <p:cNvSpPr txBox="1">
              <a:spLocks noChangeArrowheads="1"/>
            </p:cNvSpPr>
            <p:nvPr/>
          </p:nvSpPr>
          <p:spPr bwMode="auto">
            <a:xfrm>
              <a:off x="1814" y="1354"/>
              <a:ext cx="535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600" i="1">
                  <a:latin typeface="Times New Roman" pitchFamily="18" charset="0"/>
                  <a:cs typeface="Times New Roman" pitchFamily="18" charset="0"/>
                </a:rPr>
                <a:t>Low light</a:t>
              </a:r>
              <a:endParaRPr lang="en-GB" sz="1200" b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8012" name="Text Box 92"/>
            <p:cNvSpPr txBox="1">
              <a:spLocks noChangeArrowheads="1"/>
            </p:cNvSpPr>
            <p:nvPr/>
          </p:nvSpPr>
          <p:spPr bwMode="auto">
            <a:xfrm>
              <a:off x="2667" y="1965"/>
              <a:ext cx="572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600" i="1">
                  <a:latin typeface="Times New Roman" pitchFamily="18" charset="0"/>
                  <a:cs typeface="Times New Roman" pitchFamily="18" charset="0"/>
                </a:rPr>
                <a:t>High light</a:t>
              </a:r>
              <a:endParaRPr lang="en-GB" sz="1200" b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8013" name="Rectangle 93"/>
            <p:cNvSpPr>
              <a:spLocks noChangeArrowheads="1"/>
            </p:cNvSpPr>
            <p:nvPr/>
          </p:nvSpPr>
          <p:spPr bwMode="auto">
            <a:xfrm>
              <a:off x="1872" y="672"/>
              <a:ext cx="439" cy="36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14" name="Rectangle 94"/>
            <p:cNvSpPr>
              <a:spLocks noChangeArrowheads="1"/>
            </p:cNvSpPr>
            <p:nvPr/>
          </p:nvSpPr>
          <p:spPr bwMode="auto">
            <a:xfrm>
              <a:off x="2348" y="672"/>
              <a:ext cx="1355" cy="36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015" name="Text Box 95"/>
            <p:cNvSpPr txBox="1">
              <a:spLocks noChangeArrowheads="1"/>
            </p:cNvSpPr>
            <p:nvPr/>
          </p:nvSpPr>
          <p:spPr bwMode="auto">
            <a:xfrm>
              <a:off x="1835" y="532"/>
              <a:ext cx="100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endParaRPr lang="en-GB" sz="1400" b="0"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338016" name="Text Box 96"/>
            <p:cNvSpPr txBox="1">
              <a:spLocks noChangeArrowheads="1"/>
            </p:cNvSpPr>
            <p:nvPr/>
          </p:nvSpPr>
          <p:spPr bwMode="auto">
            <a:xfrm>
              <a:off x="2713" y="532"/>
              <a:ext cx="101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endParaRPr lang="en-GB" sz="1400" b="0" i="1"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338017" name="Rectangle 97"/>
            <p:cNvSpPr>
              <a:spLocks noChangeArrowheads="1"/>
            </p:cNvSpPr>
            <p:nvPr/>
          </p:nvSpPr>
          <p:spPr bwMode="auto">
            <a:xfrm>
              <a:off x="1801" y="2466"/>
              <a:ext cx="101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en-GB" sz="2400" b="0" baseline="-2500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8018" name="Rectangle 98"/>
            <p:cNvSpPr>
              <a:spLocks noChangeArrowheads="1"/>
            </p:cNvSpPr>
            <p:nvPr/>
          </p:nvSpPr>
          <p:spPr bwMode="auto">
            <a:xfrm>
              <a:off x="3273" y="2472"/>
              <a:ext cx="100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en-GB" sz="2400" b="0" baseline="-2500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38021" name="Group 101"/>
            <p:cNvGrpSpPr>
              <a:grpSpLocks/>
            </p:cNvGrpSpPr>
            <p:nvPr/>
          </p:nvGrpSpPr>
          <p:grpSpPr bwMode="auto">
            <a:xfrm>
              <a:off x="3673" y="1570"/>
              <a:ext cx="1110" cy="848"/>
              <a:chOff x="2835" y="2997"/>
              <a:chExt cx="1052" cy="1046"/>
            </a:xfrm>
          </p:grpSpPr>
          <p:sp>
            <p:nvSpPr>
              <p:cNvPr id="338022" name="Freeform 102"/>
              <p:cNvSpPr>
                <a:spLocks/>
              </p:cNvSpPr>
              <p:nvPr/>
            </p:nvSpPr>
            <p:spPr bwMode="auto">
              <a:xfrm>
                <a:off x="2835" y="2997"/>
                <a:ext cx="544" cy="827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61" y="3"/>
                  </a:cxn>
                  <a:cxn ang="0">
                    <a:pos x="413" y="19"/>
                  </a:cxn>
                  <a:cxn ang="0">
                    <a:pos x="557" y="99"/>
                  </a:cxn>
                  <a:cxn ang="0">
                    <a:pos x="653" y="211"/>
                  </a:cxn>
                  <a:cxn ang="0">
                    <a:pos x="741" y="435"/>
                  </a:cxn>
                  <a:cxn ang="0">
                    <a:pos x="789" y="619"/>
                  </a:cxn>
                  <a:cxn ang="0">
                    <a:pos x="829" y="779"/>
                  </a:cxn>
                  <a:cxn ang="0">
                    <a:pos x="837" y="827"/>
                  </a:cxn>
                </a:cxnLst>
                <a:rect l="0" t="0" r="r" b="b"/>
                <a:pathLst>
                  <a:path w="837" h="827">
                    <a:moveTo>
                      <a:pt x="0" y="3"/>
                    </a:moveTo>
                    <a:cubicBezTo>
                      <a:pt x="96" y="1"/>
                      <a:pt x="192" y="0"/>
                      <a:pt x="261" y="3"/>
                    </a:cubicBezTo>
                    <a:cubicBezTo>
                      <a:pt x="330" y="6"/>
                      <a:pt x="364" y="3"/>
                      <a:pt x="413" y="19"/>
                    </a:cubicBezTo>
                    <a:cubicBezTo>
                      <a:pt x="462" y="35"/>
                      <a:pt x="517" y="67"/>
                      <a:pt x="557" y="99"/>
                    </a:cubicBezTo>
                    <a:cubicBezTo>
                      <a:pt x="597" y="131"/>
                      <a:pt x="622" y="155"/>
                      <a:pt x="653" y="211"/>
                    </a:cubicBezTo>
                    <a:cubicBezTo>
                      <a:pt x="684" y="267"/>
                      <a:pt x="718" y="367"/>
                      <a:pt x="741" y="435"/>
                    </a:cubicBezTo>
                    <a:cubicBezTo>
                      <a:pt x="764" y="503"/>
                      <a:pt x="774" y="562"/>
                      <a:pt x="789" y="619"/>
                    </a:cubicBezTo>
                    <a:cubicBezTo>
                      <a:pt x="804" y="676"/>
                      <a:pt x="821" y="744"/>
                      <a:pt x="829" y="779"/>
                    </a:cubicBezTo>
                    <a:cubicBezTo>
                      <a:pt x="837" y="814"/>
                      <a:pt x="837" y="820"/>
                      <a:pt x="837" y="82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23" name="Text Box 103"/>
              <p:cNvSpPr txBox="1">
                <a:spLocks noChangeArrowheads="1"/>
              </p:cNvSpPr>
              <p:nvPr/>
            </p:nvSpPr>
            <p:spPr bwMode="auto">
              <a:xfrm>
                <a:off x="2843" y="3791"/>
                <a:ext cx="1044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GB" b="0" i="1">
                    <a:latin typeface="Arial" charset="0"/>
                  </a:rPr>
                  <a:t>photoinhibition</a:t>
                </a:r>
                <a:endParaRPr lang="en-US" b="0" i="1">
                  <a:latin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53458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LHCII aggregates</a:t>
            </a:r>
          </a:p>
        </p:txBody>
      </p:sp>
      <p:graphicFrame>
        <p:nvGraphicFramePr>
          <p:cNvPr id="20482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311280146"/>
              </p:ext>
            </p:extLst>
          </p:nvPr>
        </p:nvGraphicFramePr>
        <p:xfrm>
          <a:off x="153988" y="990600"/>
          <a:ext cx="6072187" cy="4356100"/>
        </p:xfrm>
        <a:graphic>
          <a:graphicData uri="http://schemas.openxmlformats.org/presentationml/2006/ole">
            <p:oleObj spid="_x0000_s518210" name="Document" r:id="rId4" imgW="5036779" imgH="3613871" progId="Word.Document.8">
              <p:embed/>
            </p:oleObj>
          </a:graphicData>
        </a:graphic>
      </p:graphicFrame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52400" y="5898356"/>
            <a:ext cx="5289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nl-NL" dirty="0"/>
              <a:t>Barzda, V. et al. </a:t>
            </a:r>
            <a:r>
              <a:rPr lang="nl-NL" i="1" dirty="0"/>
              <a:t>Biophys. J.</a:t>
            </a:r>
            <a:r>
              <a:rPr lang="nl-NL" dirty="0"/>
              <a:t> </a:t>
            </a:r>
            <a:r>
              <a:rPr lang="nl-NL" b="1" dirty="0"/>
              <a:t>2001</a:t>
            </a:r>
            <a:r>
              <a:rPr lang="nl-NL" dirty="0"/>
              <a:t>, </a:t>
            </a:r>
            <a:r>
              <a:rPr lang="nl-NL" i="1" dirty="0"/>
              <a:t>80</a:t>
            </a:r>
            <a:r>
              <a:rPr lang="nl-NL" dirty="0"/>
              <a:t>, 2409-2421.</a:t>
            </a:r>
            <a:r>
              <a:rPr lang="en-US" dirty="0"/>
              <a:t> </a:t>
            </a:r>
          </a:p>
        </p:txBody>
      </p:sp>
      <p:pic>
        <p:nvPicPr>
          <p:cNvPr id="518169" name="Picture 2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8" t="11242" r="10916" b="4436"/>
          <a:stretch/>
        </p:blipFill>
        <p:spPr bwMode="auto">
          <a:xfrm>
            <a:off x="612775" y="1126311"/>
            <a:ext cx="6854825" cy="4741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3717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LHCII trimer</a:t>
            </a:r>
            <a:endParaRPr lang="en-US" smtClean="0"/>
          </a:p>
        </p:txBody>
      </p:sp>
      <p:pic>
        <p:nvPicPr>
          <p:cNvPr id="69635" name="Content Placeholder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828800" y="990601"/>
            <a:ext cx="5253038" cy="5334000"/>
          </a:xfrm>
        </p:spPr>
      </p:pic>
    </p:spTree>
    <p:extLst>
      <p:ext uri="{BB962C8B-B14F-4D97-AF65-F5344CB8AC3E}">
        <p14:creationId xmlns:p14="http://schemas.microsoft.com/office/powerpoint/2010/main" xmlns="" val="1998146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7400" y="5181600"/>
            <a:ext cx="8136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/>
            <a:r>
              <a:rPr lang="en-US" sz="1400" dirty="0" smtClean="0"/>
              <a:t>T.P.J. </a:t>
            </a:r>
            <a:r>
              <a:rPr lang="en-US" sz="1400" dirty="0" err="1" smtClean="0"/>
              <a:t>Kru</a:t>
            </a:r>
            <a:r>
              <a:rPr lang="en-US" sz="1400" dirty="0" smtClean="0"/>
              <a:t>̈ger, C. </a:t>
            </a:r>
            <a:r>
              <a:rPr lang="en-US" sz="1400" dirty="0" err="1" smtClean="0"/>
              <a:t>Ilioaia</a:t>
            </a:r>
            <a:r>
              <a:rPr lang="en-US" sz="1400" dirty="0" smtClean="0"/>
              <a:t>, and R. van </a:t>
            </a:r>
            <a:r>
              <a:rPr lang="en-US" sz="1400" dirty="0" err="1" smtClean="0"/>
              <a:t>Grondelle</a:t>
            </a:r>
            <a:r>
              <a:rPr lang="en-US" sz="1400" dirty="0" smtClean="0"/>
              <a:t>, </a:t>
            </a:r>
            <a:r>
              <a:rPr lang="en-US" sz="1400" i="1" dirty="0" smtClean="0"/>
              <a:t>Fluorescence Intermittency from the Main Plant Light-Harvesting Complex: Resolving Shifts between Intensity Levels</a:t>
            </a:r>
            <a:r>
              <a:rPr lang="en-US" sz="1400" dirty="0" smtClean="0"/>
              <a:t>, </a:t>
            </a:r>
            <a:r>
              <a:rPr lang="lt-LT" sz="1400" dirty="0" smtClean="0"/>
              <a:t/>
            </a:r>
            <a:br>
              <a:rPr lang="lt-LT" sz="1400" dirty="0" smtClean="0"/>
            </a:br>
            <a:r>
              <a:rPr lang="en-US" sz="1400" dirty="0" smtClean="0"/>
              <a:t>J. </a:t>
            </a:r>
            <a:r>
              <a:rPr lang="en-US" sz="1400" dirty="0" err="1" smtClean="0"/>
              <a:t>Phys</a:t>
            </a:r>
            <a:r>
              <a:rPr lang="en-US" sz="1400" dirty="0" smtClean="0"/>
              <a:t>. Chem. B </a:t>
            </a:r>
            <a:r>
              <a:rPr lang="en-US" sz="1400" b="1" dirty="0" smtClean="0"/>
              <a:t>115</a:t>
            </a:r>
            <a:r>
              <a:rPr lang="en-US" sz="1400" dirty="0" smtClean="0"/>
              <a:t>, 5071 (2011).</a:t>
            </a:r>
          </a:p>
          <a:p>
            <a:pPr marL="180975" indent="-180975"/>
            <a:r>
              <a:rPr lang="en-US" sz="1400" dirty="0" smtClean="0"/>
              <a:t>T.P.J. </a:t>
            </a:r>
            <a:r>
              <a:rPr lang="en-US" sz="1400" dirty="0" err="1" smtClean="0"/>
              <a:t>Kru</a:t>
            </a:r>
            <a:r>
              <a:rPr lang="en-US" sz="1400" dirty="0" smtClean="0"/>
              <a:t>̈ger, C. </a:t>
            </a:r>
            <a:r>
              <a:rPr lang="en-US" sz="1400" dirty="0" err="1" smtClean="0"/>
              <a:t>Ilioaia</a:t>
            </a:r>
            <a:r>
              <a:rPr lang="en-US" sz="1400" dirty="0" smtClean="0"/>
              <a:t>, L. Valkunas, and R. van </a:t>
            </a:r>
            <a:r>
              <a:rPr lang="en-US" sz="1400" dirty="0" err="1" smtClean="0"/>
              <a:t>Grondelle</a:t>
            </a:r>
            <a:r>
              <a:rPr lang="en-US" sz="1400" dirty="0" smtClean="0"/>
              <a:t>, </a:t>
            </a:r>
            <a:r>
              <a:rPr lang="en-US" sz="1400" i="1" dirty="0" smtClean="0"/>
              <a:t>Fluorescence Intermittency from the Main Plant Light-Harvesting Complex: Sensitivity to the Local Environment</a:t>
            </a:r>
            <a:r>
              <a:rPr lang="en-US" sz="1400" dirty="0" smtClean="0"/>
              <a:t>, J. </a:t>
            </a:r>
            <a:r>
              <a:rPr lang="en-US" sz="1400" dirty="0" err="1" smtClean="0"/>
              <a:t>Phys</a:t>
            </a:r>
            <a:r>
              <a:rPr lang="en-US" sz="1400" dirty="0" smtClean="0"/>
              <a:t>. Chem. B </a:t>
            </a:r>
            <a:r>
              <a:rPr lang="en-US" sz="1400" b="1" dirty="0" smtClean="0"/>
              <a:t>115</a:t>
            </a:r>
            <a:r>
              <a:rPr lang="en-US" sz="1400" dirty="0" smtClean="0"/>
              <a:t>, 5083 (2011)</a:t>
            </a:r>
            <a:r>
              <a:rPr lang="lt-LT" sz="1400" dirty="0" smtClean="0"/>
              <a:t>.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Fluorescence from single LHCII</a:t>
            </a:r>
            <a:endParaRPr lang="en-US" dirty="0"/>
          </a:p>
        </p:txBody>
      </p:sp>
      <p:pic>
        <p:nvPicPr>
          <p:cNvPr id="27650" name="Picture 2" descr="3Dimage_combined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4" t="8612" r="6816" b="5103"/>
          <a:stretch>
            <a:fillRect/>
          </a:stretch>
        </p:blipFill>
        <p:spPr bwMode="auto">
          <a:xfrm>
            <a:off x="1685925" y="1294234"/>
            <a:ext cx="577215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82441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Fluorescence from single LHCII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" y="5155049"/>
            <a:ext cx="8136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/>
            <a:r>
              <a:rPr lang="en-US" sz="1400" dirty="0" smtClean="0"/>
              <a:t>T.P.J. </a:t>
            </a:r>
            <a:r>
              <a:rPr lang="en-US" sz="1400" dirty="0" err="1" smtClean="0"/>
              <a:t>Kru</a:t>
            </a:r>
            <a:r>
              <a:rPr lang="en-US" sz="1400" dirty="0" smtClean="0"/>
              <a:t>̈ger, C. </a:t>
            </a:r>
            <a:r>
              <a:rPr lang="en-US" sz="1400" dirty="0" err="1" smtClean="0"/>
              <a:t>Ilioaia</a:t>
            </a:r>
            <a:r>
              <a:rPr lang="en-US" sz="1400" dirty="0" smtClean="0"/>
              <a:t>, and R. van </a:t>
            </a:r>
            <a:r>
              <a:rPr lang="en-US" sz="1400" dirty="0" err="1" smtClean="0"/>
              <a:t>Grondelle</a:t>
            </a:r>
            <a:r>
              <a:rPr lang="en-US" sz="1400" dirty="0" smtClean="0"/>
              <a:t>, </a:t>
            </a:r>
            <a:r>
              <a:rPr lang="en-US" sz="1400" i="1" dirty="0" smtClean="0"/>
              <a:t>Fluorescence Intermittency from the Main Plant Light-Harvesting Complex: Resolving Shifts between Intensity Levels</a:t>
            </a:r>
            <a:r>
              <a:rPr lang="en-US" sz="1400" dirty="0" smtClean="0"/>
              <a:t>, </a:t>
            </a:r>
            <a:r>
              <a:rPr lang="lt-LT" sz="1400" dirty="0" smtClean="0"/>
              <a:t/>
            </a:r>
            <a:br>
              <a:rPr lang="lt-LT" sz="1400" dirty="0" smtClean="0"/>
            </a:br>
            <a:r>
              <a:rPr lang="en-US" sz="1400" dirty="0" smtClean="0"/>
              <a:t>J. </a:t>
            </a:r>
            <a:r>
              <a:rPr lang="en-US" sz="1400" dirty="0" err="1" smtClean="0"/>
              <a:t>Phys</a:t>
            </a:r>
            <a:r>
              <a:rPr lang="en-US" sz="1400" dirty="0" smtClean="0"/>
              <a:t>. Chem. B </a:t>
            </a:r>
            <a:r>
              <a:rPr lang="en-US" sz="1400" b="1" dirty="0" smtClean="0"/>
              <a:t>115</a:t>
            </a:r>
            <a:r>
              <a:rPr lang="en-US" sz="1400" dirty="0" smtClean="0"/>
              <a:t>, 5071 (2011).</a:t>
            </a:r>
          </a:p>
          <a:p>
            <a:pPr marL="180975" indent="-180975"/>
            <a:r>
              <a:rPr lang="en-US" sz="1400" dirty="0" smtClean="0"/>
              <a:t>T.P.J. </a:t>
            </a:r>
            <a:r>
              <a:rPr lang="en-US" sz="1400" dirty="0" err="1" smtClean="0"/>
              <a:t>Kru</a:t>
            </a:r>
            <a:r>
              <a:rPr lang="en-US" sz="1400" dirty="0" smtClean="0"/>
              <a:t>̈ger, C. </a:t>
            </a:r>
            <a:r>
              <a:rPr lang="en-US" sz="1400" dirty="0" err="1" smtClean="0"/>
              <a:t>Ilioaia</a:t>
            </a:r>
            <a:r>
              <a:rPr lang="en-US" sz="1400" dirty="0" smtClean="0"/>
              <a:t>, L. Valkunas, and R. van </a:t>
            </a:r>
            <a:r>
              <a:rPr lang="en-US" sz="1400" dirty="0" err="1" smtClean="0"/>
              <a:t>Grondelle</a:t>
            </a:r>
            <a:r>
              <a:rPr lang="en-US" sz="1400" dirty="0" smtClean="0"/>
              <a:t>, </a:t>
            </a:r>
            <a:r>
              <a:rPr lang="en-US" sz="1400" i="1" dirty="0" smtClean="0"/>
              <a:t>Fluorescence Intermittency from the Main Plant Light-Harvesting Complex: Sensitivity to the Local Environment</a:t>
            </a:r>
            <a:r>
              <a:rPr lang="en-US" sz="1400" dirty="0" smtClean="0"/>
              <a:t>, J. </a:t>
            </a:r>
            <a:r>
              <a:rPr lang="en-US" sz="1400" dirty="0" err="1" smtClean="0"/>
              <a:t>Phys</a:t>
            </a:r>
            <a:r>
              <a:rPr lang="en-US" sz="1400" dirty="0" smtClean="0"/>
              <a:t>. Chem. B </a:t>
            </a:r>
            <a:r>
              <a:rPr lang="en-US" sz="1400" b="1" dirty="0" smtClean="0"/>
              <a:t>115</a:t>
            </a:r>
            <a:r>
              <a:rPr lang="en-US" sz="1400" dirty="0" smtClean="0"/>
              <a:t>, 5083 (2011)</a:t>
            </a:r>
            <a:r>
              <a:rPr lang="lt-LT" sz="1400" dirty="0" smtClean="0"/>
              <a:t>.</a:t>
            </a:r>
            <a:endParaRPr lang="en-US" sz="1400" dirty="0"/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5220000" cy="2951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8633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Fluorescence traces</a:t>
            </a:r>
            <a:endParaRPr lang="en-US" dirty="0"/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997095"/>
            <a:ext cx="5791200" cy="5345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06250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1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7800" y="4076700"/>
            <a:ext cx="3214688" cy="2328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04912" y="4073411"/>
            <a:ext cx="3214688" cy="2327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1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08652" y="1096963"/>
            <a:ext cx="4660447" cy="2634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Fluorescence traces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3048000" y="1196975"/>
            <a:ext cx="578304" cy="1896497"/>
          </a:xfrm>
          <a:prstGeom prst="rect">
            <a:avLst/>
          </a:prstGeom>
          <a:solidFill>
            <a:schemeClr val="accent4">
              <a:alpha val="52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986689" y="1196975"/>
            <a:ext cx="385536" cy="1896497"/>
          </a:xfrm>
          <a:prstGeom prst="rect">
            <a:avLst/>
          </a:prstGeom>
          <a:solidFill>
            <a:schemeClr val="accent4">
              <a:alpha val="52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562600" y="3093472"/>
            <a:ext cx="2746942" cy="990655"/>
          </a:xfrm>
          <a:custGeom>
            <a:avLst/>
            <a:gdLst>
              <a:gd name="connsiteX0" fmla="*/ 461818 w 3075709"/>
              <a:gd name="connsiteY0" fmla="*/ 0 h 849745"/>
              <a:gd name="connsiteX1" fmla="*/ 0 w 3075709"/>
              <a:gd name="connsiteY1" fmla="*/ 849745 h 849745"/>
              <a:gd name="connsiteX2" fmla="*/ 3075709 w 3075709"/>
              <a:gd name="connsiteY2" fmla="*/ 849745 h 849745"/>
              <a:gd name="connsiteX3" fmla="*/ 886691 w 3075709"/>
              <a:gd name="connsiteY3" fmla="*/ 0 h 84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5709" h="849745">
                <a:moveTo>
                  <a:pt x="461818" y="0"/>
                </a:moveTo>
                <a:lnTo>
                  <a:pt x="0" y="849745"/>
                </a:lnTo>
                <a:lnTo>
                  <a:pt x="3075709" y="849745"/>
                </a:lnTo>
                <a:lnTo>
                  <a:pt x="886691" y="0"/>
                </a:lnTo>
              </a:path>
            </a:pathLst>
          </a:custGeom>
          <a:solidFill>
            <a:schemeClr val="accent4">
              <a:alpha val="52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68853084"/>
              </p:ext>
            </p:extLst>
          </p:nvPr>
        </p:nvGraphicFramePr>
        <p:xfrm>
          <a:off x="3816123" y="4211524"/>
          <a:ext cx="408214" cy="328839"/>
        </p:xfrm>
        <a:graphic>
          <a:graphicData uri="http://schemas.openxmlformats.org/presentationml/2006/ole">
            <p:oleObj spid="_x0000_s525530" name="Equation" r:id="rId7" imgW="457200" imgH="368300" progId="">
              <p:embed/>
            </p:oleObj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94854682"/>
              </p:ext>
            </p:extLst>
          </p:nvPr>
        </p:nvGraphicFramePr>
        <p:xfrm>
          <a:off x="3657600" y="5562600"/>
          <a:ext cx="476250" cy="328839"/>
        </p:xfrm>
        <a:graphic>
          <a:graphicData uri="http://schemas.openxmlformats.org/presentationml/2006/ole">
            <p:oleObj spid="_x0000_s525531" name="Equation" r:id="rId8" imgW="533169" imgH="368140" progId="">
              <p:embed/>
            </p:oleObj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5834804"/>
              </p:ext>
            </p:extLst>
          </p:nvPr>
        </p:nvGraphicFramePr>
        <p:xfrm>
          <a:off x="7761628" y="4221163"/>
          <a:ext cx="408214" cy="328839"/>
        </p:xfrm>
        <a:graphic>
          <a:graphicData uri="http://schemas.openxmlformats.org/presentationml/2006/ole">
            <p:oleObj spid="_x0000_s525532" name="Equation" r:id="rId9" imgW="457200" imgH="368300" progId="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79016916"/>
              </p:ext>
            </p:extLst>
          </p:nvPr>
        </p:nvGraphicFramePr>
        <p:xfrm>
          <a:off x="7785667" y="5572239"/>
          <a:ext cx="476250" cy="328839"/>
        </p:xfrm>
        <a:graphic>
          <a:graphicData uri="http://schemas.openxmlformats.org/presentationml/2006/ole">
            <p:oleObj spid="_x0000_s525533" name="Equation" r:id="rId10" imgW="533169" imgH="368140" progId="">
              <p:embed/>
            </p:oleObj>
          </a:graphicData>
        </a:graphic>
      </p:graphicFrame>
      <p:sp>
        <p:nvSpPr>
          <p:cNvPr id="7" name="Freeform 6"/>
          <p:cNvSpPr/>
          <p:nvPr/>
        </p:nvSpPr>
        <p:spPr>
          <a:xfrm>
            <a:off x="1538456" y="3093472"/>
            <a:ext cx="2779543" cy="987366"/>
          </a:xfrm>
          <a:custGeom>
            <a:avLst/>
            <a:gdLst>
              <a:gd name="connsiteX0" fmla="*/ 1662546 w 3112655"/>
              <a:gd name="connsiteY0" fmla="*/ 0 h 849745"/>
              <a:gd name="connsiteX1" fmla="*/ 0 w 3112655"/>
              <a:gd name="connsiteY1" fmla="*/ 849745 h 849745"/>
              <a:gd name="connsiteX2" fmla="*/ 3112655 w 3112655"/>
              <a:gd name="connsiteY2" fmla="*/ 849745 h 849745"/>
              <a:gd name="connsiteX3" fmla="*/ 2336800 w 3112655"/>
              <a:gd name="connsiteY3" fmla="*/ 0 h 84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2655" h="849745">
                <a:moveTo>
                  <a:pt x="1662546" y="0"/>
                </a:moveTo>
                <a:lnTo>
                  <a:pt x="0" y="849745"/>
                </a:lnTo>
                <a:lnTo>
                  <a:pt x="3112655" y="849745"/>
                </a:lnTo>
                <a:lnTo>
                  <a:pt x="2336800" y="0"/>
                </a:lnTo>
              </a:path>
            </a:pathLst>
          </a:custGeom>
          <a:solidFill>
            <a:schemeClr val="accent4">
              <a:alpha val="52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14535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Distributions of the lifetimes</a:t>
            </a:r>
            <a:endParaRPr lang="en-US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4307495"/>
              </p:ext>
            </p:extLst>
          </p:nvPr>
        </p:nvGraphicFramePr>
        <p:xfrm>
          <a:off x="1918362" y="1537196"/>
          <a:ext cx="1527175" cy="376237"/>
        </p:xfrm>
        <a:graphic>
          <a:graphicData uri="http://schemas.openxmlformats.org/presentationml/2006/ole">
            <p:oleObj spid="_x0000_s509066" name="Equation" r:id="rId4" imgW="1536700" imgH="381000" progId="">
              <p:embed/>
            </p:oleObj>
          </a:graphicData>
        </a:graphic>
      </p:graphicFrame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68418293"/>
              </p:ext>
            </p:extLst>
          </p:nvPr>
        </p:nvGraphicFramePr>
        <p:xfrm>
          <a:off x="5353474" y="1519733"/>
          <a:ext cx="3152775" cy="411163"/>
        </p:xfrm>
        <a:graphic>
          <a:graphicData uri="http://schemas.openxmlformats.org/presentationml/2006/ole">
            <p:oleObj spid="_x0000_s509067" name="Equation" r:id="rId5" imgW="3175000" imgH="406400" progId="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15876" y="1066800"/>
            <a:ext cx="1532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Dark state</a:t>
            </a:r>
            <a:r>
              <a:rPr lang="lt-LT" sz="2400" dirty="0" smtClean="0"/>
              <a:t>: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080274" y="1066800"/>
            <a:ext cx="1699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Bright state</a:t>
            </a:r>
            <a:r>
              <a:rPr lang="lt-LT" sz="2400" dirty="0" smtClean="0"/>
              <a:t>:</a:t>
            </a:r>
            <a:endParaRPr lang="en-US" sz="2400" dirty="0"/>
          </a:p>
        </p:txBody>
      </p:sp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20527"/>
            <a:ext cx="3999613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6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2908" y="1920527"/>
            <a:ext cx="383154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241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4" name="Picture 14" descr="Graph - EN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246" y="1049384"/>
            <a:ext cx="5163266" cy="452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surfaces</a:t>
            </a:r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5871521"/>
              </p:ext>
            </p:extLst>
          </p:nvPr>
        </p:nvGraphicFramePr>
        <p:xfrm>
          <a:off x="4569230" y="5609592"/>
          <a:ext cx="4337413" cy="791208"/>
        </p:xfrm>
        <a:graphic>
          <a:graphicData uri="http://schemas.openxmlformats.org/presentationml/2006/ole">
            <p:oleObj spid="_x0000_s510155" name="Equation" r:id="rId5" imgW="4838700" imgH="889000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24400" y="4581129"/>
            <a:ext cx="1697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Describes fast molecular vibrations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5537537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Determines slow structural conformations of the protein</a:t>
            </a:r>
            <a:endParaRPr lang="en-US" sz="2000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82881745"/>
              </p:ext>
            </p:extLst>
          </p:nvPr>
        </p:nvGraphicFramePr>
        <p:xfrm>
          <a:off x="6206112" y="1196975"/>
          <a:ext cx="2752151" cy="1946713"/>
        </p:xfrm>
        <a:graphic>
          <a:graphicData uri="http://schemas.openxmlformats.org/presentationml/2006/ole">
            <p:oleObj spid="_x0000_s510156" name="Equation" r:id="rId6" imgW="3073400" imgH="2171700" progId="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57215301"/>
              </p:ext>
            </p:extLst>
          </p:nvPr>
        </p:nvGraphicFramePr>
        <p:xfrm>
          <a:off x="6261045" y="3541713"/>
          <a:ext cx="2595617" cy="683057"/>
        </p:xfrm>
        <a:graphic>
          <a:graphicData uri="http://schemas.openxmlformats.org/presentationml/2006/ole">
            <p:oleObj spid="_x0000_s510157" name="Equation" r:id="rId7" imgW="2895600" imgH="762000" progId="">
              <p:embed/>
            </p:oleObj>
          </a:graphicData>
        </a:graphic>
      </p:graphicFrame>
      <p:cxnSp>
        <p:nvCxnSpPr>
          <p:cNvPr id="15" name="Straight Connector 14"/>
          <p:cNvCxnSpPr>
            <a:endCxn id="7" idx="1"/>
          </p:cNvCxnSpPr>
          <p:nvPr/>
        </p:nvCxnSpPr>
        <p:spPr>
          <a:xfrm flipV="1">
            <a:off x="5796136" y="5088961"/>
            <a:ext cx="628264" cy="140241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523364" y="5447057"/>
            <a:ext cx="288032" cy="14401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0846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Modeling results</a:t>
            </a:r>
            <a:endParaRPr lang="en-US" dirty="0" smtClean="0"/>
          </a:p>
        </p:txBody>
      </p:sp>
      <p:pic>
        <p:nvPicPr>
          <p:cNvPr id="21507" name="Picture 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1" y="990601"/>
            <a:ext cx="7924800" cy="552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159536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FMO</a:t>
            </a:r>
            <a:endParaRPr lang="en-US"/>
          </a:p>
        </p:txBody>
      </p:sp>
      <p:grpSp>
        <p:nvGrpSpPr>
          <p:cNvPr id="428035" name="Group 3"/>
          <p:cNvGrpSpPr>
            <a:grpSpLocks/>
          </p:cNvGrpSpPr>
          <p:nvPr/>
        </p:nvGrpSpPr>
        <p:grpSpPr bwMode="auto">
          <a:xfrm>
            <a:off x="4140200" y="1530350"/>
            <a:ext cx="4752975" cy="4635500"/>
            <a:chOff x="2608" y="845"/>
            <a:chExt cx="2994" cy="2920"/>
          </a:xfrm>
        </p:grpSpPr>
        <p:pic>
          <p:nvPicPr>
            <p:cNvPr id="428036" name="Picture 4" descr="nature03429-f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37625"/>
            <a:stretch>
              <a:fillRect/>
            </a:stretch>
          </p:blipFill>
          <p:spPr bwMode="auto">
            <a:xfrm>
              <a:off x="2608" y="845"/>
              <a:ext cx="2994" cy="2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8037" name="Rectangle 5"/>
            <p:cNvSpPr>
              <a:spLocks noChangeArrowheads="1"/>
            </p:cNvSpPr>
            <p:nvPr/>
          </p:nvSpPr>
          <p:spPr bwMode="auto">
            <a:xfrm>
              <a:off x="2744" y="890"/>
              <a:ext cx="181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t-LT"/>
            </a:p>
          </p:txBody>
        </p:sp>
      </p:grpSp>
      <p:pic>
        <p:nvPicPr>
          <p:cNvPr id="428038" name="Picture 6" descr="tacoshellp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2465388"/>
            <a:ext cx="285750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2449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304800"/>
            <a:ext cx="7772400" cy="1143000"/>
          </a:xfrm>
        </p:spPr>
        <p:txBody>
          <a:bodyPr/>
          <a:lstStyle/>
          <a:p>
            <a:r>
              <a:rPr lang="en-US" dirty="0" smtClean="0"/>
              <a:t>A “must have” slide</a:t>
            </a:r>
            <a:endParaRPr lang="lt-LT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5496" y="5733256"/>
            <a:ext cx="80283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G. S. Engel</a:t>
            </a:r>
            <a:r>
              <a:rPr lang="lt-LT" dirty="0" smtClean="0">
                <a:latin typeface="Georgia" panose="02040502050405020303" pitchFamily="18" charset="0"/>
              </a:rPr>
              <a:t> et al. Nature </a:t>
            </a:r>
            <a:r>
              <a:rPr lang="lt-LT" b="1" dirty="0" smtClean="0">
                <a:latin typeface="Georgia" panose="02040502050405020303" pitchFamily="18" charset="0"/>
              </a:rPr>
              <a:t>446</a:t>
            </a:r>
            <a:r>
              <a:rPr lang="lt-LT" dirty="0" smtClean="0">
                <a:latin typeface="Georgia" panose="02040502050405020303" pitchFamily="18" charset="0"/>
              </a:rPr>
              <a:t>, </a:t>
            </a:r>
            <a:r>
              <a:rPr lang="en-US" dirty="0" smtClean="0">
                <a:latin typeface="Georgia" panose="02040502050405020303" pitchFamily="18" charset="0"/>
              </a:rPr>
              <a:t>782</a:t>
            </a:r>
            <a:r>
              <a:rPr lang="lt-LT" dirty="0" smtClean="0">
                <a:latin typeface="Georgia" panose="02040502050405020303" pitchFamily="18" charset="0"/>
              </a:rPr>
              <a:t> (2007)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G. </a:t>
            </a:r>
            <a:r>
              <a:rPr lang="en-US" dirty="0" err="1" smtClean="0">
                <a:latin typeface="Georgia" panose="02040502050405020303" pitchFamily="18" charset="0"/>
              </a:rPr>
              <a:t>Panitchayangkoon</a:t>
            </a:r>
            <a:r>
              <a:rPr lang="en-US" dirty="0" smtClean="0">
                <a:latin typeface="Georgia" panose="02040502050405020303" pitchFamily="18" charset="0"/>
              </a:rPr>
              <a:t> et al. PNAS</a:t>
            </a:r>
            <a:r>
              <a:rPr lang="lt-LT" dirty="0" smtClean="0">
                <a:latin typeface="Georgia" panose="02040502050405020303" pitchFamily="18" charset="0"/>
              </a:rPr>
              <a:t> </a:t>
            </a:r>
            <a:r>
              <a:rPr lang="en-US" b="1" dirty="0" smtClean="0">
                <a:latin typeface="Georgia" panose="02040502050405020303" pitchFamily="18" charset="0"/>
              </a:rPr>
              <a:t>107</a:t>
            </a:r>
            <a:r>
              <a:rPr lang="lt-LT" dirty="0" smtClean="0">
                <a:latin typeface="Georgia" panose="02040502050405020303" pitchFamily="18" charset="0"/>
              </a:rPr>
              <a:t>, </a:t>
            </a:r>
            <a:r>
              <a:rPr lang="en-US" dirty="0" smtClean="0">
                <a:latin typeface="Georgia" panose="02040502050405020303" pitchFamily="18" charset="0"/>
              </a:rPr>
              <a:t>12766-12770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lt-LT" dirty="0" smtClean="0">
                <a:latin typeface="Georgia" panose="02040502050405020303" pitchFamily="18" charset="0"/>
              </a:rPr>
              <a:t>(</a:t>
            </a:r>
            <a:r>
              <a:rPr lang="en-US" dirty="0" smtClean="0">
                <a:latin typeface="Georgia" panose="02040502050405020303" pitchFamily="18" charset="0"/>
              </a:rPr>
              <a:t>2010</a:t>
            </a:r>
            <a:r>
              <a:rPr lang="lt-LT" dirty="0" smtClean="0">
                <a:latin typeface="Georgia" panose="02040502050405020303" pitchFamily="18" charset="0"/>
              </a:rPr>
              <a:t>)</a:t>
            </a:r>
            <a:endParaRPr lang="en-US" dirty="0" smtClean="0">
              <a:latin typeface="Georgia" panose="02040502050405020303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943660"/>
            <a:ext cx="7149480" cy="478959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745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>
                <a:solidFill>
                  <a:srgbClr val="CC0000"/>
                </a:solidFill>
                <a:latin typeface="Comic Sans MS" pitchFamily="66" charset="0"/>
              </a:rPr>
              <a:t>Generating and Measuring </a:t>
            </a:r>
            <a:br>
              <a:rPr lang="en-US" sz="3600" dirty="0" smtClean="0">
                <a:solidFill>
                  <a:srgbClr val="CC0000"/>
                </a:solidFill>
                <a:latin typeface="Comic Sans MS" pitchFamily="66" charset="0"/>
              </a:rPr>
            </a:br>
            <a:r>
              <a:rPr lang="en-US" sz="3600" dirty="0" smtClean="0">
                <a:solidFill>
                  <a:srgbClr val="CC0000"/>
                </a:solidFill>
                <a:latin typeface="Comic Sans MS" pitchFamily="66" charset="0"/>
              </a:rPr>
              <a:t>Integrated Photon Echo Signals</a:t>
            </a:r>
          </a:p>
        </p:txBody>
      </p:sp>
      <p:graphicFrame>
        <p:nvGraphicFramePr>
          <p:cNvPr id="17410" name="Object 3"/>
          <p:cNvGraphicFramePr>
            <a:graphicFrameLocks noChangeAspect="1"/>
          </p:cNvGraphicFramePr>
          <p:nvPr/>
        </p:nvGraphicFramePr>
        <p:xfrm>
          <a:off x="4267200" y="4419600"/>
          <a:ext cx="1828800" cy="1793875"/>
        </p:xfrm>
        <a:graphic>
          <a:graphicData uri="http://schemas.openxmlformats.org/presentationml/2006/ole">
            <p:oleObj spid="_x0000_s527394" name="CorelDRAW" r:id="rId4" imgW="2543175" imgH="2495550" progId="">
              <p:embed/>
            </p:oleObj>
          </a:graphicData>
        </a:graphic>
      </p:graphicFrame>
      <p:pic>
        <p:nvPicPr>
          <p:cNvPr id="17413" name="Picture 4" descr="Signals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13" t="8904"/>
          <a:stretch>
            <a:fillRect/>
          </a:stretch>
        </p:blipFill>
        <p:spPr bwMode="auto">
          <a:xfrm>
            <a:off x="228600" y="1524000"/>
            <a:ext cx="3352800" cy="502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411" name="Object 5"/>
          <p:cNvGraphicFramePr>
            <a:graphicFrameLocks noChangeAspect="1"/>
          </p:cNvGraphicFramePr>
          <p:nvPr/>
        </p:nvGraphicFramePr>
        <p:xfrm>
          <a:off x="3886200" y="1676400"/>
          <a:ext cx="4724400" cy="1630363"/>
        </p:xfrm>
        <a:graphic>
          <a:graphicData uri="http://schemas.openxmlformats.org/presentationml/2006/ole">
            <p:oleObj spid="_x0000_s527395" name="CorelDRAW" r:id="rId6" imgW="5257800" imgH="1809750" progId="">
              <p:embed/>
            </p:oleObj>
          </a:graphicData>
        </a:graphic>
      </p:graphicFrame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375400" y="3813175"/>
            <a:ext cx="23971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 sz="2000"/>
              <a:t>Two Pulse Echoes: </a:t>
            </a:r>
          </a:p>
          <a:p>
            <a:pPr algn="ctr" eaLnBrk="1" hangingPunct="1"/>
            <a:r>
              <a:rPr lang="en-US" sz="2000"/>
              <a:t>2</a:t>
            </a:r>
            <a:r>
              <a:rPr lang="en-US" sz="2000" b="1"/>
              <a:t>k</a:t>
            </a:r>
            <a:r>
              <a:rPr lang="en-US" sz="2000" b="1" baseline="-25000"/>
              <a:t>1</a:t>
            </a:r>
            <a:r>
              <a:rPr lang="en-US" sz="2000"/>
              <a:t> – </a:t>
            </a:r>
            <a:r>
              <a:rPr lang="en-US" sz="2000" b="1"/>
              <a:t>k</a:t>
            </a:r>
            <a:r>
              <a:rPr lang="en-US" sz="2000" b="1" baseline="-25000"/>
              <a:t>2</a:t>
            </a:r>
          </a:p>
          <a:p>
            <a:pPr algn="ctr" eaLnBrk="1" hangingPunct="1"/>
            <a:r>
              <a:rPr lang="en-US" sz="2000" b="1"/>
              <a:t>k</a:t>
            </a:r>
            <a:r>
              <a:rPr lang="en-US" sz="2000" b="1" baseline="-25000"/>
              <a:t>1</a:t>
            </a:r>
            <a:r>
              <a:rPr lang="en-US" sz="2000"/>
              <a:t> – 2</a:t>
            </a:r>
            <a:r>
              <a:rPr lang="en-US" sz="2000" b="1"/>
              <a:t>k</a:t>
            </a:r>
            <a:r>
              <a:rPr lang="en-US" sz="2000" b="1" baseline="-25000"/>
              <a:t>2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375400" y="5715000"/>
            <a:ext cx="26384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 sz="2000"/>
              <a:t>Three Pulse Echoes: </a:t>
            </a:r>
          </a:p>
          <a:p>
            <a:pPr algn="ctr" eaLnBrk="1" hangingPunct="1"/>
            <a:r>
              <a:rPr lang="en-US" sz="2000" b="1"/>
              <a:t>k</a:t>
            </a:r>
            <a:r>
              <a:rPr lang="en-US" sz="2000" b="1" baseline="-25000"/>
              <a:t>3</a:t>
            </a:r>
            <a:r>
              <a:rPr lang="en-US" sz="2000"/>
              <a:t> ± (</a:t>
            </a:r>
            <a:r>
              <a:rPr lang="en-US" sz="2000" b="1"/>
              <a:t>k</a:t>
            </a:r>
            <a:r>
              <a:rPr lang="en-US" sz="2000" b="1" baseline="-25000"/>
              <a:t>1</a:t>
            </a:r>
            <a:r>
              <a:rPr lang="en-US" sz="2000" baseline="-25000"/>
              <a:t> </a:t>
            </a:r>
            <a:r>
              <a:rPr lang="en-US" sz="2000"/>
              <a:t>– </a:t>
            </a:r>
            <a:r>
              <a:rPr lang="en-US" sz="2000" b="1"/>
              <a:t>k</a:t>
            </a:r>
            <a:r>
              <a:rPr lang="en-US" sz="2000" b="1" baseline="-25000"/>
              <a:t>2</a:t>
            </a:r>
            <a:r>
              <a:rPr lang="en-US" sz="2000"/>
              <a:t>)</a:t>
            </a:r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 flipH="1">
            <a:off x="4876800" y="4343400"/>
            <a:ext cx="213360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 flipH="1">
            <a:off x="5562600" y="4648200"/>
            <a:ext cx="1447800" cy="3048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 flipH="1" flipV="1">
            <a:off x="5486400" y="5562600"/>
            <a:ext cx="1295400" cy="7620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 flipH="1" flipV="1">
            <a:off x="4800600" y="5638800"/>
            <a:ext cx="1981200" cy="6858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lt-LT"/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4267200" y="4419600"/>
            <a:ext cx="1828800" cy="1752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lt-LT"/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228600" y="1524000"/>
            <a:ext cx="3352800" cy="5029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72404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2D photon echo spectroscopy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Scheme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9245" y="1196751"/>
            <a:ext cx="6682755" cy="3475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218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89881131"/>
              </p:ext>
            </p:extLst>
          </p:nvPr>
        </p:nvGraphicFramePr>
        <p:xfrm>
          <a:off x="1219200" y="4876800"/>
          <a:ext cx="6477000" cy="1878013"/>
        </p:xfrm>
        <a:graphic>
          <a:graphicData uri="http://schemas.openxmlformats.org/presentationml/2006/ole">
            <p:oleObj spid="_x0000_s485465" name="Equation" r:id="rId5" imgW="3111500" imgH="9017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Perturbation expansion</a:t>
            </a:r>
            <a:endParaRPr lang="en-US" smtClean="0"/>
          </a:p>
        </p:txBody>
      </p:sp>
      <p:sp>
        <p:nvSpPr>
          <p:cNvPr id="81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mtClean="0"/>
              <a:t>Perturbations of the density matrix</a:t>
            </a:r>
            <a:endParaRPr lang="en-US" smtClean="0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762000" y="1905000"/>
          <a:ext cx="4864100" cy="769938"/>
        </p:xfrm>
        <a:graphic>
          <a:graphicData uri="http://schemas.openxmlformats.org/presentationml/2006/ole">
            <p:oleObj spid="_x0000_s487856" name="Equation" r:id="rId4" imgW="2489200" imgH="393700" progId="">
              <p:embed/>
            </p:oleObj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3505200" y="4419600"/>
          <a:ext cx="2008188" cy="495300"/>
        </p:xfrm>
        <a:graphic>
          <a:graphicData uri="http://schemas.openxmlformats.org/presentationml/2006/ole">
            <p:oleObj spid="_x0000_s487857" name="Equation" r:id="rId5" imgW="1028254" imgH="253890" progId="">
              <p:embed/>
            </p:oleObj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2746375" y="3465513"/>
          <a:ext cx="3397250" cy="473075"/>
        </p:xfrm>
        <a:graphic>
          <a:graphicData uri="http://schemas.openxmlformats.org/presentationml/2006/ole">
            <p:oleObj spid="_x0000_s487858" name="Equation" r:id="rId6" imgW="1739900" imgH="241300" progId="">
              <p:embed/>
            </p:oleObj>
          </a:graphicData>
        </a:graphic>
      </p:graphicFrame>
      <p:sp>
        <p:nvSpPr>
          <p:cNvPr id="8200" name="TextBox 7"/>
          <p:cNvSpPr txBox="1">
            <a:spLocks noChangeArrowheads="1"/>
          </p:cNvSpPr>
          <p:nvPr/>
        </p:nvSpPr>
        <p:spPr bwMode="auto">
          <a:xfrm>
            <a:off x="1524000" y="3048000"/>
            <a:ext cx="4371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lt-LT" dirty="0">
                <a:latin typeface="Calibri" pitchFamily="34" charset="0"/>
              </a:rPr>
              <a:t>make series expansion for the density matrix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8201" name="TextBox 9"/>
          <p:cNvSpPr txBox="1">
            <a:spLocks noChangeArrowheads="1"/>
          </p:cNvSpPr>
          <p:nvPr/>
        </p:nvSpPr>
        <p:spPr bwMode="auto">
          <a:xfrm>
            <a:off x="1524000" y="4114800"/>
            <a:ext cx="2814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lt-LT">
                <a:latin typeface="Calibri" pitchFamily="34" charset="0"/>
              </a:rPr>
              <a:t>calculate expectation values</a:t>
            </a:r>
            <a:endParaRPr lang="en-US">
              <a:latin typeface="Calibri" pitchFamily="34" charset="0"/>
            </a:endParaRPr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1371600" y="5029200"/>
          <a:ext cx="6842125" cy="1212850"/>
        </p:xfrm>
        <a:graphic>
          <a:graphicData uri="http://schemas.openxmlformats.org/presentationml/2006/ole">
            <p:oleObj spid="_x0000_s487859" name="Equation" r:id="rId7" imgW="4013200" imgH="711200" progId="">
              <p:embed/>
            </p:oleObj>
          </a:graphicData>
        </a:graphic>
      </p:graphicFrame>
      <p:graphicFrame>
        <p:nvGraphicFramePr>
          <p:cNvPr id="358406" name="Object 2"/>
          <p:cNvGraphicFramePr>
            <a:graphicFrameLocks noChangeAspect="1"/>
          </p:cNvGraphicFramePr>
          <p:nvPr/>
        </p:nvGraphicFramePr>
        <p:xfrm>
          <a:off x="4876800" y="2514600"/>
          <a:ext cx="3884613" cy="482600"/>
        </p:xfrm>
        <a:graphic>
          <a:graphicData uri="http://schemas.openxmlformats.org/presentationml/2006/ole">
            <p:oleObj spid="_x0000_s487860" name="Equation" r:id="rId8" imgW="2044700" imgH="2540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Weakly driven quantum dynamics</a:t>
            </a:r>
            <a:endParaRPr lang="en-US" dirty="0" smtClean="0"/>
          </a:p>
        </p:txBody>
      </p:sp>
      <p:sp>
        <p:nvSpPr>
          <p:cNvPr id="81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Perturbations of the density matrix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Non-linear response function (optical excitation)</a:t>
            </a:r>
            <a:endParaRPr lang="en-US" dirty="0" smtClean="0"/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66670740"/>
              </p:ext>
            </p:extLst>
          </p:nvPr>
        </p:nvGraphicFramePr>
        <p:xfrm>
          <a:off x="1524000" y="1828800"/>
          <a:ext cx="3397250" cy="473075"/>
        </p:xfrm>
        <a:graphic>
          <a:graphicData uri="http://schemas.openxmlformats.org/presentationml/2006/ole">
            <p:oleObj spid="_x0000_s488711" name="Equation" r:id="rId4" imgW="1739900" imgH="241300" progId="">
              <p:embed/>
            </p:oleObj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6490436"/>
              </p:ext>
            </p:extLst>
          </p:nvPr>
        </p:nvGraphicFramePr>
        <p:xfrm>
          <a:off x="1524000" y="2209800"/>
          <a:ext cx="6842125" cy="1212850"/>
        </p:xfrm>
        <a:graphic>
          <a:graphicData uri="http://schemas.openxmlformats.org/presentationml/2006/ole">
            <p:oleObj spid="_x0000_s488712" name="Equation" r:id="rId5" imgW="4013200" imgH="711200" progId="">
              <p:embed/>
            </p:oleObj>
          </a:graphicData>
        </a:graphic>
      </p:graphicFrame>
      <p:graphicFrame>
        <p:nvGraphicFramePr>
          <p:cNvPr id="6759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79552476"/>
              </p:ext>
            </p:extLst>
          </p:nvPr>
        </p:nvGraphicFramePr>
        <p:xfrm>
          <a:off x="1447800" y="4191000"/>
          <a:ext cx="6705600" cy="2092325"/>
        </p:xfrm>
        <a:graphic>
          <a:graphicData uri="http://schemas.openxmlformats.org/presentationml/2006/ole">
            <p:oleObj spid="_x0000_s488713" name="Equation" r:id="rId6" imgW="3416300" imgH="10668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Classification of third order techniques:</a:t>
            </a:r>
            <a:endParaRPr lang="en-US" dirty="0" smtClean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66108942"/>
              </p:ext>
            </p:extLst>
          </p:nvPr>
        </p:nvGraphicFramePr>
        <p:xfrm>
          <a:off x="4800600" y="3352800"/>
          <a:ext cx="3192462" cy="541338"/>
        </p:xfrm>
        <a:graphic>
          <a:graphicData uri="http://schemas.openxmlformats.org/presentationml/2006/ole">
            <p:oleObj spid="_x0000_s496934" name="Equation" r:id="rId4" imgW="1346200" imgH="228600" progId="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00250125"/>
              </p:ext>
            </p:extLst>
          </p:nvPr>
        </p:nvGraphicFramePr>
        <p:xfrm>
          <a:off x="533400" y="4648200"/>
          <a:ext cx="2590800" cy="541338"/>
        </p:xfrm>
        <a:graphic>
          <a:graphicData uri="http://schemas.openxmlformats.org/presentationml/2006/ole">
            <p:oleObj spid="_x0000_s496935" name="Equation" r:id="rId5" imgW="1091726" imgH="228501" progId="">
              <p:embed/>
            </p:oleObj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71100942"/>
              </p:ext>
            </p:extLst>
          </p:nvPr>
        </p:nvGraphicFramePr>
        <p:xfrm>
          <a:off x="3200400" y="5029200"/>
          <a:ext cx="2651125" cy="541337"/>
        </p:xfrm>
        <a:graphic>
          <a:graphicData uri="http://schemas.openxmlformats.org/presentationml/2006/ole">
            <p:oleObj spid="_x0000_s496936" name="Equation" r:id="rId6" imgW="1117600" imgH="228600" progId="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34985680"/>
              </p:ext>
            </p:extLst>
          </p:nvPr>
        </p:nvGraphicFramePr>
        <p:xfrm>
          <a:off x="5867400" y="5410200"/>
          <a:ext cx="2711450" cy="541337"/>
        </p:xfrm>
        <a:graphic>
          <a:graphicData uri="http://schemas.openxmlformats.org/presentationml/2006/ole">
            <p:oleObj spid="_x0000_s496937" name="Equation" r:id="rId7" imgW="1143000" imgH="228600" progId="">
              <p:embed/>
            </p:oleObj>
          </a:graphicData>
        </a:graphic>
      </p:graphicFrame>
      <p:sp>
        <p:nvSpPr>
          <p:cNvPr id="5127" name="Text Box 9"/>
          <p:cNvSpPr txBox="1">
            <a:spLocks noChangeArrowheads="1"/>
          </p:cNvSpPr>
          <p:nvPr/>
        </p:nvSpPr>
        <p:spPr bwMode="auto">
          <a:xfrm>
            <a:off x="457200" y="3505200"/>
            <a:ext cx="3841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Possible phase-matching directions:</a:t>
            </a:r>
          </a:p>
        </p:txBody>
      </p:sp>
      <p:sp>
        <p:nvSpPr>
          <p:cNvPr id="5128" name="Text Box 10"/>
          <p:cNvSpPr txBox="1">
            <a:spLocks noChangeArrowheads="1"/>
          </p:cNvSpPr>
          <p:nvPr/>
        </p:nvSpPr>
        <p:spPr bwMode="auto">
          <a:xfrm>
            <a:off x="457200" y="4038600"/>
            <a:ext cx="815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</a:rPr>
              <a:t>Assuming that each laser pulse interacts with the </a:t>
            </a:r>
            <a:r>
              <a:rPr lang="en-US" dirty="0" smtClean="0">
                <a:latin typeface="Calibri" pitchFamily="34" charset="0"/>
              </a:rPr>
              <a:t>system</a:t>
            </a:r>
            <a:r>
              <a:rPr lang="lt-LT" dirty="0" smtClean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</a:rPr>
              <a:t>only </a:t>
            </a:r>
            <a:r>
              <a:rPr lang="en-US" dirty="0">
                <a:latin typeface="Calibri" pitchFamily="34" charset="0"/>
              </a:rPr>
              <a:t>once, we get 4 linearly independent signals</a:t>
            </a:r>
          </a:p>
        </p:txBody>
      </p:sp>
      <p:sp>
        <p:nvSpPr>
          <p:cNvPr id="5130" name="Text Box 16"/>
          <p:cNvSpPr txBox="1">
            <a:spLocks noChangeArrowheads="1"/>
          </p:cNvSpPr>
          <p:nvPr/>
        </p:nvSpPr>
        <p:spPr bwMode="auto">
          <a:xfrm>
            <a:off x="2895600" y="6019800"/>
            <a:ext cx="433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These are detected at different directions</a:t>
            </a:r>
          </a:p>
        </p:txBody>
      </p:sp>
      <p:pic>
        <p:nvPicPr>
          <p:cNvPr id="5131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33600" y="990600"/>
            <a:ext cx="4867275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33400" y="5105400"/>
            <a:ext cx="974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rephasing</a:t>
            </a:r>
            <a:endParaRPr lang="lt-LT" dirty="0"/>
          </a:p>
        </p:txBody>
      </p:sp>
      <p:sp>
        <p:nvSpPr>
          <p:cNvPr id="13" name="TextBox 12"/>
          <p:cNvSpPr txBox="1"/>
          <p:nvPr/>
        </p:nvSpPr>
        <p:spPr>
          <a:xfrm>
            <a:off x="3657600" y="4800600"/>
            <a:ext cx="1411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mtClean="0"/>
              <a:t>non-rephasing</a:t>
            </a:r>
            <a:endParaRPr lang="lt-LT" dirty="0"/>
          </a:p>
        </p:txBody>
      </p:sp>
      <p:sp>
        <p:nvSpPr>
          <p:cNvPr id="14" name="TextBox 13"/>
          <p:cNvSpPr txBox="1"/>
          <p:nvPr/>
        </p:nvSpPr>
        <p:spPr>
          <a:xfrm>
            <a:off x="6477000" y="5181600"/>
            <a:ext cx="2485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double quantum coherence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97826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71" y="1487568"/>
            <a:ext cx="8924925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Two-level system</a:t>
            </a:r>
            <a:endParaRPr lang="lt-LT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876256" y="2348880"/>
            <a:ext cx="1512168" cy="1584176"/>
          </a:xfrm>
          <a:prstGeom prst="line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7239000" y="2743200"/>
            <a:ext cx="789384" cy="757808"/>
          </a:xfrm>
          <a:prstGeom prst="line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380312" y="3609890"/>
            <a:ext cx="1476164" cy="584775"/>
          </a:xfrm>
          <a:prstGeom prst="rect">
            <a:avLst/>
          </a:prstGeom>
          <a:solidFill>
            <a:srgbClr val="F2E39B"/>
          </a:solidFill>
          <a:ln>
            <a:solidFill>
              <a:srgbClr val="891C2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Homogeneous </a:t>
            </a:r>
            <a:r>
              <a:rPr lang="en-US" sz="1600" dirty="0" err="1" smtClean="0"/>
              <a:t>linewidth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7380312" y="1686737"/>
            <a:ext cx="1584177" cy="584775"/>
          </a:xfrm>
          <a:prstGeom prst="rect">
            <a:avLst/>
          </a:prstGeom>
          <a:solidFill>
            <a:srgbClr val="F2E39B"/>
          </a:solidFill>
          <a:ln>
            <a:solidFill>
              <a:srgbClr val="891C2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Inhomogeneous </a:t>
            </a:r>
            <a:r>
              <a:rPr lang="en-US" sz="1600" dirty="0" err="1" smtClean="0"/>
              <a:t>linewidth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396332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-60840"/>
            <a:ext cx="7772400" cy="1143000"/>
          </a:xfrm>
        </p:spPr>
        <p:txBody>
          <a:bodyPr/>
          <a:lstStyle/>
          <a:p>
            <a:r>
              <a:rPr lang="en-US" dirty="0" err="1" smtClean="0"/>
              <a:t>Noninteracting</a:t>
            </a:r>
            <a:r>
              <a:rPr lang="en-US" dirty="0" smtClean="0"/>
              <a:t> molecules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07504" y="2780928"/>
            <a:ext cx="3528392" cy="3528392"/>
          </a:xfrm>
        </p:spPr>
        <p:txBody>
          <a:bodyPr/>
          <a:lstStyle/>
          <a:p>
            <a:r>
              <a:rPr lang="en-US" dirty="0" smtClean="0"/>
              <a:t>Two diagonal peaks present</a:t>
            </a:r>
            <a:endParaRPr lang="lt-LT" dirty="0" smtClean="0"/>
          </a:p>
          <a:p>
            <a:r>
              <a:rPr lang="en-US" dirty="0" smtClean="0"/>
              <a:t>Peaks getting round shape due to losing correlation</a:t>
            </a:r>
            <a:endParaRPr lang="lt-LT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0210"/>
          <a:stretch/>
        </p:blipFill>
        <p:spPr bwMode="auto">
          <a:xfrm>
            <a:off x="-15230" y="1048887"/>
            <a:ext cx="3867150" cy="1732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dimer_noninteracting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767162" y="1052736"/>
            <a:ext cx="5341342" cy="506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938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/>
          </a:bodyPr>
          <a:lstStyle/>
          <a:p>
            <a:r>
              <a:rPr lang="en-US" dirty="0" smtClean="0"/>
              <a:t>Interacting molecules (a dimer)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797"/>
          <a:stretch/>
        </p:blipFill>
        <p:spPr bwMode="auto">
          <a:xfrm>
            <a:off x="56778" y="980728"/>
            <a:ext cx="3723134" cy="1642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dimer_interacting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792093" y="1052736"/>
            <a:ext cx="5337826" cy="5065776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786" y="2804115"/>
            <a:ext cx="3579118" cy="321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572000" y="2924944"/>
            <a:ext cx="1359893" cy="646331"/>
          </a:xfrm>
          <a:prstGeom prst="rect">
            <a:avLst/>
          </a:prstGeom>
          <a:solidFill>
            <a:srgbClr val="F2E39B"/>
          </a:solidFill>
          <a:ln>
            <a:solidFill>
              <a:srgbClr val="891C2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Excited state absorption</a:t>
            </a:r>
            <a:endParaRPr lang="en-US" dirty="0"/>
          </a:p>
        </p:txBody>
      </p:sp>
      <p:sp>
        <p:nvSpPr>
          <p:cNvPr id="10" name="Up Arrow 9"/>
          <p:cNvSpPr/>
          <p:nvPr/>
        </p:nvSpPr>
        <p:spPr>
          <a:xfrm>
            <a:off x="5436096" y="2564904"/>
            <a:ext cx="288032" cy="432048"/>
          </a:xfrm>
          <a:prstGeom prst="upArrow">
            <a:avLst/>
          </a:prstGeom>
          <a:solidFill>
            <a:schemeClr val="bg1"/>
          </a:solidFill>
          <a:ln>
            <a:solidFill>
              <a:srgbClr val="891C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/>
          <p:cNvSpPr/>
          <p:nvPr/>
        </p:nvSpPr>
        <p:spPr>
          <a:xfrm rot="10800000">
            <a:off x="7596336" y="2623660"/>
            <a:ext cx="288032" cy="1597426"/>
          </a:xfrm>
          <a:prstGeom prst="upArrow">
            <a:avLst/>
          </a:prstGeom>
          <a:solidFill>
            <a:schemeClr val="bg1"/>
          </a:solidFill>
          <a:ln>
            <a:solidFill>
              <a:srgbClr val="891C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372199" y="3024486"/>
            <a:ext cx="1296143" cy="646331"/>
          </a:xfrm>
          <a:prstGeom prst="rect">
            <a:avLst/>
          </a:prstGeom>
          <a:solidFill>
            <a:srgbClr val="F2E39B"/>
          </a:solidFill>
          <a:ln>
            <a:solidFill>
              <a:srgbClr val="891C2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Excitation relaxation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1774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11" grpId="0" animBg="1"/>
      <p:bldP spid="10" grpId="0" animBg="1"/>
      <p:bldP spid="13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Molecule coupled to a phonon bath</a:t>
            </a:r>
            <a:endParaRPr lang="lt-LT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107504" y="2020778"/>
            <a:ext cx="2890664" cy="3705275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en-US" sz="2400" dirty="0" smtClean="0"/>
              <a:t>Hamiltonian of a single molecule</a:t>
            </a:r>
            <a:endParaRPr lang="lt-LT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28890"/>
            <a:ext cx="322702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1948770"/>
            <a:ext cx="5562773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44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41241893"/>
              </p:ext>
            </p:extLst>
          </p:nvPr>
        </p:nvGraphicFramePr>
        <p:xfrm>
          <a:off x="609600" y="5162490"/>
          <a:ext cx="2286000" cy="601980"/>
        </p:xfrm>
        <a:graphic>
          <a:graphicData uri="http://schemas.openxmlformats.org/presentationml/2006/ole">
            <p:oleObj spid="_x0000_s500811" name="Equation" r:id="rId6" imgW="1384300" imgH="3810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600" y="5848290"/>
            <a:ext cx="4418197" cy="400110"/>
          </a:xfrm>
          <a:prstGeom prst="rect">
            <a:avLst/>
          </a:prstGeom>
          <a:solidFill>
            <a:srgbClr val="F2E39B">
              <a:alpha val="6549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>
                <a:latin typeface="Garamond" pitchFamily="18" charset="0"/>
              </a:rPr>
              <a:t>V.  Butkus et al. </a:t>
            </a:r>
            <a:r>
              <a:rPr lang="en-US" sz="2000" dirty="0" smtClean="0">
                <a:latin typeface="Garamond" pitchFamily="18" charset="0"/>
              </a:rPr>
              <a:t>J</a:t>
            </a:r>
            <a:r>
              <a:rPr lang="lt-LT" sz="2000" dirty="0" smtClean="0">
                <a:latin typeface="Garamond" pitchFamily="18" charset="0"/>
              </a:rPr>
              <a:t>CP </a:t>
            </a:r>
            <a:r>
              <a:rPr lang="en-US" sz="2000" b="1" dirty="0" smtClean="0">
                <a:latin typeface="Garamond" pitchFamily="18" charset="0"/>
              </a:rPr>
              <a:t>137</a:t>
            </a:r>
            <a:r>
              <a:rPr lang="en-US" sz="2000" dirty="0" smtClean="0">
                <a:latin typeface="Garamond" pitchFamily="18" charset="0"/>
              </a:rPr>
              <a:t>, 044513 </a:t>
            </a:r>
            <a:r>
              <a:rPr lang="lt-LT" sz="2000" dirty="0" smtClean="0">
                <a:latin typeface="Garamond" pitchFamily="18" charset="0"/>
              </a:rPr>
              <a:t>(2012)</a:t>
            </a:r>
            <a:endParaRPr lang="en-US" sz="2000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41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Shape 1"/>
          <p:cNvSpPr txBox="1"/>
          <p:nvPr/>
        </p:nvSpPr>
        <p:spPr>
          <a:xfrm>
            <a:off x="457172" y="273352"/>
            <a:ext cx="8228763" cy="1145009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 sz="4000" dirty="0">
              <a:latin typeface="+mj-lt"/>
            </a:endParaRPr>
          </a:p>
        </p:txBody>
      </p:sp>
      <p:sp>
        <p:nvSpPr>
          <p:cNvPr id="38" name="TextShape 2"/>
          <p:cNvSpPr txBox="1"/>
          <p:nvPr/>
        </p:nvSpPr>
        <p:spPr>
          <a:xfrm>
            <a:off x="457171" y="1143000"/>
            <a:ext cx="7277520" cy="644353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</a:pPr>
            <a:r>
              <a:rPr lang="en-US" sz="2800" dirty="0"/>
              <a:t>Fluctuating collective bath coordinate</a:t>
            </a:r>
            <a:endParaRPr sz="2800" dirty="0"/>
          </a:p>
        </p:txBody>
      </p:sp>
      <p:pic>
        <p:nvPicPr>
          <p:cNvPr id="39" name="Picture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8526" y="1787353"/>
            <a:ext cx="6814143" cy="1231227"/>
          </a:xfrm>
          <a:prstGeom prst="rect">
            <a:avLst/>
          </a:prstGeom>
        </p:spPr>
      </p:pic>
      <p:sp>
        <p:nvSpPr>
          <p:cNvPr id="40" name="TextShape 3"/>
          <p:cNvSpPr txBox="1"/>
          <p:nvPr/>
        </p:nvSpPr>
        <p:spPr>
          <a:xfrm>
            <a:off x="142211" y="3082655"/>
            <a:ext cx="7277520" cy="644353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</a:pPr>
            <a:r>
              <a:rPr lang="en-US" sz="2800" dirty="0"/>
              <a:t>C</a:t>
            </a:r>
            <a:r>
              <a:rPr lang="en-US" sz="2800" dirty="0" smtClean="0"/>
              <a:t>orrelation </a:t>
            </a:r>
            <a:r>
              <a:rPr lang="en-US" sz="2800" dirty="0"/>
              <a:t>function</a:t>
            </a:r>
            <a:endParaRPr sz="2800" dirty="0"/>
          </a:p>
        </p:txBody>
      </p:sp>
      <p:pic>
        <p:nvPicPr>
          <p:cNvPr id="41" name="Picture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63485" y="2895600"/>
            <a:ext cx="5066115" cy="749840"/>
          </a:xfrm>
          <a:prstGeom prst="rect">
            <a:avLst/>
          </a:prstGeom>
        </p:spPr>
      </p:pic>
      <p:pic>
        <p:nvPicPr>
          <p:cNvPr id="42" name="Picture 4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1000" y="3652959"/>
            <a:ext cx="8527231" cy="1237759"/>
          </a:xfrm>
          <a:prstGeom prst="rect">
            <a:avLst/>
          </a:prstGeom>
        </p:spPr>
      </p:pic>
      <p:graphicFrame>
        <p:nvGraphicFramePr>
          <p:cNvPr id="5304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95901270"/>
              </p:ext>
            </p:extLst>
          </p:nvPr>
        </p:nvGraphicFramePr>
        <p:xfrm>
          <a:off x="893763" y="5024559"/>
          <a:ext cx="6632575" cy="1371600"/>
        </p:xfrm>
        <a:graphic>
          <a:graphicData uri="http://schemas.openxmlformats.org/presentationml/2006/ole">
            <p:oleObj spid="_x0000_s501836" name="Equation" r:id="rId7" imgW="2260600" imgH="469900" progId="Equation.3">
              <p:embed/>
            </p:oleObj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Spectral density of harmonic </a:t>
            </a:r>
            <a:r>
              <a:rPr lang="en-US" dirty="0" smtClean="0"/>
              <a:t>bath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534774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Absorption spectrum</a:t>
            </a:r>
            <a:endParaRPr lang="en-US" dirty="0"/>
          </a:p>
        </p:txBody>
      </p:sp>
      <p:graphicFrame>
        <p:nvGraphicFramePr>
          <p:cNvPr id="548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02680510"/>
              </p:ext>
            </p:extLst>
          </p:nvPr>
        </p:nvGraphicFramePr>
        <p:xfrm>
          <a:off x="1228725" y="1600200"/>
          <a:ext cx="6705600" cy="1370012"/>
        </p:xfrm>
        <a:graphic>
          <a:graphicData uri="http://schemas.openxmlformats.org/presentationml/2006/ole">
            <p:oleObj spid="_x0000_s504102" name="Equation" r:id="rId4" imgW="2603500" imgH="533400" progId="Equation.3">
              <p:embed/>
            </p:oleObj>
          </a:graphicData>
        </a:graphic>
      </p:graphicFrame>
      <p:graphicFrame>
        <p:nvGraphicFramePr>
          <p:cNvPr id="5488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98804395"/>
              </p:ext>
            </p:extLst>
          </p:nvPr>
        </p:nvGraphicFramePr>
        <p:xfrm>
          <a:off x="1381125" y="3276600"/>
          <a:ext cx="2895600" cy="1123950"/>
        </p:xfrm>
        <a:graphic>
          <a:graphicData uri="http://schemas.openxmlformats.org/presentationml/2006/ole">
            <p:oleObj spid="_x0000_s504103" name="Equation" r:id="rId5" imgW="1244600" imgH="482600" progId="Equation.3">
              <p:embed/>
            </p:oleObj>
          </a:graphicData>
        </a:graphic>
      </p:graphicFrame>
      <p:graphicFrame>
        <p:nvGraphicFramePr>
          <p:cNvPr id="5488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33824511"/>
              </p:ext>
            </p:extLst>
          </p:nvPr>
        </p:nvGraphicFramePr>
        <p:xfrm>
          <a:off x="5191125" y="3657600"/>
          <a:ext cx="2886075" cy="635000"/>
        </p:xfrm>
        <a:graphic>
          <a:graphicData uri="http://schemas.openxmlformats.org/presentationml/2006/ole">
            <p:oleObj spid="_x0000_s504104" name="Equation" r:id="rId6" imgW="1167893" imgH="253890" progId="Equation.3">
              <p:embed/>
            </p:oleObj>
          </a:graphicData>
        </a:graphic>
      </p:graphicFrame>
      <p:sp>
        <p:nvSpPr>
          <p:cNvPr id="4966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966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65814507"/>
              </p:ext>
            </p:extLst>
          </p:nvPr>
        </p:nvGraphicFramePr>
        <p:xfrm>
          <a:off x="1234945" y="4876800"/>
          <a:ext cx="6746032" cy="1371600"/>
        </p:xfrm>
        <a:graphic>
          <a:graphicData uri="http://schemas.openxmlformats.org/presentationml/2006/ole">
            <p:oleObj spid="_x0000_s504105" name="Equation" r:id="rId7" imgW="2298700" imgH="4699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63537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Nontrivial open quantum system</a:t>
            </a:r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421160"/>
            <a:ext cx="281322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257800" y="83820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The spectral density of </a:t>
            </a:r>
            <a:r>
              <a:rPr lang="en-US" dirty="0" smtClean="0"/>
              <a:t>c</a:t>
            </a:r>
            <a:r>
              <a:rPr lang="lt-LT" dirty="0" smtClean="0"/>
              <a:t>hlorophyll in PS-II </a:t>
            </a:r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2765648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/>
              <a:t>Novoderezhkin </a:t>
            </a:r>
            <a:r>
              <a:rPr lang="lt-LT" b="1" i="1" dirty="0" smtClean="0"/>
              <a:t>et al. </a:t>
            </a:r>
            <a:r>
              <a:rPr lang="en-US" b="1" i="1" dirty="0" err="1" smtClean="0"/>
              <a:t>Biophys</a:t>
            </a:r>
            <a:r>
              <a:rPr lang="en-US" b="1" i="1" dirty="0" smtClean="0"/>
              <a:t>. J</a:t>
            </a:r>
            <a:r>
              <a:rPr lang="en-US" b="1" dirty="0" smtClean="0"/>
              <a:t>. 89, 1464 2005.</a:t>
            </a:r>
            <a:endParaRPr lang="lt-LT" b="1" i="1" dirty="0"/>
          </a:p>
        </p:txBody>
      </p:sp>
      <p:sp>
        <p:nvSpPr>
          <p:cNvPr id="8" name="Rectangle 7"/>
          <p:cNvSpPr/>
          <p:nvPr/>
        </p:nvSpPr>
        <p:spPr>
          <a:xfrm>
            <a:off x="3853880" y="512732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 smtClean="0"/>
              <a:t>C. Olbrich, et al.  </a:t>
            </a:r>
            <a:r>
              <a:rPr lang="lt-LT" b="1" i="1" dirty="0" smtClean="0"/>
              <a:t>J. Phys. Chem. Lett.</a:t>
            </a:r>
            <a:r>
              <a:rPr lang="lt-LT" b="1" dirty="0" smtClean="0"/>
              <a:t>, 2011</a:t>
            </a:r>
            <a:endParaRPr lang="lt-LT" dirty="0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411" y="3244956"/>
            <a:ext cx="3134989" cy="3064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 rotWithShape="1">
          <a:blip r:embed="rId6" cstate="print"/>
          <a:srcRect t="7817" b="10286"/>
          <a:stretch/>
        </p:blipFill>
        <p:spPr bwMode="auto">
          <a:xfrm>
            <a:off x="914400" y="976699"/>
            <a:ext cx="3276600" cy="178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637856" y="5487362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i="1" dirty="0" smtClean="0">
                <a:solidFill>
                  <a:srgbClr val="FF0000"/>
                </a:solidFill>
              </a:rPr>
              <a:t>Protein environment is highly structured</a:t>
            </a:r>
            <a:br>
              <a:rPr lang="lt-LT" b="1" i="1" dirty="0" smtClean="0">
                <a:solidFill>
                  <a:srgbClr val="FF0000"/>
                </a:solidFill>
              </a:rPr>
            </a:br>
            <a:r>
              <a:rPr lang="lt-LT" b="1" i="1" dirty="0" smtClean="0">
                <a:solidFill>
                  <a:srgbClr val="FF0000"/>
                </a:solidFill>
              </a:rPr>
              <a:t>This cannot be ignored</a:t>
            </a:r>
            <a:endParaRPr lang="lt-LT" b="1" i="1" dirty="0">
              <a:solidFill>
                <a:srgbClr val="FF0000"/>
              </a:solidFill>
            </a:endParaRPr>
          </a:p>
        </p:txBody>
      </p:sp>
      <p:sp>
        <p:nvSpPr>
          <p:cNvPr id="3512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512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40842971"/>
              </p:ext>
            </p:extLst>
          </p:nvPr>
        </p:nvGraphicFramePr>
        <p:xfrm>
          <a:off x="4000128" y="4190474"/>
          <a:ext cx="1752600" cy="385894"/>
        </p:xfrm>
        <a:graphic>
          <a:graphicData uri="http://schemas.openxmlformats.org/presentationml/2006/ole">
            <p:oleObj spid="_x0000_s502859" name="Equation" r:id="rId7" imgW="1040948" imgH="228501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64857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Spectral density with specific resonances</a:t>
            </a:r>
            <a:endParaRPr lang="lt-LT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4" y="2772618"/>
            <a:ext cx="4040180" cy="2755802"/>
          </a:xfrm>
        </p:spPr>
      </p:pic>
      <p:sp>
        <p:nvSpPr>
          <p:cNvPr id="9" name="TextBox 8"/>
          <p:cNvSpPr txBox="1"/>
          <p:nvPr/>
        </p:nvSpPr>
        <p:spPr>
          <a:xfrm>
            <a:off x="785786" y="2000240"/>
            <a:ext cx="3726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2. Intra-molecular fast damping mode</a:t>
            </a:r>
            <a:endParaRPr lang="lt-LT" dirty="0"/>
          </a:p>
        </p:txBody>
      </p:sp>
      <p:sp>
        <p:nvSpPr>
          <p:cNvPr id="11" name="TextBox 10"/>
          <p:cNvSpPr txBox="1"/>
          <p:nvPr/>
        </p:nvSpPr>
        <p:spPr>
          <a:xfrm>
            <a:off x="1285852" y="2345288"/>
            <a:ext cx="326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3. Underdamped intra-molecular</a:t>
            </a:r>
          </a:p>
          <a:p>
            <a:pPr algn="r"/>
            <a:r>
              <a:rPr lang="lt-LT" dirty="0" smtClean="0"/>
              <a:t>vibrations</a:t>
            </a:r>
            <a:endParaRPr lang="lt-LT" dirty="0"/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-441362" y="2950375"/>
            <a:ext cx="2000264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140658" y="3338627"/>
            <a:ext cx="2286016" cy="244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4282" y="1571612"/>
            <a:ext cx="3598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1. Static inter-molecular fluctuations</a:t>
            </a:r>
            <a:endParaRPr lang="lt-LT" dirty="0"/>
          </a:p>
        </p:txBody>
      </p:sp>
      <p:cxnSp>
        <p:nvCxnSpPr>
          <p:cNvPr id="18" name="Straight Arrow Connector 17"/>
          <p:cNvCxnSpPr/>
          <p:nvPr/>
        </p:nvCxnSpPr>
        <p:spPr>
          <a:xfrm rot="16200000" flipH="1">
            <a:off x="2300027" y="3272102"/>
            <a:ext cx="928675" cy="99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819400"/>
            <a:ext cx="3722461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5181600" y="1447800"/>
            <a:ext cx="2895600" cy="609600"/>
          </a:xfrm>
          <a:prstGeom prst="rect">
            <a:avLst/>
          </a:prstGeom>
        </p:spPr>
        <p:txBody>
          <a:bodyPr bIns="91440" anchor="b" anchorCtr="0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colored bath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006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 l="4681" t="3207"/>
          <a:stretch>
            <a:fillRect/>
          </a:stretch>
        </p:blipFill>
        <p:spPr bwMode="auto">
          <a:xfrm>
            <a:off x="6948264" y="4086544"/>
            <a:ext cx="1944216" cy="195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Oscillation Fourier maps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One contribution of the rephasing signal</a:t>
            </a:r>
          </a:p>
          <a:p>
            <a:endParaRPr lang="en-US" smtClean="0"/>
          </a:p>
          <a:p>
            <a:endParaRPr lang="lt-LT" smtClean="0"/>
          </a:p>
        </p:txBody>
      </p:sp>
      <p:pic>
        <p:nvPicPr>
          <p:cNvPr id="24" name="Picture 23" descr="crosspeak-anim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4150196"/>
            <a:ext cx="2159124" cy="2159124"/>
          </a:xfrm>
          <a:prstGeom prst="rect">
            <a:avLst/>
          </a:prstGeom>
        </p:spPr>
      </p:pic>
      <p:pic>
        <p:nvPicPr>
          <p:cNvPr id="22" name="Picture 21" descr="cross-pea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776" y="4149352"/>
            <a:ext cx="2159124" cy="2159124"/>
          </a:xfrm>
          <a:prstGeom prst="rect">
            <a:avLst/>
          </a:prstGeom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6" cstate="print"/>
          <a:srcRect l="68612"/>
          <a:stretch>
            <a:fillRect/>
          </a:stretch>
        </p:blipFill>
        <p:spPr bwMode="auto">
          <a:xfrm>
            <a:off x="4706416" y="3744168"/>
            <a:ext cx="2026096" cy="2597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6" cstate="print"/>
          <a:srcRect r="62742"/>
          <a:stretch>
            <a:fillRect/>
          </a:stretch>
        </p:blipFill>
        <p:spPr bwMode="auto">
          <a:xfrm>
            <a:off x="2276648" y="3746848"/>
            <a:ext cx="2404988" cy="2597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6948264" y="4077072"/>
            <a:ext cx="1944216" cy="1944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latin typeface="Georgia" pitchFamily="18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3717032"/>
            <a:ext cx="93610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Group 20"/>
          <p:cNvGrpSpPr/>
          <p:nvPr/>
        </p:nvGrpSpPr>
        <p:grpSpPr>
          <a:xfrm>
            <a:off x="611560" y="1500799"/>
            <a:ext cx="8064896" cy="704065"/>
            <a:chOff x="611560" y="2076863"/>
            <a:chExt cx="8064896" cy="704065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 b="40577"/>
            <a:stretch>
              <a:fillRect/>
            </a:stretch>
          </p:blipFill>
          <p:spPr bwMode="auto">
            <a:xfrm>
              <a:off x="611560" y="2076863"/>
              <a:ext cx="5091196" cy="704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 l="39182" t="64375"/>
            <a:stretch>
              <a:fillRect/>
            </a:stretch>
          </p:blipFill>
          <p:spPr bwMode="auto">
            <a:xfrm>
              <a:off x="5580112" y="2237885"/>
              <a:ext cx="3096344" cy="422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Rectangle 22"/>
          <p:cNvSpPr/>
          <p:nvPr/>
        </p:nvSpPr>
        <p:spPr>
          <a:xfrm>
            <a:off x="467544" y="2114853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Georgia" pitchFamily="18" charset="0"/>
              </a:rPr>
              <a:t>assuming no bath-induced relaxation and Green’s function</a:t>
            </a:r>
            <a:endParaRPr lang="lt-LT" sz="2800" dirty="0">
              <a:latin typeface="Georgi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93878" y="2617748"/>
            <a:ext cx="1162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Georgia" pitchFamily="18" charset="0"/>
              </a:rPr>
              <a:t>, gives</a:t>
            </a:r>
            <a:endParaRPr lang="en-US" sz="2800" dirty="0">
              <a:latin typeface="Georgia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99592" y="3212976"/>
            <a:ext cx="73914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58104" y="3789040"/>
            <a:ext cx="2497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mtClean="0">
                <a:latin typeface="Georgia" pitchFamily="18" charset="0"/>
              </a:rPr>
              <a:t>Oscillating cross-peak:</a:t>
            </a:r>
            <a:endParaRPr lang="en-US">
              <a:latin typeface="Georgia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0600" y="2672607"/>
            <a:ext cx="4812456" cy="38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6588224" y="4653136"/>
            <a:ext cx="540060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>
            <a:spLocks noChangeAspect="1"/>
          </p:cNvSpPr>
          <p:nvPr/>
        </p:nvSpPr>
        <p:spPr>
          <a:xfrm>
            <a:off x="247452" y="1086788"/>
            <a:ext cx="8640960" cy="25545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Georgia" pitchFamily="18" charset="0"/>
              </a:rPr>
              <a:t>Phase and amplitude of oscillations is obtained by Fourier transform  of time-dependent spectra,</a:t>
            </a:r>
          </a:p>
          <a:p>
            <a:endParaRPr lang="en-US" sz="2400" dirty="0">
              <a:latin typeface="Georgia" pitchFamily="18" charset="0"/>
            </a:endParaRPr>
          </a:p>
          <a:p>
            <a:endParaRPr lang="en-US" sz="2400" dirty="0" smtClean="0">
              <a:latin typeface="Georgia" pitchFamily="18" charset="0"/>
            </a:endParaRPr>
          </a:p>
          <a:p>
            <a:endParaRPr lang="en-US" sz="2400" dirty="0">
              <a:latin typeface="Georgia" pitchFamily="18" charset="0"/>
            </a:endParaRPr>
          </a:p>
          <a:p>
            <a:endParaRPr lang="en-US" sz="1000" dirty="0" smtClean="0">
              <a:latin typeface="Georgia" pitchFamily="18" charset="0"/>
            </a:endParaRPr>
          </a:p>
          <a:p>
            <a:endParaRPr lang="en-US" sz="1000" dirty="0">
              <a:latin typeface="Georgia" pitchFamily="18" charset="0"/>
            </a:endParaRPr>
          </a:p>
          <a:p>
            <a:endParaRPr lang="en-US" sz="1000" dirty="0" smtClean="0">
              <a:latin typeface="Georgia" pitchFamily="18" charset="0"/>
            </a:endParaRPr>
          </a:p>
          <a:p>
            <a:endParaRPr lang="en-US" sz="1000" dirty="0">
              <a:latin typeface="Georgia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744" y="2063211"/>
            <a:ext cx="7956376" cy="137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2606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Purely electronic/vibrational systems</a:t>
            </a:r>
            <a:endParaRPr lang="lt-LT" dirty="0"/>
          </a:p>
        </p:txBody>
      </p:sp>
      <p:pic>
        <p:nvPicPr>
          <p:cNvPr id="17" name="Content Placeholder 16" descr="Graph01.pn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990600" y="3495675"/>
            <a:ext cx="4037013" cy="2886075"/>
          </a:xfrm>
        </p:spPr>
      </p:pic>
      <p:cxnSp>
        <p:nvCxnSpPr>
          <p:cNvPr id="12" name="Straight Connector 11"/>
          <p:cNvCxnSpPr/>
          <p:nvPr/>
        </p:nvCxnSpPr>
        <p:spPr>
          <a:xfrm>
            <a:off x="3472890" y="5007421"/>
            <a:ext cx="1214446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29000" y="4350638"/>
            <a:ext cx="1269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600" err="1" smtClean="0">
                <a:latin typeface="Georgia" pitchFamily="18" charset="0"/>
              </a:rPr>
              <a:t>Electronic</a:t>
            </a:r>
            <a:r>
              <a:rPr lang="lt-LT" sz="1600" smtClean="0">
                <a:latin typeface="Georgia" pitchFamily="18" charset="0"/>
              </a:rPr>
              <a:t> </a:t>
            </a:r>
            <a:r>
              <a:rPr lang="lt-LT" sz="1600" err="1" smtClean="0">
                <a:latin typeface="Georgia" pitchFamily="18" charset="0"/>
              </a:rPr>
              <a:t>dimer</a:t>
            </a:r>
            <a:endParaRPr lang="lt-LT" sz="1600">
              <a:latin typeface="Georg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38268" y="3561205"/>
            <a:ext cx="1214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600" err="1" smtClean="0">
                <a:latin typeface="Georgia" pitchFamily="18" charset="0"/>
              </a:rPr>
              <a:t>Vibrational</a:t>
            </a:r>
            <a:r>
              <a:rPr lang="lt-LT" sz="1600" smtClean="0">
                <a:latin typeface="Georgia" pitchFamily="18" charset="0"/>
              </a:rPr>
              <a:t> </a:t>
            </a:r>
            <a:r>
              <a:rPr lang="lt-LT" sz="1600" err="1" smtClean="0">
                <a:latin typeface="Georgia" pitchFamily="18" charset="0"/>
              </a:rPr>
              <a:t>monomer</a:t>
            </a:r>
            <a:endParaRPr lang="lt-LT" sz="1600">
              <a:latin typeface="Georgia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440130" y="4215333"/>
            <a:ext cx="1214446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07406" y="3635732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Georgia" pitchFamily="18" charset="0"/>
              </a:rPr>
              <a:t>Electronic </a:t>
            </a:r>
            <a:r>
              <a:rPr lang="en-US" b="1" err="1" smtClean="0">
                <a:latin typeface="Georgia" pitchFamily="18" charset="0"/>
              </a:rPr>
              <a:t>dimer</a:t>
            </a:r>
            <a:endParaRPr lang="lt-LT" b="1">
              <a:latin typeface="Georgi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78844" y="909973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err="1" smtClean="0">
                <a:latin typeface="Georgia" pitchFamily="18" charset="0"/>
              </a:rPr>
              <a:t>Vibrational</a:t>
            </a:r>
            <a:r>
              <a:rPr lang="lt-LT" b="1" smtClean="0">
                <a:latin typeface="Georgia" pitchFamily="18" charset="0"/>
              </a:rPr>
              <a:t> </a:t>
            </a:r>
            <a:r>
              <a:rPr lang="lt-LT" b="1" err="1" smtClean="0">
                <a:latin typeface="Georgia" pitchFamily="18" charset="0"/>
              </a:rPr>
              <a:t>monomer</a:t>
            </a:r>
            <a:endParaRPr lang="lt-LT" b="1">
              <a:latin typeface="Georgia" pitchFamily="18" charset="0"/>
            </a:endParaRPr>
          </a:p>
        </p:txBody>
      </p:sp>
      <p:pic>
        <p:nvPicPr>
          <p:cNvPr id="29286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64326" y="986912"/>
            <a:ext cx="2667000" cy="236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/>
          <p:nvPr/>
        </p:nvSpPr>
        <p:spPr>
          <a:xfrm>
            <a:off x="54486" y="1079250"/>
            <a:ext cx="3374514" cy="400110"/>
          </a:xfrm>
          <a:prstGeom prst="rect">
            <a:avLst/>
          </a:prstGeom>
          <a:solidFill>
            <a:srgbClr val="F2E39B">
              <a:alpha val="6549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lt-LT" sz="2000" dirty="0" smtClean="0">
                <a:latin typeface="Garamond" pitchFamily="18" charset="0"/>
              </a:rPr>
              <a:t>V.  Butkus et </a:t>
            </a:r>
            <a:r>
              <a:rPr lang="lt-LT" sz="2000" dirty="0" err="1" smtClean="0">
                <a:latin typeface="Garamond" pitchFamily="18" charset="0"/>
              </a:rPr>
              <a:t>al</a:t>
            </a:r>
            <a:r>
              <a:rPr lang="lt-LT" sz="2000" dirty="0" smtClean="0">
                <a:latin typeface="Garamond" pitchFamily="18" charset="0"/>
              </a:rPr>
              <a:t>. CPL </a:t>
            </a:r>
            <a:r>
              <a:rPr lang="lt-LT" sz="2000" b="1" dirty="0" smtClean="0">
                <a:latin typeface="Garamond" pitchFamily="18" charset="0"/>
              </a:rPr>
              <a:t>545</a:t>
            </a:r>
            <a:r>
              <a:rPr lang="lt-LT" sz="2000" dirty="0" smtClean="0">
                <a:latin typeface="Garamond" pitchFamily="18" charset="0"/>
              </a:rPr>
              <a:t> (2012)</a:t>
            </a:r>
            <a:endParaRPr lang="en-US" sz="2000" dirty="0" smtClean="0">
              <a:latin typeface="Garamond" pitchFamily="18" charset="0"/>
            </a:endParaRPr>
          </a:p>
        </p:txBody>
      </p:sp>
      <p:pic>
        <p:nvPicPr>
          <p:cNvPr id="3" name="dimer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5917801" y="3938984"/>
            <a:ext cx="2479419" cy="2424871"/>
          </a:xfrm>
          <a:prstGeom prst="rect">
            <a:avLst/>
          </a:prstGeom>
        </p:spPr>
      </p:pic>
      <p:pic>
        <p:nvPicPr>
          <p:cNvPr id="4" name="monomer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8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5917801" y="1279305"/>
            <a:ext cx="2477669" cy="242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066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Oscillations in model systems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lt-LT" dirty="0" smtClean="0"/>
              <a:t>(rephasing signal only)</a:t>
            </a:r>
            <a:endParaRPr lang="lt-LT" dirty="0"/>
          </a:p>
        </p:txBody>
      </p:sp>
      <p:grpSp>
        <p:nvGrpSpPr>
          <p:cNvPr id="3" name="Group 3"/>
          <p:cNvGrpSpPr/>
          <p:nvPr/>
        </p:nvGrpSpPr>
        <p:grpSpPr>
          <a:xfrm>
            <a:off x="5962952" y="4071942"/>
            <a:ext cx="2857520" cy="2071726"/>
            <a:chOff x="6072198" y="4071942"/>
            <a:chExt cx="2857520" cy="2071726"/>
          </a:xfrm>
        </p:grpSpPr>
        <p:pic>
          <p:nvPicPr>
            <p:cNvPr id="5" name="Picture 4" descr="dimer_cros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4979" y="4071942"/>
              <a:ext cx="2854739" cy="207172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 rot="16200000">
              <a:off x="5676256" y="4843150"/>
              <a:ext cx="105349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lt-LT" sz="1100" dirty="0" smtClean="0"/>
                <a:t>Intensyvumas</a:t>
              </a:r>
              <a:endParaRPr lang="lt-LT" sz="1100" dirty="0"/>
            </a:p>
          </p:txBody>
        </p:sp>
      </p:grpSp>
      <p:grpSp>
        <p:nvGrpSpPr>
          <p:cNvPr id="4" name="Group 6"/>
          <p:cNvGrpSpPr/>
          <p:nvPr/>
        </p:nvGrpSpPr>
        <p:grpSpPr>
          <a:xfrm>
            <a:off x="2962556" y="4071942"/>
            <a:ext cx="2938520" cy="2071726"/>
            <a:chOff x="3071802" y="4071942"/>
            <a:chExt cx="2938520" cy="2071726"/>
          </a:xfrm>
        </p:grpSpPr>
        <p:pic>
          <p:nvPicPr>
            <p:cNvPr id="8" name="Picture 7" descr="dimer_diagonal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5583" y="4071942"/>
              <a:ext cx="2854739" cy="2071726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 rot="16200000">
              <a:off x="2848183" y="4896512"/>
              <a:ext cx="70884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lt-LT" sz="1100" dirty="0" smtClean="0"/>
                <a:t>Intensity</a:t>
              </a:r>
              <a:endParaRPr lang="lt-LT" sz="1100" dirty="0"/>
            </a:p>
          </p:txBody>
        </p:sp>
      </p:grpSp>
      <p:grpSp>
        <p:nvGrpSpPr>
          <p:cNvPr id="7" name="Group 9"/>
          <p:cNvGrpSpPr/>
          <p:nvPr/>
        </p:nvGrpSpPr>
        <p:grpSpPr>
          <a:xfrm>
            <a:off x="5924840" y="1714464"/>
            <a:ext cx="2892851" cy="2071726"/>
            <a:chOff x="6034086" y="1714464"/>
            <a:chExt cx="2892851" cy="2071726"/>
          </a:xfrm>
        </p:grpSpPr>
        <p:pic>
          <p:nvPicPr>
            <p:cNvPr id="11" name="Picture 10" descr="monomer_cross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72198" y="1714464"/>
              <a:ext cx="2854739" cy="2071726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 rot="16200000">
              <a:off x="5810467" y="2481746"/>
              <a:ext cx="70884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lt-LT" sz="1100" dirty="0" smtClean="0"/>
                <a:t>Intensity</a:t>
              </a:r>
              <a:endParaRPr lang="lt-LT" sz="1100" dirty="0"/>
            </a:p>
          </p:txBody>
        </p:sp>
      </p:grpSp>
      <p:grpSp>
        <p:nvGrpSpPr>
          <p:cNvPr id="10" name="Group 12"/>
          <p:cNvGrpSpPr/>
          <p:nvPr/>
        </p:nvGrpSpPr>
        <p:grpSpPr>
          <a:xfrm>
            <a:off x="3033994" y="1714464"/>
            <a:ext cx="2867082" cy="2071726"/>
            <a:chOff x="3143240" y="1714464"/>
            <a:chExt cx="2867082" cy="2071726"/>
          </a:xfrm>
        </p:grpSpPr>
        <p:pic>
          <p:nvPicPr>
            <p:cNvPr id="14" name="Picture 13" descr="monomer_diagonal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55583" y="1714464"/>
              <a:ext cx="2854739" cy="2071726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 rot="16200000">
              <a:off x="2919621" y="2472220"/>
              <a:ext cx="70884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lt-LT" sz="1100" dirty="0" smtClean="0"/>
                <a:t>Intensity</a:t>
              </a:r>
              <a:endParaRPr lang="lt-LT" sz="1100" dirty="0"/>
            </a:p>
          </p:txBody>
        </p:sp>
      </p:grpSp>
      <p:pic>
        <p:nvPicPr>
          <p:cNvPr id="16" name="Picture 15" descr="0000fs_Re_R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0788" y="1714488"/>
            <a:ext cx="2195746" cy="2149200"/>
          </a:xfrm>
          <a:prstGeom prst="rect">
            <a:avLst/>
          </a:prstGeom>
        </p:spPr>
      </p:pic>
      <p:pic>
        <p:nvPicPr>
          <p:cNvPr id="17" name="Picture 16" descr="0000fs_Re_R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0788" y="4071942"/>
            <a:ext cx="2195746" cy="2149200"/>
          </a:xfrm>
          <a:prstGeom prst="rect">
            <a:avLst/>
          </a:prstGeom>
        </p:spPr>
      </p:pic>
      <p:sp>
        <p:nvSpPr>
          <p:cNvPr id="18" name="Isosceles Triangle 17"/>
          <p:cNvSpPr/>
          <p:nvPr/>
        </p:nvSpPr>
        <p:spPr>
          <a:xfrm rot="10800000">
            <a:off x="1275392" y="2760984"/>
            <a:ext cx="245265" cy="196212"/>
          </a:xfrm>
          <a:prstGeom prst="triangle">
            <a:avLst/>
          </a:prstGeom>
          <a:ln>
            <a:solidFill>
              <a:srgbClr val="0000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Isosceles Triangle 18"/>
          <p:cNvSpPr/>
          <p:nvPr/>
        </p:nvSpPr>
        <p:spPr>
          <a:xfrm>
            <a:off x="1856078" y="2138044"/>
            <a:ext cx="245265" cy="196212"/>
          </a:xfrm>
          <a:prstGeom prst="triangl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Isosceles Triangle 19"/>
          <p:cNvSpPr/>
          <p:nvPr/>
        </p:nvSpPr>
        <p:spPr>
          <a:xfrm rot="10800000">
            <a:off x="1265887" y="5137474"/>
            <a:ext cx="245265" cy="196212"/>
          </a:xfrm>
          <a:prstGeom prst="triangle">
            <a:avLst/>
          </a:prstGeom>
          <a:ln>
            <a:solidFill>
              <a:srgbClr val="0000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Isosceles Triangle 20"/>
          <p:cNvSpPr/>
          <p:nvPr/>
        </p:nvSpPr>
        <p:spPr>
          <a:xfrm>
            <a:off x="1860035" y="4514534"/>
            <a:ext cx="245265" cy="196212"/>
          </a:xfrm>
          <a:prstGeom prst="triangl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2" name="TextBox 21"/>
          <p:cNvSpPr txBox="1"/>
          <p:nvPr/>
        </p:nvSpPr>
        <p:spPr>
          <a:xfrm>
            <a:off x="3699471" y="2928934"/>
            <a:ext cx="1667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400" dirty="0" smtClean="0"/>
              <a:t>Diagonal elements</a:t>
            </a:r>
            <a:endParaRPr lang="lt-LT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3699471" y="5131370"/>
            <a:ext cx="1667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400" dirty="0" smtClean="0"/>
              <a:t>Diagonal elements</a:t>
            </a:r>
            <a:endParaRPr lang="lt-LT" sz="1400" dirty="0"/>
          </a:p>
        </p:txBody>
      </p:sp>
      <p:sp>
        <p:nvSpPr>
          <p:cNvPr id="24" name="Isosceles Triangle 23"/>
          <p:cNvSpPr/>
          <p:nvPr/>
        </p:nvSpPr>
        <p:spPr>
          <a:xfrm>
            <a:off x="1319482" y="2143116"/>
            <a:ext cx="245265" cy="196212"/>
          </a:xfrm>
          <a:prstGeom prst="triangl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5" name="Isosceles Triangle 24"/>
          <p:cNvSpPr/>
          <p:nvPr/>
        </p:nvSpPr>
        <p:spPr>
          <a:xfrm rot="10800000">
            <a:off x="1819548" y="2786058"/>
            <a:ext cx="245265" cy="196212"/>
          </a:xfrm>
          <a:prstGeom prst="triangle">
            <a:avLst/>
          </a:prstGeom>
          <a:ln>
            <a:solidFill>
              <a:srgbClr val="0000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6" name="Isosceles Triangle 25"/>
          <p:cNvSpPr/>
          <p:nvPr/>
        </p:nvSpPr>
        <p:spPr>
          <a:xfrm>
            <a:off x="1273778" y="4514844"/>
            <a:ext cx="245265" cy="196212"/>
          </a:xfrm>
          <a:prstGeom prst="triangl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7" name="Isosceles Triangle 26"/>
          <p:cNvSpPr/>
          <p:nvPr/>
        </p:nvSpPr>
        <p:spPr>
          <a:xfrm rot="10800000">
            <a:off x="1860035" y="5157786"/>
            <a:ext cx="245265" cy="196212"/>
          </a:xfrm>
          <a:prstGeom prst="triangle">
            <a:avLst/>
          </a:prstGeom>
          <a:ln>
            <a:solidFill>
              <a:srgbClr val="0000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8" name="TextBox 27"/>
          <p:cNvSpPr txBox="1"/>
          <p:nvPr/>
        </p:nvSpPr>
        <p:spPr>
          <a:xfrm>
            <a:off x="6888596" y="3161884"/>
            <a:ext cx="1931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t-LT" sz="1400" dirty="0" smtClean="0"/>
              <a:t>Off-diagonal elements</a:t>
            </a:r>
            <a:endParaRPr lang="lt-LT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7586645" y="5357826"/>
            <a:ext cx="1156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t-LT" sz="1400" dirty="0" smtClean="0"/>
              <a:t>Off-diagonal</a:t>
            </a:r>
            <a:br>
              <a:rPr lang="lt-LT" sz="1400" dirty="0" smtClean="0"/>
            </a:br>
            <a:r>
              <a:rPr lang="lt-LT" sz="1400" dirty="0" smtClean="0"/>
              <a:t>elements</a:t>
            </a:r>
            <a:endParaRPr lang="lt-LT" sz="1600" dirty="0"/>
          </a:p>
        </p:txBody>
      </p:sp>
      <p:pic>
        <p:nvPicPr>
          <p:cNvPr id="30" name="dimer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390788" y="4071942"/>
            <a:ext cx="2191350" cy="2143140"/>
          </a:xfrm>
          <a:prstGeom prst="rect">
            <a:avLst/>
          </a:prstGeom>
        </p:spPr>
      </p:pic>
      <p:pic>
        <p:nvPicPr>
          <p:cNvPr id="31" name="monomer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12" cstate="print"/>
          <a:stretch>
            <a:fillRect/>
          </a:stretch>
        </p:blipFill>
        <p:spPr>
          <a:xfrm>
            <a:off x="390788" y="1714488"/>
            <a:ext cx="2191349" cy="214314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891250" y="3643314"/>
            <a:ext cx="139814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lt-LT" sz="1100" dirty="0" smtClean="0"/>
              <a:t>Population time (fs)</a:t>
            </a:r>
            <a:endParaRPr lang="lt-LT" sz="1100" dirty="0"/>
          </a:p>
        </p:txBody>
      </p:sp>
      <p:sp>
        <p:nvSpPr>
          <p:cNvPr id="33" name="TextBox 32"/>
          <p:cNvSpPr txBox="1"/>
          <p:nvPr/>
        </p:nvSpPr>
        <p:spPr>
          <a:xfrm>
            <a:off x="6820208" y="3643314"/>
            <a:ext cx="139814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lt-LT" sz="1100" dirty="0" smtClean="0"/>
              <a:t>Population time (fs)</a:t>
            </a:r>
            <a:endParaRPr lang="lt-LT" sz="1100" dirty="0"/>
          </a:p>
        </p:txBody>
      </p:sp>
      <p:sp>
        <p:nvSpPr>
          <p:cNvPr id="34" name="TextBox 33"/>
          <p:cNvSpPr txBox="1"/>
          <p:nvPr/>
        </p:nvSpPr>
        <p:spPr>
          <a:xfrm>
            <a:off x="3891250" y="6000768"/>
            <a:ext cx="139814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lt-LT" sz="1100" dirty="0" smtClean="0"/>
              <a:t>Population time (fs)</a:t>
            </a:r>
            <a:endParaRPr lang="lt-LT" sz="1100" dirty="0"/>
          </a:p>
        </p:txBody>
      </p:sp>
      <p:sp>
        <p:nvSpPr>
          <p:cNvPr id="35" name="TextBox 34"/>
          <p:cNvSpPr txBox="1"/>
          <p:nvPr/>
        </p:nvSpPr>
        <p:spPr>
          <a:xfrm>
            <a:off x="6820208" y="6000768"/>
            <a:ext cx="139814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lt-LT" sz="1100" dirty="0" smtClean="0"/>
              <a:t>Population time (fs)</a:t>
            </a:r>
            <a:endParaRPr lang="lt-LT" sz="1100" dirty="0"/>
          </a:p>
        </p:txBody>
      </p:sp>
      <p:cxnSp>
        <p:nvCxnSpPr>
          <p:cNvPr id="39" name="Straight Arrow Connector 38"/>
          <p:cNvCxnSpPr/>
          <p:nvPr/>
        </p:nvCxnSpPr>
        <p:spPr>
          <a:xfrm rot="5400000">
            <a:off x="6876256" y="1772816"/>
            <a:ext cx="504056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6084168" y="2996952"/>
            <a:ext cx="273630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6372200" y="764704"/>
            <a:ext cx="2304256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rgbClr val="002060"/>
                </a:solidFill>
              </a:rPr>
              <a:t>Cross-peak oscillations IN PHASE</a:t>
            </a:r>
            <a:endParaRPr lang="lt-LT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715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1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>
                <p:cTn id="7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video>
            <p:video>
              <p:cMediaNode>
                <p:cTn id="7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video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4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882" y="-57267"/>
            <a:ext cx="7772400" cy="1143000"/>
          </a:xfrm>
        </p:spPr>
        <p:txBody>
          <a:bodyPr>
            <a:normAutofit/>
          </a:bodyPr>
          <a:lstStyle/>
          <a:p>
            <a:r>
              <a:rPr lang="lt-LT" dirty="0" err="1" smtClean="0"/>
              <a:t>Purely</a:t>
            </a:r>
            <a:r>
              <a:rPr lang="lt-LT" dirty="0" smtClean="0"/>
              <a:t> </a:t>
            </a:r>
            <a:r>
              <a:rPr lang="lt-LT" dirty="0" err="1" smtClean="0"/>
              <a:t>electronic</a:t>
            </a:r>
            <a:r>
              <a:rPr lang="lt-LT" dirty="0" smtClean="0"/>
              <a:t>/</a:t>
            </a:r>
            <a:r>
              <a:rPr lang="lt-LT" dirty="0" err="1" smtClean="0"/>
              <a:t>vibrational</a:t>
            </a:r>
            <a:r>
              <a:rPr lang="lt-LT" dirty="0" smtClean="0"/>
              <a:t> </a:t>
            </a:r>
            <a:r>
              <a:rPr lang="lt-LT" dirty="0" err="1" smtClean="0"/>
              <a:t>systems</a:t>
            </a:r>
            <a:endParaRPr lang="lt-LT" dirty="0"/>
          </a:p>
        </p:txBody>
      </p:sp>
      <p:sp>
        <p:nvSpPr>
          <p:cNvPr id="18" name="TextBox 17"/>
          <p:cNvSpPr txBox="1"/>
          <p:nvPr/>
        </p:nvSpPr>
        <p:spPr>
          <a:xfrm>
            <a:off x="251520" y="3635732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Georgia" pitchFamily="18" charset="0"/>
              </a:rPr>
              <a:t>Electronic </a:t>
            </a:r>
            <a:r>
              <a:rPr lang="en-US" b="1" err="1" smtClean="0">
                <a:latin typeface="Georgia" pitchFamily="18" charset="0"/>
              </a:rPr>
              <a:t>dimer</a:t>
            </a:r>
            <a:endParaRPr lang="lt-LT" b="1">
              <a:latin typeface="Georgi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2958" y="909973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 smtClean="0">
                <a:latin typeface="Georgia" pitchFamily="18" charset="0"/>
              </a:rPr>
              <a:t>Vibrational monomer</a:t>
            </a:r>
            <a:endParaRPr lang="lt-LT" b="1" dirty="0">
              <a:latin typeface="Georg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b="51104"/>
          <a:stretch>
            <a:fillRect/>
          </a:stretch>
        </p:blipFill>
        <p:spPr bwMode="auto">
          <a:xfrm>
            <a:off x="3632484" y="1219255"/>
            <a:ext cx="4467908" cy="2139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/>
          <a:srcRect t="50586"/>
          <a:stretch>
            <a:fillRect/>
          </a:stretch>
        </p:blipFill>
        <p:spPr bwMode="auto">
          <a:xfrm>
            <a:off x="3632484" y="3890232"/>
            <a:ext cx="4467908" cy="2162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4832082" y="3429000"/>
            <a:ext cx="3430427" cy="400110"/>
          </a:xfrm>
          <a:prstGeom prst="rect">
            <a:avLst/>
          </a:prstGeom>
          <a:solidFill>
            <a:srgbClr val="F2E39B">
              <a:alpha val="6549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lt-LT" sz="2000" smtClean="0">
                <a:latin typeface="Garamond" pitchFamily="18" charset="0"/>
              </a:rPr>
              <a:t>V. Tiwari et al. PNAS </a:t>
            </a:r>
            <a:r>
              <a:rPr lang="lt-LT" sz="2000" b="1" smtClean="0">
                <a:latin typeface="Garamond" pitchFamily="18" charset="0"/>
              </a:rPr>
              <a:t>110</a:t>
            </a:r>
            <a:r>
              <a:rPr lang="lt-LT" sz="2000" smtClean="0">
                <a:latin typeface="Garamond" pitchFamily="18" charset="0"/>
              </a:rPr>
              <a:t> (2013)</a:t>
            </a:r>
            <a:endParaRPr lang="en-US" sz="2000" err="1" smtClean="0">
              <a:latin typeface="Garamond" pitchFamily="18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932040" y="2132856"/>
            <a:ext cx="576064" cy="57606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dimer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40453" y="3933056"/>
            <a:ext cx="2479419" cy="2424871"/>
          </a:xfrm>
          <a:prstGeom prst="rect">
            <a:avLst/>
          </a:prstGeom>
        </p:spPr>
      </p:pic>
      <p:pic>
        <p:nvPicPr>
          <p:cNvPr id="16" name="monomer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40453" y="1196752"/>
            <a:ext cx="2477669" cy="242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22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  <p:bldLst>
      <p:bldP spid="26" grpId="0" animBg="1"/>
      <p:bldP spid="2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Time-resolved phenomena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mtClean="0"/>
              <a:t>Coherent beats of vibrational</a:t>
            </a:r>
            <a:br>
              <a:rPr lang="lt-LT" smtClean="0"/>
            </a:br>
            <a:r>
              <a:rPr lang="lt-LT" smtClean="0"/>
              <a:t>degrees of freedom</a:t>
            </a:r>
            <a:br>
              <a:rPr lang="lt-LT" smtClean="0"/>
            </a:br>
            <a:r>
              <a:rPr lang="lt-LT" smtClean="0"/>
              <a:t>(internal structure of excitons)</a:t>
            </a:r>
            <a:endParaRPr lang="lt-LT" dirty="0" smtClean="0"/>
          </a:p>
        </p:txBody>
      </p:sp>
      <p:pic>
        <p:nvPicPr>
          <p:cNvPr id="9" name="Picture 8" descr="f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2743200"/>
            <a:ext cx="4774600" cy="2520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PSII RC</a:t>
            </a:r>
          </a:p>
        </p:txBody>
      </p:sp>
      <p:pic>
        <p:nvPicPr>
          <p:cNvPr id="2056" name="Picture 8" descr="PS2structur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93750" y="2698750"/>
            <a:ext cx="7556500" cy="23272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407990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Spectral density</a:t>
            </a:r>
          </a:p>
        </p:txBody>
      </p:sp>
      <p:pic>
        <p:nvPicPr>
          <p:cNvPr id="2560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384425" y="1600200"/>
            <a:ext cx="4373563" cy="452596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xmlns="" val="352858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Monomer absorption</a:t>
            </a:r>
          </a:p>
        </p:txBody>
      </p:sp>
      <p:pic>
        <p:nvPicPr>
          <p:cNvPr id="276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189163" y="1600200"/>
            <a:ext cx="4764087" cy="452596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xmlns="" val="11568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Absorption of PSII RC</a:t>
            </a:r>
          </a:p>
        </p:txBody>
      </p:sp>
      <p:pic>
        <p:nvPicPr>
          <p:cNvPr id="3379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247900" y="1600200"/>
            <a:ext cx="4646613" cy="452596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xmlns="" val="31867880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PSII RC 2D at 77 K</a:t>
            </a:r>
          </a:p>
        </p:txBody>
      </p:sp>
      <p:pic>
        <p:nvPicPr>
          <p:cNvPr id="37896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035050" y="1143000"/>
            <a:ext cx="7072313" cy="4525963"/>
          </a:xfrm>
          <a:noFill/>
          <a:ln/>
        </p:spPr>
      </p:pic>
      <p:sp>
        <p:nvSpPr>
          <p:cNvPr id="4" name="TextBox 3"/>
          <p:cNvSpPr txBox="1"/>
          <p:nvPr/>
        </p:nvSpPr>
        <p:spPr>
          <a:xfrm>
            <a:off x="533400" y="5772090"/>
            <a:ext cx="4952190" cy="400110"/>
          </a:xfrm>
          <a:prstGeom prst="rect">
            <a:avLst/>
          </a:prstGeom>
          <a:solidFill>
            <a:srgbClr val="F2E39B">
              <a:alpha val="6549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Garamond" pitchFamily="18" charset="0"/>
              </a:rPr>
              <a:t>A. </a:t>
            </a:r>
            <a:r>
              <a:rPr lang="en-US" sz="2000" dirty="0" err="1" smtClean="0">
                <a:latin typeface="Garamond" pitchFamily="18" charset="0"/>
              </a:rPr>
              <a:t>Gelzinis</a:t>
            </a:r>
            <a:r>
              <a:rPr lang="lt-LT" sz="2000" dirty="0" smtClean="0">
                <a:latin typeface="Garamond" pitchFamily="18" charset="0"/>
              </a:rPr>
              <a:t> et </a:t>
            </a:r>
            <a:r>
              <a:rPr lang="lt-LT" sz="2000" dirty="0" err="1" smtClean="0">
                <a:latin typeface="Garamond" pitchFamily="18" charset="0"/>
              </a:rPr>
              <a:t>al</a:t>
            </a:r>
            <a:r>
              <a:rPr lang="lt-LT" sz="2000" dirty="0" smtClean="0">
                <a:latin typeface="Garamond" pitchFamily="18" charset="0"/>
              </a:rPr>
              <a:t>. </a:t>
            </a:r>
            <a:r>
              <a:rPr lang="en-US" sz="2000" dirty="0" smtClean="0">
                <a:latin typeface="Garamond" pitchFamily="18" charset="0"/>
              </a:rPr>
              <a:t>New J. Phys.</a:t>
            </a:r>
            <a:r>
              <a:rPr lang="lt-LT" sz="2000" dirty="0" smtClean="0">
                <a:latin typeface="Garamond" pitchFamily="18" charset="0"/>
              </a:rPr>
              <a:t> </a:t>
            </a:r>
            <a:r>
              <a:rPr lang="en-US" sz="2000" b="1" dirty="0">
                <a:latin typeface="Garamond" pitchFamily="18" charset="0"/>
              </a:rPr>
              <a:t>1</a:t>
            </a:r>
            <a:r>
              <a:rPr lang="lt-LT" sz="2000" b="1" dirty="0" smtClean="0">
                <a:latin typeface="Garamond" pitchFamily="18" charset="0"/>
              </a:rPr>
              <a:t>5</a:t>
            </a:r>
            <a:r>
              <a:rPr lang="en-US" sz="2000" dirty="0" smtClean="0">
                <a:latin typeface="Garamond" pitchFamily="18" charset="0"/>
              </a:rPr>
              <a:t>, 075013 </a:t>
            </a:r>
            <a:r>
              <a:rPr lang="lt-LT" sz="2000" dirty="0" smtClean="0">
                <a:latin typeface="Garamond" pitchFamily="18" charset="0"/>
              </a:rPr>
              <a:t>(201</a:t>
            </a:r>
            <a:r>
              <a:rPr lang="en-US" sz="2000" dirty="0" smtClean="0">
                <a:latin typeface="Garamond" pitchFamily="18" charset="0"/>
              </a:rPr>
              <a:t>3</a:t>
            </a:r>
            <a:r>
              <a:rPr lang="lt-LT" sz="2000" dirty="0" smtClean="0">
                <a:latin typeface="Garamond" pitchFamily="18" charset="0"/>
              </a:rPr>
              <a:t>)</a:t>
            </a:r>
            <a:endParaRPr lang="en-US" sz="2000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706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PSII RC 2D at 77 K</a:t>
            </a:r>
          </a:p>
        </p:txBody>
      </p:sp>
      <p:pic>
        <p:nvPicPr>
          <p:cNvPr id="3994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035050" y="1143000"/>
            <a:ext cx="7072313" cy="452596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xmlns="" val="99796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PSII RC 2D at 77 K</a:t>
            </a:r>
          </a:p>
        </p:txBody>
      </p:sp>
      <p:pic>
        <p:nvPicPr>
          <p:cNvPr id="4096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035050" y="1143000"/>
            <a:ext cx="7072313" cy="452596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xmlns="" val="256862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Tight binding hamiltonian</a:t>
            </a:r>
          </a:p>
        </p:txBody>
      </p:sp>
      <p:pic>
        <p:nvPicPr>
          <p:cNvPr id="4102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20725" y="1417637"/>
            <a:ext cx="7700963" cy="452596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xmlns="" val="122758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CT states</a:t>
            </a:r>
          </a:p>
        </p:txBody>
      </p:sp>
      <p:pic>
        <p:nvPicPr>
          <p:cNvPr id="1127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33450" y="1447800"/>
            <a:ext cx="7275513" cy="452596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xmlns="" val="112899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CT pathways</a:t>
            </a:r>
          </a:p>
        </p:txBody>
      </p:sp>
      <p:pic>
        <p:nvPicPr>
          <p:cNvPr id="1331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200" y="1905000"/>
            <a:ext cx="8229600" cy="3570287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xmlns="" val="93594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2D spectrum of the PSII RC at 77K at a waiting time of 170 </a:t>
            </a:r>
            <a:r>
              <a:rPr lang="en-US" dirty="0" err="1"/>
              <a:t>fs</a:t>
            </a:r>
            <a:r>
              <a:rPr lang="en-US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426200"/>
            <a:ext cx="6096000" cy="431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rgbClr val="FFFF00"/>
                </a:solidFill>
                <a:latin typeface="Arial"/>
              </a:rPr>
              <a:t>F</a:t>
            </a:r>
            <a:r>
              <a:rPr lang="en-US" sz="1100" dirty="0" smtClean="0">
                <a:solidFill>
                  <a:srgbClr val="FFFF00"/>
                </a:solidFill>
                <a:latin typeface="Arial"/>
              </a:rPr>
              <a:t>. D. Fuller, J. Pan, A. </a:t>
            </a:r>
            <a:r>
              <a:rPr lang="en-US" sz="1100" dirty="0" err="1" smtClean="0">
                <a:solidFill>
                  <a:srgbClr val="FFFF00"/>
                </a:solidFill>
                <a:latin typeface="Arial"/>
              </a:rPr>
              <a:t>Gelzinis</a:t>
            </a:r>
            <a:r>
              <a:rPr lang="en-US" sz="1100" dirty="0" smtClean="0">
                <a:solidFill>
                  <a:srgbClr val="FFFF00"/>
                </a:solidFill>
                <a:latin typeface="Arial"/>
              </a:rPr>
              <a:t>, V. Butkus, S. S. </a:t>
            </a:r>
            <a:r>
              <a:rPr lang="en-US" sz="1100" dirty="0" err="1" smtClean="0">
                <a:solidFill>
                  <a:srgbClr val="FFFF00"/>
                </a:solidFill>
                <a:latin typeface="Arial"/>
              </a:rPr>
              <a:t>Senlik</a:t>
            </a:r>
            <a:r>
              <a:rPr lang="en-US" sz="1100" dirty="0" smtClean="0">
                <a:solidFill>
                  <a:srgbClr val="FFFF00"/>
                </a:solidFill>
                <a:latin typeface="Arial"/>
              </a:rPr>
              <a:t>, D. E. Wilcox, C. E. </a:t>
            </a:r>
            <a:r>
              <a:rPr lang="en-US" sz="1100" dirty="0" err="1" smtClean="0">
                <a:solidFill>
                  <a:srgbClr val="FFFF00"/>
                </a:solidFill>
                <a:latin typeface="Arial"/>
              </a:rPr>
              <a:t>Yocum</a:t>
            </a:r>
            <a:r>
              <a:rPr lang="en-US" sz="1100" dirty="0" smtClean="0">
                <a:solidFill>
                  <a:srgbClr val="FFFF00"/>
                </a:solidFill>
                <a:latin typeface="Arial"/>
              </a:rPr>
              <a:t>, L. Valkunas, D. Abramavicius, J. P. Ogilvie. Nature Chemistry 6, 706 (2014)</a:t>
            </a:r>
            <a:endParaRPr lang="en-US" sz="1100" dirty="0">
              <a:solidFill>
                <a:srgbClr val="FFFF00"/>
              </a:solidFill>
              <a:latin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114800" y="1981200"/>
            <a:ext cx="4668253" cy="3993210"/>
            <a:chOff x="4191000" y="1661153"/>
            <a:chExt cx="4668253" cy="3993210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1661153"/>
              <a:ext cx="4668253" cy="3993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6385560" y="1767840"/>
              <a:ext cx="12192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8153400" y="1769619"/>
              <a:ext cx="12192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3735071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295528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217" y="-76200"/>
            <a:ext cx="7772400" cy="1143000"/>
          </a:xfrm>
        </p:spPr>
        <p:txBody>
          <a:bodyPr/>
          <a:lstStyle/>
          <a:p>
            <a:r>
              <a:rPr lang="en-US" dirty="0" smtClean="0"/>
              <a:t> Physical origin of coherences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57199" y="1219200"/>
            <a:ext cx="3276601" cy="4976082"/>
            <a:chOff x="304799" y="1219200"/>
            <a:chExt cx="3276601" cy="497608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799" y="1219200"/>
              <a:ext cx="3276601" cy="4976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337165" y="1271584"/>
              <a:ext cx="12192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49963" y="2168934"/>
              <a:ext cx="12192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642" y="3059902"/>
              <a:ext cx="12192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6817" y="4006052"/>
              <a:ext cx="12192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Left Brace 7"/>
          <p:cNvSpPr/>
          <p:nvPr/>
        </p:nvSpPr>
        <p:spPr>
          <a:xfrm>
            <a:off x="457199" y="1271584"/>
            <a:ext cx="150763" cy="1395416"/>
          </a:xfrm>
          <a:prstGeom prst="leftBrace">
            <a:avLst>
              <a:gd name="adj1" fmla="val 65194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-465921" y="1758346"/>
            <a:ext cx="1569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Excitonic</a:t>
            </a:r>
            <a:r>
              <a:rPr lang="en-US" sz="1600" dirty="0" smtClean="0"/>
              <a:t> states</a:t>
            </a:r>
            <a:endParaRPr lang="en-US" sz="1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3962400" y="3835955"/>
            <a:ext cx="2400151" cy="2260045"/>
            <a:chOff x="4267200" y="3696490"/>
            <a:chExt cx="2084929" cy="1963224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2194" t="50000"/>
            <a:stretch/>
          </p:blipFill>
          <p:spPr bwMode="auto">
            <a:xfrm>
              <a:off x="4267200" y="3707241"/>
              <a:ext cx="2084929" cy="19524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4313505" y="3696490"/>
              <a:ext cx="12192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025399" y="1392570"/>
            <a:ext cx="4646286" cy="4720881"/>
            <a:chOff x="4480627" y="1559527"/>
            <a:chExt cx="4036070" cy="4100868"/>
          </a:xfrm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2500" t="50000"/>
            <a:stretch/>
          </p:blipFill>
          <p:spPr bwMode="auto">
            <a:xfrm>
              <a:off x="6477000" y="3657600"/>
              <a:ext cx="2039697" cy="20027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6499493" y="3710778"/>
              <a:ext cx="12192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507767" y="1559527"/>
              <a:ext cx="12192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480627" y="1609171"/>
              <a:ext cx="12192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648200" y="3666953"/>
            <a:ext cx="1262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311951" y="3663665"/>
            <a:ext cx="841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Theory</a:t>
            </a:r>
            <a:endParaRPr lang="en-US" dirty="0"/>
          </a:p>
        </p:txBody>
      </p:sp>
      <p:sp>
        <p:nvSpPr>
          <p:cNvPr id="27" name="Right Arrow 26"/>
          <p:cNvSpPr/>
          <p:nvPr/>
        </p:nvSpPr>
        <p:spPr>
          <a:xfrm rot="21043466">
            <a:off x="2731084" y="4375023"/>
            <a:ext cx="1371600" cy="415405"/>
          </a:xfrm>
          <a:prstGeom prst="rightArrow">
            <a:avLst>
              <a:gd name="adj1" fmla="val 58929"/>
              <a:gd name="adj2" fmla="val 8485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Vibrational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 rot="5400000">
            <a:off x="2902396" y="4850665"/>
            <a:ext cx="309569" cy="140284"/>
          </a:xfrm>
          <a:prstGeom prst="rightArrow">
            <a:avLst>
              <a:gd name="adj1" fmla="val 58929"/>
              <a:gd name="adj2" fmla="val 8485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3" name="Right Arrow 32"/>
          <p:cNvSpPr/>
          <p:nvPr/>
        </p:nvSpPr>
        <p:spPr>
          <a:xfrm rot="5400000">
            <a:off x="3245296" y="4850666"/>
            <a:ext cx="309569" cy="140284"/>
          </a:xfrm>
          <a:prstGeom prst="rightArrow">
            <a:avLst>
              <a:gd name="adj1" fmla="val 58929"/>
              <a:gd name="adj2" fmla="val 8485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 rot="5400000">
            <a:off x="1408876" y="4446807"/>
            <a:ext cx="309569" cy="140284"/>
          </a:xfrm>
          <a:prstGeom prst="rightArrow">
            <a:avLst>
              <a:gd name="adj1" fmla="val 58929"/>
              <a:gd name="adj2" fmla="val 8485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5" name="Right Arrow 34"/>
          <p:cNvSpPr/>
          <p:nvPr/>
        </p:nvSpPr>
        <p:spPr>
          <a:xfrm rot="5400000">
            <a:off x="1149796" y="4698268"/>
            <a:ext cx="309569" cy="140284"/>
          </a:xfrm>
          <a:prstGeom prst="rightArrow">
            <a:avLst>
              <a:gd name="adj1" fmla="val 58929"/>
              <a:gd name="adj2" fmla="val 8485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 rot="5400000">
            <a:off x="677356" y="3959129"/>
            <a:ext cx="309569" cy="140284"/>
          </a:xfrm>
          <a:prstGeom prst="rightArrow">
            <a:avLst>
              <a:gd name="adj1" fmla="val 58929"/>
              <a:gd name="adj2" fmla="val 8485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1" name="Right Arrow 30"/>
          <p:cNvSpPr/>
          <p:nvPr/>
        </p:nvSpPr>
        <p:spPr>
          <a:xfrm rot="5400000">
            <a:off x="465128" y="4144715"/>
            <a:ext cx="959596" cy="314473"/>
          </a:xfrm>
          <a:prstGeom prst="rightArrow">
            <a:avLst>
              <a:gd name="adj1" fmla="val 58929"/>
              <a:gd name="adj2" fmla="val 84853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rgbClr val="0070C0"/>
                </a:solidFill>
              </a:rPr>
              <a:t>Vibronic</a:t>
            </a:r>
            <a:endParaRPr lang="en-US" sz="1400" b="1" dirty="0">
              <a:solidFill>
                <a:srgbClr val="0070C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943687" y="1265513"/>
            <a:ext cx="4649458" cy="2467594"/>
            <a:chOff x="3943687" y="1265513"/>
            <a:chExt cx="4649458" cy="2467594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2572" b="50000"/>
            <a:stretch/>
          </p:blipFill>
          <p:spPr bwMode="auto">
            <a:xfrm>
              <a:off x="3943687" y="1450179"/>
              <a:ext cx="2368817" cy="2235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2500" b="50000"/>
            <a:stretch/>
          </p:blipFill>
          <p:spPr bwMode="auto">
            <a:xfrm>
              <a:off x="6229350" y="1412079"/>
              <a:ext cx="2363795" cy="2321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4747496" y="1268801"/>
              <a:ext cx="12629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Experiment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162800" y="1265513"/>
              <a:ext cx="8414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Theory</a:t>
              </a:r>
              <a:endParaRPr lang="en-US" dirty="0"/>
            </a:p>
          </p:txBody>
        </p:sp>
      </p:grpSp>
      <p:sp>
        <p:nvSpPr>
          <p:cNvPr id="43" name="Right Arrow 42"/>
          <p:cNvSpPr/>
          <p:nvPr/>
        </p:nvSpPr>
        <p:spPr>
          <a:xfrm rot="5400000">
            <a:off x="2540446" y="4374416"/>
            <a:ext cx="309569" cy="140284"/>
          </a:xfrm>
          <a:prstGeom prst="rightArrow">
            <a:avLst>
              <a:gd name="adj1" fmla="val 58929"/>
              <a:gd name="adj2" fmla="val 8485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33400" y="6426200"/>
            <a:ext cx="6096000" cy="431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rgbClr val="FFFF00"/>
                </a:solidFill>
                <a:latin typeface="Arial"/>
              </a:rPr>
              <a:t>F</a:t>
            </a:r>
            <a:r>
              <a:rPr lang="en-US" sz="1100" dirty="0" smtClean="0">
                <a:solidFill>
                  <a:srgbClr val="FFFF00"/>
                </a:solidFill>
                <a:latin typeface="Arial"/>
              </a:rPr>
              <a:t>. D. Fuller, J. Pan, A. </a:t>
            </a:r>
            <a:r>
              <a:rPr lang="en-US" sz="1100" dirty="0" err="1" smtClean="0">
                <a:solidFill>
                  <a:srgbClr val="FFFF00"/>
                </a:solidFill>
                <a:latin typeface="Arial"/>
              </a:rPr>
              <a:t>Gelzinis</a:t>
            </a:r>
            <a:r>
              <a:rPr lang="en-US" sz="1100" dirty="0" smtClean="0">
                <a:solidFill>
                  <a:srgbClr val="FFFF00"/>
                </a:solidFill>
                <a:latin typeface="Arial"/>
              </a:rPr>
              <a:t>, V. Butkus, S. S. </a:t>
            </a:r>
            <a:r>
              <a:rPr lang="en-US" sz="1100" dirty="0" err="1" smtClean="0">
                <a:solidFill>
                  <a:srgbClr val="FFFF00"/>
                </a:solidFill>
                <a:latin typeface="Arial"/>
              </a:rPr>
              <a:t>Senlik</a:t>
            </a:r>
            <a:r>
              <a:rPr lang="en-US" sz="1100" dirty="0" smtClean="0">
                <a:solidFill>
                  <a:srgbClr val="FFFF00"/>
                </a:solidFill>
                <a:latin typeface="Arial"/>
              </a:rPr>
              <a:t>, D. E. Wilcox, C. E. </a:t>
            </a:r>
            <a:r>
              <a:rPr lang="en-US" sz="1100" dirty="0" err="1" smtClean="0">
                <a:solidFill>
                  <a:srgbClr val="FFFF00"/>
                </a:solidFill>
                <a:latin typeface="Arial"/>
              </a:rPr>
              <a:t>Yocum</a:t>
            </a:r>
            <a:r>
              <a:rPr lang="en-US" sz="1100" dirty="0" smtClean="0">
                <a:solidFill>
                  <a:srgbClr val="FFFF00"/>
                </a:solidFill>
                <a:latin typeface="Arial"/>
              </a:rPr>
              <a:t>, L. Valkunas, D. Abramavicius, J. P. Ogilvie. Nature Chemistry 6, 706 (2014)</a:t>
            </a:r>
            <a:endParaRPr lang="en-US" sz="1100" dirty="0">
              <a:solidFill>
                <a:srgbClr val="FFFF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372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7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1" grpId="0" animBg="1"/>
      <p:bldP spid="4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1261" y="12192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Enhancement of the charge transfer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7701"/>
          <a:stretch/>
        </p:blipFill>
        <p:spPr bwMode="auto">
          <a:xfrm>
            <a:off x="609600" y="1535668"/>
            <a:ext cx="1971676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61998" y="5421868"/>
            <a:ext cx="1905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Excitonic</a:t>
            </a:r>
            <a:r>
              <a:rPr lang="en-US" dirty="0" smtClean="0"/>
              <a:t> </a:t>
            </a:r>
            <a:r>
              <a:rPr lang="en-US" dirty="0" err="1" smtClean="0"/>
              <a:t>splittings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1352550" y="4787900"/>
            <a:ext cx="1095173" cy="6339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-170387" y="2010855"/>
            <a:ext cx="144430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Population of</a:t>
            </a:r>
            <a:br>
              <a:rPr lang="en-US" dirty="0" smtClean="0"/>
            </a:br>
            <a:r>
              <a:rPr lang="en-US" dirty="0" smtClean="0"/>
              <a:t> CT state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-287679" y="3978156"/>
            <a:ext cx="17300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Spectral density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10189" y="1696967"/>
            <a:ext cx="2776611" cy="2887675"/>
          </a:xfrm>
          <a:prstGeom prst="rect">
            <a:avLst/>
          </a:prstGeom>
        </p:spPr>
      </p:pic>
      <p:sp>
        <p:nvSpPr>
          <p:cNvPr id="15" name="TextBox 3"/>
          <p:cNvSpPr txBox="1"/>
          <p:nvPr/>
        </p:nvSpPr>
        <p:spPr>
          <a:xfrm>
            <a:off x="4900613" y="6019800"/>
            <a:ext cx="3862387" cy="431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latin typeface="Arial"/>
              </a:rPr>
              <a:t>D. </a:t>
            </a:r>
            <a:r>
              <a:rPr lang="en-US" sz="900" dirty="0" err="1" smtClean="0">
                <a:latin typeface="Arial"/>
              </a:rPr>
              <a:t>Abramavicius</a:t>
            </a:r>
            <a:r>
              <a:rPr lang="en-US" sz="900" dirty="0" smtClean="0">
                <a:latin typeface="Arial"/>
              </a:rPr>
              <a:t> et al. </a:t>
            </a:r>
            <a:r>
              <a:rPr lang="en-US" sz="900" dirty="0">
                <a:latin typeface="Arial"/>
              </a:rPr>
              <a:t>Acceleration of charge separation by oscillations of the environment </a:t>
            </a:r>
            <a:r>
              <a:rPr lang="en-US" sz="900" dirty="0" smtClean="0">
                <a:latin typeface="Arial"/>
              </a:rPr>
              <a:t>polarization. </a:t>
            </a:r>
            <a:r>
              <a:rPr lang="en-US" sz="900" dirty="0" err="1" smtClean="0">
                <a:latin typeface="Arial"/>
              </a:rPr>
              <a:t>Chem</a:t>
            </a:r>
            <a:r>
              <a:rPr lang="en-US" sz="900" dirty="0" smtClean="0">
                <a:latin typeface="Arial"/>
              </a:rPr>
              <a:t> </a:t>
            </a:r>
            <a:r>
              <a:rPr lang="en-US" sz="900" dirty="0" err="1" smtClean="0">
                <a:latin typeface="Arial"/>
              </a:rPr>
              <a:t>Phys</a:t>
            </a:r>
            <a:r>
              <a:rPr lang="en-US" sz="900" dirty="0" smtClean="0">
                <a:latin typeface="Arial"/>
              </a:rPr>
              <a:t> </a:t>
            </a:r>
            <a:r>
              <a:rPr lang="en-US" sz="900" dirty="0" err="1" smtClean="0">
                <a:latin typeface="Arial"/>
              </a:rPr>
              <a:t>Lett</a:t>
            </a:r>
            <a:r>
              <a:rPr lang="en-US" sz="900" dirty="0" smtClean="0">
                <a:latin typeface="Arial"/>
              </a:rPr>
              <a:t> </a:t>
            </a:r>
            <a:r>
              <a:rPr lang="en-US" sz="900" b="1" dirty="0" smtClean="0">
                <a:latin typeface="Arial"/>
              </a:rPr>
              <a:t>368</a:t>
            </a:r>
            <a:r>
              <a:rPr lang="en-US" sz="900" dirty="0">
                <a:latin typeface="Arial"/>
              </a:rPr>
              <a:t> </a:t>
            </a:r>
            <a:r>
              <a:rPr lang="en-US" sz="900" dirty="0" smtClean="0">
                <a:latin typeface="Arial"/>
              </a:rPr>
              <a:t>(2003)</a:t>
            </a:r>
            <a:endParaRPr lang="en-US" sz="900" dirty="0">
              <a:latin typeface="Arial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193" r="33838"/>
          <a:stretch/>
        </p:blipFill>
        <p:spPr bwMode="auto">
          <a:xfrm>
            <a:off x="2590600" y="1535668"/>
            <a:ext cx="15242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150" r="-335"/>
          <a:stretch/>
        </p:blipFill>
        <p:spPr bwMode="auto">
          <a:xfrm>
            <a:off x="4162426" y="1521875"/>
            <a:ext cx="1476374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2819400" y="4876800"/>
            <a:ext cx="228600" cy="545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3810000" y="4876800"/>
            <a:ext cx="533602" cy="545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164369" y="2286000"/>
            <a:ext cx="736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Ground</a:t>
            </a:r>
          </a:p>
          <a:p>
            <a:pPr algn="ctr"/>
            <a:r>
              <a:rPr lang="en-US" sz="1400" dirty="0" smtClean="0"/>
              <a:t>state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6669194" y="1962150"/>
            <a:ext cx="770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CT state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7161959" y="1519750"/>
            <a:ext cx="1524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Separated charges</a:t>
            </a:r>
            <a:endParaRPr lang="en-US" sz="1400" dirty="0"/>
          </a:p>
        </p:txBody>
      </p:sp>
      <p:sp>
        <p:nvSpPr>
          <p:cNvPr id="31" name="Rectangle 30"/>
          <p:cNvSpPr/>
          <p:nvPr/>
        </p:nvSpPr>
        <p:spPr>
          <a:xfrm>
            <a:off x="6019799" y="4584642"/>
            <a:ext cx="285281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After the </a:t>
            </a:r>
            <a:r>
              <a:rPr lang="en-US" sz="1100" dirty="0" smtClean="0"/>
              <a:t>excitation, </a:t>
            </a:r>
            <a:r>
              <a:rPr lang="en-US" sz="1100" dirty="0"/>
              <a:t>the electron appears in the initial state A. The transition along </a:t>
            </a:r>
            <a:r>
              <a:rPr lang="en-US" sz="1100" dirty="0" err="1" smtClean="0"/>
              <a:t>overdamped</a:t>
            </a:r>
            <a:r>
              <a:rPr lang="en-US" sz="1100" dirty="0" smtClean="0"/>
              <a:t> and </a:t>
            </a:r>
            <a:r>
              <a:rPr lang="en-US" sz="1100" dirty="0" err="1" smtClean="0"/>
              <a:t>underdamped</a:t>
            </a:r>
            <a:r>
              <a:rPr lang="en-US" sz="1100" dirty="0" smtClean="0"/>
              <a:t> coordinates </a:t>
            </a:r>
            <a:r>
              <a:rPr lang="en-US" sz="1100" dirty="0"/>
              <a:t>are indicated as states B, C and D. The charge transfer may take place at any </a:t>
            </a:r>
            <a:r>
              <a:rPr lang="en-US" sz="1100" dirty="0" smtClean="0"/>
              <a:t>time </a:t>
            </a:r>
            <a:r>
              <a:rPr lang="en-US" sz="1100" dirty="0"/>
              <a:t>while the most probable event happens in the state 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6426200"/>
            <a:ext cx="6096000" cy="431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rgbClr val="FFFF00"/>
                </a:solidFill>
                <a:latin typeface="Arial"/>
              </a:rPr>
              <a:t>F</a:t>
            </a:r>
            <a:r>
              <a:rPr lang="en-US" sz="1100" dirty="0" smtClean="0">
                <a:solidFill>
                  <a:srgbClr val="FFFF00"/>
                </a:solidFill>
                <a:latin typeface="Arial"/>
              </a:rPr>
              <a:t>. D. Fuller, J. Pan, A. </a:t>
            </a:r>
            <a:r>
              <a:rPr lang="en-US" sz="1100" dirty="0" err="1" smtClean="0">
                <a:solidFill>
                  <a:srgbClr val="FFFF00"/>
                </a:solidFill>
                <a:latin typeface="Arial"/>
              </a:rPr>
              <a:t>Gelzinis</a:t>
            </a:r>
            <a:r>
              <a:rPr lang="en-US" sz="1100" dirty="0" smtClean="0">
                <a:solidFill>
                  <a:srgbClr val="FFFF00"/>
                </a:solidFill>
                <a:latin typeface="Arial"/>
              </a:rPr>
              <a:t>, V. Butkus, S. S. </a:t>
            </a:r>
            <a:r>
              <a:rPr lang="en-US" sz="1100" dirty="0" err="1" smtClean="0">
                <a:solidFill>
                  <a:srgbClr val="FFFF00"/>
                </a:solidFill>
                <a:latin typeface="Arial"/>
              </a:rPr>
              <a:t>Senlik</a:t>
            </a:r>
            <a:r>
              <a:rPr lang="en-US" sz="1100" dirty="0" smtClean="0">
                <a:solidFill>
                  <a:srgbClr val="FFFF00"/>
                </a:solidFill>
                <a:latin typeface="Arial"/>
              </a:rPr>
              <a:t>, D. E. Wilcox, C. E. </a:t>
            </a:r>
            <a:r>
              <a:rPr lang="en-US" sz="1100" dirty="0" err="1" smtClean="0">
                <a:solidFill>
                  <a:srgbClr val="FFFF00"/>
                </a:solidFill>
                <a:latin typeface="Arial"/>
              </a:rPr>
              <a:t>Yocum</a:t>
            </a:r>
            <a:r>
              <a:rPr lang="en-US" sz="1100" dirty="0" smtClean="0">
                <a:solidFill>
                  <a:srgbClr val="FFFF00"/>
                </a:solidFill>
                <a:latin typeface="Arial"/>
              </a:rPr>
              <a:t>, L. Valkunas, D. Abramavicius, J. P. Ogilvie. Nature Chemistry 6, 706 (2014)</a:t>
            </a:r>
            <a:endParaRPr lang="en-US" sz="1100" dirty="0">
              <a:solidFill>
                <a:srgbClr val="FFFF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456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0" grpId="0"/>
      <p:bldP spid="32" grpId="0"/>
      <p:bldP spid="33" grpId="0"/>
      <p:bldP spid="3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Fluorescence intermittency in single LHCII is probably related to NPQ and can be explained by considering equilibrium between |on</a:t>
            </a:r>
            <a:r>
              <a:rPr lang="en-US" dirty="0" smtClean="0">
                <a:sym typeface="Symbol"/>
              </a:rPr>
              <a:t></a:t>
            </a:r>
            <a:r>
              <a:rPr lang="en-US" dirty="0" smtClean="0"/>
              <a:t> and |off</a:t>
            </a:r>
            <a:r>
              <a:rPr lang="en-US" dirty="0" smtClean="0">
                <a:sym typeface="Symbol"/>
              </a:rPr>
              <a:t></a:t>
            </a:r>
            <a:r>
              <a:rPr lang="en-US" dirty="0" smtClean="0"/>
              <a:t> states in a dynamic self-</a:t>
            </a:r>
            <a:r>
              <a:rPr lang="en-US" dirty="0" err="1" smtClean="0"/>
              <a:t>organisation</a:t>
            </a:r>
            <a:r>
              <a:rPr lang="en-US" dirty="0" smtClean="0"/>
              <a:t> model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Adverse </a:t>
            </a:r>
            <a:r>
              <a:rPr lang="en-US" dirty="0"/>
              <a:t>environment enforce LHCII to switch to the non-fluorescing dark state</a:t>
            </a:r>
            <a:r>
              <a:rPr lang="en-US" dirty="0" smtClean="0"/>
              <a:t>.</a:t>
            </a:r>
          </a:p>
          <a:p>
            <a:r>
              <a:rPr lang="lt-LT" dirty="0" smtClean="0"/>
              <a:t>2D spectral oscillations come </a:t>
            </a:r>
            <a:r>
              <a:rPr lang="en-US" dirty="0" smtClean="0"/>
              <a:t>either </a:t>
            </a:r>
            <a:r>
              <a:rPr lang="lt-LT" dirty="0" smtClean="0"/>
              <a:t>from</a:t>
            </a:r>
            <a:r>
              <a:rPr lang="en-US" dirty="0" smtClean="0"/>
              <a:t> electronic coherencies or vibrational resonances of the bath. For this purpose the Fourier maps are useful by analyzing the 2D electronic spectra.</a:t>
            </a:r>
          </a:p>
          <a:p>
            <a:r>
              <a:rPr lang="en-US" dirty="0" smtClean="0"/>
              <a:t>Inhomogeneous disorder makes different effect of on </a:t>
            </a:r>
            <a:r>
              <a:rPr lang="en-US" dirty="0" err="1" smtClean="0"/>
              <a:t>electronc</a:t>
            </a:r>
            <a:r>
              <a:rPr lang="en-US" dirty="0" smtClean="0"/>
              <a:t>/</a:t>
            </a:r>
            <a:r>
              <a:rPr lang="en-US" dirty="0" err="1" smtClean="0"/>
              <a:t>vibronic</a:t>
            </a:r>
            <a:r>
              <a:rPr lang="en-US" dirty="0" smtClean="0"/>
              <a:t> coherences.</a:t>
            </a:r>
          </a:p>
          <a:p>
            <a:r>
              <a:rPr lang="en-US" dirty="0" smtClean="0"/>
              <a:t>Vibrational coherences evolving in the ground state and </a:t>
            </a:r>
            <a:r>
              <a:rPr lang="en-US" dirty="0" err="1" smtClean="0"/>
              <a:t>vibronic</a:t>
            </a:r>
            <a:r>
              <a:rPr lang="en-US" dirty="0" smtClean="0"/>
              <a:t> coherences in the excited state are equally significant.</a:t>
            </a:r>
          </a:p>
        </p:txBody>
      </p:sp>
    </p:spTree>
    <p:extLst>
      <p:ext uri="{BB962C8B-B14F-4D97-AF65-F5344CB8AC3E}">
        <p14:creationId xmlns:p14="http://schemas.microsoft.com/office/powerpoint/2010/main" xmlns="" val="403295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488" y="1045170"/>
            <a:ext cx="7772400" cy="2819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i="1" dirty="0" smtClean="0">
                <a:latin typeface="Calibri" pitchFamily="34" charset="0"/>
                <a:cs typeface="Calibri" pitchFamily="34" charset="0"/>
              </a:rPr>
              <a:t>Vilnius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		    </a:t>
            </a:r>
            <a:r>
              <a:rPr lang="en-US" i="1" dirty="0" smtClean="0">
                <a:latin typeface="Calibri" pitchFamily="34" charset="0"/>
                <a:cs typeface="Calibri" pitchFamily="34" charset="0"/>
              </a:rPr>
              <a:t> Lund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		 </a:t>
            </a:r>
            <a:r>
              <a:rPr lang="en-US" i="1" dirty="0" smtClean="0">
                <a:latin typeface="Calibri" pitchFamily="34" charset="0"/>
                <a:cs typeface="Calibri" pitchFamily="34" charset="0"/>
              </a:rPr>
              <a:t>Frankfurt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 	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D.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Abramavicius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       	     D.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Zigmantas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		 C.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Büchel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lt-LT" dirty="0" smtClean="0">
                <a:latin typeface="Calibri" pitchFamily="34" charset="0"/>
                <a:cs typeface="Calibri" pitchFamily="34" charset="0"/>
              </a:rPr>
              <a:t>V. Butkus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			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A.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Gelzinis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		    </a:t>
            </a:r>
            <a:r>
              <a:rPr lang="en-US" i="1" dirty="0" smtClean="0">
                <a:latin typeface="Calibri" pitchFamily="34" charset="0"/>
                <a:cs typeface="Calibri" pitchFamily="34" charset="0"/>
              </a:rPr>
              <a:t>Gif </a:t>
            </a:r>
            <a:r>
              <a:rPr lang="en-US" i="1" dirty="0" err="1" smtClean="0">
                <a:latin typeface="Calibri" pitchFamily="34" charset="0"/>
                <a:cs typeface="Calibri" pitchFamily="34" charset="0"/>
              </a:rPr>
              <a:t>sur</a:t>
            </a:r>
            <a:r>
              <a:rPr lang="en-US" i="1" dirty="0" smtClean="0">
                <a:latin typeface="Calibri" pitchFamily="34" charset="0"/>
                <a:cs typeface="Calibri" pitchFamily="34" charset="0"/>
              </a:rPr>
              <a:t> Yvette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		</a:t>
            </a:r>
            <a:r>
              <a:rPr lang="en-US" i="1" dirty="0" smtClean="0">
                <a:latin typeface="Calibri" pitchFamily="34" charset="0"/>
                <a:cs typeface="Calibri" pitchFamily="34" charset="0"/>
              </a:rPr>
              <a:t>Ann Arbor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R.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Augulis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	                  B. Robert		J. P. Ogilvie</a:t>
            </a: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E.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Songaila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		    A. Gall		F. D. Fuller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J.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Chmeliov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	</a:t>
            </a:r>
          </a:p>
          <a:p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 lvl="6"/>
            <a:endParaRPr lang="lt-LT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82488" y="3864570"/>
            <a:ext cx="7772400" cy="23622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  <a:defRPr/>
            </a:pPr>
            <a:r>
              <a:rPr lang="en-US" sz="2200" i="1" dirty="0" smtClean="0">
                <a:latin typeface="Calibri" pitchFamily="34" charset="0"/>
                <a:cs typeface="Calibri" pitchFamily="34" charset="0"/>
              </a:rPr>
              <a:t>Amsterdam:</a:t>
            </a:r>
          </a:p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  <a:defRPr/>
            </a:pPr>
            <a:r>
              <a:rPr lang="en-US" sz="2200" dirty="0" smtClean="0">
                <a:latin typeface="Calibri" pitchFamily="34" charset="0"/>
                <a:cs typeface="Calibri" pitchFamily="34" charset="0"/>
              </a:rPr>
              <a:t>R. van Grondelle</a:t>
            </a:r>
          </a:p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  <a:defRPr/>
            </a:pPr>
            <a:r>
              <a:rPr lang="en-US" sz="2200" dirty="0" smtClean="0">
                <a:latin typeface="Calibri" pitchFamily="34" charset="0"/>
                <a:cs typeface="Calibri" pitchFamily="34" charset="0"/>
              </a:rPr>
              <a:t>T. P. J. </a:t>
            </a:r>
            <a:r>
              <a:rPr lang="en-US" sz="2200" dirty="0" err="1" smtClean="0">
                <a:latin typeface="Calibri" pitchFamily="34" charset="0"/>
                <a:cs typeface="Calibri" pitchFamily="34" charset="0"/>
              </a:rPr>
              <a:t>Krüger</a:t>
            </a:r>
            <a:endParaRPr lang="en-US" sz="2200" dirty="0" smtClean="0">
              <a:latin typeface="Calibri" pitchFamily="34" charset="0"/>
              <a:cs typeface="Calibri" pitchFamily="34" charset="0"/>
            </a:endParaRPr>
          </a:p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  <a:defRPr/>
            </a:pPr>
            <a:r>
              <a:rPr lang="en-US" sz="2200" dirty="0" smtClean="0">
                <a:latin typeface="Calibri" pitchFamily="34" charset="0"/>
                <a:cs typeface="Calibri" pitchFamily="34" charset="0"/>
              </a:rPr>
              <a:t>C. </a:t>
            </a:r>
            <a:r>
              <a:rPr lang="en-US" sz="2200" dirty="0" err="1" smtClean="0">
                <a:latin typeface="Calibri" pitchFamily="34" charset="0"/>
                <a:cs typeface="Calibri" pitchFamily="34" charset="0"/>
              </a:rPr>
              <a:t>Ilioaia</a:t>
            </a:r>
            <a:endParaRPr lang="en-US" sz="2200" dirty="0" smtClean="0">
              <a:latin typeface="Calibri" pitchFamily="34" charset="0"/>
              <a:cs typeface="Calibri" pitchFamily="34" charset="0"/>
            </a:endParaRPr>
          </a:p>
          <a:p>
            <a:endParaRPr lang="en-US" sz="2000" dirty="0" smtClean="0">
              <a:latin typeface="Arial Narrow" pitchFamily="34" charset="0"/>
              <a:cs typeface="Calibri" pitchFamily="34" charset="0"/>
            </a:endParaRPr>
          </a:p>
          <a:p>
            <a:r>
              <a:rPr lang="lt-LT" sz="2000" dirty="0" smtClean="0">
                <a:latin typeface="Arial Narrow" pitchFamily="34" charset="0"/>
                <a:cs typeface="Calibri" pitchFamily="34" charset="0"/>
              </a:rPr>
              <a:t>L</a:t>
            </a:r>
            <a:r>
              <a:rPr lang="en-US" sz="2000" dirty="0" smtClean="0">
                <a:latin typeface="Arial Narrow" pitchFamily="34" charset="0"/>
                <a:cs typeface="Calibri" pitchFamily="34" charset="0"/>
              </a:rPr>
              <a:t>SC</a:t>
            </a:r>
            <a:r>
              <a:rPr lang="lt-LT" sz="2000" dirty="0" smtClean="0">
                <a:latin typeface="Arial Narrow" pitchFamily="34" charset="0"/>
                <a:cs typeface="Calibri" pitchFamily="34" charset="0"/>
              </a:rPr>
              <a:t> grant no:</a:t>
            </a:r>
            <a:br>
              <a:rPr lang="lt-LT" sz="2000" dirty="0" smtClean="0">
                <a:latin typeface="Arial Narrow" pitchFamily="34" charset="0"/>
                <a:cs typeface="Calibri" pitchFamily="34" charset="0"/>
              </a:rPr>
            </a:br>
            <a:r>
              <a:rPr lang="en-US" sz="2000" dirty="0" smtClean="0">
                <a:latin typeface="Arial Narrow" pitchFamily="34" charset="0"/>
              </a:rPr>
              <a:t>VP1-3.1-ŠMM-</a:t>
            </a:r>
            <a:r>
              <a:rPr lang="lt-LT" sz="2000" dirty="0" smtClean="0">
                <a:latin typeface="Arial Narrow" pitchFamily="34" charset="0"/>
              </a:rPr>
              <a:t>07-K-01-0</a:t>
            </a:r>
            <a:r>
              <a:rPr lang="en-US" sz="2000" dirty="0" smtClean="0">
                <a:latin typeface="Arial Narrow" pitchFamily="34" charset="0"/>
              </a:rPr>
              <a:t>07</a:t>
            </a:r>
            <a:r>
              <a:rPr lang="lt-LT" sz="2000" dirty="0" smtClean="0">
                <a:latin typeface="Arial Narrow" pitchFamily="34" charset="0"/>
              </a:rPr>
              <a:t>.</a:t>
            </a:r>
            <a:endParaRPr kumimoji="0" lang="lt-LT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cs typeface="Calibri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4873131"/>
            <a:ext cx="3276599" cy="1338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477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44B3566E-B441-4186-9FCB-0518A21698FB}&quot;/&gt;&lt;filename val=&quot;C:\DOCUME~1\Jevgenij\LOCALS~1\Temp\PR\data\asimages\{44B3566E-B441-4186-9FCB-0518A21698FB}.png&quot;/&gt;&lt;hasEffects val=&quot;1&quot;/&gt;&lt;left val=&quot;29.28&quot;/&gt;&lt;top val=&quot;-4.56&quot;/&gt;&lt;width val=&quot;662.64&quot;/&gt;&lt;height val=&quot;80.64&quot;/&gt;&lt;/ThreeDShapeInfo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CDCE02A-4DB7-444A-8983-6E317322722C}&quot;/&gt;&lt;filename val=&quot;C:\DOCUME~1\Jevgenij\LOCALS~1\Temp\PR\data\asimages\{3CDCE02A-4DB7-444A-8983-6E317322722C}.png&quot;/&gt;&lt;hasEffects val=&quot;1&quot;/&gt;&lt;left val=&quot;65.28&quot;/&gt;&lt;top val=&quot;175.56&quot;/&gt;&lt;width val=&quot;601.08&quot;/&gt;&lt;height val=&quot;178.8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B9A830B-6071-4DAD-869E-24FC0A8E493D}&quot;/&gt;&lt;filename val=&quot;C:\DOCUME~1\Jevgenij\LOCALS~1\Temp\PR\data\asimages\{EB9A830B-6071-4DAD-869E-24FC0A8E493D}.png&quot;/&gt;&lt;hasEffects val=&quot;1&quot;/&gt;&lt;left val=&quot;439.56&quot;/&gt;&lt;top val=&quot;149.28&quot;/&gt;&lt;width val=&quot;124.8&quot;/&gt;&lt;height val=&quot;226.8&quot;/&gt;&lt;/ThreeDShape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863FB1F-7F31-482D-9572-CD9EE240061F}&quot;/&gt;&lt;filename val=&quot;C:\DOCUME~1\Jevgenij\LOCALS~1\Temp\PR\data\asimages\{E863FB1F-7F31-482D-9572-CD9EE240061F}.png&quot;/&gt;&lt;hasEffects val=&quot;1&quot;/&gt;&lt;left val=&quot;275.28&quot;/&gt;&lt;top val=&quot;166.56&quot;/&gt;&lt;width val=&quot;186.36&quot;/&gt;&lt;height val=&quot;198.36&quot;/&gt;&lt;/ThreeDShape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88E8C88-D312-4724-86DA-A9361B06E892}&quot;/&gt;&lt;filename val=&quot;C:\DOCUME~1\Jevgenij\LOCALS~1\Temp\PR\data\asimages\{588E8C88-D312-4724-86DA-A9361B06E892}.png&quot;/&gt;&lt;hasEffects val=&quot;1&quot;/&gt;&lt;left val=&quot;298.56&quot;/&gt;&lt;top val=&quot;189&quot;/&gt;&lt;width val=&quot;46.08&quot;/&gt;&lt;height val=&quot;28.92&quot;/&gt;&lt;/ThreeDShape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515268C-8420-4BB4-BF93-86038AE02FBC}&quot;/&gt;&lt;filename val=&quot;C:\DOCUME~1\Jevgenij\LOCALS~1\Temp\PR\data\asimages\{0515268C-8420-4BB4-BF93-86038AE02FBC}.png&quot;/&gt;&lt;hasEffects val=&quot;1&quot;/&gt;&lt;left val=&quot;348.72&quot;/&gt;&lt;top val=&quot;177.72&quot;/&gt;&lt;width val=&quot;46.92&quot;/&gt;&lt;height val=&quot;28.92&quot;/&gt;&lt;/ThreeDShape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293E3566-6CCA-434C-8E73-681A25FF5344}&quot;/&gt;&lt;filename val=&quot;C:\DOCUME~1\Jevgenij\LOCALS~1\Temp\PR\data\asimages\{293E3566-6CCA-434C-8E73-681A25FF5344}.png&quot;/&gt;&lt;hasEffects val=&quot;1&quot;/&gt;&lt;left val=&quot;326.28&quot;/&gt;&lt;top val=&quot;216.72&quot;/&gt;&lt;width val=&quot;46.8&quot;/&gt;&lt;height val=&quot;29.64&quot;/&gt;&lt;/ThreeDShape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8B915EB-0C23-4136-B70D-EF4CB538F8EE}&quot;/&gt;&lt;filename val=&quot;C:\DOCUME~1\Jevgenij\LOCALS~1\Temp\PR\data\asimages\{D8B915EB-0C23-4136-B70D-EF4CB538F8EE}.png&quot;/&gt;&lt;hasEffects val=&quot;1&quot;/&gt;&lt;left val=&quot;383.28&quot;/&gt;&lt;top val=&quot;205.56&quot;/&gt;&lt;width val=&quot;46.08&quot;/&gt;&lt;height val=&quot;29.52&quot;/&gt;&lt;/ThreeDShape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1878AC30-9751-4D20-B15E-9D49059D06F9}&quot;/&gt;&lt;filename val=&quot;C:\DOCUME~1\Jevgenij\LOCALS~1\Temp\PR\data\asimages\{1878AC30-9751-4D20-B15E-9D49059D06F9}.png&quot;/&gt;&lt;hasEffects val=&quot;1&quot;/&gt;&lt;left val=&quot;298.56&quot;/&gt;&lt;top val=&quot;239.28&quot;/&gt;&lt;width val=&quot;46.08&quot;/&gt;&lt;height val=&quot;29.64&quot;/&gt;&lt;/ThreeDShape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E48F18F-8B54-44A8-B8F6-9E641D9D3872}&quot;/&gt;&lt;filename val=&quot;C:\DOCUME~1\Jevgenij\LOCALS~1\Temp\PR\data\asimages\{5E48F18F-8B54-44A8-B8F6-9E641D9D3872}.png&quot;/&gt;&lt;hasEffects val=&quot;1&quot;/&gt;&lt;left val=&quot;388.56&quot;/&gt;&lt;top val=&quot;239.28&quot;/&gt;&lt;width val=&quot;46.08&quot;/&gt;&lt;height val=&quot;29.64&quot;/&gt;&lt;/ThreeDShape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BED0BA2-E9D5-4DDE-97D7-E9DAB976D212}&quot;/&gt;&lt;filename val=&quot;C:\DOCUME~1\Jevgenij\LOCALS~1\Temp\PR\data\asimages\{ABED0BA2-E9D5-4DDE-97D7-E9DAB976D212}.png&quot;/&gt;&lt;hasEffects val=&quot;1&quot;/&gt;&lt;left val=&quot;298.56&quot;/&gt;&lt;top val=&quot;290.28&quot;/&gt;&lt;width val=&quot;46.08&quot;/&gt;&lt;height val=&quot;29.64&quot;/&gt;&lt;/ThreeDShape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D540221-7247-4D6B-A991-D39940D643B1}&quot;/&gt;&lt;filename val=&quot;C:\DOCUME~1\Jevgenij\LOCALS~1\Temp\PR\data\asimages\{FD540221-7247-4D6B-A991-D39940D643B1}.png&quot;/&gt;&lt;hasEffects val=&quot;1&quot;/&gt;&lt;left val=&quot;343.56&quot;/&gt;&lt;top val=&quot;256.56&quot;/&gt;&lt;width val=&quot;46.08&quot;/&gt;&lt;height val=&quot;29.52&quot;/&gt;&lt;/ThreeDShape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1CBB171D-156C-4162-B508-D91E86BF6FF4}&quot;/&gt;&lt;filename val=&quot;C:\DOCUME~1\Jevgenij\LOCALS~1\Temp\PR\data\asimages\{1CBB171D-156C-4162-B508-D91E86BF6FF4}.png&quot;/&gt;&lt;hasEffects val=&quot;1&quot;/&gt;&lt;left val=&quot;337.56&quot;/&gt;&lt;top val=&quot;324&quot;/&gt;&lt;width val=&quot;46.8&quot;/&gt;&lt;height val=&quot;29.64&quot;/&gt;&lt;/ThreeDShape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1174F7A-6451-4D8B-9C60-A75DEEE772EC}&quot;/&gt;&lt;filename val=&quot;C:\DOCUME~1\Jevgenij\LOCALS~1\Temp\PR\data\asimages\{D1174F7A-6451-4D8B-9C60-A75DEEE772EC}.png&quot;/&gt;&lt;hasEffects val=&quot;1&quot;/&gt;&lt;left val=&quot;354.72&quot;/&gt;&lt;top val=&quot;290.28&quot;/&gt;&lt;width val=&quot;46.2&quot;/&gt;&lt;height val=&quot;29.64&quot;/&gt;&lt;/ThreeDShape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529C84F-5AF1-48BF-A655-1D7D74E50DAB}&quot;/&gt;&lt;filename val=&quot;C:\DOCUME~1\Jevgenij\LOCALS~1\Temp\PR\data\asimages\{5529C84F-5AF1-48BF-A655-1D7D74E50DAB}.png&quot;/&gt;&lt;hasEffects val=&quot;1&quot;/&gt;&lt;left val=&quot;405.72&quot;/&gt;&lt;top val=&quot;312.72&quot;/&gt;&lt;width val=&quot;46.2&quot;/&gt;&lt;height val=&quot;29.64&quot;/&gt;&lt;/ThreeDShape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E5E31AD-1CC5-42D3-9673-D547F9BE0E72}&quot;/&gt;&lt;filename val=&quot;C:\DOCUME~1\Jevgenij\LOCALS~1\Temp\PR\data\asimages\{DE5E31AD-1CC5-42D3-9673-D547F9BE0E72}.png&quot;/&gt;&lt;hasEffects val=&quot;1&quot;/&gt;&lt;left val=&quot;405.72&quot;/&gt;&lt;top val=&quot;273.72&quot;/&gt;&lt;width val=&quot;46.2&quot;/&gt;&lt;height val=&quot;28.92&quot;/&gt;&lt;/ThreeDShape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CC5154B-3304-4C48-823E-1E5389C35032}&quot;/&gt;&lt;filename val=&quot;C:\DOCUME~1\Jevgenij\LOCALS~1\Temp\PR\data\asimages\{6CC5154B-3304-4C48-823E-1E5389C35032}.png&quot;/&gt;&lt;hasEffects val=&quot;1&quot;/&gt;&lt;left val=&quot;462&quot;/&gt;&lt;top val=&quot;324&quot;/&gt;&lt;width val=&quot;46.08&quot;/&gt;&lt;height val=&quot;29.64&quot;/&gt;&lt;/ThreeDShape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137FA982-2D0F-4776-B77C-00EACFE3D318}&quot;/&gt;&lt;filename val=&quot;C:\DOCUME~1\Jevgenij\LOCALS~1\Temp\PR\data\asimages\{137FA982-2D0F-4776-B77C-00EACFE3D318}.png&quot;/&gt;&lt;hasEffects val=&quot;1&quot;/&gt;&lt;left val=&quot;495.72&quot;/&gt;&lt;top val=&quot;324&quot;/&gt;&lt;width val=&quot;46.2&quot;/&gt;&lt;height val=&quot;29.64&quot;/&gt;&lt;/ThreeDShape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237E469-15FC-46CF-AA73-AC3E210E096E}&quot;/&gt;&lt;filename val=&quot;C:\DOCUME~1\Jevgenij\LOCALS~1\Temp\PR\data\asimages\{3237E469-15FC-46CF-AA73-AC3E210E096E}.png&quot;/&gt;&lt;hasEffects val=&quot;1&quot;/&gt;&lt;left val=&quot;211.56&quot;/&gt;&lt;top val=&quot;90.72&quot;/&gt;&lt;width val=&quot;55.08&quot;/&gt;&lt;height val=&quot;55.2&quot;/&gt;&lt;/ThreeDShape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298E870-4EF1-48FB-84C3-AC3A55E5F5A5}&quot;/&gt;&lt;filename val=&quot;C:\DOCUME~1\Jevgenij\LOCALS~1\Temp\PR\data\asimages\{5298E870-4EF1-48FB-84C3-AC3A55E5F5A5}.png&quot;/&gt;&lt;hasEffects val=&quot;1&quot;/&gt;&lt;left val=&quot;29.28&quot;/&gt;&lt;top val=&quot;-4.56&quot;/&gt;&lt;width val=&quot;662.64&quot;/&gt;&lt;height val=&quot;80.64&quot;/&gt;&lt;/ThreeDShape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DC1CF10-405B-4703-9281-87CF49E73B73}&quot;/&gt;&lt;filename val=&quot;C:\DOCUME~1\Jevgenij\LOCALS~1\Temp\PR\data\asimages\{8DC1CF10-405B-4703-9281-87CF49E73B73}.png&quot;/&gt;&lt;hasEffects val=&quot;1&quot;/&gt;&lt;left val=&quot;65.28&quot;/&gt;&lt;top val=&quot;175.56&quot;/&gt;&lt;width val=&quot;601.08&quot;/&gt;&lt;height val=&quot;178.8&quot;/&gt;&lt;/ThreeDShape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256AB8A2-D89A-4CCE-AAD7-BC144C7F95FE}&quot;/&gt;&lt;filename val=&quot;C:\DOCUME~1\Jevgenij\LOCALS~1\Temp\PR\data\asimages\{256AB8A2-D89A-4CCE-AAD7-BC144C7F95FE}.png&quot;/&gt;&lt;hasEffects val=&quot;1&quot;/&gt;&lt;left val=&quot;439.56&quot;/&gt;&lt;top val=&quot;149.28&quot;/&gt;&lt;width val=&quot;124.8&quot;/&gt;&lt;height val=&quot;226.8&quot;/&gt;&lt;/ThreeDShape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485A813-104F-4CAC-807B-5E0751B6524D}&quot;/&gt;&lt;filename val=&quot;C:\DOCUME~1\Jevgenij\LOCALS~1\Temp\PR\data\asimages\{6485A813-104F-4CAC-807B-5E0751B6524D}.png&quot;/&gt;&lt;hasEffects val=&quot;1&quot;/&gt;&lt;left val=&quot;275.28&quot;/&gt;&lt;top val=&quot;166.56&quot;/&gt;&lt;width val=&quot;186.36&quot;/&gt;&lt;height val=&quot;198.36&quot;/&gt;&lt;/ThreeDShape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7C13563-FC9F-4790-BF8B-F5EFED242922}&quot;/&gt;&lt;filename val=&quot;C:\DOCUME~1\Jevgenij\LOCALS~1\Temp\PR\data\asimages\{A7C13563-FC9F-4790-BF8B-F5EFED242922}.png&quot;/&gt;&lt;hasEffects val=&quot;1&quot;/&gt;&lt;left val=&quot;298.56&quot;/&gt;&lt;top val=&quot;189&quot;/&gt;&lt;width val=&quot;46.08&quot;/&gt;&lt;height val=&quot;28.92&quot;/&gt;&lt;/ThreeDShape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26906E7-F5FB-497F-8020-D46BD5458B63}&quot;/&gt;&lt;filename val=&quot;C:\DOCUME~1\Jevgenij\LOCALS~1\Temp\PR\data\asimages\{B26906E7-F5FB-497F-8020-D46BD5458B63}.png&quot;/&gt;&lt;hasEffects val=&quot;1&quot;/&gt;&lt;left val=&quot;348.72&quot;/&gt;&lt;top val=&quot;177.72&quot;/&gt;&lt;width val=&quot;46.92&quot;/&gt;&lt;height val=&quot;28.92&quot;/&gt;&lt;/ThreeDShape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2DEA2895-4BB0-409A-8976-CC1A11CC41A4}&quot;/&gt;&lt;filename val=&quot;C:\DOCUME~1\Jevgenij\LOCALS~1\Temp\PR\data\asimages\{2DEA2895-4BB0-409A-8976-CC1A11CC41A4}.png&quot;/&gt;&lt;hasEffects val=&quot;1&quot;/&gt;&lt;left val=&quot;326.28&quot;/&gt;&lt;top val=&quot;216.72&quot;/&gt;&lt;width val=&quot;46.8&quot;/&gt;&lt;height val=&quot;29.64&quot;/&gt;&lt;/ThreeDShape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3B71F42-2934-4B94-A00E-B543F95F68F2}&quot;/&gt;&lt;filename val=&quot;C:\DOCUME~1\Jevgenij\LOCALS~1\Temp\PR\data\asimages\{53B71F42-2934-4B94-A00E-B543F95F68F2}.png&quot;/&gt;&lt;hasEffects val=&quot;1&quot;/&gt;&lt;left val=&quot;383.28&quot;/&gt;&lt;top val=&quot;205.56&quot;/&gt;&lt;width val=&quot;46.08&quot;/&gt;&lt;height val=&quot;29.52&quot;/&gt;&lt;/ThreeDShape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9F39939-8028-4C50-A38A-1D43D6B7B30D}&quot;/&gt;&lt;filename val=&quot;C:\DOCUME~1\Jevgenij\LOCALS~1\Temp\PR\data\asimages\{59F39939-8028-4C50-A38A-1D43D6B7B30D}.png&quot;/&gt;&lt;hasEffects val=&quot;1&quot;/&gt;&lt;left val=&quot;298.56&quot;/&gt;&lt;top val=&quot;239.28&quot;/&gt;&lt;width val=&quot;46.08&quot;/&gt;&lt;height val=&quot;29.64&quot;/&gt;&lt;/ThreeDShape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98CB8B1-3188-4A32-9179-4C2F1888A56B}&quot;/&gt;&lt;filename val=&quot;C:\DOCUME~1\Jevgenij\LOCALS~1\Temp\PR\data\asimages\{C98CB8B1-3188-4A32-9179-4C2F1888A56B}.png&quot;/&gt;&lt;hasEffects val=&quot;1&quot;/&gt;&lt;left val=&quot;388.56&quot;/&gt;&lt;top val=&quot;239.28&quot;/&gt;&lt;width val=&quot;46.08&quot;/&gt;&lt;height val=&quot;29.64&quot;/&gt;&lt;/ThreeDShape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EE908E5-96CC-4306-B6E7-91B008F9F630}&quot;/&gt;&lt;filename val=&quot;C:\DOCUME~1\Jevgenij\LOCALS~1\Temp\PR\data\asimages\{6EE908E5-96CC-4306-B6E7-91B008F9F630}.png&quot;/&gt;&lt;hasEffects val=&quot;1&quot;/&gt;&lt;left val=&quot;298.56&quot;/&gt;&lt;top val=&quot;290.28&quot;/&gt;&lt;width val=&quot;46.08&quot;/&gt;&lt;height val=&quot;29.64&quot;/&gt;&lt;/ThreeDShapeInfo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49CF984-326E-4DED-8F12-751FEBC66FAB}&quot;/&gt;&lt;filename val=&quot;C:\DOCUME~1\Jevgenij\LOCALS~1\Temp\PR\data\asimages\{849CF984-326E-4DED-8F12-751FEBC66FAB}.png&quot;/&gt;&lt;hasEffects val=&quot;1&quot;/&gt;&lt;left val=&quot;343.56&quot;/&gt;&lt;top val=&quot;256.56&quot;/&gt;&lt;width val=&quot;46.08&quot;/&gt;&lt;height val=&quot;29.52&quot;/&gt;&lt;/ThreeDShape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D9F8283-1C97-40CE-8E8B-E19130E56FB3}&quot;/&gt;&lt;filename val=&quot;C:\DOCUME~1\Jevgenij\LOCALS~1\Temp\PR\data\asimages\{8D9F8283-1C97-40CE-8E8B-E19130E56FB3}.png&quot;/&gt;&lt;hasEffects val=&quot;1&quot;/&gt;&lt;left val=&quot;337.56&quot;/&gt;&lt;top val=&quot;324&quot;/&gt;&lt;width val=&quot;46.8&quot;/&gt;&lt;height val=&quot;29.64&quot;/&gt;&lt;/ThreeDShape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89D870A-92D9-4840-86DD-C6060906C580}&quot;/&gt;&lt;filename val=&quot;C:\DOCUME~1\Jevgenij\LOCALS~1\Temp\PR\data\asimages\{789D870A-92D9-4840-86DD-C6060906C580}.png&quot;/&gt;&lt;hasEffects val=&quot;1&quot;/&gt;&lt;left val=&quot;354.72&quot;/&gt;&lt;top val=&quot;290.28&quot;/&gt;&lt;width val=&quot;46.2&quot;/&gt;&lt;height val=&quot;29.64&quot;/&gt;&lt;/ThreeDShape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DF89CBA-7C7E-4C34-88F0-6BBC6DCBEBD8}&quot;/&gt;&lt;filename val=&quot;C:\DOCUME~1\Jevgenij\LOCALS~1\Temp\PR\data\asimages\{6DF89CBA-7C7E-4C34-88F0-6BBC6DCBEBD8}.png&quot;/&gt;&lt;hasEffects val=&quot;1&quot;/&gt;&lt;left val=&quot;405.72&quot;/&gt;&lt;top val=&quot;312.72&quot;/&gt;&lt;width val=&quot;46.2&quot;/&gt;&lt;height val=&quot;29.64&quot;/&gt;&lt;/ThreeDShapeInfo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BD24B64-51E9-4F08-A69C-238F8E04E474}&quot;/&gt;&lt;filename val=&quot;C:\DOCUME~1\Jevgenij\LOCALS~1\Temp\PR\data\asimages\{DBD24B64-51E9-4F08-A69C-238F8E04E474}.png&quot;/&gt;&lt;hasEffects val=&quot;1&quot;/&gt;&lt;left val=&quot;405.72&quot;/&gt;&lt;top val=&quot;273.72&quot;/&gt;&lt;width val=&quot;46.2&quot;/&gt;&lt;height val=&quot;28.92&quot;/&gt;&lt;/ThreeDShape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0D7C681-2AE8-4E8D-AC1B-BF22BB72BC4F}&quot;/&gt;&lt;filename val=&quot;C:\DOCUME~1\Jevgenij\LOCALS~1\Temp\PR\data\asimages\{30D7C681-2AE8-4E8D-AC1B-BF22BB72BC4F}.png&quot;/&gt;&lt;hasEffects val=&quot;1&quot;/&gt;&lt;left val=&quot;462&quot;/&gt;&lt;top val=&quot;324&quot;/&gt;&lt;width val=&quot;46.08&quot;/&gt;&lt;height val=&quot;29.64&quot;/&gt;&lt;/ThreeDShape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45EB6F81-720A-4A2E-B6A5-CA5825DD97CD}&quot;/&gt;&lt;filename val=&quot;C:\DOCUME~1\Jevgenij\LOCALS~1\Temp\PR\data\asimages\{45EB6F81-720A-4A2E-B6A5-CA5825DD97CD}.png&quot;/&gt;&lt;hasEffects val=&quot;1&quot;/&gt;&lt;left val=&quot;495.72&quot;/&gt;&lt;top val=&quot;324&quot;/&gt;&lt;width val=&quot;46.2&quot;/&gt;&lt;height val=&quot;29.64&quot;/&gt;&lt;/ThreeDShapeInfo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4CB45C1-5E70-43E0-BFA8-DE083DC26E76}&quot;/&gt;&lt;filename val=&quot;C:\DOCUME~1\Jevgenij\LOCALS~1\Temp\PR\data\asimages\{F4CB45C1-5E70-43E0-BFA8-DE083DC26E76}.png&quot;/&gt;&lt;hasEffects val=&quot;1&quot;/&gt;&lt;left val=&quot;502.56&quot;/&gt;&lt;top val=&quot;315.72&quot;/&gt;&lt;width val=&quot;33.36&quot;/&gt;&lt;height val=&quot;30.36&quot;/&gt;&lt;/ThreeDShape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174A41F1-809B-48BD-8E18-0A24D9FA4890}&quot;/&gt;&lt;filename val=&quot;C:\DOCUME~1\Jevgenij\LOCALS~1\Temp\PR\data\asimages\{174A41F1-809B-48BD-8E18-0A24D9FA4890}.png&quot;/&gt;&lt;hasEffects val=&quot;1&quot;/&gt;&lt;left val=&quot;522.72&quot;/&gt;&lt;top val=&quot;151.56&quot;/&gt;&lt;width val=&quot;35.64&quot;/&gt;&lt;height val=&quot;31.8&quot;/&gt;&lt;/ThreeDShapeInfo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B3BBAF9-2643-4D31-9DAF-C8B20440CA2B}&quot;/&gt;&lt;filename val=&quot;C:\DOCUME~1\Jevgenij\LOCALS~1\Temp\PR\data\asimages\{EB3BBAF9-2643-4D31-9DAF-C8B20440CA2B}.png&quot;/&gt;&lt;hasEffects val=&quot;1&quot;/&gt;&lt;left val=&quot;480.72&quot;/&gt;&lt;top val=&quot;357&quot;/&gt;&lt;width val=&quot;35.64&quot;/&gt;&lt;height val=&quot;31.92&quot;/&gt;&lt;/ThreeDShape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9A3E26D-D7DE-442E-AEBB-085AF6796BD6}&quot;/&gt;&lt;filename val=&quot;C:\DOCUME~1\Jevgenij\LOCALS~1\Temp\PR\data\asimages\{A9A3E26D-D7DE-442E-AEBB-085AF6796BD6}.png&quot;/&gt;&lt;hasEffects val=&quot;1&quot;/&gt;&lt;left val=&quot;498&quot;/&gt;&lt;top val=&quot;138&quot;/&gt;&lt;width val=&quot;28.08&quot;/&gt;&lt;height val=&quot;39.36&quot;/&gt;&lt;/ThreeDShape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9CF71E8-4904-4F03-99FE-477D76439333}&quot;/&gt;&lt;filename val=&quot;C:\DOCUME~1\Jevgenij\LOCALS~1\Temp\PR\data\asimages\{79CF71E8-4904-4F03-99FE-477D76439333}.png&quot;/&gt;&lt;hasEffects val=&quot;1&quot;/&gt;&lt;left val=&quot;284.28&quot;/&gt;&lt;top val=&quot;356.28&quot;/&gt;&lt;width val=&quot;134.64&quot;/&gt;&lt;height val=&quot;7.8&quot;/&gt;&lt;/ThreeDShapeInfo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5C22C6D-84E9-4169-B4A7-6AE6FB4DCA41}&quot;/&gt;&lt;filename val=&quot;C:\DOCUME~1\Jevgenij\LOCALS~1\Temp\PR\data\asimages\{05C22C6D-84E9-4169-B4A7-6AE6FB4DCA41}.png&quot;/&gt;&lt;hasEffects val=&quot;1&quot;/&gt;&lt;left val=&quot;177&quot;/&gt;&lt;top val=&quot;115.56&quot;/&gt;&lt;width val=&quot;202.92&quot;/&gt;&lt;height val=&quot;163.8&quot;/&gt;&lt;/ThreeDShapeInfo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72E026E-1A3D-4C88-AC16-D90C897DB7BF}&quot;/&gt;&lt;filename val=&quot;C:\DOCUME~1\Jevgenij\LOCALS~1\Temp\PR\data\asimages\{A72E026E-1A3D-4C88-AC16-D90C897DB7BF}.png&quot;/&gt;&lt;hasEffects val=&quot;1&quot;/&gt;&lt;left val=&quot;20.28&quot;/&gt;&lt;top val=&quot;369&quot;/&gt;&lt;width val=&quot;201.36&quot;/&gt;&lt;height val=&quot;163.92&quot;/&gt;&lt;/ThreeDShapeInfo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4719BA5A-DE05-440E-A7C1-C97DD0134506}&quot;/&gt;&lt;filename val=&quot;C:\DOCUME~1\Jevgenij\LOCALS~1\Temp\PR\data\asimages\{4719BA5A-DE05-440E-A7C1-C97DD0134506}.png&quot;/&gt;&lt;hasEffects val=&quot;1&quot;/&gt;&lt;left val=&quot;96.72&quot;/&gt;&lt;top val=&quot;198.72&quot;/&gt;&lt;width val=&quot;193.92&quot;/&gt;&lt;height val=&quot;256.2&quot;/&gt;&lt;/ThreeDShapeInfo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D2685E8-BB99-4B6A-BA00-920DB712CD4A}&quot;/&gt;&lt;filename val=&quot;C:\DOCUME~1\Jevgenij\LOCALS~1\Temp\PR\data\asimages\{8D2685E8-BB99-4B6A-BA00-920DB712CD4A}.png&quot;/&gt;&lt;hasEffects val=&quot;1&quot;/&gt;&lt;left val=&quot;366&quot;/&gt;&lt;top val=&quot;198&quot;/&gt;&lt;width val=&quot;56.64&quot;/&gt;&lt;height val=&quot;16.08&quot;/&gt;&lt;/ThreeDShapeInfo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908E0E1-D415-4956-8E21-CDFD7E2F95AC}&quot;/&gt;&lt;filename val=&quot;C:\DOCUME~1\Jevgenij\LOCALS~1\Temp\PR\data\asimages\{8908E0E1-D415-4956-8E21-CDFD7E2F95AC}.png&quot;/&gt;&lt;hasEffects val=&quot;1&quot;/&gt;&lt;left val=&quot;102&quot;/&gt;&lt;top val=&quot;112.56&quot;/&gt;&lt;width val=&quot;282.36&quot;/&gt;&lt;height val=&quot;216.36&quot;/&gt;&lt;/ThreeDShapeInfo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778F5D3-8326-4AF9-8134-ED9072478F56}&quot;/&gt;&lt;filename val=&quot;C:\DOCUME~1\Jevgenij\LOCALS~1\Temp\PR\data\asimages\{3778F5D3-8326-4AF9-8134-ED9072478F56}.png&quot;/&gt;&lt;hasEffects val=&quot;1&quot;/&gt;&lt;left val=&quot;15&quot;/&gt;&lt;top val=&quot;318.72&quot;/&gt;&lt;width val=&quot;282.36&quot;/&gt;&lt;height val=&quot;216.36&quot;/&gt;&lt;/ThreeDShapeInfo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99704914-3576-43EF-83E7-41B5D7295943}&quot;/&gt;&lt;filename val=&quot;C:\DOCUME~1\Jevgenij\LOCALS~1\Temp\PR\data\asimages\{99704914-3576-43EF-83E7-41B5D7295943}.png&quot;/&gt;&lt;hasEffects val=&quot;1&quot;/&gt;&lt;left val=&quot;281.28&quot;/&gt;&lt;top val=&quot;445.56&quot;/&gt;&lt;width val=&quot;141.36&quot;/&gt;&lt;height val=&quot;16.08&quot;/&gt;&lt;/ThreeDShapeInfo&gt;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11042</TotalTime>
  <Words>1411</Words>
  <Application>Microsoft Office PowerPoint</Application>
  <PresentationFormat>On-screen Show (4:3)</PresentationFormat>
  <Paragraphs>335</Paragraphs>
  <Slides>59</Slides>
  <Notes>52</Notes>
  <HiddenSlides>0</HiddenSlides>
  <MMClips>8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1_Office Theme</vt:lpstr>
      <vt:lpstr>Document</vt:lpstr>
      <vt:lpstr>CorelDRAW</vt:lpstr>
      <vt:lpstr>Equation</vt:lpstr>
      <vt:lpstr>JANDEL SIGMAPLOT GRAPHIC</vt:lpstr>
      <vt:lpstr>About Omics Group</vt:lpstr>
      <vt:lpstr>About Omics Group conferences</vt:lpstr>
      <vt:lpstr>Efficiency of Excitation Dynamics and Regulation Ability in Photosynthetic Light Harvesting</vt:lpstr>
      <vt:lpstr>Outline:</vt:lpstr>
      <vt:lpstr>Photosynthesis</vt:lpstr>
      <vt:lpstr>Light energy accumulation processes:  time scales</vt:lpstr>
      <vt:lpstr>Photosystem II</vt:lpstr>
      <vt:lpstr>Photosystem II</vt:lpstr>
      <vt:lpstr>Slide 9</vt:lpstr>
      <vt:lpstr>Theory</vt:lpstr>
      <vt:lpstr>Fluctuating antenna model</vt:lpstr>
      <vt:lpstr>Fluorescence decay kinetics</vt:lpstr>
      <vt:lpstr>Slide 13</vt:lpstr>
      <vt:lpstr>The need for photoprotection</vt:lpstr>
      <vt:lpstr>LHCII aggregates</vt:lpstr>
      <vt:lpstr>LHCII trimer</vt:lpstr>
      <vt:lpstr>Fluorescence from single LHCII</vt:lpstr>
      <vt:lpstr>Fluorescence from single LHCII</vt:lpstr>
      <vt:lpstr>Fluorescence traces</vt:lpstr>
      <vt:lpstr>Fluorescence traces</vt:lpstr>
      <vt:lpstr>Distributions of the lifetimes</vt:lpstr>
      <vt:lpstr>Potential surfaces</vt:lpstr>
      <vt:lpstr>Modeling results</vt:lpstr>
      <vt:lpstr>FMO</vt:lpstr>
      <vt:lpstr>A “must have” slide</vt:lpstr>
      <vt:lpstr>Generating and Measuring  Integrated Photon Echo Signals</vt:lpstr>
      <vt:lpstr>2D photon echo spectroscopy</vt:lpstr>
      <vt:lpstr>Perturbation expansion</vt:lpstr>
      <vt:lpstr>Weakly driven quantum dynamics</vt:lpstr>
      <vt:lpstr>Classification of third order techniques:</vt:lpstr>
      <vt:lpstr>Two-level system</vt:lpstr>
      <vt:lpstr>Noninteracting molecules</vt:lpstr>
      <vt:lpstr>Interacting molecules (a dimer)</vt:lpstr>
      <vt:lpstr>Molecule coupled to a phonon bath</vt:lpstr>
      <vt:lpstr>Spectral density of harmonic bath</vt:lpstr>
      <vt:lpstr>Absorption spectrum</vt:lpstr>
      <vt:lpstr>Nontrivial open quantum system</vt:lpstr>
      <vt:lpstr>Spectral density with specific resonances</vt:lpstr>
      <vt:lpstr>Oscillation Fourier maps</vt:lpstr>
      <vt:lpstr>Purely electronic/vibrational systems</vt:lpstr>
      <vt:lpstr>Oscillations in model systems  (rephasing signal only)</vt:lpstr>
      <vt:lpstr>Purely electronic/vibrational systems</vt:lpstr>
      <vt:lpstr>Time-resolved phenomena</vt:lpstr>
      <vt:lpstr>PSII RC</vt:lpstr>
      <vt:lpstr>Spectral density</vt:lpstr>
      <vt:lpstr>Monomer absorption</vt:lpstr>
      <vt:lpstr>Absorption of PSII RC</vt:lpstr>
      <vt:lpstr>PSII RC 2D at 77 K</vt:lpstr>
      <vt:lpstr>PSII RC 2D at 77 K</vt:lpstr>
      <vt:lpstr>PSII RC 2D at 77 K</vt:lpstr>
      <vt:lpstr>Tight binding hamiltonian</vt:lpstr>
      <vt:lpstr>CT states</vt:lpstr>
      <vt:lpstr>CT pathways</vt:lpstr>
      <vt:lpstr>2D spectrum of the PSII RC at 77K at a waiting time of 170 fs.</vt:lpstr>
      <vt:lpstr> Physical origin of coherences</vt:lpstr>
      <vt:lpstr>Enhancement of the charge transfer</vt:lpstr>
      <vt:lpstr>Conclusions</vt:lpstr>
      <vt:lpstr>Acknowledgements</vt:lpstr>
      <vt:lpstr>Let Us Meet Again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Correlated fluctuations</dc:title>
  <dc:creator>DA</dc:creator>
  <cp:lastModifiedBy>Anderson Silver</cp:lastModifiedBy>
  <cp:revision>374</cp:revision>
  <dcterms:created xsi:type="dcterms:W3CDTF">2011-03-06T06:53:33Z</dcterms:created>
  <dcterms:modified xsi:type="dcterms:W3CDTF">2014-09-24T12:45:50Z</dcterms:modified>
</cp:coreProperties>
</file>