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425" r:id="rId2"/>
    <p:sldId id="433" r:id="rId3"/>
    <p:sldId id="434" r:id="rId4"/>
    <p:sldId id="435" r:id="rId5"/>
    <p:sldId id="451" r:id="rId6"/>
    <p:sldId id="452" r:id="rId7"/>
    <p:sldId id="436" r:id="rId8"/>
    <p:sldId id="454" r:id="rId9"/>
    <p:sldId id="456" r:id="rId10"/>
    <p:sldId id="438" r:id="rId11"/>
    <p:sldId id="458" r:id="rId12"/>
    <p:sldId id="459" r:id="rId13"/>
    <p:sldId id="460" r:id="rId14"/>
    <p:sldId id="463" r:id="rId15"/>
    <p:sldId id="465" r:id="rId16"/>
    <p:sldId id="466" r:id="rId17"/>
    <p:sldId id="464" r:id="rId18"/>
    <p:sldId id="468" r:id="rId19"/>
    <p:sldId id="442" r:id="rId20"/>
    <p:sldId id="474" r:id="rId21"/>
    <p:sldId id="469" r:id="rId22"/>
    <p:sldId id="470" r:id="rId23"/>
    <p:sldId id="472" r:id="rId24"/>
    <p:sldId id="418" r:id="rId25"/>
    <p:sldId id="473" r:id="rId26"/>
    <p:sldId id="428" r:id="rId27"/>
    <p:sldId id="462" r:id="rId28"/>
  </p:sldIdLst>
  <p:sldSz cx="9144000" cy="6858000" type="screen4x3"/>
  <p:notesSz cx="7315200" cy="96012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kip.wagner" initials="VOW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718" autoAdjust="0"/>
  </p:normalViewPr>
  <p:slideViewPr>
    <p:cSldViewPr>
      <p:cViewPr varScale="1">
        <p:scale>
          <a:sx n="91" d="100"/>
          <a:sy n="91" d="100"/>
        </p:scale>
        <p:origin x="60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3810" y="-78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" y="9041130"/>
            <a:ext cx="7313507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pPr algn="ctr"/>
            <a:fld id="{C3B57E75-17BF-410B-B3A3-AB9B96539D2D}" type="slidenum">
              <a:rPr lang="en-US" sz="800" smtClean="0">
                <a:latin typeface="Arial" pitchFamily="34" charset="0"/>
                <a:cs typeface="Arial" pitchFamily="34" charset="0"/>
              </a:rPr>
              <a:pPr algn="ctr"/>
              <a:t>‹#›</a:t>
            </a:fld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156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ACFFB16-F2CC-41EE-91AC-20CE658D0EAC}" type="datetimeFigureOut">
              <a:rPr lang="en-US" smtClean="0"/>
              <a:pPr/>
              <a:t>8/23/2015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C4ACE6F3-91C4-4932-B808-FDA48FD641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78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Tox template first page art201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048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8D29-1ECB-41DF-951B-2A23F95AD026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3F4F-51B2-42EE-AFA2-40C4572185C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073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9440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171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009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42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8/23/2015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698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dirty="0"/>
              <a:pPr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348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1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06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72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8/23/2015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70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2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828800"/>
            <a:ext cx="7467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/>
              <a:t>Basic </a:t>
            </a:r>
            <a:r>
              <a:rPr lang="en-US" sz="2400" dirty="0" smtClean="0"/>
              <a:t>Aspects </a:t>
            </a:r>
            <a:r>
              <a:rPr lang="en-US" sz="2400" dirty="0"/>
              <a:t>and </a:t>
            </a:r>
            <a:r>
              <a:rPr lang="en-US" sz="2400" dirty="0" smtClean="0"/>
              <a:t>Most Commonly Worldwide Employed </a:t>
            </a:r>
            <a:r>
              <a:rPr lang="en-US" sz="2400" dirty="0"/>
              <a:t>and </a:t>
            </a:r>
            <a:r>
              <a:rPr lang="en-US" sz="2400" dirty="0" smtClean="0"/>
              <a:t>Validated </a:t>
            </a:r>
            <a:r>
              <a:rPr lang="en-US" sz="2400" i="1" dirty="0"/>
              <a:t>I</a:t>
            </a:r>
            <a:r>
              <a:rPr lang="en-US" sz="2400" i="1" dirty="0" smtClean="0"/>
              <a:t>n </a:t>
            </a:r>
            <a:r>
              <a:rPr lang="en-US" sz="2400" i="1" dirty="0"/>
              <a:t>V</a:t>
            </a:r>
            <a:r>
              <a:rPr lang="en-US" sz="2400" i="1" dirty="0" smtClean="0"/>
              <a:t>itro</a:t>
            </a:r>
            <a:r>
              <a:rPr lang="en-US" sz="2400" dirty="0" smtClean="0"/>
              <a:t> Assays</a:t>
            </a:r>
            <a:endParaRPr lang="en-US" sz="2400" dirty="0"/>
          </a:p>
          <a:p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Leon F. Stankowski, Jr., PhD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Consultant, Genetic Toxicology</a:t>
            </a:r>
          </a:p>
          <a:p>
            <a:pPr marL="520700" lvl="1" algn="l">
              <a:spcAft>
                <a:spcPts val="600"/>
              </a:spcAft>
            </a:pPr>
            <a:endParaRPr lang="en-US" sz="2400" dirty="0" smtClean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3919663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/>
              <a:t>Genotoxicity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 algn="l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solidFill>
                  <a:srgbClr val="3B3B3B"/>
                </a:solidFill>
                <a:cs typeface="Arial" charset="0"/>
              </a:rPr>
              <a:t>OECD Guidelines</a:t>
            </a:r>
            <a:endParaRPr lang="en-US" sz="2400" dirty="0">
              <a:solidFill>
                <a:srgbClr val="3B3B3B"/>
              </a:solidFill>
              <a:cs typeface="Arial" charset="0"/>
            </a:endParaRP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i="1" dirty="0" smtClean="0"/>
              <a:t>In Vitro</a:t>
            </a:r>
            <a:r>
              <a:rPr lang="en-US" sz="2400" dirty="0" smtClean="0"/>
              <a:t> Assays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Mutation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Chromosome Aberration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Micronucleus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24449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latin typeface="+mj-lt"/>
                <a:cs typeface="Arial" charset="0"/>
              </a:rPr>
              <a:t>Agenda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1275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312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880" lvl="1" algn="l">
              <a:spcAft>
                <a:spcPts val="600"/>
              </a:spcAft>
            </a:pPr>
            <a:r>
              <a:rPr lang="en-US" sz="2400" dirty="0" smtClean="0">
                <a:cs typeface="Arial" charset="0"/>
              </a:rPr>
              <a:t>Mutagen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agent that induces a change in the DNA</a:t>
            </a:r>
            <a:endParaRPr lang="en-US" sz="2000" dirty="0" smtClean="0">
              <a:cs typeface="Arial" charset="0"/>
            </a:endParaRPr>
          </a:p>
          <a:p>
            <a:pPr marL="182880" lvl="1">
              <a:spcAft>
                <a:spcPts val="600"/>
              </a:spcAft>
            </a:pPr>
            <a:r>
              <a:rPr lang="en-US" sz="2400" dirty="0" smtClean="0"/>
              <a:t>Clastogen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agent that induces chromosome breaks (</a:t>
            </a:r>
            <a:r>
              <a:rPr lang="en-US" sz="2000" dirty="0"/>
              <a:t>structural </a:t>
            </a:r>
            <a:r>
              <a:rPr lang="en-US" sz="2000" dirty="0" smtClean="0"/>
              <a:t>aberration) </a:t>
            </a:r>
          </a:p>
          <a:p>
            <a:pPr marL="182880" lvl="1">
              <a:spcAft>
                <a:spcPts val="600"/>
              </a:spcAft>
            </a:pPr>
            <a:r>
              <a:rPr lang="en-US" sz="2400" dirty="0" smtClean="0"/>
              <a:t>Aneugen</a:t>
            </a:r>
            <a:endParaRPr lang="en-US" sz="24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agent that induces </a:t>
            </a:r>
            <a:r>
              <a:rPr lang="en-US" sz="2000" dirty="0" smtClean="0"/>
              <a:t>a change in chromosome number (numerical aberration)</a:t>
            </a:r>
            <a:endParaRPr lang="en-US" sz="2000" dirty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68533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latin typeface="+mj-lt"/>
                <a:cs typeface="Arial" charset="0"/>
              </a:rPr>
              <a:t>Some Terminology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194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880" lvl="1" algn="l">
              <a:spcAft>
                <a:spcPts val="600"/>
              </a:spcAft>
            </a:pPr>
            <a:r>
              <a:rPr lang="en-US" sz="2400" dirty="0" err="1" smtClean="0">
                <a:cs typeface="Arial" charset="0"/>
              </a:rPr>
              <a:t>Organisation</a:t>
            </a:r>
            <a:r>
              <a:rPr lang="en-US" sz="2400" dirty="0" smtClean="0">
                <a:cs typeface="Arial" charset="0"/>
              </a:rPr>
              <a:t> for Economic Cooperation and Development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/>
              <a:t>471 </a:t>
            </a:r>
            <a:r>
              <a:rPr lang="en-US" sz="1600" dirty="0" smtClean="0"/>
              <a:t>Bacterial </a:t>
            </a:r>
            <a:r>
              <a:rPr lang="en-US" sz="1600" dirty="0"/>
              <a:t>Reverse Mutation </a:t>
            </a:r>
            <a:r>
              <a:rPr lang="en-US" sz="16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473 </a:t>
            </a:r>
            <a:r>
              <a:rPr lang="en-US" sz="1600" i="1" dirty="0" smtClean="0"/>
              <a:t>In </a:t>
            </a:r>
            <a:r>
              <a:rPr lang="en-US" sz="1600" i="1" dirty="0"/>
              <a:t>Vitro</a:t>
            </a:r>
            <a:r>
              <a:rPr lang="en-US" sz="1600" dirty="0"/>
              <a:t> Mammalian Chromosome Aberration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474 </a:t>
            </a:r>
            <a:r>
              <a:rPr lang="en-US" sz="1600" dirty="0" smtClean="0"/>
              <a:t>Mammalian </a:t>
            </a:r>
            <a:r>
              <a:rPr lang="en-US" sz="1600" dirty="0"/>
              <a:t>Erythrocyte Micronucleus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475 </a:t>
            </a:r>
            <a:r>
              <a:rPr lang="en-US" sz="1600" dirty="0" smtClean="0"/>
              <a:t>Mammalian </a:t>
            </a:r>
            <a:r>
              <a:rPr lang="en-US" sz="1600" dirty="0"/>
              <a:t>Bone Marrow </a:t>
            </a:r>
            <a:r>
              <a:rPr lang="en-US" sz="1600" dirty="0" smtClean="0"/>
              <a:t>Chromosomal </a:t>
            </a:r>
            <a:r>
              <a:rPr lang="en-US" sz="1600" dirty="0"/>
              <a:t>Aberration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476 </a:t>
            </a:r>
            <a:r>
              <a:rPr lang="en-US" sz="1600" i="1" dirty="0" smtClean="0"/>
              <a:t>In </a:t>
            </a:r>
            <a:r>
              <a:rPr lang="en-US" sz="1600" i="1" dirty="0"/>
              <a:t>Vitro</a:t>
            </a:r>
            <a:r>
              <a:rPr lang="en-US" sz="1600" dirty="0"/>
              <a:t> Mammalian Cell Gene Mutation </a:t>
            </a:r>
            <a:r>
              <a:rPr lang="en-US" sz="1600" dirty="0" smtClean="0"/>
              <a:t>Tests using the </a:t>
            </a:r>
            <a:r>
              <a:rPr lang="en-US" sz="1600" i="1" dirty="0" err="1" smtClean="0"/>
              <a:t>Hprt</a:t>
            </a:r>
            <a:r>
              <a:rPr lang="en-US" sz="1600" dirty="0" smtClean="0"/>
              <a:t> and </a:t>
            </a:r>
            <a:r>
              <a:rPr lang="en-US" sz="1600" i="1" dirty="0" err="1" smtClean="0"/>
              <a:t>xprt</a:t>
            </a:r>
            <a:r>
              <a:rPr lang="en-US" sz="1600" dirty="0" smtClean="0"/>
              <a:t> genes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487 </a:t>
            </a:r>
            <a:r>
              <a:rPr lang="en-US" sz="1600" i="1" dirty="0" smtClean="0"/>
              <a:t>In </a:t>
            </a:r>
            <a:r>
              <a:rPr lang="en-US" sz="1600" i="1" dirty="0"/>
              <a:t>Vitro </a:t>
            </a:r>
            <a:r>
              <a:rPr lang="en-US" sz="1600" dirty="0"/>
              <a:t>Mammalian Cell Micronucleus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488 </a:t>
            </a:r>
            <a:r>
              <a:rPr lang="en-US" sz="1600" dirty="0" smtClean="0"/>
              <a:t>Transgenic </a:t>
            </a:r>
            <a:r>
              <a:rPr lang="en-US" sz="1600" dirty="0"/>
              <a:t>Rodent Somatic and Germ Cell Gene Mutation Assays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489 </a:t>
            </a:r>
            <a:r>
              <a:rPr lang="en-US" sz="1600" i="1" dirty="0" smtClean="0"/>
              <a:t>In </a:t>
            </a:r>
            <a:r>
              <a:rPr lang="en-US" sz="1600" i="1" dirty="0"/>
              <a:t>Vivo</a:t>
            </a:r>
            <a:r>
              <a:rPr lang="en-US" sz="1600" dirty="0"/>
              <a:t> </a:t>
            </a:r>
            <a:r>
              <a:rPr lang="it-IT" sz="1600" dirty="0"/>
              <a:t>Mammalian Alkaline Comet </a:t>
            </a:r>
            <a:r>
              <a:rPr lang="it-IT" sz="1600" dirty="0" smtClean="0"/>
              <a:t>Assay</a:t>
            </a:r>
          </a:p>
          <a:p>
            <a:pPr lvl="2" indent="-274320">
              <a:buFontTx/>
              <a:buChar char="•"/>
            </a:pPr>
            <a:r>
              <a:rPr lang="it-IT" sz="1600" dirty="0" smtClean="0">
                <a:cs typeface="Arial" charset="0"/>
              </a:rPr>
              <a:t>490 </a:t>
            </a:r>
            <a:r>
              <a:rPr lang="en-US" sz="1600" i="1" dirty="0"/>
              <a:t>In Vitro</a:t>
            </a:r>
            <a:r>
              <a:rPr lang="en-US" sz="1600" dirty="0"/>
              <a:t> Mammalian Cell Gene Mutation </a:t>
            </a:r>
            <a:r>
              <a:rPr lang="en-US" sz="1600" dirty="0" smtClean="0"/>
              <a:t>Test Using the Thymidine Kinase Gene</a:t>
            </a:r>
          </a:p>
          <a:p>
            <a:pPr marL="640080" lvl="2" algn="ctr">
              <a:spcAft>
                <a:spcPts val="600"/>
              </a:spcAft>
            </a:pPr>
            <a:r>
              <a:rPr lang="en-US" sz="1600" dirty="0" smtClean="0">
                <a:cs typeface="Arial" charset="0"/>
              </a:rPr>
              <a:t>www.oecd.org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28702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latin typeface="+mj-lt"/>
                <a:cs typeface="Arial" charset="0"/>
              </a:rPr>
              <a:t>OECD Guidelines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304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880" lvl="1">
              <a:spcAft>
                <a:spcPts val="600"/>
              </a:spcAft>
            </a:pPr>
            <a:r>
              <a:rPr lang="en-US" sz="2400" dirty="0" err="1" smtClean="0">
                <a:cs typeface="Arial" charset="0"/>
              </a:rPr>
              <a:t>Organisation</a:t>
            </a:r>
            <a:r>
              <a:rPr lang="en-US" sz="2400" dirty="0" smtClean="0">
                <a:cs typeface="Arial" charset="0"/>
              </a:rPr>
              <a:t> for Economic Cooperation and Development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>
                <a:solidFill>
                  <a:srgbClr val="FF0000"/>
                </a:solidFill>
              </a:rPr>
              <a:t>471 </a:t>
            </a:r>
            <a:r>
              <a:rPr lang="en-US" sz="1600" dirty="0" smtClean="0">
                <a:solidFill>
                  <a:srgbClr val="FF0000"/>
                </a:solidFill>
              </a:rPr>
              <a:t>Bacterial </a:t>
            </a:r>
            <a:r>
              <a:rPr lang="en-US" sz="1600" dirty="0">
                <a:solidFill>
                  <a:srgbClr val="FF0000"/>
                </a:solidFill>
              </a:rPr>
              <a:t>Reverse Mutation </a:t>
            </a:r>
            <a:r>
              <a:rPr lang="en-US" sz="1600" dirty="0" smtClean="0">
                <a:solidFill>
                  <a:srgbClr val="FF0000"/>
                </a:solidFill>
              </a:rPr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srgbClr val="FF0000"/>
                </a:solidFill>
                <a:cs typeface="Arial" charset="0"/>
              </a:rPr>
              <a:t>473 </a:t>
            </a:r>
            <a:r>
              <a:rPr lang="en-US" sz="1600" i="1" dirty="0" smtClean="0">
                <a:solidFill>
                  <a:srgbClr val="FF0000"/>
                </a:solidFill>
              </a:rPr>
              <a:t>In </a:t>
            </a:r>
            <a:r>
              <a:rPr lang="en-US" sz="1600" i="1" dirty="0">
                <a:solidFill>
                  <a:srgbClr val="FF0000"/>
                </a:solidFill>
              </a:rPr>
              <a:t>Vitro</a:t>
            </a:r>
            <a:r>
              <a:rPr lang="en-US" sz="1600" dirty="0">
                <a:solidFill>
                  <a:srgbClr val="FF0000"/>
                </a:solidFill>
              </a:rPr>
              <a:t> Mammalian Chromosome Aberration Test</a:t>
            </a:r>
            <a:endParaRPr lang="en-US" sz="1600" dirty="0" smtClean="0">
              <a:solidFill>
                <a:srgbClr val="FF0000"/>
              </a:solidFill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474 </a:t>
            </a:r>
            <a:r>
              <a:rPr lang="en-US" sz="1600" dirty="0" smtClean="0"/>
              <a:t>Mammalian </a:t>
            </a:r>
            <a:r>
              <a:rPr lang="en-US" sz="1600" dirty="0"/>
              <a:t>Erythrocyte Micronucleus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475 </a:t>
            </a:r>
            <a:r>
              <a:rPr lang="en-US" sz="1600" dirty="0" smtClean="0"/>
              <a:t>Mammalian </a:t>
            </a:r>
            <a:r>
              <a:rPr lang="en-US" sz="1600" dirty="0"/>
              <a:t>Bone Marrow </a:t>
            </a:r>
            <a:r>
              <a:rPr lang="en-US" sz="1600" dirty="0" smtClean="0"/>
              <a:t>Chromosomal </a:t>
            </a:r>
            <a:r>
              <a:rPr lang="en-US" sz="1600" dirty="0"/>
              <a:t>Aberration Test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srgbClr val="FF0000"/>
                </a:solidFill>
                <a:cs typeface="Arial" charset="0"/>
              </a:rPr>
              <a:t>476 </a:t>
            </a:r>
            <a:r>
              <a:rPr lang="en-US" sz="1600" i="1" dirty="0" smtClean="0">
                <a:solidFill>
                  <a:srgbClr val="FF0000"/>
                </a:solidFill>
              </a:rPr>
              <a:t>In </a:t>
            </a:r>
            <a:r>
              <a:rPr lang="en-US" sz="1600" i="1" dirty="0">
                <a:solidFill>
                  <a:srgbClr val="FF0000"/>
                </a:solidFill>
              </a:rPr>
              <a:t>Vitro</a:t>
            </a:r>
            <a:r>
              <a:rPr lang="en-US" sz="1600" dirty="0">
                <a:solidFill>
                  <a:srgbClr val="FF0000"/>
                </a:solidFill>
              </a:rPr>
              <a:t> Mammalian Cell Gene Mutation </a:t>
            </a:r>
            <a:r>
              <a:rPr lang="en-US" sz="1600" dirty="0" smtClean="0">
                <a:solidFill>
                  <a:srgbClr val="FF0000"/>
                </a:solidFill>
              </a:rPr>
              <a:t>Tests using the </a:t>
            </a:r>
            <a:r>
              <a:rPr lang="en-US" sz="1600" i="1" dirty="0" err="1" smtClean="0">
                <a:solidFill>
                  <a:srgbClr val="FF0000"/>
                </a:solidFill>
              </a:rPr>
              <a:t>Hprt</a:t>
            </a:r>
            <a:r>
              <a:rPr lang="en-US" sz="1600" dirty="0" smtClean="0">
                <a:solidFill>
                  <a:srgbClr val="FF0000"/>
                </a:solidFill>
              </a:rPr>
              <a:t> and </a:t>
            </a:r>
            <a:r>
              <a:rPr lang="en-US" sz="1600" i="1" dirty="0" err="1" smtClean="0">
                <a:solidFill>
                  <a:srgbClr val="FF0000"/>
                </a:solidFill>
              </a:rPr>
              <a:t>xprt</a:t>
            </a:r>
            <a:r>
              <a:rPr lang="en-US" sz="1600" dirty="0" smtClean="0">
                <a:solidFill>
                  <a:srgbClr val="FF0000"/>
                </a:solidFill>
              </a:rPr>
              <a:t> genes</a:t>
            </a:r>
            <a:endParaRPr lang="en-US" sz="1600" dirty="0" smtClean="0">
              <a:solidFill>
                <a:srgbClr val="FF0000"/>
              </a:solidFill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srgbClr val="FF0000"/>
                </a:solidFill>
                <a:cs typeface="Arial" charset="0"/>
              </a:rPr>
              <a:t>487 </a:t>
            </a:r>
            <a:r>
              <a:rPr lang="en-US" sz="1600" i="1" dirty="0" smtClean="0">
                <a:solidFill>
                  <a:srgbClr val="FF0000"/>
                </a:solidFill>
              </a:rPr>
              <a:t>In </a:t>
            </a:r>
            <a:r>
              <a:rPr lang="en-US" sz="1600" i="1" dirty="0">
                <a:solidFill>
                  <a:srgbClr val="FF0000"/>
                </a:solidFill>
              </a:rPr>
              <a:t>Vitro </a:t>
            </a:r>
            <a:r>
              <a:rPr lang="en-US" sz="1600" dirty="0">
                <a:solidFill>
                  <a:srgbClr val="FF0000"/>
                </a:solidFill>
              </a:rPr>
              <a:t>Mammalian Cell Micronucleus Test</a:t>
            </a:r>
            <a:endParaRPr lang="en-US" sz="1600" dirty="0" smtClean="0">
              <a:solidFill>
                <a:srgbClr val="FF0000"/>
              </a:solidFill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488 </a:t>
            </a:r>
            <a:r>
              <a:rPr lang="en-US" sz="1600" dirty="0" smtClean="0"/>
              <a:t>Transgenic </a:t>
            </a:r>
            <a:r>
              <a:rPr lang="en-US" sz="1600" dirty="0"/>
              <a:t>Rodent Somatic and Germ Cell Gene Mutation Assays</a:t>
            </a:r>
            <a:endParaRPr lang="en-US" sz="1600" dirty="0" smtClean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cs typeface="Arial" charset="0"/>
              </a:rPr>
              <a:t>489 </a:t>
            </a:r>
            <a:r>
              <a:rPr lang="en-US" sz="1600" i="1" dirty="0" smtClean="0"/>
              <a:t>In </a:t>
            </a:r>
            <a:r>
              <a:rPr lang="en-US" sz="1600" i="1" dirty="0"/>
              <a:t>Vivo</a:t>
            </a:r>
            <a:r>
              <a:rPr lang="en-US" sz="1600" dirty="0"/>
              <a:t> </a:t>
            </a:r>
            <a:r>
              <a:rPr lang="it-IT" sz="1600" dirty="0"/>
              <a:t>Mammalian Alkaline Comet </a:t>
            </a:r>
            <a:r>
              <a:rPr lang="it-IT" sz="1600" dirty="0" smtClean="0"/>
              <a:t>Assay</a:t>
            </a:r>
          </a:p>
          <a:p>
            <a:pPr lvl="2" indent="-274320">
              <a:buFontTx/>
              <a:buChar char="•"/>
            </a:pPr>
            <a:r>
              <a:rPr lang="it-IT" sz="1600" dirty="0" smtClean="0">
                <a:solidFill>
                  <a:srgbClr val="FF0000"/>
                </a:solidFill>
                <a:cs typeface="Arial" charset="0"/>
              </a:rPr>
              <a:t>490 </a:t>
            </a:r>
            <a:r>
              <a:rPr lang="en-US" sz="1600" i="1" dirty="0">
                <a:solidFill>
                  <a:srgbClr val="FF0000"/>
                </a:solidFill>
              </a:rPr>
              <a:t>In Vitro</a:t>
            </a:r>
            <a:r>
              <a:rPr lang="en-US" sz="1600" dirty="0">
                <a:solidFill>
                  <a:srgbClr val="FF0000"/>
                </a:solidFill>
              </a:rPr>
              <a:t> Mammalian Cell Gene Mutation </a:t>
            </a:r>
            <a:r>
              <a:rPr lang="en-US" sz="1600" dirty="0" smtClean="0">
                <a:solidFill>
                  <a:srgbClr val="FF0000"/>
                </a:solidFill>
              </a:rPr>
              <a:t>Test Using the Thymidine Kinase Gene</a:t>
            </a:r>
          </a:p>
          <a:p>
            <a:pPr marL="640080" lvl="2" algn="ctr">
              <a:spcAft>
                <a:spcPts val="600"/>
              </a:spcAft>
            </a:pPr>
            <a:r>
              <a:rPr lang="en-US" sz="1600" dirty="0" smtClean="0">
                <a:cs typeface="Arial" charset="0"/>
              </a:rPr>
              <a:t>www.oecd.org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28702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OECD Guidelines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5047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cs typeface="Arial" charset="0"/>
              </a:rPr>
              <a:t>Apply to all testing situations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cs typeface="Arial" charset="0"/>
              </a:rPr>
              <a:t>Some special modifications for human pharmaceuticals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ICH - International </a:t>
            </a:r>
            <a:r>
              <a:rPr lang="en-US" sz="2000" dirty="0"/>
              <a:t>Conference on </a:t>
            </a:r>
            <a:r>
              <a:rPr lang="en-US" sz="2000" dirty="0" err="1"/>
              <a:t>Harmonisation</a:t>
            </a:r>
            <a:r>
              <a:rPr lang="en-US" sz="2000" dirty="0"/>
              <a:t> of Technical Requirements for Registration of Pharmaceuticals for Human </a:t>
            </a:r>
            <a:r>
              <a:rPr lang="en-US" sz="2000" dirty="0" smtClean="0"/>
              <a:t>Use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cs typeface="Arial" charset="0"/>
              </a:rPr>
              <a:t>ICH S2(R1)</a:t>
            </a:r>
          </a:p>
          <a:p>
            <a:pPr marL="640080" lvl="2" algn="ctr">
              <a:spcAft>
                <a:spcPts val="600"/>
              </a:spcAft>
            </a:pPr>
            <a:endParaRPr lang="en-US" sz="1600" dirty="0" smtClean="0">
              <a:cs typeface="Arial" charset="0"/>
            </a:endParaRPr>
          </a:p>
          <a:p>
            <a:pPr marL="640080" lvl="2" algn="ctr">
              <a:spcAft>
                <a:spcPts val="600"/>
              </a:spcAft>
            </a:pPr>
            <a:endParaRPr lang="en-US" sz="2800" dirty="0" smtClean="0">
              <a:solidFill>
                <a:srgbClr val="3B3B3B"/>
              </a:solidFill>
              <a:cs typeface="Arial" charset="0"/>
            </a:endParaRPr>
          </a:p>
          <a:p>
            <a:pPr marL="640080" lvl="2" algn="ctr">
              <a:spcAft>
                <a:spcPts val="600"/>
              </a:spcAft>
            </a:pPr>
            <a:endParaRPr lang="en-US" sz="1600" dirty="0">
              <a:solidFill>
                <a:srgbClr val="3B3B3B"/>
              </a:solidFill>
              <a:cs typeface="Arial" charset="0"/>
            </a:endParaRPr>
          </a:p>
          <a:p>
            <a:pPr marL="640080" lvl="2" algn="ctr">
              <a:spcAft>
                <a:spcPts val="600"/>
              </a:spcAft>
            </a:pPr>
            <a:endParaRPr lang="en-US" sz="1600" dirty="0" smtClean="0">
              <a:solidFill>
                <a:srgbClr val="3B3B3B"/>
              </a:solidFill>
              <a:cs typeface="Arial" charset="0"/>
            </a:endParaRPr>
          </a:p>
          <a:p>
            <a:pPr marL="640080" lvl="2" algn="ctr">
              <a:spcAft>
                <a:spcPts val="600"/>
              </a:spcAft>
            </a:pPr>
            <a:r>
              <a:rPr lang="en-US" sz="1600" dirty="0" smtClean="0">
                <a:solidFill>
                  <a:srgbClr val="3B3B3B"/>
                </a:solidFill>
                <a:cs typeface="Arial" charset="0"/>
              </a:rPr>
              <a:t>www.ich.org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28702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OECD Guidelines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399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 algn="l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cs typeface="Arial" charset="0"/>
              </a:rPr>
              <a:t>471 Bacterial Reverse Mutation 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i="1" dirty="0"/>
              <a:t>S. typhimurium</a:t>
            </a:r>
            <a:r>
              <a:rPr lang="en-US" sz="2000" dirty="0"/>
              <a:t> and </a:t>
            </a:r>
            <a:r>
              <a:rPr lang="en-US" sz="2000" i="1" dirty="0"/>
              <a:t>E. coli</a:t>
            </a:r>
            <a:r>
              <a:rPr lang="en-US" sz="2000" dirty="0"/>
              <a:t> tester </a:t>
            </a:r>
            <a:r>
              <a:rPr lang="en-US" sz="2000" dirty="0" smtClean="0"/>
              <a:t>strains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Reverse mutation to </a:t>
            </a:r>
            <a:r>
              <a:rPr lang="en-US" sz="2000" i="1" dirty="0"/>
              <a:t>his</a:t>
            </a:r>
            <a:r>
              <a:rPr lang="en-US" sz="2000" dirty="0"/>
              <a:t> or </a:t>
            </a:r>
            <a:r>
              <a:rPr lang="en-US" sz="2000" i="1" dirty="0"/>
              <a:t>trp</a:t>
            </a:r>
            <a:r>
              <a:rPr lang="en-US" sz="2000" dirty="0"/>
              <a:t> </a:t>
            </a:r>
            <a:r>
              <a:rPr lang="en-US" sz="2000" dirty="0" smtClean="0"/>
              <a:t>independence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/>
              <a:t>Basepair </a:t>
            </a:r>
            <a:r>
              <a:rPr lang="en-US" dirty="0" smtClean="0"/>
              <a:t>(</a:t>
            </a:r>
            <a:r>
              <a:rPr lang="en-US" dirty="0" err="1" smtClean="0"/>
              <a:t>bp</a:t>
            </a:r>
            <a:r>
              <a:rPr lang="en-US" dirty="0" smtClean="0"/>
              <a:t>) substitution </a:t>
            </a:r>
            <a:r>
              <a:rPr lang="en-US" dirty="0"/>
              <a:t>– </a:t>
            </a:r>
            <a:r>
              <a:rPr lang="en-US" dirty="0" smtClean="0"/>
              <a:t>change in one </a:t>
            </a:r>
            <a:r>
              <a:rPr lang="en-US" dirty="0"/>
              <a:t>base for another</a:t>
            </a:r>
            <a:endParaRPr lang="en-US" dirty="0" smtClean="0"/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Frameshift (</a:t>
            </a:r>
            <a:r>
              <a:rPr lang="en-US" dirty="0" err="1" smtClean="0"/>
              <a:t>fs</a:t>
            </a:r>
            <a:r>
              <a:rPr lang="en-US" dirty="0" smtClean="0"/>
              <a:t>) mutation </a:t>
            </a:r>
            <a:r>
              <a:rPr lang="en-US" dirty="0"/>
              <a:t>– insertion or deletion of </a:t>
            </a:r>
            <a:r>
              <a:rPr lang="en-US" dirty="0" smtClean="0"/>
              <a:t>one or a few a bases</a:t>
            </a:r>
            <a:endParaRPr lang="en-US" dirty="0" smtClean="0">
              <a:cs typeface="Arial" charset="0"/>
            </a:endParaRPr>
          </a:p>
          <a:p>
            <a:pPr lvl="1" indent="-274320" algn="l">
              <a:spcAft>
                <a:spcPts val="600"/>
              </a:spcAft>
              <a:buFontTx/>
              <a:buChar char="•"/>
            </a:pPr>
            <a:endParaRPr lang="en-US" sz="2400" dirty="0">
              <a:solidFill>
                <a:srgbClr val="3B3B3B"/>
              </a:solidFill>
              <a:cs typeface="Arial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US" dirty="0"/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endParaRPr lang="en-US" sz="2400" dirty="0">
              <a:solidFill>
                <a:srgbClr val="3B3B3B"/>
              </a:solidFill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latin typeface="+mj-lt"/>
                <a:cs typeface="Arial" charset="0"/>
              </a:rPr>
              <a:t>Mutation Assays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517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 algn="l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cs typeface="Arial" charset="0"/>
              </a:rPr>
              <a:t>471 Bacterial Reverse Mutation 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Requires very specific change at G:C or A:T sites to revert to </a:t>
            </a:r>
            <a:r>
              <a:rPr lang="en-US" sz="2000" i="1" dirty="0"/>
              <a:t>his</a:t>
            </a:r>
            <a:r>
              <a:rPr lang="en-US" sz="2000" dirty="0"/>
              <a:t> or </a:t>
            </a:r>
            <a:r>
              <a:rPr lang="en-US" sz="2000" i="1" dirty="0"/>
              <a:t>trp</a:t>
            </a:r>
            <a:r>
              <a:rPr lang="en-US" sz="2000" dirty="0"/>
              <a:t> independence</a:t>
            </a:r>
            <a:endParaRPr lang="en-US" sz="2000" dirty="0" smtClean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Five tester strains required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TA1535 </a:t>
            </a:r>
            <a:r>
              <a:rPr lang="en-US" i="1" dirty="0" smtClean="0"/>
              <a:t>and</a:t>
            </a:r>
            <a:r>
              <a:rPr lang="en-US" dirty="0" smtClean="0"/>
              <a:t> TA100 (</a:t>
            </a:r>
            <a:r>
              <a:rPr lang="en-US" dirty="0" err="1" smtClean="0"/>
              <a:t>bp</a:t>
            </a:r>
            <a:r>
              <a:rPr lang="en-US" dirty="0" smtClean="0"/>
              <a:t>) </a:t>
            </a:r>
            <a:r>
              <a:rPr lang="en-US" i="1" dirty="0" smtClean="0"/>
              <a:t>and</a:t>
            </a:r>
            <a:endParaRPr lang="en-US" i="1" dirty="0"/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TA98 (</a:t>
            </a:r>
            <a:r>
              <a:rPr lang="en-US" dirty="0" err="1" smtClean="0"/>
              <a:t>fs</a:t>
            </a:r>
            <a:r>
              <a:rPr lang="en-US" dirty="0" smtClean="0"/>
              <a:t>) </a:t>
            </a:r>
            <a:r>
              <a:rPr lang="en-US" i="1" dirty="0" smtClean="0"/>
              <a:t>and</a:t>
            </a:r>
            <a:r>
              <a:rPr lang="en-US" dirty="0" smtClean="0"/>
              <a:t> 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TA1537 </a:t>
            </a:r>
            <a:r>
              <a:rPr lang="en-US" i="1" dirty="0" smtClean="0"/>
              <a:t>or</a:t>
            </a:r>
            <a:r>
              <a:rPr lang="en-US" dirty="0" smtClean="0"/>
              <a:t> TA97 </a:t>
            </a:r>
            <a:r>
              <a:rPr lang="en-US" i="1" dirty="0" smtClean="0"/>
              <a:t>or</a:t>
            </a:r>
            <a:r>
              <a:rPr lang="en-US" dirty="0" smtClean="0"/>
              <a:t> TA97a (</a:t>
            </a:r>
            <a:r>
              <a:rPr lang="en-US" dirty="0" err="1" smtClean="0"/>
              <a:t>fs</a:t>
            </a:r>
            <a:r>
              <a:rPr lang="en-US" dirty="0" smtClean="0"/>
              <a:t>) </a:t>
            </a:r>
            <a:r>
              <a:rPr lang="en-US" i="1" dirty="0" smtClean="0"/>
              <a:t>and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WP2 </a:t>
            </a:r>
            <a:r>
              <a:rPr lang="en-US" i="1" dirty="0" err="1" smtClean="0"/>
              <a:t>uvrA</a:t>
            </a:r>
            <a:r>
              <a:rPr lang="en-US" dirty="0" smtClean="0"/>
              <a:t> </a:t>
            </a:r>
            <a:r>
              <a:rPr lang="en-US" i="1" dirty="0" smtClean="0"/>
              <a:t>or</a:t>
            </a:r>
            <a:r>
              <a:rPr lang="en-US" dirty="0" smtClean="0"/>
              <a:t> </a:t>
            </a:r>
            <a:r>
              <a:rPr lang="en-US" dirty="0"/>
              <a:t>WP2 </a:t>
            </a:r>
            <a:r>
              <a:rPr lang="en-US" i="1" dirty="0" err="1"/>
              <a:t>uvrA</a:t>
            </a:r>
            <a:r>
              <a:rPr lang="en-US" dirty="0"/>
              <a:t> </a:t>
            </a:r>
            <a:r>
              <a:rPr lang="en-US" dirty="0" smtClean="0"/>
              <a:t>(pKM101) </a:t>
            </a:r>
            <a:r>
              <a:rPr lang="en-US" i="1" dirty="0" smtClean="0"/>
              <a:t>or</a:t>
            </a:r>
            <a:r>
              <a:rPr lang="en-US" dirty="0" smtClean="0"/>
              <a:t> TA102 (</a:t>
            </a:r>
            <a:r>
              <a:rPr lang="en-US" dirty="0" err="1" smtClean="0"/>
              <a:t>bp</a:t>
            </a:r>
            <a:r>
              <a:rPr lang="en-US" dirty="0" smtClean="0"/>
              <a:t>)</a:t>
            </a:r>
            <a:endParaRPr lang="en-US" dirty="0">
              <a:cs typeface="Arial" charset="0"/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Engineered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/>
              <a:t>deficient in DNA excision </a:t>
            </a:r>
            <a:r>
              <a:rPr lang="en-US" dirty="0" smtClean="0"/>
              <a:t>repair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error-prone DNA repair function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leaky cell walls</a:t>
            </a:r>
            <a:endParaRPr lang="en-US" dirty="0"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latin typeface="+mj-lt"/>
                <a:cs typeface="Arial" charset="0"/>
              </a:rPr>
              <a:t>Mutation Assays</a:t>
            </a:r>
            <a:endParaRPr lang="en-US" sz="4800" b="1" dirty="0"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516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>
                <a:cs typeface="Arial" charset="0"/>
              </a:rPr>
              <a:t>471 Bacterial Reverse Mutation 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Treat 10</a:t>
            </a:r>
            <a:r>
              <a:rPr lang="en-US" sz="2000" baseline="30000" dirty="0" smtClean="0"/>
              <a:t>8</a:t>
            </a:r>
            <a:r>
              <a:rPr lang="en-US" sz="2000" dirty="0" smtClean="0"/>
              <a:t> bacteria/plate (with limited his or trp)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5+ dose levels 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/>
              <a:t>5000 µg/plate or solubility/toxicity limit </a:t>
            </a:r>
            <a:br>
              <a:rPr lang="en-US" sz="1600" dirty="0" smtClean="0"/>
            </a:br>
            <a:r>
              <a:rPr lang="en-US" sz="1600" dirty="0" smtClean="0"/>
              <a:t>(thinning of lawn) 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Positive controls (diagnostic)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Vehicle control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±S9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All in triplicate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Incubate 48 hours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Count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/>
              <a:t>2- or 3-fold dose-dependent increase?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Mutation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4083698"/>
            <a:ext cx="3429000" cy="184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211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Mutation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1440" y="1943513"/>
            <a:ext cx="8705850" cy="3817525"/>
            <a:chOff x="91440" y="1943513"/>
            <a:chExt cx="8705850" cy="3817525"/>
          </a:xfrm>
        </p:grpSpPr>
        <p:grpSp>
          <p:nvGrpSpPr>
            <p:cNvPr id="5" name="Group 159"/>
            <p:cNvGrpSpPr/>
            <p:nvPr/>
          </p:nvGrpSpPr>
          <p:grpSpPr>
            <a:xfrm>
              <a:off x="4682490" y="1943513"/>
              <a:ext cx="4114800" cy="3099281"/>
              <a:chOff x="4663440" y="1645920"/>
              <a:chExt cx="4114800" cy="3099281"/>
            </a:xfrm>
          </p:grpSpPr>
          <p:grpSp>
            <p:nvGrpSpPr>
              <p:cNvPr id="45" name="Group 158"/>
              <p:cNvGrpSpPr/>
              <p:nvPr/>
            </p:nvGrpSpPr>
            <p:grpSpPr>
              <a:xfrm>
                <a:off x="4663440" y="1645920"/>
                <a:ext cx="4114800" cy="3099281"/>
                <a:chOff x="4663440" y="1645920"/>
                <a:chExt cx="4114800" cy="3099281"/>
              </a:xfrm>
            </p:grpSpPr>
            <p:sp>
              <p:nvSpPr>
                <p:cNvPr id="48" name="Rectangle 6"/>
                <p:cNvSpPr>
                  <a:spLocks noChangeArrowheads="1"/>
                </p:cNvSpPr>
                <p:nvPr/>
              </p:nvSpPr>
              <p:spPr bwMode="auto">
                <a:xfrm>
                  <a:off x="4846320" y="1645920"/>
                  <a:ext cx="3291840" cy="646331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 type="none" w="sm" len="sm"/>
                  <a:tailEnd type="none" w="sm" len="sm"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/>
                  <a:r>
                    <a:rPr lang="en-US" b="1" dirty="0" smtClean="0">
                      <a:solidFill>
                        <a:prstClr val="black"/>
                      </a:solidFill>
                      <a:cs typeface="Arial" pitchFamily="34" charset="0"/>
                    </a:rPr>
                    <a:t>CHO/HPRT</a:t>
                  </a:r>
                  <a:endParaRPr lang="en-US" b="1" dirty="0">
                    <a:solidFill>
                      <a:prstClr val="black"/>
                    </a:solidFill>
                    <a:cs typeface="Arial" pitchFamily="34" charset="0"/>
                  </a:endParaRPr>
                </a:p>
                <a:p>
                  <a:pPr algn="ctr"/>
                  <a:r>
                    <a:rPr lang="en-US" dirty="0" err="1" smtClean="0">
                      <a:solidFill>
                        <a:prstClr val="black"/>
                      </a:solidFill>
                      <a:cs typeface="Arial" pitchFamily="34" charset="0"/>
                    </a:rPr>
                    <a:t>Hemizygous</a:t>
                  </a:r>
                  <a:endParaRPr lang="en-US" dirty="0">
                    <a:solidFill>
                      <a:prstClr val="black"/>
                    </a:solidFill>
                    <a:cs typeface="Arial" pitchFamily="34" charset="0"/>
                  </a:endParaRPr>
                </a:p>
              </p:txBody>
            </p:sp>
            <p:grpSp>
              <p:nvGrpSpPr>
                <p:cNvPr id="49" name="Group 157"/>
                <p:cNvGrpSpPr/>
                <p:nvPr/>
              </p:nvGrpSpPr>
              <p:grpSpPr>
                <a:xfrm>
                  <a:off x="4663440" y="2560320"/>
                  <a:ext cx="4114800" cy="2184881"/>
                  <a:chOff x="4663440" y="2560320"/>
                  <a:chExt cx="4114800" cy="2184881"/>
                </a:xfrm>
              </p:grpSpPr>
              <p:grpSp>
                <p:nvGrpSpPr>
                  <p:cNvPr id="50" name="Group 52"/>
                  <p:cNvGrpSpPr/>
                  <p:nvPr/>
                </p:nvGrpSpPr>
                <p:grpSpPr>
                  <a:xfrm>
                    <a:off x="5542045" y="2560320"/>
                    <a:ext cx="2006148" cy="332528"/>
                    <a:chOff x="1280160" y="2555875"/>
                    <a:chExt cx="2087880" cy="346075"/>
                  </a:xfrm>
                </p:grpSpPr>
                <p:sp>
                  <p:nvSpPr>
                    <p:cNvPr id="63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33563" y="2555875"/>
                      <a:ext cx="993775" cy="346075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:ln>
                    <a:effectLst/>
                  </p:spPr>
                  <p:txBody>
                    <a:bodyPr anchor="ctr">
                      <a:spAutoFit/>
                    </a:bodyPr>
                    <a:lstStyle/>
                    <a:p>
                      <a:pPr algn="ctr"/>
                      <a:r>
                        <a:rPr lang="en-US" sz="1600" dirty="0">
                          <a:solidFill>
                            <a:prstClr val="black"/>
                          </a:solidFill>
                          <a:cs typeface="Arial" pitchFamily="34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64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19400" y="2713038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5" name="Line 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280160" y="2727325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cxnSp>
                <p:nvCxnSpPr>
                  <p:cNvPr id="51" name="Straight Arrow Connector 50"/>
                  <p:cNvCxnSpPr/>
                  <p:nvPr/>
                </p:nvCxnSpPr>
                <p:spPr bwMode="auto">
                  <a:xfrm flipH="1">
                    <a:off x="5703124" y="2971800"/>
                    <a:ext cx="621476" cy="866769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52" name="Straight Arrow Connector 51"/>
                  <p:cNvCxnSpPr/>
                  <p:nvPr/>
                </p:nvCxnSpPr>
                <p:spPr bwMode="auto">
                  <a:xfrm>
                    <a:off x="6629400" y="2971800"/>
                    <a:ext cx="611281" cy="866769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270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sp>
                <p:nvSpPr>
                  <p:cNvPr id="53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102742" y="3794638"/>
                    <a:ext cx="1092155" cy="61624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lIns="92075" tIns="46038" rIns="92075" bIns="46038">
                    <a:spAutoFit/>
                  </a:bodyPr>
                  <a:lstStyle/>
                  <a:p>
                    <a:pPr algn="ctr"/>
                    <a:r>
                      <a:rPr lang="en-US" b="1" dirty="0">
                        <a:solidFill>
                          <a:prstClr val="black"/>
                        </a:solidFill>
                        <a:cs typeface="Arial" pitchFamily="34" charset="0"/>
                      </a:rPr>
                      <a:t>Gene</a:t>
                    </a:r>
                  </a:p>
                  <a:p>
                    <a:pPr algn="ctr"/>
                    <a:r>
                      <a:rPr lang="en-US" b="1" dirty="0">
                        <a:solidFill>
                          <a:prstClr val="black"/>
                        </a:solidFill>
                        <a:cs typeface="Arial" pitchFamily="34" charset="0"/>
                      </a:rPr>
                      <a:t>Mutation</a:t>
                    </a:r>
                  </a:p>
                </p:txBody>
              </p:sp>
              <p:sp>
                <p:nvSpPr>
                  <p:cNvPr id="54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7035673" y="3794638"/>
                    <a:ext cx="1608024" cy="62164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lIns="92075" tIns="46038" rIns="92075" bIns="46038">
                    <a:spAutoFit/>
                  </a:bodyPr>
                  <a:lstStyle/>
                  <a:p>
                    <a:pPr algn="ctr"/>
                    <a:r>
                      <a:rPr lang="en-US" b="1" dirty="0" smtClean="0">
                        <a:solidFill>
                          <a:prstClr val="black"/>
                        </a:solidFill>
                        <a:cs typeface="Arial" pitchFamily="34" charset="0"/>
                      </a:rPr>
                      <a:t>Chromosome</a:t>
                    </a:r>
                    <a:endParaRPr lang="en-US" b="1" dirty="0">
                      <a:solidFill>
                        <a:prstClr val="black"/>
                      </a:solidFill>
                      <a:cs typeface="Arial" pitchFamily="34" charset="0"/>
                    </a:endParaRPr>
                  </a:p>
                  <a:p>
                    <a:pPr algn="ctr"/>
                    <a:r>
                      <a:rPr lang="en-US" b="1" dirty="0" smtClean="0">
                        <a:solidFill>
                          <a:prstClr val="black"/>
                        </a:solidFill>
                        <a:cs typeface="Arial" pitchFamily="34" charset="0"/>
                      </a:rPr>
                      <a:t>Damage</a:t>
                    </a:r>
                    <a:endParaRPr lang="en-US" b="1" dirty="0">
                      <a:solidFill>
                        <a:prstClr val="black"/>
                      </a:solidFill>
                      <a:cs typeface="Arial" pitchFamily="34" charset="0"/>
                    </a:endParaRPr>
                  </a:p>
                </p:txBody>
              </p:sp>
              <p:grpSp>
                <p:nvGrpSpPr>
                  <p:cNvPr id="55" name="Group 52"/>
                  <p:cNvGrpSpPr/>
                  <p:nvPr/>
                </p:nvGrpSpPr>
                <p:grpSpPr>
                  <a:xfrm>
                    <a:off x="4663440" y="4406648"/>
                    <a:ext cx="2006148" cy="338553"/>
                    <a:chOff x="1280160" y="2552739"/>
                    <a:chExt cx="2087880" cy="352346"/>
                  </a:xfrm>
                </p:grpSpPr>
                <p:sp>
                  <p:nvSpPr>
                    <p:cNvPr id="60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33563" y="2552739"/>
                      <a:ext cx="993775" cy="352346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:ln>
                    <a:effectLst/>
                  </p:spPr>
                  <p:txBody>
                    <a:bodyPr anchor="ctr">
                      <a:spAutoFit/>
                    </a:bodyPr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prstClr val="black"/>
                          </a:solidFill>
                          <a:cs typeface="Arial" pitchFamily="34" charset="0"/>
                        </a:rPr>
                        <a:t>-</a:t>
                      </a:r>
                      <a:endParaRPr lang="en-US" sz="1600" dirty="0">
                        <a:solidFill>
                          <a:prstClr val="black"/>
                        </a:solidFill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61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19400" y="2713038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2" name="Line 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280160" y="2727325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56" name="Group 52"/>
                  <p:cNvGrpSpPr/>
                  <p:nvPr/>
                </p:nvGrpSpPr>
                <p:grpSpPr>
                  <a:xfrm>
                    <a:off x="6772092" y="4406648"/>
                    <a:ext cx="2006148" cy="338553"/>
                    <a:chOff x="1280160" y="2552739"/>
                    <a:chExt cx="2087880" cy="352346"/>
                  </a:xfrm>
                </p:grpSpPr>
                <p:sp>
                  <p:nvSpPr>
                    <p:cNvPr id="57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33563" y="2552739"/>
                      <a:ext cx="993775" cy="352346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:ln>
                    <a:effectLst/>
                  </p:spPr>
                  <p:txBody>
                    <a:bodyPr anchor="ctr">
                      <a:spAutoFit/>
                    </a:bodyPr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prstClr val="black"/>
                          </a:solidFill>
                          <a:cs typeface="Arial" pitchFamily="34" charset="0"/>
                        </a:rPr>
                        <a:t>-</a:t>
                      </a:r>
                      <a:endParaRPr lang="en-US" sz="1600" dirty="0">
                        <a:solidFill>
                          <a:prstClr val="black"/>
                        </a:solidFill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8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19400" y="2713038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59" name="Line 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280160" y="2727325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sp>
            <p:nvSpPr>
              <p:cNvPr id="46" name="Rectangle 45"/>
              <p:cNvSpPr/>
              <p:nvPr/>
            </p:nvSpPr>
            <p:spPr bwMode="auto">
              <a:xfrm>
                <a:off x="5852160" y="4416552"/>
                <a:ext cx="76200" cy="320040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prstClr val="black"/>
                  </a:solidFill>
                  <a:ea typeface="ＭＳ Ｐゴシック" pitchFamily="1" charset="-128"/>
                </a:endParaRPr>
              </a:p>
            </p:txBody>
          </p:sp>
          <p:sp>
            <p:nvSpPr>
              <p:cNvPr id="47" name="Rectangle 46"/>
              <p:cNvSpPr/>
              <p:nvPr/>
            </p:nvSpPr>
            <p:spPr bwMode="auto">
              <a:xfrm>
                <a:off x="7955280" y="4416552"/>
                <a:ext cx="731520" cy="320040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prstClr val="black"/>
                  </a:solidFill>
                  <a:ea typeface="ＭＳ Ｐゴシック" pitchFamily="1" charset="-128"/>
                </a:endParaRPr>
              </a:p>
            </p:txBody>
          </p:sp>
        </p:grpSp>
        <p:grpSp>
          <p:nvGrpSpPr>
            <p:cNvPr id="6" name="Group 153"/>
            <p:cNvGrpSpPr/>
            <p:nvPr/>
          </p:nvGrpSpPr>
          <p:grpSpPr>
            <a:xfrm>
              <a:off x="91440" y="1958218"/>
              <a:ext cx="4591050" cy="3451982"/>
              <a:chOff x="91440" y="1645920"/>
              <a:chExt cx="4591050" cy="3451982"/>
            </a:xfrm>
          </p:grpSpPr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91440" y="1645920"/>
                <a:ext cx="4591050" cy="646331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n-US" b="1" dirty="0" smtClean="0">
                    <a:solidFill>
                      <a:prstClr val="black"/>
                    </a:solidFill>
                    <a:cs typeface="Arial" pitchFamily="34" charset="0"/>
                  </a:rPr>
                  <a:t>MLA (TK</a:t>
                </a:r>
                <a:r>
                  <a:rPr lang="en-US" b="1" baseline="30000" dirty="0" smtClean="0">
                    <a:solidFill>
                      <a:prstClr val="black"/>
                    </a:solidFill>
                    <a:cs typeface="Arial" pitchFamily="34" charset="0"/>
                  </a:rPr>
                  <a:t>+/-</a:t>
                </a:r>
                <a:r>
                  <a:rPr lang="en-US" b="1" dirty="0" smtClean="0">
                    <a:solidFill>
                      <a:prstClr val="black"/>
                    </a:solidFill>
                    <a:cs typeface="Arial" pitchFamily="34" charset="0"/>
                  </a:rPr>
                  <a:t>)</a:t>
                </a:r>
                <a:endParaRPr lang="en-US" b="1" dirty="0">
                  <a:solidFill>
                    <a:prstClr val="black"/>
                  </a:solidFill>
                  <a:cs typeface="Arial" pitchFamily="34" charset="0"/>
                </a:endParaRPr>
              </a:p>
              <a:p>
                <a:pPr algn="ctr"/>
                <a:r>
                  <a:rPr lang="en-US" dirty="0" smtClean="0">
                    <a:solidFill>
                      <a:prstClr val="black"/>
                    </a:solidFill>
                    <a:cs typeface="Arial" pitchFamily="34" charset="0"/>
                  </a:rPr>
                  <a:t>Heterozygous</a:t>
                </a:r>
                <a:endParaRPr lang="en-US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grpSp>
            <p:nvGrpSpPr>
              <p:cNvPr id="9" name="Group 114"/>
              <p:cNvGrpSpPr>
                <a:grpSpLocks noChangeAspect="1"/>
              </p:cNvGrpSpPr>
              <p:nvPr/>
            </p:nvGrpSpPr>
            <p:grpSpPr>
              <a:xfrm>
                <a:off x="365761" y="2560320"/>
                <a:ext cx="4114800" cy="2537582"/>
                <a:chOff x="365760" y="2555875"/>
                <a:chExt cx="4282440" cy="2640965"/>
              </a:xfrm>
            </p:grpSpPr>
            <p:grpSp>
              <p:nvGrpSpPr>
                <p:cNvPr id="12" name="Group 73"/>
                <p:cNvGrpSpPr/>
                <p:nvPr/>
              </p:nvGrpSpPr>
              <p:grpSpPr>
                <a:xfrm>
                  <a:off x="1280160" y="2555875"/>
                  <a:ext cx="2087880" cy="716280"/>
                  <a:chOff x="1280160" y="2555875"/>
                  <a:chExt cx="2087880" cy="716280"/>
                </a:xfrm>
              </p:grpSpPr>
              <p:grpSp>
                <p:nvGrpSpPr>
                  <p:cNvPr id="37" name="Group 52"/>
                  <p:cNvGrpSpPr/>
                  <p:nvPr/>
                </p:nvGrpSpPr>
                <p:grpSpPr>
                  <a:xfrm>
                    <a:off x="1280160" y="2555875"/>
                    <a:ext cx="2087880" cy="346075"/>
                    <a:chOff x="1280160" y="2555875"/>
                    <a:chExt cx="2087880" cy="346075"/>
                  </a:xfrm>
                </p:grpSpPr>
                <p:sp>
                  <p:nvSpPr>
                    <p:cNvPr id="42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33563" y="2555875"/>
                      <a:ext cx="993775" cy="346075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:ln>
                    <a:effectLst/>
                  </p:spPr>
                  <p:txBody>
                    <a:bodyPr anchor="ctr">
                      <a:spAutoFit/>
                    </a:bodyPr>
                    <a:lstStyle/>
                    <a:p>
                      <a:pPr algn="ctr"/>
                      <a:r>
                        <a:rPr lang="en-US" sz="1600" dirty="0">
                          <a:solidFill>
                            <a:prstClr val="black"/>
                          </a:solidFill>
                          <a:cs typeface="Arial" pitchFamily="34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43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19400" y="2713038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4" name="Line 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280160" y="2727325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8" name="Group 61"/>
                  <p:cNvGrpSpPr/>
                  <p:nvPr/>
                </p:nvGrpSpPr>
                <p:grpSpPr>
                  <a:xfrm>
                    <a:off x="1280160" y="2926080"/>
                    <a:ext cx="2085848" cy="346075"/>
                    <a:chOff x="1282192" y="2555875"/>
                    <a:chExt cx="2085848" cy="346075"/>
                  </a:xfrm>
                </p:grpSpPr>
                <p:sp>
                  <p:nvSpPr>
                    <p:cNvPr id="39" name="Rectangle 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33563" y="2555875"/>
                      <a:ext cx="993775" cy="346075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:ln>
                    <a:effectLst/>
                  </p:spPr>
                  <p:txBody>
                    <a:bodyPr anchor="ctr">
                      <a:spAutoFit/>
                    </a:bodyPr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prstClr val="black"/>
                          </a:solidFill>
                          <a:cs typeface="Arial" pitchFamily="34" charset="0"/>
                        </a:rPr>
                        <a:t>-</a:t>
                      </a:r>
                      <a:endParaRPr lang="en-US" sz="1600" dirty="0">
                        <a:solidFill>
                          <a:prstClr val="black"/>
                        </a:solidFill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40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19400" y="2713038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" name="Line 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282192" y="2727325"/>
                      <a:ext cx="54864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endParaRPr lang="en-US" dirty="0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3" name="Straight Arrow Connector 12"/>
                <p:cNvCxnSpPr/>
                <p:nvPr/>
              </p:nvCxnSpPr>
              <p:spPr bwMode="auto">
                <a:xfrm flipH="1">
                  <a:off x="1447800" y="3352800"/>
                  <a:ext cx="609600" cy="533400"/>
                </a:xfrm>
                <a:prstGeom prst="straightConnector1">
                  <a:avLst/>
                </a:prstGeom>
                <a:solidFill>
                  <a:schemeClr val="accent1"/>
                </a:solidFill>
                <a:ln w="127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  <p:cxnSp>
              <p:nvCxnSpPr>
                <p:cNvPr id="14" name="Straight Arrow Connector 13"/>
                <p:cNvCxnSpPr/>
                <p:nvPr/>
              </p:nvCxnSpPr>
              <p:spPr bwMode="auto">
                <a:xfrm>
                  <a:off x="2590800" y="3352800"/>
                  <a:ext cx="457200" cy="533400"/>
                </a:xfrm>
                <a:prstGeom prst="straightConnector1">
                  <a:avLst/>
                </a:prstGeom>
                <a:solidFill>
                  <a:schemeClr val="accent1"/>
                </a:solidFill>
                <a:ln w="127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  <p:grpSp>
              <p:nvGrpSpPr>
                <p:cNvPr id="15" name="Group 113"/>
                <p:cNvGrpSpPr/>
                <p:nvPr/>
              </p:nvGrpSpPr>
              <p:grpSpPr>
                <a:xfrm>
                  <a:off x="365760" y="3840480"/>
                  <a:ext cx="4282440" cy="1356360"/>
                  <a:chOff x="365760" y="3840480"/>
                  <a:chExt cx="4282440" cy="1356360"/>
                </a:xfrm>
              </p:grpSpPr>
              <p:sp>
                <p:nvSpPr>
                  <p:cNvPr id="16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822960" y="3840480"/>
                    <a:ext cx="1136650" cy="6413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lIns="92075" tIns="46038" rIns="92075" bIns="46038">
                    <a:spAutoFit/>
                  </a:bodyPr>
                  <a:lstStyle/>
                  <a:p>
                    <a:pPr algn="ctr"/>
                    <a:r>
                      <a:rPr lang="en-US" b="1" dirty="0">
                        <a:solidFill>
                          <a:prstClr val="black"/>
                        </a:solidFill>
                        <a:cs typeface="Arial" pitchFamily="34" charset="0"/>
                      </a:rPr>
                      <a:t>Gene</a:t>
                    </a:r>
                  </a:p>
                  <a:p>
                    <a:pPr algn="ctr"/>
                    <a:r>
                      <a:rPr lang="en-US" b="1" dirty="0">
                        <a:solidFill>
                          <a:prstClr val="black"/>
                        </a:solidFill>
                        <a:cs typeface="Arial" pitchFamily="34" charset="0"/>
                      </a:rPr>
                      <a:t>Mutation</a:t>
                    </a:r>
                  </a:p>
                </p:txBody>
              </p:sp>
              <p:sp>
                <p:nvSpPr>
                  <p:cNvPr id="17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2834640" y="3840480"/>
                    <a:ext cx="1673536" cy="6469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lIns="92075" tIns="46038" rIns="92075" bIns="46038">
                    <a:spAutoFit/>
                  </a:bodyPr>
                  <a:lstStyle/>
                  <a:p>
                    <a:pPr algn="ctr"/>
                    <a:r>
                      <a:rPr lang="en-US" b="1" dirty="0" smtClean="0">
                        <a:solidFill>
                          <a:prstClr val="black"/>
                        </a:solidFill>
                        <a:cs typeface="Arial" pitchFamily="34" charset="0"/>
                      </a:rPr>
                      <a:t>Chromosome</a:t>
                    </a:r>
                    <a:endParaRPr lang="en-US" b="1" dirty="0">
                      <a:solidFill>
                        <a:prstClr val="black"/>
                      </a:solidFill>
                      <a:cs typeface="Arial" pitchFamily="34" charset="0"/>
                    </a:endParaRPr>
                  </a:p>
                  <a:p>
                    <a:pPr algn="ctr"/>
                    <a:r>
                      <a:rPr lang="en-US" b="1" dirty="0" smtClean="0">
                        <a:solidFill>
                          <a:prstClr val="black"/>
                        </a:solidFill>
                        <a:cs typeface="Arial" pitchFamily="34" charset="0"/>
                      </a:rPr>
                      <a:t>Damage</a:t>
                    </a:r>
                    <a:endParaRPr lang="en-US" b="1" dirty="0">
                      <a:solidFill>
                        <a:prstClr val="black"/>
                      </a:solidFill>
                      <a:cs typeface="Arial" pitchFamily="34" charset="0"/>
                    </a:endParaRPr>
                  </a:p>
                </p:txBody>
              </p:sp>
              <p:grpSp>
                <p:nvGrpSpPr>
                  <p:cNvPr id="18" name="Group 112"/>
                  <p:cNvGrpSpPr/>
                  <p:nvPr/>
                </p:nvGrpSpPr>
                <p:grpSpPr>
                  <a:xfrm>
                    <a:off x="365760" y="4477424"/>
                    <a:ext cx="4282440" cy="719416"/>
                    <a:chOff x="365760" y="4477424"/>
                    <a:chExt cx="4282440" cy="719416"/>
                  </a:xfrm>
                </p:grpSpPr>
                <p:grpSp>
                  <p:nvGrpSpPr>
                    <p:cNvPr id="19" name="Group 94"/>
                    <p:cNvGrpSpPr/>
                    <p:nvPr/>
                  </p:nvGrpSpPr>
                  <p:grpSpPr>
                    <a:xfrm>
                      <a:off x="365760" y="4477424"/>
                      <a:ext cx="2087880" cy="719416"/>
                      <a:chOff x="1280160" y="2552739"/>
                      <a:chExt cx="2087880" cy="719416"/>
                    </a:xfrm>
                  </p:grpSpPr>
                  <p:grpSp>
                    <p:nvGrpSpPr>
                      <p:cNvPr id="29" name="Group 52"/>
                      <p:cNvGrpSpPr/>
                      <p:nvPr/>
                    </p:nvGrpSpPr>
                    <p:grpSpPr>
                      <a:xfrm>
                        <a:off x="1280160" y="2552739"/>
                        <a:ext cx="2087880" cy="352346"/>
                        <a:chOff x="1280160" y="2552739"/>
                        <a:chExt cx="2087880" cy="352346"/>
                      </a:xfrm>
                    </p:grpSpPr>
                    <p:sp>
                      <p:nvSpPr>
                        <p:cNvPr id="34" name="Rectangle 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833563" y="2552739"/>
                          <a:ext cx="993775" cy="352346"/>
                        </a:xfrm>
                        <a:prstGeom prst="rect">
                          <a:avLst/>
                        </a:prstGeom>
                        <a:noFill/>
                        <a:ln w="9525" algn="ctr">
                          <a:solidFill>
                            <a:schemeClr val="tx1"/>
                          </a:solidFill>
                          <a:miter lim="800000"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 anchor="ctr">
                          <a:spAutoFit/>
                        </a:bodyPr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prstClr val="black"/>
                              </a:solidFill>
                              <a:cs typeface="Arial" pitchFamily="34" charset="0"/>
                            </a:rPr>
                            <a:t>-</a:t>
                          </a:r>
                        </a:p>
                      </p:txBody>
                    </p:sp>
                    <p:sp>
                      <p:nvSpPr>
                        <p:cNvPr id="35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19400" y="2713038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  <p:sp>
                      <p:nvSpPr>
                        <p:cNvPr id="36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1280160" y="2727325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</p:grpSp>
                  <p:grpSp>
                    <p:nvGrpSpPr>
                      <p:cNvPr id="30" name="Group 61"/>
                      <p:cNvGrpSpPr/>
                      <p:nvPr/>
                    </p:nvGrpSpPr>
                    <p:grpSpPr>
                      <a:xfrm>
                        <a:off x="1280160" y="2926080"/>
                        <a:ext cx="2085848" cy="346075"/>
                        <a:chOff x="1282192" y="2555875"/>
                        <a:chExt cx="2085848" cy="346075"/>
                      </a:xfrm>
                    </p:grpSpPr>
                    <p:sp>
                      <p:nvSpPr>
                        <p:cNvPr id="31" name="Rectangle 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833563" y="2555875"/>
                          <a:ext cx="993775" cy="346075"/>
                        </a:xfrm>
                        <a:prstGeom prst="rect">
                          <a:avLst/>
                        </a:prstGeom>
                        <a:noFill/>
                        <a:ln w="9525" algn="ctr">
                          <a:solidFill>
                            <a:schemeClr val="tx1"/>
                          </a:solidFill>
                          <a:miter lim="800000"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 anchor="ctr">
                          <a:spAutoFit/>
                        </a:bodyPr>
                        <a:lstStyle/>
                        <a:p>
                          <a:pPr algn="ctr"/>
                          <a:r>
                            <a:rPr lang="en-US" sz="1600" dirty="0" smtClean="0">
                              <a:solidFill>
                                <a:prstClr val="black"/>
                              </a:solidFill>
                              <a:cs typeface="Arial" pitchFamily="34" charset="0"/>
                            </a:rPr>
                            <a:t>-</a:t>
                          </a:r>
                          <a:endParaRPr lang="en-US" sz="1600" dirty="0">
                            <a:solidFill>
                              <a:prstClr val="black"/>
                            </a:solidFill>
                            <a:cs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32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19400" y="2713038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  <p:sp>
                      <p:nvSpPr>
                        <p:cNvPr id="33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1282192" y="2727325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0" name="Group 103"/>
                    <p:cNvGrpSpPr/>
                    <p:nvPr/>
                  </p:nvGrpSpPr>
                  <p:grpSpPr>
                    <a:xfrm>
                      <a:off x="2560320" y="4477424"/>
                      <a:ext cx="2087880" cy="719416"/>
                      <a:chOff x="1280160" y="2552739"/>
                      <a:chExt cx="2087880" cy="719416"/>
                    </a:xfrm>
                  </p:grpSpPr>
                  <p:grpSp>
                    <p:nvGrpSpPr>
                      <p:cNvPr id="21" name="Group 52"/>
                      <p:cNvGrpSpPr/>
                      <p:nvPr/>
                    </p:nvGrpSpPr>
                    <p:grpSpPr>
                      <a:xfrm>
                        <a:off x="1280160" y="2552739"/>
                        <a:ext cx="2087880" cy="352346"/>
                        <a:chOff x="1280160" y="2552739"/>
                        <a:chExt cx="2087880" cy="352346"/>
                      </a:xfrm>
                    </p:grpSpPr>
                    <p:sp>
                      <p:nvSpPr>
                        <p:cNvPr id="26" name="Rectangle 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833563" y="2552739"/>
                          <a:ext cx="993775" cy="352346"/>
                        </a:xfrm>
                        <a:prstGeom prst="rect">
                          <a:avLst/>
                        </a:prstGeom>
                        <a:noFill/>
                        <a:ln w="9525" algn="ctr">
                          <a:solidFill>
                            <a:schemeClr val="tx1"/>
                          </a:solidFill>
                          <a:miter lim="800000"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 anchor="ctr">
                          <a:spAutoFit/>
                        </a:bodyPr>
                        <a:lstStyle/>
                        <a:p>
                          <a:pPr algn="ctr"/>
                          <a:r>
                            <a:rPr lang="en-US" sz="1600" dirty="0" smtClean="0">
                              <a:solidFill>
                                <a:prstClr val="black"/>
                              </a:solidFill>
                              <a:cs typeface="Arial" pitchFamily="34" charset="0"/>
                            </a:rPr>
                            <a:t>-</a:t>
                          </a:r>
                          <a:endParaRPr lang="en-US" sz="1600" dirty="0">
                            <a:solidFill>
                              <a:prstClr val="black"/>
                            </a:solidFill>
                            <a:cs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27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19400" y="2713038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  <p:sp>
                      <p:nvSpPr>
                        <p:cNvPr id="28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1280160" y="2727325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</p:grpSp>
                  <p:grpSp>
                    <p:nvGrpSpPr>
                      <p:cNvPr id="22" name="Group 61"/>
                      <p:cNvGrpSpPr/>
                      <p:nvPr/>
                    </p:nvGrpSpPr>
                    <p:grpSpPr>
                      <a:xfrm>
                        <a:off x="1280160" y="2926080"/>
                        <a:ext cx="2085848" cy="346075"/>
                        <a:chOff x="1282192" y="2555875"/>
                        <a:chExt cx="2085848" cy="346075"/>
                      </a:xfrm>
                    </p:grpSpPr>
                    <p:sp>
                      <p:nvSpPr>
                        <p:cNvPr id="23" name="Rectangle 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833563" y="2555875"/>
                          <a:ext cx="993775" cy="346075"/>
                        </a:xfrm>
                        <a:prstGeom prst="rect">
                          <a:avLst/>
                        </a:prstGeom>
                        <a:noFill/>
                        <a:ln w="9525" algn="ctr">
                          <a:solidFill>
                            <a:schemeClr val="tx1"/>
                          </a:solidFill>
                          <a:miter lim="800000"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 anchor="ctr">
                          <a:spAutoFit/>
                        </a:bodyPr>
                        <a:lstStyle/>
                        <a:p>
                          <a:pPr algn="ctr"/>
                          <a:r>
                            <a:rPr lang="en-US" sz="1600" dirty="0" smtClean="0">
                              <a:solidFill>
                                <a:prstClr val="black"/>
                              </a:solidFill>
                              <a:cs typeface="Arial" pitchFamily="34" charset="0"/>
                            </a:rPr>
                            <a:t>-</a:t>
                          </a:r>
                          <a:endParaRPr lang="en-US" sz="1600" dirty="0">
                            <a:solidFill>
                              <a:prstClr val="black"/>
                            </a:solidFill>
                            <a:cs typeface="Arial" pitchFamily="34" charset="0"/>
                          </a:endParaRPr>
                        </a:p>
                      </p:txBody>
                    </p:sp>
                    <p:sp>
                      <p:nvSpPr>
                        <p:cNvPr id="24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19400" y="2713038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  <p:sp>
                      <p:nvSpPr>
                        <p:cNvPr id="25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1282192" y="2727325"/>
                          <a:ext cx="548640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round/>
                          <a:headEnd type="none" w="sm" len="sm"/>
                          <a:tailEnd type="none" w="sm" len="sm"/>
                        </a:ln>
                        <a:effectLst/>
                      </p:spPr>
                      <p:txBody>
                        <a:bodyPr>
                          <a:spAutoFit/>
                        </a:bodyPr>
                        <a:lstStyle/>
                        <a:p>
                          <a:endParaRPr lang="en-US" dirty="0">
                            <a:solidFill>
                              <a:prstClr val="black"/>
                            </a:solidFill>
                          </a:endParaRPr>
                        </a:p>
                      </p:txBody>
                    </p:sp>
                  </p:grpSp>
                </p:grpSp>
              </p:grpSp>
            </p:grpSp>
          </p:grpSp>
          <p:sp>
            <p:nvSpPr>
              <p:cNvPr id="10" name="Rectangle 9"/>
              <p:cNvSpPr/>
              <p:nvPr/>
            </p:nvSpPr>
            <p:spPr bwMode="auto">
              <a:xfrm>
                <a:off x="1600200" y="4419600"/>
                <a:ext cx="76200" cy="310896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prstClr val="black"/>
                  </a:solidFill>
                  <a:ea typeface="ＭＳ Ｐゴシック" pitchFamily="1" charset="-128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 bwMode="auto">
              <a:xfrm>
                <a:off x="3566160" y="4416552"/>
                <a:ext cx="731520" cy="320040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prstClr val="black"/>
                  </a:solidFill>
                  <a:ea typeface="ＭＳ Ｐゴシック" pitchFamily="1" charset="-128"/>
                </a:endParaRPr>
              </a:p>
            </p:txBody>
          </p:sp>
        </p:grpSp>
        <p:sp>
          <p:nvSpPr>
            <p:cNvPr id="7" name="Text Box 51"/>
            <p:cNvSpPr txBox="1">
              <a:spLocks noChangeArrowheads="1"/>
            </p:cNvSpPr>
            <p:nvPr/>
          </p:nvSpPr>
          <p:spPr bwMode="auto">
            <a:xfrm>
              <a:off x="304800" y="5486400"/>
              <a:ext cx="28956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 dirty="0">
                  <a:solidFill>
                    <a:prstClr val="black"/>
                  </a:solidFill>
                </a:rPr>
                <a:t>From DeMarini </a:t>
              </a:r>
              <a:r>
                <a:rPr lang="en-US" sz="1200" b="1" i="1" dirty="0">
                  <a:solidFill>
                    <a:prstClr val="black"/>
                  </a:solidFill>
                </a:rPr>
                <a:t>et al</a:t>
              </a:r>
              <a:r>
                <a:rPr lang="en-US" sz="1200" b="1" i="1" dirty="0" smtClean="0">
                  <a:solidFill>
                    <a:prstClr val="black"/>
                  </a:solidFill>
                </a:rPr>
                <a:t>.</a:t>
              </a:r>
              <a:r>
                <a:rPr lang="en-US" sz="1200" b="1" dirty="0" smtClean="0">
                  <a:solidFill>
                    <a:prstClr val="black"/>
                  </a:solidFill>
                </a:rPr>
                <a:t> (1989)</a:t>
              </a:r>
              <a:endParaRPr lang="en-US" sz="1200" b="1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41559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490 Mouse </a:t>
            </a:r>
            <a:r>
              <a:rPr lang="en-US" sz="2400" dirty="0"/>
              <a:t>lymphoma </a:t>
            </a:r>
            <a:r>
              <a:rPr lang="en-US" sz="2400" dirty="0" smtClean="0"/>
              <a:t>(</a:t>
            </a:r>
            <a:r>
              <a:rPr lang="en-US" sz="2400" dirty="0"/>
              <a:t>MLA</a:t>
            </a:r>
            <a:r>
              <a:rPr lang="en-US" sz="2400" dirty="0" smtClean="0"/>
              <a:t>) and TK6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Autosomal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TK</a:t>
            </a:r>
            <a:r>
              <a:rPr lang="en-US" sz="2000" baseline="30000" dirty="0" smtClean="0"/>
              <a:t>+/-</a:t>
            </a:r>
            <a:r>
              <a:rPr lang="en-US" sz="2000" dirty="0" smtClean="0"/>
              <a:t>     TK</a:t>
            </a:r>
            <a:r>
              <a:rPr lang="en-US" sz="2000" baseline="30000" dirty="0" smtClean="0"/>
              <a:t>+/-</a:t>
            </a:r>
            <a:r>
              <a:rPr lang="en-US" sz="2000" dirty="0" smtClean="0"/>
              <a:t> (</a:t>
            </a:r>
            <a:r>
              <a:rPr lang="en-US" sz="2000" dirty="0" err="1" smtClean="0"/>
              <a:t>TFT</a:t>
            </a:r>
            <a:r>
              <a:rPr lang="en-US" sz="2000" baseline="30000" dirty="0" err="1" smtClean="0"/>
              <a:t>r</a:t>
            </a:r>
            <a:r>
              <a:rPr lang="en-US" sz="2000" dirty="0" smtClean="0"/>
              <a:t>)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476 CHO/HPRT assay</a:t>
            </a:r>
            <a:endParaRPr lang="en-US" sz="24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X-linked</a:t>
            </a:r>
            <a:endParaRPr lang="en-US" sz="20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err="1" smtClean="0"/>
              <a:t>Hprt</a:t>
            </a:r>
            <a:r>
              <a:rPr lang="en-US" sz="2000" baseline="30000" dirty="0" smtClean="0"/>
              <a:t>+</a:t>
            </a:r>
            <a:r>
              <a:rPr lang="en-US" sz="2000" dirty="0" smtClean="0"/>
              <a:t>     </a:t>
            </a:r>
            <a:r>
              <a:rPr lang="en-US" sz="2000" dirty="0" err="1" smtClean="0"/>
              <a:t>Hprt</a:t>
            </a:r>
            <a:r>
              <a:rPr lang="en-US" sz="2000" baseline="30000" dirty="0" smtClean="0"/>
              <a:t>-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dirty="0" err="1" smtClean="0"/>
              <a:t>TG</a:t>
            </a:r>
            <a:r>
              <a:rPr lang="en-US" sz="2000" baseline="30000" dirty="0" err="1" smtClean="0"/>
              <a:t>r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Mutation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514600" y="2971800"/>
            <a:ext cx="2286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514600" y="4114800"/>
            <a:ext cx="2286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36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HPRT and TK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Treat 2 - 3 </a:t>
            </a:r>
            <a:r>
              <a:rPr lang="en-US" sz="2000" dirty="0"/>
              <a:t>x 10</a:t>
            </a:r>
            <a:r>
              <a:rPr lang="en-US" sz="2000" baseline="30000" dirty="0"/>
              <a:t>6</a:t>
            </a:r>
            <a:r>
              <a:rPr lang="en-US" sz="2000" dirty="0"/>
              <a:t> </a:t>
            </a:r>
            <a:r>
              <a:rPr lang="en-US" sz="2000" dirty="0" smtClean="0"/>
              <a:t>cells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4+ </a:t>
            </a:r>
            <a:r>
              <a:rPr lang="en-US" sz="2000" dirty="0"/>
              <a:t>dose levels 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/>
              <a:t>2000 µg/mL or 10 </a:t>
            </a:r>
            <a:r>
              <a:rPr lang="en-US" sz="1600" dirty="0" err="1" smtClean="0"/>
              <a:t>mM</a:t>
            </a:r>
            <a:r>
              <a:rPr lang="en-US" sz="1600" dirty="0" smtClean="0"/>
              <a:t> or solubility/toxicity limit</a:t>
            </a:r>
            <a:br>
              <a:rPr lang="en-US" sz="1600" dirty="0" smtClean="0"/>
            </a:br>
            <a:r>
              <a:rPr lang="en-US" sz="1600" dirty="0" smtClean="0"/>
              <a:t>(10 – 20% RS or RTG) </a:t>
            </a:r>
            <a:endParaRPr lang="en-US" sz="16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Positive </a:t>
            </a:r>
            <a:r>
              <a:rPr lang="en-US" sz="2000" dirty="0" smtClean="0"/>
              <a:t>and vehicle controls</a:t>
            </a:r>
            <a:endParaRPr lang="en-US" sz="20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±S9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All in </a:t>
            </a:r>
            <a:r>
              <a:rPr lang="en-US" sz="2000" dirty="0" smtClean="0"/>
              <a:t>duplicate</a:t>
            </a:r>
            <a:endParaRPr lang="en-US" sz="2000" dirty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Mutation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272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Subculture 2 – 7 days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Select </a:t>
            </a:r>
            <a:r>
              <a:rPr lang="en-US" sz="2400" dirty="0"/>
              <a:t>mutants with TFT or </a:t>
            </a:r>
            <a:r>
              <a:rPr lang="en-US" sz="2400" dirty="0" smtClean="0"/>
              <a:t>TG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Concurrent cloning efficiency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Incubate 7 – 14 days</a:t>
            </a:r>
          </a:p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 smtClean="0"/>
              <a:t>Count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1600" dirty="0" smtClean="0"/>
              <a:t>Significant, dose-dependent increase &gt;95% </a:t>
            </a:r>
            <a:r>
              <a:rPr lang="en-US" sz="1600" smtClean="0"/>
              <a:t>control limit or GEF?</a:t>
            </a:r>
            <a:endParaRPr lang="en-US" sz="1600" dirty="0" smtClean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50606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Mutation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295400" y="4537305"/>
            <a:ext cx="3099524" cy="1406295"/>
            <a:chOff x="1855289" y="4480560"/>
            <a:chExt cx="3099524" cy="1406295"/>
          </a:xfrm>
        </p:grpSpPr>
        <p:pic>
          <p:nvPicPr>
            <p:cNvPr id="8" name="Picture 7" descr="Solvent-TFT Plate adjusted"/>
            <p:cNvPicPr>
              <a:picLocks noChangeAspect="1" noChangeArrowheads="1"/>
            </p:cNvPicPr>
            <p:nvPr/>
          </p:nvPicPr>
          <p:blipFill>
            <a:blip r:embed="rId2" cstate="print"/>
            <a:srcRect l="8929" r="7143"/>
            <a:stretch>
              <a:fillRect/>
            </a:stretch>
          </p:blipFill>
          <p:spPr bwMode="auto">
            <a:xfrm>
              <a:off x="1855289" y="4480560"/>
              <a:ext cx="1573711" cy="1406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1" descr="MMS-TFT Plate adjusted"/>
            <p:cNvPicPr>
              <a:picLocks noChangeAspect="1" noChangeArrowheads="1"/>
            </p:cNvPicPr>
            <p:nvPr/>
          </p:nvPicPr>
          <p:blipFill>
            <a:blip r:embed="rId3" cstate="print"/>
            <a:srcRect l="7143" r="8929"/>
            <a:stretch>
              <a:fillRect/>
            </a:stretch>
          </p:blipFill>
          <p:spPr>
            <a:xfrm>
              <a:off x="3381102" y="4480560"/>
              <a:ext cx="1573711" cy="1406295"/>
            </a:xfrm>
            <a:prstGeom prst="rect">
              <a:avLst/>
            </a:prstGeom>
            <a:noFill/>
            <a:ln/>
          </p:spPr>
        </p:pic>
      </p:grpSp>
      <p:grpSp>
        <p:nvGrpSpPr>
          <p:cNvPr id="10" name="Group 9"/>
          <p:cNvGrpSpPr/>
          <p:nvPr/>
        </p:nvGrpSpPr>
        <p:grpSpPr>
          <a:xfrm>
            <a:off x="5410200" y="2743200"/>
            <a:ext cx="2921700" cy="1219200"/>
            <a:chOff x="533400" y="2133600"/>
            <a:chExt cx="8303675" cy="3429000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4762" r="54588"/>
            <a:stretch>
              <a:fillRect/>
            </a:stretch>
          </p:blipFill>
          <p:spPr bwMode="auto">
            <a:xfrm>
              <a:off x="533400" y="2133600"/>
              <a:ext cx="4181707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55168" r="4762"/>
            <a:stretch>
              <a:fillRect/>
            </a:stretch>
          </p:blipFill>
          <p:spPr bwMode="auto">
            <a:xfrm>
              <a:off x="4715107" y="2133600"/>
              <a:ext cx="4121968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Picture 2" descr="https://encrypted-tbn2.gstatic.com/images?q=tbn:ANd9GcTCNLvOeKguwwOKApx_eNl1MTg9TB2SgYhj-fy4D51Rlhk6WHwFr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925" y="4495800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9386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69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cs typeface="Arial" charset="0"/>
              </a:rPr>
              <a:t>473 </a:t>
            </a:r>
            <a:r>
              <a:rPr lang="en-US" sz="2400" i="1" dirty="0"/>
              <a:t>In Vitro</a:t>
            </a:r>
            <a:r>
              <a:rPr lang="en-US" sz="2400" dirty="0"/>
              <a:t> Mammalian </a:t>
            </a:r>
            <a:r>
              <a:rPr lang="en-US" sz="2400" dirty="0" smtClean="0"/>
              <a:t>Chromosomal </a:t>
            </a:r>
            <a:r>
              <a:rPr lang="en-US" sz="2400" dirty="0"/>
              <a:t>Aberration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HPBL</a:t>
            </a:r>
            <a:r>
              <a:rPr lang="en-US" sz="2000" dirty="0"/>
              <a:t>, RPBL, CHO, CHL </a:t>
            </a:r>
            <a:r>
              <a:rPr lang="en-US" sz="2000" dirty="0" smtClean="0"/>
              <a:t>cells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Structural aberrations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breaks/rearrangements </a:t>
            </a:r>
            <a:r>
              <a:rPr lang="en-US" dirty="0"/>
              <a:t>(</a:t>
            </a:r>
            <a:r>
              <a:rPr lang="en-US" dirty="0" err="1"/>
              <a:t>clastogens</a:t>
            </a:r>
            <a:r>
              <a:rPr lang="en-US" dirty="0" smtClean="0"/>
              <a:t>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Numerical aberrations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polyploidy/</a:t>
            </a:r>
            <a:r>
              <a:rPr lang="en-US" dirty="0" err="1" smtClean="0"/>
              <a:t>endoreduplication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aneugens</a:t>
            </a:r>
            <a:r>
              <a:rPr lang="en-US" dirty="0"/>
              <a:t>)</a:t>
            </a:r>
            <a:endParaRPr lang="en-US" dirty="0"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5" name="Picture 5" descr="http://pipettesandtips.kinesis.co.uk/wp-content/uploads/Centrifuge_tube_15ml_centrist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784" y="2971800"/>
            <a:ext cx="1238251" cy="191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4616669" y="4598045"/>
          <a:ext cx="1828800" cy="1669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52" name="Photo Editor Photo" r:id="rId4" imgW="2333333" imgH="2343477" progId="">
                  <p:embed/>
                </p:oleObj>
              </mc:Choice>
              <mc:Fallback>
                <p:oleObj name="Photo Editor Photo" r:id="rId4" imgW="2333333" imgH="234347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6669" y="4598045"/>
                        <a:ext cx="1828800" cy="1669774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9135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cs typeface="Arial" charset="0"/>
              </a:rPr>
              <a:t>473 </a:t>
            </a:r>
            <a:r>
              <a:rPr lang="en-US" sz="2400" i="1" dirty="0"/>
              <a:t>In Vitro</a:t>
            </a:r>
            <a:r>
              <a:rPr lang="en-US" sz="2400" dirty="0"/>
              <a:t> Mammalian </a:t>
            </a:r>
            <a:r>
              <a:rPr lang="en-US" sz="2400" dirty="0" smtClean="0"/>
              <a:t>Chromosomal </a:t>
            </a:r>
            <a:r>
              <a:rPr lang="en-US" sz="2400" dirty="0"/>
              <a:t>Aberration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Treat exponentially growing cells</a:t>
            </a:r>
            <a:endParaRPr lang="en-US" sz="2000" dirty="0"/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/>
              <a:t>stimulate primary cultures with PHA</a:t>
            </a:r>
            <a:endParaRPr lang="en-US" sz="16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3+ </a:t>
            </a:r>
            <a:r>
              <a:rPr lang="en-US" sz="2000" dirty="0"/>
              <a:t>dose levels 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/>
              <a:t>2000 µg/mL or 10 </a:t>
            </a:r>
            <a:r>
              <a:rPr lang="en-US" sz="1600" dirty="0" err="1"/>
              <a:t>mM</a:t>
            </a:r>
            <a:r>
              <a:rPr lang="en-US" sz="1600" dirty="0"/>
              <a:t> </a:t>
            </a:r>
            <a:r>
              <a:rPr lang="en-US" sz="1600" dirty="0" smtClean="0"/>
              <a:t>or solubility/toxicity limit</a:t>
            </a:r>
            <a:br>
              <a:rPr lang="en-US" sz="1600" dirty="0" smtClean="0"/>
            </a:br>
            <a:r>
              <a:rPr lang="en-US" sz="1600" dirty="0" smtClean="0"/>
              <a:t>(40 – 50% RPD, RICC, MI) </a:t>
            </a:r>
            <a:endParaRPr lang="en-US" sz="16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/>
              <a:t>Positive and vehicle controls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Short treatment ±S9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Extended treatment –S9 only</a:t>
            </a:r>
            <a:endParaRPr lang="en-US" sz="2000" dirty="0"/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Single or duplicate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0737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473 </a:t>
            </a:r>
            <a:r>
              <a:rPr lang="en-US" sz="2400" i="1" dirty="0"/>
              <a:t>In Vitro</a:t>
            </a:r>
            <a:r>
              <a:rPr lang="en-US" sz="2400" dirty="0"/>
              <a:t> Mammalian </a:t>
            </a:r>
            <a:r>
              <a:rPr lang="en-US" sz="2400" dirty="0" smtClean="0"/>
              <a:t>Chromosomal </a:t>
            </a:r>
            <a:r>
              <a:rPr lang="en-US" sz="2400" dirty="0"/>
              <a:t>Aberration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Harvest all at ~1.5 cell cycles after start of </a:t>
            </a:r>
            <a:r>
              <a:rPr lang="en-US" sz="2000" dirty="0" smtClean="0">
                <a:solidFill>
                  <a:prstClr val="black"/>
                </a:solidFill>
              </a:rPr>
              <a:t>treatment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prstClr val="black"/>
                </a:solidFill>
              </a:rPr>
              <a:t>Arrest cultures in metaphase (</a:t>
            </a:r>
            <a:r>
              <a:rPr lang="en-US" sz="1600" dirty="0" err="1" smtClean="0">
                <a:solidFill>
                  <a:prstClr val="black"/>
                </a:solidFill>
              </a:rPr>
              <a:t>Colcemid</a:t>
            </a:r>
            <a:r>
              <a:rPr lang="en-US" sz="1600" dirty="0" smtClean="0">
                <a:solidFill>
                  <a:prstClr val="black"/>
                </a:solidFill>
              </a:rPr>
              <a:t> or colchicine)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Score 300 cells per dose level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prstClr val="black"/>
                </a:solidFill>
              </a:rPr>
              <a:t>Significant, dose-dependent increase </a:t>
            </a:r>
            <a:r>
              <a:rPr lang="en-US" sz="1600" dirty="0"/>
              <a:t> &gt;95% control limit</a:t>
            </a:r>
            <a:r>
              <a:rPr lang="en-US" sz="1600" dirty="0" smtClean="0">
                <a:solidFill>
                  <a:prstClr val="black"/>
                </a:solidFill>
              </a:rPr>
              <a:t>?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295400" y="4151769"/>
            <a:ext cx="6781800" cy="2040717"/>
            <a:chOff x="1295400" y="4151769"/>
            <a:chExt cx="6781800" cy="2040717"/>
          </a:xfrm>
        </p:grpSpPr>
        <p:grpSp>
          <p:nvGrpSpPr>
            <p:cNvPr id="3" name="Group 2"/>
            <p:cNvGrpSpPr/>
            <p:nvPr/>
          </p:nvGrpSpPr>
          <p:grpSpPr>
            <a:xfrm>
              <a:off x="1295400" y="4151769"/>
              <a:ext cx="6781800" cy="2040717"/>
              <a:chOff x="990599" y="3859381"/>
              <a:chExt cx="7364088" cy="2333106"/>
            </a:xfrm>
          </p:grpSpPr>
          <p:grpSp>
            <p:nvGrpSpPr>
              <p:cNvPr id="2" name="Group 1"/>
              <p:cNvGrpSpPr/>
              <p:nvPr/>
            </p:nvGrpSpPr>
            <p:grpSpPr>
              <a:xfrm>
                <a:off x="990599" y="3859381"/>
                <a:ext cx="7364088" cy="2333106"/>
                <a:chOff x="990599" y="3859381"/>
                <a:chExt cx="7364088" cy="2333106"/>
              </a:xfrm>
            </p:grpSpPr>
            <p:grpSp>
              <p:nvGrpSpPr>
                <p:cNvPr id="4" name="Group 3"/>
                <p:cNvGrpSpPr/>
                <p:nvPr/>
              </p:nvGrpSpPr>
              <p:grpSpPr>
                <a:xfrm>
                  <a:off x="990599" y="3879668"/>
                  <a:ext cx="3429001" cy="2312819"/>
                  <a:chOff x="152398" y="1766391"/>
                  <a:chExt cx="6088566" cy="4024809"/>
                </a:xfrm>
              </p:grpSpPr>
              <p:grpSp>
                <p:nvGrpSpPr>
                  <p:cNvPr id="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52400" y="1766391"/>
                    <a:ext cx="5943600" cy="4024809"/>
                    <a:chOff x="1198" y="1745"/>
                    <a:chExt cx="3600" cy="2135"/>
                  </a:xfrm>
                </p:grpSpPr>
                <p:pic>
                  <p:nvPicPr>
                    <p:cNvPr id="10" name="Picture 9" descr="rama photo 1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>
                      <a:lum bright="20000" contrast="30000"/>
                    </a:blip>
                    <a:srcRect t="7356"/>
                    <a:stretch>
                      <a:fillRect/>
                    </a:stretch>
                  </p:blipFill>
                  <p:spPr bwMode="auto">
                    <a:xfrm>
                      <a:off x="1198" y="1745"/>
                      <a:ext cx="3600" cy="2135"/>
                    </a:xfrm>
                    <a:prstGeom prst="rect">
                      <a:avLst/>
                    </a:prstGeom>
                    <a:noFill/>
                  </p:spPr>
                </p:pic>
                <p:sp>
                  <p:nvSpPr>
                    <p:cNvPr id="11" name="Oval 10"/>
                    <p:cNvSpPr>
                      <a:spLocks noChangeArrowheads="1"/>
                    </p:cNvSpPr>
                    <p:nvPr/>
                  </p:nvSpPr>
                  <p:spPr bwMode="auto">
                    <a:xfrm rot="20222871">
                      <a:off x="1633" y="2651"/>
                      <a:ext cx="647" cy="435"/>
                    </a:xfrm>
                    <a:prstGeom prst="ellipse">
                      <a:avLst/>
                    </a:prstGeom>
                    <a:noFill/>
                    <a:ln w="571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algn="ctr" eaLnBrk="0" hangingPunct="0"/>
                      <a:endParaRPr lang="en-US" sz="3200">
                        <a:solidFill>
                          <a:srgbClr val="FF0000"/>
                        </a:solidFill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2" name="Oval 11"/>
                    <p:cNvSpPr>
                      <a:spLocks noChangeArrowheads="1"/>
                    </p:cNvSpPr>
                    <p:nvPr/>
                  </p:nvSpPr>
                  <p:spPr bwMode="auto">
                    <a:xfrm rot="20222871">
                      <a:off x="3841" y="2656"/>
                      <a:ext cx="538" cy="566"/>
                    </a:xfrm>
                    <a:prstGeom prst="ellipse">
                      <a:avLst/>
                    </a:prstGeom>
                    <a:noFill/>
                    <a:ln w="571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 algn="ctr" eaLnBrk="0" hangingPunct="0"/>
                      <a:endParaRPr lang="en-US" sz="3200">
                        <a:solidFill>
                          <a:srgbClr val="FF0000"/>
                        </a:solidFill>
                        <a:latin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4648200" y="2567158"/>
                    <a:ext cx="1592764" cy="48330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>
                        <a:solidFill>
                          <a:prstClr val="black"/>
                        </a:solidFill>
                      </a:rPr>
                      <a:t>Break</a:t>
                    </a:r>
                    <a:endParaRPr lang="en-US" sz="160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" name="TextBox 6"/>
                  <p:cNvSpPr txBox="1"/>
                  <p:nvPr/>
                </p:nvSpPr>
                <p:spPr>
                  <a:xfrm>
                    <a:off x="152398" y="4724400"/>
                    <a:ext cx="2122093" cy="67357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>
                        <a:solidFill>
                          <a:prstClr val="black"/>
                        </a:solidFill>
                      </a:rPr>
                      <a:t>Exchange</a:t>
                    </a:r>
                    <a:endParaRPr lang="en-US" sz="1600" dirty="0">
                      <a:solidFill>
                        <a:prstClr val="black"/>
                      </a:solidFill>
                    </a:endParaRPr>
                  </a:p>
                </p:txBody>
              </p:sp>
              <p:cxnSp>
                <p:nvCxnSpPr>
                  <p:cNvPr id="8" name="Straight Arrow Connector 7"/>
                  <p:cNvCxnSpPr/>
                  <p:nvPr/>
                </p:nvCxnSpPr>
                <p:spPr bwMode="auto">
                  <a:xfrm flipV="1">
                    <a:off x="593154" y="4307818"/>
                    <a:ext cx="609600" cy="533399"/>
                  </a:xfrm>
                  <a:prstGeom prst="straightConnector1">
                    <a:avLst/>
                  </a:prstGeom>
                  <a:ln>
                    <a:headEnd type="none" w="med" len="med"/>
                    <a:tailEnd type="arrow"/>
                  </a:ln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" name="Straight Arrow Connector 8"/>
                  <p:cNvCxnSpPr/>
                  <p:nvPr/>
                </p:nvCxnSpPr>
                <p:spPr bwMode="auto">
                  <a:xfrm>
                    <a:off x="4953000" y="3200400"/>
                    <a:ext cx="0" cy="609600"/>
                  </a:xfrm>
                  <a:prstGeom prst="straightConnector1">
                    <a:avLst/>
                  </a:prstGeom>
                  <a:ln>
                    <a:headEnd type="none" w="med" len="med"/>
                    <a:tailEnd type="arrow"/>
                  </a:ln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pic>
              <p:nvPicPr>
                <p:cNvPr id="14" name="Picture 5" descr="POLY_P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lum contrast="36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5028" y="3859381"/>
                  <a:ext cx="3499659" cy="23331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3" name="TextBox 12"/>
              <p:cNvSpPr txBox="1"/>
              <p:nvPr/>
            </p:nvSpPr>
            <p:spPr>
              <a:xfrm>
                <a:off x="990600" y="3886200"/>
                <a:ext cx="89702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 smtClean="0">
                    <a:solidFill>
                      <a:prstClr val="black"/>
                    </a:solidFill>
                  </a:rPr>
                  <a:t>CHO</a:t>
                </a:r>
                <a:endParaRPr lang="en-US" sz="16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817975" y="3872553"/>
                <a:ext cx="89702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 smtClean="0">
                    <a:solidFill>
                      <a:prstClr val="black"/>
                    </a:solidFill>
                  </a:rPr>
                  <a:t>CHO</a:t>
                </a:r>
                <a:endParaRPr lang="en-US" sz="1600" b="1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5960975" y="5833646"/>
              <a:ext cx="204002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prstClr val="black"/>
                  </a:solidFill>
                </a:rPr>
                <a:t>Polyploidy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06960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473 </a:t>
            </a:r>
            <a:r>
              <a:rPr lang="en-US" sz="2400" i="1" dirty="0"/>
              <a:t>In Vitro</a:t>
            </a:r>
            <a:r>
              <a:rPr lang="en-US" sz="2400" dirty="0"/>
              <a:t> Mammalian </a:t>
            </a:r>
            <a:r>
              <a:rPr lang="en-US" sz="2400" dirty="0" smtClean="0"/>
              <a:t>Chromosomal </a:t>
            </a:r>
            <a:r>
              <a:rPr lang="en-US" sz="2400" dirty="0"/>
              <a:t>Aberration </a:t>
            </a:r>
            <a:r>
              <a:rPr lang="en-US" sz="2400" dirty="0" smtClean="0"/>
              <a:t>Test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062859" y="2667000"/>
            <a:ext cx="2975741" cy="3118909"/>
            <a:chOff x="685800" y="2667000"/>
            <a:chExt cx="2975741" cy="3118909"/>
          </a:xfrm>
        </p:grpSpPr>
        <p:grpSp>
          <p:nvGrpSpPr>
            <p:cNvPr id="2" name="Group 1"/>
            <p:cNvGrpSpPr/>
            <p:nvPr/>
          </p:nvGrpSpPr>
          <p:grpSpPr>
            <a:xfrm>
              <a:off x="685800" y="2667000"/>
              <a:ext cx="2975741" cy="3118909"/>
              <a:chOff x="685800" y="2667000"/>
              <a:chExt cx="2975741" cy="3118909"/>
            </a:xfrm>
          </p:grpSpPr>
          <p:pic>
            <p:nvPicPr>
              <p:cNvPr id="7" name="Picture 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2667000"/>
                <a:ext cx="2975741" cy="31189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Text Box 10"/>
              <p:cNvSpPr txBox="1">
                <a:spLocks noChangeArrowheads="1"/>
              </p:cNvSpPr>
              <p:nvPr/>
            </p:nvSpPr>
            <p:spPr bwMode="auto">
              <a:xfrm>
                <a:off x="1223442" y="4038703"/>
                <a:ext cx="1265545" cy="3695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dirty="0" err="1" smtClean="0"/>
                  <a:t>dicentric</a:t>
                </a:r>
                <a:endParaRPr lang="en-US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685800" y="2680138"/>
              <a:ext cx="89702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prstClr val="black"/>
                  </a:solidFill>
                </a:rPr>
                <a:t>HPBL</a:t>
              </a:r>
              <a:endParaRPr lang="en-US" sz="160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24400" y="2633246"/>
            <a:ext cx="2971800" cy="3152663"/>
            <a:chOff x="4724400" y="2633246"/>
            <a:chExt cx="2971800" cy="3152663"/>
          </a:xfrm>
        </p:grpSpPr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4724400" y="2648607"/>
              <a:ext cx="2971800" cy="3137302"/>
              <a:chOff x="2640" y="1239"/>
              <a:chExt cx="2712" cy="2625"/>
            </a:xfrm>
          </p:grpSpPr>
          <p:pic>
            <p:nvPicPr>
              <p:cNvPr id="19" name="Picture 1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40" y="1239"/>
                <a:ext cx="2712" cy="26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 Box 17"/>
              <p:cNvSpPr txBox="1">
                <a:spLocks noChangeArrowheads="1"/>
              </p:cNvSpPr>
              <p:nvPr/>
            </p:nvSpPr>
            <p:spPr bwMode="auto">
              <a:xfrm>
                <a:off x="2848" y="1427"/>
                <a:ext cx="793" cy="3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dirty="0" smtClean="0"/>
                  <a:t>break</a:t>
                </a:r>
                <a:endParaRPr lang="en-US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4741775" y="2633246"/>
              <a:ext cx="89702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prstClr val="black"/>
                  </a:solidFill>
                </a:rPr>
                <a:t>HPBL</a:t>
              </a:r>
              <a:endParaRPr lang="en-US" sz="16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24" name="Oval 23"/>
          <p:cNvSpPr>
            <a:spLocks noChangeArrowheads="1"/>
          </p:cNvSpPr>
          <p:nvPr/>
        </p:nvSpPr>
        <p:spPr bwMode="auto">
          <a:xfrm rot="2693639">
            <a:off x="5803482" y="3151747"/>
            <a:ext cx="355797" cy="615454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32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 rot="2693639">
            <a:off x="2623558" y="4282525"/>
            <a:ext cx="484972" cy="690189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3200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 bwMode="auto">
          <a:xfrm>
            <a:off x="2590800" y="4212003"/>
            <a:ext cx="228600" cy="28379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 bwMode="auto">
          <a:xfrm>
            <a:off x="5638800" y="3145203"/>
            <a:ext cx="228600" cy="28379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784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HPBL</a:t>
            </a:r>
            <a:r>
              <a:rPr lang="en-US" sz="2000" dirty="0"/>
              <a:t>, RPBL, CHO, </a:t>
            </a:r>
            <a:r>
              <a:rPr lang="en-US" sz="2000" dirty="0" smtClean="0"/>
              <a:t>CHL, TK6 cells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Structural aberrations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breaks/rearrangements </a:t>
            </a:r>
            <a:r>
              <a:rPr lang="en-US" dirty="0"/>
              <a:t>(</a:t>
            </a:r>
            <a:r>
              <a:rPr lang="en-US" dirty="0" err="1"/>
              <a:t>clastogens</a:t>
            </a:r>
            <a:r>
              <a:rPr lang="en-US" dirty="0" smtClean="0"/>
              <a:t>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/>
              <a:t>Numerical aberrations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/>
              <a:t>polyploidy/</a:t>
            </a:r>
            <a:r>
              <a:rPr lang="en-US" dirty="0" err="1" smtClean="0"/>
              <a:t>endoreduplication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aneugens</a:t>
            </a:r>
            <a:r>
              <a:rPr lang="en-US" dirty="0"/>
              <a:t>)</a:t>
            </a:r>
            <a:endParaRPr lang="en-US" dirty="0">
              <a:solidFill>
                <a:srgbClr val="3B3B3B"/>
              </a:solidFill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5" name="Picture 5" descr="http://pipettesandtips.kinesis.co.uk/wp-content/uploads/Centrifuge_tube_15ml_centrist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784" y="2971800"/>
            <a:ext cx="1238251" cy="191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4616669" y="4598045"/>
          <a:ext cx="1828800" cy="1669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78" name="Photo Editor Photo" r:id="rId4" imgW="2333333" imgH="2343477" progId="">
                  <p:embed/>
                </p:oleObj>
              </mc:Choice>
              <mc:Fallback>
                <p:oleObj name="Photo Editor Photo" r:id="rId4" imgW="2333333" imgH="234347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6669" y="4598045"/>
                        <a:ext cx="1828800" cy="1669774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308518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Test</a:t>
            </a:r>
            <a:endParaRPr lang="en-US" sz="2400" dirty="0">
              <a:solidFill>
                <a:srgbClr val="3B3B3B"/>
              </a:solidFill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36385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>
                <a:solidFill>
                  <a:prstClr val="black"/>
                </a:solidFill>
                <a:cs typeface="Arial" charset="0"/>
              </a:rPr>
              <a:t>Cytogenetics Assays</a:t>
            </a:r>
          </a:p>
        </p:txBody>
      </p:sp>
      <p:grpSp>
        <p:nvGrpSpPr>
          <p:cNvPr id="89" name="Group 88"/>
          <p:cNvGrpSpPr/>
          <p:nvPr/>
        </p:nvGrpSpPr>
        <p:grpSpPr>
          <a:xfrm>
            <a:off x="990600" y="2514600"/>
            <a:ext cx="7391400" cy="3785419"/>
            <a:chOff x="152400" y="1429775"/>
            <a:chExt cx="8458200" cy="5047225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1463086" y="1436913"/>
              <a:ext cx="3505200" cy="5300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prstClr val="black"/>
                  </a:solidFill>
                </a:rPr>
                <a:t>Double Strand Breaks</a:t>
              </a:r>
            </a:p>
          </p:txBody>
        </p:sp>
        <p:sp>
          <p:nvSpPr>
            <p:cNvPr id="91" name="Rectangle 90"/>
            <p:cNvSpPr>
              <a:spLocks noChangeArrowheads="1"/>
            </p:cNvSpPr>
            <p:nvPr/>
          </p:nvSpPr>
          <p:spPr bwMode="auto">
            <a:xfrm>
              <a:off x="4990289" y="1429775"/>
              <a:ext cx="3620311" cy="5477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prstClr val="black"/>
                  </a:solidFill>
                </a:rPr>
                <a:t>Spindle Fiber Dysfunction</a:t>
              </a:r>
            </a:p>
          </p:txBody>
        </p:sp>
        <p:sp>
          <p:nvSpPr>
            <p:cNvPr id="92" name="Rectangle 91"/>
            <p:cNvSpPr>
              <a:spLocks noChangeArrowheads="1"/>
            </p:cNvSpPr>
            <p:nvPr/>
          </p:nvSpPr>
          <p:spPr bwMode="auto">
            <a:xfrm>
              <a:off x="152400" y="3200400"/>
              <a:ext cx="1295400" cy="77628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7" tIns="44450" rIns="90487" bIns="44450"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Mitotic</a:t>
              </a:r>
              <a:b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</a:b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Cells</a:t>
              </a:r>
              <a:endParaRPr lang="en-US" b="1" dirty="0">
                <a:solidFill>
                  <a:prstClr val="black"/>
                </a:solidFill>
                <a:latin typeface="Helvetica" pitchFamily="-106" charset="0"/>
              </a:endParaRPr>
            </a:p>
          </p:txBody>
        </p:sp>
        <p:sp>
          <p:nvSpPr>
            <p:cNvPr id="93" name="Rectangle 92"/>
            <p:cNvSpPr>
              <a:spLocks noChangeArrowheads="1"/>
            </p:cNvSpPr>
            <p:nvPr/>
          </p:nvSpPr>
          <p:spPr bwMode="auto">
            <a:xfrm>
              <a:off x="152400" y="5486400"/>
              <a:ext cx="1295400" cy="77628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7" tIns="44450" rIns="90487" bIns="44450"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Daughter</a:t>
              </a:r>
              <a:b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</a:b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Cells</a:t>
              </a:r>
              <a:endParaRPr lang="en-US" b="1" dirty="0">
                <a:solidFill>
                  <a:prstClr val="black"/>
                </a:solidFill>
                <a:latin typeface="Helvetica" pitchFamily="-106" charset="0"/>
              </a:endParaRPr>
            </a:p>
          </p:txBody>
        </p:sp>
        <p:grpSp>
          <p:nvGrpSpPr>
            <p:cNvPr id="94" name="Group 80"/>
            <p:cNvGrpSpPr/>
            <p:nvPr/>
          </p:nvGrpSpPr>
          <p:grpSpPr>
            <a:xfrm>
              <a:off x="1295400" y="2108200"/>
              <a:ext cx="7162800" cy="4368800"/>
              <a:chOff x="1142181" y="2075103"/>
              <a:chExt cx="7239819" cy="4401897"/>
            </a:xfrm>
          </p:grpSpPr>
          <p:sp>
            <p:nvSpPr>
              <p:cNvPr id="95" name="Oval 94"/>
              <p:cNvSpPr>
                <a:spLocks noChangeArrowheads="1"/>
              </p:cNvSpPr>
              <p:nvPr/>
            </p:nvSpPr>
            <p:spPr bwMode="auto">
              <a:xfrm>
                <a:off x="2235200" y="2667000"/>
                <a:ext cx="2506663" cy="18288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rrowheads="1"/>
              </p:cNvSpPr>
              <p:nvPr/>
            </p:nvSpPr>
            <p:spPr bwMode="auto">
              <a:xfrm rot="18921956" flipH="1">
                <a:off x="2936875" y="3692525"/>
                <a:ext cx="68263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Oval 96"/>
              <p:cNvSpPr>
                <a:spLocks noChangeArrowheads="1"/>
              </p:cNvSpPr>
              <p:nvPr/>
            </p:nvSpPr>
            <p:spPr bwMode="auto">
              <a:xfrm rot="15661857">
                <a:off x="2909094" y="3602831"/>
                <a:ext cx="76200" cy="3381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8" name="Line 6"/>
              <p:cNvSpPr>
                <a:spLocks noChangeShapeType="1"/>
              </p:cNvSpPr>
              <p:nvPr/>
            </p:nvSpPr>
            <p:spPr bwMode="auto">
              <a:xfrm flipH="1">
                <a:off x="2371725" y="3124200"/>
                <a:ext cx="541338" cy="3810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Line 7"/>
              <p:cNvSpPr>
                <a:spLocks noChangeShapeType="1"/>
              </p:cNvSpPr>
              <p:nvPr/>
            </p:nvSpPr>
            <p:spPr bwMode="auto">
              <a:xfrm flipH="1" flipV="1">
                <a:off x="2371725" y="35052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Line 8"/>
              <p:cNvSpPr>
                <a:spLocks noChangeShapeType="1"/>
              </p:cNvSpPr>
              <p:nvPr/>
            </p:nvSpPr>
            <p:spPr bwMode="auto">
              <a:xfrm flipH="1" flipV="1">
                <a:off x="4191000" y="3352800"/>
                <a:ext cx="347663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Line 9"/>
              <p:cNvSpPr>
                <a:spLocks noChangeShapeType="1"/>
              </p:cNvSpPr>
              <p:nvPr/>
            </p:nvSpPr>
            <p:spPr bwMode="auto">
              <a:xfrm flipH="1">
                <a:off x="4132263" y="36576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Line 10"/>
              <p:cNvSpPr>
                <a:spLocks noChangeShapeType="1"/>
              </p:cNvSpPr>
              <p:nvPr/>
            </p:nvSpPr>
            <p:spPr bwMode="auto">
              <a:xfrm>
                <a:off x="4538663" y="3505200"/>
                <a:ext cx="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Line 11"/>
              <p:cNvSpPr>
                <a:spLocks noChangeShapeType="1"/>
              </p:cNvSpPr>
              <p:nvPr/>
            </p:nvSpPr>
            <p:spPr bwMode="auto">
              <a:xfrm>
                <a:off x="4470400" y="3657600"/>
                <a:ext cx="13652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Line 12"/>
              <p:cNvSpPr>
                <a:spLocks noChangeShapeType="1"/>
              </p:cNvSpPr>
              <p:nvPr/>
            </p:nvSpPr>
            <p:spPr bwMode="auto">
              <a:xfrm>
                <a:off x="2371725" y="3429000"/>
                <a:ext cx="0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Line 13"/>
              <p:cNvSpPr>
                <a:spLocks noChangeShapeType="1"/>
              </p:cNvSpPr>
              <p:nvPr/>
            </p:nvSpPr>
            <p:spPr bwMode="auto">
              <a:xfrm flipH="1">
                <a:off x="2303463" y="3505200"/>
                <a:ext cx="2032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Oval 105"/>
              <p:cNvSpPr>
                <a:spLocks noChangeArrowheads="1"/>
              </p:cNvSpPr>
              <p:nvPr/>
            </p:nvSpPr>
            <p:spPr bwMode="auto">
              <a:xfrm rot="15357147" flipV="1">
                <a:off x="3263900" y="29083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rrowheads="1"/>
              </p:cNvSpPr>
              <p:nvPr/>
            </p:nvSpPr>
            <p:spPr bwMode="auto">
              <a:xfrm>
                <a:off x="3733800" y="5410200"/>
                <a:ext cx="696913" cy="6858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08" name="Oval 107"/>
              <p:cNvSpPr>
                <a:spLocks noChangeArrowheads="1"/>
              </p:cNvSpPr>
              <p:nvPr/>
            </p:nvSpPr>
            <p:spPr bwMode="auto">
              <a:xfrm>
                <a:off x="3522663" y="5181600"/>
                <a:ext cx="1354137" cy="12954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108"/>
              <p:cNvSpPr>
                <a:spLocks noChangeArrowheads="1"/>
              </p:cNvSpPr>
              <p:nvPr/>
            </p:nvSpPr>
            <p:spPr bwMode="auto">
              <a:xfrm>
                <a:off x="1938338" y="5181600"/>
                <a:ext cx="1355725" cy="12954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Oval 109"/>
              <p:cNvSpPr>
                <a:spLocks noChangeArrowheads="1"/>
              </p:cNvSpPr>
              <p:nvPr/>
            </p:nvSpPr>
            <p:spPr bwMode="auto">
              <a:xfrm>
                <a:off x="2133600" y="5562600"/>
                <a:ext cx="762000" cy="7620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1" name="Oval 110"/>
              <p:cNvSpPr>
                <a:spLocks noChangeArrowheads="1"/>
              </p:cNvSpPr>
              <p:nvPr/>
            </p:nvSpPr>
            <p:spPr bwMode="auto">
              <a:xfrm>
                <a:off x="2819400" y="5486400"/>
                <a:ext cx="134938" cy="1524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rrowheads="1"/>
              </p:cNvSpPr>
              <p:nvPr/>
            </p:nvSpPr>
            <p:spPr bwMode="auto">
              <a:xfrm>
                <a:off x="7391400" y="5410200"/>
                <a:ext cx="773113" cy="6858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3" name="Oval 112"/>
              <p:cNvSpPr>
                <a:spLocks noChangeArrowheads="1"/>
              </p:cNvSpPr>
              <p:nvPr/>
            </p:nvSpPr>
            <p:spPr bwMode="auto">
              <a:xfrm>
                <a:off x="7027863" y="5181600"/>
                <a:ext cx="1354137" cy="12954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Oval 113"/>
              <p:cNvSpPr>
                <a:spLocks noChangeArrowheads="1"/>
              </p:cNvSpPr>
              <p:nvPr/>
            </p:nvSpPr>
            <p:spPr bwMode="auto">
              <a:xfrm>
                <a:off x="5468938" y="5181600"/>
                <a:ext cx="1355725" cy="12954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rrowheads="1"/>
              </p:cNvSpPr>
              <p:nvPr/>
            </p:nvSpPr>
            <p:spPr bwMode="auto">
              <a:xfrm>
                <a:off x="5715000" y="5638800"/>
                <a:ext cx="762000" cy="658813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6" name="Oval 115"/>
              <p:cNvSpPr>
                <a:spLocks noChangeArrowheads="1"/>
              </p:cNvSpPr>
              <p:nvPr/>
            </p:nvSpPr>
            <p:spPr bwMode="auto">
              <a:xfrm>
                <a:off x="6019800" y="5334000"/>
                <a:ext cx="228600" cy="2286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AutoShape 27"/>
              <p:cNvSpPr>
                <a:spLocks noChangeArrowheads="1"/>
              </p:cNvSpPr>
              <p:nvPr/>
            </p:nvSpPr>
            <p:spPr bwMode="auto">
              <a:xfrm>
                <a:off x="2931171" y="2438400"/>
                <a:ext cx="228600" cy="533400"/>
              </a:xfrm>
              <a:prstGeom prst="lightningBolt">
                <a:avLst/>
              </a:prstGeom>
              <a:solidFill>
                <a:schemeClr val="tx2"/>
              </a:solidFill>
              <a:ln w="127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Oval 117"/>
              <p:cNvSpPr>
                <a:spLocks noChangeArrowheads="1"/>
              </p:cNvSpPr>
              <p:nvPr/>
            </p:nvSpPr>
            <p:spPr bwMode="auto">
              <a:xfrm>
                <a:off x="5638800" y="2667000"/>
                <a:ext cx="2506663" cy="18288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AutoShape 29"/>
              <p:cNvSpPr>
                <a:spLocks noChangeArrowheads="1"/>
              </p:cNvSpPr>
              <p:nvPr/>
            </p:nvSpPr>
            <p:spPr bwMode="auto">
              <a:xfrm>
                <a:off x="6019800" y="2484582"/>
                <a:ext cx="203200" cy="609599"/>
              </a:xfrm>
              <a:prstGeom prst="lightningBolt">
                <a:avLst/>
              </a:prstGeom>
              <a:solidFill>
                <a:schemeClr val="tx2"/>
              </a:solidFill>
              <a:ln w="127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Line 32"/>
              <p:cNvSpPr>
                <a:spLocks noChangeShapeType="1"/>
              </p:cNvSpPr>
              <p:nvPr/>
            </p:nvSpPr>
            <p:spPr bwMode="auto">
              <a:xfrm flipH="1">
                <a:off x="2913063" y="4648200"/>
                <a:ext cx="381000" cy="381000"/>
              </a:xfrm>
              <a:prstGeom prst="line">
                <a:avLst/>
              </a:prstGeom>
              <a:noFill/>
              <a:ln w="317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Line 33"/>
              <p:cNvSpPr>
                <a:spLocks noChangeShapeType="1"/>
              </p:cNvSpPr>
              <p:nvPr/>
            </p:nvSpPr>
            <p:spPr bwMode="auto">
              <a:xfrm>
                <a:off x="3675063" y="4648200"/>
                <a:ext cx="381000" cy="381000"/>
              </a:xfrm>
              <a:prstGeom prst="line">
                <a:avLst/>
              </a:prstGeom>
              <a:noFill/>
              <a:ln w="317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Line 34"/>
              <p:cNvSpPr>
                <a:spLocks noChangeShapeType="1"/>
              </p:cNvSpPr>
              <p:nvPr/>
            </p:nvSpPr>
            <p:spPr bwMode="auto">
              <a:xfrm flipH="1">
                <a:off x="6400800" y="4648200"/>
                <a:ext cx="381000" cy="381000"/>
              </a:xfrm>
              <a:prstGeom prst="line">
                <a:avLst/>
              </a:prstGeom>
              <a:noFill/>
              <a:ln w="317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Line 35"/>
              <p:cNvSpPr>
                <a:spLocks noChangeShapeType="1"/>
              </p:cNvSpPr>
              <p:nvPr/>
            </p:nvSpPr>
            <p:spPr bwMode="auto">
              <a:xfrm>
                <a:off x="7162800" y="4648200"/>
                <a:ext cx="381000" cy="381000"/>
              </a:xfrm>
              <a:prstGeom prst="line">
                <a:avLst/>
              </a:prstGeom>
              <a:noFill/>
              <a:ln w="317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AutoShape 36"/>
              <p:cNvSpPr>
                <a:spLocks/>
              </p:cNvSpPr>
              <p:nvPr/>
            </p:nvSpPr>
            <p:spPr bwMode="auto">
              <a:xfrm>
                <a:off x="1447800" y="2743200"/>
                <a:ext cx="266700" cy="1600200"/>
              </a:xfrm>
              <a:prstGeom prst="leftBrace">
                <a:avLst>
                  <a:gd name="adj1" fmla="val 50000"/>
                  <a:gd name="adj2" fmla="val 50000"/>
                </a:avLst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AutoShape 37"/>
              <p:cNvSpPr>
                <a:spLocks/>
              </p:cNvSpPr>
              <p:nvPr/>
            </p:nvSpPr>
            <p:spPr bwMode="auto">
              <a:xfrm>
                <a:off x="1447800" y="5334000"/>
                <a:ext cx="304800" cy="914400"/>
              </a:xfrm>
              <a:prstGeom prst="leftBrace">
                <a:avLst>
                  <a:gd name="adj1" fmla="val 25000"/>
                  <a:gd name="adj2" fmla="val 50000"/>
                </a:avLst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Text Box 38"/>
              <p:cNvSpPr txBox="1">
                <a:spLocks noChangeArrowheads="1"/>
              </p:cNvSpPr>
              <p:nvPr/>
            </p:nvSpPr>
            <p:spPr bwMode="auto">
              <a:xfrm>
                <a:off x="1142181" y="2075103"/>
                <a:ext cx="2819401" cy="4548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latin typeface="Helvetica" pitchFamily="-106" charset="0"/>
                  </a:rPr>
                  <a:t>i.e. Clastogens</a:t>
                </a:r>
              </a:p>
            </p:txBody>
          </p:sp>
          <p:sp>
            <p:nvSpPr>
              <p:cNvPr id="127" name="Text Box 39"/>
              <p:cNvSpPr txBox="1">
                <a:spLocks noChangeArrowheads="1"/>
              </p:cNvSpPr>
              <p:nvPr/>
            </p:nvSpPr>
            <p:spPr bwMode="auto">
              <a:xfrm>
                <a:off x="5029200" y="2075103"/>
                <a:ext cx="2133600" cy="4548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latin typeface="Helvetica" pitchFamily="-106" charset="0"/>
                  </a:rPr>
                  <a:t>i.e. Aneugens</a:t>
                </a:r>
              </a:p>
            </p:txBody>
          </p:sp>
          <p:sp>
            <p:nvSpPr>
              <p:cNvPr id="128" name="Oval 127"/>
              <p:cNvSpPr>
                <a:spLocks noChangeArrowheads="1"/>
              </p:cNvSpPr>
              <p:nvPr/>
            </p:nvSpPr>
            <p:spPr bwMode="auto">
              <a:xfrm rot="15106495">
                <a:off x="2874169" y="3526631"/>
                <a:ext cx="76200" cy="3381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Oval 128"/>
              <p:cNvSpPr>
                <a:spLocks noChangeArrowheads="1"/>
              </p:cNvSpPr>
              <p:nvPr/>
            </p:nvSpPr>
            <p:spPr bwMode="auto">
              <a:xfrm rot="19614154" flipH="1">
                <a:off x="2895600" y="3733800"/>
                <a:ext cx="68263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Oval 129"/>
              <p:cNvSpPr>
                <a:spLocks noChangeArrowheads="1"/>
              </p:cNvSpPr>
              <p:nvPr/>
            </p:nvSpPr>
            <p:spPr bwMode="auto">
              <a:xfrm rot="1229258" flipH="1">
                <a:off x="2819400" y="3124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rrowheads="1"/>
              </p:cNvSpPr>
              <p:nvPr/>
            </p:nvSpPr>
            <p:spPr bwMode="auto">
              <a:xfrm rot="13879616" flipV="1">
                <a:off x="2959100" y="29845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rrowheads="1"/>
              </p:cNvSpPr>
              <p:nvPr/>
            </p:nvSpPr>
            <p:spPr bwMode="auto">
              <a:xfrm rot="14949964" flipV="1">
                <a:off x="3263900" y="28321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Oval 132"/>
              <p:cNvSpPr>
                <a:spLocks noChangeArrowheads="1"/>
              </p:cNvSpPr>
              <p:nvPr/>
            </p:nvSpPr>
            <p:spPr bwMode="auto">
              <a:xfrm rot="15203097" flipV="1">
                <a:off x="2959100" y="30607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Oval 133"/>
              <p:cNvSpPr>
                <a:spLocks noChangeArrowheads="1"/>
              </p:cNvSpPr>
              <p:nvPr/>
            </p:nvSpPr>
            <p:spPr bwMode="auto">
              <a:xfrm rot="1905694" flipH="1">
                <a:off x="2743200" y="3124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rrowheads="1"/>
              </p:cNvSpPr>
              <p:nvPr/>
            </p:nvSpPr>
            <p:spPr bwMode="auto">
              <a:xfrm rot="15178678" flipH="1">
                <a:off x="3905251" y="3116262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rrowheads="1"/>
              </p:cNvSpPr>
              <p:nvPr/>
            </p:nvSpPr>
            <p:spPr bwMode="auto">
              <a:xfrm rot="13737802" flipH="1">
                <a:off x="4191000" y="31242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Oval 136"/>
              <p:cNvSpPr>
                <a:spLocks noChangeArrowheads="1"/>
              </p:cNvSpPr>
              <p:nvPr/>
            </p:nvSpPr>
            <p:spPr bwMode="auto">
              <a:xfrm rot="14612261" flipH="1">
                <a:off x="3890963" y="3195637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Oval 137"/>
              <p:cNvSpPr>
                <a:spLocks noChangeArrowheads="1"/>
              </p:cNvSpPr>
              <p:nvPr/>
            </p:nvSpPr>
            <p:spPr bwMode="auto">
              <a:xfrm rot="14100255" flipH="1">
                <a:off x="4191000" y="32004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rrowheads="1"/>
              </p:cNvSpPr>
              <p:nvPr/>
            </p:nvSpPr>
            <p:spPr bwMode="auto">
              <a:xfrm rot="12927764" flipH="1">
                <a:off x="3943350" y="3886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rrowheads="1"/>
              </p:cNvSpPr>
              <p:nvPr/>
            </p:nvSpPr>
            <p:spPr bwMode="auto">
              <a:xfrm rot="12550065" flipH="1">
                <a:off x="4038600" y="3890963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1" name="Oval 140"/>
              <p:cNvSpPr>
                <a:spLocks noChangeArrowheads="1"/>
              </p:cNvSpPr>
              <p:nvPr/>
            </p:nvSpPr>
            <p:spPr bwMode="auto">
              <a:xfrm rot="12113291" flipH="1">
                <a:off x="4114800" y="3657600"/>
                <a:ext cx="77788" cy="3000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2" name="Oval 141"/>
              <p:cNvSpPr>
                <a:spLocks noChangeArrowheads="1"/>
              </p:cNvSpPr>
              <p:nvPr/>
            </p:nvSpPr>
            <p:spPr bwMode="auto">
              <a:xfrm rot="12550065" flipH="1">
                <a:off x="4171950" y="3651250"/>
                <a:ext cx="76200" cy="3048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rrowheads="1"/>
              </p:cNvSpPr>
              <p:nvPr/>
            </p:nvSpPr>
            <p:spPr bwMode="auto">
              <a:xfrm rot="18921956" flipH="1">
                <a:off x="6424613" y="3692525"/>
                <a:ext cx="68262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rrowheads="1"/>
              </p:cNvSpPr>
              <p:nvPr/>
            </p:nvSpPr>
            <p:spPr bwMode="auto">
              <a:xfrm rot="15661857">
                <a:off x="6396832" y="3602831"/>
                <a:ext cx="76200" cy="338137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5" name="Line 57"/>
              <p:cNvSpPr>
                <a:spLocks noChangeShapeType="1"/>
              </p:cNvSpPr>
              <p:nvPr/>
            </p:nvSpPr>
            <p:spPr bwMode="auto">
              <a:xfrm flipH="1">
                <a:off x="5859463" y="3276600"/>
                <a:ext cx="312737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6" name="Line 58"/>
              <p:cNvSpPr>
                <a:spLocks noChangeShapeType="1"/>
              </p:cNvSpPr>
              <p:nvPr/>
            </p:nvSpPr>
            <p:spPr bwMode="auto">
              <a:xfrm flipH="1" flipV="1">
                <a:off x="5859463" y="35052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7" name="Line 59"/>
              <p:cNvSpPr>
                <a:spLocks noChangeShapeType="1"/>
              </p:cNvSpPr>
              <p:nvPr/>
            </p:nvSpPr>
            <p:spPr bwMode="auto">
              <a:xfrm flipH="1" flipV="1">
                <a:off x="7678738" y="3352800"/>
                <a:ext cx="347662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8" name="Line 60"/>
              <p:cNvSpPr>
                <a:spLocks noChangeShapeType="1"/>
              </p:cNvSpPr>
              <p:nvPr/>
            </p:nvSpPr>
            <p:spPr bwMode="auto">
              <a:xfrm flipH="1">
                <a:off x="7620000" y="36576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9" name="Line 61"/>
              <p:cNvSpPr>
                <a:spLocks noChangeShapeType="1"/>
              </p:cNvSpPr>
              <p:nvPr/>
            </p:nvSpPr>
            <p:spPr bwMode="auto">
              <a:xfrm>
                <a:off x="8026400" y="3505200"/>
                <a:ext cx="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0" name="Line 62"/>
              <p:cNvSpPr>
                <a:spLocks noChangeShapeType="1"/>
              </p:cNvSpPr>
              <p:nvPr/>
            </p:nvSpPr>
            <p:spPr bwMode="auto">
              <a:xfrm>
                <a:off x="8001000" y="3657600"/>
                <a:ext cx="9366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1" name="Line 63"/>
              <p:cNvSpPr>
                <a:spLocks noChangeShapeType="1"/>
              </p:cNvSpPr>
              <p:nvPr/>
            </p:nvSpPr>
            <p:spPr bwMode="auto">
              <a:xfrm>
                <a:off x="5859463" y="3429000"/>
                <a:ext cx="0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2" name="Line 64"/>
              <p:cNvSpPr>
                <a:spLocks noChangeShapeType="1"/>
              </p:cNvSpPr>
              <p:nvPr/>
            </p:nvSpPr>
            <p:spPr bwMode="auto">
              <a:xfrm flipH="1">
                <a:off x="5791200" y="3505200"/>
                <a:ext cx="2032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3" name="Oval 152"/>
              <p:cNvSpPr>
                <a:spLocks noChangeArrowheads="1"/>
              </p:cNvSpPr>
              <p:nvPr/>
            </p:nvSpPr>
            <p:spPr bwMode="auto">
              <a:xfrm rot="15106495">
                <a:off x="6361907" y="3526631"/>
                <a:ext cx="76200" cy="338137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4" name="Oval 153"/>
              <p:cNvSpPr>
                <a:spLocks noChangeArrowheads="1"/>
              </p:cNvSpPr>
              <p:nvPr/>
            </p:nvSpPr>
            <p:spPr bwMode="auto">
              <a:xfrm rot="19614154" flipH="1">
                <a:off x="6383338" y="3733800"/>
                <a:ext cx="68262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rrowheads="1"/>
              </p:cNvSpPr>
              <p:nvPr/>
            </p:nvSpPr>
            <p:spPr bwMode="auto">
              <a:xfrm rot="15178678" flipH="1">
                <a:off x="7392988" y="3116262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rrowheads="1"/>
              </p:cNvSpPr>
              <p:nvPr/>
            </p:nvSpPr>
            <p:spPr bwMode="auto">
              <a:xfrm rot="13737802" flipH="1">
                <a:off x="7678738" y="31242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Oval 156"/>
              <p:cNvSpPr>
                <a:spLocks noChangeArrowheads="1"/>
              </p:cNvSpPr>
              <p:nvPr/>
            </p:nvSpPr>
            <p:spPr bwMode="auto">
              <a:xfrm rot="14612261" flipH="1">
                <a:off x="7378701" y="3195637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8" name="Oval 157"/>
              <p:cNvSpPr>
                <a:spLocks noChangeArrowheads="1"/>
              </p:cNvSpPr>
              <p:nvPr/>
            </p:nvSpPr>
            <p:spPr bwMode="auto">
              <a:xfrm rot="14100255" flipH="1">
                <a:off x="7678738" y="32004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rrowheads="1"/>
              </p:cNvSpPr>
              <p:nvPr/>
            </p:nvSpPr>
            <p:spPr bwMode="auto">
              <a:xfrm rot="12927764" flipH="1">
                <a:off x="7431088" y="3886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rrowheads="1"/>
              </p:cNvSpPr>
              <p:nvPr/>
            </p:nvSpPr>
            <p:spPr bwMode="auto">
              <a:xfrm rot="12550065" flipH="1">
                <a:off x="7526338" y="3890963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Oval 160"/>
              <p:cNvSpPr>
                <a:spLocks noChangeArrowheads="1"/>
              </p:cNvSpPr>
              <p:nvPr/>
            </p:nvSpPr>
            <p:spPr bwMode="auto">
              <a:xfrm rot="12113291" flipH="1">
                <a:off x="7602538" y="3657600"/>
                <a:ext cx="77787" cy="3000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Oval 161"/>
              <p:cNvSpPr>
                <a:spLocks noChangeArrowheads="1"/>
              </p:cNvSpPr>
              <p:nvPr/>
            </p:nvSpPr>
            <p:spPr bwMode="auto">
              <a:xfrm rot="12550065" flipH="1">
                <a:off x="7659688" y="3651250"/>
                <a:ext cx="76200" cy="3048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Line 75"/>
              <p:cNvSpPr>
                <a:spLocks noChangeShapeType="1"/>
              </p:cNvSpPr>
              <p:nvPr/>
            </p:nvSpPr>
            <p:spPr bwMode="auto">
              <a:xfrm flipH="1">
                <a:off x="6324600" y="3048000"/>
                <a:ext cx="312738" cy="1524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rrowheads="1"/>
              </p:cNvSpPr>
              <p:nvPr/>
            </p:nvSpPr>
            <p:spPr bwMode="auto">
              <a:xfrm rot="1229258" flipH="1">
                <a:off x="6502400" y="30480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Oval 164"/>
              <p:cNvSpPr>
                <a:spLocks noChangeArrowheads="1"/>
              </p:cNvSpPr>
              <p:nvPr/>
            </p:nvSpPr>
            <p:spPr bwMode="auto">
              <a:xfrm rot="13879616" flipV="1">
                <a:off x="6700838" y="2784475"/>
                <a:ext cx="76200" cy="355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Oval 165"/>
              <p:cNvSpPr>
                <a:spLocks noChangeArrowheads="1"/>
              </p:cNvSpPr>
              <p:nvPr/>
            </p:nvSpPr>
            <p:spPr bwMode="auto">
              <a:xfrm rot="14267481" flipV="1">
                <a:off x="6692900" y="2832100"/>
                <a:ext cx="76200" cy="355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rrowheads="1"/>
              </p:cNvSpPr>
              <p:nvPr/>
            </p:nvSpPr>
            <p:spPr bwMode="auto">
              <a:xfrm rot="1905694" flipH="1">
                <a:off x="6426200" y="30480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69" name="Rectangle 168"/>
          <p:cNvSpPr>
            <a:spLocks noChangeArrowheads="1"/>
          </p:cNvSpPr>
          <p:nvPr/>
        </p:nvSpPr>
        <p:spPr bwMode="auto">
          <a:xfrm>
            <a:off x="914400" y="4825291"/>
            <a:ext cx="1569852" cy="3975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–</a:t>
            </a:r>
            <a:r>
              <a:rPr lang="en-US" sz="2000" dirty="0" err="1" smtClean="0">
                <a:solidFill>
                  <a:srgbClr val="FF0000"/>
                </a:solidFill>
              </a:rPr>
              <a:t>CytoB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8881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Test</a:t>
            </a:r>
            <a:endParaRPr lang="en-US" sz="2400" dirty="0">
              <a:solidFill>
                <a:srgbClr val="3B3B3B"/>
              </a:solidFill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36385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>
                <a:solidFill>
                  <a:prstClr val="black"/>
                </a:solidFill>
                <a:cs typeface="Arial" charset="0"/>
              </a:rPr>
              <a:t>Cytogenetics Assays</a:t>
            </a:r>
          </a:p>
        </p:txBody>
      </p:sp>
      <p:grpSp>
        <p:nvGrpSpPr>
          <p:cNvPr id="89" name="Group 88"/>
          <p:cNvGrpSpPr/>
          <p:nvPr/>
        </p:nvGrpSpPr>
        <p:grpSpPr>
          <a:xfrm>
            <a:off x="990600" y="2514600"/>
            <a:ext cx="7391400" cy="3785419"/>
            <a:chOff x="152400" y="1429775"/>
            <a:chExt cx="8458200" cy="5047225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1463086" y="1436913"/>
              <a:ext cx="3505200" cy="5300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prstClr val="black"/>
                  </a:solidFill>
                </a:rPr>
                <a:t>Double Strand Breaks</a:t>
              </a:r>
            </a:p>
          </p:txBody>
        </p:sp>
        <p:sp>
          <p:nvSpPr>
            <p:cNvPr id="91" name="Rectangle 90"/>
            <p:cNvSpPr>
              <a:spLocks noChangeArrowheads="1"/>
            </p:cNvSpPr>
            <p:nvPr/>
          </p:nvSpPr>
          <p:spPr bwMode="auto">
            <a:xfrm>
              <a:off x="4990289" y="1429775"/>
              <a:ext cx="3620311" cy="5477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prstClr val="black"/>
                  </a:solidFill>
                </a:rPr>
                <a:t>Spindle Fiber Dysfunction</a:t>
              </a:r>
            </a:p>
          </p:txBody>
        </p:sp>
        <p:sp>
          <p:nvSpPr>
            <p:cNvPr id="92" name="Rectangle 91"/>
            <p:cNvSpPr>
              <a:spLocks noChangeArrowheads="1"/>
            </p:cNvSpPr>
            <p:nvPr/>
          </p:nvSpPr>
          <p:spPr bwMode="auto">
            <a:xfrm>
              <a:off x="152400" y="3200400"/>
              <a:ext cx="1283970" cy="77628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algn="r"/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Mitotic Cells</a:t>
              </a:r>
              <a:endParaRPr lang="en-US" b="1" dirty="0">
                <a:solidFill>
                  <a:prstClr val="black"/>
                </a:solidFill>
                <a:latin typeface="Helvetica" pitchFamily="-106" charset="0"/>
              </a:endParaRPr>
            </a:p>
          </p:txBody>
        </p:sp>
        <p:sp>
          <p:nvSpPr>
            <p:cNvPr id="93" name="Rectangle 92"/>
            <p:cNvSpPr>
              <a:spLocks noChangeArrowheads="1"/>
            </p:cNvSpPr>
            <p:nvPr/>
          </p:nvSpPr>
          <p:spPr bwMode="auto">
            <a:xfrm>
              <a:off x="152400" y="5486400"/>
              <a:ext cx="1295400" cy="77628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7" tIns="44450" rIns="90487" bIns="44450"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Daughter</a:t>
              </a:r>
              <a:b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</a:br>
              <a:r>
                <a:rPr lang="en-US" sz="1600" b="1" dirty="0" smtClean="0">
                  <a:solidFill>
                    <a:prstClr val="black"/>
                  </a:solidFill>
                  <a:latin typeface="Helvetica" pitchFamily="-106" charset="0"/>
                </a:rPr>
                <a:t>Cells</a:t>
              </a:r>
              <a:endParaRPr lang="en-US" b="1" dirty="0">
                <a:solidFill>
                  <a:prstClr val="black"/>
                </a:solidFill>
                <a:latin typeface="Helvetica" pitchFamily="-106" charset="0"/>
              </a:endParaRPr>
            </a:p>
          </p:txBody>
        </p:sp>
        <p:grpSp>
          <p:nvGrpSpPr>
            <p:cNvPr id="94" name="Group 80"/>
            <p:cNvGrpSpPr/>
            <p:nvPr/>
          </p:nvGrpSpPr>
          <p:grpSpPr>
            <a:xfrm>
              <a:off x="1295400" y="2108200"/>
              <a:ext cx="7162800" cy="4368800"/>
              <a:chOff x="1142181" y="2075103"/>
              <a:chExt cx="7239819" cy="4401897"/>
            </a:xfrm>
          </p:grpSpPr>
          <p:sp>
            <p:nvSpPr>
              <p:cNvPr id="95" name="Oval 94"/>
              <p:cNvSpPr>
                <a:spLocks noChangeArrowheads="1"/>
              </p:cNvSpPr>
              <p:nvPr/>
            </p:nvSpPr>
            <p:spPr bwMode="auto">
              <a:xfrm>
                <a:off x="2235200" y="2667000"/>
                <a:ext cx="2506663" cy="18288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rrowheads="1"/>
              </p:cNvSpPr>
              <p:nvPr/>
            </p:nvSpPr>
            <p:spPr bwMode="auto">
              <a:xfrm rot="18921956" flipH="1">
                <a:off x="2936875" y="3692525"/>
                <a:ext cx="68263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Oval 96"/>
              <p:cNvSpPr>
                <a:spLocks noChangeArrowheads="1"/>
              </p:cNvSpPr>
              <p:nvPr/>
            </p:nvSpPr>
            <p:spPr bwMode="auto">
              <a:xfrm rot="15661857">
                <a:off x="2909094" y="3602831"/>
                <a:ext cx="76200" cy="3381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8" name="Line 6"/>
              <p:cNvSpPr>
                <a:spLocks noChangeShapeType="1"/>
              </p:cNvSpPr>
              <p:nvPr/>
            </p:nvSpPr>
            <p:spPr bwMode="auto">
              <a:xfrm flipH="1">
                <a:off x="2371725" y="3124200"/>
                <a:ext cx="541338" cy="3810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Line 7"/>
              <p:cNvSpPr>
                <a:spLocks noChangeShapeType="1"/>
              </p:cNvSpPr>
              <p:nvPr/>
            </p:nvSpPr>
            <p:spPr bwMode="auto">
              <a:xfrm flipH="1" flipV="1">
                <a:off x="2371725" y="35052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Line 8"/>
              <p:cNvSpPr>
                <a:spLocks noChangeShapeType="1"/>
              </p:cNvSpPr>
              <p:nvPr/>
            </p:nvSpPr>
            <p:spPr bwMode="auto">
              <a:xfrm flipH="1" flipV="1">
                <a:off x="4191000" y="3352800"/>
                <a:ext cx="347663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Line 9"/>
              <p:cNvSpPr>
                <a:spLocks noChangeShapeType="1"/>
              </p:cNvSpPr>
              <p:nvPr/>
            </p:nvSpPr>
            <p:spPr bwMode="auto">
              <a:xfrm flipH="1">
                <a:off x="4132263" y="36576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Line 10"/>
              <p:cNvSpPr>
                <a:spLocks noChangeShapeType="1"/>
              </p:cNvSpPr>
              <p:nvPr/>
            </p:nvSpPr>
            <p:spPr bwMode="auto">
              <a:xfrm>
                <a:off x="4538663" y="3505200"/>
                <a:ext cx="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Line 11"/>
              <p:cNvSpPr>
                <a:spLocks noChangeShapeType="1"/>
              </p:cNvSpPr>
              <p:nvPr/>
            </p:nvSpPr>
            <p:spPr bwMode="auto">
              <a:xfrm>
                <a:off x="4470400" y="3657600"/>
                <a:ext cx="13652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Line 12"/>
              <p:cNvSpPr>
                <a:spLocks noChangeShapeType="1"/>
              </p:cNvSpPr>
              <p:nvPr/>
            </p:nvSpPr>
            <p:spPr bwMode="auto">
              <a:xfrm>
                <a:off x="2371725" y="3429000"/>
                <a:ext cx="0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Line 13"/>
              <p:cNvSpPr>
                <a:spLocks noChangeShapeType="1"/>
              </p:cNvSpPr>
              <p:nvPr/>
            </p:nvSpPr>
            <p:spPr bwMode="auto">
              <a:xfrm flipH="1">
                <a:off x="2303463" y="3505200"/>
                <a:ext cx="2032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Oval 105"/>
              <p:cNvSpPr>
                <a:spLocks noChangeArrowheads="1"/>
              </p:cNvSpPr>
              <p:nvPr/>
            </p:nvSpPr>
            <p:spPr bwMode="auto">
              <a:xfrm rot="15357147" flipV="1">
                <a:off x="3263900" y="29083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rrowheads="1"/>
              </p:cNvSpPr>
              <p:nvPr/>
            </p:nvSpPr>
            <p:spPr bwMode="auto">
              <a:xfrm>
                <a:off x="3733800" y="5410200"/>
                <a:ext cx="696913" cy="6858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0" name="Oval 109"/>
              <p:cNvSpPr>
                <a:spLocks noChangeArrowheads="1"/>
              </p:cNvSpPr>
              <p:nvPr/>
            </p:nvSpPr>
            <p:spPr bwMode="auto">
              <a:xfrm>
                <a:off x="2133600" y="5562600"/>
                <a:ext cx="762000" cy="7620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1" name="Oval 110"/>
              <p:cNvSpPr>
                <a:spLocks noChangeArrowheads="1"/>
              </p:cNvSpPr>
              <p:nvPr/>
            </p:nvSpPr>
            <p:spPr bwMode="auto">
              <a:xfrm>
                <a:off x="2819400" y="5486400"/>
                <a:ext cx="134938" cy="1524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rrowheads="1"/>
              </p:cNvSpPr>
              <p:nvPr/>
            </p:nvSpPr>
            <p:spPr bwMode="auto">
              <a:xfrm>
                <a:off x="7391400" y="5410200"/>
                <a:ext cx="773113" cy="6858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3" name="Oval 112"/>
              <p:cNvSpPr>
                <a:spLocks noChangeArrowheads="1"/>
              </p:cNvSpPr>
              <p:nvPr/>
            </p:nvSpPr>
            <p:spPr bwMode="auto">
              <a:xfrm>
                <a:off x="5268913" y="5181600"/>
                <a:ext cx="3113087" cy="12954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rrowheads="1"/>
              </p:cNvSpPr>
              <p:nvPr/>
            </p:nvSpPr>
            <p:spPr bwMode="auto">
              <a:xfrm>
                <a:off x="5715000" y="5638800"/>
                <a:ext cx="762000" cy="658813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  <p:sp>
            <p:nvSpPr>
              <p:cNvPr id="116" name="Oval 115"/>
              <p:cNvSpPr>
                <a:spLocks noChangeArrowheads="1"/>
              </p:cNvSpPr>
              <p:nvPr/>
            </p:nvSpPr>
            <p:spPr bwMode="auto">
              <a:xfrm>
                <a:off x="6019800" y="5334000"/>
                <a:ext cx="228600" cy="228600"/>
              </a:xfrm>
              <a:prstGeom prst="ellipse">
                <a:avLst/>
              </a:prstGeom>
              <a:solidFill>
                <a:srgbClr val="660066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AutoShape 27"/>
              <p:cNvSpPr>
                <a:spLocks noChangeArrowheads="1"/>
              </p:cNvSpPr>
              <p:nvPr/>
            </p:nvSpPr>
            <p:spPr bwMode="auto">
              <a:xfrm>
                <a:off x="2931171" y="2438400"/>
                <a:ext cx="228600" cy="533400"/>
              </a:xfrm>
              <a:prstGeom prst="lightningBolt">
                <a:avLst/>
              </a:prstGeom>
              <a:solidFill>
                <a:schemeClr val="tx2"/>
              </a:solidFill>
              <a:ln w="127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Oval 117"/>
              <p:cNvSpPr>
                <a:spLocks noChangeArrowheads="1"/>
              </p:cNvSpPr>
              <p:nvPr/>
            </p:nvSpPr>
            <p:spPr bwMode="auto">
              <a:xfrm>
                <a:off x="5638800" y="2667000"/>
                <a:ext cx="2506663" cy="1828800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AutoShape 29"/>
              <p:cNvSpPr>
                <a:spLocks noChangeArrowheads="1"/>
              </p:cNvSpPr>
              <p:nvPr/>
            </p:nvSpPr>
            <p:spPr bwMode="auto">
              <a:xfrm>
                <a:off x="6019800" y="2484582"/>
                <a:ext cx="203200" cy="609599"/>
              </a:xfrm>
              <a:prstGeom prst="lightningBolt">
                <a:avLst/>
              </a:prstGeom>
              <a:solidFill>
                <a:schemeClr val="tx2"/>
              </a:solidFill>
              <a:ln w="127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AutoShape 36"/>
              <p:cNvSpPr>
                <a:spLocks/>
              </p:cNvSpPr>
              <p:nvPr/>
            </p:nvSpPr>
            <p:spPr bwMode="auto">
              <a:xfrm>
                <a:off x="1447800" y="2743200"/>
                <a:ext cx="266700" cy="1600200"/>
              </a:xfrm>
              <a:prstGeom prst="leftBrace">
                <a:avLst>
                  <a:gd name="adj1" fmla="val 50000"/>
                  <a:gd name="adj2" fmla="val 50000"/>
                </a:avLst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AutoShape 37"/>
              <p:cNvSpPr>
                <a:spLocks/>
              </p:cNvSpPr>
              <p:nvPr/>
            </p:nvSpPr>
            <p:spPr bwMode="auto">
              <a:xfrm>
                <a:off x="1447800" y="5334000"/>
                <a:ext cx="304800" cy="914400"/>
              </a:xfrm>
              <a:prstGeom prst="leftBrace">
                <a:avLst>
                  <a:gd name="adj1" fmla="val 25000"/>
                  <a:gd name="adj2" fmla="val 50000"/>
                </a:avLst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Text Box 38"/>
              <p:cNvSpPr txBox="1">
                <a:spLocks noChangeArrowheads="1"/>
              </p:cNvSpPr>
              <p:nvPr/>
            </p:nvSpPr>
            <p:spPr bwMode="auto">
              <a:xfrm>
                <a:off x="1142181" y="2075103"/>
                <a:ext cx="2819401" cy="4548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latin typeface="Helvetica" pitchFamily="-106" charset="0"/>
                  </a:rPr>
                  <a:t>i.e. Clastogens</a:t>
                </a:r>
              </a:p>
            </p:txBody>
          </p:sp>
          <p:sp>
            <p:nvSpPr>
              <p:cNvPr id="127" name="Text Box 39"/>
              <p:cNvSpPr txBox="1">
                <a:spLocks noChangeArrowheads="1"/>
              </p:cNvSpPr>
              <p:nvPr/>
            </p:nvSpPr>
            <p:spPr bwMode="auto">
              <a:xfrm>
                <a:off x="5029200" y="2075103"/>
                <a:ext cx="2133600" cy="4548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 dirty="0">
                    <a:latin typeface="Helvetica" pitchFamily="-106" charset="0"/>
                  </a:rPr>
                  <a:t>i.e. Aneugens</a:t>
                </a:r>
              </a:p>
            </p:txBody>
          </p:sp>
          <p:sp>
            <p:nvSpPr>
              <p:cNvPr id="128" name="Oval 127"/>
              <p:cNvSpPr>
                <a:spLocks noChangeArrowheads="1"/>
              </p:cNvSpPr>
              <p:nvPr/>
            </p:nvSpPr>
            <p:spPr bwMode="auto">
              <a:xfrm rot="15106495">
                <a:off x="2874169" y="3526631"/>
                <a:ext cx="76200" cy="3381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Oval 128"/>
              <p:cNvSpPr>
                <a:spLocks noChangeArrowheads="1"/>
              </p:cNvSpPr>
              <p:nvPr/>
            </p:nvSpPr>
            <p:spPr bwMode="auto">
              <a:xfrm rot="19614154" flipH="1">
                <a:off x="2895600" y="3733800"/>
                <a:ext cx="68263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Oval 129"/>
              <p:cNvSpPr>
                <a:spLocks noChangeArrowheads="1"/>
              </p:cNvSpPr>
              <p:nvPr/>
            </p:nvSpPr>
            <p:spPr bwMode="auto">
              <a:xfrm rot="1229258" flipH="1">
                <a:off x="2819400" y="3124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rrowheads="1"/>
              </p:cNvSpPr>
              <p:nvPr/>
            </p:nvSpPr>
            <p:spPr bwMode="auto">
              <a:xfrm rot="13879616" flipV="1">
                <a:off x="2959100" y="29845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rrowheads="1"/>
              </p:cNvSpPr>
              <p:nvPr/>
            </p:nvSpPr>
            <p:spPr bwMode="auto">
              <a:xfrm rot="14949964" flipV="1">
                <a:off x="3263900" y="28321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Oval 132"/>
              <p:cNvSpPr>
                <a:spLocks noChangeArrowheads="1"/>
              </p:cNvSpPr>
              <p:nvPr/>
            </p:nvSpPr>
            <p:spPr bwMode="auto">
              <a:xfrm rot="15203097" flipV="1">
                <a:off x="2959100" y="3060700"/>
                <a:ext cx="76200" cy="2032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Oval 133"/>
              <p:cNvSpPr>
                <a:spLocks noChangeArrowheads="1"/>
              </p:cNvSpPr>
              <p:nvPr/>
            </p:nvSpPr>
            <p:spPr bwMode="auto">
              <a:xfrm rot="1905694" flipH="1">
                <a:off x="2743200" y="3124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rrowheads="1"/>
              </p:cNvSpPr>
              <p:nvPr/>
            </p:nvSpPr>
            <p:spPr bwMode="auto">
              <a:xfrm rot="15178678" flipH="1">
                <a:off x="3905251" y="3116262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rrowheads="1"/>
              </p:cNvSpPr>
              <p:nvPr/>
            </p:nvSpPr>
            <p:spPr bwMode="auto">
              <a:xfrm rot="13737802" flipH="1">
                <a:off x="4191000" y="31242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Oval 136"/>
              <p:cNvSpPr>
                <a:spLocks noChangeArrowheads="1"/>
              </p:cNvSpPr>
              <p:nvPr/>
            </p:nvSpPr>
            <p:spPr bwMode="auto">
              <a:xfrm rot="14612261" flipH="1">
                <a:off x="3890963" y="3195637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Oval 137"/>
              <p:cNvSpPr>
                <a:spLocks noChangeArrowheads="1"/>
              </p:cNvSpPr>
              <p:nvPr/>
            </p:nvSpPr>
            <p:spPr bwMode="auto">
              <a:xfrm rot="14100255" flipH="1">
                <a:off x="4191000" y="32004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rrowheads="1"/>
              </p:cNvSpPr>
              <p:nvPr/>
            </p:nvSpPr>
            <p:spPr bwMode="auto">
              <a:xfrm rot="12927764" flipH="1">
                <a:off x="3943350" y="3886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rrowheads="1"/>
              </p:cNvSpPr>
              <p:nvPr/>
            </p:nvSpPr>
            <p:spPr bwMode="auto">
              <a:xfrm rot="12550065" flipH="1">
                <a:off x="4038600" y="3890963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1" name="Oval 140"/>
              <p:cNvSpPr>
                <a:spLocks noChangeArrowheads="1"/>
              </p:cNvSpPr>
              <p:nvPr/>
            </p:nvSpPr>
            <p:spPr bwMode="auto">
              <a:xfrm rot="12113291" flipH="1">
                <a:off x="4114800" y="3657600"/>
                <a:ext cx="77788" cy="3000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2" name="Oval 141"/>
              <p:cNvSpPr>
                <a:spLocks noChangeArrowheads="1"/>
              </p:cNvSpPr>
              <p:nvPr/>
            </p:nvSpPr>
            <p:spPr bwMode="auto">
              <a:xfrm rot="12550065" flipH="1">
                <a:off x="4171950" y="3651250"/>
                <a:ext cx="76200" cy="3048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rrowheads="1"/>
              </p:cNvSpPr>
              <p:nvPr/>
            </p:nvSpPr>
            <p:spPr bwMode="auto">
              <a:xfrm rot="18921956" flipH="1">
                <a:off x="6424613" y="3692525"/>
                <a:ext cx="68262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rrowheads="1"/>
              </p:cNvSpPr>
              <p:nvPr/>
            </p:nvSpPr>
            <p:spPr bwMode="auto">
              <a:xfrm rot="15661857">
                <a:off x="6396832" y="3602831"/>
                <a:ext cx="76200" cy="338137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5" name="Line 57"/>
              <p:cNvSpPr>
                <a:spLocks noChangeShapeType="1"/>
              </p:cNvSpPr>
              <p:nvPr/>
            </p:nvSpPr>
            <p:spPr bwMode="auto">
              <a:xfrm flipH="1">
                <a:off x="5859463" y="3276600"/>
                <a:ext cx="312737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6" name="Line 58"/>
              <p:cNvSpPr>
                <a:spLocks noChangeShapeType="1"/>
              </p:cNvSpPr>
              <p:nvPr/>
            </p:nvSpPr>
            <p:spPr bwMode="auto">
              <a:xfrm flipH="1" flipV="1">
                <a:off x="5859463" y="35052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7" name="Line 59"/>
              <p:cNvSpPr>
                <a:spLocks noChangeShapeType="1"/>
              </p:cNvSpPr>
              <p:nvPr/>
            </p:nvSpPr>
            <p:spPr bwMode="auto">
              <a:xfrm flipH="1" flipV="1">
                <a:off x="7678738" y="3352800"/>
                <a:ext cx="347662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8" name="Line 60"/>
              <p:cNvSpPr>
                <a:spLocks noChangeShapeType="1"/>
              </p:cNvSpPr>
              <p:nvPr/>
            </p:nvSpPr>
            <p:spPr bwMode="auto">
              <a:xfrm flipH="1">
                <a:off x="7620000" y="3657600"/>
                <a:ext cx="40640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9" name="Line 61"/>
              <p:cNvSpPr>
                <a:spLocks noChangeShapeType="1"/>
              </p:cNvSpPr>
              <p:nvPr/>
            </p:nvSpPr>
            <p:spPr bwMode="auto">
              <a:xfrm>
                <a:off x="8026400" y="3505200"/>
                <a:ext cx="0" cy="30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0" name="Line 62"/>
              <p:cNvSpPr>
                <a:spLocks noChangeShapeType="1"/>
              </p:cNvSpPr>
              <p:nvPr/>
            </p:nvSpPr>
            <p:spPr bwMode="auto">
              <a:xfrm>
                <a:off x="8001000" y="3657600"/>
                <a:ext cx="9366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1" name="Line 63"/>
              <p:cNvSpPr>
                <a:spLocks noChangeShapeType="1"/>
              </p:cNvSpPr>
              <p:nvPr/>
            </p:nvSpPr>
            <p:spPr bwMode="auto">
              <a:xfrm>
                <a:off x="5859463" y="3429000"/>
                <a:ext cx="0" cy="2286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2" name="Line 64"/>
              <p:cNvSpPr>
                <a:spLocks noChangeShapeType="1"/>
              </p:cNvSpPr>
              <p:nvPr/>
            </p:nvSpPr>
            <p:spPr bwMode="auto">
              <a:xfrm flipH="1">
                <a:off x="5791200" y="3505200"/>
                <a:ext cx="2032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3" name="Oval 152"/>
              <p:cNvSpPr>
                <a:spLocks noChangeArrowheads="1"/>
              </p:cNvSpPr>
              <p:nvPr/>
            </p:nvSpPr>
            <p:spPr bwMode="auto">
              <a:xfrm rot="15106495">
                <a:off x="6361907" y="3526631"/>
                <a:ext cx="76200" cy="338137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4" name="Oval 153"/>
              <p:cNvSpPr>
                <a:spLocks noChangeArrowheads="1"/>
              </p:cNvSpPr>
              <p:nvPr/>
            </p:nvSpPr>
            <p:spPr bwMode="auto">
              <a:xfrm rot="19614154" flipH="1">
                <a:off x="6383338" y="3733800"/>
                <a:ext cx="68262" cy="609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rrowheads="1"/>
              </p:cNvSpPr>
              <p:nvPr/>
            </p:nvSpPr>
            <p:spPr bwMode="auto">
              <a:xfrm rot="15178678" flipH="1">
                <a:off x="7392988" y="3116262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rrowheads="1"/>
              </p:cNvSpPr>
              <p:nvPr/>
            </p:nvSpPr>
            <p:spPr bwMode="auto">
              <a:xfrm rot="13737802" flipH="1">
                <a:off x="7678738" y="31242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Oval 156"/>
              <p:cNvSpPr>
                <a:spLocks noChangeArrowheads="1"/>
              </p:cNvSpPr>
              <p:nvPr/>
            </p:nvSpPr>
            <p:spPr bwMode="auto">
              <a:xfrm rot="14612261" flipH="1">
                <a:off x="7378701" y="3195637"/>
                <a:ext cx="76200" cy="542925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8" name="Oval 157"/>
              <p:cNvSpPr>
                <a:spLocks noChangeArrowheads="1"/>
              </p:cNvSpPr>
              <p:nvPr/>
            </p:nvSpPr>
            <p:spPr bwMode="auto">
              <a:xfrm rot="14100255" flipH="1">
                <a:off x="7678738" y="3200400"/>
                <a:ext cx="76200" cy="228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rrowheads="1"/>
              </p:cNvSpPr>
              <p:nvPr/>
            </p:nvSpPr>
            <p:spPr bwMode="auto">
              <a:xfrm rot="12927764" flipH="1">
                <a:off x="7431088" y="38862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rrowheads="1"/>
              </p:cNvSpPr>
              <p:nvPr/>
            </p:nvSpPr>
            <p:spPr bwMode="auto">
              <a:xfrm rot="12550065" flipH="1">
                <a:off x="7526338" y="3890963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1" name="Oval 160"/>
              <p:cNvSpPr>
                <a:spLocks noChangeArrowheads="1"/>
              </p:cNvSpPr>
              <p:nvPr/>
            </p:nvSpPr>
            <p:spPr bwMode="auto">
              <a:xfrm rot="12113291" flipH="1">
                <a:off x="7602538" y="3657600"/>
                <a:ext cx="77787" cy="300038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2" name="Oval 161"/>
              <p:cNvSpPr>
                <a:spLocks noChangeArrowheads="1"/>
              </p:cNvSpPr>
              <p:nvPr/>
            </p:nvSpPr>
            <p:spPr bwMode="auto">
              <a:xfrm rot="12550065" flipH="1">
                <a:off x="7659688" y="3651250"/>
                <a:ext cx="76200" cy="3048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3" name="Line 75"/>
              <p:cNvSpPr>
                <a:spLocks noChangeShapeType="1"/>
              </p:cNvSpPr>
              <p:nvPr/>
            </p:nvSpPr>
            <p:spPr bwMode="auto">
              <a:xfrm flipH="1">
                <a:off x="6324600" y="3048000"/>
                <a:ext cx="312738" cy="1524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rrowheads="1"/>
              </p:cNvSpPr>
              <p:nvPr/>
            </p:nvSpPr>
            <p:spPr bwMode="auto">
              <a:xfrm rot="1229258" flipH="1">
                <a:off x="6502400" y="30480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Oval 164"/>
              <p:cNvSpPr>
                <a:spLocks noChangeArrowheads="1"/>
              </p:cNvSpPr>
              <p:nvPr/>
            </p:nvSpPr>
            <p:spPr bwMode="auto">
              <a:xfrm rot="13879616" flipV="1">
                <a:off x="6700838" y="2784475"/>
                <a:ext cx="76200" cy="355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6" name="Oval 165"/>
              <p:cNvSpPr>
                <a:spLocks noChangeArrowheads="1"/>
              </p:cNvSpPr>
              <p:nvPr/>
            </p:nvSpPr>
            <p:spPr bwMode="auto">
              <a:xfrm rot="14267481" flipV="1">
                <a:off x="6692900" y="2832100"/>
                <a:ext cx="76200" cy="3556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rrowheads="1"/>
              </p:cNvSpPr>
              <p:nvPr/>
            </p:nvSpPr>
            <p:spPr bwMode="auto">
              <a:xfrm rot="1905694" flipH="1">
                <a:off x="6426200" y="3048000"/>
                <a:ext cx="76200" cy="381000"/>
              </a:xfrm>
              <a:prstGeom prst="ellipse">
                <a:avLst/>
              </a:prstGeom>
              <a:solidFill>
                <a:srgbClr val="660066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69" name="Rectangle 168"/>
          <p:cNvSpPr>
            <a:spLocks noChangeArrowheads="1"/>
          </p:cNvSpPr>
          <p:nvPr/>
        </p:nvSpPr>
        <p:spPr bwMode="auto">
          <a:xfrm>
            <a:off x="914400" y="4825291"/>
            <a:ext cx="1569852" cy="3975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+</a:t>
            </a:r>
            <a:r>
              <a:rPr lang="en-US" sz="2000" dirty="0" err="1" smtClean="0">
                <a:solidFill>
                  <a:srgbClr val="FF0000"/>
                </a:solidFill>
              </a:rPr>
              <a:t>CytoB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38600" y="4953000"/>
            <a:ext cx="0" cy="269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>
            <a:off x="7086600" y="4953000"/>
            <a:ext cx="0" cy="269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7" name="Oval 86"/>
          <p:cNvSpPr>
            <a:spLocks noChangeArrowheads="1"/>
          </p:cNvSpPr>
          <p:nvPr/>
        </p:nvSpPr>
        <p:spPr bwMode="auto">
          <a:xfrm>
            <a:off x="2490095" y="5334000"/>
            <a:ext cx="2691505" cy="96424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210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Treat exponentially growing cells</a:t>
            </a:r>
            <a:endParaRPr lang="en-US" sz="2000" dirty="0">
              <a:solidFill>
                <a:prstClr val="black"/>
              </a:solidFill>
            </a:endParaRP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stimulate primary cultures with </a:t>
            </a:r>
            <a:r>
              <a:rPr lang="en-US" dirty="0">
                <a:solidFill>
                  <a:prstClr val="black"/>
                </a:solidFill>
              </a:rPr>
              <a:t>PHA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3+ </a:t>
            </a:r>
            <a:r>
              <a:rPr lang="en-US" sz="2000" dirty="0">
                <a:solidFill>
                  <a:prstClr val="black"/>
                </a:solidFill>
              </a:rPr>
              <a:t>dose levels 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2000 µg/mL or 10 </a:t>
            </a:r>
            <a:r>
              <a:rPr lang="en-US" sz="1600" dirty="0" err="1">
                <a:solidFill>
                  <a:prstClr val="black"/>
                </a:solidFill>
              </a:rPr>
              <a:t>mM</a:t>
            </a:r>
            <a:r>
              <a:rPr lang="en-US" sz="1600" dirty="0">
                <a:solidFill>
                  <a:prstClr val="black"/>
                </a:solidFill>
              </a:rPr>
              <a:t> </a:t>
            </a:r>
            <a:r>
              <a:rPr lang="en-US" sz="1600" dirty="0" smtClean="0">
                <a:solidFill>
                  <a:prstClr val="black"/>
                </a:solidFill>
              </a:rPr>
              <a:t>or solubility/toxicity limit</a:t>
            </a:r>
            <a:br>
              <a:rPr lang="en-US" sz="1600" dirty="0" smtClean="0">
                <a:solidFill>
                  <a:prstClr val="black"/>
                </a:solidFill>
              </a:rPr>
            </a:br>
            <a:r>
              <a:rPr lang="en-US" sz="1600" dirty="0" smtClean="0">
                <a:solidFill>
                  <a:prstClr val="black"/>
                </a:solidFill>
              </a:rPr>
              <a:t>(50 – 60% RPD or RICC for cell lines, or </a:t>
            </a:r>
            <a:r>
              <a:rPr lang="en-US" sz="1600" dirty="0" smtClean="0">
                <a:solidFill>
                  <a:prstClr val="black"/>
                </a:solidFill>
              </a:rPr>
              <a:t>CPBI </a:t>
            </a:r>
            <a:r>
              <a:rPr lang="en-US" sz="1600" dirty="0" smtClean="0">
                <a:solidFill>
                  <a:prstClr val="black"/>
                </a:solidFill>
              </a:rPr>
              <a:t>or RI in primary cells and when using </a:t>
            </a:r>
            <a:r>
              <a:rPr lang="en-US" sz="1600" dirty="0" err="1" smtClean="0">
                <a:solidFill>
                  <a:prstClr val="black"/>
                </a:solidFill>
              </a:rPr>
              <a:t>CytoB</a:t>
            </a:r>
            <a:r>
              <a:rPr lang="en-US" sz="1600" dirty="0" smtClean="0">
                <a:solidFill>
                  <a:prstClr val="black"/>
                </a:solidFill>
              </a:rPr>
              <a:t>) </a:t>
            </a:r>
            <a:endParaRPr lang="en-US" sz="1600" dirty="0">
              <a:solidFill>
                <a:prstClr val="black"/>
              </a:solidFill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Positive and vehicle controls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Short treatment ±S9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Extended treatment –S9 only</a:t>
            </a:r>
            <a:endParaRPr lang="en-US" sz="2000" dirty="0">
              <a:solidFill>
                <a:prstClr val="black"/>
              </a:solidFill>
            </a:endParaRP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Single or duplicate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189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Harvest all at ~</a:t>
            </a:r>
            <a:r>
              <a:rPr lang="en-US" sz="2000" dirty="0" smtClean="0">
                <a:solidFill>
                  <a:prstClr val="black"/>
                </a:solidFill>
              </a:rPr>
              <a:t>1.5 – 2 </a:t>
            </a:r>
            <a:r>
              <a:rPr lang="en-US" sz="2000" dirty="0">
                <a:solidFill>
                  <a:prstClr val="black"/>
                </a:solidFill>
              </a:rPr>
              <a:t>cell cycles after start of </a:t>
            </a:r>
            <a:r>
              <a:rPr lang="en-US" sz="2000" dirty="0" smtClean="0">
                <a:solidFill>
                  <a:prstClr val="black"/>
                </a:solidFill>
              </a:rPr>
              <a:t>treatment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prstClr val="black"/>
                </a:solidFill>
              </a:rPr>
              <a:t>Arrest cultures in metaphase (</a:t>
            </a:r>
            <a:r>
              <a:rPr lang="en-US" sz="1600" dirty="0" err="1" smtClean="0">
                <a:solidFill>
                  <a:prstClr val="black"/>
                </a:solidFill>
              </a:rPr>
              <a:t>Colcemid</a:t>
            </a:r>
            <a:r>
              <a:rPr lang="en-US" sz="1600" dirty="0" smtClean="0">
                <a:solidFill>
                  <a:prstClr val="black"/>
                </a:solidFill>
              </a:rPr>
              <a:t> or colchicine)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Score 2000 cells per dose level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prstClr val="black"/>
                </a:solidFill>
              </a:rPr>
              <a:t>Significant, dose-dependent increase &gt;95% control limit?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295400" y="4110719"/>
            <a:ext cx="2347913" cy="1671637"/>
            <a:chOff x="5791200" y="3962400"/>
            <a:chExt cx="2347913" cy="1671637"/>
          </a:xfrm>
        </p:grpSpPr>
        <p:pic>
          <p:nvPicPr>
            <p:cNvPr id="20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24600" y="3962400"/>
              <a:ext cx="1814513" cy="1671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1" name="Straight Arrow Connector 20"/>
            <p:cNvCxnSpPr/>
            <p:nvPr/>
          </p:nvCxnSpPr>
          <p:spPr bwMode="auto">
            <a:xfrm>
              <a:off x="5791200" y="4343400"/>
              <a:ext cx="609600" cy="3048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pic>
        <p:nvPicPr>
          <p:cNvPr id="137218" name="Picture 2" descr="The micronucleus ass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105630"/>
            <a:ext cx="1600200" cy="147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035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149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Mechanism of Action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smtClean="0">
                <a:solidFill>
                  <a:prstClr val="black"/>
                </a:solidFill>
              </a:rPr>
              <a:t>Fluorescent </a:t>
            </a:r>
            <a:r>
              <a:rPr lang="en-US" sz="1600" i="1" dirty="0" smtClean="0">
                <a:solidFill>
                  <a:prstClr val="black"/>
                </a:solidFill>
              </a:rPr>
              <a:t>In Situ</a:t>
            </a:r>
            <a:r>
              <a:rPr lang="en-US" sz="1600" dirty="0" smtClean="0">
                <a:solidFill>
                  <a:prstClr val="black"/>
                </a:solidFill>
              </a:rPr>
              <a:t> Hybridization (FISH)</a:t>
            </a:r>
          </a:p>
          <a:p>
            <a:pPr lvl="3" indent="-274320">
              <a:spcAft>
                <a:spcPts val="600"/>
              </a:spcAft>
              <a:buFontTx/>
              <a:buChar char="•"/>
            </a:pPr>
            <a:r>
              <a:rPr lang="en-US" sz="1600" dirty="0" err="1" smtClean="0">
                <a:solidFill>
                  <a:prstClr val="black"/>
                </a:solidFill>
              </a:rPr>
              <a:t>Antikinetochore</a:t>
            </a:r>
            <a:r>
              <a:rPr lang="en-US" sz="1600" dirty="0" smtClean="0">
                <a:solidFill>
                  <a:prstClr val="black"/>
                </a:solidFill>
              </a:rPr>
              <a:t> staining (CREST)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143362" name="Picture 2" descr="http://www.lbl.gov/Publications/Currents/Archive/images/Jan-11-2002/kinetocho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505200"/>
            <a:ext cx="3386069" cy="259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400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28" name="Oval 44"/>
          <p:cNvSpPr>
            <a:spLocks noChangeArrowheads="1"/>
          </p:cNvSpPr>
          <p:nvPr/>
        </p:nvSpPr>
        <p:spPr bwMode="auto">
          <a:xfrm>
            <a:off x="6400800" y="4648200"/>
            <a:ext cx="3048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1371600" y="3048000"/>
            <a:ext cx="5867400" cy="2895600"/>
            <a:chOff x="1371600" y="3505200"/>
            <a:chExt cx="5867400" cy="2895600"/>
          </a:xfrm>
        </p:grpSpPr>
        <p:grpSp>
          <p:nvGrpSpPr>
            <p:cNvPr id="2" name="Group 42"/>
            <p:cNvGrpSpPr>
              <a:grpSpLocks/>
            </p:cNvGrpSpPr>
            <p:nvPr/>
          </p:nvGrpSpPr>
          <p:grpSpPr bwMode="auto">
            <a:xfrm>
              <a:off x="1371600" y="3505200"/>
              <a:ext cx="2417763" cy="2286000"/>
              <a:chOff x="973" y="1768"/>
              <a:chExt cx="1523" cy="1440"/>
            </a:xfrm>
          </p:grpSpPr>
          <p:sp>
            <p:nvSpPr>
              <p:cNvPr id="41989" name="Oval 5"/>
              <p:cNvSpPr>
                <a:spLocks noChangeArrowheads="1"/>
              </p:cNvSpPr>
              <p:nvPr/>
            </p:nvSpPr>
            <p:spPr bwMode="auto">
              <a:xfrm>
                <a:off x="973" y="1768"/>
                <a:ext cx="1523" cy="14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grpSp>
            <p:nvGrpSpPr>
              <p:cNvPr id="3" name="Group 6"/>
              <p:cNvGrpSpPr>
                <a:grpSpLocks/>
              </p:cNvGrpSpPr>
              <p:nvPr/>
            </p:nvGrpSpPr>
            <p:grpSpPr bwMode="auto">
              <a:xfrm>
                <a:off x="1082" y="2248"/>
                <a:ext cx="326" cy="480"/>
                <a:chOff x="1728" y="2160"/>
                <a:chExt cx="144" cy="192"/>
              </a:xfrm>
            </p:grpSpPr>
            <p:sp>
              <p:nvSpPr>
                <p:cNvPr id="41991" name="Oval 7"/>
                <p:cNvSpPr>
                  <a:spLocks noChangeArrowheads="1"/>
                </p:cNvSpPr>
                <p:nvPr/>
              </p:nvSpPr>
              <p:spPr bwMode="auto">
                <a:xfrm>
                  <a:off x="1728" y="2160"/>
                  <a:ext cx="144" cy="192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41992" name="AutoShape 8"/>
                <p:cNvSpPr>
                  <a:spLocks noChangeArrowheads="1"/>
                </p:cNvSpPr>
                <p:nvPr/>
              </p:nvSpPr>
              <p:spPr bwMode="auto">
                <a:xfrm rot="14967707" flipV="1">
                  <a:off x="1719" y="2263"/>
                  <a:ext cx="146" cy="32"/>
                </a:xfrm>
                <a:prstGeom prst="flowChartTerminator">
                  <a:avLst/>
                </a:prstGeom>
                <a:solidFill>
                  <a:srgbClr val="993366"/>
                </a:solidFill>
                <a:ln w="9525">
                  <a:solidFill>
                    <a:srgbClr val="80008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4" name="Group 9"/>
              <p:cNvGrpSpPr>
                <a:grpSpLocks/>
              </p:cNvGrpSpPr>
              <p:nvPr/>
            </p:nvGrpSpPr>
            <p:grpSpPr bwMode="auto">
              <a:xfrm>
                <a:off x="1517" y="2008"/>
                <a:ext cx="870" cy="960"/>
                <a:chOff x="768" y="3552"/>
                <a:chExt cx="384" cy="384"/>
              </a:xfrm>
            </p:grpSpPr>
            <p:sp>
              <p:nvSpPr>
                <p:cNvPr id="41994" name="Oval 10"/>
                <p:cNvSpPr>
                  <a:spLocks noChangeArrowheads="1"/>
                </p:cNvSpPr>
                <p:nvPr/>
              </p:nvSpPr>
              <p:spPr bwMode="auto">
                <a:xfrm>
                  <a:off x="768" y="3552"/>
                  <a:ext cx="384" cy="384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5" name="Group 11"/>
                <p:cNvGrpSpPr>
                  <a:grpSpLocks/>
                </p:cNvGrpSpPr>
                <p:nvPr/>
              </p:nvGrpSpPr>
              <p:grpSpPr bwMode="auto">
                <a:xfrm>
                  <a:off x="1008" y="3648"/>
                  <a:ext cx="80" cy="186"/>
                  <a:chOff x="1872" y="2160"/>
                  <a:chExt cx="96" cy="297"/>
                </a:xfrm>
              </p:grpSpPr>
              <p:sp>
                <p:nvSpPr>
                  <p:cNvPr id="41996" name="AutoShape 12"/>
                  <p:cNvSpPr>
                    <a:spLocks noChangeArrowheads="1"/>
                  </p:cNvSpPr>
                  <p:nvPr/>
                </p:nvSpPr>
                <p:spPr bwMode="auto">
                  <a:xfrm rot="17893378" flipV="1">
                    <a:off x="1885" y="2211"/>
                    <a:ext cx="134" cy="32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1997" name="AutoShape 13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1874" y="2368"/>
                    <a:ext cx="146" cy="32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1998" name="AutoShape 14"/>
                  <p:cNvSpPr>
                    <a:spLocks noChangeArrowheads="1"/>
                  </p:cNvSpPr>
                  <p:nvPr/>
                </p:nvSpPr>
                <p:spPr bwMode="auto">
                  <a:xfrm rot="17570020" flipV="1">
                    <a:off x="1799" y="2350"/>
                    <a:ext cx="177" cy="31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1999" name="Oval 15"/>
                  <p:cNvSpPr>
                    <a:spLocks noChangeArrowheads="1"/>
                  </p:cNvSpPr>
                  <p:nvPr/>
                </p:nvSpPr>
                <p:spPr bwMode="auto">
                  <a:xfrm>
                    <a:off x="1872" y="2277"/>
                    <a:ext cx="96" cy="58"/>
                  </a:xfrm>
                  <a:prstGeom prst="ellipse">
                    <a:avLst/>
                  </a:prstGeom>
                  <a:solidFill>
                    <a:srgbClr val="800080"/>
                  </a:solidFill>
                  <a:ln w="9525">
                    <a:solidFill>
                      <a:srgbClr val="993366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</p:grpSp>
            <p:grpSp>
              <p:nvGrpSpPr>
                <p:cNvPr id="6" name="Group 16"/>
                <p:cNvGrpSpPr>
                  <a:grpSpLocks/>
                </p:cNvGrpSpPr>
                <p:nvPr/>
              </p:nvGrpSpPr>
              <p:grpSpPr bwMode="auto">
                <a:xfrm>
                  <a:off x="864" y="3591"/>
                  <a:ext cx="96" cy="297"/>
                  <a:chOff x="2688" y="2016"/>
                  <a:chExt cx="144" cy="489"/>
                </a:xfrm>
              </p:grpSpPr>
              <p:sp>
                <p:nvSpPr>
                  <p:cNvPr id="42001" name="AutoShape 17"/>
                  <p:cNvSpPr>
                    <a:spLocks noChangeArrowheads="1"/>
                  </p:cNvSpPr>
                  <p:nvPr/>
                </p:nvSpPr>
                <p:spPr bwMode="auto">
                  <a:xfrm rot="17893378" flipV="1">
                    <a:off x="2698" y="2102"/>
                    <a:ext cx="22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02" name="AutoShape 18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592" y="2112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03" name="AutoShape 19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681" y="2361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04" name="AutoShape 20"/>
                  <p:cNvSpPr>
                    <a:spLocks noChangeArrowheads="1"/>
                  </p:cNvSpPr>
                  <p:nvPr/>
                </p:nvSpPr>
                <p:spPr bwMode="auto">
                  <a:xfrm rot="17570020" flipV="1">
                    <a:off x="2566" y="2330"/>
                    <a:ext cx="292" cy="47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05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2208"/>
                    <a:ext cx="144" cy="96"/>
                  </a:xfrm>
                  <a:prstGeom prst="ellipse">
                    <a:avLst/>
                  </a:prstGeom>
                  <a:solidFill>
                    <a:srgbClr val="800080"/>
                  </a:solidFill>
                  <a:ln w="9525">
                    <a:solidFill>
                      <a:srgbClr val="993366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</p:grpSp>
          </p:grpSp>
          <p:sp>
            <p:nvSpPr>
              <p:cNvPr id="42006" name="Text Box 22"/>
              <p:cNvSpPr txBox="1">
                <a:spLocks noChangeArrowheads="1"/>
              </p:cNvSpPr>
              <p:nvPr/>
            </p:nvSpPr>
            <p:spPr bwMode="auto">
              <a:xfrm>
                <a:off x="1104" y="1968"/>
                <a:ext cx="41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400" b="1" dirty="0">
                    <a:solidFill>
                      <a:schemeClr val="bg1"/>
                    </a:solidFill>
                  </a:rPr>
                  <a:t>MN</a:t>
                </a:r>
              </a:p>
            </p:txBody>
          </p:sp>
        </p:grpSp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4953000" y="3505200"/>
              <a:ext cx="2286000" cy="2362200"/>
              <a:chOff x="2784" y="1824"/>
              <a:chExt cx="1440" cy="1488"/>
            </a:xfrm>
          </p:grpSpPr>
          <p:sp>
            <p:nvSpPr>
              <p:cNvPr id="42008" name="Oval 24"/>
              <p:cNvSpPr>
                <a:spLocks noChangeArrowheads="1"/>
              </p:cNvSpPr>
              <p:nvPr/>
            </p:nvSpPr>
            <p:spPr bwMode="auto">
              <a:xfrm>
                <a:off x="2784" y="1824"/>
                <a:ext cx="1440" cy="148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grpSp>
            <p:nvGrpSpPr>
              <p:cNvPr id="8" name="Group 25"/>
              <p:cNvGrpSpPr>
                <a:grpSpLocks/>
              </p:cNvGrpSpPr>
              <p:nvPr/>
            </p:nvGrpSpPr>
            <p:grpSpPr bwMode="auto">
              <a:xfrm>
                <a:off x="2887" y="2196"/>
                <a:ext cx="411" cy="744"/>
                <a:chOff x="4800" y="1968"/>
                <a:chExt cx="288" cy="384"/>
              </a:xfrm>
            </p:grpSpPr>
            <p:sp>
              <p:nvSpPr>
                <p:cNvPr id="42010" name="Oval 26"/>
                <p:cNvSpPr>
                  <a:spLocks noChangeArrowheads="1"/>
                </p:cNvSpPr>
                <p:nvPr/>
              </p:nvSpPr>
              <p:spPr bwMode="auto">
                <a:xfrm>
                  <a:off x="4800" y="1968"/>
                  <a:ext cx="288" cy="384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9" name="Group 27"/>
                <p:cNvGrpSpPr>
                  <a:grpSpLocks/>
                </p:cNvGrpSpPr>
                <p:nvPr/>
              </p:nvGrpSpPr>
              <p:grpSpPr bwMode="auto">
                <a:xfrm>
                  <a:off x="4896" y="2016"/>
                  <a:ext cx="96" cy="297"/>
                  <a:chOff x="2688" y="2016"/>
                  <a:chExt cx="144" cy="489"/>
                </a:xfrm>
              </p:grpSpPr>
              <p:sp>
                <p:nvSpPr>
                  <p:cNvPr id="42012" name="AutoShape 28"/>
                  <p:cNvSpPr>
                    <a:spLocks noChangeArrowheads="1"/>
                  </p:cNvSpPr>
                  <p:nvPr/>
                </p:nvSpPr>
                <p:spPr bwMode="auto">
                  <a:xfrm rot="17893378" flipV="1">
                    <a:off x="2698" y="2102"/>
                    <a:ext cx="22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13" name="AutoShape 29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592" y="2112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14" name="AutoShape 30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681" y="2361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15" name="AutoShape 31"/>
                  <p:cNvSpPr>
                    <a:spLocks noChangeArrowheads="1"/>
                  </p:cNvSpPr>
                  <p:nvPr/>
                </p:nvSpPr>
                <p:spPr bwMode="auto">
                  <a:xfrm rot="17570020" flipV="1">
                    <a:off x="2566" y="2330"/>
                    <a:ext cx="292" cy="47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16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2208"/>
                    <a:ext cx="144" cy="96"/>
                  </a:xfrm>
                  <a:prstGeom prst="ellipse">
                    <a:avLst/>
                  </a:prstGeom>
                  <a:solidFill>
                    <a:srgbClr val="800080"/>
                  </a:solidFill>
                  <a:ln w="9525">
                    <a:solidFill>
                      <a:srgbClr val="993366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0" name="Group 33"/>
              <p:cNvGrpSpPr>
                <a:grpSpLocks/>
              </p:cNvGrpSpPr>
              <p:nvPr/>
            </p:nvGrpSpPr>
            <p:grpSpPr bwMode="auto">
              <a:xfrm>
                <a:off x="3504" y="2072"/>
                <a:ext cx="617" cy="992"/>
                <a:chOff x="4800" y="1968"/>
                <a:chExt cx="288" cy="384"/>
              </a:xfrm>
            </p:grpSpPr>
            <p:sp>
              <p:nvSpPr>
                <p:cNvPr id="42018" name="Oval 34"/>
                <p:cNvSpPr>
                  <a:spLocks noChangeArrowheads="1"/>
                </p:cNvSpPr>
                <p:nvPr/>
              </p:nvSpPr>
              <p:spPr bwMode="auto">
                <a:xfrm>
                  <a:off x="4800" y="1968"/>
                  <a:ext cx="288" cy="384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11" name="Group 35"/>
                <p:cNvGrpSpPr>
                  <a:grpSpLocks/>
                </p:cNvGrpSpPr>
                <p:nvPr/>
              </p:nvGrpSpPr>
              <p:grpSpPr bwMode="auto">
                <a:xfrm>
                  <a:off x="4896" y="2016"/>
                  <a:ext cx="96" cy="297"/>
                  <a:chOff x="2688" y="2016"/>
                  <a:chExt cx="144" cy="489"/>
                </a:xfrm>
              </p:grpSpPr>
              <p:sp>
                <p:nvSpPr>
                  <p:cNvPr id="42020" name="AutoShape 36"/>
                  <p:cNvSpPr>
                    <a:spLocks noChangeArrowheads="1"/>
                  </p:cNvSpPr>
                  <p:nvPr/>
                </p:nvSpPr>
                <p:spPr bwMode="auto">
                  <a:xfrm rot="17893378" flipV="1">
                    <a:off x="2698" y="2102"/>
                    <a:ext cx="22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21" name="AutoShape 37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592" y="2112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22" name="AutoShape 38"/>
                  <p:cNvSpPr>
                    <a:spLocks noChangeArrowheads="1"/>
                  </p:cNvSpPr>
                  <p:nvPr/>
                </p:nvSpPr>
                <p:spPr bwMode="auto">
                  <a:xfrm rot="14967707" flipV="1">
                    <a:off x="2681" y="2361"/>
                    <a:ext cx="240" cy="48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23" name="AutoShape 39"/>
                  <p:cNvSpPr>
                    <a:spLocks noChangeArrowheads="1"/>
                  </p:cNvSpPr>
                  <p:nvPr/>
                </p:nvSpPr>
                <p:spPr bwMode="auto">
                  <a:xfrm rot="17570020" flipV="1">
                    <a:off x="2566" y="2330"/>
                    <a:ext cx="292" cy="47"/>
                  </a:xfrm>
                  <a:prstGeom prst="flowChartTerminator">
                    <a:avLst/>
                  </a:prstGeom>
                  <a:solidFill>
                    <a:srgbClr val="993366"/>
                  </a:solidFill>
                  <a:ln w="9525">
                    <a:solidFill>
                      <a:srgbClr val="800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42024" name="Oval 40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2208"/>
                    <a:ext cx="144" cy="96"/>
                  </a:xfrm>
                  <a:prstGeom prst="ellipse">
                    <a:avLst/>
                  </a:prstGeom>
                  <a:solidFill>
                    <a:srgbClr val="800080"/>
                  </a:solidFill>
                  <a:ln w="9525">
                    <a:solidFill>
                      <a:srgbClr val="993366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 dirty="0"/>
                  </a:p>
                </p:txBody>
              </p:sp>
            </p:grpSp>
          </p:grpSp>
          <p:sp>
            <p:nvSpPr>
              <p:cNvPr id="42025" name="Text Box 41"/>
              <p:cNvSpPr txBox="1">
                <a:spLocks noChangeArrowheads="1"/>
              </p:cNvSpPr>
              <p:nvPr/>
            </p:nvSpPr>
            <p:spPr bwMode="auto">
              <a:xfrm>
                <a:off x="3024" y="1968"/>
                <a:ext cx="41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400" b="1" dirty="0">
                    <a:solidFill>
                      <a:schemeClr val="bg1"/>
                    </a:solidFill>
                  </a:rPr>
                  <a:t>MN</a:t>
                </a:r>
              </a:p>
            </p:txBody>
          </p:sp>
        </p:grpSp>
        <p:sp>
          <p:nvSpPr>
            <p:cNvPr id="42033" name="Text Box 49"/>
            <p:cNvSpPr txBox="1">
              <a:spLocks noChangeArrowheads="1"/>
            </p:cNvSpPr>
            <p:nvPr/>
          </p:nvSpPr>
          <p:spPr bwMode="auto">
            <a:xfrm>
              <a:off x="1981200" y="5957887"/>
              <a:ext cx="11366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 b="1" dirty="0"/>
                <a:t>Negative</a:t>
              </a:r>
            </a:p>
          </p:txBody>
        </p:sp>
        <p:sp>
          <p:nvSpPr>
            <p:cNvPr id="42034" name="Text Box 50"/>
            <p:cNvSpPr txBox="1">
              <a:spLocks noChangeArrowheads="1"/>
            </p:cNvSpPr>
            <p:nvPr/>
          </p:nvSpPr>
          <p:spPr bwMode="auto">
            <a:xfrm>
              <a:off x="5562600" y="6034088"/>
              <a:ext cx="10604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 b="1" dirty="0"/>
                <a:t>Positive</a:t>
              </a:r>
            </a:p>
          </p:txBody>
        </p:sp>
      </p:grpSp>
      <p:sp>
        <p:nvSpPr>
          <p:cNvPr id="42035" name="Oval 51"/>
          <p:cNvSpPr>
            <a:spLocks noChangeArrowheads="1"/>
          </p:cNvSpPr>
          <p:nvPr/>
        </p:nvSpPr>
        <p:spPr bwMode="auto">
          <a:xfrm>
            <a:off x="5257800" y="4191000"/>
            <a:ext cx="3048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2036" name="Oval 52"/>
          <p:cNvSpPr>
            <a:spLocks noChangeArrowheads="1"/>
          </p:cNvSpPr>
          <p:nvPr/>
        </p:nvSpPr>
        <p:spPr bwMode="auto">
          <a:xfrm>
            <a:off x="3124200" y="4114800"/>
            <a:ext cx="3048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2037" name="Oval 53"/>
          <p:cNvSpPr>
            <a:spLocks noChangeArrowheads="1"/>
          </p:cNvSpPr>
          <p:nvPr/>
        </p:nvSpPr>
        <p:spPr bwMode="auto">
          <a:xfrm>
            <a:off x="2590800" y="4114800"/>
            <a:ext cx="3048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0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1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84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</a:t>
            </a:r>
            <a:r>
              <a:rPr lang="en-US" sz="2400" dirty="0" smtClean="0"/>
              <a:t>Test</a:t>
            </a:r>
          </a:p>
          <a:p>
            <a:pPr lvl="2" indent="-274320">
              <a:spcAft>
                <a:spcPts val="600"/>
              </a:spcAft>
              <a:buFontTx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Mechanism of Action</a:t>
            </a:r>
          </a:p>
        </p:txBody>
      </p:sp>
      <p:sp>
        <p:nvSpPr>
          <p:cNvPr id="52" name="Oval 51"/>
          <p:cNvSpPr>
            <a:spLocks noChangeArrowheads="1"/>
          </p:cNvSpPr>
          <p:nvPr/>
        </p:nvSpPr>
        <p:spPr bwMode="auto">
          <a:xfrm>
            <a:off x="6400800" y="4191000"/>
            <a:ext cx="3048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2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20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20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2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2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20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20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28" grpId="0" animBg="1"/>
      <p:bldP spid="42028" grpId="1" animBg="1"/>
      <p:bldP spid="42035" grpId="0" animBg="1"/>
      <p:bldP spid="42035" grpId="1" animBg="1"/>
      <p:bldP spid="42036" grpId="0" animBg="1"/>
      <p:bldP spid="42036" grpId="1" animBg="1"/>
      <p:bldP spid="42037" grpId="0" animBg="1"/>
      <p:bldP spid="42037" grpId="1" animBg="1"/>
      <p:bldP spid="52" grpId="0" animBg="1"/>
      <p:bldP spid="52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905000"/>
            <a:ext cx="7467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indent="-274320">
              <a:spcAft>
                <a:spcPts val="600"/>
              </a:spcAft>
              <a:buFontTx/>
              <a:buChar char="•"/>
            </a:pPr>
            <a:r>
              <a:rPr lang="en-US" sz="2400" dirty="0">
                <a:solidFill>
                  <a:srgbClr val="3B3B3B"/>
                </a:solidFill>
                <a:cs typeface="Arial" charset="0"/>
              </a:rPr>
              <a:t>487 </a:t>
            </a:r>
            <a:r>
              <a:rPr lang="en-US" sz="2400" i="1" dirty="0"/>
              <a:t>In Vitro </a:t>
            </a:r>
            <a:r>
              <a:rPr lang="en-US" sz="2400" dirty="0"/>
              <a:t>Mammalian Cell Micronucleus </a:t>
            </a:r>
            <a:r>
              <a:rPr lang="en-US" sz="2400" dirty="0" smtClean="0"/>
              <a:t>Test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14400" y="609600"/>
            <a:ext cx="6431184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 dirty="0" smtClean="0">
                <a:solidFill>
                  <a:prstClr val="black"/>
                </a:solidFill>
                <a:cs typeface="Arial" charset="0"/>
              </a:rPr>
              <a:t>Cytogenetics Assays</a:t>
            </a:r>
            <a:endParaRPr lang="en-US" sz="4800" b="1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5" name="Group 17"/>
          <p:cNvGrpSpPr/>
          <p:nvPr/>
        </p:nvGrpSpPr>
        <p:grpSpPr>
          <a:xfrm>
            <a:off x="880241" y="2362200"/>
            <a:ext cx="5562600" cy="1491827"/>
            <a:chOff x="1066800" y="1905000"/>
            <a:chExt cx="6400800" cy="2381310"/>
          </a:xfrm>
        </p:grpSpPr>
        <p:sp>
          <p:nvSpPr>
            <p:cNvPr id="6" name="Rectangle 5"/>
            <p:cNvSpPr/>
            <p:nvPr/>
          </p:nvSpPr>
          <p:spPr>
            <a:xfrm>
              <a:off x="1066800" y="3886200"/>
              <a:ext cx="196720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 algn="l"/>
              <a:r>
                <a:rPr lang="en-US" sz="2000" dirty="0" smtClean="0"/>
                <a:t>Metaphase Cell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657600" y="3886200"/>
              <a:ext cx="98937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 algn="l"/>
              <a:r>
                <a:rPr lang="en-US" sz="2000" dirty="0" smtClean="0"/>
                <a:t>C+ MN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791200" y="3886200"/>
              <a:ext cx="98296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 algn="l"/>
              <a:r>
                <a:rPr lang="en-US" sz="2000" dirty="0" smtClean="0"/>
                <a:t>C– MN</a:t>
              </a:r>
            </a:p>
          </p:txBody>
        </p:sp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66800" y="1905000"/>
              <a:ext cx="1990725" cy="198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76600" y="1905000"/>
              <a:ext cx="1981200" cy="197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1" name="Straight Arrow Connector 10"/>
            <p:cNvCxnSpPr/>
            <p:nvPr/>
          </p:nvCxnSpPr>
          <p:spPr bwMode="auto">
            <a:xfrm flipH="1">
              <a:off x="4343400" y="2209800"/>
              <a:ext cx="228600" cy="38100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86400" y="1905000"/>
              <a:ext cx="1981200" cy="1990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3" name="Straight Arrow Connector 12"/>
            <p:cNvCxnSpPr/>
            <p:nvPr/>
          </p:nvCxnSpPr>
          <p:spPr bwMode="auto">
            <a:xfrm flipH="1">
              <a:off x="6477000" y="2209800"/>
              <a:ext cx="228600" cy="38100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4" name="Rectangle 13"/>
          <p:cNvSpPr/>
          <p:nvPr/>
        </p:nvSpPr>
        <p:spPr>
          <a:xfrm>
            <a:off x="6553200" y="2971800"/>
            <a:ext cx="20794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l"/>
            <a:r>
              <a:rPr lang="en-US" sz="2000" dirty="0" smtClean="0"/>
              <a:t>Mice and human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4090127"/>
            <a:ext cx="4057962" cy="203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/>
        </p:nvSpPr>
        <p:spPr>
          <a:xfrm>
            <a:off x="6553200" y="4705290"/>
            <a:ext cx="15680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l"/>
            <a:r>
              <a:rPr lang="en-US" sz="2000" dirty="0" smtClean="0"/>
              <a:t>Any species</a:t>
            </a:r>
          </a:p>
        </p:txBody>
      </p:sp>
    </p:spTree>
    <p:extLst>
      <p:ext uri="{BB962C8B-B14F-4D97-AF65-F5344CB8AC3E}">
        <p14:creationId xmlns:p14="http://schemas.microsoft.com/office/powerpoint/2010/main" val="38072143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5344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900" b="1" dirty="0" smtClean="0">
                <a:solidFill>
                  <a:schemeClr val="accent2"/>
                </a:solidFill>
              </a:rPr>
              <a:t/>
            </a:r>
            <a:br>
              <a:rPr lang="en-US" sz="5900" b="1" dirty="0" smtClean="0">
                <a:solidFill>
                  <a:schemeClr val="accent2"/>
                </a:solidFill>
              </a:rPr>
            </a:br>
            <a:r>
              <a:rPr lang="en-US" sz="4800" b="1" dirty="0" smtClean="0">
                <a:solidFill>
                  <a:schemeClr val="accent2"/>
                </a:solidFill>
              </a:rPr>
              <a:t>Questions?</a:t>
            </a:r>
          </a:p>
          <a:p>
            <a:pPr algn="ctr">
              <a:buNone/>
            </a:pPr>
            <a:endParaRPr lang="en-US" sz="5900" b="1" dirty="0">
              <a:solidFill>
                <a:schemeClr val="accent2"/>
              </a:solidFill>
            </a:endParaRPr>
          </a:p>
          <a:p>
            <a:pPr algn="ctr">
              <a:buNone/>
            </a:pPr>
            <a:endParaRPr lang="en-US" sz="31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US" sz="3600" b="1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12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5344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900" b="1" dirty="0" smtClean="0">
                <a:solidFill>
                  <a:schemeClr val="accent2"/>
                </a:solidFill>
              </a:rPr>
              <a:t/>
            </a:r>
            <a:br>
              <a:rPr lang="en-US" sz="5900" b="1" dirty="0" smtClean="0">
                <a:solidFill>
                  <a:schemeClr val="accent2"/>
                </a:solidFill>
              </a:rPr>
            </a:br>
            <a:r>
              <a:rPr lang="en-US" sz="4800" b="1" dirty="0" smtClean="0">
                <a:solidFill>
                  <a:schemeClr val="accent2"/>
                </a:solidFill>
              </a:rPr>
              <a:t>Questions?</a:t>
            </a:r>
          </a:p>
          <a:p>
            <a:pPr algn="ctr">
              <a:buNone/>
            </a:pPr>
            <a:endParaRPr lang="en-US" sz="5900" b="1" dirty="0">
              <a:solidFill>
                <a:schemeClr val="accent2"/>
              </a:solidFill>
            </a:endParaRPr>
          </a:p>
          <a:p>
            <a:pPr algn="ctr">
              <a:buNone/>
            </a:pPr>
            <a:endParaRPr lang="en-US" sz="31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US" sz="3600" b="1" dirty="0" smtClean="0">
              <a:solidFill>
                <a:schemeClr val="accent2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14400" y="3886200"/>
            <a:ext cx="7452360" cy="458514"/>
          </a:xfrm>
          <a:prstGeom prst="rect">
            <a:avLst/>
          </a:prstGeom>
        </p:spPr>
        <p:txBody>
          <a:bodyPr vert="horz" lIns="0" tIns="45720" rIns="0" bIns="45720" rtlCol="0">
            <a:normAutofit fontScale="250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Calibri" panose="020F0502020204030204" pitchFamily="34" charset="0"/>
              <a:buNone/>
            </a:pPr>
            <a:r>
              <a:rPr lang="en-US" sz="6400" b="1" dirty="0" smtClean="0">
                <a:solidFill>
                  <a:schemeClr val="accent2"/>
                </a:solidFill>
              </a:rPr>
              <a:t>leon.stankowski@wilresearch.com</a:t>
            </a:r>
          </a:p>
          <a:p>
            <a:pPr algn="ctr">
              <a:buFont typeface="Calibri" panose="020F0502020204030204" pitchFamily="34" charset="0"/>
              <a:buNone/>
            </a:pPr>
            <a:r>
              <a:rPr lang="en-US" sz="6400" b="1" dirty="0" smtClean="0">
                <a:solidFill>
                  <a:schemeClr val="accent2"/>
                </a:solidFill>
              </a:rPr>
              <a:t>(31 August 2015)</a:t>
            </a:r>
          </a:p>
          <a:p>
            <a:pPr algn="ctr">
              <a:buFont typeface="Calibri" panose="020F0502020204030204" pitchFamily="34" charset="0"/>
              <a:buNone/>
            </a:pPr>
            <a:endParaRPr lang="en-US" sz="3600" b="1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95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15231</TotalTime>
  <Words>904</Words>
  <Application>Microsoft Office PowerPoint</Application>
  <PresentationFormat>On-screen Show (4:3)</PresentationFormat>
  <Paragraphs>240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ＭＳ Ｐゴシック</vt:lpstr>
      <vt:lpstr>Arial</vt:lpstr>
      <vt:lpstr>Calibri</vt:lpstr>
      <vt:lpstr>Helvetica</vt:lpstr>
      <vt:lpstr>Times New Roman</vt:lpstr>
      <vt:lpstr>Retrospect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  <vt:lpstr>Thank You!</vt:lpstr>
    </vt:vector>
  </TitlesOfParts>
  <Company>BioReliance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scott.hickman</dc:creator>
  <cp:lastModifiedBy>Jo Stankowski</cp:lastModifiedBy>
  <cp:revision>1417</cp:revision>
  <dcterms:created xsi:type="dcterms:W3CDTF">2013-04-17T18:12:17Z</dcterms:created>
  <dcterms:modified xsi:type="dcterms:W3CDTF">2015-08-24T03:35:55Z</dcterms:modified>
</cp:coreProperties>
</file>