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1"/>
  </p:sldMasterIdLst>
  <p:notesMasterIdLst>
    <p:notesMasterId r:id="rId64"/>
  </p:notesMasterIdLst>
  <p:handoutMasterIdLst>
    <p:handoutMasterId r:id="rId65"/>
  </p:handoutMasterIdLst>
  <p:sldIdLst>
    <p:sldId id="256" r:id="rId2"/>
    <p:sldId id="300" r:id="rId3"/>
    <p:sldId id="269" r:id="rId4"/>
    <p:sldId id="294" r:id="rId5"/>
    <p:sldId id="298" r:id="rId6"/>
    <p:sldId id="341" r:id="rId7"/>
    <p:sldId id="301" r:id="rId8"/>
    <p:sldId id="310" r:id="rId9"/>
    <p:sldId id="270" r:id="rId10"/>
    <p:sldId id="295" r:id="rId11"/>
    <p:sldId id="297" r:id="rId12"/>
    <p:sldId id="276" r:id="rId13"/>
    <p:sldId id="279" r:id="rId14"/>
    <p:sldId id="280" r:id="rId15"/>
    <p:sldId id="306" r:id="rId16"/>
    <p:sldId id="307" r:id="rId17"/>
    <p:sldId id="308" r:id="rId18"/>
    <p:sldId id="312" r:id="rId19"/>
    <p:sldId id="311" r:id="rId20"/>
    <p:sldId id="309" r:id="rId21"/>
    <p:sldId id="302" r:id="rId22"/>
    <p:sldId id="281" r:id="rId23"/>
    <p:sldId id="329" r:id="rId24"/>
    <p:sldId id="303" r:id="rId25"/>
    <p:sldId id="343" r:id="rId26"/>
    <p:sldId id="274" r:id="rId27"/>
    <p:sldId id="304" r:id="rId28"/>
    <p:sldId id="317" r:id="rId29"/>
    <p:sldId id="344" r:id="rId30"/>
    <p:sldId id="316" r:id="rId31"/>
    <p:sldId id="321" r:id="rId32"/>
    <p:sldId id="323" r:id="rId33"/>
    <p:sldId id="324" r:id="rId34"/>
    <p:sldId id="334" r:id="rId35"/>
    <p:sldId id="326" r:id="rId36"/>
    <p:sldId id="290" r:id="rId37"/>
    <p:sldId id="291" r:id="rId38"/>
    <p:sldId id="292" r:id="rId39"/>
    <p:sldId id="287" r:id="rId40"/>
    <p:sldId id="327" r:id="rId41"/>
    <p:sldId id="328" r:id="rId42"/>
    <p:sldId id="333" r:id="rId43"/>
    <p:sldId id="347" r:id="rId44"/>
    <p:sldId id="350" r:id="rId45"/>
    <p:sldId id="355" r:id="rId46"/>
    <p:sldId id="335" r:id="rId47"/>
    <p:sldId id="351" r:id="rId48"/>
    <p:sldId id="352" r:id="rId49"/>
    <p:sldId id="353" r:id="rId50"/>
    <p:sldId id="354" r:id="rId51"/>
    <p:sldId id="257" r:id="rId52"/>
    <p:sldId id="283" r:id="rId53"/>
    <p:sldId id="358" r:id="rId54"/>
    <p:sldId id="359" r:id="rId55"/>
    <p:sldId id="346" r:id="rId56"/>
    <p:sldId id="348" r:id="rId57"/>
    <p:sldId id="362" r:id="rId58"/>
    <p:sldId id="361" r:id="rId59"/>
    <p:sldId id="363" r:id="rId60"/>
    <p:sldId id="365" r:id="rId61"/>
    <p:sldId id="360" r:id="rId62"/>
    <p:sldId id="364" r:id="rId63"/>
  </p:sldIdLst>
  <p:sldSz cx="9144000" cy="6858000" type="screen4x3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FFFF99"/>
    <a:srgbClr val="FFCC66"/>
    <a:srgbClr val="FFFFFF"/>
    <a:srgbClr val="FFFF66"/>
    <a:srgbClr val="FF9966"/>
    <a:srgbClr val="CC3300"/>
    <a:srgbClr val="FFCC99"/>
    <a:srgbClr val="FF99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 autoAdjust="0"/>
    <p:restoredTop sz="94660"/>
  </p:normalViewPr>
  <p:slideViewPr>
    <p:cSldViewPr>
      <p:cViewPr>
        <p:scale>
          <a:sx n="100" d="100"/>
          <a:sy n="100" d="100"/>
        </p:scale>
        <p:origin x="-702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1" d="100"/>
        <a:sy n="51" d="100"/>
      </p:scale>
      <p:origin x="0" y="12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LEMAIRE\Desktop\presentation%20USA\variations%20of%20mitochondrial%20protein%20abundanc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LEMAIRE\Desktop\presentation%20USA\variations%20of%20mitochondrial%20phosphopeptides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CLEMAIRE\Desktop\presentation%20USA\variations%20of%20mitochondrial%20phosphopeptides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CLEMAIRE\Desktop\presentation%20USA\pie%20graph%20clusters%20phosphosites%20abundances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CLEMAIRE\Desktop\presentation%20USA\pie%20graph%20clusters%20phosphosites%20abundance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LEMAIRE\Desktop\presentation%20USA\localisation%20prot%20identifie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29854090286265E-2"/>
          <c:y val="0.25514542311836153"/>
          <c:w val="0.56396758384870815"/>
          <c:h val="0.59019863426027597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800" b="1">
                        <a:solidFill>
                          <a:srgbClr val="C00000"/>
                        </a:solidFill>
                      </a:defRPr>
                    </a:pPr>
                    <a:r>
                      <a:rPr lang="en-US" b="1" smtClean="0">
                        <a:solidFill>
                          <a:srgbClr val="C00000"/>
                        </a:solidFill>
                      </a:rPr>
                      <a:t>176</a:t>
                    </a:r>
                  </a:p>
                  <a:p>
                    <a:pPr>
                      <a:defRPr sz="1800" b="1">
                        <a:solidFill>
                          <a:srgbClr val="C00000"/>
                        </a:solidFill>
                      </a:defRPr>
                    </a:pPr>
                    <a:r>
                      <a:rPr lang="en-US" b="1" smtClean="0">
                        <a:solidFill>
                          <a:srgbClr val="C00000"/>
                        </a:solidFill>
                      </a:rPr>
                      <a:t>(32%)</a:t>
                    </a:r>
                    <a:endParaRPr lang="en-US" b="1">
                      <a:solidFill>
                        <a:srgbClr val="C00000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368</a:t>
                    </a:r>
                  </a:p>
                  <a:p>
                    <a:r>
                      <a:rPr lang="en-US" smtClean="0"/>
                      <a:t>(68%)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Feuil1!$A$3:$A$4</c:f>
              <c:strCache>
                <c:ptCount val="2"/>
                <c:pt idx="0">
                  <c:v>significative variation</c:v>
                </c:pt>
                <c:pt idx="1">
                  <c:v>no variation</c:v>
                </c:pt>
              </c:strCache>
            </c:strRef>
          </c:cat>
          <c:val>
            <c:numRef>
              <c:f>Feuil1!$B$3:$B$4</c:f>
              <c:numCache>
                <c:formatCode>General</c:formatCode>
                <c:ptCount val="2"/>
                <c:pt idx="0">
                  <c:v>176</c:v>
                </c:pt>
                <c:pt idx="1">
                  <c:v>368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2000">
                <a:solidFill>
                  <a:srgbClr val="C00000"/>
                </a:solidFill>
                <a:latin typeface="+mj-lt"/>
              </a:defRPr>
            </a:pPr>
            <a:endParaRPr lang="fr-FR"/>
          </a:p>
        </c:txPr>
      </c:legendEntry>
      <c:layout>
        <c:manualLayout>
          <c:xMode val="edge"/>
          <c:yMode val="edge"/>
          <c:x val="2.1422002493550099E-2"/>
          <c:y val="0.84797264128275152"/>
          <c:w val="0.63852711144544849"/>
          <c:h val="0.12255140528044774"/>
        </c:manualLayout>
      </c:layout>
      <c:overlay val="0"/>
      <c:txPr>
        <a:bodyPr/>
        <a:lstStyle/>
        <a:p>
          <a:pPr>
            <a:defRPr sz="2000">
              <a:latin typeface="+mj-lt"/>
            </a:defRPr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pattFill prst="dkUpDiag">
                <a:fgClr>
                  <a:srgbClr val="99CC00"/>
                </a:fgClr>
                <a:bgClr>
                  <a:srgbClr val="FFFF99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pattFill prst="pct20">
                <a:fgClr>
                  <a:srgbClr val="99CC00"/>
                </a:fgClr>
                <a:bgClr>
                  <a:srgbClr val="FFFF99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rgbClr val="FFFF99"/>
              </a:solidFill>
              <a:ln>
                <a:solidFill>
                  <a:schemeClr val="tx1"/>
                </a:solidFill>
              </a:ln>
            </c:spPr>
          </c:dPt>
          <c:val>
            <c:numRef>
              <c:f>Feuil1!$E$3:$E$6</c:f>
              <c:numCache>
                <c:formatCode>General</c:formatCode>
                <c:ptCount val="4"/>
                <c:pt idx="0">
                  <c:v>68</c:v>
                </c:pt>
                <c:pt idx="1">
                  <c:v>33</c:v>
                </c:pt>
                <c:pt idx="2">
                  <c:v>49</c:v>
                </c:pt>
                <c:pt idx="3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explosion val="8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pattFill prst="dkUpDiag">
                <a:fgClr>
                  <a:srgbClr val="99CC00"/>
                </a:fgClr>
                <a:bgClr>
                  <a:srgbClr val="FFFF99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pattFill prst="pct20">
                <a:fgClr>
                  <a:srgbClr val="99CC00"/>
                </a:fgClr>
                <a:bgClr>
                  <a:srgbClr val="FFFF99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rgbClr val="FFFF99"/>
              </a:solidFill>
              <a:ln>
                <a:solidFill>
                  <a:schemeClr val="tx1"/>
                </a:solidFill>
              </a:ln>
            </c:spPr>
          </c:dPt>
          <c:val>
            <c:numRef>
              <c:f>Feuil1!$E$3:$E$6</c:f>
              <c:numCache>
                <c:formatCode>General</c:formatCode>
                <c:ptCount val="4"/>
                <c:pt idx="0">
                  <c:v>68</c:v>
                </c:pt>
                <c:pt idx="1">
                  <c:v>33</c:v>
                </c:pt>
                <c:pt idx="2">
                  <c:v>49</c:v>
                </c:pt>
                <c:pt idx="3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pattFill prst="dkUpDiag">
                <a:fgClr>
                  <a:srgbClr val="99CC00"/>
                </a:fgClr>
                <a:bgClr>
                  <a:srgbClr val="FFFF99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pattFill prst="pct20">
                <a:fgClr>
                  <a:srgbClr val="99CC00"/>
                </a:fgClr>
                <a:bgClr>
                  <a:srgbClr val="FFFF99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rgbClr val="FFFF99"/>
              </a:solidFill>
              <a:ln>
                <a:solidFill>
                  <a:schemeClr val="tx1"/>
                </a:solidFill>
              </a:ln>
            </c:spPr>
          </c:dPt>
          <c:val>
            <c:numRef>
              <c:f>Feuil1!$E$3:$E$6</c:f>
              <c:numCache>
                <c:formatCode>General</c:formatCode>
                <c:ptCount val="4"/>
                <c:pt idx="0">
                  <c:v>68</c:v>
                </c:pt>
                <c:pt idx="1">
                  <c:v>33</c:v>
                </c:pt>
                <c:pt idx="2">
                  <c:v>49</c:v>
                </c:pt>
                <c:pt idx="3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spPr>
            <a:solidFill>
              <a:srgbClr val="A50021"/>
            </a:solidFill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2000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90</a:t>
                    </a:r>
                  </a:p>
                  <a:p>
                    <a:pPr>
                      <a:defRPr sz="2000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(31%)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199</a:t>
                    </a:r>
                  </a:p>
                  <a:p>
                    <a:r>
                      <a:rPr lang="en-US" smtClean="0"/>
                      <a:t>(69%)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'[variations of mitochondrial phosphopeptides.xlsx]Feuil1'!$A$3:$A$4</c:f>
              <c:strCache>
                <c:ptCount val="2"/>
                <c:pt idx="0">
                  <c:v>significative variation</c:v>
                </c:pt>
                <c:pt idx="1">
                  <c:v>no variation</c:v>
                </c:pt>
              </c:strCache>
            </c:strRef>
          </c:cat>
          <c:val>
            <c:numRef>
              <c:f>'[variations of mitochondrial phosphopeptides.xlsx]Feuil1'!$B$3:$B$4</c:f>
              <c:numCache>
                <c:formatCode>General</c:formatCode>
                <c:ptCount val="2"/>
                <c:pt idx="0">
                  <c:v>90</c:v>
                </c:pt>
                <c:pt idx="1">
                  <c:v>199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1800">
                <a:solidFill>
                  <a:srgbClr val="C00000"/>
                </a:solidFill>
                <a:latin typeface="+mj-lt"/>
              </a:defRPr>
            </a:pPr>
            <a:endParaRPr lang="fr-FR"/>
          </a:p>
        </c:txPr>
      </c:legendEntry>
      <c:layout>
        <c:manualLayout>
          <c:xMode val="edge"/>
          <c:yMode val="edge"/>
          <c:x val="1.1013032594139025E-2"/>
          <c:y val="0.84774175990018752"/>
          <c:w val="0.47386096971541708"/>
          <c:h val="0.13206484599272725"/>
        </c:manualLayout>
      </c:layout>
      <c:overlay val="0"/>
      <c:txPr>
        <a:bodyPr/>
        <a:lstStyle/>
        <a:p>
          <a:pPr>
            <a:defRPr sz="1800">
              <a:latin typeface="+mj-lt"/>
            </a:defRPr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0"/>
    <c:plotArea>
      <c:layout>
        <c:manualLayout>
          <c:layoutTarget val="inner"/>
          <c:xMode val="edge"/>
          <c:yMode val="edge"/>
          <c:x val="3.0555555555555555E-2"/>
          <c:y val="0.21615567020331072"/>
          <c:w val="0.75555555555555554"/>
          <c:h val="0.74956949227863567"/>
        </c:manualLayout>
      </c:layout>
      <c:doughnutChart>
        <c:varyColors val="1"/>
        <c:ser>
          <c:idx val="0"/>
          <c:order val="0"/>
          <c:spPr>
            <a:pattFill prst="pct5">
              <a:fgClr>
                <a:srgbClr val="A50021"/>
              </a:fgClr>
              <a:bgClr>
                <a:schemeClr val="bg1"/>
              </a:bgClr>
            </a:pattFill>
          </c:spPr>
          <c:dPt>
            <c:idx val="0"/>
            <c:bubble3D val="0"/>
            <c:spPr>
              <a:pattFill prst="pct20">
                <a:fgClr>
                  <a:schemeClr val="bg1"/>
                </a:fgClr>
                <a:bgClr>
                  <a:srgbClr val="A50021"/>
                </a:bgClr>
              </a:pattFill>
            </c:spPr>
          </c:dPt>
          <c:dPt>
            <c:idx val="1"/>
            <c:bubble3D val="0"/>
            <c:spPr>
              <a:pattFill prst="pct90">
                <a:fgClr>
                  <a:srgbClr val="A50021"/>
                </a:fgClr>
                <a:bgClr>
                  <a:schemeClr val="bg1"/>
                </a:bgClr>
              </a:pattFill>
            </c:spPr>
          </c:dPt>
          <c:dPt>
            <c:idx val="2"/>
            <c:bubble3D val="0"/>
            <c:spPr>
              <a:solidFill>
                <a:srgbClr val="A50021"/>
              </a:solidFill>
            </c:spPr>
          </c:dPt>
          <c:cat>
            <c:strRef>
              <c:f>Feuil1!$A$25:$A$27</c:f>
              <c:strCache>
                <c:ptCount val="3"/>
                <c:pt idx="0">
                  <c:v>1 condition </c:v>
                </c:pt>
                <c:pt idx="1">
                  <c:v>2 conditions</c:v>
                </c:pt>
                <c:pt idx="2">
                  <c:v>3 conditions</c:v>
                </c:pt>
              </c:strCache>
            </c:strRef>
          </c:cat>
          <c:val>
            <c:numRef>
              <c:f>Feuil1!$B$25:$B$27</c:f>
              <c:numCache>
                <c:formatCode>General</c:formatCode>
                <c:ptCount val="3"/>
                <c:pt idx="0">
                  <c:v>9</c:v>
                </c:pt>
                <c:pt idx="1">
                  <c:v>42</c:v>
                </c:pt>
                <c:pt idx="2">
                  <c:v>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explosion val="3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explosion val="3"/>
            <c:spPr>
              <a:pattFill prst="dkUpDiag">
                <a:fgClr>
                  <a:srgbClr val="99CC00"/>
                </a:fgClr>
                <a:bgClr>
                  <a:srgbClr val="FFFF99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explosion val="3"/>
            <c:spPr>
              <a:pattFill prst="pct20">
                <a:fgClr>
                  <a:srgbClr val="99CC00"/>
                </a:fgClr>
                <a:bgClr>
                  <a:srgbClr val="FFFF99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explosion val="3"/>
            <c:spPr>
              <a:solidFill>
                <a:srgbClr val="FFFF99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bubble3D val="0"/>
            <c:explosion val="3"/>
            <c:spPr>
              <a:solidFill>
                <a:srgbClr val="99CC00"/>
              </a:solidFill>
              <a:ln>
                <a:solidFill>
                  <a:schemeClr val="tx1"/>
                </a:solidFill>
              </a:ln>
            </c:spPr>
          </c:dPt>
          <c:val>
            <c:numRef>
              <c:f>Feuil1!$E$3:$E$7</c:f>
              <c:numCache>
                <c:formatCode>General</c:formatCode>
                <c:ptCount val="5"/>
                <c:pt idx="0">
                  <c:v>7</c:v>
                </c:pt>
                <c:pt idx="1">
                  <c:v>8</c:v>
                </c:pt>
                <c:pt idx="2">
                  <c:v>16</c:v>
                </c:pt>
                <c:pt idx="3">
                  <c:v>5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</c:spPr>
          <c:dPt>
            <c:idx val="0"/>
            <c:bubble3D val="0"/>
            <c:explosion val="3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explosion val="3"/>
            <c:spPr>
              <a:pattFill prst="dkUpDiag">
                <a:fgClr>
                  <a:srgbClr val="99CC00"/>
                </a:fgClr>
                <a:bgClr>
                  <a:srgbClr val="FFFF99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explosion val="3"/>
            <c:spPr>
              <a:pattFill prst="pct20">
                <a:fgClr>
                  <a:srgbClr val="99CC00"/>
                </a:fgClr>
                <a:bgClr>
                  <a:srgbClr val="FFFF99"/>
                </a:bgClr>
              </a:pattFill>
              <a:ln>
                <a:solidFill>
                  <a:schemeClr val="tx1"/>
                </a:solidFill>
              </a:ln>
            </c:spPr>
          </c:dPt>
          <c:dPt>
            <c:idx val="3"/>
            <c:bubble3D val="0"/>
            <c:explosion val="3"/>
            <c:spPr>
              <a:solidFill>
                <a:srgbClr val="FFFF99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bubble3D val="0"/>
            <c:explosion val="3"/>
            <c:spPr>
              <a:solidFill>
                <a:srgbClr val="99CC00"/>
              </a:solidFill>
              <a:ln>
                <a:solidFill>
                  <a:schemeClr val="tx1"/>
                </a:solidFill>
              </a:ln>
            </c:spPr>
          </c:dPt>
          <c:val>
            <c:numRef>
              <c:f>Feuil1!$E$3:$E$7</c:f>
              <c:numCache>
                <c:formatCode>General</c:formatCode>
                <c:ptCount val="5"/>
                <c:pt idx="0">
                  <c:v>7</c:v>
                </c:pt>
                <c:pt idx="1">
                  <c:v>8</c:v>
                </c:pt>
                <c:pt idx="2">
                  <c:v>16</c:v>
                </c:pt>
                <c:pt idx="3">
                  <c:v>5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cat>
            <c:strRef>
              <c:f>Feuil1!$A$1:$A$14</c:f>
              <c:strCache>
                <c:ptCount val="14"/>
                <c:pt idx="0">
                  <c:v>Unknown</c:v>
                </c:pt>
                <c:pt idx="1">
                  <c:v>Transport</c:v>
                </c:pt>
                <c:pt idx="2">
                  <c:v>Transcription</c:v>
                </c:pt>
                <c:pt idx="3">
                  <c:v>Protein synthesis</c:v>
                </c:pt>
                <c:pt idx="4">
                  <c:v>Protein fate</c:v>
                </c:pt>
                <c:pt idx="5">
                  <c:v>Nucleotide metabolism</c:v>
                </c:pt>
                <c:pt idx="6">
                  <c:v>Mitochondria biogenesis</c:v>
                </c:pt>
                <c:pt idx="7">
                  <c:v>Metabolism of vitamins, cofactors and prosthetic groups</c:v>
                </c:pt>
                <c:pt idx="8">
                  <c:v>Lipid metabolism</c:v>
                </c:pt>
                <c:pt idx="9">
                  <c:v>Energy</c:v>
                </c:pt>
                <c:pt idx="10">
                  <c:v>Cell rescue, defense and virulence</c:v>
                </c:pt>
                <c:pt idx="11">
                  <c:v>Cell cycle and DNA processing</c:v>
                </c:pt>
                <c:pt idx="12">
                  <c:v>C-compound and carbohydrate metabolism</c:v>
                </c:pt>
                <c:pt idx="13">
                  <c:v>Amino acid metabolism</c:v>
                </c:pt>
              </c:strCache>
            </c:strRef>
          </c:cat>
          <c:val>
            <c:numRef>
              <c:f>Feuil1!$B$1:$B$14</c:f>
              <c:numCache>
                <c:formatCode>General</c:formatCode>
                <c:ptCount val="14"/>
                <c:pt idx="0">
                  <c:v>6</c:v>
                </c:pt>
                <c:pt idx="1">
                  <c:v>2</c:v>
                </c:pt>
                <c:pt idx="2">
                  <c:v>0</c:v>
                </c:pt>
                <c:pt idx="3">
                  <c:v>4</c:v>
                </c:pt>
                <c:pt idx="4">
                  <c:v>6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29</c:v>
                </c:pt>
                <c:pt idx="10">
                  <c:v>16</c:v>
                </c:pt>
                <c:pt idx="11">
                  <c:v>2</c:v>
                </c:pt>
                <c:pt idx="12">
                  <c:v>0</c:v>
                </c:pt>
                <c:pt idx="13">
                  <c:v>11</c:v>
                </c:pt>
              </c:numCache>
            </c:numRef>
          </c:val>
        </c:ser>
        <c:ser>
          <c:idx val="1"/>
          <c:order val="1"/>
          <c:spPr>
            <a:solidFill>
              <a:schemeClr val="bg1">
                <a:lumMod val="50000"/>
              </a:schemeClr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prstDash val="solid"/>
              </a:ln>
            </c:spPr>
          </c:dPt>
          <c:cat>
            <c:strRef>
              <c:f>Feuil1!$A$1:$A$14</c:f>
              <c:strCache>
                <c:ptCount val="14"/>
                <c:pt idx="0">
                  <c:v>Unknown</c:v>
                </c:pt>
                <c:pt idx="1">
                  <c:v>Transport</c:v>
                </c:pt>
                <c:pt idx="2">
                  <c:v>Transcription</c:v>
                </c:pt>
                <c:pt idx="3">
                  <c:v>Protein synthesis</c:v>
                </c:pt>
                <c:pt idx="4">
                  <c:v>Protein fate</c:v>
                </c:pt>
                <c:pt idx="5">
                  <c:v>Nucleotide metabolism</c:v>
                </c:pt>
                <c:pt idx="6">
                  <c:v>Mitochondria biogenesis</c:v>
                </c:pt>
                <c:pt idx="7">
                  <c:v>Metabolism of vitamins, cofactors and prosthetic groups</c:v>
                </c:pt>
                <c:pt idx="8">
                  <c:v>Lipid metabolism</c:v>
                </c:pt>
                <c:pt idx="9">
                  <c:v>Energy</c:v>
                </c:pt>
                <c:pt idx="10">
                  <c:v>Cell rescue, defense and virulence</c:v>
                </c:pt>
                <c:pt idx="11">
                  <c:v>Cell cycle and DNA processing</c:v>
                </c:pt>
                <c:pt idx="12">
                  <c:v>C-compound and carbohydrate metabolism</c:v>
                </c:pt>
                <c:pt idx="13">
                  <c:v>Amino acid metabolism</c:v>
                </c:pt>
              </c:strCache>
            </c:strRef>
          </c:cat>
          <c:val>
            <c:numRef>
              <c:f>Feuil1!$C$1:$C$14</c:f>
              <c:numCache>
                <c:formatCode>General</c:formatCode>
                <c:ptCount val="14"/>
                <c:pt idx="0">
                  <c:v>19</c:v>
                </c:pt>
                <c:pt idx="1">
                  <c:v>17</c:v>
                </c:pt>
                <c:pt idx="2">
                  <c:v>4</c:v>
                </c:pt>
                <c:pt idx="3">
                  <c:v>16</c:v>
                </c:pt>
                <c:pt idx="4">
                  <c:v>32</c:v>
                </c:pt>
                <c:pt idx="5">
                  <c:v>2</c:v>
                </c:pt>
                <c:pt idx="6">
                  <c:v>15</c:v>
                </c:pt>
                <c:pt idx="7">
                  <c:v>6</c:v>
                </c:pt>
                <c:pt idx="8">
                  <c:v>11</c:v>
                </c:pt>
                <c:pt idx="9">
                  <c:v>66</c:v>
                </c:pt>
                <c:pt idx="10">
                  <c:v>13</c:v>
                </c:pt>
                <c:pt idx="11">
                  <c:v>2</c:v>
                </c:pt>
                <c:pt idx="12">
                  <c:v>12</c:v>
                </c:pt>
                <c:pt idx="13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954944"/>
        <c:axId val="153956736"/>
      </c:barChart>
      <c:catAx>
        <c:axId val="15395494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153956736"/>
        <c:crosses val="autoZero"/>
        <c:auto val="1"/>
        <c:lblAlgn val="ctr"/>
        <c:lblOffset val="100"/>
        <c:noMultiLvlLbl val="0"/>
      </c:catAx>
      <c:valAx>
        <c:axId val="153956736"/>
        <c:scaling>
          <c:orientation val="minMax"/>
        </c:scaling>
        <c:delete val="0"/>
        <c:axPos val="b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1539549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75%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754225140296064E-2"/>
                  <c:y val="6.6554449924851114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8%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3016900561184263E-3"/>
                  <c:y val="9.9831674887276671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3016900561184263E-3"/>
                  <c:y val="-2.9949502466183001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Feuil1!$A$3:$A$7</c:f>
              <c:strCache>
                <c:ptCount val="5"/>
                <c:pt idx="0">
                  <c:v>mitochondria</c:v>
                </c:pt>
                <c:pt idx="1">
                  <c:v>polysomes</c:v>
                </c:pt>
                <c:pt idx="2">
                  <c:v>cytoplasme</c:v>
                </c:pt>
                <c:pt idx="3">
                  <c:v>nucleus</c:v>
                </c:pt>
                <c:pt idx="4">
                  <c:v>others</c:v>
                </c:pt>
              </c:strCache>
            </c:strRef>
          </c:cat>
          <c:val>
            <c:numRef>
              <c:f>Feuil1!$B$3:$B$7</c:f>
              <c:numCache>
                <c:formatCode>General</c:formatCode>
                <c:ptCount val="5"/>
                <c:pt idx="0">
                  <c:v>75</c:v>
                </c:pt>
                <c:pt idx="1">
                  <c:v>11</c:v>
                </c:pt>
                <c:pt idx="2">
                  <c:v>8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770FF6-28D0-40C1-8E04-FB0F587C2C20}" type="doc">
      <dgm:prSet loTypeId="urn:microsoft.com/office/officeart/2005/8/layout/pyramid3" loCatId="pyramid" qsTypeId="urn:microsoft.com/office/officeart/2005/8/quickstyle/simple1" qsCatId="simple" csTypeId="urn:microsoft.com/office/officeart/2005/8/colors/colorful5" csCatId="colorful" phldr="1"/>
      <dgm:spPr/>
    </dgm:pt>
    <dgm:pt modelId="{C6E44A84-66F7-46A1-B8F6-50A37498558E}">
      <dgm:prSet phldrT="[Texte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fr-FR" sz="3200" dirty="0" smtClean="0">
              <a:solidFill>
                <a:schemeClr val="tx2">
                  <a:lumMod val="60000"/>
                  <a:lumOff val="40000"/>
                </a:schemeClr>
              </a:solidFill>
            </a:rPr>
            <a:t>670 </a:t>
          </a:r>
          <a:r>
            <a:rPr lang="fr-FR" sz="3200" dirty="0" err="1" smtClean="0">
              <a:solidFill>
                <a:schemeClr val="tx2">
                  <a:lumMod val="60000"/>
                  <a:lumOff val="40000"/>
                </a:schemeClr>
              </a:solidFill>
            </a:rPr>
            <a:t>phosphosites</a:t>
          </a:r>
          <a:endParaRPr lang="fr-FR" sz="3200" dirty="0" smtClean="0"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2C26EDB4-56FD-46BA-AE1A-36C672D0912A}" type="parTrans" cxnId="{3D45B846-03A7-4AAD-9E22-C6B7E7BB19AA}">
      <dgm:prSet/>
      <dgm:spPr/>
      <dgm:t>
        <a:bodyPr/>
        <a:lstStyle/>
        <a:p>
          <a:endParaRPr lang="fr-FR"/>
        </a:p>
      </dgm:t>
    </dgm:pt>
    <dgm:pt modelId="{A1E232A2-94A4-4265-86A3-154C69D9C6D6}" type="sibTrans" cxnId="{3D45B846-03A7-4AAD-9E22-C6B7E7BB19AA}">
      <dgm:prSet/>
      <dgm:spPr/>
      <dgm:t>
        <a:bodyPr/>
        <a:lstStyle/>
        <a:p>
          <a:endParaRPr lang="fr-FR"/>
        </a:p>
      </dgm:t>
    </dgm:pt>
    <dgm:pt modelId="{97A1131E-2B45-4435-B647-078556505856}">
      <dgm:prSet phldrT="[Texte]" custT="1"/>
      <dgm:spPr>
        <a:solidFill>
          <a:schemeClr val="accent3">
            <a:lumMod val="40000"/>
            <a:lumOff val="60000"/>
          </a:schemeClr>
        </a:solidFill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fr-FR" sz="3200" dirty="0" smtClean="0">
              <a:solidFill>
                <a:schemeClr val="bg2">
                  <a:lumMod val="50000"/>
                </a:schemeClr>
              </a:solidFill>
            </a:rPr>
            <a:t> 650</a:t>
          </a:r>
          <a:endParaRPr lang="fr-FR" sz="3200" dirty="0">
            <a:solidFill>
              <a:schemeClr val="bg2">
                <a:lumMod val="50000"/>
              </a:schemeClr>
            </a:solidFill>
          </a:endParaRPr>
        </a:p>
      </dgm:t>
    </dgm:pt>
    <dgm:pt modelId="{BA3B49B4-FDF9-46B6-8729-701751432596}" type="parTrans" cxnId="{97CCD3CD-1B9B-4B3F-B646-9B8CE3CF16F3}">
      <dgm:prSet/>
      <dgm:spPr/>
      <dgm:t>
        <a:bodyPr/>
        <a:lstStyle/>
        <a:p>
          <a:endParaRPr lang="fr-FR"/>
        </a:p>
      </dgm:t>
    </dgm:pt>
    <dgm:pt modelId="{F7BF18B7-F412-4410-A951-123B095A3FDC}" type="sibTrans" cxnId="{97CCD3CD-1B9B-4B3F-B646-9B8CE3CF16F3}">
      <dgm:prSet/>
      <dgm:spPr/>
      <dgm:t>
        <a:bodyPr/>
        <a:lstStyle/>
        <a:p>
          <a:endParaRPr lang="fr-FR"/>
        </a:p>
      </dgm:t>
    </dgm:pt>
    <dgm:pt modelId="{73B45060-6F0F-48C9-814B-27FFA4D4125D}">
      <dgm:prSet phldrT="[Texte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40000"/>
              <a:lumOff val="60000"/>
            </a:schemeClr>
          </a:solidFill>
        </a:ln>
      </dgm:spPr>
      <dgm:t>
        <a:bodyPr/>
        <a:lstStyle/>
        <a:p>
          <a:r>
            <a:rPr lang="fr-FR" sz="3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330</a:t>
          </a:r>
          <a:endParaRPr lang="fr-FR" sz="3200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B07A27B0-5254-4F2F-9634-226D3EA5F8C6}" type="parTrans" cxnId="{F52CF8AF-A070-48F8-B92A-E9D19E73A26D}">
      <dgm:prSet/>
      <dgm:spPr/>
      <dgm:t>
        <a:bodyPr/>
        <a:lstStyle/>
        <a:p>
          <a:endParaRPr lang="fr-FR"/>
        </a:p>
      </dgm:t>
    </dgm:pt>
    <dgm:pt modelId="{29725E07-5C0E-478B-9302-4C3194062622}" type="sibTrans" cxnId="{F52CF8AF-A070-48F8-B92A-E9D19E73A26D}">
      <dgm:prSet/>
      <dgm:spPr/>
      <dgm:t>
        <a:bodyPr/>
        <a:lstStyle/>
        <a:p>
          <a:endParaRPr lang="fr-FR"/>
        </a:p>
      </dgm:t>
    </dgm:pt>
    <dgm:pt modelId="{714713F1-6B40-4D7D-AD8C-9BB76B35D032}">
      <dgm:prSet phldrT="[Texte]" custT="1"/>
      <dgm:spPr>
        <a:solidFill>
          <a:schemeClr val="accent2">
            <a:lumMod val="40000"/>
            <a:lumOff val="60000"/>
          </a:schemeClr>
        </a:solidFill>
        <a:ln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r>
            <a:rPr lang="fr-FR" sz="3200" dirty="0" smtClean="0">
              <a:solidFill>
                <a:schemeClr val="tx1"/>
              </a:solidFill>
            </a:rPr>
            <a:t>289</a:t>
          </a:r>
          <a:r>
            <a:rPr lang="fr-FR" sz="3200" dirty="0" smtClean="0">
              <a:solidFill>
                <a:schemeClr val="bg1"/>
              </a:solidFill>
            </a:rPr>
            <a:t/>
          </a:r>
          <a:br>
            <a:rPr lang="fr-FR" sz="3200" dirty="0" smtClean="0">
              <a:solidFill>
                <a:schemeClr val="bg1"/>
              </a:solidFill>
            </a:rPr>
          </a:br>
          <a:r>
            <a:rPr lang="fr-FR" sz="2800" dirty="0" smtClean="0">
              <a:solidFill>
                <a:schemeClr val="accent1">
                  <a:lumMod val="50000"/>
                </a:schemeClr>
              </a:solidFill>
            </a:rPr>
            <a:t>(43%)</a:t>
          </a:r>
          <a:endParaRPr lang="fr-FR" sz="2800" dirty="0">
            <a:solidFill>
              <a:schemeClr val="accent1">
                <a:lumMod val="50000"/>
              </a:schemeClr>
            </a:solidFill>
          </a:endParaRPr>
        </a:p>
      </dgm:t>
    </dgm:pt>
    <dgm:pt modelId="{E08EC7C3-DDC5-4CA8-AD09-D5A3FF3ACA05}" type="parTrans" cxnId="{6AE942D0-E7A9-4259-8E2A-A2500E289579}">
      <dgm:prSet/>
      <dgm:spPr/>
      <dgm:t>
        <a:bodyPr/>
        <a:lstStyle/>
        <a:p>
          <a:endParaRPr lang="fr-FR"/>
        </a:p>
      </dgm:t>
    </dgm:pt>
    <dgm:pt modelId="{043863AC-8586-4439-B3A8-C8C9EB26875E}" type="sibTrans" cxnId="{6AE942D0-E7A9-4259-8E2A-A2500E289579}">
      <dgm:prSet/>
      <dgm:spPr/>
      <dgm:t>
        <a:bodyPr/>
        <a:lstStyle/>
        <a:p>
          <a:endParaRPr lang="fr-FR"/>
        </a:p>
      </dgm:t>
    </dgm:pt>
    <dgm:pt modelId="{9E5074E4-B0BA-420B-921E-F241E90D18A6}" type="pres">
      <dgm:prSet presAssocID="{57770FF6-28D0-40C1-8E04-FB0F587C2C20}" presName="Name0" presStyleCnt="0">
        <dgm:presLayoutVars>
          <dgm:dir/>
          <dgm:animLvl val="lvl"/>
          <dgm:resizeHandles val="exact"/>
        </dgm:presLayoutVars>
      </dgm:prSet>
      <dgm:spPr/>
    </dgm:pt>
    <dgm:pt modelId="{4ABBADCC-91D6-4C41-B388-D05D06D43AE6}" type="pres">
      <dgm:prSet presAssocID="{C6E44A84-66F7-46A1-B8F6-50A37498558E}" presName="Name8" presStyleCnt="0"/>
      <dgm:spPr/>
    </dgm:pt>
    <dgm:pt modelId="{F6BB5DE9-5566-4019-AD94-C434FFED2F2E}" type="pres">
      <dgm:prSet presAssocID="{C6E44A84-66F7-46A1-B8F6-50A37498558E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488C8A4-4F20-4CA3-9D2F-320CD03DB967}" type="pres">
      <dgm:prSet presAssocID="{C6E44A84-66F7-46A1-B8F6-50A37498558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BF23B96-B1E0-4D88-9A24-5ED1146D9936}" type="pres">
      <dgm:prSet presAssocID="{97A1131E-2B45-4435-B647-078556505856}" presName="Name8" presStyleCnt="0"/>
      <dgm:spPr/>
    </dgm:pt>
    <dgm:pt modelId="{9B9CA0F8-16CE-42DB-84E3-BCA83AD275DA}" type="pres">
      <dgm:prSet presAssocID="{97A1131E-2B45-4435-B647-078556505856}" presName="level" presStyleLbl="node1" presStyleIdx="1" presStyleCnt="4" custScaleX="99118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F2122C3-6D21-4B74-B390-2E5681A19A42}" type="pres">
      <dgm:prSet presAssocID="{97A1131E-2B45-4435-B647-07855650585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53E28BD-4BE4-489D-9BBC-80E67ACC7610}" type="pres">
      <dgm:prSet presAssocID="{73B45060-6F0F-48C9-814B-27FFA4D4125D}" presName="Name8" presStyleCnt="0"/>
      <dgm:spPr/>
    </dgm:pt>
    <dgm:pt modelId="{07C8FF25-1DA9-48A7-AE30-FF0740361D02}" type="pres">
      <dgm:prSet presAssocID="{73B45060-6F0F-48C9-814B-27FFA4D4125D}" presName="level" presStyleLbl="node1" presStyleIdx="2" presStyleCnt="4" custScaleX="96472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F88834D-A269-452A-9E87-D6511A7693D7}" type="pres">
      <dgm:prSet presAssocID="{73B45060-6F0F-48C9-814B-27FFA4D4125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B0AB20C-CE0D-4D49-AB35-37229431E270}" type="pres">
      <dgm:prSet presAssocID="{714713F1-6B40-4D7D-AD8C-9BB76B35D032}" presName="Name8" presStyleCnt="0"/>
      <dgm:spPr/>
    </dgm:pt>
    <dgm:pt modelId="{1F369EE8-B74B-4928-B488-5ADC885C94AC}" type="pres">
      <dgm:prSet presAssocID="{714713F1-6B40-4D7D-AD8C-9BB76B35D032}" presName="level" presStyleLbl="node1" presStyleIdx="3" presStyleCnt="4" custScaleX="8958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57D8ACA-1A47-477B-B2D2-14BB46178511}" type="pres">
      <dgm:prSet presAssocID="{714713F1-6B40-4D7D-AD8C-9BB76B35D03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3FA95E1-5F79-4716-8FF6-35BD726B47BB}" type="presOf" srcId="{C6E44A84-66F7-46A1-B8F6-50A37498558E}" destId="{C488C8A4-4F20-4CA3-9D2F-320CD03DB967}" srcOrd="1" destOrd="0" presId="urn:microsoft.com/office/officeart/2005/8/layout/pyramid3"/>
    <dgm:cxn modelId="{F52CF8AF-A070-48F8-B92A-E9D19E73A26D}" srcId="{57770FF6-28D0-40C1-8E04-FB0F587C2C20}" destId="{73B45060-6F0F-48C9-814B-27FFA4D4125D}" srcOrd="2" destOrd="0" parTransId="{B07A27B0-5254-4F2F-9634-226D3EA5F8C6}" sibTransId="{29725E07-5C0E-478B-9302-4C3194062622}"/>
    <dgm:cxn modelId="{3D45B846-03A7-4AAD-9E22-C6B7E7BB19AA}" srcId="{57770FF6-28D0-40C1-8E04-FB0F587C2C20}" destId="{C6E44A84-66F7-46A1-B8F6-50A37498558E}" srcOrd="0" destOrd="0" parTransId="{2C26EDB4-56FD-46BA-AE1A-36C672D0912A}" sibTransId="{A1E232A2-94A4-4265-86A3-154C69D9C6D6}"/>
    <dgm:cxn modelId="{68CA25EA-37C4-4BA8-8F04-4A8694641C1B}" type="presOf" srcId="{714713F1-6B40-4D7D-AD8C-9BB76B35D032}" destId="{357D8ACA-1A47-477B-B2D2-14BB46178511}" srcOrd="1" destOrd="0" presId="urn:microsoft.com/office/officeart/2005/8/layout/pyramid3"/>
    <dgm:cxn modelId="{62C28E00-26D3-48ED-A57D-E173C20CB9D2}" type="presOf" srcId="{57770FF6-28D0-40C1-8E04-FB0F587C2C20}" destId="{9E5074E4-B0BA-420B-921E-F241E90D18A6}" srcOrd="0" destOrd="0" presId="urn:microsoft.com/office/officeart/2005/8/layout/pyramid3"/>
    <dgm:cxn modelId="{3FA0E855-F6FF-4895-AC66-8CD06D4233D3}" type="presOf" srcId="{714713F1-6B40-4D7D-AD8C-9BB76B35D032}" destId="{1F369EE8-B74B-4928-B488-5ADC885C94AC}" srcOrd="0" destOrd="0" presId="urn:microsoft.com/office/officeart/2005/8/layout/pyramid3"/>
    <dgm:cxn modelId="{185361C7-D356-4D43-A184-A20516C35C01}" type="presOf" srcId="{73B45060-6F0F-48C9-814B-27FFA4D4125D}" destId="{7F88834D-A269-452A-9E87-D6511A7693D7}" srcOrd="1" destOrd="0" presId="urn:microsoft.com/office/officeart/2005/8/layout/pyramid3"/>
    <dgm:cxn modelId="{B055C646-A97C-4702-B3CF-84953C26D195}" type="presOf" srcId="{C6E44A84-66F7-46A1-B8F6-50A37498558E}" destId="{F6BB5DE9-5566-4019-AD94-C434FFED2F2E}" srcOrd="0" destOrd="0" presId="urn:microsoft.com/office/officeart/2005/8/layout/pyramid3"/>
    <dgm:cxn modelId="{6AE942D0-E7A9-4259-8E2A-A2500E289579}" srcId="{57770FF6-28D0-40C1-8E04-FB0F587C2C20}" destId="{714713F1-6B40-4D7D-AD8C-9BB76B35D032}" srcOrd="3" destOrd="0" parTransId="{E08EC7C3-DDC5-4CA8-AD09-D5A3FF3ACA05}" sibTransId="{043863AC-8586-4439-B3A8-C8C9EB26875E}"/>
    <dgm:cxn modelId="{5AE89D5F-C817-475B-A2FE-7E7D5532DC1F}" type="presOf" srcId="{97A1131E-2B45-4435-B647-078556505856}" destId="{AF2122C3-6D21-4B74-B390-2E5681A19A42}" srcOrd="1" destOrd="0" presId="urn:microsoft.com/office/officeart/2005/8/layout/pyramid3"/>
    <dgm:cxn modelId="{146AACF2-1D87-47CD-8AFB-55382BAB205E}" type="presOf" srcId="{73B45060-6F0F-48C9-814B-27FFA4D4125D}" destId="{07C8FF25-1DA9-48A7-AE30-FF0740361D02}" srcOrd="0" destOrd="0" presId="urn:microsoft.com/office/officeart/2005/8/layout/pyramid3"/>
    <dgm:cxn modelId="{7F150244-74F5-4A34-90F1-132AA9DE653E}" type="presOf" srcId="{97A1131E-2B45-4435-B647-078556505856}" destId="{9B9CA0F8-16CE-42DB-84E3-BCA83AD275DA}" srcOrd="0" destOrd="0" presId="urn:microsoft.com/office/officeart/2005/8/layout/pyramid3"/>
    <dgm:cxn modelId="{97CCD3CD-1B9B-4B3F-B646-9B8CE3CF16F3}" srcId="{57770FF6-28D0-40C1-8E04-FB0F587C2C20}" destId="{97A1131E-2B45-4435-B647-078556505856}" srcOrd="1" destOrd="0" parTransId="{BA3B49B4-FDF9-46B6-8729-701751432596}" sibTransId="{F7BF18B7-F412-4410-A951-123B095A3FDC}"/>
    <dgm:cxn modelId="{9B32C251-CC81-47A2-A6A4-A21386B38667}" type="presParOf" srcId="{9E5074E4-B0BA-420B-921E-F241E90D18A6}" destId="{4ABBADCC-91D6-4C41-B388-D05D06D43AE6}" srcOrd="0" destOrd="0" presId="urn:microsoft.com/office/officeart/2005/8/layout/pyramid3"/>
    <dgm:cxn modelId="{62CEFE2D-018A-4D66-B6A2-488F62D94F4F}" type="presParOf" srcId="{4ABBADCC-91D6-4C41-B388-D05D06D43AE6}" destId="{F6BB5DE9-5566-4019-AD94-C434FFED2F2E}" srcOrd="0" destOrd="0" presId="urn:microsoft.com/office/officeart/2005/8/layout/pyramid3"/>
    <dgm:cxn modelId="{703120F9-1CD5-42F4-BCA6-7584B81AF25B}" type="presParOf" srcId="{4ABBADCC-91D6-4C41-B388-D05D06D43AE6}" destId="{C488C8A4-4F20-4CA3-9D2F-320CD03DB967}" srcOrd="1" destOrd="0" presId="urn:microsoft.com/office/officeart/2005/8/layout/pyramid3"/>
    <dgm:cxn modelId="{F8A755B1-3C30-41C4-B255-3BBAA3DF7311}" type="presParOf" srcId="{9E5074E4-B0BA-420B-921E-F241E90D18A6}" destId="{ABF23B96-B1E0-4D88-9A24-5ED1146D9936}" srcOrd="1" destOrd="0" presId="urn:microsoft.com/office/officeart/2005/8/layout/pyramid3"/>
    <dgm:cxn modelId="{B6AA95E3-63EC-42D9-B675-A52F0FD55840}" type="presParOf" srcId="{ABF23B96-B1E0-4D88-9A24-5ED1146D9936}" destId="{9B9CA0F8-16CE-42DB-84E3-BCA83AD275DA}" srcOrd="0" destOrd="0" presId="urn:microsoft.com/office/officeart/2005/8/layout/pyramid3"/>
    <dgm:cxn modelId="{378D7532-B254-4B08-92E8-EB4615B75973}" type="presParOf" srcId="{ABF23B96-B1E0-4D88-9A24-5ED1146D9936}" destId="{AF2122C3-6D21-4B74-B390-2E5681A19A42}" srcOrd="1" destOrd="0" presId="urn:microsoft.com/office/officeart/2005/8/layout/pyramid3"/>
    <dgm:cxn modelId="{DE891743-AF82-4B92-9264-2CB55204F299}" type="presParOf" srcId="{9E5074E4-B0BA-420B-921E-F241E90D18A6}" destId="{753E28BD-4BE4-489D-9BBC-80E67ACC7610}" srcOrd="2" destOrd="0" presId="urn:microsoft.com/office/officeart/2005/8/layout/pyramid3"/>
    <dgm:cxn modelId="{F80374BF-CE2F-44EA-AA81-0DC385139E48}" type="presParOf" srcId="{753E28BD-4BE4-489D-9BBC-80E67ACC7610}" destId="{07C8FF25-1DA9-48A7-AE30-FF0740361D02}" srcOrd="0" destOrd="0" presId="urn:microsoft.com/office/officeart/2005/8/layout/pyramid3"/>
    <dgm:cxn modelId="{F570CF26-3725-469A-B8A7-458239769B3F}" type="presParOf" srcId="{753E28BD-4BE4-489D-9BBC-80E67ACC7610}" destId="{7F88834D-A269-452A-9E87-D6511A7693D7}" srcOrd="1" destOrd="0" presId="urn:microsoft.com/office/officeart/2005/8/layout/pyramid3"/>
    <dgm:cxn modelId="{DDD8A071-BC1D-44B3-8E7E-1ED8C6C55E9C}" type="presParOf" srcId="{9E5074E4-B0BA-420B-921E-F241E90D18A6}" destId="{AB0AB20C-CE0D-4D49-AB35-37229431E270}" srcOrd="3" destOrd="0" presId="urn:microsoft.com/office/officeart/2005/8/layout/pyramid3"/>
    <dgm:cxn modelId="{1E5836BA-53A9-409D-9F81-C006C44EBA3B}" type="presParOf" srcId="{AB0AB20C-CE0D-4D49-AB35-37229431E270}" destId="{1F369EE8-B74B-4928-B488-5ADC885C94AC}" srcOrd="0" destOrd="0" presId="urn:microsoft.com/office/officeart/2005/8/layout/pyramid3"/>
    <dgm:cxn modelId="{2F64B933-A4EA-4948-913B-C5CED25488EF}" type="presParOf" srcId="{AB0AB20C-CE0D-4D49-AB35-37229431E270}" destId="{357D8ACA-1A47-477B-B2D2-14BB46178511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B5DE9-5566-4019-AD94-C434FFED2F2E}">
      <dsp:nvSpPr>
        <dsp:cNvPr id="0" name=""/>
        <dsp:cNvSpPr/>
      </dsp:nvSpPr>
      <dsp:spPr>
        <a:xfrm rot="10800000">
          <a:off x="0" y="0"/>
          <a:ext cx="4361088" cy="1124872"/>
        </a:xfrm>
        <a:prstGeom prst="trapezoid">
          <a:avLst>
            <a:gd name="adj" fmla="val 48462"/>
          </a:avLst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670 </a:t>
          </a:r>
          <a:r>
            <a:rPr lang="fr-FR" sz="3200" kern="1200" dirty="0" err="1" smtClean="0">
              <a:solidFill>
                <a:schemeClr val="tx2">
                  <a:lumMod val="60000"/>
                  <a:lumOff val="40000"/>
                </a:schemeClr>
              </a:solidFill>
            </a:rPr>
            <a:t>phosphosites</a:t>
          </a:r>
          <a:endParaRPr lang="fr-FR" sz="3200" kern="1200" dirty="0" smtClean="0">
            <a:solidFill>
              <a:schemeClr val="tx2">
                <a:lumMod val="60000"/>
                <a:lumOff val="40000"/>
              </a:schemeClr>
            </a:solidFill>
          </a:endParaRPr>
        </a:p>
      </dsp:txBody>
      <dsp:txXfrm rot="-10800000">
        <a:off x="763190" y="0"/>
        <a:ext cx="2834707" cy="1124872"/>
      </dsp:txXfrm>
    </dsp:sp>
    <dsp:sp modelId="{9B9CA0F8-16CE-42DB-84E3-BCA83AD275DA}">
      <dsp:nvSpPr>
        <dsp:cNvPr id="0" name=""/>
        <dsp:cNvSpPr/>
      </dsp:nvSpPr>
      <dsp:spPr>
        <a:xfrm rot="10800000">
          <a:off x="559560" y="1124872"/>
          <a:ext cx="3241967" cy="1124872"/>
        </a:xfrm>
        <a:prstGeom prst="trapezoid">
          <a:avLst>
            <a:gd name="adj" fmla="val 48462"/>
          </a:avLst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kern="1200" dirty="0" smtClean="0">
              <a:solidFill>
                <a:schemeClr val="bg2">
                  <a:lumMod val="50000"/>
                </a:schemeClr>
              </a:solidFill>
            </a:rPr>
            <a:t> 650</a:t>
          </a:r>
          <a:endParaRPr lang="fr-FR" sz="3200" kern="1200" dirty="0">
            <a:solidFill>
              <a:schemeClr val="bg2">
                <a:lumMod val="50000"/>
              </a:schemeClr>
            </a:solidFill>
          </a:endParaRPr>
        </a:p>
      </dsp:txBody>
      <dsp:txXfrm rot="-10800000">
        <a:off x="1126904" y="1124872"/>
        <a:ext cx="2107278" cy="1124872"/>
      </dsp:txXfrm>
    </dsp:sp>
    <dsp:sp modelId="{07C8FF25-1DA9-48A7-AE30-FF0740361D02}">
      <dsp:nvSpPr>
        <dsp:cNvPr id="0" name=""/>
        <dsp:cNvSpPr/>
      </dsp:nvSpPr>
      <dsp:spPr>
        <a:xfrm rot="10800000">
          <a:off x="1128736" y="2249745"/>
          <a:ext cx="2103614" cy="1124872"/>
        </a:xfrm>
        <a:prstGeom prst="trapezoid">
          <a:avLst>
            <a:gd name="adj" fmla="val 48462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accent6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330</a:t>
          </a:r>
          <a:endParaRPr lang="fr-FR" sz="3200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 rot="-10800000">
        <a:off x="1496869" y="2249745"/>
        <a:ext cx="1367349" cy="1124872"/>
      </dsp:txXfrm>
    </dsp:sp>
    <dsp:sp modelId="{1F369EE8-B74B-4928-B488-5ADC885C94AC}">
      <dsp:nvSpPr>
        <dsp:cNvPr id="0" name=""/>
        <dsp:cNvSpPr/>
      </dsp:nvSpPr>
      <dsp:spPr>
        <a:xfrm rot="10800000">
          <a:off x="1692189" y="3374617"/>
          <a:ext cx="976709" cy="1124872"/>
        </a:xfrm>
        <a:prstGeom prst="trapezoid">
          <a:avLst>
            <a:gd name="adj" fmla="val 55814"/>
          </a:avLst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accent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kern="1200" dirty="0" smtClean="0">
              <a:solidFill>
                <a:schemeClr val="tx1"/>
              </a:solidFill>
            </a:rPr>
            <a:t>289</a:t>
          </a:r>
          <a:r>
            <a:rPr lang="fr-FR" sz="3200" kern="1200" dirty="0" smtClean="0">
              <a:solidFill>
                <a:schemeClr val="bg1"/>
              </a:solidFill>
            </a:rPr>
            <a:t/>
          </a:r>
          <a:br>
            <a:rPr lang="fr-FR" sz="3200" kern="1200" dirty="0" smtClean="0">
              <a:solidFill>
                <a:schemeClr val="bg1"/>
              </a:solidFill>
            </a:rPr>
          </a:br>
          <a:r>
            <a:rPr lang="fr-FR" sz="2800" kern="1200" dirty="0" smtClean="0">
              <a:solidFill>
                <a:schemeClr val="accent1">
                  <a:lumMod val="50000"/>
                </a:schemeClr>
              </a:solidFill>
            </a:rPr>
            <a:t>(43%)</a:t>
          </a:r>
          <a:endParaRPr lang="fr-FR" sz="2800" kern="1200" dirty="0">
            <a:solidFill>
              <a:schemeClr val="accent1">
                <a:lumMod val="50000"/>
              </a:schemeClr>
            </a:solidFill>
          </a:endParaRPr>
        </a:p>
      </dsp:txBody>
      <dsp:txXfrm rot="-10800000">
        <a:off x="1692189" y="3374617"/>
        <a:ext cx="976709" cy="1124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0.325</cdr:x>
      <cdr:y>0.25174</cdr:y>
    </cdr:from>
    <cdr:to>
      <cdr:x>0.525</cdr:x>
      <cdr:y>0.58507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485900" y="69056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0.20238</cdr:x>
      <cdr:y>0</cdr:y>
    </cdr:from>
    <cdr:to>
      <cdr:x>0.81151</cdr:x>
      <cdr:y>0.90856</cdr:y>
    </cdr:to>
    <cdr:grpSp>
      <cdr:nvGrpSpPr>
        <cdr:cNvPr id="7" name="Groupe 6"/>
        <cdr:cNvGrpSpPr/>
      </cdr:nvGrpSpPr>
      <cdr:grpSpPr>
        <a:xfrm xmlns:a="http://schemas.openxmlformats.org/drawingml/2006/main">
          <a:off x="1224130" y="0"/>
          <a:ext cx="3684428" cy="3729145"/>
          <a:chOff x="1224136" y="0"/>
          <a:chExt cx="3684430" cy="3729157"/>
        </a:xfrm>
      </cdr:grpSpPr>
      <cdr:sp macro="" textlink="">
        <cdr:nvSpPr>
          <cdr:cNvPr id="2" name="ZoneTexte 1"/>
          <cdr:cNvSpPr txBox="1"/>
        </cdr:nvSpPr>
        <cdr:spPr>
          <a:xfrm xmlns:a="http://schemas.openxmlformats.org/drawingml/2006/main">
            <a:off x="1961299" y="2505468"/>
            <a:ext cx="1234892" cy="1223689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none" rtlCol="0"/>
          <a:lstStyle xmlns:a="http://schemas.openxmlformats.org/drawingml/2006/main"/>
          <a:p xmlns:a="http://schemas.openxmlformats.org/drawingml/2006/main">
            <a:pPr algn="ctr"/>
            <a:r>
              <a:rPr lang="fr-FR" sz="2000" dirty="0" smtClean="0">
                <a:latin typeface="+mj-lt"/>
              </a:rPr>
              <a:t>Cluster P3</a:t>
            </a:r>
          </a:p>
          <a:p xmlns:a="http://schemas.openxmlformats.org/drawingml/2006/main">
            <a:pPr algn="ctr"/>
            <a:r>
              <a:rPr lang="fr-FR" sz="2000" dirty="0" smtClean="0">
                <a:latin typeface="+mj-lt"/>
              </a:rPr>
              <a:t>16 sites</a:t>
            </a:r>
            <a:endParaRPr lang="fr-FR" sz="2000" dirty="0">
              <a:latin typeface="+mj-lt"/>
            </a:endParaRPr>
          </a:p>
        </cdr:txBody>
      </cdr:sp>
      <cdr:sp macro="" textlink="">
        <cdr:nvSpPr>
          <cdr:cNvPr id="3" name="ZoneTexte 2"/>
          <cdr:cNvSpPr txBox="1"/>
        </cdr:nvSpPr>
        <cdr:spPr>
          <a:xfrm xmlns:a="http://schemas.openxmlformats.org/drawingml/2006/main">
            <a:off x="3528392" y="1800200"/>
            <a:ext cx="1380174" cy="1223688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none" rtlCol="0"/>
          <a:lstStyle xmlns:a="http://schemas.openxmlformats.org/drawingml/2006/main"/>
          <a:p xmlns:a="http://schemas.openxmlformats.org/drawingml/2006/main">
            <a:r>
              <a:rPr lang="fr-FR" sz="2000" dirty="0" smtClean="0">
                <a:latin typeface="Cambria" panose="02040503050406030204" pitchFamily="18" charset="0"/>
              </a:rPr>
              <a:t>Cluster P2</a:t>
            </a:r>
          </a:p>
          <a:p xmlns:a="http://schemas.openxmlformats.org/drawingml/2006/main">
            <a:r>
              <a:rPr lang="fr-FR" sz="2000" dirty="0" smtClean="0">
                <a:latin typeface="Cambria" panose="02040503050406030204" pitchFamily="18" charset="0"/>
              </a:rPr>
              <a:t>8 sites</a:t>
            </a:r>
            <a:endParaRPr lang="fr-FR" sz="2000" dirty="0">
              <a:latin typeface="Cambria" panose="02040503050406030204" pitchFamily="18" charset="0"/>
            </a:endParaRPr>
          </a:p>
        </cdr:txBody>
      </cdr:sp>
      <cdr:sp macro="" textlink="">
        <cdr:nvSpPr>
          <cdr:cNvPr id="4" name="ZoneTexte 3"/>
          <cdr:cNvSpPr txBox="1"/>
        </cdr:nvSpPr>
        <cdr:spPr>
          <a:xfrm xmlns:a="http://schemas.openxmlformats.org/drawingml/2006/main">
            <a:off x="1224136" y="936104"/>
            <a:ext cx="1295128" cy="1223689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none" rtlCol="0"/>
          <a:lstStyle xmlns:a="http://schemas.openxmlformats.org/drawingml/2006/main"/>
          <a:p xmlns:a="http://schemas.openxmlformats.org/drawingml/2006/main">
            <a:pPr algn="ctr"/>
            <a:r>
              <a:rPr lang="fr-FR" sz="2000" dirty="0" smtClean="0">
                <a:latin typeface="Cambria" panose="02040503050406030204" pitchFamily="18" charset="0"/>
              </a:rPr>
              <a:t>Cluster P4</a:t>
            </a:r>
          </a:p>
          <a:p xmlns:a="http://schemas.openxmlformats.org/drawingml/2006/main">
            <a:pPr algn="ctr"/>
            <a:r>
              <a:rPr lang="fr-FR" sz="2000" dirty="0" smtClean="0">
                <a:latin typeface="Cambria" panose="02040503050406030204" pitchFamily="18" charset="0"/>
              </a:rPr>
              <a:t>5 sites</a:t>
            </a:r>
            <a:endParaRPr lang="fr-FR" sz="2000" dirty="0">
              <a:latin typeface="Cambria" panose="02040503050406030204" pitchFamily="18" charset="0"/>
            </a:endParaRPr>
          </a:p>
        </cdr:txBody>
      </cdr:sp>
      <cdr:sp macro="" textlink="">
        <cdr:nvSpPr>
          <cdr:cNvPr id="5" name="ZoneTexte 1"/>
          <cdr:cNvSpPr txBox="1"/>
        </cdr:nvSpPr>
        <cdr:spPr>
          <a:xfrm xmlns:a="http://schemas.openxmlformats.org/drawingml/2006/main">
            <a:off x="3096344" y="504056"/>
            <a:ext cx="1307533" cy="1223689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fr-FR" sz="2000" dirty="0" smtClean="0">
                <a:latin typeface="Cambria" panose="02040503050406030204" pitchFamily="18" charset="0"/>
              </a:rPr>
              <a:t>Cluster P1</a:t>
            </a:r>
          </a:p>
          <a:p xmlns:a="http://schemas.openxmlformats.org/drawingml/2006/main">
            <a:pPr algn="ctr"/>
            <a:r>
              <a:rPr lang="fr-FR" sz="2000" dirty="0">
                <a:latin typeface="Cambria" panose="02040503050406030204" pitchFamily="18" charset="0"/>
              </a:rPr>
              <a:t>7</a:t>
            </a:r>
            <a:r>
              <a:rPr lang="fr-FR" sz="2000" dirty="0" smtClean="0">
                <a:latin typeface="Cambria" panose="02040503050406030204" pitchFamily="18" charset="0"/>
              </a:rPr>
              <a:t> sites</a:t>
            </a:r>
            <a:endParaRPr lang="fr-FR" sz="2000" dirty="0">
              <a:latin typeface="Cambria" panose="02040503050406030204" pitchFamily="18" charset="0"/>
            </a:endParaRPr>
          </a:p>
        </cdr:txBody>
      </cdr:sp>
      <cdr:sp macro="" textlink="">
        <cdr:nvSpPr>
          <cdr:cNvPr id="6" name="ZoneTexte 1"/>
          <cdr:cNvSpPr txBox="1"/>
        </cdr:nvSpPr>
        <cdr:spPr>
          <a:xfrm xmlns:a="http://schemas.openxmlformats.org/drawingml/2006/main">
            <a:off x="2016224" y="0"/>
            <a:ext cx="1307533" cy="1223689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fr-FR" sz="2000" dirty="0" smtClean="0">
                <a:latin typeface="Cambria" panose="02040503050406030204" pitchFamily="18" charset="0"/>
              </a:rPr>
              <a:t>Cluster </a:t>
            </a:r>
          </a:p>
          <a:p xmlns:a="http://schemas.openxmlformats.org/drawingml/2006/main">
            <a:pPr algn="ctr"/>
            <a:r>
              <a:rPr lang="fr-FR" sz="2000" dirty="0" smtClean="0">
                <a:latin typeface="Cambria" panose="02040503050406030204" pitchFamily="18" charset="0"/>
              </a:rPr>
              <a:t>P5</a:t>
            </a:r>
          </a:p>
          <a:p xmlns:a="http://schemas.openxmlformats.org/drawingml/2006/main">
            <a:pPr algn="ctr"/>
            <a:r>
              <a:rPr lang="fr-FR" sz="2000" dirty="0">
                <a:latin typeface="Cambria" panose="02040503050406030204" pitchFamily="18" charset="0"/>
              </a:rPr>
              <a:t>3</a:t>
            </a:r>
            <a:r>
              <a:rPr lang="fr-FR" sz="2000" dirty="0" smtClean="0">
                <a:latin typeface="Cambria" panose="02040503050406030204" pitchFamily="18" charset="0"/>
              </a:rPr>
              <a:t> sites</a:t>
            </a:r>
            <a:endParaRPr lang="fr-FR" sz="2000" dirty="0">
              <a:latin typeface="Cambria" panose="02040503050406030204" pitchFamily="18" charset="0"/>
            </a:endParaRPr>
          </a:p>
        </cdr:txBody>
      </cdr:sp>
    </cdr:grpSp>
  </cdr:relSizeAnchor>
  <cdr:relSizeAnchor xmlns:cdr="http://schemas.openxmlformats.org/drawingml/2006/chartDrawing">
    <cdr:from>
      <cdr:x>0.75246</cdr:x>
      <cdr:y>0.06379</cdr:y>
    </cdr:from>
    <cdr:to>
      <cdr:x>0.94597</cdr:x>
      <cdr:y>0.15377</cdr:y>
    </cdr:to>
    <cdr:sp macro="" textlink="">
      <cdr:nvSpPr>
        <cdr:cNvPr id="17" name="ZoneTexte 8"/>
        <cdr:cNvSpPr txBox="1"/>
      </cdr:nvSpPr>
      <cdr:spPr>
        <a:xfrm xmlns:a="http://schemas.openxmlformats.org/drawingml/2006/main">
          <a:off x="4551373" y="261818"/>
          <a:ext cx="1170513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fr-FR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dirty="0" smtClean="0"/>
            <a:t>1      2      3</a:t>
          </a:r>
          <a:endParaRPr lang="fr-FR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0.20238</cdr:x>
      <cdr:y>0</cdr:y>
    </cdr:from>
    <cdr:to>
      <cdr:x>0.81151</cdr:x>
      <cdr:y>0.90856</cdr:y>
    </cdr:to>
    <cdr:grpSp>
      <cdr:nvGrpSpPr>
        <cdr:cNvPr id="7" name="Groupe 6"/>
        <cdr:cNvGrpSpPr/>
      </cdr:nvGrpSpPr>
      <cdr:grpSpPr>
        <a:xfrm xmlns:a="http://schemas.openxmlformats.org/drawingml/2006/main">
          <a:off x="1224130" y="0"/>
          <a:ext cx="3684428" cy="3729145"/>
          <a:chOff x="1224136" y="0"/>
          <a:chExt cx="3684430" cy="3729157"/>
        </a:xfrm>
      </cdr:grpSpPr>
      <cdr:sp macro="" textlink="">
        <cdr:nvSpPr>
          <cdr:cNvPr id="2" name="ZoneTexte 1"/>
          <cdr:cNvSpPr txBox="1"/>
        </cdr:nvSpPr>
        <cdr:spPr>
          <a:xfrm xmlns:a="http://schemas.openxmlformats.org/drawingml/2006/main">
            <a:off x="1961299" y="2505468"/>
            <a:ext cx="1234892" cy="1223689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none" rtlCol="0"/>
          <a:lstStyle xmlns:a="http://schemas.openxmlformats.org/drawingml/2006/main"/>
          <a:p xmlns:a="http://schemas.openxmlformats.org/drawingml/2006/main">
            <a:pPr algn="ctr"/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Cluster P3</a:t>
            </a:r>
          </a:p>
          <a:p xmlns:a="http://schemas.openxmlformats.org/drawingml/2006/main">
            <a:pPr algn="ctr"/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16 sites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cdr:txBody>
      </cdr:sp>
      <cdr:sp macro="" textlink="">
        <cdr:nvSpPr>
          <cdr:cNvPr id="3" name="ZoneTexte 2"/>
          <cdr:cNvSpPr txBox="1"/>
        </cdr:nvSpPr>
        <cdr:spPr>
          <a:xfrm xmlns:a="http://schemas.openxmlformats.org/drawingml/2006/main">
            <a:off x="3528392" y="1800200"/>
            <a:ext cx="1380174" cy="1223688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none" rtlCol="0"/>
          <a:lstStyle xmlns:a="http://schemas.openxmlformats.org/drawingml/2006/main"/>
          <a:p xmlns:a="http://schemas.openxmlformats.org/drawingml/2006/main"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Cluster P2</a:t>
            </a:r>
          </a:p>
          <a:p xmlns:a="http://schemas.openxmlformats.org/drawingml/2006/main"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8 sites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Cambria" panose="02040503050406030204" pitchFamily="18" charset="0"/>
            </a:endParaRPr>
          </a:p>
        </cdr:txBody>
      </cdr:sp>
      <cdr:sp macro="" textlink="">
        <cdr:nvSpPr>
          <cdr:cNvPr id="4" name="ZoneTexte 3"/>
          <cdr:cNvSpPr txBox="1"/>
        </cdr:nvSpPr>
        <cdr:spPr>
          <a:xfrm xmlns:a="http://schemas.openxmlformats.org/drawingml/2006/main">
            <a:off x="1224136" y="936104"/>
            <a:ext cx="1295128" cy="1223689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none" rtlCol="0"/>
          <a:lstStyle xmlns:a="http://schemas.openxmlformats.org/drawingml/2006/main"/>
          <a:p xmlns:a="http://schemas.openxmlformats.org/drawingml/2006/main">
            <a:pPr algn="ctr"/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Cluster P4</a:t>
            </a:r>
          </a:p>
          <a:p xmlns:a="http://schemas.openxmlformats.org/drawingml/2006/main">
            <a:pPr algn="ctr"/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5 sites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Cambria" panose="02040503050406030204" pitchFamily="18" charset="0"/>
            </a:endParaRPr>
          </a:p>
        </cdr:txBody>
      </cdr:sp>
      <cdr:sp macro="" textlink="">
        <cdr:nvSpPr>
          <cdr:cNvPr id="5" name="ZoneTexte 1"/>
          <cdr:cNvSpPr txBox="1"/>
        </cdr:nvSpPr>
        <cdr:spPr>
          <a:xfrm xmlns:a="http://schemas.openxmlformats.org/drawingml/2006/main">
            <a:off x="3096344" y="504056"/>
            <a:ext cx="1307533" cy="1223689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Cluster P1</a:t>
            </a:r>
          </a:p>
          <a:p xmlns:a="http://schemas.openxmlformats.org/drawingml/2006/main">
            <a:pPr algn="ctr"/>
            <a:r>
              <a:rPr lang="fr-FR" sz="20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7</a:t>
            </a:r>
            <a:r>
              <a:rPr lang="fr-FR" sz="2000" dirty="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 sites</a:t>
            </a:r>
            <a:endParaRPr lang="fr-FR" sz="2000" dirty="0">
              <a:solidFill>
                <a:schemeClr val="bg1">
                  <a:lumMod val="50000"/>
                </a:schemeClr>
              </a:solidFill>
              <a:latin typeface="Cambria" panose="02040503050406030204" pitchFamily="18" charset="0"/>
            </a:endParaRPr>
          </a:p>
        </cdr:txBody>
      </cdr:sp>
      <cdr:sp macro="" textlink="">
        <cdr:nvSpPr>
          <cdr:cNvPr id="6" name="ZoneTexte 1"/>
          <cdr:cNvSpPr txBox="1"/>
        </cdr:nvSpPr>
        <cdr:spPr>
          <a:xfrm xmlns:a="http://schemas.openxmlformats.org/drawingml/2006/main">
            <a:off x="2016224" y="0"/>
            <a:ext cx="1307533" cy="1223689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fr-FR" sz="2000" dirty="0" smtClean="0">
                <a:latin typeface="Cambria" panose="02040503050406030204" pitchFamily="18" charset="0"/>
              </a:rPr>
              <a:t>Cluster </a:t>
            </a:r>
          </a:p>
          <a:p xmlns:a="http://schemas.openxmlformats.org/drawingml/2006/main">
            <a:pPr algn="ctr"/>
            <a:r>
              <a:rPr lang="fr-FR" sz="2000" dirty="0" smtClean="0">
                <a:latin typeface="Cambria" panose="02040503050406030204" pitchFamily="18" charset="0"/>
              </a:rPr>
              <a:t>P5</a:t>
            </a:r>
          </a:p>
          <a:p xmlns:a="http://schemas.openxmlformats.org/drawingml/2006/main">
            <a:pPr algn="ctr"/>
            <a:r>
              <a:rPr lang="fr-FR" sz="2000" dirty="0">
                <a:latin typeface="Cambria" panose="02040503050406030204" pitchFamily="18" charset="0"/>
              </a:rPr>
              <a:t>3</a:t>
            </a:r>
            <a:r>
              <a:rPr lang="fr-FR" sz="2000" dirty="0" smtClean="0">
                <a:latin typeface="Cambria" panose="02040503050406030204" pitchFamily="18" charset="0"/>
              </a:rPr>
              <a:t> sites</a:t>
            </a:r>
            <a:endParaRPr lang="fr-FR" sz="2000" dirty="0">
              <a:latin typeface="Cambria" panose="02040503050406030204" pitchFamily="18" charset="0"/>
            </a:endParaRPr>
          </a:p>
        </cdr:txBody>
      </cdr:sp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8D095-F1D8-4EE1-8E1B-48088BF06D6C}" type="datetimeFigureOut">
              <a:rPr lang="fr-FR" smtClean="0"/>
              <a:t>14/07/2015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E86739-0E5A-44FA-8B34-950B4CC41A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34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18445-860B-47A9-9382-E674E4F027E6}" type="datetimeFigureOut">
              <a:rPr lang="fr-FR" smtClean="0"/>
              <a:t>14/07/2015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04FA91-5AFE-4BF3-B889-1AB7B84D64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866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A35E3-A669-4C7C-8B01-D5F932090BD6}" type="datetime1">
              <a:rPr lang="fr-FR" smtClean="0"/>
              <a:t>14/07/2015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E92E8-1A66-44CD-B5EF-1E38F21F4CF1}" type="datetime1">
              <a:rPr lang="fr-FR" smtClean="0"/>
              <a:t>14/07/2015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98591-6835-4E3B-89FE-9DFE82A8BD8C}" type="datetime1">
              <a:rPr lang="fr-FR" smtClean="0"/>
              <a:t>14/07/2015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E9348-6311-48F0-885D-4B54126DF6BF}" type="datetime1">
              <a:rPr lang="fr-FR" smtClean="0"/>
              <a:t>14/07/2015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67B62-2673-47BD-A419-82B704027550}" type="datetime1">
              <a:rPr lang="fr-FR" smtClean="0"/>
              <a:t>14/07/2015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098D7-916F-4A02-AB78-A582230AD2D6}" type="datetime1">
              <a:rPr lang="fr-FR" smtClean="0"/>
              <a:t>14/07/2015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08EA3-7431-4070-B147-F8EDB5CD991C}" type="datetime1">
              <a:rPr lang="fr-FR" smtClean="0"/>
              <a:t>14/07/2015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C8D45-83BF-497F-8CCD-B22C694C7EEF}" type="datetime1">
              <a:rPr lang="fr-FR" smtClean="0"/>
              <a:t>14/07/2015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C7ACC-10BE-4899-B322-3A38F9066020}" type="datetime1">
              <a:rPr lang="fr-FR" smtClean="0"/>
              <a:t>14/07/2015</a:t>
            </a:fld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43279-3618-420A-AA12-7C79DB2AB263}" type="datetime1">
              <a:rPr lang="fr-FR" smtClean="0"/>
              <a:t>14/07/2015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1232-496B-415C-AA81-E222C1E75D22}" type="datetime1">
              <a:rPr lang="fr-FR" smtClean="0"/>
              <a:t>14/07/2015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5886CB1-9B3B-431B-A547-03B30AA5775F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FD96227-260C-47D0-AE59-05BADBD719B1}" type="datetime1">
              <a:rPr lang="fr-FR" smtClean="0"/>
              <a:t>14/07/2015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19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12" Type="http://schemas.openxmlformats.org/officeDocument/2006/relationships/image" Target="../media/image18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emf"/><Relationship Id="rId11" Type="http://schemas.openxmlformats.org/officeDocument/2006/relationships/image" Target="../media/image17.emf"/><Relationship Id="rId5" Type="http://schemas.openxmlformats.org/officeDocument/2006/relationships/image" Target="../media/image11.emf"/><Relationship Id="rId15" Type="http://schemas.openxmlformats.org/officeDocument/2006/relationships/image" Target="../media/image21.png"/><Relationship Id="rId10" Type="http://schemas.openxmlformats.org/officeDocument/2006/relationships/image" Target="../media/image16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Relationship Id="rId14" Type="http://schemas.openxmlformats.org/officeDocument/2006/relationships/image" Target="../media/image20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19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12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emf"/><Relationship Id="rId11" Type="http://schemas.openxmlformats.org/officeDocument/2006/relationships/image" Target="../media/image17.emf"/><Relationship Id="rId5" Type="http://schemas.openxmlformats.org/officeDocument/2006/relationships/image" Target="../media/image11.emf"/><Relationship Id="rId10" Type="http://schemas.openxmlformats.org/officeDocument/2006/relationships/image" Target="../media/image16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4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3.png"/><Relationship Id="rId9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4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43.png"/><Relationship Id="rId9" Type="http://schemas.openxmlformats.org/officeDocument/2006/relationships/image" Target="../media/image4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ide_chain" TargetMode="External"/><Relationship Id="rId2" Type="http://schemas.openxmlformats.org/officeDocument/2006/relationships/hyperlink" Target="https://en.wikipedia.org/wiki/N-terminus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n.wikipedia.org/wiki/Peptide" TargetMode="External"/><Relationship Id="rId4" Type="http://schemas.openxmlformats.org/officeDocument/2006/relationships/hyperlink" Target="https://en.wikipedia.org/wiki/Amine" TargetMode="Externa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911836"/>
            <a:ext cx="8229600" cy="2736304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4000" dirty="0">
                <a:effectLst/>
              </a:rPr>
              <a:t>Quantitative analysis of the mitochondrial proteome and </a:t>
            </a:r>
            <a:r>
              <a:rPr lang="en-US" sz="4000" dirty="0" err="1">
                <a:effectLst/>
              </a:rPr>
              <a:t>phosphoproteome</a:t>
            </a:r>
            <a:r>
              <a:rPr lang="en-US" sz="4000" dirty="0">
                <a:effectLst/>
              </a:rPr>
              <a:t> in the yeast </a:t>
            </a:r>
            <a:r>
              <a:rPr lang="en-US" sz="4000" i="1" dirty="0">
                <a:effectLst/>
              </a:rPr>
              <a:t>Saccharomyces </a:t>
            </a:r>
            <a:r>
              <a:rPr lang="en-US" sz="4000" i="1" dirty="0" smtClean="0">
                <a:effectLst/>
              </a:rPr>
              <a:t>cerevisiae</a:t>
            </a: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4221088"/>
            <a:ext cx="7039744" cy="2016224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fr-FR" sz="3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Claire LEMAIRE</a:t>
            </a:r>
          </a:p>
          <a:p>
            <a:pPr algn="ctr"/>
            <a:endParaRPr lang="fr-FR" sz="3600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fr-FR" sz="2600" i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CNRS-UMR8221, CEA-IBITECS, Université Paris-Sud, I2BC, F-91191 Gif-sur-Yvette, </a:t>
            </a:r>
            <a:r>
              <a:rPr lang="fr-FR" sz="2600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FRANCE.</a:t>
            </a:r>
          </a:p>
          <a:p>
            <a:pPr algn="ctr"/>
            <a:endParaRPr lang="fr-FR" sz="2600" i="1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fr-FR" sz="2600" i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claire.lemaire@</a:t>
            </a:r>
            <a:r>
              <a:rPr lang="fr-FR" sz="2600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i2bc.paris-saclay.fr</a:t>
            </a:r>
            <a:endParaRPr lang="fr-FR" sz="2600" i="1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endParaRPr lang="fr-FR" sz="2600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fr-FR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Imag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613" y="3501008"/>
            <a:ext cx="684000" cy="59396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32" y="404664"/>
            <a:ext cx="684000" cy="55970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452" y="1412776"/>
            <a:ext cx="684000" cy="55746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32" y="2420888"/>
            <a:ext cx="684000" cy="59934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32" y="4502186"/>
            <a:ext cx="684000" cy="51099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2068" y="6480844"/>
            <a:ext cx="14725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July 14th 2015</a:t>
            </a:r>
            <a:endParaRPr lang="fr-FR" sz="16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339752" y="6480844"/>
            <a:ext cx="59899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International Summit on Current Trends in Mass Spectrometry 2015</a:t>
            </a:r>
            <a:endParaRPr lang="fr-FR" sz="16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427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5536" y="1484784"/>
            <a:ext cx="7543800" cy="2593975"/>
          </a:xfrm>
        </p:spPr>
        <p:txBody>
          <a:bodyPr/>
          <a:lstStyle/>
          <a:p>
            <a:pPr algn="ctr"/>
            <a:r>
              <a:rPr lang="fr-FR" sz="4000" dirty="0" smtClean="0"/>
              <a:t>Mitochondrial </a:t>
            </a:r>
            <a:r>
              <a:rPr lang="fr-FR" sz="4000" dirty="0" err="1" smtClean="0"/>
              <a:t>respiratory</a:t>
            </a:r>
            <a:r>
              <a:rPr lang="fr-FR" sz="4000" dirty="0" smtClean="0"/>
              <a:t> </a:t>
            </a:r>
            <a:r>
              <a:rPr lang="fr-FR" sz="4000" dirty="0" err="1" smtClean="0"/>
              <a:t>chain</a:t>
            </a:r>
            <a:r>
              <a:rPr lang="fr-FR" sz="4000" dirty="0" smtClean="0"/>
              <a:t> complexes</a:t>
            </a:r>
            <a:endParaRPr lang="fr-FR" sz="4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</p:spPr>
        <p:txBody>
          <a:bodyPr/>
          <a:lstStyle/>
          <a:p>
            <a:fld id="{25886CB1-9B3B-431B-A547-03B30AA5775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54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3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2" y="1333192"/>
            <a:ext cx="4380941" cy="2952328"/>
          </a:xfrm>
          <a:prstGeom prst="rect">
            <a:avLst/>
          </a:prstGeom>
        </p:spPr>
      </p:pic>
      <p:sp>
        <p:nvSpPr>
          <p:cNvPr id="68" name="Titre 1"/>
          <p:cNvSpPr>
            <a:spLocks noGrp="1"/>
          </p:cNvSpPr>
          <p:nvPr>
            <p:ph type="title"/>
          </p:nvPr>
        </p:nvSpPr>
        <p:spPr>
          <a:xfrm>
            <a:off x="375120" y="65832"/>
            <a:ext cx="7725271" cy="770880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err="1" smtClean="0"/>
              <a:t>Mitochondrion</a:t>
            </a:r>
            <a:r>
              <a:rPr lang="fr-FR" sz="3200" dirty="0" smtClean="0"/>
              <a:t>: an essential organelle</a:t>
            </a:r>
            <a:endParaRPr lang="fr-FR" sz="3200" dirty="0"/>
          </a:p>
        </p:txBody>
      </p:sp>
      <p:sp>
        <p:nvSpPr>
          <p:cNvPr id="5" name="Rectangle 4"/>
          <p:cNvSpPr/>
          <p:nvPr/>
        </p:nvSpPr>
        <p:spPr>
          <a:xfrm>
            <a:off x="0" y="2809356"/>
            <a:ext cx="694084" cy="159184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598464" y="3284984"/>
            <a:ext cx="458233" cy="2880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10"/>
          <p:cNvCxnSpPr/>
          <p:nvPr/>
        </p:nvCxnSpPr>
        <p:spPr>
          <a:xfrm>
            <a:off x="2056697" y="3573016"/>
            <a:ext cx="2155263" cy="29289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2056697" y="3284984"/>
            <a:ext cx="2155263" cy="4665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e 15"/>
          <p:cNvGrpSpPr/>
          <p:nvPr/>
        </p:nvGrpSpPr>
        <p:grpSpPr>
          <a:xfrm>
            <a:off x="4211960" y="3751497"/>
            <a:ext cx="4537769" cy="3008560"/>
            <a:chOff x="4211960" y="3751497"/>
            <a:chExt cx="4537769" cy="3008560"/>
          </a:xfrm>
        </p:grpSpPr>
        <p:grpSp>
          <p:nvGrpSpPr>
            <p:cNvPr id="8" name="Groupe 7"/>
            <p:cNvGrpSpPr/>
            <p:nvPr/>
          </p:nvGrpSpPr>
          <p:grpSpPr>
            <a:xfrm>
              <a:off x="4211960" y="3751497"/>
              <a:ext cx="4537769" cy="3008560"/>
              <a:chOff x="3707904" y="3244850"/>
              <a:chExt cx="4895850" cy="3219450"/>
            </a:xfrm>
          </p:grpSpPr>
          <p:pic>
            <p:nvPicPr>
              <p:cNvPr id="45" name="Image 9" descr="http://conceptcours.fr/www/term_s/spe/energie/docs_resp/mito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3244850"/>
                <a:ext cx="4319588" cy="294322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Rectangle 3"/>
              <p:cNvSpPr>
                <a:spLocks noChangeArrowheads="1"/>
              </p:cNvSpPr>
              <p:nvPr/>
            </p:nvSpPr>
            <p:spPr bwMode="auto">
              <a:xfrm>
                <a:off x="4031754" y="6188075"/>
                <a:ext cx="4572000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Ø"/>
                  <a:defRPr sz="2400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ingdings" pitchFamily="2" charset="2"/>
                  <a:buChar char="ü"/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>
                    <a:solidFill>
                      <a:schemeClr val="tx1"/>
                    </a:solidFill>
                  </a:rPr>
                  <a:t>http://conceptcours.fr/www/term_s/spe/energie</a:t>
                </a:r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4283968" y="3861047"/>
              <a:ext cx="1656184" cy="24719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err="1" smtClean="0">
                  <a:solidFill>
                    <a:schemeClr val="tx1"/>
                  </a:solidFill>
                </a:rPr>
                <a:t>External</a:t>
              </a:r>
              <a:r>
                <a:rPr lang="fr-FR" sz="1400" dirty="0" smtClean="0">
                  <a:solidFill>
                    <a:schemeClr val="tx1"/>
                  </a:solidFill>
                </a:rPr>
                <a:t> membrane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012160" y="3930214"/>
              <a:ext cx="1656184" cy="24719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err="1" smtClean="0">
                  <a:solidFill>
                    <a:schemeClr val="tx1"/>
                  </a:solidFill>
                </a:rPr>
                <a:t>Cristae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283968" y="6112361"/>
              <a:ext cx="1656184" cy="24719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err="1" smtClean="0">
                  <a:solidFill>
                    <a:schemeClr val="tx1"/>
                  </a:solidFill>
                </a:rPr>
                <a:t>Internal</a:t>
              </a:r>
              <a:r>
                <a:rPr lang="fr-FR" sz="1400" dirty="0" smtClean="0">
                  <a:solidFill>
                    <a:schemeClr val="tx1"/>
                  </a:solidFill>
                </a:rPr>
                <a:t> membrane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630926" y="6187009"/>
              <a:ext cx="1325450" cy="20520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tx1"/>
                  </a:solidFill>
                </a:rPr>
                <a:t>Matrix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347042" y="5220251"/>
            <a:ext cx="29418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Essential </a:t>
            </a:r>
            <a:r>
              <a:rPr lang="fr-FR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function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:</a:t>
            </a:r>
          </a:p>
          <a:p>
            <a:r>
              <a:rPr lang="fr-FR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     </a:t>
            </a:r>
            <a:r>
              <a:rPr lang="fr-FR" b="1" dirty="0" err="1">
                <a:solidFill>
                  <a:srgbClr val="C00000"/>
                </a:solidFill>
                <a:latin typeface="+mj-lt"/>
              </a:rPr>
              <a:t>energy</a:t>
            </a:r>
            <a:r>
              <a:rPr lang="fr-FR" dirty="0">
                <a:solidFill>
                  <a:srgbClr val="C00000"/>
                </a:solidFill>
                <a:latin typeface="+mj-lt"/>
              </a:rPr>
              <a:t> production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88707" y="3333574"/>
            <a:ext cx="1770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err="1" smtClean="0">
                <a:solidFill>
                  <a:srgbClr val="C00000"/>
                </a:solidFill>
                <a:latin typeface="+mj-lt"/>
              </a:rPr>
              <a:t>Mitochondrion</a:t>
            </a:r>
            <a:endParaRPr lang="fr-FR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7507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4</a:t>
            </a:fld>
            <a:endParaRPr lang="fr-FR"/>
          </a:p>
        </p:txBody>
      </p:sp>
      <p:sp>
        <p:nvSpPr>
          <p:cNvPr id="12" name="Text Box 379"/>
          <p:cNvSpPr txBox="1">
            <a:spLocks noChangeArrowheads="1"/>
          </p:cNvSpPr>
          <p:nvPr/>
        </p:nvSpPr>
        <p:spPr bwMode="auto">
          <a:xfrm>
            <a:off x="5849742" y="3429000"/>
            <a:ext cx="14605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2400" b="1" dirty="0" smtClean="0">
                <a:solidFill>
                  <a:srgbClr val="C00000"/>
                </a:solidFill>
                <a:latin typeface="+mj-lt"/>
              </a:rPr>
              <a:t>OXPHOS</a:t>
            </a:r>
            <a:endParaRPr lang="fr-FR" altLang="fr-FR" sz="2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8" name="Titre 1"/>
          <p:cNvSpPr txBox="1">
            <a:spLocks/>
          </p:cNvSpPr>
          <p:nvPr/>
        </p:nvSpPr>
        <p:spPr>
          <a:xfrm>
            <a:off x="375120" y="65832"/>
            <a:ext cx="7725271" cy="100838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dirty="0" smtClean="0"/>
              <a:t>The mitochondrial </a:t>
            </a:r>
            <a:r>
              <a:rPr lang="fr-FR" sz="3200" dirty="0" err="1" smtClean="0"/>
              <a:t>respiratory</a:t>
            </a:r>
            <a:r>
              <a:rPr lang="fr-FR" sz="3200" dirty="0" smtClean="0"/>
              <a:t> </a:t>
            </a:r>
            <a:r>
              <a:rPr lang="fr-FR" sz="3200" dirty="0" err="1" smtClean="0"/>
              <a:t>chain</a:t>
            </a:r>
            <a:r>
              <a:rPr lang="fr-FR" sz="3200" dirty="0" smtClean="0"/>
              <a:t> complexes (OXPHOS)</a:t>
            </a:r>
            <a:endParaRPr lang="fr-FR" sz="3200" dirty="0"/>
          </a:p>
        </p:txBody>
      </p:sp>
      <p:grpSp>
        <p:nvGrpSpPr>
          <p:cNvPr id="50" name="Groupe 49"/>
          <p:cNvGrpSpPr/>
          <p:nvPr/>
        </p:nvGrpSpPr>
        <p:grpSpPr>
          <a:xfrm>
            <a:off x="179512" y="1196752"/>
            <a:ext cx="3888432" cy="2659353"/>
            <a:chOff x="4211959" y="3742944"/>
            <a:chExt cx="4537770" cy="3017113"/>
          </a:xfrm>
        </p:grpSpPr>
        <p:grpSp>
          <p:nvGrpSpPr>
            <p:cNvPr id="51" name="Groupe 50"/>
            <p:cNvGrpSpPr/>
            <p:nvPr/>
          </p:nvGrpSpPr>
          <p:grpSpPr>
            <a:xfrm>
              <a:off x="4211960" y="3751497"/>
              <a:ext cx="4537769" cy="3008560"/>
              <a:chOff x="3707904" y="3244850"/>
              <a:chExt cx="4895850" cy="3219450"/>
            </a:xfrm>
          </p:grpSpPr>
          <p:pic>
            <p:nvPicPr>
              <p:cNvPr id="56" name="Image 9" descr="http://conceptcours.fr/www/term_s/spe/energie/docs_resp/mito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7904" y="3244850"/>
                <a:ext cx="4319588" cy="294322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7" name="Rectangle 3"/>
              <p:cNvSpPr>
                <a:spLocks noChangeArrowheads="1"/>
              </p:cNvSpPr>
              <p:nvPr/>
            </p:nvSpPr>
            <p:spPr bwMode="auto">
              <a:xfrm>
                <a:off x="4031754" y="6188075"/>
                <a:ext cx="4572000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Ø"/>
                  <a:defRPr sz="2400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ingdings" pitchFamily="2" charset="2"/>
                  <a:buChar char="ü"/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>
                    <a:solidFill>
                      <a:schemeClr val="tx1"/>
                    </a:solidFill>
                  </a:rPr>
                  <a:t>http://conceptcours.fr/www/term_s/spe/energie</a:t>
                </a:r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4211959" y="3742944"/>
              <a:ext cx="1656184" cy="42591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External</a:t>
              </a:r>
              <a:r>
                <a:rPr lang="fr-FR" sz="1400" dirty="0" smtClean="0">
                  <a:solidFill>
                    <a:schemeClr val="bg1">
                      <a:lumMod val="50000"/>
                    </a:schemeClr>
                  </a:solidFill>
                </a:rPr>
                <a:t> membrane</a:t>
              </a:r>
              <a:endParaRPr lang="fr-FR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012160" y="3930214"/>
              <a:ext cx="1656184" cy="24719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Cristae</a:t>
              </a:r>
              <a:endParaRPr lang="fr-FR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283968" y="5924013"/>
              <a:ext cx="1656184" cy="49621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err="1" smtClean="0">
                  <a:solidFill>
                    <a:srgbClr val="C00000"/>
                  </a:solidFill>
                </a:rPr>
                <a:t>Internal</a:t>
              </a:r>
              <a:r>
                <a:rPr lang="fr-FR" sz="1400" dirty="0" smtClean="0">
                  <a:solidFill>
                    <a:srgbClr val="C00000"/>
                  </a:solidFill>
                </a:rPr>
                <a:t> membrane (IM)</a:t>
              </a:r>
              <a:endParaRPr lang="fr-FR" sz="1400" dirty="0">
                <a:solidFill>
                  <a:srgbClr val="C00000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630926" y="6187009"/>
              <a:ext cx="1325450" cy="20520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>
                  <a:solidFill>
                    <a:schemeClr val="bg1">
                      <a:lumMod val="50000"/>
                    </a:schemeClr>
                  </a:solidFill>
                </a:rPr>
                <a:t>Matrix</a:t>
              </a:r>
              <a:endParaRPr lang="fr-FR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4" name="Connecteur droit 3"/>
          <p:cNvCxnSpPr>
            <a:endCxn id="35" idx="0"/>
          </p:cNvCxnSpPr>
          <p:nvPr/>
        </p:nvCxnSpPr>
        <p:spPr>
          <a:xfrm>
            <a:off x="3388117" y="2510214"/>
            <a:ext cx="1126293" cy="1412429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1080751" y="6488668"/>
            <a:ext cx="4491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Variations among the metabolism of the cell</a:t>
            </a:r>
            <a:endParaRPr lang="fr-FR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354380" y="3933056"/>
            <a:ext cx="7561961" cy="2624186"/>
            <a:chOff x="354380" y="3933056"/>
            <a:chExt cx="7561961" cy="2624186"/>
          </a:xfrm>
        </p:grpSpPr>
        <p:sp>
          <p:nvSpPr>
            <p:cNvPr id="14" name="ZoneTexte 13"/>
            <p:cNvSpPr txBox="1"/>
            <p:nvPr/>
          </p:nvSpPr>
          <p:spPr>
            <a:xfrm>
              <a:off x="2293405" y="5956227"/>
              <a:ext cx="56229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I                     II                 III                    IV             V</a:t>
              </a:r>
              <a:endParaRPr lang="fr-FR" dirty="0">
                <a:solidFill>
                  <a:schemeClr val="accent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13" name="Rectangle à coins arrondis 12"/>
            <p:cNvSpPr/>
            <p:nvPr/>
          </p:nvSpPr>
          <p:spPr>
            <a:xfrm>
              <a:off x="354380" y="3933056"/>
              <a:ext cx="7427127" cy="2520280"/>
            </a:xfrm>
            <a:prstGeom prst="wedgeRoundRectCallout">
              <a:avLst>
                <a:gd name="adj1" fmla="val 20438"/>
                <a:gd name="adj2" fmla="val -49485"/>
                <a:gd name="adj3" fmla="val 16667"/>
              </a:avLst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784101" y="4609653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IM</a:t>
              </a:r>
              <a:endParaRPr lang="fr-FR" dirty="0">
                <a:solidFill>
                  <a:schemeClr val="accent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539552" y="5157192"/>
              <a:ext cx="8354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Matrix</a:t>
              </a:r>
              <a:endParaRPr lang="fr-FR" dirty="0">
                <a:solidFill>
                  <a:schemeClr val="accent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6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31634" y="4129912"/>
              <a:ext cx="6152734" cy="2095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Rectangle 5"/>
            <p:cNvSpPr>
              <a:spLocks noChangeArrowheads="1"/>
            </p:cNvSpPr>
            <p:nvPr/>
          </p:nvSpPr>
          <p:spPr bwMode="auto">
            <a:xfrm>
              <a:off x="1722111" y="4611618"/>
              <a:ext cx="5981108" cy="373568"/>
            </a:xfrm>
            <a:prstGeom prst="rect">
              <a:avLst/>
            </a:prstGeom>
            <a:solidFill>
              <a:srgbClr val="B9A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63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1123" y="4424834"/>
              <a:ext cx="1043872" cy="113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1123" y="4424834"/>
              <a:ext cx="1043872" cy="113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2880" y="4548702"/>
              <a:ext cx="867544" cy="1097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2880" y="4548702"/>
              <a:ext cx="867544" cy="1097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" name="Picture 1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1738" y="4424834"/>
              <a:ext cx="1236660" cy="855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" name="Picture 1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1738" y="4424834"/>
              <a:ext cx="1236660" cy="855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" name="Picture 16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2370" y="4611618"/>
              <a:ext cx="1314246" cy="1104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" name="Picture 2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4789" y="4495615"/>
              <a:ext cx="1323650" cy="1649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Picture 2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4789" y="4495615"/>
              <a:ext cx="1323650" cy="1649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" name="Rectangle 27"/>
            <p:cNvSpPr>
              <a:spLocks noChangeArrowheads="1"/>
            </p:cNvSpPr>
            <p:nvPr/>
          </p:nvSpPr>
          <p:spPr bwMode="auto">
            <a:xfrm>
              <a:off x="1464150" y="4611618"/>
              <a:ext cx="6239069" cy="373568"/>
            </a:xfrm>
            <a:prstGeom prst="rect">
              <a:avLst/>
            </a:prstGeom>
            <a:solidFill>
              <a:srgbClr val="B9A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pic>
          <p:nvPicPr>
            <p:cNvPr id="73" name="Picture 2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1123" y="4424834"/>
              <a:ext cx="1043872" cy="113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icture 29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1123" y="4424834"/>
              <a:ext cx="1043872" cy="113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2880" y="4548702"/>
              <a:ext cx="867544" cy="1097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Picture 3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2880" y="4548702"/>
              <a:ext cx="867544" cy="1097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" name="Picture 35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1652" y="4191507"/>
              <a:ext cx="456106" cy="383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" name="Picture 3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1738" y="4424834"/>
              <a:ext cx="1236660" cy="855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9" name="Picture 3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1738" y="4424834"/>
              <a:ext cx="1236660" cy="855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" name="Picture 4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4789" y="4495615"/>
              <a:ext cx="1323650" cy="1649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" name="Picture 47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4789" y="4495615"/>
              <a:ext cx="1323650" cy="1649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4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938896" y="4324992"/>
              <a:ext cx="3273064" cy="223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2001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5</a:t>
            </a:fld>
            <a:endParaRPr lang="fr-FR"/>
          </a:p>
        </p:txBody>
      </p:sp>
      <p:sp>
        <p:nvSpPr>
          <p:cNvPr id="48" name="Titre 1"/>
          <p:cNvSpPr txBox="1">
            <a:spLocks/>
          </p:cNvSpPr>
          <p:nvPr/>
        </p:nvSpPr>
        <p:spPr>
          <a:xfrm>
            <a:off x="375120" y="44624"/>
            <a:ext cx="7725271" cy="100838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 smtClean="0"/>
              <a:t>The mitochondrial </a:t>
            </a:r>
            <a:r>
              <a:rPr lang="fr-FR" sz="3600" dirty="0" err="1" smtClean="0"/>
              <a:t>respiratory</a:t>
            </a:r>
            <a:r>
              <a:rPr lang="fr-FR" sz="3600" dirty="0" smtClean="0"/>
              <a:t> </a:t>
            </a:r>
            <a:r>
              <a:rPr lang="fr-FR" sz="3600" dirty="0" err="1" smtClean="0"/>
              <a:t>chain</a:t>
            </a:r>
            <a:r>
              <a:rPr lang="fr-FR" sz="3600" dirty="0" smtClean="0"/>
              <a:t> complexes (OXPHOS)</a:t>
            </a:r>
            <a:endParaRPr lang="fr-FR" sz="3600" dirty="0"/>
          </a:p>
        </p:txBody>
      </p:sp>
      <p:sp>
        <p:nvSpPr>
          <p:cNvPr id="2" name="ZoneTexte 1"/>
          <p:cNvSpPr txBox="1"/>
          <p:nvPr/>
        </p:nvSpPr>
        <p:spPr>
          <a:xfrm>
            <a:off x="4289134" y="15645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5" name="Explosion 1 4"/>
          <p:cNvSpPr/>
          <p:nvPr/>
        </p:nvSpPr>
        <p:spPr>
          <a:xfrm>
            <a:off x="115279" y="1074220"/>
            <a:ext cx="8345154" cy="5175772"/>
          </a:xfrm>
          <a:prstGeom prst="irregularSeal1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128408" y="1333702"/>
            <a:ext cx="2175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+mj-lt"/>
              </a:rPr>
              <a:t>D</a:t>
            </a:r>
            <a:r>
              <a:rPr lang="en-US" sz="2400" b="1" dirty="0" smtClean="0">
                <a:solidFill>
                  <a:srgbClr val="C00000"/>
                </a:solidFill>
                <a:latin typeface="+mj-lt"/>
              </a:rPr>
              <a:t>ysregulation</a:t>
            </a:r>
            <a:endParaRPr lang="fr-FR" sz="24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28243" y="5877272"/>
            <a:ext cx="19003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+mj-lt"/>
              </a:rPr>
              <a:t>P</a:t>
            </a:r>
            <a:r>
              <a:rPr lang="en-US" sz="2400" b="1" dirty="0" smtClean="0">
                <a:solidFill>
                  <a:srgbClr val="C00000"/>
                </a:solidFill>
                <a:latin typeface="+mj-lt"/>
              </a:rPr>
              <a:t>athologies </a:t>
            </a:r>
            <a:endParaRPr lang="fr-FR" sz="2400" dirty="0">
              <a:solidFill>
                <a:srgbClr val="C00000"/>
              </a:solidFill>
              <a:latin typeface="+mj-lt"/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4323860" y="5199004"/>
            <a:ext cx="0" cy="61783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477456" y="3993693"/>
            <a:ext cx="5622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I                  II              III             IV               V</a:t>
            </a:r>
            <a:endParaRPr lang="fr-FR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11560" y="6453336"/>
            <a:ext cx="6416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Metabolic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demand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/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various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stresses,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adjustement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of the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activity</a:t>
            </a:r>
            <a:endParaRPr lang="fr-FR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1468534" y="2891275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IM</a:t>
            </a:r>
            <a:endParaRPr lang="fr-FR" sz="1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851419" y="3295345"/>
            <a:ext cx="6896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Matrix</a:t>
            </a:r>
            <a:endParaRPr lang="fr-FR" sz="1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4" name="AutoShape 3"/>
          <p:cNvSpPr>
            <a:spLocks noChangeAspect="1" noChangeArrowheads="1" noTextEdit="1"/>
          </p:cNvSpPr>
          <p:nvPr/>
        </p:nvSpPr>
        <p:spPr bwMode="auto">
          <a:xfrm>
            <a:off x="1834028" y="2597081"/>
            <a:ext cx="6152734" cy="2095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1" name="Picture 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046" y="2658676"/>
            <a:ext cx="456106" cy="38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1"/>
          <p:cNvGrpSpPr/>
          <p:nvPr/>
        </p:nvGrpSpPr>
        <p:grpSpPr>
          <a:xfrm>
            <a:off x="1334053" y="2666388"/>
            <a:ext cx="5694071" cy="1872208"/>
            <a:chOff x="886495" y="2785924"/>
            <a:chExt cx="6306472" cy="2232250"/>
          </a:xfrm>
        </p:grpSpPr>
        <p:grpSp>
          <p:nvGrpSpPr>
            <p:cNvPr id="10" name="Groupe 9"/>
            <p:cNvGrpSpPr/>
            <p:nvPr/>
          </p:nvGrpSpPr>
          <p:grpSpPr>
            <a:xfrm>
              <a:off x="1570030" y="2922763"/>
              <a:ext cx="5622937" cy="1330313"/>
              <a:chOff x="1566544" y="2892003"/>
              <a:chExt cx="6334289" cy="1720378"/>
            </a:xfrm>
          </p:grpSpPr>
          <p:sp>
            <p:nvSpPr>
              <p:cNvPr id="55" name="Rectangle 5"/>
              <p:cNvSpPr>
                <a:spLocks noChangeArrowheads="1"/>
              </p:cNvSpPr>
              <p:nvPr/>
            </p:nvSpPr>
            <p:spPr bwMode="auto">
              <a:xfrm>
                <a:off x="1824505" y="3078787"/>
                <a:ext cx="5981108" cy="373568"/>
              </a:xfrm>
              <a:prstGeom prst="rect">
                <a:avLst/>
              </a:prstGeom>
              <a:solidFill>
                <a:srgbClr val="B9A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56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3517" y="2892003"/>
                <a:ext cx="1043872" cy="1132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" name="Picture 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3517" y="2892003"/>
                <a:ext cx="1043872" cy="1132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8" name="Picture 10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5274" y="3015871"/>
                <a:ext cx="867544" cy="1097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" name="Picture 11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5274" y="3015871"/>
                <a:ext cx="867544" cy="1097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" name="Picture 1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4132" y="2892003"/>
                <a:ext cx="1236660" cy="855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" name="Picture 15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4132" y="2892003"/>
                <a:ext cx="1236660" cy="855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" name="Picture 16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34764" y="3078787"/>
                <a:ext cx="1314246" cy="11049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7183" y="2962784"/>
                <a:ext cx="1323650" cy="1649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Picture 21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7183" y="2962784"/>
                <a:ext cx="1323650" cy="1649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6" name="Rectangle 27"/>
              <p:cNvSpPr>
                <a:spLocks noChangeArrowheads="1"/>
              </p:cNvSpPr>
              <p:nvPr/>
            </p:nvSpPr>
            <p:spPr bwMode="auto">
              <a:xfrm>
                <a:off x="1566544" y="3078787"/>
                <a:ext cx="6239069" cy="373568"/>
              </a:xfrm>
              <a:prstGeom prst="rect">
                <a:avLst/>
              </a:prstGeom>
              <a:solidFill>
                <a:srgbClr val="B9A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67" name="Picture 28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3517" y="2892003"/>
                <a:ext cx="1043872" cy="1132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" name="Picture 29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3517" y="2892003"/>
                <a:ext cx="1043872" cy="1132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" name="Picture 3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5274" y="3015871"/>
                <a:ext cx="867544" cy="1097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0" name="Picture 3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5274" y="3015871"/>
                <a:ext cx="867544" cy="1097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" name="Picture 36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4132" y="2892003"/>
                <a:ext cx="1236660" cy="855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3" name="Picture 37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4132" y="2892003"/>
                <a:ext cx="1236660" cy="855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4" name="Picture 46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7183" y="2962784"/>
                <a:ext cx="1323650" cy="1649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5" name="Picture 47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7183" y="2962784"/>
                <a:ext cx="1323650" cy="1649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6" name="Picture 4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86495" y="2785924"/>
              <a:ext cx="3273064" cy="223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3101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600" dirty="0" smtClean="0"/>
              <a:t>Levels of </a:t>
            </a:r>
            <a:r>
              <a:rPr lang="fr-FR" sz="3600" dirty="0" err="1" smtClean="0"/>
              <a:t>regulation</a:t>
            </a:r>
            <a:endParaRPr lang="fr-FR" sz="36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6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043608" y="2564904"/>
            <a:ext cx="66967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Change in the expression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level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of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proteins</a:t>
            </a:r>
            <a:endParaRPr lang="fr-FR" sz="2400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400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Reversible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interaction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with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effectors</a:t>
            </a:r>
            <a:endParaRPr lang="fr-FR" sz="2400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400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Post-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translational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modifications</a:t>
            </a:r>
            <a:endParaRPr lang="fr-FR"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076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204864"/>
            <a:ext cx="7543800" cy="2016224"/>
          </a:xfrm>
        </p:spPr>
        <p:txBody>
          <a:bodyPr/>
          <a:lstStyle/>
          <a:p>
            <a:pPr algn="ctr"/>
            <a:r>
              <a:rPr lang="fr-FR" sz="4000" dirty="0" smtClean="0"/>
              <a:t>Post-</a:t>
            </a:r>
            <a:r>
              <a:rPr lang="fr-FR" sz="4000" dirty="0" err="1" smtClean="0"/>
              <a:t>Translational</a:t>
            </a:r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fr-FR" sz="4000" dirty="0"/>
              <a:t>M</a:t>
            </a:r>
            <a:r>
              <a:rPr lang="fr-FR" sz="4000" dirty="0" smtClean="0"/>
              <a:t>odifications </a:t>
            </a:r>
            <a:br>
              <a:rPr lang="fr-FR" sz="4000" dirty="0" smtClean="0"/>
            </a:br>
            <a:endParaRPr lang="fr-FR" sz="4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</p:spPr>
        <p:txBody>
          <a:bodyPr/>
          <a:lstStyle/>
          <a:p>
            <a:fld id="{25886CB1-9B3B-431B-A547-03B30AA5775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40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204864"/>
            <a:ext cx="7543800" cy="2016224"/>
          </a:xfrm>
        </p:spPr>
        <p:txBody>
          <a:bodyPr/>
          <a:lstStyle/>
          <a:p>
            <a:pPr algn="ctr"/>
            <a:r>
              <a:rPr lang="fr-FR" sz="4000" dirty="0" smtClean="0"/>
              <a:t>Post-</a:t>
            </a:r>
            <a:r>
              <a:rPr lang="fr-FR" sz="4000" dirty="0" err="1" smtClean="0"/>
              <a:t>Translational</a:t>
            </a:r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fr-FR" sz="4000" dirty="0"/>
              <a:t>M</a:t>
            </a:r>
            <a:r>
              <a:rPr lang="fr-FR" sz="4000" dirty="0" smtClean="0"/>
              <a:t>odifications </a:t>
            </a:r>
            <a:br>
              <a:rPr lang="fr-FR" sz="4000" dirty="0" smtClean="0"/>
            </a:br>
            <a:endParaRPr lang="fr-FR" sz="4000" dirty="0"/>
          </a:p>
        </p:txBody>
      </p:sp>
      <p:sp>
        <p:nvSpPr>
          <p:cNvPr id="3" name="Rectangle 2"/>
          <p:cNvSpPr/>
          <p:nvPr/>
        </p:nvSpPr>
        <p:spPr>
          <a:xfrm>
            <a:off x="1515658" y="4252446"/>
            <a:ext cx="1427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Glycosylation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932040" y="4259855"/>
            <a:ext cx="1537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/>
              <a:t>Ubiquitination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3019791" y="5445224"/>
            <a:ext cx="29438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+mj-lt"/>
              </a:rPr>
              <a:t>Phosphorylation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881085" y="692696"/>
            <a:ext cx="1562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S-</a:t>
            </a:r>
            <a:r>
              <a:rPr lang="fr-FR" dirty="0" err="1"/>
              <a:t>Nitrosylation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613120" y="1218915"/>
            <a:ext cx="1329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/>
              <a:t>Methylation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323528" y="2876566"/>
            <a:ext cx="1465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N-</a:t>
            </a:r>
            <a:r>
              <a:rPr lang="fr-FR" dirty="0" err="1"/>
              <a:t>Acetylation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6758203" y="3698448"/>
            <a:ext cx="1113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/>
              <a:t>Lipidation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6732240" y="227687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/>
              <a:t>SUMOylation</a:t>
            </a:r>
            <a:endParaRPr lang="fr-FR" dirty="0"/>
          </a:p>
        </p:txBody>
      </p:sp>
      <p:sp>
        <p:nvSpPr>
          <p:cNvPr id="11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</p:spPr>
        <p:txBody>
          <a:bodyPr/>
          <a:lstStyle/>
          <a:p>
            <a:fld id="{25886CB1-9B3B-431B-A547-03B30AA5775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95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5919" y="116632"/>
            <a:ext cx="7620000" cy="1143000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smtClean="0"/>
              <a:t>Importance of  </a:t>
            </a:r>
            <a:r>
              <a:rPr lang="fr-FR" sz="3200" dirty="0" err="1" smtClean="0"/>
              <a:t>protein</a:t>
            </a:r>
            <a:r>
              <a:rPr lang="fr-FR" sz="3200" dirty="0" smtClean="0"/>
              <a:t> </a:t>
            </a:r>
            <a:r>
              <a:rPr lang="fr-FR" sz="3200" dirty="0" err="1" smtClean="0"/>
              <a:t>regulation</a:t>
            </a:r>
            <a:r>
              <a:rPr lang="fr-FR" sz="3200" dirty="0" smtClean="0"/>
              <a:t>  by phosphorylation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9</a:t>
            </a:fld>
            <a:endParaRPr lang="fr-FR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3217529" y="2858823"/>
            <a:ext cx="25485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fr-FR" sz="2400" b="1" dirty="0" smtClean="0">
                <a:solidFill>
                  <a:srgbClr val="C00000"/>
                </a:solidFill>
                <a:latin typeface="+mj-lt"/>
              </a:rPr>
              <a:t>Phosphorylation</a:t>
            </a:r>
            <a:endParaRPr lang="fr-FR" altLang="fr-FR" sz="2400" b="1" dirty="0" smtClean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17" name="Groupe 7"/>
          <p:cNvGrpSpPr>
            <a:grpSpLocks/>
          </p:cNvGrpSpPr>
          <p:nvPr/>
        </p:nvGrpSpPr>
        <p:grpSpPr bwMode="auto">
          <a:xfrm>
            <a:off x="2889423" y="3479950"/>
            <a:ext cx="2906713" cy="884237"/>
            <a:chOff x="2744788" y="404664"/>
            <a:chExt cx="3416300" cy="1112170"/>
          </a:xfrm>
        </p:grpSpPr>
        <p:sp>
          <p:nvSpPr>
            <p:cNvPr id="18" name="Rectangle 59"/>
            <p:cNvSpPr>
              <a:spLocks noChangeArrowheads="1"/>
            </p:cNvSpPr>
            <p:nvPr/>
          </p:nvSpPr>
          <p:spPr bwMode="auto">
            <a:xfrm>
              <a:off x="2744788" y="404664"/>
              <a:ext cx="3416300" cy="111217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4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solidFill>
                  <a:schemeClr val="tx1"/>
                </a:solidFill>
              </a:endParaRPr>
            </a:p>
          </p:txBody>
        </p:sp>
        <p:grpSp>
          <p:nvGrpSpPr>
            <p:cNvPr id="19" name="Groupe 9"/>
            <p:cNvGrpSpPr>
              <a:grpSpLocks/>
            </p:cNvGrpSpPr>
            <p:nvPr/>
          </p:nvGrpSpPr>
          <p:grpSpPr bwMode="auto">
            <a:xfrm>
              <a:off x="2780655" y="548680"/>
              <a:ext cx="3340084" cy="824138"/>
              <a:chOff x="2780655" y="895933"/>
              <a:chExt cx="3340084" cy="824138"/>
            </a:xfrm>
          </p:grpSpPr>
          <p:pic>
            <p:nvPicPr>
              <p:cNvPr id="20" name="Picture 60" descr="249450_Phosphorylated_serine_68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362" t="29042" r="10889" b="29396"/>
              <a:stretch>
                <a:fillRect/>
              </a:stretch>
            </p:blipFill>
            <p:spPr bwMode="auto">
              <a:xfrm>
                <a:off x="4748838" y="895933"/>
                <a:ext cx="1192567" cy="824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61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8051"/>
              <a:stretch>
                <a:fillRect/>
              </a:stretch>
            </p:blipFill>
            <p:spPr bwMode="auto">
              <a:xfrm>
                <a:off x="2780655" y="895933"/>
                <a:ext cx="1040133" cy="8195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Line 62"/>
              <p:cNvSpPr>
                <a:spLocks noChangeShapeType="1"/>
              </p:cNvSpPr>
              <p:nvPr/>
            </p:nvSpPr>
            <p:spPr bwMode="auto">
              <a:xfrm rot="5400000" flipV="1">
                <a:off x="4280330" y="870946"/>
                <a:ext cx="0" cy="78458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Line 63"/>
              <p:cNvSpPr>
                <a:spLocks noChangeShapeType="1"/>
              </p:cNvSpPr>
              <p:nvPr/>
            </p:nvSpPr>
            <p:spPr bwMode="auto">
              <a:xfrm rot="5400000">
                <a:off x="4280330" y="1013276"/>
                <a:ext cx="0" cy="78458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Oval 64"/>
              <p:cNvSpPr>
                <a:spLocks noChangeArrowheads="1"/>
              </p:cNvSpPr>
              <p:nvPr/>
            </p:nvSpPr>
            <p:spPr bwMode="auto">
              <a:xfrm rot="5400000">
                <a:off x="5510685" y="969840"/>
                <a:ext cx="599165" cy="62094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Ø"/>
                  <a:defRPr sz="2400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ingdings" pitchFamily="2" charset="2"/>
                  <a:buChar char="ü"/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278015" y="1875060"/>
            <a:ext cx="2429731" cy="830997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fr-FR" sz="2400" dirty="0" smtClean="0">
                <a:solidFill>
                  <a:srgbClr val="003399"/>
                </a:solidFill>
                <a:latin typeface="+mj-lt"/>
              </a:rPr>
              <a:t>Functional</a:t>
            </a:r>
          </a:p>
          <a:p>
            <a:pPr algn="ctr" eaLnBrk="1" hangingPunct="1">
              <a:defRPr/>
            </a:pPr>
            <a:r>
              <a:rPr lang="en-GB" altLang="fr-FR" sz="2400" dirty="0" smtClean="0">
                <a:solidFill>
                  <a:srgbClr val="003399"/>
                </a:solidFill>
                <a:latin typeface="+mj-lt"/>
              </a:rPr>
              <a:t>properties</a:t>
            </a:r>
            <a:endParaRPr lang="fr-FR" altLang="fr-FR" sz="2400" dirty="0" smtClean="0">
              <a:latin typeface="+mj-lt"/>
            </a:endParaRPr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6421985" y="1806649"/>
            <a:ext cx="1701107" cy="830997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fr-FR" sz="2400" dirty="0" smtClean="0">
                <a:solidFill>
                  <a:srgbClr val="003399"/>
                </a:solidFill>
                <a:latin typeface="+mj-lt"/>
              </a:rPr>
              <a:t> Cellular </a:t>
            </a:r>
          </a:p>
          <a:p>
            <a:pPr algn="ctr" eaLnBrk="1" hangingPunct="1">
              <a:defRPr/>
            </a:pPr>
            <a:r>
              <a:rPr lang="en-GB" altLang="fr-FR" sz="2400" dirty="0" smtClean="0">
                <a:solidFill>
                  <a:srgbClr val="003399"/>
                </a:solidFill>
                <a:latin typeface="+mj-lt"/>
              </a:rPr>
              <a:t>localization</a:t>
            </a:r>
            <a:endParaRPr lang="fr-FR" altLang="fr-FR" sz="2400" dirty="0" smtClean="0">
              <a:latin typeface="+mj-lt"/>
            </a:endParaRPr>
          </a:p>
        </p:txBody>
      </p:sp>
      <p:cxnSp>
        <p:nvCxnSpPr>
          <p:cNvPr id="27" name="Connecteur droit avec flèche 26"/>
          <p:cNvCxnSpPr>
            <a:stCxn id="18" idx="1"/>
            <a:endCxn id="25" idx="2"/>
          </p:cNvCxnSpPr>
          <p:nvPr/>
        </p:nvCxnSpPr>
        <p:spPr>
          <a:xfrm flipH="1" flipV="1">
            <a:off x="1492881" y="2706057"/>
            <a:ext cx="1396542" cy="1216012"/>
          </a:xfrm>
          <a:prstGeom prst="straightConnector1">
            <a:avLst/>
          </a:prstGeom>
          <a:ln>
            <a:solidFill>
              <a:srgbClr val="00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>
            <a:stCxn id="18" idx="3"/>
            <a:endCxn id="26" idx="2"/>
          </p:cNvCxnSpPr>
          <p:nvPr/>
        </p:nvCxnSpPr>
        <p:spPr>
          <a:xfrm flipV="1">
            <a:off x="5796136" y="2637646"/>
            <a:ext cx="1476403" cy="1284423"/>
          </a:xfrm>
          <a:prstGeom prst="straightConnector1">
            <a:avLst/>
          </a:prstGeom>
          <a:ln>
            <a:solidFill>
              <a:srgbClr val="00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819298" y="5013176"/>
            <a:ext cx="3055594" cy="830997"/>
          </a:xfrm>
          <a:prstGeom prst="rect">
            <a:avLst/>
          </a:prstGeom>
          <a:ln>
            <a:solidFill>
              <a:srgbClr val="003399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400" dirty="0">
                <a:solidFill>
                  <a:srgbClr val="003399"/>
                </a:solidFill>
                <a:latin typeface="+mj-lt"/>
              </a:rPr>
              <a:t> Interaction </a:t>
            </a:r>
            <a:r>
              <a:rPr lang="en-GB" sz="2400" dirty="0" smtClean="0">
                <a:solidFill>
                  <a:srgbClr val="003399"/>
                </a:solidFill>
                <a:latin typeface="+mj-lt"/>
              </a:rPr>
              <a:t>with partners</a:t>
            </a:r>
            <a:endParaRPr lang="en-GB" sz="2400" dirty="0">
              <a:solidFill>
                <a:srgbClr val="003399"/>
              </a:solidFill>
              <a:latin typeface="+mj-lt"/>
            </a:endParaRPr>
          </a:p>
        </p:txBody>
      </p:sp>
      <p:cxnSp>
        <p:nvCxnSpPr>
          <p:cNvPr id="32" name="Connecteur droit avec flèche 31"/>
          <p:cNvCxnSpPr>
            <a:stCxn id="18" idx="2"/>
            <a:endCxn id="29" idx="0"/>
          </p:cNvCxnSpPr>
          <p:nvPr/>
        </p:nvCxnSpPr>
        <p:spPr>
          <a:xfrm>
            <a:off x="4342780" y="4364187"/>
            <a:ext cx="4315" cy="648989"/>
          </a:xfrm>
          <a:prstGeom prst="straightConnector1">
            <a:avLst/>
          </a:prstGeom>
          <a:ln>
            <a:solidFill>
              <a:srgbClr val="00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253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10</a:t>
            </a:fld>
            <a:endParaRPr lang="fr-FR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440114" y="1085002"/>
            <a:ext cx="27322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fr-FR" sz="2800" dirty="0" smtClean="0">
                <a:solidFill>
                  <a:srgbClr val="C00000"/>
                </a:solidFill>
                <a:latin typeface="+mj-lt"/>
              </a:rPr>
              <a:t>Phosphorylation</a:t>
            </a:r>
            <a:endParaRPr lang="fr-FR" altLang="fr-FR" sz="2800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8428" y="2525162"/>
            <a:ext cx="19618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fr-FR" sz="2800" dirty="0" smtClean="0">
                <a:solidFill>
                  <a:srgbClr val="C00000"/>
                </a:solidFill>
                <a:latin typeface="+mj-lt"/>
              </a:rPr>
              <a:t>Pathologies</a:t>
            </a:r>
            <a:endParaRPr lang="fr-FR" altLang="fr-FR" sz="2800" dirty="0" smtClean="0">
              <a:solidFill>
                <a:srgbClr val="C00000"/>
              </a:solidFill>
              <a:latin typeface="+mj-lt"/>
            </a:endParaRPr>
          </a:p>
        </p:txBody>
      </p:sp>
      <p:cxnSp>
        <p:nvCxnSpPr>
          <p:cNvPr id="6" name="Connecteur droit avec flèche 5"/>
          <p:cNvCxnSpPr>
            <a:endCxn id="10" idx="1"/>
          </p:cNvCxnSpPr>
          <p:nvPr/>
        </p:nvCxnSpPr>
        <p:spPr>
          <a:xfrm flipV="1">
            <a:off x="1919288" y="2170354"/>
            <a:ext cx="3490416" cy="88689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C:\Users\CLEMAIRE\Desktop\téléchargem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057252"/>
            <a:ext cx="1739900" cy="1739900"/>
          </a:xfrm>
          <a:prstGeom prst="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e 78856"/>
          <p:cNvGrpSpPr>
            <a:grpSpLocks/>
          </p:cNvGrpSpPr>
          <p:nvPr/>
        </p:nvGrpSpPr>
        <p:grpSpPr bwMode="auto">
          <a:xfrm>
            <a:off x="5409704" y="1729029"/>
            <a:ext cx="2906712" cy="882650"/>
            <a:chOff x="2744788" y="404664"/>
            <a:chExt cx="3416300" cy="1112170"/>
          </a:xfrm>
        </p:grpSpPr>
        <p:sp>
          <p:nvSpPr>
            <p:cNvPr id="10" name="Rectangle 59"/>
            <p:cNvSpPr>
              <a:spLocks noChangeArrowheads="1"/>
            </p:cNvSpPr>
            <p:nvPr/>
          </p:nvSpPr>
          <p:spPr bwMode="auto">
            <a:xfrm>
              <a:off x="2744788" y="404664"/>
              <a:ext cx="3416300" cy="111217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4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solidFill>
                  <a:schemeClr val="tx1"/>
                </a:solidFill>
              </a:endParaRPr>
            </a:p>
          </p:txBody>
        </p:sp>
        <p:grpSp>
          <p:nvGrpSpPr>
            <p:cNvPr id="11" name="Groupe 21"/>
            <p:cNvGrpSpPr>
              <a:grpSpLocks/>
            </p:cNvGrpSpPr>
            <p:nvPr/>
          </p:nvGrpSpPr>
          <p:grpSpPr bwMode="auto">
            <a:xfrm>
              <a:off x="2780655" y="548680"/>
              <a:ext cx="3340084" cy="824138"/>
              <a:chOff x="2780655" y="895933"/>
              <a:chExt cx="3340084" cy="824138"/>
            </a:xfrm>
          </p:grpSpPr>
          <p:pic>
            <p:nvPicPr>
              <p:cNvPr id="12" name="Picture 60" descr="249450_Phosphorylated_serine_68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362" t="29042" r="10889" b="29396"/>
              <a:stretch>
                <a:fillRect/>
              </a:stretch>
            </p:blipFill>
            <p:spPr bwMode="auto">
              <a:xfrm>
                <a:off x="4748838" y="895933"/>
                <a:ext cx="1192567" cy="824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61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8051"/>
              <a:stretch>
                <a:fillRect/>
              </a:stretch>
            </p:blipFill>
            <p:spPr bwMode="auto">
              <a:xfrm>
                <a:off x="2780655" y="895933"/>
                <a:ext cx="1040133" cy="8195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Line 62"/>
              <p:cNvSpPr>
                <a:spLocks noChangeShapeType="1"/>
              </p:cNvSpPr>
              <p:nvPr/>
            </p:nvSpPr>
            <p:spPr bwMode="auto">
              <a:xfrm rot="5400000" flipV="1">
                <a:off x="4280330" y="870946"/>
                <a:ext cx="0" cy="78458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Line 63"/>
              <p:cNvSpPr>
                <a:spLocks noChangeShapeType="1"/>
              </p:cNvSpPr>
              <p:nvPr/>
            </p:nvSpPr>
            <p:spPr bwMode="auto">
              <a:xfrm rot="5400000">
                <a:off x="4280330" y="1013276"/>
                <a:ext cx="0" cy="78458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Oval 64"/>
              <p:cNvSpPr>
                <a:spLocks noChangeArrowheads="1"/>
              </p:cNvSpPr>
              <p:nvPr/>
            </p:nvSpPr>
            <p:spPr bwMode="auto">
              <a:xfrm rot="5400000">
                <a:off x="5510685" y="969840"/>
                <a:ext cx="599165" cy="62094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Ø"/>
                  <a:defRPr sz="2400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ingdings" pitchFamily="2" charset="2"/>
                  <a:buChar char="ü"/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0" name="Titre 1"/>
          <p:cNvSpPr>
            <a:spLocks noGrp="1"/>
          </p:cNvSpPr>
          <p:nvPr>
            <p:ph type="title"/>
          </p:nvPr>
        </p:nvSpPr>
        <p:spPr>
          <a:xfrm>
            <a:off x="375120" y="65832"/>
            <a:ext cx="7725271" cy="1008388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smtClean="0"/>
              <a:t>Link </a:t>
            </a:r>
            <a:r>
              <a:rPr lang="fr-FR" sz="3200" dirty="0" err="1" smtClean="0"/>
              <a:t>between</a:t>
            </a:r>
            <a:r>
              <a:rPr lang="fr-FR" sz="3200" dirty="0" smtClean="0"/>
              <a:t> phosphorylation and pathologies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45566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11</a:t>
            </a:fld>
            <a:endParaRPr lang="fr-FR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440114" y="1085002"/>
            <a:ext cx="27322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fr-FR" sz="28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Phosphorylation</a:t>
            </a:r>
            <a:endParaRPr lang="fr-FR" altLang="fr-FR" sz="2800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8428" y="2525162"/>
            <a:ext cx="19618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fr-FR" sz="28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Pathologies</a:t>
            </a:r>
            <a:endParaRPr lang="fr-FR" altLang="fr-FR" sz="2800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" name="Connecteur droit avec flèche 5"/>
          <p:cNvCxnSpPr>
            <a:endCxn id="10" idx="1"/>
          </p:cNvCxnSpPr>
          <p:nvPr/>
        </p:nvCxnSpPr>
        <p:spPr>
          <a:xfrm flipV="1">
            <a:off x="1919288" y="2170354"/>
            <a:ext cx="3490416" cy="88689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C:\Users\CLEMAIRE\Desktop\téléchargem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057252"/>
            <a:ext cx="1739900" cy="1739900"/>
          </a:xfrm>
          <a:prstGeom prst="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e 78856"/>
          <p:cNvGrpSpPr>
            <a:grpSpLocks/>
          </p:cNvGrpSpPr>
          <p:nvPr/>
        </p:nvGrpSpPr>
        <p:grpSpPr bwMode="auto">
          <a:xfrm>
            <a:off x="5409704" y="1729029"/>
            <a:ext cx="2906712" cy="882650"/>
            <a:chOff x="2744788" y="404664"/>
            <a:chExt cx="3416300" cy="1112170"/>
          </a:xfrm>
        </p:grpSpPr>
        <p:sp>
          <p:nvSpPr>
            <p:cNvPr id="10" name="Rectangle 59"/>
            <p:cNvSpPr>
              <a:spLocks noChangeArrowheads="1"/>
            </p:cNvSpPr>
            <p:nvPr/>
          </p:nvSpPr>
          <p:spPr bwMode="auto">
            <a:xfrm>
              <a:off x="2744788" y="404664"/>
              <a:ext cx="3416300" cy="111217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4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solidFill>
                  <a:schemeClr val="tx1"/>
                </a:solidFill>
              </a:endParaRPr>
            </a:p>
          </p:txBody>
        </p:sp>
        <p:grpSp>
          <p:nvGrpSpPr>
            <p:cNvPr id="11" name="Groupe 21"/>
            <p:cNvGrpSpPr>
              <a:grpSpLocks/>
            </p:cNvGrpSpPr>
            <p:nvPr/>
          </p:nvGrpSpPr>
          <p:grpSpPr bwMode="auto">
            <a:xfrm>
              <a:off x="2780655" y="548680"/>
              <a:ext cx="3340084" cy="824138"/>
              <a:chOff x="2780655" y="895933"/>
              <a:chExt cx="3340084" cy="824138"/>
            </a:xfrm>
          </p:grpSpPr>
          <p:pic>
            <p:nvPicPr>
              <p:cNvPr id="12" name="Picture 60" descr="249450_Phosphorylated_serine_68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362" t="29042" r="10889" b="29396"/>
              <a:stretch>
                <a:fillRect/>
              </a:stretch>
            </p:blipFill>
            <p:spPr bwMode="auto">
              <a:xfrm>
                <a:off x="4748838" y="895933"/>
                <a:ext cx="1192567" cy="824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61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8051"/>
              <a:stretch>
                <a:fillRect/>
              </a:stretch>
            </p:blipFill>
            <p:spPr bwMode="auto">
              <a:xfrm>
                <a:off x="2780655" y="895933"/>
                <a:ext cx="1040133" cy="8195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Line 62"/>
              <p:cNvSpPr>
                <a:spLocks noChangeShapeType="1"/>
              </p:cNvSpPr>
              <p:nvPr/>
            </p:nvSpPr>
            <p:spPr bwMode="auto">
              <a:xfrm rot="5400000" flipV="1">
                <a:off x="4280330" y="870946"/>
                <a:ext cx="0" cy="78458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Line 63"/>
              <p:cNvSpPr>
                <a:spLocks noChangeShapeType="1"/>
              </p:cNvSpPr>
              <p:nvPr/>
            </p:nvSpPr>
            <p:spPr bwMode="auto">
              <a:xfrm rot="5400000">
                <a:off x="4280330" y="1013276"/>
                <a:ext cx="0" cy="78458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Oval 64"/>
              <p:cNvSpPr>
                <a:spLocks noChangeArrowheads="1"/>
              </p:cNvSpPr>
              <p:nvPr/>
            </p:nvSpPr>
            <p:spPr bwMode="auto">
              <a:xfrm rot="5400000">
                <a:off x="5510685" y="969840"/>
                <a:ext cx="599165" cy="62094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Ø"/>
                  <a:defRPr sz="2400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ingdings" pitchFamily="2" charset="2"/>
                  <a:buChar char="ü"/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0" name="Titre 1"/>
          <p:cNvSpPr>
            <a:spLocks noGrp="1"/>
          </p:cNvSpPr>
          <p:nvPr>
            <p:ph type="title"/>
          </p:nvPr>
        </p:nvSpPr>
        <p:spPr>
          <a:xfrm>
            <a:off x="375120" y="65832"/>
            <a:ext cx="7725271" cy="1008388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smtClean="0"/>
              <a:t>Link </a:t>
            </a:r>
            <a:r>
              <a:rPr lang="fr-FR" sz="3200" dirty="0" err="1" smtClean="0"/>
              <a:t>between</a:t>
            </a:r>
            <a:r>
              <a:rPr lang="fr-FR" sz="3200" dirty="0" smtClean="0"/>
              <a:t> phosphorylation and pathologies</a:t>
            </a:r>
            <a:endParaRPr lang="fr-FR" sz="3200" dirty="0"/>
          </a:p>
        </p:txBody>
      </p:sp>
      <p:sp>
        <p:nvSpPr>
          <p:cNvPr id="2" name="Rectangle 1"/>
          <p:cNvSpPr/>
          <p:nvPr/>
        </p:nvSpPr>
        <p:spPr>
          <a:xfrm>
            <a:off x="4183944" y="2761372"/>
            <a:ext cx="58617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162050" algn="l"/>
              </a:tabLst>
              <a:defRPr/>
            </a:pPr>
            <a:r>
              <a:rPr lang="en-GB" altLang="fr-FR" sz="2000" b="1" dirty="0" smtClean="0">
                <a:solidFill>
                  <a:srgbClr val="C00000"/>
                </a:solidFill>
                <a:latin typeface="+mj-lt"/>
              </a:rPr>
              <a:t>Abnormal </a:t>
            </a:r>
            <a:r>
              <a:rPr lang="en-GB" altLang="fr-FR" sz="2000" b="1" dirty="0">
                <a:solidFill>
                  <a:srgbClr val="C00000"/>
                </a:solidFill>
                <a:latin typeface="+mj-lt"/>
              </a:rPr>
              <a:t>phosphorylation </a:t>
            </a:r>
            <a:r>
              <a:rPr lang="en-GB" altLang="fr-FR" sz="2000" b="1" dirty="0" smtClean="0">
                <a:solidFill>
                  <a:srgbClr val="C00000"/>
                </a:solidFill>
                <a:latin typeface="+mj-lt"/>
              </a:rPr>
              <a:t>events</a:t>
            </a:r>
            <a:endParaRPr lang="en-GB" altLang="fr-FR" sz="2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7588" y="4941168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162050" algn="l"/>
              </a:tabLst>
              <a:defRPr/>
            </a:pPr>
            <a:r>
              <a:rPr lang="en-GB" altLang="fr-FR" sz="2000" b="1" dirty="0">
                <a:solidFill>
                  <a:srgbClr val="C00000"/>
                </a:solidFill>
                <a:latin typeface="+mj-lt"/>
              </a:rPr>
              <a:t>C</a:t>
            </a:r>
            <a:r>
              <a:rPr lang="en-GB" altLang="fr-FR" sz="2000" b="1" dirty="0" smtClean="0">
                <a:solidFill>
                  <a:srgbClr val="C00000"/>
                </a:solidFill>
                <a:latin typeface="+mj-lt"/>
              </a:rPr>
              <a:t>ancers </a:t>
            </a:r>
            <a:r>
              <a:rPr lang="en-GB" altLang="fr-FR" sz="2000" b="1" dirty="0">
                <a:solidFill>
                  <a:srgbClr val="C00000"/>
                </a:solidFill>
                <a:latin typeface="+mj-lt"/>
              </a:rPr>
              <a:t>and </a:t>
            </a:r>
            <a:r>
              <a:rPr lang="en-GB" altLang="fr-FR" sz="2000" b="1" dirty="0" smtClean="0">
                <a:solidFill>
                  <a:srgbClr val="C00000"/>
                </a:solidFill>
                <a:latin typeface="+mj-lt"/>
              </a:rPr>
              <a:t>neurodegenerative diseases </a:t>
            </a:r>
            <a:r>
              <a:rPr lang="en-GB" altLang="fr-FR" sz="2000" b="1" dirty="0">
                <a:solidFill>
                  <a:srgbClr val="C00000"/>
                </a:solidFill>
                <a:latin typeface="+mj-lt"/>
              </a:rPr>
              <a:t>(Alzheimer’s, Parkinson’s or Huntington’s </a:t>
            </a:r>
            <a:r>
              <a:rPr lang="en-GB" altLang="fr-FR" sz="2000" b="1" dirty="0" smtClean="0">
                <a:solidFill>
                  <a:srgbClr val="C00000"/>
                </a:solidFill>
                <a:latin typeface="+mj-lt"/>
              </a:rPr>
              <a:t>disease</a:t>
            </a:r>
            <a:r>
              <a:rPr lang="en-GB" altLang="fr-FR" sz="2000" b="1" dirty="0">
                <a:solidFill>
                  <a:srgbClr val="C00000"/>
                </a:solidFill>
                <a:latin typeface="+mj-lt"/>
              </a:rPr>
              <a:t>)</a:t>
            </a:r>
            <a:r>
              <a:rPr lang="en-GB" altLang="fr-FR" sz="2000" b="1" dirty="0" smtClean="0">
                <a:solidFill>
                  <a:srgbClr val="C00000"/>
                </a:solidFill>
                <a:latin typeface="+mj-lt"/>
              </a:rPr>
              <a:t> </a:t>
            </a:r>
            <a:endParaRPr lang="en-GB" altLang="fr-FR" sz="20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3136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12</a:t>
            </a:fld>
            <a:endParaRPr lang="fr-FR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8428" y="1556792"/>
            <a:ext cx="19618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fr-FR" sz="2800" dirty="0" smtClean="0">
                <a:solidFill>
                  <a:srgbClr val="CC3300"/>
                </a:solidFill>
                <a:latin typeface="+mj-lt"/>
              </a:rPr>
              <a:t>Pathologies</a:t>
            </a:r>
            <a:endParaRPr lang="fr-FR" altLang="fr-FR" sz="2800" dirty="0" smtClean="0">
              <a:solidFill>
                <a:srgbClr val="CC3300"/>
              </a:solidFill>
              <a:latin typeface="+mj-lt"/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6088222" y="4869160"/>
            <a:ext cx="24490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fr-FR" sz="2800" dirty="0" smtClean="0">
                <a:solidFill>
                  <a:srgbClr val="CC3300"/>
                </a:solidFill>
                <a:latin typeface="+mj-lt"/>
              </a:rPr>
              <a:t>Mitochondria</a:t>
            </a:r>
            <a:endParaRPr lang="fr-FR" altLang="fr-FR" sz="2800" dirty="0" smtClean="0">
              <a:solidFill>
                <a:srgbClr val="CC3300"/>
              </a:solidFill>
              <a:latin typeface="+mj-lt"/>
            </a:endParaRPr>
          </a:p>
        </p:txBody>
      </p:sp>
      <p:pic>
        <p:nvPicPr>
          <p:cNvPr id="8" name="Picture 4" descr="C:\Users\CLEMAIRE\Desktop\téléchargem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088882"/>
            <a:ext cx="1739900" cy="1739900"/>
          </a:xfrm>
          <a:prstGeom prst="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Connecteur droit avec flèche 16"/>
          <p:cNvCxnSpPr/>
          <p:nvPr/>
        </p:nvCxnSpPr>
        <p:spPr>
          <a:xfrm>
            <a:off x="1919288" y="3828782"/>
            <a:ext cx="4333314" cy="57096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95536" y="4328995"/>
            <a:ext cx="51845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In human,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dysregulation of mitochondrial functions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, particularly of the respiratory chain are associated with different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pathologies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(neurodegenerative, neuromuscular, cardiovascular diseases for example)</a:t>
            </a: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2" name="Titr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620000" cy="778098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smtClean="0"/>
              <a:t>Link </a:t>
            </a:r>
            <a:r>
              <a:rPr lang="fr-FR" sz="3200" dirty="0" err="1" smtClean="0"/>
              <a:t>between</a:t>
            </a:r>
            <a:r>
              <a:rPr lang="fr-FR" sz="3200" dirty="0" smtClean="0"/>
              <a:t> </a:t>
            </a:r>
            <a:r>
              <a:rPr lang="fr-FR" sz="3200" dirty="0" err="1" smtClean="0"/>
              <a:t>mitochondria</a:t>
            </a:r>
            <a:r>
              <a:rPr lang="fr-FR" sz="3200" dirty="0" smtClean="0"/>
              <a:t> and pathologies</a:t>
            </a:r>
            <a:endParaRPr lang="fr-FR" sz="32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602" y="3828782"/>
            <a:ext cx="2058745" cy="115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2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13</a:t>
            </a:fld>
            <a:endParaRPr lang="fr-FR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746426" y="1105580"/>
            <a:ext cx="27322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fr-FR" sz="2800" dirty="0" smtClean="0">
                <a:solidFill>
                  <a:srgbClr val="CC3300"/>
                </a:solidFill>
                <a:latin typeface="+mj-lt"/>
              </a:rPr>
              <a:t>Phosphorylation</a:t>
            </a:r>
            <a:endParaRPr lang="fr-FR" altLang="fr-FR" sz="2800" dirty="0" smtClean="0">
              <a:solidFill>
                <a:srgbClr val="CC3300"/>
              </a:solidFill>
              <a:latin typeface="+mj-lt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8428" y="2545740"/>
            <a:ext cx="19618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fr-FR" sz="2800" dirty="0" smtClean="0">
                <a:solidFill>
                  <a:srgbClr val="003399"/>
                </a:solidFill>
                <a:latin typeface="+mj-lt"/>
              </a:rPr>
              <a:t>Pathologies</a:t>
            </a:r>
            <a:endParaRPr lang="fr-FR" altLang="fr-FR" sz="2800" dirty="0" smtClean="0">
              <a:solidFill>
                <a:srgbClr val="003399"/>
              </a:solidFill>
              <a:latin typeface="+mj-lt"/>
            </a:endParaRPr>
          </a:p>
        </p:txBody>
      </p:sp>
      <p:cxnSp>
        <p:nvCxnSpPr>
          <p:cNvPr id="6" name="Connecteur droit avec flèche 5"/>
          <p:cNvCxnSpPr>
            <a:endCxn id="10" idx="1"/>
          </p:cNvCxnSpPr>
          <p:nvPr/>
        </p:nvCxnSpPr>
        <p:spPr>
          <a:xfrm flipV="1">
            <a:off x="1919288" y="2190932"/>
            <a:ext cx="2796728" cy="894836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4886424" y="6290156"/>
            <a:ext cx="24490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fr-FR" sz="2800" dirty="0" smtClean="0">
                <a:solidFill>
                  <a:srgbClr val="CC3300"/>
                </a:solidFill>
                <a:latin typeface="+mj-lt"/>
              </a:rPr>
              <a:t>Mitochondria</a:t>
            </a:r>
            <a:endParaRPr lang="fr-FR" altLang="fr-FR" sz="2800" dirty="0" smtClean="0">
              <a:solidFill>
                <a:srgbClr val="CC3300"/>
              </a:solidFill>
              <a:latin typeface="+mj-lt"/>
            </a:endParaRPr>
          </a:p>
        </p:txBody>
      </p:sp>
      <p:pic>
        <p:nvPicPr>
          <p:cNvPr id="8" name="Picture 4" descr="C:\Users\CLEMAIRE\Desktop\téléchargem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077830"/>
            <a:ext cx="1739900" cy="1739900"/>
          </a:xfrm>
          <a:prstGeom prst="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e 78856"/>
          <p:cNvGrpSpPr>
            <a:grpSpLocks/>
          </p:cNvGrpSpPr>
          <p:nvPr/>
        </p:nvGrpSpPr>
        <p:grpSpPr bwMode="auto">
          <a:xfrm>
            <a:off x="4716016" y="1749607"/>
            <a:ext cx="2906712" cy="882650"/>
            <a:chOff x="2744788" y="404664"/>
            <a:chExt cx="3416300" cy="1112170"/>
          </a:xfrm>
        </p:grpSpPr>
        <p:sp>
          <p:nvSpPr>
            <p:cNvPr id="10" name="Rectangle 59"/>
            <p:cNvSpPr>
              <a:spLocks noChangeArrowheads="1"/>
            </p:cNvSpPr>
            <p:nvPr/>
          </p:nvSpPr>
          <p:spPr bwMode="auto">
            <a:xfrm>
              <a:off x="2744788" y="404664"/>
              <a:ext cx="3416300" cy="111217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4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solidFill>
                  <a:schemeClr val="tx1"/>
                </a:solidFill>
              </a:endParaRPr>
            </a:p>
          </p:txBody>
        </p:sp>
        <p:grpSp>
          <p:nvGrpSpPr>
            <p:cNvPr id="11" name="Groupe 21"/>
            <p:cNvGrpSpPr>
              <a:grpSpLocks/>
            </p:cNvGrpSpPr>
            <p:nvPr/>
          </p:nvGrpSpPr>
          <p:grpSpPr bwMode="auto">
            <a:xfrm>
              <a:off x="2780655" y="548680"/>
              <a:ext cx="3340084" cy="824138"/>
              <a:chOff x="2780655" y="895933"/>
              <a:chExt cx="3340084" cy="824138"/>
            </a:xfrm>
          </p:grpSpPr>
          <p:pic>
            <p:nvPicPr>
              <p:cNvPr id="12" name="Picture 60" descr="249450_Phosphorylated_serine_68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362" t="29042" r="10889" b="29396"/>
              <a:stretch>
                <a:fillRect/>
              </a:stretch>
            </p:blipFill>
            <p:spPr bwMode="auto">
              <a:xfrm>
                <a:off x="4748838" y="895933"/>
                <a:ext cx="1192567" cy="824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61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8051"/>
              <a:stretch>
                <a:fillRect/>
              </a:stretch>
            </p:blipFill>
            <p:spPr bwMode="auto">
              <a:xfrm>
                <a:off x="2780655" y="895933"/>
                <a:ext cx="1040133" cy="8195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Line 62"/>
              <p:cNvSpPr>
                <a:spLocks noChangeShapeType="1"/>
              </p:cNvSpPr>
              <p:nvPr/>
            </p:nvSpPr>
            <p:spPr bwMode="auto">
              <a:xfrm rot="5400000" flipV="1">
                <a:off x="4280330" y="870946"/>
                <a:ext cx="0" cy="78458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Line 63"/>
              <p:cNvSpPr>
                <a:spLocks noChangeShapeType="1"/>
              </p:cNvSpPr>
              <p:nvPr/>
            </p:nvSpPr>
            <p:spPr bwMode="auto">
              <a:xfrm rot="5400000">
                <a:off x="4280330" y="1013276"/>
                <a:ext cx="0" cy="78458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Oval 64"/>
              <p:cNvSpPr>
                <a:spLocks noChangeArrowheads="1"/>
              </p:cNvSpPr>
              <p:nvPr/>
            </p:nvSpPr>
            <p:spPr bwMode="auto">
              <a:xfrm rot="5400000">
                <a:off x="5510685" y="969840"/>
                <a:ext cx="599165" cy="62094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Ø"/>
                  <a:defRPr sz="2400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ingdings" pitchFamily="2" charset="2"/>
                  <a:buChar char="ü"/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>
                  <a:solidFill>
                    <a:schemeClr val="tx1"/>
                  </a:solidFill>
                </a:endParaRPr>
              </a:p>
            </p:txBody>
          </p:sp>
        </p:grpSp>
      </p:grpSp>
      <p:cxnSp>
        <p:nvCxnSpPr>
          <p:cNvPr id="17" name="Connecteur droit avec flèche 16"/>
          <p:cNvCxnSpPr/>
          <p:nvPr/>
        </p:nvCxnSpPr>
        <p:spPr>
          <a:xfrm>
            <a:off x="1919288" y="4834363"/>
            <a:ext cx="3144724" cy="41244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>
            <a:off x="5985129" y="2645402"/>
            <a:ext cx="37382" cy="2158452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5750520" y="3085768"/>
            <a:ext cx="525462" cy="7683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fr-FR" sz="4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6084168" y="2910296"/>
            <a:ext cx="249477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  <a:defRPr/>
            </a:pPr>
            <a:r>
              <a:rPr lang="fr-FR" sz="2000" dirty="0" smtClean="0">
                <a:solidFill>
                  <a:srgbClr val="003399"/>
                </a:solidFill>
                <a:latin typeface="+mj-lt"/>
              </a:rPr>
              <a:t>Few data  (cellular </a:t>
            </a:r>
            <a:r>
              <a:rPr lang="fr-FR" sz="2000" dirty="0" err="1" smtClean="0">
                <a:solidFill>
                  <a:srgbClr val="003399"/>
                </a:solidFill>
                <a:latin typeface="+mj-lt"/>
              </a:rPr>
              <a:t>extracts</a:t>
            </a:r>
            <a:r>
              <a:rPr lang="fr-FR" sz="2000" dirty="0" smtClean="0">
                <a:solidFill>
                  <a:srgbClr val="003399"/>
                </a:solidFill>
                <a:latin typeface="+mj-lt"/>
              </a:rPr>
              <a:t>) </a:t>
            </a:r>
          </a:p>
          <a:p>
            <a:pPr marL="342900" indent="-342900">
              <a:buFontTx/>
              <a:buChar char="-"/>
              <a:defRPr/>
            </a:pPr>
            <a:r>
              <a:rPr lang="fr-FR" sz="2000" dirty="0" smtClean="0">
                <a:solidFill>
                  <a:srgbClr val="003399"/>
                </a:solidFill>
                <a:latin typeface="+mj-lt"/>
              </a:rPr>
              <a:t>Qualitative</a:t>
            </a:r>
          </a:p>
          <a:p>
            <a:pPr>
              <a:defRPr/>
            </a:pPr>
            <a:endParaRPr lang="fr-FR" dirty="0">
              <a:solidFill>
                <a:srgbClr val="003399"/>
              </a:solidFill>
            </a:endParaRPr>
          </a:p>
        </p:txBody>
      </p:sp>
      <p:sp>
        <p:nvSpPr>
          <p:cNvPr id="24" name="Titre 1"/>
          <p:cNvSpPr>
            <a:spLocks noGrp="1"/>
          </p:cNvSpPr>
          <p:nvPr>
            <p:ph type="title"/>
          </p:nvPr>
        </p:nvSpPr>
        <p:spPr>
          <a:xfrm>
            <a:off x="68428" y="92195"/>
            <a:ext cx="8319996" cy="980728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smtClean="0"/>
              <a:t>Link </a:t>
            </a:r>
            <a:r>
              <a:rPr lang="fr-FR" sz="3200" dirty="0" err="1" smtClean="0"/>
              <a:t>between</a:t>
            </a:r>
            <a:r>
              <a:rPr lang="fr-FR" sz="3200" dirty="0" smtClean="0"/>
              <a:t> </a:t>
            </a:r>
            <a:r>
              <a:rPr lang="fr-FR" sz="3200" dirty="0" err="1" smtClean="0"/>
              <a:t>mitochondria</a:t>
            </a:r>
            <a:r>
              <a:rPr lang="fr-FR" sz="3200" dirty="0" smtClean="0"/>
              <a:t> and phosphorylation?</a:t>
            </a:r>
            <a:endParaRPr lang="fr-FR" sz="3200" dirty="0"/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96" y="4844338"/>
            <a:ext cx="2058745" cy="115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8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14</a:t>
            </a:fld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571723" y="5489937"/>
            <a:ext cx="7600417" cy="13234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Data on phosphorylation in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mitochondria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:</a:t>
            </a:r>
          </a:p>
          <a:p>
            <a:pPr>
              <a:defRPr/>
            </a:pP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               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Reproducible</a:t>
            </a:r>
            <a:endParaRPr lang="fr-FR" sz="2000" dirty="0">
              <a:solidFill>
                <a:srgbClr val="C00000"/>
              </a:solidFill>
              <a:latin typeface="+mj-lt"/>
            </a:endParaRPr>
          </a:p>
          <a:p>
            <a:pPr>
              <a:defRPr/>
            </a:pP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                Quantitative</a:t>
            </a:r>
            <a:endParaRPr lang="fr-FR" sz="2000" dirty="0">
              <a:solidFill>
                <a:srgbClr val="C00000"/>
              </a:solidFill>
              <a:latin typeface="+mj-lt"/>
            </a:endParaRPr>
          </a:p>
          <a:p>
            <a:pPr>
              <a:defRPr/>
            </a:pP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               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Obtained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in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different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physiological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conditions </a:t>
            </a:r>
            <a:r>
              <a:rPr lang="fr-FR" sz="2000" dirty="0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 variations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</a:t>
            </a:r>
            <a:endParaRPr lang="fr-FR" sz="2000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467544" y="1052736"/>
            <a:ext cx="7743932" cy="4396093"/>
            <a:chOff x="68428" y="635524"/>
            <a:chExt cx="8247988" cy="5279716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5440114" y="635524"/>
              <a:ext cx="27322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altLang="fr-FR" sz="2800" dirty="0" smtClean="0">
                  <a:solidFill>
                    <a:srgbClr val="003399"/>
                  </a:solidFill>
                  <a:latin typeface="+mj-lt"/>
                </a:rPr>
                <a:t>Phosphorylation</a:t>
              </a:r>
              <a:endParaRPr lang="fr-FR" altLang="fr-FR" sz="2800" dirty="0" smtClean="0">
                <a:solidFill>
                  <a:srgbClr val="003399"/>
                </a:solidFill>
                <a:latin typeface="+mj-lt"/>
              </a:endParaRPr>
            </a:p>
          </p:txBody>
        </p:sp>
        <p:sp>
          <p:nvSpPr>
            <p:cNvPr id="5" name="Rectangle 7"/>
            <p:cNvSpPr>
              <a:spLocks noChangeArrowheads="1"/>
            </p:cNvSpPr>
            <p:nvPr/>
          </p:nvSpPr>
          <p:spPr bwMode="auto">
            <a:xfrm>
              <a:off x="68428" y="1413859"/>
              <a:ext cx="196181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altLang="fr-FR" sz="2800" dirty="0" smtClean="0">
                  <a:solidFill>
                    <a:srgbClr val="003399"/>
                  </a:solidFill>
                  <a:latin typeface="+mj-lt"/>
                </a:rPr>
                <a:t>Pathologies</a:t>
              </a:r>
              <a:endParaRPr lang="fr-FR" altLang="fr-FR" sz="2800" dirty="0" smtClean="0">
                <a:solidFill>
                  <a:srgbClr val="003399"/>
                </a:solidFill>
                <a:latin typeface="+mj-lt"/>
              </a:endParaRPr>
            </a:p>
          </p:txBody>
        </p:sp>
        <p:cxnSp>
          <p:nvCxnSpPr>
            <p:cNvPr id="6" name="Connecteur droit avec flèche 5"/>
            <p:cNvCxnSpPr>
              <a:endCxn id="10" idx="1"/>
            </p:cNvCxnSpPr>
            <p:nvPr/>
          </p:nvCxnSpPr>
          <p:spPr>
            <a:xfrm flipV="1">
              <a:off x="1919288" y="1664390"/>
              <a:ext cx="3490416" cy="441324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>
              <a:off x="5825429" y="5392020"/>
              <a:ext cx="244909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altLang="fr-FR" sz="2800" dirty="0" smtClean="0">
                  <a:solidFill>
                    <a:srgbClr val="003399"/>
                  </a:solidFill>
                  <a:latin typeface="+mj-lt"/>
                </a:rPr>
                <a:t>Mitochondria</a:t>
              </a:r>
              <a:endParaRPr lang="fr-FR" altLang="fr-FR" sz="2800" dirty="0" smtClean="0">
                <a:solidFill>
                  <a:srgbClr val="003399"/>
                </a:solidFill>
                <a:latin typeface="+mj-lt"/>
              </a:endParaRPr>
            </a:p>
          </p:txBody>
        </p:sp>
        <p:pic>
          <p:nvPicPr>
            <p:cNvPr id="8" name="Picture 4" descr="C:\Users\CLEMAIRE\Desktop\téléchargement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9388" y="2088882"/>
              <a:ext cx="1739900" cy="1739900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e 78856"/>
            <p:cNvGrpSpPr>
              <a:grpSpLocks/>
            </p:cNvGrpSpPr>
            <p:nvPr/>
          </p:nvGrpSpPr>
          <p:grpSpPr bwMode="auto">
            <a:xfrm>
              <a:off x="5409704" y="1223065"/>
              <a:ext cx="2906712" cy="882649"/>
              <a:chOff x="2744788" y="987312"/>
              <a:chExt cx="3416300" cy="1112169"/>
            </a:xfrm>
          </p:grpSpPr>
          <p:sp>
            <p:nvSpPr>
              <p:cNvPr id="10" name="Rectangle 59"/>
              <p:cNvSpPr>
                <a:spLocks noChangeArrowheads="1"/>
              </p:cNvSpPr>
              <p:nvPr/>
            </p:nvSpPr>
            <p:spPr bwMode="auto">
              <a:xfrm>
                <a:off x="2744788" y="987312"/>
                <a:ext cx="3416300" cy="111216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Ø"/>
                  <a:defRPr sz="2400">
                    <a:solidFill>
                      <a:schemeClr val="accent2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ingdings" pitchFamily="2" charset="2"/>
                  <a:buChar char="ü"/>
                  <a:defRPr sz="2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e 21"/>
              <p:cNvGrpSpPr>
                <a:grpSpLocks/>
              </p:cNvGrpSpPr>
              <p:nvPr/>
            </p:nvGrpSpPr>
            <p:grpSpPr bwMode="auto">
              <a:xfrm>
                <a:off x="2780655" y="1057402"/>
                <a:ext cx="3340083" cy="855677"/>
                <a:chOff x="2780655" y="1404655"/>
                <a:chExt cx="3340083" cy="855677"/>
              </a:xfrm>
            </p:grpSpPr>
            <p:pic>
              <p:nvPicPr>
                <p:cNvPr id="12" name="Picture 60" descr="249450_Phosphorylated_serine_68"/>
                <p:cNvPicPr>
                  <a:picLocks noChangeAspect="1" noChangeArrowheads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362" t="29042" r="10889" b="29396"/>
                <a:stretch>
                  <a:fillRect/>
                </a:stretch>
              </p:blipFill>
              <p:spPr bwMode="auto">
                <a:xfrm>
                  <a:off x="4748838" y="1404655"/>
                  <a:ext cx="1192568" cy="8241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" name="Picture 61"/>
                <p:cNvPicPr>
                  <a:picLocks noChangeAspect="1" noChangeArrowheads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8051"/>
                <a:stretch>
                  <a:fillRect/>
                </a:stretch>
              </p:blipFill>
              <p:spPr bwMode="auto">
                <a:xfrm>
                  <a:off x="2780655" y="1440785"/>
                  <a:ext cx="1040133" cy="81954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" name="Line 62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4280331" y="1379668"/>
                  <a:ext cx="0" cy="78458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" name="Line 63"/>
                <p:cNvSpPr>
                  <a:spLocks noChangeShapeType="1"/>
                </p:cNvSpPr>
                <p:nvPr/>
              </p:nvSpPr>
              <p:spPr bwMode="auto">
                <a:xfrm rot="5400000">
                  <a:off x="4280331" y="1521998"/>
                  <a:ext cx="0" cy="78458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" name="Oval 64"/>
                <p:cNvSpPr>
                  <a:spLocks noChangeArrowheads="1"/>
                </p:cNvSpPr>
                <p:nvPr/>
              </p:nvSpPr>
              <p:spPr bwMode="auto">
                <a:xfrm rot="5400000">
                  <a:off x="5510685" y="1478564"/>
                  <a:ext cx="599163" cy="620942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Wingdings" pitchFamily="2" charset="2"/>
                    <a:buChar char="Ø"/>
                    <a:defRPr sz="2400">
                      <a:solidFill>
                        <a:schemeClr val="accent2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Wingdings" pitchFamily="2" charset="2"/>
                    <a:buChar char="ü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Wingdings" pitchFamily="2" charset="2"/>
                    <a:buChar char="§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fr-FR" altLang="fr-FR" sz="1800">
                    <a:solidFill>
                      <a:schemeClr val="tx1"/>
                    </a:solidFill>
                  </a:endParaRPr>
                </a:p>
              </p:txBody>
            </p:sp>
          </p:grpSp>
        </p:grpSp>
        <p:cxnSp>
          <p:nvCxnSpPr>
            <p:cNvPr id="17" name="Connecteur droit avec flèche 16"/>
            <p:cNvCxnSpPr/>
            <p:nvPr/>
          </p:nvCxnSpPr>
          <p:spPr>
            <a:xfrm>
              <a:off x="1919288" y="3828782"/>
              <a:ext cx="4333314" cy="830414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/>
            <p:cNvCxnSpPr/>
            <p:nvPr/>
          </p:nvCxnSpPr>
          <p:spPr>
            <a:xfrm>
              <a:off x="6901556" y="2192195"/>
              <a:ext cx="10319" cy="1546154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/>
            <p:cNvSpPr txBox="1"/>
            <p:nvPr/>
          </p:nvSpPr>
          <p:spPr>
            <a:xfrm>
              <a:off x="6656629" y="2634590"/>
              <a:ext cx="525462" cy="768349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4400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cxnSp>
        <p:nvCxnSpPr>
          <p:cNvPr id="26" name="Connecteur droit avec flèche 25"/>
          <p:cNvCxnSpPr/>
          <p:nvPr/>
        </p:nvCxnSpPr>
        <p:spPr>
          <a:xfrm>
            <a:off x="755576" y="6043473"/>
            <a:ext cx="576064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>
            <a:off x="755576" y="6350366"/>
            <a:ext cx="576064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755576" y="6666862"/>
            <a:ext cx="576064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re 1"/>
          <p:cNvSpPr>
            <a:spLocks noGrp="1"/>
          </p:cNvSpPr>
          <p:nvPr>
            <p:ph type="title"/>
          </p:nvPr>
        </p:nvSpPr>
        <p:spPr>
          <a:xfrm>
            <a:off x="68428" y="44624"/>
            <a:ext cx="8319996" cy="980728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smtClean="0"/>
              <a:t>Link </a:t>
            </a:r>
            <a:r>
              <a:rPr lang="fr-FR" sz="3200" dirty="0" err="1" smtClean="0"/>
              <a:t>between</a:t>
            </a:r>
            <a:r>
              <a:rPr lang="fr-FR" sz="3200" dirty="0" smtClean="0"/>
              <a:t> </a:t>
            </a:r>
            <a:r>
              <a:rPr lang="fr-FR" sz="3200" dirty="0" err="1" smtClean="0"/>
              <a:t>mitochondria</a:t>
            </a:r>
            <a:r>
              <a:rPr lang="fr-FR" sz="3200" dirty="0" smtClean="0"/>
              <a:t> and phosphorylation?</a:t>
            </a:r>
            <a:endParaRPr lang="fr-FR" sz="3200" dirty="0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602" y="3828782"/>
            <a:ext cx="2058745" cy="115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37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15</a:t>
            </a:fld>
            <a:endParaRPr lang="fr-FR"/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395536" y="2780928"/>
            <a:ext cx="7543800" cy="19442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4000" dirty="0" smtClean="0"/>
              <a:t>I – General </a:t>
            </a:r>
            <a:r>
              <a:rPr lang="fr-FR" altLang="fr-FR" sz="4000" dirty="0" err="1"/>
              <a:t>s</a:t>
            </a:r>
            <a:r>
              <a:rPr lang="fr-FR" altLang="fr-FR" sz="4000" dirty="0" err="1" smtClean="0"/>
              <a:t>trategy</a:t>
            </a:r>
            <a:r>
              <a:rPr lang="fr-FR" altLang="fr-FR" sz="4000" dirty="0" smtClean="0"/>
              <a:t/>
            </a:r>
            <a:br>
              <a:rPr lang="fr-FR" altLang="fr-FR" sz="4000" dirty="0" smtClean="0"/>
            </a:br>
            <a:endParaRPr lang="fr-FR" altLang="fr-FR" sz="4000" i="1" dirty="0"/>
          </a:p>
        </p:txBody>
      </p:sp>
    </p:spTree>
    <p:extLst>
      <p:ext uri="{BB962C8B-B14F-4D97-AF65-F5344CB8AC3E}">
        <p14:creationId xmlns:p14="http://schemas.microsoft.com/office/powerpoint/2010/main" val="181651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16</a:t>
            </a:fld>
            <a:endParaRPr lang="fr-FR"/>
          </a:p>
        </p:txBody>
      </p:sp>
      <p:grpSp>
        <p:nvGrpSpPr>
          <p:cNvPr id="4" name="Group 49"/>
          <p:cNvGrpSpPr>
            <a:grpSpLocks/>
          </p:cNvGrpSpPr>
          <p:nvPr/>
        </p:nvGrpSpPr>
        <p:grpSpPr bwMode="auto">
          <a:xfrm>
            <a:off x="326257" y="2626519"/>
            <a:ext cx="3600400" cy="2890713"/>
            <a:chOff x="261" y="790"/>
            <a:chExt cx="1730" cy="1461"/>
          </a:xfrm>
        </p:grpSpPr>
        <p:sp>
          <p:nvSpPr>
            <p:cNvPr id="16" name="Rectangle 50"/>
            <p:cNvSpPr>
              <a:spLocks noChangeArrowheads="1"/>
            </p:cNvSpPr>
            <p:nvPr/>
          </p:nvSpPr>
          <p:spPr bwMode="auto">
            <a:xfrm>
              <a:off x="261" y="790"/>
              <a:ext cx="1730" cy="14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4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solidFill>
                  <a:schemeClr val="tx1"/>
                </a:solidFill>
              </a:endParaRPr>
            </a:p>
          </p:txBody>
        </p:sp>
        <p:pic>
          <p:nvPicPr>
            <p:cNvPr id="17" name="Picture 5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" y="1134"/>
              <a:ext cx="1374" cy="10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Box 52"/>
          <p:cNvSpPr txBox="1">
            <a:spLocks noChangeArrowheads="1"/>
          </p:cNvSpPr>
          <p:nvPr/>
        </p:nvSpPr>
        <p:spPr bwMode="auto">
          <a:xfrm>
            <a:off x="110332" y="548680"/>
            <a:ext cx="4032250" cy="1323439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rgbClr val="CC3300"/>
                </a:solidFill>
                <a:latin typeface="+mj-lt"/>
              </a:rPr>
              <a:t>Identification </a:t>
            </a:r>
            <a:r>
              <a:rPr lang="fr-FR" altLang="fr-FR" sz="2000" b="1" dirty="0" smtClean="0">
                <a:solidFill>
                  <a:srgbClr val="CC3300"/>
                </a:solidFill>
                <a:latin typeface="+mj-lt"/>
              </a:rPr>
              <a:t>and quantification of </a:t>
            </a:r>
            <a:r>
              <a:rPr lang="fr-FR" altLang="fr-FR" sz="2000" b="1" dirty="0" err="1" smtClean="0">
                <a:solidFill>
                  <a:srgbClr val="CC3300"/>
                </a:solidFill>
                <a:latin typeface="+mj-lt"/>
              </a:rPr>
              <a:t>proteins</a:t>
            </a:r>
            <a:r>
              <a:rPr lang="fr-FR" altLang="fr-FR" sz="2000" b="1" dirty="0" smtClean="0">
                <a:solidFill>
                  <a:srgbClr val="CC3300"/>
                </a:solidFill>
                <a:latin typeface="+mj-lt"/>
              </a:rPr>
              <a:t> accumulation and  phosphorylation  </a:t>
            </a:r>
            <a:r>
              <a:rPr lang="fr-FR" altLang="fr-FR" sz="2000" b="1" dirty="0" err="1" smtClean="0">
                <a:solidFill>
                  <a:srgbClr val="CC3300"/>
                </a:solidFill>
                <a:latin typeface="+mj-lt"/>
              </a:rPr>
              <a:t>level</a:t>
            </a:r>
            <a:r>
              <a:rPr lang="fr-FR" altLang="fr-FR" sz="2000" b="1" dirty="0" smtClean="0">
                <a:solidFill>
                  <a:srgbClr val="CC3300"/>
                </a:solidFill>
                <a:latin typeface="+mj-lt"/>
              </a:rPr>
              <a:t> in  </a:t>
            </a:r>
            <a:r>
              <a:rPr lang="fr-FR" altLang="fr-FR" sz="2000" b="1" dirty="0" err="1" smtClean="0">
                <a:solidFill>
                  <a:srgbClr val="CC3300"/>
                </a:solidFill>
                <a:latin typeface="+mj-lt"/>
              </a:rPr>
              <a:t>well-defined</a:t>
            </a:r>
            <a:r>
              <a:rPr lang="fr-FR" altLang="fr-FR" sz="2000" b="1" dirty="0" smtClean="0">
                <a:solidFill>
                  <a:srgbClr val="CC3300"/>
                </a:solidFill>
                <a:latin typeface="+mj-lt"/>
              </a:rPr>
              <a:t> </a:t>
            </a:r>
            <a:r>
              <a:rPr lang="fr-FR" altLang="fr-FR" sz="2000" b="1" dirty="0" err="1" smtClean="0">
                <a:solidFill>
                  <a:srgbClr val="CC3300"/>
                </a:solidFill>
                <a:latin typeface="+mj-lt"/>
              </a:rPr>
              <a:t>physiological</a:t>
            </a:r>
            <a:r>
              <a:rPr lang="fr-FR" altLang="fr-FR" sz="2000" b="1" dirty="0" smtClean="0">
                <a:solidFill>
                  <a:srgbClr val="CC3300"/>
                </a:solidFill>
                <a:latin typeface="+mj-lt"/>
              </a:rPr>
              <a:t> states</a:t>
            </a:r>
            <a:endParaRPr lang="fr-FR" altLang="fr-FR" sz="2000" b="1" dirty="0">
              <a:solidFill>
                <a:srgbClr val="CC3300"/>
              </a:solidFill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 bwMode="auto">
          <a:xfrm>
            <a:off x="990056" y="2060848"/>
            <a:ext cx="22728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rgbClr val="003399"/>
                </a:solidFill>
                <a:latin typeface="+mj-lt"/>
              </a:rPr>
              <a:t>Mass </a:t>
            </a:r>
            <a:r>
              <a:rPr lang="fr-FR" sz="2000" dirty="0" err="1" smtClean="0">
                <a:solidFill>
                  <a:srgbClr val="003399"/>
                </a:solidFill>
                <a:latin typeface="+mj-lt"/>
              </a:rPr>
              <a:t>spectrometry</a:t>
            </a:r>
            <a:endParaRPr lang="fr-FR" sz="2000" dirty="0">
              <a:solidFill>
                <a:srgbClr val="003399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92426" y="1879957"/>
            <a:ext cx="354584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A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G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Y</a:t>
            </a:r>
          </a:p>
          <a:p>
            <a:pPr algn="ctr"/>
            <a:endParaRPr lang="fr-FR" altLang="fr-FR" sz="2000" b="1" i="1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635074" y="51370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I</a:t>
            </a:r>
            <a:endParaRPr lang="fr-FR" sz="2800" dirty="0">
              <a:solidFill>
                <a:schemeClr val="bg1"/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1691680" y="116632"/>
            <a:ext cx="434777" cy="400110"/>
            <a:chOff x="1691680" y="116632"/>
            <a:chExt cx="434777" cy="400110"/>
          </a:xfrm>
        </p:grpSpPr>
        <p:sp>
          <p:nvSpPr>
            <p:cNvPr id="8" name="Ellipse 7"/>
            <p:cNvSpPr/>
            <p:nvPr/>
          </p:nvSpPr>
          <p:spPr>
            <a:xfrm>
              <a:off x="1691680" y="116632"/>
              <a:ext cx="434777" cy="36004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1758225" y="116632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 smtClean="0">
                  <a:solidFill>
                    <a:srgbClr val="C00000"/>
                  </a:solidFill>
                  <a:latin typeface="+mj-lt"/>
                </a:rPr>
                <a:t>1</a:t>
              </a:r>
              <a:endParaRPr lang="fr-FR" sz="2000" dirty="0">
                <a:solidFill>
                  <a:srgbClr val="C00000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042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17</a:t>
            </a:fld>
            <a:endParaRPr lang="fr-FR"/>
          </a:p>
        </p:txBody>
      </p:sp>
      <p:sp>
        <p:nvSpPr>
          <p:cNvPr id="14" name="Text Box 54"/>
          <p:cNvSpPr txBox="1">
            <a:spLocks noChangeArrowheads="1"/>
          </p:cNvSpPr>
          <p:nvPr/>
        </p:nvSpPr>
        <p:spPr bwMode="auto">
          <a:xfrm>
            <a:off x="5076056" y="3860541"/>
            <a:ext cx="2798762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 err="1" smtClean="0">
                <a:solidFill>
                  <a:srgbClr val="CC3300"/>
                </a:solidFill>
                <a:latin typeface="+mj-lt"/>
              </a:rPr>
              <a:t>Ser</a:t>
            </a:r>
            <a:r>
              <a:rPr lang="fr-FR" altLang="fr-FR" sz="2000" b="1" dirty="0">
                <a:solidFill>
                  <a:srgbClr val="CC3300"/>
                </a:solidFill>
                <a:latin typeface="+mj-lt"/>
              </a:rPr>
              <a:t>, </a:t>
            </a:r>
            <a:r>
              <a:rPr lang="fr-FR" altLang="fr-FR" sz="2000" b="1" dirty="0" err="1">
                <a:solidFill>
                  <a:srgbClr val="CC3300"/>
                </a:solidFill>
                <a:latin typeface="+mj-lt"/>
              </a:rPr>
              <a:t>Thr</a:t>
            </a:r>
            <a:r>
              <a:rPr lang="fr-FR" altLang="fr-FR" sz="2000" b="1" dirty="0">
                <a:solidFill>
                  <a:srgbClr val="CC3300"/>
                </a:solidFill>
                <a:latin typeface="+mj-lt"/>
              </a:rPr>
              <a:t> , </a:t>
            </a:r>
            <a:r>
              <a:rPr lang="fr-FR" altLang="fr-FR" sz="2000" b="1" dirty="0" smtClean="0">
                <a:solidFill>
                  <a:srgbClr val="CC3300"/>
                </a:solidFill>
                <a:latin typeface="+mj-lt"/>
              </a:rPr>
              <a:t>Tyr</a:t>
            </a:r>
            <a:endParaRPr lang="fr-FR" altLang="fr-FR" sz="2000" b="1" dirty="0">
              <a:solidFill>
                <a:srgbClr val="CC3300"/>
              </a:solidFill>
              <a:latin typeface="+mj-lt"/>
            </a:endParaRPr>
          </a:p>
        </p:txBody>
      </p:sp>
      <p:cxnSp>
        <p:nvCxnSpPr>
          <p:cNvPr id="8" name="Connecteur droit avec flèche 7"/>
          <p:cNvCxnSpPr/>
          <p:nvPr/>
        </p:nvCxnSpPr>
        <p:spPr bwMode="auto">
          <a:xfrm>
            <a:off x="4142582" y="4060596"/>
            <a:ext cx="576064" cy="0"/>
          </a:xfrm>
          <a:prstGeom prst="straightConnector1">
            <a:avLst/>
          </a:prstGeom>
          <a:ln w="19050">
            <a:solidFill>
              <a:srgbClr val="00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8592426" y="1879957"/>
            <a:ext cx="354584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A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G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Y</a:t>
            </a:r>
          </a:p>
          <a:p>
            <a:pPr algn="ctr"/>
            <a:endParaRPr lang="fr-FR" altLang="fr-FR" sz="2000" b="1" i="1" dirty="0">
              <a:solidFill>
                <a:schemeClr val="bg1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8635074" y="51370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I</a:t>
            </a:r>
            <a:endParaRPr lang="fr-FR" sz="2800" dirty="0">
              <a:solidFill>
                <a:schemeClr val="bg1"/>
              </a:solidFill>
            </a:endParaRPr>
          </a:p>
        </p:txBody>
      </p:sp>
      <p:grpSp>
        <p:nvGrpSpPr>
          <p:cNvPr id="19" name="Group 49"/>
          <p:cNvGrpSpPr>
            <a:grpSpLocks/>
          </p:cNvGrpSpPr>
          <p:nvPr/>
        </p:nvGrpSpPr>
        <p:grpSpPr bwMode="auto">
          <a:xfrm>
            <a:off x="346205" y="2626519"/>
            <a:ext cx="3600400" cy="2890713"/>
            <a:chOff x="261" y="790"/>
            <a:chExt cx="1730" cy="1461"/>
          </a:xfrm>
        </p:grpSpPr>
        <p:sp>
          <p:nvSpPr>
            <p:cNvPr id="20" name="Rectangle 50"/>
            <p:cNvSpPr>
              <a:spLocks noChangeArrowheads="1"/>
            </p:cNvSpPr>
            <p:nvPr/>
          </p:nvSpPr>
          <p:spPr bwMode="auto">
            <a:xfrm>
              <a:off x="261" y="790"/>
              <a:ext cx="1730" cy="14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4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solidFill>
                  <a:schemeClr val="tx1"/>
                </a:solidFill>
              </a:endParaRPr>
            </a:p>
          </p:txBody>
        </p:sp>
        <p:pic>
          <p:nvPicPr>
            <p:cNvPr id="21" name="Picture 5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" y="1134"/>
              <a:ext cx="1374" cy="10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 Box 52"/>
          <p:cNvSpPr txBox="1">
            <a:spLocks noChangeArrowheads="1"/>
          </p:cNvSpPr>
          <p:nvPr/>
        </p:nvSpPr>
        <p:spPr bwMode="auto">
          <a:xfrm>
            <a:off x="130280" y="548680"/>
            <a:ext cx="4032250" cy="1323439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Identification 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and quantification of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proteins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accumulation and  phosphorylation 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level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in 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well-defined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physiological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states</a:t>
            </a:r>
            <a:endParaRPr lang="fr-FR" altLang="fr-FR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3" name="ZoneTexte 22"/>
          <p:cNvSpPr txBox="1"/>
          <p:nvPr/>
        </p:nvSpPr>
        <p:spPr bwMode="auto">
          <a:xfrm>
            <a:off x="1010004" y="2060848"/>
            <a:ext cx="22728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Mass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spectrometry</a:t>
            </a: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324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18</a:t>
            </a:fld>
            <a:endParaRPr lang="fr-FR"/>
          </a:p>
        </p:txBody>
      </p: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4477137" y="3070842"/>
            <a:ext cx="3888432" cy="399840"/>
            <a:chOff x="3731" y="784"/>
            <a:chExt cx="1763" cy="422"/>
          </a:xfrm>
        </p:grpSpPr>
        <p:sp>
          <p:nvSpPr>
            <p:cNvPr id="14" name="Text Box 54"/>
            <p:cNvSpPr txBox="1">
              <a:spLocks noChangeArrowheads="1"/>
            </p:cNvSpPr>
            <p:nvPr/>
          </p:nvSpPr>
          <p:spPr bwMode="auto">
            <a:xfrm>
              <a:off x="3731" y="784"/>
              <a:ext cx="1763" cy="4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4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 b="1" dirty="0" err="1" smtClean="0">
                  <a:solidFill>
                    <a:schemeClr val="tx1"/>
                  </a:solidFill>
                  <a:latin typeface="+mj-lt"/>
                </a:rPr>
                <a:t>Ser</a:t>
              </a:r>
              <a:r>
                <a:rPr lang="fr-FR" altLang="fr-FR" sz="2000" b="1" dirty="0">
                  <a:solidFill>
                    <a:schemeClr val="tx1"/>
                  </a:solidFill>
                  <a:latin typeface="+mj-lt"/>
                </a:rPr>
                <a:t>, </a:t>
              </a:r>
              <a:r>
                <a:rPr lang="fr-FR" altLang="fr-FR" sz="2000" b="1" dirty="0" err="1">
                  <a:solidFill>
                    <a:schemeClr val="tx1"/>
                  </a:solidFill>
                  <a:latin typeface="+mj-lt"/>
                </a:rPr>
                <a:t>Thr</a:t>
              </a:r>
              <a:r>
                <a:rPr lang="fr-FR" altLang="fr-FR" sz="2000" b="1" dirty="0">
                  <a:solidFill>
                    <a:schemeClr val="tx1"/>
                  </a:solidFill>
                  <a:latin typeface="+mj-lt"/>
                </a:rPr>
                <a:t> , Tyr                </a:t>
              </a:r>
              <a:r>
                <a:rPr lang="fr-FR" altLang="fr-FR" sz="2000" b="1" dirty="0">
                  <a:solidFill>
                    <a:srgbClr val="C00000"/>
                  </a:solidFill>
                  <a:latin typeface="+mj-lt"/>
                </a:rPr>
                <a:t>Glu, </a:t>
              </a:r>
              <a:r>
                <a:rPr lang="fr-FR" altLang="fr-FR" sz="2000" b="1" dirty="0" err="1" smtClean="0">
                  <a:solidFill>
                    <a:srgbClr val="C00000"/>
                  </a:solidFill>
                  <a:latin typeface="+mj-lt"/>
                </a:rPr>
                <a:t>Asp</a:t>
              </a:r>
              <a:endParaRPr lang="fr-FR" altLang="fr-FR" sz="2000" b="1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15" name="Line 56"/>
            <p:cNvSpPr>
              <a:spLocks noChangeShapeType="1"/>
            </p:cNvSpPr>
            <p:nvPr/>
          </p:nvSpPr>
          <p:spPr bwMode="auto">
            <a:xfrm>
              <a:off x="4535" y="101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2000">
                <a:latin typeface="+mj-lt"/>
              </a:endParaRPr>
            </a:p>
          </p:txBody>
        </p:sp>
      </p:grp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802769" y="1883569"/>
            <a:ext cx="3237169" cy="40011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Site-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directed</a:t>
            </a: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mutagenesis</a:t>
            </a:r>
            <a:endParaRPr lang="fr-FR" altLang="fr-FR" sz="2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ZoneTexte 10"/>
          <p:cNvSpPr txBox="1"/>
          <p:nvPr/>
        </p:nvSpPr>
        <p:spPr bwMode="auto">
          <a:xfrm>
            <a:off x="4539043" y="2626519"/>
            <a:ext cx="376462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Permanent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phosphorylated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state</a:t>
            </a:r>
            <a:endParaRPr lang="fr-FR" sz="2000" dirty="0">
              <a:solidFill>
                <a:srgbClr val="C00000"/>
              </a:solidFill>
              <a:latin typeface="+mj-lt"/>
            </a:endParaRPr>
          </a:p>
        </p:txBody>
      </p:sp>
      <p:cxnSp>
        <p:nvCxnSpPr>
          <p:cNvPr id="8" name="Connecteur droit avec flèche 7"/>
          <p:cNvCxnSpPr/>
          <p:nvPr/>
        </p:nvCxnSpPr>
        <p:spPr bwMode="auto">
          <a:xfrm>
            <a:off x="3998665" y="4221088"/>
            <a:ext cx="429319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8592426" y="1879957"/>
            <a:ext cx="354584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A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G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Y</a:t>
            </a:r>
          </a:p>
          <a:p>
            <a:pPr algn="ctr"/>
            <a:endParaRPr lang="fr-FR" altLang="fr-FR" sz="2000" b="1" i="1" dirty="0">
              <a:solidFill>
                <a:schemeClr val="bg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8635074" y="51370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I</a:t>
            </a:r>
            <a:endParaRPr lang="fr-FR" sz="2800" dirty="0">
              <a:solidFill>
                <a:schemeClr val="bg1"/>
              </a:solidFill>
            </a:endParaRPr>
          </a:p>
        </p:txBody>
      </p:sp>
      <p:grpSp>
        <p:nvGrpSpPr>
          <p:cNvPr id="22" name="Group 49"/>
          <p:cNvGrpSpPr>
            <a:grpSpLocks/>
          </p:cNvGrpSpPr>
          <p:nvPr/>
        </p:nvGrpSpPr>
        <p:grpSpPr bwMode="auto">
          <a:xfrm>
            <a:off x="326257" y="2626519"/>
            <a:ext cx="3600400" cy="2890713"/>
            <a:chOff x="261" y="790"/>
            <a:chExt cx="1730" cy="1461"/>
          </a:xfrm>
        </p:grpSpPr>
        <p:sp>
          <p:nvSpPr>
            <p:cNvPr id="23" name="Rectangle 50"/>
            <p:cNvSpPr>
              <a:spLocks noChangeArrowheads="1"/>
            </p:cNvSpPr>
            <p:nvPr/>
          </p:nvSpPr>
          <p:spPr bwMode="auto">
            <a:xfrm>
              <a:off x="261" y="790"/>
              <a:ext cx="1730" cy="14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4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solidFill>
                  <a:schemeClr val="tx1"/>
                </a:solidFill>
              </a:endParaRPr>
            </a:p>
          </p:txBody>
        </p:sp>
        <p:pic>
          <p:nvPicPr>
            <p:cNvPr id="24" name="Picture 5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" y="1134"/>
              <a:ext cx="1374" cy="10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 Box 52"/>
          <p:cNvSpPr txBox="1">
            <a:spLocks noChangeArrowheads="1"/>
          </p:cNvSpPr>
          <p:nvPr/>
        </p:nvSpPr>
        <p:spPr bwMode="auto">
          <a:xfrm>
            <a:off x="110332" y="548680"/>
            <a:ext cx="4032250" cy="1323439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Identification 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and quantification of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proteins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accumulation and  phosphorylation 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level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in 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well-defined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physiological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states</a:t>
            </a:r>
            <a:endParaRPr lang="fr-FR" altLang="fr-FR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ZoneTexte 25"/>
          <p:cNvSpPr txBox="1"/>
          <p:nvPr/>
        </p:nvSpPr>
        <p:spPr bwMode="auto">
          <a:xfrm>
            <a:off x="990056" y="2060848"/>
            <a:ext cx="22728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Mass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spectrometry</a:t>
            </a: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5986576" y="1340768"/>
            <a:ext cx="434777" cy="400110"/>
            <a:chOff x="1691680" y="116632"/>
            <a:chExt cx="434777" cy="400110"/>
          </a:xfrm>
        </p:grpSpPr>
        <p:sp>
          <p:nvSpPr>
            <p:cNvPr id="17" name="Ellipse 16"/>
            <p:cNvSpPr/>
            <p:nvPr/>
          </p:nvSpPr>
          <p:spPr>
            <a:xfrm>
              <a:off x="1691680" y="116632"/>
              <a:ext cx="434777" cy="36004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758225" y="116632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>
                  <a:solidFill>
                    <a:srgbClr val="C00000"/>
                  </a:solidFill>
                  <a:latin typeface="+mj-lt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512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19</a:t>
            </a:fld>
            <a:endParaRPr lang="fr-FR"/>
          </a:p>
        </p:txBody>
      </p:sp>
      <p:sp>
        <p:nvSpPr>
          <p:cNvPr id="12" name="Text Box 54"/>
          <p:cNvSpPr txBox="1">
            <a:spLocks noChangeArrowheads="1"/>
          </p:cNvSpPr>
          <p:nvPr/>
        </p:nvSpPr>
        <p:spPr bwMode="auto">
          <a:xfrm>
            <a:off x="4632577" y="4790503"/>
            <a:ext cx="3623137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 err="1">
                <a:solidFill>
                  <a:schemeClr val="tx1"/>
                </a:solidFill>
                <a:latin typeface="+mj-lt"/>
              </a:rPr>
              <a:t>Ser</a:t>
            </a:r>
            <a:r>
              <a:rPr lang="fr-FR" altLang="fr-FR" sz="2000" b="1" dirty="0">
                <a:solidFill>
                  <a:schemeClr val="tx1"/>
                </a:solidFill>
                <a:latin typeface="+mj-lt"/>
              </a:rPr>
              <a:t> , </a:t>
            </a:r>
            <a:r>
              <a:rPr lang="fr-FR" altLang="fr-FR" sz="2000" b="1" dirty="0" err="1">
                <a:solidFill>
                  <a:schemeClr val="tx1"/>
                </a:solidFill>
                <a:latin typeface="+mj-lt"/>
              </a:rPr>
              <a:t>Thr</a:t>
            </a:r>
            <a:r>
              <a:rPr lang="fr-FR" altLang="fr-FR" sz="2000" b="1" dirty="0">
                <a:solidFill>
                  <a:schemeClr val="tx1"/>
                </a:solidFill>
                <a:latin typeface="+mj-lt"/>
              </a:rPr>
              <a:t>                        </a:t>
            </a:r>
            <a:r>
              <a:rPr lang="fr-FR" altLang="fr-FR" sz="20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Ala</a:t>
            </a:r>
            <a:endParaRPr lang="fr-FR" altLang="fr-FR" sz="2000" b="1" dirty="0">
              <a:solidFill>
                <a:srgbClr val="C00000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tx1"/>
                </a:solidFill>
                <a:latin typeface="+mj-lt"/>
              </a:rPr>
              <a:t>     Tyr                           </a:t>
            </a:r>
            <a:r>
              <a:rPr lang="fr-FR" altLang="fr-FR" sz="2000" b="1" dirty="0" smtClean="0">
                <a:solidFill>
                  <a:schemeClr val="tx1"/>
                </a:solidFill>
                <a:latin typeface="+mj-lt"/>
              </a:rPr>
              <a:t>   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Phe</a:t>
            </a:r>
            <a:r>
              <a:rPr lang="fr-FR" altLang="fr-FR" sz="2000" b="1" dirty="0" smtClean="0">
                <a:solidFill>
                  <a:schemeClr val="tx1"/>
                </a:solidFill>
                <a:latin typeface="+mj-lt"/>
              </a:rPr>
              <a:t>  </a:t>
            </a:r>
            <a:endParaRPr lang="fr-FR" altLang="fr-FR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ZoneTexte 22"/>
          <p:cNvSpPr txBox="1"/>
          <p:nvPr/>
        </p:nvSpPr>
        <p:spPr bwMode="auto">
          <a:xfrm>
            <a:off x="4427984" y="4349203"/>
            <a:ext cx="403232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Permanent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dephosphorylated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state</a:t>
            </a:r>
            <a:endParaRPr lang="fr-FR" sz="2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92426" y="1879957"/>
            <a:ext cx="354584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A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G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Y</a:t>
            </a:r>
          </a:p>
          <a:p>
            <a:pPr algn="ctr"/>
            <a:endParaRPr lang="fr-FR" altLang="fr-FR" sz="2000" b="1" i="1" dirty="0">
              <a:solidFill>
                <a:schemeClr val="bg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8635074" y="51370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</a:rPr>
              <a:t>I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37" name="Line 56"/>
          <p:cNvSpPr>
            <a:spLocks noChangeShapeType="1"/>
          </p:cNvSpPr>
          <p:nvPr/>
        </p:nvSpPr>
        <p:spPr bwMode="auto">
          <a:xfrm>
            <a:off x="6223619" y="5301208"/>
            <a:ext cx="4366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sz="2000">
              <a:latin typeface="+mj-lt"/>
            </a:endParaRPr>
          </a:p>
        </p:txBody>
      </p:sp>
      <p:sp>
        <p:nvSpPr>
          <p:cNvPr id="38" name="Line 56"/>
          <p:cNvSpPr>
            <a:spLocks noChangeShapeType="1"/>
          </p:cNvSpPr>
          <p:nvPr/>
        </p:nvSpPr>
        <p:spPr bwMode="auto">
          <a:xfrm>
            <a:off x="6223619" y="5032019"/>
            <a:ext cx="4366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sz="2000">
              <a:latin typeface="+mj-lt"/>
            </a:endParaRPr>
          </a:p>
        </p:txBody>
      </p:sp>
      <p:grpSp>
        <p:nvGrpSpPr>
          <p:cNvPr id="39" name="Group 53"/>
          <p:cNvGrpSpPr>
            <a:grpSpLocks/>
          </p:cNvGrpSpPr>
          <p:nvPr/>
        </p:nvGrpSpPr>
        <p:grpSpPr bwMode="auto">
          <a:xfrm>
            <a:off x="4662745" y="3370457"/>
            <a:ext cx="3562801" cy="399840"/>
            <a:chOff x="3731" y="784"/>
            <a:chExt cx="1763" cy="422"/>
          </a:xfrm>
        </p:grpSpPr>
        <p:sp>
          <p:nvSpPr>
            <p:cNvPr id="40" name="Text Box 54"/>
            <p:cNvSpPr txBox="1">
              <a:spLocks noChangeArrowheads="1"/>
            </p:cNvSpPr>
            <p:nvPr/>
          </p:nvSpPr>
          <p:spPr bwMode="auto">
            <a:xfrm>
              <a:off x="3731" y="784"/>
              <a:ext cx="1763" cy="4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4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 b="1" dirty="0" err="1" smtClean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Ser</a:t>
              </a:r>
              <a:r>
                <a:rPr lang="fr-FR" altLang="fr-FR" sz="2000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, </a:t>
              </a:r>
              <a:r>
                <a:rPr lang="fr-FR" altLang="fr-FR" sz="2000" b="1" dirty="0" err="1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Thr</a:t>
              </a:r>
              <a:r>
                <a:rPr lang="fr-FR" altLang="fr-FR" sz="2000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 , Tyr                Glu, </a:t>
              </a:r>
              <a:r>
                <a:rPr lang="fr-FR" altLang="fr-FR" sz="2000" b="1" dirty="0" err="1" smtClean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Asp</a:t>
              </a:r>
              <a:endPara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41" name="Line 56"/>
            <p:cNvSpPr>
              <a:spLocks noChangeShapeType="1"/>
            </p:cNvSpPr>
            <p:nvPr/>
          </p:nvSpPr>
          <p:spPr bwMode="auto">
            <a:xfrm>
              <a:off x="4535" y="101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2000">
                <a:latin typeface="+mj-lt"/>
              </a:endParaRPr>
            </a:p>
          </p:txBody>
        </p:sp>
      </p:grpSp>
      <p:sp>
        <p:nvSpPr>
          <p:cNvPr id="42" name="Rectangle 2"/>
          <p:cNvSpPr>
            <a:spLocks noChangeArrowheads="1"/>
          </p:cNvSpPr>
          <p:nvPr/>
        </p:nvSpPr>
        <p:spPr bwMode="auto">
          <a:xfrm>
            <a:off x="4825561" y="2183184"/>
            <a:ext cx="3237169" cy="40011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Site-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directed</a:t>
            </a: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mutagenesis</a:t>
            </a:r>
            <a:endParaRPr lang="fr-FR" altLang="fr-FR" sz="2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3" name="ZoneTexte 42"/>
          <p:cNvSpPr txBox="1"/>
          <p:nvPr/>
        </p:nvSpPr>
        <p:spPr bwMode="auto">
          <a:xfrm>
            <a:off x="4561835" y="2926134"/>
            <a:ext cx="376462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Permanent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phosphorylated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state</a:t>
            </a: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44" name="Connecteur droit avec flèche 43"/>
          <p:cNvCxnSpPr/>
          <p:nvPr/>
        </p:nvCxnSpPr>
        <p:spPr bwMode="auto">
          <a:xfrm>
            <a:off x="3998665" y="4221088"/>
            <a:ext cx="429319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9"/>
          <p:cNvGrpSpPr>
            <a:grpSpLocks/>
          </p:cNvGrpSpPr>
          <p:nvPr/>
        </p:nvGrpSpPr>
        <p:grpSpPr bwMode="auto">
          <a:xfrm>
            <a:off x="326257" y="2626519"/>
            <a:ext cx="3600400" cy="2890713"/>
            <a:chOff x="261" y="790"/>
            <a:chExt cx="1730" cy="1461"/>
          </a:xfrm>
        </p:grpSpPr>
        <p:sp>
          <p:nvSpPr>
            <p:cNvPr id="46" name="Rectangle 50"/>
            <p:cNvSpPr>
              <a:spLocks noChangeArrowheads="1"/>
            </p:cNvSpPr>
            <p:nvPr/>
          </p:nvSpPr>
          <p:spPr bwMode="auto">
            <a:xfrm>
              <a:off x="261" y="790"/>
              <a:ext cx="1730" cy="14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4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solidFill>
                  <a:schemeClr val="tx1"/>
                </a:solidFill>
              </a:endParaRPr>
            </a:p>
          </p:txBody>
        </p:sp>
        <p:pic>
          <p:nvPicPr>
            <p:cNvPr id="47" name="Picture 5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" y="1134"/>
              <a:ext cx="1374" cy="10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8" name="Text Box 52"/>
          <p:cNvSpPr txBox="1">
            <a:spLocks noChangeArrowheads="1"/>
          </p:cNvSpPr>
          <p:nvPr/>
        </p:nvSpPr>
        <p:spPr bwMode="auto">
          <a:xfrm>
            <a:off x="110332" y="548680"/>
            <a:ext cx="4032250" cy="1323439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Identification 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and quantification of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proteins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accumulation and  phosphorylation 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level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in 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well-defined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physiological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states</a:t>
            </a:r>
            <a:endParaRPr lang="fr-FR" altLang="fr-FR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9" name="ZoneTexte 48"/>
          <p:cNvSpPr txBox="1"/>
          <p:nvPr/>
        </p:nvSpPr>
        <p:spPr bwMode="auto">
          <a:xfrm>
            <a:off x="990056" y="2060848"/>
            <a:ext cx="22728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Mass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spectrometry</a:t>
            </a: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6226757" y="1588730"/>
            <a:ext cx="434777" cy="400110"/>
            <a:chOff x="1691680" y="116632"/>
            <a:chExt cx="434777" cy="400110"/>
          </a:xfrm>
        </p:grpSpPr>
        <p:sp>
          <p:nvSpPr>
            <p:cNvPr id="24" name="Ellipse 23"/>
            <p:cNvSpPr/>
            <p:nvPr/>
          </p:nvSpPr>
          <p:spPr>
            <a:xfrm>
              <a:off x="1691680" y="116632"/>
              <a:ext cx="434777" cy="36004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758225" y="116632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>
                  <a:solidFill>
                    <a:srgbClr val="C00000"/>
                  </a:solidFill>
                  <a:latin typeface="+mj-lt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440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20</a:t>
            </a:fld>
            <a:endParaRPr lang="fr-FR"/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67544" y="5960070"/>
            <a:ext cx="7704856" cy="400110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Structural and 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functional</a:t>
            </a: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analysis</a:t>
            </a: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 of the 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respiratory</a:t>
            </a: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 complexes</a:t>
            </a:r>
            <a:endParaRPr lang="fr-FR" altLang="fr-FR" sz="2000" dirty="0">
              <a:solidFill>
                <a:srgbClr val="C00000"/>
              </a:solidFill>
              <a:latin typeface="+mj-lt"/>
            </a:endParaRPr>
          </a:p>
        </p:txBody>
      </p:sp>
      <p:cxnSp>
        <p:nvCxnSpPr>
          <p:cNvPr id="25" name="Connecteur droit avec flèche 24"/>
          <p:cNvCxnSpPr/>
          <p:nvPr/>
        </p:nvCxnSpPr>
        <p:spPr bwMode="auto">
          <a:xfrm>
            <a:off x="6444145" y="5255220"/>
            <a:ext cx="0" cy="550044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54"/>
          <p:cNvSpPr txBox="1">
            <a:spLocks noChangeArrowheads="1"/>
          </p:cNvSpPr>
          <p:nvPr/>
        </p:nvSpPr>
        <p:spPr bwMode="auto">
          <a:xfrm>
            <a:off x="4632577" y="4358455"/>
            <a:ext cx="3623137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Ser</a:t>
            </a: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, </a:t>
            </a:r>
            <a:r>
              <a:rPr lang="fr-FR" altLang="fr-FR" sz="20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Thr</a:t>
            </a: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                       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Ala</a:t>
            </a:r>
            <a:endParaRPr lang="fr-FR" altLang="fr-FR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    Tyr                           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 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Phe</a:t>
            </a:r>
            <a:r>
              <a:rPr lang="fr-FR" altLang="fr-FR" sz="2000" b="1" dirty="0" smtClean="0">
                <a:solidFill>
                  <a:schemeClr val="tx1"/>
                </a:solidFill>
                <a:latin typeface="+mj-lt"/>
              </a:rPr>
              <a:t>  </a:t>
            </a:r>
            <a:endParaRPr lang="fr-FR" altLang="fr-FR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ZoneTexte 41"/>
          <p:cNvSpPr txBox="1"/>
          <p:nvPr/>
        </p:nvSpPr>
        <p:spPr bwMode="auto">
          <a:xfrm>
            <a:off x="4427984" y="3917155"/>
            <a:ext cx="403232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Permanent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dephosphorylated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state</a:t>
            </a: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3" name="Line 56"/>
          <p:cNvSpPr>
            <a:spLocks noChangeShapeType="1"/>
          </p:cNvSpPr>
          <p:nvPr/>
        </p:nvSpPr>
        <p:spPr bwMode="auto">
          <a:xfrm>
            <a:off x="6223619" y="4911452"/>
            <a:ext cx="436613" cy="0"/>
          </a:xfrm>
          <a:prstGeom prst="line">
            <a:avLst/>
          </a:prstGeom>
          <a:noFill/>
          <a:ln w="28575">
            <a:solidFill>
              <a:schemeClr val="accent1">
                <a:lumMod val="50000"/>
              </a:schemeClr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sz="2000">
              <a:latin typeface="+mj-lt"/>
            </a:endParaRPr>
          </a:p>
        </p:txBody>
      </p:sp>
      <p:sp>
        <p:nvSpPr>
          <p:cNvPr id="44" name="Line 56"/>
          <p:cNvSpPr>
            <a:spLocks noChangeShapeType="1"/>
          </p:cNvSpPr>
          <p:nvPr/>
        </p:nvSpPr>
        <p:spPr bwMode="auto">
          <a:xfrm>
            <a:off x="6223619" y="4599971"/>
            <a:ext cx="436613" cy="0"/>
          </a:xfrm>
          <a:prstGeom prst="line">
            <a:avLst/>
          </a:prstGeom>
          <a:noFill/>
          <a:ln w="28575">
            <a:solidFill>
              <a:schemeClr val="accent1">
                <a:lumMod val="50000"/>
              </a:schemeClr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sz="2000">
              <a:latin typeface="+mj-lt"/>
            </a:endParaRPr>
          </a:p>
        </p:txBody>
      </p:sp>
      <p:grpSp>
        <p:nvGrpSpPr>
          <p:cNvPr id="45" name="Group 53"/>
          <p:cNvGrpSpPr>
            <a:grpSpLocks/>
          </p:cNvGrpSpPr>
          <p:nvPr/>
        </p:nvGrpSpPr>
        <p:grpSpPr bwMode="auto">
          <a:xfrm>
            <a:off x="4662745" y="2938409"/>
            <a:ext cx="3562801" cy="399840"/>
            <a:chOff x="3731" y="784"/>
            <a:chExt cx="1763" cy="422"/>
          </a:xfrm>
        </p:grpSpPr>
        <p:sp>
          <p:nvSpPr>
            <p:cNvPr id="46" name="Text Box 54"/>
            <p:cNvSpPr txBox="1">
              <a:spLocks noChangeArrowheads="1"/>
            </p:cNvSpPr>
            <p:nvPr/>
          </p:nvSpPr>
          <p:spPr bwMode="auto">
            <a:xfrm>
              <a:off x="3731" y="784"/>
              <a:ext cx="1763" cy="4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4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 b="1" dirty="0" err="1" smtClean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Ser</a:t>
              </a:r>
              <a:r>
                <a:rPr lang="fr-FR" altLang="fr-FR" sz="2000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, </a:t>
              </a:r>
              <a:r>
                <a:rPr lang="fr-FR" altLang="fr-FR" sz="2000" b="1" dirty="0" err="1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Thr</a:t>
              </a:r>
              <a:r>
                <a:rPr lang="fr-FR" altLang="fr-FR" sz="2000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 , Tyr                Glu, </a:t>
              </a:r>
              <a:r>
                <a:rPr lang="fr-FR" altLang="fr-FR" sz="2000" b="1" dirty="0" err="1" smtClean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Asp</a:t>
              </a:r>
              <a:endPara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47" name="Line 56"/>
            <p:cNvSpPr>
              <a:spLocks noChangeShapeType="1"/>
            </p:cNvSpPr>
            <p:nvPr/>
          </p:nvSpPr>
          <p:spPr bwMode="auto">
            <a:xfrm>
              <a:off x="4535" y="1010"/>
              <a:ext cx="192" cy="0"/>
            </a:xfrm>
            <a:prstGeom prst="line">
              <a:avLst/>
            </a:prstGeom>
            <a:noFill/>
            <a:ln w="28575">
              <a:solidFill>
                <a:schemeClr val="accent1">
                  <a:lumMod val="50000"/>
                </a:schemeClr>
              </a:solidFill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2000">
                <a:latin typeface="+mj-lt"/>
              </a:endParaRPr>
            </a:p>
          </p:txBody>
        </p:sp>
      </p:grpSp>
      <p:sp>
        <p:nvSpPr>
          <p:cNvPr id="48" name="Rectangle 2"/>
          <p:cNvSpPr>
            <a:spLocks noChangeArrowheads="1"/>
          </p:cNvSpPr>
          <p:nvPr/>
        </p:nvSpPr>
        <p:spPr bwMode="auto">
          <a:xfrm>
            <a:off x="4825561" y="1751136"/>
            <a:ext cx="3237169" cy="40011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Site-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directed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mutagenesis</a:t>
            </a:r>
            <a:endParaRPr lang="fr-FR" altLang="fr-FR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9" name="ZoneTexte 48"/>
          <p:cNvSpPr txBox="1"/>
          <p:nvPr/>
        </p:nvSpPr>
        <p:spPr bwMode="auto">
          <a:xfrm>
            <a:off x="4561835" y="2494086"/>
            <a:ext cx="376462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Permanent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phosphorylated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state</a:t>
            </a: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50" name="Connecteur droit avec flèche 49"/>
          <p:cNvCxnSpPr/>
          <p:nvPr/>
        </p:nvCxnSpPr>
        <p:spPr bwMode="auto">
          <a:xfrm>
            <a:off x="3998665" y="3789040"/>
            <a:ext cx="429319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49"/>
          <p:cNvGrpSpPr>
            <a:grpSpLocks/>
          </p:cNvGrpSpPr>
          <p:nvPr/>
        </p:nvGrpSpPr>
        <p:grpSpPr bwMode="auto">
          <a:xfrm>
            <a:off x="326257" y="2194471"/>
            <a:ext cx="3600400" cy="2890713"/>
            <a:chOff x="261" y="790"/>
            <a:chExt cx="1730" cy="1461"/>
          </a:xfrm>
        </p:grpSpPr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261" y="790"/>
              <a:ext cx="1730" cy="14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4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>
                <a:solidFill>
                  <a:schemeClr val="tx1"/>
                </a:solidFill>
              </a:endParaRPr>
            </a:p>
          </p:txBody>
        </p:sp>
        <p:pic>
          <p:nvPicPr>
            <p:cNvPr id="53" name="Picture 5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" y="1134"/>
              <a:ext cx="1374" cy="10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" name="Text Box 52"/>
          <p:cNvSpPr txBox="1">
            <a:spLocks noChangeArrowheads="1"/>
          </p:cNvSpPr>
          <p:nvPr/>
        </p:nvSpPr>
        <p:spPr bwMode="auto">
          <a:xfrm>
            <a:off x="110332" y="116632"/>
            <a:ext cx="4032250" cy="1323439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Identification 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and quantification of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proteins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accumulation and  phosphorylation 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level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in 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well-defined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altLang="fr-FR" sz="20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physiological</a:t>
            </a:r>
            <a:r>
              <a:rPr lang="fr-FR" altLang="fr-FR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states</a:t>
            </a:r>
            <a:endParaRPr lang="fr-FR" altLang="fr-FR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5" name="ZoneTexte 54"/>
          <p:cNvSpPr txBox="1"/>
          <p:nvPr/>
        </p:nvSpPr>
        <p:spPr bwMode="auto">
          <a:xfrm>
            <a:off x="990056" y="1628800"/>
            <a:ext cx="22728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Mass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spectrometry</a:t>
            </a: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8592426" y="1879957"/>
            <a:ext cx="354584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A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G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Y</a:t>
            </a:r>
          </a:p>
          <a:p>
            <a:pPr algn="ctr"/>
            <a:endParaRPr lang="fr-FR" altLang="fr-FR" sz="2000" b="1" i="1" dirty="0">
              <a:solidFill>
                <a:schemeClr val="bg1"/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8635074" y="51370"/>
            <a:ext cx="3016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I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4102584" y="5500551"/>
            <a:ext cx="434777" cy="400110"/>
            <a:chOff x="1691680" y="116632"/>
            <a:chExt cx="434777" cy="400110"/>
          </a:xfrm>
        </p:grpSpPr>
        <p:sp>
          <p:nvSpPr>
            <p:cNvPr id="23" name="Ellipse 22"/>
            <p:cNvSpPr/>
            <p:nvPr/>
          </p:nvSpPr>
          <p:spPr>
            <a:xfrm>
              <a:off x="1691680" y="116632"/>
              <a:ext cx="434777" cy="36004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1758225" y="116632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 smtClean="0">
                  <a:solidFill>
                    <a:srgbClr val="C00000"/>
                  </a:solidFill>
                  <a:latin typeface="+mj-lt"/>
                </a:rPr>
                <a:t>3</a:t>
              </a:r>
              <a:endParaRPr lang="fr-FR" sz="2000" dirty="0">
                <a:solidFill>
                  <a:srgbClr val="C00000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02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51321" y="980728"/>
            <a:ext cx="7543800" cy="1944216"/>
          </a:xfrm>
        </p:spPr>
        <p:txBody>
          <a:bodyPr/>
          <a:lstStyle/>
          <a:p>
            <a:pPr algn="ctr"/>
            <a:r>
              <a:rPr lang="fr-FR" altLang="fr-FR" sz="4000" dirty="0" smtClean="0"/>
              <a:t>II – </a:t>
            </a:r>
            <a:r>
              <a:rPr lang="fr-FR" altLang="fr-FR" sz="4000" dirty="0" err="1" smtClean="0"/>
              <a:t>Biological</a:t>
            </a:r>
            <a:r>
              <a:rPr lang="fr-FR" altLang="fr-FR" sz="4000" dirty="0" smtClean="0"/>
              <a:t> </a:t>
            </a:r>
            <a:r>
              <a:rPr lang="fr-FR" altLang="fr-FR" sz="4000" dirty="0" err="1"/>
              <a:t>s</a:t>
            </a:r>
            <a:r>
              <a:rPr lang="fr-FR" altLang="fr-FR" sz="4000" dirty="0" err="1" smtClean="0"/>
              <a:t>tudy</a:t>
            </a:r>
            <a:r>
              <a:rPr lang="fr-FR" altLang="fr-FR" sz="4000" dirty="0" smtClean="0"/>
              <a:t> </a:t>
            </a:r>
            <a:r>
              <a:rPr lang="fr-FR" altLang="fr-FR" sz="4000" dirty="0"/>
              <a:t>model : </a:t>
            </a:r>
            <a:br>
              <a:rPr lang="fr-FR" altLang="fr-FR" sz="4000" dirty="0"/>
            </a:br>
            <a:r>
              <a:rPr lang="fr-FR" altLang="fr-FR" sz="4000" dirty="0"/>
              <a:t>the </a:t>
            </a:r>
            <a:r>
              <a:rPr lang="fr-FR" altLang="fr-FR" sz="4000" dirty="0" err="1"/>
              <a:t>yeast</a:t>
            </a:r>
            <a:r>
              <a:rPr lang="fr-FR" altLang="fr-FR" sz="4000" dirty="0"/>
              <a:t> </a:t>
            </a:r>
            <a:r>
              <a:rPr lang="fr-FR" altLang="fr-FR" sz="4000" i="1" dirty="0"/>
              <a:t>Saccharomyces cerevisiae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573016"/>
            <a:ext cx="3190875" cy="2933700"/>
          </a:xfrm>
          <a:prstGeom prst="rect">
            <a:avLst/>
          </a:prstGeom>
        </p:spPr>
      </p:pic>
      <p:sp>
        <p:nvSpPr>
          <p:cNvPr id="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</p:spPr>
        <p:txBody>
          <a:bodyPr/>
          <a:lstStyle/>
          <a:p>
            <a:fld id="{25886CB1-9B3B-431B-A547-03B30AA5775F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36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22</a:t>
            </a:fld>
            <a:endParaRPr lang="fr-FR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6609" y="692696"/>
            <a:ext cx="8229600" cy="4824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fr-FR" sz="2000" b="1" kern="0" dirty="0" smtClean="0">
              <a:latin typeface="+mj-lt"/>
              <a:sym typeface="Wingdings" pitchFamily="2" charset="2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fr-FR" sz="2000" b="1" kern="0" dirty="0" smtClean="0">
                <a:solidFill>
                  <a:srgbClr val="CC3300"/>
                </a:solidFill>
                <a:latin typeface="+mj-lt"/>
                <a:sym typeface="Wingdings" pitchFamily="2" charset="2"/>
              </a:rPr>
              <a:t>Facultative aerobe </a:t>
            </a:r>
            <a:r>
              <a:rPr lang="en-GB" altLang="fr-FR" sz="2000" kern="0" dirty="0" smtClean="0">
                <a:solidFill>
                  <a:schemeClr val="accent1">
                    <a:lumMod val="75000"/>
                  </a:schemeClr>
                </a:solidFill>
                <a:latin typeface="+mj-lt"/>
                <a:sym typeface="Wingdings" pitchFamily="2" charset="2"/>
              </a:rPr>
              <a:t> study of various physiological states, dependent on culture conditions</a:t>
            </a:r>
            <a:endParaRPr lang="fr-FR" altLang="fr-FR" kern="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</a:endParaRPr>
          </a:p>
        </p:txBody>
      </p:sp>
      <p:pic>
        <p:nvPicPr>
          <p:cNvPr id="5" name="Picture 16" descr="gluco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446" y="3513561"/>
            <a:ext cx="43561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7" descr="glycer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021" y="2359448"/>
            <a:ext cx="4292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4474146" y="1845098"/>
            <a:ext cx="539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altLang="fr-FR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WT</a:t>
            </a:r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5945759" y="1845098"/>
            <a:ext cx="221509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altLang="fr-FR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 </a:t>
            </a:r>
            <a:r>
              <a:rPr lang="en-GB" altLang="fr-FR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Respiratory mutant</a:t>
            </a:r>
            <a:endParaRPr lang="en-GB" altLang="fr-FR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292856" y="3538961"/>
            <a:ext cx="282538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altLang="fr-FR" sz="2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Fermentescible medium</a:t>
            </a:r>
          </a:p>
          <a:p>
            <a:pPr algn="ctr">
              <a:defRPr/>
            </a:pPr>
            <a:r>
              <a:rPr lang="fr-FR" altLang="fr-FR" sz="2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(glucose, galactose)</a:t>
            </a:r>
            <a:endParaRPr lang="fr-FR" altLang="fr-FR" sz="2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Text Box 28"/>
          <p:cNvSpPr txBox="1">
            <a:spLocks noChangeArrowheads="1"/>
          </p:cNvSpPr>
          <p:nvPr/>
        </p:nvSpPr>
        <p:spPr bwMode="auto">
          <a:xfrm>
            <a:off x="292856" y="2221405"/>
            <a:ext cx="24320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altLang="fr-FR" sz="2000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Respiratory</a:t>
            </a:r>
            <a:r>
              <a:rPr lang="fr-FR" altLang="fr-FR" sz="2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medium</a:t>
            </a:r>
            <a:endParaRPr lang="fr-FR" altLang="fr-FR" sz="2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>
              <a:defRPr/>
            </a:pPr>
            <a:r>
              <a:rPr lang="fr-FR" altLang="fr-FR" sz="2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(Lactate)</a:t>
            </a:r>
            <a:endParaRPr lang="en-GB" altLang="fr-FR" sz="2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6609" y="4797152"/>
            <a:ext cx="65154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err="1" smtClean="0">
                <a:solidFill>
                  <a:srgbClr val="CC3300"/>
                </a:solidFill>
                <a:latin typeface="+mj-lt"/>
              </a:rPr>
              <a:t>Molecular</a:t>
            </a:r>
            <a:r>
              <a:rPr lang="fr-FR" b="1" dirty="0" smtClean="0">
                <a:solidFill>
                  <a:srgbClr val="CC3300"/>
                </a:solidFill>
                <a:latin typeface="+mj-lt"/>
              </a:rPr>
              <a:t> </a:t>
            </a:r>
            <a:r>
              <a:rPr lang="fr-FR" b="1" dirty="0" err="1" smtClean="0">
                <a:solidFill>
                  <a:srgbClr val="CC3300"/>
                </a:solidFill>
                <a:latin typeface="+mj-lt"/>
              </a:rPr>
              <a:t>genetics</a:t>
            </a:r>
            <a:r>
              <a:rPr lang="fr-FR" b="1" dirty="0" smtClean="0">
                <a:solidFill>
                  <a:srgbClr val="CC3300"/>
                </a:solidFill>
                <a:latin typeface="+mj-lt"/>
              </a:rPr>
              <a:t> techniques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 smtClean="0">
              <a:solidFill>
                <a:srgbClr val="CC3300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srgbClr val="CC3300"/>
                </a:solidFill>
                <a:latin typeface="+mj-lt"/>
              </a:rPr>
              <a:t>Complete </a:t>
            </a:r>
            <a:r>
              <a:rPr lang="fr-FR" b="1" dirty="0" err="1" smtClean="0">
                <a:solidFill>
                  <a:srgbClr val="CC3300"/>
                </a:solidFill>
                <a:latin typeface="+mj-lt"/>
              </a:rPr>
              <a:t>sequenced</a:t>
            </a:r>
            <a:r>
              <a:rPr lang="fr-FR" b="1" dirty="0" smtClean="0">
                <a:solidFill>
                  <a:srgbClr val="CC3300"/>
                </a:solidFill>
                <a:latin typeface="+mj-lt"/>
              </a:rPr>
              <a:t> </a:t>
            </a:r>
            <a:r>
              <a:rPr lang="fr-FR" b="1" dirty="0" err="1" smtClean="0">
                <a:solidFill>
                  <a:srgbClr val="CC3300"/>
                </a:solidFill>
                <a:latin typeface="+mj-lt"/>
              </a:rPr>
              <a:t>genome</a:t>
            </a:r>
            <a:endParaRPr lang="fr-FR" b="1" dirty="0" smtClean="0">
              <a:solidFill>
                <a:srgbClr val="CC3300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 smtClean="0">
              <a:solidFill>
                <a:srgbClr val="CC3300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err="1" smtClean="0">
                <a:solidFill>
                  <a:srgbClr val="CC3300"/>
                </a:solidFill>
                <a:latin typeface="+mj-lt"/>
              </a:rPr>
              <a:t>Numerous</a:t>
            </a:r>
            <a:r>
              <a:rPr lang="fr-FR" b="1" dirty="0" smtClean="0">
                <a:solidFill>
                  <a:srgbClr val="CC3300"/>
                </a:solidFill>
                <a:latin typeface="+mj-lt"/>
              </a:rPr>
              <a:t> homologies </a:t>
            </a:r>
            <a:r>
              <a:rPr lang="fr-FR" b="1" dirty="0" err="1" smtClean="0">
                <a:solidFill>
                  <a:srgbClr val="CC3300"/>
                </a:solidFill>
                <a:latin typeface="+mj-lt"/>
              </a:rPr>
              <a:t>with</a:t>
            </a:r>
            <a:r>
              <a:rPr lang="fr-FR" b="1" dirty="0" smtClean="0">
                <a:solidFill>
                  <a:srgbClr val="CC3300"/>
                </a:solidFill>
                <a:latin typeface="+mj-lt"/>
              </a:rPr>
              <a:t> the </a:t>
            </a:r>
            <a:r>
              <a:rPr lang="fr-FR" b="1" dirty="0" err="1" smtClean="0">
                <a:solidFill>
                  <a:srgbClr val="CC3300"/>
                </a:solidFill>
                <a:latin typeface="+mj-lt"/>
              </a:rPr>
              <a:t>human</a:t>
            </a:r>
            <a:r>
              <a:rPr lang="fr-FR" b="1" dirty="0" smtClean="0">
                <a:solidFill>
                  <a:srgbClr val="CC3300"/>
                </a:solidFill>
                <a:latin typeface="+mj-lt"/>
              </a:rPr>
              <a:t> </a:t>
            </a:r>
            <a:r>
              <a:rPr lang="fr-FR" b="1" dirty="0" err="1" smtClean="0">
                <a:solidFill>
                  <a:srgbClr val="CC3300"/>
                </a:solidFill>
                <a:latin typeface="+mj-lt"/>
              </a:rPr>
              <a:t>respiratory</a:t>
            </a:r>
            <a:r>
              <a:rPr lang="fr-FR" b="1" dirty="0" smtClean="0">
                <a:solidFill>
                  <a:srgbClr val="CC3300"/>
                </a:solidFill>
                <a:latin typeface="+mj-lt"/>
              </a:rPr>
              <a:t> </a:t>
            </a:r>
            <a:r>
              <a:rPr lang="fr-FR" b="1" dirty="0" err="1" smtClean="0">
                <a:solidFill>
                  <a:srgbClr val="CC3300"/>
                </a:solidFill>
                <a:latin typeface="+mj-lt"/>
              </a:rPr>
              <a:t>chain</a:t>
            </a:r>
            <a:r>
              <a:rPr lang="fr-FR" b="1" dirty="0" smtClean="0">
                <a:solidFill>
                  <a:srgbClr val="CC3300"/>
                </a:solidFill>
                <a:latin typeface="+mj-lt"/>
              </a:rPr>
              <a:t> </a:t>
            </a:r>
            <a:endParaRPr lang="fr-FR" b="1" dirty="0">
              <a:solidFill>
                <a:srgbClr val="CC3300"/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69183" y="1879957"/>
            <a:ext cx="401071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U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D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Y</a:t>
            </a:r>
          </a:p>
          <a:p>
            <a:pPr algn="ctr"/>
            <a:endParaRPr lang="fr-FR" altLang="fr-FR" sz="20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D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L</a:t>
            </a:r>
          </a:p>
          <a:p>
            <a:pPr algn="ctr"/>
            <a:endParaRPr lang="fr-FR" altLang="fr-FR" sz="2000" b="1" i="1" dirty="0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8635074" y="51370"/>
            <a:ext cx="418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II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40319" y="271603"/>
            <a:ext cx="34498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2400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Saccharomyces cerevisiae</a:t>
            </a:r>
            <a:endParaRPr lang="fr-FR"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024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99792" y="2492896"/>
            <a:ext cx="3600400" cy="1143000"/>
          </a:xfrm>
        </p:spPr>
        <p:txBody>
          <a:bodyPr/>
          <a:lstStyle/>
          <a:p>
            <a:r>
              <a:rPr lang="fr-FR" sz="4000" dirty="0" smtClean="0"/>
              <a:t>III – First </a:t>
            </a:r>
            <a:r>
              <a:rPr lang="fr-FR" sz="4000" dirty="0" err="1" smtClean="0"/>
              <a:t>aim</a:t>
            </a:r>
            <a:endParaRPr lang="fr-FR" sz="4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513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467544" y="908720"/>
            <a:ext cx="7543800" cy="3672408"/>
          </a:xfrm>
        </p:spPr>
        <p:txBody>
          <a:bodyPr/>
          <a:lstStyle/>
          <a:p>
            <a:pPr algn="ctr"/>
            <a:r>
              <a:rPr lang="fr-FR" altLang="fr-FR" sz="4000" dirty="0"/>
              <a:t>Q</a:t>
            </a:r>
            <a:r>
              <a:rPr lang="fr-FR" altLang="fr-FR" sz="4000" dirty="0" smtClean="0"/>
              <a:t>uantitative variations of the mitochondrial </a:t>
            </a:r>
            <a:r>
              <a:rPr lang="fr-FR" altLang="fr-FR" sz="4000" dirty="0" err="1" smtClean="0"/>
              <a:t>proteome</a:t>
            </a:r>
            <a:r>
              <a:rPr lang="fr-FR" altLang="fr-FR" sz="4000" dirty="0" smtClean="0"/>
              <a:t> and </a:t>
            </a:r>
            <a:r>
              <a:rPr lang="fr-FR" altLang="fr-FR" sz="4000" dirty="0" err="1" smtClean="0"/>
              <a:t>phosphoproteome</a:t>
            </a:r>
            <a:r>
              <a:rPr lang="fr-FR" altLang="fr-FR" sz="4000" dirty="0" smtClean="0"/>
              <a:t> </a:t>
            </a:r>
            <a:r>
              <a:rPr lang="fr-FR" altLang="fr-FR" sz="4000" dirty="0" err="1" smtClean="0"/>
              <a:t>during</a:t>
            </a:r>
            <a:r>
              <a:rPr lang="fr-FR" altLang="fr-FR" sz="4000" dirty="0" smtClean="0"/>
              <a:t> fermentative and </a:t>
            </a:r>
            <a:r>
              <a:rPr lang="fr-FR" altLang="fr-FR" sz="4000" dirty="0" err="1" smtClean="0"/>
              <a:t>respiratory</a:t>
            </a:r>
            <a:r>
              <a:rPr lang="fr-FR" altLang="fr-FR" sz="4000" dirty="0" smtClean="0"/>
              <a:t> </a:t>
            </a:r>
            <a:r>
              <a:rPr lang="fr-FR" altLang="fr-FR" sz="4000" dirty="0" err="1" smtClean="0"/>
              <a:t>growth</a:t>
            </a:r>
            <a:r>
              <a:rPr lang="fr-FR" altLang="fr-FR" sz="4000" dirty="0" smtClean="0"/>
              <a:t> in </a:t>
            </a:r>
            <a:r>
              <a:rPr lang="fr-FR" altLang="fr-FR" sz="4000" i="1" dirty="0"/>
              <a:t>S</a:t>
            </a:r>
            <a:r>
              <a:rPr lang="fr-FR" altLang="fr-FR" sz="4000" i="1" dirty="0" smtClean="0"/>
              <a:t>accharomyces cerevisiae</a:t>
            </a:r>
            <a:endParaRPr lang="fr-FR" altLang="fr-FR" sz="4000" i="1" dirty="0"/>
          </a:p>
        </p:txBody>
      </p:sp>
      <p:sp>
        <p:nvSpPr>
          <p:cNvPr id="2" name="ZoneTexte 1"/>
          <p:cNvSpPr txBox="1"/>
          <p:nvPr/>
        </p:nvSpPr>
        <p:spPr>
          <a:xfrm>
            <a:off x="2771800" y="5549170"/>
            <a:ext cx="56334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2000" dirty="0">
                <a:solidFill>
                  <a:srgbClr val="CC3300"/>
                </a:solidFill>
                <a:latin typeface="+mj-lt"/>
              </a:rPr>
              <a:t>Renvoisé et al. , J Proteomics (2014) 106, 140-150</a:t>
            </a:r>
            <a:endParaRPr lang="fr-FR" sz="2000" dirty="0">
              <a:solidFill>
                <a:srgbClr val="CC3300"/>
              </a:solidFill>
              <a:latin typeface="+mj-lt"/>
            </a:endParaRPr>
          </a:p>
        </p:txBody>
      </p:sp>
      <p:sp>
        <p:nvSpPr>
          <p:cNvPr id="5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</p:spPr>
        <p:txBody>
          <a:bodyPr/>
          <a:lstStyle/>
          <a:p>
            <a:fld id="{25886CB1-9B3B-431B-A547-03B30AA5775F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28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23728" y="2492896"/>
            <a:ext cx="3610744" cy="1143000"/>
          </a:xfrm>
        </p:spPr>
        <p:txBody>
          <a:bodyPr/>
          <a:lstStyle/>
          <a:p>
            <a:r>
              <a:rPr lang="fr-FR" sz="4000" dirty="0" smtClean="0"/>
              <a:t>IV -</a:t>
            </a:r>
            <a:r>
              <a:rPr lang="fr-FR" sz="4000" dirty="0" err="1" smtClean="0"/>
              <a:t>Methodology</a:t>
            </a:r>
            <a:endParaRPr lang="fr-FR" sz="4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25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8569181" y="1879957"/>
            <a:ext cx="401071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D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L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G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Y</a:t>
            </a:r>
          </a:p>
          <a:p>
            <a:pPr algn="ctr"/>
            <a:endParaRPr lang="fr-FR" altLang="fr-FR" sz="2000" b="1" i="1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539839" y="51370"/>
            <a:ext cx="518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IV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280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26</a:t>
            </a:fld>
            <a:endParaRPr lang="fr-FR"/>
          </a:p>
        </p:txBody>
      </p:sp>
      <p:grpSp>
        <p:nvGrpSpPr>
          <p:cNvPr id="10" name="Group 31"/>
          <p:cNvGrpSpPr>
            <a:grpSpLocks/>
          </p:cNvGrpSpPr>
          <p:nvPr/>
        </p:nvGrpSpPr>
        <p:grpSpPr bwMode="auto">
          <a:xfrm>
            <a:off x="2282536" y="736251"/>
            <a:ext cx="458788" cy="741363"/>
            <a:chOff x="2744" y="1285"/>
            <a:chExt cx="945" cy="1659"/>
          </a:xfrm>
        </p:grpSpPr>
        <p:sp>
          <p:nvSpPr>
            <p:cNvPr id="11" name="Freeform 32"/>
            <p:cNvSpPr>
              <a:spLocks/>
            </p:cNvSpPr>
            <p:nvPr/>
          </p:nvSpPr>
          <p:spPr bwMode="auto">
            <a:xfrm>
              <a:off x="2744" y="1347"/>
              <a:ext cx="945" cy="1597"/>
            </a:xfrm>
            <a:custGeom>
              <a:avLst/>
              <a:gdLst>
                <a:gd name="T0" fmla="*/ 53958208 w 378"/>
                <a:gd name="T1" fmla="*/ 175033136 h 599"/>
                <a:gd name="T2" fmla="*/ 41122583 w 378"/>
                <a:gd name="T3" fmla="*/ 58158730 h 599"/>
                <a:gd name="T4" fmla="*/ 41122583 w 378"/>
                <a:gd name="T5" fmla="*/ 7201588 h 599"/>
                <a:gd name="T6" fmla="*/ 41916020 w 378"/>
                <a:gd name="T7" fmla="*/ 380009 h 599"/>
                <a:gd name="T8" fmla="*/ 28209188 w 378"/>
                <a:gd name="T9" fmla="*/ 5805612 h 599"/>
                <a:gd name="T10" fmla="*/ 14305395 w 378"/>
                <a:gd name="T11" fmla="*/ 0 h 599"/>
                <a:gd name="T12" fmla="*/ 14305395 w 378"/>
                <a:gd name="T13" fmla="*/ 0 h 599"/>
                <a:gd name="T14" fmla="*/ 15212895 w 378"/>
                <a:gd name="T15" fmla="*/ 7201588 h 599"/>
                <a:gd name="T16" fmla="*/ 15212895 w 378"/>
                <a:gd name="T17" fmla="*/ 58158730 h 599"/>
                <a:gd name="T18" fmla="*/ 2384563 w 378"/>
                <a:gd name="T19" fmla="*/ 175033136 h 599"/>
                <a:gd name="T20" fmla="*/ 28209188 w 378"/>
                <a:gd name="T21" fmla="*/ 205994583 h 599"/>
                <a:gd name="T22" fmla="*/ 28209188 w 378"/>
                <a:gd name="T23" fmla="*/ 205994583 h 599"/>
                <a:gd name="T24" fmla="*/ 53958208 w 378"/>
                <a:gd name="T25" fmla="*/ 175033136 h 59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78"/>
                <a:gd name="T40" fmla="*/ 0 h 599"/>
                <a:gd name="T41" fmla="*/ 378 w 378"/>
                <a:gd name="T42" fmla="*/ 599 h 59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78" h="599">
                  <a:moveTo>
                    <a:pt x="362" y="509"/>
                  </a:moveTo>
                  <a:cubicBezTo>
                    <a:pt x="350" y="461"/>
                    <a:pt x="276" y="191"/>
                    <a:pt x="276" y="169"/>
                  </a:cubicBezTo>
                  <a:cubicBezTo>
                    <a:pt x="276" y="147"/>
                    <a:pt x="276" y="21"/>
                    <a:pt x="276" y="21"/>
                  </a:cubicBezTo>
                  <a:cubicBezTo>
                    <a:pt x="276" y="13"/>
                    <a:pt x="279" y="7"/>
                    <a:pt x="281" y="1"/>
                  </a:cubicBezTo>
                  <a:cubicBezTo>
                    <a:pt x="272" y="16"/>
                    <a:pt x="204" y="17"/>
                    <a:pt x="189" y="17"/>
                  </a:cubicBezTo>
                  <a:cubicBezTo>
                    <a:pt x="174" y="17"/>
                    <a:pt x="104" y="16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6"/>
                    <a:pt x="102" y="13"/>
                    <a:pt x="102" y="21"/>
                  </a:cubicBezTo>
                  <a:cubicBezTo>
                    <a:pt x="102" y="21"/>
                    <a:pt x="102" y="147"/>
                    <a:pt x="102" y="169"/>
                  </a:cubicBezTo>
                  <a:cubicBezTo>
                    <a:pt x="102" y="191"/>
                    <a:pt x="28" y="461"/>
                    <a:pt x="16" y="509"/>
                  </a:cubicBezTo>
                  <a:cubicBezTo>
                    <a:pt x="0" y="572"/>
                    <a:pt x="33" y="599"/>
                    <a:pt x="189" y="599"/>
                  </a:cubicBezTo>
                  <a:cubicBezTo>
                    <a:pt x="189" y="599"/>
                    <a:pt x="189" y="599"/>
                    <a:pt x="189" y="599"/>
                  </a:cubicBezTo>
                  <a:cubicBezTo>
                    <a:pt x="345" y="599"/>
                    <a:pt x="378" y="572"/>
                    <a:pt x="362" y="509"/>
                  </a:cubicBezTo>
                  <a:close/>
                </a:path>
              </a:pathLst>
            </a:custGeom>
            <a:solidFill>
              <a:srgbClr val="D9F1F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33"/>
            <p:cNvSpPr>
              <a:spLocks/>
            </p:cNvSpPr>
            <p:nvPr/>
          </p:nvSpPr>
          <p:spPr bwMode="auto">
            <a:xfrm>
              <a:off x="2744" y="2101"/>
              <a:ext cx="945" cy="843"/>
            </a:xfrm>
            <a:custGeom>
              <a:avLst/>
              <a:gdLst>
                <a:gd name="T0" fmla="*/ 53958208 w 378"/>
                <a:gd name="T1" fmla="*/ 78355031 h 316"/>
                <a:gd name="T2" fmla="*/ 45178250 w 378"/>
                <a:gd name="T3" fmla="*/ 0 h 316"/>
                <a:gd name="T4" fmla="*/ 45013488 w 378"/>
                <a:gd name="T5" fmla="*/ 0 h 316"/>
                <a:gd name="T6" fmla="*/ 45013488 w 378"/>
                <a:gd name="T7" fmla="*/ 0 h 316"/>
                <a:gd name="T8" fmla="*/ 28209188 w 378"/>
                <a:gd name="T9" fmla="*/ 5843561 h 316"/>
                <a:gd name="T10" fmla="*/ 11322083 w 378"/>
                <a:gd name="T11" fmla="*/ 0 h 316"/>
                <a:gd name="T12" fmla="*/ 11322083 w 378"/>
                <a:gd name="T13" fmla="*/ 0 h 316"/>
                <a:gd name="T14" fmla="*/ 11207345 w 378"/>
                <a:gd name="T15" fmla="*/ 0 h 316"/>
                <a:gd name="T16" fmla="*/ 2384563 w 378"/>
                <a:gd name="T17" fmla="*/ 78355031 h 316"/>
                <a:gd name="T18" fmla="*/ 28209188 w 378"/>
                <a:gd name="T19" fmla="*/ 109534840 h 316"/>
                <a:gd name="T20" fmla="*/ 28209188 w 378"/>
                <a:gd name="T21" fmla="*/ 109534840 h 316"/>
                <a:gd name="T22" fmla="*/ 53958208 w 378"/>
                <a:gd name="T23" fmla="*/ 78355031 h 3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78"/>
                <a:gd name="T37" fmla="*/ 0 h 316"/>
                <a:gd name="T38" fmla="*/ 378 w 378"/>
                <a:gd name="T39" fmla="*/ 316 h 3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78" h="316">
                  <a:moveTo>
                    <a:pt x="362" y="226"/>
                  </a:moveTo>
                  <a:cubicBezTo>
                    <a:pt x="355" y="197"/>
                    <a:pt x="325" y="87"/>
                    <a:pt x="303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2" y="10"/>
                    <a:pt x="251" y="17"/>
                    <a:pt x="189" y="17"/>
                  </a:cubicBezTo>
                  <a:cubicBezTo>
                    <a:pt x="127" y="17"/>
                    <a:pt x="76" y="1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53" y="87"/>
                    <a:pt x="23" y="197"/>
                    <a:pt x="16" y="226"/>
                  </a:cubicBezTo>
                  <a:cubicBezTo>
                    <a:pt x="0" y="289"/>
                    <a:pt x="33" y="316"/>
                    <a:pt x="189" y="316"/>
                  </a:cubicBezTo>
                  <a:cubicBezTo>
                    <a:pt x="189" y="316"/>
                    <a:pt x="189" y="316"/>
                    <a:pt x="189" y="316"/>
                  </a:cubicBezTo>
                  <a:cubicBezTo>
                    <a:pt x="345" y="316"/>
                    <a:pt x="378" y="289"/>
                    <a:pt x="362" y="22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Oval 34"/>
            <p:cNvSpPr>
              <a:spLocks noChangeArrowheads="1"/>
            </p:cNvSpPr>
            <p:nvPr/>
          </p:nvSpPr>
          <p:spPr bwMode="auto">
            <a:xfrm>
              <a:off x="2934" y="2059"/>
              <a:ext cx="565" cy="88"/>
            </a:xfrm>
            <a:prstGeom prst="ellipse">
              <a:avLst/>
            </a:prstGeom>
            <a:solidFill>
              <a:srgbClr val="FED3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14" name="Oval 35"/>
            <p:cNvSpPr>
              <a:spLocks noChangeArrowheads="1"/>
            </p:cNvSpPr>
            <p:nvPr/>
          </p:nvSpPr>
          <p:spPr bwMode="auto">
            <a:xfrm>
              <a:off x="2934" y="2059"/>
              <a:ext cx="565" cy="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3002" y="1819"/>
              <a:ext cx="430" cy="34"/>
            </a:xfrm>
            <a:custGeom>
              <a:avLst/>
              <a:gdLst>
                <a:gd name="T0" fmla="*/ 25634770 w 172"/>
                <a:gd name="T1" fmla="*/ 0 h 13"/>
                <a:gd name="T2" fmla="*/ 12828333 w 172"/>
                <a:gd name="T3" fmla="*/ 3487215 h 13"/>
                <a:gd name="T4" fmla="*/ 0 w 172"/>
                <a:gd name="T5" fmla="*/ 0 h 13"/>
                <a:gd name="T6" fmla="*/ 0 60000 65536"/>
                <a:gd name="T7" fmla="*/ 0 60000 65536"/>
                <a:gd name="T8" fmla="*/ 0 60000 65536"/>
                <a:gd name="T9" fmla="*/ 0 w 172"/>
                <a:gd name="T10" fmla="*/ 0 h 13"/>
                <a:gd name="T11" fmla="*/ 172 w 172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2" h="13">
                  <a:moveTo>
                    <a:pt x="172" y="0"/>
                  </a:moveTo>
                  <a:cubicBezTo>
                    <a:pt x="172" y="7"/>
                    <a:pt x="133" y="13"/>
                    <a:pt x="86" y="13"/>
                  </a:cubicBezTo>
                  <a:cubicBezTo>
                    <a:pt x="39" y="13"/>
                    <a:pt x="0" y="7"/>
                    <a:pt x="0" y="0"/>
                  </a:cubicBezTo>
                </a:path>
              </a:pathLst>
            </a:custGeom>
            <a:solidFill>
              <a:srgbClr val="D9F1F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Oval 37"/>
            <p:cNvSpPr>
              <a:spLocks noChangeArrowheads="1"/>
            </p:cNvSpPr>
            <p:nvPr/>
          </p:nvSpPr>
          <p:spPr bwMode="auto">
            <a:xfrm>
              <a:off x="2984" y="1285"/>
              <a:ext cx="468" cy="107"/>
            </a:xfrm>
            <a:prstGeom prst="ellipse">
              <a:avLst/>
            </a:prstGeom>
            <a:solidFill>
              <a:srgbClr val="E9F7F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17" name="Oval 38"/>
            <p:cNvSpPr>
              <a:spLocks noChangeArrowheads="1"/>
            </p:cNvSpPr>
            <p:nvPr/>
          </p:nvSpPr>
          <p:spPr bwMode="auto">
            <a:xfrm>
              <a:off x="2997" y="1299"/>
              <a:ext cx="440" cy="80"/>
            </a:xfrm>
            <a:prstGeom prst="ellipse">
              <a:avLst/>
            </a:prstGeom>
            <a:solidFill>
              <a:srgbClr val="ADE0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3042" y="1347"/>
              <a:ext cx="350" cy="32"/>
            </a:xfrm>
            <a:custGeom>
              <a:avLst/>
              <a:gdLst>
                <a:gd name="T0" fmla="*/ 0 w 140"/>
                <a:gd name="T1" fmla="*/ 2094328 h 12"/>
                <a:gd name="T2" fmla="*/ 10444345 w 140"/>
                <a:gd name="T3" fmla="*/ 4124160 h 12"/>
                <a:gd name="T4" fmla="*/ 20858908 w 140"/>
                <a:gd name="T5" fmla="*/ 2094328 h 12"/>
                <a:gd name="T6" fmla="*/ 10444345 w 140"/>
                <a:gd name="T7" fmla="*/ 0 h 12"/>
                <a:gd name="T8" fmla="*/ 0 w 140"/>
                <a:gd name="T9" fmla="*/ 2094328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"/>
                <a:gd name="T16" fmla="*/ 0 h 12"/>
                <a:gd name="T17" fmla="*/ 140 w 140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" h="12">
                  <a:moveTo>
                    <a:pt x="0" y="6"/>
                  </a:moveTo>
                  <a:cubicBezTo>
                    <a:pt x="16" y="10"/>
                    <a:pt x="41" y="12"/>
                    <a:pt x="70" y="12"/>
                  </a:cubicBezTo>
                  <a:cubicBezTo>
                    <a:pt x="99" y="12"/>
                    <a:pt x="124" y="10"/>
                    <a:pt x="140" y="6"/>
                  </a:cubicBezTo>
                  <a:cubicBezTo>
                    <a:pt x="124" y="3"/>
                    <a:pt x="99" y="0"/>
                    <a:pt x="70" y="0"/>
                  </a:cubicBezTo>
                  <a:cubicBezTo>
                    <a:pt x="41" y="0"/>
                    <a:pt x="16" y="3"/>
                    <a:pt x="0" y="6"/>
                  </a:cubicBezTo>
                  <a:close/>
                </a:path>
              </a:pathLst>
            </a:custGeom>
            <a:solidFill>
              <a:srgbClr val="76CC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40"/>
            <p:cNvSpPr>
              <a:spLocks/>
            </p:cNvSpPr>
            <p:nvPr/>
          </p:nvSpPr>
          <p:spPr bwMode="auto">
            <a:xfrm>
              <a:off x="3142" y="1419"/>
              <a:ext cx="210" cy="458"/>
            </a:xfrm>
            <a:custGeom>
              <a:avLst/>
              <a:gdLst>
                <a:gd name="T0" fmla="*/ 0 w 84"/>
                <a:gd name="T1" fmla="*/ 2436456 h 172"/>
                <a:gd name="T2" fmla="*/ 10318175 w 84"/>
                <a:gd name="T3" fmla="*/ 4731787 h 172"/>
                <a:gd name="T4" fmla="*/ 11322000 w 84"/>
                <a:gd name="T5" fmla="*/ 54501281 h 172"/>
                <a:gd name="T6" fmla="*/ 11035158 w 84"/>
                <a:gd name="T7" fmla="*/ 57544539 h 172"/>
                <a:gd name="T8" fmla="*/ 11634500 w 84"/>
                <a:gd name="T9" fmla="*/ 54124579 h 172"/>
                <a:gd name="T10" fmla="*/ 11634500 w 84"/>
                <a:gd name="T11" fmla="*/ 5735262 h 172"/>
                <a:gd name="T12" fmla="*/ 11512425 w 84"/>
                <a:gd name="T13" fmla="*/ 0 h 1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4"/>
                <a:gd name="T22" fmla="*/ 0 h 172"/>
                <a:gd name="T23" fmla="*/ 84 w 84"/>
                <a:gd name="T24" fmla="*/ 172 h 17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4" h="172">
                  <a:moveTo>
                    <a:pt x="0" y="7"/>
                  </a:moveTo>
                  <a:cubicBezTo>
                    <a:pt x="11" y="10"/>
                    <a:pt x="69" y="4"/>
                    <a:pt x="69" y="14"/>
                  </a:cubicBezTo>
                  <a:cubicBezTo>
                    <a:pt x="69" y="25"/>
                    <a:pt x="76" y="149"/>
                    <a:pt x="76" y="161"/>
                  </a:cubicBezTo>
                  <a:cubicBezTo>
                    <a:pt x="76" y="172"/>
                    <a:pt x="70" y="170"/>
                    <a:pt x="74" y="170"/>
                  </a:cubicBezTo>
                  <a:cubicBezTo>
                    <a:pt x="77" y="170"/>
                    <a:pt x="78" y="167"/>
                    <a:pt x="78" y="160"/>
                  </a:cubicBezTo>
                  <a:cubicBezTo>
                    <a:pt x="78" y="153"/>
                    <a:pt x="78" y="27"/>
                    <a:pt x="78" y="17"/>
                  </a:cubicBezTo>
                  <a:cubicBezTo>
                    <a:pt x="78" y="7"/>
                    <a:pt x="84" y="4"/>
                    <a:pt x="77" y="0"/>
                  </a:cubicBezTo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Oval 41"/>
            <p:cNvSpPr>
              <a:spLocks noChangeArrowheads="1"/>
            </p:cNvSpPr>
            <p:nvPr/>
          </p:nvSpPr>
          <p:spPr bwMode="auto">
            <a:xfrm>
              <a:off x="2877" y="2808"/>
              <a:ext cx="680" cy="107"/>
            </a:xfrm>
            <a:prstGeom prst="ellipse">
              <a:avLst/>
            </a:prstGeom>
            <a:solidFill>
              <a:srgbClr val="FEAA4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21" name="Freeform 42"/>
            <p:cNvSpPr>
              <a:spLocks/>
            </p:cNvSpPr>
            <p:nvPr/>
          </p:nvSpPr>
          <p:spPr bwMode="auto">
            <a:xfrm>
              <a:off x="3002" y="1819"/>
              <a:ext cx="430" cy="53"/>
            </a:xfrm>
            <a:custGeom>
              <a:avLst/>
              <a:gdLst>
                <a:gd name="T0" fmla="*/ 25634770 w 172"/>
                <a:gd name="T1" fmla="*/ 0 h 20"/>
                <a:gd name="T2" fmla="*/ 12828333 w 172"/>
                <a:gd name="T3" fmla="*/ 4066406 h 20"/>
                <a:gd name="T4" fmla="*/ 0 w 172"/>
                <a:gd name="T5" fmla="*/ 0 h 20"/>
                <a:gd name="T6" fmla="*/ 12828333 w 172"/>
                <a:gd name="T7" fmla="*/ 6335124 h 20"/>
                <a:gd name="T8" fmla="*/ 25634770 w 172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"/>
                <a:gd name="T16" fmla="*/ 0 h 20"/>
                <a:gd name="T17" fmla="*/ 172 w 172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" h="20">
                  <a:moveTo>
                    <a:pt x="172" y="0"/>
                  </a:moveTo>
                  <a:cubicBezTo>
                    <a:pt x="172" y="7"/>
                    <a:pt x="133" y="13"/>
                    <a:pt x="86" y="13"/>
                  </a:cubicBezTo>
                  <a:cubicBezTo>
                    <a:pt x="39" y="13"/>
                    <a:pt x="0" y="7"/>
                    <a:pt x="0" y="0"/>
                  </a:cubicBezTo>
                  <a:cubicBezTo>
                    <a:pt x="6" y="12"/>
                    <a:pt x="48" y="20"/>
                    <a:pt x="86" y="20"/>
                  </a:cubicBezTo>
                  <a:cubicBezTo>
                    <a:pt x="125" y="20"/>
                    <a:pt x="162" y="17"/>
                    <a:pt x="17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3002" y="1819"/>
              <a:ext cx="430" cy="72"/>
            </a:xfrm>
            <a:custGeom>
              <a:avLst/>
              <a:gdLst>
                <a:gd name="T0" fmla="*/ 25634770 w 172"/>
                <a:gd name="T1" fmla="*/ 0 h 27"/>
                <a:gd name="T2" fmla="*/ 12828333 w 172"/>
                <a:gd name="T3" fmla="*/ 6839864 h 27"/>
                <a:gd name="T4" fmla="*/ 0 w 172"/>
                <a:gd name="T5" fmla="*/ 0 h 27"/>
                <a:gd name="T6" fmla="*/ 12828333 w 172"/>
                <a:gd name="T7" fmla="*/ 9308139 h 27"/>
                <a:gd name="T8" fmla="*/ 25634770 w 172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"/>
                <a:gd name="T16" fmla="*/ 0 h 27"/>
                <a:gd name="T17" fmla="*/ 172 w 172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" h="27">
                  <a:moveTo>
                    <a:pt x="172" y="0"/>
                  </a:moveTo>
                  <a:cubicBezTo>
                    <a:pt x="162" y="17"/>
                    <a:pt x="125" y="20"/>
                    <a:pt x="86" y="20"/>
                  </a:cubicBezTo>
                  <a:cubicBezTo>
                    <a:pt x="48" y="20"/>
                    <a:pt x="6" y="12"/>
                    <a:pt x="0" y="0"/>
                  </a:cubicBezTo>
                  <a:cubicBezTo>
                    <a:pt x="16" y="14"/>
                    <a:pt x="37" y="27"/>
                    <a:pt x="86" y="27"/>
                  </a:cubicBezTo>
                  <a:cubicBezTo>
                    <a:pt x="135" y="27"/>
                    <a:pt x="158" y="19"/>
                    <a:pt x="172" y="0"/>
                  </a:cubicBezTo>
                  <a:close/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44"/>
            <p:cNvSpPr>
              <a:spLocks/>
            </p:cNvSpPr>
            <p:nvPr/>
          </p:nvSpPr>
          <p:spPr bwMode="auto">
            <a:xfrm>
              <a:off x="2827" y="1453"/>
              <a:ext cx="245" cy="1347"/>
            </a:xfrm>
            <a:custGeom>
              <a:avLst/>
              <a:gdLst>
                <a:gd name="T0" fmla="*/ 12828333 w 98"/>
                <a:gd name="T1" fmla="*/ 45022536 h 505"/>
                <a:gd name="T2" fmla="*/ 908208 w 98"/>
                <a:gd name="T3" fmla="*/ 163951769 h 505"/>
                <a:gd name="T4" fmla="*/ 793488 w 98"/>
                <a:gd name="T5" fmla="*/ 167853604 h 505"/>
                <a:gd name="T6" fmla="*/ 13713408 w 98"/>
                <a:gd name="T7" fmla="*/ 55376546 h 505"/>
                <a:gd name="T8" fmla="*/ 14305395 w 98"/>
                <a:gd name="T9" fmla="*/ 36311026 h 505"/>
                <a:gd name="T10" fmla="*/ 11921408 w 98"/>
                <a:gd name="T11" fmla="*/ 0 h 505"/>
                <a:gd name="T12" fmla="*/ 12110675 w 98"/>
                <a:gd name="T13" fmla="*/ 0 h 505"/>
                <a:gd name="T14" fmla="*/ 12828333 w 98"/>
                <a:gd name="T15" fmla="*/ 45022536 h 5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8"/>
                <a:gd name="T25" fmla="*/ 0 h 505"/>
                <a:gd name="T26" fmla="*/ 98 w 98"/>
                <a:gd name="T27" fmla="*/ 505 h 50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8" h="505">
                  <a:moveTo>
                    <a:pt x="86" y="130"/>
                  </a:moveTo>
                  <a:cubicBezTo>
                    <a:pt x="38" y="355"/>
                    <a:pt x="13" y="443"/>
                    <a:pt x="6" y="474"/>
                  </a:cubicBezTo>
                  <a:cubicBezTo>
                    <a:pt x="0" y="502"/>
                    <a:pt x="1" y="505"/>
                    <a:pt x="5" y="485"/>
                  </a:cubicBezTo>
                  <a:cubicBezTo>
                    <a:pt x="8" y="468"/>
                    <a:pt x="72" y="239"/>
                    <a:pt x="92" y="160"/>
                  </a:cubicBezTo>
                  <a:cubicBezTo>
                    <a:pt x="96" y="145"/>
                    <a:pt x="98" y="120"/>
                    <a:pt x="96" y="105"/>
                  </a:cubicBezTo>
                  <a:cubicBezTo>
                    <a:pt x="92" y="67"/>
                    <a:pt x="80" y="7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1" y="7"/>
                    <a:pt x="86" y="118"/>
                    <a:pt x="86" y="1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45"/>
            <p:cNvSpPr>
              <a:spLocks/>
            </p:cNvSpPr>
            <p:nvPr/>
          </p:nvSpPr>
          <p:spPr bwMode="auto">
            <a:xfrm>
              <a:off x="2949" y="1395"/>
              <a:ext cx="98" cy="730"/>
            </a:xfrm>
            <a:custGeom>
              <a:avLst/>
              <a:gdLst>
                <a:gd name="T0" fmla="*/ 0 w 39"/>
                <a:gd name="T1" fmla="*/ 91985222 h 274"/>
                <a:gd name="T2" fmla="*/ 1586547 w 39"/>
                <a:gd name="T3" fmla="*/ 93371481 h 274"/>
                <a:gd name="T4" fmla="*/ 5700369 w 39"/>
                <a:gd name="T5" fmla="*/ 56938956 h 274"/>
                <a:gd name="T6" fmla="*/ 4317513 w 39"/>
                <a:gd name="T7" fmla="*/ 3462566 h 274"/>
                <a:gd name="T8" fmla="*/ 4113821 w 39"/>
                <a:gd name="T9" fmla="*/ 0 h 274"/>
                <a:gd name="T10" fmla="*/ 3986708 w 39"/>
                <a:gd name="T11" fmla="*/ 3462566 h 274"/>
                <a:gd name="T12" fmla="*/ 3986708 w 39"/>
                <a:gd name="T13" fmla="*/ 55877472 h 274"/>
                <a:gd name="T14" fmla="*/ 0 w 39"/>
                <a:gd name="T15" fmla="*/ 91985222 h 27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"/>
                <a:gd name="T25" fmla="*/ 0 h 274"/>
                <a:gd name="T26" fmla="*/ 39 w 39"/>
                <a:gd name="T27" fmla="*/ 274 h 27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" h="274">
                  <a:moveTo>
                    <a:pt x="0" y="270"/>
                  </a:moveTo>
                  <a:cubicBezTo>
                    <a:pt x="2" y="272"/>
                    <a:pt x="6" y="273"/>
                    <a:pt x="10" y="274"/>
                  </a:cubicBezTo>
                  <a:cubicBezTo>
                    <a:pt x="23" y="225"/>
                    <a:pt x="33" y="183"/>
                    <a:pt x="36" y="167"/>
                  </a:cubicBezTo>
                  <a:cubicBezTo>
                    <a:pt x="39" y="151"/>
                    <a:pt x="27" y="27"/>
                    <a:pt x="27" y="10"/>
                  </a:cubicBezTo>
                  <a:cubicBezTo>
                    <a:pt x="27" y="9"/>
                    <a:pt x="26" y="0"/>
                    <a:pt x="26" y="0"/>
                  </a:cubicBezTo>
                  <a:cubicBezTo>
                    <a:pt x="26" y="0"/>
                    <a:pt x="25" y="9"/>
                    <a:pt x="25" y="10"/>
                  </a:cubicBezTo>
                  <a:cubicBezTo>
                    <a:pt x="25" y="10"/>
                    <a:pt x="25" y="142"/>
                    <a:pt x="25" y="164"/>
                  </a:cubicBezTo>
                  <a:cubicBezTo>
                    <a:pt x="25" y="173"/>
                    <a:pt x="14" y="217"/>
                    <a:pt x="0" y="270"/>
                  </a:cubicBezTo>
                  <a:close/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46"/>
            <p:cNvSpPr>
              <a:spLocks/>
            </p:cNvSpPr>
            <p:nvPr/>
          </p:nvSpPr>
          <p:spPr bwMode="auto">
            <a:xfrm>
              <a:off x="3374" y="1384"/>
              <a:ext cx="95" cy="736"/>
            </a:xfrm>
            <a:custGeom>
              <a:avLst/>
              <a:gdLst>
                <a:gd name="T0" fmla="*/ 476095 w 38"/>
                <a:gd name="T1" fmla="*/ 58969451 h 276"/>
                <a:gd name="T2" fmla="*/ 4055658 w 38"/>
                <a:gd name="T3" fmla="*/ 95193451 h 276"/>
                <a:gd name="T4" fmla="*/ 5676300 w 38"/>
                <a:gd name="T5" fmla="*/ 94122632 h 276"/>
                <a:gd name="T6" fmla="*/ 2097658 w 38"/>
                <a:gd name="T7" fmla="*/ 57953907 h 276"/>
                <a:gd name="T8" fmla="*/ 1975583 w 38"/>
                <a:gd name="T9" fmla="*/ 6198251 h 276"/>
                <a:gd name="T10" fmla="*/ 2097658 w 38"/>
                <a:gd name="T11" fmla="*/ 3731093 h 276"/>
                <a:gd name="T12" fmla="*/ 2860863 w 38"/>
                <a:gd name="T13" fmla="*/ 0 h 276"/>
                <a:gd name="T14" fmla="*/ 1068158 w 38"/>
                <a:gd name="T15" fmla="*/ 1690432 h 276"/>
                <a:gd name="T16" fmla="*/ 476095 w 38"/>
                <a:gd name="T17" fmla="*/ 2708160 h 276"/>
                <a:gd name="T18" fmla="*/ 305188 w 38"/>
                <a:gd name="T19" fmla="*/ 4124160 h 276"/>
                <a:gd name="T20" fmla="*/ 305188 w 38"/>
                <a:gd name="T21" fmla="*/ 5584875 h 276"/>
                <a:gd name="T22" fmla="*/ 476095 w 38"/>
                <a:gd name="T23" fmla="*/ 58969451 h 2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8"/>
                <a:gd name="T37" fmla="*/ 0 h 276"/>
                <a:gd name="T38" fmla="*/ 38 w 38"/>
                <a:gd name="T39" fmla="*/ 276 h 27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8" h="276">
                  <a:moveTo>
                    <a:pt x="3" y="171"/>
                  </a:moveTo>
                  <a:cubicBezTo>
                    <a:pt x="6" y="187"/>
                    <a:pt x="14" y="226"/>
                    <a:pt x="27" y="276"/>
                  </a:cubicBezTo>
                  <a:cubicBezTo>
                    <a:pt x="31" y="275"/>
                    <a:pt x="35" y="274"/>
                    <a:pt x="38" y="273"/>
                  </a:cubicBezTo>
                  <a:cubicBezTo>
                    <a:pt x="23" y="219"/>
                    <a:pt x="14" y="177"/>
                    <a:pt x="14" y="168"/>
                  </a:cubicBezTo>
                  <a:cubicBezTo>
                    <a:pt x="14" y="149"/>
                    <a:pt x="13" y="43"/>
                    <a:pt x="13" y="18"/>
                  </a:cubicBezTo>
                  <a:cubicBezTo>
                    <a:pt x="14" y="16"/>
                    <a:pt x="14" y="14"/>
                    <a:pt x="14" y="11"/>
                  </a:cubicBezTo>
                  <a:cubicBezTo>
                    <a:pt x="15" y="7"/>
                    <a:pt x="16" y="3"/>
                    <a:pt x="19" y="0"/>
                  </a:cubicBezTo>
                  <a:cubicBezTo>
                    <a:pt x="15" y="2"/>
                    <a:pt x="11" y="4"/>
                    <a:pt x="7" y="5"/>
                  </a:cubicBezTo>
                  <a:cubicBezTo>
                    <a:pt x="5" y="6"/>
                    <a:pt x="4" y="6"/>
                    <a:pt x="3" y="8"/>
                  </a:cubicBezTo>
                  <a:cubicBezTo>
                    <a:pt x="2" y="10"/>
                    <a:pt x="2" y="11"/>
                    <a:pt x="2" y="12"/>
                  </a:cubicBezTo>
                  <a:cubicBezTo>
                    <a:pt x="2" y="13"/>
                    <a:pt x="2" y="15"/>
                    <a:pt x="2" y="16"/>
                  </a:cubicBezTo>
                  <a:cubicBezTo>
                    <a:pt x="3" y="33"/>
                    <a:pt x="0" y="155"/>
                    <a:pt x="3" y="171"/>
                  </a:cubicBezTo>
                  <a:close/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47"/>
            <p:cNvSpPr>
              <a:spLocks/>
            </p:cNvSpPr>
            <p:nvPr/>
          </p:nvSpPr>
          <p:spPr bwMode="auto">
            <a:xfrm>
              <a:off x="3014" y="1395"/>
              <a:ext cx="283" cy="61"/>
            </a:xfrm>
            <a:custGeom>
              <a:avLst/>
              <a:gdLst>
                <a:gd name="T0" fmla="*/ 0 w 113"/>
                <a:gd name="T1" fmla="*/ 0 h 23"/>
                <a:gd name="T2" fmla="*/ 17240340 w 113"/>
                <a:gd name="T3" fmla="*/ 3292387 h 23"/>
                <a:gd name="T4" fmla="*/ 0 w 113"/>
                <a:gd name="T5" fmla="*/ 0 h 23"/>
                <a:gd name="T6" fmla="*/ 0 60000 65536"/>
                <a:gd name="T7" fmla="*/ 0 60000 65536"/>
                <a:gd name="T8" fmla="*/ 0 60000 65536"/>
                <a:gd name="T9" fmla="*/ 0 w 113"/>
                <a:gd name="T10" fmla="*/ 0 h 23"/>
                <a:gd name="T11" fmla="*/ 113 w 113"/>
                <a:gd name="T12" fmla="*/ 23 h 2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3" h="23">
                  <a:moveTo>
                    <a:pt x="0" y="0"/>
                  </a:moveTo>
                  <a:cubicBezTo>
                    <a:pt x="11" y="11"/>
                    <a:pt x="87" y="13"/>
                    <a:pt x="113" y="10"/>
                  </a:cubicBezTo>
                  <a:cubicBezTo>
                    <a:pt x="92" y="17"/>
                    <a:pt x="24" y="23"/>
                    <a:pt x="0" y="0"/>
                  </a:cubicBezTo>
                  <a:close/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48"/>
            <p:cNvSpPr>
              <a:spLocks/>
            </p:cNvSpPr>
            <p:nvPr/>
          </p:nvSpPr>
          <p:spPr bwMode="auto">
            <a:xfrm>
              <a:off x="3017" y="2763"/>
              <a:ext cx="365" cy="42"/>
            </a:xfrm>
            <a:custGeom>
              <a:avLst/>
              <a:gdLst>
                <a:gd name="T0" fmla="*/ 0 w 146"/>
                <a:gd name="T1" fmla="*/ 4490771 h 16"/>
                <a:gd name="T2" fmla="*/ 21762238 w 146"/>
                <a:gd name="T3" fmla="*/ 4166237 h 16"/>
                <a:gd name="T4" fmla="*/ 0 w 146"/>
                <a:gd name="T5" fmla="*/ 4490771 h 16"/>
                <a:gd name="T6" fmla="*/ 0 60000 65536"/>
                <a:gd name="T7" fmla="*/ 0 60000 65536"/>
                <a:gd name="T8" fmla="*/ 0 60000 65536"/>
                <a:gd name="T9" fmla="*/ 0 w 146"/>
                <a:gd name="T10" fmla="*/ 0 h 16"/>
                <a:gd name="T11" fmla="*/ 146 w 146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6" h="16">
                  <a:moveTo>
                    <a:pt x="0" y="16"/>
                  </a:moveTo>
                  <a:cubicBezTo>
                    <a:pt x="28" y="12"/>
                    <a:pt x="103" y="8"/>
                    <a:pt x="146" y="15"/>
                  </a:cubicBezTo>
                  <a:cubicBezTo>
                    <a:pt x="117" y="2"/>
                    <a:pt x="40" y="0"/>
                    <a:pt x="0" y="1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reeform 49"/>
            <p:cNvSpPr>
              <a:spLocks/>
            </p:cNvSpPr>
            <p:nvPr/>
          </p:nvSpPr>
          <p:spPr bwMode="auto">
            <a:xfrm>
              <a:off x="2879" y="2387"/>
              <a:ext cx="163" cy="482"/>
            </a:xfrm>
            <a:custGeom>
              <a:avLst/>
              <a:gdLst>
                <a:gd name="T0" fmla="*/ 1847216 w 65"/>
                <a:gd name="T1" fmla="*/ 45034144 h 181"/>
                <a:gd name="T2" fmla="*/ 10090039 w 65"/>
                <a:gd name="T3" fmla="*/ 61318317 h 181"/>
                <a:gd name="T4" fmla="*/ 489695 w 65"/>
                <a:gd name="T5" fmla="*/ 45034144 h 181"/>
                <a:gd name="T6" fmla="*/ 5870643 w 65"/>
                <a:gd name="T7" fmla="*/ 0 h 181"/>
                <a:gd name="T8" fmla="*/ 1847216 w 65"/>
                <a:gd name="T9" fmla="*/ 45034144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81"/>
                <a:gd name="T17" fmla="*/ 65 w 65"/>
                <a:gd name="T18" fmla="*/ 181 h 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81">
                  <a:moveTo>
                    <a:pt x="12" y="133"/>
                  </a:moveTo>
                  <a:cubicBezTo>
                    <a:pt x="14" y="167"/>
                    <a:pt x="43" y="174"/>
                    <a:pt x="65" y="181"/>
                  </a:cubicBezTo>
                  <a:cubicBezTo>
                    <a:pt x="11" y="178"/>
                    <a:pt x="0" y="168"/>
                    <a:pt x="3" y="133"/>
                  </a:cubicBezTo>
                  <a:cubicBezTo>
                    <a:pt x="7" y="88"/>
                    <a:pt x="33" y="20"/>
                    <a:pt x="38" y="0"/>
                  </a:cubicBezTo>
                  <a:cubicBezTo>
                    <a:pt x="38" y="0"/>
                    <a:pt x="11" y="98"/>
                    <a:pt x="12" y="13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50"/>
            <p:cNvSpPr>
              <a:spLocks/>
            </p:cNvSpPr>
            <p:nvPr/>
          </p:nvSpPr>
          <p:spPr bwMode="auto">
            <a:xfrm>
              <a:off x="3404" y="2387"/>
              <a:ext cx="160" cy="482"/>
            </a:xfrm>
            <a:custGeom>
              <a:avLst/>
              <a:gdLst>
                <a:gd name="T0" fmla="*/ 7934563 w 64"/>
                <a:gd name="T1" fmla="*/ 45034144 h 181"/>
                <a:gd name="T2" fmla="*/ 0 w 64"/>
                <a:gd name="T3" fmla="*/ 61318317 h 181"/>
                <a:gd name="T4" fmla="*/ 9127658 w 64"/>
                <a:gd name="T5" fmla="*/ 45034144 h 181"/>
                <a:gd name="T6" fmla="*/ 4053908 w 64"/>
                <a:gd name="T7" fmla="*/ 0 h 181"/>
                <a:gd name="T8" fmla="*/ 7934563 w 64"/>
                <a:gd name="T9" fmla="*/ 45034144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181"/>
                <a:gd name="T17" fmla="*/ 64 w 64"/>
                <a:gd name="T18" fmla="*/ 181 h 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181">
                  <a:moveTo>
                    <a:pt x="53" y="133"/>
                  </a:moveTo>
                  <a:cubicBezTo>
                    <a:pt x="51" y="167"/>
                    <a:pt x="21" y="174"/>
                    <a:pt x="0" y="181"/>
                  </a:cubicBezTo>
                  <a:cubicBezTo>
                    <a:pt x="54" y="178"/>
                    <a:pt x="64" y="168"/>
                    <a:pt x="61" y="133"/>
                  </a:cubicBezTo>
                  <a:cubicBezTo>
                    <a:pt x="58" y="88"/>
                    <a:pt x="31" y="20"/>
                    <a:pt x="27" y="0"/>
                  </a:cubicBezTo>
                  <a:cubicBezTo>
                    <a:pt x="27" y="0"/>
                    <a:pt x="54" y="98"/>
                    <a:pt x="53" y="133"/>
                  </a:cubicBezTo>
                  <a:close/>
                </a:path>
              </a:pathLst>
            </a:custGeom>
            <a:solidFill>
              <a:srgbClr val="FDD0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51"/>
            <p:cNvSpPr>
              <a:spLocks/>
            </p:cNvSpPr>
            <p:nvPr/>
          </p:nvSpPr>
          <p:spPr bwMode="auto">
            <a:xfrm>
              <a:off x="2786" y="2123"/>
              <a:ext cx="183" cy="738"/>
            </a:xfrm>
            <a:custGeom>
              <a:avLst/>
              <a:gdLst>
                <a:gd name="T0" fmla="*/ 11279609 w 73"/>
                <a:gd name="T1" fmla="*/ 1008276 h 277"/>
                <a:gd name="T2" fmla="*/ 9555721 w 73"/>
                <a:gd name="T3" fmla="*/ 0 h 277"/>
                <a:gd name="T4" fmla="*/ 812515 w 73"/>
                <a:gd name="T5" fmla="*/ 74312747 h 277"/>
                <a:gd name="T6" fmla="*/ 4008675 w 73"/>
                <a:gd name="T7" fmla="*/ 94389177 h 277"/>
                <a:gd name="T8" fmla="*/ 3069023 w 73"/>
                <a:gd name="T9" fmla="*/ 73304885 h 277"/>
                <a:gd name="T10" fmla="*/ 11279609 w 73"/>
                <a:gd name="T11" fmla="*/ 1008276 h 2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277"/>
                <a:gd name="T20" fmla="*/ 73 w 73"/>
                <a:gd name="T21" fmla="*/ 277 h 2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277">
                  <a:moveTo>
                    <a:pt x="73" y="3"/>
                  </a:moveTo>
                  <a:cubicBezTo>
                    <a:pt x="69" y="2"/>
                    <a:pt x="65" y="1"/>
                    <a:pt x="62" y="0"/>
                  </a:cubicBezTo>
                  <a:cubicBezTo>
                    <a:pt x="40" y="84"/>
                    <a:pt x="12" y="189"/>
                    <a:pt x="5" y="218"/>
                  </a:cubicBezTo>
                  <a:cubicBezTo>
                    <a:pt x="2" y="231"/>
                    <a:pt x="0" y="273"/>
                    <a:pt x="26" y="277"/>
                  </a:cubicBezTo>
                  <a:cubicBezTo>
                    <a:pt x="20" y="273"/>
                    <a:pt x="13" y="245"/>
                    <a:pt x="20" y="215"/>
                  </a:cubicBezTo>
                  <a:cubicBezTo>
                    <a:pt x="25" y="196"/>
                    <a:pt x="51" y="90"/>
                    <a:pt x="73" y="3"/>
                  </a:cubicBezTo>
                  <a:close/>
                </a:path>
              </a:pathLst>
            </a:custGeom>
            <a:solidFill>
              <a:srgbClr val="FEAA4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52"/>
            <p:cNvSpPr>
              <a:spLocks/>
            </p:cNvSpPr>
            <p:nvPr/>
          </p:nvSpPr>
          <p:spPr bwMode="auto">
            <a:xfrm>
              <a:off x="3447" y="2131"/>
              <a:ext cx="195" cy="738"/>
            </a:xfrm>
            <a:custGeom>
              <a:avLst/>
              <a:gdLst>
                <a:gd name="T0" fmla="*/ 10444345 w 78"/>
                <a:gd name="T1" fmla="*/ 73304885 h 277"/>
                <a:gd name="T2" fmla="*/ 1671095 w 78"/>
                <a:gd name="T3" fmla="*/ 0 h 277"/>
                <a:gd name="T4" fmla="*/ 0 w 78"/>
                <a:gd name="T5" fmla="*/ 629874 h 277"/>
                <a:gd name="T6" fmla="*/ 8060863 w 78"/>
                <a:gd name="T7" fmla="*/ 72264121 h 277"/>
                <a:gd name="T8" fmla="*/ 7629408 w 78"/>
                <a:gd name="T9" fmla="*/ 94389177 h 277"/>
                <a:gd name="T10" fmla="*/ 10444345 w 78"/>
                <a:gd name="T11" fmla="*/ 73304885 h 2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277"/>
                <a:gd name="T20" fmla="*/ 78 w 78"/>
                <a:gd name="T21" fmla="*/ 277 h 2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277">
                  <a:moveTo>
                    <a:pt x="70" y="215"/>
                  </a:moveTo>
                  <a:cubicBezTo>
                    <a:pt x="63" y="186"/>
                    <a:pt x="33" y="83"/>
                    <a:pt x="11" y="0"/>
                  </a:cubicBezTo>
                  <a:cubicBezTo>
                    <a:pt x="8" y="1"/>
                    <a:pt x="4" y="1"/>
                    <a:pt x="0" y="2"/>
                  </a:cubicBezTo>
                  <a:cubicBezTo>
                    <a:pt x="22" y="89"/>
                    <a:pt x="50" y="193"/>
                    <a:pt x="54" y="212"/>
                  </a:cubicBezTo>
                  <a:cubicBezTo>
                    <a:pt x="61" y="242"/>
                    <a:pt x="57" y="272"/>
                    <a:pt x="51" y="277"/>
                  </a:cubicBezTo>
                  <a:cubicBezTo>
                    <a:pt x="78" y="272"/>
                    <a:pt x="73" y="228"/>
                    <a:pt x="70" y="215"/>
                  </a:cubicBez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53"/>
            <p:cNvSpPr>
              <a:spLocks/>
            </p:cNvSpPr>
            <p:nvPr/>
          </p:nvSpPr>
          <p:spPr bwMode="auto">
            <a:xfrm>
              <a:off x="3042" y="2064"/>
              <a:ext cx="335" cy="21"/>
            </a:xfrm>
            <a:custGeom>
              <a:avLst/>
              <a:gdLst>
                <a:gd name="T0" fmla="*/ 0 w 134"/>
                <a:gd name="T1" fmla="*/ 2236243 h 8"/>
                <a:gd name="T2" fmla="*/ 19980970 w 134"/>
                <a:gd name="T3" fmla="*/ 1710770 h 8"/>
                <a:gd name="T4" fmla="*/ 0 60000 65536"/>
                <a:gd name="T5" fmla="*/ 0 60000 65536"/>
                <a:gd name="T6" fmla="*/ 0 w 134"/>
                <a:gd name="T7" fmla="*/ 0 h 8"/>
                <a:gd name="T8" fmla="*/ 134 w 134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4" h="8">
                  <a:moveTo>
                    <a:pt x="0" y="8"/>
                  </a:moveTo>
                  <a:cubicBezTo>
                    <a:pt x="16" y="3"/>
                    <a:pt x="102" y="0"/>
                    <a:pt x="134" y="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54"/>
            <p:cNvSpPr>
              <a:spLocks/>
            </p:cNvSpPr>
            <p:nvPr/>
          </p:nvSpPr>
          <p:spPr bwMode="auto">
            <a:xfrm>
              <a:off x="3107" y="2181"/>
              <a:ext cx="110" cy="3"/>
            </a:xfrm>
            <a:custGeom>
              <a:avLst/>
              <a:gdLst>
                <a:gd name="T0" fmla="*/ 6561250 w 44"/>
                <a:gd name="T1" fmla="*/ 1594323 h 1"/>
                <a:gd name="T2" fmla="*/ 0 w 44"/>
                <a:gd name="T3" fmla="*/ 0 h 1"/>
                <a:gd name="T4" fmla="*/ 0 60000 65536"/>
                <a:gd name="T5" fmla="*/ 0 60000 65536"/>
                <a:gd name="T6" fmla="*/ 0 w 44"/>
                <a:gd name="T7" fmla="*/ 0 h 1"/>
                <a:gd name="T8" fmla="*/ 44 w 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4" h="1">
                  <a:moveTo>
                    <a:pt x="44" y="1"/>
                  </a:moveTo>
                  <a:cubicBezTo>
                    <a:pt x="28" y="1"/>
                    <a:pt x="14" y="1"/>
                    <a:pt x="0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55"/>
            <p:cNvSpPr>
              <a:spLocks/>
            </p:cNvSpPr>
            <p:nvPr/>
          </p:nvSpPr>
          <p:spPr bwMode="auto">
            <a:xfrm>
              <a:off x="3107" y="2429"/>
              <a:ext cx="110" cy="3"/>
            </a:xfrm>
            <a:custGeom>
              <a:avLst/>
              <a:gdLst>
                <a:gd name="T0" fmla="*/ 6561250 w 44"/>
                <a:gd name="T1" fmla="*/ 1594323 h 1"/>
                <a:gd name="T2" fmla="*/ 0 w 44"/>
                <a:gd name="T3" fmla="*/ 0 h 1"/>
                <a:gd name="T4" fmla="*/ 0 60000 65536"/>
                <a:gd name="T5" fmla="*/ 0 60000 65536"/>
                <a:gd name="T6" fmla="*/ 0 w 44"/>
                <a:gd name="T7" fmla="*/ 0 h 1"/>
                <a:gd name="T8" fmla="*/ 44 w 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4" h="1">
                  <a:moveTo>
                    <a:pt x="44" y="1"/>
                  </a:moveTo>
                  <a:cubicBezTo>
                    <a:pt x="28" y="1"/>
                    <a:pt x="14" y="0"/>
                    <a:pt x="0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56"/>
            <p:cNvSpPr>
              <a:spLocks/>
            </p:cNvSpPr>
            <p:nvPr/>
          </p:nvSpPr>
          <p:spPr bwMode="auto">
            <a:xfrm>
              <a:off x="3107" y="2613"/>
              <a:ext cx="110" cy="3"/>
            </a:xfrm>
            <a:custGeom>
              <a:avLst/>
              <a:gdLst>
                <a:gd name="T0" fmla="*/ 6561250 w 44"/>
                <a:gd name="T1" fmla="*/ 1594323 h 1"/>
                <a:gd name="T2" fmla="*/ 0 w 44"/>
                <a:gd name="T3" fmla="*/ 0 h 1"/>
                <a:gd name="T4" fmla="*/ 0 60000 65536"/>
                <a:gd name="T5" fmla="*/ 0 60000 65536"/>
                <a:gd name="T6" fmla="*/ 0 w 44"/>
                <a:gd name="T7" fmla="*/ 0 h 1"/>
                <a:gd name="T8" fmla="*/ 44 w 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4" h="1">
                  <a:moveTo>
                    <a:pt x="44" y="1"/>
                  </a:moveTo>
                  <a:cubicBezTo>
                    <a:pt x="28" y="1"/>
                    <a:pt x="14" y="1"/>
                    <a:pt x="0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Oval 57"/>
            <p:cNvSpPr>
              <a:spLocks noChangeArrowheads="1"/>
            </p:cNvSpPr>
            <p:nvPr/>
          </p:nvSpPr>
          <p:spPr bwMode="auto">
            <a:xfrm>
              <a:off x="2984" y="1285"/>
              <a:ext cx="468" cy="107"/>
            </a:xfrm>
            <a:prstGeom prst="ellips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37" name="Oval 58"/>
            <p:cNvSpPr>
              <a:spLocks noChangeArrowheads="1"/>
            </p:cNvSpPr>
            <p:nvPr/>
          </p:nvSpPr>
          <p:spPr bwMode="auto">
            <a:xfrm>
              <a:off x="2997" y="1299"/>
              <a:ext cx="440" cy="80"/>
            </a:xfrm>
            <a:prstGeom prst="ellips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38" name="Oval 59"/>
            <p:cNvSpPr>
              <a:spLocks noChangeArrowheads="1"/>
            </p:cNvSpPr>
            <p:nvPr/>
          </p:nvSpPr>
          <p:spPr bwMode="auto">
            <a:xfrm>
              <a:off x="2877" y="2808"/>
              <a:ext cx="680" cy="10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39" name="Freeform 60"/>
            <p:cNvSpPr>
              <a:spLocks/>
            </p:cNvSpPr>
            <p:nvPr/>
          </p:nvSpPr>
          <p:spPr bwMode="auto">
            <a:xfrm>
              <a:off x="2744" y="1347"/>
              <a:ext cx="945" cy="1597"/>
            </a:xfrm>
            <a:custGeom>
              <a:avLst/>
              <a:gdLst>
                <a:gd name="T0" fmla="*/ 53958208 w 378"/>
                <a:gd name="T1" fmla="*/ 175033136 h 599"/>
                <a:gd name="T2" fmla="*/ 41122583 w 378"/>
                <a:gd name="T3" fmla="*/ 58158730 h 599"/>
                <a:gd name="T4" fmla="*/ 41122583 w 378"/>
                <a:gd name="T5" fmla="*/ 7201588 h 599"/>
                <a:gd name="T6" fmla="*/ 41916020 w 378"/>
                <a:gd name="T7" fmla="*/ 380009 h 599"/>
                <a:gd name="T8" fmla="*/ 28209188 w 378"/>
                <a:gd name="T9" fmla="*/ 5805612 h 599"/>
                <a:gd name="T10" fmla="*/ 14305395 w 378"/>
                <a:gd name="T11" fmla="*/ 0 h 599"/>
                <a:gd name="T12" fmla="*/ 14305395 w 378"/>
                <a:gd name="T13" fmla="*/ 0 h 599"/>
                <a:gd name="T14" fmla="*/ 15212895 w 378"/>
                <a:gd name="T15" fmla="*/ 7201588 h 599"/>
                <a:gd name="T16" fmla="*/ 15212895 w 378"/>
                <a:gd name="T17" fmla="*/ 58158730 h 599"/>
                <a:gd name="T18" fmla="*/ 2384563 w 378"/>
                <a:gd name="T19" fmla="*/ 175033136 h 599"/>
                <a:gd name="T20" fmla="*/ 28209188 w 378"/>
                <a:gd name="T21" fmla="*/ 205994583 h 599"/>
                <a:gd name="T22" fmla="*/ 28209188 w 378"/>
                <a:gd name="T23" fmla="*/ 205994583 h 599"/>
                <a:gd name="T24" fmla="*/ 53958208 w 378"/>
                <a:gd name="T25" fmla="*/ 175033136 h 59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78"/>
                <a:gd name="T40" fmla="*/ 0 h 599"/>
                <a:gd name="T41" fmla="*/ 378 w 378"/>
                <a:gd name="T42" fmla="*/ 599 h 59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78" h="599">
                  <a:moveTo>
                    <a:pt x="362" y="509"/>
                  </a:moveTo>
                  <a:cubicBezTo>
                    <a:pt x="350" y="461"/>
                    <a:pt x="276" y="191"/>
                    <a:pt x="276" y="169"/>
                  </a:cubicBezTo>
                  <a:cubicBezTo>
                    <a:pt x="276" y="147"/>
                    <a:pt x="276" y="21"/>
                    <a:pt x="276" y="21"/>
                  </a:cubicBezTo>
                  <a:cubicBezTo>
                    <a:pt x="276" y="13"/>
                    <a:pt x="279" y="7"/>
                    <a:pt x="281" y="1"/>
                  </a:cubicBezTo>
                  <a:cubicBezTo>
                    <a:pt x="272" y="16"/>
                    <a:pt x="204" y="17"/>
                    <a:pt x="189" y="17"/>
                  </a:cubicBezTo>
                  <a:cubicBezTo>
                    <a:pt x="174" y="17"/>
                    <a:pt x="104" y="16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6"/>
                    <a:pt x="102" y="13"/>
                    <a:pt x="102" y="21"/>
                  </a:cubicBezTo>
                  <a:cubicBezTo>
                    <a:pt x="102" y="21"/>
                    <a:pt x="102" y="147"/>
                    <a:pt x="102" y="169"/>
                  </a:cubicBezTo>
                  <a:cubicBezTo>
                    <a:pt x="102" y="191"/>
                    <a:pt x="28" y="461"/>
                    <a:pt x="16" y="509"/>
                  </a:cubicBezTo>
                  <a:cubicBezTo>
                    <a:pt x="0" y="572"/>
                    <a:pt x="33" y="599"/>
                    <a:pt x="189" y="599"/>
                  </a:cubicBezTo>
                  <a:cubicBezTo>
                    <a:pt x="189" y="599"/>
                    <a:pt x="189" y="599"/>
                    <a:pt x="189" y="599"/>
                  </a:cubicBezTo>
                  <a:cubicBezTo>
                    <a:pt x="345" y="599"/>
                    <a:pt x="378" y="572"/>
                    <a:pt x="362" y="509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Oval 61"/>
            <p:cNvSpPr>
              <a:spLocks noChangeArrowheads="1"/>
            </p:cNvSpPr>
            <p:nvPr/>
          </p:nvSpPr>
          <p:spPr bwMode="auto">
            <a:xfrm>
              <a:off x="3099" y="2120"/>
              <a:ext cx="35" cy="35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41" name="Oval 62"/>
            <p:cNvSpPr>
              <a:spLocks noChangeArrowheads="1"/>
            </p:cNvSpPr>
            <p:nvPr/>
          </p:nvSpPr>
          <p:spPr bwMode="auto">
            <a:xfrm>
              <a:off x="3144" y="2131"/>
              <a:ext cx="25" cy="26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42" name="Oval 63"/>
            <p:cNvSpPr>
              <a:spLocks noChangeArrowheads="1"/>
            </p:cNvSpPr>
            <p:nvPr/>
          </p:nvSpPr>
          <p:spPr bwMode="auto">
            <a:xfrm>
              <a:off x="3069" y="2131"/>
              <a:ext cx="25" cy="26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</p:grpSp>
      <p:grpSp>
        <p:nvGrpSpPr>
          <p:cNvPr id="43" name="Group 31"/>
          <p:cNvGrpSpPr>
            <a:grpSpLocks/>
          </p:cNvGrpSpPr>
          <p:nvPr/>
        </p:nvGrpSpPr>
        <p:grpSpPr bwMode="auto">
          <a:xfrm>
            <a:off x="4298609" y="736251"/>
            <a:ext cx="436563" cy="725488"/>
            <a:chOff x="2744" y="1285"/>
            <a:chExt cx="945" cy="1659"/>
          </a:xfrm>
        </p:grpSpPr>
        <p:sp>
          <p:nvSpPr>
            <p:cNvPr id="44" name="Freeform 32"/>
            <p:cNvSpPr>
              <a:spLocks/>
            </p:cNvSpPr>
            <p:nvPr/>
          </p:nvSpPr>
          <p:spPr bwMode="auto">
            <a:xfrm>
              <a:off x="2744" y="1347"/>
              <a:ext cx="945" cy="1597"/>
            </a:xfrm>
            <a:custGeom>
              <a:avLst/>
              <a:gdLst>
                <a:gd name="T0" fmla="*/ 53958208 w 378"/>
                <a:gd name="T1" fmla="*/ 175033136 h 599"/>
                <a:gd name="T2" fmla="*/ 41122583 w 378"/>
                <a:gd name="T3" fmla="*/ 58158730 h 599"/>
                <a:gd name="T4" fmla="*/ 41122583 w 378"/>
                <a:gd name="T5" fmla="*/ 7201588 h 599"/>
                <a:gd name="T6" fmla="*/ 41916020 w 378"/>
                <a:gd name="T7" fmla="*/ 380009 h 599"/>
                <a:gd name="T8" fmla="*/ 28209188 w 378"/>
                <a:gd name="T9" fmla="*/ 5805612 h 599"/>
                <a:gd name="T10" fmla="*/ 14305395 w 378"/>
                <a:gd name="T11" fmla="*/ 0 h 599"/>
                <a:gd name="T12" fmla="*/ 14305395 w 378"/>
                <a:gd name="T13" fmla="*/ 0 h 599"/>
                <a:gd name="T14" fmla="*/ 15212895 w 378"/>
                <a:gd name="T15" fmla="*/ 7201588 h 599"/>
                <a:gd name="T16" fmla="*/ 15212895 w 378"/>
                <a:gd name="T17" fmla="*/ 58158730 h 599"/>
                <a:gd name="T18" fmla="*/ 2384563 w 378"/>
                <a:gd name="T19" fmla="*/ 175033136 h 599"/>
                <a:gd name="T20" fmla="*/ 28209188 w 378"/>
                <a:gd name="T21" fmla="*/ 205994583 h 599"/>
                <a:gd name="T22" fmla="*/ 28209188 w 378"/>
                <a:gd name="T23" fmla="*/ 205994583 h 599"/>
                <a:gd name="T24" fmla="*/ 53958208 w 378"/>
                <a:gd name="T25" fmla="*/ 175033136 h 59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78"/>
                <a:gd name="T40" fmla="*/ 0 h 599"/>
                <a:gd name="T41" fmla="*/ 378 w 378"/>
                <a:gd name="T42" fmla="*/ 599 h 59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78" h="599">
                  <a:moveTo>
                    <a:pt x="362" y="509"/>
                  </a:moveTo>
                  <a:cubicBezTo>
                    <a:pt x="350" y="461"/>
                    <a:pt x="276" y="191"/>
                    <a:pt x="276" y="169"/>
                  </a:cubicBezTo>
                  <a:cubicBezTo>
                    <a:pt x="276" y="147"/>
                    <a:pt x="276" y="21"/>
                    <a:pt x="276" y="21"/>
                  </a:cubicBezTo>
                  <a:cubicBezTo>
                    <a:pt x="276" y="13"/>
                    <a:pt x="279" y="7"/>
                    <a:pt x="281" y="1"/>
                  </a:cubicBezTo>
                  <a:cubicBezTo>
                    <a:pt x="272" y="16"/>
                    <a:pt x="204" y="17"/>
                    <a:pt x="189" y="17"/>
                  </a:cubicBezTo>
                  <a:cubicBezTo>
                    <a:pt x="174" y="17"/>
                    <a:pt x="104" y="16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6"/>
                    <a:pt x="102" y="13"/>
                    <a:pt x="102" y="21"/>
                  </a:cubicBezTo>
                  <a:cubicBezTo>
                    <a:pt x="102" y="21"/>
                    <a:pt x="102" y="147"/>
                    <a:pt x="102" y="169"/>
                  </a:cubicBezTo>
                  <a:cubicBezTo>
                    <a:pt x="102" y="191"/>
                    <a:pt x="28" y="461"/>
                    <a:pt x="16" y="509"/>
                  </a:cubicBezTo>
                  <a:cubicBezTo>
                    <a:pt x="0" y="572"/>
                    <a:pt x="33" y="599"/>
                    <a:pt x="189" y="599"/>
                  </a:cubicBezTo>
                  <a:cubicBezTo>
                    <a:pt x="189" y="599"/>
                    <a:pt x="189" y="599"/>
                    <a:pt x="189" y="599"/>
                  </a:cubicBezTo>
                  <a:cubicBezTo>
                    <a:pt x="345" y="599"/>
                    <a:pt x="378" y="572"/>
                    <a:pt x="362" y="509"/>
                  </a:cubicBezTo>
                  <a:close/>
                </a:path>
              </a:pathLst>
            </a:custGeom>
            <a:solidFill>
              <a:srgbClr val="D9F1F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Freeform 33"/>
            <p:cNvSpPr>
              <a:spLocks/>
            </p:cNvSpPr>
            <p:nvPr/>
          </p:nvSpPr>
          <p:spPr bwMode="auto">
            <a:xfrm>
              <a:off x="2744" y="2101"/>
              <a:ext cx="945" cy="843"/>
            </a:xfrm>
            <a:custGeom>
              <a:avLst/>
              <a:gdLst>
                <a:gd name="T0" fmla="*/ 53958208 w 378"/>
                <a:gd name="T1" fmla="*/ 78355031 h 316"/>
                <a:gd name="T2" fmla="*/ 45178250 w 378"/>
                <a:gd name="T3" fmla="*/ 0 h 316"/>
                <a:gd name="T4" fmla="*/ 45013488 w 378"/>
                <a:gd name="T5" fmla="*/ 0 h 316"/>
                <a:gd name="T6" fmla="*/ 45013488 w 378"/>
                <a:gd name="T7" fmla="*/ 0 h 316"/>
                <a:gd name="T8" fmla="*/ 28209188 w 378"/>
                <a:gd name="T9" fmla="*/ 5843561 h 316"/>
                <a:gd name="T10" fmla="*/ 11322083 w 378"/>
                <a:gd name="T11" fmla="*/ 0 h 316"/>
                <a:gd name="T12" fmla="*/ 11322083 w 378"/>
                <a:gd name="T13" fmla="*/ 0 h 316"/>
                <a:gd name="T14" fmla="*/ 11207345 w 378"/>
                <a:gd name="T15" fmla="*/ 0 h 316"/>
                <a:gd name="T16" fmla="*/ 2384563 w 378"/>
                <a:gd name="T17" fmla="*/ 78355031 h 316"/>
                <a:gd name="T18" fmla="*/ 28209188 w 378"/>
                <a:gd name="T19" fmla="*/ 109534840 h 316"/>
                <a:gd name="T20" fmla="*/ 28209188 w 378"/>
                <a:gd name="T21" fmla="*/ 109534840 h 316"/>
                <a:gd name="T22" fmla="*/ 53958208 w 378"/>
                <a:gd name="T23" fmla="*/ 78355031 h 3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78"/>
                <a:gd name="T37" fmla="*/ 0 h 316"/>
                <a:gd name="T38" fmla="*/ 378 w 378"/>
                <a:gd name="T39" fmla="*/ 316 h 3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78" h="316">
                  <a:moveTo>
                    <a:pt x="362" y="226"/>
                  </a:moveTo>
                  <a:cubicBezTo>
                    <a:pt x="355" y="197"/>
                    <a:pt x="325" y="87"/>
                    <a:pt x="303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2" y="10"/>
                    <a:pt x="251" y="17"/>
                    <a:pt x="189" y="17"/>
                  </a:cubicBezTo>
                  <a:cubicBezTo>
                    <a:pt x="127" y="17"/>
                    <a:pt x="76" y="1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53" y="87"/>
                    <a:pt x="23" y="197"/>
                    <a:pt x="16" y="226"/>
                  </a:cubicBezTo>
                  <a:cubicBezTo>
                    <a:pt x="0" y="289"/>
                    <a:pt x="33" y="316"/>
                    <a:pt x="189" y="316"/>
                  </a:cubicBezTo>
                  <a:cubicBezTo>
                    <a:pt x="189" y="316"/>
                    <a:pt x="189" y="316"/>
                    <a:pt x="189" y="316"/>
                  </a:cubicBezTo>
                  <a:cubicBezTo>
                    <a:pt x="345" y="316"/>
                    <a:pt x="378" y="289"/>
                    <a:pt x="362" y="226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Oval 34"/>
            <p:cNvSpPr>
              <a:spLocks noChangeArrowheads="1"/>
            </p:cNvSpPr>
            <p:nvPr/>
          </p:nvSpPr>
          <p:spPr bwMode="auto">
            <a:xfrm>
              <a:off x="2934" y="2059"/>
              <a:ext cx="565" cy="88"/>
            </a:xfrm>
            <a:prstGeom prst="ellipse">
              <a:avLst/>
            </a:prstGeom>
            <a:solidFill>
              <a:srgbClr val="FED39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47" name="Oval 35"/>
            <p:cNvSpPr>
              <a:spLocks noChangeArrowheads="1"/>
            </p:cNvSpPr>
            <p:nvPr/>
          </p:nvSpPr>
          <p:spPr bwMode="auto">
            <a:xfrm>
              <a:off x="2934" y="2059"/>
              <a:ext cx="565" cy="8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48" name="Freeform 36"/>
            <p:cNvSpPr>
              <a:spLocks/>
            </p:cNvSpPr>
            <p:nvPr/>
          </p:nvSpPr>
          <p:spPr bwMode="auto">
            <a:xfrm>
              <a:off x="3002" y="1819"/>
              <a:ext cx="430" cy="34"/>
            </a:xfrm>
            <a:custGeom>
              <a:avLst/>
              <a:gdLst>
                <a:gd name="T0" fmla="*/ 25634770 w 172"/>
                <a:gd name="T1" fmla="*/ 0 h 13"/>
                <a:gd name="T2" fmla="*/ 12828333 w 172"/>
                <a:gd name="T3" fmla="*/ 3487215 h 13"/>
                <a:gd name="T4" fmla="*/ 0 w 172"/>
                <a:gd name="T5" fmla="*/ 0 h 13"/>
                <a:gd name="T6" fmla="*/ 0 60000 65536"/>
                <a:gd name="T7" fmla="*/ 0 60000 65536"/>
                <a:gd name="T8" fmla="*/ 0 60000 65536"/>
                <a:gd name="T9" fmla="*/ 0 w 172"/>
                <a:gd name="T10" fmla="*/ 0 h 13"/>
                <a:gd name="T11" fmla="*/ 172 w 172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2" h="13">
                  <a:moveTo>
                    <a:pt x="172" y="0"/>
                  </a:moveTo>
                  <a:cubicBezTo>
                    <a:pt x="172" y="7"/>
                    <a:pt x="133" y="13"/>
                    <a:pt x="86" y="13"/>
                  </a:cubicBezTo>
                  <a:cubicBezTo>
                    <a:pt x="39" y="13"/>
                    <a:pt x="0" y="7"/>
                    <a:pt x="0" y="0"/>
                  </a:cubicBezTo>
                </a:path>
              </a:pathLst>
            </a:custGeom>
            <a:solidFill>
              <a:srgbClr val="D9F1F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Oval 37"/>
            <p:cNvSpPr>
              <a:spLocks noChangeArrowheads="1"/>
            </p:cNvSpPr>
            <p:nvPr/>
          </p:nvSpPr>
          <p:spPr bwMode="auto">
            <a:xfrm>
              <a:off x="2984" y="1285"/>
              <a:ext cx="468" cy="107"/>
            </a:xfrm>
            <a:prstGeom prst="ellipse">
              <a:avLst/>
            </a:prstGeom>
            <a:solidFill>
              <a:srgbClr val="E9F7F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50" name="Oval 38"/>
            <p:cNvSpPr>
              <a:spLocks noChangeArrowheads="1"/>
            </p:cNvSpPr>
            <p:nvPr/>
          </p:nvSpPr>
          <p:spPr bwMode="auto">
            <a:xfrm>
              <a:off x="2997" y="1299"/>
              <a:ext cx="440" cy="80"/>
            </a:xfrm>
            <a:prstGeom prst="ellipse">
              <a:avLst/>
            </a:prstGeom>
            <a:solidFill>
              <a:srgbClr val="ADE0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51" name="Freeform 39"/>
            <p:cNvSpPr>
              <a:spLocks/>
            </p:cNvSpPr>
            <p:nvPr/>
          </p:nvSpPr>
          <p:spPr bwMode="auto">
            <a:xfrm>
              <a:off x="3042" y="1347"/>
              <a:ext cx="350" cy="32"/>
            </a:xfrm>
            <a:custGeom>
              <a:avLst/>
              <a:gdLst>
                <a:gd name="T0" fmla="*/ 0 w 140"/>
                <a:gd name="T1" fmla="*/ 2094328 h 12"/>
                <a:gd name="T2" fmla="*/ 10444345 w 140"/>
                <a:gd name="T3" fmla="*/ 4124160 h 12"/>
                <a:gd name="T4" fmla="*/ 20858908 w 140"/>
                <a:gd name="T5" fmla="*/ 2094328 h 12"/>
                <a:gd name="T6" fmla="*/ 10444345 w 140"/>
                <a:gd name="T7" fmla="*/ 0 h 12"/>
                <a:gd name="T8" fmla="*/ 0 w 140"/>
                <a:gd name="T9" fmla="*/ 2094328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"/>
                <a:gd name="T16" fmla="*/ 0 h 12"/>
                <a:gd name="T17" fmla="*/ 140 w 140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" h="12">
                  <a:moveTo>
                    <a:pt x="0" y="6"/>
                  </a:moveTo>
                  <a:cubicBezTo>
                    <a:pt x="16" y="10"/>
                    <a:pt x="41" y="12"/>
                    <a:pt x="70" y="12"/>
                  </a:cubicBezTo>
                  <a:cubicBezTo>
                    <a:pt x="99" y="12"/>
                    <a:pt x="124" y="10"/>
                    <a:pt x="140" y="6"/>
                  </a:cubicBezTo>
                  <a:cubicBezTo>
                    <a:pt x="124" y="3"/>
                    <a:pt x="99" y="0"/>
                    <a:pt x="70" y="0"/>
                  </a:cubicBezTo>
                  <a:cubicBezTo>
                    <a:pt x="41" y="0"/>
                    <a:pt x="16" y="3"/>
                    <a:pt x="0" y="6"/>
                  </a:cubicBezTo>
                  <a:close/>
                </a:path>
              </a:pathLst>
            </a:custGeom>
            <a:solidFill>
              <a:srgbClr val="76CC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Freeform 40"/>
            <p:cNvSpPr>
              <a:spLocks/>
            </p:cNvSpPr>
            <p:nvPr/>
          </p:nvSpPr>
          <p:spPr bwMode="auto">
            <a:xfrm>
              <a:off x="3142" y="1419"/>
              <a:ext cx="210" cy="458"/>
            </a:xfrm>
            <a:custGeom>
              <a:avLst/>
              <a:gdLst>
                <a:gd name="T0" fmla="*/ 0 w 84"/>
                <a:gd name="T1" fmla="*/ 2436456 h 172"/>
                <a:gd name="T2" fmla="*/ 10318175 w 84"/>
                <a:gd name="T3" fmla="*/ 4731787 h 172"/>
                <a:gd name="T4" fmla="*/ 11322000 w 84"/>
                <a:gd name="T5" fmla="*/ 54501281 h 172"/>
                <a:gd name="T6" fmla="*/ 11035158 w 84"/>
                <a:gd name="T7" fmla="*/ 57544539 h 172"/>
                <a:gd name="T8" fmla="*/ 11634500 w 84"/>
                <a:gd name="T9" fmla="*/ 54124579 h 172"/>
                <a:gd name="T10" fmla="*/ 11634500 w 84"/>
                <a:gd name="T11" fmla="*/ 5735262 h 172"/>
                <a:gd name="T12" fmla="*/ 11512425 w 84"/>
                <a:gd name="T13" fmla="*/ 0 h 1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4"/>
                <a:gd name="T22" fmla="*/ 0 h 172"/>
                <a:gd name="T23" fmla="*/ 84 w 84"/>
                <a:gd name="T24" fmla="*/ 172 h 17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4" h="172">
                  <a:moveTo>
                    <a:pt x="0" y="7"/>
                  </a:moveTo>
                  <a:cubicBezTo>
                    <a:pt x="11" y="10"/>
                    <a:pt x="69" y="4"/>
                    <a:pt x="69" y="14"/>
                  </a:cubicBezTo>
                  <a:cubicBezTo>
                    <a:pt x="69" y="25"/>
                    <a:pt x="76" y="149"/>
                    <a:pt x="76" y="161"/>
                  </a:cubicBezTo>
                  <a:cubicBezTo>
                    <a:pt x="76" y="172"/>
                    <a:pt x="70" y="170"/>
                    <a:pt x="74" y="170"/>
                  </a:cubicBezTo>
                  <a:cubicBezTo>
                    <a:pt x="77" y="170"/>
                    <a:pt x="78" y="167"/>
                    <a:pt x="78" y="160"/>
                  </a:cubicBezTo>
                  <a:cubicBezTo>
                    <a:pt x="78" y="153"/>
                    <a:pt x="78" y="27"/>
                    <a:pt x="78" y="17"/>
                  </a:cubicBezTo>
                  <a:cubicBezTo>
                    <a:pt x="78" y="7"/>
                    <a:pt x="84" y="4"/>
                    <a:pt x="77" y="0"/>
                  </a:cubicBezTo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Oval 41"/>
            <p:cNvSpPr>
              <a:spLocks noChangeArrowheads="1"/>
            </p:cNvSpPr>
            <p:nvPr/>
          </p:nvSpPr>
          <p:spPr bwMode="auto">
            <a:xfrm>
              <a:off x="2877" y="2808"/>
              <a:ext cx="680" cy="107"/>
            </a:xfrm>
            <a:prstGeom prst="ellipse">
              <a:avLst/>
            </a:pr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3002" y="1819"/>
              <a:ext cx="430" cy="53"/>
            </a:xfrm>
            <a:custGeom>
              <a:avLst/>
              <a:gdLst>
                <a:gd name="T0" fmla="*/ 25634770 w 172"/>
                <a:gd name="T1" fmla="*/ 0 h 20"/>
                <a:gd name="T2" fmla="*/ 12828333 w 172"/>
                <a:gd name="T3" fmla="*/ 4066406 h 20"/>
                <a:gd name="T4" fmla="*/ 0 w 172"/>
                <a:gd name="T5" fmla="*/ 0 h 20"/>
                <a:gd name="T6" fmla="*/ 12828333 w 172"/>
                <a:gd name="T7" fmla="*/ 6335124 h 20"/>
                <a:gd name="T8" fmla="*/ 25634770 w 172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"/>
                <a:gd name="T16" fmla="*/ 0 h 20"/>
                <a:gd name="T17" fmla="*/ 172 w 172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" h="20">
                  <a:moveTo>
                    <a:pt x="172" y="0"/>
                  </a:moveTo>
                  <a:cubicBezTo>
                    <a:pt x="172" y="7"/>
                    <a:pt x="133" y="13"/>
                    <a:pt x="86" y="13"/>
                  </a:cubicBezTo>
                  <a:cubicBezTo>
                    <a:pt x="39" y="13"/>
                    <a:pt x="0" y="7"/>
                    <a:pt x="0" y="0"/>
                  </a:cubicBezTo>
                  <a:cubicBezTo>
                    <a:pt x="6" y="12"/>
                    <a:pt x="48" y="20"/>
                    <a:pt x="86" y="20"/>
                  </a:cubicBezTo>
                  <a:cubicBezTo>
                    <a:pt x="125" y="20"/>
                    <a:pt x="162" y="17"/>
                    <a:pt x="17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3002" y="1819"/>
              <a:ext cx="430" cy="72"/>
            </a:xfrm>
            <a:custGeom>
              <a:avLst/>
              <a:gdLst>
                <a:gd name="T0" fmla="*/ 25634770 w 172"/>
                <a:gd name="T1" fmla="*/ 0 h 27"/>
                <a:gd name="T2" fmla="*/ 12828333 w 172"/>
                <a:gd name="T3" fmla="*/ 6839864 h 27"/>
                <a:gd name="T4" fmla="*/ 0 w 172"/>
                <a:gd name="T5" fmla="*/ 0 h 27"/>
                <a:gd name="T6" fmla="*/ 12828333 w 172"/>
                <a:gd name="T7" fmla="*/ 9308139 h 27"/>
                <a:gd name="T8" fmla="*/ 25634770 w 172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"/>
                <a:gd name="T16" fmla="*/ 0 h 27"/>
                <a:gd name="T17" fmla="*/ 172 w 172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" h="27">
                  <a:moveTo>
                    <a:pt x="172" y="0"/>
                  </a:moveTo>
                  <a:cubicBezTo>
                    <a:pt x="162" y="17"/>
                    <a:pt x="125" y="20"/>
                    <a:pt x="86" y="20"/>
                  </a:cubicBezTo>
                  <a:cubicBezTo>
                    <a:pt x="48" y="20"/>
                    <a:pt x="6" y="12"/>
                    <a:pt x="0" y="0"/>
                  </a:cubicBezTo>
                  <a:cubicBezTo>
                    <a:pt x="16" y="14"/>
                    <a:pt x="37" y="27"/>
                    <a:pt x="86" y="27"/>
                  </a:cubicBezTo>
                  <a:cubicBezTo>
                    <a:pt x="135" y="27"/>
                    <a:pt x="158" y="19"/>
                    <a:pt x="172" y="0"/>
                  </a:cubicBezTo>
                  <a:close/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2827" y="1453"/>
              <a:ext cx="245" cy="1347"/>
            </a:xfrm>
            <a:custGeom>
              <a:avLst/>
              <a:gdLst>
                <a:gd name="T0" fmla="*/ 12828333 w 98"/>
                <a:gd name="T1" fmla="*/ 45022536 h 505"/>
                <a:gd name="T2" fmla="*/ 908208 w 98"/>
                <a:gd name="T3" fmla="*/ 163951769 h 505"/>
                <a:gd name="T4" fmla="*/ 793488 w 98"/>
                <a:gd name="T5" fmla="*/ 167853604 h 505"/>
                <a:gd name="T6" fmla="*/ 13713408 w 98"/>
                <a:gd name="T7" fmla="*/ 55376546 h 505"/>
                <a:gd name="T8" fmla="*/ 14305395 w 98"/>
                <a:gd name="T9" fmla="*/ 36311026 h 505"/>
                <a:gd name="T10" fmla="*/ 11921408 w 98"/>
                <a:gd name="T11" fmla="*/ 0 h 505"/>
                <a:gd name="T12" fmla="*/ 12110675 w 98"/>
                <a:gd name="T13" fmla="*/ 0 h 505"/>
                <a:gd name="T14" fmla="*/ 12828333 w 98"/>
                <a:gd name="T15" fmla="*/ 45022536 h 5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8"/>
                <a:gd name="T25" fmla="*/ 0 h 505"/>
                <a:gd name="T26" fmla="*/ 98 w 98"/>
                <a:gd name="T27" fmla="*/ 505 h 50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8" h="505">
                  <a:moveTo>
                    <a:pt x="86" y="130"/>
                  </a:moveTo>
                  <a:cubicBezTo>
                    <a:pt x="38" y="355"/>
                    <a:pt x="13" y="443"/>
                    <a:pt x="6" y="474"/>
                  </a:cubicBezTo>
                  <a:cubicBezTo>
                    <a:pt x="0" y="502"/>
                    <a:pt x="1" y="505"/>
                    <a:pt x="5" y="485"/>
                  </a:cubicBezTo>
                  <a:cubicBezTo>
                    <a:pt x="8" y="468"/>
                    <a:pt x="72" y="239"/>
                    <a:pt x="92" y="160"/>
                  </a:cubicBezTo>
                  <a:cubicBezTo>
                    <a:pt x="96" y="145"/>
                    <a:pt x="98" y="120"/>
                    <a:pt x="96" y="105"/>
                  </a:cubicBezTo>
                  <a:cubicBezTo>
                    <a:pt x="92" y="67"/>
                    <a:pt x="80" y="7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1" y="7"/>
                    <a:pt x="86" y="118"/>
                    <a:pt x="86" y="1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Freeform 45"/>
            <p:cNvSpPr>
              <a:spLocks/>
            </p:cNvSpPr>
            <p:nvPr/>
          </p:nvSpPr>
          <p:spPr bwMode="auto">
            <a:xfrm>
              <a:off x="2949" y="1395"/>
              <a:ext cx="98" cy="730"/>
            </a:xfrm>
            <a:custGeom>
              <a:avLst/>
              <a:gdLst>
                <a:gd name="T0" fmla="*/ 0 w 39"/>
                <a:gd name="T1" fmla="*/ 91985222 h 274"/>
                <a:gd name="T2" fmla="*/ 1586547 w 39"/>
                <a:gd name="T3" fmla="*/ 93371481 h 274"/>
                <a:gd name="T4" fmla="*/ 5700369 w 39"/>
                <a:gd name="T5" fmla="*/ 56938956 h 274"/>
                <a:gd name="T6" fmla="*/ 4317513 w 39"/>
                <a:gd name="T7" fmla="*/ 3462566 h 274"/>
                <a:gd name="T8" fmla="*/ 4113821 w 39"/>
                <a:gd name="T9" fmla="*/ 0 h 274"/>
                <a:gd name="T10" fmla="*/ 3986708 w 39"/>
                <a:gd name="T11" fmla="*/ 3462566 h 274"/>
                <a:gd name="T12" fmla="*/ 3986708 w 39"/>
                <a:gd name="T13" fmla="*/ 55877472 h 274"/>
                <a:gd name="T14" fmla="*/ 0 w 39"/>
                <a:gd name="T15" fmla="*/ 91985222 h 27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"/>
                <a:gd name="T25" fmla="*/ 0 h 274"/>
                <a:gd name="T26" fmla="*/ 39 w 39"/>
                <a:gd name="T27" fmla="*/ 274 h 27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" h="274">
                  <a:moveTo>
                    <a:pt x="0" y="270"/>
                  </a:moveTo>
                  <a:cubicBezTo>
                    <a:pt x="2" y="272"/>
                    <a:pt x="6" y="273"/>
                    <a:pt x="10" y="274"/>
                  </a:cubicBezTo>
                  <a:cubicBezTo>
                    <a:pt x="23" y="225"/>
                    <a:pt x="33" y="183"/>
                    <a:pt x="36" y="167"/>
                  </a:cubicBezTo>
                  <a:cubicBezTo>
                    <a:pt x="39" y="151"/>
                    <a:pt x="27" y="27"/>
                    <a:pt x="27" y="10"/>
                  </a:cubicBezTo>
                  <a:cubicBezTo>
                    <a:pt x="27" y="9"/>
                    <a:pt x="26" y="0"/>
                    <a:pt x="26" y="0"/>
                  </a:cubicBezTo>
                  <a:cubicBezTo>
                    <a:pt x="26" y="0"/>
                    <a:pt x="25" y="9"/>
                    <a:pt x="25" y="10"/>
                  </a:cubicBezTo>
                  <a:cubicBezTo>
                    <a:pt x="25" y="10"/>
                    <a:pt x="25" y="142"/>
                    <a:pt x="25" y="164"/>
                  </a:cubicBezTo>
                  <a:cubicBezTo>
                    <a:pt x="25" y="173"/>
                    <a:pt x="14" y="217"/>
                    <a:pt x="0" y="270"/>
                  </a:cubicBezTo>
                  <a:close/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Freeform 46"/>
            <p:cNvSpPr>
              <a:spLocks/>
            </p:cNvSpPr>
            <p:nvPr/>
          </p:nvSpPr>
          <p:spPr bwMode="auto">
            <a:xfrm>
              <a:off x="3374" y="1384"/>
              <a:ext cx="95" cy="736"/>
            </a:xfrm>
            <a:custGeom>
              <a:avLst/>
              <a:gdLst>
                <a:gd name="T0" fmla="*/ 476095 w 38"/>
                <a:gd name="T1" fmla="*/ 58969451 h 276"/>
                <a:gd name="T2" fmla="*/ 4055658 w 38"/>
                <a:gd name="T3" fmla="*/ 95193451 h 276"/>
                <a:gd name="T4" fmla="*/ 5676300 w 38"/>
                <a:gd name="T5" fmla="*/ 94122632 h 276"/>
                <a:gd name="T6" fmla="*/ 2097658 w 38"/>
                <a:gd name="T7" fmla="*/ 57953907 h 276"/>
                <a:gd name="T8" fmla="*/ 1975583 w 38"/>
                <a:gd name="T9" fmla="*/ 6198251 h 276"/>
                <a:gd name="T10" fmla="*/ 2097658 w 38"/>
                <a:gd name="T11" fmla="*/ 3731093 h 276"/>
                <a:gd name="T12" fmla="*/ 2860863 w 38"/>
                <a:gd name="T13" fmla="*/ 0 h 276"/>
                <a:gd name="T14" fmla="*/ 1068158 w 38"/>
                <a:gd name="T15" fmla="*/ 1690432 h 276"/>
                <a:gd name="T16" fmla="*/ 476095 w 38"/>
                <a:gd name="T17" fmla="*/ 2708160 h 276"/>
                <a:gd name="T18" fmla="*/ 305188 w 38"/>
                <a:gd name="T19" fmla="*/ 4124160 h 276"/>
                <a:gd name="T20" fmla="*/ 305188 w 38"/>
                <a:gd name="T21" fmla="*/ 5584875 h 276"/>
                <a:gd name="T22" fmla="*/ 476095 w 38"/>
                <a:gd name="T23" fmla="*/ 58969451 h 2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8"/>
                <a:gd name="T37" fmla="*/ 0 h 276"/>
                <a:gd name="T38" fmla="*/ 38 w 38"/>
                <a:gd name="T39" fmla="*/ 276 h 27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8" h="276">
                  <a:moveTo>
                    <a:pt x="3" y="171"/>
                  </a:moveTo>
                  <a:cubicBezTo>
                    <a:pt x="6" y="187"/>
                    <a:pt x="14" y="226"/>
                    <a:pt x="27" y="276"/>
                  </a:cubicBezTo>
                  <a:cubicBezTo>
                    <a:pt x="31" y="275"/>
                    <a:pt x="35" y="274"/>
                    <a:pt x="38" y="273"/>
                  </a:cubicBezTo>
                  <a:cubicBezTo>
                    <a:pt x="23" y="219"/>
                    <a:pt x="14" y="177"/>
                    <a:pt x="14" y="168"/>
                  </a:cubicBezTo>
                  <a:cubicBezTo>
                    <a:pt x="14" y="149"/>
                    <a:pt x="13" y="43"/>
                    <a:pt x="13" y="18"/>
                  </a:cubicBezTo>
                  <a:cubicBezTo>
                    <a:pt x="14" y="16"/>
                    <a:pt x="14" y="14"/>
                    <a:pt x="14" y="11"/>
                  </a:cubicBezTo>
                  <a:cubicBezTo>
                    <a:pt x="15" y="7"/>
                    <a:pt x="16" y="3"/>
                    <a:pt x="19" y="0"/>
                  </a:cubicBezTo>
                  <a:cubicBezTo>
                    <a:pt x="15" y="2"/>
                    <a:pt x="11" y="4"/>
                    <a:pt x="7" y="5"/>
                  </a:cubicBezTo>
                  <a:cubicBezTo>
                    <a:pt x="5" y="6"/>
                    <a:pt x="4" y="6"/>
                    <a:pt x="3" y="8"/>
                  </a:cubicBezTo>
                  <a:cubicBezTo>
                    <a:pt x="2" y="10"/>
                    <a:pt x="2" y="11"/>
                    <a:pt x="2" y="12"/>
                  </a:cubicBezTo>
                  <a:cubicBezTo>
                    <a:pt x="2" y="13"/>
                    <a:pt x="2" y="15"/>
                    <a:pt x="2" y="16"/>
                  </a:cubicBezTo>
                  <a:cubicBezTo>
                    <a:pt x="3" y="33"/>
                    <a:pt x="0" y="155"/>
                    <a:pt x="3" y="171"/>
                  </a:cubicBezTo>
                  <a:close/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Freeform 47"/>
            <p:cNvSpPr>
              <a:spLocks/>
            </p:cNvSpPr>
            <p:nvPr/>
          </p:nvSpPr>
          <p:spPr bwMode="auto">
            <a:xfrm>
              <a:off x="3014" y="1395"/>
              <a:ext cx="283" cy="61"/>
            </a:xfrm>
            <a:custGeom>
              <a:avLst/>
              <a:gdLst>
                <a:gd name="T0" fmla="*/ 0 w 113"/>
                <a:gd name="T1" fmla="*/ 0 h 23"/>
                <a:gd name="T2" fmla="*/ 17240340 w 113"/>
                <a:gd name="T3" fmla="*/ 3292387 h 23"/>
                <a:gd name="T4" fmla="*/ 0 w 113"/>
                <a:gd name="T5" fmla="*/ 0 h 23"/>
                <a:gd name="T6" fmla="*/ 0 60000 65536"/>
                <a:gd name="T7" fmla="*/ 0 60000 65536"/>
                <a:gd name="T8" fmla="*/ 0 60000 65536"/>
                <a:gd name="T9" fmla="*/ 0 w 113"/>
                <a:gd name="T10" fmla="*/ 0 h 23"/>
                <a:gd name="T11" fmla="*/ 113 w 113"/>
                <a:gd name="T12" fmla="*/ 23 h 2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3" h="23">
                  <a:moveTo>
                    <a:pt x="0" y="0"/>
                  </a:moveTo>
                  <a:cubicBezTo>
                    <a:pt x="11" y="11"/>
                    <a:pt x="87" y="13"/>
                    <a:pt x="113" y="10"/>
                  </a:cubicBezTo>
                  <a:cubicBezTo>
                    <a:pt x="92" y="17"/>
                    <a:pt x="24" y="23"/>
                    <a:pt x="0" y="0"/>
                  </a:cubicBezTo>
                  <a:close/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Freeform 48"/>
            <p:cNvSpPr>
              <a:spLocks/>
            </p:cNvSpPr>
            <p:nvPr/>
          </p:nvSpPr>
          <p:spPr bwMode="auto">
            <a:xfrm>
              <a:off x="3017" y="2763"/>
              <a:ext cx="365" cy="42"/>
            </a:xfrm>
            <a:custGeom>
              <a:avLst/>
              <a:gdLst>
                <a:gd name="T0" fmla="*/ 0 w 146"/>
                <a:gd name="T1" fmla="*/ 4490771 h 16"/>
                <a:gd name="T2" fmla="*/ 21762238 w 146"/>
                <a:gd name="T3" fmla="*/ 4166237 h 16"/>
                <a:gd name="T4" fmla="*/ 0 w 146"/>
                <a:gd name="T5" fmla="*/ 4490771 h 16"/>
                <a:gd name="T6" fmla="*/ 0 60000 65536"/>
                <a:gd name="T7" fmla="*/ 0 60000 65536"/>
                <a:gd name="T8" fmla="*/ 0 60000 65536"/>
                <a:gd name="T9" fmla="*/ 0 w 146"/>
                <a:gd name="T10" fmla="*/ 0 h 16"/>
                <a:gd name="T11" fmla="*/ 146 w 146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6" h="16">
                  <a:moveTo>
                    <a:pt x="0" y="16"/>
                  </a:moveTo>
                  <a:cubicBezTo>
                    <a:pt x="28" y="12"/>
                    <a:pt x="103" y="8"/>
                    <a:pt x="146" y="15"/>
                  </a:cubicBezTo>
                  <a:cubicBezTo>
                    <a:pt x="117" y="2"/>
                    <a:pt x="40" y="0"/>
                    <a:pt x="0" y="1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Freeform 49"/>
            <p:cNvSpPr>
              <a:spLocks/>
            </p:cNvSpPr>
            <p:nvPr/>
          </p:nvSpPr>
          <p:spPr bwMode="auto">
            <a:xfrm>
              <a:off x="2879" y="2387"/>
              <a:ext cx="163" cy="482"/>
            </a:xfrm>
            <a:custGeom>
              <a:avLst/>
              <a:gdLst>
                <a:gd name="T0" fmla="*/ 1847216 w 65"/>
                <a:gd name="T1" fmla="*/ 45034144 h 181"/>
                <a:gd name="T2" fmla="*/ 10090039 w 65"/>
                <a:gd name="T3" fmla="*/ 61318317 h 181"/>
                <a:gd name="T4" fmla="*/ 489695 w 65"/>
                <a:gd name="T5" fmla="*/ 45034144 h 181"/>
                <a:gd name="T6" fmla="*/ 5870643 w 65"/>
                <a:gd name="T7" fmla="*/ 0 h 181"/>
                <a:gd name="T8" fmla="*/ 1847216 w 65"/>
                <a:gd name="T9" fmla="*/ 45034144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81"/>
                <a:gd name="T17" fmla="*/ 65 w 65"/>
                <a:gd name="T18" fmla="*/ 181 h 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81">
                  <a:moveTo>
                    <a:pt x="12" y="133"/>
                  </a:moveTo>
                  <a:cubicBezTo>
                    <a:pt x="14" y="167"/>
                    <a:pt x="43" y="174"/>
                    <a:pt x="65" y="181"/>
                  </a:cubicBezTo>
                  <a:cubicBezTo>
                    <a:pt x="11" y="178"/>
                    <a:pt x="0" y="168"/>
                    <a:pt x="3" y="133"/>
                  </a:cubicBezTo>
                  <a:cubicBezTo>
                    <a:pt x="7" y="88"/>
                    <a:pt x="33" y="20"/>
                    <a:pt x="38" y="0"/>
                  </a:cubicBezTo>
                  <a:cubicBezTo>
                    <a:pt x="38" y="0"/>
                    <a:pt x="11" y="98"/>
                    <a:pt x="12" y="13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Freeform 50"/>
            <p:cNvSpPr>
              <a:spLocks/>
            </p:cNvSpPr>
            <p:nvPr/>
          </p:nvSpPr>
          <p:spPr bwMode="auto">
            <a:xfrm>
              <a:off x="3404" y="2387"/>
              <a:ext cx="160" cy="482"/>
            </a:xfrm>
            <a:custGeom>
              <a:avLst/>
              <a:gdLst>
                <a:gd name="T0" fmla="*/ 7934563 w 64"/>
                <a:gd name="T1" fmla="*/ 45034144 h 181"/>
                <a:gd name="T2" fmla="*/ 0 w 64"/>
                <a:gd name="T3" fmla="*/ 61318317 h 181"/>
                <a:gd name="T4" fmla="*/ 9127658 w 64"/>
                <a:gd name="T5" fmla="*/ 45034144 h 181"/>
                <a:gd name="T6" fmla="*/ 4053908 w 64"/>
                <a:gd name="T7" fmla="*/ 0 h 181"/>
                <a:gd name="T8" fmla="*/ 7934563 w 64"/>
                <a:gd name="T9" fmla="*/ 45034144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181"/>
                <a:gd name="T17" fmla="*/ 64 w 64"/>
                <a:gd name="T18" fmla="*/ 181 h 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181">
                  <a:moveTo>
                    <a:pt x="53" y="133"/>
                  </a:moveTo>
                  <a:cubicBezTo>
                    <a:pt x="51" y="167"/>
                    <a:pt x="21" y="174"/>
                    <a:pt x="0" y="181"/>
                  </a:cubicBezTo>
                  <a:cubicBezTo>
                    <a:pt x="54" y="178"/>
                    <a:pt x="64" y="168"/>
                    <a:pt x="61" y="133"/>
                  </a:cubicBezTo>
                  <a:cubicBezTo>
                    <a:pt x="58" y="88"/>
                    <a:pt x="31" y="20"/>
                    <a:pt x="27" y="0"/>
                  </a:cubicBezTo>
                  <a:cubicBezTo>
                    <a:pt x="27" y="0"/>
                    <a:pt x="54" y="98"/>
                    <a:pt x="53" y="133"/>
                  </a:cubicBezTo>
                  <a:close/>
                </a:path>
              </a:pathLst>
            </a:custGeom>
            <a:solidFill>
              <a:srgbClr val="FDD0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Freeform 51"/>
            <p:cNvSpPr>
              <a:spLocks/>
            </p:cNvSpPr>
            <p:nvPr/>
          </p:nvSpPr>
          <p:spPr bwMode="auto">
            <a:xfrm>
              <a:off x="2786" y="2123"/>
              <a:ext cx="183" cy="738"/>
            </a:xfrm>
            <a:custGeom>
              <a:avLst/>
              <a:gdLst>
                <a:gd name="T0" fmla="*/ 11279609 w 73"/>
                <a:gd name="T1" fmla="*/ 1008276 h 277"/>
                <a:gd name="T2" fmla="*/ 9555721 w 73"/>
                <a:gd name="T3" fmla="*/ 0 h 277"/>
                <a:gd name="T4" fmla="*/ 812515 w 73"/>
                <a:gd name="T5" fmla="*/ 74312747 h 277"/>
                <a:gd name="T6" fmla="*/ 4008675 w 73"/>
                <a:gd name="T7" fmla="*/ 94389177 h 277"/>
                <a:gd name="T8" fmla="*/ 3069023 w 73"/>
                <a:gd name="T9" fmla="*/ 73304885 h 277"/>
                <a:gd name="T10" fmla="*/ 11279609 w 73"/>
                <a:gd name="T11" fmla="*/ 1008276 h 2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277"/>
                <a:gd name="T20" fmla="*/ 73 w 73"/>
                <a:gd name="T21" fmla="*/ 277 h 2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277">
                  <a:moveTo>
                    <a:pt x="73" y="3"/>
                  </a:moveTo>
                  <a:cubicBezTo>
                    <a:pt x="69" y="2"/>
                    <a:pt x="65" y="1"/>
                    <a:pt x="62" y="0"/>
                  </a:cubicBezTo>
                  <a:cubicBezTo>
                    <a:pt x="40" y="84"/>
                    <a:pt x="12" y="189"/>
                    <a:pt x="5" y="218"/>
                  </a:cubicBezTo>
                  <a:cubicBezTo>
                    <a:pt x="2" y="231"/>
                    <a:pt x="0" y="273"/>
                    <a:pt x="26" y="277"/>
                  </a:cubicBezTo>
                  <a:cubicBezTo>
                    <a:pt x="20" y="273"/>
                    <a:pt x="13" y="245"/>
                    <a:pt x="20" y="215"/>
                  </a:cubicBezTo>
                  <a:cubicBezTo>
                    <a:pt x="25" y="196"/>
                    <a:pt x="51" y="90"/>
                    <a:pt x="73" y="3"/>
                  </a:cubicBez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Freeform 52"/>
            <p:cNvSpPr>
              <a:spLocks/>
            </p:cNvSpPr>
            <p:nvPr/>
          </p:nvSpPr>
          <p:spPr bwMode="auto">
            <a:xfrm>
              <a:off x="3447" y="2131"/>
              <a:ext cx="195" cy="738"/>
            </a:xfrm>
            <a:custGeom>
              <a:avLst/>
              <a:gdLst>
                <a:gd name="T0" fmla="*/ 10444345 w 78"/>
                <a:gd name="T1" fmla="*/ 73304885 h 277"/>
                <a:gd name="T2" fmla="*/ 1671095 w 78"/>
                <a:gd name="T3" fmla="*/ 0 h 277"/>
                <a:gd name="T4" fmla="*/ 0 w 78"/>
                <a:gd name="T5" fmla="*/ 629874 h 277"/>
                <a:gd name="T6" fmla="*/ 8060863 w 78"/>
                <a:gd name="T7" fmla="*/ 72264121 h 277"/>
                <a:gd name="T8" fmla="*/ 7629408 w 78"/>
                <a:gd name="T9" fmla="*/ 94389177 h 277"/>
                <a:gd name="T10" fmla="*/ 10444345 w 78"/>
                <a:gd name="T11" fmla="*/ 73304885 h 2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277"/>
                <a:gd name="T20" fmla="*/ 78 w 78"/>
                <a:gd name="T21" fmla="*/ 277 h 2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277">
                  <a:moveTo>
                    <a:pt x="70" y="215"/>
                  </a:moveTo>
                  <a:cubicBezTo>
                    <a:pt x="63" y="186"/>
                    <a:pt x="33" y="83"/>
                    <a:pt x="11" y="0"/>
                  </a:cubicBezTo>
                  <a:cubicBezTo>
                    <a:pt x="8" y="1"/>
                    <a:pt x="4" y="1"/>
                    <a:pt x="0" y="2"/>
                  </a:cubicBezTo>
                  <a:cubicBezTo>
                    <a:pt x="22" y="89"/>
                    <a:pt x="50" y="193"/>
                    <a:pt x="54" y="212"/>
                  </a:cubicBezTo>
                  <a:cubicBezTo>
                    <a:pt x="61" y="242"/>
                    <a:pt x="57" y="272"/>
                    <a:pt x="51" y="277"/>
                  </a:cubicBezTo>
                  <a:cubicBezTo>
                    <a:pt x="78" y="272"/>
                    <a:pt x="73" y="228"/>
                    <a:pt x="70" y="215"/>
                  </a:cubicBez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Freeform 53"/>
            <p:cNvSpPr>
              <a:spLocks/>
            </p:cNvSpPr>
            <p:nvPr/>
          </p:nvSpPr>
          <p:spPr bwMode="auto">
            <a:xfrm>
              <a:off x="3042" y="2064"/>
              <a:ext cx="335" cy="21"/>
            </a:xfrm>
            <a:custGeom>
              <a:avLst/>
              <a:gdLst>
                <a:gd name="T0" fmla="*/ 0 w 134"/>
                <a:gd name="T1" fmla="*/ 2236243 h 8"/>
                <a:gd name="T2" fmla="*/ 19980970 w 134"/>
                <a:gd name="T3" fmla="*/ 1710770 h 8"/>
                <a:gd name="T4" fmla="*/ 0 60000 65536"/>
                <a:gd name="T5" fmla="*/ 0 60000 65536"/>
                <a:gd name="T6" fmla="*/ 0 w 134"/>
                <a:gd name="T7" fmla="*/ 0 h 8"/>
                <a:gd name="T8" fmla="*/ 134 w 134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4" h="8">
                  <a:moveTo>
                    <a:pt x="0" y="8"/>
                  </a:moveTo>
                  <a:cubicBezTo>
                    <a:pt x="16" y="3"/>
                    <a:pt x="102" y="0"/>
                    <a:pt x="134" y="6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Freeform 54"/>
            <p:cNvSpPr>
              <a:spLocks/>
            </p:cNvSpPr>
            <p:nvPr/>
          </p:nvSpPr>
          <p:spPr bwMode="auto">
            <a:xfrm>
              <a:off x="3107" y="2181"/>
              <a:ext cx="110" cy="3"/>
            </a:xfrm>
            <a:custGeom>
              <a:avLst/>
              <a:gdLst>
                <a:gd name="T0" fmla="*/ 6561250 w 44"/>
                <a:gd name="T1" fmla="*/ 1594323 h 1"/>
                <a:gd name="T2" fmla="*/ 0 w 44"/>
                <a:gd name="T3" fmla="*/ 0 h 1"/>
                <a:gd name="T4" fmla="*/ 0 60000 65536"/>
                <a:gd name="T5" fmla="*/ 0 60000 65536"/>
                <a:gd name="T6" fmla="*/ 0 w 44"/>
                <a:gd name="T7" fmla="*/ 0 h 1"/>
                <a:gd name="T8" fmla="*/ 44 w 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4" h="1">
                  <a:moveTo>
                    <a:pt x="44" y="1"/>
                  </a:moveTo>
                  <a:cubicBezTo>
                    <a:pt x="28" y="1"/>
                    <a:pt x="14" y="1"/>
                    <a:pt x="0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Freeform 55"/>
            <p:cNvSpPr>
              <a:spLocks/>
            </p:cNvSpPr>
            <p:nvPr/>
          </p:nvSpPr>
          <p:spPr bwMode="auto">
            <a:xfrm>
              <a:off x="3107" y="2429"/>
              <a:ext cx="110" cy="3"/>
            </a:xfrm>
            <a:custGeom>
              <a:avLst/>
              <a:gdLst>
                <a:gd name="T0" fmla="*/ 6561250 w 44"/>
                <a:gd name="T1" fmla="*/ 1594323 h 1"/>
                <a:gd name="T2" fmla="*/ 0 w 44"/>
                <a:gd name="T3" fmla="*/ 0 h 1"/>
                <a:gd name="T4" fmla="*/ 0 60000 65536"/>
                <a:gd name="T5" fmla="*/ 0 60000 65536"/>
                <a:gd name="T6" fmla="*/ 0 w 44"/>
                <a:gd name="T7" fmla="*/ 0 h 1"/>
                <a:gd name="T8" fmla="*/ 44 w 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4" h="1">
                  <a:moveTo>
                    <a:pt x="44" y="1"/>
                  </a:moveTo>
                  <a:cubicBezTo>
                    <a:pt x="28" y="1"/>
                    <a:pt x="14" y="0"/>
                    <a:pt x="0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Freeform 56"/>
            <p:cNvSpPr>
              <a:spLocks/>
            </p:cNvSpPr>
            <p:nvPr/>
          </p:nvSpPr>
          <p:spPr bwMode="auto">
            <a:xfrm>
              <a:off x="3107" y="2613"/>
              <a:ext cx="110" cy="3"/>
            </a:xfrm>
            <a:custGeom>
              <a:avLst/>
              <a:gdLst>
                <a:gd name="T0" fmla="*/ 6561250 w 44"/>
                <a:gd name="T1" fmla="*/ 1594323 h 1"/>
                <a:gd name="T2" fmla="*/ 0 w 44"/>
                <a:gd name="T3" fmla="*/ 0 h 1"/>
                <a:gd name="T4" fmla="*/ 0 60000 65536"/>
                <a:gd name="T5" fmla="*/ 0 60000 65536"/>
                <a:gd name="T6" fmla="*/ 0 w 44"/>
                <a:gd name="T7" fmla="*/ 0 h 1"/>
                <a:gd name="T8" fmla="*/ 44 w 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4" h="1">
                  <a:moveTo>
                    <a:pt x="44" y="1"/>
                  </a:moveTo>
                  <a:cubicBezTo>
                    <a:pt x="28" y="1"/>
                    <a:pt x="14" y="1"/>
                    <a:pt x="0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Oval 57"/>
            <p:cNvSpPr>
              <a:spLocks noChangeArrowheads="1"/>
            </p:cNvSpPr>
            <p:nvPr/>
          </p:nvSpPr>
          <p:spPr bwMode="auto">
            <a:xfrm>
              <a:off x="2984" y="1285"/>
              <a:ext cx="468" cy="107"/>
            </a:xfrm>
            <a:prstGeom prst="ellips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70" name="Oval 58"/>
            <p:cNvSpPr>
              <a:spLocks noChangeArrowheads="1"/>
            </p:cNvSpPr>
            <p:nvPr/>
          </p:nvSpPr>
          <p:spPr bwMode="auto">
            <a:xfrm>
              <a:off x="2997" y="1299"/>
              <a:ext cx="440" cy="80"/>
            </a:xfrm>
            <a:prstGeom prst="ellips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71" name="Oval 59"/>
            <p:cNvSpPr>
              <a:spLocks noChangeArrowheads="1"/>
            </p:cNvSpPr>
            <p:nvPr/>
          </p:nvSpPr>
          <p:spPr bwMode="auto">
            <a:xfrm>
              <a:off x="2877" y="2808"/>
              <a:ext cx="680" cy="10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72" name="Freeform 60"/>
            <p:cNvSpPr>
              <a:spLocks/>
            </p:cNvSpPr>
            <p:nvPr/>
          </p:nvSpPr>
          <p:spPr bwMode="auto">
            <a:xfrm>
              <a:off x="2744" y="1347"/>
              <a:ext cx="945" cy="1597"/>
            </a:xfrm>
            <a:custGeom>
              <a:avLst/>
              <a:gdLst>
                <a:gd name="T0" fmla="*/ 53958208 w 378"/>
                <a:gd name="T1" fmla="*/ 175033136 h 599"/>
                <a:gd name="T2" fmla="*/ 41122583 w 378"/>
                <a:gd name="T3" fmla="*/ 58158730 h 599"/>
                <a:gd name="T4" fmla="*/ 41122583 w 378"/>
                <a:gd name="T5" fmla="*/ 7201588 h 599"/>
                <a:gd name="T6" fmla="*/ 41916020 w 378"/>
                <a:gd name="T7" fmla="*/ 380009 h 599"/>
                <a:gd name="T8" fmla="*/ 28209188 w 378"/>
                <a:gd name="T9" fmla="*/ 5805612 h 599"/>
                <a:gd name="T10" fmla="*/ 14305395 w 378"/>
                <a:gd name="T11" fmla="*/ 0 h 599"/>
                <a:gd name="T12" fmla="*/ 14305395 w 378"/>
                <a:gd name="T13" fmla="*/ 0 h 599"/>
                <a:gd name="T14" fmla="*/ 15212895 w 378"/>
                <a:gd name="T15" fmla="*/ 7201588 h 599"/>
                <a:gd name="T16" fmla="*/ 15212895 w 378"/>
                <a:gd name="T17" fmla="*/ 58158730 h 599"/>
                <a:gd name="T18" fmla="*/ 2384563 w 378"/>
                <a:gd name="T19" fmla="*/ 175033136 h 599"/>
                <a:gd name="T20" fmla="*/ 28209188 w 378"/>
                <a:gd name="T21" fmla="*/ 205994583 h 599"/>
                <a:gd name="T22" fmla="*/ 28209188 w 378"/>
                <a:gd name="T23" fmla="*/ 205994583 h 599"/>
                <a:gd name="T24" fmla="*/ 53958208 w 378"/>
                <a:gd name="T25" fmla="*/ 175033136 h 59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78"/>
                <a:gd name="T40" fmla="*/ 0 h 599"/>
                <a:gd name="T41" fmla="*/ 378 w 378"/>
                <a:gd name="T42" fmla="*/ 599 h 59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78" h="599">
                  <a:moveTo>
                    <a:pt x="362" y="509"/>
                  </a:moveTo>
                  <a:cubicBezTo>
                    <a:pt x="350" y="461"/>
                    <a:pt x="276" y="191"/>
                    <a:pt x="276" y="169"/>
                  </a:cubicBezTo>
                  <a:cubicBezTo>
                    <a:pt x="276" y="147"/>
                    <a:pt x="276" y="21"/>
                    <a:pt x="276" y="21"/>
                  </a:cubicBezTo>
                  <a:cubicBezTo>
                    <a:pt x="276" y="13"/>
                    <a:pt x="279" y="7"/>
                    <a:pt x="281" y="1"/>
                  </a:cubicBezTo>
                  <a:cubicBezTo>
                    <a:pt x="272" y="16"/>
                    <a:pt x="204" y="17"/>
                    <a:pt x="189" y="17"/>
                  </a:cubicBezTo>
                  <a:cubicBezTo>
                    <a:pt x="174" y="17"/>
                    <a:pt x="104" y="16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6"/>
                    <a:pt x="102" y="13"/>
                    <a:pt x="102" y="21"/>
                  </a:cubicBezTo>
                  <a:cubicBezTo>
                    <a:pt x="102" y="21"/>
                    <a:pt x="102" y="147"/>
                    <a:pt x="102" y="169"/>
                  </a:cubicBezTo>
                  <a:cubicBezTo>
                    <a:pt x="102" y="191"/>
                    <a:pt x="28" y="461"/>
                    <a:pt x="16" y="509"/>
                  </a:cubicBezTo>
                  <a:cubicBezTo>
                    <a:pt x="0" y="572"/>
                    <a:pt x="33" y="599"/>
                    <a:pt x="189" y="599"/>
                  </a:cubicBezTo>
                  <a:cubicBezTo>
                    <a:pt x="189" y="599"/>
                    <a:pt x="189" y="599"/>
                    <a:pt x="189" y="599"/>
                  </a:cubicBezTo>
                  <a:cubicBezTo>
                    <a:pt x="345" y="599"/>
                    <a:pt x="378" y="572"/>
                    <a:pt x="362" y="509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Oval 61"/>
            <p:cNvSpPr>
              <a:spLocks noChangeArrowheads="1"/>
            </p:cNvSpPr>
            <p:nvPr/>
          </p:nvSpPr>
          <p:spPr bwMode="auto">
            <a:xfrm>
              <a:off x="3099" y="2120"/>
              <a:ext cx="35" cy="35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74" name="Oval 62"/>
            <p:cNvSpPr>
              <a:spLocks noChangeArrowheads="1"/>
            </p:cNvSpPr>
            <p:nvPr/>
          </p:nvSpPr>
          <p:spPr bwMode="auto">
            <a:xfrm>
              <a:off x="3144" y="2131"/>
              <a:ext cx="25" cy="26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75" name="Oval 63"/>
            <p:cNvSpPr>
              <a:spLocks noChangeArrowheads="1"/>
            </p:cNvSpPr>
            <p:nvPr/>
          </p:nvSpPr>
          <p:spPr bwMode="auto">
            <a:xfrm>
              <a:off x="3069" y="2131"/>
              <a:ext cx="25" cy="26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</p:grpSp>
      <p:grpSp>
        <p:nvGrpSpPr>
          <p:cNvPr id="76" name="Group 31"/>
          <p:cNvGrpSpPr>
            <a:grpSpLocks/>
          </p:cNvGrpSpPr>
          <p:nvPr/>
        </p:nvGrpSpPr>
        <p:grpSpPr bwMode="auto">
          <a:xfrm>
            <a:off x="6552344" y="736251"/>
            <a:ext cx="431800" cy="725488"/>
            <a:chOff x="2744" y="1285"/>
            <a:chExt cx="945" cy="1659"/>
          </a:xfrm>
        </p:grpSpPr>
        <p:sp>
          <p:nvSpPr>
            <p:cNvPr id="77" name="Freeform 32"/>
            <p:cNvSpPr>
              <a:spLocks/>
            </p:cNvSpPr>
            <p:nvPr/>
          </p:nvSpPr>
          <p:spPr bwMode="auto">
            <a:xfrm>
              <a:off x="2744" y="1347"/>
              <a:ext cx="945" cy="1597"/>
            </a:xfrm>
            <a:custGeom>
              <a:avLst/>
              <a:gdLst>
                <a:gd name="T0" fmla="*/ 53958208 w 378"/>
                <a:gd name="T1" fmla="*/ 175033136 h 599"/>
                <a:gd name="T2" fmla="*/ 41122583 w 378"/>
                <a:gd name="T3" fmla="*/ 58158730 h 599"/>
                <a:gd name="T4" fmla="*/ 41122583 w 378"/>
                <a:gd name="T5" fmla="*/ 7201588 h 599"/>
                <a:gd name="T6" fmla="*/ 41916020 w 378"/>
                <a:gd name="T7" fmla="*/ 380009 h 599"/>
                <a:gd name="T8" fmla="*/ 28209188 w 378"/>
                <a:gd name="T9" fmla="*/ 5805612 h 599"/>
                <a:gd name="T10" fmla="*/ 14305395 w 378"/>
                <a:gd name="T11" fmla="*/ 0 h 599"/>
                <a:gd name="T12" fmla="*/ 14305395 w 378"/>
                <a:gd name="T13" fmla="*/ 0 h 599"/>
                <a:gd name="T14" fmla="*/ 15212895 w 378"/>
                <a:gd name="T15" fmla="*/ 7201588 h 599"/>
                <a:gd name="T16" fmla="*/ 15212895 w 378"/>
                <a:gd name="T17" fmla="*/ 58158730 h 599"/>
                <a:gd name="T18" fmla="*/ 2384563 w 378"/>
                <a:gd name="T19" fmla="*/ 175033136 h 599"/>
                <a:gd name="T20" fmla="*/ 28209188 w 378"/>
                <a:gd name="T21" fmla="*/ 205994583 h 599"/>
                <a:gd name="T22" fmla="*/ 28209188 w 378"/>
                <a:gd name="T23" fmla="*/ 205994583 h 599"/>
                <a:gd name="T24" fmla="*/ 53958208 w 378"/>
                <a:gd name="T25" fmla="*/ 175033136 h 59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78"/>
                <a:gd name="T40" fmla="*/ 0 h 599"/>
                <a:gd name="T41" fmla="*/ 378 w 378"/>
                <a:gd name="T42" fmla="*/ 599 h 59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78" h="599">
                  <a:moveTo>
                    <a:pt x="362" y="509"/>
                  </a:moveTo>
                  <a:cubicBezTo>
                    <a:pt x="350" y="461"/>
                    <a:pt x="276" y="191"/>
                    <a:pt x="276" y="169"/>
                  </a:cubicBezTo>
                  <a:cubicBezTo>
                    <a:pt x="276" y="147"/>
                    <a:pt x="276" y="21"/>
                    <a:pt x="276" y="21"/>
                  </a:cubicBezTo>
                  <a:cubicBezTo>
                    <a:pt x="276" y="13"/>
                    <a:pt x="279" y="7"/>
                    <a:pt x="281" y="1"/>
                  </a:cubicBezTo>
                  <a:cubicBezTo>
                    <a:pt x="272" y="16"/>
                    <a:pt x="204" y="17"/>
                    <a:pt x="189" y="17"/>
                  </a:cubicBezTo>
                  <a:cubicBezTo>
                    <a:pt x="174" y="17"/>
                    <a:pt x="104" y="16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6"/>
                    <a:pt x="102" y="13"/>
                    <a:pt x="102" y="21"/>
                  </a:cubicBezTo>
                  <a:cubicBezTo>
                    <a:pt x="102" y="21"/>
                    <a:pt x="102" y="147"/>
                    <a:pt x="102" y="169"/>
                  </a:cubicBezTo>
                  <a:cubicBezTo>
                    <a:pt x="102" y="191"/>
                    <a:pt x="28" y="461"/>
                    <a:pt x="16" y="509"/>
                  </a:cubicBezTo>
                  <a:cubicBezTo>
                    <a:pt x="0" y="572"/>
                    <a:pt x="33" y="599"/>
                    <a:pt x="189" y="599"/>
                  </a:cubicBezTo>
                  <a:cubicBezTo>
                    <a:pt x="189" y="599"/>
                    <a:pt x="189" y="599"/>
                    <a:pt x="189" y="599"/>
                  </a:cubicBezTo>
                  <a:cubicBezTo>
                    <a:pt x="345" y="599"/>
                    <a:pt x="378" y="572"/>
                    <a:pt x="362" y="509"/>
                  </a:cubicBezTo>
                  <a:close/>
                </a:path>
              </a:pathLst>
            </a:custGeom>
            <a:solidFill>
              <a:srgbClr val="D9F1F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Freeform 33"/>
            <p:cNvSpPr>
              <a:spLocks/>
            </p:cNvSpPr>
            <p:nvPr/>
          </p:nvSpPr>
          <p:spPr bwMode="auto">
            <a:xfrm>
              <a:off x="2744" y="2101"/>
              <a:ext cx="945" cy="843"/>
            </a:xfrm>
            <a:custGeom>
              <a:avLst/>
              <a:gdLst>
                <a:gd name="T0" fmla="*/ 53958208 w 378"/>
                <a:gd name="T1" fmla="*/ 78355031 h 316"/>
                <a:gd name="T2" fmla="*/ 45178250 w 378"/>
                <a:gd name="T3" fmla="*/ 0 h 316"/>
                <a:gd name="T4" fmla="*/ 45013488 w 378"/>
                <a:gd name="T5" fmla="*/ 0 h 316"/>
                <a:gd name="T6" fmla="*/ 45013488 w 378"/>
                <a:gd name="T7" fmla="*/ 0 h 316"/>
                <a:gd name="T8" fmla="*/ 28209188 w 378"/>
                <a:gd name="T9" fmla="*/ 5843561 h 316"/>
                <a:gd name="T10" fmla="*/ 11322083 w 378"/>
                <a:gd name="T11" fmla="*/ 0 h 316"/>
                <a:gd name="T12" fmla="*/ 11322083 w 378"/>
                <a:gd name="T13" fmla="*/ 0 h 316"/>
                <a:gd name="T14" fmla="*/ 11207345 w 378"/>
                <a:gd name="T15" fmla="*/ 0 h 316"/>
                <a:gd name="T16" fmla="*/ 2384563 w 378"/>
                <a:gd name="T17" fmla="*/ 78355031 h 316"/>
                <a:gd name="T18" fmla="*/ 28209188 w 378"/>
                <a:gd name="T19" fmla="*/ 109534840 h 316"/>
                <a:gd name="T20" fmla="*/ 28209188 w 378"/>
                <a:gd name="T21" fmla="*/ 109534840 h 316"/>
                <a:gd name="T22" fmla="*/ 53958208 w 378"/>
                <a:gd name="T23" fmla="*/ 78355031 h 3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78"/>
                <a:gd name="T37" fmla="*/ 0 h 316"/>
                <a:gd name="T38" fmla="*/ 378 w 378"/>
                <a:gd name="T39" fmla="*/ 316 h 3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78" h="316">
                  <a:moveTo>
                    <a:pt x="362" y="226"/>
                  </a:moveTo>
                  <a:cubicBezTo>
                    <a:pt x="355" y="197"/>
                    <a:pt x="325" y="87"/>
                    <a:pt x="303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2" y="10"/>
                    <a:pt x="251" y="17"/>
                    <a:pt x="189" y="17"/>
                  </a:cubicBezTo>
                  <a:cubicBezTo>
                    <a:pt x="127" y="17"/>
                    <a:pt x="76" y="1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53" y="87"/>
                    <a:pt x="23" y="197"/>
                    <a:pt x="16" y="226"/>
                  </a:cubicBezTo>
                  <a:cubicBezTo>
                    <a:pt x="0" y="289"/>
                    <a:pt x="33" y="316"/>
                    <a:pt x="189" y="316"/>
                  </a:cubicBezTo>
                  <a:cubicBezTo>
                    <a:pt x="189" y="316"/>
                    <a:pt x="189" y="316"/>
                    <a:pt x="189" y="316"/>
                  </a:cubicBezTo>
                  <a:cubicBezTo>
                    <a:pt x="345" y="316"/>
                    <a:pt x="378" y="289"/>
                    <a:pt x="362" y="226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Oval 34"/>
            <p:cNvSpPr>
              <a:spLocks noChangeArrowheads="1"/>
            </p:cNvSpPr>
            <p:nvPr/>
          </p:nvSpPr>
          <p:spPr bwMode="auto">
            <a:xfrm>
              <a:off x="2934" y="2059"/>
              <a:ext cx="565" cy="88"/>
            </a:xfrm>
            <a:prstGeom prst="ellipse">
              <a:avLst/>
            </a:prstGeom>
            <a:solidFill>
              <a:srgbClr val="FFFF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80" name="Oval 35"/>
            <p:cNvSpPr>
              <a:spLocks noChangeArrowheads="1"/>
            </p:cNvSpPr>
            <p:nvPr/>
          </p:nvSpPr>
          <p:spPr bwMode="auto">
            <a:xfrm>
              <a:off x="2934" y="2059"/>
              <a:ext cx="565" cy="88"/>
            </a:xfrm>
            <a:prstGeom prst="ellipse">
              <a:avLst/>
            </a:prstGeom>
            <a:noFill/>
            <a:ln w="12700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81" name="Freeform 36"/>
            <p:cNvSpPr>
              <a:spLocks/>
            </p:cNvSpPr>
            <p:nvPr/>
          </p:nvSpPr>
          <p:spPr bwMode="auto">
            <a:xfrm>
              <a:off x="3002" y="1819"/>
              <a:ext cx="430" cy="34"/>
            </a:xfrm>
            <a:custGeom>
              <a:avLst/>
              <a:gdLst>
                <a:gd name="T0" fmla="*/ 25634770 w 172"/>
                <a:gd name="T1" fmla="*/ 0 h 13"/>
                <a:gd name="T2" fmla="*/ 12828333 w 172"/>
                <a:gd name="T3" fmla="*/ 3487215 h 13"/>
                <a:gd name="T4" fmla="*/ 0 w 172"/>
                <a:gd name="T5" fmla="*/ 0 h 13"/>
                <a:gd name="T6" fmla="*/ 0 60000 65536"/>
                <a:gd name="T7" fmla="*/ 0 60000 65536"/>
                <a:gd name="T8" fmla="*/ 0 60000 65536"/>
                <a:gd name="T9" fmla="*/ 0 w 172"/>
                <a:gd name="T10" fmla="*/ 0 h 13"/>
                <a:gd name="T11" fmla="*/ 172 w 172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2" h="13">
                  <a:moveTo>
                    <a:pt x="172" y="0"/>
                  </a:moveTo>
                  <a:cubicBezTo>
                    <a:pt x="172" y="7"/>
                    <a:pt x="133" y="13"/>
                    <a:pt x="86" y="13"/>
                  </a:cubicBezTo>
                  <a:cubicBezTo>
                    <a:pt x="39" y="13"/>
                    <a:pt x="0" y="7"/>
                    <a:pt x="0" y="0"/>
                  </a:cubicBezTo>
                </a:path>
              </a:pathLst>
            </a:custGeom>
            <a:solidFill>
              <a:srgbClr val="D9F1F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Oval 37"/>
            <p:cNvSpPr>
              <a:spLocks noChangeArrowheads="1"/>
            </p:cNvSpPr>
            <p:nvPr/>
          </p:nvSpPr>
          <p:spPr bwMode="auto">
            <a:xfrm>
              <a:off x="2984" y="1285"/>
              <a:ext cx="468" cy="107"/>
            </a:xfrm>
            <a:prstGeom prst="ellipse">
              <a:avLst/>
            </a:prstGeom>
            <a:solidFill>
              <a:srgbClr val="E9F7F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83" name="Oval 38"/>
            <p:cNvSpPr>
              <a:spLocks noChangeArrowheads="1"/>
            </p:cNvSpPr>
            <p:nvPr/>
          </p:nvSpPr>
          <p:spPr bwMode="auto">
            <a:xfrm>
              <a:off x="2997" y="1299"/>
              <a:ext cx="440" cy="80"/>
            </a:xfrm>
            <a:prstGeom prst="ellipse">
              <a:avLst/>
            </a:prstGeom>
            <a:solidFill>
              <a:srgbClr val="ADE0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84" name="Freeform 39"/>
            <p:cNvSpPr>
              <a:spLocks/>
            </p:cNvSpPr>
            <p:nvPr/>
          </p:nvSpPr>
          <p:spPr bwMode="auto">
            <a:xfrm>
              <a:off x="3042" y="1347"/>
              <a:ext cx="350" cy="32"/>
            </a:xfrm>
            <a:custGeom>
              <a:avLst/>
              <a:gdLst>
                <a:gd name="T0" fmla="*/ 0 w 140"/>
                <a:gd name="T1" fmla="*/ 2094328 h 12"/>
                <a:gd name="T2" fmla="*/ 10444345 w 140"/>
                <a:gd name="T3" fmla="*/ 4124160 h 12"/>
                <a:gd name="T4" fmla="*/ 20858908 w 140"/>
                <a:gd name="T5" fmla="*/ 2094328 h 12"/>
                <a:gd name="T6" fmla="*/ 10444345 w 140"/>
                <a:gd name="T7" fmla="*/ 0 h 12"/>
                <a:gd name="T8" fmla="*/ 0 w 140"/>
                <a:gd name="T9" fmla="*/ 2094328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"/>
                <a:gd name="T16" fmla="*/ 0 h 12"/>
                <a:gd name="T17" fmla="*/ 140 w 140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" h="12">
                  <a:moveTo>
                    <a:pt x="0" y="6"/>
                  </a:moveTo>
                  <a:cubicBezTo>
                    <a:pt x="16" y="10"/>
                    <a:pt x="41" y="12"/>
                    <a:pt x="70" y="12"/>
                  </a:cubicBezTo>
                  <a:cubicBezTo>
                    <a:pt x="99" y="12"/>
                    <a:pt x="124" y="10"/>
                    <a:pt x="140" y="6"/>
                  </a:cubicBezTo>
                  <a:cubicBezTo>
                    <a:pt x="124" y="3"/>
                    <a:pt x="99" y="0"/>
                    <a:pt x="70" y="0"/>
                  </a:cubicBezTo>
                  <a:cubicBezTo>
                    <a:pt x="41" y="0"/>
                    <a:pt x="16" y="3"/>
                    <a:pt x="0" y="6"/>
                  </a:cubicBezTo>
                  <a:close/>
                </a:path>
              </a:pathLst>
            </a:custGeom>
            <a:solidFill>
              <a:srgbClr val="76CC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Freeform 40"/>
            <p:cNvSpPr>
              <a:spLocks/>
            </p:cNvSpPr>
            <p:nvPr/>
          </p:nvSpPr>
          <p:spPr bwMode="auto">
            <a:xfrm>
              <a:off x="3142" y="1419"/>
              <a:ext cx="210" cy="458"/>
            </a:xfrm>
            <a:custGeom>
              <a:avLst/>
              <a:gdLst>
                <a:gd name="T0" fmla="*/ 0 w 84"/>
                <a:gd name="T1" fmla="*/ 2436456 h 172"/>
                <a:gd name="T2" fmla="*/ 10318175 w 84"/>
                <a:gd name="T3" fmla="*/ 4731787 h 172"/>
                <a:gd name="T4" fmla="*/ 11322000 w 84"/>
                <a:gd name="T5" fmla="*/ 54501281 h 172"/>
                <a:gd name="T6" fmla="*/ 11035158 w 84"/>
                <a:gd name="T7" fmla="*/ 57544539 h 172"/>
                <a:gd name="T8" fmla="*/ 11634500 w 84"/>
                <a:gd name="T9" fmla="*/ 54124579 h 172"/>
                <a:gd name="T10" fmla="*/ 11634500 w 84"/>
                <a:gd name="T11" fmla="*/ 5735262 h 172"/>
                <a:gd name="T12" fmla="*/ 11512425 w 84"/>
                <a:gd name="T13" fmla="*/ 0 h 1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4"/>
                <a:gd name="T22" fmla="*/ 0 h 172"/>
                <a:gd name="T23" fmla="*/ 84 w 84"/>
                <a:gd name="T24" fmla="*/ 172 h 17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4" h="172">
                  <a:moveTo>
                    <a:pt x="0" y="7"/>
                  </a:moveTo>
                  <a:cubicBezTo>
                    <a:pt x="11" y="10"/>
                    <a:pt x="69" y="4"/>
                    <a:pt x="69" y="14"/>
                  </a:cubicBezTo>
                  <a:cubicBezTo>
                    <a:pt x="69" y="25"/>
                    <a:pt x="76" y="149"/>
                    <a:pt x="76" y="161"/>
                  </a:cubicBezTo>
                  <a:cubicBezTo>
                    <a:pt x="76" y="172"/>
                    <a:pt x="70" y="170"/>
                    <a:pt x="74" y="170"/>
                  </a:cubicBezTo>
                  <a:cubicBezTo>
                    <a:pt x="77" y="170"/>
                    <a:pt x="78" y="167"/>
                    <a:pt x="78" y="160"/>
                  </a:cubicBezTo>
                  <a:cubicBezTo>
                    <a:pt x="78" y="153"/>
                    <a:pt x="78" y="27"/>
                    <a:pt x="78" y="17"/>
                  </a:cubicBezTo>
                  <a:cubicBezTo>
                    <a:pt x="78" y="7"/>
                    <a:pt x="84" y="4"/>
                    <a:pt x="77" y="0"/>
                  </a:cubicBezTo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Oval 41"/>
            <p:cNvSpPr>
              <a:spLocks noChangeArrowheads="1"/>
            </p:cNvSpPr>
            <p:nvPr/>
          </p:nvSpPr>
          <p:spPr bwMode="auto">
            <a:xfrm>
              <a:off x="2877" y="2808"/>
              <a:ext cx="680" cy="107"/>
            </a:xfrm>
            <a:prstGeom prst="ellipse">
              <a:avLst/>
            </a:prstGeom>
            <a:solidFill>
              <a:srgbClr val="FEAA41"/>
            </a:solidFill>
            <a:ln w="9525">
              <a:solidFill>
                <a:srgbClr val="FFFF99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87" name="Freeform 42"/>
            <p:cNvSpPr>
              <a:spLocks/>
            </p:cNvSpPr>
            <p:nvPr/>
          </p:nvSpPr>
          <p:spPr bwMode="auto">
            <a:xfrm>
              <a:off x="3002" y="1819"/>
              <a:ext cx="430" cy="53"/>
            </a:xfrm>
            <a:custGeom>
              <a:avLst/>
              <a:gdLst>
                <a:gd name="T0" fmla="*/ 25634770 w 172"/>
                <a:gd name="T1" fmla="*/ 0 h 20"/>
                <a:gd name="T2" fmla="*/ 12828333 w 172"/>
                <a:gd name="T3" fmla="*/ 4066406 h 20"/>
                <a:gd name="T4" fmla="*/ 0 w 172"/>
                <a:gd name="T5" fmla="*/ 0 h 20"/>
                <a:gd name="T6" fmla="*/ 12828333 w 172"/>
                <a:gd name="T7" fmla="*/ 6335124 h 20"/>
                <a:gd name="T8" fmla="*/ 25634770 w 172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"/>
                <a:gd name="T16" fmla="*/ 0 h 20"/>
                <a:gd name="T17" fmla="*/ 172 w 172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" h="20">
                  <a:moveTo>
                    <a:pt x="172" y="0"/>
                  </a:moveTo>
                  <a:cubicBezTo>
                    <a:pt x="172" y="7"/>
                    <a:pt x="133" y="13"/>
                    <a:pt x="86" y="13"/>
                  </a:cubicBezTo>
                  <a:cubicBezTo>
                    <a:pt x="39" y="13"/>
                    <a:pt x="0" y="7"/>
                    <a:pt x="0" y="0"/>
                  </a:cubicBezTo>
                  <a:cubicBezTo>
                    <a:pt x="6" y="12"/>
                    <a:pt x="48" y="20"/>
                    <a:pt x="86" y="20"/>
                  </a:cubicBezTo>
                  <a:cubicBezTo>
                    <a:pt x="125" y="20"/>
                    <a:pt x="162" y="17"/>
                    <a:pt x="17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Freeform 43"/>
            <p:cNvSpPr>
              <a:spLocks/>
            </p:cNvSpPr>
            <p:nvPr/>
          </p:nvSpPr>
          <p:spPr bwMode="auto">
            <a:xfrm>
              <a:off x="3002" y="1819"/>
              <a:ext cx="430" cy="72"/>
            </a:xfrm>
            <a:custGeom>
              <a:avLst/>
              <a:gdLst>
                <a:gd name="T0" fmla="*/ 25634770 w 172"/>
                <a:gd name="T1" fmla="*/ 0 h 27"/>
                <a:gd name="T2" fmla="*/ 12828333 w 172"/>
                <a:gd name="T3" fmla="*/ 6839864 h 27"/>
                <a:gd name="T4" fmla="*/ 0 w 172"/>
                <a:gd name="T5" fmla="*/ 0 h 27"/>
                <a:gd name="T6" fmla="*/ 12828333 w 172"/>
                <a:gd name="T7" fmla="*/ 9308139 h 27"/>
                <a:gd name="T8" fmla="*/ 25634770 w 172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"/>
                <a:gd name="T16" fmla="*/ 0 h 27"/>
                <a:gd name="T17" fmla="*/ 172 w 172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" h="27">
                  <a:moveTo>
                    <a:pt x="172" y="0"/>
                  </a:moveTo>
                  <a:cubicBezTo>
                    <a:pt x="162" y="17"/>
                    <a:pt x="125" y="20"/>
                    <a:pt x="86" y="20"/>
                  </a:cubicBezTo>
                  <a:cubicBezTo>
                    <a:pt x="48" y="20"/>
                    <a:pt x="6" y="12"/>
                    <a:pt x="0" y="0"/>
                  </a:cubicBezTo>
                  <a:cubicBezTo>
                    <a:pt x="16" y="14"/>
                    <a:pt x="37" y="27"/>
                    <a:pt x="86" y="27"/>
                  </a:cubicBezTo>
                  <a:cubicBezTo>
                    <a:pt x="135" y="27"/>
                    <a:pt x="158" y="19"/>
                    <a:pt x="172" y="0"/>
                  </a:cubicBezTo>
                  <a:close/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Freeform 44"/>
            <p:cNvSpPr>
              <a:spLocks/>
            </p:cNvSpPr>
            <p:nvPr/>
          </p:nvSpPr>
          <p:spPr bwMode="auto">
            <a:xfrm>
              <a:off x="2827" y="1453"/>
              <a:ext cx="245" cy="1347"/>
            </a:xfrm>
            <a:custGeom>
              <a:avLst/>
              <a:gdLst>
                <a:gd name="T0" fmla="*/ 12828333 w 98"/>
                <a:gd name="T1" fmla="*/ 45022536 h 505"/>
                <a:gd name="T2" fmla="*/ 908208 w 98"/>
                <a:gd name="T3" fmla="*/ 163951769 h 505"/>
                <a:gd name="T4" fmla="*/ 793488 w 98"/>
                <a:gd name="T5" fmla="*/ 167853604 h 505"/>
                <a:gd name="T6" fmla="*/ 13713408 w 98"/>
                <a:gd name="T7" fmla="*/ 55376546 h 505"/>
                <a:gd name="T8" fmla="*/ 14305395 w 98"/>
                <a:gd name="T9" fmla="*/ 36311026 h 505"/>
                <a:gd name="T10" fmla="*/ 11921408 w 98"/>
                <a:gd name="T11" fmla="*/ 0 h 505"/>
                <a:gd name="T12" fmla="*/ 12110675 w 98"/>
                <a:gd name="T13" fmla="*/ 0 h 505"/>
                <a:gd name="T14" fmla="*/ 12828333 w 98"/>
                <a:gd name="T15" fmla="*/ 45022536 h 5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8"/>
                <a:gd name="T25" fmla="*/ 0 h 505"/>
                <a:gd name="T26" fmla="*/ 98 w 98"/>
                <a:gd name="T27" fmla="*/ 505 h 50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8" h="505">
                  <a:moveTo>
                    <a:pt x="86" y="130"/>
                  </a:moveTo>
                  <a:cubicBezTo>
                    <a:pt x="38" y="355"/>
                    <a:pt x="13" y="443"/>
                    <a:pt x="6" y="474"/>
                  </a:cubicBezTo>
                  <a:cubicBezTo>
                    <a:pt x="0" y="502"/>
                    <a:pt x="1" y="505"/>
                    <a:pt x="5" y="485"/>
                  </a:cubicBezTo>
                  <a:cubicBezTo>
                    <a:pt x="8" y="468"/>
                    <a:pt x="72" y="239"/>
                    <a:pt x="92" y="160"/>
                  </a:cubicBezTo>
                  <a:cubicBezTo>
                    <a:pt x="96" y="145"/>
                    <a:pt x="98" y="120"/>
                    <a:pt x="96" y="105"/>
                  </a:cubicBezTo>
                  <a:cubicBezTo>
                    <a:pt x="92" y="67"/>
                    <a:pt x="80" y="7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1" y="7"/>
                    <a:pt x="86" y="118"/>
                    <a:pt x="86" y="1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Freeform 45"/>
            <p:cNvSpPr>
              <a:spLocks/>
            </p:cNvSpPr>
            <p:nvPr/>
          </p:nvSpPr>
          <p:spPr bwMode="auto">
            <a:xfrm>
              <a:off x="2949" y="1395"/>
              <a:ext cx="98" cy="730"/>
            </a:xfrm>
            <a:custGeom>
              <a:avLst/>
              <a:gdLst>
                <a:gd name="T0" fmla="*/ 0 w 39"/>
                <a:gd name="T1" fmla="*/ 91985222 h 274"/>
                <a:gd name="T2" fmla="*/ 1586547 w 39"/>
                <a:gd name="T3" fmla="*/ 93371481 h 274"/>
                <a:gd name="T4" fmla="*/ 5700369 w 39"/>
                <a:gd name="T5" fmla="*/ 56938956 h 274"/>
                <a:gd name="T6" fmla="*/ 4317513 w 39"/>
                <a:gd name="T7" fmla="*/ 3462566 h 274"/>
                <a:gd name="T8" fmla="*/ 4113821 w 39"/>
                <a:gd name="T9" fmla="*/ 0 h 274"/>
                <a:gd name="T10" fmla="*/ 3986708 w 39"/>
                <a:gd name="T11" fmla="*/ 3462566 h 274"/>
                <a:gd name="T12" fmla="*/ 3986708 w 39"/>
                <a:gd name="T13" fmla="*/ 55877472 h 274"/>
                <a:gd name="T14" fmla="*/ 0 w 39"/>
                <a:gd name="T15" fmla="*/ 91985222 h 27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"/>
                <a:gd name="T25" fmla="*/ 0 h 274"/>
                <a:gd name="T26" fmla="*/ 39 w 39"/>
                <a:gd name="T27" fmla="*/ 274 h 27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" h="274">
                  <a:moveTo>
                    <a:pt x="0" y="270"/>
                  </a:moveTo>
                  <a:cubicBezTo>
                    <a:pt x="2" y="272"/>
                    <a:pt x="6" y="273"/>
                    <a:pt x="10" y="274"/>
                  </a:cubicBezTo>
                  <a:cubicBezTo>
                    <a:pt x="23" y="225"/>
                    <a:pt x="33" y="183"/>
                    <a:pt x="36" y="167"/>
                  </a:cubicBezTo>
                  <a:cubicBezTo>
                    <a:pt x="39" y="151"/>
                    <a:pt x="27" y="27"/>
                    <a:pt x="27" y="10"/>
                  </a:cubicBezTo>
                  <a:cubicBezTo>
                    <a:pt x="27" y="9"/>
                    <a:pt x="26" y="0"/>
                    <a:pt x="26" y="0"/>
                  </a:cubicBezTo>
                  <a:cubicBezTo>
                    <a:pt x="26" y="0"/>
                    <a:pt x="25" y="9"/>
                    <a:pt x="25" y="10"/>
                  </a:cubicBezTo>
                  <a:cubicBezTo>
                    <a:pt x="25" y="10"/>
                    <a:pt x="25" y="142"/>
                    <a:pt x="25" y="164"/>
                  </a:cubicBezTo>
                  <a:cubicBezTo>
                    <a:pt x="25" y="173"/>
                    <a:pt x="14" y="217"/>
                    <a:pt x="0" y="270"/>
                  </a:cubicBezTo>
                  <a:close/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Freeform 46"/>
            <p:cNvSpPr>
              <a:spLocks/>
            </p:cNvSpPr>
            <p:nvPr/>
          </p:nvSpPr>
          <p:spPr bwMode="auto">
            <a:xfrm>
              <a:off x="3374" y="1384"/>
              <a:ext cx="95" cy="736"/>
            </a:xfrm>
            <a:custGeom>
              <a:avLst/>
              <a:gdLst>
                <a:gd name="T0" fmla="*/ 476095 w 38"/>
                <a:gd name="T1" fmla="*/ 58969451 h 276"/>
                <a:gd name="T2" fmla="*/ 4055658 w 38"/>
                <a:gd name="T3" fmla="*/ 95193451 h 276"/>
                <a:gd name="T4" fmla="*/ 5676300 w 38"/>
                <a:gd name="T5" fmla="*/ 94122632 h 276"/>
                <a:gd name="T6" fmla="*/ 2097658 w 38"/>
                <a:gd name="T7" fmla="*/ 57953907 h 276"/>
                <a:gd name="T8" fmla="*/ 1975583 w 38"/>
                <a:gd name="T9" fmla="*/ 6198251 h 276"/>
                <a:gd name="T10" fmla="*/ 2097658 w 38"/>
                <a:gd name="T11" fmla="*/ 3731093 h 276"/>
                <a:gd name="T12" fmla="*/ 2860863 w 38"/>
                <a:gd name="T13" fmla="*/ 0 h 276"/>
                <a:gd name="T14" fmla="*/ 1068158 w 38"/>
                <a:gd name="T15" fmla="*/ 1690432 h 276"/>
                <a:gd name="T16" fmla="*/ 476095 w 38"/>
                <a:gd name="T17" fmla="*/ 2708160 h 276"/>
                <a:gd name="T18" fmla="*/ 305188 w 38"/>
                <a:gd name="T19" fmla="*/ 4124160 h 276"/>
                <a:gd name="T20" fmla="*/ 305188 w 38"/>
                <a:gd name="T21" fmla="*/ 5584875 h 276"/>
                <a:gd name="T22" fmla="*/ 476095 w 38"/>
                <a:gd name="T23" fmla="*/ 58969451 h 2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8"/>
                <a:gd name="T37" fmla="*/ 0 h 276"/>
                <a:gd name="T38" fmla="*/ 38 w 38"/>
                <a:gd name="T39" fmla="*/ 276 h 27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8" h="276">
                  <a:moveTo>
                    <a:pt x="3" y="171"/>
                  </a:moveTo>
                  <a:cubicBezTo>
                    <a:pt x="6" y="187"/>
                    <a:pt x="14" y="226"/>
                    <a:pt x="27" y="276"/>
                  </a:cubicBezTo>
                  <a:cubicBezTo>
                    <a:pt x="31" y="275"/>
                    <a:pt x="35" y="274"/>
                    <a:pt x="38" y="273"/>
                  </a:cubicBezTo>
                  <a:cubicBezTo>
                    <a:pt x="23" y="219"/>
                    <a:pt x="14" y="177"/>
                    <a:pt x="14" y="168"/>
                  </a:cubicBezTo>
                  <a:cubicBezTo>
                    <a:pt x="14" y="149"/>
                    <a:pt x="13" y="43"/>
                    <a:pt x="13" y="18"/>
                  </a:cubicBezTo>
                  <a:cubicBezTo>
                    <a:pt x="14" y="16"/>
                    <a:pt x="14" y="14"/>
                    <a:pt x="14" y="11"/>
                  </a:cubicBezTo>
                  <a:cubicBezTo>
                    <a:pt x="15" y="7"/>
                    <a:pt x="16" y="3"/>
                    <a:pt x="19" y="0"/>
                  </a:cubicBezTo>
                  <a:cubicBezTo>
                    <a:pt x="15" y="2"/>
                    <a:pt x="11" y="4"/>
                    <a:pt x="7" y="5"/>
                  </a:cubicBezTo>
                  <a:cubicBezTo>
                    <a:pt x="5" y="6"/>
                    <a:pt x="4" y="6"/>
                    <a:pt x="3" y="8"/>
                  </a:cubicBezTo>
                  <a:cubicBezTo>
                    <a:pt x="2" y="10"/>
                    <a:pt x="2" y="11"/>
                    <a:pt x="2" y="12"/>
                  </a:cubicBezTo>
                  <a:cubicBezTo>
                    <a:pt x="2" y="13"/>
                    <a:pt x="2" y="15"/>
                    <a:pt x="2" y="16"/>
                  </a:cubicBezTo>
                  <a:cubicBezTo>
                    <a:pt x="3" y="33"/>
                    <a:pt x="0" y="155"/>
                    <a:pt x="3" y="171"/>
                  </a:cubicBezTo>
                  <a:close/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Freeform 47"/>
            <p:cNvSpPr>
              <a:spLocks/>
            </p:cNvSpPr>
            <p:nvPr/>
          </p:nvSpPr>
          <p:spPr bwMode="auto">
            <a:xfrm>
              <a:off x="3014" y="1395"/>
              <a:ext cx="283" cy="61"/>
            </a:xfrm>
            <a:custGeom>
              <a:avLst/>
              <a:gdLst>
                <a:gd name="T0" fmla="*/ 0 w 113"/>
                <a:gd name="T1" fmla="*/ 0 h 23"/>
                <a:gd name="T2" fmla="*/ 17240340 w 113"/>
                <a:gd name="T3" fmla="*/ 3292387 h 23"/>
                <a:gd name="T4" fmla="*/ 0 w 113"/>
                <a:gd name="T5" fmla="*/ 0 h 23"/>
                <a:gd name="T6" fmla="*/ 0 60000 65536"/>
                <a:gd name="T7" fmla="*/ 0 60000 65536"/>
                <a:gd name="T8" fmla="*/ 0 60000 65536"/>
                <a:gd name="T9" fmla="*/ 0 w 113"/>
                <a:gd name="T10" fmla="*/ 0 h 23"/>
                <a:gd name="T11" fmla="*/ 113 w 113"/>
                <a:gd name="T12" fmla="*/ 23 h 2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3" h="23">
                  <a:moveTo>
                    <a:pt x="0" y="0"/>
                  </a:moveTo>
                  <a:cubicBezTo>
                    <a:pt x="11" y="11"/>
                    <a:pt x="87" y="13"/>
                    <a:pt x="113" y="10"/>
                  </a:cubicBezTo>
                  <a:cubicBezTo>
                    <a:pt x="92" y="17"/>
                    <a:pt x="24" y="23"/>
                    <a:pt x="0" y="0"/>
                  </a:cubicBezTo>
                  <a:close/>
                </a:path>
              </a:pathLst>
            </a:custGeom>
            <a:solidFill>
              <a:srgbClr val="B0E2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Freeform 48"/>
            <p:cNvSpPr>
              <a:spLocks/>
            </p:cNvSpPr>
            <p:nvPr/>
          </p:nvSpPr>
          <p:spPr bwMode="auto">
            <a:xfrm>
              <a:off x="3017" y="2763"/>
              <a:ext cx="365" cy="42"/>
            </a:xfrm>
            <a:custGeom>
              <a:avLst/>
              <a:gdLst>
                <a:gd name="T0" fmla="*/ 0 w 146"/>
                <a:gd name="T1" fmla="*/ 4490771 h 16"/>
                <a:gd name="T2" fmla="*/ 21762238 w 146"/>
                <a:gd name="T3" fmla="*/ 4166237 h 16"/>
                <a:gd name="T4" fmla="*/ 0 w 146"/>
                <a:gd name="T5" fmla="*/ 4490771 h 16"/>
                <a:gd name="T6" fmla="*/ 0 60000 65536"/>
                <a:gd name="T7" fmla="*/ 0 60000 65536"/>
                <a:gd name="T8" fmla="*/ 0 60000 65536"/>
                <a:gd name="T9" fmla="*/ 0 w 146"/>
                <a:gd name="T10" fmla="*/ 0 h 16"/>
                <a:gd name="T11" fmla="*/ 146 w 146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6" h="16">
                  <a:moveTo>
                    <a:pt x="0" y="16"/>
                  </a:moveTo>
                  <a:cubicBezTo>
                    <a:pt x="28" y="12"/>
                    <a:pt x="103" y="8"/>
                    <a:pt x="146" y="15"/>
                  </a:cubicBezTo>
                  <a:cubicBezTo>
                    <a:pt x="117" y="2"/>
                    <a:pt x="40" y="0"/>
                    <a:pt x="0" y="1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Freeform 49"/>
            <p:cNvSpPr>
              <a:spLocks/>
            </p:cNvSpPr>
            <p:nvPr/>
          </p:nvSpPr>
          <p:spPr bwMode="auto">
            <a:xfrm>
              <a:off x="2879" y="2387"/>
              <a:ext cx="163" cy="482"/>
            </a:xfrm>
            <a:custGeom>
              <a:avLst/>
              <a:gdLst>
                <a:gd name="T0" fmla="*/ 1847216 w 65"/>
                <a:gd name="T1" fmla="*/ 45034144 h 181"/>
                <a:gd name="T2" fmla="*/ 10090039 w 65"/>
                <a:gd name="T3" fmla="*/ 61318317 h 181"/>
                <a:gd name="T4" fmla="*/ 489695 w 65"/>
                <a:gd name="T5" fmla="*/ 45034144 h 181"/>
                <a:gd name="T6" fmla="*/ 5870643 w 65"/>
                <a:gd name="T7" fmla="*/ 0 h 181"/>
                <a:gd name="T8" fmla="*/ 1847216 w 65"/>
                <a:gd name="T9" fmla="*/ 45034144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81"/>
                <a:gd name="T17" fmla="*/ 65 w 65"/>
                <a:gd name="T18" fmla="*/ 181 h 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81">
                  <a:moveTo>
                    <a:pt x="12" y="133"/>
                  </a:moveTo>
                  <a:cubicBezTo>
                    <a:pt x="14" y="167"/>
                    <a:pt x="43" y="174"/>
                    <a:pt x="65" y="181"/>
                  </a:cubicBezTo>
                  <a:cubicBezTo>
                    <a:pt x="11" y="178"/>
                    <a:pt x="0" y="168"/>
                    <a:pt x="3" y="133"/>
                  </a:cubicBezTo>
                  <a:cubicBezTo>
                    <a:pt x="7" y="88"/>
                    <a:pt x="33" y="20"/>
                    <a:pt x="38" y="0"/>
                  </a:cubicBezTo>
                  <a:cubicBezTo>
                    <a:pt x="38" y="0"/>
                    <a:pt x="11" y="98"/>
                    <a:pt x="12" y="13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Freeform 50"/>
            <p:cNvSpPr>
              <a:spLocks/>
            </p:cNvSpPr>
            <p:nvPr/>
          </p:nvSpPr>
          <p:spPr bwMode="auto">
            <a:xfrm>
              <a:off x="3404" y="2387"/>
              <a:ext cx="160" cy="482"/>
            </a:xfrm>
            <a:custGeom>
              <a:avLst/>
              <a:gdLst>
                <a:gd name="T0" fmla="*/ 7934563 w 64"/>
                <a:gd name="T1" fmla="*/ 45034144 h 181"/>
                <a:gd name="T2" fmla="*/ 0 w 64"/>
                <a:gd name="T3" fmla="*/ 61318317 h 181"/>
                <a:gd name="T4" fmla="*/ 9127658 w 64"/>
                <a:gd name="T5" fmla="*/ 45034144 h 181"/>
                <a:gd name="T6" fmla="*/ 4053908 w 64"/>
                <a:gd name="T7" fmla="*/ 0 h 181"/>
                <a:gd name="T8" fmla="*/ 7934563 w 64"/>
                <a:gd name="T9" fmla="*/ 45034144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181"/>
                <a:gd name="T17" fmla="*/ 64 w 64"/>
                <a:gd name="T18" fmla="*/ 181 h 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181">
                  <a:moveTo>
                    <a:pt x="53" y="133"/>
                  </a:moveTo>
                  <a:cubicBezTo>
                    <a:pt x="51" y="167"/>
                    <a:pt x="21" y="174"/>
                    <a:pt x="0" y="181"/>
                  </a:cubicBezTo>
                  <a:cubicBezTo>
                    <a:pt x="54" y="178"/>
                    <a:pt x="64" y="168"/>
                    <a:pt x="61" y="133"/>
                  </a:cubicBezTo>
                  <a:cubicBezTo>
                    <a:pt x="58" y="88"/>
                    <a:pt x="31" y="20"/>
                    <a:pt x="27" y="0"/>
                  </a:cubicBezTo>
                  <a:cubicBezTo>
                    <a:pt x="27" y="0"/>
                    <a:pt x="54" y="98"/>
                    <a:pt x="53" y="133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Freeform 51"/>
            <p:cNvSpPr>
              <a:spLocks/>
            </p:cNvSpPr>
            <p:nvPr/>
          </p:nvSpPr>
          <p:spPr bwMode="auto">
            <a:xfrm>
              <a:off x="2786" y="2123"/>
              <a:ext cx="183" cy="738"/>
            </a:xfrm>
            <a:custGeom>
              <a:avLst/>
              <a:gdLst>
                <a:gd name="T0" fmla="*/ 11279609 w 73"/>
                <a:gd name="T1" fmla="*/ 1008276 h 277"/>
                <a:gd name="T2" fmla="*/ 9555721 w 73"/>
                <a:gd name="T3" fmla="*/ 0 h 277"/>
                <a:gd name="T4" fmla="*/ 812515 w 73"/>
                <a:gd name="T5" fmla="*/ 74312747 h 277"/>
                <a:gd name="T6" fmla="*/ 4008675 w 73"/>
                <a:gd name="T7" fmla="*/ 94389177 h 277"/>
                <a:gd name="T8" fmla="*/ 3069023 w 73"/>
                <a:gd name="T9" fmla="*/ 73304885 h 277"/>
                <a:gd name="T10" fmla="*/ 11279609 w 73"/>
                <a:gd name="T11" fmla="*/ 1008276 h 2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277"/>
                <a:gd name="T20" fmla="*/ 73 w 73"/>
                <a:gd name="T21" fmla="*/ 277 h 2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277">
                  <a:moveTo>
                    <a:pt x="73" y="3"/>
                  </a:moveTo>
                  <a:cubicBezTo>
                    <a:pt x="69" y="2"/>
                    <a:pt x="65" y="1"/>
                    <a:pt x="62" y="0"/>
                  </a:cubicBezTo>
                  <a:cubicBezTo>
                    <a:pt x="40" y="84"/>
                    <a:pt x="12" y="189"/>
                    <a:pt x="5" y="218"/>
                  </a:cubicBezTo>
                  <a:cubicBezTo>
                    <a:pt x="2" y="231"/>
                    <a:pt x="0" y="273"/>
                    <a:pt x="26" y="277"/>
                  </a:cubicBezTo>
                  <a:cubicBezTo>
                    <a:pt x="20" y="273"/>
                    <a:pt x="13" y="245"/>
                    <a:pt x="20" y="215"/>
                  </a:cubicBezTo>
                  <a:cubicBezTo>
                    <a:pt x="25" y="196"/>
                    <a:pt x="51" y="90"/>
                    <a:pt x="73" y="3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Freeform 52"/>
            <p:cNvSpPr>
              <a:spLocks/>
            </p:cNvSpPr>
            <p:nvPr/>
          </p:nvSpPr>
          <p:spPr bwMode="auto">
            <a:xfrm>
              <a:off x="3447" y="2131"/>
              <a:ext cx="195" cy="738"/>
            </a:xfrm>
            <a:custGeom>
              <a:avLst/>
              <a:gdLst>
                <a:gd name="T0" fmla="*/ 10444345 w 78"/>
                <a:gd name="T1" fmla="*/ 73304885 h 277"/>
                <a:gd name="T2" fmla="*/ 1671095 w 78"/>
                <a:gd name="T3" fmla="*/ 0 h 277"/>
                <a:gd name="T4" fmla="*/ 0 w 78"/>
                <a:gd name="T5" fmla="*/ 629874 h 277"/>
                <a:gd name="T6" fmla="*/ 8060863 w 78"/>
                <a:gd name="T7" fmla="*/ 72264121 h 277"/>
                <a:gd name="T8" fmla="*/ 7629408 w 78"/>
                <a:gd name="T9" fmla="*/ 94389177 h 277"/>
                <a:gd name="T10" fmla="*/ 10444345 w 78"/>
                <a:gd name="T11" fmla="*/ 73304885 h 2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277"/>
                <a:gd name="T20" fmla="*/ 78 w 78"/>
                <a:gd name="T21" fmla="*/ 277 h 2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277">
                  <a:moveTo>
                    <a:pt x="70" y="215"/>
                  </a:moveTo>
                  <a:cubicBezTo>
                    <a:pt x="63" y="186"/>
                    <a:pt x="33" y="83"/>
                    <a:pt x="11" y="0"/>
                  </a:cubicBezTo>
                  <a:cubicBezTo>
                    <a:pt x="8" y="1"/>
                    <a:pt x="4" y="1"/>
                    <a:pt x="0" y="2"/>
                  </a:cubicBezTo>
                  <a:cubicBezTo>
                    <a:pt x="22" y="89"/>
                    <a:pt x="50" y="193"/>
                    <a:pt x="54" y="212"/>
                  </a:cubicBezTo>
                  <a:cubicBezTo>
                    <a:pt x="61" y="242"/>
                    <a:pt x="57" y="272"/>
                    <a:pt x="51" y="277"/>
                  </a:cubicBezTo>
                  <a:cubicBezTo>
                    <a:pt x="78" y="272"/>
                    <a:pt x="73" y="228"/>
                    <a:pt x="70" y="215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Freeform 53"/>
            <p:cNvSpPr>
              <a:spLocks/>
            </p:cNvSpPr>
            <p:nvPr/>
          </p:nvSpPr>
          <p:spPr bwMode="auto">
            <a:xfrm>
              <a:off x="3042" y="2064"/>
              <a:ext cx="335" cy="21"/>
            </a:xfrm>
            <a:custGeom>
              <a:avLst/>
              <a:gdLst>
                <a:gd name="T0" fmla="*/ 0 w 134"/>
                <a:gd name="T1" fmla="*/ 2236243 h 8"/>
                <a:gd name="T2" fmla="*/ 19980970 w 134"/>
                <a:gd name="T3" fmla="*/ 1710770 h 8"/>
                <a:gd name="T4" fmla="*/ 0 60000 65536"/>
                <a:gd name="T5" fmla="*/ 0 60000 65536"/>
                <a:gd name="T6" fmla="*/ 0 w 134"/>
                <a:gd name="T7" fmla="*/ 0 h 8"/>
                <a:gd name="T8" fmla="*/ 134 w 134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4" h="8">
                  <a:moveTo>
                    <a:pt x="0" y="8"/>
                  </a:moveTo>
                  <a:cubicBezTo>
                    <a:pt x="16" y="3"/>
                    <a:pt x="102" y="0"/>
                    <a:pt x="134" y="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Freeform 54"/>
            <p:cNvSpPr>
              <a:spLocks/>
            </p:cNvSpPr>
            <p:nvPr/>
          </p:nvSpPr>
          <p:spPr bwMode="auto">
            <a:xfrm>
              <a:off x="3107" y="2181"/>
              <a:ext cx="110" cy="3"/>
            </a:xfrm>
            <a:custGeom>
              <a:avLst/>
              <a:gdLst>
                <a:gd name="T0" fmla="*/ 6561250 w 44"/>
                <a:gd name="T1" fmla="*/ 1594323 h 1"/>
                <a:gd name="T2" fmla="*/ 0 w 44"/>
                <a:gd name="T3" fmla="*/ 0 h 1"/>
                <a:gd name="T4" fmla="*/ 0 60000 65536"/>
                <a:gd name="T5" fmla="*/ 0 60000 65536"/>
                <a:gd name="T6" fmla="*/ 0 w 44"/>
                <a:gd name="T7" fmla="*/ 0 h 1"/>
                <a:gd name="T8" fmla="*/ 44 w 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4" h="1">
                  <a:moveTo>
                    <a:pt x="44" y="1"/>
                  </a:moveTo>
                  <a:cubicBezTo>
                    <a:pt x="28" y="1"/>
                    <a:pt x="14" y="1"/>
                    <a:pt x="0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Freeform 55"/>
            <p:cNvSpPr>
              <a:spLocks/>
            </p:cNvSpPr>
            <p:nvPr/>
          </p:nvSpPr>
          <p:spPr bwMode="auto">
            <a:xfrm>
              <a:off x="3107" y="2429"/>
              <a:ext cx="110" cy="3"/>
            </a:xfrm>
            <a:custGeom>
              <a:avLst/>
              <a:gdLst>
                <a:gd name="T0" fmla="*/ 6561250 w 44"/>
                <a:gd name="T1" fmla="*/ 1594323 h 1"/>
                <a:gd name="T2" fmla="*/ 0 w 44"/>
                <a:gd name="T3" fmla="*/ 0 h 1"/>
                <a:gd name="T4" fmla="*/ 0 60000 65536"/>
                <a:gd name="T5" fmla="*/ 0 60000 65536"/>
                <a:gd name="T6" fmla="*/ 0 w 44"/>
                <a:gd name="T7" fmla="*/ 0 h 1"/>
                <a:gd name="T8" fmla="*/ 44 w 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4" h="1">
                  <a:moveTo>
                    <a:pt x="44" y="1"/>
                  </a:moveTo>
                  <a:cubicBezTo>
                    <a:pt x="28" y="1"/>
                    <a:pt x="14" y="0"/>
                    <a:pt x="0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Freeform 56"/>
            <p:cNvSpPr>
              <a:spLocks/>
            </p:cNvSpPr>
            <p:nvPr/>
          </p:nvSpPr>
          <p:spPr bwMode="auto">
            <a:xfrm>
              <a:off x="3107" y="2613"/>
              <a:ext cx="110" cy="3"/>
            </a:xfrm>
            <a:custGeom>
              <a:avLst/>
              <a:gdLst>
                <a:gd name="T0" fmla="*/ 6561250 w 44"/>
                <a:gd name="T1" fmla="*/ 1594323 h 1"/>
                <a:gd name="T2" fmla="*/ 0 w 44"/>
                <a:gd name="T3" fmla="*/ 0 h 1"/>
                <a:gd name="T4" fmla="*/ 0 60000 65536"/>
                <a:gd name="T5" fmla="*/ 0 60000 65536"/>
                <a:gd name="T6" fmla="*/ 0 w 44"/>
                <a:gd name="T7" fmla="*/ 0 h 1"/>
                <a:gd name="T8" fmla="*/ 44 w 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4" h="1">
                  <a:moveTo>
                    <a:pt x="44" y="1"/>
                  </a:moveTo>
                  <a:cubicBezTo>
                    <a:pt x="28" y="1"/>
                    <a:pt x="14" y="1"/>
                    <a:pt x="0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Oval 57"/>
            <p:cNvSpPr>
              <a:spLocks noChangeArrowheads="1"/>
            </p:cNvSpPr>
            <p:nvPr/>
          </p:nvSpPr>
          <p:spPr bwMode="auto">
            <a:xfrm>
              <a:off x="2984" y="1285"/>
              <a:ext cx="468" cy="107"/>
            </a:xfrm>
            <a:prstGeom prst="ellips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103" name="Oval 58"/>
            <p:cNvSpPr>
              <a:spLocks noChangeArrowheads="1"/>
            </p:cNvSpPr>
            <p:nvPr/>
          </p:nvSpPr>
          <p:spPr bwMode="auto">
            <a:xfrm>
              <a:off x="2997" y="1299"/>
              <a:ext cx="440" cy="80"/>
            </a:xfrm>
            <a:prstGeom prst="ellips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104" name="Oval 59"/>
            <p:cNvSpPr>
              <a:spLocks noChangeArrowheads="1"/>
            </p:cNvSpPr>
            <p:nvPr/>
          </p:nvSpPr>
          <p:spPr bwMode="auto">
            <a:xfrm>
              <a:off x="2877" y="2808"/>
              <a:ext cx="680" cy="107"/>
            </a:xfrm>
            <a:prstGeom prst="ellipse">
              <a:avLst/>
            </a:prstGeom>
            <a:solidFill>
              <a:srgbClr val="FFFF99"/>
            </a:solidFill>
            <a:ln w="8001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105" name="Freeform 60"/>
            <p:cNvSpPr>
              <a:spLocks/>
            </p:cNvSpPr>
            <p:nvPr/>
          </p:nvSpPr>
          <p:spPr bwMode="auto">
            <a:xfrm>
              <a:off x="2744" y="1347"/>
              <a:ext cx="945" cy="1597"/>
            </a:xfrm>
            <a:custGeom>
              <a:avLst/>
              <a:gdLst>
                <a:gd name="T0" fmla="*/ 53958208 w 378"/>
                <a:gd name="T1" fmla="*/ 175033136 h 599"/>
                <a:gd name="T2" fmla="*/ 41122583 w 378"/>
                <a:gd name="T3" fmla="*/ 58158730 h 599"/>
                <a:gd name="T4" fmla="*/ 41122583 w 378"/>
                <a:gd name="T5" fmla="*/ 7201588 h 599"/>
                <a:gd name="T6" fmla="*/ 41916020 w 378"/>
                <a:gd name="T7" fmla="*/ 380009 h 599"/>
                <a:gd name="T8" fmla="*/ 28209188 w 378"/>
                <a:gd name="T9" fmla="*/ 5805612 h 599"/>
                <a:gd name="T10" fmla="*/ 14305395 w 378"/>
                <a:gd name="T11" fmla="*/ 0 h 599"/>
                <a:gd name="T12" fmla="*/ 14305395 w 378"/>
                <a:gd name="T13" fmla="*/ 0 h 599"/>
                <a:gd name="T14" fmla="*/ 15212895 w 378"/>
                <a:gd name="T15" fmla="*/ 7201588 h 599"/>
                <a:gd name="T16" fmla="*/ 15212895 w 378"/>
                <a:gd name="T17" fmla="*/ 58158730 h 599"/>
                <a:gd name="T18" fmla="*/ 2384563 w 378"/>
                <a:gd name="T19" fmla="*/ 175033136 h 599"/>
                <a:gd name="T20" fmla="*/ 28209188 w 378"/>
                <a:gd name="T21" fmla="*/ 205994583 h 599"/>
                <a:gd name="T22" fmla="*/ 28209188 w 378"/>
                <a:gd name="T23" fmla="*/ 205994583 h 599"/>
                <a:gd name="T24" fmla="*/ 53958208 w 378"/>
                <a:gd name="T25" fmla="*/ 175033136 h 59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78"/>
                <a:gd name="T40" fmla="*/ 0 h 599"/>
                <a:gd name="T41" fmla="*/ 378 w 378"/>
                <a:gd name="T42" fmla="*/ 599 h 59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78" h="599">
                  <a:moveTo>
                    <a:pt x="362" y="509"/>
                  </a:moveTo>
                  <a:cubicBezTo>
                    <a:pt x="350" y="461"/>
                    <a:pt x="276" y="191"/>
                    <a:pt x="276" y="169"/>
                  </a:cubicBezTo>
                  <a:cubicBezTo>
                    <a:pt x="276" y="147"/>
                    <a:pt x="276" y="21"/>
                    <a:pt x="276" y="21"/>
                  </a:cubicBezTo>
                  <a:cubicBezTo>
                    <a:pt x="276" y="13"/>
                    <a:pt x="279" y="7"/>
                    <a:pt x="281" y="1"/>
                  </a:cubicBezTo>
                  <a:cubicBezTo>
                    <a:pt x="272" y="16"/>
                    <a:pt x="204" y="17"/>
                    <a:pt x="189" y="17"/>
                  </a:cubicBezTo>
                  <a:cubicBezTo>
                    <a:pt x="174" y="17"/>
                    <a:pt x="104" y="16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6"/>
                    <a:pt x="102" y="13"/>
                    <a:pt x="102" y="21"/>
                  </a:cubicBezTo>
                  <a:cubicBezTo>
                    <a:pt x="102" y="21"/>
                    <a:pt x="102" y="147"/>
                    <a:pt x="102" y="169"/>
                  </a:cubicBezTo>
                  <a:cubicBezTo>
                    <a:pt x="102" y="191"/>
                    <a:pt x="28" y="461"/>
                    <a:pt x="16" y="509"/>
                  </a:cubicBezTo>
                  <a:cubicBezTo>
                    <a:pt x="0" y="572"/>
                    <a:pt x="33" y="599"/>
                    <a:pt x="189" y="599"/>
                  </a:cubicBezTo>
                  <a:cubicBezTo>
                    <a:pt x="189" y="599"/>
                    <a:pt x="189" y="599"/>
                    <a:pt x="189" y="599"/>
                  </a:cubicBezTo>
                  <a:cubicBezTo>
                    <a:pt x="345" y="599"/>
                    <a:pt x="378" y="572"/>
                    <a:pt x="362" y="509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Oval 61"/>
            <p:cNvSpPr>
              <a:spLocks noChangeArrowheads="1"/>
            </p:cNvSpPr>
            <p:nvPr/>
          </p:nvSpPr>
          <p:spPr bwMode="auto">
            <a:xfrm>
              <a:off x="3099" y="2120"/>
              <a:ext cx="35" cy="35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107" name="Oval 62"/>
            <p:cNvSpPr>
              <a:spLocks noChangeArrowheads="1"/>
            </p:cNvSpPr>
            <p:nvPr/>
          </p:nvSpPr>
          <p:spPr bwMode="auto">
            <a:xfrm>
              <a:off x="3144" y="2131"/>
              <a:ext cx="25" cy="26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  <p:sp>
          <p:nvSpPr>
            <p:cNvPr id="108" name="Oval 63"/>
            <p:cNvSpPr>
              <a:spLocks noChangeArrowheads="1"/>
            </p:cNvSpPr>
            <p:nvPr/>
          </p:nvSpPr>
          <p:spPr bwMode="auto">
            <a:xfrm>
              <a:off x="3069" y="2131"/>
              <a:ext cx="25" cy="26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altLang="fr-FR" sz="1800"/>
            </a:p>
          </p:txBody>
        </p:sp>
      </p:grpSp>
      <p:sp>
        <p:nvSpPr>
          <p:cNvPr id="109" name="Text Box 387"/>
          <p:cNvSpPr txBox="1">
            <a:spLocks noChangeArrowheads="1"/>
          </p:cNvSpPr>
          <p:nvPr/>
        </p:nvSpPr>
        <p:spPr bwMode="auto">
          <a:xfrm>
            <a:off x="2356064" y="1610107"/>
            <a:ext cx="31173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000" dirty="0">
                <a:latin typeface="+mj-lt"/>
              </a:rPr>
              <a:t>A</a:t>
            </a:r>
          </a:p>
        </p:txBody>
      </p:sp>
      <p:sp>
        <p:nvSpPr>
          <p:cNvPr id="110" name="Text Box 388"/>
          <p:cNvSpPr txBox="1">
            <a:spLocks noChangeArrowheads="1"/>
          </p:cNvSpPr>
          <p:nvPr/>
        </p:nvSpPr>
        <p:spPr bwMode="auto">
          <a:xfrm>
            <a:off x="4353378" y="1610107"/>
            <a:ext cx="32702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000" dirty="0">
                <a:latin typeface="+mj-lt"/>
              </a:rPr>
              <a:t>B</a:t>
            </a:r>
          </a:p>
        </p:txBody>
      </p:sp>
      <p:sp>
        <p:nvSpPr>
          <p:cNvPr id="111" name="Text Box 389"/>
          <p:cNvSpPr txBox="1">
            <a:spLocks noChangeArrowheads="1"/>
          </p:cNvSpPr>
          <p:nvPr/>
        </p:nvSpPr>
        <p:spPr bwMode="auto">
          <a:xfrm>
            <a:off x="6644419" y="1610107"/>
            <a:ext cx="24765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000" dirty="0">
                <a:latin typeface="+mj-lt"/>
              </a:rPr>
              <a:t>C</a:t>
            </a:r>
          </a:p>
        </p:txBody>
      </p:sp>
      <p:sp>
        <p:nvSpPr>
          <p:cNvPr id="132" name="Rectangle 3"/>
          <p:cNvSpPr txBox="1">
            <a:spLocks noChangeArrowheads="1"/>
          </p:cNvSpPr>
          <p:nvPr/>
        </p:nvSpPr>
        <p:spPr>
          <a:xfrm>
            <a:off x="525866" y="116632"/>
            <a:ext cx="7321834" cy="36933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vert="horz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fr-FR" altLang="fr-FR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Growth</a:t>
            </a:r>
            <a:r>
              <a:rPr kumimoji="0" lang="fr-FR" alt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 in </a:t>
            </a:r>
            <a:r>
              <a:rPr kumimoji="0" lang="fr-FR" altLang="fr-FR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three</a:t>
            </a:r>
            <a:r>
              <a:rPr kumimoji="0" lang="fr-FR" alt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 conditions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lang="fr-FR" altLang="fr-FR" dirty="0">
              <a:latin typeface="+mj-lt"/>
            </a:endParaRPr>
          </a:p>
        </p:txBody>
      </p:sp>
      <p:sp>
        <p:nvSpPr>
          <p:cNvPr id="133" name="Rectangle 3"/>
          <p:cNvSpPr txBox="1">
            <a:spLocks noChangeArrowheads="1"/>
          </p:cNvSpPr>
          <p:nvPr/>
        </p:nvSpPr>
        <p:spPr bwMode="auto">
          <a:xfrm>
            <a:off x="525866" y="2857667"/>
            <a:ext cx="7321833" cy="36933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fr-FR" altLang="fr-FR" sz="1800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Mitochondria</a:t>
            </a:r>
            <a:r>
              <a:rPr lang="fr-FR" altLang="fr-FR" sz="1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purification</a:t>
            </a:r>
            <a:endParaRPr lang="fr-FR" altLang="fr-FR" sz="1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8" name="Rectangle 3"/>
          <p:cNvSpPr txBox="1">
            <a:spLocks noChangeArrowheads="1"/>
          </p:cNvSpPr>
          <p:nvPr/>
        </p:nvSpPr>
        <p:spPr bwMode="auto">
          <a:xfrm>
            <a:off x="971600" y="5805264"/>
            <a:ext cx="6984776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accent1"/>
              </a:buClr>
              <a:buSzPct val="65000"/>
              <a:defRPr/>
            </a:pPr>
            <a:r>
              <a:rPr lang="fr-FR" sz="2000" b="1" kern="0" dirty="0" err="1" smtClean="0">
                <a:solidFill>
                  <a:srgbClr val="C00000"/>
                </a:solidFill>
                <a:latin typeface="+mj-lt"/>
              </a:rPr>
              <a:t>Protein</a:t>
            </a:r>
            <a:r>
              <a:rPr lang="fr-FR" sz="2000" b="1" kern="0" dirty="0" smtClean="0">
                <a:solidFill>
                  <a:srgbClr val="C00000"/>
                </a:solidFill>
                <a:latin typeface="+mj-lt"/>
              </a:rPr>
              <a:t> quantification by LC-MS/MS</a:t>
            </a:r>
            <a:endParaRPr lang="fr-FR" sz="2000" b="1" kern="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45" name="Image 14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75" b="15270"/>
          <a:stretch/>
        </p:blipFill>
        <p:spPr>
          <a:xfrm>
            <a:off x="6372200" y="3536988"/>
            <a:ext cx="814311" cy="457540"/>
          </a:xfrm>
          <a:prstGeom prst="rect">
            <a:avLst/>
          </a:prstGeom>
          <a:effectLst>
            <a:glow rad="203200">
              <a:srgbClr val="FFFF66">
                <a:alpha val="60000"/>
              </a:srgbClr>
            </a:glow>
          </a:effectLst>
        </p:spPr>
      </p:pic>
      <p:pic>
        <p:nvPicPr>
          <p:cNvPr id="146" name="Image 14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09" b="15270"/>
          <a:stretch/>
        </p:blipFill>
        <p:spPr>
          <a:xfrm>
            <a:off x="1952883" y="3536988"/>
            <a:ext cx="824560" cy="457540"/>
          </a:xfrm>
          <a:prstGeom prst="rect">
            <a:avLst/>
          </a:prstGeom>
          <a:ln>
            <a:solidFill>
              <a:srgbClr val="FF9966"/>
            </a:solidFill>
          </a:ln>
          <a:effectLst>
            <a:glow rad="203200">
              <a:schemeClr val="accent5">
                <a:lumMod val="75000"/>
                <a:alpha val="40000"/>
              </a:schemeClr>
            </a:glow>
          </a:effectLst>
        </p:spPr>
      </p:pic>
      <p:pic>
        <p:nvPicPr>
          <p:cNvPr id="147" name="Image 14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62" b="15270"/>
          <a:stretch/>
        </p:blipFill>
        <p:spPr>
          <a:xfrm>
            <a:off x="4139952" y="3536988"/>
            <a:ext cx="852842" cy="457540"/>
          </a:xfrm>
          <a:prstGeom prst="rect">
            <a:avLst/>
          </a:prstGeom>
          <a:ln>
            <a:solidFill>
              <a:srgbClr val="FFCC99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40" name="Rectangle 139"/>
          <p:cNvSpPr/>
          <p:nvPr/>
        </p:nvSpPr>
        <p:spPr>
          <a:xfrm>
            <a:off x="6012160" y="1993819"/>
            <a:ext cx="1512168" cy="646331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marL="0" lvl="1" algn="ctr">
              <a:buClr>
                <a:schemeClr val="accent1"/>
              </a:buClr>
              <a:buSzPct val="80000"/>
              <a:defRPr/>
            </a:pPr>
            <a:r>
              <a:rPr lang="fr-FR" altLang="fr-FR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R</a:t>
            </a:r>
            <a:r>
              <a:rPr lang="fr-FR" altLang="fr-FR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espiration</a:t>
            </a:r>
          </a:p>
          <a:p>
            <a:pPr marL="0" lvl="1" algn="ctr">
              <a:buClr>
                <a:schemeClr val="accent1"/>
              </a:buClr>
              <a:buSzPct val="80000"/>
              <a:defRPr/>
            </a:pPr>
            <a:r>
              <a:rPr lang="fr-FR" altLang="fr-FR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(Lactate)</a:t>
            </a:r>
            <a:endParaRPr lang="fr-FR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1750055" y="2022061"/>
            <a:ext cx="1523750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>
            <a:spAutoFit/>
          </a:bodyPr>
          <a:lstStyle/>
          <a:p>
            <a:pPr lvl="0" algn="ctr">
              <a:buClr>
                <a:schemeClr val="accent1"/>
              </a:buClr>
              <a:buSzPct val="86000"/>
              <a:defRPr/>
            </a:pPr>
            <a:r>
              <a:rPr lang="fr-FR" altLang="fr-FR" dirty="0" smtClean="0">
                <a:solidFill>
                  <a:schemeClr val="bg1"/>
                </a:solidFill>
                <a:latin typeface="+mj-lt"/>
              </a:rPr>
              <a:t>Fermentation</a:t>
            </a:r>
          </a:p>
          <a:p>
            <a:pPr lvl="0" algn="ctr">
              <a:buClr>
                <a:schemeClr val="accent1"/>
              </a:buClr>
              <a:buSzPct val="86000"/>
              <a:defRPr/>
            </a:pPr>
            <a:r>
              <a:rPr lang="fr-FR" altLang="fr-FR" dirty="0" smtClean="0">
                <a:solidFill>
                  <a:schemeClr val="bg1"/>
                </a:solidFill>
                <a:latin typeface="+mj-lt"/>
              </a:rPr>
              <a:t>(Glucose)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3669693" y="2010217"/>
            <a:ext cx="1694395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lvl="1" algn="ctr">
              <a:buClr>
                <a:schemeClr val="accent1"/>
              </a:buClr>
              <a:buSzPct val="80000"/>
              <a:defRPr/>
            </a:pPr>
            <a:r>
              <a:rPr lang="fr-FR" altLang="fr-FR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Fermentation</a:t>
            </a:r>
          </a:p>
          <a:p>
            <a:pPr marL="0" lvl="1" algn="ctr">
              <a:buClr>
                <a:schemeClr val="accent1"/>
              </a:buClr>
              <a:buSzPct val="80000"/>
              <a:defRPr/>
            </a:pPr>
            <a:r>
              <a:rPr lang="fr-FR" altLang="fr-FR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(Galactose)</a:t>
            </a:r>
            <a:endParaRPr lang="fr-FR" altLang="fr-FR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5" name="Text Box 387"/>
          <p:cNvSpPr txBox="1">
            <a:spLocks noChangeArrowheads="1"/>
          </p:cNvSpPr>
          <p:nvPr/>
        </p:nvSpPr>
        <p:spPr bwMode="auto">
          <a:xfrm>
            <a:off x="2209297" y="4162338"/>
            <a:ext cx="31173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000" dirty="0">
                <a:latin typeface="+mj-lt"/>
              </a:rPr>
              <a:t>A</a:t>
            </a:r>
          </a:p>
        </p:txBody>
      </p:sp>
      <p:sp>
        <p:nvSpPr>
          <p:cNvPr id="116" name="Text Box 388"/>
          <p:cNvSpPr txBox="1">
            <a:spLocks noChangeArrowheads="1"/>
          </p:cNvSpPr>
          <p:nvPr/>
        </p:nvSpPr>
        <p:spPr bwMode="auto">
          <a:xfrm>
            <a:off x="4402861" y="4162338"/>
            <a:ext cx="32702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000" dirty="0">
                <a:latin typeface="+mj-lt"/>
              </a:rPr>
              <a:t>B</a:t>
            </a:r>
          </a:p>
        </p:txBody>
      </p:sp>
      <p:sp>
        <p:nvSpPr>
          <p:cNvPr id="117" name="Text Box 389"/>
          <p:cNvSpPr txBox="1">
            <a:spLocks noChangeArrowheads="1"/>
          </p:cNvSpPr>
          <p:nvPr/>
        </p:nvSpPr>
        <p:spPr bwMode="auto">
          <a:xfrm>
            <a:off x="6655530" y="4162338"/>
            <a:ext cx="24765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000" dirty="0">
                <a:latin typeface="+mj-lt"/>
              </a:rPr>
              <a:t>C</a:t>
            </a:r>
          </a:p>
        </p:txBody>
      </p:sp>
      <p:sp>
        <p:nvSpPr>
          <p:cNvPr id="3" name="Flèche courbée vers la droite 2"/>
          <p:cNvSpPr/>
          <p:nvPr/>
        </p:nvSpPr>
        <p:spPr>
          <a:xfrm>
            <a:off x="1567918" y="5805264"/>
            <a:ext cx="524044" cy="325313"/>
          </a:xfrm>
          <a:prstGeom prst="curv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92051" y="2021625"/>
            <a:ext cx="1342034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fr-FR" dirty="0" smtClean="0">
                <a:solidFill>
                  <a:srgbClr val="002060"/>
                </a:solidFill>
                <a:latin typeface="+mj-lt"/>
              </a:rPr>
              <a:t>Metabolism</a:t>
            </a:r>
          </a:p>
          <a:p>
            <a:pPr algn="ctr">
              <a:spcBef>
                <a:spcPts val="600"/>
              </a:spcBef>
            </a:pPr>
            <a:r>
              <a:rPr lang="fr-FR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(</a:t>
            </a:r>
            <a:r>
              <a:rPr lang="fr-FR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Substrate</a:t>
            </a:r>
            <a:r>
              <a:rPr lang="fr-FR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)</a:t>
            </a:r>
            <a:endParaRPr lang="fr-FR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1" name="Text Box 35"/>
          <p:cNvSpPr txBox="1">
            <a:spLocks noChangeArrowheads="1"/>
          </p:cNvSpPr>
          <p:nvPr/>
        </p:nvSpPr>
        <p:spPr bwMode="auto">
          <a:xfrm>
            <a:off x="789675" y="4434689"/>
            <a:ext cx="70580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1600" dirty="0">
                <a:latin typeface="+mj-lt"/>
              </a:rPr>
              <a:t>4 </a:t>
            </a:r>
            <a:r>
              <a:rPr lang="fr-FR" altLang="fr-FR" sz="1600" dirty="0" err="1">
                <a:latin typeface="+mj-lt"/>
              </a:rPr>
              <a:t>independant</a:t>
            </a:r>
            <a:r>
              <a:rPr lang="fr-FR" altLang="fr-FR" sz="1600" dirty="0">
                <a:latin typeface="+mj-lt"/>
              </a:rPr>
              <a:t> </a:t>
            </a:r>
            <a:r>
              <a:rPr lang="fr-FR" altLang="fr-FR" sz="1600" dirty="0" err="1">
                <a:latin typeface="+mj-lt"/>
              </a:rPr>
              <a:t>biological</a:t>
            </a:r>
            <a:r>
              <a:rPr lang="fr-FR" altLang="fr-FR" sz="1600" dirty="0">
                <a:latin typeface="+mj-lt"/>
              </a:rPr>
              <a:t> </a:t>
            </a:r>
            <a:r>
              <a:rPr lang="fr-FR" altLang="fr-FR" sz="1600" dirty="0" err="1">
                <a:latin typeface="+mj-lt"/>
              </a:rPr>
              <a:t>replicates</a:t>
            </a:r>
            <a:r>
              <a:rPr lang="fr-FR" altLang="fr-FR" sz="1600" dirty="0">
                <a:latin typeface="+mj-lt"/>
              </a:rPr>
              <a:t> for </a:t>
            </a:r>
            <a:r>
              <a:rPr lang="fr-FR" altLang="fr-FR" sz="1600" dirty="0" err="1">
                <a:latin typeface="+mj-lt"/>
              </a:rPr>
              <a:t>each</a:t>
            </a:r>
            <a:r>
              <a:rPr lang="fr-FR" altLang="fr-FR" sz="1600" dirty="0">
                <a:latin typeface="+mj-lt"/>
              </a:rPr>
              <a:t> of the 3 </a:t>
            </a:r>
            <a:r>
              <a:rPr lang="fr-FR" altLang="fr-FR" sz="1600" dirty="0" err="1">
                <a:latin typeface="+mj-lt"/>
              </a:rPr>
              <a:t>growth</a:t>
            </a:r>
            <a:r>
              <a:rPr lang="fr-FR" altLang="fr-FR" sz="1600" dirty="0">
                <a:latin typeface="+mj-lt"/>
              </a:rPr>
              <a:t> conditions </a:t>
            </a:r>
          </a:p>
        </p:txBody>
      </p:sp>
      <p:sp>
        <p:nvSpPr>
          <p:cNvPr id="122" name="ZoneTexte 121"/>
          <p:cNvSpPr txBox="1"/>
          <p:nvPr/>
        </p:nvSpPr>
        <p:spPr>
          <a:xfrm>
            <a:off x="525866" y="4869160"/>
            <a:ext cx="7321834" cy="369332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latin typeface="+mj-lt"/>
              </a:rPr>
              <a:t>Trypsin</a:t>
            </a:r>
            <a:r>
              <a:rPr lang="fr-FR" dirty="0" smtClean="0">
                <a:latin typeface="+mj-lt"/>
              </a:rPr>
              <a:t> digestion</a:t>
            </a:r>
            <a:endParaRPr lang="fr-FR" dirty="0">
              <a:latin typeface="+mj-lt"/>
            </a:endParaRPr>
          </a:p>
        </p:txBody>
      </p:sp>
      <p:sp>
        <p:nvSpPr>
          <p:cNvPr id="124" name="Freeform 390"/>
          <p:cNvSpPr>
            <a:spLocks/>
          </p:cNvSpPr>
          <p:nvPr/>
        </p:nvSpPr>
        <p:spPr bwMode="auto">
          <a:xfrm>
            <a:off x="2051720" y="5301208"/>
            <a:ext cx="331787" cy="249237"/>
          </a:xfrm>
          <a:custGeom>
            <a:avLst/>
            <a:gdLst>
              <a:gd name="T0" fmla="*/ 2147483647 w 265"/>
              <a:gd name="T1" fmla="*/ 2147483647 h 198"/>
              <a:gd name="T2" fmla="*/ 2147483647 w 265"/>
              <a:gd name="T3" fmla="*/ 2147483647 h 198"/>
              <a:gd name="T4" fmla="*/ 2147483647 w 265"/>
              <a:gd name="T5" fmla="*/ 2147483647 h 198"/>
              <a:gd name="T6" fmla="*/ 2147483647 w 265"/>
              <a:gd name="T7" fmla="*/ 2147483647 h 198"/>
              <a:gd name="T8" fmla="*/ 2147483647 w 265"/>
              <a:gd name="T9" fmla="*/ 2147483647 h 198"/>
              <a:gd name="T10" fmla="*/ 2147483647 w 265"/>
              <a:gd name="T11" fmla="*/ 2147483647 h 198"/>
              <a:gd name="T12" fmla="*/ 2147483647 w 265"/>
              <a:gd name="T13" fmla="*/ 2147483647 h 198"/>
              <a:gd name="T14" fmla="*/ 2147483647 w 265"/>
              <a:gd name="T15" fmla="*/ 2147483647 h 198"/>
              <a:gd name="T16" fmla="*/ 2147483647 w 265"/>
              <a:gd name="T17" fmla="*/ 0 h 1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5"/>
              <a:gd name="T28" fmla="*/ 0 h 198"/>
              <a:gd name="T29" fmla="*/ 265 w 265"/>
              <a:gd name="T30" fmla="*/ 198 h 1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5" h="198">
                <a:moveTo>
                  <a:pt x="90" y="198"/>
                </a:moveTo>
                <a:cubicBezTo>
                  <a:pt x="45" y="120"/>
                  <a:pt x="0" y="42"/>
                  <a:pt x="5" y="28"/>
                </a:cubicBezTo>
                <a:cubicBezTo>
                  <a:pt x="10" y="14"/>
                  <a:pt x="91" y="104"/>
                  <a:pt x="119" y="113"/>
                </a:cubicBezTo>
                <a:cubicBezTo>
                  <a:pt x="147" y="122"/>
                  <a:pt x="180" y="99"/>
                  <a:pt x="175" y="85"/>
                </a:cubicBezTo>
                <a:cubicBezTo>
                  <a:pt x="170" y="71"/>
                  <a:pt x="90" y="37"/>
                  <a:pt x="90" y="28"/>
                </a:cubicBezTo>
                <a:cubicBezTo>
                  <a:pt x="90" y="19"/>
                  <a:pt x="156" y="14"/>
                  <a:pt x="175" y="28"/>
                </a:cubicBezTo>
                <a:cubicBezTo>
                  <a:pt x="194" y="42"/>
                  <a:pt x="190" y="108"/>
                  <a:pt x="204" y="113"/>
                </a:cubicBezTo>
                <a:cubicBezTo>
                  <a:pt x="218" y="118"/>
                  <a:pt x="255" y="75"/>
                  <a:pt x="260" y="56"/>
                </a:cubicBezTo>
                <a:cubicBezTo>
                  <a:pt x="265" y="37"/>
                  <a:pt x="237" y="9"/>
                  <a:pt x="232" y="0"/>
                </a:cubicBezTo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b"/>
          <a:lstStyle/>
          <a:p>
            <a:endParaRPr lang="fr-FR"/>
          </a:p>
        </p:txBody>
      </p:sp>
      <p:sp>
        <p:nvSpPr>
          <p:cNvPr id="125" name="Freeform 391"/>
          <p:cNvSpPr>
            <a:spLocks/>
          </p:cNvSpPr>
          <p:nvPr/>
        </p:nvSpPr>
        <p:spPr bwMode="auto">
          <a:xfrm>
            <a:off x="4176753" y="5426620"/>
            <a:ext cx="334962" cy="247650"/>
          </a:xfrm>
          <a:custGeom>
            <a:avLst/>
            <a:gdLst>
              <a:gd name="T0" fmla="*/ 2147483647 w 265"/>
              <a:gd name="T1" fmla="*/ 2147483647 h 198"/>
              <a:gd name="T2" fmla="*/ 2147483647 w 265"/>
              <a:gd name="T3" fmla="*/ 2147483647 h 198"/>
              <a:gd name="T4" fmla="*/ 2147483647 w 265"/>
              <a:gd name="T5" fmla="*/ 2147483647 h 198"/>
              <a:gd name="T6" fmla="*/ 2147483647 w 265"/>
              <a:gd name="T7" fmla="*/ 2147483647 h 198"/>
              <a:gd name="T8" fmla="*/ 2147483647 w 265"/>
              <a:gd name="T9" fmla="*/ 2147483647 h 198"/>
              <a:gd name="T10" fmla="*/ 2147483647 w 265"/>
              <a:gd name="T11" fmla="*/ 2147483647 h 198"/>
              <a:gd name="T12" fmla="*/ 2147483647 w 265"/>
              <a:gd name="T13" fmla="*/ 2147483647 h 198"/>
              <a:gd name="T14" fmla="*/ 2147483647 w 265"/>
              <a:gd name="T15" fmla="*/ 2147483647 h 198"/>
              <a:gd name="T16" fmla="*/ 2147483647 w 265"/>
              <a:gd name="T17" fmla="*/ 0 h 1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5"/>
              <a:gd name="T28" fmla="*/ 0 h 198"/>
              <a:gd name="T29" fmla="*/ 265 w 265"/>
              <a:gd name="T30" fmla="*/ 198 h 1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5" h="198">
                <a:moveTo>
                  <a:pt x="90" y="198"/>
                </a:moveTo>
                <a:cubicBezTo>
                  <a:pt x="45" y="120"/>
                  <a:pt x="0" y="42"/>
                  <a:pt x="5" y="28"/>
                </a:cubicBezTo>
                <a:cubicBezTo>
                  <a:pt x="10" y="14"/>
                  <a:pt x="91" y="104"/>
                  <a:pt x="119" y="113"/>
                </a:cubicBezTo>
                <a:cubicBezTo>
                  <a:pt x="147" y="122"/>
                  <a:pt x="180" y="99"/>
                  <a:pt x="175" y="85"/>
                </a:cubicBezTo>
                <a:cubicBezTo>
                  <a:pt x="170" y="71"/>
                  <a:pt x="90" y="37"/>
                  <a:pt x="90" y="28"/>
                </a:cubicBezTo>
                <a:cubicBezTo>
                  <a:pt x="90" y="19"/>
                  <a:pt x="156" y="14"/>
                  <a:pt x="175" y="28"/>
                </a:cubicBezTo>
                <a:cubicBezTo>
                  <a:pt x="194" y="42"/>
                  <a:pt x="190" y="108"/>
                  <a:pt x="204" y="113"/>
                </a:cubicBezTo>
                <a:cubicBezTo>
                  <a:pt x="218" y="118"/>
                  <a:pt x="255" y="75"/>
                  <a:pt x="260" y="56"/>
                </a:cubicBezTo>
                <a:cubicBezTo>
                  <a:pt x="265" y="37"/>
                  <a:pt x="237" y="9"/>
                  <a:pt x="232" y="0"/>
                </a:cubicBezTo>
              </a:path>
            </a:pathLst>
          </a:custGeom>
          <a:ln>
            <a:headEnd/>
            <a:tailEnd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anchor="b"/>
          <a:lstStyle/>
          <a:p>
            <a:endParaRPr lang="fr-FR"/>
          </a:p>
        </p:txBody>
      </p:sp>
      <p:sp>
        <p:nvSpPr>
          <p:cNvPr id="126" name="Freeform 392"/>
          <p:cNvSpPr>
            <a:spLocks/>
          </p:cNvSpPr>
          <p:nvPr/>
        </p:nvSpPr>
        <p:spPr bwMode="auto">
          <a:xfrm>
            <a:off x="6172840" y="5426620"/>
            <a:ext cx="260350" cy="203200"/>
          </a:xfrm>
          <a:custGeom>
            <a:avLst/>
            <a:gdLst>
              <a:gd name="T0" fmla="*/ 2147483647 w 265"/>
              <a:gd name="T1" fmla="*/ 2147483647 h 198"/>
              <a:gd name="T2" fmla="*/ 2147483647 w 265"/>
              <a:gd name="T3" fmla="*/ 2147483647 h 198"/>
              <a:gd name="T4" fmla="*/ 2147483647 w 265"/>
              <a:gd name="T5" fmla="*/ 2147483647 h 198"/>
              <a:gd name="T6" fmla="*/ 2147483647 w 265"/>
              <a:gd name="T7" fmla="*/ 2147483647 h 198"/>
              <a:gd name="T8" fmla="*/ 2147483647 w 265"/>
              <a:gd name="T9" fmla="*/ 2147483647 h 198"/>
              <a:gd name="T10" fmla="*/ 2147483647 w 265"/>
              <a:gd name="T11" fmla="*/ 2147483647 h 198"/>
              <a:gd name="T12" fmla="*/ 2147483647 w 265"/>
              <a:gd name="T13" fmla="*/ 2147483647 h 198"/>
              <a:gd name="T14" fmla="*/ 2147483647 w 265"/>
              <a:gd name="T15" fmla="*/ 2147483647 h 198"/>
              <a:gd name="T16" fmla="*/ 2147483647 w 265"/>
              <a:gd name="T17" fmla="*/ 0 h 1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5"/>
              <a:gd name="T28" fmla="*/ 0 h 198"/>
              <a:gd name="T29" fmla="*/ 265 w 265"/>
              <a:gd name="T30" fmla="*/ 198 h 1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5" h="198">
                <a:moveTo>
                  <a:pt x="90" y="198"/>
                </a:moveTo>
                <a:cubicBezTo>
                  <a:pt x="45" y="120"/>
                  <a:pt x="0" y="42"/>
                  <a:pt x="5" y="28"/>
                </a:cubicBezTo>
                <a:cubicBezTo>
                  <a:pt x="10" y="14"/>
                  <a:pt x="91" y="104"/>
                  <a:pt x="119" y="113"/>
                </a:cubicBezTo>
                <a:cubicBezTo>
                  <a:pt x="147" y="122"/>
                  <a:pt x="180" y="99"/>
                  <a:pt x="175" y="85"/>
                </a:cubicBezTo>
                <a:cubicBezTo>
                  <a:pt x="170" y="71"/>
                  <a:pt x="90" y="37"/>
                  <a:pt x="90" y="28"/>
                </a:cubicBezTo>
                <a:cubicBezTo>
                  <a:pt x="90" y="19"/>
                  <a:pt x="156" y="14"/>
                  <a:pt x="175" y="28"/>
                </a:cubicBezTo>
                <a:cubicBezTo>
                  <a:pt x="194" y="42"/>
                  <a:pt x="190" y="108"/>
                  <a:pt x="204" y="113"/>
                </a:cubicBezTo>
                <a:cubicBezTo>
                  <a:pt x="218" y="118"/>
                  <a:pt x="255" y="75"/>
                  <a:pt x="260" y="56"/>
                </a:cubicBezTo>
                <a:cubicBezTo>
                  <a:pt x="265" y="37"/>
                  <a:pt x="237" y="9"/>
                  <a:pt x="232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 anchor="b"/>
          <a:lstStyle/>
          <a:p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63019" y="116633"/>
            <a:ext cx="301686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9" name="ZoneTexte 128"/>
          <p:cNvSpPr txBox="1"/>
          <p:nvPr/>
        </p:nvSpPr>
        <p:spPr>
          <a:xfrm>
            <a:off x="163019" y="2857667"/>
            <a:ext cx="301686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130" name="ZoneTexte 129"/>
          <p:cNvSpPr txBox="1"/>
          <p:nvPr/>
        </p:nvSpPr>
        <p:spPr>
          <a:xfrm>
            <a:off x="146625" y="4869160"/>
            <a:ext cx="301686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8569181" y="1879957"/>
            <a:ext cx="401071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D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L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G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Y</a:t>
            </a:r>
          </a:p>
          <a:p>
            <a:pPr algn="ctr"/>
            <a:endParaRPr lang="fr-FR" altLang="fr-FR" sz="2000" b="1" i="1" dirty="0">
              <a:solidFill>
                <a:schemeClr val="bg1"/>
              </a:solidFill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8550472" y="51370"/>
            <a:ext cx="518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IV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6183944"/>
            <a:ext cx="792088" cy="60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" name="Rectangle 134"/>
          <p:cNvSpPr/>
          <p:nvPr/>
        </p:nvSpPr>
        <p:spPr>
          <a:xfrm>
            <a:off x="1470168" y="6345383"/>
            <a:ext cx="69607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software </a:t>
            </a:r>
            <a:r>
              <a:rPr lang="fr-FR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developed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by 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the PAPPSO Platform/ Gif-sur-Yvette/ 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F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rance</a:t>
            </a:r>
            <a:endParaRPr lang="fr-FR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519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27</a:t>
            </a:fld>
            <a:endParaRPr lang="fr-FR"/>
          </a:p>
        </p:txBody>
      </p:sp>
      <p:grpSp>
        <p:nvGrpSpPr>
          <p:cNvPr id="154" name="Groupe 153"/>
          <p:cNvGrpSpPr/>
          <p:nvPr/>
        </p:nvGrpSpPr>
        <p:grpSpPr>
          <a:xfrm>
            <a:off x="6228184" y="1979759"/>
            <a:ext cx="280988" cy="212725"/>
            <a:chOff x="927100" y="4125913"/>
            <a:chExt cx="280988" cy="212725"/>
          </a:xfrm>
        </p:grpSpPr>
        <p:sp>
          <p:nvSpPr>
            <p:cNvPr id="114" name="Freeform 392"/>
            <p:cNvSpPr>
              <a:spLocks/>
            </p:cNvSpPr>
            <p:nvPr/>
          </p:nvSpPr>
          <p:spPr bwMode="auto">
            <a:xfrm>
              <a:off x="947738" y="4125913"/>
              <a:ext cx="260350" cy="203200"/>
            </a:xfrm>
            <a:custGeom>
              <a:avLst/>
              <a:gdLst>
                <a:gd name="T0" fmla="*/ 2147483647 w 265"/>
                <a:gd name="T1" fmla="*/ 2147483647 h 198"/>
                <a:gd name="T2" fmla="*/ 2147483647 w 265"/>
                <a:gd name="T3" fmla="*/ 2147483647 h 198"/>
                <a:gd name="T4" fmla="*/ 2147483647 w 265"/>
                <a:gd name="T5" fmla="*/ 2147483647 h 198"/>
                <a:gd name="T6" fmla="*/ 2147483647 w 265"/>
                <a:gd name="T7" fmla="*/ 2147483647 h 198"/>
                <a:gd name="T8" fmla="*/ 2147483647 w 265"/>
                <a:gd name="T9" fmla="*/ 2147483647 h 198"/>
                <a:gd name="T10" fmla="*/ 2147483647 w 265"/>
                <a:gd name="T11" fmla="*/ 2147483647 h 198"/>
                <a:gd name="T12" fmla="*/ 2147483647 w 265"/>
                <a:gd name="T13" fmla="*/ 2147483647 h 198"/>
                <a:gd name="T14" fmla="*/ 2147483647 w 265"/>
                <a:gd name="T15" fmla="*/ 2147483647 h 198"/>
                <a:gd name="T16" fmla="*/ 2147483647 w 265"/>
                <a:gd name="T17" fmla="*/ 0 h 19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5"/>
                <a:gd name="T28" fmla="*/ 0 h 198"/>
                <a:gd name="T29" fmla="*/ 265 w 265"/>
                <a:gd name="T30" fmla="*/ 198 h 19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5" h="198">
                  <a:moveTo>
                    <a:pt x="90" y="198"/>
                  </a:moveTo>
                  <a:cubicBezTo>
                    <a:pt x="45" y="120"/>
                    <a:pt x="0" y="42"/>
                    <a:pt x="5" y="28"/>
                  </a:cubicBezTo>
                  <a:cubicBezTo>
                    <a:pt x="10" y="14"/>
                    <a:pt x="91" y="104"/>
                    <a:pt x="119" y="113"/>
                  </a:cubicBezTo>
                  <a:cubicBezTo>
                    <a:pt x="147" y="122"/>
                    <a:pt x="180" y="99"/>
                    <a:pt x="175" y="85"/>
                  </a:cubicBezTo>
                  <a:cubicBezTo>
                    <a:pt x="170" y="71"/>
                    <a:pt x="90" y="37"/>
                    <a:pt x="90" y="28"/>
                  </a:cubicBezTo>
                  <a:cubicBezTo>
                    <a:pt x="90" y="19"/>
                    <a:pt x="156" y="14"/>
                    <a:pt x="175" y="28"/>
                  </a:cubicBezTo>
                  <a:cubicBezTo>
                    <a:pt x="194" y="42"/>
                    <a:pt x="190" y="108"/>
                    <a:pt x="204" y="113"/>
                  </a:cubicBezTo>
                  <a:cubicBezTo>
                    <a:pt x="218" y="118"/>
                    <a:pt x="255" y="75"/>
                    <a:pt x="260" y="56"/>
                  </a:cubicBezTo>
                  <a:cubicBezTo>
                    <a:pt x="265" y="37"/>
                    <a:pt x="237" y="9"/>
                    <a:pt x="232" y="0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anchor="b"/>
            <a:lstStyle/>
            <a:p>
              <a:endParaRPr lang="fr-FR"/>
            </a:p>
          </p:txBody>
        </p:sp>
        <p:sp>
          <p:nvSpPr>
            <p:cNvPr id="116" name="Oval 394"/>
            <p:cNvSpPr>
              <a:spLocks noChangeArrowheads="1"/>
            </p:cNvSpPr>
            <p:nvPr/>
          </p:nvSpPr>
          <p:spPr bwMode="auto">
            <a:xfrm>
              <a:off x="927100" y="4267200"/>
              <a:ext cx="84138" cy="71438"/>
            </a:xfrm>
            <a:prstGeom prst="ellipse">
              <a:avLst/>
            </a:prstGeom>
            <a:solidFill>
              <a:srgbClr val="339966">
                <a:alpha val="89803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altLang="fr-FR"/>
            </a:p>
          </p:txBody>
        </p:sp>
      </p:grpSp>
      <p:sp>
        <p:nvSpPr>
          <p:cNvPr id="122" name="Text Box 406"/>
          <p:cNvSpPr txBox="1">
            <a:spLocks noChangeArrowheads="1"/>
          </p:cNvSpPr>
          <p:nvPr/>
        </p:nvSpPr>
        <p:spPr bwMode="auto">
          <a:xfrm>
            <a:off x="613639" y="2761618"/>
            <a:ext cx="7552487" cy="338554"/>
          </a:xfrm>
          <a:prstGeom prst="rect">
            <a:avLst/>
          </a:prstGeom>
          <a:noFill/>
          <a:ln w="9525" algn="ctr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1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Mix the 3 </a:t>
            </a:r>
            <a:r>
              <a:rPr lang="fr-FR" altLang="fr-FR" sz="16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samples</a:t>
            </a:r>
            <a:r>
              <a:rPr lang="fr-FR" altLang="fr-FR" sz="1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in 1:1:1ratio</a:t>
            </a:r>
            <a:endParaRPr lang="fr-FR" altLang="fr-FR" sz="16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4" name="Rectangle 3"/>
          <p:cNvSpPr txBox="1">
            <a:spLocks noChangeArrowheads="1"/>
          </p:cNvSpPr>
          <p:nvPr/>
        </p:nvSpPr>
        <p:spPr bwMode="auto">
          <a:xfrm>
            <a:off x="1756862" y="1340768"/>
            <a:ext cx="5870575" cy="339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fr-FR" altLang="fr-FR" dirty="0" smtClean="0">
                <a:latin typeface="+mj-lt"/>
              </a:rPr>
              <a:t>CH</a:t>
            </a:r>
            <a:r>
              <a:rPr lang="fr-FR" altLang="fr-FR" baseline="-25000" dirty="0" smtClean="0">
                <a:latin typeface="+mj-lt"/>
              </a:rPr>
              <a:t>2</a:t>
            </a:r>
            <a:r>
              <a:rPr lang="fr-FR" altLang="fr-FR" dirty="0" smtClean="0">
                <a:latin typeface="+mj-lt"/>
              </a:rPr>
              <a:t>O		       CD</a:t>
            </a:r>
            <a:r>
              <a:rPr lang="fr-FR" altLang="fr-FR" baseline="-25000" dirty="0" smtClean="0">
                <a:latin typeface="+mj-lt"/>
              </a:rPr>
              <a:t>2</a:t>
            </a:r>
            <a:r>
              <a:rPr lang="fr-FR" altLang="fr-FR" dirty="0" smtClean="0">
                <a:latin typeface="+mj-lt"/>
              </a:rPr>
              <a:t>O		         </a:t>
            </a:r>
            <a:r>
              <a:rPr lang="fr-FR" altLang="fr-FR" baseline="30000" dirty="0" smtClean="0">
                <a:latin typeface="+mj-lt"/>
              </a:rPr>
              <a:t>13</a:t>
            </a:r>
            <a:r>
              <a:rPr lang="fr-FR" altLang="fr-FR" dirty="0" smtClean="0">
                <a:latin typeface="+mj-lt"/>
              </a:rPr>
              <a:t>CD</a:t>
            </a:r>
            <a:r>
              <a:rPr lang="fr-FR" altLang="fr-FR" baseline="-25000" dirty="0" smtClean="0">
                <a:latin typeface="+mj-lt"/>
              </a:rPr>
              <a:t>2</a:t>
            </a:r>
            <a:r>
              <a:rPr lang="fr-FR" altLang="fr-FR" dirty="0" smtClean="0">
                <a:latin typeface="+mj-lt"/>
              </a:rPr>
              <a:t>O</a:t>
            </a:r>
            <a:endParaRPr lang="fr-FR" altLang="fr-FR" dirty="0">
              <a:latin typeface="+mj-lt"/>
            </a:endParaRPr>
          </a:p>
          <a:p>
            <a:pPr marL="800100" lvl="1" indent="-342900">
              <a:spcBef>
                <a:spcPct val="20000"/>
              </a:spcBef>
              <a:buClr>
                <a:srgbClr val="004D26"/>
              </a:buClr>
              <a:buSzPct val="65000"/>
            </a:pPr>
            <a:endParaRPr lang="fr-FR" altLang="fr-FR" dirty="0">
              <a:latin typeface="+mj-lt"/>
            </a:endParaRPr>
          </a:p>
        </p:txBody>
      </p:sp>
      <p:sp>
        <p:nvSpPr>
          <p:cNvPr id="144" name="Freeform 390"/>
          <p:cNvSpPr>
            <a:spLocks/>
          </p:cNvSpPr>
          <p:nvPr/>
        </p:nvSpPr>
        <p:spPr bwMode="auto">
          <a:xfrm>
            <a:off x="2051720" y="404664"/>
            <a:ext cx="331787" cy="249237"/>
          </a:xfrm>
          <a:custGeom>
            <a:avLst/>
            <a:gdLst>
              <a:gd name="T0" fmla="*/ 2147483647 w 265"/>
              <a:gd name="T1" fmla="*/ 2147483647 h 198"/>
              <a:gd name="T2" fmla="*/ 2147483647 w 265"/>
              <a:gd name="T3" fmla="*/ 2147483647 h 198"/>
              <a:gd name="T4" fmla="*/ 2147483647 w 265"/>
              <a:gd name="T5" fmla="*/ 2147483647 h 198"/>
              <a:gd name="T6" fmla="*/ 2147483647 w 265"/>
              <a:gd name="T7" fmla="*/ 2147483647 h 198"/>
              <a:gd name="T8" fmla="*/ 2147483647 w 265"/>
              <a:gd name="T9" fmla="*/ 2147483647 h 198"/>
              <a:gd name="T10" fmla="*/ 2147483647 w 265"/>
              <a:gd name="T11" fmla="*/ 2147483647 h 198"/>
              <a:gd name="T12" fmla="*/ 2147483647 w 265"/>
              <a:gd name="T13" fmla="*/ 2147483647 h 198"/>
              <a:gd name="T14" fmla="*/ 2147483647 w 265"/>
              <a:gd name="T15" fmla="*/ 2147483647 h 198"/>
              <a:gd name="T16" fmla="*/ 2147483647 w 265"/>
              <a:gd name="T17" fmla="*/ 0 h 1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5"/>
              <a:gd name="T28" fmla="*/ 0 h 198"/>
              <a:gd name="T29" fmla="*/ 265 w 265"/>
              <a:gd name="T30" fmla="*/ 198 h 1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5" h="198">
                <a:moveTo>
                  <a:pt x="90" y="198"/>
                </a:moveTo>
                <a:cubicBezTo>
                  <a:pt x="45" y="120"/>
                  <a:pt x="0" y="42"/>
                  <a:pt x="5" y="28"/>
                </a:cubicBezTo>
                <a:cubicBezTo>
                  <a:pt x="10" y="14"/>
                  <a:pt x="91" y="104"/>
                  <a:pt x="119" y="113"/>
                </a:cubicBezTo>
                <a:cubicBezTo>
                  <a:pt x="147" y="122"/>
                  <a:pt x="180" y="99"/>
                  <a:pt x="175" y="85"/>
                </a:cubicBezTo>
                <a:cubicBezTo>
                  <a:pt x="170" y="71"/>
                  <a:pt x="90" y="37"/>
                  <a:pt x="90" y="28"/>
                </a:cubicBezTo>
                <a:cubicBezTo>
                  <a:pt x="90" y="19"/>
                  <a:pt x="156" y="14"/>
                  <a:pt x="175" y="28"/>
                </a:cubicBezTo>
                <a:cubicBezTo>
                  <a:pt x="194" y="42"/>
                  <a:pt x="190" y="108"/>
                  <a:pt x="204" y="113"/>
                </a:cubicBezTo>
                <a:cubicBezTo>
                  <a:pt x="218" y="118"/>
                  <a:pt x="255" y="75"/>
                  <a:pt x="260" y="56"/>
                </a:cubicBezTo>
                <a:cubicBezTo>
                  <a:pt x="265" y="37"/>
                  <a:pt x="237" y="9"/>
                  <a:pt x="232" y="0"/>
                </a:cubicBezTo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b"/>
          <a:lstStyle/>
          <a:p>
            <a:endParaRPr lang="fr-FR"/>
          </a:p>
        </p:txBody>
      </p:sp>
      <p:sp>
        <p:nvSpPr>
          <p:cNvPr id="145" name="Freeform 391"/>
          <p:cNvSpPr>
            <a:spLocks/>
          </p:cNvSpPr>
          <p:nvPr/>
        </p:nvSpPr>
        <p:spPr bwMode="auto">
          <a:xfrm>
            <a:off x="4176753" y="530076"/>
            <a:ext cx="334962" cy="247650"/>
          </a:xfrm>
          <a:custGeom>
            <a:avLst/>
            <a:gdLst>
              <a:gd name="T0" fmla="*/ 2147483647 w 265"/>
              <a:gd name="T1" fmla="*/ 2147483647 h 198"/>
              <a:gd name="T2" fmla="*/ 2147483647 w 265"/>
              <a:gd name="T3" fmla="*/ 2147483647 h 198"/>
              <a:gd name="T4" fmla="*/ 2147483647 w 265"/>
              <a:gd name="T5" fmla="*/ 2147483647 h 198"/>
              <a:gd name="T6" fmla="*/ 2147483647 w 265"/>
              <a:gd name="T7" fmla="*/ 2147483647 h 198"/>
              <a:gd name="T8" fmla="*/ 2147483647 w 265"/>
              <a:gd name="T9" fmla="*/ 2147483647 h 198"/>
              <a:gd name="T10" fmla="*/ 2147483647 w 265"/>
              <a:gd name="T11" fmla="*/ 2147483647 h 198"/>
              <a:gd name="T12" fmla="*/ 2147483647 w 265"/>
              <a:gd name="T13" fmla="*/ 2147483647 h 198"/>
              <a:gd name="T14" fmla="*/ 2147483647 w 265"/>
              <a:gd name="T15" fmla="*/ 2147483647 h 198"/>
              <a:gd name="T16" fmla="*/ 2147483647 w 265"/>
              <a:gd name="T17" fmla="*/ 0 h 1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5"/>
              <a:gd name="T28" fmla="*/ 0 h 198"/>
              <a:gd name="T29" fmla="*/ 265 w 265"/>
              <a:gd name="T30" fmla="*/ 198 h 1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5" h="198">
                <a:moveTo>
                  <a:pt x="90" y="198"/>
                </a:moveTo>
                <a:cubicBezTo>
                  <a:pt x="45" y="120"/>
                  <a:pt x="0" y="42"/>
                  <a:pt x="5" y="28"/>
                </a:cubicBezTo>
                <a:cubicBezTo>
                  <a:pt x="10" y="14"/>
                  <a:pt x="91" y="104"/>
                  <a:pt x="119" y="113"/>
                </a:cubicBezTo>
                <a:cubicBezTo>
                  <a:pt x="147" y="122"/>
                  <a:pt x="180" y="99"/>
                  <a:pt x="175" y="85"/>
                </a:cubicBezTo>
                <a:cubicBezTo>
                  <a:pt x="170" y="71"/>
                  <a:pt x="90" y="37"/>
                  <a:pt x="90" y="28"/>
                </a:cubicBezTo>
                <a:cubicBezTo>
                  <a:pt x="90" y="19"/>
                  <a:pt x="156" y="14"/>
                  <a:pt x="175" y="28"/>
                </a:cubicBezTo>
                <a:cubicBezTo>
                  <a:pt x="194" y="42"/>
                  <a:pt x="190" y="108"/>
                  <a:pt x="204" y="113"/>
                </a:cubicBezTo>
                <a:cubicBezTo>
                  <a:pt x="218" y="118"/>
                  <a:pt x="255" y="75"/>
                  <a:pt x="260" y="56"/>
                </a:cubicBezTo>
                <a:cubicBezTo>
                  <a:pt x="265" y="37"/>
                  <a:pt x="237" y="9"/>
                  <a:pt x="232" y="0"/>
                </a:cubicBezTo>
              </a:path>
            </a:pathLst>
          </a:custGeom>
          <a:ln>
            <a:headEnd/>
            <a:tailEnd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anchor="b"/>
          <a:lstStyle/>
          <a:p>
            <a:endParaRPr lang="fr-FR"/>
          </a:p>
        </p:txBody>
      </p:sp>
      <p:sp>
        <p:nvSpPr>
          <p:cNvPr id="146" name="Freeform 392"/>
          <p:cNvSpPr>
            <a:spLocks/>
          </p:cNvSpPr>
          <p:nvPr/>
        </p:nvSpPr>
        <p:spPr bwMode="auto">
          <a:xfrm>
            <a:off x="6172840" y="530076"/>
            <a:ext cx="260350" cy="203200"/>
          </a:xfrm>
          <a:custGeom>
            <a:avLst/>
            <a:gdLst>
              <a:gd name="T0" fmla="*/ 2147483647 w 265"/>
              <a:gd name="T1" fmla="*/ 2147483647 h 198"/>
              <a:gd name="T2" fmla="*/ 2147483647 w 265"/>
              <a:gd name="T3" fmla="*/ 2147483647 h 198"/>
              <a:gd name="T4" fmla="*/ 2147483647 w 265"/>
              <a:gd name="T5" fmla="*/ 2147483647 h 198"/>
              <a:gd name="T6" fmla="*/ 2147483647 w 265"/>
              <a:gd name="T7" fmla="*/ 2147483647 h 198"/>
              <a:gd name="T8" fmla="*/ 2147483647 w 265"/>
              <a:gd name="T9" fmla="*/ 2147483647 h 198"/>
              <a:gd name="T10" fmla="*/ 2147483647 w 265"/>
              <a:gd name="T11" fmla="*/ 2147483647 h 198"/>
              <a:gd name="T12" fmla="*/ 2147483647 w 265"/>
              <a:gd name="T13" fmla="*/ 2147483647 h 198"/>
              <a:gd name="T14" fmla="*/ 2147483647 w 265"/>
              <a:gd name="T15" fmla="*/ 2147483647 h 198"/>
              <a:gd name="T16" fmla="*/ 2147483647 w 265"/>
              <a:gd name="T17" fmla="*/ 0 h 1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5"/>
              <a:gd name="T28" fmla="*/ 0 h 198"/>
              <a:gd name="T29" fmla="*/ 265 w 265"/>
              <a:gd name="T30" fmla="*/ 198 h 1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5" h="198">
                <a:moveTo>
                  <a:pt x="90" y="198"/>
                </a:moveTo>
                <a:cubicBezTo>
                  <a:pt x="45" y="120"/>
                  <a:pt x="0" y="42"/>
                  <a:pt x="5" y="28"/>
                </a:cubicBezTo>
                <a:cubicBezTo>
                  <a:pt x="10" y="14"/>
                  <a:pt x="91" y="104"/>
                  <a:pt x="119" y="113"/>
                </a:cubicBezTo>
                <a:cubicBezTo>
                  <a:pt x="147" y="122"/>
                  <a:pt x="180" y="99"/>
                  <a:pt x="175" y="85"/>
                </a:cubicBezTo>
                <a:cubicBezTo>
                  <a:pt x="170" y="71"/>
                  <a:pt x="90" y="37"/>
                  <a:pt x="90" y="28"/>
                </a:cubicBezTo>
                <a:cubicBezTo>
                  <a:pt x="90" y="19"/>
                  <a:pt x="156" y="14"/>
                  <a:pt x="175" y="28"/>
                </a:cubicBezTo>
                <a:cubicBezTo>
                  <a:pt x="194" y="42"/>
                  <a:pt x="190" y="108"/>
                  <a:pt x="204" y="113"/>
                </a:cubicBezTo>
                <a:cubicBezTo>
                  <a:pt x="218" y="118"/>
                  <a:pt x="255" y="75"/>
                  <a:pt x="260" y="56"/>
                </a:cubicBezTo>
                <a:cubicBezTo>
                  <a:pt x="265" y="37"/>
                  <a:pt x="237" y="9"/>
                  <a:pt x="232" y="0"/>
                </a:cubicBezTo>
              </a:path>
            </a:pathLst>
          </a:custGeom>
          <a:noFill/>
          <a:ln w="38100" cap="flat" cmpd="sng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 anchor="b"/>
          <a:lstStyle/>
          <a:p>
            <a:endParaRPr lang="fr-FR"/>
          </a:p>
        </p:txBody>
      </p:sp>
      <p:grpSp>
        <p:nvGrpSpPr>
          <p:cNvPr id="158" name="Groupe 157"/>
          <p:cNvGrpSpPr/>
          <p:nvPr/>
        </p:nvGrpSpPr>
        <p:grpSpPr>
          <a:xfrm>
            <a:off x="4499992" y="3462779"/>
            <a:ext cx="280988" cy="212725"/>
            <a:chOff x="927100" y="4125913"/>
            <a:chExt cx="280988" cy="212725"/>
          </a:xfrm>
        </p:grpSpPr>
        <p:sp>
          <p:nvSpPr>
            <p:cNvPr id="159" name="Freeform 392"/>
            <p:cNvSpPr>
              <a:spLocks/>
            </p:cNvSpPr>
            <p:nvPr/>
          </p:nvSpPr>
          <p:spPr bwMode="auto">
            <a:xfrm>
              <a:off x="947738" y="4125913"/>
              <a:ext cx="260350" cy="203200"/>
            </a:xfrm>
            <a:custGeom>
              <a:avLst/>
              <a:gdLst>
                <a:gd name="T0" fmla="*/ 2147483647 w 265"/>
                <a:gd name="T1" fmla="*/ 2147483647 h 198"/>
                <a:gd name="T2" fmla="*/ 2147483647 w 265"/>
                <a:gd name="T3" fmla="*/ 2147483647 h 198"/>
                <a:gd name="T4" fmla="*/ 2147483647 w 265"/>
                <a:gd name="T5" fmla="*/ 2147483647 h 198"/>
                <a:gd name="T6" fmla="*/ 2147483647 w 265"/>
                <a:gd name="T7" fmla="*/ 2147483647 h 198"/>
                <a:gd name="T8" fmla="*/ 2147483647 w 265"/>
                <a:gd name="T9" fmla="*/ 2147483647 h 198"/>
                <a:gd name="T10" fmla="*/ 2147483647 w 265"/>
                <a:gd name="T11" fmla="*/ 2147483647 h 198"/>
                <a:gd name="T12" fmla="*/ 2147483647 w 265"/>
                <a:gd name="T13" fmla="*/ 2147483647 h 198"/>
                <a:gd name="T14" fmla="*/ 2147483647 w 265"/>
                <a:gd name="T15" fmla="*/ 2147483647 h 198"/>
                <a:gd name="T16" fmla="*/ 2147483647 w 265"/>
                <a:gd name="T17" fmla="*/ 0 h 19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5"/>
                <a:gd name="T28" fmla="*/ 0 h 198"/>
                <a:gd name="T29" fmla="*/ 265 w 265"/>
                <a:gd name="T30" fmla="*/ 198 h 19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5" h="198">
                  <a:moveTo>
                    <a:pt x="90" y="198"/>
                  </a:moveTo>
                  <a:cubicBezTo>
                    <a:pt x="45" y="120"/>
                    <a:pt x="0" y="42"/>
                    <a:pt x="5" y="28"/>
                  </a:cubicBezTo>
                  <a:cubicBezTo>
                    <a:pt x="10" y="14"/>
                    <a:pt x="91" y="104"/>
                    <a:pt x="119" y="113"/>
                  </a:cubicBezTo>
                  <a:cubicBezTo>
                    <a:pt x="147" y="122"/>
                    <a:pt x="180" y="99"/>
                    <a:pt x="175" y="85"/>
                  </a:cubicBezTo>
                  <a:cubicBezTo>
                    <a:pt x="170" y="71"/>
                    <a:pt x="90" y="37"/>
                    <a:pt x="90" y="28"/>
                  </a:cubicBezTo>
                  <a:cubicBezTo>
                    <a:pt x="90" y="19"/>
                    <a:pt x="156" y="14"/>
                    <a:pt x="175" y="28"/>
                  </a:cubicBezTo>
                  <a:cubicBezTo>
                    <a:pt x="194" y="42"/>
                    <a:pt x="190" y="108"/>
                    <a:pt x="204" y="113"/>
                  </a:cubicBezTo>
                  <a:cubicBezTo>
                    <a:pt x="218" y="118"/>
                    <a:pt x="255" y="75"/>
                    <a:pt x="260" y="56"/>
                  </a:cubicBezTo>
                  <a:cubicBezTo>
                    <a:pt x="265" y="37"/>
                    <a:pt x="237" y="9"/>
                    <a:pt x="232" y="0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 anchor="b"/>
            <a:lstStyle/>
            <a:p>
              <a:endParaRPr lang="fr-FR"/>
            </a:p>
          </p:txBody>
        </p:sp>
        <p:sp>
          <p:nvSpPr>
            <p:cNvPr id="160" name="Oval 394"/>
            <p:cNvSpPr>
              <a:spLocks noChangeArrowheads="1"/>
            </p:cNvSpPr>
            <p:nvPr/>
          </p:nvSpPr>
          <p:spPr bwMode="auto">
            <a:xfrm>
              <a:off x="927100" y="4267200"/>
              <a:ext cx="84138" cy="71438"/>
            </a:xfrm>
            <a:prstGeom prst="ellipse">
              <a:avLst/>
            </a:prstGeom>
            <a:solidFill>
              <a:srgbClr val="339966">
                <a:alpha val="89803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altLang="fr-FR"/>
            </a:p>
          </p:txBody>
        </p:sp>
      </p:grpSp>
      <p:sp>
        <p:nvSpPr>
          <p:cNvPr id="164" name="Rectangle 163"/>
          <p:cNvSpPr/>
          <p:nvPr/>
        </p:nvSpPr>
        <p:spPr>
          <a:xfrm>
            <a:off x="613640" y="908720"/>
            <a:ext cx="7552487" cy="338554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fr-FR" altLang="fr-FR" sz="1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Multiplex stable </a:t>
            </a:r>
            <a:r>
              <a:rPr lang="fr-FR" altLang="fr-FR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</a:t>
            </a:r>
            <a:r>
              <a:rPr lang="fr-FR" altLang="fr-FR" sz="1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sotope </a:t>
            </a:r>
            <a:r>
              <a:rPr lang="fr-FR" altLang="fr-FR" sz="16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dimethyl</a:t>
            </a:r>
            <a:r>
              <a:rPr lang="fr-FR" altLang="fr-FR" sz="1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altLang="fr-FR" sz="16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labeling</a:t>
            </a:r>
            <a:r>
              <a:rPr lang="fr-FR" altLang="fr-FR" sz="1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(</a:t>
            </a:r>
            <a:r>
              <a:rPr lang="fr-FR" altLang="fr-F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Boersema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et al., Nat </a:t>
            </a:r>
            <a:r>
              <a:rPr lang="fr-FR" altLang="fr-FR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Protoc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., 2009)</a:t>
            </a:r>
            <a:endParaRPr lang="fr-FR" altLang="fr-FR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165" name="Text Box 127"/>
          <p:cNvSpPr txBox="1">
            <a:spLocks noChangeArrowheads="1"/>
          </p:cNvSpPr>
          <p:nvPr/>
        </p:nvSpPr>
        <p:spPr bwMode="auto">
          <a:xfrm>
            <a:off x="613639" y="4180979"/>
            <a:ext cx="5895533" cy="360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altLang="fr-FR" sz="16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Strong</a:t>
            </a:r>
            <a:r>
              <a:rPr lang="fr-FR" altLang="fr-FR" sz="1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altLang="fr-FR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Cation Exchange </a:t>
            </a:r>
            <a:r>
              <a:rPr lang="fr-FR" altLang="fr-FR" sz="16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Chromatography</a:t>
            </a:r>
            <a:r>
              <a:rPr lang="fr-FR" altLang="fr-FR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(SCX)</a:t>
            </a:r>
          </a:p>
        </p:txBody>
      </p:sp>
      <p:sp>
        <p:nvSpPr>
          <p:cNvPr id="169" name="Text Box 129"/>
          <p:cNvSpPr txBox="1">
            <a:spLocks noChangeArrowheads="1"/>
          </p:cNvSpPr>
          <p:nvPr/>
        </p:nvSpPr>
        <p:spPr bwMode="auto">
          <a:xfrm>
            <a:off x="613639" y="5173307"/>
            <a:ext cx="5895533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16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Affinity</a:t>
            </a:r>
            <a:r>
              <a:rPr lang="fr-FR" altLang="fr-FR" sz="1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altLang="fr-FR" sz="16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Chromatography</a:t>
            </a:r>
            <a:r>
              <a:rPr lang="fr-FR" altLang="fr-FR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(IMAC)</a:t>
            </a:r>
          </a:p>
        </p:txBody>
      </p:sp>
      <p:sp>
        <p:nvSpPr>
          <p:cNvPr id="170" name="Text Box 130"/>
          <p:cNvSpPr txBox="1">
            <a:spLocks noChangeArrowheads="1"/>
          </p:cNvSpPr>
          <p:nvPr/>
        </p:nvSpPr>
        <p:spPr bwMode="auto">
          <a:xfrm>
            <a:off x="1557033" y="6144077"/>
            <a:ext cx="55312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Phosphopeptides</a:t>
            </a: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 quantification </a:t>
            </a:r>
            <a:r>
              <a:rPr lang="fr-FR" altLang="fr-FR" sz="2000" b="1" dirty="0">
                <a:solidFill>
                  <a:srgbClr val="C00000"/>
                </a:solidFill>
                <a:latin typeface="+mj-lt"/>
              </a:rPr>
              <a:t>by </a:t>
            </a: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LC-MS/MS</a:t>
            </a:r>
            <a:endParaRPr lang="fr-FR" altLang="fr-FR" sz="2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2" name="Rectangle 171"/>
          <p:cNvSpPr/>
          <p:nvPr/>
        </p:nvSpPr>
        <p:spPr>
          <a:xfrm>
            <a:off x="7042157" y="4241486"/>
            <a:ext cx="139653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dirty="0" err="1">
                <a:solidFill>
                  <a:srgbClr val="C00000"/>
                </a:solidFill>
                <a:latin typeface="Cambria" panose="02040503050406030204" pitchFamily="18" charset="0"/>
              </a:rPr>
              <a:t>Enrichment</a:t>
            </a:r>
            <a:r>
              <a:rPr lang="fr-FR" altLang="fr-FR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endParaRPr lang="fr-FR" altLang="fr-FR" dirty="0" smtClean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ctr"/>
            <a:r>
              <a:rPr lang="fr-FR" altLang="fr-FR" dirty="0" smtClean="0">
                <a:solidFill>
                  <a:srgbClr val="C00000"/>
                </a:solidFill>
                <a:latin typeface="Cambria" panose="02040503050406030204" pitchFamily="18" charset="0"/>
              </a:rPr>
              <a:t>in </a:t>
            </a:r>
          </a:p>
          <a:p>
            <a:pPr algn="ctr"/>
            <a:r>
              <a:rPr lang="fr-FR" altLang="fr-FR" dirty="0" err="1" smtClean="0">
                <a:solidFill>
                  <a:srgbClr val="C00000"/>
                </a:solidFill>
                <a:latin typeface="Cambria" panose="02040503050406030204" pitchFamily="18" charset="0"/>
              </a:rPr>
              <a:t>Phospho</a:t>
            </a:r>
            <a:endParaRPr lang="fr-FR" altLang="fr-FR" dirty="0" smtClean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algn="ctr"/>
            <a:r>
              <a:rPr lang="fr-FR" altLang="fr-FR" dirty="0" smtClean="0">
                <a:solidFill>
                  <a:srgbClr val="C00000"/>
                </a:solidFill>
                <a:latin typeface="Cambria" panose="02040503050406030204" pitchFamily="18" charset="0"/>
              </a:rPr>
              <a:t>peptides </a:t>
            </a:r>
            <a:endParaRPr lang="fr-FR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74" name="Parenthèse ouvrante 173"/>
          <p:cNvSpPr/>
          <p:nvPr/>
        </p:nvSpPr>
        <p:spPr>
          <a:xfrm flipH="1">
            <a:off x="6557422" y="4227809"/>
            <a:ext cx="318833" cy="1284052"/>
          </a:xfrm>
          <a:prstGeom prst="leftBracke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6" name="Flèche courbée vers la droite 45"/>
          <p:cNvSpPr/>
          <p:nvPr/>
        </p:nvSpPr>
        <p:spPr>
          <a:xfrm>
            <a:off x="683568" y="6181475"/>
            <a:ext cx="524044" cy="325313"/>
          </a:xfrm>
          <a:prstGeom prst="curv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1979712" y="1916832"/>
            <a:ext cx="331787" cy="316358"/>
            <a:chOff x="1979712" y="3395787"/>
            <a:chExt cx="331787" cy="316358"/>
          </a:xfrm>
        </p:grpSpPr>
        <p:sp>
          <p:nvSpPr>
            <p:cNvPr id="48" name="Freeform 390"/>
            <p:cNvSpPr>
              <a:spLocks/>
            </p:cNvSpPr>
            <p:nvPr/>
          </p:nvSpPr>
          <p:spPr bwMode="auto">
            <a:xfrm>
              <a:off x="1979712" y="3395787"/>
              <a:ext cx="331787" cy="249237"/>
            </a:xfrm>
            <a:custGeom>
              <a:avLst/>
              <a:gdLst>
                <a:gd name="T0" fmla="*/ 2147483647 w 265"/>
                <a:gd name="T1" fmla="*/ 2147483647 h 198"/>
                <a:gd name="T2" fmla="*/ 2147483647 w 265"/>
                <a:gd name="T3" fmla="*/ 2147483647 h 198"/>
                <a:gd name="T4" fmla="*/ 2147483647 w 265"/>
                <a:gd name="T5" fmla="*/ 2147483647 h 198"/>
                <a:gd name="T6" fmla="*/ 2147483647 w 265"/>
                <a:gd name="T7" fmla="*/ 2147483647 h 198"/>
                <a:gd name="T8" fmla="*/ 2147483647 w 265"/>
                <a:gd name="T9" fmla="*/ 2147483647 h 198"/>
                <a:gd name="T10" fmla="*/ 2147483647 w 265"/>
                <a:gd name="T11" fmla="*/ 2147483647 h 198"/>
                <a:gd name="T12" fmla="*/ 2147483647 w 265"/>
                <a:gd name="T13" fmla="*/ 2147483647 h 198"/>
                <a:gd name="T14" fmla="*/ 2147483647 w 265"/>
                <a:gd name="T15" fmla="*/ 2147483647 h 198"/>
                <a:gd name="T16" fmla="*/ 2147483647 w 265"/>
                <a:gd name="T17" fmla="*/ 0 h 19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5"/>
                <a:gd name="T28" fmla="*/ 0 h 198"/>
                <a:gd name="T29" fmla="*/ 265 w 265"/>
                <a:gd name="T30" fmla="*/ 198 h 19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5" h="198">
                  <a:moveTo>
                    <a:pt x="90" y="198"/>
                  </a:moveTo>
                  <a:cubicBezTo>
                    <a:pt x="45" y="120"/>
                    <a:pt x="0" y="42"/>
                    <a:pt x="5" y="28"/>
                  </a:cubicBezTo>
                  <a:cubicBezTo>
                    <a:pt x="10" y="14"/>
                    <a:pt x="91" y="104"/>
                    <a:pt x="119" y="113"/>
                  </a:cubicBezTo>
                  <a:cubicBezTo>
                    <a:pt x="147" y="122"/>
                    <a:pt x="180" y="99"/>
                    <a:pt x="175" y="85"/>
                  </a:cubicBezTo>
                  <a:cubicBezTo>
                    <a:pt x="170" y="71"/>
                    <a:pt x="90" y="37"/>
                    <a:pt x="90" y="28"/>
                  </a:cubicBezTo>
                  <a:cubicBezTo>
                    <a:pt x="90" y="19"/>
                    <a:pt x="156" y="14"/>
                    <a:pt x="175" y="28"/>
                  </a:cubicBezTo>
                  <a:cubicBezTo>
                    <a:pt x="194" y="42"/>
                    <a:pt x="190" y="108"/>
                    <a:pt x="204" y="113"/>
                  </a:cubicBezTo>
                  <a:cubicBezTo>
                    <a:pt x="218" y="118"/>
                    <a:pt x="255" y="75"/>
                    <a:pt x="260" y="56"/>
                  </a:cubicBezTo>
                  <a:cubicBezTo>
                    <a:pt x="265" y="37"/>
                    <a:pt x="237" y="9"/>
                    <a:pt x="232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b"/>
            <a:lstStyle/>
            <a:p>
              <a:endParaRPr lang="fr-FR"/>
            </a:p>
          </p:txBody>
        </p:sp>
        <p:sp>
          <p:nvSpPr>
            <p:cNvPr id="49" name="Oval 393"/>
            <p:cNvSpPr>
              <a:spLocks noChangeArrowheads="1"/>
            </p:cNvSpPr>
            <p:nvPr/>
          </p:nvSpPr>
          <p:spPr bwMode="auto">
            <a:xfrm>
              <a:off x="2049116" y="3640708"/>
              <a:ext cx="84137" cy="71437"/>
            </a:xfrm>
            <a:prstGeom prst="ellipse">
              <a:avLst/>
            </a:prstGeom>
            <a:solidFill>
              <a:srgbClr val="FF0000">
                <a:alpha val="89803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altLang="fr-FR"/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3880173" y="3400674"/>
            <a:ext cx="331787" cy="316358"/>
            <a:chOff x="1979712" y="3395787"/>
            <a:chExt cx="331787" cy="316358"/>
          </a:xfrm>
        </p:grpSpPr>
        <p:sp>
          <p:nvSpPr>
            <p:cNvPr id="52" name="Freeform 390"/>
            <p:cNvSpPr>
              <a:spLocks/>
            </p:cNvSpPr>
            <p:nvPr/>
          </p:nvSpPr>
          <p:spPr bwMode="auto">
            <a:xfrm>
              <a:off x="1979712" y="3395787"/>
              <a:ext cx="331787" cy="249237"/>
            </a:xfrm>
            <a:custGeom>
              <a:avLst/>
              <a:gdLst>
                <a:gd name="T0" fmla="*/ 2147483647 w 265"/>
                <a:gd name="T1" fmla="*/ 2147483647 h 198"/>
                <a:gd name="T2" fmla="*/ 2147483647 w 265"/>
                <a:gd name="T3" fmla="*/ 2147483647 h 198"/>
                <a:gd name="T4" fmla="*/ 2147483647 w 265"/>
                <a:gd name="T5" fmla="*/ 2147483647 h 198"/>
                <a:gd name="T6" fmla="*/ 2147483647 w 265"/>
                <a:gd name="T7" fmla="*/ 2147483647 h 198"/>
                <a:gd name="T8" fmla="*/ 2147483647 w 265"/>
                <a:gd name="T9" fmla="*/ 2147483647 h 198"/>
                <a:gd name="T10" fmla="*/ 2147483647 w 265"/>
                <a:gd name="T11" fmla="*/ 2147483647 h 198"/>
                <a:gd name="T12" fmla="*/ 2147483647 w 265"/>
                <a:gd name="T13" fmla="*/ 2147483647 h 198"/>
                <a:gd name="T14" fmla="*/ 2147483647 w 265"/>
                <a:gd name="T15" fmla="*/ 2147483647 h 198"/>
                <a:gd name="T16" fmla="*/ 2147483647 w 265"/>
                <a:gd name="T17" fmla="*/ 0 h 19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5"/>
                <a:gd name="T28" fmla="*/ 0 h 198"/>
                <a:gd name="T29" fmla="*/ 265 w 265"/>
                <a:gd name="T30" fmla="*/ 198 h 19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5" h="198">
                  <a:moveTo>
                    <a:pt x="90" y="198"/>
                  </a:moveTo>
                  <a:cubicBezTo>
                    <a:pt x="45" y="120"/>
                    <a:pt x="0" y="42"/>
                    <a:pt x="5" y="28"/>
                  </a:cubicBezTo>
                  <a:cubicBezTo>
                    <a:pt x="10" y="14"/>
                    <a:pt x="91" y="104"/>
                    <a:pt x="119" y="113"/>
                  </a:cubicBezTo>
                  <a:cubicBezTo>
                    <a:pt x="147" y="122"/>
                    <a:pt x="180" y="99"/>
                    <a:pt x="175" y="85"/>
                  </a:cubicBezTo>
                  <a:cubicBezTo>
                    <a:pt x="170" y="71"/>
                    <a:pt x="90" y="37"/>
                    <a:pt x="90" y="28"/>
                  </a:cubicBezTo>
                  <a:cubicBezTo>
                    <a:pt x="90" y="19"/>
                    <a:pt x="156" y="14"/>
                    <a:pt x="175" y="28"/>
                  </a:cubicBezTo>
                  <a:cubicBezTo>
                    <a:pt x="194" y="42"/>
                    <a:pt x="190" y="108"/>
                    <a:pt x="204" y="113"/>
                  </a:cubicBezTo>
                  <a:cubicBezTo>
                    <a:pt x="218" y="118"/>
                    <a:pt x="255" y="75"/>
                    <a:pt x="260" y="56"/>
                  </a:cubicBezTo>
                  <a:cubicBezTo>
                    <a:pt x="265" y="37"/>
                    <a:pt x="237" y="9"/>
                    <a:pt x="232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b"/>
            <a:lstStyle/>
            <a:p>
              <a:endParaRPr lang="fr-FR"/>
            </a:p>
          </p:txBody>
        </p:sp>
        <p:sp>
          <p:nvSpPr>
            <p:cNvPr id="53" name="Oval 393"/>
            <p:cNvSpPr>
              <a:spLocks noChangeArrowheads="1"/>
            </p:cNvSpPr>
            <p:nvPr/>
          </p:nvSpPr>
          <p:spPr bwMode="auto">
            <a:xfrm>
              <a:off x="2049116" y="3640708"/>
              <a:ext cx="84137" cy="71437"/>
            </a:xfrm>
            <a:prstGeom prst="ellipse">
              <a:avLst/>
            </a:prstGeom>
            <a:solidFill>
              <a:srgbClr val="FF0000">
                <a:alpha val="89803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altLang="fr-FR"/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4211960" y="1918419"/>
            <a:ext cx="334962" cy="316928"/>
            <a:chOff x="4355976" y="3397374"/>
            <a:chExt cx="334962" cy="316928"/>
          </a:xfrm>
        </p:grpSpPr>
        <p:sp>
          <p:nvSpPr>
            <p:cNvPr id="54" name="Oval 395"/>
            <p:cNvSpPr>
              <a:spLocks noChangeArrowheads="1"/>
            </p:cNvSpPr>
            <p:nvPr/>
          </p:nvSpPr>
          <p:spPr bwMode="auto">
            <a:xfrm>
              <a:off x="4449762" y="3642864"/>
              <a:ext cx="84138" cy="71438"/>
            </a:xfrm>
            <a:prstGeom prst="ellipse">
              <a:avLst/>
            </a:prstGeom>
            <a:solidFill>
              <a:schemeClr val="tx1">
                <a:alpha val="89803"/>
              </a:scheme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altLang="fr-FR"/>
            </a:p>
          </p:txBody>
        </p:sp>
        <p:sp>
          <p:nvSpPr>
            <p:cNvPr id="55" name="Freeform 391"/>
            <p:cNvSpPr>
              <a:spLocks/>
            </p:cNvSpPr>
            <p:nvPr/>
          </p:nvSpPr>
          <p:spPr bwMode="auto">
            <a:xfrm>
              <a:off x="4355976" y="3397374"/>
              <a:ext cx="334962" cy="247650"/>
            </a:xfrm>
            <a:custGeom>
              <a:avLst/>
              <a:gdLst>
                <a:gd name="T0" fmla="*/ 2147483647 w 265"/>
                <a:gd name="T1" fmla="*/ 2147483647 h 198"/>
                <a:gd name="T2" fmla="*/ 2147483647 w 265"/>
                <a:gd name="T3" fmla="*/ 2147483647 h 198"/>
                <a:gd name="T4" fmla="*/ 2147483647 w 265"/>
                <a:gd name="T5" fmla="*/ 2147483647 h 198"/>
                <a:gd name="T6" fmla="*/ 2147483647 w 265"/>
                <a:gd name="T7" fmla="*/ 2147483647 h 198"/>
                <a:gd name="T8" fmla="*/ 2147483647 w 265"/>
                <a:gd name="T9" fmla="*/ 2147483647 h 198"/>
                <a:gd name="T10" fmla="*/ 2147483647 w 265"/>
                <a:gd name="T11" fmla="*/ 2147483647 h 198"/>
                <a:gd name="T12" fmla="*/ 2147483647 w 265"/>
                <a:gd name="T13" fmla="*/ 2147483647 h 198"/>
                <a:gd name="T14" fmla="*/ 2147483647 w 265"/>
                <a:gd name="T15" fmla="*/ 2147483647 h 198"/>
                <a:gd name="T16" fmla="*/ 2147483647 w 265"/>
                <a:gd name="T17" fmla="*/ 0 h 19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5"/>
                <a:gd name="T28" fmla="*/ 0 h 198"/>
                <a:gd name="T29" fmla="*/ 265 w 265"/>
                <a:gd name="T30" fmla="*/ 198 h 19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5" h="198">
                  <a:moveTo>
                    <a:pt x="90" y="198"/>
                  </a:moveTo>
                  <a:cubicBezTo>
                    <a:pt x="45" y="120"/>
                    <a:pt x="0" y="42"/>
                    <a:pt x="5" y="28"/>
                  </a:cubicBezTo>
                  <a:cubicBezTo>
                    <a:pt x="10" y="14"/>
                    <a:pt x="91" y="104"/>
                    <a:pt x="119" y="113"/>
                  </a:cubicBezTo>
                  <a:cubicBezTo>
                    <a:pt x="147" y="122"/>
                    <a:pt x="180" y="99"/>
                    <a:pt x="175" y="85"/>
                  </a:cubicBezTo>
                  <a:cubicBezTo>
                    <a:pt x="170" y="71"/>
                    <a:pt x="90" y="37"/>
                    <a:pt x="90" y="28"/>
                  </a:cubicBezTo>
                  <a:cubicBezTo>
                    <a:pt x="90" y="19"/>
                    <a:pt x="156" y="14"/>
                    <a:pt x="175" y="28"/>
                  </a:cubicBezTo>
                  <a:cubicBezTo>
                    <a:pt x="194" y="42"/>
                    <a:pt x="190" y="108"/>
                    <a:pt x="204" y="113"/>
                  </a:cubicBezTo>
                  <a:cubicBezTo>
                    <a:pt x="218" y="118"/>
                    <a:pt x="255" y="75"/>
                    <a:pt x="260" y="56"/>
                  </a:cubicBezTo>
                  <a:cubicBezTo>
                    <a:pt x="265" y="37"/>
                    <a:pt x="237" y="9"/>
                    <a:pt x="232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b"/>
            <a:lstStyle/>
            <a:p>
              <a:endParaRPr lang="fr-FR"/>
            </a:p>
          </p:txBody>
        </p:sp>
      </p:grpSp>
      <p:grpSp>
        <p:nvGrpSpPr>
          <p:cNvPr id="57" name="Groupe 56"/>
          <p:cNvGrpSpPr/>
          <p:nvPr/>
        </p:nvGrpSpPr>
        <p:grpSpPr>
          <a:xfrm>
            <a:off x="4211960" y="3214560"/>
            <a:ext cx="334962" cy="316928"/>
            <a:chOff x="4355976" y="3397374"/>
            <a:chExt cx="334962" cy="316928"/>
          </a:xfrm>
        </p:grpSpPr>
        <p:sp>
          <p:nvSpPr>
            <p:cNvPr id="58" name="Oval 395"/>
            <p:cNvSpPr>
              <a:spLocks noChangeArrowheads="1"/>
            </p:cNvSpPr>
            <p:nvPr/>
          </p:nvSpPr>
          <p:spPr bwMode="auto">
            <a:xfrm>
              <a:off x="4449762" y="3642864"/>
              <a:ext cx="84138" cy="71438"/>
            </a:xfrm>
            <a:prstGeom prst="ellipse">
              <a:avLst/>
            </a:prstGeom>
            <a:solidFill>
              <a:schemeClr val="tx1">
                <a:alpha val="89803"/>
              </a:scheme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altLang="fr-FR"/>
            </a:p>
          </p:txBody>
        </p:sp>
        <p:sp>
          <p:nvSpPr>
            <p:cNvPr id="59" name="Freeform 391"/>
            <p:cNvSpPr>
              <a:spLocks/>
            </p:cNvSpPr>
            <p:nvPr/>
          </p:nvSpPr>
          <p:spPr bwMode="auto">
            <a:xfrm>
              <a:off x="4355976" y="3397374"/>
              <a:ext cx="334962" cy="247650"/>
            </a:xfrm>
            <a:custGeom>
              <a:avLst/>
              <a:gdLst>
                <a:gd name="T0" fmla="*/ 2147483647 w 265"/>
                <a:gd name="T1" fmla="*/ 2147483647 h 198"/>
                <a:gd name="T2" fmla="*/ 2147483647 w 265"/>
                <a:gd name="T3" fmla="*/ 2147483647 h 198"/>
                <a:gd name="T4" fmla="*/ 2147483647 w 265"/>
                <a:gd name="T5" fmla="*/ 2147483647 h 198"/>
                <a:gd name="T6" fmla="*/ 2147483647 w 265"/>
                <a:gd name="T7" fmla="*/ 2147483647 h 198"/>
                <a:gd name="T8" fmla="*/ 2147483647 w 265"/>
                <a:gd name="T9" fmla="*/ 2147483647 h 198"/>
                <a:gd name="T10" fmla="*/ 2147483647 w 265"/>
                <a:gd name="T11" fmla="*/ 2147483647 h 198"/>
                <a:gd name="T12" fmla="*/ 2147483647 w 265"/>
                <a:gd name="T13" fmla="*/ 2147483647 h 198"/>
                <a:gd name="T14" fmla="*/ 2147483647 w 265"/>
                <a:gd name="T15" fmla="*/ 2147483647 h 198"/>
                <a:gd name="T16" fmla="*/ 2147483647 w 265"/>
                <a:gd name="T17" fmla="*/ 0 h 19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5"/>
                <a:gd name="T28" fmla="*/ 0 h 198"/>
                <a:gd name="T29" fmla="*/ 265 w 265"/>
                <a:gd name="T30" fmla="*/ 198 h 19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5" h="198">
                  <a:moveTo>
                    <a:pt x="90" y="198"/>
                  </a:moveTo>
                  <a:cubicBezTo>
                    <a:pt x="45" y="120"/>
                    <a:pt x="0" y="42"/>
                    <a:pt x="5" y="28"/>
                  </a:cubicBezTo>
                  <a:cubicBezTo>
                    <a:pt x="10" y="14"/>
                    <a:pt x="91" y="104"/>
                    <a:pt x="119" y="113"/>
                  </a:cubicBezTo>
                  <a:cubicBezTo>
                    <a:pt x="147" y="122"/>
                    <a:pt x="180" y="99"/>
                    <a:pt x="175" y="85"/>
                  </a:cubicBezTo>
                  <a:cubicBezTo>
                    <a:pt x="170" y="71"/>
                    <a:pt x="90" y="37"/>
                    <a:pt x="90" y="28"/>
                  </a:cubicBezTo>
                  <a:cubicBezTo>
                    <a:pt x="90" y="19"/>
                    <a:pt x="156" y="14"/>
                    <a:pt x="175" y="28"/>
                  </a:cubicBezTo>
                  <a:cubicBezTo>
                    <a:pt x="194" y="42"/>
                    <a:pt x="190" y="108"/>
                    <a:pt x="204" y="113"/>
                  </a:cubicBezTo>
                  <a:cubicBezTo>
                    <a:pt x="218" y="118"/>
                    <a:pt x="255" y="75"/>
                    <a:pt x="260" y="56"/>
                  </a:cubicBezTo>
                  <a:cubicBezTo>
                    <a:pt x="265" y="37"/>
                    <a:pt x="237" y="9"/>
                    <a:pt x="232" y="0"/>
                  </a:cubicBezTo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anchor="b"/>
            <a:lstStyle/>
            <a:p>
              <a:endParaRPr lang="fr-FR"/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7186372" y="1388322"/>
            <a:ext cx="9797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latin typeface="+mj-lt"/>
              </a:rPr>
              <a:t>Labeling</a:t>
            </a:r>
            <a:r>
              <a:rPr lang="fr-FR" sz="1400" dirty="0" smtClean="0">
                <a:latin typeface="+mj-lt"/>
              </a:rPr>
              <a:t> </a:t>
            </a:r>
          </a:p>
          <a:p>
            <a:r>
              <a:rPr lang="fr-FR" sz="1400" dirty="0" err="1" smtClean="0">
                <a:latin typeface="+mj-lt"/>
              </a:rPr>
              <a:t>Efficiency</a:t>
            </a:r>
            <a:r>
              <a:rPr lang="fr-FR" sz="1400" dirty="0" smtClean="0">
                <a:latin typeface="+mj-lt"/>
              </a:rPr>
              <a:t>:</a:t>
            </a:r>
          </a:p>
          <a:p>
            <a:r>
              <a:rPr lang="fr-FR" sz="1400" dirty="0" smtClean="0">
                <a:latin typeface="+mj-lt"/>
              </a:rPr>
              <a:t>93-97,7%</a:t>
            </a:r>
            <a:endParaRPr lang="fr-FR" sz="1400" dirty="0">
              <a:latin typeface="+mj-lt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216820" y="929986"/>
            <a:ext cx="301686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216820" y="2737192"/>
            <a:ext cx="301686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5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750411" y="360799"/>
            <a:ext cx="16380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Trypsic</a:t>
            </a:r>
            <a:r>
              <a:rPr lang="fr-FR" sz="16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peptides</a:t>
            </a:r>
            <a:endParaRPr lang="fr-FR" sz="16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216820" y="4176223"/>
            <a:ext cx="301686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222044" y="5147900"/>
            <a:ext cx="301686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</a:rPr>
              <a:t>7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569181" y="1879957"/>
            <a:ext cx="401071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D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L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G</a:t>
            </a:r>
            <a:br>
              <a:rPr lang="fr-FR" alt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altLang="fr-FR" sz="2000" b="1" dirty="0" smtClean="0">
                <a:solidFill>
                  <a:schemeClr val="bg1"/>
                </a:solidFill>
                <a:latin typeface="+mj-lt"/>
              </a:rPr>
              <a:t>Y</a:t>
            </a:r>
          </a:p>
          <a:p>
            <a:pPr algn="ctr"/>
            <a:endParaRPr lang="fr-FR" altLang="fr-FR" sz="2000" b="1" i="1" dirty="0">
              <a:solidFill>
                <a:schemeClr val="bg1"/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8532440" y="51370"/>
            <a:ext cx="518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IV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383" y="5953742"/>
            <a:ext cx="888084" cy="6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0" y="1619694"/>
            <a:ext cx="1405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Primary</a:t>
            </a:r>
            <a:r>
              <a:rPr lang="fr-FR" sz="12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amines </a:t>
            </a:r>
          </a:p>
          <a:p>
            <a:r>
              <a:rPr lang="fr-FR" sz="12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Formaldehyde</a:t>
            </a:r>
            <a:r>
              <a:rPr lang="fr-FR" sz="12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</a:p>
          <a:p>
            <a:r>
              <a:rPr lang="fr-FR" sz="12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Cyanoborohydride</a:t>
            </a:r>
            <a:endParaRPr lang="fr-FR" sz="12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742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1772816"/>
            <a:ext cx="6192688" cy="3600400"/>
          </a:xfrm>
        </p:spPr>
        <p:txBody>
          <a:bodyPr/>
          <a:lstStyle/>
          <a:p>
            <a:pPr algn="ctr"/>
            <a:r>
              <a:rPr lang="fr-FR" dirty="0" smtClean="0"/>
              <a:t>V – </a:t>
            </a:r>
            <a:r>
              <a:rPr lang="fr-FR" dirty="0" err="1" smtClean="0"/>
              <a:t>Results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99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268760"/>
            <a:ext cx="6192688" cy="3600400"/>
          </a:xfrm>
        </p:spPr>
        <p:txBody>
          <a:bodyPr/>
          <a:lstStyle/>
          <a:p>
            <a:pPr algn="ctr"/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V-1- </a:t>
            </a:r>
            <a:r>
              <a:rPr lang="fr-FR" dirty="0" err="1" smtClean="0"/>
              <a:t>Proteomic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28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208912" cy="792088"/>
          </a:xfrm>
          <a:ln>
            <a:solidFill>
              <a:schemeClr val="tx2">
                <a:lumMod val="50000"/>
              </a:schemeClr>
            </a:solidFill>
          </a:ln>
        </p:spPr>
        <p:txBody>
          <a:bodyPr/>
          <a:lstStyle/>
          <a:p>
            <a:r>
              <a:rPr lang="fr-FR" sz="3200" dirty="0" smtClean="0"/>
              <a:t>Variations of mitochondrial </a:t>
            </a:r>
            <a:r>
              <a:rPr lang="fr-FR" sz="3200" dirty="0" err="1" smtClean="0"/>
              <a:t>protein</a:t>
            </a:r>
            <a:r>
              <a:rPr lang="fr-FR" sz="3200" dirty="0" smtClean="0"/>
              <a:t> </a:t>
            </a:r>
            <a:r>
              <a:rPr lang="fr-FR" sz="3200" dirty="0" err="1" smtClean="0"/>
              <a:t>abundances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30</a:t>
            </a:fld>
            <a:endParaRPr lang="fr-FR"/>
          </a:p>
        </p:txBody>
      </p:sp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498561"/>
              </p:ext>
            </p:extLst>
          </p:nvPr>
        </p:nvGraphicFramePr>
        <p:xfrm>
          <a:off x="1691680" y="476672"/>
          <a:ext cx="6480720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ZoneTexte 20"/>
          <p:cNvSpPr txBox="1"/>
          <p:nvPr/>
        </p:nvSpPr>
        <p:spPr>
          <a:xfrm>
            <a:off x="611560" y="836712"/>
            <a:ext cx="76785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544 mitochondrial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proteins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quantified</a:t>
            </a:r>
            <a:endParaRPr lang="fr-FR" sz="2000" dirty="0" smtClean="0">
              <a:solidFill>
                <a:srgbClr val="C00000"/>
              </a:solidFill>
              <a:latin typeface="+mj-lt"/>
            </a:endParaRPr>
          </a:p>
          <a:p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(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only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peptides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quantified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in at least 3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replicates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/condition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were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kept</a:t>
            </a:r>
            <a:endParaRPr lang="fr-FR" sz="2000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Only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proteins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quantified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with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at least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two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peptides 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were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kept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)</a:t>
            </a: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633924" y="2106479"/>
            <a:ext cx="40107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I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C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462403" y="19472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V-1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2730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6936" y="116632"/>
            <a:ext cx="8201488" cy="1008112"/>
          </a:xfrm>
          <a:ln>
            <a:solidFill>
              <a:schemeClr val="tx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err="1" smtClean="0"/>
              <a:t>Significant</a:t>
            </a:r>
            <a:r>
              <a:rPr lang="fr-FR" sz="3200" dirty="0" smtClean="0"/>
              <a:t>  changes of </a:t>
            </a:r>
            <a:r>
              <a:rPr lang="fr-FR" sz="3200" dirty="0" err="1" smtClean="0"/>
              <a:t>protein</a:t>
            </a:r>
            <a:r>
              <a:rPr lang="fr-FR" sz="3200" dirty="0" smtClean="0"/>
              <a:t> </a:t>
            </a:r>
            <a:r>
              <a:rPr lang="fr-FR" sz="3200" dirty="0" err="1" smtClean="0"/>
              <a:t>abundances</a:t>
            </a:r>
            <a:r>
              <a:rPr lang="fr-FR" sz="3200" dirty="0" smtClean="0"/>
              <a:t> </a:t>
            </a:r>
            <a:r>
              <a:rPr lang="fr-FR" sz="3200" dirty="0" err="1" smtClean="0"/>
              <a:t>according</a:t>
            </a:r>
            <a:r>
              <a:rPr lang="fr-FR" sz="3200" dirty="0" smtClean="0"/>
              <a:t> to the </a:t>
            </a:r>
            <a:r>
              <a:rPr lang="fr-FR" sz="3200" dirty="0" err="1" smtClean="0"/>
              <a:t>substrate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31</a:t>
            </a:fld>
            <a:endParaRPr lang="fr-FR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2025901"/>
              </p:ext>
            </p:extLst>
          </p:nvPr>
        </p:nvGraphicFramePr>
        <p:xfrm>
          <a:off x="1691680" y="2204864"/>
          <a:ext cx="4968552" cy="3391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4355976" y="3212976"/>
            <a:ext cx="1315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+mj-lt"/>
              </a:rPr>
              <a:t>Cluster1</a:t>
            </a:r>
          </a:p>
          <a:p>
            <a:r>
              <a:rPr lang="fr-FR" dirty="0" smtClean="0">
                <a:solidFill>
                  <a:schemeClr val="bg1"/>
                </a:solidFill>
                <a:latin typeface="+mj-lt"/>
              </a:rPr>
              <a:t>68 </a:t>
            </a:r>
            <a:r>
              <a:rPr lang="fr-FR" dirty="0" err="1" smtClean="0">
                <a:solidFill>
                  <a:schemeClr val="bg1"/>
                </a:solidFill>
                <a:latin typeface="+mj-lt"/>
              </a:rPr>
              <a:t>proteins</a:t>
            </a:r>
            <a:endParaRPr lang="fr-FR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635896" y="4509120"/>
            <a:ext cx="1315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Cluster2</a:t>
            </a:r>
          </a:p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33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proteins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627784" y="3645024"/>
            <a:ext cx="1315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Cluster3</a:t>
            </a:r>
          </a:p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49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proteins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978023" y="2519182"/>
            <a:ext cx="1315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Cluster4</a:t>
            </a:r>
          </a:p>
          <a:p>
            <a:pPr algn="ctr"/>
            <a:r>
              <a:rPr lang="fr-FR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26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proteins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260792" y="3286172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1          2           3</a:t>
            </a:r>
            <a:endParaRPr lang="fr-FR" dirty="0"/>
          </a:p>
        </p:txBody>
      </p:sp>
      <p:grpSp>
        <p:nvGrpSpPr>
          <p:cNvPr id="10" name="Groupe 9"/>
          <p:cNvGrpSpPr/>
          <p:nvPr/>
        </p:nvGrpSpPr>
        <p:grpSpPr>
          <a:xfrm>
            <a:off x="5788850" y="1855643"/>
            <a:ext cx="2311542" cy="1395425"/>
            <a:chOff x="4028049" y="1678173"/>
            <a:chExt cx="2311542" cy="1395425"/>
          </a:xfrm>
        </p:grpSpPr>
        <p:pic>
          <p:nvPicPr>
            <p:cNvPr id="11" name="Picture 2" descr="F:\thèse\Bilan\article soumission 2\figures et tableaux\creation figures\boxplot protein cluster 1.PN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b="7710"/>
            <a:stretch/>
          </p:blipFill>
          <p:spPr bwMode="auto">
            <a:xfrm>
              <a:off x="4028049" y="1678173"/>
              <a:ext cx="2311542" cy="1395425"/>
            </a:xfrm>
            <a:prstGeom prst="rect">
              <a:avLst/>
            </a:prstGeom>
            <a:noFill/>
          </p:spPr>
        </p:pic>
        <p:grpSp>
          <p:nvGrpSpPr>
            <p:cNvPr id="12" name="Groupe 11"/>
            <p:cNvGrpSpPr/>
            <p:nvPr/>
          </p:nvGrpSpPr>
          <p:grpSpPr>
            <a:xfrm>
              <a:off x="4463352" y="1903687"/>
              <a:ext cx="277200" cy="61200"/>
              <a:chOff x="4798856" y="1903687"/>
              <a:chExt cx="277200" cy="6120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4798856" y="1903687"/>
                <a:ext cx="277200" cy="612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0" name="Connecteur droit 19"/>
              <p:cNvCxnSpPr/>
              <p:nvPr/>
            </p:nvCxnSpPr>
            <p:spPr>
              <a:xfrm>
                <a:off x="4798856" y="1937725"/>
                <a:ext cx="27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e 12"/>
            <p:cNvGrpSpPr/>
            <p:nvPr/>
          </p:nvGrpSpPr>
          <p:grpSpPr>
            <a:xfrm>
              <a:off x="5156694" y="2339662"/>
              <a:ext cx="277624" cy="144000"/>
              <a:chOff x="5446504" y="2344189"/>
              <a:chExt cx="277624" cy="144000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5446928" y="2344189"/>
                <a:ext cx="277200" cy="1440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8" name="Connecteur droit 17"/>
              <p:cNvCxnSpPr/>
              <p:nvPr/>
            </p:nvCxnSpPr>
            <p:spPr>
              <a:xfrm>
                <a:off x="5446504" y="2398081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e 13"/>
            <p:cNvGrpSpPr/>
            <p:nvPr/>
          </p:nvGrpSpPr>
          <p:grpSpPr>
            <a:xfrm>
              <a:off x="5849655" y="2758057"/>
              <a:ext cx="280065" cy="85589"/>
              <a:chOff x="6204462" y="2762820"/>
              <a:chExt cx="280065" cy="85589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6207327" y="2762820"/>
                <a:ext cx="277200" cy="85589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6" name="Connecteur droit 15"/>
              <p:cNvCxnSpPr/>
              <p:nvPr/>
            </p:nvCxnSpPr>
            <p:spPr>
              <a:xfrm>
                <a:off x="6204462" y="2810141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Ellipse 20"/>
          <p:cNvSpPr/>
          <p:nvPr/>
        </p:nvSpPr>
        <p:spPr>
          <a:xfrm>
            <a:off x="6044769" y="1628800"/>
            <a:ext cx="648072" cy="113203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186936" y="6388183"/>
            <a:ext cx="1364028" cy="369332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fr-FR" dirty="0" smtClean="0">
                <a:latin typeface="+mj-lt"/>
              </a:rPr>
              <a:t>3</a:t>
            </a:r>
            <a:r>
              <a:rPr lang="fr-FR" dirty="0">
                <a:latin typeface="+mj-lt"/>
              </a:rPr>
              <a:t>: </a:t>
            </a:r>
            <a:r>
              <a:rPr lang="fr-FR" dirty="0" smtClean="0">
                <a:latin typeface="+mj-lt"/>
              </a:rPr>
              <a:t>Lactate</a:t>
            </a:r>
            <a:endParaRPr lang="fr-FR" dirty="0">
              <a:latin typeface="+mj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86936" y="5634617"/>
            <a:ext cx="1364028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+mj-lt"/>
              </a:rPr>
              <a:t>1: </a:t>
            </a:r>
            <a:r>
              <a:rPr lang="fr-FR" dirty="0" smtClean="0">
                <a:solidFill>
                  <a:schemeClr val="bg1"/>
                </a:solidFill>
                <a:latin typeface="+mj-lt"/>
              </a:rPr>
              <a:t>Glucose</a:t>
            </a:r>
            <a:endParaRPr lang="fr-FR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86936" y="6015652"/>
            <a:ext cx="1364028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fr-FR" dirty="0">
                <a:latin typeface="+mj-lt"/>
              </a:rPr>
              <a:t>2: </a:t>
            </a:r>
            <a:r>
              <a:rPr lang="fr-FR" dirty="0" smtClean="0">
                <a:latin typeface="+mj-lt"/>
              </a:rPr>
              <a:t>Galactose</a:t>
            </a:r>
            <a:endParaRPr lang="fr-FR" dirty="0">
              <a:latin typeface="+mj-lt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8633924" y="2106479"/>
            <a:ext cx="40107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I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C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8462403" y="19472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V-1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809985" y="1267316"/>
            <a:ext cx="1127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1st group</a:t>
            </a:r>
            <a:endParaRPr lang="fr-FR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250343" y="1341707"/>
            <a:ext cx="16832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Classification:</a:t>
            </a:r>
          </a:p>
          <a:p>
            <a:r>
              <a:rPr lang="fr-FR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2 major groups</a:t>
            </a:r>
          </a:p>
          <a:p>
            <a:endParaRPr lang="fr-FR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101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32</a:t>
            </a:fld>
            <a:endParaRPr lang="fr-FR"/>
          </a:p>
        </p:txBody>
      </p:sp>
      <p:grpSp>
        <p:nvGrpSpPr>
          <p:cNvPr id="58" name="Groupe 57"/>
          <p:cNvGrpSpPr/>
          <p:nvPr/>
        </p:nvGrpSpPr>
        <p:grpSpPr>
          <a:xfrm>
            <a:off x="2894508" y="2132856"/>
            <a:ext cx="4125764" cy="3075967"/>
            <a:chOff x="1691680" y="2204864"/>
            <a:chExt cx="4968552" cy="3391272"/>
          </a:xfrm>
        </p:grpSpPr>
        <p:graphicFrame>
          <p:nvGraphicFramePr>
            <p:cNvPr id="4" name="Graphique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88624880"/>
                </p:ext>
              </p:extLst>
            </p:nvPr>
          </p:nvGraphicFramePr>
          <p:xfrm>
            <a:off x="1691680" y="2204864"/>
            <a:ext cx="4968552" cy="33912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ZoneTexte 4"/>
            <p:cNvSpPr txBox="1"/>
            <p:nvPr/>
          </p:nvSpPr>
          <p:spPr>
            <a:xfrm>
              <a:off x="4355976" y="3212976"/>
              <a:ext cx="1584518" cy="712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Cluster1</a:t>
              </a:r>
            </a:p>
            <a:p>
              <a:r>
                <a:rPr lang="fr-FR" dirty="0" smtClean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68 </a:t>
              </a:r>
              <a:r>
                <a:rPr lang="fr-FR" dirty="0" err="1" smtClean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proteins</a:t>
              </a:r>
              <a:endParaRPr lang="fr-FR" dirty="0">
                <a:solidFill>
                  <a:schemeClr val="bg1">
                    <a:lumMod val="85000"/>
                  </a:schemeClr>
                </a:solidFill>
                <a:latin typeface="+mj-lt"/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3635896" y="4509120"/>
              <a:ext cx="13157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smtClean="0">
                  <a:latin typeface="+mj-lt"/>
                </a:rPr>
                <a:t>Cluster2</a:t>
              </a:r>
            </a:p>
            <a:p>
              <a:pPr algn="ctr"/>
              <a:r>
                <a:rPr lang="fr-FR" dirty="0" smtClean="0">
                  <a:latin typeface="+mj-lt"/>
                </a:rPr>
                <a:t>33 </a:t>
              </a:r>
              <a:r>
                <a:rPr lang="fr-FR" dirty="0" err="1" smtClean="0">
                  <a:latin typeface="+mj-lt"/>
                </a:rPr>
                <a:t>proteins</a:t>
              </a:r>
              <a:endParaRPr lang="fr-FR" dirty="0">
                <a:latin typeface="+mj-lt"/>
              </a:endParaRP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2627784" y="3645024"/>
              <a:ext cx="13157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smtClean="0">
                  <a:latin typeface="+mj-lt"/>
                </a:rPr>
                <a:t>Cluster3</a:t>
              </a:r>
            </a:p>
            <a:p>
              <a:pPr algn="ctr"/>
              <a:r>
                <a:rPr lang="fr-FR" dirty="0" smtClean="0">
                  <a:latin typeface="+mj-lt"/>
                </a:rPr>
                <a:t>49 </a:t>
              </a:r>
              <a:r>
                <a:rPr lang="fr-FR" dirty="0" err="1" smtClean="0">
                  <a:latin typeface="+mj-lt"/>
                </a:rPr>
                <a:t>proteins</a:t>
              </a:r>
              <a:endParaRPr lang="fr-FR" dirty="0">
                <a:latin typeface="+mj-lt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2978023" y="2519182"/>
              <a:ext cx="13157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smtClean="0">
                  <a:latin typeface="+mj-lt"/>
                </a:rPr>
                <a:t>Cluster4</a:t>
              </a:r>
            </a:p>
            <a:p>
              <a:pPr algn="ctr"/>
              <a:r>
                <a:rPr lang="fr-FR" dirty="0" smtClean="0">
                  <a:latin typeface="+mj-lt"/>
                </a:rPr>
                <a:t>26 </a:t>
              </a:r>
              <a:r>
                <a:rPr lang="fr-FR" dirty="0" err="1" smtClean="0">
                  <a:latin typeface="+mj-lt"/>
                </a:rPr>
                <a:t>proteins</a:t>
              </a:r>
              <a:endParaRPr lang="fr-FR" dirty="0">
                <a:latin typeface="+mj-lt"/>
              </a:endParaRP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1826616" y="2843644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1          2           3</a:t>
            </a:r>
            <a:endParaRPr lang="fr-FR" dirty="0"/>
          </a:p>
        </p:txBody>
      </p:sp>
      <p:grpSp>
        <p:nvGrpSpPr>
          <p:cNvPr id="22" name="Groupe 21"/>
          <p:cNvGrpSpPr/>
          <p:nvPr/>
        </p:nvGrpSpPr>
        <p:grpSpPr>
          <a:xfrm>
            <a:off x="3947790" y="5157192"/>
            <a:ext cx="2208386" cy="1285491"/>
            <a:chOff x="491406" y="1627329"/>
            <a:chExt cx="2208386" cy="1285491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23" b="8137"/>
            <a:stretch/>
          </p:blipFill>
          <p:spPr bwMode="auto">
            <a:xfrm>
              <a:off x="491406" y="1627329"/>
              <a:ext cx="2208386" cy="12854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4" name="Groupe 23"/>
            <p:cNvGrpSpPr/>
            <p:nvPr/>
          </p:nvGrpSpPr>
          <p:grpSpPr>
            <a:xfrm>
              <a:off x="1552248" y="2006775"/>
              <a:ext cx="281396" cy="63432"/>
              <a:chOff x="1872424" y="2006775"/>
              <a:chExt cx="281396" cy="63432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876620" y="2006775"/>
                <a:ext cx="277200" cy="6343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9" name="Connecteur droit 28"/>
              <p:cNvCxnSpPr/>
              <p:nvPr/>
            </p:nvCxnSpPr>
            <p:spPr>
              <a:xfrm>
                <a:off x="1872424" y="2043326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e 24"/>
            <p:cNvGrpSpPr/>
            <p:nvPr/>
          </p:nvGrpSpPr>
          <p:grpSpPr>
            <a:xfrm>
              <a:off x="2222798" y="1916832"/>
              <a:ext cx="278762" cy="57600"/>
              <a:chOff x="2555776" y="1920883"/>
              <a:chExt cx="278762" cy="57600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555776" y="1920883"/>
                <a:ext cx="277200" cy="57600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7" name="Connecteur droit 26"/>
              <p:cNvCxnSpPr/>
              <p:nvPr/>
            </p:nvCxnSpPr>
            <p:spPr>
              <a:xfrm>
                <a:off x="2557338" y="1945850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oupe 29"/>
          <p:cNvGrpSpPr/>
          <p:nvPr/>
        </p:nvGrpSpPr>
        <p:grpSpPr>
          <a:xfrm>
            <a:off x="1212905" y="3441537"/>
            <a:ext cx="2134959" cy="1413886"/>
            <a:chOff x="1018712" y="3933056"/>
            <a:chExt cx="2134959" cy="1413886"/>
          </a:xfrm>
        </p:grpSpPr>
        <p:pic>
          <p:nvPicPr>
            <p:cNvPr id="31" name="Picture 3" descr="F:\thèse\Bilan\article soumission 2\figures et tableaux\creation figures\boxplot protein cluster 3.PNG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b="6489"/>
            <a:stretch/>
          </p:blipFill>
          <p:spPr bwMode="auto">
            <a:xfrm>
              <a:off x="1018712" y="3933056"/>
              <a:ext cx="2134959" cy="1413886"/>
            </a:xfrm>
            <a:prstGeom prst="rect">
              <a:avLst/>
            </a:prstGeom>
            <a:noFill/>
          </p:spPr>
        </p:pic>
        <p:grpSp>
          <p:nvGrpSpPr>
            <p:cNvPr id="32" name="Groupe 31"/>
            <p:cNvGrpSpPr/>
            <p:nvPr/>
          </p:nvGrpSpPr>
          <p:grpSpPr>
            <a:xfrm>
              <a:off x="2032340" y="4523218"/>
              <a:ext cx="281557" cy="90441"/>
              <a:chOff x="2377237" y="4522800"/>
              <a:chExt cx="281557" cy="90441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381594" y="4522800"/>
                <a:ext cx="277200" cy="90441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40" name="Connecteur droit 39"/>
              <p:cNvCxnSpPr/>
              <p:nvPr/>
            </p:nvCxnSpPr>
            <p:spPr>
              <a:xfrm>
                <a:off x="2377237" y="4563365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e 32"/>
            <p:cNvGrpSpPr/>
            <p:nvPr/>
          </p:nvGrpSpPr>
          <p:grpSpPr>
            <a:xfrm>
              <a:off x="2690585" y="4206801"/>
              <a:ext cx="280761" cy="67385"/>
              <a:chOff x="3016503" y="4207603"/>
              <a:chExt cx="280761" cy="67385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3016503" y="4207603"/>
                <a:ext cx="277200" cy="67385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8" name="Connecteur droit 37"/>
              <p:cNvCxnSpPr/>
              <p:nvPr/>
            </p:nvCxnSpPr>
            <p:spPr>
              <a:xfrm>
                <a:off x="3020064" y="4237262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e 33"/>
            <p:cNvGrpSpPr/>
            <p:nvPr/>
          </p:nvGrpSpPr>
          <p:grpSpPr>
            <a:xfrm>
              <a:off x="1390067" y="5088397"/>
              <a:ext cx="276305" cy="36000"/>
              <a:chOff x="1390067" y="5088397"/>
              <a:chExt cx="276305" cy="36000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1396372" y="5088397"/>
                <a:ext cx="270000" cy="36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6" name="Connecteur droit 35"/>
              <p:cNvCxnSpPr/>
              <p:nvPr/>
            </p:nvCxnSpPr>
            <p:spPr>
              <a:xfrm>
                <a:off x="1390067" y="5107329"/>
                <a:ext cx="2736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ZoneTexte 40"/>
          <p:cNvSpPr txBox="1"/>
          <p:nvPr/>
        </p:nvSpPr>
        <p:spPr>
          <a:xfrm>
            <a:off x="1583415" y="4818385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1          2          3</a:t>
            </a:r>
            <a:endParaRPr lang="fr-FR" dirty="0"/>
          </a:p>
        </p:txBody>
      </p:sp>
      <p:grpSp>
        <p:nvGrpSpPr>
          <p:cNvPr id="50" name="Groupe 49"/>
          <p:cNvGrpSpPr/>
          <p:nvPr/>
        </p:nvGrpSpPr>
        <p:grpSpPr>
          <a:xfrm>
            <a:off x="1481395" y="1470159"/>
            <a:ext cx="2154501" cy="1396014"/>
            <a:chOff x="5868144" y="4177059"/>
            <a:chExt cx="2154501" cy="1396014"/>
          </a:xfrm>
        </p:grpSpPr>
        <p:pic>
          <p:nvPicPr>
            <p:cNvPr id="51" name="Picture 4" descr="F:\thèse\Bilan\article soumission 2\figures et tableaux\creation figures\boxplot protein cluster 4.PNG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b="7671"/>
            <a:stretch/>
          </p:blipFill>
          <p:spPr bwMode="auto">
            <a:xfrm>
              <a:off x="5868144" y="4177059"/>
              <a:ext cx="2154501" cy="1396014"/>
            </a:xfrm>
            <a:prstGeom prst="rect">
              <a:avLst/>
            </a:prstGeom>
            <a:noFill/>
          </p:spPr>
        </p:pic>
        <p:grpSp>
          <p:nvGrpSpPr>
            <p:cNvPr id="52" name="Groupe 51"/>
            <p:cNvGrpSpPr/>
            <p:nvPr/>
          </p:nvGrpSpPr>
          <p:grpSpPr>
            <a:xfrm>
              <a:off x="6893940" y="4996061"/>
              <a:ext cx="279350" cy="136800"/>
              <a:chOff x="7449571" y="4996061"/>
              <a:chExt cx="279350" cy="136800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7451721" y="4996061"/>
                <a:ext cx="277200" cy="1368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7" name="Connecteur droit 56"/>
              <p:cNvCxnSpPr/>
              <p:nvPr/>
            </p:nvCxnSpPr>
            <p:spPr>
              <a:xfrm>
                <a:off x="7449571" y="5031845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e 52"/>
            <p:cNvGrpSpPr/>
            <p:nvPr/>
          </p:nvGrpSpPr>
          <p:grpSpPr>
            <a:xfrm>
              <a:off x="6244478" y="5139508"/>
              <a:ext cx="262800" cy="108000"/>
              <a:chOff x="6298802" y="5144035"/>
              <a:chExt cx="278590" cy="111600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6300192" y="5144035"/>
                <a:ext cx="277200" cy="111600"/>
              </a:xfrm>
              <a:prstGeom prst="rect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5" name="Connecteur droit 54"/>
              <p:cNvCxnSpPr/>
              <p:nvPr/>
            </p:nvCxnSpPr>
            <p:spPr>
              <a:xfrm>
                <a:off x="6298802" y="5217657"/>
                <a:ext cx="27720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9" name="ZoneTexte 58"/>
          <p:cNvSpPr txBox="1"/>
          <p:nvPr/>
        </p:nvSpPr>
        <p:spPr>
          <a:xfrm>
            <a:off x="4360222" y="6415469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1          2          3</a:t>
            </a:r>
            <a:endParaRPr lang="fr-FR" dirty="0"/>
          </a:p>
        </p:txBody>
      </p:sp>
      <p:sp>
        <p:nvSpPr>
          <p:cNvPr id="60" name="Ellipse 59"/>
          <p:cNvSpPr/>
          <p:nvPr/>
        </p:nvSpPr>
        <p:spPr>
          <a:xfrm>
            <a:off x="2951780" y="1322973"/>
            <a:ext cx="648072" cy="1132034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/>
          <p:cNvSpPr/>
          <p:nvPr/>
        </p:nvSpPr>
        <p:spPr>
          <a:xfrm>
            <a:off x="2702903" y="3316293"/>
            <a:ext cx="648072" cy="1132034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5493746" y="4938278"/>
            <a:ext cx="648072" cy="1132034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/>
          <p:cNvSpPr/>
          <p:nvPr/>
        </p:nvSpPr>
        <p:spPr>
          <a:xfrm>
            <a:off x="1688707" y="2080942"/>
            <a:ext cx="648072" cy="1132034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llipse 63"/>
          <p:cNvSpPr/>
          <p:nvPr/>
        </p:nvSpPr>
        <p:spPr>
          <a:xfrm>
            <a:off x="1401529" y="4076919"/>
            <a:ext cx="648072" cy="1132034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llipse 64"/>
          <p:cNvSpPr/>
          <p:nvPr/>
        </p:nvSpPr>
        <p:spPr>
          <a:xfrm>
            <a:off x="4139952" y="5681342"/>
            <a:ext cx="648072" cy="1132034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Titre 1"/>
          <p:cNvSpPr txBox="1">
            <a:spLocks/>
          </p:cNvSpPr>
          <p:nvPr/>
        </p:nvSpPr>
        <p:spPr>
          <a:xfrm>
            <a:off x="186936" y="116632"/>
            <a:ext cx="8201488" cy="1008112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dirty="0" err="1" smtClean="0"/>
              <a:t>Significant</a:t>
            </a:r>
            <a:r>
              <a:rPr lang="fr-FR" sz="3200" dirty="0" smtClean="0"/>
              <a:t>  changes of </a:t>
            </a:r>
            <a:r>
              <a:rPr lang="fr-FR" sz="3200" dirty="0" err="1" smtClean="0"/>
              <a:t>protein</a:t>
            </a:r>
            <a:r>
              <a:rPr lang="fr-FR" sz="3200" dirty="0" smtClean="0"/>
              <a:t> </a:t>
            </a:r>
            <a:r>
              <a:rPr lang="fr-FR" sz="3200" dirty="0" err="1" smtClean="0"/>
              <a:t>abundances</a:t>
            </a:r>
            <a:r>
              <a:rPr lang="fr-FR" sz="3200" dirty="0" smtClean="0"/>
              <a:t> </a:t>
            </a:r>
            <a:r>
              <a:rPr lang="fr-FR" sz="3200" dirty="0" err="1" smtClean="0"/>
              <a:t>according</a:t>
            </a:r>
            <a:r>
              <a:rPr lang="fr-FR" sz="3200" dirty="0" smtClean="0"/>
              <a:t> to the </a:t>
            </a:r>
            <a:r>
              <a:rPr lang="fr-FR" sz="3200" dirty="0" err="1" smtClean="0"/>
              <a:t>substrate</a:t>
            </a:r>
            <a:endParaRPr lang="fr-FR" sz="3200" dirty="0"/>
          </a:p>
        </p:txBody>
      </p:sp>
      <p:sp>
        <p:nvSpPr>
          <p:cNvPr id="69" name="Rectangle 68"/>
          <p:cNvSpPr/>
          <p:nvPr/>
        </p:nvSpPr>
        <p:spPr>
          <a:xfrm>
            <a:off x="186936" y="6388183"/>
            <a:ext cx="1364028" cy="369332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fr-FR" dirty="0" smtClean="0">
                <a:latin typeface="+mj-lt"/>
              </a:rPr>
              <a:t>3</a:t>
            </a:r>
            <a:r>
              <a:rPr lang="fr-FR" dirty="0">
                <a:latin typeface="+mj-lt"/>
              </a:rPr>
              <a:t>: </a:t>
            </a:r>
            <a:r>
              <a:rPr lang="fr-FR" dirty="0" smtClean="0">
                <a:latin typeface="+mj-lt"/>
              </a:rPr>
              <a:t>Lactate</a:t>
            </a:r>
            <a:endParaRPr lang="fr-FR" dirty="0">
              <a:latin typeface="+mj-lt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186936" y="5634617"/>
            <a:ext cx="1364028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+mj-lt"/>
              </a:rPr>
              <a:t>1: </a:t>
            </a:r>
            <a:r>
              <a:rPr lang="fr-FR" dirty="0" smtClean="0">
                <a:solidFill>
                  <a:schemeClr val="bg1"/>
                </a:solidFill>
                <a:latin typeface="+mj-lt"/>
              </a:rPr>
              <a:t>Glucose</a:t>
            </a:r>
            <a:endParaRPr lang="fr-FR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186936" y="6015652"/>
            <a:ext cx="1364028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fr-FR" dirty="0">
                <a:latin typeface="+mj-lt"/>
              </a:rPr>
              <a:t>2: </a:t>
            </a:r>
            <a:r>
              <a:rPr lang="fr-FR" dirty="0" smtClean="0">
                <a:latin typeface="+mj-lt"/>
              </a:rPr>
              <a:t>Galactose</a:t>
            </a:r>
            <a:endParaRPr lang="fr-FR" dirty="0">
              <a:latin typeface="+mj-lt"/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8633924" y="2106479"/>
            <a:ext cx="40107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I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C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8462403" y="19472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V-1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6809985" y="1267316"/>
            <a:ext cx="1205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2nd group</a:t>
            </a:r>
            <a:endParaRPr lang="fr-FR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827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33</a:t>
            </a:fld>
            <a:endParaRPr lang="fr-FR"/>
          </a:p>
        </p:txBody>
      </p:sp>
      <p:grpSp>
        <p:nvGrpSpPr>
          <p:cNvPr id="58" name="Groupe 57"/>
          <p:cNvGrpSpPr/>
          <p:nvPr/>
        </p:nvGrpSpPr>
        <p:grpSpPr>
          <a:xfrm>
            <a:off x="2894508" y="2132856"/>
            <a:ext cx="4125764" cy="3075967"/>
            <a:chOff x="1691680" y="2204864"/>
            <a:chExt cx="4968552" cy="3391272"/>
          </a:xfrm>
        </p:grpSpPr>
        <p:graphicFrame>
          <p:nvGraphicFramePr>
            <p:cNvPr id="4" name="Graphique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46893726"/>
                </p:ext>
              </p:extLst>
            </p:nvPr>
          </p:nvGraphicFramePr>
          <p:xfrm>
            <a:off x="1691680" y="2204864"/>
            <a:ext cx="4968552" cy="33912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ZoneTexte 4"/>
            <p:cNvSpPr txBox="1"/>
            <p:nvPr/>
          </p:nvSpPr>
          <p:spPr>
            <a:xfrm>
              <a:off x="4355976" y="3212976"/>
              <a:ext cx="1584518" cy="712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Cluster1</a:t>
              </a:r>
            </a:p>
            <a:p>
              <a:r>
                <a:rPr lang="fr-FR" dirty="0" smtClean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68 </a:t>
              </a:r>
              <a:r>
                <a:rPr lang="fr-FR" dirty="0" err="1" smtClean="0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proteins</a:t>
              </a:r>
              <a:endParaRPr lang="fr-FR" dirty="0">
                <a:solidFill>
                  <a:schemeClr val="bg1">
                    <a:lumMod val="85000"/>
                  </a:schemeClr>
                </a:solidFill>
                <a:latin typeface="+mj-lt"/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3635896" y="4509120"/>
              <a:ext cx="13157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smtClean="0">
                  <a:latin typeface="+mj-lt"/>
                </a:rPr>
                <a:t>Cluster2</a:t>
              </a:r>
            </a:p>
            <a:p>
              <a:pPr algn="ctr"/>
              <a:r>
                <a:rPr lang="fr-FR" dirty="0" smtClean="0">
                  <a:latin typeface="+mj-lt"/>
                </a:rPr>
                <a:t>33 </a:t>
              </a:r>
              <a:r>
                <a:rPr lang="fr-FR" dirty="0" err="1" smtClean="0">
                  <a:latin typeface="+mj-lt"/>
                </a:rPr>
                <a:t>proteins</a:t>
              </a:r>
              <a:endParaRPr lang="fr-FR" dirty="0">
                <a:latin typeface="+mj-lt"/>
              </a:endParaRP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2627784" y="3645024"/>
              <a:ext cx="13157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smtClean="0">
                  <a:latin typeface="+mj-lt"/>
                </a:rPr>
                <a:t>Cluster3</a:t>
              </a:r>
            </a:p>
            <a:p>
              <a:pPr algn="ctr"/>
              <a:r>
                <a:rPr lang="fr-FR" dirty="0" smtClean="0">
                  <a:latin typeface="+mj-lt"/>
                </a:rPr>
                <a:t>49 </a:t>
              </a:r>
              <a:r>
                <a:rPr lang="fr-FR" dirty="0" err="1" smtClean="0">
                  <a:latin typeface="+mj-lt"/>
                </a:rPr>
                <a:t>proteins</a:t>
              </a:r>
              <a:endParaRPr lang="fr-FR" dirty="0">
                <a:latin typeface="+mj-lt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2978023" y="2519182"/>
              <a:ext cx="13157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smtClean="0">
                  <a:latin typeface="+mj-lt"/>
                </a:rPr>
                <a:t>Cluster4</a:t>
              </a:r>
            </a:p>
            <a:p>
              <a:pPr algn="ctr"/>
              <a:r>
                <a:rPr lang="fr-FR" dirty="0" smtClean="0">
                  <a:latin typeface="+mj-lt"/>
                </a:rPr>
                <a:t>26 </a:t>
              </a:r>
              <a:r>
                <a:rPr lang="fr-FR" dirty="0" err="1" smtClean="0">
                  <a:latin typeface="+mj-lt"/>
                </a:rPr>
                <a:t>proteins</a:t>
              </a:r>
              <a:endParaRPr lang="fr-FR" dirty="0">
                <a:latin typeface="+mj-lt"/>
              </a:endParaRP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1826616" y="2843644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1          2           3</a:t>
            </a:r>
            <a:endParaRPr lang="fr-FR" dirty="0"/>
          </a:p>
        </p:txBody>
      </p:sp>
      <p:grpSp>
        <p:nvGrpSpPr>
          <p:cNvPr id="22" name="Groupe 21"/>
          <p:cNvGrpSpPr/>
          <p:nvPr/>
        </p:nvGrpSpPr>
        <p:grpSpPr>
          <a:xfrm>
            <a:off x="3947790" y="5157192"/>
            <a:ext cx="2208386" cy="1285491"/>
            <a:chOff x="491406" y="1627329"/>
            <a:chExt cx="2208386" cy="1285491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23" b="8137"/>
            <a:stretch/>
          </p:blipFill>
          <p:spPr bwMode="auto">
            <a:xfrm>
              <a:off x="491406" y="1627329"/>
              <a:ext cx="2208386" cy="12854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4" name="Groupe 23"/>
            <p:cNvGrpSpPr/>
            <p:nvPr/>
          </p:nvGrpSpPr>
          <p:grpSpPr>
            <a:xfrm>
              <a:off x="1552248" y="2006775"/>
              <a:ext cx="281396" cy="63432"/>
              <a:chOff x="1872424" y="2006775"/>
              <a:chExt cx="281396" cy="63432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876620" y="2006775"/>
                <a:ext cx="277200" cy="6343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9" name="Connecteur droit 28"/>
              <p:cNvCxnSpPr/>
              <p:nvPr/>
            </p:nvCxnSpPr>
            <p:spPr>
              <a:xfrm>
                <a:off x="1872424" y="2043326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e 24"/>
            <p:cNvGrpSpPr/>
            <p:nvPr/>
          </p:nvGrpSpPr>
          <p:grpSpPr>
            <a:xfrm>
              <a:off x="2222798" y="1916832"/>
              <a:ext cx="278762" cy="57600"/>
              <a:chOff x="2555776" y="1920883"/>
              <a:chExt cx="278762" cy="57600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555776" y="1920883"/>
                <a:ext cx="277200" cy="57600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7" name="Connecteur droit 26"/>
              <p:cNvCxnSpPr/>
              <p:nvPr/>
            </p:nvCxnSpPr>
            <p:spPr>
              <a:xfrm>
                <a:off x="2557338" y="1945850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oupe 29"/>
          <p:cNvGrpSpPr/>
          <p:nvPr/>
        </p:nvGrpSpPr>
        <p:grpSpPr>
          <a:xfrm>
            <a:off x="1212905" y="3441537"/>
            <a:ext cx="2134959" cy="1413886"/>
            <a:chOff x="1018712" y="3933056"/>
            <a:chExt cx="2134959" cy="1413886"/>
          </a:xfrm>
        </p:grpSpPr>
        <p:pic>
          <p:nvPicPr>
            <p:cNvPr id="31" name="Picture 3" descr="F:\thèse\Bilan\article soumission 2\figures et tableaux\creation figures\boxplot protein cluster 3.PNG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b="6489"/>
            <a:stretch/>
          </p:blipFill>
          <p:spPr bwMode="auto">
            <a:xfrm>
              <a:off x="1018712" y="3933056"/>
              <a:ext cx="2134959" cy="1413886"/>
            </a:xfrm>
            <a:prstGeom prst="rect">
              <a:avLst/>
            </a:prstGeom>
            <a:noFill/>
          </p:spPr>
        </p:pic>
        <p:grpSp>
          <p:nvGrpSpPr>
            <p:cNvPr id="32" name="Groupe 31"/>
            <p:cNvGrpSpPr/>
            <p:nvPr/>
          </p:nvGrpSpPr>
          <p:grpSpPr>
            <a:xfrm>
              <a:off x="2032340" y="4523218"/>
              <a:ext cx="281557" cy="90441"/>
              <a:chOff x="2377237" y="4522800"/>
              <a:chExt cx="281557" cy="90441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381594" y="4522800"/>
                <a:ext cx="277200" cy="90441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40" name="Connecteur droit 39"/>
              <p:cNvCxnSpPr/>
              <p:nvPr/>
            </p:nvCxnSpPr>
            <p:spPr>
              <a:xfrm>
                <a:off x="2377237" y="4563365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e 32"/>
            <p:cNvGrpSpPr/>
            <p:nvPr/>
          </p:nvGrpSpPr>
          <p:grpSpPr>
            <a:xfrm>
              <a:off x="2690585" y="4206801"/>
              <a:ext cx="280761" cy="67385"/>
              <a:chOff x="3016503" y="4207603"/>
              <a:chExt cx="280761" cy="67385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3016503" y="4207603"/>
                <a:ext cx="277200" cy="67385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8" name="Connecteur droit 37"/>
              <p:cNvCxnSpPr/>
              <p:nvPr/>
            </p:nvCxnSpPr>
            <p:spPr>
              <a:xfrm>
                <a:off x="3020064" y="4237262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e 33"/>
            <p:cNvGrpSpPr/>
            <p:nvPr/>
          </p:nvGrpSpPr>
          <p:grpSpPr>
            <a:xfrm>
              <a:off x="1390067" y="5088397"/>
              <a:ext cx="276305" cy="36000"/>
              <a:chOff x="1390067" y="5088397"/>
              <a:chExt cx="276305" cy="36000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1396372" y="5088397"/>
                <a:ext cx="270000" cy="36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6" name="Connecteur droit 35"/>
              <p:cNvCxnSpPr/>
              <p:nvPr/>
            </p:nvCxnSpPr>
            <p:spPr>
              <a:xfrm>
                <a:off x="1390067" y="5107329"/>
                <a:ext cx="2736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ZoneTexte 40"/>
          <p:cNvSpPr txBox="1"/>
          <p:nvPr/>
        </p:nvSpPr>
        <p:spPr>
          <a:xfrm>
            <a:off x="1583415" y="4818385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1          2          3</a:t>
            </a:r>
            <a:endParaRPr lang="fr-FR" dirty="0"/>
          </a:p>
        </p:txBody>
      </p:sp>
      <p:grpSp>
        <p:nvGrpSpPr>
          <p:cNvPr id="50" name="Groupe 49"/>
          <p:cNvGrpSpPr/>
          <p:nvPr/>
        </p:nvGrpSpPr>
        <p:grpSpPr>
          <a:xfrm>
            <a:off x="1481395" y="1470159"/>
            <a:ext cx="2154501" cy="1396014"/>
            <a:chOff x="5868144" y="4177059"/>
            <a:chExt cx="2154501" cy="1396014"/>
          </a:xfrm>
        </p:grpSpPr>
        <p:pic>
          <p:nvPicPr>
            <p:cNvPr id="51" name="Picture 4" descr="F:\thèse\Bilan\article soumission 2\figures et tableaux\creation figures\boxplot protein cluster 4.PNG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b="7671"/>
            <a:stretch/>
          </p:blipFill>
          <p:spPr bwMode="auto">
            <a:xfrm>
              <a:off x="5868144" y="4177059"/>
              <a:ext cx="2154501" cy="1396014"/>
            </a:xfrm>
            <a:prstGeom prst="rect">
              <a:avLst/>
            </a:prstGeom>
            <a:noFill/>
          </p:spPr>
        </p:pic>
        <p:grpSp>
          <p:nvGrpSpPr>
            <p:cNvPr id="52" name="Groupe 51"/>
            <p:cNvGrpSpPr/>
            <p:nvPr/>
          </p:nvGrpSpPr>
          <p:grpSpPr>
            <a:xfrm>
              <a:off x="6893940" y="4996061"/>
              <a:ext cx="279350" cy="136800"/>
              <a:chOff x="7449571" y="4996061"/>
              <a:chExt cx="279350" cy="136800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7451721" y="4996061"/>
                <a:ext cx="277200" cy="1368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7" name="Connecteur droit 56"/>
              <p:cNvCxnSpPr/>
              <p:nvPr/>
            </p:nvCxnSpPr>
            <p:spPr>
              <a:xfrm>
                <a:off x="7449571" y="5031845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e 52"/>
            <p:cNvGrpSpPr/>
            <p:nvPr/>
          </p:nvGrpSpPr>
          <p:grpSpPr>
            <a:xfrm>
              <a:off x="6244478" y="5139508"/>
              <a:ext cx="262800" cy="108000"/>
              <a:chOff x="6298802" y="5144035"/>
              <a:chExt cx="278590" cy="111600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6300192" y="5144035"/>
                <a:ext cx="277200" cy="111600"/>
              </a:xfrm>
              <a:prstGeom prst="rect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5" name="Connecteur droit 54"/>
              <p:cNvCxnSpPr/>
              <p:nvPr/>
            </p:nvCxnSpPr>
            <p:spPr>
              <a:xfrm>
                <a:off x="6298802" y="5217657"/>
                <a:ext cx="27720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9" name="ZoneTexte 58"/>
          <p:cNvSpPr txBox="1"/>
          <p:nvPr/>
        </p:nvSpPr>
        <p:spPr>
          <a:xfrm>
            <a:off x="4360222" y="6415469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1          2          3</a:t>
            </a:r>
            <a:endParaRPr lang="fr-FR" dirty="0"/>
          </a:p>
        </p:txBody>
      </p:sp>
      <p:sp>
        <p:nvSpPr>
          <p:cNvPr id="61" name="Ellipse 60"/>
          <p:cNvSpPr/>
          <p:nvPr/>
        </p:nvSpPr>
        <p:spPr>
          <a:xfrm>
            <a:off x="2045454" y="3582463"/>
            <a:ext cx="648072" cy="1132034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 rot="5400000">
            <a:off x="5126199" y="4818448"/>
            <a:ext cx="648072" cy="1371694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/>
          <p:cNvSpPr/>
          <p:nvPr/>
        </p:nvSpPr>
        <p:spPr>
          <a:xfrm rot="5400000">
            <a:off x="1979048" y="1740114"/>
            <a:ext cx="648072" cy="1371694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Titre 1"/>
          <p:cNvSpPr>
            <a:spLocks noGrp="1"/>
          </p:cNvSpPr>
          <p:nvPr>
            <p:ph type="title"/>
          </p:nvPr>
        </p:nvSpPr>
        <p:spPr>
          <a:xfrm>
            <a:off x="186936" y="116632"/>
            <a:ext cx="8201488" cy="1008112"/>
          </a:xfrm>
          <a:ln>
            <a:solidFill>
              <a:schemeClr val="tx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err="1" smtClean="0"/>
              <a:t>Significant</a:t>
            </a:r>
            <a:r>
              <a:rPr lang="fr-FR" sz="3200" dirty="0" smtClean="0"/>
              <a:t>  changes of </a:t>
            </a:r>
            <a:r>
              <a:rPr lang="fr-FR" sz="3200" dirty="0" err="1" smtClean="0"/>
              <a:t>protein</a:t>
            </a:r>
            <a:r>
              <a:rPr lang="fr-FR" sz="3200" dirty="0" smtClean="0"/>
              <a:t> </a:t>
            </a:r>
            <a:r>
              <a:rPr lang="fr-FR" sz="3200" dirty="0" err="1" smtClean="0"/>
              <a:t>abundances</a:t>
            </a:r>
            <a:r>
              <a:rPr lang="fr-FR" sz="3200" dirty="0" smtClean="0"/>
              <a:t> </a:t>
            </a:r>
            <a:r>
              <a:rPr lang="fr-FR" sz="3200" dirty="0" err="1" smtClean="0"/>
              <a:t>according</a:t>
            </a:r>
            <a:r>
              <a:rPr lang="fr-FR" sz="3200" dirty="0" smtClean="0"/>
              <a:t> to the </a:t>
            </a:r>
            <a:r>
              <a:rPr lang="fr-FR" sz="3200" dirty="0" err="1"/>
              <a:t>substrate</a:t>
            </a:r>
            <a:endParaRPr lang="fr-FR" sz="3200" dirty="0"/>
          </a:p>
        </p:txBody>
      </p:sp>
      <p:sp>
        <p:nvSpPr>
          <p:cNvPr id="49" name="Rectangle 48"/>
          <p:cNvSpPr/>
          <p:nvPr/>
        </p:nvSpPr>
        <p:spPr>
          <a:xfrm>
            <a:off x="186936" y="6388183"/>
            <a:ext cx="1364028" cy="369332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fr-FR" dirty="0" smtClean="0">
                <a:latin typeface="+mj-lt"/>
              </a:rPr>
              <a:t>3</a:t>
            </a:r>
            <a:r>
              <a:rPr lang="fr-FR" dirty="0">
                <a:latin typeface="+mj-lt"/>
              </a:rPr>
              <a:t>: </a:t>
            </a:r>
            <a:r>
              <a:rPr lang="fr-FR" dirty="0" smtClean="0">
                <a:latin typeface="+mj-lt"/>
              </a:rPr>
              <a:t>Lactate</a:t>
            </a:r>
            <a:endParaRPr lang="fr-FR" dirty="0">
              <a:latin typeface="+mj-lt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86936" y="5634617"/>
            <a:ext cx="1364028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+mj-lt"/>
              </a:rPr>
              <a:t>1: </a:t>
            </a:r>
            <a:r>
              <a:rPr lang="fr-FR" dirty="0" smtClean="0">
                <a:solidFill>
                  <a:schemeClr val="bg1"/>
                </a:solidFill>
                <a:latin typeface="+mj-lt"/>
              </a:rPr>
              <a:t>Glucose</a:t>
            </a:r>
            <a:endParaRPr lang="fr-FR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86936" y="6015652"/>
            <a:ext cx="1364028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fr-FR" dirty="0">
                <a:latin typeface="+mj-lt"/>
              </a:rPr>
              <a:t>2: </a:t>
            </a:r>
            <a:r>
              <a:rPr lang="fr-FR" dirty="0" smtClean="0">
                <a:latin typeface="+mj-lt"/>
              </a:rPr>
              <a:t>Galactose</a:t>
            </a:r>
            <a:endParaRPr lang="fr-FR" dirty="0">
              <a:latin typeface="+mj-lt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8633924" y="2106479"/>
            <a:ext cx="40107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I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C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8462403" y="19472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V-1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66" name="Groupe 65"/>
          <p:cNvGrpSpPr/>
          <p:nvPr/>
        </p:nvGrpSpPr>
        <p:grpSpPr>
          <a:xfrm>
            <a:off x="6076882" y="1456030"/>
            <a:ext cx="2311542" cy="1395425"/>
            <a:chOff x="4028049" y="1678173"/>
            <a:chExt cx="2311542" cy="1395425"/>
          </a:xfrm>
        </p:grpSpPr>
        <p:pic>
          <p:nvPicPr>
            <p:cNvPr id="67" name="Picture 2" descr="F:\thèse\Bilan\article soumission 2\figures et tableaux\creation figures\boxplot protein cluster 1.PNG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b="7710"/>
            <a:stretch/>
          </p:blipFill>
          <p:spPr bwMode="auto">
            <a:xfrm>
              <a:off x="4028049" y="1678173"/>
              <a:ext cx="2311542" cy="1395425"/>
            </a:xfrm>
            <a:prstGeom prst="rect">
              <a:avLst/>
            </a:prstGeom>
            <a:noFill/>
          </p:spPr>
        </p:pic>
        <p:grpSp>
          <p:nvGrpSpPr>
            <p:cNvPr id="68" name="Groupe 67"/>
            <p:cNvGrpSpPr/>
            <p:nvPr/>
          </p:nvGrpSpPr>
          <p:grpSpPr>
            <a:xfrm>
              <a:off x="4463352" y="1903687"/>
              <a:ext cx="277200" cy="61200"/>
              <a:chOff x="4798856" y="1903687"/>
              <a:chExt cx="277200" cy="61200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4798856" y="1903687"/>
                <a:ext cx="277200" cy="612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76" name="Connecteur droit 75"/>
              <p:cNvCxnSpPr/>
              <p:nvPr/>
            </p:nvCxnSpPr>
            <p:spPr>
              <a:xfrm>
                <a:off x="4798856" y="1937725"/>
                <a:ext cx="27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oupe 68"/>
            <p:cNvGrpSpPr/>
            <p:nvPr/>
          </p:nvGrpSpPr>
          <p:grpSpPr>
            <a:xfrm>
              <a:off x="5156694" y="2339662"/>
              <a:ext cx="277624" cy="144000"/>
              <a:chOff x="5446504" y="2344189"/>
              <a:chExt cx="277624" cy="144000"/>
            </a:xfrm>
          </p:grpSpPr>
          <p:sp>
            <p:nvSpPr>
              <p:cNvPr id="73" name="Rectangle 72"/>
              <p:cNvSpPr/>
              <p:nvPr/>
            </p:nvSpPr>
            <p:spPr>
              <a:xfrm>
                <a:off x="5446928" y="2344189"/>
                <a:ext cx="277200" cy="1440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74" name="Connecteur droit 73"/>
              <p:cNvCxnSpPr/>
              <p:nvPr/>
            </p:nvCxnSpPr>
            <p:spPr>
              <a:xfrm>
                <a:off x="5446504" y="2398081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e 69"/>
            <p:cNvGrpSpPr/>
            <p:nvPr/>
          </p:nvGrpSpPr>
          <p:grpSpPr>
            <a:xfrm>
              <a:off x="5849655" y="2758057"/>
              <a:ext cx="280065" cy="85589"/>
              <a:chOff x="6204462" y="2762820"/>
              <a:chExt cx="280065" cy="85589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6207327" y="2762820"/>
                <a:ext cx="277200" cy="85589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72" name="Connecteur droit 71"/>
              <p:cNvCxnSpPr/>
              <p:nvPr/>
            </p:nvCxnSpPr>
            <p:spPr>
              <a:xfrm>
                <a:off x="6204462" y="2810141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77" name="ZoneTexte 76"/>
          <p:cNvSpPr txBox="1"/>
          <p:nvPr/>
        </p:nvSpPr>
        <p:spPr>
          <a:xfrm>
            <a:off x="6541557" y="2874468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1          2           3</a:t>
            </a:r>
            <a:endParaRPr lang="fr-FR" dirty="0"/>
          </a:p>
        </p:txBody>
      </p:sp>
      <p:sp>
        <p:nvSpPr>
          <p:cNvPr id="78" name="Ellipse 77"/>
          <p:cNvSpPr/>
          <p:nvPr/>
        </p:nvSpPr>
        <p:spPr>
          <a:xfrm>
            <a:off x="7020091" y="1587725"/>
            <a:ext cx="648072" cy="1132034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6795427" y="5837899"/>
            <a:ext cx="1614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Differences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glucose vs galactose</a:t>
            </a:r>
            <a:endParaRPr lang="fr-FR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855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31840" y="260648"/>
            <a:ext cx="2160240" cy="678850"/>
          </a:xfrm>
          <a:ln>
            <a:solidFill>
              <a:schemeClr val="tx2"/>
            </a:solidFill>
          </a:ln>
        </p:spPr>
        <p:txBody>
          <a:bodyPr/>
          <a:lstStyle/>
          <a:p>
            <a:r>
              <a:rPr lang="fr-FR" sz="3200" smtClean="0"/>
              <a:t>Conclusions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34</a:t>
            </a:fld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467544" y="1700808"/>
            <a:ext cx="741682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This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study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allows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,</a:t>
            </a:r>
            <a:r>
              <a:rPr lang="fr-FR" sz="2400" dirty="0" smtClean="0">
                <a:solidFill>
                  <a:srgbClr val="C00000"/>
                </a:solidFill>
                <a:latin typeface="+mj-lt"/>
              </a:rPr>
              <a:t>for the first time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, an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overall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comparison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of mitochondrial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abundances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 in fermentation and respiration</a:t>
            </a:r>
          </a:p>
          <a:p>
            <a:endParaRPr lang="fr-FR"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 err="1" smtClean="0">
                <a:solidFill>
                  <a:srgbClr val="C00000"/>
                </a:solidFill>
                <a:latin typeface="+mj-lt"/>
              </a:rPr>
              <a:t>Differences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between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 the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two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fermentative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substrates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(glucose and galactose) </a:t>
            </a:r>
            <a:r>
              <a:rPr lang="fr-FR" sz="2400" dirty="0" smtClean="0">
                <a:solidFill>
                  <a:srgbClr val="C00000"/>
                </a:solidFill>
                <a:latin typeface="+mj-lt"/>
              </a:rPr>
              <a:t>are </a:t>
            </a:r>
            <a:r>
              <a:rPr lang="fr-FR" sz="2400" dirty="0" err="1" smtClean="0">
                <a:solidFill>
                  <a:srgbClr val="C00000"/>
                </a:solidFill>
                <a:latin typeface="+mj-lt"/>
              </a:rPr>
              <a:t>highlighted</a:t>
            </a:r>
            <a:endParaRPr lang="fr-FR" sz="2400" dirty="0" smtClean="0">
              <a:solidFill>
                <a:srgbClr val="C00000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	 </a:t>
            </a:r>
            <a:r>
              <a:rPr lang="fr-FR" sz="2400" dirty="0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Galactose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could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be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considered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as a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substrate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displaying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an </a:t>
            </a:r>
            <a:r>
              <a:rPr lang="fr-FR" sz="2400" dirty="0" err="1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intermediate</a:t>
            </a:r>
            <a:r>
              <a:rPr lang="fr-FR" sz="2400" dirty="0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 metabolism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between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fermentation and respiration </a:t>
            </a:r>
          </a:p>
          <a:p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	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fr-FR" sz="2400" dirty="0" err="1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respiro</a:t>
            </a:r>
            <a:r>
              <a:rPr lang="fr-FR" sz="2400" dirty="0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-fermentative </a:t>
            </a:r>
            <a:r>
              <a:rPr lang="fr-FR" sz="2400" dirty="0" err="1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substrate</a:t>
            </a:r>
            <a:endParaRPr lang="fr-FR" sz="24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633924" y="2106479"/>
            <a:ext cx="40107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I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C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462403" y="19472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V-1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776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564904"/>
            <a:ext cx="7200800" cy="1143000"/>
          </a:xfrm>
        </p:spPr>
        <p:txBody>
          <a:bodyPr/>
          <a:lstStyle/>
          <a:p>
            <a:pPr algn="ctr"/>
            <a:r>
              <a:rPr lang="fr-FR" dirty="0" smtClean="0"/>
              <a:t>V-2 </a:t>
            </a:r>
            <a:r>
              <a:rPr lang="fr-FR" dirty="0" err="1" smtClean="0"/>
              <a:t>Phosphoproteomic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54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36</a:t>
            </a:fld>
            <a:endParaRPr lang="fr-FR"/>
          </a:p>
        </p:txBody>
      </p:sp>
      <p:grpSp>
        <p:nvGrpSpPr>
          <p:cNvPr id="3" name="Groupe 2"/>
          <p:cNvGrpSpPr/>
          <p:nvPr/>
        </p:nvGrpSpPr>
        <p:grpSpPr>
          <a:xfrm>
            <a:off x="531169" y="1468364"/>
            <a:ext cx="4361088" cy="1160040"/>
            <a:chOff x="-442933" y="415628"/>
            <a:chExt cx="4361088" cy="1160040"/>
          </a:xfrm>
        </p:grpSpPr>
        <p:sp>
          <p:nvSpPr>
            <p:cNvPr id="4" name="Trapèze 3"/>
            <p:cNvSpPr/>
            <p:nvPr/>
          </p:nvSpPr>
          <p:spPr>
            <a:xfrm rot="10800000">
              <a:off x="-442933" y="450796"/>
              <a:ext cx="4361088" cy="1124872"/>
            </a:xfrm>
            <a:prstGeom prst="trapezoid">
              <a:avLst>
                <a:gd name="adj" fmla="val 48462"/>
              </a:avLst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Trapèze 4"/>
            <p:cNvSpPr/>
            <p:nvPr/>
          </p:nvSpPr>
          <p:spPr>
            <a:xfrm>
              <a:off x="388791" y="415628"/>
              <a:ext cx="2834707" cy="11248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200" kern="1200" dirty="0" smtClean="0">
                  <a:solidFill>
                    <a:schemeClr val="tx1"/>
                  </a:solidFill>
                </a:rPr>
                <a:t>670</a:t>
              </a:r>
              <a:r>
                <a:rPr lang="fr-FR" sz="3200" kern="1200" dirty="0" smtClean="0"/>
                <a:t> </a:t>
              </a:r>
              <a:r>
                <a:rPr lang="fr-FR" sz="3200" kern="1200" dirty="0" err="1" smtClean="0">
                  <a:solidFill>
                    <a:schemeClr val="tx1"/>
                  </a:solidFill>
                </a:rPr>
                <a:t>phosphosites</a:t>
              </a:r>
              <a:endParaRPr lang="fr-FR" sz="3200" kern="120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re 1"/>
          <p:cNvSpPr txBox="1">
            <a:spLocks/>
          </p:cNvSpPr>
          <p:nvPr/>
        </p:nvSpPr>
        <p:spPr>
          <a:xfrm>
            <a:off x="2022999" y="130622"/>
            <a:ext cx="4349202" cy="6340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 err="1" smtClean="0"/>
              <a:t>Phosphosites</a:t>
            </a:r>
            <a:r>
              <a:rPr lang="fr-FR" sz="3600" dirty="0" smtClean="0"/>
              <a:t> </a:t>
            </a:r>
            <a:r>
              <a:rPr lang="fr-FR" sz="3600" dirty="0" err="1" smtClean="0"/>
              <a:t>selection</a:t>
            </a:r>
            <a:endParaRPr lang="fr-FR" sz="3600" dirty="0"/>
          </a:p>
        </p:txBody>
      </p:sp>
      <p:sp>
        <p:nvSpPr>
          <p:cNvPr id="7" name="ZoneTexte 6"/>
          <p:cNvSpPr txBox="1"/>
          <p:nvPr/>
        </p:nvSpPr>
        <p:spPr>
          <a:xfrm>
            <a:off x="4572000" y="1124744"/>
            <a:ext cx="352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LC-MS/MS identification</a:t>
            </a:r>
            <a:endParaRPr lang="fr-FR" sz="2800" dirty="0"/>
          </a:p>
        </p:txBody>
      </p:sp>
      <p:sp>
        <p:nvSpPr>
          <p:cNvPr id="8" name="Flèche gauche 7"/>
          <p:cNvSpPr/>
          <p:nvPr/>
        </p:nvSpPr>
        <p:spPr>
          <a:xfrm>
            <a:off x="5004048" y="1431628"/>
            <a:ext cx="288032" cy="184666"/>
          </a:xfrm>
          <a:prstGeom prst="left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8667065" y="548680"/>
            <a:ext cx="401072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O</a:t>
            </a:r>
            <a:endParaRPr lang="fr-FR" sz="20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I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C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462403" y="19472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V-2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4851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37</a:t>
            </a:fld>
            <a:endParaRPr lang="fr-FR"/>
          </a:p>
        </p:txBody>
      </p:sp>
      <p:grpSp>
        <p:nvGrpSpPr>
          <p:cNvPr id="3" name="Groupe 2"/>
          <p:cNvGrpSpPr/>
          <p:nvPr/>
        </p:nvGrpSpPr>
        <p:grpSpPr>
          <a:xfrm>
            <a:off x="642960" y="1503989"/>
            <a:ext cx="4361088" cy="1124872"/>
            <a:chOff x="0" y="0"/>
            <a:chExt cx="4361088" cy="1124872"/>
          </a:xfrm>
        </p:grpSpPr>
        <p:sp>
          <p:nvSpPr>
            <p:cNvPr id="7" name="Trapèze 6"/>
            <p:cNvSpPr/>
            <p:nvPr/>
          </p:nvSpPr>
          <p:spPr>
            <a:xfrm rot="10800000">
              <a:off x="0" y="0"/>
              <a:ext cx="4361088" cy="1124872"/>
            </a:xfrm>
            <a:prstGeom prst="trapezoid">
              <a:avLst>
                <a:gd name="adj" fmla="val 48462"/>
              </a:avLst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Trapèze 4"/>
            <p:cNvSpPr/>
            <p:nvPr/>
          </p:nvSpPr>
          <p:spPr>
            <a:xfrm>
              <a:off x="763190" y="0"/>
              <a:ext cx="2834707" cy="11248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200" kern="12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670 </a:t>
              </a:r>
              <a:r>
                <a:rPr lang="fr-FR" sz="3200" kern="1200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phosphosites</a:t>
              </a:r>
              <a:endParaRPr lang="fr-FR" sz="3200" kern="1200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1202519" y="2641562"/>
            <a:ext cx="3241967" cy="1124872"/>
            <a:chOff x="559560" y="1124872"/>
            <a:chExt cx="3241967" cy="1124872"/>
          </a:xfrm>
        </p:grpSpPr>
        <p:sp>
          <p:nvSpPr>
            <p:cNvPr id="5" name="Trapèze 4"/>
            <p:cNvSpPr/>
            <p:nvPr/>
          </p:nvSpPr>
          <p:spPr>
            <a:xfrm rot="10800000">
              <a:off x="559560" y="1124872"/>
              <a:ext cx="3241967" cy="1124872"/>
            </a:xfrm>
            <a:prstGeom prst="trapezoid">
              <a:avLst>
                <a:gd name="adj" fmla="val 48462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-3311292"/>
                <a:satOff val="13270"/>
                <a:lumOff val="287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rapèze 6"/>
            <p:cNvSpPr/>
            <p:nvPr/>
          </p:nvSpPr>
          <p:spPr>
            <a:xfrm>
              <a:off x="1126904" y="1124872"/>
              <a:ext cx="2107278" cy="11248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1422400">
                <a:spcBef>
                  <a:spcPct val="0"/>
                </a:spcBef>
              </a:pPr>
              <a:r>
                <a:rPr lang="fr-FR" sz="3200" kern="1200" dirty="0" smtClean="0">
                  <a:solidFill>
                    <a:schemeClr val="tx1"/>
                  </a:solidFill>
                </a:rPr>
                <a:t>650 </a:t>
              </a:r>
            </a:p>
            <a:p>
              <a:pPr lvl="0" algn="ctr" defTabSz="1422400">
                <a:spcBef>
                  <a:spcPct val="0"/>
                </a:spcBef>
              </a:pPr>
              <a:r>
                <a:rPr lang="fr-FR" sz="2800" kern="1200" dirty="0" smtClean="0">
                  <a:solidFill>
                    <a:schemeClr val="tx1"/>
                  </a:solidFill>
                </a:rPr>
                <a:t>(97%)</a:t>
              </a:r>
              <a:endParaRPr lang="fr-FR" sz="28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Titre 1"/>
          <p:cNvSpPr txBox="1">
            <a:spLocks/>
          </p:cNvSpPr>
          <p:nvPr/>
        </p:nvSpPr>
        <p:spPr>
          <a:xfrm>
            <a:off x="2022999" y="188640"/>
            <a:ext cx="4349202" cy="6340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 err="1" smtClean="0"/>
              <a:t>Phosphosites</a:t>
            </a:r>
            <a:r>
              <a:rPr lang="fr-FR" sz="3600" dirty="0" smtClean="0"/>
              <a:t> </a:t>
            </a:r>
            <a:r>
              <a:rPr lang="fr-FR" sz="3600" dirty="0" err="1" smtClean="0"/>
              <a:t>selection</a:t>
            </a:r>
            <a:endParaRPr lang="fr-FR" sz="3600" dirty="0"/>
          </a:p>
        </p:txBody>
      </p:sp>
      <p:sp>
        <p:nvSpPr>
          <p:cNvPr id="10" name="ZoneTexte 9"/>
          <p:cNvSpPr txBox="1"/>
          <p:nvPr/>
        </p:nvSpPr>
        <p:spPr>
          <a:xfrm>
            <a:off x="4716016" y="1052736"/>
            <a:ext cx="352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</a:rPr>
              <a:t>LC-MS/MS identification</a:t>
            </a:r>
            <a:endParaRPr lang="fr-FR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Flèche gauche 10"/>
          <p:cNvSpPr/>
          <p:nvPr/>
        </p:nvSpPr>
        <p:spPr>
          <a:xfrm>
            <a:off x="5004048" y="1431628"/>
            <a:ext cx="288032" cy="184666"/>
          </a:xfrm>
          <a:prstGeom prst="leftArrow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4139952" y="2204864"/>
            <a:ext cx="352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LC-MS/MS quantification</a:t>
            </a:r>
          </a:p>
        </p:txBody>
      </p:sp>
      <p:sp>
        <p:nvSpPr>
          <p:cNvPr id="13" name="Flèche gauche 12"/>
          <p:cNvSpPr/>
          <p:nvPr/>
        </p:nvSpPr>
        <p:spPr>
          <a:xfrm>
            <a:off x="4493136" y="2556396"/>
            <a:ext cx="288032" cy="184666"/>
          </a:xfrm>
          <a:prstGeom prst="left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8667065" y="548680"/>
            <a:ext cx="401072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O</a:t>
            </a:r>
            <a:endParaRPr lang="fr-FR" sz="20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I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C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8462403" y="19472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V-2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343769"/>
            <a:ext cx="888084" cy="6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68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38</a:t>
            </a:fld>
            <a:endParaRPr lang="fr-FR"/>
          </a:p>
        </p:txBody>
      </p:sp>
      <p:grpSp>
        <p:nvGrpSpPr>
          <p:cNvPr id="3" name="Groupe 2"/>
          <p:cNvGrpSpPr/>
          <p:nvPr/>
        </p:nvGrpSpPr>
        <p:grpSpPr>
          <a:xfrm>
            <a:off x="755576" y="1741691"/>
            <a:ext cx="4361088" cy="1124872"/>
            <a:chOff x="0" y="0"/>
            <a:chExt cx="4361088" cy="1124872"/>
          </a:xfrm>
        </p:grpSpPr>
        <p:sp>
          <p:nvSpPr>
            <p:cNvPr id="10" name="Trapèze 9"/>
            <p:cNvSpPr/>
            <p:nvPr/>
          </p:nvSpPr>
          <p:spPr>
            <a:xfrm rot="10800000">
              <a:off x="0" y="0"/>
              <a:ext cx="4361088" cy="1124872"/>
            </a:xfrm>
            <a:prstGeom prst="trapezoid">
              <a:avLst>
                <a:gd name="adj" fmla="val 48462"/>
              </a:avLst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Trapèze 4"/>
            <p:cNvSpPr/>
            <p:nvPr/>
          </p:nvSpPr>
          <p:spPr>
            <a:xfrm>
              <a:off x="763190" y="0"/>
              <a:ext cx="2834707" cy="11248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200" kern="12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670 </a:t>
              </a:r>
              <a:r>
                <a:rPr lang="fr-FR" sz="3200" kern="1200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phosphosites</a:t>
              </a:r>
              <a:endParaRPr lang="fr-FR" sz="3200" kern="1200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1315136" y="2866563"/>
            <a:ext cx="3241967" cy="1124872"/>
            <a:chOff x="559560" y="1124872"/>
            <a:chExt cx="3241967" cy="1124872"/>
          </a:xfrm>
        </p:grpSpPr>
        <p:sp>
          <p:nvSpPr>
            <p:cNvPr id="8" name="Trapèze 7"/>
            <p:cNvSpPr/>
            <p:nvPr/>
          </p:nvSpPr>
          <p:spPr>
            <a:xfrm rot="10800000">
              <a:off x="559560" y="1124872"/>
              <a:ext cx="3241967" cy="1124872"/>
            </a:xfrm>
            <a:prstGeom prst="trapezoid">
              <a:avLst>
                <a:gd name="adj" fmla="val 48462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-3311292"/>
                <a:satOff val="13270"/>
                <a:lumOff val="287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Trapèze 6"/>
            <p:cNvSpPr/>
            <p:nvPr/>
          </p:nvSpPr>
          <p:spPr>
            <a:xfrm>
              <a:off x="1126904" y="1124872"/>
              <a:ext cx="2107278" cy="11248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200" kern="1200" dirty="0" smtClean="0">
                  <a:solidFill>
                    <a:schemeClr val="accent3">
                      <a:lumMod val="75000"/>
                    </a:schemeClr>
                  </a:solidFill>
                </a:rPr>
                <a:t>  650</a:t>
              </a:r>
              <a:endParaRPr lang="fr-FR" sz="3200" kern="12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1884312" y="3991436"/>
            <a:ext cx="2103614" cy="1124872"/>
            <a:chOff x="1128736" y="2249745"/>
            <a:chExt cx="2103614" cy="1124872"/>
          </a:xfrm>
        </p:grpSpPr>
        <p:sp>
          <p:nvSpPr>
            <p:cNvPr id="6" name="Trapèze 5"/>
            <p:cNvSpPr/>
            <p:nvPr/>
          </p:nvSpPr>
          <p:spPr>
            <a:xfrm rot="10800000">
              <a:off x="1128736" y="2249745"/>
              <a:ext cx="2103614" cy="1124872"/>
            </a:xfrm>
            <a:prstGeom prst="trapezoid">
              <a:avLst>
                <a:gd name="adj" fmla="val 48462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-6622584"/>
                <a:satOff val="26541"/>
                <a:lumOff val="575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Trapèze 8"/>
            <p:cNvSpPr/>
            <p:nvPr/>
          </p:nvSpPr>
          <p:spPr>
            <a:xfrm>
              <a:off x="1496869" y="2249745"/>
              <a:ext cx="1367349" cy="11248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200" kern="1200" dirty="0" smtClean="0">
                  <a:solidFill>
                    <a:schemeClr val="tx1"/>
                  </a:solidFill>
                </a:rPr>
                <a:t> 330 </a:t>
              </a:r>
              <a:r>
                <a:rPr lang="fr-FR" sz="2800" kern="1200" dirty="0" smtClean="0">
                  <a:solidFill>
                    <a:schemeClr val="tx1"/>
                  </a:solidFill>
                </a:rPr>
                <a:t>(49%)</a:t>
              </a:r>
              <a:endParaRPr lang="fr-FR" sz="28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4788024" y="1294160"/>
            <a:ext cx="352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</a:rPr>
              <a:t>LC-MS/MS identification</a:t>
            </a:r>
            <a:endParaRPr lang="fr-FR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313684" y="2399680"/>
            <a:ext cx="352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</a:rPr>
              <a:t>LC-MS/MS quantification</a:t>
            </a:r>
            <a:endParaRPr lang="fr-FR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005037" y="3525257"/>
            <a:ext cx="352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 smtClean="0"/>
              <a:t>Present</a:t>
            </a:r>
            <a:r>
              <a:rPr lang="fr-FR" sz="2800" dirty="0" smtClean="0"/>
              <a:t> in at least</a:t>
            </a:r>
          </a:p>
          <a:p>
            <a:pPr algn="ctr"/>
            <a:r>
              <a:rPr lang="fr-FR" sz="2800" dirty="0" smtClean="0"/>
              <a:t>3 </a:t>
            </a:r>
            <a:r>
              <a:rPr lang="fr-FR" sz="2800" dirty="0" err="1" smtClean="0"/>
              <a:t>replicates</a:t>
            </a:r>
            <a:endParaRPr lang="fr-FR" sz="2800" dirty="0"/>
          </a:p>
        </p:txBody>
      </p:sp>
      <p:sp>
        <p:nvSpPr>
          <p:cNvPr id="15" name="Flèche gauche 14"/>
          <p:cNvSpPr/>
          <p:nvPr/>
        </p:nvSpPr>
        <p:spPr>
          <a:xfrm>
            <a:off x="5148064" y="1671182"/>
            <a:ext cx="288032" cy="184666"/>
          </a:xfrm>
          <a:prstGeom prst="leftArrow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gauche 15"/>
          <p:cNvSpPr/>
          <p:nvPr/>
        </p:nvSpPr>
        <p:spPr>
          <a:xfrm>
            <a:off x="4637152" y="2783250"/>
            <a:ext cx="288032" cy="184666"/>
          </a:xfrm>
          <a:prstGeom prst="leftArrow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gauche 16"/>
          <p:cNvSpPr/>
          <p:nvPr/>
        </p:nvSpPr>
        <p:spPr>
          <a:xfrm>
            <a:off x="4055636" y="3909978"/>
            <a:ext cx="288032" cy="184666"/>
          </a:xfrm>
          <a:prstGeom prst="left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itre 1"/>
          <p:cNvSpPr txBox="1">
            <a:spLocks/>
          </p:cNvSpPr>
          <p:nvPr/>
        </p:nvSpPr>
        <p:spPr>
          <a:xfrm>
            <a:off x="2022999" y="130622"/>
            <a:ext cx="4349202" cy="6340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 err="1" smtClean="0"/>
              <a:t>Phosphosites</a:t>
            </a:r>
            <a:r>
              <a:rPr lang="fr-FR" sz="3600" dirty="0" smtClean="0"/>
              <a:t> </a:t>
            </a:r>
            <a:r>
              <a:rPr lang="fr-FR" sz="3600" dirty="0" err="1" smtClean="0"/>
              <a:t>selection</a:t>
            </a:r>
            <a:endParaRPr lang="fr-FR" sz="3600" dirty="0"/>
          </a:p>
        </p:txBody>
      </p:sp>
      <p:sp>
        <p:nvSpPr>
          <p:cNvPr id="20" name="ZoneTexte 19"/>
          <p:cNvSpPr txBox="1"/>
          <p:nvPr/>
        </p:nvSpPr>
        <p:spPr>
          <a:xfrm>
            <a:off x="8667065" y="548680"/>
            <a:ext cx="401072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O</a:t>
            </a:r>
            <a:endParaRPr lang="fr-FR" sz="20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I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C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8462403" y="19472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V-2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3947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39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117450" y="1124744"/>
            <a:ext cx="21908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</a:rPr>
              <a:t>LC-MS/MS identification</a:t>
            </a:r>
            <a:endParaRPr lang="fr-FR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2901176163"/>
              </p:ext>
            </p:extLst>
          </p:nvPr>
        </p:nvGraphicFramePr>
        <p:xfrm>
          <a:off x="451632" y="1451968"/>
          <a:ext cx="4361088" cy="4499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995936" y="2132856"/>
            <a:ext cx="352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</a:rPr>
              <a:t>LC-MS/MS quantification</a:t>
            </a:r>
            <a:endParaRPr lang="fr-FR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Flèche gauche 6"/>
          <p:cNvSpPr/>
          <p:nvPr/>
        </p:nvSpPr>
        <p:spPr>
          <a:xfrm>
            <a:off x="5004048" y="1431628"/>
            <a:ext cx="288032" cy="184666"/>
          </a:xfrm>
          <a:prstGeom prst="leftArrow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gauche 7"/>
          <p:cNvSpPr/>
          <p:nvPr/>
        </p:nvSpPr>
        <p:spPr>
          <a:xfrm>
            <a:off x="4493136" y="2492896"/>
            <a:ext cx="288032" cy="184666"/>
          </a:xfrm>
          <a:prstGeom prst="leftArrow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gauche 8"/>
          <p:cNvSpPr/>
          <p:nvPr/>
        </p:nvSpPr>
        <p:spPr>
          <a:xfrm>
            <a:off x="3886220" y="3645024"/>
            <a:ext cx="288032" cy="184666"/>
          </a:xfrm>
          <a:prstGeom prst="leftArrow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gauche 9"/>
          <p:cNvSpPr/>
          <p:nvPr/>
        </p:nvSpPr>
        <p:spPr>
          <a:xfrm>
            <a:off x="3347864" y="4797152"/>
            <a:ext cx="288032" cy="184666"/>
          </a:xfrm>
          <a:prstGeom prst="left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2987824" y="4504764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 smtClean="0"/>
              <a:t>Normalization</a:t>
            </a:r>
            <a:r>
              <a:rPr lang="fr-FR" sz="2800" dirty="0" smtClean="0"/>
              <a:t> </a:t>
            </a:r>
            <a:r>
              <a:rPr lang="fr-FR" sz="2800" dirty="0" err="1" smtClean="0"/>
              <a:t>according</a:t>
            </a:r>
            <a:r>
              <a:rPr lang="fr-FR" sz="2800" dirty="0" smtClean="0"/>
              <a:t> </a:t>
            </a:r>
          </a:p>
          <a:p>
            <a:pPr algn="ctr"/>
            <a:r>
              <a:rPr lang="fr-FR" sz="2800" dirty="0" smtClean="0"/>
              <a:t>to </a:t>
            </a:r>
            <a:r>
              <a:rPr lang="fr-FR" sz="2800" dirty="0" err="1" smtClean="0"/>
              <a:t>protein</a:t>
            </a:r>
            <a:r>
              <a:rPr lang="fr-FR" sz="2800" dirty="0" smtClean="0"/>
              <a:t> </a:t>
            </a:r>
            <a:r>
              <a:rPr lang="fr-FR" sz="2800" dirty="0" err="1" smtClean="0"/>
              <a:t>abundance</a:t>
            </a:r>
            <a:endParaRPr lang="fr-FR" sz="2800" dirty="0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2022999" y="188640"/>
            <a:ext cx="4349202" cy="6340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 err="1" smtClean="0"/>
              <a:t>Phosphosites</a:t>
            </a:r>
            <a:r>
              <a:rPr lang="fr-FR" sz="3600" dirty="0" smtClean="0"/>
              <a:t> </a:t>
            </a:r>
            <a:r>
              <a:rPr lang="fr-FR" sz="3600" dirty="0" err="1" smtClean="0"/>
              <a:t>selection</a:t>
            </a:r>
            <a:endParaRPr lang="fr-FR" sz="3600" dirty="0"/>
          </a:p>
        </p:txBody>
      </p:sp>
      <p:sp>
        <p:nvSpPr>
          <p:cNvPr id="14" name="ZoneTexte 13"/>
          <p:cNvSpPr txBox="1"/>
          <p:nvPr/>
        </p:nvSpPr>
        <p:spPr>
          <a:xfrm>
            <a:off x="8667065" y="548680"/>
            <a:ext cx="401072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O</a:t>
            </a:r>
            <a:endParaRPr lang="fr-FR" sz="20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I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C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8462403" y="19472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V-2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851920" y="3284984"/>
            <a:ext cx="3528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 smtClean="0">
                <a:solidFill>
                  <a:schemeClr val="bg1">
                    <a:lumMod val="75000"/>
                  </a:schemeClr>
                </a:solidFill>
              </a:rPr>
              <a:t>Present</a:t>
            </a:r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</a:rPr>
              <a:t> in at least</a:t>
            </a:r>
          </a:p>
          <a:p>
            <a:pPr algn="ctr"/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</a:rPr>
              <a:t>3 </a:t>
            </a:r>
            <a:r>
              <a:rPr lang="fr-FR" sz="2800" dirty="0" err="1" smtClean="0">
                <a:solidFill>
                  <a:schemeClr val="bg1">
                    <a:lumMod val="75000"/>
                  </a:schemeClr>
                </a:solidFill>
              </a:rPr>
              <a:t>replicates</a:t>
            </a:r>
            <a:endParaRPr lang="fr-FR" sz="2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41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25924"/>
            <a:ext cx="8208912" cy="926812"/>
          </a:xfrm>
          <a:ln>
            <a:solidFill>
              <a:schemeClr val="tx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smtClean="0"/>
              <a:t>Variations of mitochondrial </a:t>
            </a:r>
            <a:r>
              <a:rPr lang="fr-FR" sz="3200" dirty="0" err="1" smtClean="0"/>
              <a:t>protein</a:t>
            </a:r>
            <a:r>
              <a:rPr lang="fr-FR" sz="3200" dirty="0" smtClean="0"/>
              <a:t> phosphorylation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40</a:t>
            </a:fld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467544" y="1181367"/>
            <a:ext cx="7557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289 mitochondrial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phosphosites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quantified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, of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which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214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were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new</a:t>
            </a:r>
            <a:endParaRPr lang="fr-FR" sz="2000" dirty="0">
              <a:solidFill>
                <a:srgbClr val="C00000"/>
              </a:solidFill>
              <a:latin typeface="+mj-lt"/>
            </a:endParaRPr>
          </a:p>
        </p:txBody>
      </p:sp>
      <p:graphicFrame>
        <p:nvGraphicFramePr>
          <p:cNvPr id="6" name="Graphique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3963818"/>
              </p:ext>
            </p:extLst>
          </p:nvPr>
        </p:nvGraphicFramePr>
        <p:xfrm>
          <a:off x="2051720" y="908720"/>
          <a:ext cx="5769074" cy="5357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8667065" y="548680"/>
            <a:ext cx="401072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O</a:t>
            </a:r>
            <a:endParaRPr lang="fr-FR" sz="20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I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C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462403" y="19472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V-2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471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25924"/>
            <a:ext cx="8208912" cy="926812"/>
          </a:xfrm>
          <a:ln>
            <a:solidFill>
              <a:schemeClr val="tx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smtClean="0"/>
              <a:t>Variations of mitochondrial </a:t>
            </a:r>
            <a:r>
              <a:rPr lang="fr-FR" sz="3200" dirty="0" err="1" smtClean="0"/>
              <a:t>protein</a:t>
            </a:r>
            <a:r>
              <a:rPr lang="fr-FR" sz="3200" dirty="0" smtClean="0"/>
              <a:t> phosphorylation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41</a:t>
            </a:fld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378407" y="1500753"/>
            <a:ext cx="7724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90 mitochondrial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phosphosites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quantified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with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significative variation</a:t>
            </a:r>
            <a:endParaRPr lang="fr-FR" sz="2000" dirty="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1403648" y="2420888"/>
            <a:ext cx="5397619" cy="3888432"/>
            <a:chOff x="2672845" y="1628800"/>
            <a:chExt cx="5397619" cy="3888432"/>
          </a:xfrm>
        </p:grpSpPr>
        <p:graphicFrame>
          <p:nvGraphicFramePr>
            <p:cNvPr id="7" name="Graphique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90870989"/>
                </p:ext>
              </p:extLst>
            </p:nvPr>
          </p:nvGraphicFramePr>
          <p:xfrm>
            <a:off x="3779912" y="1628800"/>
            <a:ext cx="3888432" cy="38884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ZoneTexte 3"/>
            <p:cNvSpPr txBox="1"/>
            <p:nvPr/>
          </p:nvSpPr>
          <p:spPr>
            <a:xfrm>
              <a:off x="5868144" y="2204864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+mj-lt"/>
                </a:rPr>
                <a:t>1 condition</a:t>
              </a:r>
              <a:endParaRPr lang="fr-FR" dirty="0">
                <a:latin typeface="+mj-lt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6670722" y="4509120"/>
              <a:ext cx="1399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+mj-lt"/>
                </a:rPr>
                <a:t>2 conditions</a:t>
              </a:r>
              <a:endParaRPr lang="fr-FR" dirty="0">
                <a:latin typeface="+mj-lt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2672845" y="2996952"/>
              <a:ext cx="1399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+mj-lt"/>
                </a:rPr>
                <a:t>3</a:t>
              </a:r>
              <a:r>
                <a:rPr lang="fr-FR" dirty="0" smtClean="0">
                  <a:latin typeface="+mj-lt"/>
                </a:rPr>
                <a:t> conditions</a:t>
              </a:r>
              <a:endParaRPr lang="fr-FR" dirty="0">
                <a:latin typeface="+mj-lt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5531192" y="2767766"/>
              <a:ext cx="336952" cy="400110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fr-FR" sz="2000" b="1" dirty="0" smtClean="0">
                  <a:latin typeface="+mj-lt"/>
                </a:rPr>
                <a:t>9</a:t>
              </a:r>
              <a:endParaRPr lang="fr-FR" sz="2000" b="1" dirty="0">
                <a:latin typeface="+mj-lt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6035248" y="4325034"/>
              <a:ext cx="489236" cy="400110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fr-FR" sz="2000" b="1" dirty="0" smtClean="0">
                  <a:latin typeface="+mj-lt"/>
                </a:rPr>
                <a:t>42</a:t>
              </a:r>
              <a:endParaRPr lang="fr-FR" sz="2000" b="1" dirty="0">
                <a:latin typeface="+mj-lt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3995936" y="3717032"/>
              <a:ext cx="489236" cy="400110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fr-FR" sz="2000" b="1" dirty="0" smtClean="0">
                  <a:latin typeface="+mj-lt"/>
                </a:rPr>
                <a:t>39</a:t>
              </a:r>
              <a:endParaRPr lang="fr-FR" sz="2000" b="1" dirty="0">
                <a:latin typeface="+mj-lt"/>
              </a:endParaRPr>
            </a:p>
          </p:txBody>
        </p:sp>
      </p:grpSp>
      <p:sp>
        <p:nvSpPr>
          <p:cNvPr id="14" name="ZoneTexte 13"/>
          <p:cNvSpPr txBox="1"/>
          <p:nvPr/>
        </p:nvSpPr>
        <p:spPr>
          <a:xfrm>
            <a:off x="8667065" y="548680"/>
            <a:ext cx="401072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O</a:t>
            </a:r>
            <a:endParaRPr lang="fr-FR" sz="20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I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C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8462403" y="19472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V-2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97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136904" cy="1143000"/>
          </a:xfrm>
          <a:ln>
            <a:solidFill>
              <a:schemeClr val="tx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err="1" smtClean="0"/>
              <a:t>Significant</a:t>
            </a:r>
            <a:r>
              <a:rPr lang="fr-FR" sz="3200" dirty="0" smtClean="0"/>
              <a:t> changes of phosphorylation </a:t>
            </a:r>
            <a:r>
              <a:rPr lang="fr-FR" sz="3200" dirty="0" err="1" smtClean="0"/>
              <a:t>according</a:t>
            </a:r>
            <a:r>
              <a:rPr lang="fr-FR" sz="3200" dirty="0" smtClean="0"/>
              <a:t> to the </a:t>
            </a:r>
            <a:r>
              <a:rPr lang="fr-FR" sz="3200" dirty="0" err="1" smtClean="0"/>
              <a:t>substrate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42</a:t>
            </a:fld>
            <a:endParaRPr lang="fr-FR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3397331"/>
              </p:ext>
            </p:extLst>
          </p:nvPr>
        </p:nvGraphicFramePr>
        <p:xfrm>
          <a:off x="1215367" y="2286891"/>
          <a:ext cx="604867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39552" y="1300698"/>
            <a:ext cx="6178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39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varying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phosphosites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quantified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in the 3 conditions</a:t>
            </a:r>
            <a:endParaRPr lang="fr-FR" sz="2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667065" y="548680"/>
            <a:ext cx="401072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O</a:t>
            </a:r>
            <a:endParaRPr lang="fr-FR" sz="20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I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C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462403" y="19472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V-2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815284"/>
            <a:ext cx="1438275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e 11"/>
          <p:cNvGrpSpPr/>
          <p:nvPr/>
        </p:nvGrpSpPr>
        <p:grpSpPr>
          <a:xfrm>
            <a:off x="6227241" y="4098901"/>
            <a:ext cx="1440000" cy="720000"/>
            <a:chOff x="0" y="1412776"/>
            <a:chExt cx="8127841" cy="4318173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02"/>
            <a:stretch/>
          </p:blipFill>
          <p:spPr>
            <a:xfrm>
              <a:off x="0" y="1412776"/>
              <a:ext cx="8127841" cy="4318173"/>
            </a:xfrm>
            <a:prstGeom prst="rect">
              <a:avLst/>
            </a:prstGeom>
          </p:spPr>
        </p:pic>
        <p:grpSp>
          <p:nvGrpSpPr>
            <p:cNvPr id="14" name="Groupe 13"/>
            <p:cNvGrpSpPr/>
            <p:nvPr/>
          </p:nvGrpSpPr>
          <p:grpSpPr>
            <a:xfrm flipH="1">
              <a:off x="3923928" y="1876468"/>
              <a:ext cx="972000" cy="540000"/>
              <a:chOff x="5505140" y="2344189"/>
              <a:chExt cx="277200" cy="144000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5505140" y="2344189"/>
                <a:ext cx="277200" cy="1440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9" name="Connecteur droit 18"/>
              <p:cNvCxnSpPr/>
              <p:nvPr/>
            </p:nvCxnSpPr>
            <p:spPr>
              <a:xfrm>
                <a:off x="5505140" y="2380257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e 14"/>
            <p:cNvGrpSpPr/>
            <p:nvPr/>
          </p:nvGrpSpPr>
          <p:grpSpPr>
            <a:xfrm flipH="1">
              <a:off x="6391521" y="2052979"/>
              <a:ext cx="972000" cy="604800"/>
              <a:chOff x="6220486" y="2762820"/>
              <a:chExt cx="277718" cy="85086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6220486" y="2762820"/>
                <a:ext cx="277200" cy="85086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7" name="Connecteur droit 16"/>
              <p:cNvCxnSpPr/>
              <p:nvPr/>
            </p:nvCxnSpPr>
            <p:spPr>
              <a:xfrm>
                <a:off x="6221004" y="2822037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ZoneTexte 8"/>
          <p:cNvSpPr txBox="1"/>
          <p:nvPr/>
        </p:nvSpPr>
        <p:spPr>
          <a:xfrm>
            <a:off x="6425823" y="4820305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/>
              <a:t>1      2      3</a:t>
            </a:r>
            <a:endParaRPr lang="fr-FR" sz="1800" dirty="0"/>
          </a:p>
        </p:txBody>
      </p:sp>
      <p:grpSp>
        <p:nvGrpSpPr>
          <p:cNvPr id="22" name="Groupe 21"/>
          <p:cNvGrpSpPr/>
          <p:nvPr/>
        </p:nvGrpSpPr>
        <p:grpSpPr>
          <a:xfrm>
            <a:off x="467704" y="4923782"/>
            <a:ext cx="1440000" cy="720000"/>
            <a:chOff x="0" y="862263"/>
            <a:chExt cx="9144000" cy="4772993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22"/>
            <a:stretch/>
          </p:blipFill>
          <p:spPr>
            <a:xfrm>
              <a:off x="0" y="862263"/>
              <a:ext cx="9144000" cy="4772993"/>
            </a:xfrm>
            <a:prstGeom prst="rect">
              <a:avLst/>
            </a:prstGeom>
          </p:spPr>
        </p:pic>
        <p:grpSp>
          <p:nvGrpSpPr>
            <p:cNvPr id="24" name="Groupe 23"/>
            <p:cNvGrpSpPr/>
            <p:nvPr/>
          </p:nvGrpSpPr>
          <p:grpSpPr>
            <a:xfrm flipH="1">
              <a:off x="7202906" y="1681965"/>
              <a:ext cx="1080000" cy="72000"/>
              <a:chOff x="6220486" y="2762820"/>
              <a:chExt cx="277718" cy="85086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6220486" y="2762820"/>
                <a:ext cx="277200" cy="85086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2" name="Connecteur droit 31"/>
              <p:cNvCxnSpPr/>
              <p:nvPr/>
            </p:nvCxnSpPr>
            <p:spPr>
              <a:xfrm>
                <a:off x="6221004" y="2822037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e 24"/>
            <p:cNvGrpSpPr/>
            <p:nvPr/>
          </p:nvGrpSpPr>
          <p:grpSpPr>
            <a:xfrm flipH="1">
              <a:off x="4417351" y="3296501"/>
              <a:ext cx="1080000" cy="216000"/>
              <a:chOff x="5505140" y="2344189"/>
              <a:chExt cx="277200" cy="144000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5505140" y="2344189"/>
                <a:ext cx="277200" cy="1440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0" name="Connecteur droit 29"/>
              <p:cNvCxnSpPr/>
              <p:nvPr/>
            </p:nvCxnSpPr>
            <p:spPr>
              <a:xfrm>
                <a:off x="5505140" y="2380257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e 25"/>
            <p:cNvGrpSpPr/>
            <p:nvPr/>
          </p:nvGrpSpPr>
          <p:grpSpPr>
            <a:xfrm flipH="1">
              <a:off x="1619672" y="4589057"/>
              <a:ext cx="1080000" cy="140400"/>
              <a:chOff x="4845200" y="1897422"/>
              <a:chExt cx="278757" cy="40825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4845200" y="1897422"/>
                <a:ext cx="277200" cy="40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8" name="Connecteur droit 27"/>
              <p:cNvCxnSpPr/>
              <p:nvPr/>
            </p:nvCxnSpPr>
            <p:spPr>
              <a:xfrm>
                <a:off x="4846757" y="1929633"/>
                <a:ext cx="27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ZoneTexte 8"/>
          <p:cNvSpPr txBox="1"/>
          <p:nvPr/>
        </p:nvSpPr>
        <p:spPr>
          <a:xfrm>
            <a:off x="658307" y="5661975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/>
              <a:t>1      2      3</a:t>
            </a:r>
            <a:endParaRPr lang="fr-FR" sz="1800" dirty="0"/>
          </a:p>
        </p:txBody>
      </p:sp>
      <p:grpSp>
        <p:nvGrpSpPr>
          <p:cNvPr id="34" name="Groupe 33"/>
          <p:cNvGrpSpPr/>
          <p:nvPr/>
        </p:nvGrpSpPr>
        <p:grpSpPr>
          <a:xfrm>
            <a:off x="892849" y="2516682"/>
            <a:ext cx="1440000" cy="720000"/>
            <a:chOff x="0" y="862263"/>
            <a:chExt cx="9144000" cy="4804890"/>
          </a:xfrm>
        </p:grpSpPr>
        <p:pic>
          <p:nvPicPr>
            <p:cNvPr id="35" name="Image 3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01"/>
            <a:stretch/>
          </p:blipFill>
          <p:spPr>
            <a:xfrm>
              <a:off x="0" y="862263"/>
              <a:ext cx="9144000" cy="4804890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>
            <a:xfrm flipH="1">
              <a:off x="1630294" y="4735821"/>
              <a:ext cx="1080001" cy="13679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Rectangle 36"/>
            <p:cNvSpPr/>
            <p:nvPr/>
          </p:nvSpPr>
          <p:spPr>
            <a:xfrm flipH="1">
              <a:off x="4412505" y="4579518"/>
              <a:ext cx="1080000" cy="14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8" name="ZoneTexte 8"/>
          <p:cNvSpPr txBox="1"/>
          <p:nvPr/>
        </p:nvSpPr>
        <p:spPr>
          <a:xfrm>
            <a:off x="1076532" y="3241838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/>
              <a:t>1      2      3</a:t>
            </a:r>
            <a:endParaRPr lang="fr-FR" sz="1800" dirty="0"/>
          </a:p>
        </p:txBody>
      </p:sp>
      <p:sp>
        <p:nvSpPr>
          <p:cNvPr id="10" name="ZoneTexte 9"/>
          <p:cNvSpPr txBox="1"/>
          <p:nvPr/>
        </p:nvSpPr>
        <p:spPr>
          <a:xfrm>
            <a:off x="2332849" y="6525344"/>
            <a:ext cx="5021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Clusters P1 to P4 :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same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pattern as clusters 1 to 4</a:t>
            </a:r>
            <a:endParaRPr lang="fr-FR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19248" y="1700808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Classification</a:t>
            </a:r>
            <a:endParaRPr lang="fr-FR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387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136904" cy="1143000"/>
          </a:xfrm>
          <a:ln>
            <a:solidFill>
              <a:schemeClr val="tx2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err="1" smtClean="0"/>
              <a:t>Significant</a:t>
            </a:r>
            <a:r>
              <a:rPr lang="fr-FR" sz="3200" dirty="0" smtClean="0"/>
              <a:t> changes of phosphorylation </a:t>
            </a:r>
            <a:r>
              <a:rPr lang="fr-FR" sz="3200" dirty="0" err="1" smtClean="0"/>
              <a:t>according</a:t>
            </a:r>
            <a:r>
              <a:rPr lang="fr-FR" sz="3200" dirty="0" smtClean="0"/>
              <a:t> to the </a:t>
            </a:r>
            <a:r>
              <a:rPr lang="fr-FR" sz="3200" dirty="0" err="1" smtClean="0"/>
              <a:t>substrate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43</a:t>
            </a:fld>
            <a:endParaRPr lang="fr-FR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4885459"/>
              </p:ext>
            </p:extLst>
          </p:nvPr>
        </p:nvGraphicFramePr>
        <p:xfrm>
          <a:off x="2051720" y="2262360"/>
          <a:ext cx="604867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8667065" y="548680"/>
            <a:ext cx="401072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O</a:t>
            </a:r>
            <a:endParaRPr lang="fr-FR" sz="20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I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C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462403" y="19472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V-2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7544" y="6254577"/>
            <a:ext cx="5354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Additional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cluster P5: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specific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regulation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in galactose</a:t>
            </a:r>
            <a:endParaRPr lang="fr-FR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2843808" y="1531406"/>
            <a:ext cx="1440000" cy="720000"/>
            <a:chOff x="0" y="862263"/>
            <a:chExt cx="9144000" cy="4783625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815"/>
            <a:stretch/>
          </p:blipFill>
          <p:spPr>
            <a:xfrm>
              <a:off x="0" y="862263"/>
              <a:ext cx="9144000" cy="4783625"/>
            </a:xfrm>
            <a:prstGeom prst="rect">
              <a:avLst/>
            </a:prstGeom>
          </p:spPr>
        </p:pic>
        <p:grpSp>
          <p:nvGrpSpPr>
            <p:cNvPr id="14" name="Groupe 13"/>
            <p:cNvGrpSpPr/>
            <p:nvPr/>
          </p:nvGrpSpPr>
          <p:grpSpPr>
            <a:xfrm flipH="1">
              <a:off x="7191352" y="2759660"/>
              <a:ext cx="1080030" cy="684000"/>
              <a:chOff x="6306139" y="2761497"/>
              <a:chExt cx="277726" cy="85086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6306139" y="2761497"/>
                <a:ext cx="277200" cy="85086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2" name="Connecteur droit 21"/>
              <p:cNvCxnSpPr/>
              <p:nvPr/>
            </p:nvCxnSpPr>
            <p:spPr>
              <a:xfrm>
                <a:off x="6306665" y="2816745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e 14"/>
            <p:cNvGrpSpPr/>
            <p:nvPr/>
          </p:nvGrpSpPr>
          <p:grpSpPr>
            <a:xfrm flipH="1">
              <a:off x="4417351" y="4623875"/>
              <a:ext cx="1080000" cy="216000"/>
              <a:chOff x="5505140" y="2344189"/>
              <a:chExt cx="277200" cy="14400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5505140" y="2344189"/>
                <a:ext cx="277200" cy="1440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0" name="Connecteur droit 19"/>
              <p:cNvCxnSpPr/>
              <p:nvPr/>
            </p:nvCxnSpPr>
            <p:spPr>
              <a:xfrm>
                <a:off x="5505140" y="2429880"/>
                <a:ext cx="2772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e 15"/>
            <p:cNvGrpSpPr/>
            <p:nvPr/>
          </p:nvGrpSpPr>
          <p:grpSpPr>
            <a:xfrm flipH="1">
              <a:off x="1619671" y="1712572"/>
              <a:ext cx="1080000" cy="414000"/>
              <a:chOff x="4999681" y="1903687"/>
              <a:chExt cx="279480" cy="61200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4999681" y="1903687"/>
                <a:ext cx="277200" cy="612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8" name="Connecteur droit 17"/>
              <p:cNvCxnSpPr/>
              <p:nvPr/>
            </p:nvCxnSpPr>
            <p:spPr>
              <a:xfrm>
                <a:off x="5001961" y="1915135"/>
                <a:ext cx="27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ZoneTexte 8"/>
          <p:cNvSpPr txBox="1"/>
          <p:nvPr/>
        </p:nvSpPr>
        <p:spPr>
          <a:xfrm>
            <a:off x="3070499" y="2214330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/>
              <a:t>1      2      3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4104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44</a:t>
            </a:fld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827584" y="1340769"/>
            <a:ext cx="69127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300 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mitochondrial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proteins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were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identified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as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phosphorylated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≈ </a:t>
            </a:r>
            <a:r>
              <a:rPr lang="fr-FR" sz="2400" dirty="0">
                <a:solidFill>
                  <a:srgbClr val="C00000"/>
                </a:solidFill>
                <a:latin typeface="+mj-lt"/>
              </a:rPr>
              <a:t>30% </a:t>
            </a:r>
            <a:r>
              <a:rPr lang="fr-FR" sz="2400" dirty="0" smtClean="0">
                <a:solidFill>
                  <a:srgbClr val="C00000"/>
                </a:solidFill>
                <a:latin typeface="+mj-lt"/>
              </a:rPr>
              <a:t> mitochondrial </a:t>
            </a:r>
            <a:r>
              <a:rPr lang="fr-FR" sz="2400" dirty="0" err="1" smtClean="0">
                <a:solidFill>
                  <a:srgbClr val="C00000"/>
                </a:solidFill>
                <a:latin typeface="+mj-lt"/>
              </a:rPr>
              <a:t>proteins</a:t>
            </a:r>
            <a:endParaRPr lang="fr-FR" sz="2400" dirty="0">
              <a:solidFill>
                <a:srgbClr val="C00000"/>
              </a:solidFill>
              <a:latin typeface="+mj-lt"/>
            </a:endParaRPr>
          </a:p>
          <a:p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	</a:t>
            </a:r>
          </a:p>
          <a:p>
            <a:endParaRPr lang="fr-FR"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289 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phosphorylation sites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were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400" dirty="0" err="1" smtClean="0">
                <a:solidFill>
                  <a:srgbClr val="C00000"/>
                </a:solidFill>
                <a:latin typeface="+mj-lt"/>
              </a:rPr>
              <a:t>quantified</a:t>
            </a:r>
            <a:r>
              <a:rPr lang="fr-FR" sz="24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of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which</a:t>
            </a:r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400" dirty="0" smtClean="0">
                <a:solidFill>
                  <a:srgbClr val="C00000"/>
                </a:solidFill>
                <a:latin typeface="+mj-lt"/>
              </a:rPr>
              <a:t>214 </a:t>
            </a:r>
            <a:r>
              <a:rPr lang="fr-FR" sz="2400" dirty="0" err="1" smtClean="0">
                <a:solidFill>
                  <a:srgbClr val="C00000"/>
                </a:solidFill>
                <a:latin typeface="+mj-lt"/>
              </a:rPr>
              <a:t>were</a:t>
            </a:r>
            <a:r>
              <a:rPr lang="fr-FR" sz="2400" dirty="0" smtClean="0">
                <a:solidFill>
                  <a:srgbClr val="C00000"/>
                </a:solidFill>
                <a:latin typeface="+mj-lt"/>
              </a:rPr>
              <a:t> new  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significant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enlargement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of the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yeast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mitochondrial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phosphosites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map</a:t>
            </a:r>
            <a:endParaRPr lang="fr-FR"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>
              <a:buNone/>
            </a:pPr>
            <a:endParaRPr lang="fr-FR"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400" dirty="0">
                <a:solidFill>
                  <a:srgbClr val="C00000"/>
                </a:solidFill>
                <a:latin typeface="+mj-lt"/>
              </a:rPr>
              <a:t>1/3</a:t>
            </a:r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of the phosphorylation </a:t>
            </a:r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sites </a:t>
            </a:r>
            <a:r>
              <a:rPr lang="fr-FR" sz="2400" dirty="0">
                <a:solidFill>
                  <a:srgbClr val="C00000"/>
                </a:solidFill>
                <a:latin typeface="+mj-lt"/>
              </a:rPr>
              <a:t>varies </a:t>
            </a:r>
            <a:r>
              <a:rPr lang="fr-FR" sz="24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from</a:t>
            </a:r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the 3 </a:t>
            </a:r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culture conditions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tested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(glucose, galactose, lactate)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dirty="0" err="1" smtClean="0">
                <a:solidFill>
                  <a:srgbClr val="C00000"/>
                </a:solidFill>
                <a:latin typeface="+mj-lt"/>
              </a:rPr>
              <a:t>Specific</a:t>
            </a:r>
            <a:r>
              <a:rPr lang="fr-FR" sz="24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fr-FR" sz="2400" dirty="0" err="1" smtClean="0">
                <a:solidFill>
                  <a:srgbClr val="C00000"/>
                </a:solidFill>
                <a:latin typeface="+mj-lt"/>
              </a:rPr>
              <a:t>regulation</a:t>
            </a:r>
            <a:r>
              <a:rPr lang="fr-FR" sz="24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seems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to 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occur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in </a:t>
            </a:r>
            <a:r>
              <a:rPr lang="fr-FR" sz="2400" dirty="0" smtClean="0">
                <a:solidFill>
                  <a:srgbClr val="C00000"/>
                </a:solidFill>
                <a:latin typeface="+mj-lt"/>
              </a:rPr>
              <a:t>galactose 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(</a:t>
            </a:r>
            <a:r>
              <a:rPr lang="fr-FR" sz="24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respiro</a:t>
            </a:r>
            <a:r>
              <a:rPr lang="fr-FR" sz="240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-fermentative 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medium)</a:t>
            </a:r>
            <a:endParaRPr lang="fr-FR"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131840" y="260648"/>
            <a:ext cx="2160240" cy="67885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smtClean="0"/>
              <a:t>Conclusions</a:t>
            </a:r>
            <a:endParaRPr lang="fr-FR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8667065" y="548680"/>
            <a:ext cx="401072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O</a:t>
            </a:r>
            <a:endParaRPr lang="fr-FR" sz="20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R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T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E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M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I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C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462403" y="19472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+mj-lt"/>
              </a:rPr>
              <a:t>V-2</a:t>
            </a:r>
            <a:endParaRPr lang="fr-F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881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45</a:t>
            </a:fld>
            <a:endParaRPr lang="fr-FR"/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179512" y="116632"/>
            <a:ext cx="8208912" cy="1584176"/>
          </a:xfrm>
          <a:prstGeom prst="rect">
            <a:avLst/>
          </a:prstGeom>
          <a:ln>
            <a:solidFill>
              <a:srgbClr val="003399"/>
            </a:solidFill>
          </a:ln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dirty="0" smtClean="0"/>
              <a:t>Variations of mitochondrial </a:t>
            </a:r>
            <a:r>
              <a:rPr lang="fr-FR" sz="3200" dirty="0" err="1" smtClean="0"/>
              <a:t>protein</a:t>
            </a:r>
            <a:r>
              <a:rPr lang="fr-FR" sz="3200" dirty="0" smtClean="0"/>
              <a:t> </a:t>
            </a:r>
            <a:r>
              <a:rPr lang="fr-FR" sz="3200" dirty="0" err="1" smtClean="0"/>
              <a:t>abundances</a:t>
            </a:r>
            <a:r>
              <a:rPr lang="fr-FR" sz="3200" dirty="0" smtClean="0"/>
              <a:t> and </a:t>
            </a:r>
            <a:r>
              <a:rPr lang="fr-FR" sz="3200" dirty="0" err="1" smtClean="0"/>
              <a:t>protein</a:t>
            </a:r>
            <a:r>
              <a:rPr lang="fr-FR" sz="3200" dirty="0" smtClean="0"/>
              <a:t> phosphorylation</a:t>
            </a:r>
            <a:br>
              <a:rPr lang="fr-FR" sz="3200" dirty="0" smtClean="0"/>
            </a:br>
            <a:r>
              <a:rPr lang="fr-FR" sz="3200" dirty="0" smtClean="0"/>
              <a:t> </a:t>
            </a:r>
            <a:r>
              <a:rPr lang="fr-FR" sz="3200" dirty="0" err="1" smtClean="0"/>
              <a:t>according</a:t>
            </a:r>
            <a:r>
              <a:rPr lang="fr-FR" sz="3200" dirty="0" smtClean="0"/>
              <a:t> to </a:t>
            </a:r>
            <a:r>
              <a:rPr lang="fr-FR" sz="3200" dirty="0" err="1" smtClean="0"/>
              <a:t>their</a:t>
            </a:r>
            <a:r>
              <a:rPr lang="fr-FR" sz="3200" dirty="0" smtClean="0"/>
              <a:t> </a:t>
            </a:r>
            <a:r>
              <a:rPr lang="fr-FR" sz="3200" dirty="0" err="1" smtClean="0"/>
              <a:t>metabolic</a:t>
            </a:r>
            <a:r>
              <a:rPr lang="fr-FR" sz="3200" dirty="0" smtClean="0"/>
              <a:t> </a:t>
            </a:r>
            <a:r>
              <a:rPr lang="fr-FR" sz="3200" dirty="0" err="1" smtClean="0"/>
              <a:t>pathways</a:t>
            </a:r>
            <a:endParaRPr lang="fr-FR" sz="32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07504" y="1876182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Proteins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associated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with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m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etabolic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pathways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according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to the MIPS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functional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classification   ( http:// mips.helmholtz-muenchen.de)</a:t>
            </a:r>
            <a:endParaRPr lang="fr-FR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23528" y="6021289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Conclusion: The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most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regulated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metabolic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pathway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at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both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proteomic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 and </a:t>
            </a:r>
            <a:r>
              <a:rPr lang="fr-FR" sz="200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phosphoproteomic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levels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is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energy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metabolism</a:t>
            </a:r>
            <a:endParaRPr lang="fr-FR" sz="2000" dirty="0">
              <a:solidFill>
                <a:srgbClr val="C00000"/>
              </a:solidFill>
              <a:latin typeface="+mj-lt"/>
            </a:endParaRPr>
          </a:p>
        </p:txBody>
      </p:sp>
      <p:graphicFrame>
        <p:nvGraphicFramePr>
          <p:cNvPr id="13" name="Graphique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5437391"/>
              </p:ext>
            </p:extLst>
          </p:nvPr>
        </p:nvGraphicFramePr>
        <p:xfrm>
          <a:off x="467544" y="2490578"/>
          <a:ext cx="5184576" cy="3498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012160" y="3158384"/>
            <a:ext cx="144016" cy="1440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6012160" y="3736354"/>
            <a:ext cx="144016" cy="14401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6300192" y="3043820"/>
            <a:ext cx="1011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Proteins</a:t>
            </a:r>
            <a:endParaRPr lang="fr-FR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300192" y="3611057"/>
            <a:ext cx="1492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Phosphosites</a:t>
            </a:r>
            <a:endParaRPr lang="fr-FR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63688" y="3501008"/>
            <a:ext cx="3816424" cy="23534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5660257" y="5774955"/>
            <a:ext cx="7264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>
                <a:latin typeface="+mj-lt"/>
              </a:rPr>
              <a:t>Number</a:t>
            </a:r>
            <a:endParaRPr lang="fr-FR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8268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66819" y="31572"/>
            <a:ext cx="3024336" cy="678850"/>
          </a:xfrm>
          <a:ln>
            <a:solidFill>
              <a:schemeClr val="tx2"/>
            </a:solidFill>
          </a:ln>
        </p:spPr>
        <p:txBody>
          <a:bodyPr/>
          <a:lstStyle/>
          <a:p>
            <a:r>
              <a:rPr lang="fr-FR" sz="3200" dirty="0" smtClean="0"/>
              <a:t>OXPHOS </a:t>
            </a:r>
            <a:r>
              <a:rPr lang="fr-FR" sz="3200" dirty="0" err="1" smtClean="0"/>
              <a:t>proteins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46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8667065" y="2013850"/>
            <a:ext cx="36901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X</a:t>
            </a:r>
            <a:endParaRPr lang="fr-FR" sz="20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O</a:t>
            </a:r>
            <a:endParaRPr lang="fr-FR" sz="20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  <a:endParaRPr lang="fr-FR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3899" y="2667684"/>
            <a:ext cx="81855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31 OXPHOS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proteins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were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reproducibly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quantified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in the 3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growth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conditions and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showed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different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abundances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according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to the condition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19 of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these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proteins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were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phosphorylated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,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displaying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37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phosphosites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 important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role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of phosphorylation in the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regulation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of the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respiratory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chain</a:t>
            </a:r>
            <a:endParaRPr lang="fr-FR" sz="2000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For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most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of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them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, </a:t>
            </a: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p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roteins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were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more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abundant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and more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phosphorylated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in lactate medium (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respiratory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condition)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except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for 2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proteins</a:t>
            </a: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48" name="Group 143"/>
          <p:cNvGrpSpPr>
            <a:grpSpLocks noChangeAspect="1"/>
          </p:cNvGrpSpPr>
          <p:nvPr/>
        </p:nvGrpSpPr>
        <p:grpSpPr bwMode="auto">
          <a:xfrm>
            <a:off x="979559" y="914490"/>
            <a:ext cx="4924055" cy="1579359"/>
            <a:chOff x="-413" y="1981"/>
            <a:chExt cx="6060" cy="2084"/>
          </a:xfrm>
        </p:grpSpPr>
        <p:graphicFrame>
          <p:nvGraphicFramePr>
            <p:cNvPr id="49" name="Object 9"/>
            <p:cNvGraphicFramePr>
              <a:graphicFrameLocks noChangeAspect="1"/>
            </p:cNvGraphicFramePr>
            <p:nvPr/>
          </p:nvGraphicFramePr>
          <p:xfrm>
            <a:off x="4430" y="2563"/>
            <a:ext cx="990" cy="15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36" name="Photo Editor Photo" r:id="rId3" imgW="4076190" imgH="6190476" progId="MSPhotoEd.3">
                    <p:embed/>
                  </p:oleObj>
                </mc:Choice>
                <mc:Fallback>
                  <p:oleObj name="Photo Editor Photo" r:id="rId3" imgW="4076190" imgH="6190476" progId="MSPhotoEd.3">
                    <p:embed/>
                    <p:pic>
                      <p:nvPicPr>
                        <p:cNvPr id="0" name=""/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52000" contrast="-1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0" y="2563"/>
                          <a:ext cx="990" cy="15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>
                                  <a:alpha val="80000"/>
                                </a:scheme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0" name="Rectangle 3"/>
            <p:cNvSpPr>
              <a:spLocks noChangeArrowheads="1"/>
            </p:cNvSpPr>
            <p:nvPr/>
          </p:nvSpPr>
          <p:spPr bwMode="auto">
            <a:xfrm>
              <a:off x="521" y="2683"/>
              <a:ext cx="5126" cy="370"/>
            </a:xfrm>
            <a:prstGeom prst="rect">
              <a:avLst/>
            </a:prstGeom>
            <a:noFill/>
            <a:ln w="9525">
              <a:solidFill>
                <a:srgbClr val="586307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>
                <a:latin typeface="Arial Narrow" pitchFamily="34" charset="0"/>
              </a:endParaRPr>
            </a:p>
          </p:txBody>
        </p:sp>
        <p:sp>
          <p:nvSpPr>
            <p:cNvPr id="51" name="AutoShape 4"/>
            <p:cNvSpPr>
              <a:spLocks noChangeArrowheads="1"/>
            </p:cNvSpPr>
            <p:nvPr/>
          </p:nvSpPr>
          <p:spPr bwMode="auto">
            <a:xfrm>
              <a:off x="4330" y="2735"/>
              <a:ext cx="403" cy="312"/>
            </a:xfrm>
            <a:prstGeom prst="roundRect">
              <a:avLst>
                <a:gd name="adj" fmla="val 26759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2B2B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>
                <a:latin typeface="Arial Narrow" pitchFamily="34" charset="0"/>
              </a:endParaRPr>
            </a:p>
          </p:txBody>
        </p:sp>
        <p:graphicFrame>
          <p:nvGraphicFramePr>
            <p:cNvPr id="52" name="Object 5"/>
            <p:cNvGraphicFramePr>
              <a:graphicFrameLocks noChangeAspect="1"/>
            </p:cNvGraphicFramePr>
            <p:nvPr/>
          </p:nvGraphicFramePr>
          <p:xfrm>
            <a:off x="1260" y="2577"/>
            <a:ext cx="643" cy="10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37" name="Photo Editor Photo" r:id="rId5" imgW="6361905" imgH="5714286" progId="MSPhotoEd.3">
                    <p:embed/>
                  </p:oleObj>
                </mc:Choice>
                <mc:Fallback>
                  <p:oleObj name="Photo Editor Photo" r:id="rId5" imgW="6361905" imgH="5714286" progId="MSPhotoEd.3">
                    <p:embed/>
                    <p:pic>
                      <p:nvPicPr>
                        <p:cNvPr id="0" name=""/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40000" contrast="-1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0541" r="22748"/>
                        <a:stretch>
                          <a:fillRect/>
                        </a:stretch>
                      </p:blipFill>
                      <p:spPr bwMode="auto">
                        <a:xfrm>
                          <a:off x="1260" y="2577"/>
                          <a:ext cx="643" cy="10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>
                                  <a:alpha val="80000"/>
                                </a:scheme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53" name="Picture 6"/>
            <p:cNvPicPr preferRelativeResize="0"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lum bright="46000" contrast="-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40" r="15211"/>
            <a:stretch>
              <a:fillRect/>
            </a:stretch>
          </p:blipFill>
          <p:spPr bwMode="auto">
            <a:xfrm>
              <a:off x="1914" y="2399"/>
              <a:ext cx="1185" cy="1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54" name="Object 7"/>
            <p:cNvGraphicFramePr>
              <a:graphicFrameLocks noChangeAspect="1"/>
            </p:cNvGraphicFramePr>
            <p:nvPr/>
          </p:nvGraphicFramePr>
          <p:xfrm>
            <a:off x="3131" y="2419"/>
            <a:ext cx="1176" cy="8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38" name="Photo Editor Photo" r:id="rId8" imgW="4667902" imgH="3400900" progId="MSPhotoEd.3">
                    <p:embed/>
                  </p:oleObj>
                </mc:Choice>
                <mc:Fallback>
                  <p:oleObj name="Photo Editor Photo" r:id="rId8" imgW="4667902" imgH="3400900" progId="MSPhotoEd.3">
                    <p:embed/>
                    <p:pic>
                      <p:nvPicPr>
                        <p:cNvPr id="0" name=""/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lum bright="46000" contrast="-1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1" y="2419"/>
                          <a:ext cx="1176" cy="8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>
                                  <a:alpha val="80000"/>
                                </a:scheme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" name="AutoShape 8"/>
            <p:cNvSpPr>
              <a:spLocks noChangeArrowheads="1"/>
            </p:cNvSpPr>
            <p:nvPr/>
          </p:nvSpPr>
          <p:spPr bwMode="auto">
            <a:xfrm>
              <a:off x="4444" y="2653"/>
              <a:ext cx="80" cy="770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2B2B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>
                <a:latin typeface="Arial Narrow" pitchFamily="34" charset="0"/>
              </a:endParaRPr>
            </a:p>
          </p:txBody>
        </p:sp>
        <p:sp>
          <p:nvSpPr>
            <p:cNvPr id="56" name="Text Box 10"/>
            <p:cNvSpPr txBox="1">
              <a:spLocks noChangeArrowheads="1"/>
            </p:cNvSpPr>
            <p:nvPr/>
          </p:nvSpPr>
          <p:spPr bwMode="auto">
            <a:xfrm>
              <a:off x="1259" y="3649"/>
              <a:ext cx="463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 eaLnBrk="1" hangingPunct="1"/>
              <a:r>
                <a:rPr lang="fr-FR" altLang="fr-FR" sz="800">
                  <a:latin typeface="+mj-lt"/>
                  <a:cs typeface="Arial" charset="0"/>
                </a:rPr>
                <a:t>C II</a:t>
              </a:r>
            </a:p>
          </p:txBody>
        </p:sp>
        <p:sp>
          <p:nvSpPr>
            <p:cNvPr id="57" name="Text Box 12"/>
            <p:cNvSpPr txBox="1">
              <a:spLocks noChangeArrowheads="1"/>
            </p:cNvSpPr>
            <p:nvPr/>
          </p:nvSpPr>
          <p:spPr bwMode="auto">
            <a:xfrm rot="10800000" flipV="1">
              <a:off x="2154" y="3606"/>
              <a:ext cx="543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 eaLnBrk="1" hangingPunct="1"/>
              <a:r>
                <a:rPr lang="fr-FR" altLang="fr-FR" sz="800">
                  <a:latin typeface="+mj-lt"/>
                  <a:cs typeface="Arial" charset="0"/>
                </a:rPr>
                <a:t>(CIII)</a:t>
              </a:r>
              <a:r>
                <a:rPr lang="fr-FR" altLang="fr-FR" sz="800" baseline="-25000">
                  <a:latin typeface="+mj-lt"/>
                  <a:cs typeface="Arial" charset="0"/>
                </a:rPr>
                <a:t>2</a:t>
              </a:r>
            </a:p>
          </p:txBody>
        </p:sp>
        <p:sp>
          <p:nvSpPr>
            <p:cNvPr id="58" name="Text Box 13"/>
            <p:cNvSpPr txBox="1">
              <a:spLocks noChangeArrowheads="1"/>
            </p:cNvSpPr>
            <p:nvPr/>
          </p:nvSpPr>
          <p:spPr bwMode="auto">
            <a:xfrm>
              <a:off x="3439" y="3626"/>
              <a:ext cx="55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 eaLnBrk="1" hangingPunct="1"/>
              <a:r>
                <a:rPr lang="fr-FR" altLang="fr-FR" sz="800" dirty="0" smtClean="0">
                  <a:latin typeface="+mj-lt"/>
                  <a:cs typeface="Arial" charset="0"/>
                </a:rPr>
                <a:t>(</a:t>
              </a:r>
              <a:r>
                <a:rPr lang="fr-FR" altLang="fr-FR" sz="800" dirty="0">
                  <a:latin typeface="+mj-lt"/>
                  <a:cs typeface="Arial" charset="0"/>
                </a:rPr>
                <a:t>CIV)</a:t>
              </a:r>
              <a:r>
                <a:rPr lang="fr-FR" altLang="fr-FR" sz="800" baseline="-25000" dirty="0">
                  <a:latin typeface="+mj-lt"/>
                  <a:cs typeface="Arial" charset="0"/>
                </a:rPr>
                <a:t>2</a:t>
              </a:r>
            </a:p>
          </p:txBody>
        </p:sp>
        <p:sp>
          <p:nvSpPr>
            <p:cNvPr id="59" name="Text Box 14"/>
            <p:cNvSpPr txBox="1">
              <a:spLocks noChangeArrowheads="1"/>
            </p:cNvSpPr>
            <p:nvPr/>
          </p:nvSpPr>
          <p:spPr bwMode="auto">
            <a:xfrm>
              <a:off x="4240" y="3657"/>
              <a:ext cx="406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 eaLnBrk="1" hangingPunct="1"/>
              <a:r>
                <a:rPr lang="fr-FR" altLang="fr-FR" sz="800" dirty="0">
                  <a:latin typeface="+mj-lt"/>
                  <a:cs typeface="Arial" charset="0"/>
                </a:rPr>
                <a:t>CV</a:t>
              </a:r>
            </a:p>
          </p:txBody>
        </p:sp>
        <p:sp>
          <p:nvSpPr>
            <p:cNvPr id="60" name="Text Box 21"/>
            <p:cNvSpPr txBox="1">
              <a:spLocks noChangeArrowheads="1"/>
            </p:cNvSpPr>
            <p:nvPr/>
          </p:nvSpPr>
          <p:spPr bwMode="auto">
            <a:xfrm>
              <a:off x="424" y="3301"/>
              <a:ext cx="678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r>
                <a:rPr lang="fr-FR" altLang="fr-FR" sz="800" dirty="0">
                  <a:latin typeface="+mj-lt"/>
                  <a:cs typeface="Arial" charset="0"/>
                </a:rPr>
                <a:t>matrix</a:t>
              </a:r>
            </a:p>
          </p:txBody>
        </p:sp>
        <p:sp>
          <p:nvSpPr>
            <p:cNvPr id="61" name="Text Box 22"/>
            <p:cNvSpPr txBox="1">
              <a:spLocks noChangeArrowheads="1"/>
            </p:cNvSpPr>
            <p:nvPr/>
          </p:nvSpPr>
          <p:spPr bwMode="auto">
            <a:xfrm>
              <a:off x="363" y="1981"/>
              <a:ext cx="1269" cy="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r>
                <a:rPr lang="fr-FR" altLang="fr-FR" sz="800" dirty="0" err="1">
                  <a:latin typeface="+mj-lt"/>
                  <a:cs typeface="Arial" charset="0"/>
                </a:rPr>
                <a:t>Intermembranary</a:t>
              </a:r>
              <a:endParaRPr lang="fr-FR" altLang="fr-FR" sz="800" dirty="0">
                <a:latin typeface="+mj-lt"/>
                <a:cs typeface="Arial" charset="0"/>
              </a:endParaRPr>
            </a:p>
            <a:p>
              <a:pPr algn="l" eaLnBrk="1" hangingPunct="1"/>
              <a:r>
                <a:rPr lang="fr-FR" altLang="fr-FR" sz="800" b="1" dirty="0">
                  <a:latin typeface="+mj-lt"/>
                  <a:cs typeface="Arial" charset="0"/>
                </a:rPr>
                <a:t> </a:t>
              </a:r>
              <a:r>
                <a:rPr lang="fr-FR" altLang="fr-FR" sz="800" dirty="0" err="1">
                  <a:latin typeface="+mj-lt"/>
                  <a:cs typeface="Arial" charset="0"/>
                </a:rPr>
                <a:t>space</a:t>
              </a:r>
              <a:endParaRPr lang="fr-FR" altLang="fr-FR" sz="800" dirty="0">
                <a:latin typeface="+mj-lt"/>
                <a:cs typeface="Arial" charset="0"/>
              </a:endParaRPr>
            </a:p>
          </p:txBody>
        </p:sp>
        <p:sp>
          <p:nvSpPr>
            <p:cNvPr id="62" name="AutoShape 23"/>
            <p:cNvSpPr>
              <a:spLocks noChangeArrowheads="1"/>
            </p:cNvSpPr>
            <p:nvPr/>
          </p:nvSpPr>
          <p:spPr bwMode="auto">
            <a:xfrm>
              <a:off x="915" y="2926"/>
              <a:ext cx="377" cy="233"/>
            </a:xfrm>
            <a:prstGeom prst="roundRect">
              <a:avLst>
                <a:gd name="adj" fmla="val 34509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</a:srgbClr>
                </a:gs>
                <a:gs pos="50000">
                  <a:srgbClr val="FFFFFF">
                    <a:shade val="67500"/>
                    <a:satMod val="115000"/>
                  </a:srgbClr>
                </a:gs>
                <a:gs pos="100000">
                  <a:srgbClr val="FFFF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>
                <a:defRPr/>
              </a:pPr>
              <a:r>
                <a:rPr lang="fr-FR" sz="800" dirty="0">
                  <a:latin typeface="Arial Narrow" pitchFamily="34" charset="0"/>
                </a:rPr>
                <a:t>NDI1</a:t>
              </a:r>
            </a:p>
          </p:txBody>
        </p:sp>
        <p:sp>
          <p:nvSpPr>
            <p:cNvPr id="76" name="AutoShape 23"/>
            <p:cNvSpPr>
              <a:spLocks noChangeArrowheads="1"/>
            </p:cNvSpPr>
            <p:nvPr/>
          </p:nvSpPr>
          <p:spPr bwMode="auto">
            <a:xfrm>
              <a:off x="708" y="2553"/>
              <a:ext cx="394" cy="232"/>
            </a:xfrm>
            <a:prstGeom prst="roundRect">
              <a:avLst>
                <a:gd name="adj" fmla="val 34509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</a:srgbClr>
                </a:gs>
                <a:gs pos="50000">
                  <a:srgbClr val="FFFFFF">
                    <a:shade val="67500"/>
                    <a:satMod val="115000"/>
                  </a:srgbClr>
                </a:gs>
                <a:gs pos="100000">
                  <a:srgbClr val="FFFF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>
                <a:defRPr/>
              </a:pPr>
              <a:r>
                <a:rPr lang="fr-FR" sz="800" dirty="0">
                  <a:latin typeface="Arial Narrow" pitchFamily="34" charset="0"/>
                </a:rPr>
                <a:t>NDE1</a:t>
              </a:r>
            </a:p>
          </p:txBody>
        </p:sp>
        <p:sp>
          <p:nvSpPr>
            <p:cNvPr id="77" name="Text Box 21"/>
            <p:cNvSpPr txBox="1">
              <a:spLocks noChangeArrowheads="1"/>
            </p:cNvSpPr>
            <p:nvPr/>
          </p:nvSpPr>
          <p:spPr bwMode="auto">
            <a:xfrm>
              <a:off x="-413" y="2675"/>
              <a:ext cx="862" cy="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r>
                <a:rPr lang="fr-FR" altLang="fr-FR" sz="800" dirty="0" err="1">
                  <a:latin typeface="+mj-lt"/>
                  <a:cs typeface="Arial" charset="0"/>
                </a:rPr>
                <a:t>Inner</a:t>
              </a:r>
              <a:endParaRPr lang="fr-FR" altLang="fr-FR" sz="800" dirty="0">
                <a:latin typeface="+mj-lt"/>
                <a:cs typeface="Arial" charset="0"/>
              </a:endParaRPr>
            </a:p>
            <a:p>
              <a:pPr algn="l" eaLnBrk="1" hangingPunct="1"/>
              <a:r>
                <a:rPr lang="fr-FR" altLang="fr-FR" sz="800" dirty="0">
                  <a:latin typeface="+mj-lt"/>
                  <a:cs typeface="Arial" charset="0"/>
                </a:rPr>
                <a:t>membrane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117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20000" cy="648072"/>
          </a:xfr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smtClean="0"/>
              <a:t>In </a:t>
            </a:r>
            <a:r>
              <a:rPr lang="fr-FR" sz="3200" dirty="0" err="1" smtClean="0"/>
              <a:t>progress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47</a:t>
            </a:fld>
            <a:endParaRPr lang="fr-FR"/>
          </a:p>
        </p:txBody>
      </p:sp>
      <p:grpSp>
        <p:nvGrpSpPr>
          <p:cNvPr id="7" name="Group 53"/>
          <p:cNvGrpSpPr>
            <a:grpSpLocks/>
          </p:cNvGrpSpPr>
          <p:nvPr/>
        </p:nvGrpSpPr>
        <p:grpSpPr bwMode="auto">
          <a:xfrm>
            <a:off x="4577700" y="1857099"/>
            <a:ext cx="3607272" cy="399840"/>
            <a:chOff x="3731" y="784"/>
            <a:chExt cx="1763" cy="422"/>
          </a:xfrm>
        </p:grpSpPr>
        <p:sp>
          <p:nvSpPr>
            <p:cNvPr id="8" name="Text Box 54"/>
            <p:cNvSpPr txBox="1">
              <a:spLocks noChangeArrowheads="1"/>
            </p:cNvSpPr>
            <p:nvPr/>
          </p:nvSpPr>
          <p:spPr bwMode="auto">
            <a:xfrm>
              <a:off x="3731" y="784"/>
              <a:ext cx="1763" cy="4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400">
                  <a:solidFill>
                    <a:schemeClr val="accent2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 b="1" dirty="0" err="1" smtClean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Ser</a:t>
              </a:r>
              <a:r>
                <a:rPr lang="fr-FR" altLang="fr-FR" sz="2000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, </a:t>
              </a:r>
              <a:r>
                <a:rPr lang="fr-FR" altLang="fr-FR" sz="2000" b="1" dirty="0" err="1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Thr</a:t>
              </a:r>
              <a:r>
                <a:rPr lang="fr-FR" altLang="fr-FR" sz="2000" b="1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 , Tyr                Glu, </a:t>
              </a:r>
              <a:r>
                <a:rPr lang="fr-FR" altLang="fr-FR" sz="2000" b="1" dirty="0" err="1" smtClean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Asp</a:t>
              </a:r>
              <a:endParaRPr lang="fr-FR" altLang="fr-FR" sz="2000" b="1" dirty="0">
                <a:solidFill>
                  <a:schemeClr val="accent1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9" name="Line 56"/>
            <p:cNvSpPr>
              <a:spLocks noChangeShapeType="1"/>
            </p:cNvSpPr>
            <p:nvPr/>
          </p:nvSpPr>
          <p:spPr bwMode="auto">
            <a:xfrm>
              <a:off x="4535" y="101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2000">
                <a:latin typeface="+mj-lt"/>
              </a:endParaRPr>
            </a:p>
          </p:txBody>
        </p:sp>
      </p:grp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10695" y="2524834"/>
            <a:ext cx="3237169" cy="40011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Site-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directed</a:t>
            </a: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mutagenesis</a:t>
            </a:r>
            <a:endParaRPr lang="fr-FR" altLang="fr-FR" sz="2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ZoneTexte 10"/>
          <p:cNvSpPr txBox="1"/>
          <p:nvPr/>
        </p:nvSpPr>
        <p:spPr bwMode="auto">
          <a:xfrm>
            <a:off x="4561835" y="1412776"/>
            <a:ext cx="376462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Permanent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phosphorylated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state</a:t>
            </a: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1511891" y="1930380"/>
            <a:ext cx="434777" cy="400110"/>
            <a:chOff x="1691680" y="116632"/>
            <a:chExt cx="434777" cy="400110"/>
          </a:xfrm>
        </p:grpSpPr>
        <p:sp>
          <p:nvSpPr>
            <p:cNvPr id="13" name="Ellipse 12"/>
            <p:cNvSpPr/>
            <p:nvPr/>
          </p:nvSpPr>
          <p:spPr>
            <a:xfrm>
              <a:off x="1691680" y="116632"/>
              <a:ext cx="434777" cy="36004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758225" y="116632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>
                  <a:solidFill>
                    <a:srgbClr val="C00000"/>
                  </a:solidFill>
                  <a:latin typeface="+mj-lt"/>
                </a:rPr>
                <a:t>2</a:t>
              </a:r>
            </a:p>
          </p:txBody>
        </p:sp>
      </p:grpSp>
      <p:sp>
        <p:nvSpPr>
          <p:cNvPr id="15" name="Text Box 54"/>
          <p:cNvSpPr txBox="1">
            <a:spLocks noChangeArrowheads="1"/>
          </p:cNvSpPr>
          <p:nvPr/>
        </p:nvSpPr>
        <p:spPr bwMode="auto">
          <a:xfrm>
            <a:off x="4561835" y="3429000"/>
            <a:ext cx="3623137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 err="1">
                <a:solidFill>
                  <a:schemeClr val="tx1"/>
                </a:solidFill>
                <a:latin typeface="+mj-lt"/>
              </a:rPr>
              <a:t>Ser</a:t>
            </a:r>
            <a:r>
              <a:rPr lang="fr-FR" altLang="fr-FR" sz="2000" b="1" dirty="0">
                <a:solidFill>
                  <a:schemeClr val="tx1"/>
                </a:solidFill>
                <a:latin typeface="+mj-lt"/>
              </a:rPr>
              <a:t> , </a:t>
            </a:r>
            <a:r>
              <a:rPr lang="fr-FR" altLang="fr-FR" sz="2000" b="1" dirty="0" err="1">
                <a:solidFill>
                  <a:schemeClr val="tx1"/>
                </a:solidFill>
                <a:latin typeface="+mj-lt"/>
              </a:rPr>
              <a:t>Thr</a:t>
            </a:r>
            <a:r>
              <a:rPr lang="fr-FR" altLang="fr-FR" sz="2000" b="1" dirty="0">
                <a:solidFill>
                  <a:schemeClr val="tx1"/>
                </a:solidFill>
                <a:latin typeface="+mj-lt"/>
              </a:rPr>
              <a:t>                        </a:t>
            </a:r>
            <a:r>
              <a:rPr lang="fr-FR" altLang="fr-FR" sz="20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Ala</a:t>
            </a:r>
            <a:endParaRPr lang="fr-FR" altLang="fr-FR" sz="2000" b="1" dirty="0">
              <a:solidFill>
                <a:srgbClr val="C00000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tx1"/>
                </a:solidFill>
                <a:latin typeface="+mj-lt"/>
              </a:rPr>
              <a:t>     Tyr                           </a:t>
            </a:r>
            <a:r>
              <a:rPr lang="fr-FR" altLang="fr-FR" sz="2000" b="1" dirty="0" smtClean="0">
                <a:solidFill>
                  <a:schemeClr val="tx1"/>
                </a:solidFill>
                <a:latin typeface="+mj-lt"/>
              </a:rPr>
              <a:t>   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Phe</a:t>
            </a:r>
            <a:r>
              <a:rPr lang="fr-FR" altLang="fr-FR" sz="2000" b="1" dirty="0" smtClean="0">
                <a:solidFill>
                  <a:schemeClr val="tx1"/>
                </a:solidFill>
                <a:latin typeface="+mj-lt"/>
              </a:rPr>
              <a:t>  </a:t>
            </a:r>
            <a:endParaRPr lang="fr-FR" altLang="fr-FR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Line 56"/>
          <p:cNvSpPr>
            <a:spLocks noChangeShapeType="1"/>
          </p:cNvSpPr>
          <p:nvPr/>
        </p:nvSpPr>
        <p:spPr bwMode="auto">
          <a:xfrm>
            <a:off x="6152877" y="3939705"/>
            <a:ext cx="4366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sz="2000">
              <a:latin typeface="+mj-lt"/>
            </a:endParaRPr>
          </a:p>
        </p:txBody>
      </p:sp>
      <p:sp>
        <p:nvSpPr>
          <p:cNvPr id="17" name="Line 56"/>
          <p:cNvSpPr>
            <a:spLocks noChangeShapeType="1"/>
          </p:cNvSpPr>
          <p:nvPr/>
        </p:nvSpPr>
        <p:spPr bwMode="auto">
          <a:xfrm>
            <a:off x="6152877" y="3670516"/>
            <a:ext cx="4366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sz="2000">
              <a:latin typeface="+mj-lt"/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251520" y="6021288"/>
            <a:ext cx="7704856" cy="400110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400">
                <a:solidFill>
                  <a:schemeClr val="accent2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Structural and 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functional</a:t>
            </a: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analysis</a:t>
            </a: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 of the </a:t>
            </a:r>
            <a:r>
              <a:rPr lang="fr-FR" altLang="fr-FR" sz="2000" b="1" dirty="0" err="1" smtClean="0">
                <a:solidFill>
                  <a:srgbClr val="C00000"/>
                </a:solidFill>
                <a:latin typeface="+mj-lt"/>
              </a:rPr>
              <a:t>respiratory</a:t>
            </a:r>
            <a:r>
              <a:rPr lang="fr-FR" altLang="fr-FR" sz="2000" b="1" dirty="0" smtClean="0">
                <a:solidFill>
                  <a:srgbClr val="C00000"/>
                </a:solidFill>
                <a:latin typeface="+mj-lt"/>
              </a:rPr>
              <a:t> complexes</a:t>
            </a:r>
            <a:endParaRPr lang="fr-FR" altLang="fr-FR" sz="2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9" name="ZoneTexte 18"/>
          <p:cNvSpPr txBox="1"/>
          <p:nvPr/>
        </p:nvSpPr>
        <p:spPr bwMode="auto">
          <a:xfrm>
            <a:off x="4332796" y="2971848"/>
            <a:ext cx="403232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Permanent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dephosphorylated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state</a:t>
            </a:r>
            <a:endParaRPr lang="fr-FR" sz="2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1541251" y="5280461"/>
            <a:ext cx="434777" cy="400110"/>
            <a:chOff x="1691680" y="116632"/>
            <a:chExt cx="434777" cy="400110"/>
          </a:xfrm>
        </p:grpSpPr>
        <p:sp>
          <p:nvSpPr>
            <p:cNvPr id="21" name="Ellipse 20"/>
            <p:cNvSpPr/>
            <p:nvPr/>
          </p:nvSpPr>
          <p:spPr>
            <a:xfrm>
              <a:off x="1691680" y="116632"/>
              <a:ext cx="434777" cy="36004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758225" y="116632"/>
              <a:ext cx="327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 smtClean="0">
                  <a:solidFill>
                    <a:srgbClr val="C00000"/>
                  </a:solidFill>
                  <a:latin typeface="+mj-lt"/>
                </a:rPr>
                <a:t>3</a:t>
              </a:r>
              <a:endParaRPr lang="fr-FR" sz="2000" dirty="0">
                <a:solidFill>
                  <a:srgbClr val="C00000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886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620000" cy="706090"/>
          </a:xfr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err="1" smtClean="0"/>
              <a:t>Acknowledgements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48</a:t>
            </a:fld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251520" y="1012666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The team « </a:t>
            </a: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Regulation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of mitochondrial </a:t>
            </a: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energy-transducing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complexes »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807809" y="1507506"/>
            <a:ext cx="838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Francis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465058" y="1507506"/>
            <a:ext cx="773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Erwan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113592" y="187683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Elodie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-2230944" y="1052736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 </a:t>
            </a:r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49" y="1744823"/>
            <a:ext cx="8139879" cy="457868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54849" y="3174208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Mehdi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295641" y="3207181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Qian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033467" y="5639925"/>
            <a:ext cx="994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Deborah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37682" y="3288707"/>
            <a:ext cx="1005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Margaux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521227" y="3405826"/>
            <a:ext cx="717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Claire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580112" y="5973216"/>
            <a:ext cx="704039" cy="4468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Tiona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803309" y="3010008"/>
            <a:ext cx="838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Francis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238283" y="2889140"/>
            <a:ext cx="895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Erwann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804248" y="3207181"/>
            <a:ext cx="73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Bosco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184101" y="3327973"/>
            <a:ext cx="928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Laurélie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12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620000" cy="706090"/>
          </a:xfr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fr-FR" sz="3200" dirty="0" err="1"/>
              <a:t>Acknowledgements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49</a:t>
            </a:fld>
            <a:endParaRPr lang="fr-FR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859011" y="3933056"/>
            <a:ext cx="2505075" cy="14773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0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chemeClr val="tx1"/>
                </a:solidFill>
              </a:rPr>
              <a:t>SBIGEM, </a:t>
            </a:r>
            <a:r>
              <a:rPr lang="fr-FR" altLang="fr-FR" sz="1800" dirty="0" smtClean="0">
                <a:solidFill>
                  <a:schemeClr val="tx1"/>
                </a:solidFill>
              </a:rPr>
              <a:t>Saclay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 dirty="0" smtClean="0">
              <a:solidFill>
                <a:schemeClr val="tx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i="1" dirty="0">
                <a:solidFill>
                  <a:schemeClr val="tx1"/>
                </a:solidFill>
                <a:latin typeface="+mj-lt"/>
              </a:rPr>
              <a:t>Gwenaëlle Le Roux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i="1" dirty="0">
                <a:solidFill>
                  <a:schemeClr val="tx1"/>
                </a:solidFill>
                <a:latin typeface="+mj-lt"/>
              </a:rPr>
              <a:t>Christophe Carles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 dirty="0">
              <a:solidFill>
                <a:schemeClr val="tx1"/>
              </a:solidFill>
            </a:endParaRPr>
          </a:p>
        </p:txBody>
      </p:sp>
      <p:sp>
        <p:nvSpPr>
          <p:cNvPr id="11" name="ZoneTexte 17"/>
          <p:cNvSpPr txBox="1">
            <a:spLocks noChangeArrowheads="1"/>
          </p:cNvSpPr>
          <p:nvPr/>
        </p:nvSpPr>
        <p:spPr bwMode="auto">
          <a:xfrm>
            <a:off x="231077" y="5548064"/>
            <a:ext cx="79929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0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333399"/>
                </a:solidFill>
                <a:latin typeface="+mj-lt"/>
              </a:rPr>
              <a:t>Financial support and encouragements</a:t>
            </a:r>
            <a:r>
              <a:rPr lang="fr-FR" altLang="fr-FR" sz="1800" dirty="0">
                <a:solidFill>
                  <a:schemeClr val="tx1"/>
                </a:solidFill>
                <a:latin typeface="+mj-lt"/>
              </a:rPr>
              <a:t>:  </a:t>
            </a:r>
            <a:r>
              <a:rPr lang="fr-FR" altLang="fr-FR" sz="1800" b="1" i="1" dirty="0">
                <a:solidFill>
                  <a:schemeClr val="tx1"/>
                </a:solidFill>
                <a:latin typeface="+mj-lt"/>
              </a:rPr>
              <a:t>Bruno </a:t>
            </a:r>
            <a:r>
              <a:rPr lang="fr-FR" altLang="fr-FR" sz="1800" b="1" i="1" dirty="0" smtClean="0">
                <a:solidFill>
                  <a:schemeClr val="tx1"/>
                </a:solidFill>
                <a:latin typeface="+mj-lt"/>
              </a:rPr>
              <a:t>Robert</a:t>
            </a:r>
            <a:r>
              <a:rPr lang="fr-FR" altLang="fr-FR" sz="1800" i="1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fr-FR" altLang="fr-FR" sz="1800" i="1" dirty="0" err="1" smtClean="0">
                <a:solidFill>
                  <a:schemeClr val="tx1"/>
                </a:solidFill>
                <a:latin typeface="+mj-lt"/>
              </a:rPr>
              <a:t>head</a:t>
            </a:r>
            <a:r>
              <a:rPr lang="fr-FR" altLang="fr-FR" sz="1800" i="1" dirty="0" smtClean="0">
                <a:solidFill>
                  <a:schemeClr val="tx1"/>
                </a:solidFill>
                <a:latin typeface="+mj-lt"/>
              </a:rPr>
              <a:t> of </a:t>
            </a:r>
            <a:r>
              <a:rPr lang="fr-FR" altLang="fr-FR" sz="1800" i="1" dirty="0" err="1" smtClean="0">
                <a:solidFill>
                  <a:schemeClr val="tx1"/>
                </a:solidFill>
                <a:latin typeface="+mj-lt"/>
              </a:rPr>
              <a:t>department</a:t>
            </a:r>
            <a:r>
              <a:rPr lang="fr-FR" altLang="fr-FR" sz="1800" i="1" dirty="0" smtClean="0">
                <a:solidFill>
                  <a:schemeClr val="tx1"/>
                </a:solidFill>
                <a:latin typeface="+mj-lt"/>
              </a:rPr>
              <a:t> B3S</a:t>
            </a:r>
            <a:endParaRPr lang="fr-FR" altLang="fr-FR" sz="18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2051720" y="6124376"/>
            <a:ext cx="578251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Ø"/>
              <a:defRPr sz="2000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Wingdings" pitchFamily="2" charset="2"/>
              <a:buChar char="ü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fr-FR" altLang="fr-FR" sz="3600" i="1" dirty="0" err="1">
                <a:solidFill>
                  <a:schemeClr val="tx1"/>
                </a:solidFill>
                <a:latin typeface="+mj-lt"/>
              </a:rPr>
              <a:t>Thank</a:t>
            </a:r>
            <a:r>
              <a:rPr lang="fr-FR" altLang="fr-FR" sz="36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altLang="fr-FR" sz="3600" i="1" dirty="0" err="1">
                <a:solidFill>
                  <a:schemeClr val="tx1"/>
                </a:solidFill>
                <a:latin typeface="+mj-lt"/>
              </a:rPr>
              <a:t>you</a:t>
            </a:r>
            <a:r>
              <a:rPr lang="fr-FR" altLang="fr-FR" sz="3600" i="1" dirty="0">
                <a:solidFill>
                  <a:schemeClr val="tx1"/>
                </a:solidFill>
                <a:latin typeface="+mj-lt"/>
              </a:rPr>
              <a:t> for </a:t>
            </a:r>
            <a:r>
              <a:rPr lang="fr-FR" altLang="fr-FR" sz="3600" i="1" dirty="0" err="1">
                <a:solidFill>
                  <a:schemeClr val="tx1"/>
                </a:solidFill>
                <a:latin typeface="+mj-lt"/>
              </a:rPr>
              <a:t>your</a:t>
            </a:r>
            <a:r>
              <a:rPr lang="fr-FR" altLang="fr-FR" sz="3600" i="1" dirty="0">
                <a:solidFill>
                  <a:schemeClr val="tx1"/>
                </a:solidFill>
                <a:latin typeface="+mj-lt"/>
              </a:rPr>
              <a:t> attention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10075" y="2100687"/>
            <a:ext cx="3024335" cy="2977350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fr-FR" dirty="0">
                <a:solidFill>
                  <a:srgbClr val="000000"/>
                </a:solidFill>
                <a:latin typeface="Garamond" pitchFamily="18" charset="0"/>
              </a:rPr>
              <a:t>	</a:t>
            </a: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fr-FR" dirty="0" smtClean="0">
              <a:solidFill>
                <a:srgbClr val="000000"/>
              </a:solidFill>
              <a:latin typeface="Garamond" pitchFamily="18" charset="0"/>
            </a:endParaRP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fr-FR" i="1" dirty="0" smtClean="0">
              <a:solidFill>
                <a:srgbClr val="000000"/>
              </a:solidFill>
              <a:latin typeface="+mj-lt"/>
            </a:endParaRP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fr-FR" b="1" i="1" dirty="0" smtClean="0">
                <a:solidFill>
                  <a:srgbClr val="000000"/>
                </a:solidFill>
                <a:latin typeface="+mj-lt"/>
              </a:rPr>
              <a:t>Michel </a:t>
            </a:r>
            <a:r>
              <a:rPr lang="fr-FR" b="1" i="1" dirty="0" err="1" smtClean="0">
                <a:solidFill>
                  <a:srgbClr val="000000"/>
                </a:solidFill>
                <a:latin typeface="+mj-lt"/>
              </a:rPr>
              <a:t>Zivy</a:t>
            </a:r>
            <a:endParaRPr lang="fr-FR" b="1" i="1" dirty="0">
              <a:solidFill>
                <a:srgbClr val="000000"/>
              </a:solidFill>
              <a:latin typeface="+mj-lt"/>
            </a:endParaRP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fr-FR" i="1" dirty="0" smtClean="0">
                <a:solidFill>
                  <a:srgbClr val="000000"/>
                </a:solidFill>
                <a:latin typeface="+mj-lt"/>
              </a:rPr>
              <a:t>Ludovic Bonhomme</a:t>
            </a:r>
            <a:endParaRPr lang="fr-FR" i="1" dirty="0">
              <a:solidFill>
                <a:srgbClr val="000000"/>
              </a:solidFill>
              <a:latin typeface="+mj-lt"/>
            </a:endParaRP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fr-FR" i="1" dirty="0" smtClean="0">
                <a:solidFill>
                  <a:srgbClr val="000000"/>
                </a:solidFill>
                <a:latin typeface="+mj-lt"/>
              </a:rPr>
              <a:t>Marlène </a:t>
            </a:r>
            <a:r>
              <a:rPr lang="fr-FR" i="1" dirty="0">
                <a:solidFill>
                  <a:srgbClr val="000000"/>
                </a:solidFill>
                <a:latin typeface="+mj-lt"/>
              </a:rPr>
              <a:t>D</a:t>
            </a:r>
            <a:r>
              <a:rPr lang="fr-FR" i="1" dirty="0" smtClean="0">
                <a:solidFill>
                  <a:srgbClr val="000000"/>
                </a:solidFill>
                <a:latin typeface="+mj-lt"/>
              </a:rPr>
              <a:t>avanture</a:t>
            </a:r>
            <a:endParaRPr lang="fr-FR" i="1" dirty="0">
              <a:solidFill>
                <a:srgbClr val="000000"/>
              </a:solidFill>
              <a:latin typeface="+mj-lt"/>
            </a:endParaRP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fr-FR" i="1" dirty="0" smtClean="0">
                <a:solidFill>
                  <a:srgbClr val="000000"/>
                </a:solidFill>
                <a:latin typeface="+mj-lt"/>
              </a:rPr>
              <a:t>Benoit </a:t>
            </a:r>
            <a:r>
              <a:rPr lang="fr-FR" i="1" dirty="0" err="1" smtClean="0">
                <a:solidFill>
                  <a:srgbClr val="000000"/>
                </a:solidFill>
                <a:latin typeface="+mj-lt"/>
              </a:rPr>
              <a:t>Valot</a:t>
            </a:r>
            <a:endParaRPr lang="fr-FR" i="1" dirty="0">
              <a:solidFill>
                <a:srgbClr val="000000"/>
              </a:solidFill>
              <a:latin typeface="+mj-lt"/>
            </a:endParaRPr>
          </a:p>
          <a:p>
            <a:pPr algn="ctr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fr-FR" i="1" dirty="0" smtClean="0">
                <a:solidFill>
                  <a:srgbClr val="000000"/>
                </a:solidFill>
                <a:latin typeface="+mj-lt"/>
              </a:rPr>
              <a:t>Thierry </a:t>
            </a:r>
            <a:r>
              <a:rPr lang="fr-FR" i="1" dirty="0" err="1" smtClean="0">
                <a:solidFill>
                  <a:srgbClr val="000000"/>
                </a:solidFill>
                <a:latin typeface="+mj-lt"/>
              </a:rPr>
              <a:t>Bailleau</a:t>
            </a:r>
            <a:r>
              <a:rPr lang="fr-FR" i="1" dirty="0">
                <a:solidFill>
                  <a:srgbClr val="000000"/>
                </a:solidFill>
                <a:latin typeface="+mj-lt"/>
              </a:rPr>
              <a:t/>
            </a:r>
            <a:br>
              <a:rPr lang="fr-FR" i="1" dirty="0">
                <a:solidFill>
                  <a:srgbClr val="000000"/>
                </a:solidFill>
                <a:latin typeface="+mj-lt"/>
              </a:rPr>
            </a:br>
            <a:endParaRPr lang="fr-FR" i="1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806" y="2200275"/>
            <a:ext cx="9017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" name="Groupe 17"/>
          <p:cNvGrpSpPr/>
          <p:nvPr/>
        </p:nvGrpSpPr>
        <p:grpSpPr>
          <a:xfrm>
            <a:off x="3203848" y="1560210"/>
            <a:ext cx="2505075" cy="3693319"/>
            <a:chOff x="3291061" y="1506538"/>
            <a:chExt cx="2505075" cy="3693319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291061" y="1506538"/>
              <a:ext cx="2505075" cy="369331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000">
                  <a:solidFill>
                    <a:schemeClr val="accent2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dirty="0" smtClean="0">
                <a:solidFill>
                  <a:schemeClr val="tx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dirty="0">
                <a:solidFill>
                  <a:schemeClr val="tx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dirty="0" smtClean="0">
                <a:solidFill>
                  <a:schemeClr val="tx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dirty="0" smtClean="0">
                  <a:solidFill>
                    <a:schemeClr val="tx1"/>
                  </a:solidFill>
                </a:rPr>
                <a:t>I.B.G.C</a:t>
              </a:r>
              <a:r>
                <a:rPr lang="fr-FR" altLang="fr-FR" sz="1800" dirty="0">
                  <a:solidFill>
                    <a:schemeClr val="tx1"/>
                  </a:solidFill>
                </a:rPr>
                <a:t>. ,</a:t>
              </a:r>
              <a:r>
                <a:rPr lang="fr-FR" altLang="fr-FR" sz="1800" dirty="0" smtClean="0">
                  <a:solidFill>
                    <a:schemeClr val="tx1"/>
                  </a:solidFill>
                </a:rPr>
                <a:t>Bordeaux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dirty="0" smtClean="0">
                <a:solidFill>
                  <a:schemeClr val="tx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b="1" i="1" dirty="0">
                  <a:solidFill>
                    <a:schemeClr val="tx1"/>
                  </a:solidFill>
                  <a:latin typeface="+mj-lt"/>
                </a:rPr>
                <a:t>Marie-France Giraud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i="1" dirty="0">
                  <a:solidFill>
                    <a:schemeClr val="tx1"/>
                  </a:solidFill>
                  <a:latin typeface="+mj-lt"/>
                </a:rPr>
                <a:t>Daniel </a:t>
              </a:r>
              <a:r>
                <a:rPr lang="fr-FR" altLang="fr-FR" sz="1800" i="1" dirty="0" err="1">
                  <a:solidFill>
                    <a:schemeClr val="tx1"/>
                  </a:solidFill>
                  <a:latin typeface="+mj-lt"/>
                </a:rPr>
                <a:t>Brèthes</a:t>
              </a:r>
              <a:endParaRPr lang="fr-FR" altLang="fr-FR" sz="1800" i="1" dirty="0">
                <a:solidFill>
                  <a:schemeClr val="tx1"/>
                </a:solidFill>
                <a:latin typeface="+mj-lt"/>
              </a:endParaRPr>
            </a:p>
            <a:p>
              <a:pPr algn="ctr" eaLnBrk="1" hangingPunct="1">
                <a:spcBef>
                  <a:spcPct val="0"/>
                </a:spcBef>
                <a:buNone/>
              </a:pPr>
              <a:r>
                <a:rPr lang="fr-FR" altLang="fr-FR" sz="1800" i="1" dirty="0">
                  <a:solidFill>
                    <a:schemeClr val="tx1"/>
                  </a:solidFill>
                  <a:latin typeface="+mj-lt"/>
                </a:rPr>
                <a:t>Isabelle </a:t>
              </a:r>
              <a:r>
                <a:rPr lang="fr-FR" altLang="fr-FR" sz="1800" i="1" dirty="0" err="1">
                  <a:solidFill>
                    <a:schemeClr val="tx1"/>
                  </a:solidFill>
                  <a:latin typeface="+mj-lt"/>
                </a:rPr>
                <a:t>Larrieu</a:t>
              </a:r>
              <a:endParaRPr lang="fr-FR" altLang="fr-FR" sz="1800" i="1" dirty="0">
                <a:solidFill>
                  <a:schemeClr val="tx1"/>
                </a:solidFill>
                <a:latin typeface="+mj-lt"/>
              </a:endParaRPr>
            </a:p>
            <a:p>
              <a:pPr algn="ctr" eaLnBrk="1" hangingPunct="1">
                <a:spcBef>
                  <a:spcPct val="0"/>
                </a:spcBef>
                <a:buNone/>
              </a:pPr>
              <a:endParaRPr lang="fr-FR" altLang="fr-FR" sz="1800" i="1" dirty="0">
                <a:solidFill>
                  <a:schemeClr val="tx1"/>
                </a:solidFill>
                <a:latin typeface="+mj-lt"/>
              </a:endParaRPr>
            </a:p>
            <a:p>
              <a:pPr algn="ctr" eaLnBrk="1" hangingPunct="1">
                <a:spcBef>
                  <a:spcPct val="0"/>
                </a:spcBef>
                <a:buNone/>
              </a:pPr>
              <a:r>
                <a:rPr lang="fr-FR" altLang="fr-FR" sz="1800" b="1" i="1" dirty="0">
                  <a:solidFill>
                    <a:schemeClr val="tx1"/>
                  </a:solidFill>
                  <a:latin typeface="+mj-lt"/>
                </a:rPr>
                <a:t>Anne Devin</a:t>
              </a:r>
            </a:p>
            <a:p>
              <a:pPr algn="ctr" eaLnBrk="1" hangingPunct="1">
                <a:spcBef>
                  <a:spcPct val="0"/>
                </a:spcBef>
                <a:buNone/>
              </a:pPr>
              <a:r>
                <a:rPr lang="fr-FR" altLang="fr-FR" sz="1800" i="1" dirty="0">
                  <a:solidFill>
                    <a:schemeClr val="tx1"/>
                  </a:solidFill>
                  <a:latin typeface="+mj-lt"/>
                </a:rPr>
                <a:t>Michel </a:t>
              </a:r>
              <a:r>
                <a:rPr lang="fr-FR" altLang="fr-FR" sz="1800" i="1" dirty="0" err="1">
                  <a:solidFill>
                    <a:schemeClr val="tx1"/>
                  </a:solidFill>
                  <a:latin typeface="+mj-lt"/>
                </a:rPr>
                <a:t>Rigoulet</a:t>
              </a:r>
              <a:endParaRPr lang="fr-FR" altLang="fr-FR" sz="1800" i="1" dirty="0">
                <a:solidFill>
                  <a:schemeClr val="tx1"/>
                </a:solidFill>
                <a:latin typeface="+mj-lt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dirty="0" smtClean="0">
                <a:solidFill>
                  <a:schemeClr val="tx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dirty="0">
                <a:solidFill>
                  <a:schemeClr val="tx1"/>
                </a:solidFill>
              </a:endParaRPr>
            </a:p>
          </p:txBody>
        </p: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2598" y="1622813"/>
              <a:ext cx="762000" cy="762000"/>
            </a:xfrm>
            <a:prstGeom prst="rect">
              <a:avLst/>
            </a:prstGeom>
          </p:spPr>
        </p:pic>
      </p:grpSp>
      <p:grpSp>
        <p:nvGrpSpPr>
          <p:cNvPr id="17" name="Groupe 16"/>
          <p:cNvGrpSpPr/>
          <p:nvPr/>
        </p:nvGrpSpPr>
        <p:grpSpPr>
          <a:xfrm>
            <a:off x="5935585" y="1193474"/>
            <a:ext cx="2351926" cy="2585323"/>
            <a:chOff x="6012160" y="1193474"/>
            <a:chExt cx="2351926" cy="2585323"/>
          </a:xfrm>
        </p:grpSpPr>
        <p:sp>
          <p:nvSpPr>
            <p:cNvPr id="4" name="Text Box 17"/>
            <p:cNvSpPr txBox="1">
              <a:spLocks noChangeArrowheads="1"/>
            </p:cNvSpPr>
            <p:nvPr/>
          </p:nvSpPr>
          <p:spPr bwMode="auto">
            <a:xfrm>
              <a:off x="6012160" y="1193474"/>
              <a:ext cx="2351926" cy="258532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000">
                  <a:solidFill>
                    <a:schemeClr val="accent2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dirty="0" smtClean="0">
                <a:solidFill>
                  <a:schemeClr val="tx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dirty="0">
                <a:solidFill>
                  <a:schemeClr val="tx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dirty="0" smtClean="0">
                <a:solidFill>
                  <a:schemeClr val="tx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dirty="0">
                <a:solidFill>
                  <a:schemeClr val="tx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dirty="0" smtClean="0">
                  <a:solidFill>
                    <a:schemeClr val="tx1"/>
                  </a:solidFill>
                </a:rPr>
                <a:t>Ohio </a:t>
              </a:r>
              <a:r>
                <a:rPr lang="fr-FR" altLang="fr-FR" sz="1800" dirty="0">
                  <a:solidFill>
                    <a:schemeClr val="tx1"/>
                  </a:solidFill>
                </a:rPr>
                <a:t>State </a:t>
              </a:r>
              <a:r>
                <a:rPr lang="fr-FR" altLang="fr-FR" sz="1800" dirty="0" err="1">
                  <a:solidFill>
                    <a:schemeClr val="tx1"/>
                  </a:solidFill>
                </a:rPr>
                <a:t>University</a:t>
              </a:r>
              <a:endParaRPr lang="fr-FR" altLang="fr-FR" sz="1800" dirty="0">
                <a:solidFill>
                  <a:schemeClr val="tx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dirty="0">
                  <a:solidFill>
                    <a:schemeClr val="tx1"/>
                  </a:solidFill>
                </a:rPr>
                <a:t>Columbus, U.S.A</a:t>
              </a:r>
              <a:r>
                <a:rPr lang="fr-FR" altLang="fr-FR" sz="1800" dirty="0" smtClean="0">
                  <a:solidFill>
                    <a:schemeClr val="tx1"/>
                  </a:solidFill>
                </a:rPr>
                <a:t>.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dirty="0">
                <a:solidFill>
                  <a:schemeClr val="tx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dirty="0" smtClean="0">
                <a:solidFill>
                  <a:schemeClr val="tx1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5" name="Text Box 18"/>
            <p:cNvSpPr txBox="1">
              <a:spLocks noChangeArrowheads="1"/>
            </p:cNvSpPr>
            <p:nvPr/>
          </p:nvSpPr>
          <p:spPr bwMode="auto">
            <a:xfrm>
              <a:off x="6361519" y="3222204"/>
              <a:ext cx="165320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Ø"/>
                <a:defRPr sz="2000">
                  <a:solidFill>
                    <a:schemeClr val="accent2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ingdings" pitchFamily="2" charset="2"/>
                <a:buChar char="ü"/>
                <a:defRPr sz="2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b="1" i="1" dirty="0">
                  <a:solidFill>
                    <a:schemeClr val="tx1"/>
                  </a:solidFill>
                  <a:latin typeface="+mj-lt"/>
                </a:rPr>
                <a:t>Patrice Hamel</a:t>
              </a:r>
            </a:p>
          </p:txBody>
        </p:sp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8183" y="1320484"/>
              <a:ext cx="799881" cy="787350"/>
            </a:xfrm>
            <a:prstGeom prst="rect">
              <a:avLst/>
            </a:prstGeom>
          </p:spPr>
        </p:pic>
      </p:grpSp>
      <p:sp>
        <p:nvSpPr>
          <p:cNvPr id="19" name="Rectangle 18"/>
          <p:cNvSpPr/>
          <p:nvPr/>
        </p:nvSpPr>
        <p:spPr>
          <a:xfrm>
            <a:off x="371976" y="1194013"/>
            <a:ext cx="2471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latin typeface="+mj-lt"/>
              </a:rPr>
              <a:t>Collaborations</a:t>
            </a:r>
          </a:p>
        </p:txBody>
      </p:sp>
    </p:spTree>
    <p:extLst>
      <p:ext uri="{BB962C8B-B14F-4D97-AF65-F5344CB8AC3E}">
        <p14:creationId xmlns:p14="http://schemas.microsoft.com/office/powerpoint/2010/main" val="149080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96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51</a:t>
            </a:fld>
            <a:endParaRPr lang="fr-FR"/>
          </a:p>
        </p:txBody>
      </p:sp>
      <p:pic>
        <p:nvPicPr>
          <p:cNvPr id="3" name="Imag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7560839" cy="453650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245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52</a:t>
            </a:fld>
            <a:endParaRPr lang="fr-FR"/>
          </a:p>
        </p:txBody>
      </p:sp>
      <p:graphicFrame>
        <p:nvGraphicFramePr>
          <p:cNvPr id="3" name="Graphique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3054792"/>
              </p:ext>
            </p:extLst>
          </p:nvPr>
        </p:nvGraphicFramePr>
        <p:xfrm>
          <a:off x="1115616" y="2132856"/>
          <a:ext cx="590465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re 1"/>
          <p:cNvSpPr txBox="1">
            <a:spLocks/>
          </p:cNvSpPr>
          <p:nvPr/>
        </p:nvSpPr>
        <p:spPr>
          <a:xfrm>
            <a:off x="251520" y="130622"/>
            <a:ext cx="7920880" cy="15701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 smtClean="0"/>
              <a:t>Cellular </a:t>
            </a:r>
            <a:r>
              <a:rPr lang="fr-FR" sz="3600" dirty="0" err="1" smtClean="0"/>
              <a:t>localization</a:t>
            </a:r>
            <a:r>
              <a:rPr lang="fr-FR" sz="3600" dirty="0" smtClean="0"/>
              <a:t> </a:t>
            </a:r>
          </a:p>
          <a:p>
            <a:pPr algn="ctr"/>
            <a:r>
              <a:rPr lang="fr-FR" sz="3600" dirty="0" smtClean="0"/>
              <a:t>of the 724 </a:t>
            </a:r>
            <a:r>
              <a:rPr lang="fr-FR" sz="3600" dirty="0" err="1" smtClean="0"/>
              <a:t>proteins</a:t>
            </a:r>
            <a:r>
              <a:rPr lang="fr-FR" sz="3600" dirty="0" smtClean="0"/>
              <a:t> </a:t>
            </a:r>
            <a:r>
              <a:rPr lang="fr-FR" sz="3600" dirty="0" err="1" smtClean="0"/>
              <a:t>identified</a:t>
            </a:r>
            <a:r>
              <a:rPr lang="fr-FR" sz="3600" dirty="0" smtClean="0"/>
              <a:t>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715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53</a:t>
            </a:fld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3419872" y="2564904"/>
            <a:ext cx="936104" cy="280831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/>
          <p:cNvCxnSpPr/>
          <p:nvPr/>
        </p:nvCxnSpPr>
        <p:spPr>
          <a:xfrm>
            <a:off x="3419872" y="3137063"/>
            <a:ext cx="93610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endCxn id="3" idx="0"/>
          </p:cNvCxnSpPr>
          <p:nvPr/>
        </p:nvCxnSpPr>
        <p:spPr>
          <a:xfrm>
            <a:off x="3887924" y="980728"/>
            <a:ext cx="0" cy="15841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>
            <a:stCxn id="3" idx="2"/>
          </p:cNvCxnSpPr>
          <p:nvPr/>
        </p:nvCxnSpPr>
        <p:spPr>
          <a:xfrm>
            <a:off x="3887924" y="5373216"/>
            <a:ext cx="0" cy="5040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3739803" y="980728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3748013" y="5887905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ccolade ouvrante 13"/>
          <p:cNvSpPr/>
          <p:nvPr/>
        </p:nvSpPr>
        <p:spPr>
          <a:xfrm>
            <a:off x="1835696" y="972114"/>
            <a:ext cx="504056" cy="2166375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cxnSp>
        <p:nvCxnSpPr>
          <p:cNvPr id="16" name="Connecteur droit 15"/>
          <p:cNvCxnSpPr/>
          <p:nvPr/>
        </p:nvCxnSpPr>
        <p:spPr>
          <a:xfrm>
            <a:off x="2694379" y="980728"/>
            <a:ext cx="72008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2694379" y="2564904"/>
            <a:ext cx="72008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2694379" y="3137063"/>
            <a:ext cx="72008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2694379" y="5373216"/>
            <a:ext cx="72008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>
            <a:off x="2694379" y="5877272"/>
            <a:ext cx="72008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ccolade ouvrante 21"/>
          <p:cNvSpPr/>
          <p:nvPr/>
        </p:nvSpPr>
        <p:spPr>
          <a:xfrm>
            <a:off x="1875805" y="3137063"/>
            <a:ext cx="504056" cy="2750842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4499992" y="3127024"/>
            <a:ext cx="792088" cy="11465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5443853" y="2891273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  <a:latin typeface="+mj-lt"/>
              </a:rPr>
              <a:t>Median</a:t>
            </a:r>
            <a:endParaRPr lang="fr-FR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26" name="Connecteur droit avec flèche 25"/>
          <p:cNvCxnSpPr/>
          <p:nvPr/>
        </p:nvCxnSpPr>
        <p:spPr>
          <a:xfrm>
            <a:off x="4499992" y="980728"/>
            <a:ext cx="792088" cy="8614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>
            <a:off x="4499992" y="5868658"/>
            <a:ext cx="792088" cy="8614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5443853" y="804676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+mj-lt"/>
              </a:rPr>
              <a:t>Maximum</a:t>
            </a:r>
            <a:endParaRPr lang="fr-FR" dirty="0">
              <a:latin typeface="+mj-lt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5443853" y="5723964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+mj-lt"/>
              </a:rPr>
              <a:t>Minimum</a:t>
            </a:r>
            <a:endParaRPr lang="fr-FR" dirty="0">
              <a:latin typeface="+mj-lt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043608" y="1870635"/>
            <a:ext cx="64633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+mj-lt"/>
              </a:rPr>
              <a:t>1:</a:t>
            </a:r>
          </a:p>
          <a:p>
            <a:pPr algn="ctr"/>
            <a:r>
              <a:rPr lang="fr-FR" dirty="0" smtClean="0">
                <a:solidFill>
                  <a:srgbClr val="FF0000"/>
                </a:solidFill>
                <a:latin typeface="+mj-lt"/>
              </a:rPr>
              <a:t>50%</a:t>
            </a:r>
            <a:endParaRPr lang="fr-FR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043608" y="4355812"/>
            <a:ext cx="64633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+mj-lt"/>
              </a:rPr>
              <a:t>2:</a:t>
            </a:r>
            <a:br>
              <a:rPr lang="fr-FR" dirty="0" smtClean="0">
                <a:solidFill>
                  <a:srgbClr val="FF0000"/>
                </a:solidFill>
                <a:latin typeface="+mj-lt"/>
              </a:rPr>
            </a:br>
            <a:r>
              <a:rPr lang="fr-FR" dirty="0" smtClean="0">
                <a:solidFill>
                  <a:srgbClr val="FF0000"/>
                </a:solidFill>
                <a:latin typeface="+mj-lt"/>
              </a:rPr>
              <a:t>50%</a:t>
            </a:r>
            <a:endParaRPr lang="fr-FR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33" name="Connecteur droit avec flèche 32"/>
          <p:cNvCxnSpPr/>
          <p:nvPr/>
        </p:nvCxnSpPr>
        <p:spPr>
          <a:xfrm>
            <a:off x="2915816" y="5373216"/>
            <a:ext cx="0" cy="51468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2915816" y="3138489"/>
            <a:ext cx="0" cy="2234727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>
            <a:off x="2911223" y="2564904"/>
            <a:ext cx="0" cy="57215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flipH="1">
            <a:off x="2911223" y="989342"/>
            <a:ext cx="4593" cy="150796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2379861" y="5445894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+mj-lt"/>
              </a:rPr>
              <a:t>1Q</a:t>
            </a:r>
            <a:endParaRPr lang="fr-FR" dirty="0">
              <a:latin typeface="+mj-lt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2380059" y="3887763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+mj-lt"/>
              </a:rPr>
              <a:t>2</a:t>
            </a:r>
            <a:r>
              <a:rPr lang="fr-FR" dirty="0" smtClean="0">
                <a:latin typeface="+mj-lt"/>
              </a:rPr>
              <a:t>Q</a:t>
            </a:r>
            <a:endParaRPr lang="fr-FR" dirty="0">
              <a:latin typeface="+mj-lt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2339752" y="2666317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+mj-lt"/>
              </a:rPr>
              <a:t>3</a:t>
            </a:r>
            <a:r>
              <a:rPr lang="fr-FR" dirty="0" smtClean="0">
                <a:latin typeface="+mj-lt"/>
              </a:rPr>
              <a:t>Q</a:t>
            </a:r>
            <a:endParaRPr lang="fr-FR" dirty="0">
              <a:latin typeface="+mj-lt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2333873" y="1588150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+mj-lt"/>
              </a:rPr>
              <a:t>4</a:t>
            </a:r>
            <a:r>
              <a:rPr lang="fr-FR" dirty="0" smtClean="0">
                <a:latin typeface="+mj-lt"/>
              </a:rPr>
              <a:t>Q</a:t>
            </a:r>
            <a:endParaRPr lang="fr-FR" dirty="0">
              <a:latin typeface="+mj-lt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481113" y="6045813"/>
            <a:ext cx="127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+mj-lt"/>
              </a:rPr>
              <a:t>Q : quartile</a:t>
            </a:r>
            <a:endParaRPr lang="fr-FR" dirty="0">
              <a:latin typeface="+mj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654837" y="1448558"/>
            <a:ext cx="49564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600" dirty="0" smtClean="0">
                <a:solidFill>
                  <a:srgbClr val="00B050"/>
                </a:solidFill>
              </a:rPr>
              <a:t>.</a:t>
            </a:r>
            <a:endParaRPr lang="fr-FR" sz="9600" dirty="0">
              <a:solidFill>
                <a:srgbClr val="00B05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637362" y="4250001"/>
            <a:ext cx="49564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600" dirty="0" smtClean="0">
                <a:solidFill>
                  <a:srgbClr val="00B050"/>
                </a:solidFill>
              </a:rPr>
              <a:t>.</a:t>
            </a:r>
            <a:endParaRPr lang="fr-FR" sz="9600" dirty="0">
              <a:solidFill>
                <a:srgbClr val="00B050"/>
              </a:solidFill>
            </a:endParaRPr>
          </a:p>
        </p:txBody>
      </p:sp>
      <p:cxnSp>
        <p:nvCxnSpPr>
          <p:cNvPr id="50" name="Connecteur droit avec flèche 49"/>
          <p:cNvCxnSpPr/>
          <p:nvPr/>
        </p:nvCxnSpPr>
        <p:spPr>
          <a:xfrm flipV="1">
            <a:off x="3902661" y="2193800"/>
            <a:ext cx="1541192" cy="371104"/>
          </a:xfrm>
          <a:prstGeom prst="straightConnector1">
            <a:avLst/>
          </a:prstGeom>
          <a:ln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/>
          <p:cNvSpPr txBox="1"/>
          <p:nvPr/>
        </p:nvSpPr>
        <p:spPr>
          <a:xfrm>
            <a:off x="5580112" y="1957482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B050"/>
                </a:solidFill>
                <a:latin typeface="+mj-lt"/>
              </a:rPr>
              <a:t>Middle of 1</a:t>
            </a:r>
            <a:endParaRPr lang="fr-FR" dirty="0">
              <a:solidFill>
                <a:srgbClr val="00B050"/>
              </a:solidFill>
              <a:latin typeface="+mj-lt"/>
            </a:endParaRPr>
          </a:p>
        </p:txBody>
      </p:sp>
      <p:cxnSp>
        <p:nvCxnSpPr>
          <p:cNvPr id="52" name="Connecteur droit avec flèche 51"/>
          <p:cNvCxnSpPr/>
          <p:nvPr/>
        </p:nvCxnSpPr>
        <p:spPr>
          <a:xfrm flipV="1">
            <a:off x="3923928" y="4961462"/>
            <a:ext cx="1541192" cy="371104"/>
          </a:xfrm>
          <a:prstGeom prst="straightConnector1">
            <a:avLst/>
          </a:prstGeom>
          <a:ln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/>
          <p:cNvSpPr txBox="1"/>
          <p:nvPr/>
        </p:nvSpPr>
        <p:spPr>
          <a:xfrm>
            <a:off x="5601379" y="4725144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B050"/>
                </a:solidFill>
                <a:latin typeface="+mj-lt"/>
              </a:rPr>
              <a:t>Middle of 2</a:t>
            </a:r>
            <a:endParaRPr lang="fr-FR" dirty="0">
              <a:solidFill>
                <a:srgbClr val="00B05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663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54</a:t>
            </a:fld>
            <a:endParaRPr lang="fr-FR"/>
          </a:p>
        </p:txBody>
      </p:sp>
      <p:sp>
        <p:nvSpPr>
          <p:cNvPr id="44" name="ZoneTexte 43"/>
          <p:cNvSpPr txBox="1"/>
          <p:nvPr/>
        </p:nvSpPr>
        <p:spPr>
          <a:xfrm>
            <a:off x="481113" y="6045813"/>
            <a:ext cx="127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+mj-lt"/>
              </a:rPr>
              <a:t>Q : quartile</a:t>
            </a:r>
            <a:endParaRPr lang="fr-FR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07649" y="3671930"/>
            <a:ext cx="548572" cy="154107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/>
          <p:cNvCxnSpPr/>
          <p:nvPr/>
        </p:nvCxnSpPr>
        <p:spPr>
          <a:xfrm>
            <a:off x="3607649" y="3985905"/>
            <a:ext cx="54857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>
            <a:endCxn id="3" idx="0"/>
          </p:cNvCxnSpPr>
          <p:nvPr/>
        </p:nvCxnSpPr>
        <p:spPr>
          <a:xfrm>
            <a:off x="3881935" y="2802605"/>
            <a:ext cx="0" cy="8693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>
            <a:stCxn id="3" idx="2"/>
          </p:cNvCxnSpPr>
          <p:nvPr/>
        </p:nvCxnSpPr>
        <p:spPr>
          <a:xfrm>
            <a:off x="3881935" y="5213005"/>
            <a:ext cx="0" cy="2766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3795133" y="2802605"/>
            <a:ext cx="168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3799945" y="5495443"/>
            <a:ext cx="168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ccolade ouvrante 13"/>
          <p:cNvSpPr/>
          <p:nvPr/>
        </p:nvSpPr>
        <p:spPr>
          <a:xfrm>
            <a:off x="2679296" y="2797878"/>
            <a:ext cx="295385" cy="1188809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cxnSp>
        <p:nvCxnSpPr>
          <p:cNvPr id="16" name="Connecteur droit 15"/>
          <p:cNvCxnSpPr/>
          <p:nvPr/>
        </p:nvCxnSpPr>
        <p:spPr>
          <a:xfrm>
            <a:off x="3182498" y="2802605"/>
            <a:ext cx="421979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3182498" y="3671930"/>
            <a:ext cx="421979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3182498" y="3985905"/>
            <a:ext cx="421979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3182498" y="5213005"/>
            <a:ext cx="421979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>
            <a:off x="3182498" y="5489608"/>
            <a:ext cx="421979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ccolade ouvrante 21"/>
          <p:cNvSpPr/>
          <p:nvPr/>
        </p:nvSpPr>
        <p:spPr>
          <a:xfrm>
            <a:off x="2702800" y="3985905"/>
            <a:ext cx="295385" cy="1509538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4240617" y="3980396"/>
            <a:ext cx="464177" cy="6291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4793735" y="3851026"/>
            <a:ext cx="537517" cy="2026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  <a:latin typeface="+mj-lt"/>
              </a:rPr>
              <a:t>Median</a:t>
            </a:r>
            <a:endParaRPr lang="fr-FR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26" name="Connecteur droit avec flèche 25"/>
          <p:cNvCxnSpPr/>
          <p:nvPr/>
        </p:nvCxnSpPr>
        <p:spPr>
          <a:xfrm>
            <a:off x="4240617" y="2802605"/>
            <a:ext cx="464177" cy="4727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>
            <a:off x="4240617" y="5484881"/>
            <a:ext cx="464177" cy="4727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4793735" y="2705996"/>
            <a:ext cx="687819" cy="2026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+mj-lt"/>
              </a:rPr>
              <a:t>Maximum</a:t>
            </a:r>
            <a:endParaRPr lang="fr-FR" dirty="0">
              <a:latin typeface="+mj-lt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793735" y="5405479"/>
            <a:ext cx="669031" cy="2026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+mj-lt"/>
              </a:rPr>
              <a:t>Minimum</a:t>
            </a:r>
            <a:endParaRPr lang="fr-FR" dirty="0">
              <a:latin typeface="+mj-lt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2215119" y="3290946"/>
            <a:ext cx="378761" cy="3546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+mj-lt"/>
              </a:rPr>
              <a:t>1:</a:t>
            </a:r>
          </a:p>
          <a:p>
            <a:pPr algn="ctr"/>
            <a:r>
              <a:rPr lang="fr-FR" dirty="0" smtClean="0">
                <a:solidFill>
                  <a:srgbClr val="FF0000"/>
                </a:solidFill>
                <a:latin typeface="+mj-lt"/>
              </a:rPr>
              <a:t>50%</a:t>
            </a:r>
            <a:endParaRPr lang="fr-FR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215119" y="4654699"/>
            <a:ext cx="378761" cy="3546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+mj-lt"/>
              </a:rPr>
              <a:t>2:</a:t>
            </a:r>
            <a:br>
              <a:rPr lang="fr-FR" dirty="0" smtClean="0">
                <a:solidFill>
                  <a:srgbClr val="FF0000"/>
                </a:solidFill>
                <a:latin typeface="+mj-lt"/>
              </a:rPr>
            </a:br>
            <a:r>
              <a:rPr lang="fr-FR" dirty="0" smtClean="0">
                <a:solidFill>
                  <a:srgbClr val="FF0000"/>
                </a:solidFill>
                <a:latin typeface="+mj-lt"/>
              </a:rPr>
              <a:t>50%</a:t>
            </a:r>
            <a:endParaRPr lang="fr-FR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33" name="Connecteur droit avec flèche 32"/>
          <p:cNvCxnSpPr/>
          <p:nvPr/>
        </p:nvCxnSpPr>
        <p:spPr>
          <a:xfrm>
            <a:off x="3312264" y="5213005"/>
            <a:ext cx="0" cy="28243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3312264" y="3986687"/>
            <a:ext cx="0" cy="1226317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>
            <a:off x="3309572" y="3671930"/>
            <a:ext cx="0" cy="313975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flipH="1">
            <a:off x="3309572" y="2807332"/>
            <a:ext cx="2692" cy="827505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2998185" y="5252887"/>
            <a:ext cx="271670" cy="2026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+mj-lt"/>
              </a:rPr>
              <a:t>1Q</a:t>
            </a:r>
            <a:endParaRPr lang="fr-FR" dirty="0">
              <a:latin typeface="+mj-lt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2998301" y="4397855"/>
            <a:ext cx="271670" cy="2026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+mj-lt"/>
              </a:rPr>
              <a:t>2</a:t>
            </a:r>
            <a:r>
              <a:rPr lang="fr-FR" dirty="0" smtClean="0">
                <a:latin typeface="+mj-lt"/>
              </a:rPr>
              <a:t>Q</a:t>
            </a:r>
            <a:endParaRPr lang="fr-FR" dirty="0">
              <a:latin typeface="+mj-lt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2974681" y="3727581"/>
            <a:ext cx="271670" cy="2026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+mj-lt"/>
              </a:rPr>
              <a:t>3</a:t>
            </a:r>
            <a:r>
              <a:rPr lang="fr-FR" dirty="0" smtClean="0">
                <a:latin typeface="+mj-lt"/>
              </a:rPr>
              <a:t>Q</a:t>
            </a:r>
            <a:endParaRPr lang="fr-FR" dirty="0">
              <a:latin typeface="+mj-lt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2971235" y="3135931"/>
            <a:ext cx="271670" cy="2026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+mj-lt"/>
              </a:rPr>
              <a:t>4</a:t>
            </a:r>
            <a:r>
              <a:rPr lang="fr-FR" dirty="0" smtClean="0">
                <a:latin typeface="+mj-lt"/>
              </a:rPr>
              <a:t>Q</a:t>
            </a:r>
            <a:endParaRPr lang="fr-FR" dirty="0">
              <a:latin typeface="+mj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640567" y="2583079"/>
            <a:ext cx="290458" cy="8613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600" dirty="0" smtClean="0">
                <a:solidFill>
                  <a:srgbClr val="00B050"/>
                </a:solidFill>
              </a:rPr>
              <a:t>.</a:t>
            </a:r>
            <a:endParaRPr lang="fr-FR" sz="9600" dirty="0">
              <a:solidFill>
                <a:srgbClr val="00B05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654416" y="4094667"/>
            <a:ext cx="290458" cy="8613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9600" dirty="0" smtClean="0">
                <a:solidFill>
                  <a:srgbClr val="00B050"/>
                </a:solidFill>
              </a:rPr>
              <a:t>.</a:t>
            </a:r>
            <a:endParaRPr lang="fr-FR" sz="9600" dirty="0">
              <a:solidFill>
                <a:srgbClr val="00B050"/>
              </a:solidFill>
            </a:endParaRPr>
          </a:p>
        </p:txBody>
      </p:sp>
      <p:cxnSp>
        <p:nvCxnSpPr>
          <p:cNvPr id="50" name="Connecteur droit avec flèche 49"/>
          <p:cNvCxnSpPr/>
          <p:nvPr/>
        </p:nvCxnSpPr>
        <p:spPr>
          <a:xfrm flipV="1">
            <a:off x="3890571" y="3468285"/>
            <a:ext cx="903164" cy="203645"/>
          </a:xfrm>
          <a:prstGeom prst="straightConnector1">
            <a:avLst/>
          </a:prstGeom>
          <a:ln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/>
          <p:cNvSpPr txBox="1"/>
          <p:nvPr/>
        </p:nvSpPr>
        <p:spPr>
          <a:xfrm>
            <a:off x="4873585" y="3338604"/>
            <a:ext cx="756394" cy="2026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B050"/>
                </a:solidFill>
                <a:latin typeface="+mj-lt"/>
              </a:rPr>
              <a:t>Middle of 1</a:t>
            </a:r>
            <a:endParaRPr lang="fr-FR" dirty="0">
              <a:solidFill>
                <a:srgbClr val="00B050"/>
              </a:solidFill>
              <a:latin typeface="+mj-lt"/>
            </a:endParaRPr>
          </a:p>
        </p:txBody>
      </p:sp>
      <p:cxnSp>
        <p:nvCxnSpPr>
          <p:cNvPr id="52" name="Connecteur droit avec flèche 51"/>
          <p:cNvCxnSpPr/>
          <p:nvPr/>
        </p:nvCxnSpPr>
        <p:spPr>
          <a:xfrm flipV="1">
            <a:off x="3903034" y="4987053"/>
            <a:ext cx="903164" cy="203645"/>
          </a:xfrm>
          <a:prstGeom prst="straightConnector1">
            <a:avLst/>
          </a:prstGeom>
          <a:ln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/>
          <p:cNvSpPr txBox="1"/>
          <p:nvPr/>
        </p:nvSpPr>
        <p:spPr>
          <a:xfrm>
            <a:off x="4886047" y="4857372"/>
            <a:ext cx="756394" cy="2026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B050"/>
                </a:solidFill>
                <a:latin typeface="+mj-lt"/>
              </a:rPr>
              <a:t>Middle of 2</a:t>
            </a:r>
            <a:endParaRPr lang="fr-FR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54" name="Ellipse 53"/>
          <p:cNvSpPr/>
          <p:nvPr/>
        </p:nvSpPr>
        <p:spPr>
          <a:xfrm>
            <a:off x="3799945" y="1380051"/>
            <a:ext cx="144016" cy="14401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7" name="Connecteur droit avec flèche 56"/>
          <p:cNvCxnSpPr/>
          <p:nvPr/>
        </p:nvCxnSpPr>
        <p:spPr>
          <a:xfrm>
            <a:off x="4001647" y="1447752"/>
            <a:ext cx="792088" cy="8614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/>
          <p:cNvSpPr txBox="1"/>
          <p:nvPr/>
        </p:nvSpPr>
        <p:spPr>
          <a:xfrm>
            <a:off x="4827627" y="1195385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latin typeface="+mj-lt"/>
              </a:rPr>
              <a:t>outlier</a:t>
            </a:r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0930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08912" cy="1584176"/>
          </a:xfrm>
          <a:ln>
            <a:solidFill>
              <a:srgbClr val="003399"/>
            </a:solidFill>
          </a:ln>
        </p:spPr>
        <p:txBody>
          <a:bodyPr/>
          <a:lstStyle/>
          <a:p>
            <a:pPr algn="ctr"/>
            <a:r>
              <a:rPr lang="fr-FR" sz="3200" dirty="0" smtClean="0"/>
              <a:t>Variations of mitochondrial </a:t>
            </a:r>
            <a:r>
              <a:rPr lang="fr-FR" sz="3200" dirty="0" err="1" smtClean="0"/>
              <a:t>protein</a:t>
            </a:r>
            <a:r>
              <a:rPr lang="fr-FR" sz="3200" dirty="0" smtClean="0"/>
              <a:t> </a:t>
            </a:r>
            <a:r>
              <a:rPr lang="fr-FR" sz="3200" dirty="0" err="1" smtClean="0"/>
              <a:t>abundances</a:t>
            </a:r>
            <a:r>
              <a:rPr lang="fr-FR" sz="3200" dirty="0" smtClean="0"/>
              <a:t> and </a:t>
            </a:r>
            <a:r>
              <a:rPr lang="fr-FR" sz="3200" dirty="0" err="1" smtClean="0"/>
              <a:t>protein</a:t>
            </a:r>
            <a:r>
              <a:rPr lang="fr-FR" sz="3200" dirty="0" smtClean="0"/>
              <a:t> phosphorylation</a:t>
            </a:r>
            <a:br>
              <a:rPr lang="fr-FR" sz="3200" dirty="0" smtClean="0"/>
            </a:br>
            <a:r>
              <a:rPr lang="fr-FR" sz="3200" dirty="0" smtClean="0"/>
              <a:t> </a:t>
            </a:r>
            <a:r>
              <a:rPr lang="fr-FR" sz="3200" dirty="0" err="1" smtClean="0"/>
              <a:t>according</a:t>
            </a:r>
            <a:r>
              <a:rPr lang="fr-FR" sz="3200" dirty="0" smtClean="0"/>
              <a:t> to </a:t>
            </a:r>
            <a:r>
              <a:rPr lang="fr-FR" sz="3200" dirty="0" err="1" smtClean="0"/>
              <a:t>their</a:t>
            </a:r>
            <a:r>
              <a:rPr lang="fr-FR" sz="3200" dirty="0" smtClean="0"/>
              <a:t> </a:t>
            </a:r>
            <a:r>
              <a:rPr lang="fr-FR" sz="3200" dirty="0" err="1" smtClean="0"/>
              <a:t>metabolic</a:t>
            </a:r>
            <a:r>
              <a:rPr lang="fr-FR" sz="3200" dirty="0" smtClean="0"/>
              <a:t> </a:t>
            </a:r>
            <a:r>
              <a:rPr lang="fr-FR" sz="3200" dirty="0" err="1" smtClean="0"/>
              <a:t>pathways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55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07504" y="1876182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Proteins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associated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with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m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etabolic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pathways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according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to the MIPS </a:t>
            </a:r>
            <a:r>
              <a:rPr lang="fr-FR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functional</a:t>
            </a:r>
            <a:r>
              <a:rPr lang="fr-FR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classification   ( http:// mips.helmholtz-muenchen.de)</a:t>
            </a:r>
            <a:endParaRPr lang="fr-FR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099" name="Picture 3" descr="figure 3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29" y="2708920"/>
            <a:ext cx="8537869" cy="331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95936" y="3753057"/>
            <a:ext cx="648072" cy="180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23528" y="6021289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Conclusion: The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most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regulated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metabolic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pathway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at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both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proteomic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 and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phosphoproteomice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levels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is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 smtClean="0">
                <a:solidFill>
                  <a:srgbClr val="C00000"/>
                </a:solidFill>
                <a:latin typeface="+mj-lt"/>
              </a:rPr>
              <a:t>energy</a:t>
            </a:r>
            <a:r>
              <a:rPr lang="fr-FR" sz="2000" dirty="0" smtClean="0">
                <a:solidFill>
                  <a:srgbClr val="C00000"/>
                </a:solidFill>
                <a:latin typeface="+mj-lt"/>
              </a:rPr>
              <a:t> metabolism</a:t>
            </a:r>
            <a:endParaRPr lang="fr-FR" sz="2000" dirty="0">
              <a:solidFill>
                <a:srgbClr val="C00000"/>
              </a:solidFill>
              <a:latin typeface="+mj-lt"/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4788024" y="3843057"/>
            <a:ext cx="4320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H="1">
            <a:off x="3488942" y="3843057"/>
            <a:ext cx="432048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127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4320" y="116632"/>
            <a:ext cx="7620000" cy="1143000"/>
          </a:xfr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fr-FR" altLang="fr-FR" sz="3200" dirty="0" err="1" smtClean="0"/>
              <a:t>Localization</a:t>
            </a:r>
            <a:r>
              <a:rPr lang="fr-FR" altLang="fr-FR" sz="3200" dirty="0" smtClean="0"/>
              <a:t> of phosphorylation sites on </a:t>
            </a:r>
            <a:r>
              <a:rPr lang="fr-FR" altLang="fr-FR" sz="3200" dirty="0" err="1" smtClean="0"/>
              <a:t>yeast</a:t>
            </a:r>
            <a:r>
              <a:rPr lang="fr-FR" altLang="fr-FR" sz="3200" dirty="0" smtClean="0"/>
              <a:t> OXPHOS </a:t>
            </a:r>
            <a:r>
              <a:rPr lang="fr-FR" altLang="fr-FR" sz="3200" dirty="0" err="1" smtClean="0"/>
              <a:t>proteins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56</a:t>
            </a:fld>
            <a:endParaRPr lang="fr-FR"/>
          </a:p>
        </p:txBody>
      </p:sp>
      <p:grpSp>
        <p:nvGrpSpPr>
          <p:cNvPr id="4" name="Group 143"/>
          <p:cNvGrpSpPr>
            <a:grpSpLocks/>
          </p:cNvGrpSpPr>
          <p:nvPr/>
        </p:nvGrpSpPr>
        <p:grpSpPr bwMode="auto">
          <a:xfrm>
            <a:off x="-71437" y="2269964"/>
            <a:ext cx="8570913" cy="3319476"/>
            <a:chOff x="363" y="1974"/>
            <a:chExt cx="5399" cy="2091"/>
          </a:xfrm>
        </p:grpSpPr>
        <p:graphicFrame>
          <p:nvGraphicFramePr>
            <p:cNvPr id="5" name="Object 9"/>
            <p:cNvGraphicFramePr>
              <a:graphicFrameLocks noChangeAspect="1"/>
            </p:cNvGraphicFramePr>
            <p:nvPr/>
          </p:nvGraphicFramePr>
          <p:xfrm>
            <a:off x="4430" y="2563"/>
            <a:ext cx="990" cy="15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96" name="Photo Editor Photo" r:id="rId3" imgW="4076190" imgH="6190476" progId="MSPhotoEd.3">
                    <p:embed/>
                  </p:oleObj>
                </mc:Choice>
                <mc:Fallback>
                  <p:oleObj name="Photo Editor Photo" r:id="rId3" imgW="4076190" imgH="6190476" progId="MSPhotoEd.3">
                    <p:embed/>
                    <p:pic>
                      <p:nvPicPr>
                        <p:cNvPr id="0" name=""/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52000" contrast="-1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0" y="2563"/>
                          <a:ext cx="990" cy="15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>
                                  <a:alpha val="80000"/>
                                </a:scheme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521" y="2683"/>
              <a:ext cx="5126" cy="370"/>
            </a:xfrm>
            <a:prstGeom prst="rect">
              <a:avLst/>
            </a:prstGeom>
            <a:noFill/>
            <a:ln w="9525">
              <a:solidFill>
                <a:srgbClr val="586307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>
                <a:latin typeface="Arial Narrow" pitchFamily="34" charset="0"/>
              </a:endParaRPr>
            </a:p>
          </p:txBody>
        </p:sp>
        <p:sp>
          <p:nvSpPr>
            <p:cNvPr id="7" name="AutoShape 4"/>
            <p:cNvSpPr>
              <a:spLocks noChangeArrowheads="1"/>
            </p:cNvSpPr>
            <p:nvPr/>
          </p:nvSpPr>
          <p:spPr bwMode="auto">
            <a:xfrm>
              <a:off x="4330" y="2735"/>
              <a:ext cx="403" cy="312"/>
            </a:xfrm>
            <a:prstGeom prst="roundRect">
              <a:avLst>
                <a:gd name="adj" fmla="val 26759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2B2B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>
                <a:latin typeface="Arial Narrow" pitchFamily="34" charset="0"/>
              </a:endParaRPr>
            </a:p>
          </p:txBody>
        </p:sp>
        <p:graphicFrame>
          <p:nvGraphicFramePr>
            <p:cNvPr id="8" name="Object 5"/>
            <p:cNvGraphicFramePr>
              <a:graphicFrameLocks noChangeAspect="1"/>
            </p:cNvGraphicFramePr>
            <p:nvPr/>
          </p:nvGraphicFramePr>
          <p:xfrm>
            <a:off x="1260" y="2577"/>
            <a:ext cx="643" cy="10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97" name="Photo Editor Photo" r:id="rId5" imgW="6361905" imgH="5714286" progId="MSPhotoEd.3">
                    <p:embed/>
                  </p:oleObj>
                </mc:Choice>
                <mc:Fallback>
                  <p:oleObj name="Photo Editor Photo" r:id="rId5" imgW="6361905" imgH="5714286" progId="MSPhotoEd.3">
                    <p:embed/>
                    <p:pic>
                      <p:nvPicPr>
                        <p:cNvPr id="0" name=""/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40000" contrast="-1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0541" r="22748"/>
                        <a:stretch>
                          <a:fillRect/>
                        </a:stretch>
                      </p:blipFill>
                      <p:spPr bwMode="auto">
                        <a:xfrm>
                          <a:off x="1260" y="2577"/>
                          <a:ext cx="643" cy="10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>
                                  <a:alpha val="80000"/>
                                </a:scheme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9" name="Picture 6"/>
            <p:cNvPicPr preferRelativeResize="0"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lum bright="46000" contrast="-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40" r="15211"/>
            <a:stretch>
              <a:fillRect/>
            </a:stretch>
          </p:blipFill>
          <p:spPr bwMode="auto">
            <a:xfrm>
              <a:off x="1914" y="2399"/>
              <a:ext cx="1185" cy="1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0" name="Object 7"/>
            <p:cNvGraphicFramePr>
              <a:graphicFrameLocks noChangeAspect="1"/>
            </p:cNvGraphicFramePr>
            <p:nvPr/>
          </p:nvGraphicFramePr>
          <p:xfrm>
            <a:off x="3131" y="2419"/>
            <a:ext cx="1176" cy="8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98" name="Photo Editor Photo" r:id="rId8" imgW="4667902" imgH="3400900" progId="MSPhotoEd.3">
                    <p:embed/>
                  </p:oleObj>
                </mc:Choice>
                <mc:Fallback>
                  <p:oleObj name="Photo Editor Photo" r:id="rId8" imgW="4667902" imgH="3400900" progId="MSPhotoEd.3">
                    <p:embed/>
                    <p:pic>
                      <p:nvPicPr>
                        <p:cNvPr id="0" name=""/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lum bright="46000" contrast="-1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1" y="2419"/>
                          <a:ext cx="1176" cy="8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>
                                  <a:alpha val="80000"/>
                                </a:scheme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AutoShape 8"/>
            <p:cNvSpPr>
              <a:spLocks noChangeArrowheads="1"/>
            </p:cNvSpPr>
            <p:nvPr/>
          </p:nvSpPr>
          <p:spPr bwMode="auto">
            <a:xfrm>
              <a:off x="4444" y="2653"/>
              <a:ext cx="80" cy="770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2B2B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>
                <a:latin typeface="Arial Narrow" pitchFamily="34" charset="0"/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1259" y="3649"/>
              <a:ext cx="46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 eaLnBrk="1" hangingPunct="1"/>
              <a:r>
                <a:rPr lang="fr-FR" altLang="fr-FR" sz="2000">
                  <a:latin typeface="+mj-lt"/>
                  <a:cs typeface="Arial" charset="0"/>
                </a:rPr>
                <a:t>C II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 rot="10800000" flipV="1">
              <a:off x="2154" y="3611"/>
              <a:ext cx="54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 eaLnBrk="1" hangingPunct="1"/>
              <a:r>
                <a:rPr lang="fr-FR" altLang="fr-FR" sz="2000">
                  <a:latin typeface="+mj-lt"/>
                  <a:cs typeface="Arial" charset="0"/>
                </a:rPr>
                <a:t>(CIII)</a:t>
              </a:r>
              <a:r>
                <a:rPr lang="fr-FR" altLang="fr-FR" sz="2000" baseline="-25000">
                  <a:latin typeface="+mj-lt"/>
                  <a:cs typeface="Arial" charset="0"/>
                </a:rPr>
                <a:t>2</a:t>
              </a: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3233" y="3626"/>
              <a:ext cx="5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 eaLnBrk="1" hangingPunct="1"/>
              <a:r>
                <a:rPr lang="fr-FR" altLang="fr-FR" sz="2000">
                  <a:latin typeface="+mj-lt"/>
                  <a:cs typeface="Arial" charset="0"/>
                </a:rPr>
                <a:t>(CIV)</a:t>
              </a:r>
              <a:r>
                <a:rPr lang="fr-FR" altLang="fr-FR" sz="2000" baseline="-25000">
                  <a:latin typeface="+mj-lt"/>
                  <a:cs typeface="Arial" charset="0"/>
                </a:rPr>
                <a:t>2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4099" y="3657"/>
              <a:ext cx="4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 eaLnBrk="1" hangingPunct="1"/>
              <a:r>
                <a:rPr lang="fr-FR" altLang="fr-FR" sz="2000">
                  <a:latin typeface="+mj-lt"/>
                  <a:cs typeface="Arial" charset="0"/>
                </a:rPr>
                <a:t>CV</a:t>
              </a:r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464" y="3301"/>
              <a:ext cx="44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r>
                <a:rPr lang="fr-FR" altLang="fr-FR" dirty="0">
                  <a:latin typeface="+mj-lt"/>
                  <a:cs typeface="Arial" charset="0"/>
                </a:rPr>
                <a:t>matrix</a:t>
              </a:r>
            </a:p>
          </p:txBody>
        </p:sp>
        <p:sp>
          <p:nvSpPr>
            <p:cNvPr id="17" name="Text Box 22"/>
            <p:cNvSpPr txBox="1">
              <a:spLocks noChangeArrowheads="1"/>
            </p:cNvSpPr>
            <p:nvPr/>
          </p:nvSpPr>
          <p:spPr bwMode="auto">
            <a:xfrm>
              <a:off x="363" y="1981"/>
              <a:ext cx="86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r>
                <a:rPr lang="fr-FR" altLang="fr-FR" dirty="0" err="1">
                  <a:latin typeface="+mj-lt"/>
                  <a:cs typeface="Arial" charset="0"/>
                </a:rPr>
                <a:t>Intermembranary</a:t>
              </a:r>
              <a:endParaRPr lang="fr-FR" altLang="fr-FR" dirty="0">
                <a:latin typeface="+mj-lt"/>
                <a:cs typeface="Arial" charset="0"/>
              </a:endParaRPr>
            </a:p>
            <a:p>
              <a:pPr algn="l" eaLnBrk="1" hangingPunct="1"/>
              <a:r>
                <a:rPr lang="fr-FR" altLang="fr-FR" b="1" dirty="0">
                  <a:latin typeface="+mj-lt"/>
                  <a:cs typeface="Arial" charset="0"/>
                </a:rPr>
                <a:t> </a:t>
              </a:r>
              <a:r>
                <a:rPr lang="fr-FR" altLang="fr-FR" dirty="0" err="1">
                  <a:latin typeface="+mj-lt"/>
                  <a:cs typeface="Arial" charset="0"/>
                </a:rPr>
                <a:t>space</a:t>
              </a:r>
              <a:endParaRPr lang="fr-FR" altLang="fr-FR" dirty="0">
                <a:latin typeface="+mj-lt"/>
                <a:cs typeface="Arial" charset="0"/>
              </a:endParaRPr>
            </a:p>
          </p:txBody>
        </p:sp>
        <p:sp>
          <p:nvSpPr>
            <p:cNvPr id="18" name="AutoShape 23"/>
            <p:cNvSpPr>
              <a:spLocks noChangeArrowheads="1"/>
            </p:cNvSpPr>
            <p:nvPr/>
          </p:nvSpPr>
          <p:spPr bwMode="auto">
            <a:xfrm>
              <a:off x="915" y="2926"/>
              <a:ext cx="377" cy="233"/>
            </a:xfrm>
            <a:prstGeom prst="roundRect">
              <a:avLst>
                <a:gd name="adj" fmla="val 34509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</a:srgbClr>
                </a:gs>
                <a:gs pos="50000">
                  <a:srgbClr val="FFFFFF">
                    <a:shade val="67500"/>
                    <a:satMod val="115000"/>
                  </a:srgbClr>
                </a:gs>
                <a:gs pos="100000">
                  <a:srgbClr val="FFFF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>
                <a:defRPr/>
              </a:pPr>
              <a:r>
                <a:rPr lang="fr-FR" dirty="0">
                  <a:latin typeface="Arial Narrow" pitchFamily="34" charset="0"/>
                </a:rPr>
                <a:t>NDI1</a:t>
              </a:r>
            </a:p>
          </p:txBody>
        </p:sp>
        <p:sp>
          <p:nvSpPr>
            <p:cNvPr id="19" name="Oval 27"/>
            <p:cNvSpPr>
              <a:spLocks noChangeAspect="1" noChangeArrowheads="1"/>
            </p:cNvSpPr>
            <p:nvPr/>
          </p:nvSpPr>
          <p:spPr bwMode="auto">
            <a:xfrm>
              <a:off x="1519" y="3461"/>
              <a:ext cx="62" cy="6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>
                <a:latin typeface="Arial Narrow" pitchFamily="34" charset="0"/>
              </a:endParaRPr>
            </a:p>
          </p:txBody>
        </p:sp>
        <p:sp>
          <p:nvSpPr>
            <p:cNvPr id="20" name="Oval 30"/>
            <p:cNvSpPr>
              <a:spLocks noChangeAspect="1" noChangeArrowheads="1"/>
            </p:cNvSpPr>
            <p:nvPr/>
          </p:nvSpPr>
          <p:spPr bwMode="auto">
            <a:xfrm>
              <a:off x="2393" y="3266"/>
              <a:ext cx="63" cy="6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>
                <a:latin typeface="Arial Narrow" pitchFamily="34" charset="0"/>
              </a:endParaRPr>
            </a:p>
          </p:txBody>
        </p:sp>
        <p:sp>
          <p:nvSpPr>
            <p:cNvPr id="21" name="Oval 34"/>
            <p:cNvSpPr>
              <a:spLocks noChangeAspect="1" noChangeArrowheads="1"/>
            </p:cNvSpPr>
            <p:nvPr/>
          </p:nvSpPr>
          <p:spPr bwMode="auto">
            <a:xfrm>
              <a:off x="1603" y="3142"/>
              <a:ext cx="62" cy="6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>
                <a:latin typeface="Arial Narrow" pitchFamily="34" charset="0"/>
              </a:endParaRPr>
            </a:p>
          </p:txBody>
        </p:sp>
        <p:sp>
          <p:nvSpPr>
            <p:cNvPr id="22" name="Oval 35"/>
            <p:cNvSpPr>
              <a:spLocks noChangeAspect="1" noChangeArrowheads="1"/>
            </p:cNvSpPr>
            <p:nvPr/>
          </p:nvSpPr>
          <p:spPr bwMode="auto">
            <a:xfrm>
              <a:off x="1581" y="3060"/>
              <a:ext cx="63" cy="6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>
                <a:latin typeface="Arial Narrow" pitchFamily="34" charset="0"/>
              </a:endParaRPr>
            </a:p>
          </p:txBody>
        </p:sp>
        <p:sp>
          <p:nvSpPr>
            <p:cNvPr id="23" name="Oval 37"/>
            <p:cNvSpPr>
              <a:spLocks noChangeAspect="1" noChangeArrowheads="1"/>
            </p:cNvSpPr>
            <p:nvPr/>
          </p:nvSpPr>
          <p:spPr bwMode="auto">
            <a:xfrm>
              <a:off x="4903" y="3864"/>
              <a:ext cx="63" cy="65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 i="1">
                <a:latin typeface="Arial Narrow" pitchFamily="34" charset="0"/>
              </a:endParaRPr>
            </a:p>
          </p:txBody>
        </p:sp>
        <p:sp>
          <p:nvSpPr>
            <p:cNvPr id="24" name="Oval 38"/>
            <p:cNvSpPr>
              <a:spLocks noChangeAspect="1" noChangeArrowheads="1"/>
            </p:cNvSpPr>
            <p:nvPr/>
          </p:nvSpPr>
          <p:spPr bwMode="auto">
            <a:xfrm>
              <a:off x="4785" y="3793"/>
              <a:ext cx="62" cy="6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 i="1">
                <a:latin typeface="Arial Narrow" pitchFamily="34" charset="0"/>
              </a:endParaRPr>
            </a:p>
          </p:txBody>
        </p:sp>
        <p:sp>
          <p:nvSpPr>
            <p:cNvPr id="25" name="Oval 39"/>
            <p:cNvSpPr>
              <a:spLocks noChangeAspect="1" noChangeArrowheads="1"/>
            </p:cNvSpPr>
            <p:nvPr/>
          </p:nvSpPr>
          <p:spPr bwMode="auto">
            <a:xfrm>
              <a:off x="4830" y="3838"/>
              <a:ext cx="62" cy="65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 i="1">
                <a:latin typeface="Arial Narrow" pitchFamily="34" charset="0"/>
              </a:endParaRPr>
            </a:p>
          </p:txBody>
        </p:sp>
        <p:sp>
          <p:nvSpPr>
            <p:cNvPr id="26" name="Oval 40"/>
            <p:cNvSpPr>
              <a:spLocks noChangeAspect="1" noChangeArrowheads="1"/>
            </p:cNvSpPr>
            <p:nvPr/>
          </p:nvSpPr>
          <p:spPr bwMode="auto">
            <a:xfrm>
              <a:off x="2539" y="2628"/>
              <a:ext cx="63" cy="65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>
                <a:latin typeface="Arial Narrow" pitchFamily="34" charset="0"/>
              </a:endParaRPr>
            </a:p>
          </p:txBody>
        </p:sp>
        <p:sp>
          <p:nvSpPr>
            <p:cNvPr id="27" name="Text Box 41"/>
            <p:cNvSpPr txBox="1">
              <a:spLocks noChangeArrowheads="1"/>
            </p:cNvSpPr>
            <p:nvPr/>
          </p:nvSpPr>
          <p:spPr bwMode="auto">
            <a:xfrm>
              <a:off x="1757" y="2205"/>
              <a:ext cx="615" cy="2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1600" dirty="0">
                  <a:latin typeface="+mj-lt"/>
                </a:rPr>
                <a:t>SDH2</a:t>
              </a:r>
            </a:p>
          </p:txBody>
        </p:sp>
        <p:sp>
          <p:nvSpPr>
            <p:cNvPr id="28" name="Line 43"/>
            <p:cNvSpPr>
              <a:spLocks noChangeShapeType="1"/>
            </p:cNvSpPr>
            <p:nvPr/>
          </p:nvSpPr>
          <p:spPr bwMode="auto">
            <a:xfrm>
              <a:off x="1383" y="2373"/>
              <a:ext cx="157" cy="10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Text Box 50"/>
            <p:cNvSpPr txBox="1">
              <a:spLocks noChangeArrowheads="1"/>
            </p:cNvSpPr>
            <p:nvPr/>
          </p:nvSpPr>
          <p:spPr bwMode="auto">
            <a:xfrm>
              <a:off x="2744" y="2184"/>
              <a:ext cx="473" cy="2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1600">
                  <a:latin typeface="+mj-lt"/>
                </a:rPr>
                <a:t>RIP1</a:t>
              </a:r>
            </a:p>
          </p:txBody>
        </p:sp>
        <p:sp>
          <p:nvSpPr>
            <p:cNvPr id="30" name="Line 51"/>
            <p:cNvSpPr>
              <a:spLocks noChangeShapeType="1"/>
            </p:cNvSpPr>
            <p:nvPr/>
          </p:nvSpPr>
          <p:spPr bwMode="auto">
            <a:xfrm flipH="1">
              <a:off x="2580" y="2387"/>
              <a:ext cx="164" cy="2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Oval 65"/>
            <p:cNvSpPr>
              <a:spLocks noChangeAspect="1" noChangeArrowheads="1"/>
            </p:cNvSpPr>
            <p:nvPr/>
          </p:nvSpPr>
          <p:spPr bwMode="auto">
            <a:xfrm>
              <a:off x="5160" y="3115"/>
              <a:ext cx="62" cy="6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endParaRPr lang="fr-FR" altLang="fr-FR">
                <a:latin typeface="Arial Narrow" pitchFamily="34" charset="0"/>
              </a:endParaRPr>
            </a:p>
          </p:txBody>
        </p:sp>
        <p:sp>
          <p:nvSpPr>
            <p:cNvPr id="32" name="AutoShape 23"/>
            <p:cNvSpPr>
              <a:spLocks noChangeArrowheads="1"/>
            </p:cNvSpPr>
            <p:nvPr/>
          </p:nvSpPr>
          <p:spPr bwMode="auto">
            <a:xfrm>
              <a:off x="708" y="2553"/>
              <a:ext cx="394" cy="232"/>
            </a:xfrm>
            <a:prstGeom prst="roundRect">
              <a:avLst>
                <a:gd name="adj" fmla="val 34509"/>
              </a:avLst>
            </a:prstGeom>
            <a:gradFill flip="none" rotWithShape="1">
              <a:gsLst>
                <a:gs pos="0">
                  <a:srgbClr val="FFFFFF">
                    <a:shade val="30000"/>
                    <a:satMod val="115000"/>
                  </a:srgbClr>
                </a:gs>
                <a:gs pos="50000">
                  <a:srgbClr val="FFFFFF">
                    <a:shade val="67500"/>
                    <a:satMod val="115000"/>
                  </a:srgbClr>
                </a:gs>
                <a:gs pos="100000">
                  <a:srgbClr val="FFFF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l">
                <a:defRPr/>
              </a:pPr>
              <a:r>
                <a:rPr lang="fr-FR" dirty="0">
                  <a:latin typeface="Arial Narrow" pitchFamily="34" charset="0"/>
                </a:rPr>
                <a:t>NDE1</a:t>
              </a:r>
            </a:p>
          </p:txBody>
        </p:sp>
        <p:sp>
          <p:nvSpPr>
            <p:cNvPr id="33" name="Text Box 21"/>
            <p:cNvSpPr txBox="1">
              <a:spLocks noChangeArrowheads="1"/>
            </p:cNvSpPr>
            <p:nvPr/>
          </p:nvSpPr>
          <p:spPr bwMode="auto">
            <a:xfrm>
              <a:off x="424" y="2702"/>
              <a:ext cx="56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/>
              <a:r>
                <a:rPr lang="fr-FR" altLang="fr-FR" dirty="0" err="1">
                  <a:latin typeface="+mj-lt"/>
                  <a:cs typeface="Arial" charset="0"/>
                </a:rPr>
                <a:t>Inner</a:t>
              </a:r>
              <a:endParaRPr lang="fr-FR" altLang="fr-FR" dirty="0">
                <a:latin typeface="+mj-lt"/>
                <a:cs typeface="Arial" charset="0"/>
              </a:endParaRPr>
            </a:p>
            <a:p>
              <a:pPr algn="l" eaLnBrk="1" hangingPunct="1"/>
              <a:r>
                <a:rPr lang="fr-FR" altLang="fr-FR" dirty="0">
                  <a:latin typeface="+mj-lt"/>
                  <a:cs typeface="Arial" charset="0"/>
                </a:rPr>
                <a:t>membrane</a:t>
              </a:r>
            </a:p>
          </p:txBody>
        </p:sp>
        <p:sp>
          <p:nvSpPr>
            <p:cNvPr id="34" name="Line 83"/>
            <p:cNvSpPr>
              <a:spLocks noChangeShapeType="1"/>
            </p:cNvSpPr>
            <p:nvPr/>
          </p:nvSpPr>
          <p:spPr bwMode="auto">
            <a:xfrm flipH="1">
              <a:off x="1624" y="2418"/>
              <a:ext cx="213" cy="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Line 84"/>
            <p:cNvSpPr>
              <a:spLocks noChangeShapeType="1"/>
            </p:cNvSpPr>
            <p:nvPr/>
          </p:nvSpPr>
          <p:spPr bwMode="auto">
            <a:xfrm flipH="1">
              <a:off x="1661" y="2418"/>
              <a:ext cx="176" cy="7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Text Box 42"/>
            <p:cNvSpPr txBox="1">
              <a:spLocks noChangeArrowheads="1"/>
            </p:cNvSpPr>
            <p:nvPr/>
          </p:nvSpPr>
          <p:spPr bwMode="auto">
            <a:xfrm>
              <a:off x="1102" y="2160"/>
              <a:ext cx="609" cy="21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1600" dirty="0">
                  <a:latin typeface="+mj-lt"/>
                </a:rPr>
                <a:t>SDH1</a:t>
              </a:r>
            </a:p>
          </p:txBody>
        </p:sp>
        <p:sp>
          <p:nvSpPr>
            <p:cNvPr id="37" name="Line 93"/>
            <p:cNvSpPr>
              <a:spLocks noChangeShapeType="1"/>
            </p:cNvSpPr>
            <p:nvPr/>
          </p:nvSpPr>
          <p:spPr bwMode="auto">
            <a:xfrm>
              <a:off x="2393" y="2187"/>
              <a:ext cx="21" cy="10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Text Box 47"/>
            <p:cNvSpPr txBox="1">
              <a:spLocks noChangeArrowheads="1"/>
            </p:cNvSpPr>
            <p:nvPr/>
          </p:nvSpPr>
          <p:spPr bwMode="auto">
            <a:xfrm>
              <a:off x="2123" y="1974"/>
              <a:ext cx="540" cy="21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1600">
                  <a:latin typeface="+mj-lt"/>
                </a:rPr>
                <a:t>COR1</a:t>
              </a:r>
            </a:p>
          </p:txBody>
        </p:sp>
        <p:sp>
          <p:nvSpPr>
            <p:cNvPr id="39" name="Text Box 55"/>
            <p:cNvSpPr txBox="1">
              <a:spLocks noChangeArrowheads="1"/>
            </p:cNvSpPr>
            <p:nvPr/>
          </p:nvSpPr>
          <p:spPr bwMode="auto">
            <a:xfrm>
              <a:off x="4465" y="2219"/>
              <a:ext cx="540" cy="21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altLang="fr-FR" sz="1600" dirty="0">
                  <a:latin typeface="+mj-lt"/>
                </a:rPr>
                <a:t>ATP2</a:t>
              </a:r>
            </a:p>
          </p:txBody>
        </p:sp>
        <p:sp>
          <p:nvSpPr>
            <p:cNvPr id="40" name="Line 58"/>
            <p:cNvSpPr>
              <a:spLocks noChangeShapeType="1"/>
            </p:cNvSpPr>
            <p:nvPr/>
          </p:nvSpPr>
          <p:spPr bwMode="auto">
            <a:xfrm>
              <a:off x="4785" y="2432"/>
              <a:ext cx="136" cy="14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Line 59"/>
            <p:cNvSpPr>
              <a:spLocks noChangeShapeType="1"/>
            </p:cNvSpPr>
            <p:nvPr/>
          </p:nvSpPr>
          <p:spPr bwMode="auto">
            <a:xfrm>
              <a:off x="4785" y="2432"/>
              <a:ext cx="45" cy="13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Line 58"/>
            <p:cNvSpPr>
              <a:spLocks noChangeShapeType="1"/>
            </p:cNvSpPr>
            <p:nvPr/>
          </p:nvSpPr>
          <p:spPr bwMode="auto">
            <a:xfrm>
              <a:off x="4785" y="2432"/>
              <a:ext cx="90" cy="13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Text Box 82"/>
            <p:cNvSpPr txBox="1">
              <a:spLocks noChangeArrowheads="1"/>
            </p:cNvSpPr>
            <p:nvPr/>
          </p:nvSpPr>
          <p:spPr bwMode="auto">
            <a:xfrm>
              <a:off x="5088" y="3067"/>
              <a:ext cx="674" cy="21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fr-FR" altLang="fr-FR" sz="1600">
                  <a:latin typeface="+mj-lt"/>
                </a:rPr>
                <a:t>     INH1</a:t>
              </a:r>
            </a:p>
          </p:txBody>
        </p:sp>
      </p:grpSp>
      <p:sp>
        <p:nvSpPr>
          <p:cNvPr id="46" name="ZoneTexte 45"/>
          <p:cNvSpPr txBox="1"/>
          <p:nvPr/>
        </p:nvSpPr>
        <p:spPr>
          <a:xfrm>
            <a:off x="8667065" y="2013850"/>
            <a:ext cx="36901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fr-FR" sz="2000" b="1" dirty="0" smtClean="0">
                <a:solidFill>
                  <a:schemeClr val="bg1"/>
                </a:solidFill>
                <a:latin typeface="+mj-lt"/>
              </a:rPr>
            </a:br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O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X</a:t>
            </a:r>
            <a:endParaRPr lang="fr-FR" sz="20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P</a:t>
            </a: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H</a:t>
            </a:r>
          </a:p>
          <a:p>
            <a:r>
              <a:rPr lang="fr-FR" sz="2000" b="1" dirty="0">
                <a:solidFill>
                  <a:schemeClr val="bg1"/>
                </a:solidFill>
                <a:latin typeface="+mj-lt"/>
              </a:rPr>
              <a:t>O</a:t>
            </a:r>
            <a:endParaRPr lang="fr-FR" sz="2000" b="1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2000" b="1" dirty="0" smtClean="0">
                <a:solidFill>
                  <a:schemeClr val="bg1"/>
                </a:solidFill>
                <a:latin typeface="+mj-lt"/>
              </a:rPr>
              <a:t>S</a:t>
            </a:r>
            <a:endParaRPr lang="fr-FR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04776" y="5657671"/>
            <a:ext cx="83947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Globally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,  the </a:t>
            </a: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level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of phosphorylation </a:t>
            </a: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varied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in the </a:t>
            </a: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same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direction as </a:t>
            </a: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amounts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, </a:t>
            </a: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except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for 2 </a:t>
            </a:r>
            <a:r>
              <a:rPr lang="fr-FR" sz="20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proteins</a:t>
            </a:r>
            <a:r>
              <a:rPr lang="fr-FR" sz="2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(Rip1 and Atp2)</a:t>
            </a:r>
          </a:p>
        </p:txBody>
      </p:sp>
    </p:spTree>
    <p:extLst>
      <p:ext uri="{BB962C8B-B14F-4D97-AF65-F5344CB8AC3E}">
        <p14:creationId xmlns:p14="http://schemas.microsoft.com/office/powerpoint/2010/main" val="365374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57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2234549"/>
            <a:ext cx="4762500" cy="387667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907704" y="404664"/>
            <a:ext cx="499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Stable Isotope </a:t>
            </a:r>
            <a:r>
              <a:rPr lang="fr-FR" dirty="0" err="1" smtClean="0"/>
              <a:t>Dimethyl</a:t>
            </a:r>
            <a:r>
              <a:rPr lang="fr-FR" dirty="0" smtClean="0"/>
              <a:t> </a:t>
            </a:r>
            <a:r>
              <a:rPr lang="fr-FR" dirty="0" err="1" smtClean="0"/>
              <a:t>labeling</a:t>
            </a:r>
            <a:r>
              <a:rPr lang="fr-FR" dirty="0" smtClean="0"/>
              <a:t> of </a:t>
            </a:r>
            <a:r>
              <a:rPr lang="fr-FR" dirty="0" err="1" smtClean="0"/>
              <a:t>trypsic</a:t>
            </a:r>
            <a:r>
              <a:rPr lang="fr-FR" dirty="0" smtClean="0"/>
              <a:t> peptides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51520" y="2516703"/>
            <a:ext cx="18905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Regular</a:t>
            </a:r>
          </a:p>
          <a:p>
            <a:r>
              <a:rPr lang="fr-FR" dirty="0" err="1" smtClean="0"/>
              <a:t>Formaldehyde</a:t>
            </a:r>
            <a:r>
              <a:rPr lang="fr-FR" dirty="0" smtClean="0"/>
              <a:t>/ </a:t>
            </a:r>
          </a:p>
          <a:p>
            <a:r>
              <a:rPr lang="fr-FR" dirty="0" err="1" smtClean="0"/>
              <a:t>cyanoborohydride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51520" y="3812847"/>
            <a:ext cx="18905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Deutered</a:t>
            </a:r>
            <a:endParaRPr lang="fr-FR" dirty="0" smtClean="0">
              <a:solidFill>
                <a:srgbClr val="FF0000"/>
              </a:solidFill>
            </a:endParaRPr>
          </a:p>
          <a:p>
            <a:r>
              <a:rPr lang="fr-FR" dirty="0" err="1" smtClean="0"/>
              <a:t>Formaldehyde</a:t>
            </a:r>
            <a:r>
              <a:rPr lang="fr-FR" dirty="0" smtClean="0"/>
              <a:t>/</a:t>
            </a:r>
          </a:p>
          <a:p>
            <a:r>
              <a:rPr lang="fr-FR" dirty="0" err="1"/>
              <a:t>cyanoborohydride</a:t>
            </a:r>
            <a:endParaRPr lang="fr-FR" dirty="0"/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72694" y="5108991"/>
            <a:ext cx="2098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Deutered</a:t>
            </a:r>
            <a:r>
              <a:rPr lang="fr-FR" dirty="0" smtClean="0"/>
              <a:t> and 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C13</a:t>
            </a:r>
            <a:r>
              <a:rPr lang="fr-FR" dirty="0" smtClean="0"/>
              <a:t>-labeled</a:t>
            </a:r>
          </a:p>
          <a:p>
            <a:r>
              <a:rPr lang="fr-FR" dirty="0" err="1" smtClean="0"/>
              <a:t>Formaldehyde</a:t>
            </a:r>
            <a:r>
              <a:rPr lang="fr-FR" dirty="0" smtClean="0"/>
              <a:t>/ </a:t>
            </a:r>
          </a:p>
          <a:p>
            <a:r>
              <a:rPr lang="fr-FR" dirty="0" err="1" smtClean="0">
                <a:solidFill>
                  <a:srgbClr val="FF0000"/>
                </a:solidFill>
              </a:rPr>
              <a:t>cyanoborodeuteride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83568" y="1412776"/>
            <a:ext cx="76079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Reaction</a:t>
            </a:r>
            <a:r>
              <a:rPr lang="fr-FR" dirty="0" smtClean="0"/>
              <a:t> of peptide </a:t>
            </a:r>
            <a:r>
              <a:rPr lang="fr-FR" dirty="0" err="1" smtClean="0"/>
              <a:t>primary</a:t>
            </a:r>
            <a:r>
              <a:rPr lang="fr-FR" dirty="0" smtClean="0"/>
              <a:t> amines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formaldehyde</a:t>
            </a:r>
            <a:r>
              <a:rPr lang="fr-FR" dirty="0" smtClean="0"/>
              <a:t> -</a:t>
            </a:r>
            <a:r>
              <a:rPr lang="fr-FR" dirty="0" smtClean="0">
                <a:sym typeface="Wingdings" panose="05000000000000000000" pitchFamily="2" charset="2"/>
              </a:rPr>
              <a:t> base </a:t>
            </a:r>
            <a:r>
              <a:rPr lang="fr-FR" dirty="0" err="1" smtClean="0">
                <a:sym typeface="Wingdings" panose="05000000000000000000" pitchFamily="2" charset="2"/>
              </a:rPr>
              <a:t>Schiff</a:t>
            </a:r>
            <a:r>
              <a:rPr lang="fr-FR" dirty="0" smtClean="0">
                <a:sym typeface="Wingdings" panose="05000000000000000000" pitchFamily="2" charset="2"/>
              </a:rPr>
              <a:t>, </a:t>
            </a:r>
            <a:r>
              <a:rPr lang="fr-FR" dirty="0" err="1" smtClean="0">
                <a:sym typeface="Wingdings" panose="05000000000000000000" pitchFamily="2" charset="2"/>
              </a:rPr>
              <a:t>reduced</a:t>
            </a:r>
            <a:endParaRPr lang="fr-FR" dirty="0" smtClean="0">
              <a:sym typeface="Wingdings" panose="05000000000000000000" pitchFamily="2" charset="2"/>
            </a:endParaRPr>
          </a:p>
          <a:p>
            <a:r>
              <a:rPr lang="fr-FR" dirty="0" smtClean="0">
                <a:sym typeface="Wingdings" panose="05000000000000000000" pitchFamily="2" charset="2"/>
              </a:rPr>
              <a:t> by addition of </a:t>
            </a:r>
            <a:r>
              <a:rPr lang="fr-FR" dirty="0" err="1"/>
              <a:t>cyanoborohydride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96578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58</a:t>
            </a:fld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827584" y="1268761"/>
            <a:ext cx="60304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SILAC: stable </a:t>
            </a:r>
            <a:r>
              <a:rPr lang="en-US" dirty="0"/>
              <a:t>isotope labeling by amino acids in cell </a:t>
            </a:r>
            <a:r>
              <a:rPr lang="en-US" dirty="0" smtClean="0"/>
              <a:t>culture cells are grown </a:t>
            </a:r>
            <a:r>
              <a:rPr lang="en-US" dirty="0"/>
              <a:t>in culture media lacking essential (auxotrophic) </a:t>
            </a:r>
            <a:r>
              <a:rPr lang="en-US" dirty="0" smtClean="0"/>
              <a:t>amino acid(s). </a:t>
            </a:r>
            <a:r>
              <a:rPr lang="en-US" dirty="0"/>
              <a:t>These amino acids are then supplied in either their </a:t>
            </a:r>
            <a:r>
              <a:rPr lang="en-US" b="1" dirty="0" smtClean="0"/>
              <a:t>natural form </a:t>
            </a:r>
            <a:r>
              <a:rPr lang="en-US" dirty="0"/>
              <a:t>or in a </a:t>
            </a:r>
            <a:r>
              <a:rPr lang="en-US" b="1" dirty="0"/>
              <a:t>stable isotope form </a:t>
            </a:r>
            <a:r>
              <a:rPr lang="en-US" dirty="0"/>
              <a:t>to cause </a:t>
            </a:r>
            <a:r>
              <a:rPr lang="en-US" i="1" dirty="0">
                <a:solidFill>
                  <a:srgbClr val="FF0000"/>
                </a:solidFill>
              </a:rPr>
              <a:t>in vivo </a:t>
            </a:r>
            <a:r>
              <a:rPr lang="en-US" dirty="0"/>
              <a:t>incorporation </a:t>
            </a:r>
            <a:r>
              <a:rPr lang="en-US" dirty="0" smtClean="0"/>
              <a:t>of the </a:t>
            </a:r>
            <a:r>
              <a:rPr lang="en-US" dirty="0"/>
              <a:t>labeled amino acid(s). The differentially labeled samples </a:t>
            </a:r>
            <a:r>
              <a:rPr lang="en-US" dirty="0" smtClean="0"/>
              <a:t>are mixed </a:t>
            </a:r>
            <a:r>
              <a:rPr lang="en-US" dirty="0"/>
              <a:t>and digested with a protease (most often trypsin) to </a:t>
            </a:r>
            <a:r>
              <a:rPr lang="en-US" dirty="0" smtClean="0"/>
              <a:t>obtain samples </a:t>
            </a:r>
            <a:r>
              <a:rPr lang="en-US" dirty="0"/>
              <a:t>that can be readily analyzed by the mass </a:t>
            </a:r>
            <a:r>
              <a:rPr lang="en-US" dirty="0" smtClean="0"/>
              <a:t>spectrometer.</a:t>
            </a:r>
          </a:p>
          <a:p>
            <a:endParaRPr lang="en-US" dirty="0"/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/>
              <a:t>iTRAQ</a:t>
            </a:r>
            <a:r>
              <a:rPr lang="en-US" dirty="0"/>
              <a:t> </a:t>
            </a:r>
            <a:r>
              <a:rPr lang="en-US" dirty="0" smtClean="0"/>
              <a:t>: isobaric </a:t>
            </a:r>
            <a:r>
              <a:rPr lang="en-US" dirty="0"/>
              <a:t>tagging for relative and absolute </a:t>
            </a:r>
            <a:r>
              <a:rPr lang="en-US" dirty="0" smtClean="0"/>
              <a:t>quantification</a:t>
            </a:r>
          </a:p>
          <a:p>
            <a:r>
              <a:rPr lang="en-US" dirty="0" smtClean="0"/>
              <a:t> </a:t>
            </a:r>
            <a:r>
              <a:rPr lang="en-US" dirty="0"/>
              <a:t>The ITRAQ method is based on the covalent labeling of the </a:t>
            </a:r>
            <a:r>
              <a:rPr lang="en-US" dirty="0">
                <a:hlinkClick r:id="rId2" tooltip="N-terminus"/>
              </a:rPr>
              <a:t>N-terminus</a:t>
            </a:r>
            <a:r>
              <a:rPr lang="en-US" dirty="0"/>
              <a:t> and </a:t>
            </a:r>
            <a:r>
              <a:rPr lang="en-US" dirty="0">
                <a:hlinkClick r:id="rId3" tooltip="Side chain"/>
              </a:rPr>
              <a:t>side chain</a:t>
            </a:r>
            <a:r>
              <a:rPr lang="en-US" dirty="0"/>
              <a:t> </a:t>
            </a:r>
            <a:r>
              <a:rPr lang="en-US" dirty="0">
                <a:hlinkClick r:id="rId4" tooltip="Amine"/>
              </a:rPr>
              <a:t>amines</a:t>
            </a:r>
            <a:r>
              <a:rPr lang="en-US" dirty="0"/>
              <a:t> of </a:t>
            </a:r>
            <a:r>
              <a:rPr lang="en-US" dirty="0">
                <a:hlinkClick r:id="rId5" tooltip="Peptide"/>
              </a:rPr>
              <a:t>peptides</a:t>
            </a:r>
            <a:r>
              <a:rPr lang="en-US" dirty="0"/>
              <a:t> from protein digestions with tags of varying mass. There are currently two mainly used reagents: 4-plex and 8-plex,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0721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59</a:t>
            </a:fld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2" y="980728"/>
            <a:ext cx="8271613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7103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60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38" t="28435" r="43340" b="43262"/>
          <a:stretch/>
        </p:blipFill>
        <p:spPr>
          <a:xfrm>
            <a:off x="2123728" y="1844824"/>
            <a:ext cx="4032448" cy="390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619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61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51520" y="260648"/>
            <a:ext cx="770953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r>
              <a:rPr lang="fr-FR" dirty="0" smtClean="0">
                <a:latin typeface="+mj-lt"/>
              </a:rPr>
              <a:t>- </a:t>
            </a:r>
            <a:r>
              <a:rPr lang="fr-FR" dirty="0" err="1" smtClean="0">
                <a:latin typeface="+mj-lt"/>
              </a:rPr>
              <a:t>Labeled</a:t>
            </a:r>
            <a:r>
              <a:rPr lang="fr-FR" dirty="0" smtClean="0">
                <a:latin typeface="+mj-lt"/>
              </a:rPr>
              <a:t> peptides </a:t>
            </a:r>
            <a:r>
              <a:rPr lang="fr-FR" dirty="0" err="1" smtClean="0">
                <a:latin typeface="+mj-lt"/>
              </a:rPr>
              <a:t>were</a:t>
            </a:r>
            <a:r>
              <a:rPr lang="fr-FR" dirty="0" smtClean="0">
                <a:latin typeface="+mj-lt"/>
              </a:rPr>
              <a:t> </a:t>
            </a:r>
            <a:r>
              <a:rPr lang="fr-FR" dirty="0" err="1" smtClean="0">
                <a:latin typeface="+mj-lt"/>
              </a:rPr>
              <a:t>dried</a:t>
            </a:r>
            <a:r>
              <a:rPr lang="fr-FR" dirty="0" smtClean="0">
                <a:latin typeface="+mj-lt"/>
              </a:rPr>
              <a:t> by vacuum centrifugation and </a:t>
            </a:r>
            <a:r>
              <a:rPr lang="fr-FR" dirty="0" err="1" smtClean="0">
                <a:latin typeface="+mj-lt"/>
              </a:rPr>
              <a:t>re-suspended</a:t>
            </a:r>
            <a:r>
              <a:rPr lang="fr-FR" dirty="0" smtClean="0">
                <a:latin typeface="+mj-lt"/>
              </a:rPr>
              <a:t> in ACN/H2O:30/70, 0.5% </a:t>
            </a:r>
            <a:r>
              <a:rPr lang="fr-FR" dirty="0" err="1" smtClean="0">
                <a:latin typeface="+mj-lt"/>
              </a:rPr>
              <a:t>formic</a:t>
            </a:r>
            <a:r>
              <a:rPr lang="fr-FR" dirty="0" smtClean="0">
                <a:latin typeface="+mj-lt"/>
              </a:rPr>
              <a:t> </a:t>
            </a:r>
            <a:r>
              <a:rPr lang="fr-FR" dirty="0" err="1" smtClean="0">
                <a:latin typeface="+mj-lt"/>
              </a:rPr>
              <a:t>acid</a:t>
            </a:r>
            <a:r>
              <a:rPr lang="fr-FR" dirty="0" smtClean="0">
                <a:latin typeface="+mj-lt"/>
              </a:rPr>
              <a:t>, pH2</a:t>
            </a:r>
          </a:p>
          <a:p>
            <a:r>
              <a:rPr lang="fr-FR" dirty="0" smtClean="0">
                <a:latin typeface="+mj-lt"/>
              </a:rPr>
              <a:t>- </a:t>
            </a:r>
            <a:r>
              <a:rPr lang="fr-FR" dirty="0" err="1" smtClean="0">
                <a:latin typeface="+mj-lt"/>
              </a:rPr>
              <a:t>Sample</a:t>
            </a:r>
            <a:r>
              <a:rPr lang="fr-FR" dirty="0" smtClean="0">
                <a:latin typeface="+mj-lt"/>
              </a:rPr>
              <a:t> </a:t>
            </a:r>
            <a:r>
              <a:rPr lang="fr-FR" dirty="0" err="1" smtClean="0">
                <a:latin typeface="+mj-lt"/>
              </a:rPr>
              <a:t>fractionation</a:t>
            </a:r>
            <a:r>
              <a:rPr lang="fr-FR" dirty="0" smtClean="0">
                <a:latin typeface="+mj-lt"/>
              </a:rPr>
              <a:t> by </a:t>
            </a:r>
            <a:r>
              <a:rPr lang="fr-FR" dirty="0" err="1" smtClean="0">
                <a:latin typeface="+mj-lt"/>
              </a:rPr>
              <a:t>strong</a:t>
            </a:r>
            <a:r>
              <a:rPr lang="fr-FR" dirty="0" smtClean="0">
                <a:latin typeface="+mj-lt"/>
              </a:rPr>
              <a:t> cation exchange </a:t>
            </a:r>
            <a:r>
              <a:rPr lang="fr-FR" dirty="0" err="1" smtClean="0">
                <a:latin typeface="+mj-lt"/>
              </a:rPr>
              <a:t>chromatography</a:t>
            </a:r>
            <a:endParaRPr lang="fr-FR" dirty="0" smtClean="0">
              <a:latin typeface="+mj-lt"/>
            </a:endParaRPr>
          </a:p>
          <a:p>
            <a:r>
              <a:rPr lang="fr-FR" dirty="0" smtClean="0">
                <a:latin typeface="+mj-lt"/>
              </a:rPr>
              <a:t>(Bonhomme et al. , Mol Cell Proteomics, 2012, 11,957-972) </a:t>
            </a:r>
            <a:r>
              <a:rPr lang="fr-FR" dirty="0" err="1" smtClean="0">
                <a:latin typeface="+mj-lt"/>
              </a:rPr>
              <a:t>using</a:t>
            </a:r>
            <a:r>
              <a:rPr lang="fr-FR" dirty="0" smtClean="0">
                <a:latin typeface="+mj-lt"/>
              </a:rPr>
              <a:t> a </a:t>
            </a:r>
            <a:r>
              <a:rPr lang="fr-FR" dirty="0" err="1" smtClean="0">
                <a:latin typeface="+mj-lt"/>
              </a:rPr>
              <a:t>Zorbax</a:t>
            </a:r>
            <a:r>
              <a:rPr lang="fr-FR" dirty="0" smtClean="0">
                <a:latin typeface="+mj-lt"/>
              </a:rPr>
              <a:t> </a:t>
            </a:r>
            <a:r>
              <a:rPr lang="fr-FR" dirty="0" err="1" smtClean="0">
                <a:latin typeface="+mj-lt"/>
              </a:rPr>
              <a:t>BioSCX-Series</a:t>
            </a:r>
            <a:r>
              <a:rPr lang="fr-FR" dirty="0" smtClean="0">
                <a:latin typeface="+mj-lt"/>
              </a:rPr>
              <a:t> II </a:t>
            </a:r>
            <a:r>
              <a:rPr lang="fr-FR" dirty="0" err="1" smtClean="0">
                <a:latin typeface="+mj-lt"/>
              </a:rPr>
              <a:t>column</a:t>
            </a:r>
            <a:r>
              <a:rPr lang="fr-FR" dirty="0" smtClean="0">
                <a:latin typeface="+mj-lt"/>
              </a:rPr>
              <a:t> on a </a:t>
            </a:r>
            <a:r>
              <a:rPr lang="fr-FR" dirty="0" err="1" smtClean="0">
                <a:latin typeface="+mj-lt"/>
              </a:rPr>
              <a:t>Ultimate</a:t>
            </a:r>
            <a:r>
              <a:rPr lang="fr-FR" dirty="0" smtClean="0">
                <a:latin typeface="+mj-lt"/>
              </a:rPr>
              <a:t> LC system </a:t>
            </a:r>
            <a:r>
              <a:rPr lang="fr-FR" dirty="0" err="1" smtClean="0">
                <a:latin typeface="+mj-lt"/>
              </a:rPr>
              <a:t>combined</a:t>
            </a:r>
            <a:r>
              <a:rPr lang="fr-FR" dirty="0" smtClean="0">
                <a:latin typeface="+mj-lt"/>
              </a:rPr>
              <a:t> </a:t>
            </a:r>
            <a:r>
              <a:rPr lang="fr-FR" dirty="0" err="1" smtClean="0">
                <a:latin typeface="+mj-lt"/>
              </a:rPr>
              <a:t>with</a:t>
            </a:r>
            <a:r>
              <a:rPr lang="fr-FR" dirty="0" smtClean="0">
                <a:latin typeface="+mj-lt"/>
              </a:rPr>
              <a:t> a </a:t>
            </a:r>
            <a:r>
              <a:rPr lang="fr-FR" dirty="0" err="1">
                <a:latin typeface="+mj-lt"/>
              </a:rPr>
              <a:t>F</a:t>
            </a:r>
            <a:r>
              <a:rPr lang="fr-FR" dirty="0" err="1" smtClean="0">
                <a:latin typeface="+mj-lt"/>
              </a:rPr>
              <a:t>amos</a:t>
            </a:r>
            <a:r>
              <a:rPr lang="fr-FR" dirty="0" smtClean="0">
                <a:latin typeface="+mj-lt"/>
              </a:rPr>
              <a:t> </a:t>
            </a:r>
            <a:r>
              <a:rPr lang="fr-FR" dirty="0" err="1" smtClean="0">
                <a:latin typeface="+mj-lt"/>
              </a:rPr>
              <a:t>autosampler</a:t>
            </a:r>
            <a:r>
              <a:rPr lang="fr-FR" dirty="0" smtClean="0">
                <a:latin typeface="+mj-lt"/>
              </a:rPr>
              <a:t> and a </a:t>
            </a:r>
            <a:r>
              <a:rPr lang="fr-FR" dirty="0" err="1" smtClean="0">
                <a:latin typeface="+mj-lt"/>
              </a:rPr>
              <a:t>Switchos</a:t>
            </a:r>
            <a:r>
              <a:rPr lang="fr-FR" dirty="0" smtClean="0">
                <a:latin typeface="+mj-lt"/>
              </a:rPr>
              <a:t> II </a:t>
            </a:r>
            <a:r>
              <a:rPr lang="fr-FR" dirty="0" err="1" smtClean="0">
                <a:latin typeface="+mj-lt"/>
              </a:rPr>
              <a:t>microcolumn</a:t>
            </a:r>
            <a:r>
              <a:rPr lang="fr-FR" dirty="0" smtClean="0">
                <a:latin typeface="+mj-lt"/>
              </a:rPr>
              <a:t> switch system (LC packings)</a:t>
            </a:r>
          </a:p>
          <a:p>
            <a:pPr marL="285750" indent="-285750">
              <a:buFontTx/>
              <a:buChar char="-"/>
            </a:pPr>
            <a:r>
              <a:rPr lang="fr-FR" dirty="0" err="1" smtClean="0">
                <a:latin typeface="+mj-lt"/>
              </a:rPr>
              <a:t>Samples</a:t>
            </a:r>
            <a:r>
              <a:rPr lang="fr-FR" dirty="0" smtClean="0">
                <a:latin typeface="+mj-lt"/>
              </a:rPr>
              <a:t> </a:t>
            </a:r>
            <a:r>
              <a:rPr lang="fr-FR" dirty="0" err="1" smtClean="0">
                <a:latin typeface="+mj-lt"/>
              </a:rPr>
              <a:t>automatically</a:t>
            </a:r>
            <a:r>
              <a:rPr lang="fr-FR" dirty="0" smtClean="0">
                <a:latin typeface="+mj-lt"/>
              </a:rPr>
              <a:t> </a:t>
            </a:r>
            <a:r>
              <a:rPr lang="fr-FR" dirty="0" err="1" smtClean="0">
                <a:latin typeface="+mj-lt"/>
              </a:rPr>
              <a:t>collected</a:t>
            </a:r>
            <a:r>
              <a:rPr lang="fr-FR" dirty="0" smtClean="0">
                <a:latin typeface="+mj-lt"/>
              </a:rPr>
              <a:t> to </a:t>
            </a:r>
            <a:r>
              <a:rPr lang="fr-FR" dirty="0" err="1" smtClean="0">
                <a:latin typeface="+mj-lt"/>
              </a:rPr>
              <a:t>form</a:t>
            </a:r>
            <a:r>
              <a:rPr lang="fr-FR" dirty="0" smtClean="0">
                <a:latin typeface="+mj-lt"/>
              </a:rPr>
              <a:t> 12 fractions</a:t>
            </a:r>
          </a:p>
          <a:p>
            <a:pPr marL="285750" indent="-285750">
              <a:buFontTx/>
              <a:buChar char="-"/>
            </a:pPr>
            <a:r>
              <a:rPr lang="fr-FR" dirty="0" err="1" smtClean="0">
                <a:latin typeface="+mj-lt"/>
              </a:rPr>
              <a:t>Each</a:t>
            </a:r>
            <a:r>
              <a:rPr lang="fr-FR" dirty="0" smtClean="0">
                <a:latin typeface="+mj-lt"/>
              </a:rPr>
              <a:t> fraction </a:t>
            </a:r>
            <a:r>
              <a:rPr lang="fr-FR" dirty="0" err="1" smtClean="0">
                <a:latin typeface="+mj-lt"/>
              </a:rPr>
              <a:t>was</a:t>
            </a:r>
            <a:r>
              <a:rPr lang="fr-FR" dirty="0" smtClean="0">
                <a:latin typeface="+mj-lt"/>
              </a:rPr>
              <a:t> </a:t>
            </a:r>
            <a:r>
              <a:rPr lang="fr-FR" dirty="0" err="1">
                <a:latin typeface="Cambria" panose="02040503050406030204" pitchFamily="18" charset="0"/>
              </a:rPr>
              <a:t>dried</a:t>
            </a:r>
            <a:r>
              <a:rPr lang="fr-FR" dirty="0">
                <a:latin typeface="Cambria" panose="02040503050406030204" pitchFamily="18" charset="0"/>
              </a:rPr>
              <a:t> by vacuum centrifugation </a:t>
            </a:r>
            <a:r>
              <a:rPr lang="fr-FR" dirty="0" smtClean="0">
                <a:latin typeface="Cambria" panose="02040503050406030204" pitchFamily="18" charset="0"/>
              </a:rPr>
              <a:t>and </a:t>
            </a:r>
            <a:r>
              <a:rPr lang="fr-FR" dirty="0" err="1" smtClean="0">
                <a:latin typeface="Cambria" panose="02040503050406030204" pitchFamily="18" charset="0"/>
              </a:rPr>
              <a:t>re-suspended</a:t>
            </a:r>
            <a:r>
              <a:rPr lang="fr-FR" dirty="0" smtClean="0">
                <a:latin typeface="Cambria" panose="02040503050406030204" pitchFamily="18" charset="0"/>
              </a:rPr>
              <a:t> in </a:t>
            </a:r>
          </a:p>
          <a:p>
            <a:r>
              <a:rPr lang="fr-FR" dirty="0">
                <a:latin typeface="+mj-lt"/>
              </a:rPr>
              <a:t>ACN/H2O:30/70, </a:t>
            </a:r>
            <a:r>
              <a:rPr lang="fr-FR" dirty="0" smtClean="0">
                <a:latin typeface="+mj-lt"/>
              </a:rPr>
              <a:t>250mM </a:t>
            </a:r>
            <a:r>
              <a:rPr lang="fr-FR" dirty="0" err="1" smtClean="0">
                <a:latin typeface="+mj-lt"/>
              </a:rPr>
              <a:t>acetic</a:t>
            </a:r>
            <a:r>
              <a:rPr lang="fr-FR" dirty="0" smtClean="0">
                <a:latin typeface="+mj-lt"/>
              </a:rPr>
              <a:t> </a:t>
            </a:r>
            <a:r>
              <a:rPr lang="fr-FR" dirty="0" err="1" smtClean="0">
                <a:latin typeface="+mj-lt"/>
              </a:rPr>
              <a:t>acid</a:t>
            </a:r>
            <a:endParaRPr lang="fr-FR" dirty="0">
              <a:latin typeface="+mj-lt"/>
            </a:endParaRPr>
          </a:p>
          <a:p>
            <a:r>
              <a:rPr lang="fr-FR" dirty="0" smtClean="0">
                <a:latin typeface="+mj-lt"/>
              </a:rPr>
              <a:t>- Incubation </a:t>
            </a:r>
            <a:r>
              <a:rPr lang="fr-FR" dirty="0" err="1" smtClean="0">
                <a:latin typeface="+mj-lt"/>
              </a:rPr>
              <a:t>with</a:t>
            </a:r>
            <a:r>
              <a:rPr lang="fr-FR" dirty="0" smtClean="0">
                <a:latin typeface="+mj-lt"/>
              </a:rPr>
              <a:t> </a:t>
            </a:r>
            <a:r>
              <a:rPr lang="fr-FR" dirty="0" err="1" smtClean="0">
                <a:latin typeface="+mj-lt"/>
              </a:rPr>
              <a:t>Phos</a:t>
            </a:r>
            <a:r>
              <a:rPr lang="fr-FR" dirty="0" smtClean="0">
                <a:latin typeface="+mj-lt"/>
              </a:rPr>
              <a:t>-select </a:t>
            </a:r>
            <a:r>
              <a:rPr lang="fr-FR" dirty="0" err="1" smtClean="0">
                <a:latin typeface="+mj-lt"/>
              </a:rPr>
              <a:t>affinity</a:t>
            </a:r>
            <a:r>
              <a:rPr lang="fr-FR" dirty="0" smtClean="0">
                <a:latin typeface="+mj-lt"/>
              </a:rPr>
              <a:t> gel </a:t>
            </a:r>
            <a:r>
              <a:rPr lang="fr-FR" dirty="0" err="1" smtClean="0">
                <a:latin typeface="+mj-lt"/>
              </a:rPr>
              <a:t>during</a:t>
            </a:r>
            <a:r>
              <a:rPr lang="fr-FR" dirty="0" smtClean="0">
                <a:latin typeface="+mj-lt"/>
              </a:rPr>
              <a:t> 1H</a:t>
            </a:r>
          </a:p>
          <a:p>
            <a:r>
              <a:rPr lang="fr-FR" dirty="0" smtClean="0">
                <a:latin typeface="+mj-lt"/>
              </a:rPr>
              <a:t>- </a:t>
            </a:r>
            <a:r>
              <a:rPr lang="fr-FR" dirty="0" err="1" smtClean="0">
                <a:latin typeface="+mj-lt"/>
              </a:rPr>
              <a:t>Washed</a:t>
            </a:r>
            <a:r>
              <a:rPr lang="fr-FR" dirty="0" smtClean="0">
                <a:latin typeface="+mj-lt"/>
              </a:rPr>
              <a:t> in </a:t>
            </a:r>
            <a:r>
              <a:rPr lang="fr-FR" dirty="0" err="1" smtClean="0">
                <a:latin typeface="Cambria" panose="02040503050406030204" pitchFamily="18" charset="0"/>
              </a:rPr>
              <a:t>SigmaPrep</a:t>
            </a:r>
            <a:r>
              <a:rPr lang="fr-FR" dirty="0" smtClean="0">
                <a:latin typeface="Cambria" panose="02040503050406030204" pitchFamily="18" charset="0"/>
              </a:rPr>
              <a:t> </a:t>
            </a:r>
            <a:r>
              <a:rPr lang="fr-FR" dirty="0">
                <a:latin typeface="Cambria" panose="02040503050406030204" pitchFamily="18" charset="0"/>
              </a:rPr>
              <a:t>spin </a:t>
            </a:r>
            <a:r>
              <a:rPr lang="fr-FR" dirty="0" err="1" smtClean="0">
                <a:latin typeface="Cambria" panose="02040503050406030204" pitchFamily="18" charset="0"/>
              </a:rPr>
              <a:t>column</a:t>
            </a:r>
            <a:r>
              <a:rPr lang="fr-FR" dirty="0">
                <a:latin typeface="Cambria" panose="02040503050406030204" pitchFamily="18" charset="0"/>
              </a:rPr>
              <a:t> </a:t>
            </a:r>
            <a:r>
              <a:rPr lang="fr-FR" dirty="0" smtClean="0">
                <a:latin typeface="+mj-lt"/>
              </a:rPr>
              <a:t>2 </a:t>
            </a:r>
            <a:r>
              <a:rPr lang="fr-FR" dirty="0" err="1" smtClean="0">
                <a:latin typeface="+mj-lt"/>
              </a:rPr>
              <a:t>fold</a:t>
            </a:r>
            <a:r>
              <a:rPr lang="fr-FR" dirty="0" smtClean="0">
                <a:latin typeface="+mj-lt"/>
              </a:rPr>
              <a:t> </a:t>
            </a:r>
            <a:r>
              <a:rPr lang="fr-FR" dirty="0" err="1" smtClean="0">
                <a:latin typeface="+mj-lt"/>
              </a:rPr>
              <a:t>with</a:t>
            </a:r>
            <a:r>
              <a:rPr lang="fr-FR" dirty="0" smtClean="0">
                <a:latin typeface="+mj-lt"/>
              </a:rPr>
              <a:t> </a:t>
            </a:r>
            <a:r>
              <a:rPr lang="fr-FR" dirty="0">
                <a:latin typeface="+mj-lt"/>
              </a:rPr>
              <a:t>ACN/H2O:30/70, 250mM </a:t>
            </a:r>
            <a:r>
              <a:rPr lang="fr-FR" dirty="0" err="1">
                <a:latin typeface="+mj-lt"/>
              </a:rPr>
              <a:t>acetic</a:t>
            </a:r>
            <a:r>
              <a:rPr lang="fr-FR" dirty="0">
                <a:latin typeface="+mj-lt"/>
              </a:rPr>
              <a:t> </a:t>
            </a:r>
            <a:r>
              <a:rPr lang="fr-FR" dirty="0" err="1">
                <a:latin typeface="+mj-lt"/>
              </a:rPr>
              <a:t>acid</a:t>
            </a:r>
            <a:endParaRPr lang="fr-FR" dirty="0">
              <a:latin typeface="+mj-lt"/>
            </a:endParaRPr>
          </a:p>
          <a:p>
            <a:r>
              <a:rPr lang="fr-FR" dirty="0" smtClean="0">
                <a:latin typeface="+mj-lt"/>
              </a:rPr>
              <a:t>- Elution of </a:t>
            </a:r>
            <a:r>
              <a:rPr lang="fr-FR" dirty="0" err="1" smtClean="0">
                <a:latin typeface="+mj-lt"/>
              </a:rPr>
              <a:t>phosphopeptides</a:t>
            </a:r>
            <a:r>
              <a:rPr lang="fr-FR" dirty="0" smtClean="0">
                <a:latin typeface="+mj-lt"/>
              </a:rPr>
              <a:t> </a:t>
            </a:r>
            <a:r>
              <a:rPr lang="fr-FR" dirty="0"/>
              <a:t>in </a:t>
            </a:r>
            <a:r>
              <a:rPr lang="fr-FR" dirty="0" err="1">
                <a:latin typeface="Cambria" panose="02040503050406030204" pitchFamily="18" charset="0"/>
              </a:rPr>
              <a:t>SigmaPrep</a:t>
            </a:r>
            <a:r>
              <a:rPr lang="fr-FR" dirty="0">
                <a:latin typeface="Cambria" panose="02040503050406030204" pitchFamily="18" charset="0"/>
              </a:rPr>
              <a:t> spin </a:t>
            </a:r>
            <a:r>
              <a:rPr lang="fr-FR" dirty="0" err="1">
                <a:latin typeface="Cambria" panose="02040503050406030204" pitchFamily="18" charset="0"/>
              </a:rPr>
              <a:t>column</a:t>
            </a:r>
            <a:r>
              <a:rPr lang="fr-FR" dirty="0">
                <a:latin typeface="Cambria" panose="02040503050406030204" pitchFamily="18" charset="0"/>
              </a:rPr>
              <a:t> </a:t>
            </a:r>
            <a:r>
              <a:rPr lang="fr-FR" dirty="0" err="1" smtClean="0">
                <a:latin typeface="Cambria" panose="02040503050406030204" pitchFamily="18" charset="0"/>
              </a:rPr>
              <a:t>with</a:t>
            </a:r>
            <a:r>
              <a:rPr lang="fr-FR" dirty="0" smtClean="0">
                <a:latin typeface="Cambria" panose="02040503050406030204" pitchFamily="18" charset="0"/>
              </a:rPr>
              <a:t> </a:t>
            </a:r>
            <a:r>
              <a:rPr lang="fr-FR" dirty="0" smtClean="0">
                <a:latin typeface="+mj-lt"/>
              </a:rPr>
              <a:t>ACN/H2O:30/70, 0.4M ammonium </a:t>
            </a:r>
            <a:r>
              <a:rPr lang="fr-FR" dirty="0" err="1" smtClean="0">
                <a:latin typeface="+mj-lt"/>
              </a:rPr>
              <a:t>hydroxide</a:t>
            </a:r>
            <a:endParaRPr lang="fr-FR" dirty="0" smtClean="0">
              <a:latin typeface="+mj-lt"/>
            </a:endParaRPr>
          </a:p>
          <a:p>
            <a:r>
              <a:rPr lang="fr-FR" dirty="0" err="1" smtClean="0">
                <a:latin typeface="+mj-lt"/>
              </a:rPr>
              <a:t>Enrichment</a:t>
            </a:r>
            <a:r>
              <a:rPr lang="fr-FR" dirty="0" smtClean="0">
                <a:latin typeface="+mj-lt"/>
              </a:rPr>
              <a:t> </a:t>
            </a:r>
            <a:r>
              <a:rPr lang="fr-FR" dirty="0" err="1" smtClean="0">
                <a:latin typeface="+mj-lt"/>
              </a:rPr>
              <a:t>very</a:t>
            </a:r>
            <a:r>
              <a:rPr lang="fr-FR" dirty="0" smtClean="0">
                <a:latin typeface="+mj-lt"/>
              </a:rPr>
              <a:t> effective :24% </a:t>
            </a:r>
            <a:r>
              <a:rPr lang="fr-FR" dirty="0" err="1" smtClean="0">
                <a:latin typeface="+mj-lt"/>
              </a:rPr>
              <a:t>phosphorylated</a:t>
            </a:r>
            <a:r>
              <a:rPr lang="fr-FR" dirty="0" smtClean="0">
                <a:latin typeface="+mj-lt"/>
              </a:rPr>
              <a:t> peptides </a:t>
            </a:r>
          </a:p>
          <a:p>
            <a:r>
              <a:rPr lang="fr-FR" dirty="0" smtClean="0">
                <a:latin typeface="+mj-lt"/>
              </a:rPr>
              <a:t>(non-</a:t>
            </a:r>
            <a:r>
              <a:rPr lang="fr-FR" dirty="0" err="1" smtClean="0">
                <a:latin typeface="+mj-lt"/>
              </a:rPr>
              <a:t>enriched</a:t>
            </a:r>
            <a:r>
              <a:rPr lang="fr-FR" dirty="0" smtClean="0">
                <a:latin typeface="+mj-lt"/>
              </a:rPr>
              <a:t> </a:t>
            </a:r>
            <a:r>
              <a:rPr lang="fr-FR" dirty="0" err="1" smtClean="0">
                <a:latin typeface="+mj-lt"/>
              </a:rPr>
              <a:t>samples</a:t>
            </a:r>
            <a:r>
              <a:rPr lang="fr-FR" dirty="0" smtClean="0">
                <a:latin typeface="+mj-lt"/>
              </a:rPr>
              <a:t>: 4 </a:t>
            </a:r>
            <a:r>
              <a:rPr lang="fr-FR" dirty="0" err="1" smtClean="0">
                <a:latin typeface="+mj-lt"/>
              </a:rPr>
              <a:t>phosphopeptides</a:t>
            </a:r>
            <a:r>
              <a:rPr lang="fr-FR" dirty="0" smtClean="0">
                <a:latin typeface="+mj-lt"/>
              </a:rPr>
              <a:t>)</a:t>
            </a:r>
          </a:p>
          <a:p>
            <a:r>
              <a:rPr lang="fr-FR" dirty="0" smtClean="0">
                <a:latin typeface="+mj-lt"/>
              </a:rPr>
              <a:t>88% of </a:t>
            </a:r>
            <a:r>
              <a:rPr lang="fr-FR" dirty="0" err="1" smtClean="0">
                <a:latin typeface="+mj-lt"/>
              </a:rPr>
              <a:t>unphosphorylated</a:t>
            </a:r>
            <a:r>
              <a:rPr lang="fr-FR" dirty="0" smtClean="0">
                <a:latin typeface="+mj-lt"/>
              </a:rPr>
              <a:t> peptides </a:t>
            </a:r>
            <a:r>
              <a:rPr lang="fr-FR" dirty="0" err="1" smtClean="0">
                <a:latin typeface="+mj-lt"/>
              </a:rPr>
              <a:t>contained</a:t>
            </a:r>
            <a:r>
              <a:rPr lang="fr-FR" dirty="0" smtClean="0">
                <a:latin typeface="+mj-lt"/>
              </a:rPr>
              <a:t> one ASP or GLU -</a:t>
            </a:r>
            <a:r>
              <a:rPr lang="fr-FR" dirty="0" smtClean="0">
                <a:latin typeface="+mj-lt"/>
                <a:sym typeface="Wingdings" panose="05000000000000000000" pitchFamily="2" charset="2"/>
              </a:rPr>
              <a:t> </a:t>
            </a:r>
          </a:p>
          <a:p>
            <a:r>
              <a:rPr lang="fr-FR" dirty="0" err="1" smtClean="0">
                <a:latin typeface="+mj-lt"/>
                <a:sym typeface="Wingdings" panose="05000000000000000000" pitchFamily="2" charset="2"/>
              </a:rPr>
              <a:t>limit</a:t>
            </a:r>
            <a:r>
              <a:rPr lang="fr-FR" dirty="0" smtClean="0">
                <a:latin typeface="+mj-lt"/>
                <a:sym typeface="Wingdings" panose="05000000000000000000" pitchFamily="2" charset="2"/>
              </a:rPr>
              <a:t> of IMAC </a:t>
            </a:r>
            <a:r>
              <a:rPr lang="fr-FR" dirty="0" err="1" smtClean="0">
                <a:latin typeface="+mj-lt"/>
                <a:sym typeface="Wingdings" panose="05000000000000000000" pitchFamily="2" charset="2"/>
              </a:rPr>
              <a:t>methodology</a:t>
            </a:r>
            <a:r>
              <a:rPr lang="fr-FR" dirty="0" smtClean="0">
                <a:latin typeface="+mj-lt"/>
                <a:sym typeface="Wingdings" panose="05000000000000000000" pitchFamily="2" charset="2"/>
              </a:rPr>
              <a:t> (</a:t>
            </a:r>
            <a:r>
              <a:rPr lang="fr-FR" dirty="0" err="1" smtClean="0">
                <a:latin typeface="+mj-lt"/>
                <a:sym typeface="Wingdings" panose="05000000000000000000" pitchFamily="2" charset="2"/>
              </a:rPr>
              <a:t>strong</a:t>
            </a:r>
            <a:r>
              <a:rPr lang="fr-FR" dirty="0" smtClean="0">
                <a:latin typeface="+mj-lt"/>
                <a:sym typeface="Wingdings" panose="05000000000000000000" pitchFamily="2" charset="2"/>
              </a:rPr>
              <a:t> </a:t>
            </a:r>
            <a:r>
              <a:rPr lang="fr-FR" dirty="0" err="1" smtClean="0">
                <a:latin typeface="+mj-lt"/>
                <a:sym typeface="Wingdings" panose="05000000000000000000" pitchFamily="2" charset="2"/>
              </a:rPr>
              <a:t>affinity</a:t>
            </a:r>
            <a:r>
              <a:rPr lang="fr-FR" dirty="0" smtClean="0">
                <a:latin typeface="+mj-lt"/>
                <a:sym typeface="Wingdings" panose="05000000000000000000" pitchFamily="2" charset="2"/>
              </a:rPr>
              <a:t> for </a:t>
            </a:r>
            <a:r>
              <a:rPr lang="fr-FR" dirty="0" err="1" smtClean="0">
                <a:latin typeface="+mj-lt"/>
                <a:sym typeface="Wingdings" panose="05000000000000000000" pitchFamily="2" charset="2"/>
              </a:rPr>
              <a:t>acidic</a:t>
            </a:r>
            <a:r>
              <a:rPr lang="fr-FR" dirty="0" smtClean="0">
                <a:latin typeface="+mj-lt"/>
                <a:sym typeface="Wingdings" panose="05000000000000000000" pitchFamily="2" charset="2"/>
              </a:rPr>
              <a:t> peptides)</a:t>
            </a:r>
            <a:endParaRPr lang="fr-FR" dirty="0" smtClean="0">
              <a:latin typeface="+mj-lt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459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850106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fr-FR" sz="3200" dirty="0" err="1" smtClean="0"/>
              <a:t>Phosphoproteomic</a:t>
            </a:r>
            <a:r>
              <a:rPr lang="fr-FR" sz="3200" dirty="0" smtClean="0"/>
              <a:t> </a:t>
            </a:r>
            <a:r>
              <a:rPr lang="fr-FR" sz="3200" dirty="0" err="1" smtClean="0"/>
              <a:t>analysis</a:t>
            </a:r>
            <a:endParaRPr lang="fr-FR" sz="3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6CB1-9B3B-431B-A547-03B30AA5775F}" type="slidenum">
              <a:rPr lang="fr-FR" smtClean="0"/>
              <a:t>62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827584" y="1772816"/>
            <a:ext cx="710367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Cambria" panose="02040503050406030204" pitchFamily="18" charset="0"/>
              </a:rPr>
              <a:t>The </a:t>
            </a:r>
            <a:r>
              <a:rPr lang="fr-FR" sz="2000" dirty="0" err="1" smtClean="0">
                <a:latin typeface="Cambria" panose="02040503050406030204" pitchFamily="18" charset="0"/>
              </a:rPr>
              <a:t>phosphopeptides</a:t>
            </a:r>
            <a:r>
              <a:rPr lang="fr-FR" sz="2000" dirty="0" smtClean="0">
                <a:latin typeface="Cambria" panose="02040503050406030204" pitchFamily="18" charset="0"/>
              </a:rPr>
              <a:t> </a:t>
            </a:r>
            <a:r>
              <a:rPr lang="fr-FR" sz="2000" dirty="0" err="1" smtClean="0">
                <a:latin typeface="Cambria" panose="02040503050406030204" pitchFamily="18" charset="0"/>
              </a:rPr>
              <a:t>were</a:t>
            </a:r>
            <a:r>
              <a:rPr lang="fr-FR" sz="2000" dirty="0" smtClean="0">
                <a:latin typeface="Cambria" panose="02040503050406030204" pitchFamily="18" charset="0"/>
              </a:rPr>
              <a:t> </a:t>
            </a:r>
            <a:r>
              <a:rPr lang="fr-FR" sz="2000" dirty="0" err="1" smtClean="0">
                <a:latin typeface="Cambria" panose="02040503050406030204" pitchFamily="18" charset="0"/>
              </a:rPr>
              <a:t>identified</a:t>
            </a:r>
            <a:r>
              <a:rPr lang="fr-FR" sz="2000" dirty="0" smtClean="0">
                <a:latin typeface="Cambria" panose="02040503050406030204" pitchFamily="18" charset="0"/>
              </a:rPr>
              <a:t> in 299 </a:t>
            </a:r>
            <a:r>
              <a:rPr lang="fr-FR" sz="2000" dirty="0" err="1" smtClean="0">
                <a:latin typeface="Cambria" panose="02040503050406030204" pitchFamily="18" charset="0"/>
              </a:rPr>
              <a:t>proteins</a:t>
            </a:r>
            <a:r>
              <a:rPr lang="fr-FR" sz="2000" dirty="0" smtClean="0">
                <a:latin typeface="Cambria" panose="02040503050406030204" pitchFamily="18" charset="0"/>
              </a:rPr>
              <a:t> of </a:t>
            </a:r>
            <a:r>
              <a:rPr lang="fr-FR" sz="2000" dirty="0" err="1" smtClean="0">
                <a:latin typeface="Cambria" panose="02040503050406030204" pitchFamily="18" charset="0"/>
              </a:rPr>
              <a:t>which</a:t>
            </a:r>
            <a:r>
              <a:rPr lang="fr-FR" sz="2000" dirty="0" smtClean="0">
                <a:latin typeface="Cambria" panose="02040503050406030204" pitchFamily="18" charset="0"/>
              </a:rPr>
              <a:t> :</a:t>
            </a:r>
          </a:p>
          <a:p>
            <a:endParaRPr lang="fr-FR" sz="2000" dirty="0" smtClean="0">
              <a:latin typeface="Cambria" panose="02040503050406030204" pitchFamily="18" charset="0"/>
            </a:endParaRPr>
          </a:p>
          <a:p>
            <a:pPr marL="285750" indent="-285750">
              <a:buFontTx/>
              <a:buChar char="-"/>
            </a:pPr>
            <a:r>
              <a:rPr lang="fr-FR" sz="2000" dirty="0" smtClean="0">
                <a:latin typeface="Cambria" panose="02040503050406030204" pitchFamily="18" charset="0"/>
              </a:rPr>
              <a:t>150 </a:t>
            </a:r>
            <a:r>
              <a:rPr lang="fr-FR" sz="2000" dirty="0" err="1" smtClean="0">
                <a:latin typeface="Cambria" panose="02040503050406030204" pitchFamily="18" charset="0"/>
              </a:rPr>
              <a:t>displayed</a:t>
            </a:r>
            <a:r>
              <a:rPr lang="fr-FR" sz="2000" dirty="0" smtClean="0">
                <a:latin typeface="Cambria" panose="02040503050406030204" pitchFamily="18" charset="0"/>
              </a:rPr>
              <a:t> 1 site of phosphorylation</a:t>
            </a:r>
          </a:p>
          <a:p>
            <a:pPr marL="285750" indent="-285750">
              <a:buFontTx/>
              <a:buChar char="-"/>
            </a:pPr>
            <a:r>
              <a:rPr lang="fr-FR" sz="2000" dirty="0" smtClean="0">
                <a:latin typeface="Cambria" panose="02040503050406030204" pitchFamily="18" charset="0"/>
              </a:rPr>
              <a:t>72 </a:t>
            </a:r>
            <a:r>
              <a:rPr lang="fr-FR" sz="2000" dirty="0" err="1">
                <a:latin typeface="Cambria" panose="02040503050406030204" pitchFamily="18" charset="0"/>
              </a:rPr>
              <a:t>displayed</a:t>
            </a:r>
            <a:r>
              <a:rPr lang="fr-FR" sz="2000" dirty="0">
                <a:latin typeface="Cambria" panose="02040503050406030204" pitchFamily="18" charset="0"/>
              </a:rPr>
              <a:t> </a:t>
            </a:r>
            <a:r>
              <a:rPr lang="fr-FR" sz="2000" dirty="0" smtClean="0">
                <a:latin typeface="Cambria" panose="02040503050406030204" pitchFamily="18" charset="0"/>
              </a:rPr>
              <a:t>2 sites </a:t>
            </a:r>
            <a:r>
              <a:rPr lang="fr-FR" sz="2000" dirty="0">
                <a:latin typeface="Cambria" panose="02040503050406030204" pitchFamily="18" charset="0"/>
              </a:rPr>
              <a:t>of </a:t>
            </a:r>
            <a:r>
              <a:rPr lang="fr-FR" sz="2000" dirty="0" smtClean="0">
                <a:latin typeface="Cambria" panose="02040503050406030204" pitchFamily="18" charset="0"/>
              </a:rPr>
              <a:t>phosphorylation</a:t>
            </a:r>
          </a:p>
          <a:p>
            <a:pPr marL="285750" indent="-285750">
              <a:buFontTx/>
              <a:buChar char="-"/>
            </a:pPr>
            <a:r>
              <a:rPr lang="fr-FR" sz="2000" dirty="0" smtClean="0">
                <a:latin typeface="Cambria" panose="02040503050406030204" pitchFamily="18" charset="0"/>
              </a:rPr>
              <a:t>27 </a:t>
            </a:r>
            <a:r>
              <a:rPr lang="fr-FR" sz="2000" dirty="0" err="1">
                <a:latin typeface="Cambria" panose="02040503050406030204" pitchFamily="18" charset="0"/>
              </a:rPr>
              <a:t>displayed</a:t>
            </a:r>
            <a:r>
              <a:rPr lang="fr-FR" sz="2000" dirty="0">
                <a:latin typeface="Cambria" panose="02040503050406030204" pitchFamily="18" charset="0"/>
              </a:rPr>
              <a:t> </a:t>
            </a:r>
            <a:r>
              <a:rPr lang="fr-FR" sz="2000" dirty="0" smtClean="0">
                <a:latin typeface="Cambria" panose="02040503050406030204" pitchFamily="18" charset="0"/>
              </a:rPr>
              <a:t>3 sites </a:t>
            </a:r>
            <a:r>
              <a:rPr lang="fr-FR" sz="2000" dirty="0">
                <a:latin typeface="Cambria" panose="02040503050406030204" pitchFamily="18" charset="0"/>
              </a:rPr>
              <a:t>of </a:t>
            </a:r>
            <a:r>
              <a:rPr lang="fr-FR" sz="2000" dirty="0" smtClean="0">
                <a:latin typeface="Cambria" panose="02040503050406030204" pitchFamily="18" charset="0"/>
              </a:rPr>
              <a:t>phosphorylation</a:t>
            </a:r>
          </a:p>
          <a:p>
            <a:pPr marL="285750" indent="-285750">
              <a:buFontTx/>
              <a:buChar char="-"/>
            </a:pPr>
            <a:r>
              <a:rPr lang="fr-FR" sz="2000" dirty="0" smtClean="0">
                <a:latin typeface="Cambria" panose="02040503050406030204" pitchFamily="18" charset="0"/>
              </a:rPr>
              <a:t>50 </a:t>
            </a:r>
            <a:r>
              <a:rPr lang="fr-FR" sz="2000" dirty="0" err="1">
                <a:latin typeface="Cambria" panose="02040503050406030204" pitchFamily="18" charset="0"/>
              </a:rPr>
              <a:t>displayed</a:t>
            </a:r>
            <a:r>
              <a:rPr lang="fr-FR" sz="2000" dirty="0">
                <a:latin typeface="Cambria" panose="02040503050406030204" pitchFamily="18" charset="0"/>
              </a:rPr>
              <a:t> </a:t>
            </a:r>
            <a:r>
              <a:rPr lang="fr-FR" sz="2000" dirty="0" smtClean="0">
                <a:latin typeface="Cambria" panose="02040503050406030204" pitchFamily="18" charset="0"/>
              </a:rPr>
              <a:t>4 </a:t>
            </a:r>
            <a:r>
              <a:rPr lang="fr-FR" sz="2000" dirty="0">
                <a:latin typeface="Cambria" panose="02040503050406030204" pitchFamily="18" charset="0"/>
              </a:rPr>
              <a:t>sites of </a:t>
            </a:r>
            <a:r>
              <a:rPr lang="fr-FR" sz="2000" dirty="0" smtClean="0">
                <a:latin typeface="Cambria" panose="02040503050406030204" pitchFamily="18" charset="0"/>
              </a:rPr>
              <a:t>phosphorylation or more</a:t>
            </a:r>
          </a:p>
          <a:p>
            <a:pPr marL="285750" indent="-285750">
              <a:buFontTx/>
              <a:buChar char="-"/>
            </a:pPr>
            <a:endParaRPr lang="fr-FR" sz="2000" dirty="0">
              <a:latin typeface="Cambria" panose="02040503050406030204" pitchFamily="18" charset="0"/>
            </a:endParaRPr>
          </a:p>
          <a:p>
            <a:pPr marL="285750" indent="-285750">
              <a:buFontTx/>
              <a:buChar char="-"/>
            </a:pPr>
            <a:endParaRPr lang="fr-FR" sz="2000" dirty="0" smtClean="0">
              <a:latin typeface="Cambria" panose="02040503050406030204" pitchFamily="18" charset="0"/>
            </a:endParaRPr>
          </a:p>
          <a:p>
            <a:pPr marL="285750" indent="-285750">
              <a:buFontTx/>
              <a:buChar char="-"/>
            </a:pPr>
            <a:r>
              <a:rPr lang="fr-FR" sz="2000" dirty="0" smtClean="0">
                <a:latin typeface="Cambria" panose="02040503050406030204" pitchFamily="18" charset="0"/>
              </a:rPr>
              <a:t>71% serine</a:t>
            </a:r>
          </a:p>
          <a:p>
            <a:pPr marL="285750" indent="-285750">
              <a:buFontTx/>
              <a:buChar char="-"/>
            </a:pPr>
            <a:r>
              <a:rPr lang="fr-FR" sz="2000" dirty="0" smtClean="0">
                <a:latin typeface="Cambria" panose="02040503050406030204" pitchFamily="18" charset="0"/>
              </a:rPr>
              <a:t>16% </a:t>
            </a:r>
            <a:r>
              <a:rPr lang="fr-FR" sz="2000" dirty="0" err="1" smtClean="0">
                <a:latin typeface="Cambria" panose="02040503050406030204" pitchFamily="18" charset="0"/>
              </a:rPr>
              <a:t>threonine</a:t>
            </a:r>
            <a:endParaRPr lang="fr-FR" sz="2000" dirty="0" smtClean="0">
              <a:latin typeface="Cambria" panose="02040503050406030204" pitchFamily="18" charset="0"/>
            </a:endParaRPr>
          </a:p>
          <a:p>
            <a:pPr marL="285750" indent="-285750">
              <a:buFontTx/>
              <a:buChar char="-"/>
            </a:pPr>
            <a:r>
              <a:rPr lang="fr-FR" sz="2000" dirty="0" smtClean="0">
                <a:latin typeface="Cambria" panose="02040503050406030204" pitchFamily="18" charset="0"/>
              </a:rPr>
              <a:t>0.6%  tyrosine</a:t>
            </a:r>
          </a:p>
          <a:p>
            <a:pPr marL="285750" indent="-285750">
              <a:buFontTx/>
              <a:buChar char="-"/>
            </a:pPr>
            <a:r>
              <a:rPr lang="fr-FR" sz="2000" dirty="0" smtClean="0">
                <a:latin typeface="Cambria" panose="02040503050406030204" pitchFamily="18" charset="0"/>
              </a:rPr>
              <a:t>12.6% not </a:t>
            </a:r>
            <a:r>
              <a:rPr lang="fr-FR" sz="2000" dirty="0" err="1" smtClean="0">
                <a:latin typeface="Cambria" panose="02040503050406030204" pitchFamily="18" charset="0"/>
              </a:rPr>
              <a:t>precisely</a:t>
            </a:r>
            <a:r>
              <a:rPr lang="fr-FR" sz="2000" dirty="0" smtClean="0">
                <a:latin typeface="Cambria" panose="02040503050406030204" pitchFamily="18" charset="0"/>
              </a:rPr>
              <a:t> </a:t>
            </a:r>
            <a:r>
              <a:rPr lang="fr-FR" sz="2000" dirty="0" err="1" smtClean="0">
                <a:latin typeface="Cambria" panose="02040503050406030204" pitchFamily="18" charset="0"/>
              </a:rPr>
              <a:t>localized</a:t>
            </a:r>
            <a:r>
              <a:rPr lang="fr-FR" sz="2000" dirty="0" smtClean="0">
                <a:latin typeface="Cambria" panose="02040503050406030204" pitchFamily="18" charset="0"/>
              </a:rPr>
              <a:t> in the peptide </a:t>
            </a:r>
            <a:r>
              <a:rPr lang="fr-FR" sz="2000" dirty="0" err="1" smtClean="0">
                <a:latin typeface="Cambria" panose="02040503050406030204" pitchFamily="18" charset="0"/>
              </a:rPr>
              <a:t>sequence</a:t>
            </a:r>
            <a:endParaRPr lang="fr-FR" sz="2000" dirty="0">
              <a:latin typeface="Cambria" panose="02040503050406030204" pitchFamily="18" charset="0"/>
            </a:endParaRPr>
          </a:p>
          <a:p>
            <a:pPr marL="285750" indent="-285750">
              <a:buFontTx/>
              <a:buChar char="-"/>
            </a:pPr>
            <a:endParaRPr lang="fr-FR" sz="2000" dirty="0">
              <a:latin typeface="Cambria" panose="02040503050406030204" pitchFamily="18" charset="0"/>
            </a:endParaRPr>
          </a:p>
          <a:p>
            <a:pPr marL="285750" indent="-285750">
              <a:buFontTx/>
              <a:buChar char="-"/>
            </a:pPr>
            <a:endParaRPr lang="fr-FR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7950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ïté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tiguïté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3619</TotalTime>
  <Words>2006</Words>
  <Application>Microsoft Office PowerPoint</Application>
  <PresentationFormat>Affichage à l'écran (4:3)</PresentationFormat>
  <Paragraphs>850</Paragraphs>
  <Slides>62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62</vt:i4>
      </vt:variant>
    </vt:vector>
  </HeadingPairs>
  <TitlesOfParts>
    <vt:vector size="64" baseType="lpstr">
      <vt:lpstr>Contiguïté</vt:lpstr>
      <vt:lpstr>Photo Editor Photo</vt:lpstr>
      <vt:lpstr>Quantitative analysis of the mitochondrial proteome and phosphoproteome in the yeast Saccharomyces cerevisiae</vt:lpstr>
      <vt:lpstr>Mitochondrial respiratory chain complexes</vt:lpstr>
      <vt:lpstr>Mitochondrion: an essential organelle</vt:lpstr>
      <vt:lpstr>Présentation PowerPoint</vt:lpstr>
      <vt:lpstr>Présentation PowerPoint</vt:lpstr>
      <vt:lpstr>Levels of regulation</vt:lpstr>
      <vt:lpstr>Post-Translational Modifications  </vt:lpstr>
      <vt:lpstr>Post-Translational Modifications  </vt:lpstr>
      <vt:lpstr>Importance of  protein regulation  by phosphorylation</vt:lpstr>
      <vt:lpstr>Link between phosphorylation and pathologies</vt:lpstr>
      <vt:lpstr>Link between phosphorylation and pathologies</vt:lpstr>
      <vt:lpstr>Link between mitochondria and pathologies</vt:lpstr>
      <vt:lpstr>Link between mitochondria and phosphorylation?</vt:lpstr>
      <vt:lpstr>Link between mitochondria and phosphorylation?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II – Biological study model :  the yeast Saccharomyces cerevisiae</vt:lpstr>
      <vt:lpstr>Présentation PowerPoint</vt:lpstr>
      <vt:lpstr>III – First aim</vt:lpstr>
      <vt:lpstr>Quantitative variations of the mitochondrial proteome and phosphoproteome during fermentative and respiratory growth in Saccharomyces cerevisiae</vt:lpstr>
      <vt:lpstr>IV -Methodology</vt:lpstr>
      <vt:lpstr>Présentation PowerPoint</vt:lpstr>
      <vt:lpstr>Présentation PowerPoint</vt:lpstr>
      <vt:lpstr>V – Results  </vt:lpstr>
      <vt:lpstr> V-1- Proteomic results</vt:lpstr>
      <vt:lpstr>Variations of mitochondrial protein abundances</vt:lpstr>
      <vt:lpstr>Significant  changes of protein abundances according to the substrate</vt:lpstr>
      <vt:lpstr>Présentation PowerPoint</vt:lpstr>
      <vt:lpstr>Significant  changes of protein abundances according to the substrate</vt:lpstr>
      <vt:lpstr>Conclusions</vt:lpstr>
      <vt:lpstr>V-2 Phosphoproteomic results</vt:lpstr>
      <vt:lpstr>Présentation PowerPoint</vt:lpstr>
      <vt:lpstr>Présentation PowerPoint</vt:lpstr>
      <vt:lpstr>Présentation PowerPoint</vt:lpstr>
      <vt:lpstr>Présentation PowerPoint</vt:lpstr>
      <vt:lpstr>Variations of mitochondrial protein phosphorylation</vt:lpstr>
      <vt:lpstr>Variations of mitochondrial protein phosphorylation</vt:lpstr>
      <vt:lpstr>Significant changes of phosphorylation according to the substrate</vt:lpstr>
      <vt:lpstr>Significant changes of phosphorylation according to the substrate</vt:lpstr>
      <vt:lpstr>Présentation PowerPoint</vt:lpstr>
      <vt:lpstr>Présentation PowerPoint</vt:lpstr>
      <vt:lpstr>OXPHOS proteins</vt:lpstr>
      <vt:lpstr>In progress</vt:lpstr>
      <vt:lpstr>Acknowledgements</vt:lpstr>
      <vt:lpstr>Acknowledgements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Variations of mitochondrial protein abundances and protein phosphorylation  according to their metabolic pathways</vt:lpstr>
      <vt:lpstr>Localization of phosphorylation sites on yeast OXPHOS proteins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Phosphoproteomic analysis</vt:lpstr>
    </vt:vector>
  </TitlesOfParts>
  <Company>CEA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Quantitative analysis of the mitochondrial proteome and phosphoproteome in the yeast Saccharomyces cerevisiae</dc:title>
  <dc:creator>LEMAIRE Claire</dc:creator>
  <cp:lastModifiedBy>LEMAIRE Claire</cp:lastModifiedBy>
  <cp:revision>205</cp:revision>
  <cp:lastPrinted>2015-07-07T09:15:02Z</cp:lastPrinted>
  <dcterms:created xsi:type="dcterms:W3CDTF">2015-05-29T14:17:25Z</dcterms:created>
  <dcterms:modified xsi:type="dcterms:W3CDTF">2015-07-14T03:45:01Z</dcterms:modified>
</cp:coreProperties>
</file>