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 id="2147483650" r:id="rId2"/>
  </p:sldMasterIdLst>
  <p:notesMasterIdLst>
    <p:notesMasterId r:id="rId28"/>
  </p:notesMasterIdLst>
  <p:handoutMasterIdLst>
    <p:handoutMasterId r:id="rId29"/>
  </p:handoutMasterIdLst>
  <p:sldIdLst>
    <p:sldId id="271" r:id="rId3"/>
    <p:sldId id="635" r:id="rId4"/>
    <p:sldId id="659" r:id="rId5"/>
    <p:sldId id="664" r:id="rId6"/>
    <p:sldId id="663" r:id="rId7"/>
    <p:sldId id="631" r:id="rId8"/>
    <p:sldId id="665" r:id="rId9"/>
    <p:sldId id="666" r:id="rId10"/>
    <p:sldId id="668" r:id="rId11"/>
    <p:sldId id="667" r:id="rId12"/>
    <p:sldId id="669" r:id="rId13"/>
    <p:sldId id="588" r:id="rId14"/>
    <p:sldId id="670" r:id="rId15"/>
    <p:sldId id="671" r:id="rId16"/>
    <p:sldId id="674" r:id="rId17"/>
    <p:sldId id="676" r:id="rId18"/>
    <p:sldId id="677" r:id="rId19"/>
    <p:sldId id="678" r:id="rId20"/>
    <p:sldId id="679" r:id="rId21"/>
    <p:sldId id="680" r:id="rId22"/>
    <p:sldId id="681" r:id="rId23"/>
    <p:sldId id="682" r:id="rId24"/>
    <p:sldId id="585" r:id="rId25"/>
    <p:sldId id="611" r:id="rId26"/>
    <p:sldId id="612" r:id="rId27"/>
  </p:sldIdLst>
  <p:sldSz cx="9144000" cy="6858000" type="screen4x3"/>
  <p:notesSz cx="7010400" cy="9296400"/>
  <p:embeddedFontLst>
    <p:embeddedFont>
      <p:font typeface="Arial Unicode MS" pitchFamily="34" charset="-128"/>
      <p:regular r:id="rId30"/>
    </p:embeddedFont>
    <p:embeddedFont>
      <p:font typeface="Calibri" pitchFamily="34" charset="0"/>
      <p:regular r:id="rId31"/>
      <p:bold r:id="rId32"/>
      <p:italic r:id="rId33"/>
      <p:boldItalic r:id="rId34"/>
    </p:embeddedFont>
    <p:embeddedFont>
      <p:font typeface="PMingLiU" pitchFamily="18" charset="-120"/>
      <p:regular r:id="rId35"/>
    </p:embeddedFont>
    <p:embeddedFont>
      <p:font typeface="SimSun" pitchFamily="2" charset="-122"/>
      <p:regular r:id="rId36"/>
    </p:embeddedFont>
  </p:embeddedFontLst>
  <p:defaultTextStyle>
    <a:defPPr>
      <a:defRPr lang="zh-TW"/>
    </a:defPPr>
    <a:lvl1pPr algn="l" rtl="0" fontAlgn="base">
      <a:spcBef>
        <a:spcPct val="0"/>
      </a:spcBef>
      <a:spcAft>
        <a:spcPct val="0"/>
      </a:spcAft>
      <a:defRPr kumimoji="1" kern="1200">
        <a:solidFill>
          <a:schemeClr val="tx1"/>
        </a:solidFill>
        <a:latin typeface="Arial" charset="0"/>
        <a:ea typeface="Arial Unicode MS" pitchFamily="34" charset="-128"/>
        <a:cs typeface="Arial Unicode MS" pitchFamily="34" charset="-128"/>
      </a:defRPr>
    </a:lvl1pPr>
    <a:lvl2pPr marL="457200" algn="l" rtl="0" fontAlgn="base">
      <a:spcBef>
        <a:spcPct val="0"/>
      </a:spcBef>
      <a:spcAft>
        <a:spcPct val="0"/>
      </a:spcAft>
      <a:defRPr kumimoji="1" kern="1200">
        <a:solidFill>
          <a:schemeClr val="tx1"/>
        </a:solidFill>
        <a:latin typeface="Arial" charset="0"/>
        <a:ea typeface="Arial Unicode MS" pitchFamily="34" charset="-128"/>
        <a:cs typeface="Arial Unicode MS" pitchFamily="34" charset="-128"/>
      </a:defRPr>
    </a:lvl2pPr>
    <a:lvl3pPr marL="914400" algn="l" rtl="0" fontAlgn="base">
      <a:spcBef>
        <a:spcPct val="0"/>
      </a:spcBef>
      <a:spcAft>
        <a:spcPct val="0"/>
      </a:spcAft>
      <a:defRPr kumimoji="1" kern="1200">
        <a:solidFill>
          <a:schemeClr val="tx1"/>
        </a:solidFill>
        <a:latin typeface="Arial" charset="0"/>
        <a:ea typeface="Arial Unicode MS" pitchFamily="34" charset="-128"/>
        <a:cs typeface="Arial Unicode MS" pitchFamily="34" charset="-128"/>
      </a:defRPr>
    </a:lvl3pPr>
    <a:lvl4pPr marL="1371600" algn="l" rtl="0" fontAlgn="base">
      <a:spcBef>
        <a:spcPct val="0"/>
      </a:spcBef>
      <a:spcAft>
        <a:spcPct val="0"/>
      </a:spcAft>
      <a:defRPr kumimoji="1" kern="1200">
        <a:solidFill>
          <a:schemeClr val="tx1"/>
        </a:solidFill>
        <a:latin typeface="Arial" charset="0"/>
        <a:ea typeface="Arial Unicode MS" pitchFamily="34" charset="-128"/>
        <a:cs typeface="Arial Unicode MS" pitchFamily="34" charset="-128"/>
      </a:defRPr>
    </a:lvl4pPr>
    <a:lvl5pPr marL="1828800" algn="l" rtl="0" fontAlgn="base">
      <a:spcBef>
        <a:spcPct val="0"/>
      </a:spcBef>
      <a:spcAft>
        <a:spcPct val="0"/>
      </a:spcAft>
      <a:defRPr kumimoji="1" kern="1200">
        <a:solidFill>
          <a:schemeClr val="tx1"/>
        </a:solidFill>
        <a:latin typeface="Arial" charset="0"/>
        <a:ea typeface="Arial Unicode MS" pitchFamily="34" charset="-128"/>
        <a:cs typeface="Arial Unicode MS" pitchFamily="34" charset="-128"/>
      </a:defRPr>
    </a:lvl5pPr>
    <a:lvl6pPr marL="2286000" algn="l" defTabSz="914400" rtl="0" eaLnBrk="1" latinLnBrk="0" hangingPunct="1">
      <a:defRPr kumimoji="1" kern="1200">
        <a:solidFill>
          <a:schemeClr val="tx1"/>
        </a:solidFill>
        <a:latin typeface="Arial" charset="0"/>
        <a:ea typeface="Arial Unicode MS" pitchFamily="34" charset="-128"/>
        <a:cs typeface="Arial Unicode MS" pitchFamily="34" charset="-128"/>
      </a:defRPr>
    </a:lvl6pPr>
    <a:lvl7pPr marL="2743200" algn="l" defTabSz="914400" rtl="0" eaLnBrk="1" latinLnBrk="0" hangingPunct="1">
      <a:defRPr kumimoji="1" kern="1200">
        <a:solidFill>
          <a:schemeClr val="tx1"/>
        </a:solidFill>
        <a:latin typeface="Arial" charset="0"/>
        <a:ea typeface="Arial Unicode MS" pitchFamily="34" charset="-128"/>
        <a:cs typeface="Arial Unicode MS" pitchFamily="34" charset="-128"/>
      </a:defRPr>
    </a:lvl7pPr>
    <a:lvl8pPr marL="3200400" algn="l" defTabSz="914400" rtl="0" eaLnBrk="1" latinLnBrk="0" hangingPunct="1">
      <a:defRPr kumimoji="1" kern="1200">
        <a:solidFill>
          <a:schemeClr val="tx1"/>
        </a:solidFill>
        <a:latin typeface="Arial" charset="0"/>
        <a:ea typeface="Arial Unicode MS" pitchFamily="34" charset="-128"/>
        <a:cs typeface="Arial Unicode MS" pitchFamily="34" charset="-128"/>
      </a:defRPr>
    </a:lvl8pPr>
    <a:lvl9pPr marL="3657600" algn="l" defTabSz="914400" rtl="0" eaLnBrk="1" latinLnBrk="0" hangingPunct="1">
      <a:defRPr kumimoji="1" kern="1200">
        <a:solidFill>
          <a:schemeClr val="tx1"/>
        </a:solidFill>
        <a:latin typeface="Arial" charset="0"/>
        <a:ea typeface="Arial Unicode MS" pitchFamily="34" charset="-128"/>
        <a:cs typeface="Arial Unicode MS" pitchFamily="34"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00FF"/>
    <a:srgbClr val="006600"/>
    <a:srgbClr val="CC3300"/>
    <a:srgbClr val="D6AD00"/>
    <a:srgbClr val="3399FF"/>
    <a:srgbClr val="0000CC"/>
    <a:srgbClr val="3333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1" autoAdjust="0"/>
    <p:restoredTop sz="85106" autoAdjust="0"/>
  </p:normalViewPr>
  <p:slideViewPr>
    <p:cSldViewPr>
      <p:cViewPr varScale="1">
        <p:scale>
          <a:sx n="73" d="100"/>
          <a:sy n="73" d="100"/>
        </p:scale>
        <p:origin x="-174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1836" y="-90"/>
      </p:cViewPr>
      <p:guideLst>
        <p:guide orient="horz" pos="2928"/>
        <p:guide pos="2208"/>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font" Target="fonts/font6.fntdata"/></Relationships>
</file>

<file path=ppt/charts/_rels/chart1.xml.rels><?xml version="1.0" encoding="UTF-8" standalone="yes"?>
<Relationships xmlns="http://schemas.openxmlformats.org/package/2006/relationships"><Relationship Id="rId2" Type="http://schemas.openxmlformats.org/officeDocument/2006/relationships/oleObject" Target="file:///C:\Irene%20Cheng\Gas-Particle%20Partitioning\Stats\MS12NS01.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title>
      <c:tx>
        <c:rich>
          <a:bodyPr/>
          <a:lstStyle/>
          <a:p>
            <a:pPr>
              <a:defRPr lang="en-CA" sz="1600"/>
            </a:pPr>
            <a:r>
              <a:rPr lang="en-US" sz="1600" dirty="0"/>
              <a:t>MS12</a:t>
            </a:r>
          </a:p>
        </c:rich>
      </c:tx>
      <c:layout>
        <c:manualLayout>
          <c:xMode val="edge"/>
          <c:yMode val="edge"/>
          <c:x val="0.5416176954997205"/>
          <c:y val="9.7234715855944315E-2"/>
        </c:manualLayout>
      </c:layout>
      <c:overlay val="1"/>
    </c:title>
    <c:plotArea>
      <c:layout>
        <c:manualLayout>
          <c:layoutTarget val="inner"/>
          <c:xMode val="edge"/>
          <c:yMode val="edge"/>
          <c:x val="0.24662781133480297"/>
          <c:y val="0.13529725653378583"/>
          <c:w val="0.71186852254511479"/>
          <c:h val="0.65805622291967636"/>
        </c:manualLayout>
      </c:layout>
      <c:lineChart>
        <c:grouping val="standard"/>
        <c:ser>
          <c:idx val="0"/>
          <c:order val="0"/>
          <c:tx>
            <c:strRef>
              <c:f>Sheet1!$G$4</c:f>
              <c:strCache>
                <c:ptCount val="1"/>
                <c:pt idx="0">
                  <c:v>Predicted Kp</c:v>
                </c:pt>
              </c:strCache>
            </c:strRef>
          </c:tx>
          <c:spPr>
            <a:ln w="25400">
              <a:solidFill>
                <a:prstClr val="black"/>
              </a:solidFill>
            </a:ln>
          </c:spPr>
          <c:marker>
            <c:symbol val="none"/>
          </c:marker>
          <c:cat>
            <c:strRef>
              <c:f>Sheet1!$F$5:$F$16</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Sheet1!$G$5:$G$16</c:f>
              <c:numCache>
                <c:formatCode>General</c:formatCode>
                <c:ptCount val="12"/>
                <c:pt idx="0">
                  <c:v>0.69319824340744485</c:v>
                </c:pt>
                <c:pt idx="1">
                  <c:v>0.65249787874526954</c:v>
                </c:pt>
                <c:pt idx="2">
                  <c:v>0.45481165543643964</c:v>
                </c:pt>
                <c:pt idx="3">
                  <c:v>0.38421006565456906</c:v>
                </c:pt>
                <c:pt idx="4">
                  <c:v>0.26817296083930786</c:v>
                </c:pt>
                <c:pt idx="5">
                  <c:v>0.17769796321122372</c:v>
                </c:pt>
                <c:pt idx="6">
                  <c:v>0.17451325461189202</c:v>
                </c:pt>
                <c:pt idx="7">
                  <c:v>0.18591150672558573</c:v>
                </c:pt>
                <c:pt idx="8">
                  <c:v>0.22451169346356964</c:v>
                </c:pt>
                <c:pt idx="9">
                  <c:v>0.36909302793444937</c:v>
                </c:pt>
                <c:pt idx="10">
                  <c:v>0.55658700888781965</c:v>
                </c:pt>
                <c:pt idx="11">
                  <c:v>1.0415068833671324</c:v>
                </c:pt>
              </c:numCache>
            </c:numRef>
          </c:val>
        </c:ser>
        <c:ser>
          <c:idx val="1"/>
          <c:order val="1"/>
          <c:tx>
            <c:strRef>
              <c:f>Sheet1!$H$4</c:f>
              <c:strCache>
                <c:ptCount val="1"/>
                <c:pt idx="0">
                  <c:v>Observed Kp</c:v>
                </c:pt>
              </c:strCache>
            </c:strRef>
          </c:tx>
          <c:spPr>
            <a:ln w="25400">
              <a:solidFill>
                <a:schemeClr val="tx1"/>
              </a:solidFill>
              <a:prstDash val="sysDash"/>
            </a:ln>
          </c:spPr>
          <c:marker>
            <c:symbol val="none"/>
          </c:marker>
          <c:cat>
            <c:strRef>
              <c:f>Sheet1!$F$5:$F$16</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Sheet1!$H$5:$H$16</c:f>
              <c:numCache>
                <c:formatCode>General</c:formatCode>
                <c:ptCount val="12"/>
                <c:pt idx="0">
                  <c:v>0.81261721497770689</c:v>
                </c:pt>
                <c:pt idx="1">
                  <c:v>0.61867938536031364</c:v>
                </c:pt>
                <c:pt idx="2">
                  <c:v>0.50688362229494355</c:v>
                </c:pt>
                <c:pt idx="3">
                  <c:v>0.44525536804800031</c:v>
                </c:pt>
                <c:pt idx="4">
                  <c:v>0.16714934439482251</c:v>
                </c:pt>
                <c:pt idx="5">
                  <c:v>8.722048358189681E-2</c:v>
                </c:pt>
                <c:pt idx="6">
                  <c:v>0.1525680202781457</c:v>
                </c:pt>
                <c:pt idx="7">
                  <c:v>0.19354812038675973</c:v>
                </c:pt>
                <c:pt idx="8">
                  <c:v>0.2230551616837837</c:v>
                </c:pt>
                <c:pt idx="9">
                  <c:v>0.30892946999117094</c:v>
                </c:pt>
                <c:pt idx="10">
                  <c:v>0.91156099302380933</c:v>
                </c:pt>
                <c:pt idx="11">
                  <c:v>1.2075977721713478</c:v>
                </c:pt>
              </c:numCache>
            </c:numRef>
          </c:val>
        </c:ser>
        <c:dLbls/>
        <c:marker val="1"/>
        <c:axId val="80809984"/>
        <c:axId val="80811520"/>
      </c:lineChart>
      <c:catAx>
        <c:axId val="80809984"/>
        <c:scaling>
          <c:orientation val="minMax"/>
        </c:scaling>
        <c:axPos val="b"/>
        <c:tickLblPos val="nextTo"/>
        <c:txPr>
          <a:bodyPr/>
          <a:lstStyle/>
          <a:p>
            <a:pPr>
              <a:defRPr lang="en-CA" sz="1000"/>
            </a:pPr>
            <a:endParaRPr lang="en-US"/>
          </a:p>
        </c:txPr>
        <c:crossAx val="80811520"/>
        <c:crosses val="autoZero"/>
        <c:auto val="1"/>
        <c:lblAlgn val="ctr"/>
        <c:lblOffset val="100"/>
      </c:catAx>
      <c:valAx>
        <c:axId val="80811520"/>
        <c:scaling>
          <c:orientation val="minMax"/>
        </c:scaling>
        <c:axPos val="l"/>
        <c:title>
          <c:tx>
            <c:rich>
              <a:bodyPr rot="-5400000" vert="horz"/>
              <a:lstStyle/>
              <a:p>
                <a:pPr>
                  <a:defRPr lang="en-CA" sz="1100"/>
                </a:pPr>
                <a:r>
                  <a:rPr lang="en-US" sz="1100" dirty="0"/>
                  <a:t>Monthly mean Kp</a:t>
                </a:r>
              </a:p>
            </c:rich>
          </c:tx>
          <c:layout/>
        </c:title>
        <c:numFmt formatCode="#,##0.00" sourceLinked="0"/>
        <c:tickLblPos val="nextTo"/>
        <c:txPr>
          <a:bodyPr/>
          <a:lstStyle/>
          <a:p>
            <a:pPr>
              <a:defRPr lang="en-CA" sz="1100"/>
            </a:pPr>
            <a:endParaRPr lang="en-US"/>
          </a:p>
        </c:txPr>
        <c:crossAx val="80809984"/>
        <c:crosses val="autoZero"/>
        <c:crossBetween val="between"/>
      </c:valAx>
      <c:spPr>
        <a:noFill/>
        <a:ln>
          <a:solidFill>
            <a:schemeClr val="bg1">
              <a:lumMod val="65000"/>
            </a:schemeClr>
          </a:solidFill>
        </a:ln>
      </c:spPr>
    </c:plotArea>
    <c:legend>
      <c:legendPos val="t"/>
      <c:layout>
        <c:manualLayout>
          <c:xMode val="edge"/>
          <c:yMode val="edge"/>
          <c:x val="0.40126072736557555"/>
          <c:y val="0.22805754557737329"/>
          <c:w val="0.3897271648179445"/>
          <c:h val="0.22545075636757211"/>
        </c:manualLayout>
      </c:layout>
      <c:txPr>
        <a:bodyPr/>
        <a:lstStyle/>
        <a:p>
          <a:pPr>
            <a:defRPr lang="en-CA" sz="1400" baseline="0"/>
          </a:pPr>
          <a:endParaRPr lang="en-US"/>
        </a:p>
      </c:txPr>
    </c:legend>
    <c:plotVisOnly val="1"/>
    <c:dispBlanksAs val="gap"/>
  </c:chart>
  <c:externalData r:id="rId2"/>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93177" tIns="46588" rIns="93177" bIns="46588" numCol="1" anchor="t" anchorCtr="0" compatLnSpc="1">
            <a:prstTxWarp prst="textNoShape">
              <a:avLst/>
            </a:prstTxWarp>
          </a:bodyPr>
          <a:lstStyle>
            <a:lvl1pPr defTabSz="930275">
              <a:defRPr sz="1200">
                <a:latin typeface="Arial" charset="0"/>
                <a:ea typeface="Arial Unicode MS" pitchFamily="34" charset="-122"/>
                <a:cs typeface="Arial Unicode MS" pitchFamily="34" charset="-122"/>
              </a:defRPr>
            </a:lvl1pPr>
          </a:lstStyle>
          <a:p>
            <a:pPr>
              <a:defRPr/>
            </a:pPr>
            <a:endParaRPr lang="en-US" dirty="0"/>
          </a:p>
        </p:txBody>
      </p:sp>
      <p:sp>
        <p:nvSpPr>
          <p:cNvPr id="8195" name="Rectangle 3"/>
          <p:cNvSpPr>
            <a:spLocks noGrp="1" noChangeArrowheads="1"/>
          </p:cNvSpPr>
          <p:nvPr>
            <p:ph type="dt" sz="quarter" idx="1"/>
          </p:nvPr>
        </p:nvSpPr>
        <p:spPr bwMode="auto">
          <a:xfrm>
            <a:off x="3970338" y="0"/>
            <a:ext cx="3038475" cy="463550"/>
          </a:xfrm>
          <a:prstGeom prst="rect">
            <a:avLst/>
          </a:prstGeom>
          <a:noFill/>
          <a:ln w="9525">
            <a:noFill/>
            <a:miter lim="800000"/>
            <a:headEnd/>
            <a:tailEnd/>
          </a:ln>
          <a:effectLst/>
        </p:spPr>
        <p:txBody>
          <a:bodyPr vert="horz" wrap="square" lIns="93177" tIns="46588" rIns="93177" bIns="46588" numCol="1" anchor="t" anchorCtr="0" compatLnSpc="1">
            <a:prstTxWarp prst="textNoShape">
              <a:avLst/>
            </a:prstTxWarp>
          </a:bodyPr>
          <a:lstStyle>
            <a:lvl1pPr algn="r" defTabSz="930275">
              <a:defRPr sz="1200">
                <a:latin typeface="Arial" charset="0"/>
                <a:ea typeface="Arial Unicode MS" pitchFamily="34" charset="-122"/>
                <a:cs typeface="Arial Unicode MS" pitchFamily="34" charset="-122"/>
              </a:defRPr>
            </a:lvl1pPr>
          </a:lstStyle>
          <a:p>
            <a:pPr>
              <a:defRPr/>
            </a:pPr>
            <a:endParaRPr lang="en-US" dirty="0"/>
          </a:p>
        </p:txBody>
      </p:sp>
      <p:sp>
        <p:nvSpPr>
          <p:cNvPr id="819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93177" tIns="46588" rIns="93177" bIns="46588" numCol="1" anchor="b" anchorCtr="0" compatLnSpc="1">
            <a:prstTxWarp prst="textNoShape">
              <a:avLst/>
            </a:prstTxWarp>
          </a:bodyPr>
          <a:lstStyle>
            <a:lvl1pPr defTabSz="930275">
              <a:defRPr sz="1200">
                <a:latin typeface="Arial" charset="0"/>
                <a:ea typeface="Arial Unicode MS" pitchFamily="34" charset="-122"/>
                <a:cs typeface="Arial Unicode MS" pitchFamily="34" charset="-122"/>
              </a:defRPr>
            </a:lvl1pPr>
          </a:lstStyle>
          <a:p>
            <a:pPr>
              <a:defRPr/>
            </a:pPr>
            <a:endParaRPr lang="en-US" dirty="0"/>
          </a:p>
        </p:txBody>
      </p:sp>
      <p:sp>
        <p:nvSpPr>
          <p:cNvPr id="8197" name="Rectangle 5"/>
          <p:cNvSpPr>
            <a:spLocks noGrp="1" noChangeArrowheads="1"/>
          </p:cNvSpPr>
          <p:nvPr>
            <p:ph type="sldNum" sz="quarter" idx="3"/>
          </p:nvPr>
        </p:nvSpPr>
        <p:spPr bwMode="auto">
          <a:xfrm>
            <a:off x="3970338" y="8831263"/>
            <a:ext cx="3038475" cy="463550"/>
          </a:xfrm>
          <a:prstGeom prst="rect">
            <a:avLst/>
          </a:prstGeom>
          <a:noFill/>
          <a:ln w="9525">
            <a:noFill/>
            <a:miter lim="800000"/>
            <a:headEnd/>
            <a:tailEnd/>
          </a:ln>
          <a:effectLst/>
        </p:spPr>
        <p:txBody>
          <a:bodyPr vert="horz" wrap="square" lIns="93177" tIns="46588" rIns="93177" bIns="46588" numCol="1" anchor="b" anchorCtr="0" compatLnSpc="1">
            <a:prstTxWarp prst="textNoShape">
              <a:avLst/>
            </a:prstTxWarp>
          </a:bodyPr>
          <a:lstStyle>
            <a:lvl1pPr algn="r" defTabSz="930275">
              <a:defRPr sz="1200">
                <a:latin typeface="Arial" charset="0"/>
                <a:ea typeface="Arial Unicode MS" pitchFamily="34" charset="-122"/>
                <a:cs typeface="Arial Unicode MS" pitchFamily="34" charset="-122"/>
              </a:defRPr>
            </a:lvl1pPr>
          </a:lstStyle>
          <a:p>
            <a:pPr>
              <a:defRPr/>
            </a:pPr>
            <a:fld id="{2A83F1B7-C206-48DB-A726-C996996CC9E5}" type="slidenum">
              <a:rPr lang="en-US"/>
              <a:pPr>
                <a:defRPr/>
              </a:pPr>
              <a:t>‹#›</a:t>
            </a:fld>
            <a:endParaRPr lang="en-US" dirty="0"/>
          </a:p>
        </p:txBody>
      </p:sp>
    </p:spTree>
    <p:extLst>
      <p:ext uri="{BB962C8B-B14F-4D97-AF65-F5344CB8AC3E}">
        <p14:creationId xmlns:p14="http://schemas.microsoft.com/office/powerpoint/2010/main" xmlns="" val="4196027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93177" tIns="46588" rIns="93177" bIns="46588" numCol="1" anchor="t" anchorCtr="0" compatLnSpc="1">
            <a:prstTxWarp prst="textNoShape">
              <a:avLst/>
            </a:prstTxWarp>
          </a:bodyPr>
          <a:lstStyle>
            <a:lvl1pPr defTabSz="930275">
              <a:defRPr sz="1200">
                <a:latin typeface="Arial" charset="0"/>
                <a:ea typeface="Arial Unicode MS" pitchFamily="34" charset="-122"/>
                <a:cs typeface="Arial Unicode MS" pitchFamily="34" charset="-122"/>
              </a:defRPr>
            </a:lvl1pPr>
          </a:lstStyle>
          <a:p>
            <a:pPr>
              <a:defRPr/>
            </a:pPr>
            <a:endParaRPr lang="en-US" dirty="0"/>
          </a:p>
        </p:txBody>
      </p:sp>
      <p:sp>
        <p:nvSpPr>
          <p:cNvPr id="11267" name="Rectangle 3"/>
          <p:cNvSpPr>
            <a:spLocks noGrp="1" noChangeArrowheads="1"/>
          </p:cNvSpPr>
          <p:nvPr>
            <p:ph type="dt" idx="1"/>
          </p:nvPr>
        </p:nvSpPr>
        <p:spPr bwMode="auto">
          <a:xfrm>
            <a:off x="3970338" y="0"/>
            <a:ext cx="3038475" cy="463550"/>
          </a:xfrm>
          <a:prstGeom prst="rect">
            <a:avLst/>
          </a:prstGeom>
          <a:noFill/>
          <a:ln w="9525">
            <a:noFill/>
            <a:miter lim="800000"/>
            <a:headEnd/>
            <a:tailEnd/>
          </a:ln>
          <a:effectLst/>
        </p:spPr>
        <p:txBody>
          <a:bodyPr vert="horz" wrap="square" lIns="93177" tIns="46588" rIns="93177" bIns="46588" numCol="1" anchor="t" anchorCtr="0" compatLnSpc="1">
            <a:prstTxWarp prst="textNoShape">
              <a:avLst/>
            </a:prstTxWarp>
          </a:bodyPr>
          <a:lstStyle>
            <a:lvl1pPr algn="r" defTabSz="930275">
              <a:defRPr sz="1200">
                <a:latin typeface="Arial" charset="0"/>
                <a:ea typeface="Arial Unicode MS" pitchFamily="34" charset="-122"/>
                <a:cs typeface="Arial Unicode MS" pitchFamily="34" charset="-122"/>
              </a:defRPr>
            </a:lvl1pPr>
          </a:lstStyle>
          <a:p>
            <a:pPr>
              <a:defRPr/>
            </a:pPr>
            <a:endParaRPr lang="en-US" dirty="0"/>
          </a:p>
        </p:txBody>
      </p:sp>
      <p:sp>
        <p:nvSpPr>
          <p:cNvPr id="22532"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269" name="Rectangle 5"/>
          <p:cNvSpPr>
            <a:spLocks noGrp="1" noChangeArrowheads="1"/>
          </p:cNvSpPr>
          <p:nvPr>
            <p:ph type="body" sz="quarter" idx="3"/>
          </p:nvPr>
        </p:nvSpPr>
        <p:spPr bwMode="auto">
          <a:xfrm>
            <a:off x="701675" y="4416425"/>
            <a:ext cx="5607050" cy="4181475"/>
          </a:xfrm>
          <a:prstGeom prst="rect">
            <a:avLst/>
          </a:prstGeom>
          <a:noFill/>
          <a:ln w="9525">
            <a:noFill/>
            <a:miter lim="800000"/>
            <a:headEnd/>
            <a:tailEnd/>
          </a:ln>
          <a:effectLst/>
        </p:spPr>
        <p:txBody>
          <a:bodyPr vert="horz" wrap="square" lIns="93177" tIns="46588" rIns="93177" bIns="4658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70" name="Rectangle 6"/>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93177" tIns="46588" rIns="93177" bIns="46588" numCol="1" anchor="b" anchorCtr="0" compatLnSpc="1">
            <a:prstTxWarp prst="textNoShape">
              <a:avLst/>
            </a:prstTxWarp>
          </a:bodyPr>
          <a:lstStyle>
            <a:lvl1pPr defTabSz="930275">
              <a:defRPr sz="1200">
                <a:latin typeface="Arial" charset="0"/>
                <a:ea typeface="Arial Unicode MS" pitchFamily="34" charset="-122"/>
                <a:cs typeface="Arial Unicode MS" pitchFamily="34" charset="-122"/>
              </a:defRPr>
            </a:lvl1pPr>
          </a:lstStyle>
          <a:p>
            <a:pPr>
              <a:defRPr/>
            </a:pPr>
            <a:endParaRPr lang="en-US" dirty="0"/>
          </a:p>
        </p:txBody>
      </p:sp>
      <p:sp>
        <p:nvSpPr>
          <p:cNvPr id="11271" name="Rectangle 7"/>
          <p:cNvSpPr>
            <a:spLocks noGrp="1" noChangeArrowheads="1"/>
          </p:cNvSpPr>
          <p:nvPr>
            <p:ph type="sldNum" sz="quarter" idx="5"/>
          </p:nvPr>
        </p:nvSpPr>
        <p:spPr bwMode="auto">
          <a:xfrm>
            <a:off x="3970338" y="8831263"/>
            <a:ext cx="3038475" cy="463550"/>
          </a:xfrm>
          <a:prstGeom prst="rect">
            <a:avLst/>
          </a:prstGeom>
          <a:noFill/>
          <a:ln w="9525">
            <a:noFill/>
            <a:miter lim="800000"/>
            <a:headEnd/>
            <a:tailEnd/>
          </a:ln>
          <a:effectLst/>
        </p:spPr>
        <p:txBody>
          <a:bodyPr vert="horz" wrap="square" lIns="93177" tIns="46588" rIns="93177" bIns="46588" numCol="1" anchor="b" anchorCtr="0" compatLnSpc="1">
            <a:prstTxWarp prst="textNoShape">
              <a:avLst/>
            </a:prstTxWarp>
          </a:bodyPr>
          <a:lstStyle>
            <a:lvl1pPr algn="r" defTabSz="930275">
              <a:defRPr sz="1200">
                <a:latin typeface="Arial" charset="0"/>
                <a:ea typeface="Arial Unicode MS" pitchFamily="34" charset="-122"/>
                <a:cs typeface="Arial Unicode MS" pitchFamily="34" charset="-122"/>
              </a:defRPr>
            </a:lvl1pPr>
          </a:lstStyle>
          <a:p>
            <a:pPr>
              <a:defRPr/>
            </a:pPr>
            <a:fld id="{2B061DB3-603B-48B0-A568-C14B8B61071B}" type="slidenum">
              <a:rPr lang="en-US"/>
              <a:pPr>
                <a:defRPr/>
              </a:pPr>
              <a:t>‹#›</a:t>
            </a:fld>
            <a:endParaRPr lang="en-US" dirty="0"/>
          </a:p>
        </p:txBody>
      </p:sp>
    </p:spTree>
    <p:extLst>
      <p:ext uri="{BB962C8B-B14F-4D97-AF65-F5344CB8AC3E}">
        <p14:creationId xmlns:p14="http://schemas.microsoft.com/office/powerpoint/2010/main" xmlns="" val="29592510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PMingLiU" pitchFamily="18" charset="-120"/>
        <a:cs typeface="+mn-cs"/>
      </a:defRPr>
    </a:lvl1pPr>
    <a:lvl2pPr marL="457200" algn="l" rtl="0" eaLnBrk="0" fontAlgn="base" hangingPunct="0">
      <a:spcBef>
        <a:spcPct val="30000"/>
      </a:spcBef>
      <a:spcAft>
        <a:spcPct val="0"/>
      </a:spcAft>
      <a:defRPr sz="1200" kern="1200">
        <a:solidFill>
          <a:schemeClr val="tx1"/>
        </a:solidFill>
        <a:latin typeface="Arial" charset="0"/>
        <a:ea typeface="PMingLiU" pitchFamily="18" charset="-120"/>
        <a:cs typeface="+mn-cs"/>
      </a:defRPr>
    </a:lvl2pPr>
    <a:lvl3pPr marL="914400" algn="l" rtl="0" eaLnBrk="0" fontAlgn="base" hangingPunct="0">
      <a:spcBef>
        <a:spcPct val="30000"/>
      </a:spcBef>
      <a:spcAft>
        <a:spcPct val="0"/>
      </a:spcAft>
      <a:defRPr sz="1200" kern="1200">
        <a:solidFill>
          <a:schemeClr val="tx1"/>
        </a:solidFill>
        <a:latin typeface="Arial" charset="0"/>
        <a:ea typeface="PMingLiU" pitchFamily="18" charset="-120"/>
        <a:cs typeface="+mn-cs"/>
      </a:defRPr>
    </a:lvl3pPr>
    <a:lvl4pPr marL="1371600" algn="l" rtl="0" eaLnBrk="0" fontAlgn="base" hangingPunct="0">
      <a:spcBef>
        <a:spcPct val="30000"/>
      </a:spcBef>
      <a:spcAft>
        <a:spcPct val="0"/>
      </a:spcAft>
      <a:defRPr sz="1200" kern="1200">
        <a:solidFill>
          <a:schemeClr val="tx1"/>
        </a:solidFill>
        <a:latin typeface="Arial" charset="0"/>
        <a:ea typeface="PMingLiU" pitchFamily="18" charset="-120"/>
        <a:cs typeface="+mn-cs"/>
      </a:defRPr>
    </a:lvl4pPr>
    <a:lvl5pPr marL="1828800" algn="l" rtl="0" eaLnBrk="0" fontAlgn="base" hangingPunct="0">
      <a:spcBef>
        <a:spcPct val="30000"/>
      </a:spcBef>
      <a:spcAft>
        <a:spcPct val="0"/>
      </a:spcAft>
      <a:defRPr sz="1200" kern="1200">
        <a:solidFill>
          <a:schemeClr val="tx1"/>
        </a:solidFill>
        <a:latin typeface="Arial" charset="0"/>
        <a:ea typeface="PMingLiU"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kumimoji="1">
                <a:solidFill>
                  <a:schemeClr val="tx1"/>
                </a:solidFill>
                <a:latin typeface="Arial" charset="0"/>
                <a:ea typeface="Arial Unicode MS" pitchFamily="34" charset="-128"/>
                <a:cs typeface="Arial Unicode MS" pitchFamily="34" charset="-128"/>
              </a:defRPr>
            </a:lvl1pPr>
            <a:lvl2pPr marL="742950" indent="-285750" defTabSz="930275" eaLnBrk="0" hangingPunct="0">
              <a:defRPr kumimoji="1">
                <a:solidFill>
                  <a:schemeClr val="tx1"/>
                </a:solidFill>
                <a:latin typeface="Arial" charset="0"/>
                <a:ea typeface="Arial Unicode MS" pitchFamily="34" charset="-128"/>
                <a:cs typeface="Arial Unicode MS" pitchFamily="34" charset="-128"/>
              </a:defRPr>
            </a:lvl2pPr>
            <a:lvl3pPr marL="1143000" indent="-228600" defTabSz="930275" eaLnBrk="0" hangingPunct="0">
              <a:defRPr kumimoji="1">
                <a:solidFill>
                  <a:schemeClr val="tx1"/>
                </a:solidFill>
                <a:latin typeface="Arial" charset="0"/>
                <a:ea typeface="Arial Unicode MS" pitchFamily="34" charset="-128"/>
                <a:cs typeface="Arial Unicode MS" pitchFamily="34" charset="-128"/>
              </a:defRPr>
            </a:lvl3pPr>
            <a:lvl4pPr marL="1600200" indent="-228600" defTabSz="930275" eaLnBrk="0" hangingPunct="0">
              <a:defRPr kumimoji="1">
                <a:solidFill>
                  <a:schemeClr val="tx1"/>
                </a:solidFill>
                <a:latin typeface="Arial" charset="0"/>
                <a:ea typeface="Arial Unicode MS" pitchFamily="34" charset="-128"/>
                <a:cs typeface="Arial Unicode MS" pitchFamily="34" charset="-128"/>
              </a:defRPr>
            </a:lvl4pPr>
            <a:lvl5pPr marL="2057400" indent="-228600" defTabSz="930275" eaLnBrk="0" hangingPunct="0">
              <a:defRPr kumimoji="1">
                <a:solidFill>
                  <a:schemeClr val="tx1"/>
                </a:solidFill>
                <a:latin typeface="Arial" charset="0"/>
                <a:ea typeface="Arial Unicode MS" pitchFamily="34" charset="-128"/>
                <a:cs typeface="Arial Unicode MS" pitchFamily="34" charset="-128"/>
              </a:defRPr>
            </a:lvl5pPr>
            <a:lvl6pPr marL="2514600" indent="-228600" defTabSz="930275"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6pPr>
            <a:lvl7pPr marL="2971800" indent="-228600" defTabSz="930275"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7pPr>
            <a:lvl8pPr marL="3429000" indent="-228600" defTabSz="930275"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8pPr>
            <a:lvl9pPr marL="3886200" indent="-228600" defTabSz="930275" eaLnBrk="0" fontAlgn="base" hangingPunct="0">
              <a:spcBef>
                <a:spcPct val="0"/>
              </a:spcBef>
              <a:spcAft>
                <a:spcPct val="0"/>
              </a:spcAft>
              <a:defRPr kumimoji="1">
                <a:solidFill>
                  <a:schemeClr val="tx1"/>
                </a:solidFill>
                <a:latin typeface="Arial" charset="0"/>
                <a:ea typeface="Arial Unicode MS" pitchFamily="34" charset="-128"/>
                <a:cs typeface="Arial Unicode MS" pitchFamily="34" charset="-128"/>
              </a:defRPr>
            </a:lvl9pPr>
          </a:lstStyle>
          <a:p>
            <a:pPr eaLnBrk="1" hangingPunct="1"/>
            <a:fld id="{92B2211F-F6E0-4E73-A0E2-EDD2A98B30CC}" type="slidenum">
              <a:rPr lang="en-US" smtClean="0"/>
              <a:pPr eaLnBrk="1" hangingPunct="1"/>
              <a:t>1</a:t>
            </a:fld>
            <a:endParaRPr lang="en-US" dirty="0"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ltLang="en-US" dirty="0" smtClean="0">
              <a:ea typeface="SimSun"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ctrTitle"/>
          </p:nvPr>
        </p:nvSpPr>
        <p:spPr bwMode="auto">
          <a:xfrm>
            <a:off x="1908175" y="1412875"/>
            <a:ext cx="6335713" cy="1470025"/>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lvl1pPr>
              <a:defRPr/>
            </a:lvl1pPr>
          </a:lstStyle>
          <a:p>
            <a:r>
              <a:rPr lang="en-US" altLang="zh-TW"/>
              <a:t>CLICK TO EDIT TITLE </a:t>
            </a:r>
            <a:endParaRPr lang="fr-CA"/>
          </a:p>
        </p:txBody>
      </p:sp>
      <p:sp>
        <p:nvSpPr>
          <p:cNvPr id="21507" name="Rectangle 3"/>
          <p:cNvSpPr>
            <a:spLocks noGrp="1" noChangeArrowheads="1"/>
          </p:cNvSpPr>
          <p:nvPr>
            <p:ph type="subTitle" idx="1"/>
          </p:nvPr>
        </p:nvSpPr>
        <p:spPr bwMode="auto">
          <a:xfrm>
            <a:off x="4643438" y="3717925"/>
            <a:ext cx="3600450" cy="1655763"/>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buFontTx/>
              <a:buNone/>
              <a:defRPr sz="1800" b="1"/>
            </a:lvl1pPr>
          </a:lstStyle>
          <a:p>
            <a:r>
              <a:rPr lang="fr-CA"/>
              <a:t>Click to edit the sub-titles</a:t>
            </a:r>
          </a:p>
        </p:txBody>
      </p:sp>
    </p:spTree>
    <p:extLst>
      <p:ext uri="{BB962C8B-B14F-4D97-AF65-F5344CB8AC3E}">
        <p14:creationId xmlns:p14="http://schemas.microsoft.com/office/powerpoint/2010/main" xmlns="" val="8716282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51207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97563759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7014582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1391214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xmlns="" val="16727096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49016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9021986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06771296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0950721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318311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891839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dirty="0"/>
          </a:p>
        </p:txBody>
      </p:sp>
      <p:sp>
        <p:nvSpPr>
          <p:cNvPr id="6" name="Rectangle 6"/>
          <p:cNvSpPr>
            <a:spLocks noGrp="1" noChangeArrowheads="1"/>
          </p:cNvSpPr>
          <p:nvPr>
            <p:ph type="sldNum" sz="quarter" idx="12"/>
          </p:nvPr>
        </p:nvSpPr>
        <p:spPr>
          <a:ln/>
        </p:spPr>
        <p:txBody>
          <a:bodyPr/>
          <a:lstStyle>
            <a:lvl1pPr>
              <a:defRPr/>
            </a:lvl1pPr>
          </a:lstStyle>
          <a:p>
            <a:pPr>
              <a:defRPr/>
            </a:pPr>
            <a:fld id="{398CA8C2-9D4A-4954-BE28-D2554B453A81}" type="slidenum">
              <a:rPr lang="zh-CN" altLang="en-US"/>
              <a:pPr>
                <a:defRPr/>
              </a:pPr>
              <a:t>‹#›</a:t>
            </a:fld>
            <a:endParaRPr lang="en-US" altLang="zh-CN" dirty="0"/>
          </a:p>
        </p:txBody>
      </p:sp>
    </p:spTree>
    <p:extLst>
      <p:ext uri="{BB962C8B-B14F-4D97-AF65-F5344CB8AC3E}">
        <p14:creationId xmlns:p14="http://schemas.microsoft.com/office/powerpoint/2010/main" xmlns="" val="8177356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dirty="0"/>
          </a:p>
        </p:txBody>
      </p:sp>
      <p:sp>
        <p:nvSpPr>
          <p:cNvPr id="6" name="Rectangle 6"/>
          <p:cNvSpPr>
            <a:spLocks noGrp="1" noChangeArrowheads="1"/>
          </p:cNvSpPr>
          <p:nvPr>
            <p:ph type="sldNum" sz="quarter" idx="12"/>
          </p:nvPr>
        </p:nvSpPr>
        <p:spPr>
          <a:ln/>
        </p:spPr>
        <p:txBody>
          <a:bodyPr/>
          <a:lstStyle>
            <a:lvl1pPr>
              <a:defRPr/>
            </a:lvl1pPr>
          </a:lstStyle>
          <a:p>
            <a:pPr>
              <a:defRPr/>
            </a:pPr>
            <a:fld id="{3F67B0E5-89DA-4914-8A4C-D9B8F60A87FF}" type="slidenum">
              <a:rPr lang="zh-CN" altLang="en-US"/>
              <a:pPr>
                <a:defRPr/>
              </a:pPr>
              <a:t>‹#›</a:t>
            </a:fld>
            <a:endParaRPr lang="en-US" altLang="zh-CN" dirty="0"/>
          </a:p>
        </p:txBody>
      </p:sp>
    </p:spTree>
    <p:extLst>
      <p:ext uri="{BB962C8B-B14F-4D97-AF65-F5344CB8AC3E}">
        <p14:creationId xmlns:p14="http://schemas.microsoft.com/office/powerpoint/2010/main" xmlns="" val="252871600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dirty="0"/>
          </a:p>
        </p:txBody>
      </p:sp>
      <p:sp>
        <p:nvSpPr>
          <p:cNvPr id="6" name="Rectangle 6"/>
          <p:cNvSpPr>
            <a:spLocks noGrp="1" noChangeArrowheads="1"/>
          </p:cNvSpPr>
          <p:nvPr>
            <p:ph type="sldNum" sz="quarter" idx="12"/>
          </p:nvPr>
        </p:nvSpPr>
        <p:spPr>
          <a:ln/>
        </p:spPr>
        <p:txBody>
          <a:bodyPr/>
          <a:lstStyle>
            <a:lvl1pPr>
              <a:defRPr/>
            </a:lvl1pPr>
          </a:lstStyle>
          <a:p>
            <a:pPr>
              <a:defRPr/>
            </a:pPr>
            <a:fld id="{58BE02E6-A979-4F34-B24D-8A79CA0F1C68}" type="slidenum">
              <a:rPr lang="zh-CN" altLang="en-US"/>
              <a:pPr>
                <a:defRPr/>
              </a:pPr>
              <a:t>‹#›</a:t>
            </a:fld>
            <a:endParaRPr lang="en-US" altLang="zh-CN" dirty="0"/>
          </a:p>
        </p:txBody>
      </p:sp>
    </p:spTree>
    <p:extLst>
      <p:ext uri="{BB962C8B-B14F-4D97-AF65-F5344CB8AC3E}">
        <p14:creationId xmlns:p14="http://schemas.microsoft.com/office/powerpoint/2010/main" xmlns="" val="16299139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dirty="0"/>
          </a:p>
        </p:txBody>
      </p:sp>
      <p:sp>
        <p:nvSpPr>
          <p:cNvPr id="7" name="Rectangle 6"/>
          <p:cNvSpPr>
            <a:spLocks noGrp="1" noChangeArrowheads="1"/>
          </p:cNvSpPr>
          <p:nvPr>
            <p:ph type="sldNum" sz="quarter" idx="12"/>
          </p:nvPr>
        </p:nvSpPr>
        <p:spPr>
          <a:ln/>
        </p:spPr>
        <p:txBody>
          <a:bodyPr/>
          <a:lstStyle>
            <a:lvl1pPr>
              <a:defRPr/>
            </a:lvl1pPr>
          </a:lstStyle>
          <a:p>
            <a:pPr>
              <a:defRPr/>
            </a:pPr>
            <a:fld id="{985F4B37-E46D-4F55-8436-FD29E330A5D9}" type="slidenum">
              <a:rPr lang="zh-CN" altLang="en-US"/>
              <a:pPr>
                <a:defRPr/>
              </a:pPr>
              <a:t>‹#›</a:t>
            </a:fld>
            <a:endParaRPr lang="en-US" altLang="zh-CN" dirty="0"/>
          </a:p>
        </p:txBody>
      </p:sp>
    </p:spTree>
    <p:extLst>
      <p:ext uri="{BB962C8B-B14F-4D97-AF65-F5344CB8AC3E}">
        <p14:creationId xmlns:p14="http://schemas.microsoft.com/office/powerpoint/2010/main" xmlns="" val="5465808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dirty="0"/>
          </a:p>
        </p:txBody>
      </p:sp>
      <p:sp>
        <p:nvSpPr>
          <p:cNvPr id="9" name="Rectangle 6"/>
          <p:cNvSpPr>
            <a:spLocks noGrp="1" noChangeArrowheads="1"/>
          </p:cNvSpPr>
          <p:nvPr>
            <p:ph type="sldNum" sz="quarter" idx="12"/>
          </p:nvPr>
        </p:nvSpPr>
        <p:spPr>
          <a:ln/>
        </p:spPr>
        <p:txBody>
          <a:bodyPr/>
          <a:lstStyle>
            <a:lvl1pPr>
              <a:defRPr/>
            </a:lvl1pPr>
          </a:lstStyle>
          <a:p>
            <a:pPr>
              <a:defRPr/>
            </a:pPr>
            <a:fld id="{13FCC07F-94F0-42EC-A9BE-7EA01C9EFBB6}" type="slidenum">
              <a:rPr lang="zh-CN" altLang="en-US"/>
              <a:pPr>
                <a:defRPr/>
              </a:pPr>
              <a:t>‹#›</a:t>
            </a:fld>
            <a:endParaRPr lang="en-US" altLang="zh-CN" dirty="0"/>
          </a:p>
        </p:txBody>
      </p:sp>
    </p:spTree>
    <p:extLst>
      <p:ext uri="{BB962C8B-B14F-4D97-AF65-F5344CB8AC3E}">
        <p14:creationId xmlns:p14="http://schemas.microsoft.com/office/powerpoint/2010/main" xmlns="" val="24550627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dirty="0"/>
          </a:p>
        </p:txBody>
      </p:sp>
      <p:sp>
        <p:nvSpPr>
          <p:cNvPr id="5" name="Rectangle 6"/>
          <p:cNvSpPr>
            <a:spLocks noGrp="1" noChangeArrowheads="1"/>
          </p:cNvSpPr>
          <p:nvPr>
            <p:ph type="sldNum" sz="quarter" idx="12"/>
          </p:nvPr>
        </p:nvSpPr>
        <p:spPr>
          <a:ln/>
        </p:spPr>
        <p:txBody>
          <a:bodyPr/>
          <a:lstStyle>
            <a:lvl1pPr>
              <a:defRPr/>
            </a:lvl1pPr>
          </a:lstStyle>
          <a:p>
            <a:pPr>
              <a:defRPr/>
            </a:pPr>
            <a:fld id="{8C331699-B4A0-4C65-882F-4768E067A5B3}" type="slidenum">
              <a:rPr lang="zh-CN" altLang="en-US"/>
              <a:pPr>
                <a:defRPr/>
              </a:pPr>
              <a:t>‹#›</a:t>
            </a:fld>
            <a:endParaRPr lang="en-US" altLang="zh-CN" dirty="0"/>
          </a:p>
        </p:txBody>
      </p:sp>
    </p:spTree>
    <p:extLst>
      <p:ext uri="{BB962C8B-B14F-4D97-AF65-F5344CB8AC3E}">
        <p14:creationId xmlns:p14="http://schemas.microsoft.com/office/powerpoint/2010/main" xmlns="" val="11866692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dirty="0"/>
          </a:p>
        </p:txBody>
      </p:sp>
      <p:sp>
        <p:nvSpPr>
          <p:cNvPr id="4" name="Rectangle 6"/>
          <p:cNvSpPr>
            <a:spLocks noGrp="1" noChangeArrowheads="1"/>
          </p:cNvSpPr>
          <p:nvPr>
            <p:ph type="sldNum" sz="quarter" idx="12"/>
          </p:nvPr>
        </p:nvSpPr>
        <p:spPr>
          <a:ln/>
        </p:spPr>
        <p:txBody>
          <a:bodyPr/>
          <a:lstStyle>
            <a:lvl1pPr>
              <a:defRPr/>
            </a:lvl1pPr>
          </a:lstStyle>
          <a:p>
            <a:pPr>
              <a:defRPr/>
            </a:pPr>
            <a:fld id="{451A3201-AD04-4404-B15D-0C929240AAB9}" type="slidenum">
              <a:rPr lang="zh-CN" altLang="en-US"/>
              <a:pPr>
                <a:defRPr/>
              </a:pPr>
              <a:t>‹#›</a:t>
            </a:fld>
            <a:endParaRPr lang="en-US" altLang="zh-CN" dirty="0"/>
          </a:p>
        </p:txBody>
      </p:sp>
    </p:spTree>
    <p:extLst>
      <p:ext uri="{BB962C8B-B14F-4D97-AF65-F5344CB8AC3E}">
        <p14:creationId xmlns:p14="http://schemas.microsoft.com/office/powerpoint/2010/main" xmlns="" val="33868569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dirty="0"/>
          </a:p>
        </p:txBody>
      </p:sp>
      <p:sp>
        <p:nvSpPr>
          <p:cNvPr id="7" name="Rectangle 6"/>
          <p:cNvSpPr>
            <a:spLocks noGrp="1" noChangeArrowheads="1"/>
          </p:cNvSpPr>
          <p:nvPr>
            <p:ph type="sldNum" sz="quarter" idx="12"/>
          </p:nvPr>
        </p:nvSpPr>
        <p:spPr>
          <a:ln/>
        </p:spPr>
        <p:txBody>
          <a:bodyPr/>
          <a:lstStyle>
            <a:lvl1pPr>
              <a:defRPr/>
            </a:lvl1pPr>
          </a:lstStyle>
          <a:p>
            <a:pPr>
              <a:defRPr/>
            </a:pPr>
            <a:fld id="{7CF45B8A-E00B-479C-9250-B733D16A9311}" type="slidenum">
              <a:rPr lang="zh-CN" altLang="en-US"/>
              <a:pPr>
                <a:defRPr/>
              </a:pPr>
              <a:t>‹#›</a:t>
            </a:fld>
            <a:endParaRPr lang="en-US" altLang="zh-CN" dirty="0"/>
          </a:p>
        </p:txBody>
      </p:sp>
    </p:spTree>
    <p:extLst>
      <p:ext uri="{BB962C8B-B14F-4D97-AF65-F5344CB8AC3E}">
        <p14:creationId xmlns:p14="http://schemas.microsoft.com/office/powerpoint/2010/main" xmlns="" val="229767930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dirty="0"/>
          </a:p>
        </p:txBody>
      </p:sp>
      <p:sp>
        <p:nvSpPr>
          <p:cNvPr id="7" name="Rectangle 6"/>
          <p:cNvSpPr>
            <a:spLocks noGrp="1" noChangeArrowheads="1"/>
          </p:cNvSpPr>
          <p:nvPr>
            <p:ph type="sldNum" sz="quarter" idx="12"/>
          </p:nvPr>
        </p:nvSpPr>
        <p:spPr>
          <a:ln/>
        </p:spPr>
        <p:txBody>
          <a:bodyPr/>
          <a:lstStyle>
            <a:lvl1pPr>
              <a:defRPr/>
            </a:lvl1pPr>
          </a:lstStyle>
          <a:p>
            <a:pPr>
              <a:defRPr/>
            </a:pPr>
            <a:fld id="{2F7505C4-C648-4DF0-BBDB-A83E6836CA15}" type="slidenum">
              <a:rPr lang="zh-CN" altLang="en-US"/>
              <a:pPr>
                <a:defRPr/>
              </a:pPr>
              <a:t>‹#›</a:t>
            </a:fld>
            <a:endParaRPr lang="en-US" altLang="zh-CN" dirty="0"/>
          </a:p>
        </p:txBody>
      </p:sp>
    </p:spTree>
    <p:extLst>
      <p:ext uri="{BB962C8B-B14F-4D97-AF65-F5344CB8AC3E}">
        <p14:creationId xmlns:p14="http://schemas.microsoft.com/office/powerpoint/2010/main" xmlns="" val="12786004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dirty="0"/>
          </a:p>
        </p:txBody>
      </p:sp>
      <p:sp>
        <p:nvSpPr>
          <p:cNvPr id="6" name="Rectangle 6"/>
          <p:cNvSpPr>
            <a:spLocks noGrp="1" noChangeArrowheads="1"/>
          </p:cNvSpPr>
          <p:nvPr>
            <p:ph type="sldNum" sz="quarter" idx="12"/>
          </p:nvPr>
        </p:nvSpPr>
        <p:spPr>
          <a:ln/>
        </p:spPr>
        <p:txBody>
          <a:bodyPr/>
          <a:lstStyle>
            <a:lvl1pPr>
              <a:defRPr/>
            </a:lvl1pPr>
          </a:lstStyle>
          <a:p>
            <a:pPr>
              <a:defRPr/>
            </a:pPr>
            <a:fld id="{BD5CEF23-5F5D-4698-872C-F99385E78777}" type="slidenum">
              <a:rPr lang="zh-CN" altLang="en-US"/>
              <a:pPr>
                <a:defRPr/>
              </a:pPr>
              <a:t>‹#›</a:t>
            </a:fld>
            <a:endParaRPr lang="en-US" altLang="zh-CN" dirty="0"/>
          </a:p>
        </p:txBody>
      </p:sp>
    </p:spTree>
    <p:extLst>
      <p:ext uri="{BB962C8B-B14F-4D97-AF65-F5344CB8AC3E}">
        <p14:creationId xmlns:p14="http://schemas.microsoft.com/office/powerpoint/2010/main" xmlns="" val="5735029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dirty="0"/>
          </a:p>
        </p:txBody>
      </p:sp>
      <p:sp>
        <p:nvSpPr>
          <p:cNvPr id="6" name="Rectangle 6"/>
          <p:cNvSpPr>
            <a:spLocks noGrp="1" noChangeArrowheads="1"/>
          </p:cNvSpPr>
          <p:nvPr>
            <p:ph type="sldNum" sz="quarter" idx="12"/>
          </p:nvPr>
        </p:nvSpPr>
        <p:spPr>
          <a:ln/>
        </p:spPr>
        <p:txBody>
          <a:bodyPr/>
          <a:lstStyle>
            <a:lvl1pPr>
              <a:defRPr/>
            </a:lvl1pPr>
          </a:lstStyle>
          <a:p>
            <a:pPr>
              <a:defRPr/>
            </a:pPr>
            <a:fld id="{BDE0B4AC-2FFB-446C-ABC2-BE8361D96CA0}" type="slidenum">
              <a:rPr lang="zh-CN" altLang="en-US"/>
              <a:pPr>
                <a:defRPr/>
              </a:pPr>
              <a:t>‹#›</a:t>
            </a:fld>
            <a:endParaRPr lang="en-US" altLang="zh-CN" dirty="0"/>
          </a:p>
        </p:txBody>
      </p:sp>
    </p:spTree>
    <p:extLst>
      <p:ext uri="{BB962C8B-B14F-4D97-AF65-F5344CB8AC3E}">
        <p14:creationId xmlns:p14="http://schemas.microsoft.com/office/powerpoint/2010/main" xmlns="" val="14663183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12"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xStyles>
    <p:titleStyle>
      <a:lvl1pPr algn="l" rtl="0" eaLnBrk="0" fontAlgn="base" hangingPunct="0">
        <a:spcBef>
          <a:spcPct val="0"/>
        </a:spcBef>
        <a:spcAft>
          <a:spcPct val="0"/>
        </a:spcAft>
        <a:defRPr kumimoji="1" sz="3600" b="1">
          <a:solidFill>
            <a:srgbClr val="3A601B"/>
          </a:solidFill>
          <a:latin typeface="+mj-lt"/>
          <a:ea typeface="+mj-ea"/>
          <a:cs typeface="+mj-cs"/>
        </a:defRPr>
      </a:lvl1pPr>
      <a:lvl2pPr algn="l" rtl="0" eaLnBrk="0" fontAlgn="base" hangingPunct="0">
        <a:spcBef>
          <a:spcPct val="0"/>
        </a:spcBef>
        <a:spcAft>
          <a:spcPct val="0"/>
        </a:spcAft>
        <a:defRPr kumimoji="1" sz="3600" b="1">
          <a:solidFill>
            <a:srgbClr val="3A601B"/>
          </a:solidFill>
          <a:latin typeface="Arial" charset="0"/>
          <a:ea typeface="Arial Unicode MS" pitchFamily="34" charset="-122"/>
          <a:cs typeface="Arial Unicode MS" pitchFamily="34" charset="-122"/>
        </a:defRPr>
      </a:lvl2pPr>
      <a:lvl3pPr algn="l" rtl="0" eaLnBrk="0" fontAlgn="base" hangingPunct="0">
        <a:spcBef>
          <a:spcPct val="0"/>
        </a:spcBef>
        <a:spcAft>
          <a:spcPct val="0"/>
        </a:spcAft>
        <a:defRPr kumimoji="1" sz="3600" b="1">
          <a:solidFill>
            <a:srgbClr val="3A601B"/>
          </a:solidFill>
          <a:latin typeface="Arial" charset="0"/>
          <a:ea typeface="Arial Unicode MS" pitchFamily="34" charset="-122"/>
          <a:cs typeface="Arial Unicode MS" pitchFamily="34" charset="-122"/>
        </a:defRPr>
      </a:lvl3pPr>
      <a:lvl4pPr algn="l" rtl="0" eaLnBrk="0" fontAlgn="base" hangingPunct="0">
        <a:spcBef>
          <a:spcPct val="0"/>
        </a:spcBef>
        <a:spcAft>
          <a:spcPct val="0"/>
        </a:spcAft>
        <a:defRPr kumimoji="1" sz="3600" b="1">
          <a:solidFill>
            <a:srgbClr val="3A601B"/>
          </a:solidFill>
          <a:latin typeface="Arial" charset="0"/>
          <a:ea typeface="Arial Unicode MS" pitchFamily="34" charset="-122"/>
          <a:cs typeface="Arial Unicode MS" pitchFamily="34" charset="-122"/>
        </a:defRPr>
      </a:lvl4pPr>
      <a:lvl5pPr algn="l" rtl="0" eaLnBrk="0" fontAlgn="base" hangingPunct="0">
        <a:spcBef>
          <a:spcPct val="0"/>
        </a:spcBef>
        <a:spcAft>
          <a:spcPct val="0"/>
        </a:spcAft>
        <a:defRPr kumimoji="1" sz="3600" b="1">
          <a:solidFill>
            <a:srgbClr val="3A601B"/>
          </a:solidFill>
          <a:latin typeface="Arial" charset="0"/>
          <a:ea typeface="Arial Unicode MS" pitchFamily="34" charset="-122"/>
          <a:cs typeface="Arial Unicode MS" pitchFamily="34" charset="-122"/>
        </a:defRPr>
      </a:lvl5pPr>
      <a:lvl6pPr marL="457200" algn="l" rtl="0" fontAlgn="base">
        <a:spcBef>
          <a:spcPct val="0"/>
        </a:spcBef>
        <a:spcAft>
          <a:spcPct val="0"/>
        </a:spcAft>
        <a:defRPr kumimoji="1" sz="3600" b="1">
          <a:solidFill>
            <a:srgbClr val="3A601B"/>
          </a:solidFill>
          <a:latin typeface="Arial" charset="0"/>
          <a:ea typeface="Arial Unicode MS" pitchFamily="34" charset="-122"/>
          <a:cs typeface="Arial Unicode MS" pitchFamily="34" charset="-122"/>
        </a:defRPr>
      </a:lvl6pPr>
      <a:lvl7pPr marL="914400" algn="l" rtl="0" fontAlgn="base">
        <a:spcBef>
          <a:spcPct val="0"/>
        </a:spcBef>
        <a:spcAft>
          <a:spcPct val="0"/>
        </a:spcAft>
        <a:defRPr kumimoji="1" sz="3600" b="1">
          <a:solidFill>
            <a:srgbClr val="3A601B"/>
          </a:solidFill>
          <a:latin typeface="Arial" charset="0"/>
          <a:ea typeface="Arial Unicode MS" pitchFamily="34" charset="-122"/>
          <a:cs typeface="Arial Unicode MS" pitchFamily="34" charset="-122"/>
        </a:defRPr>
      </a:lvl7pPr>
      <a:lvl8pPr marL="1371600" algn="l" rtl="0" fontAlgn="base">
        <a:spcBef>
          <a:spcPct val="0"/>
        </a:spcBef>
        <a:spcAft>
          <a:spcPct val="0"/>
        </a:spcAft>
        <a:defRPr kumimoji="1" sz="3600" b="1">
          <a:solidFill>
            <a:srgbClr val="3A601B"/>
          </a:solidFill>
          <a:latin typeface="Arial" charset="0"/>
          <a:ea typeface="Arial Unicode MS" pitchFamily="34" charset="-122"/>
          <a:cs typeface="Arial Unicode MS" pitchFamily="34" charset="-122"/>
        </a:defRPr>
      </a:lvl8pPr>
      <a:lvl9pPr marL="1828800" algn="l" rtl="0" fontAlgn="base">
        <a:spcBef>
          <a:spcPct val="0"/>
        </a:spcBef>
        <a:spcAft>
          <a:spcPct val="0"/>
        </a:spcAft>
        <a:defRPr kumimoji="1" sz="3600" b="1">
          <a:solidFill>
            <a:srgbClr val="3A601B"/>
          </a:solidFill>
          <a:latin typeface="Arial" charset="0"/>
          <a:ea typeface="Arial Unicode MS" pitchFamily="34" charset="-122"/>
          <a:cs typeface="Arial Unicode MS" pitchFamily="34" charset="-122"/>
        </a:defRPr>
      </a:lvl9pPr>
    </p:titleStyle>
    <p:bodyStyle>
      <a:lvl1pPr marL="287338" indent="-287338" algn="l" rtl="0" eaLnBrk="0" fontAlgn="base" hangingPunct="0">
        <a:spcBef>
          <a:spcPct val="20000"/>
        </a:spcBef>
        <a:spcAft>
          <a:spcPct val="0"/>
        </a:spcAft>
        <a:buClr>
          <a:srgbClr val="FF0000"/>
        </a:buClr>
        <a:buSzPct val="120000"/>
        <a:buChar char="•"/>
        <a:defRPr kumimoji="1" sz="2400">
          <a:solidFill>
            <a:schemeClr val="tx1"/>
          </a:solidFill>
          <a:latin typeface="+mn-lt"/>
          <a:ea typeface="+mn-ea"/>
          <a:cs typeface="+mn-cs"/>
        </a:defRPr>
      </a:lvl1pPr>
      <a:lvl2pPr marL="765175" indent="-287338" algn="l" rtl="0" eaLnBrk="0" fontAlgn="base" hangingPunct="0">
        <a:spcBef>
          <a:spcPct val="20000"/>
        </a:spcBef>
        <a:spcAft>
          <a:spcPct val="0"/>
        </a:spcAft>
        <a:buClr>
          <a:srgbClr val="3A601B"/>
        </a:buClr>
        <a:buFont typeface="Arial" charset="0"/>
        <a:buChar char="–"/>
        <a:defRPr kumimoji="1" sz="2000">
          <a:solidFill>
            <a:schemeClr val="tx1"/>
          </a:solidFill>
          <a:latin typeface="+mn-lt"/>
          <a:ea typeface="+mn-ea"/>
          <a:cs typeface="+mn-cs"/>
        </a:defRPr>
      </a:lvl2pPr>
      <a:lvl3pPr marL="1139825" indent="-184150" algn="l" rtl="0" eaLnBrk="0" fontAlgn="base" hangingPunct="0">
        <a:spcBef>
          <a:spcPct val="20000"/>
        </a:spcBef>
        <a:spcAft>
          <a:spcPct val="0"/>
        </a:spcAft>
        <a:buClr>
          <a:srgbClr val="B89500"/>
        </a:buClr>
        <a:buFont typeface="Arial" charset="0"/>
        <a:buChar char="▪"/>
        <a:defRPr kumimoji="1" sz="2400">
          <a:solidFill>
            <a:schemeClr val="tx1"/>
          </a:solidFill>
          <a:latin typeface="+mn-lt"/>
          <a:ea typeface="+mn-ea"/>
          <a:cs typeface="+mn-cs"/>
        </a:defRPr>
      </a:lvl3pPr>
      <a:lvl4pPr marL="1603375" indent="-228600" algn="l" rtl="0" eaLnBrk="0" fontAlgn="base" hangingPunct="0">
        <a:spcBef>
          <a:spcPct val="20000"/>
        </a:spcBef>
        <a:spcAft>
          <a:spcPct val="0"/>
        </a:spcAft>
        <a:buChar char="–"/>
        <a:defRPr kumimoji="1" sz="1600">
          <a:solidFill>
            <a:schemeClr val="tx1"/>
          </a:solidFill>
          <a:latin typeface="+mn-lt"/>
          <a:ea typeface="+mn-ea"/>
          <a:cs typeface="+mn-cs"/>
        </a:defRPr>
      </a:lvl4pPr>
      <a:lvl5pPr marL="2000250" indent="-190500" algn="l" rtl="0" eaLnBrk="0" fontAlgn="base" hangingPunct="0">
        <a:spcBef>
          <a:spcPct val="20000"/>
        </a:spcBef>
        <a:spcAft>
          <a:spcPct val="0"/>
        </a:spcAft>
        <a:buChar char="»"/>
        <a:defRPr kumimoji="1" sz="1400">
          <a:solidFill>
            <a:schemeClr val="tx1"/>
          </a:solidFill>
          <a:latin typeface="+mn-lt"/>
          <a:ea typeface="+mn-ea"/>
          <a:cs typeface="+mn-cs"/>
        </a:defRPr>
      </a:lvl5pPr>
      <a:lvl6pPr marL="2457450" indent="-190500" algn="l" rtl="0" fontAlgn="base">
        <a:spcBef>
          <a:spcPct val="20000"/>
        </a:spcBef>
        <a:spcAft>
          <a:spcPct val="0"/>
        </a:spcAft>
        <a:buChar char="»"/>
        <a:defRPr kumimoji="1" sz="1400">
          <a:solidFill>
            <a:schemeClr val="tx1"/>
          </a:solidFill>
          <a:latin typeface="+mn-lt"/>
          <a:ea typeface="+mn-ea"/>
          <a:cs typeface="+mn-cs"/>
        </a:defRPr>
      </a:lvl6pPr>
      <a:lvl7pPr marL="2914650" indent="-190500" algn="l" rtl="0" fontAlgn="base">
        <a:spcBef>
          <a:spcPct val="20000"/>
        </a:spcBef>
        <a:spcAft>
          <a:spcPct val="0"/>
        </a:spcAft>
        <a:buChar char="»"/>
        <a:defRPr kumimoji="1" sz="1400">
          <a:solidFill>
            <a:schemeClr val="tx1"/>
          </a:solidFill>
          <a:latin typeface="+mn-lt"/>
          <a:ea typeface="+mn-ea"/>
          <a:cs typeface="+mn-cs"/>
        </a:defRPr>
      </a:lvl7pPr>
      <a:lvl8pPr marL="3371850" indent="-190500" algn="l" rtl="0" fontAlgn="base">
        <a:spcBef>
          <a:spcPct val="20000"/>
        </a:spcBef>
        <a:spcAft>
          <a:spcPct val="0"/>
        </a:spcAft>
        <a:buChar char="»"/>
        <a:defRPr kumimoji="1" sz="1400">
          <a:solidFill>
            <a:schemeClr val="tx1"/>
          </a:solidFill>
          <a:latin typeface="+mn-lt"/>
          <a:ea typeface="+mn-ea"/>
          <a:cs typeface="+mn-cs"/>
        </a:defRPr>
      </a:lvl8pPr>
      <a:lvl9pPr marL="3829050" indent="-190500" algn="l" rtl="0" fontAlgn="base">
        <a:spcBef>
          <a:spcPct val="20000"/>
        </a:spcBef>
        <a:spcAft>
          <a:spcPct val="0"/>
        </a:spcAft>
        <a:buChar char="»"/>
        <a:defRPr kumimoji="1" sz="14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563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Arial Unicode MS" pitchFamily="34" charset="-122"/>
                <a:cs typeface="Arial Unicode MS" pitchFamily="34" charset="-122"/>
              </a:defRPr>
            </a:lvl1pPr>
          </a:lstStyle>
          <a:p>
            <a:pPr>
              <a:defRPr/>
            </a:pPr>
            <a:endParaRPr lang="en-US" altLang="zh-CN" dirty="0"/>
          </a:p>
        </p:txBody>
      </p:sp>
      <p:sp>
        <p:nvSpPr>
          <p:cNvPr id="563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Arial Unicode MS" pitchFamily="34" charset="-122"/>
                <a:cs typeface="Arial Unicode MS" pitchFamily="34" charset="-122"/>
              </a:defRPr>
            </a:lvl1pPr>
          </a:lstStyle>
          <a:p>
            <a:pPr>
              <a:defRPr/>
            </a:pPr>
            <a:endParaRPr lang="en-US" altLang="zh-CN" dirty="0"/>
          </a:p>
        </p:txBody>
      </p:sp>
      <p:sp>
        <p:nvSpPr>
          <p:cNvPr id="563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Arial Unicode MS" pitchFamily="34" charset="-122"/>
                <a:cs typeface="Arial Unicode MS" pitchFamily="34" charset="-122"/>
              </a:defRPr>
            </a:lvl1pPr>
          </a:lstStyle>
          <a:p>
            <a:pPr>
              <a:defRPr/>
            </a:pPr>
            <a:fld id="{9AA9BEC8-C7B0-49F1-97A1-E1EA6EBD82F6}" type="slidenum">
              <a:rPr lang="zh-CN" altLang="en-US"/>
              <a:pPr>
                <a:defRPr/>
              </a:pPr>
              <a:t>‹#›</a:t>
            </a:fld>
            <a:endParaRPr lang="en-US" altLang="zh-CN" dirty="0"/>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hf hdr="0" ftr="0" dt="0"/>
  <p:txStyles>
    <p:titleStyle>
      <a:lvl1pPr algn="ctr" rtl="0" eaLnBrk="0" fontAlgn="base" hangingPunct="0">
        <a:spcBef>
          <a:spcPct val="0"/>
        </a:spcBef>
        <a:spcAft>
          <a:spcPct val="0"/>
        </a:spcAft>
        <a:defRPr sz="4400">
          <a:solidFill>
            <a:schemeClr val="tx2"/>
          </a:solidFill>
          <a:latin typeface="+mj-lt"/>
          <a:ea typeface="SimSun" pitchFamily="2" charset="-122"/>
          <a:cs typeface="+mj-cs"/>
        </a:defRPr>
      </a:lvl1pPr>
      <a:lvl2pPr algn="ctr" rtl="0" eaLnBrk="0" fontAlgn="base" hangingPunct="0">
        <a:spcBef>
          <a:spcPct val="0"/>
        </a:spcBef>
        <a:spcAft>
          <a:spcPct val="0"/>
        </a:spcAft>
        <a:defRPr sz="4400">
          <a:solidFill>
            <a:schemeClr val="tx2"/>
          </a:solidFill>
          <a:latin typeface="Arial" charset="0"/>
          <a:ea typeface="SimSun" pitchFamily="2" charset="-122"/>
        </a:defRPr>
      </a:lvl2pPr>
      <a:lvl3pPr algn="ctr" rtl="0" eaLnBrk="0" fontAlgn="base" hangingPunct="0">
        <a:spcBef>
          <a:spcPct val="0"/>
        </a:spcBef>
        <a:spcAft>
          <a:spcPct val="0"/>
        </a:spcAft>
        <a:defRPr sz="4400">
          <a:solidFill>
            <a:schemeClr val="tx2"/>
          </a:solidFill>
          <a:latin typeface="Arial" charset="0"/>
          <a:ea typeface="SimSun" pitchFamily="2" charset="-122"/>
        </a:defRPr>
      </a:lvl3pPr>
      <a:lvl4pPr algn="ctr" rtl="0" eaLnBrk="0" fontAlgn="base" hangingPunct="0">
        <a:spcBef>
          <a:spcPct val="0"/>
        </a:spcBef>
        <a:spcAft>
          <a:spcPct val="0"/>
        </a:spcAft>
        <a:defRPr sz="4400">
          <a:solidFill>
            <a:schemeClr val="tx2"/>
          </a:solidFill>
          <a:latin typeface="Arial" charset="0"/>
          <a:ea typeface="SimSun" pitchFamily="2" charset="-122"/>
        </a:defRPr>
      </a:lvl4pPr>
      <a:lvl5pPr algn="ctr" rtl="0" eaLnBrk="0" fontAlgn="base" hangingPunct="0">
        <a:spcBef>
          <a:spcPct val="0"/>
        </a:spcBef>
        <a:spcAft>
          <a:spcPct val="0"/>
        </a:spcAft>
        <a:defRPr sz="4400">
          <a:solidFill>
            <a:schemeClr val="tx2"/>
          </a:solidFill>
          <a:latin typeface="Arial" charset="0"/>
          <a:ea typeface="SimSun"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SimSun" pitchFamily="2"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SimSun" pitchFamily="2" charset="-122"/>
        </a:defRPr>
      </a:lvl2pPr>
      <a:lvl3pPr marL="1143000" indent="-228600" algn="l" rtl="0" eaLnBrk="0" fontAlgn="base" hangingPunct="0">
        <a:spcBef>
          <a:spcPct val="20000"/>
        </a:spcBef>
        <a:spcAft>
          <a:spcPct val="0"/>
        </a:spcAft>
        <a:buChar char="•"/>
        <a:defRPr sz="2400">
          <a:solidFill>
            <a:schemeClr val="tx1"/>
          </a:solidFill>
          <a:latin typeface="+mn-lt"/>
          <a:ea typeface="SimSun"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SimSun"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SimSun" pitchFamily="2" charset="-122"/>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Grp="1" noChangeArrowheads="1"/>
          </p:cNvSpPr>
          <p:nvPr>
            <p:ph type="ctrTitle"/>
          </p:nvPr>
        </p:nvSpPr>
        <p:spPr>
          <a:xfrm>
            <a:off x="696912" y="908720"/>
            <a:ext cx="8267576" cy="151216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1" hangingPunct="1">
              <a:lnSpc>
                <a:spcPct val="130000"/>
              </a:lnSpc>
            </a:pPr>
            <a:r>
              <a:rPr lang="en-US" altLang="zh-CN" dirty="0">
                <a:solidFill>
                  <a:srgbClr val="2B02D8"/>
                </a:solidFill>
                <a:latin typeface="Times New Roman" pitchFamily="18" charset="0"/>
              </a:rPr>
              <a:t>Analysis and </a:t>
            </a:r>
            <a:r>
              <a:rPr lang="en-US" altLang="zh-CN" dirty="0" smtClean="0">
                <a:solidFill>
                  <a:srgbClr val="2B02D8"/>
                </a:solidFill>
                <a:latin typeface="Times New Roman" pitchFamily="18" charset="0"/>
              </a:rPr>
              <a:t>Application </a:t>
            </a:r>
            <a:r>
              <a:rPr lang="en-US" altLang="zh-CN" dirty="0">
                <a:solidFill>
                  <a:srgbClr val="2B02D8"/>
                </a:solidFill>
                <a:latin typeface="Times New Roman" pitchFamily="18" charset="0"/>
              </a:rPr>
              <a:t>of </a:t>
            </a:r>
            <a:r>
              <a:rPr lang="en-US" altLang="zh-CN" dirty="0" smtClean="0">
                <a:solidFill>
                  <a:srgbClr val="2B02D8"/>
                </a:solidFill>
                <a:latin typeface="Times New Roman" pitchFamily="18" charset="0"/>
              </a:rPr>
              <a:t>Speciated Atmospheric Mercury</a:t>
            </a:r>
          </a:p>
        </p:txBody>
      </p:sp>
      <p:sp>
        <p:nvSpPr>
          <p:cNvPr id="2051" name="Rectangle 7"/>
          <p:cNvSpPr>
            <a:spLocks noChangeArrowheads="1"/>
          </p:cNvSpPr>
          <p:nvPr/>
        </p:nvSpPr>
        <p:spPr bwMode="auto">
          <a:xfrm>
            <a:off x="552789" y="2780928"/>
            <a:ext cx="7993063" cy="6480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287338" indent="-287338" algn="ctr" eaLnBrk="0" hangingPunct="0">
              <a:lnSpc>
                <a:spcPct val="130000"/>
              </a:lnSpc>
              <a:spcBef>
                <a:spcPct val="20000"/>
              </a:spcBef>
              <a:buClr>
                <a:srgbClr val="FF0000"/>
              </a:buClr>
              <a:buSzPct val="120000"/>
            </a:pPr>
            <a:r>
              <a:rPr lang="en-US" sz="4000" b="1" dirty="0">
                <a:latin typeface="Times New Roman" pitchFamily="18" charset="0"/>
              </a:rPr>
              <a:t>Leiming </a:t>
            </a:r>
            <a:r>
              <a:rPr lang="en-US" sz="4000" b="1" dirty="0" smtClean="0">
                <a:latin typeface="Times New Roman" pitchFamily="18" charset="0"/>
              </a:rPr>
              <a:t>Zhang</a:t>
            </a:r>
            <a:endParaRPr lang="en-US" altLang="zh-CN" sz="4000" b="1" dirty="0">
              <a:latin typeface="Times New Roman" pitchFamily="18" charset="0"/>
            </a:endParaRPr>
          </a:p>
        </p:txBody>
      </p:sp>
      <p:sp>
        <p:nvSpPr>
          <p:cNvPr id="5" name="Rectangle 7"/>
          <p:cNvSpPr>
            <a:spLocks noChangeArrowheads="1"/>
          </p:cNvSpPr>
          <p:nvPr/>
        </p:nvSpPr>
        <p:spPr bwMode="auto">
          <a:xfrm>
            <a:off x="947109" y="4149080"/>
            <a:ext cx="7656368" cy="16561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287338" indent="-287338" algn="ctr" eaLnBrk="0" hangingPunct="0">
              <a:spcBef>
                <a:spcPts val="0"/>
              </a:spcBef>
              <a:spcAft>
                <a:spcPts val="600"/>
              </a:spcAft>
              <a:buClr>
                <a:srgbClr val="FF0000"/>
              </a:buClr>
              <a:buSzPct val="120000"/>
            </a:pPr>
            <a:r>
              <a:rPr lang="en-US" sz="2800" b="1" dirty="0" smtClean="0">
                <a:solidFill>
                  <a:srgbClr val="CC3300"/>
                </a:solidFill>
                <a:latin typeface="Times New Roman" pitchFamily="18" charset="0"/>
              </a:rPr>
              <a:t>Air Quality Research Division</a:t>
            </a:r>
          </a:p>
          <a:p>
            <a:pPr marL="287338" indent="-287338" algn="ctr" eaLnBrk="0" hangingPunct="0">
              <a:spcBef>
                <a:spcPts val="0"/>
              </a:spcBef>
              <a:spcAft>
                <a:spcPts val="600"/>
              </a:spcAft>
              <a:buClr>
                <a:srgbClr val="FF0000"/>
              </a:buClr>
              <a:buSzPct val="120000"/>
            </a:pPr>
            <a:r>
              <a:rPr lang="en-US" sz="2800" b="1" dirty="0" smtClean="0">
                <a:solidFill>
                  <a:srgbClr val="CC3300"/>
                </a:solidFill>
                <a:latin typeface="Times New Roman" pitchFamily="18" charset="0"/>
              </a:rPr>
              <a:t>Science and Technology Branch</a:t>
            </a:r>
          </a:p>
          <a:p>
            <a:pPr marL="287338" indent="-287338" algn="ctr" eaLnBrk="0" hangingPunct="0">
              <a:spcBef>
                <a:spcPts val="0"/>
              </a:spcBef>
              <a:spcAft>
                <a:spcPts val="600"/>
              </a:spcAft>
              <a:buClr>
                <a:srgbClr val="FF0000"/>
              </a:buClr>
              <a:buSzPct val="120000"/>
            </a:pPr>
            <a:r>
              <a:rPr lang="en-US" sz="2800" b="1" dirty="0" smtClean="0">
                <a:solidFill>
                  <a:srgbClr val="CC3300"/>
                </a:solidFill>
                <a:latin typeface="Times New Roman" pitchFamily="18" charset="0"/>
              </a:rPr>
              <a:t>Environment Canada</a:t>
            </a:r>
            <a:endParaRPr lang="en-US" altLang="zh-CN" sz="2800" b="1" dirty="0">
              <a:solidFill>
                <a:srgbClr val="CC3300"/>
              </a:solidFill>
              <a:latin typeface="Times New Roman"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6"/>
          <p:cNvSpPr>
            <a:spLocks noChangeArrowheads="1"/>
          </p:cNvSpPr>
          <p:nvPr/>
        </p:nvSpPr>
        <p:spPr bwMode="auto">
          <a:xfrm>
            <a:off x="899592" y="576547"/>
            <a:ext cx="3096344"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altLang="zh-TW" sz="3600" b="1" dirty="0" smtClean="0">
                <a:solidFill>
                  <a:srgbClr val="3A601B"/>
                </a:solidFill>
                <a:latin typeface="Times New Roman" pitchFamily="18" charset="0"/>
              </a:rPr>
              <a:t>Outline</a:t>
            </a:r>
            <a:endParaRPr lang="en-US" altLang="zh-TW" sz="3600" b="1" dirty="0">
              <a:solidFill>
                <a:srgbClr val="3A601B"/>
              </a:solidFill>
              <a:latin typeface="Times New Roman" pitchFamily="18" charset="0"/>
            </a:endParaRPr>
          </a:p>
        </p:txBody>
      </p:sp>
      <p:sp>
        <p:nvSpPr>
          <p:cNvPr id="6" name="Rectangle 3"/>
          <p:cNvSpPr txBox="1">
            <a:spLocks noChangeArrowheads="1"/>
          </p:cNvSpPr>
          <p:nvPr/>
        </p:nvSpPr>
        <p:spPr>
          <a:xfrm>
            <a:off x="827584" y="1855523"/>
            <a:ext cx="7488832" cy="2268537"/>
          </a:xfrm>
          <a:prstGeom prst="rect">
            <a:avLst/>
          </a:prstGeom>
        </p:spPr>
        <p:txBody>
          <a:bodyPr/>
          <a:lstStyle>
            <a:lvl1pPr marL="287338" indent="-287338" algn="l" rtl="0" eaLnBrk="0" fontAlgn="base" hangingPunct="0">
              <a:spcBef>
                <a:spcPct val="20000"/>
              </a:spcBef>
              <a:spcAft>
                <a:spcPct val="0"/>
              </a:spcAft>
              <a:buClr>
                <a:srgbClr val="FF0000"/>
              </a:buClr>
              <a:buSzPct val="120000"/>
              <a:buChar char="•"/>
              <a:defRPr kumimoji="1" sz="2400">
                <a:solidFill>
                  <a:schemeClr val="tx1"/>
                </a:solidFill>
                <a:latin typeface="+mn-lt"/>
                <a:ea typeface="+mn-ea"/>
                <a:cs typeface="+mn-cs"/>
              </a:defRPr>
            </a:lvl1pPr>
            <a:lvl2pPr marL="765175" indent="-287338" algn="l" rtl="0" eaLnBrk="0" fontAlgn="base" hangingPunct="0">
              <a:spcBef>
                <a:spcPct val="20000"/>
              </a:spcBef>
              <a:spcAft>
                <a:spcPct val="0"/>
              </a:spcAft>
              <a:buClr>
                <a:srgbClr val="3A601B"/>
              </a:buClr>
              <a:buFont typeface="Arial" charset="0"/>
              <a:buChar char="–"/>
              <a:defRPr kumimoji="1" sz="2000">
                <a:solidFill>
                  <a:schemeClr val="tx1"/>
                </a:solidFill>
                <a:latin typeface="+mn-lt"/>
                <a:ea typeface="+mn-ea"/>
                <a:cs typeface="+mn-cs"/>
              </a:defRPr>
            </a:lvl2pPr>
            <a:lvl3pPr marL="1139825" indent="-184150" algn="l" rtl="0" eaLnBrk="0" fontAlgn="base" hangingPunct="0">
              <a:spcBef>
                <a:spcPct val="20000"/>
              </a:spcBef>
              <a:spcAft>
                <a:spcPct val="0"/>
              </a:spcAft>
              <a:buClr>
                <a:srgbClr val="B89500"/>
              </a:buClr>
              <a:buFont typeface="Arial" charset="0"/>
              <a:buChar char="▪"/>
              <a:defRPr kumimoji="1" sz="2400">
                <a:solidFill>
                  <a:schemeClr val="tx1"/>
                </a:solidFill>
                <a:latin typeface="+mn-lt"/>
                <a:ea typeface="+mn-ea"/>
                <a:cs typeface="+mn-cs"/>
              </a:defRPr>
            </a:lvl3pPr>
            <a:lvl4pPr marL="1603375" indent="-228600" algn="l" rtl="0" eaLnBrk="0" fontAlgn="base" hangingPunct="0">
              <a:spcBef>
                <a:spcPct val="20000"/>
              </a:spcBef>
              <a:spcAft>
                <a:spcPct val="0"/>
              </a:spcAft>
              <a:buChar char="–"/>
              <a:defRPr kumimoji="1" sz="1600">
                <a:solidFill>
                  <a:schemeClr val="tx1"/>
                </a:solidFill>
                <a:latin typeface="+mn-lt"/>
                <a:ea typeface="+mn-ea"/>
                <a:cs typeface="+mn-cs"/>
              </a:defRPr>
            </a:lvl4pPr>
            <a:lvl5pPr marL="2000250" indent="-190500" algn="l" rtl="0" eaLnBrk="0" fontAlgn="base" hangingPunct="0">
              <a:spcBef>
                <a:spcPct val="20000"/>
              </a:spcBef>
              <a:spcAft>
                <a:spcPct val="0"/>
              </a:spcAft>
              <a:buChar char="»"/>
              <a:defRPr kumimoji="1" sz="1400">
                <a:solidFill>
                  <a:schemeClr val="tx1"/>
                </a:solidFill>
                <a:latin typeface="+mn-lt"/>
                <a:ea typeface="+mn-ea"/>
                <a:cs typeface="+mn-cs"/>
              </a:defRPr>
            </a:lvl5pPr>
            <a:lvl6pPr marL="2457450" indent="-190500" algn="l" rtl="0" fontAlgn="base">
              <a:spcBef>
                <a:spcPct val="20000"/>
              </a:spcBef>
              <a:spcAft>
                <a:spcPct val="0"/>
              </a:spcAft>
              <a:buChar char="»"/>
              <a:defRPr kumimoji="1" sz="1400">
                <a:solidFill>
                  <a:schemeClr val="tx1"/>
                </a:solidFill>
                <a:latin typeface="+mn-lt"/>
                <a:ea typeface="+mn-ea"/>
                <a:cs typeface="+mn-cs"/>
              </a:defRPr>
            </a:lvl6pPr>
            <a:lvl7pPr marL="2914650" indent="-190500" algn="l" rtl="0" fontAlgn="base">
              <a:spcBef>
                <a:spcPct val="20000"/>
              </a:spcBef>
              <a:spcAft>
                <a:spcPct val="0"/>
              </a:spcAft>
              <a:buChar char="»"/>
              <a:defRPr kumimoji="1" sz="1400">
                <a:solidFill>
                  <a:schemeClr val="tx1"/>
                </a:solidFill>
                <a:latin typeface="+mn-lt"/>
                <a:ea typeface="+mn-ea"/>
                <a:cs typeface="+mn-cs"/>
              </a:defRPr>
            </a:lvl7pPr>
            <a:lvl8pPr marL="3371850" indent="-190500" algn="l" rtl="0" fontAlgn="base">
              <a:spcBef>
                <a:spcPct val="20000"/>
              </a:spcBef>
              <a:spcAft>
                <a:spcPct val="0"/>
              </a:spcAft>
              <a:buChar char="»"/>
              <a:defRPr kumimoji="1" sz="1400">
                <a:solidFill>
                  <a:schemeClr val="tx1"/>
                </a:solidFill>
                <a:latin typeface="+mn-lt"/>
                <a:ea typeface="+mn-ea"/>
                <a:cs typeface="+mn-cs"/>
              </a:defRPr>
            </a:lvl8pPr>
            <a:lvl9pPr marL="3829050" indent="-190500" algn="l" rtl="0" fontAlgn="base">
              <a:spcBef>
                <a:spcPct val="20000"/>
              </a:spcBef>
              <a:spcAft>
                <a:spcPct val="0"/>
              </a:spcAft>
              <a:buChar char="»"/>
              <a:defRPr kumimoji="1" sz="1400">
                <a:solidFill>
                  <a:schemeClr val="tx1"/>
                </a:solidFill>
                <a:latin typeface="+mn-lt"/>
                <a:ea typeface="+mn-ea"/>
                <a:cs typeface="+mn-cs"/>
              </a:defRPr>
            </a:lvl9pPr>
          </a:lstStyle>
          <a:p>
            <a:pPr>
              <a:spcAft>
                <a:spcPct val="25000"/>
              </a:spcAft>
              <a:buClrTx/>
              <a:buSzPct val="150000"/>
              <a:buFont typeface="Wingdings" panose="05000000000000000000" pitchFamily="2" charset="2"/>
              <a:buChar char="Ø"/>
            </a:pPr>
            <a:r>
              <a:rPr lang="en-US" sz="3200" kern="0" dirty="0" smtClean="0"/>
              <a:t>Background information</a:t>
            </a:r>
          </a:p>
          <a:p>
            <a:pPr>
              <a:spcAft>
                <a:spcPct val="25000"/>
              </a:spcAft>
              <a:buClrTx/>
              <a:buSzPct val="150000"/>
              <a:buFont typeface="Wingdings" panose="05000000000000000000" pitchFamily="2" charset="2"/>
              <a:buChar char="Ø"/>
            </a:pPr>
            <a:r>
              <a:rPr lang="en-US" sz="3200" kern="0" dirty="0" smtClean="0"/>
              <a:t>Overview of data applications</a:t>
            </a:r>
          </a:p>
          <a:p>
            <a:pPr>
              <a:spcAft>
                <a:spcPct val="25000"/>
              </a:spcAft>
              <a:buClrTx/>
              <a:buSzPct val="150000"/>
              <a:buFont typeface="Wingdings" panose="05000000000000000000" pitchFamily="2" charset="2"/>
              <a:buChar char="Ø"/>
            </a:pPr>
            <a:r>
              <a:rPr lang="en-US" sz="3200" kern="0" dirty="0" smtClean="0"/>
              <a:t>Selected example studies</a:t>
            </a:r>
          </a:p>
        </p:txBody>
      </p:sp>
    </p:spTree>
    <p:extLst>
      <p:ext uri="{BB962C8B-B14F-4D97-AF65-F5344CB8AC3E}">
        <p14:creationId xmlns:p14="http://schemas.microsoft.com/office/powerpoint/2010/main" xmlns="" val="38060934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6"/>
          <p:cNvSpPr>
            <a:spLocks noChangeArrowheads="1"/>
          </p:cNvSpPr>
          <p:nvPr/>
        </p:nvSpPr>
        <p:spPr bwMode="auto">
          <a:xfrm>
            <a:off x="755576" y="579587"/>
            <a:ext cx="8172450"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altLang="zh-TW" sz="2800" b="1" dirty="0" smtClean="0">
                <a:solidFill>
                  <a:srgbClr val="3A601B"/>
                </a:solidFill>
                <a:latin typeface="Times New Roman" pitchFamily="18" charset="0"/>
              </a:rPr>
              <a:t>Background information</a:t>
            </a:r>
            <a:endParaRPr lang="en-US" altLang="zh-TW" sz="2800" b="1" dirty="0">
              <a:solidFill>
                <a:srgbClr val="3A601B"/>
              </a:solidFill>
              <a:latin typeface="Times New Roman" pitchFamily="18" charset="0"/>
            </a:endParaRPr>
          </a:p>
        </p:txBody>
      </p:sp>
      <p:sp>
        <p:nvSpPr>
          <p:cNvPr id="4" name="Rectangle 3"/>
          <p:cNvSpPr/>
          <p:nvPr/>
        </p:nvSpPr>
        <p:spPr>
          <a:xfrm>
            <a:off x="755576" y="1580998"/>
            <a:ext cx="8316416" cy="4318105"/>
          </a:xfrm>
          <a:prstGeom prst="rect">
            <a:avLst/>
          </a:prstGeom>
          <a:solidFill>
            <a:schemeClr val="bg1"/>
          </a:solidFill>
        </p:spPr>
        <p:txBody>
          <a:bodyPr wrap="square">
            <a:spAutoFit/>
          </a:bodyPr>
          <a:lstStyle/>
          <a:p>
            <a:pPr>
              <a:lnSpc>
                <a:spcPct val="130000"/>
              </a:lnSpc>
              <a:spcBef>
                <a:spcPts val="0"/>
              </a:spcBef>
              <a:spcAft>
                <a:spcPts val="600"/>
              </a:spcAft>
            </a:pPr>
            <a:r>
              <a:rPr lang="en-US" sz="2400" b="1" dirty="0">
                <a:solidFill>
                  <a:srgbClr val="0000FF"/>
                </a:solidFill>
              </a:rPr>
              <a:t>Atmospheric mercury (Hg) is operationally defined </a:t>
            </a:r>
            <a:r>
              <a:rPr lang="en-US" sz="2400" b="1" dirty="0" smtClean="0">
                <a:solidFill>
                  <a:srgbClr val="0000FF"/>
                </a:solidFill>
              </a:rPr>
              <a:t>as:</a:t>
            </a:r>
          </a:p>
          <a:p>
            <a:pPr marL="342900" indent="-342900">
              <a:lnSpc>
                <a:spcPct val="130000"/>
              </a:lnSpc>
              <a:spcBef>
                <a:spcPts val="0"/>
              </a:spcBef>
              <a:spcAft>
                <a:spcPts val="600"/>
              </a:spcAft>
              <a:buFont typeface="Wingdings" panose="05000000000000000000" pitchFamily="2" charset="2"/>
              <a:buChar char="Ø"/>
            </a:pPr>
            <a:r>
              <a:rPr lang="en-US" sz="2400" b="1" dirty="0" smtClean="0">
                <a:solidFill>
                  <a:srgbClr val="000000"/>
                </a:solidFill>
              </a:rPr>
              <a:t>Gaseous </a:t>
            </a:r>
            <a:r>
              <a:rPr lang="en-US" sz="2400" b="1" dirty="0">
                <a:solidFill>
                  <a:srgbClr val="000000"/>
                </a:solidFill>
              </a:rPr>
              <a:t>elemental Hg (GEM</a:t>
            </a:r>
            <a:r>
              <a:rPr lang="en-US" sz="2400" b="1" dirty="0" smtClean="0">
                <a:solidFill>
                  <a:srgbClr val="000000"/>
                </a:solidFill>
              </a:rPr>
              <a:t>)  </a:t>
            </a:r>
          </a:p>
          <a:p>
            <a:pPr>
              <a:lnSpc>
                <a:spcPct val="130000"/>
              </a:lnSpc>
              <a:spcBef>
                <a:spcPts val="0"/>
              </a:spcBef>
              <a:spcAft>
                <a:spcPts val="600"/>
              </a:spcAft>
            </a:pPr>
            <a:r>
              <a:rPr lang="en-US" sz="2400" b="1" dirty="0" smtClean="0">
                <a:solidFill>
                  <a:srgbClr val="7030A0"/>
                </a:solidFill>
              </a:rPr>
              <a:t>typically 1.0-2.0 ng m</a:t>
            </a:r>
            <a:r>
              <a:rPr lang="en-US" sz="2400" b="1" baseline="30000" dirty="0" smtClean="0">
                <a:solidFill>
                  <a:srgbClr val="7030A0"/>
                </a:solidFill>
              </a:rPr>
              <a:t>-3</a:t>
            </a:r>
            <a:r>
              <a:rPr lang="en-US" sz="2400" b="1" dirty="0" smtClean="0">
                <a:solidFill>
                  <a:srgbClr val="7030A0"/>
                </a:solidFill>
              </a:rPr>
              <a:t>, 0.5-2 years </a:t>
            </a:r>
          </a:p>
          <a:p>
            <a:pPr marL="342900" indent="-342900">
              <a:lnSpc>
                <a:spcPct val="130000"/>
              </a:lnSpc>
              <a:spcBef>
                <a:spcPts val="0"/>
              </a:spcBef>
              <a:spcAft>
                <a:spcPts val="600"/>
              </a:spcAft>
              <a:buFont typeface="Wingdings" panose="05000000000000000000" pitchFamily="2" charset="2"/>
              <a:buChar char="Ø"/>
            </a:pPr>
            <a:r>
              <a:rPr lang="en-US" sz="2400" b="1" dirty="0" smtClean="0">
                <a:solidFill>
                  <a:srgbClr val="000000"/>
                </a:solidFill>
              </a:rPr>
              <a:t>Gaseous </a:t>
            </a:r>
            <a:r>
              <a:rPr lang="en-US" sz="2400" b="1" dirty="0">
                <a:solidFill>
                  <a:srgbClr val="000000"/>
                </a:solidFill>
              </a:rPr>
              <a:t>oxidized Hg </a:t>
            </a:r>
            <a:r>
              <a:rPr lang="en-US" sz="2400" b="1" dirty="0" smtClean="0">
                <a:solidFill>
                  <a:srgbClr val="000000"/>
                </a:solidFill>
              </a:rPr>
              <a:t>(GOM) or </a:t>
            </a:r>
            <a:r>
              <a:rPr lang="en-US" sz="2400" b="1" dirty="0">
                <a:solidFill>
                  <a:srgbClr val="000000"/>
                </a:solidFill>
              </a:rPr>
              <a:t>reactive gaseous Hg </a:t>
            </a:r>
            <a:r>
              <a:rPr lang="en-US" sz="2400" b="1" dirty="0" smtClean="0">
                <a:solidFill>
                  <a:srgbClr val="000000"/>
                </a:solidFill>
              </a:rPr>
              <a:t>(RGM)</a:t>
            </a:r>
          </a:p>
          <a:p>
            <a:pPr marL="342900" indent="-342900">
              <a:lnSpc>
                <a:spcPct val="130000"/>
              </a:lnSpc>
              <a:spcBef>
                <a:spcPts val="0"/>
              </a:spcBef>
              <a:spcAft>
                <a:spcPts val="600"/>
              </a:spcAft>
              <a:buFont typeface="Wingdings" panose="05000000000000000000" pitchFamily="2" charset="2"/>
              <a:buChar char="Ø"/>
            </a:pPr>
            <a:r>
              <a:rPr lang="en-US" sz="2400" b="1" dirty="0" smtClean="0">
                <a:solidFill>
                  <a:srgbClr val="000000"/>
                </a:solidFill>
              </a:rPr>
              <a:t>Particulate-bound </a:t>
            </a:r>
            <a:r>
              <a:rPr lang="en-US" sz="2400" b="1" dirty="0">
                <a:solidFill>
                  <a:srgbClr val="000000"/>
                </a:solidFill>
              </a:rPr>
              <a:t>Hg (PBM</a:t>
            </a:r>
            <a:r>
              <a:rPr lang="en-US" sz="2400" b="1" dirty="0" smtClean="0">
                <a:solidFill>
                  <a:srgbClr val="000000"/>
                </a:solidFill>
              </a:rPr>
              <a:t>) </a:t>
            </a:r>
          </a:p>
          <a:p>
            <a:pPr>
              <a:lnSpc>
                <a:spcPct val="130000"/>
              </a:lnSpc>
              <a:spcBef>
                <a:spcPts val="0"/>
              </a:spcBef>
              <a:spcAft>
                <a:spcPts val="600"/>
              </a:spcAft>
            </a:pPr>
            <a:r>
              <a:rPr lang="en-US" sz="2400" b="1" dirty="0" smtClean="0">
                <a:solidFill>
                  <a:srgbClr val="7030A0"/>
                </a:solidFill>
              </a:rPr>
              <a:t>typically 1.0-20.0 pg m</a:t>
            </a:r>
            <a:r>
              <a:rPr lang="en-US" sz="2400" b="1" baseline="30000" dirty="0" smtClean="0">
                <a:solidFill>
                  <a:srgbClr val="7030A0"/>
                </a:solidFill>
              </a:rPr>
              <a:t>-3</a:t>
            </a:r>
            <a:r>
              <a:rPr lang="en-US" sz="2400" b="1" dirty="0" smtClean="0">
                <a:solidFill>
                  <a:srgbClr val="7030A0"/>
                </a:solidFill>
              </a:rPr>
              <a:t> in North America, could be higher in Asian countries, hours to weeks</a:t>
            </a:r>
          </a:p>
        </p:txBody>
      </p:sp>
    </p:spTree>
    <p:extLst>
      <p:ext uri="{BB962C8B-B14F-4D97-AF65-F5344CB8AC3E}">
        <p14:creationId xmlns:p14="http://schemas.microsoft.com/office/powerpoint/2010/main" xmlns="" val="126946172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6"/>
          <p:cNvSpPr>
            <a:spLocks noChangeArrowheads="1"/>
          </p:cNvSpPr>
          <p:nvPr/>
        </p:nvSpPr>
        <p:spPr bwMode="auto">
          <a:xfrm>
            <a:off x="755576" y="579587"/>
            <a:ext cx="8172450"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altLang="zh-TW" sz="2800" b="1" dirty="0" smtClean="0">
                <a:solidFill>
                  <a:srgbClr val="3A601B"/>
                </a:solidFill>
                <a:latin typeface="Times New Roman" pitchFamily="18" charset="0"/>
              </a:rPr>
              <a:t>Background information</a:t>
            </a:r>
            <a:endParaRPr lang="en-US" altLang="zh-TW" sz="2800" b="1" dirty="0">
              <a:solidFill>
                <a:srgbClr val="3A601B"/>
              </a:solidFill>
              <a:latin typeface="Times New Roman" pitchFamily="18" charset="0"/>
            </a:endParaRPr>
          </a:p>
        </p:txBody>
      </p:sp>
      <p:sp>
        <p:nvSpPr>
          <p:cNvPr id="55" name="Rectangle 8"/>
          <p:cNvSpPr>
            <a:spLocks noChangeArrowheads="1"/>
          </p:cNvSpPr>
          <p:nvPr/>
        </p:nvSpPr>
        <p:spPr bwMode="auto">
          <a:xfrm>
            <a:off x="731836" y="2003380"/>
            <a:ext cx="3081293"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98513">
              <a:defRPr sz="2400">
                <a:solidFill>
                  <a:schemeClr val="tx1"/>
                </a:solidFill>
                <a:latin typeface="Times New Roman" pitchFamily="18" charset="0"/>
              </a:defRPr>
            </a:lvl1pPr>
            <a:lvl2pPr defTabSz="798513">
              <a:defRPr sz="2400">
                <a:solidFill>
                  <a:schemeClr val="tx1"/>
                </a:solidFill>
                <a:latin typeface="Times New Roman" pitchFamily="18" charset="0"/>
              </a:defRPr>
            </a:lvl2pPr>
            <a:lvl3pPr defTabSz="798513">
              <a:defRPr sz="2400">
                <a:solidFill>
                  <a:schemeClr val="tx1"/>
                </a:solidFill>
                <a:latin typeface="Times New Roman" pitchFamily="18" charset="0"/>
              </a:defRPr>
            </a:lvl3pPr>
            <a:lvl4pPr defTabSz="798513">
              <a:defRPr sz="2400">
                <a:solidFill>
                  <a:schemeClr val="tx1"/>
                </a:solidFill>
                <a:latin typeface="Times New Roman" pitchFamily="18" charset="0"/>
              </a:defRPr>
            </a:lvl4pPr>
            <a:lvl5pPr defTabSz="798513">
              <a:defRPr sz="2400">
                <a:solidFill>
                  <a:schemeClr val="tx1"/>
                </a:solidFill>
                <a:latin typeface="Times New Roman" pitchFamily="18" charset="0"/>
              </a:defRPr>
            </a:lvl5pPr>
            <a:lvl6pPr defTabSz="798513" eaLnBrk="0" fontAlgn="base" hangingPunct="0">
              <a:spcBef>
                <a:spcPct val="0"/>
              </a:spcBef>
              <a:spcAft>
                <a:spcPct val="0"/>
              </a:spcAft>
              <a:defRPr sz="2400">
                <a:solidFill>
                  <a:schemeClr val="tx1"/>
                </a:solidFill>
                <a:latin typeface="Times New Roman" pitchFamily="18" charset="0"/>
              </a:defRPr>
            </a:lvl6pPr>
            <a:lvl7pPr defTabSz="798513" eaLnBrk="0" fontAlgn="base" hangingPunct="0">
              <a:spcBef>
                <a:spcPct val="0"/>
              </a:spcBef>
              <a:spcAft>
                <a:spcPct val="0"/>
              </a:spcAft>
              <a:defRPr sz="2400">
                <a:solidFill>
                  <a:schemeClr val="tx1"/>
                </a:solidFill>
                <a:latin typeface="Times New Roman" pitchFamily="18" charset="0"/>
              </a:defRPr>
            </a:lvl7pPr>
            <a:lvl8pPr defTabSz="798513" eaLnBrk="0" fontAlgn="base" hangingPunct="0">
              <a:spcBef>
                <a:spcPct val="0"/>
              </a:spcBef>
              <a:spcAft>
                <a:spcPct val="0"/>
              </a:spcAft>
              <a:defRPr sz="2400">
                <a:solidFill>
                  <a:schemeClr val="tx1"/>
                </a:solidFill>
                <a:latin typeface="Times New Roman" pitchFamily="18" charset="0"/>
              </a:defRPr>
            </a:lvl8pPr>
            <a:lvl9pPr defTabSz="798513" eaLnBrk="0" fontAlgn="base" hangingPunct="0">
              <a:spcBef>
                <a:spcPct val="0"/>
              </a:spcBef>
              <a:spcAft>
                <a:spcPct val="0"/>
              </a:spcAft>
              <a:defRPr sz="2400">
                <a:solidFill>
                  <a:schemeClr val="tx1"/>
                </a:solidFill>
                <a:latin typeface="Times New Roman" pitchFamily="18" charset="0"/>
              </a:defRPr>
            </a:lvl9pPr>
          </a:lstStyle>
          <a:p>
            <a:pPr marL="0" marR="0" lvl="0" indent="0" defTabSz="798513" eaLnBrk="0" fontAlgn="auto" latinLnBrk="0" hangingPunct="0">
              <a:lnSpc>
                <a:spcPct val="100000"/>
              </a:lnSpc>
              <a:spcBef>
                <a:spcPts val="0"/>
              </a:spcBef>
              <a:spcAft>
                <a:spcPts val="0"/>
              </a:spcAft>
              <a:buClrTx/>
              <a:buSzTx/>
              <a:buFontTx/>
              <a:buNone/>
              <a:tabLst/>
              <a:defRPr/>
            </a:pPr>
            <a:r>
              <a:rPr kumimoji="0" lang="en-US" altLang="en-US" sz="2400" b="1" i="0" u="none" strike="noStrike" kern="0" cap="none" spc="0" normalizeH="0" baseline="0" noProof="0" dirty="0" smtClean="0">
                <a:ln>
                  <a:noFill/>
                </a:ln>
                <a:solidFill>
                  <a:srgbClr val="000000"/>
                </a:solidFill>
                <a:effectLst/>
                <a:uLnTx/>
                <a:uFillTx/>
                <a:latin typeface="Times New Roman" pitchFamily="18" charset="0"/>
              </a:rPr>
              <a:t>Atmospheric mercury</a:t>
            </a:r>
          </a:p>
        </p:txBody>
      </p:sp>
      <p:grpSp>
        <p:nvGrpSpPr>
          <p:cNvPr id="56" name="Group 27"/>
          <p:cNvGrpSpPr>
            <a:grpSpLocks/>
          </p:cNvGrpSpPr>
          <p:nvPr/>
        </p:nvGrpSpPr>
        <p:grpSpPr bwMode="auto">
          <a:xfrm>
            <a:off x="1036636" y="2943180"/>
            <a:ext cx="4602163" cy="658813"/>
            <a:chOff x="528" y="1344"/>
            <a:chExt cx="2899" cy="415"/>
          </a:xfrm>
        </p:grpSpPr>
        <p:grpSp>
          <p:nvGrpSpPr>
            <p:cNvPr id="57" name="Group 26"/>
            <p:cNvGrpSpPr>
              <a:grpSpLocks/>
            </p:cNvGrpSpPr>
            <p:nvPr/>
          </p:nvGrpSpPr>
          <p:grpSpPr bwMode="auto">
            <a:xfrm>
              <a:off x="2064" y="1344"/>
              <a:ext cx="1363" cy="336"/>
              <a:chOff x="2064" y="1344"/>
              <a:chExt cx="1363" cy="336"/>
            </a:xfrm>
          </p:grpSpPr>
          <p:sp>
            <p:nvSpPr>
              <p:cNvPr id="59" name="Line 15"/>
              <p:cNvSpPr>
                <a:spLocks noChangeShapeType="1"/>
              </p:cNvSpPr>
              <p:nvPr/>
            </p:nvSpPr>
            <p:spPr bwMode="auto">
              <a:xfrm flipH="1">
                <a:off x="2064" y="1680"/>
                <a:ext cx="1296" cy="0"/>
              </a:xfrm>
              <a:prstGeom prst="line">
                <a:avLst/>
              </a:prstGeom>
              <a:noFill/>
              <a:ln w="31750">
                <a:solidFill>
                  <a:srgbClr val="FFFF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CA" sz="2200" b="0" i="0" u="none" strike="noStrike" kern="0" cap="none" spc="0" normalizeH="0" baseline="0" noProof="0" dirty="0" smtClean="0">
                  <a:ln>
                    <a:noFill/>
                  </a:ln>
                  <a:solidFill>
                    <a:srgbClr val="000000"/>
                  </a:solidFill>
                  <a:effectLst/>
                  <a:uLnTx/>
                  <a:uFillTx/>
                  <a:latin typeface="Times New Roman" pitchFamily="18" charset="0"/>
                </a:endParaRPr>
              </a:p>
            </p:txBody>
          </p:sp>
          <p:sp>
            <p:nvSpPr>
              <p:cNvPr id="60" name="Rectangle 16"/>
              <p:cNvSpPr>
                <a:spLocks noChangeArrowheads="1"/>
              </p:cNvSpPr>
              <p:nvPr/>
            </p:nvSpPr>
            <p:spPr bwMode="auto">
              <a:xfrm>
                <a:off x="2064" y="1344"/>
                <a:ext cx="1363" cy="2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98513">
                  <a:defRPr sz="2400">
                    <a:solidFill>
                      <a:schemeClr val="tx1"/>
                    </a:solidFill>
                    <a:latin typeface="Times New Roman" pitchFamily="18" charset="0"/>
                  </a:defRPr>
                </a:lvl1pPr>
                <a:lvl2pPr defTabSz="798513">
                  <a:defRPr sz="2400">
                    <a:solidFill>
                      <a:schemeClr val="tx1"/>
                    </a:solidFill>
                    <a:latin typeface="Times New Roman" pitchFamily="18" charset="0"/>
                  </a:defRPr>
                </a:lvl2pPr>
                <a:lvl3pPr defTabSz="798513">
                  <a:defRPr sz="2400">
                    <a:solidFill>
                      <a:schemeClr val="tx1"/>
                    </a:solidFill>
                    <a:latin typeface="Times New Roman" pitchFamily="18" charset="0"/>
                  </a:defRPr>
                </a:lvl3pPr>
                <a:lvl4pPr defTabSz="798513">
                  <a:defRPr sz="2400">
                    <a:solidFill>
                      <a:schemeClr val="tx1"/>
                    </a:solidFill>
                    <a:latin typeface="Times New Roman" pitchFamily="18" charset="0"/>
                  </a:defRPr>
                </a:lvl4pPr>
                <a:lvl5pPr defTabSz="798513">
                  <a:defRPr sz="2400">
                    <a:solidFill>
                      <a:schemeClr val="tx1"/>
                    </a:solidFill>
                    <a:latin typeface="Times New Roman" pitchFamily="18" charset="0"/>
                  </a:defRPr>
                </a:lvl5pPr>
                <a:lvl6pPr defTabSz="798513" eaLnBrk="0" fontAlgn="base" hangingPunct="0">
                  <a:spcBef>
                    <a:spcPct val="0"/>
                  </a:spcBef>
                  <a:spcAft>
                    <a:spcPct val="0"/>
                  </a:spcAft>
                  <a:defRPr sz="2400">
                    <a:solidFill>
                      <a:schemeClr val="tx1"/>
                    </a:solidFill>
                    <a:latin typeface="Times New Roman" pitchFamily="18" charset="0"/>
                  </a:defRPr>
                </a:lvl6pPr>
                <a:lvl7pPr defTabSz="798513" eaLnBrk="0" fontAlgn="base" hangingPunct="0">
                  <a:spcBef>
                    <a:spcPct val="0"/>
                  </a:spcBef>
                  <a:spcAft>
                    <a:spcPct val="0"/>
                  </a:spcAft>
                  <a:defRPr sz="2400">
                    <a:solidFill>
                      <a:schemeClr val="tx1"/>
                    </a:solidFill>
                    <a:latin typeface="Times New Roman" pitchFamily="18" charset="0"/>
                  </a:defRPr>
                </a:lvl7pPr>
                <a:lvl8pPr defTabSz="798513" eaLnBrk="0" fontAlgn="base" hangingPunct="0">
                  <a:spcBef>
                    <a:spcPct val="0"/>
                  </a:spcBef>
                  <a:spcAft>
                    <a:spcPct val="0"/>
                  </a:spcAft>
                  <a:defRPr sz="2400">
                    <a:solidFill>
                      <a:schemeClr val="tx1"/>
                    </a:solidFill>
                    <a:latin typeface="Times New Roman" pitchFamily="18" charset="0"/>
                  </a:defRPr>
                </a:lvl8pPr>
                <a:lvl9pPr defTabSz="798513" eaLnBrk="0" fontAlgn="base" hangingPunct="0">
                  <a:spcBef>
                    <a:spcPct val="0"/>
                  </a:spcBef>
                  <a:spcAft>
                    <a:spcPct val="0"/>
                  </a:spcAft>
                  <a:defRPr sz="2400">
                    <a:solidFill>
                      <a:schemeClr val="tx1"/>
                    </a:solidFill>
                    <a:latin typeface="Times New Roman" pitchFamily="18" charset="0"/>
                  </a:defRPr>
                </a:lvl9pPr>
              </a:lstStyle>
              <a:p>
                <a:pPr marL="0" marR="0" lvl="0" indent="0" defTabSz="798513" eaLnBrk="0" fontAlgn="auto" latinLnBrk="0" hangingPunct="0">
                  <a:lnSpc>
                    <a:spcPct val="100000"/>
                  </a:lnSpc>
                  <a:spcBef>
                    <a:spcPts val="0"/>
                  </a:spcBef>
                  <a:spcAft>
                    <a:spcPts val="0"/>
                  </a:spcAft>
                  <a:buClrTx/>
                  <a:buSzTx/>
                  <a:buFontTx/>
                  <a:buNone/>
                  <a:tabLst/>
                  <a:defRPr/>
                </a:pPr>
                <a:r>
                  <a:rPr kumimoji="0" lang="en-US" altLang="en-US" sz="2200" b="0" i="0" u="none" strike="noStrike" kern="0" cap="none" spc="0" normalizeH="0" baseline="0" noProof="0" dirty="0" smtClean="0">
                    <a:ln>
                      <a:noFill/>
                    </a:ln>
                    <a:solidFill>
                      <a:srgbClr val="3333CC"/>
                    </a:solidFill>
                    <a:effectLst/>
                    <a:uLnTx/>
                    <a:uFillTx/>
                    <a:latin typeface="Times New Roman" pitchFamily="18" charset="0"/>
                  </a:rPr>
                  <a:t>microbial activity</a:t>
                </a:r>
              </a:p>
            </p:txBody>
          </p:sp>
        </p:grpSp>
        <p:sp>
          <p:nvSpPr>
            <p:cNvPr id="58" name="Rectangle 17"/>
            <p:cNvSpPr>
              <a:spLocks noChangeArrowheads="1"/>
            </p:cNvSpPr>
            <p:nvPr/>
          </p:nvSpPr>
          <p:spPr bwMode="auto">
            <a:xfrm>
              <a:off x="528" y="1488"/>
              <a:ext cx="1292" cy="2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98513">
                <a:defRPr sz="2400">
                  <a:solidFill>
                    <a:schemeClr val="tx1"/>
                  </a:solidFill>
                  <a:latin typeface="Times New Roman" pitchFamily="18" charset="0"/>
                </a:defRPr>
              </a:lvl1pPr>
              <a:lvl2pPr defTabSz="798513">
                <a:defRPr sz="2400">
                  <a:solidFill>
                    <a:schemeClr val="tx1"/>
                  </a:solidFill>
                  <a:latin typeface="Times New Roman" pitchFamily="18" charset="0"/>
                </a:defRPr>
              </a:lvl2pPr>
              <a:lvl3pPr defTabSz="798513">
                <a:defRPr sz="2400">
                  <a:solidFill>
                    <a:schemeClr val="tx1"/>
                  </a:solidFill>
                  <a:latin typeface="Times New Roman" pitchFamily="18" charset="0"/>
                </a:defRPr>
              </a:lvl3pPr>
              <a:lvl4pPr defTabSz="798513">
                <a:defRPr sz="2400">
                  <a:solidFill>
                    <a:schemeClr val="tx1"/>
                  </a:solidFill>
                  <a:latin typeface="Times New Roman" pitchFamily="18" charset="0"/>
                </a:defRPr>
              </a:lvl4pPr>
              <a:lvl5pPr defTabSz="798513">
                <a:defRPr sz="2400">
                  <a:solidFill>
                    <a:schemeClr val="tx1"/>
                  </a:solidFill>
                  <a:latin typeface="Times New Roman" pitchFamily="18" charset="0"/>
                </a:defRPr>
              </a:lvl5pPr>
              <a:lvl6pPr defTabSz="798513" eaLnBrk="0" fontAlgn="base" hangingPunct="0">
                <a:spcBef>
                  <a:spcPct val="0"/>
                </a:spcBef>
                <a:spcAft>
                  <a:spcPct val="0"/>
                </a:spcAft>
                <a:defRPr sz="2400">
                  <a:solidFill>
                    <a:schemeClr val="tx1"/>
                  </a:solidFill>
                  <a:latin typeface="Times New Roman" pitchFamily="18" charset="0"/>
                </a:defRPr>
              </a:lvl6pPr>
              <a:lvl7pPr defTabSz="798513" eaLnBrk="0" fontAlgn="base" hangingPunct="0">
                <a:spcBef>
                  <a:spcPct val="0"/>
                </a:spcBef>
                <a:spcAft>
                  <a:spcPct val="0"/>
                </a:spcAft>
                <a:defRPr sz="2400">
                  <a:solidFill>
                    <a:schemeClr val="tx1"/>
                  </a:solidFill>
                  <a:latin typeface="Times New Roman" pitchFamily="18" charset="0"/>
                </a:defRPr>
              </a:lvl7pPr>
              <a:lvl8pPr defTabSz="798513" eaLnBrk="0" fontAlgn="base" hangingPunct="0">
                <a:spcBef>
                  <a:spcPct val="0"/>
                </a:spcBef>
                <a:spcAft>
                  <a:spcPct val="0"/>
                </a:spcAft>
                <a:defRPr sz="2400">
                  <a:solidFill>
                    <a:schemeClr val="tx1"/>
                  </a:solidFill>
                  <a:latin typeface="Times New Roman" pitchFamily="18" charset="0"/>
                </a:defRPr>
              </a:lvl8pPr>
              <a:lvl9pPr defTabSz="798513" eaLnBrk="0" fontAlgn="base" hangingPunct="0">
                <a:spcBef>
                  <a:spcPct val="0"/>
                </a:spcBef>
                <a:spcAft>
                  <a:spcPct val="0"/>
                </a:spcAft>
                <a:defRPr sz="2400">
                  <a:solidFill>
                    <a:schemeClr val="tx1"/>
                  </a:solidFill>
                  <a:latin typeface="Times New Roman" pitchFamily="18" charset="0"/>
                </a:defRPr>
              </a:lvl9pPr>
            </a:lstStyle>
            <a:p>
              <a:pPr marL="0" marR="0" lvl="0" indent="0" defTabSz="798513" eaLnBrk="0" fontAlgn="auto" latinLnBrk="0" hangingPunct="0">
                <a:lnSpc>
                  <a:spcPct val="100000"/>
                </a:lnSpc>
                <a:spcBef>
                  <a:spcPts val="0"/>
                </a:spcBef>
                <a:spcAft>
                  <a:spcPts val="0"/>
                </a:spcAft>
                <a:buClrTx/>
                <a:buSzTx/>
                <a:buFontTx/>
                <a:buNone/>
                <a:tabLst/>
                <a:defRPr/>
              </a:pPr>
              <a:r>
                <a:rPr kumimoji="0" lang="en-US" altLang="en-US" sz="2200" b="1" i="0" u="none" strike="noStrike" kern="0" cap="none" spc="0" normalizeH="0" baseline="0" noProof="0" dirty="0" smtClean="0">
                  <a:ln>
                    <a:noFill/>
                  </a:ln>
                  <a:solidFill>
                    <a:srgbClr val="000000"/>
                  </a:solidFill>
                  <a:effectLst/>
                  <a:uLnTx/>
                  <a:uFillTx/>
                  <a:latin typeface="Times New Roman" pitchFamily="18" charset="0"/>
                </a:rPr>
                <a:t>methylmercury</a:t>
              </a:r>
            </a:p>
          </p:txBody>
        </p:sp>
      </p:grpSp>
      <p:grpSp>
        <p:nvGrpSpPr>
          <p:cNvPr id="61" name="Group 30"/>
          <p:cNvGrpSpPr>
            <a:grpSpLocks/>
          </p:cNvGrpSpPr>
          <p:nvPr/>
        </p:nvGrpSpPr>
        <p:grpSpPr bwMode="auto">
          <a:xfrm>
            <a:off x="3527424" y="1754142"/>
            <a:ext cx="5815013" cy="1879600"/>
            <a:chOff x="2097" y="595"/>
            <a:chExt cx="3663" cy="1184"/>
          </a:xfrm>
        </p:grpSpPr>
        <p:grpSp>
          <p:nvGrpSpPr>
            <p:cNvPr id="62" name="Group 24"/>
            <p:cNvGrpSpPr>
              <a:grpSpLocks/>
            </p:cNvGrpSpPr>
            <p:nvPr/>
          </p:nvGrpSpPr>
          <p:grpSpPr bwMode="auto">
            <a:xfrm>
              <a:off x="2097" y="595"/>
              <a:ext cx="3663" cy="413"/>
              <a:chOff x="2097" y="595"/>
              <a:chExt cx="3663" cy="413"/>
            </a:xfrm>
          </p:grpSpPr>
          <p:sp>
            <p:nvSpPr>
              <p:cNvPr id="66" name="Line 9"/>
              <p:cNvSpPr>
                <a:spLocks noChangeShapeType="1"/>
              </p:cNvSpPr>
              <p:nvPr/>
            </p:nvSpPr>
            <p:spPr bwMode="auto">
              <a:xfrm>
                <a:off x="2256" y="897"/>
                <a:ext cx="1152" cy="15"/>
              </a:xfrm>
              <a:prstGeom prst="line">
                <a:avLst/>
              </a:prstGeom>
              <a:noFill/>
              <a:ln w="31750">
                <a:solidFill>
                  <a:srgbClr val="FFFF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CA" sz="2200" b="0" i="0" u="none" strike="noStrike" kern="0" cap="none" spc="0" normalizeH="0" baseline="0" noProof="0" dirty="0" smtClean="0">
                  <a:ln>
                    <a:noFill/>
                  </a:ln>
                  <a:solidFill>
                    <a:srgbClr val="000000"/>
                  </a:solidFill>
                  <a:effectLst/>
                  <a:uLnTx/>
                  <a:uFillTx/>
                  <a:latin typeface="Times New Roman" pitchFamily="18" charset="0"/>
                </a:endParaRPr>
              </a:p>
            </p:txBody>
          </p:sp>
          <p:sp>
            <p:nvSpPr>
              <p:cNvPr id="67" name="Rectangle 10"/>
              <p:cNvSpPr>
                <a:spLocks noChangeArrowheads="1"/>
              </p:cNvSpPr>
              <p:nvPr/>
            </p:nvSpPr>
            <p:spPr bwMode="auto">
              <a:xfrm>
                <a:off x="2097" y="595"/>
                <a:ext cx="1470" cy="2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98513">
                  <a:defRPr sz="2400">
                    <a:solidFill>
                      <a:schemeClr val="tx1"/>
                    </a:solidFill>
                    <a:latin typeface="Times New Roman" pitchFamily="18" charset="0"/>
                  </a:defRPr>
                </a:lvl1pPr>
                <a:lvl2pPr defTabSz="798513">
                  <a:defRPr sz="2400">
                    <a:solidFill>
                      <a:schemeClr val="tx1"/>
                    </a:solidFill>
                    <a:latin typeface="Times New Roman" pitchFamily="18" charset="0"/>
                  </a:defRPr>
                </a:lvl2pPr>
                <a:lvl3pPr defTabSz="798513">
                  <a:defRPr sz="2400">
                    <a:solidFill>
                      <a:schemeClr val="tx1"/>
                    </a:solidFill>
                    <a:latin typeface="Times New Roman" pitchFamily="18" charset="0"/>
                  </a:defRPr>
                </a:lvl3pPr>
                <a:lvl4pPr defTabSz="798513">
                  <a:defRPr sz="2400">
                    <a:solidFill>
                      <a:schemeClr val="tx1"/>
                    </a:solidFill>
                    <a:latin typeface="Times New Roman" pitchFamily="18" charset="0"/>
                  </a:defRPr>
                </a:lvl4pPr>
                <a:lvl5pPr defTabSz="798513">
                  <a:defRPr sz="2400">
                    <a:solidFill>
                      <a:schemeClr val="tx1"/>
                    </a:solidFill>
                    <a:latin typeface="Times New Roman" pitchFamily="18" charset="0"/>
                  </a:defRPr>
                </a:lvl5pPr>
                <a:lvl6pPr defTabSz="798513" eaLnBrk="0" fontAlgn="base" hangingPunct="0">
                  <a:spcBef>
                    <a:spcPct val="0"/>
                  </a:spcBef>
                  <a:spcAft>
                    <a:spcPct val="0"/>
                  </a:spcAft>
                  <a:defRPr sz="2400">
                    <a:solidFill>
                      <a:schemeClr val="tx1"/>
                    </a:solidFill>
                    <a:latin typeface="Times New Roman" pitchFamily="18" charset="0"/>
                  </a:defRPr>
                </a:lvl6pPr>
                <a:lvl7pPr defTabSz="798513" eaLnBrk="0" fontAlgn="base" hangingPunct="0">
                  <a:spcBef>
                    <a:spcPct val="0"/>
                  </a:spcBef>
                  <a:spcAft>
                    <a:spcPct val="0"/>
                  </a:spcAft>
                  <a:defRPr sz="2400">
                    <a:solidFill>
                      <a:schemeClr val="tx1"/>
                    </a:solidFill>
                    <a:latin typeface="Times New Roman" pitchFamily="18" charset="0"/>
                  </a:defRPr>
                </a:lvl7pPr>
                <a:lvl8pPr defTabSz="798513" eaLnBrk="0" fontAlgn="base" hangingPunct="0">
                  <a:spcBef>
                    <a:spcPct val="0"/>
                  </a:spcBef>
                  <a:spcAft>
                    <a:spcPct val="0"/>
                  </a:spcAft>
                  <a:defRPr sz="2400">
                    <a:solidFill>
                      <a:schemeClr val="tx1"/>
                    </a:solidFill>
                    <a:latin typeface="Times New Roman" pitchFamily="18" charset="0"/>
                  </a:defRPr>
                </a:lvl8pPr>
                <a:lvl9pPr defTabSz="798513" eaLnBrk="0" fontAlgn="base" hangingPunct="0">
                  <a:spcBef>
                    <a:spcPct val="0"/>
                  </a:spcBef>
                  <a:spcAft>
                    <a:spcPct val="0"/>
                  </a:spcAft>
                  <a:defRPr sz="2400">
                    <a:solidFill>
                      <a:schemeClr val="tx1"/>
                    </a:solidFill>
                    <a:latin typeface="Times New Roman" pitchFamily="18" charset="0"/>
                  </a:defRPr>
                </a:lvl9pPr>
              </a:lstStyle>
              <a:p>
                <a:pPr marL="0" marR="0" lvl="0" indent="0" defTabSz="798513" eaLnBrk="0" fontAlgn="auto" latinLnBrk="0" hangingPunct="0">
                  <a:lnSpc>
                    <a:spcPct val="100000"/>
                  </a:lnSpc>
                  <a:spcBef>
                    <a:spcPts val="0"/>
                  </a:spcBef>
                  <a:spcAft>
                    <a:spcPts val="0"/>
                  </a:spcAft>
                  <a:buClrTx/>
                  <a:buSzTx/>
                  <a:buFontTx/>
                  <a:buNone/>
                  <a:tabLst/>
                  <a:defRPr/>
                </a:pPr>
                <a:r>
                  <a:rPr kumimoji="0" lang="en-US" altLang="en-US" sz="2200" b="0" i="0" u="none" strike="noStrike" kern="0" cap="none" spc="0" normalizeH="0" baseline="0" noProof="0" dirty="0" smtClean="0">
                    <a:ln>
                      <a:noFill/>
                    </a:ln>
                    <a:solidFill>
                      <a:srgbClr val="3333CC"/>
                    </a:solidFill>
                    <a:effectLst/>
                    <a:uLnTx/>
                    <a:uFillTx/>
                    <a:latin typeface="Times New Roman" pitchFamily="18" charset="0"/>
                  </a:rPr>
                  <a:t>dry, wet deposition</a:t>
                </a:r>
              </a:p>
            </p:txBody>
          </p:sp>
          <p:sp>
            <p:nvSpPr>
              <p:cNvPr id="68" name="Rectangle 11"/>
              <p:cNvSpPr>
                <a:spLocks noChangeArrowheads="1"/>
              </p:cNvSpPr>
              <p:nvPr/>
            </p:nvSpPr>
            <p:spPr bwMode="auto">
              <a:xfrm>
                <a:off x="3456" y="720"/>
                <a:ext cx="2304"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defTabSz="798513">
                  <a:defRPr sz="2400">
                    <a:solidFill>
                      <a:schemeClr val="tx1"/>
                    </a:solidFill>
                    <a:latin typeface="Times New Roman" pitchFamily="18" charset="0"/>
                  </a:defRPr>
                </a:lvl1pPr>
                <a:lvl2pPr defTabSz="798513">
                  <a:defRPr sz="2400">
                    <a:solidFill>
                      <a:schemeClr val="tx1"/>
                    </a:solidFill>
                    <a:latin typeface="Times New Roman" pitchFamily="18" charset="0"/>
                  </a:defRPr>
                </a:lvl2pPr>
                <a:lvl3pPr defTabSz="798513">
                  <a:defRPr sz="2400">
                    <a:solidFill>
                      <a:schemeClr val="tx1"/>
                    </a:solidFill>
                    <a:latin typeface="Times New Roman" pitchFamily="18" charset="0"/>
                  </a:defRPr>
                </a:lvl3pPr>
                <a:lvl4pPr defTabSz="798513">
                  <a:defRPr sz="2400">
                    <a:solidFill>
                      <a:schemeClr val="tx1"/>
                    </a:solidFill>
                    <a:latin typeface="Times New Roman" pitchFamily="18" charset="0"/>
                  </a:defRPr>
                </a:lvl4pPr>
                <a:lvl5pPr defTabSz="798513">
                  <a:defRPr sz="2400">
                    <a:solidFill>
                      <a:schemeClr val="tx1"/>
                    </a:solidFill>
                    <a:latin typeface="Times New Roman" pitchFamily="18" charset="0"/>
                  </a:defRPr>
                </a:lvl5pPr>
                <a:lvl6pPr defTabSz="798513" eaLnBrk="0" fontAlgn="base" hangingPunct="0">
                  <a:spcBef>
                    <a:spcPct val="0"/>
                  </a:spcBef>
                  <a:spcAft>
                    <a:spcPct val="0"/>
                  </a:spcAft>
                  <a:defRPr sz="2400">
                    <a:solidFill>
                      <a:schemeClr val="tx1"/>
                    </a:solidFill>
                    <a:latin typeface="Times New Roman" pitchFamily="18" charset="0"/>
                  </a:defRPr>
                </a:lvl6pPr>
                <a:lvl7pPr defTabSz="798513" eaLnBrk="0" fontAlgn="base" hangingPunct="0">
                  <a:spcBef>
                    <a:spcPct val="0"/>
                  </a:spcBef>
                  <a:spcAft>
                    <a:spcPct val="0"/>
                  </a:spcAft>
                  <a:defRPr sz="2400">
                    <a:solidFill>
                      <a:schemeClr val="tx1"/>
                    </a:solidFill>
                    <a:latin typeface="Times New Roman" pitchFamily="18" charset="0"/>
                  </a:defRPr>
                </a:lvl7pPr>
                <a:lvl8pPr defTabSz="798513" eaLnBrk="0" fontAlgn="base" hangingPunct="0">
                  <a:spcBef>
                    <a:spcPct val="0"/>
                  </a:spcBef>
                  <a:spcAft>
                    <a:spcPct val="0"/>
                  </a:spcAft>
                  <a:defRPr sz="2400">
                    <a:solidFill>
                      <a:schemeClr val="tx1"/>
                    </a:solidFill>
                    <a:latin typeface="Times New Roman" pitchFamily="18" charset="0"/>
                  </a:defRPr>
                </a:lvl8pPr>
                <a:lvl9pPr defTabSz="798513" eaLnBrk="0" fontAlgn="base" hangingPunct="0">
                  <a:spcBef>
                    <a:spcPct val="0"/>
                  </a:spcBef>
                  <a:spcAft>
                    <a:spcPct val="0"/>
                  </a:spcAft>
                  <a:defRPr sz="2400">
                    <a:solidFill>
                      <a:schemeClr val="tx1"/>
                    </a:solidFill>
                    <a:latin typeface="Times New Roman" pitchFamily="18" charset="0"/>
                  </a:defRPr>
                </a:lvl9pPr>
              </a:lstStyle>
              <a:p>
                <a:pPr marL="0" marR="0" lvl="0" indent="0" defTabSz="798513" eaLnBrk="0" fontAlgn="auto" latinLnBrk="0" hangingPunct="0">
                  <a:lnSpc>
                    <a:spcPct val="100000"/>
                  </a:lnSpc>
                  <a:spcBef>
                    <a:spcPts val="0"/>
                  </a:spcBef>
                  <a:spcAft>
                    <a:spcPts val="0"/>
                  </a:spcAft>
                  <a:buClrTx/>
                  <a:buSzTx/>
                  <a:buFontTx/>
                  <a:buNone/>
                  <a:tabLst/>
                  <a:defRPr/>
                </a:pPr>
                <a:r>
                  <a:rPr kumimoji="0" lang="en-US" altLang="en-US" sz="2400" b="1" i="0" u="none" strike="noStrike" kern="0" cap="none" spc="0" normalizeH="0" baseline="0" noProof="0" dirty="0" smtClean="0">
                    <a:ln>
                      <a:noFill/>
                    </a:ln>
                    <a:solidFill>
                      <a:srgbClr val="000000"/>
                    </a:solidFill>
                    <a:effectLst/>
                    <a:uLnTx/>
                    <a:uFillTx/>
                    <a:latin typeface="Times New Roman" pitchFamily="18" charset="0"/>
                  </a:rPr>
                  <a:t>collected by the surface</a:t>
                </a:r>
              </a:p>
            </p:txBody>
          </p:sp>
        </p:grpSp>
        <p:grpSp>
          <p:nvGrpSpPr>
            <p:cNvPr id="63" name="Group 25"/>
            <p:cNvGrpSpPr>
              <a:grpSpLocks/>
            </p:cNvGrpSpPr>
            <p:nvPr/>
          </p:nvGrpSpPr>
          <p:grpSpPr bwMode="auto">
            <a:xfrm>
              <a:off x="3600" y="1104"/>
              <a:ext cx="1661" cy="675"/>
              <a:chOff x="3600" y="1104"/>
              <a:chExt cx="1661" cy="675"/>
            </a:xfrm>
          </p:grpSpPr>
          <p:sp>
            <p:nvSpPr>
              <p:cNvPr id="64" name="Rectangle 14"/>
              <p:cNvSpPr>
                <a:spLocks noChangeArrowheads="1"/>
              </p:cNvSpPr>
              <p:nvPr/>
            </p:nvSpPr>
            <p:spPr bwMode="auto">
              <a:xfrm>
                <a:off x="3600" y="1488"/>
                <a:ext cx="1661" cy="2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98513">
                  <a:defRPr sz="2400">
                    <a:solidFill>
                      <a:schemeClr val="tx1"/>
                    </a:solidFill>
                    <a:latin typeface="Times New Roman" pitchFamily="18" charset="0"/>
                  </a:defRPr>
                </a:lvl1pPr>
                <a:lvl2pPr defTabSz="798513">
                  <a:defRPr sz="2400">
                    <a:solidFill>
                      <a:schemeClr val="tx1"/>
                    </a:solidFill>
                    <a:latin typeface="Times New Roman" pitchFamily="18" charset="0"/>
                  </a:defRPr>
                </a:lvl2pPr>
                <a:lvl3pPr defTabSz="798513">
                  <a:defRPr sz="2400">
                    <a:solidFill>
                      <a:schemeClr val="tx1"/>
                    </a:solidFill>
                    <a:latin typeface="Times New Roman" pitchFamily="18" charset="0"/>
                  </a:defRPr>
                </a:lvl3pPr>
                <a:lvl4pPr defTabSz="798513">
                  <a:defRPr sz="2400">
                    <a:solidFill>
                      <a:schemeClr val="tx1"/>
                    </a:solidFill>
                    <a:latin typeface="Times New Roman" pitchFamily="18" charset="0"/>
                  </a:defRPr>
                </a:lvl4pPr>
                <a:lvl5pPr defTabSz="798513">
                  <a:defRPr sz="2400">
                    <a:solidFill>
                      <a:schemeClr val="tx1"/>
                    </a:solidFill>
                    <a:latin typeface="Times New Roman" pitchFamily="18" charset="0"/>
                  </a:defRPr>
                </a:lvl5pPr>
                <a:lvl6pPr defTabSz="798513" eaLnBrk="0" fontAlgn="base" hangingPunct="0">
                  <a:spcBef>
                    <a:spcPct val="0"/>
                  </a:spcBef>
                  <a:spcAft>
                    <a:spcPct val="0"/>
                  </a:spcAft>
                  <a:defRPr sz="2400">
                    <a:solidFill>
                      <a:schemeClr val="tx1"/>
                    </a:solidFill>
                    <a:latin typeface="Times New Roman" pitchFamily="18" charset="0"/>
                  </a:defRPr>
                </a:lvl6pPr>
                <a:lvl7pPr defTabSz="798513" eaLnBrk="0" fontAlgn="base" hangingPunct="0">
                  <a:spcBef>
                    <a:spcPct val="0"/>
                  </a:spcBef>
                  <a:spcAft>
                    <a:spcPct val="0"/>
                  </a:spcAft>
                  <a:defRPr sz="2400">
                    <a:solidFill>
                      <a:schemeClr val="tx1"/>
                    </a:solidFill>
                    <a:latin typeface="Times New Roman" pitchFamily="18" charset="0"/>
                  </a:defRPr>
                </a:lvl7pPr>
                <a:lvl8pPr defTabSz="798513" eaLnBrk="0" fontAlgn="base" hangingPunct="0">
                  <a:spcBef>
                    <a:spcPct val="0"/>
                  </a:spcBef>
                  <a:spcAft>
                    <a:spcPct val="0"/>
                  </a:spcAft>
                  <a:defRPr sz="2400">
                    <a:solidFill>
                      <a:schemeClr val="tx1"/>
                    </a:solidFill>
                    <a:latin typeface="Times New Roman" pitchFamily="18" charset="0"/>
                  </a:defRPr>
                </a:lvl8pPr>
                <a:lvl9pPr defTabSz="798513" eaLnBrk="0" fontAlgn="base" hangingPunct="0">
                  <a:spcBef>
                    <a:spcPct val="0"/>
                  </a:spcBef>
                  <a:spcAft>
                    <a:spcPct val="0"/>
                  </a:spcAft>
                  <a:defRPr sz="2400">
                    <a:solidFill>
                      <a:schemeClr val="tx1"/>
                    </a:solidFill>
                    <a:latin typeface="Times New Roman" pitchFamily="18" charset="0"/>
                  </a:defRPr>
                </a:lvl9pPr>
              </a:lstStyle>
              <a:p>
                <a:pPr marL="0" marR="0" lvl="0" indent="0" defTabSz="798513" eaLnBrk="0" fontAlgn="auto" latinLnBrk="0" hangingPunct="0">
                  <a:lnSpc>
                    <a:spcPct val="100000"/>
                  </a:lnSpc>
                  <a:spcBef>
                    <a:spcPts val="0"/>
                  </a:spcBef>
                  <a:spcAft>
                    <a:spcPts val="0"/>
                  </a:spcAft>
                  <a:buClrTx/>
                  <a:buSzTx/>
                  <a:buFontTx/>
                  <a:buNone/>
                  <a:tabLst/>
                  <a:defRPr/>
                </a:pPr>
                <a:r>
                  <a:rPr kumimoji="0" lang="en-US" altLang="en-US" sz="2400" b="1" i="0" u="none" strike="noStrike" kern="0" cap="none" spc="0" normalizeH="0" baseline="0" noProof="0" dirty="0" smtClean="0">
                    <a:ln>
                      <a:noFill/>
                    </a:ln>
                    <a:solidFill>
                      <a:srgbClr val="000000"/>
                    </a:solidFill>
                    <a:effectLst/>
                    <a:uLnTx/>
                    <a:uFillTx/>
                    <a:latin typeface="Times New Roman" pitchFamily="18" charset="0"/>
                  </a:rPr>
                  <a:t>streams, lakes, etc.</a:t>
                </a:r>
              </a:p>
            </p:txBody>
          </p:sp>
          <p:sp>
            <p:nvSpPr>
              <p:cNvPr id="65" name="Line 18"/>
              <p:cNvSpPr>
                <a:spLocks noChangeShapeType="1"/>
              </p:cNvSpPr>
              <p:nvPr/>
            </p:nvSpPr>
            <p:spPr bwMode="auto">
              <a:xfrm flipH="1">
                <a:off x="4512" y="1104"/>
                <a:ext cx="0" cy="480"/>
              </a:xfrm>
              <a:prstGeom prst="line">
                <a:avLst/>
              </a:prstGeom>
              <a:noFill/>
              <a:ln w="31750">
                <a:solidFill>
                  <a:srgbClr val="FFFF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CA" sz="2200" b="0" i="0" u="none" strike="noStrike" kern="0" cap="none" spc="0" normalizeH="0" baseline="0" noProof="0" dirty="0" smtClean="0">
                  <a:ln>
                    <a:noFill/>
                  </a:ln>
                  <a:solidFill>
                    <a:srgbClr val="000000"/>
                  </a:solidFill>
                  <a:effectLst/>
                  <a:uLnTx/>
                  <a:uFillTx/>
                  <a:latin typeface="Times New Roman" pitchFamily="18" charset="0"/>
                </a:endParaRPr>
              </a:p>
            </p:txBody>
          </p:sp>
        </p:grpSp>
      </p:grpSp>
      <p:grpSp>
        <p:nvGrpSpPr>
          <p:cNvPr id="69" name="Group 28"/>
          <p:cNvGrpSpPr>
            <a:grpSpLocks/>
          </p:cNvGrpSpPr>
          <p:nvPr/>
        </p:nvGrpSpPr>
        <p:grpSpPr bwMode="auto">
          <a:xfrm>
            <a:off x="960436" y="3628980"/>
            <a:ext cx="2489200" cy="1344613"/>
            <a:chOff x="480" y="1776"/>
            <a:chExt cx="1568" cy="847"/>
          </a:xfrm>
        </p:grpSpPr>
        <p:sp>
          <p:nvSpPr>
            <p:cNvPr id="70" name="Line 13"/>
            <p:cNvSpPr>
              <a:spLocks noChangeShapeType="1"/>
            </p:cNvSpPr>
            <p:nvPr/>
          </p:nvSpPr>
          <p:spPr bwMode="auto">
            <a:xfrm flipH="1">
              <a:off x="1008" y="1776"/>
              <a:ext cx="0" cy="480"/>
            </a:xfrm>
            <a:prstGeom prst="line">
              <a:avLst/>
            </a:prstGeom>
            <a:noFill/>
            <a:ln w="31750">
              <a:solidFill>
                <a:srgbClr val="FFFF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CA" sz="2200" b="0" i="0" u="none" strike="noStrike" kern="0" cap="none" spc="0" normalizeH="0" baseline="0" noProof="0" dirty="0" smtClean="0">
                <a:ln>
                  <a:noFill/>
                </a:ln>
                <a:solidFill>
                  <a:srgbClr val="000000"/>
                </a:solidFill>
                <a:effectLst/>
                <a:uLnTx/>
                <a:uFillTx/>
                <a:latin typeface="Times New Roman" pitchFamily="18" charset="0"/>
              </a:endParaRPr>
            </a:p>
          </p:txBody>
        </p:sp>
        <p:sp>
          <p:nvSpPr>
            <p:cNvPr id="71" name="Rectangle 19"/>
            <p:cNvSpPr>
              <a:spLocks noChangeArrowheads="1"/>
            </p:cNvSpPr>
            <p:nvPr/>
          </p:nvSpPr>
          <p:spPr bwMode="auto">
            <a:xfrm>
              <a:off x="480" y="2352"/>
              <a:ext cx="1568" cy="2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98513">
                <a:defRPr sz="2400">
                  <a:solidFill>
                    <a:schemeClr val="tx1"/>
                  </a:solidFill>
                  <a:latin typeface="Times New Roman" pitchFamily="18" charset="0"/>
                </a:defRPr>
              </a:lvl1pPr>
              <a:lvl2pPr defTabSz="798513">
                <a:defRPr sz="2400">
                  <a:solidFill>
                    <a:schemeClr val="tx1"/>
                  </a:solidFill>
                  <a:latin typeface="Times New Roman" pitchFamily="18" charset="0"/>
                </a:defRPr>
              </a:lvl2pPr>
              <a:lvl3pPr defTabSz="798513">
                <a:defRPr sz="2400">
                  <a:solidFill>
                    <a:schemeClr val="tx1"/>
                  </a:solidFill>
                  <a:latin typeface="Times New Roman" pitchFamily="18" charset="0"/>
                </a:defRPr>
              </a:lvl3pPr>
              <a:lvl4pPr defTabSz="798513">
                <a:defRPr sz="2400">
                  <a:solidFill>
                    <a:schemeClr val="tx1"/>
                  </a:solidFill>
                  <a:latin typeface="Times New Roman" pitchFamily="18" charset="0"/>
                </a:defRPr>
              </a:lvl4pPr>
              <a:lvl5pPr defTabSz="798513">
                <a:defRPr sz="2400">
                  <a:solidFill>
                    <a:schemeClr val="tx1"/>
                  </a:solidFill>
                  <a:latin typeface="Times New Roman" pitchFamily="18" charset="0"/>
                </a:defRPr>
              </a:lvl5pPr>
              <a:lvl6pPr defTabSz="798513" eaLnBrk="0" fontAlgn="base" hangingPunct="0">
                <a:spcBef>
                  <a:spcPct val="0"/>
                </a:spcBef>
                <a:spcAft>
                  <a:spcPct val="0"/>
                </a:spcAft>
                <a:defRPr sz="2400">
                  <a:solidFill>
                    <a:schemeClr val="tx1"/>
                  </a:solidFill>
                  <a:latin typeface="Times New Roman" pitchFamily="18" charset="0"/>
                </a:defRPr>
              </a:lvl6pPr>
              <a:lvl7pPr defTabSz="798513" eaLnBrk="0" fontAlgn="base" hangingPunct="0">
                <a:spcBef>
                  <a:spcPct val="0"/>
                </a:spcBef>
                <a:spcAft>
                  <a:spcPct val="0"/>
                </a:spcAft>
                <a:defRPr sz="2400">
                  <a:solidFill>
                    <a:schemeClr val="tx1"/>
                  </a:solidFill>
                  <a:latin typeface="Times New Roman" pitchFamily="18" charset="0"/>
                </a:defRPr>
              </a:lvl7pPr>
              <a:lvl8pPr defTabSz="798513" eaLnBrk="0" fontAlgn="base" hangingPunct="0">
                <a:spcBef>
                  <a:spcPct val="0"/>
                </a:spcBef>
                <a:spcAft>
                  <a:spcPct val="0"/>
                </a:spcAft>
                <a:defRPr sz="2400">
                  <a:solidFill>
                    <a:schemeClr val="tx1"/>
                  </a:solidFill>
                  <a:latin typeface="Times New Roman" pitchFamily="18" charset="0"/>
                </a:defRPr>
              </a:lvl8pPr>
              <a:lvl9pPr defTabSz="798513" eaLnBrk="0" fontAlgn="base" hangingPunct="0">
                <a:spcBef>
                  <a:spcPct val="0"/>
                </a:spcBef>
                <a:spcAft>
                  <a:spcPct val="0"/>
                </a:spcAft>
                <a:defRPr sz="2400">
                  <a:solidFill>
                    <a:schemeClr val="tx1"/>
                  </a:solidFill>
                  <a:latin typeface="Times New Roman" pitchFamily="18" charset="0"/>
                </a:defRPr>
              </a:lvl9pPr>
            </a:lstStyle>
            <a:p>
              <a:pPr marL="0" marR="0" lvl="0" indent="0" defTabSz="798513" eaLnBrk="0" fontAlgn="auto" latinLnBrk="0" hangingPunct="0">
                <a:lnSpc>
                  <a:spcPct val="100000"/>
                </a:lnSpc>
                <a:spcBef>
                  <a:spcPts val="0"/>
                </a:spcBef>
                <a:spcAft>
                  <a:spcPts val="0"/>
                </a:spcAft>
                <a:buClrTx/>
                <a:buSzTx/>
                <a:buFontTx/>
                <a:buNone/>
                <a:tabLst/>
                <a:defRPr/>
              </a:pPr>
              <a:r>
                <a:rPr kumimoji="0" lang="en-US" altLang="en-US" sz="2200" b="1" i="0" u="none" strike="noStrike" kern="0" cap="none" spc="0" normalizeH="0" baseline="0" noProof="0" dirty="0" smtClean="0">
                  <a:ln>
                    <a:noFill/>
                  </a:ln>
                  <a:solidFill>
                    <a:srgbClr val="000000"/>
                  </a:solidFill>
                  <a:effectLst/>
                  <a:uLnTx/>
                  <a:uFillTx/>
                  <a:latin typeface="Times New Roman" pitchFamily="18" charset="0"/>
                </a:rPr>
                <a:t>accumulates in fish</a:t>
              </a:r>
            </a:p>
          </p:txBody>
        </p:sp>
      </p:grpSp>
      <p:grpSp>
        <p:nvGrpSpPr>
          <p:cNvPr id="72" name="Group 32"/>
          <p:cNvGrpSpPr>
            <a:grpSpLocks/>
          </p:cNvGrpSpPr>
          <p:nvPr/>
        </p:nvGrpSpPr>
        <p:grpSpPr bwMode="auto">
          <a:xfrm>
            <a:off x="3475036" y="4314780"/>
            <a:ext cx="5603875" cy="1676400"/>
            <a:chOff x="2064" y="2208"/>
            <a:chExt cx="3530" cy="1056"/>
          </a:xfrm>
        </p:grpSpPr>
        <p:grpSp>
          <p:nvGrpSpPr>
            <p:cNvPr id="73" name="Group 29"/>
            <p:cNvGrpSpPr>
              <a:grpSpLocks/>
            </p:cNvGrpSpPr>
            <p:nvPr/>
          </p:nvGrpSpPr>
          <p:grpSpPr bwMode="auto">
            <a:xfrm>
              <a:off x="2064" y="2208"/>
              <a:ext cx="3504" cy="528"/>
              <a:chOff x="2064" y="2208"/>
              <a:chExt cx="3504" cy="528"/>
            </a:xfrm>
          </p:grpSpPr>
          <p:sp>
            <p:nvSpPr>
              <p:cNvPr id="75" name="Line 20"/>
              <p:cNvSpPr>
                <a:spLocks noChangeShapeType="1"/>
              </p:cNvSpPr>
              <p:nvPr/>
            </p:nvSpPr>
            <p:spPr bwMode="auto">
              <a:xfrm>
                <a:off x="2064" y="2496"/>
                <a:ext cx="1344" cy="0"/>
              </a:xfrm>
              <a:prstGeom prst="line">
                <a:avLst/>
              </a:prstGeom>
              <a:noFill/>
              <a:ln w="31750">
                <a:solidFill>
                  <a:srgbClr val="FFFF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CA" sz="2200" b="0" i="0" u="none" strike="noStrike" kern="0" cap="none" spc="0" normalizeH="0" baseline="0" noProof="0" dirty="0" smtClean="0">
                  <a:ln>
                    <a:noFill/>
                  </a:ln>
                  <a:solidFill>
                    <a:srgbClr val="000000"/>
                  </a:solidFill>
                  <a:effectLst/>
                  <a:uLnTx/>
                  <a:uFillTx/>
                  <a:latin typeface="Times New Roman" pitchFamily="18" charset="0"/>
                </a:endParaRPr>
              </a:p>
            </p:txBody>
          </p:sp>
          <p:sp>
            <p:nvSpPr>
              <p:cNvPr id="76" name="Rectangle 21"/>
              <p:cNvSpPr>
                <a:spLocks noChangeArrowheads="1"/>
              </p:cNvSpPr>
              <p:nvPr/>
            </p:nvSpPr>
            <p:spPr bwMode="auto">
              <a:xfrm>
                <a:off x="2256" y="2208"/>
                <a:ext cx="864" cy="2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798513">
                  <a:defRPr sz="2400">
                    <a:solidFill>
                      <a:schemeClr val="tx1"/>
                    </a:solidFill>
                    <a:latin typeface="Times New Roman" pitchFamily="18" charset="0"/>
                  </a:defRPr>
                </a:lvl1pPr>
                <a:lvl2pPr defTabSz="798513">
                  <a:defRPr sz="2400">
                    <a:solidFill>
                      <a:schemeClr val="tx1"/>
                    </a:solidFill>
                    <a:latin typeface="Times New Roman" pitchFamily="18" charset="0"/>
                  </a:defRPr>
                </a:lvl2pPr>
                <a:lvl3pPr defTabSz="798513">
                  <a:defRPr sz="2400">
                    <a:solidFill>
                      <a:schemeClr val="tx1"/>
                    </a:solidFill>
                    <a:latin typeface="Times New Roman" pitchFamily="18" charset="0"/>
                  </a:defRPr>
                </a:lvl3pPr>
                <a:lvl4pPr defTabSz="798513">
                  <a:defRPr sz="2400">
                    <a:solidFill>
                      <a:schemeClr val="tx1"/>
                    </a:solidFill>
                    <a:latin typeface="Times New Roman" pitchFamily="18" charset="0"/>
                  </a:defRPr>
                </a:lvl4pPr>
                <a:lvl5pPr defTabSz="798513">
                  <a:defRPr sz="2400">
                    <a:solidFill>
                      <a:schemeClr val="tx1"/>
                    </a:solidFill>
                    <a:latin typeface="Times New Roman" pitchFamily="18" charset="0"/>
                  </a:defRPr>
                </a:lvl5pPr>
                <a:lvl6pPr defTabSz="798513" eaLnBrk="0" fontAlgn="base" hangingPunct="0">
                  <a:spcBef>
                    <a:spcPct val="0"/>
                  </a:spcBef>
                  <a:spcAft>
                    <a:spcPct val="0"/>
                  </a:spcAft>
                  <a:defRPr sz="2400">
                    <a:solidFill>
                      <a:schemeClr val="tx1"/>
                    </a:solidFill>
                    <a:latin typeface="Times New Roman" pitchFamily="18" charset="0"/>
                  </a:defRPr>
                </a:lvl6pPr>
                <a:lvl7pPr defTabSz="798513" eaLnBrk="0" fontAlgn="base" hangingPunct="0">
                  <a:spcBef>
                    <a:spcPct val="0"/>
                  </a:spcBef>
                  <a:spcAft>
                    <a:spcPct val="0"/>
                  </a:spcAft>
                  <a:defRPr sz="2400">
                    <a:solidFill>
                      <a:schemeClr val="tx1"/>
                    </a:solidFill>
                    <a:latin typeface="Times New Roman" pitchFamily="18" charset="0"/>
                  </a:defRPr>
                </a:lvl7pPr>
                <a:lvl8pPr defTabSz="798513" eaLnBrk="0" fontAlgn="base" hangingPunct="0">
                  <a:spcBef>
                    <a:spcPct val="0"/>
                  </a:spcBef>
                  <a:spcAft>
                    <a:spcPct val="0"/>
                  </a:spcAft>
                  <a:defRPr sz="2400">
                    <a:solidFill>
                      <a:schemeClr val="tx1"/>
                    </a:solidFill>
                    <a:latin typeface="Times New Roman" pitchFamily="18" charset="0"/>
                  </a:defRPr>
                </a:lvl8pPr>
                <a:lvl9pPr defTabSz="798513" eaLnBrk="0" fontAlgn="base" hangingPunct="0">
                  <a:spcBef>
                    <a:spcPct val="0"/>
                  </a:spcBef>
                  <a:spcAft>
                    <a:spcPct val="0"/>
                  </a:spcAft>
                  <a:defRPr sz="2400">
                    <a:solidFill>
                      <a:schemeClr val="tx1"/>
                    </a:solidFill>
                    <a:latin typeface="Times New Roman" pitchFamily="18" charset="0"/>
                  </a:defRPr>
                </a:lvl9pPr>
              </a:lstStyle>
              <a:p>
                <a:pPr marL="0" marR="0" lvl="0" indent="0" defTabSz="798513" eaLnBrk="0" fontAlgn="auto" latinLnBrk="0" hangingPunct="0">
                  <a:lnSpc>
                    <a:spcPct val="100000"/>
                  </a:lnSpc>
                  <a:spcBef>
                    <a:spcPts val="0"/>
                  </a:spcBef>
                  <a:spcAft>
                    <a:spcPts val="0"/>
                  </a:spcAft>
                  <a:buClrTx/>
                  <a:buSzTx/>
                  <a:buFontTx/>
                  <a:buNone/>
                  <a:tabLst/>
                  <a:defRPr/>
                </a:pPr>
                <a:r>
                  <a:rPr kumimoji="0" lang="en-US" altLang="en-US" sz="2200" b="0" i="0" u="none" strike="noStrike" kern="0" cap="none" spc="0" normalizeH="0" baseline="0" noProof="0" dirty="0" smtClean="0">
                    <a:ln>
                      <a:noFill/>
                    </a:ln>
                    <a:solidFill>
                      <a:srgbClr val="3333CC"/>
                    </a:solidFill>
                    <a:effectLst/>
                    <a:uLnTx/>
                    <a:uFillTx/>
                    <a:latin typeface="Times New Roman" pitchFamily="18" charset="0"/>
                  </a:rPr>
                  <a:t>food chain</a:t>
                </a:r>
              </a:p>
            </p:txBody>
          </p:sp>
          <p:sp>
            <p:nvSpPr>
              <p:cNvPr id="77" name="Rectangle 22"/>
              <p:cNvSpPr>
                <a:spLocks noChangeArrowheads="1"/>
              </p:cNvSpPr>
              <p:nvPr/>
            </p:nvSpPr>
            <p:spPr bwMode="auto">
              <a:xfrm>
                <a:off x="3600" y="2256"/>
                <a:ext cx="1968" cy="4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defTabSz="798513">
                  <a:defRPr sz="2400">
                    <a:solidFill>
                      <a:schemeClr val="tx1"/>
                    </a:solidFill>
                    <a:latin typeface="Times New Roman" pitchFamily="18" charset="0"/>
                  </a:defRPr>
                </a:lvl1pPr>
                <a:lvl2pPr defTabSz="798513">
                  <a:defRPr sz="2400">
                    <a:solidFill>
                      <a:schemeClr val="tx1"/>
                    </a:solidFill>
                    <a:latin typeface="Times New Roman" pitchFamily="18" charset="0"/>
                  </a:defRPr>
                </a:lvl2pPr>
                <a:lvl3pPr defTabSz="798513">
                  <a:defRPr sz="2400">
                    <a:solidFill>
                      <a:schemeClr val="tx1"/>
                    </a:solidFill>
                    <a:latin typeface="Times New Roman" pitchFamily="18" charset="0"/>
                  </a:defRPr>
                </a:lvl3pPr>
                <a:lvl4pPr defTabSz="798513">
                  <a:defRPr sz="2400">
                    <a:solidFill>
                      <a:schemeClr val="tx1"/>
                    </a:solidFill>
                    <a:latin typeface="Times New Roman" pitchFamily="18" charset="0"/>
                  </a:defRPr>
                </a:lvl4pPr>
                <a:lvl5pPr defTabSz="798513">
                  <a:defRPr sz="2400">
                    <a:solidFill>
                      <a:schemeClr val="tx1"/>
                    </a:solidFill>
                    <a:latin typeface="Times New Roman" pitchFamily="18" charset="0"/>
                  </a:defRPr>
                </a:lvl5pPr>
                <a:lvl6pPr defTabSz="798513" eaLnBrk="0" fontAlgn="base" hangingPunct="0">
                  <a:spcBef>
                    <a:spcPct val="0"/>
                  </a:spcBef>
                  <a:spcAft>
                    <a:spcPct val="0"/>
                  </a:spcAft>
                  <a:defRPr sz="2400">
                    <a:solidFill>
                      <a:schemeClr val="tx1"/>
                    </a:solidFill>
                    <a:latin typeface="Times New Roman" pitchFamily="18" charset="0"/>
                  </a:defRPr>
                </a:lvl6pPr>
                <a:lvl7pPr defTabSz="798513" eaLnBrk="0" fontAlgn="base" hangingPunct="0">
                  <a:spcBef>
                    <a:spcPct val="0"/>
                  </a:spcBef>
                  <a:spcAft>
                    <a:spcPct val="0"/>
                  </a:spcAft>
                  <a:defRPr sz="2400">
                    <a:solidFill>
                      <a:schemeClr val="tx1"/>
                    </a:solidFill>
                    <a:latin typeface="Times New Roman" pitchFamily="18" charset="0"/>
                  </a:defRPr>
                </a:lvl7pPr>
                <a:lvl8pPr defTabSz="798513" eaLnBrk="0" fontAlgn="base" hangingPunct="0">
                  <a:spcBef>
                    <a:spcPct val="0"/>
                  </a:spcBef>
                  <a:spcAft>
                    <a:spcPct val="0"/>
                  </a:spcAft>
                  <a:defRPr sz="2400">
                    <a:solidFill>
                      <a:schemeClr val="tx1"/>
                    </a:solidFill>
                    <a:latin typeface="Times New Roman" pitchFamily="18" charset="0"/>
                  </a:defRPr>
                </a:lvl8pPr>
                <a:lvl9pPr defTabSz="798513" eaLnBrk="0" fontAlgn="base" hangingPunct="0">
                  <a:spcBef>
                    <a:spcPct val="0"/>
                  </a:spcBef>
                  <a:spcAft>
                    <a:spcPct val="0"/>
                  </a:spcAft>
                  <a:defRPr sz="2400">
                    <a:solidFill>
                      <a:schemeClr val="tx1"/>
                    </a:solidFill>
                    <a:latin typeface="Times New Roman" pitchFamily="18" charset="0"/>
                  </a:defRPr>
                </a:lvl9pPr>
              </a:lstStyle>
              <a:p>
                <a:pPr marL="0" marR="0" lvl="0" indent="0" defTabSz="798513" eaLnBrk="0" fontAlgn="auto" latinLnBrk="0" hangingPunct="0">
                  <a:lnSpc>
                    <a:spcPct val="100000"/>
                  </a:lnSpc>
                  <a:spcBef>
                    <a:spcPts val="0"/>
                  </a:spcBef>
                  <a:spcAft>
                    <a:spcPts val="0"/>
                  </a:spcAft>
                  <a:buClrTx/>
                  <a:buSzTx/>
                  <a:buFontTx/>
                  <a:buNone/>
                  <a:tabLst/>
                  <a:defRPr/>
                </a:pPr>
                <a:r>
                  <a:rPr kumimoji="0" lang="en-US" altLang="en-US" sz="2200" b="1" i="0" u="none" strike="noStrike" kern="0" cap="none" spc="0" normalizeH="0" baseline="0" noProof="0" dirty="0" smtClean="0">
                    <a:ln>
                      <a:noFill/>
                    </a:ln>
                    <a:solidFill>
                      <a:srgbClr val="000000"/>
                    </a:solidFill>
                    <a:effectLst/>
                    <a:uLnTx/>
                    <a:uFillTx/>
                    <a:latin typeface="Times New Roman" pitchFamily="18" charset="0"/>
                  </a:rPr>
                  <a:t>Other animals </a:t>
                </a:r>
              </a:p>
              <a:p>
                <a:pPr marL="0" marR="0" lvl="0" indent="0" defTabSz="798513" eaLnBrk="0" fontAlgn="auto" latinLnBrk="0" hangingPunct="0">
                  <a:lnSpc>
                    <a:spcPct val="100000"/>
                  </a:lnSpc>
                  <a:spcBef>
                    <a:spcPts val="0"/>
                  </a:spcBef>
                  <a:spcAft>
                    <a:spcPts val="0"/>
                  </a:spcAft>
                  <a:buClrTx/>
                  <a:buSzTx/>
                  <a:buFontTx/>
                  <a:buNone/>
                  <a:tabLst/>
                  <a:defRPr/>
                </a:pPr>
                <a:r>
                  <a:rPr kumimoji="0" lang="en-US" altLang="en-US" sz="2200" b="1" i="0" u="none" strike="noStrike" kern="0" cap="none" spc="0" normalizeH="0" baseline="0" noProof="0" dirty="0" smtClean="0">
                    <a:ln>
                      <a:noFill/>
                    </a:ln>
                    <a:solidFill>
                      <a:srgbClr val="000000"/>
                    </a:solidFill>
                    <a:effectLst/>
                    <a:uLnTx/>
                    <a:uFillTx/>
                    <a:latin typeface="Times New Roman" pitchFamily="18" charset="0"/>
                  </a:rPr>
                  <a:t>including human being</a:t>
                </a:r>
                <a:r>
                  <a:rPr kumimoji="0" lang="en-US" altLang="en-US" sz="2200" b="0" i="0" u="none" strike="noStrike" kern="0" cap="none" spc="0" normalizeH="0" baseline="0" noProof="0" dirty="0" smtClean="0">
                    <a:ln>
                      <a:noFill/>
                    </a:ln>
                    <a:solidFill>
                      <a:srgbClr val="000000"/>
                    </a:solidFill>
                    <a:effectLst/>
                    <a:uLnTx/>
                    <a:uFillTx/>
                    <a:latin typeface="Times New Roman" pitchFamily="18" charset="0"/>
                  </a:rPr>
                  <a:t>s</a:t>
                </a:r>
              </a:p>
            </p:txBody>
          </p:sp>
        </p:grpSp>
        <p:sp>
          <p:nvSpPr>
            <p:cNvPr id="74" name="Rectangle 31"/>
            <p:cNvSpPr>
              <a:spLocks noChangeArrowheads="1"/>
            </p:cNvSpPr>
            <p:nvPr/>
          </p:nvSpPr>
          <p:spPr bwMode="auto">
            <a:xfrm>
              <a:off x="3600" y="2784"/>
              <a:ext cx="1994" cy="4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2200" b="0" i="1" u="none" strike="noStrike" kern="0" cap="none" spc="0" normalizeH="0" baseline="0" noProof="0" dirty="0" smtClean="0">
                  <a:ln>
                    <a:noFill/>
                  </a:ln>
                  <a:solidFill>
                    <a:srgbClr val="000000"/>
                  </a:solidFill>
                  <a:effectLst/>
                  <a:uLnTx/>
                  <a:uFillTx/>
                  <a:latin typeface="Times New Roman" pitchFamily="18" charset="0"/>
                </a:rPr>
                <a:t>e.g., ‘Minamata Disease’ in Japan, 1930-1970’s</a:t>
              </a:r>
            </a:p>
          </p:txBody>
        </p:sp>
      </p:grpSp>
    </p:spTree>
    <p:extLst>
      <p:ext uri="{BB962C8B-B14F-4D97-AF65-F5344CB8AC3E}">
        <p14:creationId xmlns:p14="http://schemas.microsoft.com/office/powerpoint/2010/main" xmlns="" val="326376450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6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6"/>
          <p:cNvSpPr>
            <a:spLocks noChangeArrowheads="1"/>
          </p:cNvSpPr>
          <p:nvPr/>
        </p:nvSpPr>
        <p:spPr bwMode="auto">
          <a:xfrm>
            <a:off x="755576" y="579587"/>
            <a:ext cx="8172450"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altLang="zh-TW" sz="2800" b="1" dirty="0" smtClean="0">
                <a:solidFill>
                  <a:srgbClr val="3A601B"/>
                </a:solidFill>
                <a:latin typeface="Times New Roman" pitchFamily="18" charset="0"/>
              </a:rPr>
              <a:t>Background information</a:t>
            </a:r>
            <a:endParaRPr lang="en-US" altLang="zh-TW" sz="2800" b="1" dirty="0">
              <a:solidFill>
                <a:srgbClr val="3A601B"/>
              </a:solidFill>
              <a:latin typeface="Times New Roman" pitchFamily="18" charset="0"/>
            </a:endParaRPr>
          </a:p>
        </p:txBody>
      </p:sp>
      <p:sp>
        <p:nvSpPr>
          <p:cNvPr id="5" name="Rectangle 4"/>
          <p:cNvSpPr/>
          <p:nvPr/>
        </p:nvSpPr>
        <p:spPr>
          <a:xfrm>
            <a:off x="849288" y="1700808"/>
            <a:ext cx="8316416" cy="3969163"/>
          </a:xfrm>
          <a:prstGeom prst="rect">
            <a:avLst/>
          </a:prstGeom>
          <a:solidFill>
            <a:schemeClr val="bg1"/>
          </a:solidFill>
        </p:spPr>
        <p:txBody>
          <a:bodyPr wrap="square">
            <a:spAutoFit/>
          </a:bodyPr>
          <a:lstStyle/>
          <a:p>
            <a:pPr>
              <a:lnSpc>
                <a:spcPct val="130000"/>
              </a:lnSpc>
              <a:spcBef>
                <a:spcPts val="0"/>
              </a:spcBef>
              <a:spcAft>
                <a:spcPts val="600"/>
              </a:spcAft>
            </a:pPr>
            <a:r>
              <a:rPr lang="en-US" sz="2000" b="1" dirty="0" smtClean="0">
                <a:solidFill>
                  <a:srgbClr val="0000FF"/>
                </a:solidFill>
              </a:rPr>
              <a:t>Potential applications:</a:t>
            </a:r>
          </a:p>
          <a:p>
            <a:pPr marL="514350" indent="-514350">
              <a:lnSpc>
                <a:spcPct val="130000"/>
              </a:lnSpc>
              <a:spcBef>
                <a:spcPts val="0"/>
              </a:spcBef>
              <a:spcAft>
                <a:spcPts val="600"/>
              </a:spcAft>
              <a:buFontTx/>
              <a:buAutoNum type="romanLcParenBoth"/>
            </a:pPr>
            <a:r>
              <a:rPr lang="en-US" sz="2000" b="1" dirty="0" smtClean="0">
                <a:solidFill>
                  <a:srgbClr val="000000"/>
                </a:solidFill>
              </a:rPr>
              <a:t>Identifying </a:t>
            </a:r>
            <a:r>
              <a:rPr lang="en-US" sz="2000" b="1" dirty="0">
                <a:solidFill>
                  <a:srgbClr val="000000"/>
                </a:solidFill>
              </a:rPr>
              <a:t>Hg source-receptor </a:t>
            </a:r>
            <a:r>
              <a:rPr lang="en-US" sz="2000" b="1" dirty="0" smtClean="0">
                <a:solidFill>
                  <a:srgbClr val="000000"/>
                </a:solidFill>
              </a:rPr>
              <a:t>relationships</a:t>
            </a:r>
            <a:r>
              <a:rPr lang="en-US" sz="1400" b="1" dirty="0" smtClean="0">
                <a:solidFill>
                  <a:srgbClr val="000000"/>
                </a:solidFill>
                <a:latin typeface="Times New Roman" pitchFamily="18" charset="0"/>
                <a:cs typeface="Times New Roman" pitchFamily="18" charset="0"/>
              </a:rPr>
              <a:t> </a:t>
            </a:r>
            <a:r>
              <a:rPr lang="da-DK" sz="1600" b="1" dirty="0">
                <a:solidFill>
                  <a:srgbClr val="FF00FF"/>
                </a:solidFill>
                <a:latin typeface="Times New Roman" pitchFamily="18" charset="0"/>
                <a:cs typeface="Times New Roman" pitchFamily="18" charset="0"/>
              </a:rPr>
              <a:t>(Lynam et al., 2006; Swartzendruber et al., 2006; Choi et al., 2008; Rutter et al., 2009; Weiss-Penzias et al., 2009; Huang et al., 2010; Sprovieri et al., 2010; Cheng et al., 2012, 2013)</a:t>
            </a:r>
            <a:endParaRPr lang="en-US" sz="1600" b="1" dirty="0" smtClean="0">
              <a:solidFill>
                <a:srgbClr val="FF00FF"/>
              </a:solidFill>
              <a:latin typeface="Times New Roman" pitchFamily="18" charset="0"/>
              <a:cs typeface="Times New Roman" pitchFamily="18" charset="0"/>
            </a:endParaRPr>
          </a:p>
          <a:p>
            <a:pPr marL="514350" indent="-514350">
              <a:lnSpc>
                <a:spcPct val="130000"/>
              </a:lnSpc>
              <a:spcBef>
                <a:spcPts val="0"/>
              </a:spcBef>
              <a:spcAft>
                <a:spcPts val="600"/>
              </a:spcAft>
              <a:buFontTx/>
              <a:buAutoNum type="romanLcParenBoth"/>
            </a:pPr>
            <a:r>
              <a:rPr lang="en-US" sz="2000" b="1" dirty="0" smtClean="0">
                <a:solidFill>
                  <a:srgbClr val="000000"/>
                </a:solidFill>
              </a:rPr>
              <a:t>Understanding </a:t>
            </a:r>
            <a:r>
              <a:rPr lang="en-US" sz="2000" b="1" dirty="0">
                <a:solidFill>
                  <a:srgbClr val="000000"/>
                </a:solidFill>
              </a:rPr>
              <a:t>Hg cycling and </a:t>
            </a:r>
            <a:r>
              <a:rPr lang="en-US" sz="2000" b="1" dirty="0" smtClean="0">
                <a:solidFill>
                  <a:srgbClr val="000000"/>
                </a:solidFill>
              </a:rPr>
              <a:t>partitioning </a:t>
            </a:r>
            <a:r>
              <a:rPr lang="da-DK" sz="1600" b="1" dirty="0" smtClean="0">
                <a:solidFill>
                  <a:srgbClr val="FF00FF"/>
                </a:solidFill>
                <a:latin typeface="Times New Roman" pitchFamily="18" charset="0"/>
                <a:cs typeface="Times New Roman" pitchFamily="18" charset="0"/>
              </a:rPr>
              <a:t>(</a:t>
            </a:r>
            <a:r>
              <a:rPr lang="da-DK" sz="1600" b="1" dirty="0">
                <a:solidFill>
                  <a:srgbClr val="FF00FF"/>
                </a:solidFill>
                <a:latin typeface="Times New Roman" pitchFamily="18" charset="0"/>
                <a:cs typeface="Times New Roman" pitchFamily="18" charset="0"/>
              </a:rPr>
              <a:t>Engle et al., 2008; Steffen et al., 2008; Amos et al., 2012</a:t>
            </a:r>
            <a:r>
              <a:rPr lang="da-DK" sz="1600" b="1" dirty="0" smtClean="0">
                <a:solidFill>
                  <a:srgbClr val="FF00FF"/>
                </a:solidFill>
                <a:latin typeface="Times New Roman" pitchFamily="18" charset="0"/>
                <a:cs typeface="Times New Roman" pitchFamily="18" charset="0"/>
              </a:rPr>
              <a:t>)</a:t>
            </a:r>
          </a:p>
          <a:p>
            <a:pPr marL="514350" lvl="0" indent="-514350">
              <a:lnSpc>
                <a:spcPct val="130000"/>
              </a:lnSpc>
              <a:spcBef>
                <a:spcPts val="0"/>
              </a:spcBef>
              <a:spcAft>
                <a:spcPts val="600"/>
              </a:spcAft>
              <a:buFontTx/>
              <a:buAutoNum type="romanLcParenBoth"/>
            </a:pPr>
            <a:r>
              <a:rPr lang="en-US" sz="2000" b="1" dirty="0">
                <a:solidFill>
                  <a:srgbClr val="000000"/>
                </a:solidFill>
              </a:rPr>
              <a:t>Evaluating Hg transport models </a:t>
            </a:r>
            <a:r>
              <a:rPr lang="en-US" sz="1600" b="1" dirty="0">
                <a:solidFill>
                  <a:srgbClr val="FF00FF"/>
                </a:solidFill>
                <a:latin typeface="Times New Roman" pitchFamily="18" charset="0"/>
                <a:cs typeface="Times New Roman" pitchFamily="18" charset="0"/>
              </a:rPr>
              <a:t>(Baker and Bash, 2012; Zhang et al., 2012a) </a:t>
            </a:r>
          </a:p>
          <a:p>
            <a:pPr marL="514350" lvl="0" indent="-514350">
              <a:lnSpc>
                <a:spcPct val="130000"/>
              </a:lnSpc>
              <a:spcBef>
                <a:spcPts val="0"/>
              </a:spcBef>
              <a:spcAft>
                <a:spcPts val="600"/>
              </a:spcAft>
              <a:buFontTx/>
              <a:buAutoNum type="romanLcParenBoth"/>
            </a:pPr>
            <a:r>
              <a:rPr lang="en-US" sz="2000" b="1" dirty="0">
                <a:solidFill>
                  <a:srgbClr val="000000"/>
                </a:solidFill>
              </a:rPr>
              <a:t>Quantifying Hg dry deposition budget </a:t>
            </a:r>
            <a:r>
              <a:rPr lang="en-US" sz="1600" b="1" dirty="0">
                <a:solidFill>
                  <a:srgbClr val="FF00FF"/>
                </a:solidFill>
                <a:latin typeface="Times New Roman" pitchFamily="18" charset="0"/>
                <a:cs typeface="Times New Roman" pitchFamily="18" charset="0"/>
              </a:rPr>
              <a:t>(</a:t>
            </a:r>
            <a:r>
              <a:rPr lang="da-DK" sz="1600" b="1" dirty="0">
                <a:solidFill>
                  <a:srgbClr val="FF00FF"/>
                </a:solidFill>
                <a:latin typeface="Times New Roman" pitchFamily="18" charset="0"/>
                <a:cs typeface="Times New Roman" pitchFamily="18" charset="0"/>
              </a:rPr>
              <a:t>Engle et al., 2010; Lombard et al., 2011; Zhang et al., 2012b)</a:t>
            </a:r>
            <a:r>
              <a:rPr lang="en-US" sz="1600" b="1" dirty="0">
                <a:solidFill>
                  <a:srgbClr val="FF00FF"/>
                </a:solidFill>
                <a:latin typeface="Times New Roman" pitchFamily="18" charset="0"/>
                <a:cs typeface="Times New Roman" pitchFamily="18" charset="0"/>
              </a:rPr>
              <a:t> </a:t>
            </a:r>
          </a:p>
        </p:txBody>
      </p:sp>
    </p:spTree>
    <p:extLst>
      <p:ext uri="{BB962C8B-B14F-4D97-AF65-F5344CB8AC3E}">
        <p14:creationId xmlns:p14="http://schemas.microsoft.com/office/powerpoint/2010/main" xmlns="" val="15707185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6"/>
          <p:cNvSpPr>
            <a:spLocks noChangeArrowheads="1"/>
          </p:cNvSpPr>
          <p:nvPr/>
        </p:nvSpPr>
        <p:spPr bwMode="auto">
          <a:xfrm>
            <a:off x="755576" y="548680"/>
            <a:ext cx="8454999"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altLang="zh-TW" sz="2800" b="1" dirty="0" smtClean="0">
                <a:solidFill>
                  <a:srgbClr val="3A601B"/>
                </a:solidFill>
                <a:latin typeface="Times New Roman" pitchFamily="18" charset="0"/>
              </a:rPr>
              <a:t>Overview of data application </a:t>
            </a:r>
          </a:p>
          <a:p>
            <a:r>
              <a:rPr lang="en-US" altLang="zh-TW" sz="2800" b="1" dirty="0" smtClean="0">
                <a:solidFill>
                  <a:srgbClr val="0000FF"/>
                </a:solidFill>
                <a:latin typeface="Times New Roman" pitchFamily="18" charset="0"/>
              </a:rPr>
              <a:t> - Sour-receptor studies</a:t>
            </a:r>
            <a:endParaRPr lang="en-US" altLang="zh-TW" sz="2800" b="1" dirty="0">
              <a:solidFill>
                <a:srgbClr val="0000FF"/>
              </a:solidFill>
              <a:latin typeface="Times New Roman" pitchFamily="18" charset="0"/>
            </a:endParaRPr>
          </a:p>
        </p:txBody>
      </p:sp>
      <p:sp>
        <p:nvSpPr>
          <p:cNvPr id="5" name="Content Placeholder 2"/>
          <p:cNvSpPr>
            <a:spLocks noGrp="1"/>
          </p:cNvSpPr>
          <p:nvPr>
            <p:ph idx="4294967295"/>
          </p:nvPr>
        </p:nvSpPr>
        <p:spPr>
          <a:xfrm>
            <a:off x="868275" y="1556792"/>
            <a:ext cx="8229600" cy="4785395"/>
          </a:xfrm>
          <a:prstGeom prst="rect">
            <a:avLst/>
          </a:prstGeom>
        </p:spPr>
        <p:txBody>
          <a:bodyPr>
            <a:normAutofit fontScale="92500" lnSpcReduction="10000"/>
          </a:bodyPr>
          <a:lstStyle/>
          <a:p>
            <a:r>
              <a:rPr lang="en-CA" sz="2400" dirty="0" smtClean="0"/>
              <a:t>Objectives: Identify and quantify the contributions of sources to receptor measurements (e.g., atmospheric Hg, aerosols, ozone, VOCs concentrations in air and deposition)</a:t>
            </a:r>
          </a:p>
          <a:p>
            <a:r>
              <a:rPr lang="en-CA" sz="2400" dirty="0" smtClean="0"/>
              <a:t>Methods: Data analysis and models require receptor measurements to interpret sources and quantify their contributions</a:t>
            </a:r>
          </a:p>
          <a:p>
            <a:pPr lvl="1"/>
            <a:r>
              <a:rPr lang="en-CA" sz="2000" dirty="0" smtClean="0"/>
              <a:t>Multivariate models (e.g., Positive Matrix Factorization, Principal Components Analysis) – input pollutant of interest, other pollutant markers, and meteorological parameters</a:t>
            </a:r>
          </a:p>
          <a:p>
            <a:pPr lvl="1"/>
            <a:r>
              <a:rPr lang="en-CA" sz="2000" dirty="0" smtClean="0"/>
              <a:t>Back trajectory models (e.g. HYSPLIT)</a:t>
            </a:r>
          </a:p>
          <a:p>
            <a:pPr lvl="1"/>
            <a:r>
              <a:rPr lang="en-CA" sz="2000" dirty="0" smtClean="0"/>
              <a:t>Hybrid Receptor Models (combining source contributions or pollutants data with back trajectory data) (e.g., Potential Source Contribution Function, Concentration-weighted trajectory model)</a:t>
            </a:r>
          </a:p>
          <a:p>
            <a:pPr lvl="1"/>
            <a:r>
              <a:rPr lang="en-CA" sz="2000" dirty="0" smtClean="0"/>
              <a:t>Analysis of trends (e.g., seasonal and diurnal patterns, wind direction analysis, analysis of elevated pollution events)</a:t>
            </a:r>
          </a:p>
          <a:p>
            <a:pPr lvl="1"/>
            <a:endParaRPr lang="en-CA" sz="2000" dirty="0"/>
          </a:p>
        </p:txBody>
      </p:sp>
    </p:spTree>
    <p:extLst>
      <p:ext uri="{BB962C8B-B14F-4D97-AF65-F5344CB8AC3E}">
        <p14:creationId xmlns:p14="http://schemas.microsoft.com/office/powerpoint/2010/main" xmlns="" val="26592307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5"/>
          <p:cNvGraphicFramePr>
            <a:graphicFrameLocks/>
          </p:cNvGraphicFramePr>
          <p:nvPr>
            <p:extLst>
              <p:ext uri="{D42A27DB-BD31-4B8C-83A1-F6EECF244321}">
                <p14:modId xmlns:p14="http://schemas.microsoft.com/office/powerpoint/2010/main" xmlns="" val="2326105177"/>
              </p:ext>
            </p:extLst>
          </p:nvPr>
        </p:nvGraphicFramePr>
        <p:xfrm>
          <a:off x="255076" y="188640"/>
          <a:ext cx="8709411" cy="6192686"/>
        </p:xfrm>
        <a:graphic>
          <a:graphicData uri="http://schemas.openxmlformats.org/drawingml/2006/table">
            <a:tbl>
              <a:tblPr firstRow="1" bandRow="1"/>
              <a:tblGrid>
                <a:gridCol w="2456501"/>
                <a:gridCol w="3052015"/>
                <a:gridCol w="3200895"/>
              </a:tblGrid>
              <a:tr h="366738">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CA" sz="1600" dirty="0" smtClean="0"/>
                        <a:t>Receptor model</a:t>
                      </a:r>
                      <a:endParaRPr lang="en-CA"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CA" sz="1600" dirty="0" smtClean="0"/>
                        <a:t>Advantages</a:t>
                      </a:r>
                      <a:endParaRPr lang="en-CA"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CA" sz="1600" dirty="0" smtClean="0"/>
                        <a:t>Disadvantages</a:t>
                      </a:r>
                      <a:endParaRPr lang="en-CA"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r>
              <a:tr h="1175569">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CA" sz="1600" dirty="0" smtClean="0">
                          <a:solidFill>
                            <a:schemeClr val="tx1"/>
                          </a:solidFill>
                        </a:rPr>
                        <a:t>Positive</a:t>
                      </a:r>
                      <a:r>
                        <a:rPr lang="en-CA" sz="1600" baseline="0" dirty="0" smtClean="0">
                          <a:solidFill>
                            <a:schemeClr val="tx1"/>
                          </a:solidFill>
                        </a:rPr>
                        <a:t> Matrix Factorization (Keeler et al., 2006)</a:t>
                      </a:r>
                      <a:endParaRPr lang="en-CA" sz="1600" dirty="0">
                        <a:solidFill>
                          <a:schemeClr val="tx1"/>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buFont typeface="Arial" pitchFamily="34" charset="0"/>
                        <a:buChar char="•"/>
                      </a:pPr>
                      <a:r>
                        <a:rPr lang="en-CA" sz="1600" dirty="0" smtClean="0"/>
                        <a:t> Multivariate</a:t>
                      </a:r>
                    </a:p>
                    <a:p>
                      <a:pPr>
                        <a:buFont typeface="Arial" pitchFamily="34" charset="0"/>
                        <a:buChar char="•"/>
                      </a:pPr>
                      <a:r>
                        <a:rPr lang="en-CA" sz="1600" dirty="0" smtClean="0"/>
                        <a:t> Down-weight variables based on signal to</a:t>
                      </a:r>
                      <a:r>
                        <a:rPr lang="en-CA" sz="1600" baseline="0" dirty="0" smtClean="0"/>
                        <a:t> noise ratio</a:t>
                      </a:r>
                      <a:endParaRPr lang="en-CA" sz="16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buFont typeface="Arial" pitchFamily="34" charset="0"/>
                        <a:buChar char="•"/>
                      </a:pPr>
                      <a:r>
                        <a:rPr lang="en-CA" sz="1600" dirty="0" smtClean="0"/>
                        <a:t> Requires knowledge of source profiles</a:t>
                      </a:r>
                    </a:p>
                    <a:p>
                      <a:pPr>
                        <a:buFont typeface="Arial" pitchFamily="34" charset="0"/>
                        <a:buChar char="•"/>
                      </a:pPr>
                      <a:r>
                        <a:rPr lang="en-CA" sz="1600" dirty="0" smtClean="0"/>
                        <a:t> Chemical reactions and transformation not included</a:t>
                      </a:r>
                      <a:endParaRPr lang="en-CA" sz="16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r>
              <a:tr h="904283">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CA" sz="1600" dirty="0" smtClean="0">
                          <a:solidFill>
                            <a:schemeClr val="tx1"/>
                          </a:solidFill>
                        </a:rPr>
                        <a:t>Principal</a:t>
                      </a:r>
                      <a:r>
                        <a:rPr lang="en-CA" sz="1600" baseline="0" dirty="0" smtClean="0">
                          <a:solidFill>
                            <a:schemeClr val="tx1"/>
                          </a:solidFill>
                        </a:rPr>
                        <a:t> Components Analysis (Huang et al., 2010)</a:t>
                      </a:r>
                      <a:endParaRPr lang="en-CA" sz="1600" dirty="0">
                        <a:solidFill>
                          <a:schemeClr val="tx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buFont typeface="Arial" pitchFamily="34" charset="0"/>
                        <a:buChar char="•"/>
                      </a:pPr>
                      <a:r>
                        <a:rPr lang="en-CA" sz="1600" dirty="0" smtClean="0"/>
                        <a:t> Multivariate</a:t>
                      </a:r>
                    </a:p>
                    <a:p>
                      <a:pPr>
                        <a:buFont typeface="Arial" pitchFamily="34" charset="0"/>
                        <a:buChar char="•"/>
                      </a:pPr>
                      <a:r>
                        <a:rPr lang="en-CA" sz="1600" dirty="0" smtClean="0"/>
                        <a:t> Available </a:t>
                      </a:r>
                      <a:r>
                        <a:rPr lang="en-CA" sz="1600" baseline="0" dirty="0" smtClean="0"/>
                        <a:t>in most statistical software</a:t>
                      </a:r>
                      <a:endParaRPr lang="en-CA"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sz="1600" baseline="0" dirty="0" smtClean="0"/>
                        <a:t> Similar to PMF model</a:t>
                      </a:r>
                      <a:endParaRPr lang="en-CA" sz="1600" dirty="0" smtClean="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r>
              <a:tr h="1093767">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CA" sz="1600" dirty="0" smtClean="0">
                          <a:solidFill>
                            <a:schemeClr val="tx1"/>
                          </a:solidFill>
                        </a:rPr>
                        <a:t>HYSPLIT back</a:t>
                      </a:r>
                      <a:r>
                        <a:rPr lang="en-CA" sz="1600" baseline="0" dirty="0" smtClean="0">
                          <a:solidFill>
                            <a:schemeClr val="tx1"/>
                          </a:solidFill>
                        </a:rPr>
                        <a:t> trajectories (Lyman and Gustin, 2008)</a:t>
                      </a:r>
                      <a:endParaRPr lang="en-CA" sz="1600" dirty="0">
                        <a:solidFill>
                          <a:schemeClr val="tx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buFont typeface="Arial" pitchFamily="34" charset="0"/>
                        <a:buChar char="•"/>
                      </a:pPr>
                      <a:r>
                        <a:rPr lang="en-CA" sz="1600" dirty="0" smtClean="0"/>
                        <a:t> Identify</a:t>
                      </a:r>
                      <a:r>
                        <a:rPr lang="en-CA" sz="1600" baseline="0" dirty="0" smtClean="0"/>
                        <a:t> potential locations of sources</a:t>
                      </a:r>
                    </a:p>
                    <a:p>
                      <a:pPr>
                        <a:buFont typeface="Arial" pitchFamily="34" charset="0"/>
                        <a:buChar char="•"/>
                      </a:pPr>
                      <a:r>
                        <a:rPr lang="en-CA" sz="1600" baseline="0" dirty="0" smtClean="0"/>
                        <a:t> Models air mass transport</a:t>
                      </a:r>
                      <a:endParaRPr lang="en-CA"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buFont typeface="Arial" pitchFamily="34" charset="0"/>
                        <a:buChar char="•"/>
                      </a:pPr>
                      <a:r>
                        <a:rPr lang="en-CA" sz="1600" dirty="0" smtClean="0"/>
                        <a:t> Uncertainties in the distance travelled </a:t>
                      </a:r>
                    </a:p>
                    <a:p>
                      <a:pPr>
                        <a:buFont typeface="Arial" pitchFamily="34" charset="0"/>
                        <a:buChar char="•"/>
                      </a:pPr>
                      <a:r>
                        <a:rPr lang="en-CA" sz="1600" dirty="0" smtClean="0"/>
                        <a:t> Applies</a:t>
                      </a:r>
                      <a:r>
                        <a:rPr lang="en-CA" sz="1600" baseline="0" dirty="0" smtClean="0"/>
                        <a:t> more to regional than local airflows</a:t>
                      </a:r>
                      <a:endParaRPr lang="en-CA"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r>
              <a:tr h="904283">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CA" sz="1600" dirty="0" smtClean="0">
                          <a:solidFill>
                            <a:schemeClr val="tx1"/>
                          </a:solidFill>
                        </a:rPr>
                        <a:t>Potential Source Contribution Function (Fu</a:t>
                      </a:r>
                      <a:r>
                        <a:rPr lang="en-CA" sz="1600" baseline="0" dirty="0" smtClean="0">
                          <a:solidFill>
                            <a:schemeClr val="tx1"/>
                          </a:solidFill>
                        </a:rPr>
                        <a:t> et al., 2011)</a:t>
                      </a:r>
                      <a:endParaRPr lang="en-CA" sz="1600" dirty="0">
                        <a:solidFill>
                          <a:schemeClr val="tx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buFont typeface="Arial" pitchFamily="34" charset="0"/>
                        <a:buChar char="•"/>
                      </a:pPr>
                      <a:r>
                        <a:rPr lang="en-CA" sz="1600" dirty="0" smtClean="0"/>
                        <a:t> Mapping</a:t>
                      </a:r>
                      <a:r>
                        <a:rPr lang="en-CA" sz="1600" baseline="0" dirty="0" smtClean="0"/>
                        <a:t> of probable source areas based on trajectory residence time</a:t>
                      </a:r>
                      <a:endParaRPr lang="en-CA"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buFont typeface="Arial" pitchFamily="34" charset="0"/>
                        <a:buChar char="•"/>
                      </a:pPr>
                      <a:r>
                        <a:rPr lang="en-CA" sz="1600" dirty="0" smtClean="0"/>
                        <a:t> Applies to concentrations</a:t>
                      </a:r>
                      <a:r>
                        <a:rPr lang="en-CA" sz="1600" baseline="0" dirty="0" smtClean="0"/>
                        <a:t> above an arbitrary threshold only</a:t>
                      </a:r>
                      <a:endParaRPr lang="en-CA"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r>
              <a:tr h="843763">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CA" sz="1600" dirty="0" smtClean="0">
                          <a:solidFill>
                            <a:schemeClr val="tx1"/>
                          </a:solidFill>
                        </a:rPr>
                        <a:t>Gridded Frequency Distribution (Gustin et al., 2012)</a:t>
                      </a:r>
                      <a:endParaRPr lang="en-CA" sz="1600" dirty="0">
                        <a:solidFill>
                          <a:schemeClr val="tx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buFont typeface="Arial" pitchFamily="34" charset="0"/>
                        <a:buChar char="•"/>
                      </a:pPr>
                      <a:r>
                        <a:rPr lang="en-CA" sz="1600" dirty="0" smtClean="0"/>
                        <a:t> Use of multiple trajectory</a:t>
                      </a:r>
                      <a:r>
                        <a:rPr lang="en-CA" sz="1600" baseline="0" dirty="0" smtClean="0"/>
                        <a:t> start heights and locations</a:t>
                      </a:r>
                      <a:endParaRPr lang="en-CA"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buFont typeface="Arial" pitchFamily="34" charset="0"/>
                        <a:buChar char="•"/>
                      </a:pPr>
                      <a:r>
                        <a:rPr lang="en-CA" sz="1600" dirty="0" smtClean="0"/>
                        <a:t> Applies to elevated pollution events only</a:t>
                      </a:r>
                      <a:endParaRPr lang="en-CA"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r>
              <a:tr h="904283">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CA" sz="1600" dirty="0" smtClean="0">
                          <a:solidFill>
                            <a:schemeClr val="tx1"/>
                          </a:solidFill>
                        </a:rPr>
                        <a:t>Concentration-weighted trajectory model (Cheng et al., 2013)</a:t>
                      </a:r>
                      <a:endParaRPr lang="en-CA" sz="1600" dirty="0">
                        <a:solidFill>
                          <a:schemeClr val="tx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buFont typeface="Arial" pitchFamily="34" charset="0"/>
                        <a:buChar char="•"/>
                      </a:pPr>
                      <a:r>
                        <a:rPr lang="en-CA" sz="1600" dirty="0" smtClean="0"/>
                        <a:t> Concentration is the weighting</a:t>
                      </a:r>
                      <a:r>
                        <a:rPr lang="en-CA" sz="1600" baseline="0" dirty="0" smtClean="0"/>
                        <a:t> factor for the trajectory residence time</a:t>
                      </a:r>
                      <a:endParaRPr lang="en-CA"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buFont typeface="Arial" pitchFamily="34" charset="0"/>
                        <a:buChar char="•"/>
                      </a:pPr>
                      <a:r>
                        <a:rPr lang="en-CA" sz="1600" dirty="0" smtClean="0"/>
                        <a:t> Model</a:t>
                      </a:r>
                      <a:r>
                        <a:rPr lang="en-CA" sz="1600" baseline="0" dirty="0" smtClean="0"/>
                        <a:t> evaluation requires comprehensive emissions inventory</a:t>
                      </a:r>
                      <a:endParaRPr lang="en-CA"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20000"/>
                      </a:srgbClr>
                    </a:solidFill>
                  </a:tcPr>
                </a:tc>
              </a:tr>
            </a:tbl>
          </a:graphicData>
        </a:graphic>
      </p:graphicFrame>
      <p:sp>
        <p:nvSpPr>
          <p:cNvPr id="2" name="Rectangle 1"/>
          <p:cNvSpPr/>
          <p:nvPr/>
        </p:nvSpPr>
        <p:spPr>
          <a:xfrm>
            <a:off x="4644008" y="6381328"/>
            <a:ext cx="2163797" cy="369332"/>
          </a:xfrm>
          <a:prstGeom prst="rect">
            <a:avLst/>
          </a:prstGeom>
        </p:spPr>
        <p:txBody>
          <a:bodyPr wrap="none">
            <a:spAutoFit/>
          </a:bodyPr>
          <a:lstStyle/>
          <a:p>
            <a:r>
              <a:rPr lang="en-CA" dirty="0">
                <a:solidFill>
                  <a:srgbClr val="FF00FF"/>
                </a:solidFill>
              </a:rPr>
              <a:t>Watson et al., 2008</a:t>
            </a:r>
          </a:p>
        </p:txBody>
      </p:sp>
    </p:spTree>
    <p:extLst>
      <p:ext uri="{BB962C8B-B14F-4D97-AF65-F5344CB8AC3E}">
        <p14:creationId xmlns:p14="http://schemas.microsoft.com/office/powerpoint/2010/main" xmlns="" val="16063543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6"/>
          <p:cNvSpPr>
            <a:spLocks noChangeArrowheads="1"/>
          </p:cNvSpPr>
          <p:nvPr/>
        </p:nvSpPr>
        <p:spPr bwMode="auto">
          <a:xfrm>
            <a:off x="710622" y="692696"/>
            <a:ext cx="8454999"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altLang="zh-TW" sz="2400" b="1" dirty="0" smtClean="0">
                <a:solidFill>
                  <a:srgbClr val="0000FF"/>
                </a:solidFill>
                <a:latin typeface="Times New Roman" pitchFamily="18" charset="0"/>
              </a:rPr>
              <a:t>Example major findings from source-receptor studies</a:t>
            </a:r>
            <a:endParaRPr lang="en-US" altLang="zh-TW" sz="2400" b="1" dirty="0">
              <a:solidFill>
                <a:srgbClr val="0000FF"/>
              </a:solidFill>
              <a:latin typeface="Times New Roman" pitchFamily="18" charset="0"/>
            </a:endParaRPr>
          </a:p>
        </p:txBody>
      </p:sp>
      <p:sp>
        <p:nvSpPr>
          <p:cNvPr id="4" name="Content Placeholder 2"/>
          <p:cNvSpPr>
            <a:spLocks noGrp="1"/>
          </p:cNvSpPr>
          <p:nvPr>
            <p:ph idx="4294967295"/>
          </p:nvPr>
        </p:nvSpPr>
        <p:spPr>
          <a:xfrm>
            <a:off x="748763" y="1484784"/>
            <a:ext cx="8229600" cy="5184576"/>
          </a:xfrm>
          <a:prstGeom prst="rect">
            <a:avLst/>
          </a:prstGeom>
        </p:spPr>
        <p:txBody>
          <a:bodyPr>
            <a:normAutofit fontScale="92500" lnSpcReduction="10000"/>
          </a:bodyPr>
          <a:lstStyle/>
          <a:p>
            <a:pPr>
              <a:buClrTx/>
              <a:buFont typeface="Wingdings" panose="05000000000000000000" pitchFamily="2" charset="2"/>
              <a:buChar char="Ø"/>
            </a:pPr>
            <a:r>
              <a:rPr lang="en-CA" sz="2300" dirty="0" smtClean="0"/>
              <a:t>Positive Matrix Factorization and UNMIX models both identified coal combustion as the dominant contributor (70%) to Hg wet deposition in eastern Ohio (Keeler et al., 2006)</a:t>
            </a:r>
          </a:p>
          <a:p>
            <a:pPr>
              <a:buClrTx/>
              <a:buFont typeface="Wingdings" panose="05000000000000000000" pitchFamily="2" charset="2"/>
              <a:buChar char="Ø"/>
            </a:pPr>
            <a:r>
              <a:rPr lang="en-CA" sz="2300" dirty="0" smtClean="0"/>
              <a:t>Analysis of seasonal and diurnal patterns and Gridded Frequency Distribution identified local electricity power plants, long-range transport from U.S. Northeast, and vehicular emissions as potential sources contributing to Hg dry deposition in Florida (Gustin et al., 2012)</a:t>
            </a:r>
          </a:p>
          <a:p>
            <a:pPr>
              <a:buClrTx/>
              <a:buFont typeface="Wingdings" panose="05000000000000000000" pitchFamily="2" charset="2"/>
              <a:buChar char="Ø"/>
            </a:pPr>
            <a:r>
              <a:rPr lang="en-CA" sz="2300" dirty="0" smtClean="0"/>
              <a:t>Principal Components Analysis identified 6 factors affecting speciated atmospheric Hg in Rochester, New York: snow melt, coal combustion, Hg oxidation, wet deposition, traffic, other combustion (Huang et al., 2010)</a:t>
            </a:r>
          </a:p>
          <a:p>
            <a:pPr>
              <a:buClrTx/>
              <a:buFont typeface="Wingdings" panose="05000000000000000000" pitchFamily="2" charset="2"/>
              <a:buChar char="Ø"/>
            </a:pPr>
            <a:r>
              <a:rPr lang="en-CA" sz="2300" dirty="0" smtClean="0"/>
              <a:t>Concentration-weighted trajectory model identified industrial sources and fossil fuel power plants in southern Ontario and Quebec and eastern U.S. affecting speciated atmospheric Hg in Dartmouth, Nova Scotia (Cheng et al., 2013)</a:t>
            </a:r>
          </a:p>
          <a:p>
            <a:pPr>
              <a:buNone/>
            </a:pPr>
            <a:endParaRPr lang="en-CA" sz="2500" dirty="0" smtClean="0"/>
          </a:p>
        </p:txBody>
      </p:sp>
    </p:spTree>
    <p:extLst>
      <p:ext uri="{BB962C8B-B14F-4D97-AF65-F5344CB8AC3E}">
        <p14:creationId xmlns:p14="http://schemas.microsoft.com/office/powerpoint/2010/main" xmlns="" val="16063543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6"/>
          <p:cNvSpPr>
            <a:spLocks noChangeArrowheads="1"/>
          </p:cNvSpPr>
          <p:nvPr/>
        </p:nvSpPr>
        <p:spPr bwMode="auto">
          <a:xfrm>
            <a:off x="971600" y="563960"/>
            <a:ext cx="8199288"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altLang="zh-TW" sz="2800" b="1" dirty="0" smtClean="0">
                <a:solidFill>
                  <a:srgbClr val="3A601B"/>
                </a:solidFill>
                <a:latin typeface="Times New Roman" pitchFamily="18" charset="0"/>
              </a:rPr>
              <a:t>Overview of data </a:t>
            </a:r>
            <a:r>
              <a:rPr lang="en-US" altLang="zh-TW" sz="2800" b="1" dirty="0">
                <a:solidFill>
                  <a:srgbClr val="3A601B"/>
                </a:solidFill>
                <a:latin typeface="Times New Roman" pitchFamily="18" charset="0"/>
              </a:rPr>
              <a:t>application </a:t>
            </a:r>
            <a:endParaRPr lang="en-US" altLang="zh-TW" sz="2800" b="1" dirty="0" smtClean="0">
              <a:solidFill>
                <a:srgbClr val="3A601B"/>
              </a:solidFill>
              <a:latin typeface="Times New Roman" pitchFamily="18" charset="0"/>
            </a:endParaRPr>
          </a:p>
          <a:p>
            <a:r>
              <a:rPr lang="en-US" altLang="zh-TW" sz="2800" b="1" dirty="0" smtClean="0">
                <a:solidFill>
                  <a:srgbClr val="0000FF"/>
                </a:solidFill>
                <a:latin typeface="Times New Roman" pitchFamily="18" charset="0"/>
              </a:rPr>
              <a:t>Hg </a:t>
            </a:r>
            <a:r>
              <a:rPr lang="en-US" altLang="zh-TW" sz="2800" b="1" dirty="0">
                <a:solidFill>
                  <a:srgbClr val="0000FF"/>
                </a:solidFill>
                <a:latin typeface="Times New Roman" pitchFamily="18" charset="0"/>
              </a:rPr>
              <a:t>cycling and </a:t>
            </a:r>
            <a:r>
              <a:rPr lang="en-US" altLang="zh-TW" sz="2800" b="1" dirty="0" smtClean="0">
                <a:solidFill>
                  <a:srgbClr val="0000FF"/>
                </a:solidFill>
                <a:latin typeface="Times New Roman" pitchFamily="18" charset="0"/>
              </a:rPr>
              <a:t>partitioning</a:t>
            </a:r>
            <a:endParaRPr lang="en-US" altLang="zh-TW" sz="2800" b="1" dirty="0">
              <a:solidFill>
                <a:srgbClr val="0000FF"/>
              </a:solidFill>
              <a:latin typeface="Times New Roman" pitchFamily="18" charset="0"/>
            </a:endParaRPr>
          </a:p>
        </p:txBody>
      </p:sp>
      <p:sp>
        <p:nvSpPr>
          <p:cNvPr id="3" name="Rectangle 2"/>
          <p:cNvSpPr/>
          <p:nvPr/>
        </p:nvSpPr>
        <p:spPr>
          <a:xfrm>
            <a:off x="1005052" y="1628800"/>
            <a:ext cx="7959435" cy="3877985"/>
          </a:xfrm>
          <a:prstGeom prst="rect">
            <a:avLst/>
          </a:prstGeom>
        </p:spPr>
        <p:txBody>
          <a:bodyPr wrap="square">
            <a:spAutoFit/>
          </a:bodyPr>
          <a:lstStyle/>
          <a:p>
            <a:pPr marL="342900" indent="-342900">
              <a:spcAft>
                <a:spcPts val="1200"/>
              </a:spcAft>
              <a:buFont typeface="Wingdings" panose="05000000000000000000" pitchFamily="2" charset="2"/>
              <a:buChar char="Ø"/>
            </a:pPr>
            <a:r>
              <a:rPr lang="da-DK" sz="2400" dirty="0" smtClean="0"/>
              <a:t>Some studies focused on the understanding of Hg </a:t>
            </a:r>
            <a:r>
              <a:rPr lang="da-DK" sz="2400" dirty="0"/>
              <a:t>cycling and partitioning (Engle et al., 2008; Steffen et al., </a:t>
            </a:r>
            <a:r>
              <a:rPr lang="da-DK" sz="2400" dirty="0" smtClean="0"/>
              <a:t>2008; </a:t>
            </a:r>
            <a:r>
              <a:rPr lang="de-DE" sz="2400" dirty="0" smtClean="0"/>
              <a:t>Rutter </a:t>
            </a:r>
            <a:r>
              <a:rPr lang="de-DE" sz="2400" dirty="0"/>
              <a:t>and </a:t>
            </a:r>
            <a:r>
              <a:rPr lang="de-DE" sz="2400" dirty="0" smtClean="0"/>
              <a:t>Schauer, 2007</a:t>
            </a:r>
            <a:r>
              <a:rPr lang="da-DK" sz="2400" dirty="0" smtClean="0"/>
              <a:t>)</a:t>
            </a:r>
          </a:p>
          <a:p>
            <a:pPr marL="342900" indent="-342900">
              <a:spcAft>
                <a:spcPts val="1200"/>
              </a:spcAft>
              <a:buFont typeface="Wingdings" panose="05000000000000000000" pitchFamily="2" charset="2"/>
              <a:buChar char="Ø"/>
            </a:pPr>
            <a:r>
              <a:rPr lang="da-DK" sz="2400" dirty="0" smtClean="0"/>
              <a:t>Wang (2010), Zhang (2012) conducted studies of gas-particle partitioning at emission sources</a:t>
            </a:r>
          </a:p>
          <a:p>
            <a:pPr marL="342900" indent="-342900">
              <a:spcAft>
                <a:spcPts val="1200"/>
              </a:spcAft>
              <a:buFont typeface="Wingdings" panose="05000000000000000000" pitchFamily="2" charset="2"/>
              <a:buChar char="Ø"/>
            </a:pPr>
            <a:r>
              <a:rPr lang="da-DK" sz="2400" dirty="0" smtClean="0"/>
              <a:t>Amos </a:t>
            </a:r>
            <a:r>
              <a:rPr lang="da-DK" sz="2400" dirty="0"/>
              <a:t>et al</a:t>
            </a:r>
            <a:r>
              <a:rPr lang="da-DK" sz="2400" dirty="0" smtClean="0"/>
              <a:t>. (2012) developed a regression model for the partitioning coefficient</a:t>
            </a:r>
          </a:p>
          <a:p>
            <a:pPr marL="342900" indent="-342900">
              <a:spcAft>
                <a:spcPts val="1200"/>
              </a:spcAft>
              <a:buFont typeface="Wingdings" panose="05000000000000000000" pitchFamily="2" charset="2"/>
              <a:buChar char="Ø"/>
            </a:pPr>
            <a:r>
              <a:rPr lang="da-DK" sz="2400" dirty="0" smtClean="0"/>
              <a:t>Cheng et al. (2014) further developed partitioning regression models</a:t>
            </a:r>
            <a:endParaRPr lang="da-DK" sz="2400" dirty="0"/>
          </a:p>
        </p:txBody>
      </p:sp>
    </p:spTree>
    <p:extLst>
      <p:ext uri="{BB962C8B-B14F-4D97-AF65-F5344CB8AC3E}">
        <p14:creationId xmlns:p14="http://schemas.microsoft.com/office/powerpoint/2010/main" xmlns="" val="16063543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6"/>
          <p:cNvSpPr>
            <a:spLocks noChangeArrowheads="1"/>
          </p:cNvSpPr>
          <p:nvPr/>
        </p:nvSpPr>
        <p:spPr bwMode="auto">
          <a:xfrm>
            <a:off x="899591" y="548680"/>
            <a:ext cx="7920881"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altLang="zh-TW" sz="2800" b="1" dirty="0" smtClean="0">
                <a:solidFill>
                  <a:srgbClr val="3A601B"/>
                </a:solidFill>
                <a:latin typeface="Times New Roman" pitchFamily="18" charset="0"/>
              </a:rPr>
              <a:t>Overview of data </a:t>
            </a:r>
            <a:r>
              <a:rPr lang="en-US" altLang="zh-TW" sz="2800" b="1" dirty="0">
                <a:solidFill>
                  <a:srgbClr val="3A601B"/>
                </a:solidFill>
                <a:latin typeface="Times New Roman" pitchFamily="18" charset="0"/>
              </a:rPr>
              <a:t>application </a:t>
            </a:r>
            <a:endParaRPr lang="en-US" altLang="zh-TW" sz="2800" b="1" dirty="0" smtClean="0">
              <a:solidFill>
                <a:srgbClr val="3A601B"/>
              </a:solidFill>
              <a:latin typeface="Times New Roman" pitchFamily="18" charset="0"/>
            </a:endParaRPr>
          </a:p>
          <a:p>
            <a:r>
              <a:rPr lang="en-US" altLang="zh-TW" sz="2800" b="1" dirty="0" smtClean="0">
                <a:solidFill>
                  <a:srgbClr val="0000FF"/>
                </a:solidFill>
                <a:latin typeface="Times New Roman" pitchFamily="18" charset="0"/>
              </a:rPr>
              <a:t>- Evaluating </a:t>
            </a:r>
            <a:r>
              <a:rPr lang="en-US" altLang="zh-TW" sz="2800" b="1" dirty="0">
                <a:solidFill>
                  <a:srgbClr val="0000FF"/>
                </a:solidFill>
                <a:latin typeface="Times New Roman" pitchFamily="18" charset="0"/>
              </a:rPr>
              <a:t>Hg transport </a:t>
            </a:r>
            <a:r>
              <a:rPr lang="en-US" altLang="zh-TW" sz="2800" b="1" dirty="0" smtClean="0">
                <a:solidFill>
                  <a:srgbClr val="0000FF"/>
                </a:solidFill>
                <a:latin typeface="Times New Roman" pitchFamily="18" charset="0"/>
              </a:rPr>
              <a:t>models</a:t>
            </a:r>
            <a:endParaRPr lang="en-US" altLang="zh-TW" sz="2800" b="1" dirty="0">
              <a:solidFill>
                <a:srgbClr val="0000FF"/>
              </a:solidFill>
              <a:latin typeface="Times New Roman" pitchFamily="18" charset="0"/>
            </a:endParaRPr>
          </a:p>
        </p:txBody>
      </p:sp>
      <p:sp>
        <p:nvSpPr>
          <p:cNvPr id="5" name="Content Placeholder 2"/>
          <p:cNvSpPr>
            <a:spLocks noGrp="1"/>
          </p:cNvSpPr>
          <p:nvPr>
            <p:ph idx="4294967295"/>
          </p:nvPr>
        </p:nvSpPr>
        <p:spPr>
          <a:xfrm>
            <a:off x="771518" y="1628800"/>
            <a:ext cx="8229600" cy="4104456"/>
          </a:xfrm>
          <a:prstGeom prst="rect">
            <a:avLst/>
          </a:prstGeom>
        </p:spPr>
        <p:txBody>
          <a:bodyPr>
            <a:normAutofit/>
          </a:bodyPr>
          <a:lstStyle/>
          <a:p>
            <a:pPr>
              <a:spcBef>
                <a:spcPts val="0"/>
              </a:spcBef>
              <a:spcAft>
                <a:spcPts val="1200"/>
              </a:spcAft>
              <a:buClrTx/>
              <a:buFont typeface="Wingdings" panose="05000000000000000000" pitchFamily="2" charset="2"/>
              <a:buChar char="Ø"/>
            </a:pPr>
            <a:r>
              <a:rPr lang="en-CA" sz="2400" dirty="0" smtClean="0"/>
              <a:t>Zhang et al. (2012) </a:t>
            </a:r>
            <a:r>
              <a:rPr lang="en-CA" dirty="0" smtClean="0"/>
              <a:t>first evaluated CMAQ and AURAMS using AMNet data, and identified a factor of 2-10 over prediction of surface concentrations of GOM and PBM from Hg transport models</a:t>
            </a:r>
          </a:p>
          <a:p>
            <a:pPr>
              <a:spcBef>
                <a:spcPts val="0"/>
              </a:spcBef>
              <a:spcAft>
                <a:spcPts val="1200"/>
              </a:spcAft>
              <a:buClrTx/>
              <a:buFont typeface="Wingdings" panose="05000000000000000000" pitchFamily="2" charset="2"/>
              <a:buChar char="Ø"/>
            </a:pPr>
            <a:r>
              <a:rPr lang="en-CA" dirty="0"/>
              <a:t>Baker and </a:t>
            </a:r>
            <a:r>
              <a:rPr lang="en-CA" dirty="0" smtClean="0"/>
              <a:t>Bash (2012) found similar conclusions using a later version of CMAQ</a:t>
            </a:r>
          </a:p>
          <a:p>
            <a:pPr>
              <a:spcBef>
                <a:spcPts val="0"/>
              </a:spcBef>
              <a:spcAft>
                <a:spcPts val="1200"/>
              </a:spcAft>
              <a:buClrTx/>
              <a:buFont typeface="Wingdings" panose="05000000000000000000" pitchFamily="2" charset="2"/>
              <a:buChar char="Ø"/>
            </a:pPr>
            <a:r>
              <a:rPr lang="en-CA" dirty="0" smtClean="0"/>
              <a:t>Two other studies evaluated GEO-CHEM</a:t>
            </a:r>
          </a:p>
          <a:p>
            <a:pPr>
              <a:spcBef>
                <a:spcPts val="0"/>
              </a:spcBef>
              <a:spcAft>
                <a:spcPts val="1200"/>
              </a:spcAft>
              <a:buClrTx/>
              <a:buFont typeface="Wingdings" panose="05000000000000000000" pitchFamily="2" charset="2"/>
              <a:buChar char="Ø"/>
            </a:pPr>
            <a:r>
              <a:rPr lang="en-CA" dirty="0" smtClean="0"/>
              <a:t>Kos et al. (2013) explored causes of the discrepancies between measured and modelled GOM and PBM</a:t>
            </a:r>
            <a:endParaRPr lang="en-CA" sz="2000" dirty="0"/>
          </a:p>
        </p:txBody>
      </p:sp>
    </p:spTree>
    <p:extLst>
      <p:ext uri="{BB962C8B-B14F-4D97-AF65-F5344CB8AC3E}">
        <p14:creationId xmlns:p14="http://schemas.microsoft.com/office/powerpoint/2010/main" xmlns="" val="16063543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6"/>
          <p:cNvSpPr>
            <a:spLocks noChangeArrowheads="1"/>
          </p:cNvSpPr>
          <p:nvPr/>
        </p:nvSpPr>
        <p:spPr bwMode="auto">
          <a:xfrm>
            <a:off x="899591" y="548680"/>
            <a:ext cx="7920881"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altLang="zh-TW" sz="2800" b="1" dirty="0" smtClean="0">
                <a:solidFill>
                  <a:srgbClr val="3A601B"/>
                </a:solidFill>
                <a:latin typeface="Times New Roman" pitchFamily="18" charset="0"/>
              </a:rPr>
              <a:t>Overview of data </a:t>
            </a:r>
            <a:r>
              <a:rPr lang="en-US" altLang="zh-TW" sz="2800" b="1" dirty="0">
                <a:solidFill>
                  <a:srgbClr val="3A601B"/>
                </a:solidFill>
                <a:latin typeface="Times New Roman" pitchFamily="18" charset="0"/>
              </a:rPr>
              <a:t>application </a:t>
            </a:r>
            <a:endParaRPr lang="en-US" altLang="zh-TW" sz="2800" b="1" dirty="0" smtClean="0">
              <a:solidFill>
                <a:srgbClr val="3A601B"/>
              </a:solidFill>
              <a:latin typeface="Times New Roman" pitchFamily="18" charset="0"/>
            </a:endParaRPr>
          </a:p>
          <a:p>
            <a:r>
              <a:rPr lang="en-US" altLang="zh-TW" sz="2800" b="1" dirty="0" smtClean="0">
                <a:solidFill>
                  <a:srgbClr val="0000FF"/>
                </a:solidFill>
                <a:latin typeface="Times New Roman" pitchFamily="18" charset="0"/>
              </a:rPr>
              <a:t>- Estimating </a:t>
            </a:r>
            <a:r>
              <a:rPr lang="en-US" altLang="zh-TW" sz="2800" b="1" dirty="0">
                <a:solidFill>
                  <a:srgbClr val="0000FF"/>
                </a:solidFill>
                <a:latin typeface="Times New Roman" pitchFamily="18" charset="0"/>
              </a:rPr>
              <a:t>Hg </a:t>
            </a:r>
            <a:r>
              <a:rPr lang="en-US" altLang="zh-TW" sz="2800" b="1" dirty="0" smtClean="0">
                <a:solidFill>
                  <a:srgbClr val="0000FF"/>
                </a:solidFill>
                <a:latin typeface="Times New Roman" pitchFamily="18" charset="0"/>
              </a:rPr>
              <a:t>dry deposition</a:t>
            </a:r>
            <a:endParaRPr lang="en-US" altLang="zh-TW" sz="2800" b="1" dirty="0">
              <a:solidFill>
                <a:srgbClr val="0000FF"/>
              </a:solidFill>
              <a:latin typeface="Times New Roman" pitchFamily="18" charset="0"/>
            </a:endParaRPr>
          </a:p>
        </p:txBody>
      </p:sp>
      <p:sp>
        <p:nvSpPr>
          <p:cNvPr id="5" name="Content Placeholder 2"/>
          <p:cNvSpPr>
            <a:spLocks noGrp="1"/>
          </p:cNvSpPr>
          <p:nvPr>
            <p:ph idx="4294967295"/>
          </p:nvPr>
        </p:nvSpPr>
        <p:spPr>
          <a:xfrm>
            <a:off x="771518" y="1628800"/>
            <a:ext cx="8229600" cy="4104456"/>
          </a:xfrm>
          <a:prstGeom prst="rect">
            <a:avLst/>
          </a:prstGeom>
        </p:spPr>
        <p:txBody>
          <a:bodyPr>
            <a:normAutofit/>
          </a:bodyPr>
          <a:lstStyle/>
          <a:p>
            <a:pPr>
              <a:spcBef>
                <a:spcPts val="0"/>
              </a:spcBef>
              <a:spcAft>
                <a:spcPts val="1200"/>
              </a:spcAft>
              <a:buClrTx/>
              <a:buFont typeface="Wingdings" panose="05000000000000000000" pitchFamily="2" charset="2"/>
              <a:buChar char="Ø"/>
            </a:pPr>
            <a:r>
              <a:rPr lang="da-DK" dirty="0" smtClean="0"/>
              <a:t>Most studies only included GOM and PBM in the dry deposition budget (Engle </a:t>
            </a:r>
            <a:r>
              <a:rPr lang="da-DK" dirty="0"/>
              <a:t>et al</a:t>
            </a:r>
            <a:r>
              <a:rPr lang="da-DK" dirty="0" smtClean="0"/>
              <a:t>., 2010; </a:t>
            </a:r>
            <a:r>
              <a:rPr lang="da-DK" dirty="0"/>
              <a:t>Lombard et al</a:t>
            </a:r>
            <a:r>
              <a:rPr lang="da-DK" dirty="0" smtClean="0"/>
              <a:t>., 2011; Amos et al., 2012)</a:t>
            </a:r>
          </a:p>
          <a:p>
            <a:pPr>
              <a:spcBef>
                <a:spcPts val="0"/>
              </a:spcBef>
              <a:spcAft>
                <a:spcPts val="1200"/>
              </a:spcAft>
              <a:buClrTx/>
              <a:buFont typeface="Wingdings" panose="05000000000000000000" pitchFamily="2" charset="2"/>
              <a:buChar char="Ø"/>
            </a:pPr>
            <a:r>
              <a:rPr lang="da-DK" dirty="0" smtClean="0"/>
              <a:t>Zhang </a:t>
            </a:r>
            <a:r>
              <a:rPr lang="da-DK" dirty="0"/>
              <a:t>et al</a:t>
            </a:r>
            <a:r>
              <a:rPr lang="da-DK" dirty="0" smtClean="0"/>
              <a:t>. (2012) estimated speciated dry deposition and using litterfall Hg as constrain, and identified GEM is as important as or more important than GOM+PBM over vegetated surfaces.</a:t>
            </a:r>
          </a:p>
          <a:p>
            <a:pPr>
              <a:spcBef>
                <a:spcPts val="0"/>
              </a:spcBef>
              <a:spcAft>
                <a:spcPts val="1200"/>
              </a:spcAft>
              <a:buClrTx/>
              <a:buFont typeface="Wingdings" panose="05000000000000000000" pitchFamily="2" charset="2"/>
              <a:buChar char="Ø"/>
            </a:pPr>
            <a:r>
              <a:rPr lang="fi-FI" dirty="0"/>
              <a:t>Sakata, M., and K. Asakura (2007</a:t>
            </a:r>
            <a:r>
              <a:rPr lang="fi-FI" dirty="0" smtClean="0"/>
              <a:t>), Cheng et al. (2014) estimated speciated Hg to Hg wet deposition </a:t>
            </a:r>
            <a:endParaRPr lang="da-DK" dirty="0" smtClean="0"/>
          </a:p>
        </p:txBody>
      </p:sp>
    </p:spTree>
    <p:extLst>
      <p:ext uri="{BB962C8B-B14F-4D97-AF65-F5344CB8AC3E}">
        <p14:creationId xmlns:p14="http://schemas.microsoft.com/office/powerpoint/2010/main" xmlns="" val="23899762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ChangeArrowheads="1"/>
          </p:cNvSpPr>
          <p:nvPr/>
        </p:nvSpPr>
        <p:spPr bwMode="auto">
          <a:xfrm>
            <a:off x="827088" y="620713"/>
            <a:ext cx="8172450"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altLang="zh-TW" sz="2800" b="1" dirty="0" smtClean="0">
                <a:solidFill>
                  <a:srgbClr val="3A601B"/>
                </a:solidFill>
                <a:latin typeface="Times New Roman" pitchFamily="18" charset="0"/>
              </a:rPr>
              <a:t>Selected example studies</a:t>
            </a:r>
            <a:endParaRPr lang="en-US" sz="2800" b="1" dirty="0">
              <a:solidFill>
                <a:srgbClr val="3A601B"/>
              </a:solidFill>
              <a:latin typeface="Times New Roman" pitchFamily="18" charset="0"/>
            </a:endParaRPr>
          </a:p>
        </p:txBody>
      </p:sp>
      <p:sp>
        <p:nvSpPr>
          <p:cNvPr id="3075" name="Rectangle 2"/>
          <p:cNvSpPr>
            <a:spLocks noChangeArrowheads="1"/>
          </p:cNvSpPr>
          <p:nvPr/>
        </p:nvSpPr>
        <p:spPr bwMode="auto">
          <a:xfrm>
            <a:off x="791332" y="1340768"/>
            <a:ext cx="8243962" cy="2952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marL="342900" lvl="0" indent="-342900">
              <a:spcAft>
                <a:spcPts val="1200"/>
              </a:spcAft>
              <a:buFont typeface="Wingdings" panose="05000000000000000000" pitchFamily="2" charset="2"/>
              <a:buChar char="Ø"/>
            </a:pPr>
            <a:r>
              <a:rPr lang="en-US" altLang="zh-CN" sz="2400" b="1" dirty="0" smtClean="0">
                <a:latin typeface="Times New Roman" pitchFamily="18" charset="0"/>
              </a:rPr>
              <a:t>Source-receptor </a:t>
            </a:r>
            <a:r>
              <a:rPr lang="en-US" altLang="zh-CN" sz="2400" b="1" dirty="0">
                <a:latin typeface="Times New Roman" pitchFamily="18" charset="0"/>
              </a:rPr>
              <a:t>study comparing a coastal and inland rural </a:t>
            </a:r>
            <a:r>
              <a:rPr lang="en-US" altLang="zh-CN" sz="2400" b="1" dirty="0" smtClean="0">
                <a:latin typeface="Times New Roman" pitchFamily="18" charset="0"/>
              </a:rPr>
              <a:t>site </a:t>
            </a:r>
          </a:p>
          <a:p>
            <a:pPr marL="342900" lvl="0" indent="-342900">
              <a:spcAft>
                <a:spcPts val="1200"/>
              </a:spcAft>
              <a:buFont typeface="Wingdings" panose="05000000000000000000" pitchFamily="2" charset="2"/>
              <a:buChar char="Ø"/>
            </a:pPr>
            <a:r>
              <a:rPr lang="en-US" altLang="zh-CN" sz="2400" b="1" dirty="0" smtClean="0">
                <a:latin typeface="Times New Roman" pitchFamily="18" charset="0"/>
              </a:rPr>
              <a:t>Gas-particle </a:t>
            </a:r>
            <a:r>
              <a:rPr lang="en-US" altLang="zh-CN" sz="2400" b="1" dirty="0">
                <a:latin typeface="Times New Roman" pitchFamily="18" charset="0"/>
              </a:rPr>
              <a:t>partitioning regression </a:t>
            </a:r>
            <a:r>
              <a:rPr lang="en-US" altLang="zh-CN" sz="2400" b="1" dirty="0" smtClean="0">
                <a:latin typeface="Times New Roman" pitchFamily="18" charset="0"/>
              </a:rPr>
              <a:t>modeling </a:t>
            </a:r>
          </a:p>
          <a:p>
            <a:pPr marL="342900" lvl="0" indent="-342900">
              <a:spcAft>
                <a:spcPts val="1200"/>
              </a:spcAft>
              <a:buFont typeface="Wingdings" panose="05000000000000000000" pitchFamily="2" charset="2"/>
              <a:buChar char="Ø"/>
            </a:pPr>
            <a:r>
              <a:rPr lang="en-US" altLang="zh-CN" sz="2400" b="1" dirty="0" smtClean="0">
                <a:latin typeface="Times New Roman" pitchFamily="18" charset="0"/>
              </a:rPr>
              <a:t>Speciated </a:t>
            </a:r>
            <a:r>
              <a:rPr lang="en-US" altLang="zh-CN" sz="2400" b="1" dirty="0">
                <a:latin typeface="Times New Roman" pitchFamily="18" charset="0"/>
              </a:rPr>
              <a:t>and total Hg dry deposition at </a:t>
            </a:r>
            <a:r>
              <a:rPr lang="en-US" altLang="zh-CN" sz="2400" b="1" dirty="0" smtClean="0">
                <a:latin typeface="Times New Roman" pitchFamily="18" charset="0"/>
              </a:rPr>
              <a:t>AMNet</a:t>
            </a:r>
            <a:endParaRPr lang="en-US" altLang="zh-CN" sz="2400" b="1" dirty="0">
              <a:solidFill>
                <a:srgbClr val="0000FF"/>
              </a:solidFill>
              <a:latin typeface="Times New Roman"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082" y="2708920"/>
            <a:ext cx="4647943" cy="41490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1506" name="Rectangle 6"/>
          <p:cNvSpPr>
            <a:spLocks noChangeArrowheads="1"/>
          </p:cNvSpPr>
          <p:nvPr/>
        </p:nvSpPr>
        <p:spPr bwMode="auto">
          <a:xfrm>
            <a:off x="827088" y="620713"/>
            <a:ext cx="8281416"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altLang="zh-TW" sz="2800" b="1" dirty="0" smtClean="0">
                <a:solidFill>
                  <a:srgbClr val="3A601B"/>
                </a:solidFill>
                <a:latin typeface="Times New Roman" pitchFamily="18" charset="0"/>
              </a:rPr>
              <a:t>Source-receptor </a:t>
            </a:r>
            <a:r>
              <a:rPr lang="en-US" altLang="zh-TW" sz="2800" b="1" dirty="0">
                <a:solidFill>
                  <a:srgbClr val="3A601B"/>
                </a:solidFill>
                <a:latin typeface="Times New Roman" pitchFamily="18" charset="0"/>
              </a:rPr>
              <a:t>study comparing a coastal and inland rural site</a:t>
            </a:r>
          </a:p>
          <a:p>
            <a:endParaRPr lang="en-US" altLang="zh-TW" sz="2800" b="1" dirty="0">
              <a:solidFill>
                <a:srgbClr val="3A601B"/>
              </a:solidFill>
              <a:latin typeface="Times New Roman" pitchFamily="18" charset="0"/>
            </a:endParaRPr>
          </a:p>
        </p:txBody>
      </p:sp>
      <p:sp>
        <p:nvSpPr>
          <p:cNvPr id="2" name="Rectangle 1"/>
          <p:cNvSpPr/>
          <p:nvPr/>
        </p:nvSpPr>
        <p:spPr>
          <a:xfrm>
            <a:off x="4572000" y="4783460"/>
            <a:ext cx="4392488" cy="1323439"/>
          </a:xfrm>
          <a:prstGeom prst="rect">
            <a:avLst/>
          </a:prstGeom>
          <a:solidFill>
            <a:schemeClr val="bg1"/>
          </a:solidFill>
        </p:spPr>
        <p:txBody>
          <a:bodyPr wrap="square">
            <a:spAutoFit/>
          </a:bodyPr>
          <a:lstStyle/>
          <a:p>
            <a:pPr>
              <a:spcAft>
                <a:spcPts val="600"/>
              </a:spcAft>
            </a:pPr>
            <a:r>
              <a:rPr lang="en-CA" sz="1600" dirty="0">
                <a:solidFill>
                  <a:srgbClr val="0000FF"/>
                </a:solidFill>
                <a:latin typeface="Times New Roman" pitchFamily="18" charset="0"/>
                <a:cs typeface="Times New Roman" pitchFamily="18" charset="0"/>
              </a:rPr>
              <a:t>Cheng I, Zhang L., Blanchard P., Dalziel J., Tordon R., Huang J., </a:t>
            </a:r>
            <a:r>
              <a:rPr lang="en-CA" sz="1600" dirty="0" smtClean="0">
                <a:solidFill>
                  <a:srgbClr val="0000FF"/>
                </a:solidFill>
                <a:latin typeface="Times New Roman" pitchFamily="18" charset="0"/>
                <a:cs typeface="Times New Roman" pitchFamily="18" charset="0"/>
              </a:rPr>
              <a:t>Holsen </a:t>
            </a:r>
            <a:r>
              <a:rPr lang="en-CA" sz="1600" dirty="0">
                <a:solidFill>
                  <a:srgbClr val="0000FF"/>
                </a:solidFill>
                <a:latin typeface="Times New Roman" pitchFamily="18" charset="0"/>
                <a:cs typeface="Times New Roman" pitchFamily="18" charset="0"/>
              </a:rPr>
              <a:t>T.M., 2013. </a:t>
            </a:r>
            <a:r>
              <a:rPr lang="en-CA" sz="1600" dirty="0">
                <a:solidFill>
                  <a:srgbClr val="000000"/>
                </a:solidFill>
                <a:latin typeface="Times New Roman" pitchFamily="18" charset="0"/>
                <a:cs typeface="Times New Roman" pitchFamily="18" charset="0"/>
              </a:rPr>
              <a:t>Comparing mercury sources and atmospheric mercury processes at a coastal and inland site. </a:t>
            </a:r>
            <a:r>
              <a:rPr lang="en-CA" sz="1600" dirty="0" smtClean="0">
                <a:solidFill>
                  <a:srgbClr val="C00000"/>
                </a:solidFill>
                <a:latin typeface="Times New Roman" pitchFamily="18" charset="0"/>
                <a:cs typeface="Times New Roman" pitchFamily="18" charset="0"/>
              </a:rPr>
              <a:t>JGR -Atmosheres, </a:t>
            </a:r>
            <a:r>
              <a:rPr lang="en-CA" sz="1600" dirty="0">
                <a:solidFill>
                  <a:srgbClr val="C00000"/>
                </a:solidFill>
                <a:latin typeface="Times New Roman" pitchFamily="18" charset="0"/>
                <a:cs typeface="Times New Roman" pitchFamily="18" charset="0"/>
              </a:rPr>
              <a:t>118, </a:t>
            </a:r>
            <a:r>
              <a:rPr lang="en-CA" sz="1600" dirty="0" smtClean="0">
                <a:solidFill>
                  <a:srgbClr val="C00000"/>
                </a:solidFill>
                <a:latin typeface="Times New Roman" pitchFamily="18" charset="0"/>
                <a:cs typeface="Times New Roman" pitchFamily="18" charset="0"/>
              </a:rPr>
              <a:t>2434-2443</a:t>
            </a:r>
            <a:endParaRPr lang="en-CA" sz="1600" dirty="0">
              <a:solidFill>
                <a:srgbClr val="C00000"/>
              </a:solidFill>
              <a:latin typeface="Times New Roman" pitchFamily="18" charset="0"/>
              <a:cs typeface="Times New Roman" pitchFamily="18" charset="0"/>
            </a:endParaRPr>
          </a:p>
        </p:txBody>
      </p:sp>
      <p:sp>
        <p:nvSpPr>
          <p:cNvPr id="5" name="Content Placeholder 2"/>
          <p:cNvSpPr txBox="1">
            <a:spLocks/>
          </p:cNvSpPr>
          <p:nvPr/>
        </p:nvSpPr>
        <p:spPr>
          <a:xfrm>
            <a:off x="827088" y="1462747"/>
            <a:ext cx="8209408" cy="1246173"/>
          </a:xfrm>
          <a:prstGeom prst="rect">
            <a:avLst/>
          </a:prstGeom>
        </p:spPr>
        <p:txBody>
          <a:bodyPr>
            <a:normAutofit fontScale="92500"/>
          </a:bodyPr>
          <a:lstStyle>
            <a:lvl1pPr marL="287338" indent="-287338" algn="l" rtl="0" eaLnBrk="0" fontAlgn="base" hangingPunct="0">
              <a:spcBef>
                <a:spcPct val="20000"/>
              </a:spcBef>
              <a:spcAft>
                <a:spcPct val="0"/>
              </a:spcAft>
              <a:buClr>
                <a:srgbClr val="FF0000"/>
              </a:buClr>
              <a:buSzPct val="120000"/>
              <a:buChar char="•"/>
              <a:defRPr kumimoji="1" sz="2400">
                <a:solidFill>
                  <a:schemeClr val="tx1"/>
                </a:solidFill>
                <a:latin typeface="+mn-lt"/>
                <a:ea typeface="+mn-ea"/>
                <a:cs typeface="+mn-cs"/>
              </a:defRPr>
            </a:lvl1pPr>
            <a:lvl2pPr marL="765175" indent="-287338" algn="l" rtl="0" eaLnBrk="0" fontAlgn="base" hangingPunct="0">
              <a:spcBef>
                <a:spcPct val="20000"/>
              </a:spcBef>
              <a:spcAft>
                <a:spcPct val="0"/>
              </a:spcAft>
              <a:buClr>
                <a:srgbClr val="3A601B"/>
              </a:buClr>
              <a:buFont typeface="Arial" charset="0"/>
              <a:buChar char="–"/>
              <a:defRPr kumimoji="1" sz="2000">
                <a:solidFill>
                  <a:schemeClr val="tx1"/>
                </a:solidFill>
                <a:latin typeface="+mn-lt"/>
                <a:ea typeface="+mn-ea"/>
                <a:cs typeface="+mn-cs"/>
              </a:defRPr>
            </a:lvl2pPr>
            <a:lvl3pPr marL="1139825" indent="-184150" algn="l" rtl="0" eaLnBrk="0" fontAlgn="base" hangingPunct="0">
              <a:spcBef>
                <a:spcPct val="20000"/>
              </a:spcBef>
              <a:spcAft>
                <a:spcPct val="0"/>
              </a:spcAft>
              <a:buClr>
                <a:srgbClr val="B89500"/>
              </a:buClr>
              <a:buFont typeface="Arial" charset="0"/>
              <a:buChar char="▪"/>
              <a:defRPr kumimoji="1" sz="2400">
                <a:solidFill>
                  <a:schemeClr val="tx1"/>
                </a:solidFill>
                <a:latin typeface="+mn-lt"/>
                <a:ea typeface="+mn-ea"/>
                <a:cs typeface="+mn-cs"/>
              </a:defRPr>
            </a:lvl3pPr>
            <a:lvl4pPr marL="1603375" indent="-228600" algn="l" rtl="0" eaLnBrk="0" fontAlgn="base" hangingPunct="0">
              <a:spcBef>
                <a:spcPct val="20000"/>
              </a:spcBef>
              <a:spcAft>
                <a:spcPct val="0"/>
              </a:spcAft>
              <a:buChar char="–"/>
              <a:defRPr kumimoji="1" sz="1600">
                <a:solidFill>
                  <a:schemeClr val="tx1"/>
                </a:solidFill>
                <a:latin typeface="+mn-lt"/>
                <a:ea typeface="+mn-ea"/>
                <a:cs typeface="+mn-cs"/>
              </a:defRPr>
            </a:lvl4pPr>
            <a:lvl5pPr marL="2000250" indent="-190500" algn="l" rtl="0" eaLnBrk="0" fontAlgn="base" hangingPunct="0">
              <a:spcBef>
                <a:spcPct val="20000"/>
              </a:spcBef>
              <a:spcAft>
                <a:spcPct val="0"/>
              </a:spcAft>
              <a:buChar char="»"/>
              <a:defRPr kumimoji="1" sz="1400">
                <a:solidFill>
                  <a:schemeClr val="tx1"/>
                </a:solidFill>
                <a:latin typeface="+mn-lt"/>
                <a:ea typeface="+mn-ea"/>
                <a:cs typeface="+mn-cs"/>
              </a:defRPr>
            </a:lvl5pPr>
            <a:lvl6pPr marL="2457450" indent="-190500" algn="l" rtl="0" fontAlgn="base">
              <a:spcBef>
                <a:spcPct val="20000"/>
              </a:spcBef>
              <a:spcAft>
                <a:spcPct val="0"/>
              </a:spcAft>
              <a:buChar char="»"/>
              <a:defRPr kumimoji="1" sz="1400">
                <a:solidFill>
                  <a:schemeClr val="tx1"/>
                </a:solidFill>
                <a:latin typeface="+mn-lt"/>
                <a:ea typeface="+mn-ea"/>
                <a:cs typeface="+mn-cs"/>
              </a:defRPr>
            </a:lvl6pPr>
            <a:lvl7pPr marL="2914650" indent="-190500" algn="l" rtl="0" fontAlgn="base">
              <a:spcBef>
                <a:spcPct val="20000"/>
              </a:spcBef>
              <a:spcAft>
                <a:spcPct val="0"/>
              </a:spcAft>
              <a:buChar char="»"/>
              <a:defRPr kumimoji="1" sz="1400">
                <a:solidFill>
                  <a:schemeClr val="tx1"/>
                </a:solidFill>
                <a:latin typeface="+mn-lt"/>
                <a:ea typeface="+mn-ea"/>
                <a:cs typeface="+mn-cs"/>
              </a:defRPr>
            </a:lvl7pPr>
            <a:lvl8pPr marL="3371850" indent="-190500" algn="l" rtl="0" fontAlgn="base">
              <a:spcBef>
                <a:spcPct val="20000"/>
              </a:spcBef>
              <a:spcAft>
                <a:spcPct val="0"/>
              </a:spcAft>
              <a:buChar char="»"/>
              <a:defRPr kumimoji="1" sz="1400">
                <a:solidFill>
                  <a:schemeClr val="tx1"/>
                </a:solidFill>
                <a:latin typeface="+mn-lt"/>
                <a:ea typeface="+mn-ea"/>
                <a:cs typeface="+mn-cs"/>
              </a:defRPr>
            </a:lvl8pPr>
            <a:lvl9pPr marL="3829050" indent="-190500" algn="l" rtl="0" fontAlgn="base">
              <a:spcBef>
                <a:spcPct val="20000"/>
              </a:spcBef>
              <a:spcAft>
                <a:spcPct val="0"/>
              </a:spcAft>
              <a:buChar char="»"/>
              <a:defRPr kumimoji="1" sz="1400">
                <a:solidFill>
                  <a:schemeClr val="tx1"/>
                </a:solidFill>
                <a:latin typeface="+mn-lt"/>
                <a:ea typeface="+mn-ea"/>
                <a:cs typeface="+mn-cs"/>
              </a:defRPr>
            </a:lvl9pPr>
          </a:lstStyle>
          <a:p>
            <a:pPr marL="0" indent="0">
              <a:lnSpc>
                <a:spcPct val="110000"/>
              </a:lnSpc>
              <a:spcBef>
                <a:spcPts val="0"/>
              </a:spcBef>
              <a:buFontTx/>
              <a:buNone/>
            </a:pPr>
            <a:r>
              <a:rPr lang="en-CA" dirty="0" smtClean="0">
                <a:solidFill>
                  <a:srgbClr val="0000FF"/>
                </a:solidFill>
              </a:rPr>
              <a:t>Goal: </a:t>
            </a:r>
            <a:r>
              <a:rPr lang="en-CA" b="1" dirty="0" smtClean="0">
                <a:solidFill>
                  <a:srgbClr val="000000"/>
                </a:solidFill>
                <a:latin typeface="Times New Roman" pitchFamily="18" charset="0"/>
                <a:cs typeface="Times New Roman" pitchFamily="18" charset="0"/>
              </a:rPr>
              <a:t>Compare sources and atmospheric processes </a:t>
            </a:r>
            <a:r>
              <a:rPr lang="en-CA" dirty="0" smtClean="0">
                <a:solidFill>
                  <a:srgbClr val="000000"/>
                </a:solidFill>
                <a:latin typeface="Times New Roman" pitchFamily="18" charset="0"/>
                <a:cs typeface="Times New Roman" pitchFamily="18" charset="0"/>
              </a:rPr>
              <a:t>affecting GEM, GOM, and PBM at a coastal (Kejimkujik National Park, Nova Scotia) and inland site (Huntington Wildlife Forest, New York)</a:t>
            </a:r>
          </a:p>
        </p:txBody>
      </p:sp>
    </p:spTree>
    <p:extLst>
      <p:ext uri="{BB962C8B-B14F-4D97-AF65-F5344CB8AC3E}">
        <p14:creationId xmlns:p14="http://schemas.microsoft.com/office/powerpoint/2010/main" xmlns="" val="8231054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ChangeArrowheads="1"/>
          </p:cNvSpPr>
          <p:nvPr/>
        </p:nvSpPr>
        <p:spPr bwMode="auto">
          <a:xfrm>
            <a:off x="827088" y="620713"/>
            <a:ext cx="8281416"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altLang="zh-TW" sz="2800" b="1" dirty="0" smtClean="0">
                <a:solidFill>
                  <a:srgbClr val="0000FF"/>
                </a:solidFill>
                <a:latin typeface="Times New Roman" pitchFamily="18" charset="0"/>
              </a:rPr>
              <a:t>Motivation </a:t>
            </a:r>
            <a:endParaRPr lang="en-US" altLang="zh-TW" sz="2800" b="1" dirty="0">
              <a:solidFill>
                <a:srgbClr val="0000FF"/>
              </a:solidFill>
              <a:latin typeface="Times New Roman" pitchFamily="18" charset="0"/>
            </a:endParaRPr>
          </a:p>
        </p:txBody>
      </p:sp>
      <p:sp>
        <p:nvSpPr>
          <p:cNvPr id="5" name="Content Placeholder 2"/>
          <p:cNvSpPr txBox="1">
            <a:spLocks/>
          </p:cNvSpPr>
          <p:nvPr/>
        </p:nvSpPr>
        <p:spPr>
          <a:xfrm>
            <a:off x="323528" y="1556792"/>
            <a:ext cx="8640960" cy="4853136"/>
          </a:xfrm>
          <a:prstGeom prst="rect">
            <a:avLst/>
          </a:prstGeom>
        </p:spPr>
        <p:txBody>
          <a:bodyPr>
            <a:normAutofit/>
          </a:bodyPr>
          <a:lstStyle>
            <a:lvl1pPr marL="287338" indent="-287338" algn="l" rtl="0" eaLnBrk="0" fontAlgn="base" hangingPunct="0">
              <a:spcBef>
                <a:spcPct val="20000"/>
              </a:spcBef>
              <a:spcAft>
                <a:spcPct val="0"/>
              </a:spcAft>
              <a:buClr>
                <a:srgbClr val="FF0000"/>
              </a:buClr>
              <a:buSzPct val="120000"/>
              <a:buChar char="•"/>
              <a:defRPr kumimoji="1" sz="2400">
                <a:solidFill>
                  <a:schemeClr val="tx1"/>
                </a:solidFill>
                <a:latin typeface="+mn-lt"/>
                <a:ea typeface="+mn-ea"/>
                <a:cs typeface="+mn-cs"/>
              </a:defRPr>
            </a:lvl1pPr>
            <a:lvl2pPr marL="765175" indent="-287338" algn="l" rtl="0" eaLnBrk="0" fontAlgn="base" hangingPunct="0">
              <a:spcBef>
                <a:spcPct val="20000"/>
              </a:spcBef>
              <a:spcAft>
                <a:spcPct val="0"/>
              </a:spcAft>
              <a:buClr>
                <a:srgbClr val="3A601B"/>
              </a:buClr>
              <a:buFont typeface="Arial" charset="0"/>
              <a:buChar char="–"/>
              <a:defRPr kumimoji="1" sz="2000">
                <a:solidFill>
                  <a:schemeClr val="tx1"/>
                </a:solidFill>
                <a:latin typeface="+mn-lt"/>
                <a:ea typeface="+mn-ea"/>
                <a:cs typeface="+mn-cs"/>
              </a:defRPr>
            </a:lvl2pPr>
            <a:lvl3pPr marL="1139825" indent="-184150" algn="l" rtl="0" eaLnBrk="0" fontAlgn="base" hangingPunct="0">
              <a:spcBef>
                <a:spcPct val="20000"/>
              </a:spcBef>
              <a:spcAft>
                <a:spcPct val="0"/>
              </a:spcAft>
              <a:buClr>
                <a:srgbClr val="B89500"/>
              </a:buClr>
              <a:buFont typeface="Arial" charset="0"/>
              <a:buChar char="▪"/>
              <a:defRPr kumimoji="1" sz="2400">
                <a:solidFill>
                  <a:schemeClr val="tx1"/>
                </a:solidFill>
                <a:latin typeface="+mn-lt"/>
                <a:ea typeface="+mn-ea"/>
                <a:cs typeface="+mn-cs"/>
              </a:defRPr>
            </a:lvl3pPr>
            <a:lvl4pPr marL="1603375" indent="-228600" algn="l" rtl="0" eaLnBrk="0" fontAlgn="base" hangingPunct="0">
              <a:spcBef>
                <a:spcPct val="20000"/>
              </a:spcBef>
              <a:spcAft>
                <a:spcPct val="0"/>
              </a:spcAft>
              <a:buChar char="–"/>
              <a:defRPr kumimoji="1" sz="1600">
                <a:solidFill>
                  <a:schemeClr val="tx1"/>
                </a:solidFill>
                <a:latin typeface="+mn-lt"/>
                <a:ea typeface="+mn-ea"/>
                <a:cs typeface="+mn-cs"/>
              </a:defRPr>
            </a:lvl4pPr>
            <a:lvl5pPr marL="2000250" indent="-190500" algn="l" rtl="0" eaLnBrk="0" fontAlgn="base" hangingPunct="0">
              <a:spcBef>
                <a:spcPct val="20000"/>
              </a:spcBef>
              <a:spcAft>
                <a:spcPct val="0"/>
              </a:spcAft>
              <a:buChar char="»"/>
              <a:defRPr kumimoji="1" sz="1400">
                <a:solidFill>
                  <a:schemeClr val="tx1"/>
                </a:solidFill>
                <a:latin typeface="+mn-lt"/>
                <a:ea typeface="+mn-ea"/>
                <a:cs typeface="+mn-cs"/>
              </a:defRPr>
            </a:lvl5pPr>
            <a:lvl6pPr marL="2457450" indent="-190500" algn="l" rtl="0" fontAlgn="base">
              <a:spcBef>
                <a:spcPct val="20000"/>
              </a:spcBef>
              <a:spcAft>
                <a:spcPct val="0"/>
              </a:spcAft>
              <a:buChar char="»"/>
              <a:defRPr kumimoji="1" sz="1400">
                <a:solidFill>
                  <a:schemeClr val="tx1"/>
                </a:solidFill>
                <a:latin typeface="+mn-lt"/>
                <a:ea typeface="+mn-ea"/>
                <a:cs typeface="+mn-cs"/>
              </a:defRPr>
            </a:lvl6pPr>
            <a:lvl7pPr marL="2914650" indent="-190500" algn="l" rtl="0" fontAlgn="base">
              <a:spcBef>
                <a:spcPct val="20000"/>
              </a:spcBef>
              <a:spcAft>
                <a:spcPct val="0"/>
              </a:spcAft>
              <a:buChar char="»"/>
              <a:defRPr kumimoji="1" sz="1400">
                <a:solidFill>
                  <a:schemeClr val="tx1"/>
                </a:solidFill>
                <a:latin typeface="+mn-lt"/>
                <a:ea typeface="+mn-ea"/>
                <a:cs typeface="+mn-cs"/>
              </a:defRPr>
            </a:lvl7pPr>
            <a:lvl8pPr marL="3371850" indent="-190500" algn="l" rtl="0" fontAlgn="base">
              <a:spcBef>
                <a:spcPct val="20000"/>
              </a:spcBef>
              <a:spcAft>
                <a:spcPct val="0"/>
              </a:spcAft>
              <a:buChar char="»"/>
              <a:defRPr kumimoji="1" sz="1400">
                <a:solidFill>
                  <a:schemeClr val="tx1"/>
                </a:solidFill>
                <a:latin typeface="+mn-lt"/>
                <a:ea typeface="+mn-ea"/>
                <a:cs typeface="+mn-cs"/>
              </a:defRPr>
            </a:lvl8pPr>
            <a:lvl9pPr marL="3829050" indent="-190500" algn="l" rtl="0" fontAlgn="base">
              <a:spcBef>
                <a:spcPct val="20000"/>
              </a:spcBef>
              <a:spcAft>
                <a:spcPct val="0"/>
              </a:spcAft>
              <a:buChar char="»"/>
              <a:defRPr kumimoji="1" sz="1400">
                <a:solidFill>
                  <a:schemeClr val="tx1"/>
                </a:solidFill>
                <a:latin typeface="+mn-lt"/>
                <a:ea typeface="+mn-ea"/>
                <a:cs typeface="+mn-cs"/>
              </a:defRPr>
            </a:lvl9pPr>
          </a:lstStyle>
          <a:p>
            <a:pPr lvl="1">
              <a:spcAft>
                <a:spcPts val="600"/>
              </a:spcAft>
            </a:pPr>
            <a:r>
              <a:rPr lang="en-CA" sz="2400" dirty="0" smtClean="0">
                <a:solidFill>
                  <a:srgbClr val="000000"/>
                </a:solidFill>
                <a:latin typeface="Times New Roman" pitchFamily="18" charset="0"/>
                <a:cs typeface="Times New Roman" pitchFamily="18" charset="0"/>
              </a:rPr>
              <a:t>Both sites were identified as biological Hg hotspots in NE North America</a:t>
            </a:r>
          </a:p>
          <a:p>
            <a:pPr lvl="1">
              <a:spcAft>
                <a:spcPts val="600"/>
              </a:spcAft>
            </a:pPr>
            <a:r>
              <a:rPr lang="en-CA" sz="2400" dirty="0" smtClean="0">
                <a:solidFill>
                  <a:srgbClr val="000000"/>
                </a:solidFill>
                <a:latin typeface="Times New Roman" pitchFamily="18" charset="0"/>
                <a:cs typeface="Times New Roman" pitchFamily="18" charset="0"/>
              </a:rPr>
              <a:t>Potential difference in sources and atmospheric processes between coastal and inland sites: </a:t>
            </a:r>
            <a:r>
              <a:rPr lang="en-CA" sz="2400" dirty="0" smtClean="0">
                <a:solidFill>
                  <a:srgbClr val="CC3300"/>
                </a:solidFill>
                <a:latin typeface="Times New Roman" pitchFamily="18" charset="0"/>
                <a:cs typeface="Times New Roman" pitchFamily="18" charset="0"/>
              </a:rPr>
              <a:t>influence of the marine boundary layer</a:t>
            </a:r>
          </a:p>
          <a:p>
            <a:pPr lvl="2">
              <a:spcAft>
                <a:spcPts val="600"/>
              </a:spcAft>
            </a:pPr>
            <a:r>
              <a:rPr lang="en-CA" b="1" dirty="0" smtClean="0">
                <a:solidFill>
                  <a:srgbClr val="000000"/>
                </a:solidFill>
                <a:latin typeface="Times New Roman" pitchFamily="18" charset="0"/>
                <a:cs typeface="Times New Roman" pitchFamily="18" charset="0"/>
              </a:rPr>
              <a:t>Evasion of GEM from the ocean – largest source of natural and re-emitted Hg globally</a:t>
            </a:r>
          </a:p>
          <a:p>
            <a:pPr lvl="2">
              <a:spcAft>
                <a:spcPts val="600"/>
              </a:spcAft>
            </a:pPr>
            <a:r>
              <a:rPr lang="en-CA" b="1" dirty="0" smtClean="0">
                <a:solidFill>
                  <a:srgbClr val="000000"/>
                </a:solidFill>
                <a:latin typeface="Times New Roman" pitchFamily="18" charset="0"/>
                <a:cs typeface="Times New Roman" pitchFamily="18" charset="0"/>
              </a:rPr>
              <a:t>Adsorption of GOM by sea-salt aerosols</a:t>
            </a:r>
          </a:p>
          <a:p>
            <a:pPr lvl="2">
              <a:spcAft>
                <a:spcPts val="600"/>
              </a:spcAft>
            </a:pPr>
            <a:r>
              <a:rPr lang="en-CA" b="1" dirty="0" smtClean="0">
                <a:solidFill>
                  <a:srgbClr val="000000"/>
                </a:solidFill>
                <a:latin typeface="Times New Roman" pitchFamily="18" charset="0"/>
                <a:cs typeface="Times New Roman" pitchFamily="18" charset="0"/>
              </a:rPr>
              <a:t>Photochemical production of GOM from GEM-bromine reactions – the ocean is a major source of Br</a:t>
            </a:r>
            <a:endParaRPr lang="en-CA" b="1" dirty="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39881608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579296" cy="648072"/>
          </a:xfrm>
        </p:spPr>
        <p:txBody>
          <a:bodyPr>
            <a:normAutofit/>
          </a:bodyPr>
          <a:lstStyle/>
          <a:p>
            <a:r>
              <a:rPr lang="en-CA" sz="2800" dirty="0" smtClean="0">
                <a:solidFill>
                  <a:srgbClr val="0000FF"/>
                </a:solidFill>
              </a:rPr>
              <a:t>Results – Comparing the coastal and inland site</a:t>
            </a:r>
            <a:endParaRPr lang="en-CA" sz="2800" dirty="0">
              <a:solidFill>
                <a:srgbClr val="0000FF"/>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047241116"/>
              </p:ext>
            </p:extLst>
          </p:nvPr>
        </p:nvGraphicFramePr>
        <p:xfrm>
          <a:off x="827584" y="980728"/>
          <a:ext cx="8229600" cy="5608320"/>
        </p:xfrm>
        <a:graphic>
          <a:graphicData uri="http://schemas.openxmlformats.org/drawingml/2006/table">
            <a:tbl>
              <a:tblPr firstRow="1" bandRow="1">
                <a:tableStyleId>{5C22544A-7EE6-4342-B048-85BDC9FD1C3A}</a:tableStyleId>
              </a:tblPr>
              <a:tblGrid>
                <a:gridCol w="2952328"/>
                <a:gridCol w="1512168"/>
                <a:gridCol w="1440160"/>
                <a:gridCol w="2324944"/>
              </a:tblGrid>
              <a:tr h="914400">
                <a:tc>
                  <a:txBody>
                    <a:bodyPr/>
                    <a:lstStyle/>
                    <a:p>
                      <a:r>
                        <a:rPr lang="en-CA" dirty="0" smtClean="0">
                          <a:solidFill>
                            <a:srgbClr val="0000FF"/>
                          </a:solidFill>
                        </a:rPr>
                        <a:t>Potential</a:t>
                      </a:r>
                      <a:r>
                        <a:rPr lang="en-CA" baseline="0" dirty="0" smtClean="0">
                          <a:solidFill>
                            <a:srgbClr val="0000FF"/>
                          </a:solidFill>
                        </a:rPr>
                        <a:t> </a:t>
                      </a:r>
                      <a:r>
                        <a:rPr lang="en-CA" dirty="0" smtClean="0">
                          <a:solidFill>
                            <a:srgbClr val="0000FF"/>
                          </a:solidFill>
                        </a:rPr>
                        <a:t>Sources or processes (from PCA factors)</a:t>
                      </a:r>
                      <a:endParaRPr lang="en-CA" dirty="0">
                        <a:solidFill>
                          <a:srgbClr val="0000FF"/>
                        </a:solidFill>
                      </a:endParaRPr>
                    </a:p>
                  </a:txBody>
                  <a:tcPr>
                    <a:solidFill>
                      <a:schemeClr val="bg1"/>
                    </a:solidFill>
                  </a:tcPr>
                </a:tc>
                <a:tc>
                  <a:txBody>
                    <a:bodyPr/>
                    <a:lstStyle/>
                    <a:p>
                      <a:pPr algn="ctr"/>
                      <a:r>
                        <a:rPr lang="en-CA" dirty="0" smtClean="0">
                          <a:solidFill>
                            <a:srgbClr val="CC3300"/>
                          </a:solidFill>
                        </a:rPr>
                        <a:t>Coastal site</a:t>
                      </a:r>
                      <a:endParaRPr lang="en-CA" dirty="0">
                        <a:solidFill>
                          <a:srgbClr val="CC3300"/>
                        </a:solidFill>
                      </a:endParaRPr>
                    </a:p>
                  </a:txBody>
                  <a:tcPr>
                    <a:solidFill>
                      <a:schemeClr val="bg1"/>
                    </a:solidFill>
                  </a:tcPr>
                </a:tc>
                <a:tc>
                  <a:txBody>
                    <a:bodyPr/>
                    <a:lstStyle/>
                    <a:p>
                      <a:pPr algn="ctr"/>
                      <a:r>
                        <a:rPr lang="en-CA" dirty="0" smtClean="0">
                          <a:solidFill>
                            <a:srgbClr val="0000FF"/>
                          </a:solidFill>
                        </a:rPr>
                        <a:t>Inland site</a:t>
                      </a:r>
                      <a:endParaRPr lang="en-CA" dirty="0">
                        <a:solidFill>
                          <a:srgbClr val="0000FF"/>
                        </a:solidFill>
                      </a:endParaRPr>
                    </a:p>
                  </a:txBody>
                  <a:tcPr>
                    <a:solidFill>
                      <a:schemeClr val="bg1"/>
                    </a:solidFill>
                  </a:tcPr>
                </a:tc>
                <a:tc>
                  <a:txBody>
                    <a:bodyPr/>
                    <a:lstStyle/>
                    <a:p>
                      <a:pPr algn="ctr"/>
                      <a:r>
                        <a:rPr lang="en-CA" b="1" dirty="0" smtClean="0">
                          <a:solidFill>
                            <a:srgbClr val="CC3300"/>
                          </a:solidFill>
                        </a:rPr>
                        <a:t>APCS</a:t>
                      </a:r>
                      <a:r>
                        <a:rPr lang="en-CA" b="1" baseline="0" dirty="0" smtClean="0">
                          <a:solidFill>
                            <a:srgbClr val="CC3300"/>
                          </a:solidFill>
                        </a:rPr>
                        <a:t> for the coastal site</a:t>
                      </a:r>
                      <a:endParaRPr lang="en-CA" b="1" dirty="0">
                        <a:solidFill>
                          <a:srgbClr val="CC3300"/>
                        </a:solidFill>
                      </a:endParaRPr>
                    </a:p>
                  </a:txBody>
                  <a:tcPr>
                    <a:solidFill>
                      <a:schemeClr val="bg1"/>
                    </a:solidFill>
                  </a:tcPr>
                </a:tc>
              </a:tr>
              <a:tr h="370840">
                <a:tc>
                  <a:txBody>
                    <a:bodyPr/>
                    <a:lstStyle/>
                    <a:p>
                      <a:r>
                        <a:rPr lang="en-CA" dirty="0" smtClean="0"/>
                        <a:t>Combustion</a:t>
                      </a:r>
                      <a:r>
                        <a:rPr lang="en-CA" baseline="0" dirty="0" smtClean="0"/>
                        <a:t> and industrial sources</a:t>
                      </a:r>
                      <a:endParaRPr lang="en-CA" dirty="0"/>
                    </a:p>
                  </a:txBody>
                  <a:tcPr anchor="ctr">
                    <a:solidFill>
                      <a:schemeClr val="bg1"/>
                    </a:solidFill>
                  </a:tcPr>
                </a:tc>
                <a:tc>
                  <a:txBody>
                    <a:bodyPr/>
                    <a:lstStyle/>
                    <a:p>
                      <a:pPr algn="ctr"/>
                      <a:r>
                        <a:rPr lang="en-CA" sz="2800" dirty="0" smtClean="0">
                          <a:solidFill>
                            <a:srgbClr val="CC3300"/>
                          </a:solidFill>
                          <a:sym typeface="Wingdings"/>
                        </a:rPr>
                        <a:t></a:t>
                      </a:r>
                      <a:endParaRPr lang="en-CA" sz="2800" dirty="0">
                        <a:solidFill>
                          <a:srgbClr val="CC3300"/>
                        </a:solidFill>
                      </a:endParaRP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smtClean="0">
                          <a:ln>
                            <a:noFill/>
                          </a:ln>
                          <a:solidFill>
                            <a:prstClr val="black"/>
                          </a:solidFill>
                          <a:effectLst/>
                          <a:uLnTx/>
                          <a:uFillTx/>
                          <a:latin typeface="+mn-lt"/>
                          <a:ea typeface="+mn-ea"/>
                          <a:cs typeface="+mn-cs"/>
                          <a:sym typeface="Wingdings"/>
                        </a:rPr>
                        <a:t></a:t>
                      </a:r>
                      <a:endParaRPr kumimoji="0" lang="en-CA" sz="2800" b="0" i="0" u="none" strike="noStrike" kern="1200" cap="none" spc="0" normalizeH="0" baseline="0" noProof="0" dirty="0" smtClean="0">
                        <a:ln>
                          <a:noFill/>
                        </a:ln>
                        <a:solidFill>
                          <a:prstClr val="black"/>
                        </a:solidFill>
                        <a:effectLst/>
                        <a:uLnTx/>
                        <a:uFillTx/>
                        <a:latin typeface="+mn-lt"/>
                        <a:ea typeface="+mn-ea"/>
                        <a:cs typeface="+mn-cs"/>
                      </a:endParaRPr>
                    </a:p>
                  </a:txBody>
                  <a:tcPr anchor="ctr">
                    <a:solidFill>
                      <a:schemeClr val="bg1"/>
                    </a:solidFill>
                  </a:tcPr>
                </a:tc>
                <a:tc>
                  <a:txBody>
                    <a:bodyPr/>
                    <a:lstStyle/>
                    <a:p>
                      <a:pPr algn="ctr"/>
                      <a:r>
                        <a:rPr lang="en-CA" b="1" dirty="0" smtClean="0">
                          <a:solidFill>
                            <a:srgbClr val="CC3300"/>
                          </a:solidFill>
                        </a:rPr>
                        <a:t>Coastal &gt;</a:t>
                      </a:r>
                      <a:r>
                        <a:rPr lang="en-CA" b="1" baseline="0" dirty="0" smtClean="0">
                          <a:solidFill>
                            <a:srgbClr val="CC3300"/>
                          </a:solidFill>
                        </a:rPr>
                        <a:t> land airflows (Shipping port source)</a:t>
                      </a:r>
                      <a:endParaRPr lang="en-CA" b="1" dirty="0">
                        <a:solidFill>
                          <a:srgbClr val="CC3300"/>
                        </a:solidFill>
                      </a:endParaRPr>
                    </a:p>
                  </a:txBody>
                  <a:tcPr anchor="ctr">
                    <a:solidFill>
                      <a:schemeClr val="bg1"/>
                    </a:solidFill>
                  </a:tcPr>
                </a:tc>
              </a:tr>
              <a:tr h="548640">
                <a:tc>
                  <a:txBody>
                    <a:bodyPr/>
                    <a:lstStyle/>
                    <a:p>
                      <a:r>
                        <a:rPr lang="en-CA" dirty="0" smtClean="0"/>
                        <a:t>Wildfires</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smtClean="0">
                          <a:ln>
                            <a:noFill/>
                          </a:ln>
                          <a:solidFill>
                            <a:srgbClr val="CC3300"/>
                          </a:solidFill>
                          <a:effectLst/>
                          <a:uLnTx/>
                          <a:uFillTx/>
                          <a:latin typeface="+mn-lt"/>
                          <a:ea typeface="+mn-ea"/>
                          <a:cs typeface="+mn-cs"/>
                          <a:sym typeface="Wingdings"/>
                        </a:rPr>
                        <a:t></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smtClean="0">
                          <a:ln>
                            <a:noFill/>
                          </a:ln>
                          <a:solidFill>
                            <a:prstClr val="black"/>
                          </a:solidFill>
                          <a:effectLst/>
                          <a:uLnTx/>
                          <a:uFillTx/>
                          <a:latin typeface="+mn-lt"/>
                          <a:ea typeface="+mn-ea"/>
                          <a:cs typeface="+mn-cs"/>
                          <a:sym typeface="Wingdings"/>
                        </a:rPr>
                        <a:t></a:t>
                      </a:r>
                      <a:endParaRPr kumimoji="0" lang="en-CA" sz="2800" b="0" i="0" u="none" strike="noStrike" kern="1200" cap="none" spc="0" normalizeH="0" baseline="0" noProof="0" dirty="0" smtClean="0">
                        <a:ln>
                          <a:noFill/>
                        </a:ln>
                        <a:solidFill>
                          <a:prstClr val="black"/>
                        </a:solidFill>
                        <a:effectLst/>
                        <a:uLnTx/>
                        <a:uFillTx/>
                        <a:latin typeface="+mn-lt"/>
                        <a:ea typeface="+mn-ea"/>
                        <a:cs typeface="+mn-cs"/>
                      </a:endParaRPr>
                    </a:p>
                  </a:txBody>
                  <a:tcPr anchor="ctr">
                    <a:solidFill>
                      <a:schemeClr val="bg1"/>
                    </a:solidFill>
                  </a:tcPr>
                </a:tc>
                <a:tc>
                  <a:txBody>
                    <a:bodyPr/>
                    <a:lstStyle/>
                    <a:p>
                      <a:pPr algn="ctr"/>
                      <a:endParaRPr lang="en-CA" b="1" dirty="0">
                        <a:solidFill>
                          <a:srgbClr val="CC3300"/>
                        </a:solidFill>
                      </a:endParaRPr>
                    </a:p>
                  </a:txBody>
                  <a:tcPr anchor="ctr">
                    <a:solidFill>
                      <a:schemeClr val="bg1"/>
                    </a:solidFill>
                  </a:tcPr>
                </a:tc>
              </a:tr>
              <a:tr h="370840">
                <a:tc>
                  <a:txBody>
                    <a:bodyPr/>
                    <a:lstStyle/>
                    <a:p>
                      <a:r>
                        <a:rPr lang="en-CA" dirty="0" smtClean="0"/>
                        <a:t>Hg</a:t>
                      </a:r>
                      <a:r>
                        <a:rPr lang="en-CA" baseline="0" dirty="0" smtClean="0"/>
                        <a:t> condensation on particles in winter</a:t>
                      </a:r>
                      <a:endParaRPr lang="en-CA" dirty="0"/>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smtClean="0">
                          <a:ln>
                            <a:noFill/>
                          </a:ln>
                          <a:solidFill>
                            <a:srgbClr val="CC3300"/>
                          </a:solidFill>
                          <a:effectLst/>
                          <a:uLnTx/>
                          <a:uFillTx/>
                          <a:latin typeface="+mn-lt"/>
                          <a:ea typeface="+mn-ea"/>
                          <a:cs typeface="+mn-cs"/>
                          <a:sym typeface="Wingdings"/>
                        </a:rPr>
                        <a:t></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smtClean="0">
                          <a:ln>
                            <a:noFill/>
                          </a:ln>
                          <a:solidFill>
                            <a:prstClr val="black"/>
                          </a:solidFill>
                          <a:effectLst/>
                          <a:uLnTx/>
                          <a:uFillTx/>
                          <a:latin typeface="+mn-lt"/>
                          <a:ea typeface="+mn-ea"/>
                          <a:cs typeface="+mn-cs"/>
                          <a:sym typeface="Wingdings"/>
                        </a:rPr>
                        <a:t></a:t>
                      </a:r>
                      <a:endParaRPr kumimoji="0" lang="en-CA" sz="2800" b="0" i="0" u="none" strike="noStrike" kern="1200" cap="none" spc="0" normalizeH="0" baseline="0" noProof="0" dirty="0" smtClean="0">
                        <a:ln>
                          <a:noFill/>
                        </a:ln>
                        <a:solidFill>
                          <a:prstClr val="black"/>
                        </a:solidFill>
                        <a:effectLst/>
                        <a:uLnTx/>
                        <a:uFillTx/>
                        <a:latin typeface="+mn-lt"/>
                        <a:ea typeface="+mn-ea"/>
                        <a:cs typeface="+mn-cs"/>
                      </a:endParaRPr>
                    </a:p>
                  </a:txBody>
                  <a:tcPr anchor="ctr">
                    <a:solidFill>
                      <a:schemeClr val="bg1"/>
                    </a:solidFill>
                  </a:tcPr>
                </a:tc>
                <a:tc>
                  <a:txBody>
                    <a:bodyPr/>
                    <a:lstStyle/>
                    <a:p>
                      <a:pPr algn="ctr"/>
                      <a:r>
                        <a:rPr lang="en-CA" b="1" dirty="0" smtClean="0">
                          <a:solidFill>
                            <a:srgbClr val="CC3300"/>
                          </a:solidFill>
                        </a:rPr>
                        <a:t>Land and coastal</a:t>
                      </a:r>
                      <a:r>
                        <a:rPr lang="en-CA" b="1" baseline="0" dirty="0" smtClean="0">
                          <a:solidFill>
                            <a:srgbClr val="CC3300"/>
                          </a:solidFill>
                        </a:rPr>
                        <a:t> &gt; oceanic airflows</a:t>
                      </a:r>
                      <a:endParaRPr lang="en-CA" b="1" dirty="0">
                        <a:solidFill>
                          <a:srgbClr val="CC3300"/>
                        </a:solidFill>
                      </a:endParaRPr>
                    </a:p>
                  </a:txBody>
                  <a:tcPr anchor="ctr">
                    <a:solidFill>
                      <a:schemeClr val="bg1"/>
                    </a:solidFill>
                  </a:tcPr>
                </a:tc>
              </a:tr>
              <a:tr h="370840">
                <a:tc>
                  <a:txBody>
                    <a:bodyPr/>
                    <a:lstStyle/>
                    <a:p>
                      <a:r>
                        <a:rPr lang="en-CA" dirty="0" smtClean="0"/>
                        <a:t>GEM evasion from ocean</a:t>
                      </a:r>
                      <a:endParaRPr lang="en-CA" dirty="0"/>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smtClean="0">
                          <a:ln>
                            <a:noFill/>
                          </a:ln>
                          <a:solidFill>
                            <a:srgbClr val="CC3300"/>
                          </a:solidFill>
                          <a:effectLst/>
                          <a:uLnTx/>
                          <a:uFillTx/>
                          <a:latin typeface="+mn-lt"/>
                          <a:ea typeface="+mn-ea"/>
                          <a:cs typeface="+mn-cs"/>
                          <a:sym typeface="Wingdings"/>
                        </a:rPr>
                        <a:t></a:t>
                      </a:r>
                    </a:p>
                  </a:txBody>
                  <a:tcPr anchor="ctr">
                    <a:solidFill>
                      <a:schemeClr val="bg1"/>
                    </a:solidFill>
                  </a:tcPr>
                </a:tc>
                <a:tc>
                  <a:txBody>
                    <a:bodyPr/>
                    <a:lstStyle/>
                    <a:p>
                      <a:pPr algn="ctr"/>
                      <a:endParaRPr lang="en-CA" dirty="0"/>
                    </a:p>
                  </a:txBody>
                  <a:tcPr anchor="ctr">
                    <a:solidFill>
                      <a:schemeClr val="bg1"/>
                    </a:solidFill>
                  </a:tcPr>
                </a:tc>
                <a:tc>
                  <a:txBody>
                    <a:bodyPr/>
                    <a:lstStyle/>
                    <a:p>
                      <a:pPr algn="ctr"/>
                      <a:r>
                        <a:rPr lang="en-CA" b="1" dirty="0" smtClean="0">
                          <a:solidFill>
                            <a:srgbClr val="CC3300"/>
                          </a:solidFill>
                        </a:rPr>
                        <a:t>Oceanic</a:t>
                      </a:r>
                      <a:r>
                        <a:rPr lang="en-CA" b="1" baseline="0" dirty="0" smtClean="0">
                          <a:solidFill>
                            <a:srgbClr val="CC3300"/>
                          </a:solidFill>
                        </a:rPr>
                        <a:t> &gt; land and coastal airflows</a:t>
                      </a:r>
                      <a:endParaRPr lang="en-CA" b="1" dirty="0">
                        <a:solidFill>
                          <a:srgbClr val="CC3300"/>
                        </a:solidFill>
                      </a:endParaRPr>
                    </a:p>
                  </a:txBody>
                  <a:tcPr anchor="ctr">
                    <a:solidFill>
                      <a:schemeClr val="bg1"/>
                    </a:solidFill>
                  </a:tcPr>
                </a:tc>
              </a:tr>
              <a:tr h="370840">
                <a:tc>
                  <a:txBody>
                    <a:bodyPr/>
                    <a:lstStyle/>
                    <a:p>
                      <a:r>
                        <a:rPr lang="en-CA" dirty="0" smtClean="0"/>
                        <a:t>Urban emissions</a:t>
                      </a:r>
                      <a:endParaRPr lang="en-CA" dirty="0"/>
                    </a:p>
                  </a:txBody>
                  <a:tcPr anchor="ctr">
                    <a:solidFill>
                      <a:schemeClr val="bg1"/>
                    </a:solidFill>
                  </a:tcPr>
                </a:tc>
                <a:tc>
                  <a:txBody>
                    <a:bodyPr/>
                    <a:lstStyle/>
                    <a:p>
                      <a:pPr algn="ctr"/>
                      <a:endParaRPr lang="en-CA" dirty="0">
                        <a:solidFill>
                          <a:srgbClr val="CC3300"/>
                        </a:solidFill>
                      </a:endParaRP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smtClean="0">
                          <a:ln>
                            <a:noFill/>
                          </a:ln>
                          <a:solidFill>
                            <a:prstClr val="black"/>
                          </a:solidFill>
                          <a:effectLst/>
                          <a:uLnTx/>
                          <a:uFillTx/>
                          <a:latin typeface="+mn-lt"/>
                          <a:ea typeface="+mn-ea"/>
                          <a:cs typeface="+mn-cs"/>
                          <a:sym typeface="Wingdings"/>
                        </a:rPr>
                        <a:t></a:t>
                      </a:r>
                    </a:p>
                  </a:txBody>
                  <a:tcPr anchor="ctr">
                    <a:solidFill>
                      <a:schemeClr val="bg1"/>
                    </a:solidFill>
                  </a:tcPr>
                </a:tc>
                <a:tc>
                  <a:txBody>
                    <a:bodyPr/>
                    <a:lstStyle/>
                    <a:p>
                      <a:pPr algn="ctr"/>
                      <a:r>
                        <a:rPr lang="en-CA" b="1" dirty="0" smtClean="0">
                          <a:solidFill>
                            <a:srgbClr val="CC3300"/>
                          </a:solidFill>
                        </a:rPr>
                        <a:t>N/A</a:t>
                      </a:r>
                      <a:endParaRPr lang="en-CA" b="1" dirty="0">
                        <a:solidFill>
                          <a:srgbClr val="CC3300"/>
                        </a:solidFill>
                      </a:endParaRPr>
                    </a:p>
                  </a:txBody>
                  <a:tcPr anchor="ctr">
                    <a:solidFill>
                      <a:schemeClr val="bg1"/>
                    </a:solidFill>
                  </a:tcPr>
                </a:tc>
              </a:tr>
              <a:tr h="370840">
                <a:tc>
                  <a:txBody>
                    <a:bodyPr/>
                    <a:lstStyle/>
                    <a:p>
                      <a:r>
                        <a:rPr lang="en-CA" dirty="0" smtClean="0"/>
                        <a:t>Hg wet deposition</a:t>
                      </a:r>
                      <a:endParaRPr lang="en-CA" dirty="0"/>
                    </a:p>
                  </a:txBody>
                  <a:tcPr anchor="ctr">
                    <a:solidFill>
                      <a:schemeClr val="bg1"/>
                    </a:solidFill>
                  </a:tcPr>
                </a:tc>
                <a:tc>
                  <a:txBody>
                    <a:bodyPr/>
                    <a:lstStyle/>
                    <a:p>
                      <a:pPr algn="ctr"/>
                      <a:endParaRPr lang="en-CA" dirty="0">
                        <a:solidFill>
                          <a:srgbClr val="CC3300"/>
                        </a:solidFill>
                      </a:endParaRP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smtClean="0">
                          <a:ln>
                            <a:noFill/>
                          </a:ln>
                          <a:solidFill>
                            <a:prstClr val="black"/>
                          </a:solidFill>
                          <a:effectLst/>
                          <a:uLnTx/>
                          <a:uFillTx/>
                          <a:latin typeface="+mn-lt"/>
                          <a:ea typeface="+mn-ea"/>
                          <a:cs typeface="+mn-cs"/>
                          <a:sym typeface="Wingdings"/>
                        </a:rPr>
                        <a:t></a:t>
                      </a:r>
                    </a:p>
                  </a:txBody>
                  <a:tcPr anchor="ctr">
                    <a:solidFill>
                      <a:schemeClr val="bg1"/>
                    </a:solidFill>
                  </a:tcPr>
                </a:tc>
                <a:tc>
                  <a:txBody>
                    <a:bodyPr/>
                    <a:lstStyle/>
                    <a:p>
                      <a:pPr algn="ctr"/>
                      <a:r>
                        <a:rPr lang="en-CA" b="1" dirty="0" smtClean="0">
                          <a:solidFill>
                            <a:srgbClr val="CC3300"/>
                          </a:solidFill>
                        </a:rPr>
                        <a:t>N/A</a:t>
                      </a:r>
                      <a:endParaRPr lang="en-CA" b="1" dirty="0">
                        <a:solidFill>
                          <a:srgbClr val="CC3300"/>
                        </a:solidFill>
                      </a:endParaRPr>
                    </a:p>
                  </a:txBody>
                  <a:tcPr anchor="ctr">
                    <a:solidFill>
                      <a:schemeClr val="bg1"/>
                    </a:solidFill>
                  </a:tcPr>
                </a:tc>
              </a:tr>
              <a:tr h="370840">
                <a:tc>
                  <a:txBody>
                    <a:bodyPr/>
                    <a:lstStyle/>
                    <a:p>
                      <a:r>
                        <a:rPr lang="en-CA" dirty="0" smtClean="0"/>
                        <a:t>Photochemical production of GOM</a:t>
                      </a:r>
                      <a:r>
                        <a:rPr lang="en-CA" baseline="0" dirty="0" smtClean="0"/>
                        <a:t> or transport from free troposphere</a:t>
                      </a:r>
                      <a:endParaRPr lang="en-CA" dirty="0"/>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smtClean="0">
                          <a:ln>
                            <a:noFill/>
                          </a:ln>
                          <a:solidFill>
                            <a:srgbClr val="CC3300"/>
                          </a:solidFill>
                          <a:effectLst/>
                          <a:uLnTx/>
                          <a:uFillTx/>
                          <a:latin typeface="+mn-lt"/>
                          <a:ea typeface="+mn-ea"/>
                          <a:cs typeface="+mn-cs"/>
                          <a:sym typeface="Wingdings"/>
                        </a:rPr>
                        <a:t></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smtClean="0">
                          <a:ln>
                            <a:noFill/>
                          </a:ln>
                          <a:solidFill>
                            <a:prstClr val="black"/>
                          </a:solidFill>
                          <a:effectLst/>
                          <a:uLnTx/>
                          <a:uFillTx/>
                          <a:latin typeface="+mn-lt"/>
                          <a:ea typeface="+mn-ea"/>
                          <a:cs typeface="+mn-cs"/>
                          <a:sym typeface="Wingdings"/>
                        </a:rPr>
                        <a:t></a:t>
                      </a:r>
                      <a:endParaRPr kumimoji="0" lang="en-CA" sz="2800" b="0" i="0" u="none" strike="noStrike" kern="1200" cap="none" spc="0" normalizeH="0" baseline="0" noProof="0" dirty="0" smtClean="0">
                        <a:ln>
                          <a:noFill/>
                        </a:ln>
                        <a:solidFill>
                          <a:prstClr val="black"/>
                        </a:solidFill>
                        <a:effectLst/>
                        <a:uLnTx/>
                        <a:uFillTx/>
                        <a:latin typeface="+mn-lt"/>
                        <a:ea typeface="+mn-ea"/>
                        <a:cs typeface="+mn-cs"/>
                      </a:endParaRPr>
                    </a:p>
                  </a:txBody>
                  <a:tcPr anchor="ctr">
                    <a:solidFill>
                      <a:schemeClr val="bg1"/>
                    </a:solidFill>
                  </a:tcPr>
                </a:tc>
                <a:tc>
                  <a:txBody>
                    <a:bodyPr/>
                    <a:lstStyle/>
                    <a:p>
                      <a:pPr algn="ctr"/>
                      <a:r>
                        <a:rPr lang="en-CA" b="1" dirty="0" smtClean="0">
                          <a:solidFill>
                            <a:srgbClr val="CC3300"/>
                          </a:solidFill>
                        </a:rPr>
                        <a:t>Not</a:t>
                      </a:r>
                      <a:r>
                        <a:rPr lang="en-CA" b="1" baseline="0" dirty="0" smtClean="0">
                          <a:solidFill>
                            <a:srgbClr val="CC3300"/>
                          </a:solidFill>
                        </a:rPr>
                        <a:t> statistically different between airflow patterns</a:t>
                      </a:r>
                      <a:endParaRPr lang="en-CA" b="1" dirty="0">
                        <a:solidFill>
                          <a:srgbClr val="CC3300"/>
                        </a:solidFill>
                      </a:endParaRPr>
                    </a:p>
                  </a:txBody>
                  <a:tcPr anchor="ctr">
                    <a:solidFill>
                      <a:schemeClr val="bg1"/>
                    </a:solidFill>
                  </a:tcPr>
                </a:tc>
              </a:tr>
            </a:tbl>
          </a:graphicData>
        </a:graphic>
      </p:graphicFrame>
    </p:spTree>
    <p:extLst>
      <p:ext uri="{BB962C8B-B14F-4D97-AF65-F5344CB8AC3E}">
        <p14:creationId xmlns:p14="http://schemas.microsoft.com/office/powerpoint/2010/main" xmlns="" val="11553344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764704"/>
            <a:ext cx="8229600" cy="580926"/>
          </a:xfrm>
        </p:spPr>
        <p:txBody>
          <a:bodyPr/>
          <a:lstStyle/>
          <a:p>
            <a:r>
              <a:rPr lang="en-CA" sz="2800" dirty="0" smtClean="0">
                <a:solidFill>
                  <a:srgbClr val="0000FF"/>
                </a:solidFill>
              </a:rPr>
              <a:t>Conclusions</a:t>
            </a:r>
            <a:endParaRPr lang="en-CA" sz="2800" dirty="0">
              <a:solidFill>
                <a:srgbClr val="0000FF"/>
              </a:solidFill>
            </a:endParaRPr>
          </a:p>
        </p:txBody>
      </p:sp>
      <p:sp>
        <p:nvSpPr>
          <p:cNvPr id="3" name="Content Placeholder 2"/>
          <p:cNvSpPr>
            <a:spLocks noGrp="1"/>
          </p:cNvSpPr>
          <p:nvPr>
            <p:ph idx="1"/>
          </p:nvPr>
        </p:nvSpPr>
        <p:spPr>
          <a:xfrm>
            <a:off x="899592" y="1628800"/>
            <a:ext cx="8085584" cy="4925144"/>
          </a:xfrm>
        </p:spPr>
        <p:txBody>
          <a:bodyPr>
            <a:normAutofit/>
          </a:bodyPr>
          <a:lstStyle/>
          <a:p>
            <a:pPr marL="0" indent="0">
              <a:buNone/>
            </a:pPr>
            <a:r>
              <a:rPr lang="en-CA" dirty="0" smtClean="0">
                <a:solidFill>
                  <a:srgbClr val="0000FF"/>
                </a:solidFill>
              </a:rPr>
              <a:t>Factor representing combustion and industrial source was found only in 2009 and not in 2010  for the two sites</a:t>
            </a:r>
          </a:p>
          <a:p>
            <a:pPr lvl="1"/>
            <a:r>
              <a:rPr lang="en-CA" dirty="0" smtClean="0"/>
              <a:t>Possible explanation is large SO</a:t>
            </a:r>
            <a:r>
              <a:rPr lang="en-CA" baseline="-25000" dirty="0" smtClean="0"/>
              <a:t>2</a:t>
            </a:r>
            <a:r>
              <a:rPr lang="en-CA" dirty="0" smtClean="0"/>
              <a:t> and NO</a:t>
            </a:r>
            <a:r>
              <a:rPr lang="en-CA" baseline="-25000" dirty="0" smtClean="0"/>
              <a:t>x </a:t>
            </a:r>
            <a:r>
              <a:rPr lang="en-CA" dirty="0" smtClean="0"/>
              <a:t>emission reductions from coal utilities in U.S. over the same time frame</a:t>
            </a:r>
          </a:p>
          <a:p>
            <a:pPr marL="0" indent="0">
              <a:buNone/>
            </a:pPr>
            <a:r>
              <a:rPr lang="en-CA" dirty="0" smtClean="0">
                <a:solidFill>
                  <a:srgbClr val="0000FF"/>
                </a:solidFill>
              </a:rPr>
              <a:t>Influence of marine airflow is the key difference in sources and processes affecting speciated atmospheric Hg concentrations at a coastal and inland site</a:t>
            </a:r>
          </a:p>
          <a:p>
            <a:pPr lvl="1"/>
            <a:r>
              <a:rPr lang="en-CA" dirty="0" smtClean="0"/>
              <a:t>Evasion of GEM from ocean</a:t>
            </a:r>
          </a:p>
          <a:p>
            <a:pPr lvl="1"/>
            <a:r>
              <a:rPr lang="en-CA" dirty="0" smtClean="0"/>
              <a:t>GOM production by GEM-Br reaction is potentially occurring at low O</a:t>
            </a:r>
            <a:r>
              <a:rPr lang="en-CA" baseline="-25000" dirty="0" smtClean="0"/>
              <a:t>3</a:t>
            </a:r>
            <a:r>
              <a:rPr lang="en-CA" dirty="0" smtClean="0"/>
              <a:t> concentrations (&lt;40 ppb) – </a:t>
            </a:r>
            <a:r>
              <a:rPr lang="en-CA" u="sng" dirty="0" smtClean="0"/>
              <a:t>however there are still many uncertainties on the reactions that produce GOM</a:t>
            </a:r>
          </a:p>
          <a:p>
            <a:pPr lvl="1"/>
            <a:endParaRPr lang="en-CA" dirty="0"/>
          </a:p>
        </p:txBody>
      </p:sp>
    </p:spTree>
    <p:extLst>
      <p:ext uri="{BB962C8B-B14F-4D97-AF65-F5344CB8AC3E}">
        <p14:creationId xmlns:p14="http://schemas.microsoft.com/office/powerpoint/2010/main" xmlns="" val="42753998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5139958" y="1484784"/>
            <a:ext cx="4004042" cy="2736304"/>
          </a:xfrm>
          <a:prstGeom prst="rect">
            <a:avLst/>
          </a:prstGeom>
          <a:noFill/>
          <a:ln w="9525">
            <a:noFill/>
            <a:miter lim="800000"/>
            <a:headEnd/>
            <a:tailEnd/>
          </a:ln>
        </p:spPr>
      </p:pic>
      <p:sp>
        <p:nvSpPr>
          <p:cNvPr id="3074" name="Rectangle 6"/>
          <p:cNvSpPr>
            <a:spLocks noChangeArrowheads="1"/>
          </p:cNvSpPr>
          <p:nvPr/>
        </p:nvSpPr>
        <p:spPr bwMode="auto">
          <a:xfrm>
            <a:off x="559124" y="548680"/>
            <a:ext cx="8640960"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altLang="zh-TW" sz="2800" b="1" dirty="0" smtClean="0">
                <a:solidFill>
                  <a:srgbClr val="3A601B"/>
                </a:solidFill>
                <a:latin typeface="Times New Roman" pitchFamily="18" charset="0"/>
              </a:rPr>
              <a:t>Regression modeling of GOM and PBM partitioning</a:t>
            </a:r>
            <a:endParaRPr lang="en-US" sz="2800" b="1" dirty="0">
              <a:solidFill>
                <a:srgbClr val="3A601B"/>
              </a:solidFill>
              <a:latin typeface="Times New Roman" pitchFamily="18" charset="0"/>
            </a:endParaRPr>
          </a:p>
        </p:txBody>
      </p:sp>
      <p:sp>
        <p:nvSpPr>
          <p:cNvPr id="5" name="Rectangle 4"/>
          <p:cNvSpPr/>
          <p:nvPr/>
        </p:nvSpPr>
        <p:spPr>
          <a:xfrm>
            <a:off x="817866" y="5517232"/>
            <a:ext cx="8123475" cy="830997"/>
          </a:xfrm>
          <a:prstGeom prst="rect">
            <a:avLst/>
          </a:prstGeom>
        </p:spPr>
        <p:txBody>
          <a:bodyPr wrap="square">
            <a:spAutoFit/>
          </a:bodyPr>
          <a:lstStyle/>
          <a:p>
            <a:pPr lvl="0"/>
            <a:r>
              <a:rPr lang="en-US" sz="1600" dirty="0" smtClean="0">
                <a:solidFill>
                  <a:srgbClr val="0000FF"/>
                </a:solidFill>
                <a:latin typeface="Times New Roman" pitchFamily="18" charset="0"/>
                <a:cs typeface="Times New Roman" pitchFamily="18" charset="0"/>
              </a:rPr>
              <a:t>Cheng I., </a:t>
            </a:r>
            <a:r>
              <a:rPr lang="en-US" sz="1600" dirty="0">
                <a:solidFill>
                  <a:srgbClr val="0000FF"/>
                </a:solidFill>
                <a:latin typeface="Times New Roman" pitchFamily="18" charset="0"/>
                <a:cs typeface="Times New Roman" pitchFamily="18" charset="0"/>
              </a:rPr>
              <a:t>Zhang L., and Blanchard P., </a:t>
            </a:r>
            <a:r>
              <a:rPr lang="en-US" sz="1600" dirty="0" smtClean="0">
                <a:solidFill>
                  <a:srgbClr val="0000FF"/>
                </a:solidFill>
                <a:latin typeface="Times New Roman" pitchFamily="18" charset="0"/>
                <a:cs typeface="Times New Roman" pitchFamily="18" charset="0"/>
              </a:rPr>
              <a:t>2014</a:t>
            </a:r>
            <a:r>
              <a:rPr lang="en-US" sz="1600" dirty="0">
                <a:solidFill>
                  <a:srgbClr val="0000FF"/>
                </a:solidFill>
                <a:latin typeface="Times New Roman" pitchFamily="18" charset="0"/>
                <a:cs typeface="Times New Roman" pitchFamily="18" charset="0"/>
              </a:rPr>
              <a:t>. </a:t>
            </a:r>
            <a:r>
              <a:rPr lang="en-US" sz="1600" dirty="0" smtClean="0">
                <a:latin typeface="Times New Roman" pitchFamily="18" charset="0"/>
                <a:cs typeface="Times New Roman" pitchFamily="18" charset="0"/>
              </a:rPr>
              <a:t>Regression </a:t>
            </a:r>
            <a:r>
              <a:rPr lang="en-US" sz="1600" dirty="0">
                <a:latin typeface="Times New Roman" pitchFamily="18" charset="0"/>
                <a:cs typeface="Times New Roman" pitchFamily="18" charset="0"/>
              </a:rPr>
              <a:t>modeling of gas-particle partitioning of atmospheric oxidized mercury from temperature data.  Journal of Geophysical Research –Atmospheres. </a:t>
            </a:r>
            <a:r>
              <a:rPr lang="en-US" sz="1600" dirty="0" smtClean="0">
                <a:solidFill>
                  <a:srgbClr val="C00000"/>
                </a:solidFill>
                <a:latin typeface="Times New Roman" pitchFamily="18" charset="0"/>
                <a:cs typeface="Times New Roman" pitchFamily="18" charset="0"/>
              </a:rPr>
              <a:t>Revised.</a:t>
            </a:r>
            <a:endParaRPr lang="en-CA" sz="1600" dirty="0">
              <a:solidFill>
                <a:srgbClr val="0000FF"/>
              </a:solidFill>
              <a:latin typeface="Times New Roman" pitchFamily="18" charset="0"/>
              <a:cs typeface="Times New Roman" pitchFamily="18" charset="0"/>
            </a:endParaRPr>
          </a:p>
        </p:txBody>
      </p:sp>
      <p:sp>
        <p:nvSpPr>
          <p:cNvPr id="6" name="Content Placeholder 7"/>
          <p:cNvSpPr txBox="1">
            <a:spLocks/>
          </p:cNvSpPr>
          <p:nvPr/>
        </p:nvSpPr>
        <p:spPr>
          <a:xfrm>
            <a:off x="683568" y="1600200"/>
            <a:ext cx="4680520" cy="3917032"/>
          </a:xfrm>
          <a:prstGeom prst="rect">
            <a:avLst/>
          </a:prstGeom>
        </p:spPr>
        <p:txBody>
          <a:bodyPr>
            <a:normAutofit/>
          </a:bodyPr>
          <a:lstStyle>
            <a:lvl1pPr marL="287338" indent="-287338" algn="l" rtl="0" eaLnBrk="0" fontAlgn="base" hangingPunct="0">
              <a:spcBef>
                <a:spcPct val="20000"/>
              </a:spcBef>
              <a:spcAft>
                <a:spcPct val="0"/>
              </a:spcAft>
              <a:buClr>
                <a:srgbClr val="FF0000"/>
              </a:buClr>
              <a:buSzPct val="120000"/>
              <a:buChar char="•"/>
              <a:defRPr kumimoji="1" sz="2400">
                <a:solidFill>
                  <a:schemeClr val="tx1"/>
                </a:solidFill>
                <a:latin typeface="+mn-lt"/>
                <a:ea typeface="+mn-ea"/>
                <a:cs typeface="+mn-cs"/>
              </a:defRPr>
            </a:lvl1pPr>
            <a:lvl2pPr marL="765175" indent="-287338" algn="l" rtl="0" eaLnBrk="0" fontAlgn="base" hangingPunct="0">
              <a:spcBef>
                <a:spcPct val="20000"/>
              </a:spcBef>
              <a:spcAft>
                <a:spcPct val="0"/>
              </a:spcAft>
              <a:buClr>
                <a:srgbClr val="3A601B"/>
              </a:buClr>
              <a:buFont typeface="Arial" charset="0"/>
              <a:buChar char="–"/>
              <a:defRPr kumimoji="1" sz="2000">
                <a:solidFill>
                  <a:schemeClr val="tx1"/>
                </a:solidFill>
                <a:latin typeface="+mn-lt"/>
                <a:ea typeface="+mn-ea"/>
                <a:cs typeface="+mn-cs"/>
              </a:defRPr>
            </a:lvl2pPr>
            <a:lvl3pPr marL="1139825" indent="-184150" algn="l" rtl="0" eaLnBrk="0" fontAlgn="base" hangingPunct="0">
              <a:spcBef>
                <a:spcPct val="20000"/>
              </a:spcBef>
              <a:spcAft>
                <a:spcPct val="0"/>
              </a:spcAft>
              <a:buClr>
                <a:srgbClr val="B89500"/>
              </a:buClr>
              <a:buFont typeface="Arial" charset="0"/>
              <a:buChar char="▪"/>
              <a:defRPr kumimoji="1" sz="2400">
                <a:solidFill>
                  <a:schemeClr val="tx1"/>
                </a:solidFill>
                <a:latin typeface="+mn-lt"/>
                <a:ea typeface="+mn-ea"/>
                <a:cs typeface="+mn-cs"/>
              </a:defRPr>
            </a:lvl3pPr>
            <a:lvl4pPr marL="1603375" indent="-228600" algn="l" rtl="0" eaLnBrk="0" fontAlgn="base" hangingPunct="0">
              <a:spcBef>
                <a:spcPct val="20000"/>
              </a:spcBef>
              <a:spcAft>
                <a:spcPct val="0"/>
              </a:spcAft>
              <a:buChar char="–"/>
              <a:defRPr kumimoji="1" sz="1600">
                <a:solidFill>
                  <a:schemeClr val="tx1"/>
                </a:solidFill>
                <a:latin typeface="+mn-lt"/>
                <a:ea typeface="+mn-ea"/>
                <a:cs typeface="+mn-cs"/>
              </a:defRPr>
            </a:lvl4pPr>
            <a:lvl5pPr marL="2000250" indent="-190500" algn="l" rtl="0" eaLnBrk="0" fontAlgn="base" hangingPunct="0">
              <a:spcBef>
                <a:spcPct val="20000"/>
              </a:spcBef>
              <a:spcAft>
                <a:spcPct val="0"/>
              </a:spcAft>
              <a:buChar char="»"/>
              <a:defRPr kumimoji="1" sz="1400">
                <a:solidFill>
                  <a:schemeClr val="tx1"/>
                </a:solidFill>
                <a:latin typeface="+mn-lt"/>
                <a:ea typeface="+mn-ea"/>
                <a:cs typeface="+mn-cs"/>
              </a:defRPr>
            </a:lvl5pPr>
            <a:lvl6pPr marL="2457450" indent="-190500" algn="l" rtl="0" fontAlgn="base">
              <a:spcBef>
                <a:spcPct val="20000"/>
              </a:spcBef>
              <a:spcAft>
                <a:spcPct val="0"/>
              </a:spcAft>
              <a:buChar char="»"/>
              <a:defRPr kumimoji="1" sz="1400">
                <a:solidFill>
                  <a:schemeClr val="tx1"/>
                </a:solidFill>
                <a:latin typeface="+mn-lt"/>
                <a:ea typeface="+mn-ea"/>
                <a:cs typeface="+mn-cs"/>
              </a:defRPr>
            </a:lvl6pPr>
            <a:lvl7pPr marL="2914650" indent="-190500" algn="l" rtl="0" fontAlgn="base">
              <a:spcBef>
                <a:spcPct val="20000"/>
              </a:spcBef>
              <a:spcAft>
                <a:spcPct val="0"/>
              </a:spcAft>
              <a:buChar char="»"/>
              <a:defRPr kumimoji="1" sz="1400">
                <a:solidFill>
                  <a:schemeClr val="tx1"/>
                </a:solidFill>
                <a:latin typeface="+mn-lt"/>
                <a:ea typeface="+mn-ea"/>
                <a:cs typeface="+mn-cs"/>
              </a:defRPr>
            </a:lvl7pPr>
            <a:lvl8pPr marL="3371850" indent="-190500" algn="l" rtl="0" fontAlgn="base">
              <a:spcBef>
                <a:spcPct val="20000"/>
              </a:spcBef>
              <a:spcAft>
                <a:spcPct val="0"/>
              </a:spcAft>
              <a:buChar char="»"/>
              <a:defRPr kumimoji="1" sz="1400">
                <a:solidFill>
                  <a:schemeClr val="tx1"/>
                </a:solidFill>
                <a:latin typeface="+mn-lt"/>
                <a:ea typeface="+mn-ea"/>
                <a:cs typeface="+mn-cs"/>
              </a:defRPr>
            </a:lvl8pPr>
            <a:lvl9pPr marL="3829050" indent="-190500" algn="l" rtl="0" fontAlgn="base">
              <a:spcBef>
                <a:spcPct val="20000"/>
              </a:spcBef>
              <a:spcAft>
                <a:spcPct val="0"/>
              </a:spcAft>
              <a:buChar char="»"/>
              <a:defRPr kumimoji="1" sz="1400">
                <a:solidFill>
                  <a:schemeClr val="tx1"/>
                </a:solidFill>
                <a:latin typeface="+mn-lt"/>
                <a:ea typeface="+mn-ea"/>
                <a:cs typeface="+mn-cs"/>
              </a:defRPr>
            </a:lvl9pPr>
          </a:lstStyle>
          <a:p>
            <a:pPr>
              <a:buClrTx/>
              <a:buFont typeface="Wingdings" panose="05000000000000000000" pitchFamily="2" charset="2"/>
              <a:buChar char="Ø"/>
            </a:pPr>
            <a:r>
              <a:rPr lang="en-CA" sz="2000" kern="0" dirty="0" smtClean="0">
                <a:latin typeface="Times New Roman" panose="02020603050405020304" pitchFamily="18" charset="0"/>
                <a:cs typeface="Times New Roman" panose="02020603050405020304" pitchFamily="18" charset="0"/>
              </a:rPr>
              <a:t>Hg(II) can distribute between the gas (GOM) and particulate phases (PBM)</a:t>
            </a:r>
          </a:p>
          <a:p>
            <a:pPr>
              <a:buClrTx/>
              <a:buFont typeface="Wingdings" panose="05000000000000000000" pitchFamily="2" charset="2"/>
              <a:buChar char="Ø"/>
            </a:pPr>
            <a:r>
              <a:rPr lang="en-CA" sz="2000" kern="0" dirty="0" smtClean="0">
                <a:latin typeface="Times New Roman" panose="02020603050405020304" pitchFamily="18" charset="0"/>
                <a:cs typeface="Times New Roman" panose="02020603050405020304" pitchFamily="18" charset="0"/>
              </a:rPr>
              <a:t>Theories on how Hg(II) partitions: condensation of GOM, adsorption, heterogeneous and aqueous phase chemical reactions</a:t>
            </a:r>
          </a:p>
          <a:p>
            <a:pPr>
              <a:buClrTx/>
              <a:buFont typeface="Wingdings" panose="05000000000000000000" pitchFamily="2" charset="2"/>
              <a:buChar char="Ø"/>
            </a:pPr>
            <a:r>
              <a:rPr lang="en-CA" sz="2000" kern="0" dirty="0" smtClean="0">
                <a:latin typeface="Times New Roman" panose="02020603050405020304" pitchFamily="18" charset="0"/>
                <a:cs typeface="Times New Roman" panose="02020603050405020304" pitchFamily="18" charset="0"/>
              </a:rPr>
              <a:t>Potential factors affecting partitioning of semi-volatile pollutants: Air temperature, Aerosol water uptake and relative humidity, Aerosol chemical composition – also affects the 2</a:t>
            </a:r>
            <a:r>
              <a:rPr lang="en-CA" sz="2000" kern="0" baseline="30000" dirty="0" smtClean="0">
                <a:latin typeface="Times New Roman" panose="02020603050405020304" pitchFamily="18" charset="0"/>
                <a:cs typeface="Times New Roman" panose="02020603050405020304" pitchFamily="18" charset="0"/>
              </a:rPr>
              <a:t>nd</a:t>
            </a:r>
            <a:r>
              <a:rPr lang="en-CA" sz="2000" kern="0" dirty="0" smtClean="0">
                <a:latin typeface="Times New Roman" panose="02020603050405020304" pitchFamily="18" charset="0"/>
                <a:cs typeface="Times New Roman" panose="02020603050405020304" pitchFamily="18" charset="0"/>
              </a:rPr>
              <a:t> factor</a:t>
            </a:r>
            <a:endParaRPr lang="en-CA" sz="2000" kern="0" dirty="0" smtClean="0"/>
          </a:p>
        </p:txBody>
      </p:sp>
      <p:sp>
        <p:nvSpPr>
          <p:cNvPr id="8" name="TextBox 7"/>
          <p:cNvSpPr txBox="1"/>
          <p:nvPr/>
        </p:nvSpPr>
        <p:spPr>
          <a:xfrm>
            <a:off x="5724128" y="4274512"/>
            <a:ext cx="3240361" cy="738664"/>
          </a:xfrm>
          <a:prstGeom prst="rect">
            <a:avLst/>
          </a:prstGeom>
          <a:noFill/>
        </p:spPr>
        <p:txBody>
          <a:bodyPr wrap="square" rtlCol="0">
            <a:spAutoFit/>
          </a:bodyPr>
          <a:lstStyle/>
          <a:p>
            <a:pPr algn="ctr"/>
            <a:r>
              <a:rPr lang="en-CA" sz="1400" i="1" dirty="0" smtClean="0">
                <a:solidFill>
                  <a:srgbClr val="0000FF"/>
                </a:solidFill>
              </a:rPr>
              <a:t>Subir et al., 2012, Atmos. Environ., 46</a:t>
            </a:r>
          </a:p>
          <a:p>
            <a:pPr algn="ctr"/>
            <a:r>
              <a:rPr lang="en-CA" sz="1400" i="1" dirty="0" smtClean="0">
                <a:solidFill>
                  <a:srgbClr val="0000FF"/>
                </a:solidFill>
              </a:rPr>
              <a:t>Figure illustrates the number of ways Hg(II) may interact with aerosols</a:t>
            </a:r>
            <a:endParaRPr lang="en-CA" sz="1400" i="1" dirty="0">
              <a:solidFill>
                <a:srgbClr val="0000FF"/>
              </a:solidFill>
            </a:endParaRPr>
          </a:p>
        </p:txBody>
      </p:sp>
    </p:spTree>
    <p:extLst>
      <p:ext uri="{BB962C8B-B14F-4D97-AF65-F5344CB8AC3E}">
        <p14:creationId xmlns:p14="http://schemas.microsoft.com/office/powerpoint/2010/main" xmlns="" val="11265882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908720"/>
            <a:ext cx="3585592" cy="504056"/>
          </a:xfrm>
        </p:spPr>
        <p:txBody>
          <a:bodyPr/>
          <a:lstStyle/>
          <a:p>
            <a:r>
              <a:rPr lang="en-CA" sz="2800" dirty="0" smtClean="0">
                <a:solidFill>
                  <a:srgbClr val="0000FF"/>
                </a:solidFill>
              </a:rPr>
              <a:t>Motivation</a:t>
            </a:r>
            <a:endParaRPr lang="en-CA" sz="2800" dirty="0">
              <a:solidFill>
                <a:srgbClr val="0000FF"/>
              </a:solidFill>
            </a:endParaRPr>
          </a:p>
        </p:txBody>
      </p:sp>
      <p:sp>
        <p:nvSpPr>
          <p:cNvPr id="6" name="Content Placeholder 2"/>
          <p:cNvSpPr>
            <a:spLocks noGrp="1"/>
          </p:cNvSpPr>
          <p:nvPr>
            <p:ph idx="1"/>
          </p:nvPr>
        </p:nvSpPr>
        <p:spPr>
          <a:xfrm>
            <a:off x="683568" y="1628800"/>
            <a:ext cx="8229600" cy="4785395"/>
          </a:xfrm>
        </p:spPr>
        <p:txBody>
          <a:bodyPr>
            <a:normAutofit/>
          </a:bodyPr>
          <a:lstStyle/>
          <a:p>
            <a:pPr>
              <a:buClrTx/>
              <a:buFont typeface="Wingdings" panose="05000000000000000000" pitchFamily="2" charset="2"/>
              <a:buChar char="Ø"/>
            </a:pPr>
            <a:r>
              <a:rPr lang="en-CA" dirty="0" smtClean="0"/>
              <a:t>Understanding processes affecting GOM and PBM concentrations in air</a:t>
            </a:r>
          </a:p>
          <a:p>
            <a:pPr>
              <a:buClrTx/>
              <a:buFont typeface="Wingdings" panose="05000000000000000000" pitchFamily="2" charset="2"/>
              <a:buChar char="Ø"/>
            </a:pPr>
            <a:r>
              <a:rPr lang="en-CA" dirty="0" smtClean="0"/>
              <a:t>Improving mercury deposition estimates and assessing impacts to ecosystems</a:t>
            </a:r>
          </a:p>
          <a:p>
            <a:pPr lvl="1"/>
            <a:r>
              <a:rPr lang="en-CA" dirty="0" smtClean="0"/>
              <a:t>Majority of chemical transport models assume Hg(II) is distributed at fixed ratios between the gas and particulate phases regardless of the location – not supported by scientific theory</a:t>
            </a:r>
          </a:p>
          <a:p>
            <a:pPr lvl="1"/>
            <a:r>
              <a:rPr lang="en-CA" dirty="0" smtClean="0"/>
              <a:t>Need to develop Hg(II) gas-particle partitioning model with a stronger theoretical basis, e.g. a surface adsorption model that parameterizes gas-particle partitioning using a partition coefficient (K</a:t>
            </a:r>
            <a:r>
              <a:rPr lang="en-CA" baseline="-25000" dirty="0" smtClean="0"/>
              <a:t>p</a:t>
            </a:r>
            <a:r>
              <a:rPr lang="en-CA" dirty="0" smtClean="0"/>
              <a:t>)</a:t>
            </a:r>
            <a:endParaRPr lang="en-CA" baseline="-25000" dirty="0"/>
          </a:p>
        </p:txBody>
      </p:sp>
    </p:spTree>
    <p:extLst>
      <p:ext uri="{BB962C8B-B14F-4D97-AF65-F5344CB8AC3E}">
        <p14:creationId xmlns:p14="http://schemas.microsoft.com/office/powerpoint/2010/main" xmlns="" val="25107910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908720"/>
            <a:ext cx="4032448" cy="508918"/>
          </a:xfrm>
        </p:spPr>
        <p:txBody>
          <a:bodyPr/>
          <a:lstStyle/>
          <a:p>
            <a:r>
              <a:rPr lang="en-CA" sz="2800" dirty="0" smtClean="0">
                <a:solidFill>
                  <a:srgbClr val="0000FF"/>
                </a:solidFill>
              </a:rPr>
              <a:t>Methodology</a:t>
            </a:r>
            <a:endParaRPr lang="en-CA" sz="2800" dirty="0">
              <a:solidFill>
                <a:srgbClr val="0000FF"/>
              </a:solidFill>
            </a:endParaRPr>
          </a:p>
        </p:txBody>
      </p:sp>
      <p:sp>
        <p:nvSpPr>
          <p:cNvPr id="3" name="Content Placeholder 2"/>
          <p:cNvSpPr>
            <a:spLocks noGrp="1"/>
          </p:cNvSpPr>
          <p:nvPr>
            <p:ph idx="1"/>
          </p:nvPr>
        </p:nvSpPr>
        <p:spPr>
          <a:xfrm>
            <a:off x="755576" y="1556792"/>
            <a:ext cx="8229600" cy="4713387"/>
          </a:xfrm>
        </p:spPr>
        <p:txBody>
          <a:bodyPr>
            <a:normAutofit lnSpcReduction="10000"/>
          </a:bodyPr>
          <a:lstStyle/>
          <a:p>
            <a:pPr>
              <a:buClrTx/>
              <a:buFont typeface="Wingdings" panose="05000000000000000000" pitchFamily="2" charset="2"/>
              <a:buChar char="Ø"/>
            </a:pPr>
            <a:r>
              <a:rPr lang="en-CA" dirty="0" smtClean="0"/>
              <a:t>Hg(II) partition coefficient:</a:t>
            </a:r>
          </a:p>
          <a:p>
            <a:pPr lvl="1"/>
            <a:r>
              <a:rPr lang="en-CA" dirty="0" smtClean="0"/>
              <a:t>K</a:t>
            </a:r>
            <a:r>
              <a:rPr lang="en-CA" baseline="-25000" dirty="0" smtClean="0"/>
              <a:t>p</a:t>
            </a:r>
            <a:r>
              <a:rPr lang="en-CA" dirty="0" smtClean="0"/>
              <a:t> = </a:t>
            </a:r>
            <a:r>
              <a:rPr lang="en-CA" i="1" dirty="0" smtClean="0"/>
              <a:t>f</a:t>
            </a:r>
            <a:r>
              <a:rPr lang="en-CA" dirty="0" smtClean="0"/>
              <a:t>(temperature)</a:t>
            </a:r>
          </a:p>
          <a:p>
            <a:pPr>
              <a:buClrTx/>
              <a:buFont typeface="Wingdings" panose="05000000000000000000" pitchFamily="2" charset="2"/>
              <a:buChar char="Ø"/>
            </a:pPr>
            <a:r>
              <a:rPr lang="en-CA" dirty="0" smtClean="0"/>
              <a:t>Hg(II) fraction in particles:</a:t>
            </a:r>
          </a:p>
          <a:p>
            <a:pPr lvl="1"/>
            <a:r>
              <a:rPr lang="en-CA" dirty="0" smtClean="0"/>
              <a:t>Alternative gas-particle partitioning parameter used in literature</a:t>
            </a:r>
          </a:p>
          <a:p>
            <a:pPr lvl="1">
              <a:buNone/>
            </a:pPr>
            <a:r>
              <a:rPr lang="en-CA" dirty="0" smtClean="0"/>
              <a:t> </a:t>
            </a:r>
          </a:p>
          <a:p>
            <a:pPr>
              <a:buClrTx/>
              <a:buFont typeface="Wingdings" panose="05000000000000000000" pitchFamily="2" charset="2"/>
              <a:buChar char="Ø"/>
            </a:pPr>
            <a:r>
              <a:rPr lang="en-CA" dirty="0" smtClean="0"/>
              <a:t>Apply regression analysis to develop models for K</a:t>
            </a:r>
            <a:r>
              <a:rPr lang="en-CA" baseline="-25000" dirty="0" smtClean="0"/>
              <a:t>p</a:t>
            </a:r>
            <a:r>
              <a:rPr lang="en-CA" dirty="0" smtClean="0"/>
              <a:t> and f</a:t>
            </a:r>
            <a:r>
              <a:rPr lang="en-CA" baseline="-25000" dirty="0" smtClean="0"/>
              <a:t>PBM</a:t>
            </a:r>
            <a:r>
              <a:rPr lang="en-CA" dirty="0" smtClean="0"/>
              <a:t> as a function of temperature</a:t>
            </a:r>
          </a:p>
          <a:p>
            <a:pPr>
              <a:buClrTx/>
              <a:buFont typeface="Wingdings" panose="05000000000000000000" pitchFamily="2" charset="2"/>
              <a:buChar char="Ø"/>
            </a:pPr>
            <a:r>
              <a:rPr lang="en-CA" dirty="0" smtClean="0"/>
              <a:t>Collect ambient air data from 10 Atmospheric Mercury Network sites in U.S. and Canada:</a:t>
            </a:r>
          </a:p>
          <a:p>
            <a:pPr lvl="1"/>
            <a:r>
              <a:rPr lang="en-CA" dirty="0" smtClean="0"/>
              <a:t>PBM and GOM – AMNet uses Tekran Hg speciation system</a:t>
            </a:r>
          </a:p>
          <a:p>
            <a:pPr lvl="1"/>
            <a:r>
              <a:rPr lang="en-CA" dirty="0" smtClean="0"/>
              <a:t>PM</a:t>
            </a:r>
            <a:r>
              <a:rPr lang="en-CA" baseline="-25000" dirty="0" smtClean="0"/>
              <a:t>2.5</a:t>
            </a:r>
            <a:r>
              <a:rPr lang="en-CA" dirty="0" smtClean="0"/>
              <a:t> – USEPA AirData and Environment Canada NAPS network</a:t>
            </a:r>
          </a:p>
          <a:p>
            <a:pPr lvl="1"/>
            <a:r>
              <a:rPr lang="en-CA" dirty="0" smtClean="0"/>
              <a:t>Air temperature – USEPA CASTNET </a:t>
            </a:r>
          </a:p>
          <a:p>
            <a:endParaRPr lang="en-CA" dirty="0" smtClean="0"/>
          </a:p>
        </p:txBody>
      </p:sp>
    </p:spTree>
    <p:extLst>
      <p:ext uri="{BB962C8B-B14F-4D97-AF65-F5344CB8AC3E}">
        <p14:creationId xmlns:p14="http://schemas.microsoft.com/office/powerpoint/2010/main" xmlns="" val="23849293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908720"/>
            <a:ext cx="5328592" cy="508918"/>
          </a:xfrm>
        </p:spPr>
        <p:txBody>
          <a:bodyPr/>
          <a:lstStyle/>
          <a:p>
            <a:r>
              <a:rPr lang="en-CA" sz="2800" dirty="0" smtClean="0">
                <a:solidFill>
                  <a:srgbClr val="0000FF"/>
                </a:solidFill>
              </a:rPr>
              <a:t>Regression </a:t>
            </a:r>
            <a:r>
              <a:rPr lang="en-CA" sz="2800" dirty="0">
                <a:solidFill>
                  <a:srgbClr val="0000FF"/>
                </a:solidFill>
              </a:rPr>
              <a:t>model results</a:t>
            </a:r>
          </a:p>
        </p:txBody>
      </p:sp>
      <p:sp>
        <p:nvSpPr>
          <p:cNvPr id="5" name="Content Placeholder 4"/>
          <p:cNvSpPr>
            <a:spLocks noGrp="1"/>
          </p:cNvSpPr>
          <p:nvPr>
            <p:ph idx="1"/>
          </p:nvPr>
        </p:nvSpPr>
        <p:spPr>
          <a:xfrm>
            <a:off x="683568" y="1412776"/>
            <a:ext cx="8229600" cy="4713387"/>
          </a:xfrm>
        </p:spPr>
        <p:txBody>
          <a:bodyPr/>
          <a:lstStyle/>
          <a:p>
            <a:pPr>
              <a:buClrTx/>
              <a:buFont typeface="Wingdings" panose="05000000000000000000" pitchFamily="2" charset="2"/>
              <a:buChar char="Ø"/>
            </a:pPr>
            <a:r>
              <a:rPr lang="en-CA" dirty="0" smtClean="0"/>
              <a:t>Generalized K</a:t>
            </a:r>
            <a:r>
              <a:rPr lang="en-CA" baseline="-25000" dirty="0" smtClean="0"/>
              <a:t>p</a:t>
            </a:r>
            <a:r>
              <a:rPr lang="en-CA" dirty="0" smtClean="0"/>
              <a:t>-temperature model: </a:t>
            </a:r>
          </a:p>
          <a:p>
            <a:pPr lvl="1"/>
            <a:r>
              <a:rPr lang="en-CA" sz="2000" dirty="0" smtClean="0"/>
              <a:t>Daytime data points included, low GOM and PBM excluded in regression model – remove data with large uncertainties data</a:t>
            </a:r>
          </a:p>
          <a:p>
            <a:pPr lvl="1"/>
            <a:r>
              <a:rPr lang="en-CA" sz="2000" dirty="0" smtClean="0"/>
              <a:t>Applied linear and nonlinear models – exponential function provided best data fit for K</a:t>
            </a:r>
            <a:r>
              <a:rPr lang="en-CA" sz="2000" baseline="-25000" dirty="0" smtClean="0"/>
              <a:t>p</a:t>
            </a:r>
            <a:r>
              <a:rPr lang="en-CA" sz="2000" dirty="0" smtClean="0"/>
              <a:t> vs. 1/T in terms of R</a:t>
            </a:r>
            <a:r>
              <a:rPr lang="en-CA" sz="2000" baseline="30000" dirty="0" smtClean="0"/>
              <a:t>2</a:t>
            </a:r>
            <a:endParaRPr lang="en-CA" sz="2000" dirty="0"/>
          </a:p>
        </p:txBody>
      </p:sp>
      <p:graphicFrame>
        <p:nvGraphicFramePr>
          <p:cNvPr id="7" name="Table 6"/>
          <p:cNvGraphicFramePr>
            <a:graphicFrameLocks noGrp="1"/>
          </p:cNvGraphicFramePr>
          <p:nvPr>
            <p:extLst>
              <p:ext uri="{D42A27DB-BD31-4B8C-83A1-F6EECF244321}">
                <p14:modId xmlns:p14="http://schemas.microsoft.com/office/powerpoint/2010/main" xmlns="" val="3647665369"/>
              </p:ext>
            </p:extLst>
          </p:nvPr>
        </p:nvGraphicFramePr>
        <p:xfrm>
          <a:off x="755576" y="3501008"/>
          <a:ext cx="8208912" cy="2768471"/>
        </p:xfrm>
        <a:graphic>
          <a:graphicData uri="http://schemas.openxmlformats.org/drawingml/2006/table">
            <a:tbl>
              <a:tblPr firstRow="1" bandRow="1"/>
              <a:tblGrid>
                <a:gridCol w="1520169"/>
                <a:gridCol w="3592399"/>
                <a:gridCol w="1008112"/>
                <a:gridCol w="2088232"/>
              </a:tblGrid>
              <a:tr h="311569">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nSpc>
                          <a:spcPct val="115000"/>
                        </a:lnSpc>
                        <a:spcAft>
                          <a:spcPts val="0"/>
                        </a:spcAft>
                      </a:pPr>
                      <a:r>
                        <a:rPr lang="en-CA" sz="1800" dirty="0"/>
                        <a:t>Site(s)</a:t>
                      </a:r>
                      <a:endParaRPr lang="en-CA" sz="1800" dirty="0">
                        <a:latin typeface="+mj-lt"/>
                        <a:ea typeface="Calibri"/>
                        <a:cs typeface="Times New Roman"/>
                      </a:endParaRPr>
                    </a:p>
                  </a:txBody>
                  <a:tcPr marL="68580" marR="68580" marT="0" marB="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nSpc>
                          <a:spcPct val="115000"/>
                        </a:lnSpc>
                        <a:spcAft>
                          <a:spcPts val="0"/>
                        </a:spcAft>
                      </a:pPr>
                      <a:r>
                        <a:rPr lang="en-CA" sz="1800" dirty="0"/>
                        <a:t>Regression Equation</a:t>
                      </a:r>
                      <a:endParaRPr lang="en-CA" sz="1800" dirty="0">
                        <a:latin typeface="+mj-lt"/>
                        <a:ea typeface="Calibri"/>
                        <a:cs typeface="Times New Roman"/>
                      </a:endParaRPr>
                    </a:p>
                  </a:txBody>
                  <a:tcPr marL="68580" marR="68580" marT="0" marB="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nSpc>
                          <a:spcPct val="115000"/>
                        </a:lnSpc>
                        <a:spcAft>
                          <a:spcPts val="0"/>
                        </a:spcAft>
                      </a:pPr>
                      <a:r>
                        <a:rPr lang="en-CA" sz="1800" dirty="0"/>
                        <a:t>R</a:t>
                      </a:r>
                      <a:r>
                        <a:rPr lang="en-CA" sz="1800" baseline="30000" dirty="0"/>
                        <a:t>2</a:t>
                      </a:r>
                      <a:endParaRPr lang="en-CA" sz="1800" dirty="0">
                        <a:latin typeface="+mj-lt"/>
                        <a:ea typeface="Calibri"/>
                        <a:cs typeface="Times New Roman"/>
                      </a:endParaRPr>
                    </a:p>
                  </a:txBody>
                  <a:tcPr marL="68580" marR="68580" marT="0" marB="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nSpc>
                          <a:spcPct val="115000"/>
                        </a:lnSpc>
                        <a:spcAft>
                          <a:spcPts val="0"/>
                        </a:spcAft>
                      </a:pPr>
                      <a:endParaRPr lang="en-CA" sz="1100" dirty="0">
                        <a:latin typeface="Calibri"/>
                        <a:ea typeface="Calibri"/>
                        <a:cs typeface="Times New Roman"/>
                      </a:endParaRPr>
                    </a:p>
                  </a:txBody>
                  <a:tcPr marL="68580" marR="68580" marT="0" marB="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33037">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r>
                        <a:rPr lang="en-CA" sz="1800" kern="1200" dirty="0" smtClean="0"/>
                        <a:t>NS01</a:t>
                      </a:r>
                      <a:endParaRPr lang="en-CA"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800" kern="1200" dirty="0" smtClean="0"/>
                        <a:t>Log(1/K</a:t>
                      </a:r>
                      <a:r>
                        <a:rPr lang="en-CA" sz="1800" kern="1200" baseline="-25000" dirty="0" smtClean="0"/>
                        <a:t>p</a:t>
                      </a:r>
                      <a:r>
                        <a:rPr lang="en-CA" sz="1800" kern="1200" dirty="0" smtClean="0"/>
                        <a:t>) = 15.41 – 4285.73(1/T)</a:t>
                      </a:r>
                      <a:endParaRPr lang="en-CA" sz="1800" kern="1200" dirty="0" smtClean="0">
                        <a:solidFill>
                          <a:schemeClr val="dk1"/>
                        </a:solidFill>
                        <a:latin typeface="+mn-lt"/>
                        <a:ea typeface="+mn-ea"/>
                        <a:cs typeface="+mn-cs"/>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r>
                        <a:rPr lang="en-CA" sz="1800" kern="1200" dirty="0" smtClean="0"/>
                        <a:t>0.59</a:t>
                      </a:r>
                      <a:endParaRPr lang="en-CA"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rowSpan="3">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r>
                        <a:rPr lang="en-CA" dirty="0" smtClean="0"/>
                        <a:t>This study</a:t>
                      </a:r>
                    </a:p>
                    <a:p>
                      <a:r>
                        <a:rPr lang="en-CA" dirty="0" smtClean="0"/>
                        <a:t>Strong</a:t>
                      </a:r>
                      <a:r>
                        <a:rPr lang="en-CA" baseline="0" dirty="0" smtClean="0"/>
                        <a:t> R</a:t>
                      </a:r>
                      <a:r>
                        <a:rPr lang="en-CA" baseline="30000" dirty="0" smtClean="0"/>
                        <a:t>2</a:t>
                      </a:r>
                      <a:r>
                        <a:rPr lang="en-CA" baseline="0" dirty="0" smtClean="0"/>
                        <a:t> at only 2/10 sites</a:t>
                      </a:r>
                      <a:endParaRPr lang="en-CA"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33037">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r>
                        <a:rPr lang="en-CA" sz="1800" kern="1200" dirty="0" smtClean="0"/>
                        <a:t>VT99</a:t>
                      </a:r>
                      <a:endParaRPr lang="en-CA"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800" kern="1200" dirty="0" smtClean="0"/>
                        <a:t>Log(1/K</a:t>
                      </a:r>
                      <a:r>
                        <a:rPr lang="en-CA" sz="1800" kern="1200" baseline="-25000" dirty="0" smtClean="0"/>
                        <a:t>p</a:t>
                      </a:r>
                      <a:r>
                        <a:rPr lang="en-CA" sz="1800" kern="1200" dirty="0" smtClean="0"/>
                        <a:t>) = 11.93 – 3258.75(1/T)</a:t>
                      </a:r>
                      <a:endParaRPr lang="en-CA" sz="1800" kern="1200" dirty="0" smtClean="0">
                        <a:solidFill>
                          <a:schemeClr val="dk1"/>
                        </a:solidFill>
                        <a:latin typeface="+mn-lt"/>
                        <a:ea typeface="+mn-ea"/>
                        <a:cs typeface="+mn-cs"/>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r>
                        <a:rPr lang="en-CA" sz="1800" kern="1200" dirty="0" smtClean="0"/>
                        <a:t>0.54</a:t>
                      </a:r>
                      <a:endParaRPr lang="en-CA"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txBody>
                  <a:tcPr/>
                </a:tc>
              </a:tr>
              <a:tr h="471803">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r>
                        <a:rPr lang="en-CA" sz="1400" kern="1200" dirty="0" smtClean="0"/>
                        <a:t>NS01 and VT99 (combined data)</a:t>
                      </a:r>
                      <a:endParaRPr lang="en-CA" sz="1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800" kern="1200" dirty="0" smtClean="0"/>
                        <a:t>Log(1/K</a:t>
                      </a:r>
                      <a:r>
                        <a:rPr lang="en-CA" sz="1800" kern="1200" baseline="-25000" dirty="0" smtClean="0"/>
                        <a:t>p</a:t>
                      </a:r>
                      <a:r>
                        <a:rPr lang="en-CA" sz="1800" kern="1200" dirty="0" smtClean="0"/>
                        <a:t>) = 12.69 – 3485.30(1/T)</a:t>
                      </a:r>
                      <a:endParaRPr lang="en-CA" sz="1800" kern="1200" dirty="0" smtClean="0">
                        <a:solidFill>
                          <a:schemeClr val="dk1"/>
                        </a:solidFill>
                        <a:latin typeface="+mn-lt"/>
                        <a:ea typeface="+mn-ea"/>
                        <a:cs typeface="+mn-cs"/>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r>
                        <a:rPr lang="en-CA" dirty="0" smtClean="0"/>
                        <a:t>0.55</a:t>
                      </a:r>
                      <a:endParaRPr lang="en-CA"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txBody>
                  <a:tcPr/>
                </a:tc>
              </a:tr>
              <a:tr h="471803">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r>
                        <a:rPr lang="en-CA" sz="1400" dirty="0" smtClean="0"/>
                        <a:t>5 sites combined</a:t>
                      </a:r>
                      <a:endParaRPr lang="en-CA" sz="1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800" kern="1200" dirty="0" smtClean="0"/>
                        <a:t>Log(1/K</a:t>
                      </a:r>
                      <a:r>
                        <a:rPr lang="en-CA" sz="1800" kern="1200" baseline="-25000" dirty="0" smtClean="0"/>
                        <a:t>p</a:t>
                      </a:r>
                      <a:r>
                        <a:rPr lang="en-CA" sz="1800" kern="1200" dirty="0" smtClean="0"/>
                        <a:t>) = 10 – 2500(1/T)</a:t>
                      </a:r>
                      <a:endParaRPr lang="en-CA" sz="1800" kern="1200" dirty="0" smtClean="0">
                        <a:solidFill>
                          <a:schemeClr val="dk1"/>
                        </a:solidFill>
                        <a:latin typeface="+mn-lt"/>
                        <a:ea typeface="+mn-ea"/>
                        <a:cs typeface="+mn-cs"/>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r>
                        <a:rPr lang="en-CA" dirty="0" smtClean="0"/>
                        <a:t>0.49</a:t>
                      </a:r>
                      <a:endParaRPr lang="en-CA"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r>
                        <a:rPr lang="en-CA" sz="1400" dirty="0" smtClean="0"/>
                        <a:t>Amos et al. (2012)</a:t>
                      </a:r>
                      <a:endParaRPr lang="en-CA" sz="1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40000"/>
                        <a:lumOff val="60000"/>
                      </a:srgbClr>
                    </a:solidFill>
                  </a:tcPr>
                </a:tc>
              </a:tr>
              <a:tr h="333037">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r>
                        <a:rPr lang="en-CA" sz="1800" kern="1200" dirty="0" smtClean="0"/>
                        <a:t>Urban site</a:t>
                      </a:r>
                      <a:endParaRPr lang="en-CA"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800" kern="1200" dirty="0" smtClean="0"/>
                        <a:t>Log(1/K</a:t>
                      </a:r>
                      <a:r>
                        <a:rPr lang="en-CA" sz="1800" kern="1200" baseline="-25000" dirty="0" smtClean="0"/>
                        <a:t>p</a:t>
                      </a:r>
                      <a:r>
                        <a:rPr lang="en-CA" sz="1800" kern="1200" dirty="0" smtClean="0"/>
                        <a:t>) = 15 – 4250(1/T)</a:t>
                      </a:r>
                      <a:endParaRPr lang="en-CA" sz="1800" kern="1200" dirty="0" smtClean="0">
                        <a:solidFill>
                          <a:schemeClr val="dk1"/>
                        </a:solidFill>
                        <a:latin typeface="+mn-lt"/>
                        <a:ea typeface="+mn-ea"/>
                        <a:cs typeface="+mn-cs"/>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r>
                        <a:rPr lang="en-CA" dirty="0" smtClean="0"/>
                        <a:t>0.77</a:t>
                      </a:r>
                      <a:endParaRPr lang="en-CA"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40000"/>
                        <a:lumOff val="60000"/>
                      </a:srgbClr>
                    </a:solidFill>
                  </a:tcPr>
                </a:tc>
                <a:tc rowSpan="2">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endParaRPr lang="en-CA" sz="1400" dirty="0" smtClean="0"/>
                    </a:p>
                    <a:p>
                      <a:r>
                        <a:rPr lang="en-CA" sz="1400" dirty="0" smtClean="0"/>
                        <a:t>Rutter and Schauer (2007)</a:t>
                      </a:r>
                      <a:endParaRPr lang="en-CA" sz="1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40000"/>
                        <a:lumOff val="60000"/>
                      </a:srgbClr>
                    </a:solidFill>
                  </a:tcPr>
                </a:tc>
              </a:tr>
              <a:tr h="333037">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r>
                        <a:rPr lang="en-CA" sz="1800" kern="1200" dirty="0" smtClean="0"/>
                        <a:t>Urban site</a:t>
                      </a:r>
                      <a:endParaRPr lang="en-CA"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800" kern="1200" dirty="0" smtClean="0"/>
                        <a:t>Log(1/K</a:t>
                      </a:r>
                      <a:r>
                        <a:rPr lang="en-CA" sz="1800" kern="1200" baseline="-25000" dirty="0" smtClean="0"/>
                        <a:t>p</a:t>
                      </a:r>
                      <a:r>
                        <a:rPr lang="en-CA" sz="1800" kern="1200" dirty="0" smtClean="0"/>
                        <a:t>) = 7 – 1710(1/T)</a:t>
                      </a:r>
                      <a:endParaRPr lang="en-CA" sz="1800" kern="1200" dirty="0" smtClean="0">
                        <a:solidFill>
                          <a:schemeClr val="dk1"/>
                        </a:solidFill>
                        <a:latin typeface="+mn-lt"/>
                        <a:ea typeface="+mn-ea"/>
                        <a:cs typeface="+mn-cs"/>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r>
                        <a:rPr lang="en-CA" dirty="0" smtClean="0"/>
                        <a:t>0.49</a:t>
                      </a:r>
                      <a:endParaRPr lang="en-CA"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40000"/>
                        <a:lumOff val="60000"/>
                      </a:srgbClr>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400" b="0" i="0" u="none" strike="noStrike" kern="1200" cap="none" spc="0" normalizeH="0" baseline="0" noProof="0" dirty="0" smtClean="0">
                        <a:ln>
                          <a:noFill/>
                        </a:ln>
                        <a:solidFill>
                          <a:prstClr val="black"/>
                        </a:solidFill>
                        <a:effectLst/>
                        <a:uLnTx/>
                        <a:uFillTx/>
                        <a:latin typeface="+mn-lt"/>
                        <a:ea typeface="+mn-ea"/>
                        <a:cs typeface="+mn-cs"/>
                      </a:endParaRPr>
                    </a:p>
                  </a:txBody>
                  <a:tcPr>
                    <a:solidFill>
                      <a:schemeClr val="accent4">
                        <a:lumMod val="40000"/>
                        <a:lumOff val="60000"/>
                      </a:schemeClr>
                    </a:solidFill>
                  </a:tcPr>
                </a:tc>
              </a:tr>
            </a:tbl>
          </a:graphicData>
        </a:graphic>
      </p:graphicFrame>
    </p:spTree>
    <p:extLst>
      <p:ext uri="{BB962C8B-B14F-4D97-AF65-F5344CB8AC3E}">
        <p14:creationId xmlns:p14="http://schemas.microsoft.com/office/powerpoint/2010/main" xmlns="" val="39397953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908720"/>
            <a:ext cx="5328592" cy="508918"/>
          </a:xfrm>
        </p:spPr>
        <p:txBody>
          <a:bodyPr/>
          <a:lstStyle/>
          <a:p>
            <a:r>
              <a:rPr lang="en-CA" sz="2800" dirty="0" smtClean="0">
                <a:solidFill>
                  <a:srgbClr val="0000FF"/>
                </a:solidFill>
              </a:rPr>
              <a:t>Regression </a:t>
            </a:r>
            <a:r>
              <a:rPr lang="en-CA" sz="2800" dirty="0">
                <a:solidFill>
                  <a:srgbClr val="0000FF"/>
                </a:solidFill>
              </a:rPr>
              <a:t>model results</a:t>
            </a:r>
          </a:p>
        </p:txBody>
      </p:sp>
      <p:sp>
        <p:nvSpPr>
          <p:cNvPr id="6" name="Content Placeholder 2"/>
          <p:cNvSpPr>
            <a:spLocks noGrp="1"/>
          </p:cNvSpPr>
          <p:nvPr>
            <p:ph idx="1"/>
          </p:nvPr>
        </p:nvSpPr>
        <p:spPr>
          <a:xfrm>
            <a:off x="611560" y="1484784"/>
            <a:ext cx="8229600" cy="5256584"/>
          </a:xfrm>
          <a:solidFill>
            <a:schemeClr val="bg1"/>
          </a:solidFill>
        </p:spPr>
        <p:txBody>
          <a:bodyPr>
            <a:normAutofit fontScale="92500" lnSpcReduction="10000"/>
          </a:bodyPr>
          <a:lstStyle/>
          <a:p>
            <a:pPr>
              <a:buClrTx/>
              <a:buFont typeface="Wingdings" panose="05000000000000000000" pitchFamily="2" charset="2"/>
              <a:buChar char="Ø"/>
            </a:pPr>
            <a:r>
              <a:rPr lang="en-CA" sz="2400" dirty="0" smtClean="0"/>
              <a:t>Model evaluation of </a:t>
            </a:r>
            <a:r>
              <a:rPr lang="en-CA" sz="2400" b="1" dirty="0" smtClean="0"/>
              <a:t>Log(1/K</a:t>
            </a:r>
            <a:r>
              <a:rPr lang="en-CA" sz="2400" b="1" baseline="-25000" dirty="0" smtClean="0"/>
              <a:t>p</a:t>
            </a:r>
            <a:r>
              <a:rPr lang="en-CA" sz="2400" b="1" dirty="0" smtClean="0"/>
              <a:t>) = 12.69 – 3485.30(1/T)</a:t>
            </a:r>
            <a:r>
              <a:rPr lang="en-CA" dirty="0" smtClean="0"/>
              <a:t>: </a:t>
            </a:r>
          </a:p>
          <a:p>
            <a:pPr lvl="1"/>
            <a:r>
              <a:rPr lang="en-CA" sz="2000" dirty="0" smtClean="0"/>
              <a:t>Applied the single K</a:t>
            </a:r>
            <a:r>
              <a:rPr lang="en-CA" sz="2000" baseline="-25000" dirty="0" smtClean="0"/>
              <a:t>p</a:t>
            </a:r>
            <a:r>
              <a:rPr lang="en-CA" sz="2000" dirty="0" smtClean="0"/>
              <a:t> equation to all 10 sites</a:t>
            </a:r>
          </a:p>
          <a:p>
            <a:pPr lvl="1"/>
            <a:r>
              <a:rPr lang="en-CA" sz="2000" dirty="0" smtClean="0"/>
              <a:t>Average predicted and observed K</a:t>
            </a:r>
            <a:r>
              <a:rPr lang="en-CA" sz="2000" baseline="-25000" dirty="0" smtClean="0"/>
              <a:t>p</a:t>
            </a:r>
            <a:r>
              <a:rPr lang="en-CA" sz="2000" dirty="0" smtClean="0"/>
              <a:t> were more comparable than previous models at 7/10 sites</a:t>
            </a:r>
          </a:p>
          <a:p>
            <a:pPr lvl="2">
              <a:buFont typeface="Wingdings" pitchFamily="2" charset="2"/>
              <a:buChar char="Ø"/>
            </a:pPr>
            <a:r>
              <a:rPr lang="en-CA" sz="2000" dirty="0" smtClean="0"/>
              <a:t>Larger discrepancies for 3 near-source sites may be due to different % of speciated Hg emitted from nearby sources</a:t>
            </a:r>
          </a:p>
          <a:p>
            <a:pPr lvl="1"/>
            <a:r>
              <a:rPr lang="en-CA" sz="2000" dirty="0" smtClean="0"/>
              <a:t>Model K</a:t>
            </a:r>
            <a:r>
              <a:rPr lang="en-CA" sz="2000" baseline="-25000" dirty="0" smtClean="0"/>
              <a:t>p</a:t>
            </a:r>
            <a:r>
              <a:rPr lang="en-CA" sz="2000" dirty="0" smtClean="0"/>
              <a:t> in this study have a wider range and higher values than in previous models</a:t>
            </a:r>
          </a:p>
          <a:p>
            <a:pPr lvl="1"/>
            <a:r>
              <a:rPr lang="en-CA" sz="2000" dirty="0" smtClean="0"/>
              <a:t>Predicted and observed K</a:t>
            </a:r>
            <a:r>
              <a:rPr lang="en-CA" sz="2000" baseline="-25000" dirty="0" smtClean="0"/>
              <a:t>p </a:t>
            </a:r>
            <a:r>
              <a:rPr lang="en-CA" sz="2000" dirty="0" smtClean="0"/>
              <a:t>correlations: r = 0.12-0.46</a:t>
            </a:r>
          </a:p>
          <a:p>
            <a:pPr lvl="1">
              <a:buNone/>
            </a:pPr>
            <a:endParaRPr lang="en-CA" sz="2000" dirty="0"/>
          </a:p>
          <a:p>
            <a:pPr>
              <a:buClrTx/>
              <a:buFont typeface="Wingdings" panose="05000000000000000000" pitchFamily="2" charset="2"/>
              <a:buChar char="Ø"/>
            </a:pPr>
            <a:r>
              <a:rPr lang="en-CA" sz="2400" dirty="0" smtClean="0"/>
              <a:t>Site-specific Hg(II) gas-particle partitioning models:</a:t>
            </a:r>
          </a:p>
          <a:p>
            <a:pPr lvl="1"/>
            <a:r>
              <a:rPr lang="en-CA" sz="2000" dirty="0" smtClean="0"/>
              <a:t>Log(1/K</a:t>
            </a:r>
            <a:r>
              <a:rPr lang="en-CA" sz="2000" baseline="-10000" dirty="0" smtClean="0"/>
              <a:t>pavg</a:t>
            </a:r>
            <a:r>
              <a:rPr lang="en-CA" sz="2000" dirty="0" smtClean="0"/>
              <a:t>) = a + b/T (exponential)  and f</a:t>
            </a:r>
            <a:r>
              <a:rPr lang="en-CA" sz="2000" baseline="-25000" dirty="0" smtClean="0"/>
              <a:t>PBMavg</a:t>
            </a:r>
            <a:r>
              <a:rPr lang="en-CA" sz="2000" dirty="0" smtClean="0"/>
              <a:t> = c + d/T (linear) developed for each of the 10 sites</a:t>
            </a:r>
          </a:p>
          <a:p>
            <a:pPr lvl="1"/>
            <a:r>
              <a:rPr lang="en-CA" sz="2000" dirty="0" smtClean="0"/>
              <a:t>K</a:t>
            </a:r>
            <a:r>
              <a:rPr lang="en-CA" sz="2000" baseline="-10000" dirty="0" smtClean="0"/>
              <a:t>pavg </a:t>
            </a:r>
            <a:r>
              <a:rPr lang="en-CA" sz="2000" dirty="0" smtClean="0"/>
              <a:t>and f</a:t>
            </a:r>
            <a:r>
              <a:rPr lang="en-CA" sz="2000" baseline="-25000" dirty="0" smtClean="0"/>
              <a:t>PBMavg</a:t>
            </a:r>
            <a:r>
              <a:rPr lang="en-CA" sz="2000" dirty="0" smtClean="0"/>
              <a:t> is the average corresponding to each 2⁰C temperature interval</a:t>
            </a:r>
          </a:p>
          <a:p>
            <a:pPr lvl="2">
              <a:buFont typeface="Wingdings" pitchFamily="2" charset="2"/>
              <a:buChar char="Ø"/>
            </a:pPr>
            <a:r>
              <a:rPr lang="en-CA" sz="2000" dirty="0" smtClean="0"/>
              <a:t>2-4 hr K</a:t>
            </a:r>
            <a:r>
              <a:rPr lang="en-CA" sz="2000" baseline="-10000" dirty="0" smtClean="0"/>
              <a:t>p </a:t>
            </a:r>
            <a:r>
              <a:rPr lang="en-CA" sz="2000" dirty="0" smtClean="0"/>
              <a:t>and f</a:t>
            </a:r>
            <a:r>
              <a:rPr lang="en-CA" sz="2000" baseline="-25000" dirty="0" smtClean="0"/>
              <a:t>PBM</a:t>
            </a:r>
            <a:r>
              <a:rPr lang="en-CA" sz="2000" dirty="0" smtClean="0"/>
              <a:t> have large variability; averaging could reduce the variability and may improve the model R</a:t>
            </a:r>
            <a:r>
              <a:rPr lang="en-CA" sz="2000" baseline="30000" dirty="0" smtClean="0"/>
              <a:t>2</a:t>
            </a:r>
            <a:endParaRPr lang="en-CA" sz="2000" dirty="0" smtClean="0"/>
          </a:p>
        </p:txBody>
      </p:sp>
    </p:spTree>
    <p:extLst>
      <p:ext uri="{BB962C8B-B14F-4D97-AF65-F5344CB8AC3E}">
        <p14:creationId xmlns:p14="http://schemas.microsoft.com/office/powerpoint/2010/main" xmlns="" val="125438093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908720"/>
            <a:ext cx="5328592" cy="508918"/>
          </a:xfrm>
        </p:spPr>
        <p:txBody>
          <a:bodyPr/>
          <a:lstStyle/>
          <a:p>
            <a:r>
              <a:rPr lang="en-CA" sz="2800" dirty="0" smtClean="0">
                <a:solidFill>
                  <a:srgbClr val="0000FF"/>
                </a:solidFill>
              </a:rPr>
              <a:t>Site-specific model </a:t>
            </a:r>
            <a:r>
              <a:rPr lang="en-CA" sz="2800" dirty="0">
                <a:solidFill>
                  <a:srgbClr val="0000FF"/>
                </a:solidFill>
              </a:rPr>
              <a:t>results</a:t>
            </a:r>
          </a:p>
        </p:txBody>
      </p:sp>
      <p:sp>
        <p:nvSpPr>
          <p:cNvPr id="7" name="Content Placeholder 2"/>
          <p:cNvSpPr txBox="1">
            <a:spLocks/>
          </p:cNvSpPr>
          <p:nvPr/>
        </p:nvSpPr>
        <p:spPr>
          <a:xfrm>
            <a:off x="611560" y="1484784"/>
            <a:ext cx="8229600" cy="5256584"/>
          </a:xfrm>
          <a:prstGeom prst="rect">
            <a:avLst/>
          </a:prstGeom>
          <a:solidFill>
            <a:schemeClr val="bg1"/>
          </a:solidFill>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SzPct val="70000"/>
              <a:buFont typeface="Courier New" pitchFamily="49" charset="0"/>
              <a:buChar char="o"/>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R="0" lvl="0" algn="l" defTabSz="914400" rtl="0" eaLnBrk="1" fontAlgn="auto" latinLnBrk="0" hangingPunct="1">
              <a:lnSpc>
                <a:spcPct val="100000"/>
              </a:lnSpc>
              <a:spcBef>
                <a:spcPct val="20000"/>
              </a:spcBef>
              <a:spcAft>
                <a:spcPts val="0"/>
              </a:spcAft>
              <a:buClrTx/>
              <a:buSzTx/>
              <a:buFont typeface="Wingdings" panose="05000000000000000000" pitchFamily="2" charset="2"/>
              <a:buChar char="Ø"/>
              <a:tabLst/>
              <a:defRPr/>
            </a:pPr>
            <a:r>
              <a:rPr kumimoji="0" lang="en-CA" sz="2400" b="0" i="0" u="none" strike="noStrike" kern="1200" cap="none" spc="0" normalizeH="0" baseline="0" noProof="0" dirty="0" smtClean="0">
                <a:ln>
                  <a:noFill/>
                </a:ln>
                <a:solidFill>
                  <a:sysClr val="windowText" lastClr="000000"/>
                </a:solidFill>
                <a:effectLst/>
                <a:uLnTx/>
                <a:uFillTx/>
                <a:latin typeface="Calibri"/>
              </a:rPr>
              <a:t>Model evaluation of site-specific models:</a:t>
            </a:r>
          </a:p>
          <a:p>
            <a:pPr marR="0" lvl="1" algn="l" defTabSz="914400" rtl="0" eaLnBrk="1" fontAlgn="auto" latinLnBrk="0" hangingPunct="1">
              <a:lnSpc>
                <a:spcPct val="100000"/>
              </a:lnSpc>
              <a:spcBef>
                <a:spcPct val="20000"/>
              </a:spcBef>
              <a:spcAft>
                <a:spcPts val="0"/>
              </a:spcAft>
              <a:buClrTx/>
              <a:buSzPct val="70000"/>
              <a:buFont typeface="Times New Roman" panose="02020603050405020304" pitchFamily="18" charset="0"/>
              <a:buChar char="▬"/>
              <a:tabLst/>
              <a:defRPr/>
            </a:pPr>
            <a:r>
              <a:rPr kumimoji="0" lang="en-CA" sz="2000" b="0" i="0" u="none" strike="noStrike" kern="1200" cap="none" spc="0" normalizeH="0" baseline="0" noProof="0" dirty="0" smtClean="0">
                <a:ln>
                  <a:noFill/>
                </a:ln>
                <a:solidFill>
                  <a:sysClr val="windowText" lastClr="000000"/>
                </a:solidFill>
                <a:effectLst/>
                <a:uLnTx/>
                <a:uFillTx/>
                <a:latin typeface="Calibri"/>
              </a:rPr>
              <a:t>Model fit of data improved: R</a:t>
            </a:r>
            <a:r>
              <a:rPr kumimoji="0" lang="en-CA" sz="2000" b="0" i="0" u="none" strike="noStrike" kern="1200" cap="none" spc="0" normalizeH="0" baseline="30000" noProof="0" dirty="0" smtClean="0">
                <a:ln>
                  <a:noFill/>
                </a:ln>
                <a:solidFill>
                  <a:sysClr val="windowText" lastClr="000000"/>
                </a:solidFill>
                <a:effectLst/>
                <a:uLnTx/>
                <a:uFillTx/>
                <a:latin typeface="Calibri"/>
              </a:rPr>
              <a:t>2</a:t>
            </a:r>
            <a:r>
              <a:rPr kumimoji="0" lang="en-CA" sz="2000" b="0" i="0" u="none" strike="noStrike" kern="1200" cap="none" spc="0" normalizeH="0" baseline="0" noProof="0" dirty="0" smtClean="0">
                <a:ln>
                  <a:noFill/>
                </a:ln>
                <a:solidFill>
                  <a:sysClr val="windowText" lastClr="000000"/>
                </a:solidFill>
                <a:effectLst/>
                <a:uLnTx/>
                <a:uFillTx/>
                <a:latin typeface="Calibri"/>
              </a:rPr>
              <a:t> = 0.5-0.96 at </a:t>
            </a:r>
            <a:r>
              <a:rPr kumimoji="0" lang="en-CA" sz="2000" b="0" i="0" u="sng" strike="noStrike" kern="1200" cap="none" spc="0" normalizeH="0" baseline="0" noProof="0" dirty="0" smtClean="0">
                <a:ln>
                  <a:noFill/>
                </a:ln>
                <a:solidFill>
                  <a:sysClr val="windowText" lastClr="000000"/>
                </a:solidFill>
                <a:effectLst/>
                <a:uLnTx/>
                <a:uFillTx/>
                <a:latin typeface="Calibri"/>
              </a:rPr>
              <a:t>9/10 sites</a:t>
            </a:r>
          </a:p>
          <a:p>
            <a:pPr marR="0" lvl="1" algn="l" defTabSz="914400" rtl="0" eaLnBrk="1" fontAlgn="auto" latinLnBrk="0" hangingPunct="1">
              <a:lnSpc>
                <a:spcPct val="100000"/>
              </a:lnSpc>
              <a:spcBef>
                <a:spcPct val="20000"/>
              </a:spcBef>
              <a:spcAft>
                <a:spcPts val="0"/>
              </a:spcAft>
              <a:buClrTx/>
              <a:buSzPct val="70000"/>
              <a:buFont typeface="Times New Roman" panose="02020603050405020304" pitchFamily="18" charset="0"/>
              <a:buChar char="▬"/>
              <a:tabLst/>
              <a:defRPr/>
            </a:pPr>
            <a:r>
              <a:rPr kumimoji="0" lang="en-CA" sz="2000" b="0" i="0" u="none" strike="noStrike" kern="1200" cap="none" spc="0" normalizeH="0" baseline="0" noProof="0" dirty="0" smtClean="0">
                <a:ln>
                  <a:noFill/>
                </a:ln>
                <a:solidFill>
                  <a:sysClr val="windowText" lastClr="000000"/>
                </a:solidFill>
                <a:effectLst/>
                <a:uLnTx/>
                <a:uFillTx/>
                <a:latin typeface="Calibri"/>
              </a:rPr>
              <a:t>Good agreement with average observed K</a:t>
            </a:r>
            <a:r>
              <a:rPr kumimoji="0" lang="en-CA" sz="2000" b="0" i="0" u="none" strike="noStrike" kern="1200" cap="none" spc="0" normalizeH="0" baseline="-25000" noProof="0" dirty="0" smtClean="0">
                <a:ln>
                  <a:noFill/>
                </a:ln>
                <a:solidFill>
                  <a:sysClr val="windowText" lastClr="000000"/>
                </a:solidFill>
                <a:effectLst/>
                <a:uLnTx/>
                <a:uFillTx/>
                <a:latin typeface="Calibri"/>
              </a:rPr>
              <a:t>p</a:t>
            </a:r>
            <a:r>
              <a:rPr kumimoji="0" lang="en-CA" sz="2000" b="0" i="0" u="none" strike="noStrike" kern="1200" cap="none" spc="0" normalizeH="0" baseline="0" noProof="0" dirty="0" smtClean="0">
                <a:ln>
                  <a:noFill/>
                </a:ln>
                <a:solidFill>
                  <a:sysClr val="windowText" lastClr="000000"/>
                </a:solidFill>
                <a:effectLst/>
                <a:uLnTx/>
                <a:uFillTx/>
                <a:latin typeface="Calibri"/>
              </a:rPr>
              <a:t> and f</a:t>
            </a:r>
            <a:r>
              <a:rPr kumimoji="0" lang="en-CA" sz="2000" b="0" i="0" u="none" strike="noStrike" kern="1200" cap="none" spc="0" normalizeH="0" baseline="-25000" noProof="0" dirty="0" smtClean="0">
                <a:ln>
                  <a:noFill/>
                </a:ln>
                <a:solidFill>
                  <a:sysClr val="windowText" lastClr="000000"/>
                </a:solidFill>
                <a:effectLst/>
                <a:uLnTx/>
                <a:uFillTx/>
                <a:latin typeface="Calibri"/>
              </a:rPr>
              <a:t>PBM</a:t>
            </a:r>
          </a:p>
          <a:p>
            <a:pPr marR="0" lvl="1" algn="l" defTabSz="914400" rtl="0" eaLnBrk="1" fontAlgn="auto" latinLnBrk="0" hangingPunct="1">
              <a:lnSpc>
                <a:spcPct val="100000"/>
              </a:lnSpc>
              <a:spcBef>
                <a:spcPct val="20000"/>
              </a:spcBef>
              <a:spcAft>
                <a:spcPts val="0"/>
              </a:spcAft>
              <a:buClrTx/>
              <a:buSzPct val="70000"/>
              <a:buFont typeface="Times New Roman" panose="02020603050405020304" pitchFamily="18" charset="0"/>
              <a:buChar char="▬"/>
              <a:tabLst/>
              <a:defRPr/>
            </a:pPr>
            <a:r>
              <a:rPr kumimoji="0" lang="en-CA" sz="2000" b="0" i="0" u="none" strike="noStrike" kern="1200" cap="none" spc="0" normalizeH="0" baseline="0" noProof="0" dirty="0" smtClean="0">
                <a:ln>
                  <a:noFill/>
                </a:ln>
                <a:solidFill>
                  <a:sysClr val="windowText" lastClr="000000"/>
                </a:solidFill>
                <a:effectLst/>
                <a:uLnTx/>
                <a:uFillTx/>
                <a:latin typeface="Calibri"/>
              </a:rPr>
              <a:t>Good agreement with monthly average observed K</a:t>
            </a:r>
            <a:r>
              <a:rPr kumimoji="0" lang="en-CA" sz="2000" b="0" i="0" u="none" strike="noStrike" kern="1200" cap="none" spc="0" normalizeH="0" baseline="-25000" noProof="0" dirty="0" smtClean="0">
                <a:ln>
                  <a:noFill/>
                </a:ln>
                <a:solidFill>
                  <a:sysClr val="windowText" lastClr="000000"/>
                </a:solidFill>
                <a:effectLst/>
                <a:uLnTx/>
                <a:uFillTx/>
                <a:latin typeface="Calibri"/>
              </a:rPr>
              <a:t>p</a:t>
            </a:r>
            <a:r>
              <a:rPr kumimoji="0" lang="en-CA" sz="2000" b="0" i="0" u="none" strike="noStrike" kern="1200" cap="none" spc="0" normalizeH="0" baseline="0" noProof="0" dirty="0" smtClean="0">
                <a:ln>
                  <a:noFill/>
                </a:ln>
                <a:solidFill>
                  <a:sysClr val="windowText" lastClr="000000"/>
                </a:solidFill>
                <a:effectLst/>
                <a:uLnTx/>
                <a:uFillTx/>
                <a:latin typeface="Calibri"/>
              </a:rPr>
              <a:t> and f</a:t>
            </a:r>
            <a:r>
              <a:rPr kumimoji="0" lang="en-CA" sz="2000" b="0" i="0" u="none" strike="noStrike" kern="1200" cap="none" spc="0" normalizeH="0" baseline="-25000" noProof="0" dirty="0" smtClean="0">
                <a:ln>
                  <a:noFill/>
                </a:ln>
                <a:solidFill>
                  <a:sysClr val="windowText" lastClr="000000"/>
                </a:solidFill>
                <a:effectLst/>
                <a:uLnTx/>
                <a:uFillTx/>
                <a:latin typeface="Calibri"/>
              </a:rPr>
              <a:t>PBM</a:t>
            </a:r>
          </a:p>
          <a:p>
            <a:pPr marL="742950" marR="0" lvl="1" indent="-285750" algn="l" defTabSz="914400" rtl="0" eaLnBrk="1" fontAlgn="auto" latinLnBrk="0" hangingPunct="1">
              <a:lnSpc>
                <a:spcPct val="100000"/>
              </a:lnSpc>
              <a:spcBef>
                <a:spcPct val="20000"/>
              </a:spcBef>
              <a:spcAft>
                <a:spcPts val="0"/>
              </a:spcAft>
              <a:buClrTx/>
              <a:buSzPct val="70000"/>
              <a:buFont typeface="Courier New" pitchFamily="49" charset="0"/>
              <a:buChar char="o"/>
              <a:tabLst/>
              <a:defRPr/>
            </a:pPr>
            <a:endParaRPr kumimoji="0" lang="en-CA" sz="2000" b="0" i="0" u="none" strike="noStrike" kern="1200" cap="none" spc="0" normalizeH="0" baseline="-25000" noProof="0" dirty="0" smtClean="0">
              <a:ln>
                <a:noFill/>
              </a:ln>
              <a:solidFill>
                <a:sysClr val="windowText" lastClr="000000"/>
              </a:solidFill>
              <a:effectLst/>
              <a:uLnTx/>
              <a:uFillTx/>
              <a:latin typeface="Calibri"/>
            </a:endParaRPr>
          </a:p>
          <a:p>
            <a:pPr marL="742950" marR="0" lvl="1" indent="-285750" algn="l" defTabSz="914400" rtl="0" eaLnBrk="1" fontAlgn="auto" latinLnBrk="0" hangingPunct="1">
              <a:lnSpc>
                <a:spcPct val="100000"/>
              </a:lnSpc>
              <a:spcBef>
                <a:spcPct val="20000"/>
              </a:spcBef>
              <a:spcAft>
                <a:spcPts val="0"/>
              </a:spcAft>
              <a:buClrTx/>
              <a:buSzPct val="70000"/>
              <a:buFont typeface="Courier New" pitchFamily="49" charset="0"/>
              <a:buNone/>
              <a:tabLst/>
              <a:defRPr/>
            </a:pPr>
            <a:endParaRPr kumimoji="0" lang="en-CA" sz="2000" b="0" i="0" u="none" strike="noStrike" kern="1200" cap="none" spc="0" normalizeH="0" baseline="-25000" noProof="0" dirty="0" smtClean="0">
              <a:ln>
                <a:noFill/>
              </a:ln>
              <a:solidFill>
                <a:sysClr val="windowText" lastClr="000000"/>
              </a:solidFill>
              <a:effectLst/>
              <a:uLnTx/>
              <a:uFillTx/>
              <a:latin typeface="Calibri"/>
            </a:endParaRPr>
          </a:p>
          <a:p>
            <a:pPr marL="742950" marR="0" lvl="1" indent="-285750" algn="l" defTabSz="914400" rtl="0" eaLnBrk="1" fontAlgn="auto" latinLnBrk="0" hangingPunct="1">
              <a:lnSpc>
                <a:spcPct val="100000"/>
              </a:lnSpc>
              <a:spcBef>
                <a:spcPct val="20000"/>
              </a:spcBef>
              <a:spcAft>
                <a:spcPts val="0"/>
              </a:spcAft>
              <a:buClrTx/>
              <a:buSzPct val="70000"/>
              <a:buFont typeface="Courier New" pitchFamily="49" charset="0"/>
              <a:buNone/>
              <a:tabLst/>
              <a:defRPr/>
            </a:pPr>
            <a:endParaRPr kumimoji="0" lang="en-CA" sz="2000" b="0" i="0" u="none" strike="noStrike" kern="1200" cap="none" spc="0" normalizeH="0" baseline="-25000" noProof="0" dirty="0" smtClean="0">
              <a:ln>
                <a:noFill/>
              </a:ln>
              <a:solidFill>
                <a:sysClr val="windowText" lastClr="000000"/>
              </a:solidFill>
              <a:effectLst/>
              <a:uLnTx/>
              <a:uFillTx/>
              <a:latin typeface="Calibri"/>
            </a:endParaRPr>
          </a:p>
          <a:p>
            <a:pPr marL="742950" marR="0" lvl="1" indent="-285750" algn="l" defTabSz="914400" rtl="0" eaLnBrk="1" fontAlgn="auto" latinLnBrk="0" hangingPunct="1">
              <a:lnSpc>
                <a:spcPct val="100000"/>
              </a:lnSpc>
              <a:spcBef>
                <a:spcPct val="20000"/>
              </a:spcBef>
              <a:spcAft>
                <a:spcPts val="0"/>
              </a:spcAft>
              <a:buClrTx/>
              <a:buSzPct val="70000"/>
              <a:buFont typeface="Courier New" pitchFamily="49" charset="0"/>
              <a:buNone/>
              <a:tabLst/>
              <a:defRPr/>
            </a:pPr>
            <a:endParaRPr kumimoji="0" lang="en-CA" sz="2000" b="0" i="0" u="none" strike="noStrike" kern="1200" cap="none" spc="0" normalizeH="0" baseline="-25000" noProof="0" dirty="0" smtClean="0">
              <a:ln>
                <a:noFill/>
              </a:ln>
              <a:solidFill>
                <a:sysClr val="windowText" lastClr="000000"/>
              </a:solidFill>
              <a:effectLst/>
              <a:uLnTx/>
              <a:uFillTx/>
              <a:latin typeface="Calibri"/>
            </a:endParaRPr>
          </a:p>
          <a:p>
            <a:pPr marL="742950" marR="0" lvl="1" indent="-285750" algn="l" defTabSz="914400" rtl="0" eaLnBrk="1" fontAlgn="auto" latinLnBrk="0" hangingPunct="1">
              <a:lnSpc>
                <a:spcPct val="100000"/>
              </a:lnSpc>
              <a:spcBef>
                <a:spcPct val="20000"/>
              </a:spcBef>
              <a:spcAft>
                <a:spcPts val="0"/>
              </a:spcAft>
              <a:buClrTx/>
              <a:buSzPct val="70000"/>
              <a:buFont typeface="Courier New" pitchFamily="49" charset="0"/>
              <a:buChar char="o"/>
              <a:tabLst/>
              <a:defRPr/>
            </a:pPr>
            <a:endParaRPr kumimoji="0" lang="en-CA" sz="2000" b="0" i="0" u="none" strike="noStrike" kern="1200" cap="none" spc="0" normalizeH="0" baseline="-25000" noProof="0" dirty="0" smtClean="0">
              <a:ln>
                <a:noFill/>
              </a:ln>
              <a:solidFill>
                <a:sysClr val="windowText" lastClr="000000"/>
              </a:solidFill>
              <a:effectLst/>
              <a:uLnTx/>
              <a:uFillTx/>
              <a:latin typeface="Calibri"/>
            </a:endParaRPr>
          </a:p>
          <a:p>
            <a:pPr marL="742950" marR="0" lvl="1" indent="-285750" algn="l" defTabSz="914400" rtl="0" eaLnBrk="1" fontAlgn="auto" latinLnBrk="0" hangingPunct="1">
              <a:lnSpc>
                <a:spcPct val="100000"/>
              </a:lnSpc>
              <a:spcBef>
                <a:spcPct val="20000"/>
              </a:spcBef>
              <a:spcAft>
                <a:spcPts val="0"/>
              </a:spcAft>
              <a:buClrTx/>
              <a:buSzPct val="70000"/>
              <a:buFont typeface="Courier New" pitchFamily="49" charset="0"/>
              <a:buChar char="o"/>
              <a:tabLst/>
              <a:defRPr/>
            </a:pPr>
            <a:endParaRPr kumimoji="0" lang="en-CA" sz="2000" b="0" i="0" u="none" strike="noStrike" kern="1200" cap="none" spc="0" normalizeH="0" baseline="-25000" noProof="0" dirty="0" smtClean="0">
              <a:ln>
                <a:noFill/>
              </a:ln>
              <a:solidFill>
                <a:sysClr val="windowText" lastClr="000000"/>
              </a:solidFill>
              <a:effectLst/>
              <a:uLnTx/>
              <a:uFillTx/>
              <a:latin typeface="Calibri"/>
            </a:endParaRPr>
          </a:p>
          <a:p>
            <a:pPr marL="742950" marR="0" lvl="1" indent="-285750" algn="l" defTabSz="914400" rtl="0" eaLnBrk="1" fontAlgn="auto" latinLnBrk="0" hangingPunct="1">
              <a:lnSpc>
                <a:spcPct val="100000"/>
              </a:lnSpc>
              <a:spcBef>
                <a:spcPct val="20000"/>
              </a:spcBef>
              <a:spcAft>
                <a:spcPts val="0"/>
              </a:spcAft>
              <a:buClrTx/>
              <a:buSzPct val="70000"/>
              <a:buFont typeface="Courier New" pitchFamily="49" charset="0"/>
              <a:buNone/>
              <a:tabLst/>
              <a:defRPr/>
            </a:pPr>
            <a:endParaRPr kumimoji="0" lang="en-CA" sz="2000" b="0" i="0" u="none" strike="noStrike" kern="1200" cap="none" spc="0" normalizeH="0" baseline="-25000" noProof="0" dirty="0" smtClean="0">
              <a:ln>
                <a:noFill/>
              </a:ln>
              <a:solidFill>
                <a:sysClr val="windowText" lastClr="000000"/>
              </a:solidFill>
              <a:effectLst/>
              <a:uLnTx/>
              <a:uFillTx/>
              <a:latin typeface="Calibri"/>
            </a:endParaRPr>
          </a:p>
          <a:p>
            <a:pPr marL="742950" marR="0" lvl="1" indent="-285750" algn="l" defTabSz="914400" rtl="0" eaLnBrk="1" fontAlgn="auto" latinLnBrk="0" hangingPunct="1">
              <a:lnSpc>
                <a:spcPct val="100000"/>
              </a:lnSpc>
              <a:spcBef>
                <a:spcPct val="20000"/>
              </a:spcBef>
              <a:spcAft>
                <a:spcPts val="0"/>
              </a:spcAft>
              <a:buClrTx/>
              <a:buSzPct val="70000"/>
              <a:buFont typeface="Courier New" pitchFamily="49" charset="0"/>
              <a:buNone/>
              <a:tabLst/>
              <a:defRPr/>
            </a:pPr>
            <a:endParaRPr kumimoji="0" lang="en-CA" sz="2000" b="0" i="0" u="none" strike="noStrike" kern="1200" cap="none" spc="0" normalizeH="0" baseline="0" noProof="0" dirty="0" smtClean="0">
              <a:ln>
                <a:noFill/>
              </a:ln>
              <a:solidFill>
                <a:sysClr val="windowText" lastClr="000000"/>
              </a:solidFill>
              <a:effectLst/>
              <a:uLnTx/>
              <a:uFillTx/>
              <a:latin typeface="Calibri"/>
            </a:endParaRPr>
          </a:p>
          <a:p>
            <a:pPr marL="742950" marR="0" lvl="1" indent="-285750" algn="l" defTabSz="914400" rtl="0" eaLnBrk="1" fontAlgn="auto" latinLnBrk="0" hangingPunct="1">
              <a:lnSpc>
                <a:spcPct val="100000"/>
              </a:lnSpc>
              <a:spcBef>
                <a:spcPct val="20000"/>
              </a:spcBef>
              <a:spcAft>
                <a:spcPts val="0"/>
              </a:spcAft>
              <a:buClrTx/>
              <a:buSzPct val="70000"/>
              <a:buFont typeface="Courier New" pitchFamily="49" charset="0"/>
              <a:buChar char="o"/>
              <a:tabLst/>
              <a:defRPr/>
            </a:pPr>
            <a:r>
              <a:rPr kumimoji="0" lang="en-CA" sz="2000" b="0" i="0" u="none" strike="noStrike" kern="1200" cap="none" spc="0" normalizeH="0" baseline="0" noProof="0" dirty="0" smtClean="0">
                <a:ln>
                  <a:noFill/>
                </a:ln>
                <a:solidFill>
                  <a:sysClr val="windowText" lastClr="000000"/>
                </a:solidFill>
                <a:effectLst/>
                <a:uLnTx/>
                <a:uFillTx/>
                <a:latin typeface="Calibri"/>
              </a:rPr>
              <a:t>Weak correlation between predictions and observations (2-4 hr): r = 0.11-0.43</a:t>
            </a:r>
          </a:p>
          <a:p>
            <a:pPr marL="1143000" marR="0" lvl="2" indent="-228600" algn="l" defTabSz="914400" rtl="0" eaLnBrk="1" fontAlgn="auto" latinLnBrk="0" hangingPunct="1">
              <a:lnSpc>
                <a:spcPct val="100000"/>
              </a:lnSpc>
              <a:spcBef>
                <a:spcPct val="20000"/>
              </a:spcBef>
              <a:spcAft>
                <a:spcPts val="0"/>
              </a:spcAft>
              <a:buClrTx/>
              <a:buSzTx/>
              <a:buFont typeface="Wingdings" pitchFamily="2" charset="2"/>
              <a:buChar char="Ø"/>
              <a:tabLst/>
              <a:defRPr/>
            </a:pPr>
            <a:r>
              <a:rPr kumimoji="0" lang="en-CA" sz="2000" b="0" i="0" u="none" strike="noStrike" kern="1200" cap="none" spc="0" normalizeH="0" baseline="0" noProof="0" dirty="0" smtClean="0">
                <a:ln>
                  <a:noFill/>
                </a:ln>
                <a:solidFill>
                  <a:sysClr val="windowText" lastClr="000000"/>
                </a:solidFill>
                <a:effectLst/>
                <a:uLnTx/>
                <a:uFillTx/>
                <a:latin typeface="Calibri"/>
              </a:rPr>
              <a:t>2-4 hr K</a:t>
            </a:r>
            <a:r>
              <a:rPr kumimoji="0" lang="en-CA" sz="2000" b="0" i="0" u="none" strike="noStrike" kern="1200" cap="none" spc="0" normalizeH="0" baseline="-10000" noProof="0" dirty="0" smtClean="0">
                <a:ln>
                  <a:noFill/>
                </a:ln>
                <a:solidFill>
                  <a:sysClr val="windowText" lastClr="000000"/>
                </a:solidFill>
                <a:effectLst/>
                <a:uLnTx/>
                <a:uFillTx/>
                <a:latin typeface="Calibri"/>
              </a:rPr>
              <a:t>p </a:t>
            </a:r>
            <a:r>
              <a:rPr kumimoji="0" lang="en-CA" sz="2000" b="0" i="0" u="none" strike="noStrike" kern="1200" cap="none" spc="0" normalizeH="0" baseline="0" noProof="0" dirty="0" smtClean="0">
                <a:ln>
                  <a:noFill/>
                </a:ln>
                <a:solidFill>
                  <a:sysClr val="windowText" lastClr="000000"/>
                </a:solidFill>
                <a:effectLst/>
                <a:uLnTx/>
                <a:uFillTx/>
                <a:latin typeface="Calibri"/>
              </a:rPr>
              <a:t>and f</a:t>
            </a:r>
            <a:r>
              <a:rPr kumimoji="0" lang="en-CA" sz="2000" b="0" i="0" u="none" strike="noStrike" kern="1200" cap="none" spc="0" normalizeH="0" baseline="-25000" noProof="0" dirty="0" smtClean="0">
                <a:ln>
                  <a:noFill/>
                </a:ln>
                <a:solidFill>
                  <a:sysClr val="windowText" lastClr="000000"/>
                </a:solidFill>
                <a:effectLst/>
                <a:uLnTx/>
                <a:uFillTx/>
                <a:latin typeface="Calibri"/>
              </a:rPr>
              <a:t>PBM</a:t>
            </a:r>
            <a:r>
              <a:rPr kumimoji="0" lang="en-CA" sz="2000" b="0" i="0" u="none" strike="noStrike" kern="1200" cap="none" spc="0" normalizeH="0" baseline="0" noProof="0" dirty="0" smtClean="0">
                <a:ln>
                  <a:noFill/>
                </a:ln>
                <a:solidFill>
                  <a:sysClr val="windowText" lastClr="000000"/>
                </a:solidFill>
                <a:effectLst/>
                <a:uLnTx/>
                <a:uFillTx/>
                <a:latin typeface="Calibri"/>
              </a:rPr>
              <a:t> may be influenced by other factors (source effects, wind direction changes?)</a:t>
            </a:r>
          </a:p>
          <a:p>
            <a:pPr marL="1143000" marR="0" lvl="2" indent="-228600" algn="l" defTabSz="914400" rtl="0" eaLnBrk="1" fontAlgn="auto" latinLnBrk="0" hangingPunct="1">
              <a:lnSpc>
                <a:spcPct val="100000"/>
              </a:lnSpc>
              <a:spcBef>
                <a:spcPct val="20000"/>
              </a:spcBef>
              <a:spcAft>
                <a:spcPts val="0"/>
              </a:spcAft>
              <a:buClrTx/>
              <a:buSzTx/>
              <a:buFont typeface="Wingdings" pitchFamily="2" charset="2"/>
              <a:buChar char="Ø"/>
              <a:tabLst/>
              <a:defRPr/>
            </a:pPr>
            <a:r>
              <a:rPr kumimoji="0" lang="en-CA" sz="2000" b="0" i="0" u="none" strike="noStrike" kern="1200" cap="none" spc="0" normalizeH="0" baseline="0" noProof="0" dirty="0" smtClean="0">
                <a:ln>
                  <a:noFill/>
                </a:ln>
                <a:solidFill>
                  <a:sysClr val="windowText" lastClr="000000"/>
                </a:solidFill>
                <a:effectLst/>
                <a:uLnTx/>
                <a:uFillTx/>
                <a:latin typeface="Calibri"/>
              </a:rPr>
              <a:t>Exact chemical composition of Hg(II) unknown – potentially affect aerosol water uptake and Hg(II) aqueous-phase reactions</a:t>
            </a:r>
          </a:p>
        </p:txBody>
      </p:sp>
      <p:graphicFrame>
        <p:nvGraphicFramePr>
          <p:cNvPr id="8" name="Chart 7"/>
          <p:cNvGraphicFramePr/>
          <p:nvPr>
            <p:extLst>
              <p:ext uri="{D42A27DB-BD31-4B8C-83A1-F6EECF244321}">
                <p14:modId xmlns:p14="http://schemas.microsoft.com/office/powerpoint/2010/main" xmlns="" val="1944196927"/>
              </p:ext>
            </p:extLst>
          </p:nvPr>
        </p:nvGraphicFramePr>
        <p:xfrm>
          <a:off x="621904" y="2708920"/>
          <a:ext cx="4104456" cy="2376264"/>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4860032" y="3284984"/>
            <a:ext cx="3600400" cy="923330"/>
          </a:xfrm>
          <a:prstGeom prst="rect">
            <a:avLst/>
          </a:prstGeom>
          <a:noFill/>
        </p:spPr>
        <p:txBody>
          <a:bodyPr wrap="square" rtlCol="0">
            <a:spAutoFit/>
          </a:bodyPr>
          <a:lstStyle/>
          <a:p>
            <a:pPr fontAlgn="auto">
              <a:spcBef>
                <a:spcPts val="0"/>
              </a:spcBef>
              <a:spcAft>
                <a:spcPts val="0"/>
              </a:spcAft>
            </a:pPr>
            <a:r>
              <a:rPr kumimoji="0" lang="en-CA" dirty="0" smtClean="0">
                <a:solidFill>
                  <a:prstClr val="black"/>
                </a:solidFill>
                <a:latin typeface="Calibri"/>
              </a:rPr>
              <a:t>Overall, results show strong temperature dependence of Hg(II) particle partitioning </a:t>
            </a:r>
            <a:endParaRPr kumimoji="0" lang="en-CA" dirty="0">
              <a:solidFill>
                <a:prstClr val="black"/>
              </a:solidFill>
              <a:latin typeface="Calibri"/>
            </a:endParaRPr>
          </a:p>
        </p:txBody>
      </p:sp>
    </p:spTree>
    <p:extLst>
      <p:ext uri="{BB962C8B-B14F-4D97-AF65-F5344CB8AC3E}">
        <p14:creationId xmlns:p14="http://schemas.microsoft.com/office/powerpoint/2010/main" xmlns="" val="4449384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6"/>
          <p:cNvSpPr>
            <a:spLocks noChangeArrowheads="1"/>
          </p:cNvSpPr>
          <p:nvPr/>
        </p:nvSpPr>
        <p:spPr bwMode="auto">
          <a:xfrm>
            <a:off x="782467" y="188640"/>
            <a:ext cx="8172450"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altLang="zh-TW" sz="2800" b="1" dirty="0" smtClean="0">
                <a:solidFill>
                  <a:srgbClr val="3A601B"/>
                </a:solidFill>
                <a:latin typeface="Times New Roman" pitchFamily="18" charset="0"/>
              </a:rPr>
              <a:t>Speciated </a:t>
            </a:r>
            <a:r>
              <a:rPr lang="en-US" altLang="zh-TW" sz="2800" b="1" dirty="0">
                <a:solidFill>
                  <a:srgbClr val="3A601B"/>
                </a:solidFill>
                <a:latin typeface="Times New Roman" pitchFamily="18" charset="0"/>
              </a:rPr>
              <a:t>and total Hg dry deposition at AMNeT</a:t>
            </a:r>
          </a:p>
        </p:txBody>
      </p:sp>
      <p:pic>
        <p:nvPicPr>
          <p:cNvPr id="6" name="Picture 1"/>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7145" y="980728"/>
            <a:ext cx="7437351" cy="57476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1025525" y="13970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eaLnBrk="0" hangingPunct="0"/>
            <a:endParaRPr lang="en-US" dirty="0"/>
          </a:p>
        </p:txBody>
      </p:sp>
      <p:sp>
        <p:nvSpPr>
          <p:cNvPr id="6147" name="Rectangle 6"/>
          <p:cNvSpPr>
            <a:spLocks noChangeArrowheads="1"/>
          </p:cNvSpPr>
          <p:nvPr/>
        </p:nvSpPr>
        <p:spPr bwMode="auto">
          <a:xfrm>
            <a:off x="1827213" y="3043238"/>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eaLnBrk="0" hangingPunct="0"/>
            <a:endParaRPr lang="en-US" dirty="0"/>
          </a:p>
        </p:txBody>
      </p:sp>
      <p:pic>
        <p:nvPicPr>
          <p:cNvPr id="6148" name="Picture 9"/>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31913" y="287338"/>
            <a:ext cx="3060700" cy="2755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9" name="Picture 1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35550" y="333375"/>
            <a:ext cx="3060700" cy="2755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50"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319213" y="3473450"/>
            <a:ext cx="3060700" cy="2755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51" name="Picture 1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948238" y="3414713"/>
            <a:ext cx="3279775" cy="2871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150"/>
                                        </p:tgtEl>
                                        <p:attrNameLst>
                                          <p:attrName>style.visibility</p:attrName>
                                        </p:attrNameLst>
                                      </p:cBhvr>
                                      <p:to>
                                        <p:strVal val="visible"/>
                                      </p:to>
                                    </p:set>
                                    <p:anim calcmode="lin" valueType="num">
                                      <p:cBhvr additive="base">
                                        <p:cTn id="11" dur="500" fill="hold"/>
                                        <p:tgtEl>
                                          <p:spTgt spid="6150"/>
                                        </p:tgtEl>
                                        <p:attrNameLst>
                                          <p:attrName>ppt_x</p:attrName>
                                        </p:attrNameLst>
                                      </p:cBhvr>
                                      <p:tavLst>
                                        <p:tav tm="0">
                                          <p:val>
                                            <p:strVal val="#ppt_x"/>
                                          </p:val>
                                        </p:tav>
                                        <p:tav tm="100000">
                                          <p:val>
                                            <p:strVal val="#ppt_x"/>
                                          </p:val>
                                        </p:tav>
                                      </p:tavLst>
                                    </p:anim>
                                    <p:anim calcmode="lin" valueType="num">
                                      <p:cBhvr additive="base">
                                        <p:cTn id="12" dur="500" fill="hold"/>
                                        <p:tgtEl>
                                          <p:spTgt spid="615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151"/>
                                        </p:tgtEl>
                                        <p:attrNameLst>
                                          <p:attrName>style.visibility</p:attrName>
                                        </p:attrNameLst>
                                      </p:cBhvr>
                                      <p:to>
                                        <p:strVal val="visible"/>
                                      </p:to>
                                    </p:set>
                                    <p:anim calcmode="lin" valueType="num">
                                      <p:cBhvr additive="base">
                                        <p:cTn id="17" dur="500" fill="hold"/>
                                        <p:tgtEl>
                                          <p:spTgt spid="6151"/>
                                        </p:tgtEl>
                                        <p:attrNameLst>
                                          <p:attrName>ppt_x</p:attrName>
                                        </p:attrNameLst>
                                      </p:cBhvr>
                                      <p:tavLst>
                                        <p:tav tm="0">
                                          <p:val>
                                            <p:strVal val="#ppt_x"/>
                                          </p:val>
                                        </p:tav>
                                        <p:tav tm="100000">
                                          <p:val>
                                            <p:strVal val="#ppt_x"/>
                                          </p:val>
                                        </p:tav>
                                      </p:tavLst>
                                    </p:anim>
                                    <p:anim calcmode="lin" valueType="num">
                                      <p:cBhvr additive="base">
                                        <p:cTn id="18" dur="500" fill="hold"/>
                                        <p:tgtEl>
                                          <p:spTgt spid="61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
          <p:cNvSpPr>
            <a:spLocks noChangeArrowheads="1"/>
          </p:cNvSpPr>
          <p:nvPr/>
        </p:nvSpPr>
        <p:spPr bwMode="auto">
          <a:xfrm>
            <a:off x="468313" y="1557338"/>
            <a:ext cx="8351837" cy="4246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fontAlgn="t">
              <a:lnSpc>
                <a:spcPct val="125000"/>
              </a:lnSpc>
              <a:buFont typeface="Wingdings" pitchFamily="2" charset="2"/>
              <a:buChar char="Ø"/>
            </a:pPr>
            <a:r>
              <a:rPr lang="en-US" altLang="zh-CN" sz="2400" dirty="0">
                <a:latin typeface="Times New Roman" pitchFamily="18" charset="0"/>
              </a:rPr>
              <a:t>Estimated dry deposition amount is supported by litterfall measurements</a:t>
            </a:r>
          </a:p>
          <a:p>
            <a:pPr marL="342900" indent="-342900" fontAlgn="t">
              <a:lnSpc>
                <a:spcPct val="125000"/>
              </a:lnSpc>
              <a:buFont typeface="Wingdings" pitchFamily="2" charset="2"/>
              <a:buChar char="Ø"/>
            </a:pPr>
            <a:r>
              <a:rPr lang="en-US" altLang="zh-CN" sz="2400" b="1" dirty="0">
                <a:latin typeface="Times New Roman" pitchFamily="18" charset="0"/>
              </a:rPr>
              <a:t>GEM deposition is as important as or more important than RGM+Hgp</a:t>
            </a:r>
          </a:p>
          <a:p>
            <a:pPr marL="342900" indent="-342900" fontAlgn="t">
              <a:lnSpc>
                <a:spcPct val="125000"/>
              </a:lnSpc>
              <a:buFont typeface="Wingdings" pitchFamily="2" charset="2"/>
              <a:buChar char="Ø"/>
            </a:pPr>
            <a:r>
              <a:rPr lang="en-US" altLang="zh-CN" sz="2400" b="1" dirty="0">
                <a:latin typeface="Times New Roman" pitchFamily="18" charset="0"/>
                <a:ea typeface="PMingLiU" pitchFamily="18" charset="-120"/>
              </a:rPr>
              <a:t>A large portion of litterfall is from GEM deposition</a:t>
            </a:r>
          </a:p>
          <a:p>
            <a:pPr marL="342900" indent="-342900" fontAlgn="t">
              <a:lnSpc>
                <a:spcPct val="125000"/>
              </a:lnSpc>
              <a:buFont typeface="Wingdings" pitchFamily="2" charset="2"/>
              <a:buChar char="Ø"/>
            </a:pPr>
            <a:r>
              <a:rPr lang="en-US" altLang="zh-CN" sz="2400" dirty="0">
                <a:latin typeface="Times New Roman" pitchFamily="18" charset="0"/>
                <a:ea typeface="PMingLiU" pitchFamily="18" charset="-120"/>
              </a:rPr>
              <a:t>Dry deposition is in a similar magnitude to wet deposition</a:t>
            </a:r>
          </a:p>
          <a:p>
            <a:pPr marL="342900" indent="-342900" fontAlgn="t">
              <a:lnSpc>
                <a:spcPct val="125000"/>
              </a:lnSpc>
              <a:buFont typeface="Wingdings" pitchFamily="2" charset="2"/>
              <a:buChar char="Ø"/>
            </a:pPr>
            <a:r>
              <a:rPr lang="en-US" altLang="zh-CN" sz="2400" dirty="0">
                <a:latin typeface="Times New Roman" pitchFamily="18" charset="0"/>
                <a:ea typeface="PMingLiU" pitchFamily="18" charset="-120"/>
              </a:rPr>
              <a:t>Significant seasonal and spatial pattern have been identified</a:t>
            </a:r>
          </a:p>
          <a:p>
            <a:pPr marL="342900" indent="-342900" fontAlgn="t">
              <a:lnSpc>
                <a:spcPct val="125000"/>
              </a:lnSpc>
              <a:buFont typeface="Wingdings" pitchFamily="2" charset="2"/>
              <a:buChar char="Ø"/>
            </a:pPr>
            <a:r>
              <a:rPr lang="en-US" altLang="zh-CN" sz="2400" b="1" dirty="0">
                <a:latin typeface="Times New Roman" pitchFamily="18" charset="0"/>
                <a:ea typeface="PMingLiU" pitchFamily="18" charset="-120"/>
              </a:rPr>
              <a:t>Known uncertainties should not change the major conclusions (e.g., doubling GOM+PBM dry deposition)</a:t>
            </a:r>
            <a:endParaRPr lang="en-US" altLang="zh-CN" sz="2800" b="1" dirty="0">
              <a:solidFill>
                <a:srgbClr val="0000CC"/>
              </a:solidFill>
              <a:latin typeface="Times New Roman" pitchFamily="18" charset="0"/>
              <a:ea typeface="PMingLiU" pitchFamily="18" charset="-120"/>
            </a:endParaRPr>
          </a:p>
        </p:txBody>
      </p:sp>
      <p:sp>
        <p:nvSpPr>
          <p:cNvPr id="7171" name="Rectangle 6"/>
          <p:cNvSpPr>
            <a:spLocks noChangeArrowheads="1"/>
          </p:cNvSpPr>
          <p:nvPr/>
        </p:nvSpPr>
        <p:spPr bwMode="auto">
          <a:xfrm>
            <a:off x="827088" y="620713"/>
            <a:ext cx="8172450"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altLang="zh-TW" sz="2800" b="1" dirty="0">
                <a:solidFill>
                  <a:srgbClr val="0000FF"/>
                </a:solidFill>
                <a:latin typeface="Times New Roman" pitchFamily="18" charset="0"/>
              </a:rPr>
              <a:t>Conclusions</a:t>
            </a: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charset="0"/>
            <a:ea typeface="Arial Unicode MS" pitchFamily="34" charset="-122"/>
            <a:cs typeface="Arial Unicode MS"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charset="0"/>
            <a:ea typeface="Arial Unicode MS" pitchFamily="34" charset="-122"/>
            <a:cs typeface="Arial Unicode MS" pitchFamily="34" charset="-12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charset="0"/>
            <a:ea typeface="Arial Unicode MS" pitchFamily="34" charset="-122"/>
            <a:cs typeface="Arial Unicode MS"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charset="0"/>
            <a:ea typeface="Arial Unicode MS" pitchFamily="34" charset="-122"/>
            <a:cs typeface="Arial Unicode MS" pitchFamily="34" charset="-122"/>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22545</TotalTime>
  <Words>2114</Words>
  <Application>Microsoft Office PowerPoint</Application>
  <PresentationFormat>On-screen Show (4:3)</PresentationFormat>
  <Paragraphs>232</Paragraphs>
  <Slides>25</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25</vt:i4>
      </vt:variant>
    </vt:vector>
  </HeadingPairs>
  <TitlesOfParts>
    <vt:vector size="35" baseType="lpstr">
      <vt:lpstr>Arial</vt:lpstr>
      <vt:lpstr>Times New Roman</vt:lpstr>
      <vt:lpstr>Arial Unicode MS</vt:lpstr>
      <vt:lpstr>Wingdings</vt:lpstr>
      <vt:lpstr>Calibri</vt:lpstr>
      <vt:lpstr>Courier New</vt:lpstr>
      <vt:lpstr>PMingLiU</vt:lpstr>
      <vt:lpstr>SimSun</vt:lpstr>
      <vt:lpstr>Default Design</vt:lpstr>
      <vt:lpstr>Custom Design</vt:lpstr>
      <vt:lpstr>Analysis and Application of Speciated Atmospheric Mercury</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Results – Comparing the coastal and inland site</vt:lpstr>
      <vt:lpstr>Conclusions</vt:lpstr>
      <vt:lpstr>Slide 17</vt:lpstr>
      <vt:lpstr>Motivation</vt:lpstr>
      <vt:lpstr>Methodology</vt:lpstr>
      <vt:lpstr>Regression model results</vt:lpstr>
      <vt:lpstr>Regression model results</vt:lpstr>
      <vt:lpstr>Site-specific model results</vt:lpstr>
      <vt:lpstr>Slide 23</vt:lpstr>
      <vt:lpstr>Slide 24</vt:lpstr>
      <vt:lpstr>Slide 25</vt:lpstr>
    </vt:vector>
  </TitlesOfParts>
  <Company>Environment Canada</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Environment Canada</dc:creator>
  <cp:lastModifiedBy>ravindra-s</cp:lastModifiedBy>
  <cp:revision>570</cp:revision>
  <dcterms:created xsi:type="dcterms:W3CDTF">2006-02-27T19:58:49Z</dcterms:created>
  <dcterms:modified xsi:type="dcterms:W3CDTF">2014-07-23T10:21:07Z</dcterms:modified>
</cp:coreProperties>
</file>