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07" r:id="rId1"/>
  </p:sldMasterIdLst>
  <p:notesMasterIdLst>
    <p:notesMasterId r:id="rId23"/>
  </p:notesMasterIdLst>
  <p:handoutMasterIdLst>
    <p:handoutMasterId r:id="rId24"/>
  </p:handoutMasterIdLst>
  <p:sldIdLst>
    <p:sldId id="256" r:id="rId2"/>
    <p:sldId id="303" r:id="rId3"/>
    <p:sldId id="304" r:id="rId4"/>
    <p:sldId id="306" r:id="rId5"/>
    <p:sldId id="300" r:id="rId6"/>
    <p:sldId id="301" r:id="rId7"/>
    <p:sldId id="302" r:id="rId8"/>
    <p:sldId id="258" r:id="rId9"/>
    <p:sldId id="307" r:id="rId10"/>
    <p:sldId id="268" r:id="rId11"/>
    <p:sldId id="266" r:id="rId12"/>
    <p:sldId id="290" r:id="rId13"/>
    <p:sldId id="285" r:id="rId14"/>
    <p:sldId id="295" r:id="rId15"/>
    <p:sldId id="286" r:id="rId16"/>
    <p:sldId id="274" r:id="rId17"/>
    <p:sldId id="275" r:id="rId18"/>
    <p:sldId id="276" r:id="rId19"/>
    <p:sldId id="278" r:id="rId20"/>
    <p:sldId id="299" r:id="rId21"/>
    <p:sldId id="281" r:id="rId22"/>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074" autoAdjust="0"/>
  </p:normalViewPr>
  <p:slideViewPr>
    <p:cSldViewPr>
      <p:cViewPr>
        <p:scale>
          <a:sx n="64" d="100"/>
          <a:sy n="64" d="100"/>
        </p:scale>
        <p:origin x="-1566" y="5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3C0D44FD-8E43-4210-A357-DDDBF697CF9C}" type="datetimeFigureOut">
              <a:rPr lang="en-US" smtClean="0"/>
              <a:t>10/13/2015</a:t>
            </a:fld>
            <a:endParaRPr lang="en-US"/>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60B9832E-ADBB-4301-BF19-EEBCE1856307}" type="slidenum">
              <a:rPr lang="en-US" smtClean="0"/>
              <a:t>‹#›</a:t>
            </a:fld>
            <a:endParaRPr lang="en-US"/>
          </a:p>
        </p:txBody>
      </p:sp>
    </p:spTree>
    <p:extLst>
      <p:ext uri="{BB962C8B-B14F-4D97-AF65-F5344CB8AC3E}">
        <p14:creationId xmlns:p14="http://schemas.microsoft.com/office/powerpoint/2010/main" val="904655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eaLnBrk="1" hangingPunct="1">
              <a:defRPr sz="1200"/>
            </a:lvl1pPr>
          </a:lstStyle>
          <a:p>
            <a:endParaRPr lang="en-US" dirty="0"/>
          </a:p>
        </p:txBody>
      </p:sp>
      <p:sp>
        <p:nvSpPr>
          <p:cNvPr id="28675"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algn="r" eaLnBrk="1" hangingPunct="1">
              <a:defRPr sz="1200"/>
            </a:lvl1pPr>
          </a:lstStyle>
          <a:p>
            <a:endParaRPr lang="en-US" dirty="0"/>
          </a:p>
        </p:txBody>
      </p:sp>
      <p:sp>
        <p:nvSpPr>
          <p:cNvPr id="28676"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p:spPr>
      </p:sp>
      <p:sp>
        <p:nvSpPr>
          <p:cNvPr id="28677"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8678"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eaLnBrk="1" hangingPunct="1">
              <a:defRPr sz="1200"/>
            </a:lvl1pPr>
          </a:lstStyle>
          <a:p>
            <a:endParaRPr lang="en-US" dirty="0"/>
          </a:p>
        </p:txBody>
      </p:sp>
      <p:sp>
        <p:nvSpPr>
          <p:cNvPr id="28679"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algn="r" eaLnBrk="1" hangingPunct="1">
              <a:defRPr sz="1200"/>
            </a:lvl1pPr>
          </a:lstStyle>
          <a:p>
            <a:fld id="{13F61045-E2DA-4F0C-93A9-F3D97EDE5661}" type="slidenum">
              <a:rPr lang="en-US"/>
              <a:pPr/>
              <a:t>‹#›</a:t>
            </a:fld>
            <a:endParaRPr lang="en-US" dirty="0"/>
          </a:p>
        </p:txBody>
      </p:sp>
    </p:spTree>
    <p:extLst>
      <p:ext uri="{BB962C8B-B14F-4D97-AF65-F5344CB8AC3E}">
        <p14:creationId xmlns:p14="http://schemas.microsoft.com/office/powerpoint/2010/main" val="35654319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ons.gov.uk/ons/rel/vsob1/divorces-in-england-and-wales/2012/sty-13-facts.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F61045-E2DA-4F0C-93A9-F3D97EDE5661}" type="slidenum">
              <a:rPr lang="en-US" smtClean="0"/>
              <a:pPr/>
              <a:t>1</a:t>
            </a:fld>
            <a:endParaRPr lang="en-US" dirty="0"/>
          </a:p>
        </p:txBody>
      </p:sp>
    </p:spTree>
    <p:extLst>
      <p:ext uri="{BB962C8B-B14F-4D97-AF65-F5344CB8AC3E}">
        <p14:creationId xmlns:p14="http://schemas.microsoft.com/office/powerpoint/2010/main" val="4083584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Midwest</a:t>
            </a:r>
          </a:p>
          <a:p>
            <a:endParaRPr lang="en-US" dirty="0" smtClean="0"/>
          </a:p>
          <a:p>
            <a:r>
              <a:rPr lang="en-US" dirty="0" smtClean="0"/>
              <a:t>San Francisco West Coast</a:t>
            </a:r>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2</a:t>
            </a:fld>
            <a:endParaRPr lang="en-US" dirty="0"/>
          </a:p>
        </p:txBody>
      </p:sp>
    </p:spTree>
    <p:extLst>
      <p:ext uri="{BB962C8B-B14F-4D97-AF65-F5344CB8AC3E}">
        <p14:creationId xmlns:p14="http://schemas.microsoft.com/office/powerpoint/2010/main" val="3683769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3</a:t>
            </a:fld>
            <a:endParaRPr lang="en-US" dirty="0"/>
          </a:p>
        </p:txBody>
      </p:sp>
    </p:spTree>
    <p:extLst>
      <p:ext uri="{BB962C8B-B14F-4D97-AF65-F5344CB8AC3E}">
        <p14:creationId xmlns:p14="http://schemas.microsoft.com/office/powerpoint/2010/main" val="3337174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included</a:t>
            </a:r>
            <a:r>
              <a:rPr lang="en-US" baseline="0" dirty="0" smtClean="0"/>
              <a:t> divorce rates here. Divorce rates are not always reported by countries. Finding divorce rates for countries on most continents. Wide variety from as low as 3% for Mexico to 86% for Chile. The US has remained consistently around 50% for the last 15 years.</a:t>
            </a:r>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5</a:t>
            </a:fld>
            <a:endParaRPr lang="en-US" dirty="0"/>
          </a:p>
        </p:txBody>
      </p:sp>
    </p:spTree>
    <p:extLst>
      <p:ext uri="{BB962C8B-B14F-4D97-AF65-F5344CB8AC3E}">
        <p14:creationId xmlns:p14="http://schemas.microsoft.com/office/powerpoint/2010/main" val="1495727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smtClean="0"/>
              <a:t>Type 1 diabetes is one of the most common childhood</a:t>
            </a:r>
            <a:r>
              <a:rPr lang="en-US" baseline="0" dirty="0" smtClean="0"/>
              <a:t> chronic disease</a:t>
            </a:r>
          </a:p>
          <a:p>
            <a:r>
              <a:rPr lang="en-US" dirty="0"/>
              <a:t>Type 1 Diabetes incidence has been rising across the world. </a:t>
            </a:r>
          </a:p>
          <a:p>
            <a:r>
              <a:rPr lang="en-US" dirty="0"/>
              <a:t>Noting Saudi Arabia reports 31.4 in 100,000 as the highest.</a:t>
            </a:r>
          </a:p>
          <a:p>
            <a:endParaRPr lang="en-US" dirty="0"/>
          </a:p>
          <a:p>
            <a:r>
              <a:rPr lang="en-US" dirty="0"/>
              <a:t>Many countries how many children are affected by divorce nor do they connect them with their chronic illness in </a:t>
            </a:r>
          </a:p>
          <a:p>
            <a:r>
              <a:rPr lang="en-US" dirty="0"/>
              <a:t>In 2012 England and Wales</a:t>
            </a:r>
          </a:p>
          <a:p>
            <a:r>
              <a:rPr lang="en-US" dirty="0"/>
              <a:t> 42% divorce rate</a:t>
            </a:r>
          </a:p>
          <a:p>
            <a:r>
              <a:rPr lang="en-US" dirty="0"/>
              <a:t>48% of couples divorcing had at least 1 child under 16</a:t>
            </a:r>
          </a:p>
          <a:p>
            <a:r>
              <a:rPr lang="en-US" u="sng" dirty="0">
                <a:hlinkClick r:id="rId3"/>
              </a:rPr>
              <a:t>http://www.ons.gov.uk/ons/rel/vsob1/divorces-in-england-and-wales/2012/sty-13-facts.html</a:t>
            </a:r>
            <a:endParaRPr lang="en-US" u="sng" dirty="0"/>
          </a:p>
          <a:p>
            <a:endParaRPr lang="en-US" u="sng" dirty="0"/>
          </a:p>
          <a:p>
            <a:endParaRPr lang="en-US" u="sng" dirty="0"/>
          </a:p>
          <a:p>
            <a:endParaRPr lang="en-US" u="sng" dirty="0"/>
          </a:p>
          <a:p>
            <a:endParaRPr lang="en-US" dirty="0"/>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6</a:t>
            </a:fld>
            <a:endParaRPr lang="en-US" dirty="0"/>
          </a:p>
        </p:txBody>
      </p:sp>
    </p:spTree>
    <p:extLst>
      <p:ext uri="{BB962C8B-B14F-4D97-AF65-F5344CB8AC3E}">
        <p14:creationId xmlns:p14="http://schemas.microsoft.com/office/powerpoint/2010/main" val="1135671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Double digits for Type 1 diabetes</a:t>
            </a:r>
            <a:r>
              <a:rPr lang="en-US" baseline="0" dirty="0" smtClean="0"/>
              <a:t>  the divorce rates running 22%-55% This is not to say there is a cause and effect but that the rates of children with T1D in families with divorce are unknown but as you can see here the numbers indicate there is cause for  research.</a:t>
            </a:r>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7</a:t>
            </a:fld>
            <a:endParaRPr lang="en-US" dirty="0"/>
          </a:p>
        </p:txBody>
      </p:sp>
    </p:spTree>
    <p:extLst>
      <p:ext uri="{BB962C8B-B14F-4D97-AF65-F5344CB8AC3E}">
        <p14:creationId xmlns:p14="http://schemas.microsoft.com/office/powerpoint/2010/main" val="1847432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73AD6A-22F9-4009-A892-6E6ADCED5C44}" type="slidenum">
              <a:rPr lang="en-US"/>
              <a:pPr/>
              <a:t>8</a:t>
            </a:fld>
            <a:endParaRPr lang="en-US" dirty="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pPr defTabSz="948507">
              <a:defRPr/>
            </a:pPr>
            <a:r>
              <a:rPr lang="en-US" dirty="0"/>
              <a:t>Although type 2  diabetes is on the rise, T1 accounts for 90% of the all diabetes in children (NIDDK, 2007).</a:t>
            </a:r>
            <a:endParaRPr lang="en-US" dirty="0" smtClean="0"/>
          </a:p>
          <a:p>
            <a:r>
              <a:rPr lang="en-US" dirty="0"/>
              <a:t>The incidence </a:t>
            </a:r>
            <a:r>
              <a:rPr lang="en-US" dirty="0" smtClean="0"/>
              <a:t>for </a:t>
            </a:r>
            <a:r>
              <a:rPr lang="en-US" dirty="0"/>
              <a:t>U.S. non-Hispanic white youth is the </a:t>
            </a:r>
            <a:r>
              <a:rPr lang="en-US" b="1" dirty="0"/>
              <a:t>highest</a:t>
            </a:r>
            <a:r>
              <a:rPr lang="en-US" dirty="0"/>
              <a:t> in the world (Bell et al., 2009</a:t>
            </a:r>
            <a:r>
              <a:rPr lang="en-US" dirty="0" smtClean="0"/>
              <a:t>)</a:t>
            </a:r>
          </a:p>
          <a:p>
            <a:r>
              <a:rPr lang="en-US" dirty="0" smtClean="0"/>
              <a:t>Representing nearly 60%</a:t>
            </a:r>
            <a:r>
              <a:rPr lang="en-US" baseline="0" dirty="0" smtClean="0"/>
              <a:t> of all T1D with Hispanic youth runs second at nearly 20% </a:t>
            </a:r>
          </a:p>
          <a:p>
            <a:pPr defTabSz="948507">
              <a:defRPr/>
            </a:pPr>
            <a:r>
              <a:rPr lang="en-US" dirty="0" smtClean="0"/>
              <a:t>The complexi</a:t>
            </a:r>
            <a:r>
              <a:rPr lang="en-US" b="1" dirty="0" smtClean="0"/>
              <a:t>ties</a:t>
            </a:r>
            <a:r>
              <a:rPr lang="en-US" b="1" baseline="0" dirty="0" smtClean="0"/>
              <a:t> </a:t>
            </a:r>
            <a:r>
              <a:rPr lang="en-US" baseline="0" dirty="0" smtClean="0"/>
              <a:t>and demands of the treatment regimen for T1D often exceeds the capacities of c</a:t>
            </a:r>
            <a:r>
              <a:rPr lang="en-US" b="1" baseline="0" dirty="0" smtClean="0"/>
              <a:t>hildren</a:t>
            </a:r>
            <a:r>
              <a:rPr lang="en-US" baseline="0" dirty="0" smtClean="0"/>
              <a:t> and their families</a:t>
            </a:r>
          </a:p>
          <a:p>
            <a:pPr defTabSz="948507">
              <a:defRPr/>
            </a:pPr>
            <a:r>
              <a:rPr lang="en-US" baseline="0" dirty="0" smtClean="0"/>
              <a:t>Families face other situations that impact family life such as divorce.</a:t>
            </a:r>
            <a:endParaRPr lang="en-US" dirty="0" smtClean="0"/>
          </a:p>
          <a:p>
            <a:r>
              <a:rPr lang="en-US" dirty="0" smtClean="0"/>
              <a:t>Divorce</a:t>
            </a:r>
            <a:r>
              <a:rPr lang="en-US" baseline="0" dirty="0" smtClean="0"/>
              <a:t> may bring complications particularly for mothers such as lowered standard</a:t>
            </a:r>
            <a:r>
              <a:rPr lang="en-US" b="1" baseline="0" dirty="0" smtClean="0"/>
              <a:t>s</a:t>
            </a:r>
            <a:r>
              <a:rPr lang="en-US" baseline="0" dirty="0" smtClean="0"/>
              <a:t> of living</a:t>
            </a:r>
          </a:p>
          <a:p>
            <a:r>
              <a:rPr lang="en-US" dirty="0" smtClean="0"/>
              <a:t>These issues led</a:t>
            </a:r>
            <a:r>
              <a:rPr lang="en-US" baseline="0" dirty="0" smtClean="0"/>
              <a:t> to my concern and research for divorced mothers and how they manage diabetes with their children.</a:t>
            </a:r>
          </a:p>
          <a:p>
            <a:endParaRPr lang="en-US" baseline="0" dirty="0" smtClean="0"/>
          </a:p>
          <a:p>
            <a:pPr defTabSz="948507">
              <a:defRPr/>
            </a:pPr>
            <a:r>
              <a:rPr lang="en-US" dirty="0" err="1" smtClean="0"/>
              <a:t>Arkowitz</a:t>
            </a:r>
            <a:r>
              <a:rPr lang="en-US" dirty="0" smtClean="0"/>
              <a:t>, H &amp; </a:t>
            </a:r>
            <a:r>
              <a:rPr lang="en-US" dirty="0" err="1" smtClean="0"/>
              <a:t>Lillienfeld</a:t>
            </a:r>
            <a:r>
              <a:rPr lang="en-US" dirty="0" smtClean="0"/>
              <a:t>, S. O., 2013. Is divorce bad for children? </a:t>
            </a:r>
            <a:r>
              <a:rPr lang="en-US" i="1" dirty="0" smtClean="0"/>
              <a:t>Scientific American, 24(1),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66529">
              <a:defRPr/>
            </a:pPr>
            <a:r>
              <a:rPr lang="en-US" dirty="0" smtClean="0"/>
              <a:t>A Grounded</a:t>
            </a:r>
            <a:r>
              <a:rPr lang="en-US" baseline="0" dirty="0" smtClean="0"/>
              <a:t> theory study was completed. </a:t>
            </a:r>
          </a:p>
          <a:p>
            <a:pPr defTabSz="966529">
              <a:defRPr/>
            </a:pPr>
            <a:r>
              <a:rPr lang="en-US" dirty="0" smtClean="0"/>
              <a:t>12 mothers were recruited from a Midwest pediatric </a:t>
            </a:r>
            <a:r>
              <a:rPr lang="en-US" b="1" dirty="0" smtClean="0"/>
              <a:t>endocrinology</a:t>
            </a:r>
            <a:r>
              <a:rPr lang="en-US" dirty="0" smtClean="0"/>
              <a:t> clinic </a:t>
            </a:r>
            <a:r>
              <a:rPr lang="en-US" b="1" dirty="0" smtClean="0"/>
              <a:t>connected</a:t>
            </a:r>
            <a:r>
              <a:rPr lang="en-US" dirty="0" smtClean="0"/>
              <a:t> with a university hospital.</a:t>
            </a:r>
          </a:p>
          <a:p>
            <a:pPr defTabSz="966529">
              <a:defRPr/>
            </a:pPr>
            <a:r>
              <a:rPr lang="en-US" dirty="0" smtClean="0"/>
              <a:t>Individual interviews were</a:t>
            </a:r>
            <a:r>
              <a:rPr lang="en-US" baseline="0" dirty="0" smtClean="0"/>
              <a:t> conducted </a:t>
            </a:r>
            <a:r>
              <a:rPr lang="en-US" dirty="0" smtClean="0"/>
              <a:t>with an open-ended semi-structured guide focusing</a:t>
            </a:r>
            <a:r>
              <a:rPr lang="en-US" baseline="0" dirty="0" smtClean="0"/>
              <a:t> on</a:t>
            </a:r>
            <a:r>
              <a:rPr lang="en-US" dirty="0" smtClean="0"/>
              <a:t> co-parenting after divorce</a:t>
            </a:r>
            <a:r>
              <a:rPr lang="en-US" baseline="0" dirty="0" smtClean="0"/>
              <a:t> and </a:t>
            </a:r>
            <a:r>
              <a:rPr lang="en-US" dirty="0" smtClean="0"/>
              <a:t>diabetes</a:t>
            </a:r>
            <a:r>
              <a:rPr lang="en-US" baseline="0" dirty="0" smtClean="0"/>
              <a:t> </a:t>
            </a:r>
            <a:r>
              <a:rPr lang="en-US" dirty="0" smtClean="0"/>
              <a:t>management</a:t>
            </a:r>
          </a:p>
          <a:p>
            <a:r>
              <a:rPr lang="en-US" dirty="0" smtClean="0"/>
              <a:t>Interviews</a:t>
            </a:r>
            <a:r>
              <a:rPr lang="en-US" baseline="0" dirty="0" smtClean="0"/>
              <a:t> were audiotaped and transcribed verbatim</a:t>
            </a:r>
          </a:p>
          <a:p>
            <a:r>
              <a:rPr lang="en-US" baseline="0" dirty="0" smtClean="0"/>
              <a:t>Transcripts were read and listened to for accuracy then placed into the qualitative data management software </a:t>
            </a:r>
            <a:r>
              <a:rPr lang="en-US" baseline="0" dirty="0" err="1" smtClean="0"/>
              <a:t>NVivo</a:t>
            </a:r>
            <a:r>
              <a:rPr lang="en-US" baseline="0" dirty="0" smtClean="0"/>
              <a:t>.</a:t>
            </a:r>
          </a:p>
          <a:p>
            <a:r>
              <a:rPr lang="en-US" dirty="0"/>
              <a:t>The systematic coding procedures described by Corbin and Strauss (2008) provided structure for data analysis </a:t>
            </a:r>
          </a:p>
          <a:p>
            <a:r>
              <a:rPr lang="en-US" dirty="0"/>
              <a:t>Key methodologies such as open, axial and selective coding as well as constant comparison were used. </a:t>
            </a:r>
            <a:endParaRPr lang="en-US" baseline="0" dirty="0" smtClean="0"/>
          </a:p>
          <a:p>
            <a:r>
              <a:rPr lang="en-US" dirty="0" smtClean="0"/>
              <a:t>The</a:t>
            </a:r>
            <a:r>
              <a:rPr lang="en-US" baseline="0" dirty="0" smtClean="0"/>
              <a:t> study continued until saturation of the data was achieved. </a:t>
            </a:r>
          </a:p>
          <a:p>
            <a:r>
              <a:rPr lang="en-US" baseline="0" dirty="0" smtClean="0"/>
              <a:t>Theoretical sampling was completed as well.</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3F61045-E2DA-4F0C-93A9-F3D97EDE5661}"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were several factors that contribute to the context for divorced mothers. </a:t>
            </a:r>
          </a:p>
          <a:p>
            <a:r>
              <a:rPr lang="en-US" baseline="0" dirty="0" smtClean="0"/>
              <a:t>For Children – </a:t>
            </a:r>
            <a:r>
              <a:rPr lang="en-US" b="1" baseline="0" dirty="0" smtClean="0">
                <a:solidFill>
                  <a:srgbClr val="FF0000"/>
                </a:solidFill>
              </a:rPr>
              <a:t>diabetes regimen </a:t>
            </a:r>
            <a:r>
              <a:rPr lang="en-US" baseline="0" dirty="0" smtClean="0"/>
              <a:t>such as </a:t>
            </a:r>
            <a:r>
              <a:rPr lang="en-US" b="1" baseline="0" dirty="0" smtClean="0"/>
              <a:t>shots </a:t>
            </a:r>
            <a:r>
              <a:rPr lang="en-US" b="1" baseline="0" dirty="0" err="1" smtClean="0"/>
              <a:t>vs</a:t>
            </a:r>
            <a:r>
              <a:rPr lang="en-US" b="1" baseline="0" dirty="0" smtClean="0"/>
              <a:t> insulin pump</a:t>
            </a:r>
            <a:r>
              <a:rPr lang="en-US" baseline="0" dirty="0" smtClean="0"/>
              <a:t>, there were other co-existing diagnoses</a:t>
            </a:r>
          </a:p>
          <a:p>
            <a:endParaRPr lang="en-US" baseline="0" dirty="0" smtClean="0"/>
          </a:p>
          <a:p>
            <a:r>
              <a:rPr lang="en-US" baseline="0" dirty="0" smtClean="0"/>
              <a:t>Mother’s finances and relationship with providers played factors.</a:t>
            </a:r>
          </a:p>
          <a:p>
            <a:endParaRPr lang="en-US" baseline="0" dirty="0" smtClean="0"/>
          </a:p>
          <a:p>
            <a:r>
              <a:rPr lang="en-US" baseline="0" dirty="0" smtClean="0"/>
              <a:t>Coparenting – </a:t>
            </a:r>
            <a:r>
              <a:rPr lang="en-US" b="1" baseline="0" dirty="0" smtClean="0"/>
              <a:t>relationship and communication  quality, visitation schedules vary greatly</a:t>
            </a:r>
          </a:p>
          <a:p>
            <a:endParaRPr lang="en-US" b="1" baseline="0" dirty="0" smtClean="0"/>
          </a:p>
          <a:p>
            <a:r>
              <a:rPr lang="en-US" baseline="0" dirty="0" smtClean="0"/>
              <a:t>Transitions: This is the context in which a substantive grounded theory was developed.</a:t>
            </a:r>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10</a:t>
            </a:fld>
            <a:endParaRPr lang="en-US" dirty="0"/>
          </a:p>
        </p:txBody>
      </p:sp>
    </p:spTree>
    <p:extLst>
      <p:ext uri="{BB962C8B-B14F-4D97-AF65-F5344CB8AC3E}">
        <p14:creationId xmlns:p14="http://schemas.microsoft.com/office/powerpoint/2010/main" val="2450293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slide. Divorced Mothers felt Overwhelmed by managing</a:t>
            </a:r>
            <a:r>
              <a:rPr lang="en-US" baseline="0" dirty="0" smtClean="0"/>
              <a:t> diabetes because they alone carried the burden for the children’s care and well-being</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11</a:t>
            </a:fld>
            <a:endParaRPr lang="en-US" dirty="0"/>
          </a:p>
        </p:txBody>
      </p:sp>
    </p:spTree>
    <p:extLst>
      <p:ext uri="{BB962C8B-B14F-4D97-AF65-F5344CB8AC3E}">
        <p14:creationId xmlns:p14="http://schemas.microsoft.com/office/powerpoint/2010/main" val="360212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Mothers initiated</a:t>
            </a:r>
            <a:r>
              <a:rPr lang="en-US" baseline="0" dirty="0" smtClean="0"/>
              <a:t> most of the communication – “98%” –</a:t>
            </a:r>
          </a:p>
          <a:p>
            <a:r>
              <a:rPr lang="en-US" baseline="0" dirty="0" smtClean="0"/>
              <a:t>Included communicating through stepmother</a:t>
            </a:r>
          </a:p>
          <a:p>
            <a:r>
              <a:rPr lang="en-US" baseline="0" dirty="0" smtClean="0"/>
              <a:t>Cited difficulty in managing the disease without </a:t>
            </a:r>
            <a:r>
              <a:rPr lang="en-US" b="1" baseline="0" dirty="0" smtClean="0"/>
              <a:t>communication</a:t>
            </a:r>
          </a:p>
          <a:p>
            <a:r>
              <a:rPr lang="en-US" baseline="0" dirty="0" smtClean="0"/>
              <a:t>Keeping communication open for the sake of the child</a:t>
            </a:r>
          </a:p>
          <a:p>
            <a:r>
              <a:rPr lang="en-US" b="1" dirty="0" smtClean="0"/>
              <a:t>Fathers</a:t>
            </a:r>
            <a:r>
              <a:rPr lang="en-US" b="1" baseline="0" dirty="0" smtClean="0"/>
              <a:t> contributed </a:t>
            </a:r>
            <a:r>
              <a:rPr lang="en-US" baseline="0" dirty="0" smtClean="0"/>
              <a:t>to this sense of overwhelming responsibility because the mothers believed the fathers did not want to take responsibility for the diabetes</a:t>
            </a:r>
          </a:p>
          <a:p>
            <a:r>
              <a:rPr lang="en-US" dirty="0" smtClean="0"/>
              <a:t>Many of the fathers did not take the diabetes education classes or did so</a:t>
            </a:r>
            <a:r>
              <a:rPr lang="en-US" baseline="0" dirty="0" smtClean="0"/>
              <a:t> only after being required to attend by the courts</a:t>
            </a:r>
          </a:p>
          <a:p>
            <a:r>
              <a:rPr lang="en-US" baseline="0" dirty="0" smtClean="0"/>
              <a:t>Mothers did try to involve fathers but the fathers did not manage diabetes or helped at the level mothers believed they needed.</a:t>
            </a:r>
            <a:endParaRPr lang="en-US" dirty="0" smtClean="0"/>
          </a:p>
          <a:p>
            <a:r>
              <a:rPr lang="en-US" dirty="0" smtClean="0"/>
              <a:t>Priorities are</a:t>
            </a:r>
            <a:r>
              <a:rPr lang="en-US" baseline="0" dirty="0" smtClean="0"/>
              <a:t> not the same rules and guidelines are not the same at fathers household</a:t>
            </a:r>
          </a:p>
          <a:p>
            <a:r>
              <a:rPr lang="en-US" baseline="0" dirty="0" smtClean="0"/>
              <a:t>Mediating was done to help their children - ******</a:t>
            </a:r>
          </a:p>
          <a:p>
            <a:r>
              <a:rPr lang="en-US" baseline="0" dirty="0" smtClean="0"/>
              <a:t>May not agree or the father does not understand diabetes but when it comes to diabetes we have always cooperate and worked together.</a:t>
            </a:r>
            <a:endParaRPr lang="en-US"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12</a:t>
            </a:fld>
            <a:endParaRPr lang="en-US" dirty="0"/>
          </a:p>
        </p:txBody>
      </p:sp>
    </p:spTree>
    <p:extLst>
      <p:ext uri="{BB962C8B-B14F-4D97-AF65-F5344CB8AC3E}">
        <p14:creationId xmlns:p14="http://schemas.microsoft.com/office/powerpoint/2010/main" val="2509684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Mothers had a sense of feeling weighed</a:t>
            </a:r>
            <a:r>
              <a:rPr lang="en-US" baseline="0" dirty="0" smtClean="0"/>
              <a:t> down with the responsibility of diabetes care for their children at every age of the child</a:t>
            </a:r>
          </a:p>
          <a:p>
            <a:r>
              <a:rPr lang="en-US" baseline="0" dirty="0" smtClean="0"/>
              <a:t>“wished” their children didn’t have diabetes “hated the disease” </a:t>
            </a:r>
          </a:p>
          <a:p>
            <a:r>
              <a:rPr lang="en-US" baseline="0" dirty="0" smtClean="0"/>
              <a:t>The discussed the profound impact on all their lives</a:t>
            </a:r>
          </a:p>
          <a:p>
            <a:r>
              <a:rPr lang="en-US" baseline="0" dirty="0" smtClean="0"/>
              <a:t>One burden of managing the disease was the fear of long-term complications if diabetes is was not managed properly</a:t>
            </a:r>
          </a:p>
          <a:p>
            <a:pPr defTabSz="948507">
              <a:defRPr/>
            </a:pPr>
            <a:r>
              <a:rPr lang="en-US" baseline="0" dirty="0" smtClean="0"/>
              <a:t>Mothers Felt the stakes were high, there was nobody to share the burden and they believed they need to do whatever they had to - to manage diabetes with their children</a:t>
            </a:r>
          </a:p>
          <a:p>
            <a:r>
              <a:rPr lang="en-US" baseline="0" dirty="0" smtClean="0"/>
              <a:t>Fear of what would happen at their fathers house.</a:t>
            </a:r>
          </a:p>
          <a:p>
            <a:pPr defTabSz="948507">
              <a:defRPr/>
            </a:pPr>
            <a:r>
              <a:rPr lang="en-US" b="0" baseline="0" dirty="0" smtClean="0"/>
              <a:t>Monitoring diabetes was difficulty because Tracking the numbers some times this was difficult when the child was at the fathers – mothers noted because they did not know what had been eaten or done at fathers house.</a:t>
            </a:r>
            <a:r>
              <a:rPr lang="en-US" baseline="0" dirty="0" smtClean="0"/>
              <a:t/>
            </a:r>
            <a:br>
              <a:rPr lang="en-US" baseline="0" dirty="0" smtClean="0"/>
            </a:br>
            <a:endParaRPr lang="en-US" baseline="0" dirty="0" smtClean="0"/>
          </a:p>
          <a:p>
            <a:r>
              <a:rPr lang="en-US" baseline="0" dirty="0" smtClean="0"/>
              <a:t>The complexity of the disease “Diabetes in not even grey and white…it is very different”. Mothers believed it was their responsibility </a:t>
            </a:r>
          </a:p>
          <a:p>
            <a:r>
              <a:rPr lang="en-US" dirty="0" smtClean="0"/>
              <a:t>Meant arranging diabetes supplies for </a:t>
            </a:r>
            <a:r>
              <a:rPr lang="en-US" b="1" dirty="0" smtClean="0"/>
              <a:t>home, fathers home</a:t>
            </a:r>
            <a:r>
              <a:rPr lang="en-US" b="1" baseline="0" dirty="0" smtClean="0"/>
              <a:t> and school</a:t>
            </a:r>
          </a:p>
          <a:p>
            <a:r>
              <a:rPr lang="en-US" dirty="0" smtClean="0"/>
              <a:t>Financial concerns –</a:t>
            </a:r>
            <a:r>
              <a:rPr lang="en-US" baseline="0" dirty="0" smtClean="0"/>
              <a:t> many not receiving child support, working 2 jobs to make ends meet. Literature discusses the reduced income of both parents </a:t>
            </a:r>
          </a:p>
          <a:p>
            <a:endParaRPr lang="en-US" baseline="0" dirty="0" smtClean="0"/>
          </a:p>
          <a:p>
            <a:r>
              <a:rPr lang="en-US" dirty="0" smtClean="0"/>
              <a:t>Some discussed fighting</a:t>
            </a:r>
            <a:r>
              <a:rPr lang="en-US" baseline="0" dirty="0" smtClean="0"/>
              <a:t> to keep children on health insurance or trying to get insurance, </a:t>
            </a:r>
          </a:p>
          <a:p>
            <a:r>
              <a:rPr lang="en-US" baseline="0" dirty="0" smtClean="0"/>
              <a:t>Even arguing with insurance companies about the insurance companies responsibilities of paying bills, </a:t>
            </a:r>
          </a:p>
          <a:p>
            <a:r>
              <a:rPr lang="en-US" baseline="0" dirty="0" smtClean="0"/>
              <a:t>Several mothers mentioned fathers were required to carry health insurance or help pay for the bills for the children but were not </a:t>
            </a:r>
          </a:p>
          <a:p>
            <a:r>
              <a:rPr lang="en-US" baseline="0" dirty="0" smtClean="0"/>
              <a:t>so the responsibility feel on them.</a:t>
            </a:r>
          </a:p>
          <a:p>
            <a:r>
              <a:rPr lang="en-US" baseline="0" dirty="0" smtClean="0"/>
              <a:t>Exhausting for mothers</a:t>
            </a:r>
          </a:p>
          <a:p>
            <a:r>
              <a:rPr lang="en-US" baseline="0" dirty="0" smtClean="0"/>
              <a:t>Mothers continued to be involved in performing diabetes related tasks no matter what the age or developmental level of the child – checked on her college student.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13</a:t>
            </a:fld>
            <a:endParaRPr lang="en-US" dirty="0"/>
          </a:p>
        </p:txBody>
      </p:sp>
    </p:spTree>
    <p:extLst>
      <p:ext uri="{BB962C8B-B14F-4D97-AF65-F5344CB8AC3E}">
        <p14:creationId xmlns:p14="http://schemas.microsoft.com/office/powerpoint/2010/main" val="777924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Monitoring diabetes was difficulty because Tracking the numbers some times this was difficult when the child was at the fathers – mothers noted because they did not know what had been eaten or done at fathers house.</a:t>
            </a:r>
            <a:r>
              <a:rPr lang="en-US" baseline="0" dirty="0" smtClean="0"/>
              <a:t/>
            </a:r>
            <a:br>
              <a:rPr lang="en-US" baseline="0" dirty="0" smtClean="0"/>
            </a:br>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14</a:t>
            </a:fld>
            <a:endParaRPr lang="en-US" dirty="0"/>
          </a:p>
        </p:txBody>
      </p:sp>
    </p:spTree>
    <p:extLst>
      <p:ext uri="{BB962C8B-B14F-4D97-AF65-F5344CB8AC3E}">
        <p14:creationId xmlns:p14="http://schemas.microsoft.com/office/powerpoint/2010/main" val="4093639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Diabetes Care was a Significant amount</a:t>
            </a:r>
            <a:r>
              <a:rPr lang="en-US" baseline="0" dirty="0" smtClean="0"/>
              <a:t> of </a:t>
            </a:r>
            <a:r>
              <a:rPr lang="en-US" dirty="0" smtClean="0"/>
              <a:t>work for mothers in managing diabetes care </a:t>
            </a:r>
          </a:p>
          <a:p>
            <a:r>
              <a:rPr lang="en-US" baseline="0" dirty="0" smtClean="0"/>
              <a:t>Divorced mothers are very much involved with daily diabetes management – </a:t>
            </a:r>
          </a:p>
          <a:p>
            <a:r>
              <a:rPr lang="en-US" baseline="0" dirty="0" smtClean="0"/>
              <a:t>Mothers believed they were ultimately and solely responsible no matter what level of cooperation the fathers had</a:t>
            </a:r>
          </a:p>
          <a:p>
            <a:r>
              <a:rPr lang="en-US" baseline="0" dirty="0" smtClean="0"/>
              <a:t>Literature has shown Married mothers believe they are quote “carrying the burden” (reference?)</a:t>
            </a:r>
          </a:p>
          <a:p>
            <a:r>
              <a:rPr lang="en-US" baseline="0" dirty="0" smtClean="0"/>
              <a:t>This may be a characteristic of mothers regardless of marital status </a:t>
            </a:r>
            <a:r>
              <a:rPr lang="en-US" b="1" baseline="0" dirty="0" smtClean="0"/>
              <a:t>However</a:t>
            </a:r>
            <a:r>
              <a:rPr lang="en-US" baseline="0" dirty="0" smtClean="0"/>
              <a:t> the Burden may be different because they are raising children who live in two households with different financial situations. </a:t>
            </a:r>
          </a:p>
          <a:p>
            <a:r>
              <a:rPr lang="en-US" baseline="0" dirty="0" smtClean="0"/>
              <a:t>Financial demands of T1D coupled with complex financial burden that occurs after divorce may leave mothers and their children at greater risk for poverty and problems associated with inadequate incomes </a:t>
            </a:r>
          </a:p>
          <a:p>
            <a:r>
              <a:rPr lang="en-US" baseline="0" dirty="0" smtClean="0"/>
              <a:t>My study found most mothers believed they were in a cooperative coparenting relationships with the father in spite of areas of disagreement or lack of father involvement with diabetes related tasks – </a:t>
            </a:r>
          </a:p>
          <a:p>
            <a:r>
              <a:rPr lang="en-US" baseline="0" dirty="0" smtClean="0"/>
              <a:t>This group of mothers reported their motivation for cooperation was for the sake of the child and T1D management</a:t>
            </a:r>
          </a:p>
          <a:p>
            <a:r>
              <a:rPr lang="en-US" baseline="0" dirty="0" smtClean="0"/>
              <a:t>Mothers in this study played an active role in mediating the father-child relationship. Mothers valued the fathers involvement and encouraged communicating and participation in their children’s lives.</a:t>
            </a:r>
          </a:p>
          <a:p>
            <a:r>
              <a:rPr lang="en-US" baseline="0" dirty="0" smtClean="0"/>
              <a:t>Transferring responsibilities is difficult for families</a:t>
            </a:r>
          </a:p>
          <a:p>
            <a:r>
              <a:rPr lang="en-US" baseline="0" dirty="0" smtClean="0"/>
              <a:t>Influenced by tasks of normal development and the developmental process</a:t>
            </a:r>
          </a:p>
          <a:p>
            <a:r>
              <a:rPr lang="en-US" baseline="0" dirty="0" smtClean="0"/>
              <a:t>Children do run at different developmental paces</a:t>
            </a:r>
          </a:p>
          <a:p>
            <a:r>
              <a:rPr lang="en-US" baseline="0" dirty="0" smtClean="0"/>
              <a:t>Misconception and ambiguity about the age of appropriate developmental abilities by parents and healthcare providers exists and may contribute to the difficulties of transferring care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15</a:t>
            </a:fld>
            <a:endParaRPr lang="en-US" dirty="0"/>
          </a:p>
        </p:txBody>
      </p:sp>
    </p:spTree>
    <p:extLst>
      <p:ext uri="{BB962C8B-B14F-4D97-AF65-F5344CB8AC3E}">
        <p14:creationId xmlns:p14="http://schemas.microsoft.com/office/powerpoint/2010/main" val="586653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strengths of this study was the unique insight</a:t>
            </a:r>
            <a:r>
              <a:rPr lang="en-US" baseline="0" dirty="0" smtClean="0"/>
              <a:t> into the experiences of divorced mothers.</a:t>
            </a:r>
          </a:p>
          <a:p>
            <a:r>
              <a:rPr lang="en-US" baseline="0" dirty="0" smtClean="0"/>
              <a:t>Limitations involved the unit of analysis. Further research involving children and the fathers may add to our understanding.</a:t>
            </a:r>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16</a:t>
            </a:fld>
            <a:endParaRPr lang="en-US" dirty="0"/>
          </a:p>
        </p:txBody>
      </p:sp>
    </p:spTree>
    <p:extLst>
      <p:ext uri="{BB962C8B-B14F-4D97-AF65-F5344CB8AC3E}">
        <p14:creationId xmlns:p14="http://schemas.microsoft.com/office/powerpoint/2010/main" val="1527202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recommend that more research consider family structure when planning research </a:t>
            </a:r>
          </a:p>
          <a:p>
            <a:r>
              <a:rPr lang="en-US" baseline="0" dirty="0" smtClean="0"/>
              <a:t>And include all family members where possible.</a:t>
            </a:r>
          </a:p>
          <a:p>
            <a:r>
              <a:rPr lang="en-US" baseline="0" dirty="0" smtClean="0"/>
              <a:t>Research on helping divorced families build cooperative relationships especially when children have chronic disorders</a:t>
            </a:r>
          </a:p>
          <a:p>
            <a:r>
              <a:rPr lang="en-US" baseline="0" dirty="0" smtClean="0"/>
              <a:t>Research for interventions to decrease the overwhelming responsibility of divorced mothers in managing diabetes with their children.</a:t>
            </a:r>
          </a:p>
          <a:p>
            <a:r>
              <a:rPr lang="en-US" baseline="0" dirty="0" smtClean="0"/>
              <a:t>Intervention research to aid health care providers in involving the father in care</a:t>
            </a:r>
          </a:p>
          <a:p>
            <a:endParaRPr lang="en-US" baseline="0" dirty="0" smtClean="0"/>
          </a:p>
        </p:txBody>
      </p:sp>
      <p:sp>
        <p:nvSpPr>
          <p:cNvPr id="4" name="Slide Number Placeholder 3"/>
          <p:cNvSpPr>
            <a:spLocks noGrp="1"/>
          </p:cNvSpPr>
          <p:nvPr>
            <p:ph type="sldNum" sz="quarter" idx="10"/>
          </p:nvPr>
        </p:nvSpPr>
        <p:spPr/>
        <p:txBody>
          <a:bodyPr/>
          <a:lstStyle/>
          <a:p>
            <a:fld id="{13F61045-E2DA-4F0C-93A9-F3D97EDE5661}" type="slidenum">
              <a:rPr lang="en-US" smtClean="0"/>
              <a:pPr/>
              <a:t>17</a:t>
            </a:fld>
            <a:endParaRPr lang="en-US" dirty="0"/>
          </a:p>
        </p:txBody>
      </p:sp>
    </p:spTree>
    <p:extLst>
      <p:ext uri="{BB962C8B-B14F-4D97-AF65-F5344CB8AC3E}">
        <p14:creationId xmlns:p14="http://schemas.microsoft.com/office/powerpoint/2010/main" val="142556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Family-centered care specific for the divorced family structure will improve outcomes and family satisfaction with care when providers address divorced families specific needs</a:t>
            </a:r>
          </a:p>
          <a:p>
            <a:r>
              <a:rPr lang="en-US" baseline="0" dirty="0" smtClean="0"/>
              <a:t>Partner with divorced mothers in their management caring for their children</a:t>
            </a:r>
          </a:p>
          <a:p>
            <a:r>
              <a:rPr lang="en-US" baseline="0" dirty="0" smtClean="0"/>
              <a:t>Advocate for divorced mothers in areas of resources, finances, insurance, support, and respite care</a:t>
            </a:r>
          </a:p>
          <a:p>
            <a:r>
              <a:rPr lang="en-US" baseline="0" dirty="0" smtClean="0"/>
              <a:t>Find ways to Engage the father in care</a:t>
            </a:r>
          </a:p>
          <a:p>
            <a:r>
              <a:rPr lang="en-US" baseline="0" dirty="0" smtClean="0"/>
              <a:t>Direct community leaders to be aware of the burdens of divorced families and that they may have unique and  important needs to consider in areas of resources and financing, healthcare costs especially for children with chronic illness</a:t>
            </a:r>
          </a:p>
          <a:p>
            <a:endParaRPr lang="en-US" dirty="0"/>
          </a:p>
        </p:txBody>
      </p:sp>
      <p:sp>
        <p:nvSpPr>
          <p:cNvPr id="4" name="Slide Number Placeholder 3"/>
          <p:cNvSpPr>
            <a:spLocks noGrp="1"/>
          </p:cNvSpPr>
          <p:nvPr>
            <p:ph type="sldNum" sz="quarter" idx="10"/>
          </p:nvPr>
        </p:nvSpPr>
        <p:spPr/>
        <p:txBody>
          <a:bodyPr/>
          <a:lstStyle/>
          <a:p>
            <a:fld id="{13F61045-E2DA-4F0C-93A9-F3D97EDE5661}" type="slidenum">
              <a:rPr lang="en-US" smtClean="0"/>
              <a:pPr/>
              <a:t>18</a:t>
            </a:fld>
            <a:endParaRPr lang="en-US" dirty="0"/>
          </a:p>
        </p:txBody>
      </p:sp>
    </p:spTree>
    <p:extLst>
      <p:ext uri="{BB962C8B-B14F-4D97-AF65-F5344CB8AC3E}">
        <p14:creationId xmlns:p14="http://schemas.microsoft.com/office/powerpoint/2010/main" val="527444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F61045-E2DA-4F0C-93A9-F3D97EDE5661}" type="slidenum">
              <a:rPr lang="en-US" smtClean="0"/>
              <a:pPr/>
              <a:t>19</a:t>
            </a:fld>
            <a:endParaRPr lang="en-US" dirty="0"/>
          </a:p>
        </p:txBody>
      </p:sp>
    </p:spTree>
    <p:extLst>
      <p:ext uri="{BB962C8B-B14F-4D97-AF65-F5344CB8AC3E}">
        <p14:creationId xmlns:p14="http://schemas.microsoft.com/office/powerpoint/2010/main" val="457532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F61045-E2DA-4F0C-93A9-F3D97EDE5661}" type="slidenum">
              <a:rPr lang="en-US" smtClean="0"/>
              <a:pPr/>
              <a:t>20</a:t>
            </a:fld>
            <a:endParaRPr lang="en-US" dirty="0"/>
          </a:p>
        </p:txBody>
      </p:sp>
    </p:spTree>
    <p:extLst>
      <p:ext uri="{BB962C8B-B14F-4D97-AF65-F5344CB8AC3E}">
        <p14:creationId xmlns:p14="http://schemas.microsoft.com/office/powerpoint/2010/main" val="1768773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3F61045-E2DA-4F0C-93A9-F3D97EDE5661}" type="slidenum">
              <a:rPr lang="en-US" smtClean="0"/>
              <a:pPr/>
              <a:t>21</a:t>
            </a:fld>
            <a:endParaRPr lang="en-US" dirty="0"/>
          </a:p>
        </p:txBody>
      </p:sp>
    </p:spTree>
    <p:extLst>
      <p:ext uri="{BB962C8B-B14F-4D97-AF65-F5344CB8AC3E}">
        <p14:creationId xmlns:p14="http://schemas.microsoft.com/office/powerpoint/2010/main" val="3972509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endParaRPr lang="en-US" dirty="0"/>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dirty="0"/>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6D4F0C-E482-4B5D-9DD2-2018CA60FE0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endParaRPr lang="en-US" dirty="0"/>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dirty="0"/>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smtClean="0"/>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D20F44-BC94-4D63-AB72-1464D817EB2F}" type="slidenum">
              <a:rPr lang="en-US" smtClean="0"/>
              <a:pPr/>
              <a:t>‹#›</a:t>
            </a:fld>
            <a:endParaRPr lang="en-US" dirty="0"/>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D3255D-6EF0-4EF5-B50E-89E0F756637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44768CC-9F7B-482F-9A93-90C5D5EE9BCA}" type="slidenum">
              <a:rPr lang="en-US" smtClean="0"/>
              <a:pPr/>
              <a:t>‹#›</a:t>
            </a:fld>
            <a:endParaRPr lang="en-US" dirty="0"/>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BAA092E-6BE5-4D0B-8954-5A3AC82160B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D6F1298-8BDA-4DAE-868B-EB2A269DF10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smtClean="0"/>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B9D2C864-9362-43C7-A136-D9C41D93A96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CC32F7-33A6-4FCF-B93B-A0214148901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EBA0AD-5C13-4CD8-95B4-535713E7B00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1C408E-E3EA-4849-AB32-74378FD94ECA}"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29FBD7-C691-4CC4-9A45-967E9B1D488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C8EBA0AD-5C13-4CD8-95B4-535713E7B005}" type="slidenum">
              <a:rPr lang="en-US" smtClean="0"/>
              <a:pPr/>
              <a:t>‹#›</a:t>
            </a:fld>
            <a:endParaRPr lang="en-US" dirty="0"/>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52600" y="1828800"/>
            <a:ext cx="6019800" cy="1752600"/>
          </a:xfrm>
        </p:spPr>
        <p:txBody>
          <a:bodyPr>
            <a:normAutofit fontScale="90000"/>
          </a:bodyPr>
          <a:lstStyle/>
          <a:p>
            <a:pPr algn="ctr"/>
            <a:r>
              <a:rPr lang="en-US" i="1" dirty="0" smtClean="0">
                <a:solidFill>
                  <a:srgbClr val="002060"/>
                </a:solidFill>
              </a:rPr>
              <a:t>Unique Divorce Factors Affecting Children with Type 1 Diabetes</a:t>
            </a:r>
            <a:endParaRPr lang="en-US" i="1" dirty="0">
              <a:solidFill>
                <a:srgbClr val="002060"/>
              </a:solidFill>
            </a:endParaRPr>
          </a:p>
        </p:txBody>
      </p:sp>
      <p:sp>
        <p:nvSpPr>
          <p:cNvPr id="2051" name="Rectangle 3"/>
          <p:cNvSpPr>
            <a:spLocks noGrp="1" noChangeArrowheads="1"/>
          </p:cNvSpPr>
          <p:nvPr>
            <p:ph type="subTitle" idx="1"/>
          </p:nvPr>
        </p:nvSpPr>
        <p:spPr>
          <a:xfrm>
            <a:off x="4343400" y="3657600"/>
            <a:ext cx="4191000" cy="1600200"/>
          </a:xfrm>
        </p:spPr>
        <p:txBody>
          <a:bodyPr/>
          <a:lstStyle/>
          <a:p>
            <a:endParaRPr lang="en-US" sz="2400" dirty="0">
              <a:solidFill>
                <a:srgbClr val="002060"/>
              </a:solidFill>
            </a:endParaRPr>
          </a:p>
          <a:p>
            <a:r>
              <a:rPr lang="en-US" sz="2400" dirty="0">
                <a:solidFill>
                  <a:srgbClr val="002060"/>
                </a:solidFill>
              </a:rPr>
              <a:t>Leesa A. </a:t>
            </a:r>
            <a:r>
              <a:rPr lang="en-US" sz="2400" dirty="0" smtClean="0">
                <a:solidFill>
                  <a:srgbClr val="002060"/>
                </a:solidFill>
              </a:rPr>
              <a:t>McBroom, </a:t>
            </a:r>
          </a:p>
          <a:p>
            <a:r>
              <a:rPr lang="en-US" sz="2400" dirty="0" smtClean="0">
                <a:solidFill>
                  <a:srgbClr val="002060"/>
                </a:solidFill>
              </a:rPr>
              <a:t>PhD, APRN, FNP-C</a:t>
            </a:r>
          </a:p>
          <a:p>
            <a:endParaRPr lang="en-US" sz="2400" dirty="0" smtClean="0"/>
          </a:p>
          <a:p>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oditech_us_map_v2.jpg"/>
          <p:cNvPicPr>
            <a:picLocks noGrp="1" noChangeAspect="1"/>
          </p:cNvPicPr>
          <p:nvPr>
            <p:ph idx="1"/>
          </p:nvPr>
        </p:nvPicPr>
        <p:blipFill>
          <a:blip r:embed="rId3">
            <a:extLst>
              <a:ext uri="{28A0092B-C50C-407E-A947-70E740481C1C}">
                <a14:useLocalDpi xmlns:a14="http://schemas.microsoft.com/office/drawing/2010/main" val="0"/>
              </a:ext>
            </a:extLst>
          </a:blip>
          <a:srcRect t="5344" b="5344"/>
          <a:stretch>
            <a:fillRect/>
          </a:stretch>
        </p:blipFill>
        <p:spPr>
          <a:xfrm>
            <a:off x="792162" y="1761565"/>
            <a:ext cx="7570787" cy="4029635"/>
          </a:xfrm>
        </p:spPr>
      </p:pic>
    </p:spTree>
    <p:extLst>
      <p:ext uri="{BB962C8B-B14F-4D97-AF65-F5344CB8AC3E}">
        <p14:creationId xmlns:p14="http://schemas.microsoft.com/office/powerpoint/2010/main" val="500407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descr="50884914b1901.ima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43000"/>
            <a:ext cx="5638800" cy="4101338"/>
          </a:xfrm>
          <a:prstGeom prst="rect">
            <a:avLst/>
          </a:prstGeom>
        </p:spPr>
      </p:pic>
      <p:pic>
        <p:nvPicPr>
          <p:cNvPr id="7" name="Picture 6" descr="bbq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3480816"/>
            <a:ext cx="6096000" cy="3377184"/>
          </a:xfrm>
          <a:prstGeom prst="rect">
            <a:avLst/>
          </a:prstGeom>
        </p:spPr>
      </p:pic>
      <p:sp>
        <p:nvSpPr>
          <p:cNvPr id="8" name="Content Placeholder 7"/>
          <p:cNvSpPr>
            <a:spLocks noGrp="1"/>
          </p:cNvSpPr>
          <p:nvPr>
            <p:ph idx="1"/>
          </p:nvPr>
        </p:nvSpPr>
        <p:spPr>
          <a:xfrm>
            <a:off x="792163" y="1761565"/>
            <a:ext cx="6218237" cy="3482773"/>
          </a:xfrm>
        </p:spPr>
        <p:txBody>
          <a:bodyPr/>
          <a:lstStyle/>
          <a:p>
            <a:endParaRPr lang="en-US" dirty="0"/>
          </a:p>
        </p:txBody>
      </p:sp>
    </p:spTree>
    <p:extLst>
      <p:ext uri="{BB962C8B-B14F-4D97-AF65-F5344CB8AC3E}">
        <p14:creationId xmlns:p14="http://schemas.microsoft.com/office/powerpoint/2010/main" val="117199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qdefault.jpg"/>
          <p:cNvPicPr>
            <a:picLocks noGrp="1" noChangeAspect="1"/>
          </p:cNvPicPr>
          <p:nvPr>
            <p:ph idx="1"/>
          </p:nvPr>
        </p:nvPicPr>
        <p:blipFill>
          <a:blip r:embed="rId2">
            <a:extLst>
              <a:ext uri="{28A0092B-C50C-407E-A947-70E740481C1C}">
                <a14:useLocalDpi xmlns:a14="http://schemas.microsoft.com/office/drawing/2010/main" val="0"/>
              </a:ext>
            </a:extLst>
          </a:blip>
          <a:srcRect t="12228" b="12228"/>
          <a:stretch>
            <a:fillRect/>
          </a:stretch>
        </p:blipFill>
        <p:spPr/>
      </p:pic>
    </p:spTree>
    <p:extLst>
      <p:ext uri="{BB962C8B-B14F-4D97-AF65-F5344CB8AC3E}">
        <p14:creationId xmlns:p14="http://schemas.microsoft.com/office/powerpoint/2010/main" val="2100880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162" y="304800"/>
            <a:ext cx="7570787" cy="1147482"/>
          </a:xfrm>
        </p:spPr>
        <p:txBody>
          <a:bodyPr/>
          <a:lstStyle/>
          <a:p>
            <a:r>
              <a:rPr lang="en-US" sz="3600" dirty="0" smtClean="0"/>
              <a:t>Crude Divorce Rates By Country </a:t>
            </a:r>
            <a:r>
              <a:rPr lang="en-US" sz="4400" dirty="0" smtClean="0"/>
              <a:t/>
            </a:r>
            <a:br>
              <a:rPr lang="en-US" sz="4400" dirty="0" smtClean="0"/>
            </a:br>
            <a:endParaRPr lang="en-US" sz="4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9663514"/>
              </p:ext>
            </p:extLst>
          </p:nvPr>
        </p:nvGraphicFramePr>
        <p:xfrm>
          <a:off x="762000" y="990600"/>
          <a:ext cx="7570788" cy="5095872"/>
        </p:xfrm>
        <a:graphic>
          <a:graphicData uri="http://schemas.openxmlformats.org/drawingml/2006/table">
            <a:tbl>
              <a:tblPr firstRow="1" bandRow="1">
                <a:tableStyleId>{5C22544A-7EE6-4342-B048-85BDC9FD1C3A}</a:tableStyleId>
              </a:tblPr>
              <a:tblGrid>
                <a:gridCol w="1892697"/>
                <a:gridCol w="1892697"/>
                <a:gridCol w="1892697"/>
                <a:gridCol w="1892697"/>
              </a:tblGrid>
              <a:tr h="318492">
                <a:tc>
                  <a:txBody>
                    <a:bodyPr/>
                    <a:lstStyle/>
                    <a:p>
                      <a:pPr marL="0" marR="0" algn="ctr">
                        <a:spcBef>
                          <a:spcPts val="0"/>
                        </a:spcBef>
                        <a:spcAft>
                          <a:spcPts val="0"/>
                        </a:spcAft>
                      </a:pPr>
                      <a:r>
                        <a:rPr lang="en-US" sz="1200" b="1" dirty="0">
                          <a:effectLst/>
                          <a:latin typeface="Cambria"/>
                          <a:ea typeface="ＭＳ 明朝"/>
                          <a:cs typeface="Times New Roman"/>
                        </a:rPr>
                        <a:t>Country</a:t>
                      </a:r>
                      <a:endParaRPr lang="en-US" sz="12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200" b="1" dirty="0">
                          <a:effectLst/>
                          <a:latin typeface="Cambria"/>
                          <a:ea typeface="ＭＳ 明朝"/>
                          <a:cs typeface="Times New Roman"/>
                        </a:rPr>
                        <a:t>Marriage Rate</a:t>
                      </a:r>
                      <a:endParaRPr lang="en-US" sz="12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200" b="1" dirty="0">
                          <a:effectLst/>
                          <a:latin typeface="Cambria"/>
                          <a:ea typeface="ＭＳ 明朝"/>
                          <a:cs typeface="Times New Roman"/>
                        </a:rPr>
                        <a:t>Divorce Rate</a:t>
                      </a:r>
                      <a:endParaRPr lang="en-US" sz="12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200" b="1" dirty="0" smtClean="0">
                          <a:effectLst/>
                          <a:latin typeface="Cambria"/>
                          <a:ea typeface="ＭＳ 明朝"/>
                          <a:cs typeface="Times New Roman"/>
                        </a:rPr>
                        <a:t>Divorce Percenta</a:t>
                      </a:r>
                      <a:r>
                        <a:rPr lang="en-US" sz="1200" dirty="0" smtClean="0">
                          <a:effectLst/>
                          <a:latin typeface="Cambria"/>
                          <a:ea typeface="ＭＳ 明朝"/>
                          <a:cs typeface="Times New Roman"/>
                        </a:rPr>
                        <a:t>ge</a:t>
                      </a:r>
                      <a:endParaRPr lang="en-US" sz="1200" dirty="0">
                        <a:effectLst/>
                        <a:latin typeface="Cambria"/>
                        <a:ea typeface="ＭＳ 明朝"/>
                        <a:cs typeface="Times New Roman"/>
                      </a:endParaRP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Australia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2.3</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42%</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Chile</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3.0</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86%</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China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7.2</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21%</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Egypt</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9.9</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1.8</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18%</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France</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3.6</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2.0</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55%</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Germany</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4.6</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2.3</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50%</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Japan</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5.7</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2.0</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85%</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Mexico</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5.6</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0.2</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Romania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5.2</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1.8</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35%</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Saudia Arabia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5.1</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1.1</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22%</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Serbia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4.9</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1.1</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22%</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South Africa</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3.5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0.6</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South Korea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7.1</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2.6</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14%</a:t>
                      </a:r>
                    </a:p>
                  </a:txBody>
                  <a:tcPr marL="68580" marR="68580" marT="0" marB="0"/>
                </a:tc>
              </a:tr>
              <a:tr h="318492">
                <a:tc>
                  <a:txBody>
                    <a:bodyPr/>
                    <a:lstStyle/>
                    <a:p>
                      <a:pPr marL="0" marR="0">
                        <a:spcBef>
                          <a:spcPts val="0"/>
                        </a:spcBef>
                        <a:spcAft>
                          <a:spcPts val="0"/>
                        </a:spcAft>
                      </a:pPr>
                      <a:r>
                        <a:rPr lang="en-US" sz="1200">
                          <a:effectLst/>
                          <a:latin typeface="Cambria"/>
                          <a:ea typeface="ＭＳ 明朝"/>
                          <a:cs typeface="Times New Roman"/>
                        </a:rPr>
                        <a:t>United Kingdom</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2.1</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47%</a:t>
                      </a:r>
                    </a:p>
                  </a:txBody>
                  <a:tcPr marL="68580" marR="68580" marT="0" marB="0"/>
                </a:tc>
              </a:tr>
              <a:tr h="318492">
                <a:tc>
                  <a:txBody>
                    <a:bodyPr/>
                    <a:lstStyle/>
                    <a:p>
                      <a:pPr marL="0" marR="0">
                        <a:spcBef>
                          <a:spcPts val="0"/>
                        </a:spcBef>
                        <a:spcAft>
                          <a:spcPts val="0"/>
                        </a:spcAft>
                      </a:pPr>
                      <a:r>
                        <a:rPr lang="en-US" sz="1200" dirty="0">
                          <a:effectLst/>
                          <a:latin typeface="Cambria"/>
                          <a:ea typeface="ＭＳ 明朝"/>
                          <a:cs typeface="Times New Roman"/>
                        </a:rPr>
                        <a:t>United States</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7.3</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3.6</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49%</a:t>
                      </a:r>
                    </a:p>
                  </a:txBody>
                  <a:tcPr marL="68580" marR="68580" marT="0" marB="0"/>
                </a:tc>
              </a:tr>
            </a:tbl>
          </a:graphicData>
        </a:graphic>
      </p:graphicFrame>
      <p:sp>
        <p:nvSpPr>
          <p:cNvPr id="8" name="Rectangle 7"/>
          <p:cNvSpPr/>
          <p:nvPr/>
        </p:nvSpPr>
        <p:spPr>
          <a:xfrm>
            <a:off x="685800" y="6119336"/>
            <a:ext cx="7543800" cy="646331"/>
          </a:xfrm>
          <a:prstGeom prst="rect">
            <a:avLst/>
          </a:prstGeom>
        </p:spPr>
        <p:txBody>
          <a:bodyPr wrap="square">
            <a:spAutoFit/>
          </a:bodyPr>
          <a:lstStyle/>
          <a:p>
            <a:r>
              <a:rPr lang="en-US" sz="1200" dirty="0"/>
              <a:t>Sources: http://</a:t>
            </a:r>
            <a:r>
              <a:rPr lang="en-US" sz="1200" dirty="0" err="1"/>
              <a:t>www.sustaindemographicdividend.org</a:t>
            </a:r>
            <a:r>
              <a:rPr lang="en-US" sz="1200" dirty="0"/>
              <a:t>/e-appendix/sources and http://</a:t>
            </a:r>
            <a:r>
              <a:rPr lang="en-US" sz="1200" dirty="0" err="1"/>
              <a:t>ec.europa.eu</a:t>
            </a:r>
            <a:r>
              <a:rPr lang="en-US" sz="1200" dirty="0"/>
              <a:t>/</a:t>
            </a:r>
            <a:r>
              <a:rPr lang="en-US" sz="1200" dirty="0" err="1"/>
              <a:t>eurostat</a:t>
            </a:r>
            <a:r>
              <a:rPr lang="en-US" sz="1200" dirty="0"/>
              <a:t>/statistics-explaine18%d/</a:t>
            </a:r>
            <a:r>
              <a:rPr lang="en-US" sz="1200" dirty="0" smtClean="0"/>
              <a:t>index.phpFile:Crude_marriage_rate</a:t>
            </a:r>
            <a:r>
              <a:rPr lang="en-US" sz="1200" dirty="0"/>
              <a:t>,_selected_years,_1960%E2%80</a:t>
            </a:r>
            <a:r>
              <a:rPr lang="en-US" sz="1200" dirty="0" smtClean="0"/>
              <a:t>%</a:t>
            </a:r>
          </a:p>
          <a:p>
            <a:r>
              <a:rPr lang="en-US" sz="1200" dirty="0" smtClean="0"/>
              <a:t>932013_</a:t>
            </a:r>
            <a:r>
              <a:rPr lang="en-US" sz="1200" dirty="0"/>
              <a:t>(per_1_000_inhabitants)_YB15.png. Most data is from 2005-2013</a:t>
            </a:r>
          </a:p>
        </p:txBody>
      </p:sp>
    </p:spTree>
    <p:extLst>
      <p:ext uri="{BB962C8B-B14F-4D97-AF65-F5344CB8AC3E}">
        <p14:creationId xmlns:p14="http://schemas.microsoft.com/office/powerpoint/2010/main" val="4167218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 1 Diabetes Incidence By Country in Children 0-14 Years Old</a:t>
            </a:r>
            <a:endParaRPr lang="en-US" sz="40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86753171"/>
              </p:ext>
            </p:extLst>
          </p:nvPr>
        </p:nvGraphicFramePr>
        <p:xfrm>
          <a:off x="792163" y="1752605"/>
          <a:ext cx="7570788" cy="4724398"/>
        </p:xfrm>
        <a:graphic>
          <a:graphicData uri="http://schemas.openxmlformats.org/drawingml/2006/table">
            <a:tbl>
              <a:tblPr firstRow="1" bandRow="1">
                <a:tableStyleId>{5C22544A-7EE6-4342-B048-85BDC9FD1C3A}</a:tableStyleId>
              </a:tblPr>
              <a:tblGrid>
                <a:gridCol w="3785394"/>
                <a:gridCol w="3785394"/>
              </a:tblGrid>
              <a:tr h="337457">
                <a:tc>
                  <a:txBody>
                    <a:bodyPr/>
                    <a:lstStyle/>
                    <a:p>
                      <a:pPr marL="0" marR="0" algn="ctr">
                        <a:spcBef>
                          <a:spcPts val="0"/>
                        </a:spcBef>
                        <a:spcAft>
                          <a:spcPts val="0"/>
                        </a:spcAft>
                      </a:pPr>
                      <a:r>
                        <a:rPr lang="en-US" sz="1200" b="1" dirty="0">
                          <a:effectLst/>
                          <a:latin typeface="Cambria"/>
                          <a:ea typeface="ＭＳ 明朝"/>
                          <a:cs typeface="Times New Roman"/>
                        </a:rPr>
                        <a:t>Country</a:t>
                      </a:r>
                      <a:endParaRPr lang="en-US" sz="12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200" b="1" dirty="0">
                          <a:effectLst/>
                          <a:latin typeface="Cambria"/>
                          <a:ea typeface="ＭＳ 明朝"/>
                          <a:cs typeface="Times New Roman"/>
                        </a:rPr>
                        <a:t>T1D Incidence per 100,000</a:t>
                      </a:r>
                      <a:endParaRPr lang="en-US" sz="1200" dirty="0">
                        <a:effectLst/>
                        <a:latin typeface="Cambria"/>
                        <a:ea typeface="ＭＳ 明朝"/>
                        <a:cs typeface="Times New Roman"/>
                      </a:endParaRP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Australia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22.5</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Chile</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6.6</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China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Egypt</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8</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France</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12.2</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Germany</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18</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Japan</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2.4</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Mexico</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1.5</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Romania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5.4</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Saudia Arabia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31.4</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Serbia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12.9</a:t>
                      </a:r>
                    </a:p>
                  </a:txBody>
                  <a:tcPr marL="68580" marR="68580" marT="0" marB="0"/>
                </a:tc>
              </a:tr>
              <a:tr h="337457">
                <a:tc>
                  <a:txBody>
                    <a:bodyPr/>
                    <a:lstStyle/>
                    <a:p>
                      <a:pPr marL="0" marR="0">
                        <a:spcBef>
                          <a:spcPts val="0"/>
                        </a:spcBef>
                        <a:spcAft>
                          <a:spcPts val="0"/>
                        </a:spcAft>
                      </a:pPr>
                      <a:r>
                        <a:rPr lang="en-US" sz="1200" dirty="0">
                          <a:effectLst/>
                          <a:latin typeface="Cambria"/>
                          <a:ea typeface="ＭＳ 明朝"/>
                          <a:cs typeface="Times New Roman"/>
                        </a:rPr>
                        <a:t>United Kingdom</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24.5</a:t>
                      </a:r>
                    </a:p>
                  </a:txBody>
                  <a:tcPr marL="68580" marR="68580" marT="0" marB="0"/>
                </a:tc>
              </a:tr>
              <a:tr h="337457">
                <a:tc>
                  <a:txBody>
                    <a:bodyPr/>
                    <a:lstStyle/>
                    <a:p>
                      <a:pPr marL="0" marR="0">
                        <a:spcBef>
                          <a:spcPts val="0"/>
                        </a:spcBef>
                        <a:spcAft>
                          <a:spcPts val="0"/>
                        </a:spcAft>
                      </a:pPr>
                      <a:r>
                        <a:rPr lang="en-US" sz="1200">
                          <a:effectLst/>
                          <a:latin typeface="Cambria"/>
                          <a:ea typeface="ＭＳ 明朝"/>
                          <a:cs typeface="Times New Roman"/>
                        </a:rPr>
                        <a:t>United States</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23.7</a:t>
                      </a:r>
                    </a:p>
                  </a:txBody>
                  <a:tcPr marL="68580" marR="68580" marT="0" marB="0"/>
                </a:tc>
              </a:tr>
            </a:tbl>
          </a:graphicData>
        </a:graphic>
      </p:graphicFrame>
      <p:sp>
        <p:nvSpPr>
          <p:cNvPr id="7" name="Rectangle 6"/>
          <p:cNvSpPr/>
          <p:nvPr/>
        </p:nvSpPr>
        <p:spPr>
          <a:xfrm>
            <a:off x="1219200" y="6480952"/>
            <a:ext cx="5791200" cy="276999"/>
          </a:xfrm>
          <a:prstGeom prst="rect">
            <a:avLst/>
          </a:prstGeom>
        </p:spPr>
        <p:txBody>
          <a:bodyPr wrap="square">
            <a:spAutoFit/>
          </a:bodyPr>
          <a:lstStyle/>
          <a:p>
            <a:pPr algn="ctr"/>
            <a:r>
              <a:rPr lang="en-US" sz="1200" dirty="0"/>
              <a:t>Source: The International Diabetes Federation, 2011 </a:t>
            </a:r>
          </a:p>
        </p:txBody>
      </p:sp>
    </p:spTree>
    <p:extLst>
      <p:ext uri="{BB962C8B-B14F-4D97-AF65-F5344CB8AC3E}">
        <p14:creationId xmlns:p14="http://schemas.microsoft.com/office/powerpoint/2010/main" val="2959874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T1D Incidence and Divorce Rate</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90109968"/>
              </p:ext>
            </p:extLst>
          </p:nvPr>
        </p:nvGraphicFramePr>
        <p:xfrm>
          <a:off x="914400" y="2133600"/>
          <a:ext cx="7570788" cy="2966720"/>
        </p:xfrm>
        <a:graphic>
          <a:graphicData uri="http://schemas.openxmlformats.org/drawingml/2006/table">
            <a:tbl>
              <a:tblPr firstRow="1" bandRow="1">
                <a:tableStyleId>{5C22544A-7EE6-4342-B048-85BDC9FD1C3A}</a:tableStyleId>
              </a:tblPr>
              <a:tblGrid>
                <a:gridCol w="2523596"/>
                <a:gridCol w="2523596"/>
                <a:gridCol w="2523596"/>
              </a:tblGrid>
              <a:tr h="370840">
                <a:tc>
                  <a:txBody>
                    <a:bodyPr/>
                    <a:lstStyle/>
                    <a:p>
                      <a:pPr marL="0" marR="0" algn="ctr">
                        <a:spcBef>
                          <a:spcPts val="0"/>
                        </a:spcBef>
                        <a:spcAft>
                          <a:spcPts val="0"/>
                        </a:spcAft>
                      </a:pPr>
                      <a:r>
                        <a:rPr lang="en-US" sz="1200" b="1" dirty="0">
                          <a:effectLst/>
                          <a:latin typeface="Cambria"/>
                          <a:ea typeface="ＭＳ 明朝"/>
                          <a:cs typeface="Times New Roman"/>
                        </a:rPr>
                        <a:t>Country</a:t>
                      </a:r>
                      <a:endParaRPr lang="en-US" sz="12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200" b="1" dirty="0">
                          <a:effectLst/>
                          <a:latin typeface="Cambria"/>
                          <a:ea typeface="ＭＳ 明朝"/>
                          <a:cs typeface="Times New Roman"/>
                        </a:rPr>
                        <a:t>T1D Incidence per 100,000</a:t>
                      </a:r>
                      <a:endParaRPr lang="en-US" sz="1200" dirty="0">
                        <a:effectLst/>
                        <a:latin typeface="Cambria"/>
                        <a:ea typeface="ＭＳ 明朝"/>
                        <a:cs typeface="Times New Roman"/>
                      </a:endParaRPr>
                    </a:p>
                  </a:txBody>
                  <a:tcPr marL="68580" marR="68580" marT="0" marB="0"/>
                </a:tc>
                <a:tc>
                  <a:txBody>
                    <a:bodyPr/>
                    <a:lstStyle/>
                    <a:p>
                      <a:pPr marL="0" marR="0" algn="ctr">
                        <a:spcBef>
                          <a:spcPts val="0"/>
                        </a:spcBef>
                        <a:spcAft>
                          <a:spcPts val="0"/>
                        </a:spcAft>
                      </a:pPr>
                      <a:r>
                        <a:rPr lang="en-US" sz="1200" b="1" dirty="0">
                          <a:effectLst/>
                          <a:latin typeface="Cambria"/>
                          <a:ea typeface="ＭＳ 明朝"/>
                          <a:cs typeface="Times New Roman"/>
                        </a:rPr>
                        <a:t>Divorce Rate</a:t>
                      </a:r>
                      <a:endParaRPr lang="en-US" sz="1200" dirty="0">
                        <a:effectLst/>
                        <a:latin typeface="Cambria"/>
                        <a:ea typeface="ＭＳ 明朝"/>
                        <a:cs typeface="Times New Roman"/>
                      </a:endParaRP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Australia</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22.5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42%</a:t>
                      </a: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France</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12.2</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55%</a:t>
                      </a: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Germany</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18</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50%</a:t>
                      </a: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Saudia Arabia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31.4</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22%</a:t>
                      </a: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Serbia</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12.9</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22%</a:t>
                      </a: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United Kingdom</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24.5</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47%</a:t>
                      </a:r>
                    </a:p>
                  </a:txBody>
                  <a:tcPr marL="68580" marR="68580" marT="0" marB="0"/>
                </a:tc>
              </a:tr>
              <a:tr h="370840">
                <a:tc>
                  <a:txBody>
                    <a:bodyPr/>
                    <a:lstStyle/>
                    <a:p>
                      <a:pPr marL="0" marR="0">
                        <a:spcBef>
                          <a:spcPts val="0"/>
                        </a:spcBef>
                        <a:spcAft>
                          <a:spcPts val="0"/>
                        </a:spcAft>
                      </a:pPr>
                      <a:r>
                        <a:rPr lang="en-US" sz="1200">
                          <a:effectLst/>
                          <a:latin typeface="Cambria"/>
                          <a:ea typeface="ＭＳ 明朝"/>
                          <a:cs typeface="Times New Roman"/>
                        </a:rPr>
                        <a:t>United States</a:t>
                      </a:r>
                    </a:p>
                  </a:txBody>
                  <a:tcPr marL="68580" marR="68580" marT="0" marB="0"/>
                </a:tc>
                <a:tc>
                  <a:txBody>
                    <a:bodyPr/>
                    <a:lstStyle/>
                    <a:p>
                      <a:pPr marL="0" marR="0">
                        <a:spcBef>
                          <a:spcPts val="0"/>
                        </a:spcBef>
                        <a:spcAft>
                          <a:spcPts val="0"/>
                        </a:spcAft>
                      </a:pPr>
                      <a:r>
                        <a:rPr lang="en-US" sz="1200">
                          <a:effectLst/>
                          <a:latin typeface="Cambria"/>
                          <a:ea typeface="ＭＳ 明朝"/>
                          <a:cs typeface="Times New Roman"/>
                        </a:rPr>
                        <a:t>23.7</a:t>
                      </a:r>
                    </a:p>
                  </a:txBody>
                  <a:tcPr marL="68580" marR="68580" marT="0" marB="0"/>
                </a:tc>
                <a:tc>
                  <a:txBody>
                    <a:bodyPr/>
                    <a:lstStyle/>
                    <a:p>
                      <a:pPr marL="0" marR="0">
                        <a:spcBef>
                          <a:spcPts val="0"/>
                        </a:spcBef>
                        <a:spcAft>
                          <a:spcPts val="0"/>
                        </a:spcAft>
                      </a:pPr>
                      <a:r>
                        <a:rPr lang="en-US" sz="1200" dirty="0">
                          <a:effectLst/>
                          <a:latin typeface="Cambria"/>
                          <a:ea typeface="ＭＳ 明朝"/>
                          <a:cs typeface="Times New Roman"/>
                        </a:rPr>
                        <a:t>49%</a:t>
                      </a:r>
                    </a:p>
                  </a:txBody>
                  <a:tcPr marL="68580" marR="68580" marT="0" marB="0"/>
                </a:tc>
              </a:tr>
            </a:tbl>
          </a:graphicData>
        </a:graphic>
      </p:graphicFrame>
    </p:spTree>
    <p:extLst>
      <p:ext uri="{BB962C8B-B14F-4D97-AF65-F5344CB8AC3E}">
        <p14:creationId xmlns:p14="http://schemas.microsoft.com/office/powerpoint/2010/main" val="1870655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5"/>
          <p:cNvSpPr txBox="1">
            <a:spLocks noChangeArrowheads="1"/>
          </p:cNvSpPr>
          <p:nvPr/>
        </p:nvSpPr>
        <p:spPr bwMode="auto">
          <a:xfrm>
            <a:off x="533400" y="2531112"/>
            <a:ext cx="8229599" cy="2492990"/>
          </a:xfrm>
          <a:prstGeom prst="rect">
            <a:avLst/>
          </a:prstGeom>
          <a:noFill/>
          <a:ln w="9525">
            <a:noFill/>
            <a:miter lim="800000"/>
            <a:headEnd/>
            <a:tailEnd/>
          </a:ln>
          <a:effectLst/>
        </p:spPr>
        <p:txBody>
          <a:bodyPr wrap="square">
            <a:spAutoFit/>
          </a:bodyPr>
          <a:lstStyle/>
          <a:p>
            <a:r>
              <a:rPr lang="en-US" sz="2400" dirty="0">
                <a:solidFill>
                  <a:srgbClr val="002060"/>
                </a:solidFill>
              </a:rPr>
              <a:t>15,000 children diagnosed annually </a:t>
            </a:r>
            <a:r>
              <a:rPr lang="en-US" sz="2400" dirty="0" smtClean="0">
                <a:solidFill>
                  <a:srgbClr val="002060"/>
                </a:solidFill>
              </a:rPr>
              <a:t>with </a:t>
            </a:r>
            <a:r>
              <a:rPr lang="en-US" sz="2400" dirty="0">
                <a:solidFill>
                  <a:srgbClr val="002060"/>
                </a:solidFill>
              </a:rPr>
              <a:t>T1D </a:t>
            </a:r>
            <a:r>
              <a:rPr lang="en-US" sz="1400" dirty="0">
                <a:solidFill>
                  <a:srgbClr val="002060"/>
                </a:solidFill>
              </a:rPr>
              <a:t>(NIDDKD, 2007</a:t>
            </a:r>
            <a:r>
              <a:rPr lang="en-US" sz="1400" dirty="0" smtClean="0">
                <a:solidFill>
                  <a:srgbClr val="002060"/>
                </a:solidFill>
              </a:rPr>
              <a:t>).</a:t>
            </a:r>
          </a:p>
          <a:p>
            <a:endParaRPr lang="en-US" sz="2400" dirty="0">
              <a:solidFill>
                <a:srgbClr val="002060"/>
              </a:solidFill>
            </a:endParaRPr>
          </a:p>
          <a:p>
            <a:r>
              <a:rPr lang="en-US" sz="2400" dirty="0">
                <a:solidFill>
                  <a:srgbClr val="002060"/>
                </a:solidFill>
              </a:rPr>
              <a:t>Approximately </a:t>
            </a:r>
            <a:r>
              <a:rPr lang="en-US" sz="2400" dirty="0" smtClean="0">
                <a:solidFill>
                  <a:srgbClr val="002060"/>
                </a:solidFill>
              </a:rPr>
              <a:t>1.5 </a:t>
            </a:r>
            <a:r>
              <a:rPr lang="en-US" sz="2400" dirty="0">
                <a:solidFill>
                  <a:srgbClr val="002060"/>
                </a:solidFill>
              </a:rPr>
              <a:t>million children a year </a:t>
            </a:r>
            <a:r>
              <a:rPr lang="en-US" sz="2400" dirty="0" smtClean="0">
                <a:solidFill>
                  <a:srgbClr val="002060"/>
                </a:solidFill>
              </a:rPr>
              <a:t>experience divorce</a:t>
            </a:r>
          </a:p>
          <a:p>
            <a:r>
              <a:rPr lang="en-US" sz="1200" dirty="0" smtClean="0">
                <a:solidFill>
                  <a:srgbClr val="002060"/>
                </a:solidFill>
              </a:rPr>
              <a:t>(, 2013)</a:t>
            </a:r>
            <a:endParaRPr lang="en-US" sz="1200" dirty="0">
              <a:solidFill>
                <a:srgbClr val="002060"/>
              </a:solidFill>
            </a:endParaRPr>
          </a:p>
          <a:p>
            <a:endParaRPr lang="en-US" sz="2400" dirty="0" smtClean="0">
              <a:solidFill>
                <a:srgbClr val="002060"/>
              </a:solidFill>
            </a:endParaRPr>
          </a:p>
          <a:p>
            <a:r>
              <a:rPr lang="en-US" sz="2400" dirty="0" smtClean="0">
                <a:solidFill>
                  <a:srgbClr val="002060"/>
                </a:solidFill>
              </a:rPr>
              <a:t>Parenting after divorce is challenging</a:t>
            </a:r>
          </a:p>
        </p:txBody>
      </p:sp>
      <p:sp>
        <p:nvSpPr>
          <p:cNvPr id="4102" name="Text Box 6"/>
          <p:cNvSpPr txBox="1">
            <a:spLocks noChangeArrowheads="1"/>
          </p:cNvSpPr>
          <p:nvPr/>
        </p:nvSpPr>
        <p:spPr bwMode="auto">
          <a:xfrm>
            <a:off x="3154363" y="5105400"/>
            <a:ext cx="184150" cy="701675"/>
          </a:xfrm>
          <a:prstGeom prst="rect">
            <a:avLst/>
          </a:prstGeom>
          <a:noFill/>
          <a:ln w="9525">
            <a:noFill/>
            <a:miter lim="800000"/>
            <a:headEnd/>
            <a:tailEnd/>
          </a:ln>
          <a:effectLst/>
        </p:spPr>
        <p:txBody>
          <a:bodyPr wrap="none">
            <a:spAutoFit/>
          </a:bodyPr>
          <a:lstStyle/>
          <a:p>
            <a:pPr algn="ctr"/>
            <a:endParaRPr lang="en-US" sz="2000" dirty="0"/>
          </a:p>
          <a:p>
            <a:pPr algn="ctr"/>
            <a:endParaRPr lang="en-US" sz="2000" dirty="0"/>
          </a:p>
        </p:txBody>
      </p:sp>
      <p:sp>
        <p:nvSpPr>
          <p:cNvPr id="8" name="Title 7"/>
          <p:cNvSpPr>
            <a:spLocks noGrp="1"/>
          </p:cNvSpPr>
          <p:nvPr>
            <p:ph type="title"/>
          </p:nvPr>
        </p:nvSpPr>
        <p:spPr>
          <a:xfrm>
            <a:off x="533400" y="533400"/>
            <a:ext cx="8229600" cy="1143000"/>
          </a:xfrm>
        </p:spPr>
        <p:txBody>
          <a:bodyPr/>
          <a:lstStyle/>
          <a:p>
            <a:pPr algn="ctr"/>
            <a:r>
              <a:rPr lang="en-US" b="1" i="1" dirty="0" smtClean="0">
                <a:solidFill>
                  <a:srgbClr val="002060"/>
                </a:solidFill>
              </a:rPr>
              <a:t>Diabetes, Children and Divorce in the US</a:t>
            </a:r>
            <a:endParaRPr lang="en-US" b="1" i="1" dirty="0">
              <a:solidFill>
                <a:srgbClr val="002060"/>
              </a:solidFill>
            </a:endParaRPr>
          </a:p>
        </p:txBody>
      </p:sp>
      <p:pic>
        <p:nvPicPr>
          <p:cNvPr id="4103" name="Picture 7"/>
          <p:cNvPicPr>
            <a:picLocks noChangeAspect="1" noChangeArrowheads="1"/>
          </p:cNvPicPr>
          <p:nvPr/>
        </p:nvPicPr>
        <p:blipFill>
          <a:blip r:embed="rId3" cstate="print"/>
          <a:srcRect/>
          <a:stretch>
            <a:fillRect/>
          </a:stretch>
        </p:blipFill>
        <p:spPr bwMode="auto">
          <a:xfrm>
            <a:off x="6568190" y="4541837"/>
            <a:ext cx="1828800" cy="1828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457200"/>
            <a:ext cx="8229600" cy="1143000"/>
          </a:xfrm>
        </p:spPr>
        <p:txBody>
          <a:bodyPr/>
          <a:lstStyle/>
          <a:p>
            <a:pPr algn="ctr"/>
            <a:r>
              <a:rPr lang="en-US" b="1" i="1" dirty="0" smtClean="0">
                <a:solidFill>
                  <a:srgbClr val="002060"/>
                </a:solidFill>
              </a:rPr>
              <a:t>Grounded Theory Methods</a:t>
            </a:r>
            <a:endParaRPr lang="en-US" b="1" i="1" dirty="0">
              <a:solidFill>
                <a:srgbClr val="002060"/>
              </a:solidFill>
            </a:endParaRPr>
          </a:p>
        </p:txBody>
      </p:sp>
      <p:sp>
        <p:nvSpPr>
          <p:cNvPr id="9219" name="Rectangle 3"/>
          <p:cNvSpPr>
            <a:spLocks noGrp="1" noChangeArrowheads="1"/>
          </p:cNvSpPr>
          <p:nvPr>
            <p:ph type="body" idx="1"/>
          </p:nvPr>
        </p:nvSpPr>
        <p:spPr>
          <a:xfrm>
            <a:off x="457200" y="2438400"/>
            <a:ext cx="8229600" cy="3463925"/>
          </a:xfrm>
        </p:spPr>
        <p:txBody>
          <a:bodyPr/>
          <a:lstStyle/>
          <a:p>
            <a:r>
              <a:rPr lang="en-US" dirty="0" smtClean="0">
                <a:solidFill>
                  <a:srgbClr val="002060"/>
                </a:solidFill>
              </a:rPr>
              <a:t>Recruitment</a:t>
            </a:r>
          </a:p>
          <a:p>
            <a:r>
              <a:rPr lang="en-US" dirty="0" smtClean="0">
                <a:solidFill>
                  <a:srgbClr val="002060"/>
                </a:solidFill>
              </a:rPr>
              <a:t>Data Collection</a:t>
            </a:r>
          </a:p>
          <a:p>
            <a:r>
              <a:rPr lang="en-US" dirty="0" smtClean="0">
                <a:solidFill>
                  <a:srgbClr val="002060"/>
                </a:solidFill>
              </a:rPr>
              <a:t>Constant Comparison Method</a:t>
            </a:r>
          </a:p>
          <a:p>
            <a:r>
              <a:rPr lang="en-US" dirty="0" smtClean="0">
                <a:solidFill>
                  <a:srgbClr val="002060"/>
                </a:solidFill>
              </a:rPr>
              <a:t>Saturation</a:t>
            </a:r>
          </a:p>
          <a:p>
            <a:endParaRPr lang="en-US" dirty="0"/>
          </a:p>
        </p:txBody>
      </p:sp>
      <p:pic>
        <p:nvPicPr>
          <p:cNvPr id="9220" name="Picture 4"/>
          <p:cNvPicPr>
            <a:picLocks noChangeAspect="1" noChangeArrowheads="1"/>
          </p:cNvPicPr>
          <p:nvPr/>
        </p:nvPicPr>
        <p:blipFill>
          <a:blip r:embed="rId3" cstate="print"/>
          <a:srcRect/>
          <a:stretch>
            <a:fillRect/>
          </a:stretch>
        </p:blipFill>
        <p:spPr bwMode="auto">
          <a:xfrm>
            <a:off x="6324600" y="4038600"/>
            <a:ext cx="2157413" cy="2157413"/>
          </a:xfrm>
          <a:prstGeom prst="rect">
            <a:avLst/>
          </a:prstGeom>
          <a:noFill/>
          <a:ln w="9525">
            <a:noFill/>
            <a:miter lim="800000"/>
            <a:headEnd/>
            <a:tailEnd/>
          </a:ln>
        </p:spPr>
      </p:pic>
    </p:spTree>
    <p:extLst>
      <p:ext uri="{BB962C8B-B14F-4D97-AF65-F5344CB8AC3E}">
        <p14:creationId xmlns:p14="http://schemas.microsoft.com/office/powerpoint/2010/main" val="82399273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pPr algn="ctr"/>
            <a:r>
              <a:rPr lang="en-US" sz="3200" b="1" i="1" dirty="0" smtClean="0">
                <a:solidFill>
                  <a:srgbClr val="002060"/>
                </a:solidFill>
              </a:rPr>
              <a:t>Context for Divorced Mothers</a:t>
            </a:r>
            <a:r>
              <a:rPr lang="en-US" i="1" dirty="0">
                <a:solidFill>
                  <a:srgbClr val="002060"/>
                </a:solidFill>
              </a:rPr>
              <a:t/>
            </a:r>
            <a:br>
              <a:rPr lang="en-US" i="1" dirty="0">
                <a:solidFill>
                  <a:srgbClr val="002060"/>
                </a:solidFill>
              </a:rPr>
            </a:br>
            <a:endParaRPr lang="en-US" i="1"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6333075"/>
              </p:ext>
            </p:extLst>
          </p:nvPr>
        </p:nvGraphicFramePr>
        <p:xfrm>
          <a:off x="381000" y="2514600"/>
          <a:ext cx="8229600" cy="3581400"/>
        </p:xfrm>
        <a:graphic>
          <a:graphicData uri="http://schemas.openxmlformats.org/drawingml/2006/table">
            <a:tbl>
              <a:tblPr firstRow="1" bandRow="1">
                <a:tableStyleId>{5C22544A-7EE6-4342-B048-85BDC9FD1C3A}</a:tableStyleId>
              </a:tblPr>
              <a:tblGrid>
                <a:gridCol w="2743200"/>
                <a:gridCol w="2743200"/>
                <a:gridCol w="2743200"/>
              </a:tblGrid>
              <a:tr h="457201">
                <a:tc>
                  <a:txBody>
                    <a:bodyPr/>
                    <a:lstStyle/>
                    <a:p>
                      <a:pPr marL="0" marR="0" algn="ctr">
                        <a:lnSpc>
                          <a:spcPct val="100000"/>
                        </a:lnSpc>
                        <a:spcBef>
                          <a:spcPts val="0"/>
                        </a:spcBef>
                        <a:spcAft>
                          <a:spcPts val="0"/>
                        </a:spcAft>
                      </a:pPr>
                      <a:endParaRPr lang="en-US" sz="1800" b="1" i="1" u="none" dirty="0" smtClean="0">
                        <a:solidFill>
                          <a:schemeClr val="accent5">
                            <a:lumMod val="10000"/>
                          </a:schemeClr>
                        </a:solidFill>
                        <a:effectLst/>
                        <a:latin typeface="Calibri"/>
                        <a:ea typeface="Times New Roman"/>
                        <a:cs typeface="Times New Roman"/>
                      </a:endParaRPr>
                    </a:p>
                    <a:p>
                      <a:pPr marL="0" marR="0" algn="ctr">
                        <a:lnSpc>
                          <a:spcPct val="100000"/>
                        </a:lnSpc>
                        <a:spcBef>
                          <a:spcPts val="0"/>
                        </a:spcBef>
                        <a:spcAft>
                          <a:spcPts val="0"/>
                        </a:spcAft>
                      </a:pPr>
                      <a:r>
                        <a:rPr lang="en-US" sz="1800" b="1" i="1" u="none" dirty="0" smtClean="0">
                          <a:solidFill>
                            <a:schemeClr val="accent5">
                              <a:lumMod val="10000"/>
                            </a:schemeClr>
                          </a:solidFill>
                          <a:effectLst/>
                          <a:latin typeface="Calibri"/>
                          <a:ea typeface="Times New Roman"/>
                          <a:cs typeface="Times New Roman"/>
                        </a:rPr>
                        <a:t>Children’s Factors</a:t>
                      </a:r>
                      <a:endParaRPr lang="en-US" sz="1800" b="1" i="0" u="none" dirty="0">
                        <a:solidFill>
                          <a:schemeClr val="accent5">
                            <a:lumMod val="10000"/>
                          </a:schemeClr>
                        </a:solidFill>
                        <a:effectLst/>
                        <a:latin typeface="Calibri"/>
                        <a:ea typeface="Times New Roman"/>
                        <a:cs typeface="Times New Roman"/>
                      </a:endParaRPr>
                    </a:p>
                    <a:p>
                      <a:pPr marL="0" marR="0" algn="ctr">
                        <a:lnSpc>
                          <a:spcPct val="100000"/>
                        </a:lnSpc>
                        <a:spcBef>
                          <a:spcPts val="0"/>
                        </a:spcBef>
                        <a:spcAft>
                          <a:spcPts val="0"/>
                        </a:spcAft>
                      </a:pPr>
                      <a:endParaRPr lang="en-US" sz="1800" b="1" i="1" u="none" dirty="0" smtClean="0">
                        <a:solidFill>
                          <a:schemeClr val="accent5">
                            <a:lumMod val="10000"/>
                          </a:schemeClr>
                        </a:solidFill>
                        <a:effectLst/>
                        <a:latin typeface="Calibri"/>
                        <a:ea typeface="Times New Roman"/>
                        <a:cs typeface="Times New Roman"/>
                      </a:endParaRPr>
                    </a:p>
                  </a:txBody>
                  <a:tcPr marL="68580" marR="68580" marT="0" marB="0"/>
                </a:tc>
                <a:tc>
                  <a:txBody>
                    <a:bodyPr/>
                    <a:lstStyle/>
                    <a:p>
                      <a:pPr marL="0" marR="0" algn="ctr">
                        <a:lnSpc>
                          <a:spcPct val="100000"/>
                        </a:lnSpc>
                        <a:spcBef>
                          <a:spcPts val="0"/>
                        </a:spcBef>
                        <a:spcAft>
                          <a:spcPts val="0"/>
                        </a:spcAft>
                      </a:pPr>
                      <a:endParaRPr lang="en-US" sz="1800" b="1" i="1" u="none" dirty="0" smtClean="0">
                        <a:solidFill>
                          <a:schemeClr val="accent5">
                            <a:lumMod val="10000"/>
                          </a:schemeClr>
                        </a:solidFill>
                        <a:effectLst/>
                        <a:latin typeface="Calibri"/>
                        <a:ea typeface="Times New Roman"/>
                        <a:cs typeface="Times New Roman"/>
                      </a:endParaRPr>
                    </a:p>
                    <a:p>
                      <a:pPr marL="0" marR="0" algn="ctr">
                        <a:lnSpc>
                          <a:spcPct val="100000"/>
                        </a:lnSpc>
                        <a:spcBef>
                          <a:spcPts val="0"/>
                        </a:spcBef>
                        <a:spcAft>
                          <a:spcPts val="0"/>
                        </a:spcAft>
                      </a:pPr>
                      <a:r>
                        <a:rPr lang="en-US" sz="1800" b="1" i="1" u="none" dirty="0" smtClean="0">
                          <a:solidFill>
                            <a:schemeClr val="accent5">
                              <a:lumMod val="10000"/>
                            </a:schemeClr>
                          </a:solidFill>
                          <a:effectLst/>
                          <a:latin typeface="Calibri"/>
                          <a:ea typeface="Times New Roman"/>
                          <a:cs typeface="Times New Roman"/>
                        </a:rPr>
                        <a:t>Mothers’ Factors</a:t>
                      </a:r>
                      <a:endParaRPr lang="en-US" sz="1800" u="none" dirty="0">
                        <a:solidFill>
                          <a:schemeClr val="accent5">
                            <a:lumMod val="10000"/>
                          </a:schemeClr>
                        </a:solidFill>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endParaRPr lang="en-US" sz="1800" b="1" i="1" u="none" dirty="0" smtClean="0">
                        <a:solidFill>
                          <a:schemeClr val="accent5">
                            <a:lumMod val="10000"/>
                          </a:schemeClr>
                        </a:solidFill>
                        <a:effectLst/>
                        <a:latin typeface="Calibri"/>
                        <a:ea typeface="Times New Roman"/>
                        <a:cs typeface="Times New Roman"/>
                      </a:endParaRPr>
                    </a:p>
                    <a:p>
                      <a:pPr marL="0" marR="0" algn="ctr">
                        <a:lnSpc>
                          <a:spcPct val="100000"/>
                        </a:lnSpc>
                        <a:spcBef>
                          <a:spcPts val="0"/>
                        </a:spcBef>
                        <a:spcAft>
                          <a:spcPts val="0"/>
                        </a:spcAft>
                      </a:pPr>
                      <a:r>
                        <a:rPr lang="en-US" sz="1800" b="1" i="1" u="none" dirty="0" smtClean="0">
                          <a:solidFill>
                            <a:schemeClr val="accent5">
                              <a:lumMod val="10000"/>
                            </a:schemeClr>
                          </a:solidFill>
                          <a:effectLst/>
                          <a:latin typeface="Calibri"/>
                          <a:ea typeface="Times New Roman"/>
                          <a:cs typeface="Times New Roman"/>
                        </a:rPr>
                        <a:t>Coparenting Factors</a:t>
                      </a:r>
                      <a:endParaRPr lang="en-US" sz="1800" u="none" dirty="0">
                        <a:solidFill>
                          <a:schemeClr val="accent5">
                            <a:lumMod val="10000"/>
                          </a:schemeClr>
                        </a:solidFill>
                        <a:effectLst/>
                        <a:latin typeface="Calibri"/>
                        <a:ea typeface="Calibri"/>
                        <a:cs typeface="Times New Roman"/>
                      </a:endParaRPr>
                    </a:p>
                  </a:txBody>
                  <a:tcPr marL="68580" marR="68580" marT="0" marB="0"/>
                </a:tc>
              </a:tr>
              <a:tr h="370840">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Age</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Stress factors</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smtClean="0">
                          <a:effectLst/>
                          <a:latin typeface="Calibri"/>
                          <a:ea typeface="Times New Roman"/>
                          <a:cs typeface="Times New Roman"/>
                        </a:rPr>
                        <a:t>Coparenting </a:t>
                      </a:r>
                      <a:r>
                        <a:rPr lang="en-US" sz="1800" b="1" i="1" dirty="0">
                          <a:effectLst/>
                          <a:latin typeface="Calibri"/>
                          <a:ea typeface="Times New Roman"/>
                          <a:cs typeface="Times New Roman"/>
                        </a:rPr>
                        <a:t>Relationship</a:t>
                      </a:r>
                      <a:endParaRPr lang="en-US" sz="1800" dirty="0">
                        <a:effectLst/>
                        <a:latin typeface="Calibri"/>
                        <a:ea typeface="Calibri"/>
                        <a:cs typeface="Times New Roman"/>
                      </a:endParaRPr>
                    </a:p>
                  </a:txBody>
                  <a:tcPr marL="68580" marR="68580" marT="0" marB="0"/>
                </a:tc>
              </a:tr>
              <a:tr h="370840">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Personality/temperament</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Finances</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err="1" smtClean="0">
                          <a:effectLst/>
                          <a:latin typeface="Calibri"/>
                          <a:ea typeface="Times New Roman"/>
                          <a:cs typeface="Times New Roman"/>
                        </a:rPr>
                        <a:t>Coparenting</a:t>
                      </a:r>
                      <a:r>
                        <a:rPr lang="en-US" sz="1800" b="1" i="1" baseline="0" dirty="0" smtClean="0">
                          <a:effectLst/>
                          <a:latin typeface="Calibri"/>
                          <a:ea typeface="Times New Roman"/>
                          <a:cs typeface="Times New Roman"/>
                        </a:rPr>
                        <a:t> </a:t>
                      </a:r>
                      <a:r>
                        <a:rPr lang="en-US" sz="1800" b="1" i="1" dirty="0" smtClean="0">
                          <a:effectLst/>
                          <a:latin typeface="Calibri"/>
                          <a:ea typeface="Times New Roman"/>
                          <a:cs typeface="Times New Roman"/>
                        </a:rPr>
                        <a:t>Communication</a:t>
                      </a:r>
                      <a:endParaRPr lang="en-US" sz="1800" dirty="0">
                        <a:effectLst/>
                        <a:latin typeface="Calibri"/>
                        <a:ea typeface="Calibri"/>
                        <a:cs typeface="Times New Roman"/>
                      </a:endParaRPr>
                    </a:p>
                  </a:txBody>
                  <a:tcPr marL="68580" marR="68580" marT="0" marB="0"/>
                </a:tc>
              </a:tr>
              <a:tr h="370840">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Developmental Stage</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Work hours</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Visitation Schedule</a:t>
                      </a:r>
                      <a:endParaRPr lang="en-US" sz="1800" dirty="0">
                        <a:effectLst/>
                        <a:latin typeface="Calibri"/>
                        <a:ea typeface="Calibri"/>
                        <a:cs typeface="Times New Roman"/>
                      </a:endParaRPr>
                    </a:p>
                  </a:txBody>
                  <a:tcPr marL="68580" marR="68580" marT="0" marB="0"/>
                </a:tc>
              </a:tr>
              <a:tr h="370840">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Diabetes Regimen</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Family and Friend Support</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Dad’s relationship with Child</a:t>
                      </a:r>
                      <a:endParaRPr lang="en-US" sz="1800" dirty="0">
                        <a:effectLst/>
                        <a:latin typeface="Calibri"/>
                        <a:ea typeface="Calibri"/>
                        <a:cs typeface="Times New Roman"/>
                      </a:endParaRPr>
                    </a:p>
                  </a:txBody>
                  <a:tcPr marL="68580" marR="68580" marT="0" marB="0"/>
                </a:tc>
              </a:tr>
              <a:tr h="370840">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Other Diagnoses</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Relationship with Child</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Father’s New Partner</a:t>
                      </a:r>
                      <a:endParaRPr lang="en-US" sz="1800" dirty="0">
                        <a:effectLst/>
                        <a:latin typeface="Calibri"/>
                        <a:ea typeface="Calibri"/>
                        <a:cs typeface="Times New Roman"/>
                      </a:endParaRPr>
                    </a:p>
                  </a:txBody>
                  <a:tcPr marL="68580" marR="68580" marT="0" marB="0"/>
                </a:tc>
              </a:tr>
              <a:tr h="370840">
                <a:tc>
                  <a:txBody>
                    <a:bodyPr/>
                    <a:lstStyle/>
                    <a:p>
                      <a:pPr marL="0" marR="0">
                        <a:lnSpc>
                          <a:spcPct val="100000"/>
                        </a:lnSpc>
                        <a:spcBef>
                          <a:spcPts val="0"/>
                        </a:spcBef>
                        <a:spcAft>
                          <a:spcPts val="0"/>
                        </a:spcAft>
                      </a:pPr>
                      <a:r>
                        <a:rPr lang="en-US" sz="1800" b="1" dirty="0">
                          <a:effectLst/>
                          <a:latin typeface="Calibri"/>
                          <a:ea typeface="Times New Roman"/>
                          <a:cs typeface="Times New Roman"/>
                        </a:rPr>
                        <a:t> </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Relationship with </a:t>
                      </a:r>
                      <a:r>
                        <a:rPr lang="en-US" sz="1800" b="1" i="1" dirty="0" smtClean="0">
                          <a:effectLst/>
                          <a:latin typeface="Calibri"/>
                          <a:ea typeface="Times New Roman"/>
                          <a:cs typeface="Times New Roman"/>
                        </a:rPr>
                        <a:t>Health</a:t>
                      </a:r>
                      <a:r>
                        <a:rPr lang="en-US" sz="1800" b="1" i="1" baseline="0" dirty="0" smtClean="0">
                          <a:effectLst/>
                          <a:latin typeface="Calibri"/>
                          <a:ea typeface="Times New Roman"/>
                          <a:cs typeface="Times New Roman"/>
                        </a:rPr>
                        <a:t>care Providers</a:t>
                      </a:r>
                      <a:endParaRPr lang="en-US" sz="1800" dirty="0">
                        <a:effectLst/>
                        <a:latin typeface="Calibri"/>
                        <a:ea typeface="Calibri"/>
                        <a:cs typeface="Times New Roman"/>
                      </a:endParaRPr>
                    </a:p>
                  </a:txBody>
                  <a:tcPr marL="68580" marR="68580" marT="0" marB="0"/>
                </a:tc>
                <a:tc>
                  <a:txBody>
                    <a:bodyPr/>
                    <a:lstStyle/>
                    <a:p>
                      <a:pPr marL="0" marR="0" algn="ctr">
                        <a:lnSpc>
                          <a:spcPct val="100000"/>
                        </a:lnSpc>
                        <a:spcBef>
                          <a:spcPts val="0"/>
                        </a:spcBef>
                        <a:spcAft>
                          <a:spcPts val="0"/>
                        </a:spcAft>
                      </a:pPr>
                      <a:r>
                        <a:rPr lang="en-US" sz="1800" b="1" i="1" dirty="0">
                          <a:effectLst/>
                          <a:latin typeface="Calibri"/>
                          <a:ea typeface="Times New Roman"/>
                          <a:cs typeface="Times New Roman"/>
                        </a:rPr>
                        <a:t>Siblings (full, half, step) to child</a:t>
                      </a:r>
                      <a:endParaRPr lang="en-US"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044613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8229600" cy="1676400"/>
          </a:xfrm>
        </p:spPr>
        <p:txBody>
          <a:bodyPr/>
          <a:lstStyle/>
          <a:p>
            <a:pPr algn="ctr"/>
            <a:r>
              <a:rPr lang="en-US" b="1" i="1" dirty="0" smtClean="0">
                <a:solidFill>
                  <a:srgbClr val="002060"/>
                </a:solidFill>
              </a:rPr>
              <a:t/>
            </a:r>
            <a:br>
              <a:rPr lang="en-US" b="1" i="1" dirty="0" smtClean="0">
                <a:solidFill>
                  <a:srgbClr val="002060"/>
                </a:solidFill>
              </a:rPr>
            </a:br>
            <a:r>
              <a:rPr lang="en-US" b="1" i="1" dirty="0" smtClean="0">
                <a:solidFill>
                  <a:srgbClr val="002060"/>
                </a:solidFill>
              </a:rPr>
              <a:t>Overwhelming </a:t>
            </a:r>
            <a:r>
              <a:rPr lang="en-US" b="1" i="1" dirty="0">
                <a:solidFill>
                  <a:srgbClr val="002060"/>
                </a:solidFill>
              </a:rPr>
              <a:t>Responsibility</a:t>
            </a:r>
            <a:r>
              <a:rPr lang="en-US" dirty="0"/>
              <a:t/>
            </a:r>
            <a:br>
              <a:rPr lang="en-US" dirty="0"/>
            </a:br>
            <a:r>
              <a:rPr lang="en-US" dirty="0"/>
              <a:t> </a:t>
            </a:r>
            <a:br>
              <a:rPr lang="en-US" dirty="0"/>
            </a:br>
            <a:endParaRPr lang="en-US" dirty="0"/>
          </a:p>
        </p:txBody>
      </p:sp>
      <p:sp>
        <p:nvSpPr>
          <p:cNvPr id="3" name="Content Placeholder 2"/>
          <p:cNvSpPr>
            <a:spLocks noGrp="1"/>
          </p:cNvSpPr>
          <p:nvPr>
            <p:ph idx="1"/>
          </p:nvPr>
        </p:nvSpPr>
        <p:spPr>
          <a:xfrm>
            <a:off x="457200" y="2209801"/>
            <a:ext cx="8229600" cy="3733800"/>
          </a:xfrm>
        </p:spPr>
        <p:txBody>
          <a:bodyPr/>
          <a:lstStyle/>
          <a:p>
            <a:pPr marL="0" indent="0">
              <a:buNone/>
            </a:pPr>
            <a:endParaRPr lang="en-US" dirty="0">
              <a:solidFill>
                <a:srgbClr val="002060"/>
              </a:solidFill>
            </a:endParaRPr>
          </a:p>
          <a:p>
            <a:r>
              <a:rPr lang="en-US" dirty="0" smtClean="0">
                <a:solidFill>
                  <a:srgbClr val="002060"/>
                </a:solidFill>
              </a:rPr>
              <a:t>“it just gets very, very overwhelming”</a:t>
            </a:r>
          </a:p>
          <a:p>
            <a:r>
              <a:rPr lang="en-US" dirty="0" smtClean="0">
                <a:solidFill>
                  <a:srgbClr val="002060"/>
                </a:solidFill>
              </a:rPr>
              <a:t>“as </a:t>
            </a:r>
            <a:r>
              <a:rPr lang="en-US" dirty="0">
                <a:solidFill>
                  <a:srgbClr val="002060"/>
                </a:solidFill>
              </a:rPr>
              <a:t>a parent </a:t>
            </a:r>
            <a:r>
              <a:rPr lang="en-US" dirty="0" smtClean="0">
                <a:solidFill>
                  <a:srgbClr val="002060"/>
                </a:solidFill>
              </a:rPr>
              <a:t>you </a:t>
            </a:r>
            <a:r>
              <a:rPr lang="en-US" dirty="0">
                <a:solidFill>
                  <a:srgbClr val="002060"/>
                </a:solidFill>
              </a:rPr>
              <a:t>feel like you are totally </a:t>
            </a:r>
            <a:r>
              <a:rPr lang="en-US" dirty="0" smtClean="0">
                <a:solidFill>
                  <a:srgbClr val="002060"/>
                </a:solidFill>
              </a:rPr>
              <a:t>alone”</a:t>
            </a:r>
            <a:endParaRPr lang="en-US" dirty="0">
              <a:solidFill>
                <a:srgbClr val="002060"/>
              </a:solidFill>
            </a:endParaRPr>
          </a:p>
        </p:txBody>
      </p:sp>
    </p:spTree>
    <p:extLst>
      <p:ext uri="{BB962C8B-B14F-4D97-AF65-F5344CB8AC3E}">
        <p14:creationId xmlns:p14="http://schemas.microsoft.com/office/powerpoint/2010/main" val="2848918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b="1" i="1" dirty="0" smtClean="0"/>
              <a:t>Mother’s Divorce </a:t>
            </a:r>
            <a:r>
              <a:rPr lang="en-US" b="1" i="1" dirty="0" err="1" smtClean="0"/>
              <a:t>Coparenting</a:t>
            </a:r>
            <a:r>
              <a:rPr lang="en-US" b="1" i="1" dirty="0" smtClean="0"/>
              <a:t> Role</a:t>
            </a:r>
            <a:endParaRPr lang="en-US" b="1" i="1" dirty="0"/>
          </a:p>
        </p:txBody>
      </p:sp>
      <p:sp>
        <p:nvSpPr>
          <p:cNvPr id="3" name="Content Placeholder 2"/>
          <p:cNvSpPr>
            <a:spLocks noGrp="1"/>
          </p:cNvSpPr>
          <p:nvPr>
            <p:ph idx="1"/>
          </p:nvPr>
        </p:nvSpPr>
        <p:spPr/>
        <p:txBody>
          <a:bodyPr/>
          <a:lstStyle/>
          <a:p>
            <a:r>
              <a:rPr lang="en-US" b="1" i="1" dirty="0" smtClean="0">
                <a:solidFill>
                  <a:srgbClr val="002060"/>
                </a:solidFill>
              </a:rPr>
              <a:t>Communicating</a:t>
            </a:r>
            <a:r>
              <a:rPr lang="en-US" b="1" dirty="0" smtClean="0"/>
              <a:t> </a:t>
            </a:r>
            <a:r>
              <a:rPr lang="en-US" dirty="0" smtClean="0"/>
              <a:t>- </a:t>
            </a:r>
            <a:r>
              <a:rPr lang="en-US" dirty="0" smtClean="0">
                <a:solidFill>
                  <a:srgbClr val="002060"/>
                </a:solidFill>
              </a:rPr>
              <a:t>Initiated most of the communication, Phone, mailed notes, text, face-to-face</a:t>
            </a:r>
          </a:p>
          <a:p>
            <a:r>
              <a:rPr lang="en-US" b="1" i="1" dirty="0">
                <a:solidFill>
                  <a:srgbClr val="002060"/>
                </a:solidFill>
              </a:rPr>
              <a:t>Mediating</a:t>
            </a:r>
            <a:r>
              <a:rPr lang="en-US" i="1" dirty="0">
                <a:solidFill>
                  <a:srgbClr val="002060"/>
                </a:solidFill>
              </a:rPr>
              <a:t> - </a:t>
            </a:r>
            <a:r>
              <a:rPr lang="en-US" dirty="0">
                <a:solidFill>
                  <a:srgbClr val="002060"/>
                </a:solidFill>
              </a:rPr>
              <a:t>Father-child, Stepmother-child, keeping father engaged</a:t>
            </a:r>
          </a:p>
          <a:p>
            <a:r>
              <a:rPr lang="en-US" b="1" i="1" dirty="0">
                <a:solidFill>
                  <a:srgbClr val="002060"/>
                </a:solidFill>
              </a:rPr>
              <a:t>Cooperating</a:t>
            </a:r>
            <a:r>
              <a:rPr lang="en-US" dirty="0">
                <a:solidFill>
                  <a:srgbClr val="002060"/>
                </a:solidFill>
              </a:rPr>
              <a:t> – Need both their parents</a:t>
            </a:r>
          </a:p>
          <a:p>
            <a:endParaRPr lang="en-US" dirty="0" smtClean="0">
              <a:solidFill>
                <a:srgbClr val="002060"/>
              </a:solidFill>
            </a:endParaRPr>
          </a:p>
          <a:p>
            <a:pPr marL="0" indent="0">
              <a:buNone/>
            </a:pPr>
            <a:endParaRPr lang="en-US" dirty="0"/>
          </a:p>
        </p:txBody>
      </p:sp>
    </p:spTree>
    <p:extLst>
      <p:ext uri="{BB962C8B-B14F-4D97-AF65-F5344CB8AC3E}">
        <p14:creationId xmlns:p14="http://schemas.microsoft.com/office/powerpoint/2010/main" val="4017681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229600" cy="1143000"/>
          </a:xfrm>
        </p:spPr>
        <p:txBody>
          <a:bodyPr/>
          <a:lstStyle/>
          <a:p>
            <a:pPr algn="ctr"/>
            <a:r>
              <a:rPr lang="en-US" b="1" i="1" dirty="0" smtClean="0">
                <a:solidFill>
                  <a:srgbClr val="002060"/>
                </a:solidFill>
              </a:rPr>
              <a:t>Mother’s Management of  Diabetes</a:t>
            </a:r>
            <a:endParaRPr lang="en-US" b="1" i="1" dirty="0">
              <a:solidFill>
                <a:srgbClr val="002060"/>
              </a:solidFill>
            </a:endParaRPr>
          </a:p>
        </p:txBody>
      </p:sp>
      <p:sp>
        <p:nvSpPr>
          <p:cNvPr id="3" name="Content Placeholder 2"/>
          <p:cNvSpPr>
            <a:spLocks noGrp="1"/>
          </p:cNvSpPr>
          <p:nvPr>
            <p:ph idx="1"/>
          </p:nvPr>
        </p:nvSpPr>
        <p:spPr>
          <a:xfrm>
            <a:off x="381000" y="1981200"/>
            <a:ext cx="8610600" cy="3921125"/>
          </a:xfrm>
        </p:spPr>
        <p:txBody>
          <a:bodyPr>
            <a:normAutofit/>
          </a:bodyPr>
          <a:lstStyle/>
          <a:p>
            <a:r>
              <a:rPr lang="en-US" dirty="0" smtClean="0">
                <a:solidFill>
                  <a:srgbClr val="002060"/>
                </a:solidFill>
              </a:rPr>
              <a:t>Feeling weighed down with the responsibility of diabetes care for their children</a:t>
            </a:r>
          </a:p>
          <a:p>
            <a:r>
              <a:rPr lang="en-US" dirty="0" smtClean="0">
                <a:solidFill>
                  <a:srgbClr val="002060"/>
                </a:solidFill>
              </a:rPr>
              <a:t>Fear</a:t>
            </a:r>
          </a:p>
          <a:p>
            <a:r>
              <a:rPr lang="en-US" dirty="0" smtClean="0">
                <a:solidFill>
                  <a:srgbClr val="002060"/>
                </a:solidFill>
              </a:rPr>
              <a:t>Nobody to share the burden</a:t>
            </a:r>
          </a:p>
          <a:p>
            <a:r>
              <a:rPr lang="en-US" dirty="0" smtClean="0">
                <a:solidFill>
                  <a:srgbClr val="002060"/>
                </a:solidFill>
              </a:rPr>
              <a:t>Financial concerns</a:t>
            </a:r>
          </a:p>
          <a:p>
            <a:pPr marL="0" indent="0">
              <a:buNone/>
            </a:pPr>
            <a:endParaRPr lang="en-US" dirty="0" smtClean="0">
              <a:solidFill>
                <a:srgbClr val="002060"/>
              </a:solidFill>
            </a:endParaRPr>
          </a:p>
          <a:p>
            <a:endParaRPr lang="en-US" dirty="0" smtClean="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13072722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lstStyle/>
          <a:p>
            <a:pPr algn="ctr"/>
            <a:endParaRPr lang="en-US" b="1" i="1" dirty="0"/>
          </a:p>
        </p:txBody>
      </p:sp>
      <p:sp>
        <p:nvSpPr>
          <p:cNvPr id="3" name="Content Placeholder 2"/>
          <p:cNvSpPr>
            <a:spLocks noGrp="1"/>
          </p:cNvSpPr>
          <p:nvPr>
            <p:ph idx="1"/>
          </p:nvPr>
        </p:nvSpPr>
        <p:spPr>
          <a:xfrm>
            <a:off x="457200" y="2209800"/>
            <a:ext cx="8229600" cy="3921125"/>
          </a:xfrm>
        </p:spPr>
        <p:txBody>
          <a:bodyPr/>
          <a:lstStyle/>
          <a:p>
            <a:pPr marL="0" indent="0">
              <a:buNone/>
            </a:pPr>
            <a:r>
              <a:rPr lang="en-US" dirty="0" smtClean="0"/>
              <a:t>“</a:t>
            </a:r>
            <a:r>
              <a:rPr lang="en-US" dirty="0" smtClean="0">
                <a:solidFill>
                  <a:srgbClr val="002060"/>
                </a:solidFill>
              </a:rPr>
              <a:t>This is a girl who almost every night…I have to take her meter up there to have her test…but you know, if she’s here I know she needs to be doing this on her own. But I’m not going to let her go to bed with a 400 blood sugar.”</a:t>
            </a:r>
            <a:endParaRPr lang="en-US" dirty="0">
              <a:solidFill>
                <a:srgbClr val="002060"/>
              </a:solidFill>
            </a:endParaRPr>
          </a:p>
        </p:txBody>
      </p:sp>
    </p:spTree>
    <p:extLst>
      <p:ext uri="{BB962C8B-B14F-4D97-AF65-F5344CB8AC3E}">
        <p14:creationId xmlns:p14="http://schemas.microsoft.com/office/powerpoint/2010/main" val="2739422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1143000"/>
          </a:xfrm>
        </p:spPr>
        <p:txBody>
          <a:bodyPr/>
          <a:lstStyle/>
          <a:p>
            <a:pPr algn="ctr"/>
            <a:r>
              <a:rPr lang="en-US" b="1" i="1" dirty="0" smtClean="0">
                <a:solidFill>
                  <a:srgbClr val="002060"/>
                </a:solidFill>
              </a:rPr>
              <a:t>Summary of Findings</a:t>
            </a:r>
            <a:endParaRPr lang="en-US" b="1" i="1" dirty="0">
              <a:solidFill>
                <a:srgbClr val="002060"/>
              </a:solidFill>
            </a:endParaRPr>
          </a:p>
        </p:txBody>
      </p:sp>
      <p:sp>
        <p:nvSpPr>
          <p:cNvPr id="5" name="Content Placeholder 4"/>
          <p:cNvSpPr>
            <a:spLocks noGrp="1"/>
          </p:cNvSpPr>
          <p:nvPr>
            <p:ph idx="1"/>
          </p:nvPr>
        </p:nvSpPr>
        <p:spPr>
          <a:xfrm>
            <a:off x="457200" y="1981200"/>
            <a:ext cx="8229600" cy="4149725"/>
          </a:xfrm>
        </p:spPr>
        <p:txBody>
          <a:bodyPr/>
          <a:lstStyle/>
          <a:p>
            <a:r>
              <a:rPr lang="en-US" dirty="0" smtClean="0">
                <a:solidFill>
                  <a:srgbClr val="002060"/>
                </a:solidFill>
              </a:rPr>
              <a:t>Diabetes Care</a:t>
            </a:r>
          </a:p>
          <a:p>
            <a:r>
              <a:rPr lang="en-US" dirty="0" smtClean="0">
                <a:solidFill>
                  <a:srgbClr val="002060"/>
                </a:solidFill>
              </a:rPr>
              <a:t>Responsibility</a:t>
            </a:r>
          </a:p>
          <a:p>
            <a:r>
              <a:rPr lang="en-US" dirty="0" smtClean="0">
                <a:solidFill>
                  <a:srgbClr val="002060"/>
                </a:solidFill>
              </a:rPr>
              <a:t>Co-parenting</a:t>
            </a:r>
          </a:p>
          <a:p>
            <a:r>
              <a:rPr lang="en-US" dirty="0" smtClean="0">
                <a:solidFill>
                  <a:srgbClr val="002060"/>
                </a:solidFill>
              </a:rPr>
              <a:t>Father’s Involvement</a:t>
            </a:r>
          </a:p>
          <a:p>
            <a:r>
              <a:rPr lang="en-US" dirty="0" smtClean="0">
                <a:solidFill>
                  <a:srgbClr val="002060"/>
                </a:solidFill>
              </a:rPr>
              <a:t>Developmental Issues</a:t>
            </a:r>
            <a:endParaRPr lang="en-US" dirty="0">
              <a:solidFill>
                <a:srgbClr val="002060"/>
              </a:solidFill>
            </a:endParaRPr>
          </a:p>
        </p:txBody>
      </p:sp>
    </p:spTree>
    <p:extLst>
      <p:ext uri="{BB962C8B-B14F-4D97-AF65-F5344CB8AC3E}">
        <p14:creationId xmlns:p14="http://schemas.microsoft.com/office/powerpoint/2010/main" val="1478592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US" b="1" i="1" dirty="0">
              <a:solidFill>
                <a:srgbClr val="002060"/>
              </a:solidFill>
            </a:endParaRPr>
          </a:p>
        </p:txBody>
      </p:sp>
      <p:sp>
        <p:nvSpPr>
          <p:cNvPr id="5" name="Text Placeholder 4"/>
          <p:cNvSpPr>
            <a:spLocks noGrp="1"/>
          </p:cNvSpPr>
          <p:nvPr>
            <p:ph type="body" idx="1"/>
          </p:nvPr>
        </p:nvSpPr>
        <p:spPr/>
        <p:txBody>
          <a:bodyPr>
            <a:normAutofit lnSpcReduction="10000"/>
          </a:bodyPr>
          <a:lstStyle/>
          <a:p>
            <a:pPr algn="ctr"/>
            <a:r>
              <a:rPr lang="en-US" sz="3600" i="1" dirty="0">
                <a:solidFill>
                  <a:srgbClr val="002060"/>
                </a:solidFill>
              </a:rPr>
              <a:t>Strengths</a:t>
            </a:r>
            <a:endParaRPr lang="en-US" sz="3600" dirty="0"/>
          </a:p>
        </p:txBody>
      </p:sp>
      <p:sp>
        <p:nvSpPr>
          <p:cNvPr id="3" name="Content Placeholder 2"/>
          <p:cNvSpPr>
            <a:spLocks noGrp="1"/>
          </p:cNvSpPr>
          <p:nvPr>
            <p:ph sz="half" idx="2"/>
          </p:nvPr>
        </p:nvSpPr>
        <p:spPr>
          <a:xfrm>
            <a:off x="457200" y="2590799"/>
            <a:ext cx="4040188" cy="3535363"/>
          </a:xfrm>
        </p:spPr>
        <p:txBody>
          <a:bodyPr/>
          <a:lstStyle/>
          <a:p>
            <a:r>
              <a:rPr lang="en-US" dirty="0" smtClean="0">
                <a:solidFill>
                  <a:srgbClr val="002060"/>
                </a:solidFill>
              </a:rPr>
              <a:t>Insight into unique experiences</a:t>
            </a:r>
          </a:p>
          <a:p>
            <a:endParaRPr lang="en-US" dirty="0"/>
          </a:p>
        </p:txBody>
      </p:sp>
      <p:sp>
        <p:nvSpPr>
          <p:cNvPr id="6" name="Text Placeholder 5"/>
          <p:cNvSpPr>
            <a:spLocks noGrp="1"/>
          </p:cNvSpPr>
          <p:nvPr>
            <p:ph type="body" sz="quarter" idx="3"/>
          </p:nvPr>
        </p:nvSpPr>
        <p:spPr/>
        <p:txBody>
          <a:bodyPr>
            <a:normAutofit lnSpcReduction="10000"/>
          </a:bodyPr>
          <a:lstStyle/>
          <a:p>
            <a:pPr algn="ctr"/>
            <a:r>
              <a:rPr lang="en-US" sz="3600" i="1" dirty="0">
                <a:solidFill>
                  <a:srgbClr val="002060"/>
                </a:solidFill>
              </a:rPr>
              <a:t>Limitations</a:t>
            </a:r>
            <a:endParaRPr lang="en-US" sz="3600" dirty="0"/>
          </a:p>
        </p:txBody>
      </p:sp>
      <p:sp>
        <p:nvSpPr>
          <p:cNvPr id="7" name="Content Placeholder 6"/>
          <p:cNvSpPr>
            <a:spLocks noGrp="1"/>
          </p:cNvSpPr>
          <p:nvPr>
            <p:ph sz="quarter" idx="4"/>
          </p:nvPr>
        </p:nvSpPr>
        <p:spPr>
          <a:xfrm>
            <a:off x="4645025" y="2590800"/>
            <a:ext cx="4041775" cy="3535362"/>
          </a:xfrm>
        </p:spPr>
        <p:txBody>
          <a:bodyPr/>
          <a:lstStyle/>
          <a:p>
            <a:r>
              <a:rPr lang="en-US" dirty="0">
                <a:solidFill>
                  <a:srgbClr val="002060"/>
                </a:solidFill>
              </a:rPr>
              <a:t>Unit of Analysis</a:t>
            </a:r>
          </a:p>
          <a:p>
            <a:endParaRPr lang="en-US" dirty="0"/>
          </a:p>
        </p:txBody>
      </p:sp>
      <p:pic>
        <p:nvPicPr>
          <p:cNvPr id="4" name="Picture 7" descr="C:\Documents and Settings\mcbrooml\Local Settings\Temporary Internet Files\Content.IE5\C70G6F36\MPj044646500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3657600"/>
            <a:ext cx="2898604" cy="24384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317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sz="4400" b="1" i="1" dirty="0" smtClean="0">
                <a:solidFill>
                  <a:srgbClr val="002060"/>
                </a:solidFill>
              </a:rPr>
              <a:t>Research Recommendations</a:t>
            </a:r>
            <a:endParaRPr lang="en-US" sz="4400" b="1" i="1" dirty="0">
              <a:solidFill>
                <a:srgbClr val="002060"/>
              </a:solidFill>
            </a:endParaRPr>
          </a:p>
        </p:txBody>
      </p:sp>
      <p:sp>
        <p:nvSpPr>
          <p:cNvPr id="3" name="Content Placeholder 2"/>
          <p:cNvSpPr>
            <a:spLocks noGrp="1"/>
          </p:cNvSpPr>
          <p:nvPr>
            <p:ph idx="1"/>
          </p:nvPr>
        </p:nvSpPr>
        <p:spPr>
          <a:xfrm>
            <a:off x="685800" y="2133600"/>
            <a:ext cx="8229600" cy="3768725"/>
          </a:xfrm>
        </p:spPr>
        <p:txBody>
          <a:bodyPr>
            <a:normAutofit fontScale="92500" lnSpcReduction="10000"/>
          </a:bodyPr>
          <a:lstStyle/>
          <a:p>
            <a:r>
              <a:rPr lang="en-US" dirty="0" smtClean="0">
                <a:solidFill>
                  <a:srgbClr val="002060"/>
                </a:solidFill>
              </a:rPr>
              <a:t>Cultural factors </a:t>
            </a:r>
            <a:endParaRPr lang="en-US" dirty="0">
              <a:solidFill>
                <a:srgbClr val="002060"/>
              </a:solidFill>
            </a:endParaRPr>
          </a:p>
          <a:p>
            <a:r>
              <a:rPr lang="en-US" dirty="0" smtClean="0">
                <a:solidFill>
                  <a:srgbClr val="002060"/>
                </a:solidFill>
              </a:rPr>
              <a:t>Family structure</a:t>
            </a:r>
          </a:p>
          <a:p>
            <a:r>
              <a:rPr lang="en-US" dirty="0" smtClean="0">
                <a:solidFill>
                  <a:srgbClr val="002060"/>
                </a:solidFill>
              </a:rPr>
              <a:t>All family members</a:t>
            </a:r>
          </a:p>
          <a:p>
            <a:r>
              <a:rPr lang="en-US" dirty="0" smtClean="0">
                <a:solidFill>
                  <a:srgbClr val="002060"/>
                </a:solidFill>
              </a:rPr>
              <a:t>Cooperative divorce relationships</a:t>
            </a:r>
          </a:p>
          <a:p>
            <a:r>
              <a:rPr lang="en-US" dirty="0" smtClean="0">
                <a:solidFill>
                  <a:srgbClr val="002060"/>
                </a:solidFill>
              </a:rPr>
              <a:t>Overwhelming responsibility</a:t>
            </a:r>
          </a:p>
          <a:p>
            <a:r>
              <a:rPr lang="en-US" dirty="0" smtClean="0">
                <a:solidFill>
                  <a:srgbClr val="002060"/>
                </a:solidFill>
              </a:rPr>
              <a:t>Father involvement</a:t>
            </a:r>
          </a:p>
        </p:txBody>
      </p:sp>
    </p:spTree>
    <p:extLst>
      <p:ext uri="{BB962C8B-B14F-4D97-AF65-F5344CB8AC3E}">
        <p14:creationId xmlns:p14="http://schemas.microsoft.com/office/powerpoint/2010/main" val="3904412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731838"/>
          </a:xfrm>
        </p:spPr>
        <p:txBody>
          <a:bodyPr/>
          <a:lstStyle/>
          <a:p>
            <a:pPr algn="ctr"/>
            <a:r>
              <a:rPr lang="en-US" sz="4400" b="1" i="1" dirty="0" smtClean="0">
                <a:solidFill>
                  <a:srgbClr val="002060"/>
                </a:solidFill>
              </a:rPr>
              <a:t>Clinical Practice Implications</a:t>
            </a:r>
            <a:endParaRPr lang="en-US" sz="4400" b="1" i="1" dirty="0">
              <a:solidFill>
                <a:srgbClr val="002060"/>
              </a:solidFill>
            </a:endParaRPr>
          </a:p>
        </p:txBody>
      </p:sp>
      <p:sp>
        <p:nvSpPr>
          <p:cNvPr id="3" name="Content Placeholder 2"/>
          <p:cNvSpPr>
            <a:spLocks noGrp="1"/>
          </p:cNvSpPr>
          <p:nvPr>
            <p:ph idx="1"/>
          </p:nvPr>
        </p:nvSpPr>
        <p:spPr>
          <a:xfrm>
            <a:off x="609600" y="2286000"/>
            <a:ext cx="8229600" cy="3082925"/>
          </a:xfrm>
        </p:spPr>
        <p:txBody>
          <a:bodyPr/>
          <a:lstStyle/>
          <a:p>
            <a:r>
              <a:rPr lang="en-US" dirty="0" smtClean="0">
                <a:solidFill>
                  <a:srgbClr val="002060"/>
                </a:solidFill>
              </a:rPr>
              <a:t>Partner with Divorced Mothers</a:t>
            </a:r>
          </a:p>
          <a:p>
            <a:r>
              <a:rPr lang="en-US" dirty="0" smtClean="0">
                <a:solidFill>
                  <a:srgbClr val="002060"/>
                </a:solidFill>
              </a:rPr>
              <a:t>Advocate for Divorced Mother</a:t>
            </a:r>
          </a:p>
          <a:p>
            <a:r>
              <a:rPr lang="en-US" dirty="0" smtClean="0">
                <a:solidFill>
                  <a:srgbClr val="002060"/>
                </a:solidFill>
              </a:rPr>
              <a:t>Engaging Divorced Father</a:t>
            </a:r>
          </a:p>
          <a:p>
            <a:r>
              <a:rPr lang="en-US" dirty="0" smtClean="0">
                <a:solidFill>
                  <a:srgbClr val="002060"/>
                </a:solidFill>
              </a:rPr>
              <a:t>Direct Community Leaders</a:t>
            </a:r>
          </a:p>
          <a:p>
            <a:endParaRPr lang="en-US" dirty="0" smtClean="0"/>
          </a:p>
          <a:p>
            <a:endParaRPr lang="en-US" dirty="0"/>
          </a:p>
        </p:txBody>
      </p:sp>
    </p:spTree>
    <p:extLst>
      <p:ext uri="{BB962C8B-B14F-4D97-AF65-F5344CB8AC3E}">
        <p14:creationId xmlns:p14="http://schemas.microsoft.com/office/powerpoint/2010/main" val="49740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dirty="0" smtClean="0">
                <a:solidFill>
                  <a:srgbClr val="002060"/>
                </a:solidFill>
              </a:rPr>
              <a:t>Appreciation</a:t>
            </a:r>
            <a:endParaRPr lang="en-US" dirty="0">
              <a:solidFill>
                <a:srgbClr val="002060"/>
              </a:solidFill>
            </a:endParaRPr>
          </a:p>
        </p:txBody>
      </p:sp>
      <p:sp>
        <p:nvSpPr>
          <p:cNvPr id="3" name="Content Placeholder 2"/>
          <p:cNvSpPr>
            <a:spLocks noGrp="1"/>
          </p:cNvSpPr>
          <p:nvPr>
            <p:ph idx="1"/>
          </p:nvPr>
        </p:nvSpPr>
        <p:spPr>
          <a:xfrm>
            <a:off x="381000" y="2057400"/>
            <a:ext cx="8229600" cy="3463925"/>
          </a:xfrm>
        </p:spPr>
        <p:txBody>
          <a:bodyPr>
            <a:normAutofit/>
          </a:bodyPr>
          <a:lstStyle/>
          <a:p>
            <a:r>
              <a:rPr lang="en-US" i="1" dirty="0" smtClean="0">
                <a:solidFill>
                  <a:srgbClr val="002060"/>
                </a:solidFill>
              </a:rPr>
              <a:t>Mothers of this study</a:t>
            </a:r>
          </a:p>
          <a:p>
            <a:r>
              <a:rPr lang="en-US" i="1" dirty="0">
                <a:solidFill>
                  <a:srgbClr val="002060"/>
                </a:solidFill>
              </a:rPr>
              <a:t>Pediatric Endocrine and Diabetes Clinic </a:t>
            </a:r>
            <a:endParaRPr lang="en-US" i="1" dirty="0" smtClean="0">
              <a:solidFill>
                <a:srgbClr val="002060"/>
              </a:solidFill>
            </a:endParaRPr>
          </a:p>
          <a:p>
            <a:r>
              <a:rPr lang="en-US" i="1" dirty="0" smtClean="0">
                <a:solidFill>
                  <a:srgbClr val="002060"/>
                </a:solidFill>
              </a:rPr>
              <a:t>Sinclair School of Nursing, University of Missouri</a:t>
            </a:r>
          </a:p>
          <a:p>
            <a:r>
              <a:rPr lang="en-US" i="1" dirty="0">
                <a:solidFill>
                  <a:srgbClr val="002060"/>
                </a:solidFill>
              </a:rPr>
              <a:t>Dr. Lawrence </a:t>
            </a:r>
            <a:r>
              <a:rPr lang="en-US" i="1" dirty="0" err="1" smtClean="0">
                <a:solidFill>
                  <a:srgbClr val="002060"/>
                </a:solidFill>
              </a:rPr>
              <a:t>Ganong</a:t>
            </a:r>
            <a:endParaRPr lang="en-US" i="1" dirty="0">
              <a:solidFill>
                <a:srgbClr val="002060"/>
              </a:solidFill>
            </a:endParaRPr>
          </a:p>
          <a:p>
            <a:r>
              <a:rPr lang="en-US" i="1" dirty="0" smtClean="0">
                <a:solidFill>
                  <a:srgbClr val="002060"/>
                </a:solidFill>
              </a:rPr>
              <a:t>Endocrine Nurses Society</a:t>
            </a:r>
          </a:p>
          <a:p>
            <a:endParaRPr lang="en-US" dirty="0" smtClean="0"/>
          </a:p>
          <a:p>
            <a:endParaRPr lang="en-US" dirty="0" smtClean="0"/>
          </a:p>
          <a:p>
            <a:endParaRPr lang="en-US" dirty="0"/>
          </a:p>
        </p:txBody>
      </p:sp>
    </p:spTree>
    <p:extLst>
      <p:ext uri="{BB962C8B-B14F-4D97-AF65-F5344CB8AC3E}">
        <p14:creationId xmlns:p14="http://schemas.microsoft.com/office/powerpoint/2010/main" val="36501461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r>
              <a:rPr lang="en-US" sz="1400" dirty="0"/>
              <a:t>Bell, R., Mayer-Davis, E. J., Beyer, J. W., </a:t>
            </a:r>
            <a:r>
              <a:rPr lang="en-US" sz="1400" dirty="0" err="1"/>
              <a:t>D'Agostino</a:t>
            </a:r>
            <a:r>
              <a:rPr lang="en-US" sz="1400" dirty="0"/>
              <a:t>, R. B., Jr., Lawrence, J. M., Linder, B., . . . Group, S. f. D. Y. S. (2009). Diabetes in non-Hispanic white youth: Prevalence, incidence, and clinical characteristics: the SEARCH for diabetes in youth study. </a:t>
            </a:r>
            <a:r>
              <a:rPr lang="en-US" sz="1400" i="1" dirty="0"/>
              <a:t>Diabetes Care, 32</a:t>
            </a:r>
            <a:r>
              <a:rPr lang="en-US" sz="1400" dirty="0"/>
              <a:t>, S102-111S. </a:t>
            </a:r>
          </a:p>
          <a:p>
            <a:r>
              <a:rPr lang="en-US" sz="1400" dirty="0"/>
              <a:t>Centers for Disease Control. (2009). National Marriage and Divorce Rate Trends  Retrieved November 18, 2009, from http://</a:t>
            </a:r>
            <a:r>
              <a:rPr lang="en-US" sz="1400" dirty="0" smtClean="0"/>
              <a:t>www.cdc.gov/nchs/nvss/mardiv_tables.htm</a:t>
            </a:r>
          </a:p>
          <a:p>
            <a:r>
              <a:rPr lang="en-US" sz="1400" dirty="0"/>
              <a:t>Coffey, J. S. (2006). Parenting a Child with Chronic Illness: A </a:t>
            </a:r>
            <a:r>
              <a:rPr lang="en-US" sz="1400" dirty="0" err="1"/>
              <a:t>Metasynthesis</a:t>
            </a:r>
            <a:r>
              <a:rPr lang="en-US" sz="1400" dirty="0"/>
              <a:t>. [Article]. </a:t>
            </a:r>
            <a:r>
              <a:rPr lang="en-US" sz="1400" i="1" dirty="0" smtClean="0"/>
              <a:t>Pediatric Nursing, </a:t>
            </a:r>
            <a:r>
              <a:rPr lang="en-US" sz="1400" i="1" dirty="0"/>
              <a:t>32</a:t>
            </a:r>
            <a:r>
              <a:rPr lang="en-US" sz="1400" dirty="0"/>
              <a:t>(1), 51-59. </a:t>
            </a:r>
          </a:p>
          <a:p>
            <a:r>
              <a:rPr lang="en-US" sz="1400" dirty="0"/>
              <a:t>Corbin, J., &amp; Strauss, A. (2008). </a:t>
            </a:r>
            <a:r>
              <a:rPr lang="en-US" sz="1400" i="1" dirty="0"/>
              <a:t>Basics of Qualitative Research: Techniques and Procedures for </a:t>
            </a:r>
            <a:r>
              <a:rPr lang="en-US" sz="1400" i="1" dirty="0" smtClean="0"/>
              <a:t>Developing </a:t>
            </a:r>
            <a:r>
              <a:rPr lang="en-US" sz="1400" i="1" dirty="0"/>
              <a:t>Grounded Theory</a:t>
            </a:r>
            <a:r>
              <a:rPr lang="en-US" sz="1400" dirty="0"/>
              <a:t> (3rd ed.). Los Angeles, CA: Sage.</a:t>
            </a:r>
          </a:p>
          <a:p>
            <a:r>
              <a:rPr lang="en-US" sz="1400" dirty="0"/>
              <a:t>Ganong, L., &amp; Coleman, M. (2004). </a:t>
            </a:r>
            <a:r>
              <a:rPr lang="en-US" sz="1400" i="1" dirty="0"/>
              <a:t>Stepfamily Relationships: Development, Dynamics, and Interventions</a:t>
            </a:r>
            <a:r>
              <a:rPr lang="en-US" sz="1400" dirty="0"/>
              <a:t>. New York, NY: Kluwer Academic/Plenum Publishers</a:t>
            </a:r>
            <a:r>
              <a:rPr lang="en-US" sz="1400" dirty="0" smtClean="0"/>
              <a:t>.</a:t>
            </a:r>
          </a:p>
          <a:p>
            <a:r>
              <a:rPr lang="en-US" sz="1400" dirty="0" smtClean="0"/>
              <a:t>Gayer</a:t>
            </a:r>
            <a:r>
              <a:rPr lang="en-US" sz="1400" dirty="0"/>
              <a:t>, D., &amp; Ganong, L. (2006). Family structure and mothers' caregiving of children with cystic fibrosis. </a:t>
            </a:r>
            <a:r>
              <a:rPr lang="en-US" sz="1400" i="1" dirty="0"/>
              <a:t>Journal of Family Nursing, 12</a:t>
            </a:r>
            <a:r>
              <a:rPr lang="en-US" sz="1400" dirty="0"/>
              <a:t>(4), 390-412. </a:t>
            </a:r>
            <a:endParaRPr lang="en-US" sz="1400" u="sng" dirty="0" smtClean="0"/>
          </a:p>
          <a:p>
            <a:r>
              <a:rPr lang="en-US" sz="1400" dirty="0" smtClean="0"/>
              <a:t>National Institute </a:t>
            </a:r>
            <a:r>
              <a:rPr lang="en-US" sz="1400" dirty="0"/>
              <a:t>of Diabetes and Digestive and Kidney Diseases. (2007). Prevalence of diabetes, among people under 20 years of age. Retrieved from http://</a:t>
            </a:r>
            <a:r>
              <a:rPr lang="en-US" sz="1400" dirty="0" smtClean="0"/>
              <a:t>diabetes.niddk.nih.gov/dm/pubs/statistics/index.htm#8</a:t>
            </a:r>
          </a:p>
          <a:p>
            <a:r>
              <a:rPr lang="en-US" sz="1400" dirty="0"/>
              <a:t>Rhoads, J., &amp; Houck, J. (2005). Squaring off over the practice doctorate. </a:t>
            </a:r>
            <a:r>
              <a:rPr lang="en-US" sz="1400" i="1" dirty="0"/>
              <a:t>The Nurse Practitioner Journal, 7</a:t>
            </a:r>
            <a:r>
              <a:rPr lang="en-US" sz="1400" dirty="0"/>
              <a:t>(3/4), 28-29. </a:t>
            </a:r>
            <a:endParaRPr lang="en-US" sz="1400" u="sng" dirty="0" smtClean="0"/>
          </a:p>
          <a:p>
            <a:r>
              <a:rPr lang="en-US" sz="1400" dirty="0"/>
              <a:t>Rosenbaum, W. L. (2000). </a:t>
            </a:r>
            <a:r>
              <a:rPr lang="en-US" sz="1400" i="1" dirty="0"/>
              <a:t>Variables associated with involvement and frequency of contact of nonresidential fathers with their children following divorce</a:t>
            </a:r>
            <a:r>
              <a:rPr lang="en-US" sz="1400" dirty="0"/>
              <a:t>. Doctoral Dissertation. Doctoral dissertation, </a:t>
            </a:r>
            <a:r>
              <a:rPr lang="en-US" sz="1400" dirty="0" smtClean="0"/>
              <a:t>University </a:t>
            </a:r>
            <a:r>
              <a:rPr lang="en-US" sz="1400" dirty="0"/>
              <a:t>of New Orleans, 2000</a:t>
            </a:r>
            <a:r>
              <a:rPr lang="en-US" sz="1400" dirty="0" smtClean="0"/>
              <a:t>.</a:t>
            </a:r>
          </a:p>
          <a:p>
            <a:endParaRPr lang="en-US" sz="1400" dirty="0"/>
          </a:p>
          <a:p>
            <a:endParaRPr lang="en-US" dirty="0"/>
          </a:p>
        </p:txBody>
      </p:sp>
    </p:spTree>
    <p:extLst>
      <p:ext uri="{BB962C8B-B14F-4D97-AF65-F5344CB8AC3E}">
        <p14:creationId xmlns:p14="http://schemas.microsoft.com/office/powerpoint/2010/main" val="2033278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i="1" dirty="0" smtClean="0">
                <a:solidFill>
                  <a:srgbClr val="002060"/>
                </a:solidFill>
              </a:rPr>
              <a:t>Questions</a:t>
            </a:r>
            <a:endParaRPr lang="en-US" i="1" dirty="0">
              <a:solidFill>
                <a:srgbClr val="002060"/>
              </a:solidFill>
            </a:endParaRPr>
          </a:p>
        </p:txBody>
      </p:sp>
      <p:sp>
        <p:nvSpPr>
          <p:cNvPr id="3" name="Subtitle 2"/>
          <p:cNvSpPr>
            <a:spLocks noGrp="1"/>
          </p:cNvSpPr>
          <p:nvPr>
            <p:ph type="subTitle" idx="1"/>
          </p:nvPr>
        </p:nvSpPr>
        <p:spPr/>
        <p:txBody>
          <a:bodyPr/>
          <a:lstStyle/>
          <a:p>
            <a:endParaRPr lang="en-US" dirty="0" smtClean="0"/>
          </a:p>
          <a:p>
            <a:endParaRPr lang="en-US" dirty="0"/>
          </a:p>
          <a:p>
            <a:endParaRPr lang="en-US" dirty="0"/>
          </a:p>
        </p:txBody>
      </p:sp>
    </p:spTree>
    <p:extLst>
      <p:ext uri="{BB962C8B-B14F-4D97-AF65-F5344CB8AC3E}">
        <p14:creationId xmlns:p14="http://schemas.microsoft.com/office/powerpoint/2010/main" val="65575216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fusion">
  <a:themeElements>
    <a:clrScheme name="Infusion">
      <a:dk1>
        <a:sysClr val="windowText" lastClr="000000"/>
      </a:dk1>
      <a:lt1>
        <a:sysClr val="window" lastClr="FFFFFF"/>
      </a:lt1>
      <a:dk2>
        <a:srgbClr val="2F1F58"/>
      </a:dk2>
      <a:lt2>
        <a:srgbClr val="B7A9E0"/>
      </a:lt2>
      <a:accent1>
        <a:srgbClr val="8C73D0"/>
      </a:accent1>
      <a:accent2>
        <a:srgbClr val="C2E8C4"/>
      </a:accent2>
      <a:accent3>
        <a:srgbClr val="C5A6E8"/>
      </a:accent3>
      <a:accent4>
        <a:srgbClr val="B45EC7"/>
      </a:accent4>
      <a:accent5>
        <a:srgbClr val="9FDAFB"/>
      </a:accent5>
      <a:accent6>
        <a:srgbClr val="95C5B0"/>
      </a:accent6>
      <a:hlink>
        <a:srgbClr val="744AE0"/>
      </a:hlink>
      <a:folHlink>
        <a:srgbClr val="8D8AD1"/>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29659</TotalTime>
  <Words>2221</Words>
  <Application>Microsoft Office PowerPoint</Application>
  <PresentationFormat>On-screen Show (4:3)</PresentationFormat>
  <Paragraphs>340</Paragraphs>
  <Slides>21</Slides>
  <Notes>20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Infusion</vt:lpstr>
      <vt:lpstr>Unique Divorce Factors Affecting Children with Type 1 Diabetes</vt:lpstr>
      <vt:lpstr>PowerPoint Presentation</vt:lpstr>
      <vt:lpstr>PowerPoint Presentation</vt:lpstr>
      <vt:lpstr>PowerPoint Presentation</vt:lpstr>
      <vt:lpstr>Crude Divorce Rates By Country  </vt:lpstr>
      <vt:lpstr>Type 1 Diabetes Incidence By Country in Children 0-14 Years Old</vt:lpstr>
      <vt:lpstr>T1D Incidence and Divorce Rate</vt:lpstr>
      <vt:lpstr>Diabetes, Children and Divorce in the US</vt:lpstr>
      <vt:lpstr>Grounded Theory Methods</vt:lpstr>
      <vt:lpstr>Context for Divorced Mothers </vt:lpstr>
      <vt:lpstr> Overwhelming Responsibility   </vt:lpstr>
      <vt:lpstr>Mother’s Divorce Coparenting Role</vt:lpstr>
      <vt:lpstr>Mother’s Management of  Diabetes</vt:lpstr>
      <vt:lpstr>PowerPoint Presentation</vt:lpstr>
      <vt:lpstr>Summary of Findings</vt:lpstr>
      <vt:lpstr>PowerPoint Presentation</vt:lpstr>
      <vt:lpstr>Research Recommendations</vt:lpstr>
      <vt:lpstr>Clinical Practice Implications</vt:lpstr>
      <vt:lpstr>Appreciation</vt:lpstr>
      <vt:lpstr>References</vt:lpstr>
      <vt:lpstr>Questions</vt:lpstr>
    </vt:vector>
  </TitlesOfParts>
  <Company>William Jewell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Divorced Co-parenting Families of Diabetic Children</dc:title>
  <dc:creator>mcbrooml</dc:creator>
  <cp:lastModifiedBy>Preethi Rajana</cp:lastModifiedBy>
  <cp:revision>212</cp:revision>
  <cp:lastPrinted>2015-10-13T15:42:56Z</cp:lastPrinted>
  <dcterms:created xsi:type="dcterms:W3CDTF">2007-04-22T17:19:57Z</dcterms:created>
  <dcterms:modified xsi:type="dcterms:W3CDTF">2015-10-13T15:43:46Z</dcterms:modified>
</cp:coreProperties>
</file>