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7" r:id="rId4"/>
    <p:sldId id="273" r:id="rId5"/>
    <p:sldId id="259" r:id="rId6"/>
    <p:sldId id="270" r:id="rId7"/>
    <p:sldId id="260" r:id="rId8"/>
    <p:sldId id="261" r:id="rId9"/>
    <p:sldId id="274" r:id="rId10"/>
    <p:sldId id="262" r:id="rId11"/>
    <p:sldId id="277" r:id="rId12"/>
    <p:sldId id="278" r:id="rId13"/>
    <p:sldId id="269" r:id="rId14"/>
    <p:sldId id="275" r:id="rId15"/>
    <p:sldId id="276" r:id="rId16"/>
    <p:sldId id="281" r:id="rId17"/>
    <p:sldId id="263" r:id="rId18"/>
    <p:sldId id="264" r:id="rId19"/>
    <p:sldId id="265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title>
      <c:tx>
        <c:rich>
          <a:bodyPr/>
          <a:lstStyle/>
          <a:p>
            <a:pPr>
              <a:defRPr/>
            </a:pPr>
            <a:r>
              <a:rPr lang="en-ZA"/>
              <a:t>Out</a:t>
            </a:r>
            <a:r>
              <a:rPr lang="en-ZA" baseline="0"/>
              <a:t> Patient Expenditure</a:t>
            </a:r>
            <a:endParaRPr lang="en-ZA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1"/>
            <c:spPr>
              <a:solidFill>
                <a:srgbClr val="C00000"/>
              </a:solidFill>
            </c:spPr>
          </c:dPt>
          <c:dPt>
            <c:idx val="3"/>
            <c:spPr>
              <a:solidFill>
                <a:srgbClr val="C00000"/>
              </a:solidFill>
            </c:spPr>
          </c:dPt>
          <c:dPt>
            <c:idx val="5"/>
            <c:spPr>
              <a:solidFill>
                <a:srgbClr val="C00000"/>
              </a:solidFill>
            </c:spPr>
          </c:dPt>
          <c:dPt>
            <c:idx val="7"/>
            <c:spPr>
              <a:solidFill>
                <a:srgbClr val="C00000"/>
              </a:solidFill>
            </c:spPr>
          </c:dPt>
          <c:dLbls>
            <c:showVal val="1"/>
          </c:dLbls>
          <c:cat>
            <c:multiLvlStrRef>
              <c:f>Sheet1!$A$2:$H$3</c:f>
              <c:multiLvlStrCache>
                <c:ptCount val="8"/>
                <c:lvl>
                  <c:pt idx="0">
                    <c:v>Up to date</c:v>
                  </c:pt>
                  <c:pt idx="1">
                    <c:v>Not up to date</c:v>
                  </c:pt>
                  <c:pt idx="2">
                    <c:v>Up to date</c:v>
                  </c:pt>
                  <c:pt idx="3">
                    <c:v>Not up to date</c:v>
                  </c:pt>
                  <c:pt idx="4">
                    <c:v>Up to date</c:v>
                  </c:pt>
                  <c:pt idx="5">
                    <c:v>Not up to date</c:v>
                  </c:pt>
                  <c:pt idx="6">
                    <c:v>Up to date</c:v>
                  </c:pt>
                  <c:pt idx="7">
                    <c:v>Not up to date</c:v>
                  </c:pt>
                </c:lvl>
                <c:lvl>
                  <c:pt idx="0">
                    <c:v>Females 16-18years</c:v>
                  </c:pt>
                  <c:pt idx="2">
                    <c:v>Females 19-35years</c:v>
                  </c:pt>
                  <c:pt idx="4">
                    <c:v>Females 36-40years</c:v>
                  </c:pt>
                  <c:pt idx="6">
                    <c:v>Females 41-50years</c:v>
                  </c:pt>
                </c:lvl>
              </c:multiLvlStrCache>
            </c:multiLvlStrRef>
          </c:cat>
          <c:val>
            <c:numRef>
              <c:f>Sheet1!$A$4:$H$4</c:f>
              <c:numCache>
                <c:formatCode>General</c:formatCode>
                <c:ptCount val="8"/>
                <c:pt idx="0">
                  <c:v>7747.99</c:v>
                </c:pt>
                <c:pt idx="1">
                  <c:v>5822.69</c:v>
                </c:pt>
                <c:pt idx="2">
                  <c:v>7069.01</c:v>
                </c:pt>
                <c:pt idx="3">
                  <c:v>5818.83</c:v>
                </c:pt>
                <c:pt idx="4">
                  <c:v>7412.78</c:v>
                </c:pt>
                <c:pt idx="5">
                  <c:v>5822.27</c:v>
                </c:pt>
                <c:pt idx="6">
                  <c:v>15005.72</c:v>
                </c:pt>
                <c:pt idx="7">
                  <c:v>5820.92</c:v>
                </c:pt>
              </c:numCache>
            </c:numRef>
          </c:val>
        </c:ser>
        <c:dLbls>
          <c:showVal val="1"/>
        </c:dLbls>
        <c:shape val="box"/>
        <c:axId val="136870144"/>
        <c:axId val="78587008"/>
        <c:axId val="0"/>
      </c:bar3DChart>
      <c:catAx>
        <c:axId val="136870144"/>
        <c:scaling>
          <c:orientation val="minMax"/>
        </c:scaling>
        <c:axPos val="b"/>
        <c:majorTickMark val="none"/>
        <c:tickLblPos val="nextTo"/>
        <c:crossAx val="78587008"/>
        <c:crosses val="autoZero"/>
        <c:auto val="1"/>
        <c:lblAlgn val="ctr"/>
        <c:lblOffset val="100"/>
      </c:catAx>
      <c:valAx>
        <c:axId val="7858700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3687014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ZA"/>
  <c:chart>
    <c:title>
      <c:tx>
        <c:rich>
          <a:bodyPr/>
          <a:lstStyle/>
          <a:p>
            <a:pPr>
              <a:defRPr/>
            </a:pPr>
            <a:r>
              <a:rPr lang="en-ZA"/>
              <a:t>Females</a:t>
            </a:r>
            <a:r>
              <a:rPr lang="en-ZA" baseline="0"/>
              <a:t> 19 - 35 years</a:t>
            </a:r>
            <a:endParaRPr lang="en-ZA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Sheet1!$A$45</c:f>
              <c:strCache>
                <c:ptCount val="1"/>
                <c:pt idx="0">
                  <c:v>GP expenses</c:v>
                </c:pt>
              </c:strCache>
            </c:strRef>
          </c:tx>
          <c:dLbls>
            <c:showVal val="1"/>
          </c:dLbls>
          <c:cat>
            <c:strRef>
              <c:f>Sheet1!$B$43:$C$44</c:f>
              <c:strCache>
                <c:ptCount val="2"/>
                <c:pt idx="0">
                  <c:v>Up to date</c:v>
                </c:pt>
                <c:pt idx="1">
                  <c:v>Not up to date</c:v>
                </c:pt>
              </c:strCache>
            </c:strRef>
          </c:cat>
          <c:val>
            <c:numRef>
              <c:f>Sheet1!$B$45:$C$45</c:f>
              <c:numCache>
                <c:formatCode>General</c:formatCode>
                <c:ptCount val="2"/>
                <c:pt idx="0">
                  <c:v>905.63</c:v>
                </c:pt>
                <c:pt idx="1">
                  <c:v>770.37</c:v>
                </c:pt>
              </c:numCache>
            </c:numRef>
          </c:val>
        </c:ser>
        <c:ser>
          <c:idx val="1"/>
          <c:order val="1"/>
          <c:tx>
            <c:strRef>
              <c:f>Sheet1!$A$46</c:f>
              <c:strCache>
                <c:ptCount val="1"/>
                <c:pt idx="0">
                  <c:v>Specialist Expenses</c:v>
                </c:pt>
              </c:strCache>
            </c:strRef>
          </c:tx>
          <c:dLbls>
            <c:showVal val="1"/>
          </c:dLbls>
          <c:cat>
            <c:strRef>
              <c:f>Sheet1!$B$43:$C$44</c:f>
              <c:strCache>
                <c:ptCount val="2"/>
                <c:pt idx="0">
                  <c:v>Up to date</c:v>
                </c:pt>
                <c:pt idx="1">
                  <c:v>Not up to date</c:v>
                </c:pt>
              </c:strCache>
            </c:strRef>
          </c:cat>
          <c:val>
            <c:numRef>
              <c:f>Sheet1!$B$46:$C$46</c:f>
              <c:numCache>
                <c:formatCode>General</c:formatCode>
                <c:ptCount val="2"/>
                <c:pt idx="0">
                  <c:v>4070.86</c:v>
                </c:pt>
                <c:pt idx="1">
                  <c:v>2901.89</c:v>
                </c:pt>
              </c:numCache>
            </c:numRef>
          </c:val>
        </c:ser>
        <c:dLbls>
          <c:showVal val="1"/>
        </c:dLbls>
        <c:shape val="box"/>
        <c:axId val="76206080"/>
        <c:axId val="76244096"/>
        <c:axId val="0"/>
      </c:bar3DChart>
      <c:catAx>
        <c:axId val="76206080"/>
        <c:scaling>
          <c:orientation val="minMax"/>
        </c:scaling>
        <c:axPos val="b"/>
        <c:majorTickMark val="none"/>
        <c:tickLblPos val="nextTo"/>
        <c:crossAx val="76244096"/>
        <c:crosses val="autoZero"/>
        <c:auto val="1"/>
        <c:lblAlgn val="ctr"/>
        <c:lblOffset val="100"/>
      </c:catAx>
      <c:valAx>
        <c:axId val="7624409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76206080"/>
        <c:crosses val="autoZero"/>
        <c:crossBetween val="between"/>
      </c:valAx>
    </c:plotArea>
    <c:legend>
      <c:legendPos val="t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F1688-DF0A-D84F-8409-7F9D2457E06C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527FA-48FE-9448-A0F0-E135CC7D38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1855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17B6B-0DDD-6440-81E7-3500E913F84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741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7/18/2016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6543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Health-care Cost Outcomes and Adherence to Screening Guidelines in a Health-Insured Population, South Africa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762500"/>
            <a:ext cx="5635487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Dr. Leegail Adonis,</a:t>
            </a:r>
          </a:p>
          <a:p>
            <a:r>
              <a:rPr lang="en-US" dirty="0" smtClean="0"/>
              <a:t>University of Witwatersrand, Johannesburg, South Africa</a:t>
            </a:r>
            <a:endParaRPr lang="en-US" dirty="0"/>
          </a:p>
        </p:txBody>
      </p:sp>
      <p:pic>
        <p:nvPicPr>
          <p:cNvPr id="1026" name="Picture 2" descr="Image result for WITS University embl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1287" y="4335462"/>
            <a:ext cx="2223287" cy="2186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80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ZA" dirty="0" smtClean="0"/>
              <a:t>Overview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5497"/>
            <a:ext cx="8686800" cy="5784574"/>
          </a:xfrm>
        </p:spPr>
        <p:txBody>
          <a:bodyPr>
            <a:noAutofit/>
          </a:bodyPr>
          <a:lstStyle/>
          <a:p>
            <a:r>
              <a:rPr lang="en-ZA" sz="2000" dirty="0" smtClean="0"/>
              <a:t>Background</a:t>
            </a:r>
          </a:p>
          <a:p>
            <a:pPr lvl="1"/>
            <a:r>
              <a:rPr lang="en-ZA" sz="2000" dirty="0" smtClean="0"/>
              <a:t>South African Health Insurance Climate</a:t>
            </a:r>
          </a:p>
          <a:p>
            <a:pPr lvl="1"/>
            <a:r>
              <a:rPr lang="en-ZA" sz="2000" dirty="0" smtClean="0"/>
              <a:t>Discovery Health and Discovery Vitality Programmes </a:t>
            </a:r>
          </a:p>
          <a:p>
            <a:pPr lvl="1"/>
            <a:r>
              <a:rPr lang="en-ZA" sz="2000" dirty="0" smtClean="0"/>
              <a:t>The Incentivized Screening Programme</a:t>
            </a:r>
          </a:p>
          <a:p>
            <a:r>
              <a:rPr lang="en-ZA" sz="2000" dirty="0" smtClean="0"/>
              <a:t>Aim of the study</a:t>
            </a:r>
          </a:p>
          <a:p>
            <a:r>
              <a:rPr lang="en-ZA" sz="2000" dirty="0" smtClean="0"/>
              <a:t>Methodology Utilized</a:t>
            </a:r>
          </a:p>
          <a:p>
            <a:r>
              <a:rPr lang="en-ZA" sz="2000" dirty="0" smtClean="0"/>
              <a:t>Results</a:t>
            </a:r>
          </a:p>
          <a:p>
            <a:r>
              <a:rPr lang="en-ZA" sz="2000" dirty="0" smtClean="0"/>
              <a:t>Discussion</a:t>
            </a:r>
          </a:p>
          <a:p>
            <a:r>
              <a:rPr lang="en-ZA" sz="2000" dirty="0" smtClean="0"/>
              <a:t>Limitations</a:t>
            </a:r>
          </a:p>
          <a:p>
            <a:r>
              <a:rPr lang="en-ZA" sz="2000" dirty="0" smtClean="0"/>
              <a:t>Conclusion</a:t>
            </a:r>
            <a:endParaRPr lang="en-Z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49368"/>
            <a:ext cx="8229600" cy="1143000"/>
          </a:xfrm>
        </p:spPr>
        <p:txBody>
          <a:bodyPr/>
          <a:lstStyle/>
          <a:p>
            <a:r>
              <a:rPr lang="en-ZA" dirty="0" smtClean="0"/>
              <a:t>Background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2368"/>
            <a:ext cx="5883965" cy="566563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Health Care funding in South Africa- largely through National Treasury</a:t>
            </a:r>
          </a:p>
          <a:p>
            <a:r>
              <a:rPr lang="en-US" dirty="0" smtClean="0"/>
              <a:t>Approx. 14% population insured. </a:t>
            </a:r>
          </a:p>
          <a:p>
            <a:r>
              <a:rPr lang="en-US" dirty="0" smtClean="0"/>
              <a:t>Discovery Health 40% market share</a:t>
            </a:r>
          </a:p>
          <a:p>
            <a:r>
              <a:rPr lang="en-US" dirty="0" smtClean="0"/>
              <a:t>Voluntary Wellness Program that Incentivizes Preventive Screening</a:t>
            </a:r>
          </a:p>
          <a:p>
            <a:endParaRPr lang="en-ZA" dirty="0"/>
          </a:p>
        </p:txBody>
      </p:sp>
      <p:pic>
        <p:nvPicPr>
          <p:cNvPr id="4" name="Content Placeholder 3" descr="H insura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99" b="10999"/>
          <a:stretch>
            <a:fillRect/>
          </a:stretch>
        </p:blipFill>
        <p:spPr>
          <a:xfrm>
            <a:off x="5883964" y="1192367"/>
            <a:ext cx="3260035" cy="1674366"/>
          </a:xfrm>
          <a:prstGeom prst="rect">
            <a:avLst/>
          </a:prstGeom>
        </p:spPr>
      </p:pic>
      <p:pic>
        <p:nvPicPr>
          <p:cNvPr id="5" name="Picture 4" descr="discovery-health-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3966" y="2866733"/>
            <a:ext cx="3260034" cy="2105691"/>
          </a:xfrm>
          <a:prstGeom prst="rect">
            <a:avLst/>
          </a:prstGeom>
        </p:spPr>
      </p:pic>
      <p:pic>
        <p:nvPicPr>
          <p:cNvPr id="6" name="Picture 5" descr="DIsc Vitality 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0899" y="4972424"/>
            <a:ext cx="3253101" cy="1616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249381" y="266007"/>
            <a:ext cx="8570423" cy="58355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4313" y="6350924"/>
            <a:ext cx="4630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64% Members belong to Wellness Program</a:t>
            </a:r>
            <a:endParaRPr lang="en-Z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4300"/>
            <a:ext cx="8229600" cy="1143000"/>
          </a:xfrm>
        </p:spPr>
        <p:txBody>
          <a:bodyPr/>
          <a:lstStyle/>
          <a:p>
            <a:r>
              <a:rPr lang="en-ZA" dirty="0" smtClean="0"/>
              <a:t>The Screening Program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28700"/>
          <a:ext cx="8229600" cy="559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Screening Test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Frequency (Adapted recommendations from USPSTF)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Cholesterol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Adults (18</a:t>
                      </a:r>
                      <a:r>
                        <a:rPr lang="en-ZA" baseline="0" dirty="0" smtClean="0"/>
                        <a:t> years and older), Once every 5 years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Glucose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Adults,</a:t>
                      </a:r>
                      <a:r>
                        <a:rPr lang="en-ZA" baseline="0" dirty="0" smtClean="0"/>
                        <a:t> Once every 5 years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Pap Smear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Females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(16 years and older), Once every 3 years 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Mammogram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Females (35 years and older), Once every 2 years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Colorectal cancer test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Adults (50 years and older): Colonoscopy and Sigmoidoscopy, once every 5 years; Faecal</a:t>
                      </a:r>
                      <a:r>
                        <a:rPr lang="en-ZA" baseline="0" dirty="0" smtClean="0"/>
                        <a:t> occult blood: yearly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Prostate Specific Antigen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Males (50 years and older), Yearly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HIV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Adults, Yearly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Bone Density Scan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Females (60 years and older), Yearly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Glaucoma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Adults (40 years and older), Once every 5 years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Rationale for Research Question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3288"/>
            <a:ext cx="8229600" cy="5494712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Certain population-based screening programs-  impact on decreasing morbidity and mortality</a:t>
            </a:r>
          </a:p>
          <a:p>
            <a:r>
              <a:rPr lang="en-ZA" dirty="0" smtClean="0"/>
              <a:t>Prevention is not necessarily cheaper than cure, and not all population screening is less expensive than cure of the disease</a:t>
            </a:r>
          </a:p>
          <a:p>
            <a:r>
              <a:rPr lang="en-ZA" dirty="0" smtClean="0"/>
              <a:t>BUT.......</a:t>
            </a:r>
          </a:p>
          <a:p>
            <a:r>
              <a:rPr lang="en-ZA" dirty="0" smtClean="0">
                <a:solidFill>
                  <a:srgbClr val="FF0000"/>
                </a:solidFill>
              </a:rPr>
              <a:t>Are there certain categories of people who when adhering to screening guidelines, Do Incur a Cost Saving?</a:t>
            </a:r>
            <a:endParaRPr lang="en-Z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Aim and Research Question of the Study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Aim: assess whether there is any difference in the level of health care utilization between those who are up to date with screening and those who are not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ZA" dirty="0" smtClean="0"/>
              <a:t>Methodology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3085"/>
            <a:ext cx="8229600" cy="5902036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3000" dirty="0" smtClean="0"/>
              <a:t>Retrospective longitudinal cohort</a:t>
            </a:r>
            <a:r>
              <a:rPr lang="en-GB" sz="3000" dirty="0" smtClean="0"/>
              <a:t>: 2006-2011 </a:t>
            </a:r>
          </a:p>
          <a:p>
            <a:pPr lvl="1"/>
            <a:r>
              <a:rPr lang="en-GB" sz="3000" dirty="0" smtClean="0"/>
              <a:t>Random 1% sample -170,471</a:t>
            </a:r>
          </a:p>
          <a:p>
            <a:pPr lvl="1"/>
            <a:r>
              <a:rPr lang="en-GB" sz="3000" dirty="0" smtClean="0"/>
              <a:t>Males and Females - disaggregated into different age groups (according to age-related screening recommendations)</a:t>
            </a:r>
          </a:p>
          <a:p>
            <a:pPr lvl="1"/>
            <a:r>
              <a:rPr lang="en-GB" sz="3000" dirty="0" smtClean="0"/>
              <a:t>Screening rates calculated for different age groups</a:t>
            </a:r>
          </a:p>
          <a:p>
            <a:pPr lvl="1"/>
            <a:r>
              <a:rPr lang="en-GB" sz="3000" dirty="0" smtClean="0"/>
              <a:t>Health care expenditure calculated (and compared) for those up to date with screening recommendations and those not up to date with screening recommendations for:</a:t>
            </a:r>
          </a:p>
          <a:p>
            <a:pPr lvl="2"/>
            <a:r>
              <a:rPr lang="en-GB" sz="2600" dirty="0" smtClean="0"/>
              <a:t> Out Patients, In hospital, GP, Specialists, Acute medication, Chronic medication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Methodology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/>
            <a:r>
              <a:rPr lang="en-GB" sz="3000" dirty="0" smtClean="0"/>
              <a:t>Health care utilization and expenses calculated from claims data and CPT codes</a:t>
            </a:r>
            <a:endParaRPr lang="en-US" sz="3000" dirty="0" smtClean="0"/>
          </a:p>
          <a:p>
            <a:pPr lvl="1"/>
            <a:r>
              <a:rPr lang="en-US" sz="3000" dirty="0" smtClean="0"/>
              <a:t>Difference in health care expenses and utilization  - </a:t>
            </a:r>
            <a:r>
              <a:rPr lang="en-US" sz="3000" dirty="0" err="1" smtClean="0"/>
              <a:t>Wilcoxon</a:t>
            </a:r>
            <a:r>
              <a:rPr lang="en-US" sz="3000" dirty="0" smtClean="0"/>
              <a:t> </a:t>
            </a:r>
            <a:r>
              <a:rPr lang="en-US" sz="3000" dirty="0" err="1" smtClean="0"/>
              <a:t>Ranksum</a:t>
            </a:r>
            <a:r>
              <a:rPr lang="en-US" sz="3000" dirty="0" smtClean="0"/>
              <a:t>, Median &amp; IQR; 95% CI at 5% significance </a:t>
            </a:r>
          </a:p>
          <a:p>
            <a:pPr lvl="1"/>
            <a:r>
              <a:rPr lang="en-US" sz="3000" dirty="0" smtClean="0"/>
              <a:t>Linear regression evaluate the association between expenses/utilization and  up to date screening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ZA" dirty="0" smtClean="0"/>
              <a:t>Results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881149"/>
          <a:ext cx="8351203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767523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Age Category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Total number</a:t>
                      </a:r>
                      <a:r>
                        <a:rPr lang="en-ZA" sz="1600" baseline="0" dirty="0" smtClean="0"/>
                        <a:t> eligible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Recommended</a:t>
                      </a:r>
                      <a:r>
                        <a:rPr lang="en-ZA" sz="1600" baseline="0" dirty="0" smtClean="0"/>
                        <a:t> </a:t>
                      </a:r>
                    </a:p>
                    <a:p>
                      <a:r>
                        <a:rPr lang="en-ZA" sz="1600" baseline="0" dirty="0" smtClean="0"/>
                        <a:t>screening tests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Number up to date with screening tests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Screening rate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Females 16-18years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1942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Pap smears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43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2.21%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Females 19-35years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22 663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Pap smears,</a:t>
                      </a:r>
                      <a:r>
                        <a:rPr lang="en-ZA" sz="1600" baseline="0" dirty="0" smtClean="0"/>
                        <a:t> </a:t>
                      </a:r>
                    </a:p>
                    <a:p>
                      <a:r>
                        <a:rPr lang="en-ZA" sz="1600" baseline="0" dirty="0" smtClean="0"/>
                        <a:t>Cholesterol, Glucose, HIV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501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2.21%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Females 36-40years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6 922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Pap smears,</a:t>
                      </a:r>
                      <a:r>
                        <a:rPr lang="en-ZA" sz="1600" baseline="0" dirty="0" smtClean="0"/>
                        <a:t> </a:t>
                      </a:r>
                    </a:p>
                    <a:p>
                      <a:r>
                        <a:rPr lang="en-ZA" sz="1600" baseline="0" dirty="0" smtClean="0"/>
                        <a:t>Cholesterol, Glucose, HIV</a:t>
                      </a:r>
                      <a:endParaRPr lang="en-ZA" sz="1600" dirty="0" smtClean="0"/>
                    </a:p>
                    <a:p>
                      <a:r>
                        <a:rPr lang="en-ZA" sz="1600" dirty="0" smtClean="0"/>
                        <a:t>Mammogram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89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2.29%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Females 41- 50years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10 871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Pap smears,</a:t>
                      </a:r>
                      <a:r>
                        <a:rPr lang="en-ZA" sz="1600" baseline="0" dirty="0" smtClean="0"/>
                        <a:t> </a:t>
                      </a:r>
                    </a:p>
                    <a:p>
                      <a:r>
                        <a:rPr lang="en-ZA" sz="1600" baseline="0" dirty="0" smtClean="0"/>
                        <a:t>Cholesterol, Glucose, HIV</a:t>
                      </a:r>
                      <a:endParaRPr lang="en-ZA" sz="1600" dirty="0" smtClean="0"/>
                    </a:p>
                    <a:p>
                      <a:r>
                        <a:rPr lang="en-ZA" sz="1600" dirty="0" smtClean="0"/>
                        <a:t>Mammogram</a:t>
                      </a:r>
                    </a:p>
                    <a:p>
                      <a:r>
                        <a:rPr lang="en-ZA" sz="1600" dirty="0" smtClean="0"/>
                        <a:t>Glaucoma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36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0.33%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Males 18-40years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26 537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Cholesterol, Glucose, HIV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775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2.95%</a:t>
                      </a:r>
                      <a:endParaRPr lang="en-Z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Males 41- 50years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9 990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600" dirty="0" smtClean="0"/>
                        <a:t>Cholesterol, Glucose, HIV, Glaucoma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97</a:t>
                      </a:r>
                      <a:endParaRPr lang="en-Z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600" dirty="0" smtClean="0"/>
                        <a:t>0.97%</a:t>
                      </a:r>
                      <a:endParaRPr lang="en-Z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Results</a:t>
            </a:r>
            <a:r>
              <a:rPr lang="en-ZA" dirty="0" smtClean="0"/>
              <a:t> </a:t>
            </a: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Significant </a:t>
            </a:r>
            <a:r>
              <a:rPr lang="en-ZA" dirty="0" smtClean="0"/>
              <a:t>p&lt;0.05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Results</a:t>
            </a:r>
            <a:r>
              <a:rPr lang="en-ZA" dirty="0" smtClean="0"/>
              <a:t> </a:t>
            </a:r>
            <a:r>
              <a:rPr lang="en-ZA" dirty="0" smtClean="0"/>
              <a:t/>
            </a:r>
            <a:br>
              <a:rPr lang="en-ZA" dirty="0" smtClean="0"/>
            </a:br>
            <a:r>
              <a:rPr lang="en-ZA" dirty="0" smtClean="0"/>
              <a:t>Significant </a:t>
            </a:r>
            <a:r>
              <a:rPr lang="en-ZA" dirty="0" smtClean="0"/>
              <a:t>p&lt;0.05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4356" y="6325985"/>
            <a:ext cx="5644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Specialist visits: Up to date: 3.4 vs. Not up to date: 2.3</a:t>
            </a:r>
            <a:endParaRPr lang="en-Z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0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 smtClean="0"/>
              <a:t>Results </a:t>
            </a:r>
            <a:br>
              <a:rPr lang="en-ZA" dirty="0" smtClean="0"/>
            </a:br>
            <a:r>
              <a:rPr lang="en-ZA" dirty="0" smtClean="0"/>
              <a:t>Significant p&lt;0.05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33772042"/>
              </p:ext>
            </p:extLst>
          </p:nvPr>
        </p:nvGraphicFramePr>
        <p:xfrm>
          <a:off x="457200" y="1808551"/>
          <a:ext cx="8229600" cy="2282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70707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Females</a:t>
                      </a:r>
                      <a:r>
                        <a:rPr lang="en-US" baseline="0" dirty="0" smtClean="0"/>
                        <a:t> 41 – 50 years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707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 to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up to date</a:t>
                      </a:r>
                      <a:endParaRPr lang="en-US" dirty="0"/>
                    </a:p>
                  </a:txBody>
                  <a:tcPr/>
                </a:tc>
              </a:tr>
              <a:tr h="570707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Acute</a:t>
                      </a:r>
                      <a:r>
                        <a:rPr lang="en-US" baseline="0" dirty="0" smtClean="0"/>
                        <a:t> meds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13.4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6.1</a:t>
                      </a:r>
                      <a:endParaRPr lang="en-US" b="1" dirty="0"/>
                    </a:p>
                  </a:txBody>
                  <a:tcPr/>
                </a:tc>
              </a:tr>
              <a:tr h="570707">
                <a:tc>
                  <a:txBody>
                    <a:bodyPr/>
                    <a:lstStyle/>
                    <a:p>
                      <a:r>
                        <a:rPr lang="en-US" dirty="0" smtClean="0"/>
                        <a:t>Acute</a:t>
                      </a:r>
                      <a:r>
                        <a:rPr lang="en-US" baseline="0" dirty="0" smtClean="0"/>
                        <a:t> Meds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R2374.10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R845.38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90614411"/>
              </p:ext>
            </p:extLst>
          </p:nvPr>
        </p:nvGraphicFramePr>
        <p:xfrm>
          <a:off x="457200" y="4431637"/>
          <a:ext cx="8229600" cy="216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41876"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Males 41 – 50 years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187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 to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up to date</a:t>
                      </a:r>
                      <a:endParaRPr lang="en-US" dirty="0"/>
                    </a:p>
                  </a:txBody>
                  <a:tcPr/>
                </a:tc>
              </a:tr>
              <a:tr h="541876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Acute</a:t>
                      </a:r>
                      <a:r>
                        <a:rPr lang="en-US" baseline="0" dirty="0" smtClean="0"/>
                        <a:t> meds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13.4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6.1</a:t>
                      </a:r>
                      <a:endParaRPr lang="en-US" b="1" dirty="0"/>
                    </a:p>
                  </a:txBody>
                  <a:tcPr/>
                </a:tc>
              </a:tr>
              <a:tr h="541876">
                <a:tc>
                  <a:txBody>
                    <a:bodyPr/>
                    <a:lstStyle/>
                    <a:p>
                      <a:r>
                        <a:rPr lang="en-US" dirty="0" smtClean="0"/>
                        <a:t>Acute</a:t>
                      </a:r>
                      <a:r>
                        <a:rPr lang="en-US" baseline="0" dirty="0" smtClean="0"/>
                        <a:t> Meds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R2374.10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R845.38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dirty="0"/>
              <a:t>Results </a:t>
            </a:r>
            <a:br>
              <a:rPr lang="en-ZA" dirty="0"/>
            </a:br>
            <a:r>
              <a:rPr lang="en-ZA" dirty="0"/>
              <a:t>Significant p&lt;0.05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77129007"/>
              </p:ext>
            </p:extLst>
          </p:nvPr>
        </p:nvGraphicFramePr>
        <p:xfrm>
          <a:off x="331317" y="1629078"/>
          <a:ext cx="8517603" cy="491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201"/>
                <a:gridCol w="2839201"/>
                <a:gridCol w="2839201"/>
              </a:tblGrid>
              <a:tr h="491484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Males 18 – 40 years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Up to date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Not Up to date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In</a:t>
                      </a:r>
                      <a:r>
                        <a:rPr lang="en-US" baseline="0" dirty="0" smtClean="0"/>
                        <a:t> patient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R2471.18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R5171.29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 GP visits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2.2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2.7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 Specialist visits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2.4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Specialist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R2302.59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R2909.49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acute</a:t>
                      </a:r>
                      <a:r>
                        <a:rPr lang="en-US" baseline="0" dirty="0" smtClean="0"/>
                        <a:t> meds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5.0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6.0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Acute meds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R724.90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R847.47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chronic meds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3.4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484">
                <a:tc>
                  <a:txBody>
                    <a:bodyPr/>
                    <a:lstStyle/>
                    <a:p>
                      <a:r>
                        <a:rPr lang="en-US" dirty="0" smtClean="0"/>
                        <a:t>Chronic meds expenses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R406.58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R640.93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1477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6727663"/>
              </p:ext>
            </p:extLst>
          </p:nvPr>
        </p:nvGraphicFramePr>
        <p:xfrm>
          <a:off x="0" y="130667"/>
          <a:ext cx="9143999" cy="6727334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721427"/>
                <a:gridCol w="1306286"/>
                <a:gridCol w="1124858"/>
                <a:gridCol w="1052285"/>
                <a:gridCol w="1119330"/>
                <a:gridCol w="864973"/>
                <a:gridCol w="954840"/>
              </a:tblGrid>
              <a:tr h="45797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Difference in Health Care Cost and Resource Utilization Between those Up to Date with Screening and those Not Up to 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761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Health Care Costs and Resource </a:t>
                      </a:r>
                      <a:r>
                        <a:rPr lang="en-US" sz="2000" u="none" strike="noStrike" dirty="0" smtClean="0">
                          <a:effectLst/>
                        </a:rPr>
                        <a:t>Utilization (Median</a:t>
                      </a:r>
                      <a:r>
                        <a:rPr lang="en-US" sz="2000" u="none" strike="noStrike" baseline="0" dirty="0" smtClean="0">
                          <a:effectLst/>
                        </a:rPr>
                        <a:t> ZAR per member per annum)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Females 16-</a:t>
                      </a:r>
                      <a:r>
                        <a:rPr lang="en-US" sz="1600" u="none" strike="noStrike" dirty="0" smtClean="0">
                          <a:effectLst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Females </a:t>
                      </a:r>
                      <a:r>
                        <a:rPr lang="en-US" sz="1600" u="none" strike="noStrike" dirty="0" smtClean="0">
                          <a:effectLst/>
                        </a:rPr>
                        <a:t>19-35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Females 36-</a:t>
                      </a:r>
                      <a:r>
                        <a:rPr lang="en-US" sz="1600" u="none" strike="noStrike" dirty="0" smtClean="0">
                          <a:effectLst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Females 41-</a:t>
                      </a:r>
                      <a:r>
                        <a:rPr lang="en-US" sz="1600" u="none" strike="noStrike" dirty="0" smtClean="0">
                          <a:effectLst/>
                        </a:rPr>
                        <a:t>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Males 18-</a:t>
                      </a:r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40*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Males 41-</a:t>
                      </a:r>
                      <a:r>
                        <a:rPr lang="en-US" sz="1600" u="none" strike="noStrike" dirty="0" smtClean="0">
                          <a:effectLst/>
                        </a:rPr>
                        <a:t>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40468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Out Patient Expenditure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321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 Patient </a:t>
                      </a:r>
                      <a:r>
                        <a:rPr lang="en-US" sz="1400" u="none" strike="noStrike" dirty="0" smtClean="0">
                          <a:effectLst/>
                        </a:rPr>
                        <a:t>Expenditure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</a:t>
                      </a:r>
                      <a:r>
                        <a:rPr lang="en-US" sz="1200" u="none" strike="noStrike" dirty="0" smtClean="0">
                          <a:effectLst/>
                        </a:rPr>
                        <a:t>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5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GP Visits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</a:t>
                      </a:r>
                      <a:r>
                        <a:rPr lang="en-US" sz="1200" u="none" strike="noStrike" dirty="0" smtClean="0">
                          <a:effectLst/>
                        </a:rPr>
                        <a:t>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4579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GP Expenditure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</a:t>
                      </a:r>
                      <a:r>
                        <a:rPr lang="en-US" sz="1200" u="none" strike="noStrike" dirty="0" smtClean="0">
                          <a:effectLst/>
                        </a:rPr>
                        <a:t>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</a:p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difference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4579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Specialist Visits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4579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Specialist Expenditure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321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Acute Meds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321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Acute Meds Expenditure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5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Chronic Meds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Lower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</a:t>
                      </a:r>
                      <a:r>
                        <a:rPr lang="en-US" sz="1200" u="none" strike="noStrike" smtClean="0">
                          <a:effectLst/>
                        </a:rPr>
                        <a:t>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963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Chronic Meds Expenditure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No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differnece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smtClean="0">
                          <a:effectLst/>
                        </a:rPr>
                        <a:t>No</a:t>
                      </a:r>
                      <a:r>
                        <a:rPr lang="en-US" sz="1200" u="none" strike="noStrike" baseline="0" smtClean="0">
                          <a:effectLst/>
                        </a:rPr>
                        <a:t>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5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Resource Utilization Bands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differnece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321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Chronic Conditions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Lower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differnece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5066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No. of Admissions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Higher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differnece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Higher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29688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Length of </a:t>
                      </a:r>
                      <a:r>
                        <a:rPr lang="en-US" sz="1400" u="none" strike="noStrike" dirty="0" smtClean="0">
                          <a:effectLst/>
                        </a:rPr>
                        <a:t>Stay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Lower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differnece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No difference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Lower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No difference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</a:tr>
              <a:tr h="368668">
                <a:tc gridSpan="7">
                  <a:txBody>
                    <a:bodyPr/>
                    <a:lstStyle/>
                    <a:p>
                      <a:pPr algn="l" fontAlgn="b">
                        <a:lnSpc>
                          <a:spcPct val="50000"/>
                        </a:lnSpc>
                      </a:pPr>
                      <a:r>
                        <a:rPr lang="en-US" sz="1200" u="none" strike="noStrike" dirty="0" smtClean="0">
                          <a:effectLst/>
                        </a:rPr>
                        <a:t>All Significant p&lt;0.05.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40" marR="5940" marT="59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02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1194" y="166255"/>
          <a:ext cx="8595650" cy="6680122"/>
        </p:xfrm>
        <a:graphic>
          <a:graphicData uri="http://schemas.openxmlformats.org/drawingml/2006/table">
            <a:tbl>
              <a:tblPr/>
              <a:tblGrid>
                <a:gridCol w="1185607"/>
                <a:gridCol w="1077498"/>
                <a:gridCol w="1131569"/>
                <a:gridCol w="1273652"/>
                <a:gridCol w="1333808"/>
                <a:gridCol w="1259707"/>
                <a:gridCol w="1333809"/>
              </a:tblGrid>
              <a:tr h="4604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Correlation Co-efficient and Regression Output</a:t>
                      </a:r>
                      <a:r>
                        <a:rPr lang="en-US" sz="1100" b="0" baseline="3000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¶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Females 16-18 years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Females 19-35 years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Females36-40 years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Females 41-50 years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Males 18-40 years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Males 41-50 years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7439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Out Patient Expenditure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0.003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0.006*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F(1,140753)=11.28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0.003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0.011*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F(1,140753)=11.90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0.014*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F(1,140753)=29.74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9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In Patient Expenditure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-0.002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0.000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-0.003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-0.001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-0.008*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</a:t>
                      </a:r>
                      <a:r>
                        <a:rPr lang="en-US" sz="1200" b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32.4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-0.002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951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GP visits 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0.005*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F(1,140753)=4.08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-0.004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0.001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-0.012*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</a:t>
                      </a:r>
                      <a:r>
                        <a:rPr lang="en-US" sz="1200" b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34.8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7439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GP Expenditure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0.007*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F(1,140753)=6.50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0.006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0.000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0.005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-0.001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0.008*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F(1,140753)=6.51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951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Specialist visits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0.001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0.013*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F(1,140753)=30.69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0.001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0.005*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F(1,140753)=6.10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-0.008*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</a:t>
                      </a:r>
                      <a:r>
                        <a:rPr lang="en-US" sz="1200" b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11.2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951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Specialist Expenditure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-0.000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0.008*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F(1,140753)=15.98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-0.001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0.005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-0.005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0.003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7439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Acute Medications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0.006*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F(1,140753)=5.43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0.012*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F(1,140753)=27.23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0.009*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F(1,140753)=9.30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0.012*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F(1,140753)=5.84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-0.009*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</a:t>
                      </a:r>
                      <a:r>
                        <a:rPr lang="en-US" sz="1200" b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27.8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0.013*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F(1,140753)=6.18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7439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Acute Medication Expenditure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0.006*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F(1,140753)=3.72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0.008*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F(1,140753)=13.15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0.009*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F(1,140753)=6.95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0.014*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F(1,140753)=4.86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-0.001*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F(1,140753)=8.84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0.017*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F(1,140753)=4.60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7439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Chronic Medications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-0.005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-0.012*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F(1,140753)=103.47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-0.003</a:t>
                      </a:r>
                      <a:endParaRPr lang="en-ZA" sz="1100" b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-0.001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-0.014*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F(1,140753)=113.34</a:t>
                      </a:r>
                      <a:endParaRPr lang="en-ZA" sz="1200" b="0" dirty="0">
                        <a:solidFill>
                          <a:srgbClr val="FF0000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0.007*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F(1,140753)=2.64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</a:tr>
              <a:tr h="390566">
                <a:tc grid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*Significant at p&lt;0.05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baseline="3000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¶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 R</a:t>
                      </a:r>
                      <a:r>
                        <a:rPr lang="en-US" sz="1100" b="0" baseline="3000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2</a:t>
                      </a: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Times New Roman"/>
                          <a:ea typeface="MS Mincho"/>
                          <a:cs typeface="Times New Roman"/>
                        </a:rPr>
                        <a:t> = 0.00</a:t>
                      </a:r>
                      <a:endParaRPr lang="en-ZA" sz="1100" b="0" dirty="0">
                        <a:solidFill>
                          <a:schemeClr val="bg1"/>
                        </a:solidFill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3543" marR="435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ZA" dirty="0" smtClean="0"/>
              <a:t>Discussion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85000" lnSpcReduction="10000"/>
          </a:bodyPr>
          <a:lstStyle/>
          <a:p>
            <a:r>
              <a:rPr lang="en-ZA" dirty="0" smtClean="0"/>
              <a:t>Proportion of eligible population up to date with all screening tests - extremely low</a:t>
            </a:r>
          </a:p>
          <a:p>
            <a:r>
              <a:rPr lang="en-ZA" dirty="0" smtClean="0"/>
              <a:t>Screening rates tend to decrease with increasing age</a:t>
            </a:r>
            <a:endParaRPr lang="en-ZA" dirty="0" smtClean="0"/>
          </a:p>
          <a:p>
            <a:r>
              <a:rPr lang="en-ZA" dirty="0" smtClean="0"/>
              <a:t>Most Age categories health care expenses and utilization: 64% - 14% higher in Up to date category</a:t>
            </a:r>
          </a:p>
          <a:p>
            <a:r>
              <a:rPr lang="en-ZA" dirty="0" smtClean="0"/>
              <a:t>Males 18 – 40 years; health care utilization and expenses: 64% - 16% </a:t>
            </a:r>
            <a:r>
              <a:rPr lang="en-ZA" b="1" dirty="0" smtClean="0"/>
              <a:t>LOWER</a:t>
            </a:r>
            <a:r>
              <a:rPr lang="en-ZA" dirty="0" smtClean="0"/>
              <a:t> in Up to date category</a:t>
            </a:r>
          </a:p>
          <a:p>
            <a:r>
              <a:rPr lang="en-ZA" dirty="0" smtClean="0"/>
              <a:t>Significant association demonstrated for Males aged 18-40 years</a:t>
            </a:r>
            <a:endParaRPr lang="en-ZA" dirty="0" smtClean="0"/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Conclusion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Older age – smaller proportion up to date with screening</a:t>
            </a:r>
          </a:p>
          <a:p>
            <a:r>
              <a:rPr lang="en-ZA" dirty="0" smtClean="0"/>
              <a:t>Up to date with screening tests – not necessarily infer cost saving for all</a:t>
            </a:r>
          </a:p>
          <a:p>
            <a:r>
              <a:rPr lang="en-ZA" dirty="0" smtClean="0"/>
              <a:t>Males aged 18-40 years – up to date with screening – use less health care, lower costs</a:t>
            </a:r>
          </a:p>
          <a:p>
            <a:pPr lvl="1"/>
            <a:r>
              <a:rPr lang="en-ZA" dirty="0" smtClean="0"/>
              <a:t>May be: fewer tests, gender specific utilization patterns, compared to females in that age category – men may be healthier?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Limitations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8596"/>
            <a:ext cx="8229600" cy="5195455"/>
          </a:xfrm>
        </p:spPr>
        <p:txBody>
          <a:bodyPr>
            <a:normAutofit fontScale="92500"/>
          </a:bodyPr>
          <a:lstStyle/>
          <a:p>
            <a:r>
              <a:rPr lang="en-ZA" dirty="0" smtClean="0"/>
              <a:t>Cross-sectional analyses – no causal inferences, only associations</a:t>
            </a:r>
          </a:p>
          <a:p>
            <a:r>
              <a:rPr lang="en-ZA" dirty="0" smtClean="0"/>
              <a:t>Requires further exploration regarding disease specific outcomes and health care utilization</a:t>
            </a:r>
          </a:p>
          <a:p>
            <a:r>
              <a:rPr lang="en-ZA" dirty="0" smtClean="0"/>
              <a:t>Need further research to understand male pattern of health care utilization – given that males generally have shorter life-expectancy</a:t>
            </a:r>
            <a:endParaRPr lang="en-Z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6591" y="2663687"/>
            <a:ext cx="8229600" cy="1143000"/>
          </a:xfrm>
        </p:spPr>
        <p:txBody>
          <a:bodyPr/>
          <a:lstStyle/>
          <a:p>
            <a:r>
              <a:rPr lang="en-ZA" dirty="0" smtClean="0"/>
              <a:t>Thank You</a:t>
            </a:r>
            <a:endParaRPr lang="en-Z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1397</TotalTime>
  <Words>1297</Words>
  <Application>Microsoft Macintosh PowerPoint</Application>
  <PresentationFormat>On-screen Show (4:3)</PresentationFormat>
  <Paragraphs>378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Twilight</vt:lpstr>
      <vt:lpstr> Health-care Cost Outcomes and Adherence to Screening Guidelines in a Health-Insured Population, South Africa</vt:lpstr>
      <vt:lpstr>Overview</vt:lpstr>
      <vt:lpstr>Background</vt:lpstr>
      <vt:lpstr>Slide 4</vt:lpstr>
      <vt:lpstr>The Screening Program</vt:lpstr>
      <vt:lpstr>Rationale for Research Question</vt:lpstr>
      <vt:lpstr>Aim and Research Question of the Study</vt:lpstr>
      <vt:lpstr>Methodology</vt:lpstr>
      <vt:lpstr>Methodology</vt:lpstr>
      <vt:lpstr>Results</vt:lpstr>
      <vt:lpstr>Results  Significant p&lt;0.05</vt:lpstr>
      <vt:lpstr>Results  Significant p&lt;0.05</vt:lpstr>
      <vt:lpstr>Results  Significant p&lt;0.05</vt:lpstr>
      <vt:lpstr>Results  Significant p&lt;0.05</vt:lpstr>
      <vt:lpstr>Slide 15</vt:lpstr>
      <vt:lpstr>Slide 16</vt:lpstr>
      <vt:lpstr>Discussion</vt:lpstr>
      <vt:lpstr>Conclusion</vt:lpstr>
      <vt:lpstr>Limitations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Leegale Adonis</dc:creator>
  <cp:lastModifiedBy>AdoniL</cp:lastModifiedBy>
  <cp:revision>138</cp:revision>
  <dcterms:created xsi:type="dcterms:W3CDTF">2011-10-26T09:59:15Z</dcterms:created>
  <dcterms:modified xsi:type="dcterms:W3CDTF">2016-07-18T09:36:13Z</dcterms:modified>
</cp:coreProperties>
</file>