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5"/>
  </p:notesMasterIdLst>
  <p:sldIdLst>
    <p:sldId id="256" r:id="rId2"/>
    <p:sldId id="260" r:id="rId3"/>
    <p:sldId id="282" r:id="rId4"/>
    <p:sldId id="289" r:id="rId5"/>
    <p:sldId id="290" r:id="rId6"/>
    <p:sldId id="291" r:id="rId7"/>
    <p:sldId id="280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27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85" autoAdjust="0"/>
    <p:restoredTop sz="94659" autoAdjust="0"/>
  </p:normalViewPr>
  <p:slideViewPr>
    <p:cSldViewPr snapToGrid="0">
      <p:cViewPr>
        <p:scale>
          <a:sx n="90" d="100"/>
          <a:sy n="90" d="100"/>
        </p:scale>
        <p:origin x="306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A7C98-5764-4F39-8255-0374089E3044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E3A2F-8739-4A4C-BDBB-27A0FA2B8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89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652557-BBF8-46A0-B632-5CF11DB72206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583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6398324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143" y="6413679"/>
            <a:ext cx="1937856" cy="457199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62144" y="6468710"/>
            <a:ext cx="719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Food Safety and Quality Program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7/11/2016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jp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579914"/>
            <a:ext cx="12192000" cy="12328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3126" y="1192862"/>
            <a:ext cx="10058400" cy="2131205"/>
          </a:xfrm>
        </p:spPr>
        <p:txBody>
          <a:bodyPr>
            <a:noAutofit/>
          </a:bodyPr>
          <a:lstStyle/>
          <a:p>
            <a:pPr algn="ctr"/>
            <a:r>
              <a:rPr lang="en-CA" sz="4000" b="1" dirty="0" smtClean="0"/>
              <a:t/>
            </a:r>
            <a:br>
              <a:rPr lang="en-CA" sz="4000" b="1" dirty="0" smtClean="0"/>
            </a:br>
            <a:r>
              <a:rPr lang="en-CA" sz="4000" b="1" dirty="0"/>
              <a:t/>
            </a:r>
            <a:br>
              <a:rPr lang="en-CA" sz="4000" b="1" dirty="0"/>
            </a:br>
            <a:r>
              <a:rPr lang="en-CA" sz="4000" b="1" dirty="0" smtClean="0"/>
              <a:t/>
            </a:r>
            <a:br>
              <a:rPr lang="en-CA" sz="4000" b="1" dirty="0" smtClean="0"/>
            </a:br>
            <a:r>
              <a:rPr lang="en-CA" sz="4000" b="1" dirty="0"/>
              <a:t/>
            </a:r>
            <a:br>
              <a:rPr lang="en-CA" sz="4000" b="1" dirty="0"/>
            </a:br>
            <a:r>
              <a:rPr lang="en-CA" sz="4000" b="1" dirty="0" smtClean="0"/>
              <a:t/>
            </a:r>
            <a:br>
              <a:rPr lang="en-CA" sz="4000" b="1" dirty="0" smtClean="0"/>
            </a:br>
            <a:r>
              <a:rPr lang="en-CA" sz="4000" b="1" dirty="0"/>
              <a:t/>
            </a:r>
            <a:br>
              <a:rPr lang="en-CA" sz="4000" b="1" dirty="0"/>
            </a:br>
            <a:r>
              <a:rPr lang="en-CA" sz="4000" b="1" dirty="0" smtClean="0"/>
              <a:t/>
            </a:r>
            <a:br>
              <a:rPr lang="en-CA" sz="4000" b="1" dirty="0" smtClean="0"/>
            </a:br>
            <a:r>
              <a:rPr lang="en-CA" sz="4000" b="1" dirty="0"/>
              <a:t/>
            </a:r>
            <a:br>
              <a:rPr lang="en-CA" sz="4000" b="1" dirty="0"/>
            </a:br>
            <a:r>
              <a:rPr lang="en-CA" sz="6600" b="1" dirty="0" smtClean="0"/>
              <a:t>Reprogramming the Gut:</a:t>
            </a:r>
            <a:r>
              <a:rPr lang="en-CA" sz="6600" b="1" dirty="0"/>
              <a:t/>
            </a:r>
            <a:br>
              <a:rPr lang="en-CA" sz="6600" b="1" dirty="0"/>
            </a:br>
            <a:r>
              <a:rPr lang="en-CA" sz="4000" b="1" dirty="0" smtClean="0"/>
              <a:t/>
            </a:r>
            <a:br>
              <a:rPr lang="en-CA" sz="4000" b="1" dirty="0" smtClean="0"/>
            </a:b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en-US" dirty="0" smtClean="0"/>
              <a:t>Lawrence Goodridge</a:t>
            </a:r>
          </a:p>
          <a:p>
            <a:pPr algn="ctr"/>
            <a:r>
              <a:rPr lang="en-US" dirty="0" smtClean="0"/>
              <a:t>Ian and Jayne Munro Chair in Food Safety</a:t>
            </a:r>
          </a:p>
          <a:p>
            <a:pPr algn="ctr"/>
            <a:r>
              <a:rPr lang="en-US" dirty="0" smtClean="0"/>
              <a:t>McGill University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292" y="5453380"/>
            <a:ext cx="3340554" cy="7881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144" y="6455831"/>
            <a:ext cx="719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Food Safety and Quality Program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6057" y="2700665"/>
            <a:ext cx="96823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Implications for the use of bacteriophages to reduce foodborne </a:t>
            </a:r>
          </a:p>
          <a:p>
            <a:r>
              <a:rPr lang="en-US" sz="2800" b="1" dirty="0" smtClean="0"/>
              <a:t>Bacterial pathogens in pre-harvest food animal production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961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Goodridge Lab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Research focused on food safety</a:t>
            </a:r>
          </a:p>
          <a:p>
            <a:r>
              <a:rPr lang="en-US" sz="2400" dirty="0" smtClean="0"/>
              <a:t>Implementation of genomic approaches to better understand the ecology and pathogenicity of </a:t>
            </a:r>
            <a:r>
              <a:rPr lang="en-US" sz="2400" i="1" dirty="0" smtClean="0"/>
              <a:t>Salmonella</a:t>
            </a:r>
          </a:p>
          <a:p>
            <a:r>
              <a:rPr lang="en-US" sz="2400" dirty="0" smtClean="0"/>
              <a:t>Understanding how bacteriophages contribute to the overall fitness and horizontal gene transfer within foodborne bacterial pathogens</a:t>
            </a:r>
          </a:p>
          <a:p>
            <a:r>
              <a:rPr lang="en-US" sz="2400" dirty="0" smtClean="0"/>
              <a:t>Applied uses of bacteriophages to control and detect foodborne bacteria</a:t>
            </a:r>
          </a:p>
        </p:txBody>
      </p:sp>
    </p:spTree>
    <p:extLst>
      <p:ext uri="{BB962C8B-B14F-4D97-AF65-F5344CB8AC3E}">
        <p14:creationId xmlns:p14="http://schemas.microsoft.com/office/powerpoint/2010/main" val="324883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Beef Production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67" y="2057777"/>
            <a:ext cx="12094333" cy="377763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1097280" y="4139230"/>
            <a:ext cx="13959" cy="8795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5985" y="5242403"/>
            <a:ext cx="1262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Pre-harvest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9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Animal Slaughter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670" y="1823049"/>
            <a:ext cx="7742583" cy="4416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143" y="6413679"/>
            <a:ext cx="1937856" cy="4571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44" y="6468710"/>
            <a:ext cx="719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Food Safety and Quality Program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42547" y="1737360"/>
            <a:ext cx="2628900" cy="130167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3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Pre-Harvest Control Strategies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Probiotics</a:t>
            </a:r>
          </a:p>
          <a:p>
            <a:pPr lvl="1"/>
            <a:r>
              <a:rPr lang="en-US" altLang="en-US" sz="2400" dirty="0"/>
              <a:t>Competition for nutrients or binding sites</a:t>
            </a:r>
          </a:p>
          <a:p>
            <a:pPr lvl="1"/>
            <a:r>
              <a:rPr lang="en-US" altLang="en-US" sz="2400" dirty="0"/>
              <a:t>Production of antimicrobial compounds (</a:t>
            </a:r>
            <a:r>
              <a:rPr lang="en-US" altLang="en-US" sz="2400" dirty="0" err="1"/>
              <a:t>bacteriocins</a:t>
            </a:r>
            <a:r>
              <a:rPr lang="en-US" altLang="en-US" sz="2400" dirty="0"/>
              <a:t>) </a:t>
            </a:r>
          </a:p>
          <a:p>
            <a:r>
              <a:rPr lang="en-US" altLang="en-US" sz="2400" dirty="0"/>
              <a:t>Vaccination</a:t>
            </a:r>
          </a:p>
          <a:p>
            <a:pPr lvl="1"/>
            <a:r>
              <a:rPr lang="en-US" altLang="en-US" sz="2400" dirty="0"/>
              <a:t>Used to decrease intestinal population of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in cattle </a:t>
            </a:r>
          </a:p>
          <a:p>
            <a:r>
              <a:rPr lang="en-US" altLang="en-US" sz="2400" dirty="0"/>
              <a:t>Antibiotics</a:t>
            </a:r>
          </a:p>
          <a:p>
            <a:pPr lvl="1"/>
            <a:r>
              <a:rPr lang="en-US" altLang="en-US" sz="2400" dirty="0"/>
              <a:t>Terminal treatment to reduce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prior to slaughter</a:t>
            </a:r>
          </a:p>
          <a:p>
            <a:endParaRPr lang="en-US" altLang="en-US" sz="2400" dirty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endParaRPr lang="en-US" altLang="en-US" sz="2800" dirty="0">
              <a:latin typeface="Times New Roman" panose="02020603050405020304" pitchFamily="18" charset="0"/>
            </a:endParaRPr>
          </a:p>
          <a:p>
            <a:endParaRPr lang="en-US" altLang="en-US" sz="3600" dirty="0">
              <a:latin typeface="Times New Roman" panose="02020603050405020304" pitchFamily="18" charset="0"/>
            </a:endParaRPr>
          </a:p>
          <a:p>
            <a:pPr lvl="1"/>
            <a:endParaRPr lang="en-US" altLang="en-US" sz="3200" dirty="0">
              <a:latin typeface="Times New Roman" panose="02020603050405020304" pitchFamily="18" charset="0"/>
            </a:endParaRPr>
          </a:p>
          <a:p>
            <a:endParaRPr lang="en-US" altLang="en-US" sz="2400" dirty="0"/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036126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Pre-Harvest Control Strategies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Probiotics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Varied results depending on probiotic strain used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Reduce shedding and concentration of organism in the animal, but some animals are still positive at slaughter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Recontamination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Vaccines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Several studies have been effective and some haven’t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Recontamination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Need </a:t>
            </a:r>
            <a:r>
              <a:rPr lang="en-US" altLang="en-US" sz="2400" dirty="0"/>
              <a:t>to develop strategies to </a:t>
            </a:r>
            <a:r>
              <a:rPr lang="en-US" altLang="en-US" sz="2400" dirty="0" smtClean="0"/>
              <a:t>reduce foodborne pathogens </a:t>
            </a:r>
            <a:r>
              <a:rPr lang="en-US" altLang="en-US" sz="2400" dirty="0"/>
              <a:t>prior to slaughter</a:t>
            </a:r>
          </a:p>
        </p:txBody>
      </p:sp>
    </p:spTree>
    <p:extLst>
      <p:ext uri="{BB962C8B-B14F-4D97-AF65-F5344CB8AC3E}">
        <p14:creationId xmlns:p14="http://schemas.microsoft.com/office/powerpoint/2010/main" val="33563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Bacteriophage Diversity</a:t>
            </a:r>
            <a:endParaRPr lang="en-CA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642" y="1784908"/>
            <a:ext cx="3204182" cy="452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0498" y="1784908"/>
            <a:ext cx="6977525" cy="4491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44" y="6455831"/>
            <a:ext cx="719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Food Safety and Quality Program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200" y="6388465"/>
            <a:ext cx="1955800" cy="46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4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Objective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To investigate the use of phage therapy to reduce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shedding immediately prior to slaughter</a:t>
            </a:r>
          </a:p>
          <a:p>
            <a:r>
              <a:rPr lang="en-US" altLang="en-US" sz="2400" dirty="0"/>
              <a:t>Vaccines and probiotics don’t inhibit recontamination</a:t>
            </a:r>
          </a:p>
          <a:p>
            <a:r>
              <a:rPr lang="en-US" altLang="en-US" sz="2400" dirty="0"/>
              <a:t>Post harvest </a:t>
            </a:r>
            <a:r>
              <a:rPr lang="en-US" altLang="en-US" sz="2400" dirty="0" smtClean="0"/>
              <a:t>interventions</a:t>
            </a:r>
            <a:endParaRPr lang="en-US" altLang="en-US" sz="2400" dirty="0"/>
          </a:p>
          <a:p>
            <a:pPr lvl="1"/>
            <a:r>
              <a:rPr lang="en-US" altLang="en-US" sz="2400" dirty="0"/>
              <a:t>2-3 log reduction</a:t>
            </a:r>
          </a:p>
          <a:p>
            <a:pPr lvl="1"/>
            <a:r>
              <a:rPr lang="en-US" altLang="en-US" sz="2400" i="1" dirty="0"/>
              <a:t>E. coli</a:t>
            </a:r>
            <a:r>
              <a:rPr lang="en-US" altLang="en-US" sz="2400" dirty="0"/>
              <a:t> O157 can be higher on hide, and can be transferred to the carcass, overwhelming post harvest interventions</a:t>
            </a:r>
          </a:p>
        </p:txBody>
      </p:sp>
    </p:spTree>
    <p:extLst>
      <p:ext uri="{BB962C8B-B14F-4D97-AF65-F5344CB8AC3E}">
        <p14:creationId xmlns:p14="http://schemas.microsoft.com/office/powerpoint/2010/main" val="226797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Biocontrol of </a:t>
            </a:r>
            <a:r>
              <a:rPr lang="en-US" altLang="en-US" sz="4000" i="1" dirty="0"/>
              <a:t>E. coli</a:t>
            </a:r>
            <a:r>
              <a:rPr lang="en-US" altLang="en-US" sz="4000" dirty="0"/>
              <a:t> O157:H7 in </a:t>
            </a:r>
            <a:r>
              <a:rPr lang="en-US" altLang="en-US" sz="4000" dirty="0" smtClean="0"/>
              <a:t>the </a:t>
            </a:r>
            <a:r>
              <a:rPr lang="en-US" altLang="en-US" sz="4000" dirty="0"/>
              <a:t>Bovine GIT</a:t>
            </a:r>
          </a:p>
        </p:txBody>
      </p:sp>
      <p:pic>
        <p:nvPicPr>
          <p:cNvPr id="69635" name="Picture 3" descr="bovine fecal diagra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1302" y="2036136"/>
            <a:ext cx="6256338" cy="4030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691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26" y="540914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Methods (Bacteriophage Cocktail)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Phage cocktail (37 phages)</a:t>
            </a:r>
          </a:p>
          <a:p>
            <a:r>
              <a:rPr lang="en-US" altLang="en-US" sz="2400" dirty="0"/>
              <a:t>Transmission electron microscopy revealed that 30 of 37 phages (81%) belonged to </a:t>
            </a:r>
            <a:r>
              <a:rPr lang="en-US" altLang="en-US" sz="2400" i="1" dirty="0" err="1"/>
              <a:t>Myoviridae</a:t>
            </a:r>
            <a:r>
              <a:rPr lang="en-US" altLang="en-US" sz="2400" dirty="0"/>
              <a:t> and the remaining 7 (19%) belonged to </a:t>
            </a:r>
            <a:r>
              <a:rPr lang="en-US" altLang="en-US" sz="2400" i="1" dirty="0" err="1"/>
              <a:t>Siphoviridae</a:t>
            </a:r>
            <a:endParaRPr lang="en-US" altLang="en-US" sz="2400" i="1" dirty="0"/>
          </a:p>
        </p:txBody>
      </p:sp>
      <p:pic>
        <p:nvPicPr>
          <p:cNvPr id="70660" name="Picture 4" descr="chase siphovirida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3429001"/>
            <a:ext cx="2667000" cy="2601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0661" name="Picture 5" descr="chase myovirida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1" y="3429000"/>
            <a:ext cx="2797175" cy="26177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467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Host Range Study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The cocktail was tested against 69 bacterial strains</a:t>
            </a:r>
          </a:p>
          <a:p>
            <a:r>
              <a:rPr lang="en-US" altLang="en-US" sz="2400" dirty="0"/>
              <a:t>The cocktail lysed 58 of 58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isolates and 10 of 11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O26 isolates</a:t>
            </a:r>
          </a:p>
          <a:p>
            <a:pPr lvl="1"/>
            <a:r>
              <a:rPr lang="en-US" altLang="en-US" sz="2400" i="1" dirty="0"/>
              <a:t>E. coli</a:t>
            </a:r>
            <a:r>
              <a:rPr lang="en-US" altLang="en-US" sz="2400" dirty="0"/>
              <a:t> O26: important cause of sporadic outbreaks </a:t>
            </a:r>
          </a:p>
          <a:p>
            <a:pPr lvl="1"/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05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Methods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This study was conducted in two parts:</a:t>
            </a:r>
          </a:p>
          <a:p>
            <a:r>
              <a:rPr lang="en-US" altLang="en-US" sz="2400" dirty="0"/>
              <a:t>1. </a:t>
            </a:r>
            <a:r>
              <a:rPr lang="en-US" altLang="en-US" sz="2400" i="1" dirty="0"/>
              <a:t>In vitro</a:t>
            </a:r>
            <a:r>
              <a:rPr lang="en-US" altLang="en-US" sz="2400" dirty="0"/>
              <a:t> study (reduction of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in bovine fecal samples in an anaerobic digester)</a:t>
            </a:r>
          </a:p>
          <a:p>
            <a:r>
              <a:rPr lang="en-US" altLang="en-US" sz="2400" dirty="0"/>
              <a:t>2. </a:t>
            </a:r>
            <a:r>
              <a:rPr lang="en-US" altLang="en-US" sz="2400" i="1" dirty="0"/>
              <a:t>In vivo</a:t>
            </a:r>
            <a:r>
              <a:rPr lang="en-US" altLang="en-US" sz="2400" dirty="0"/>
              <a:t> study (reduction of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in the live animal)</a:t>
            </a:r>
          </a:p>
          <a:p>
            <a:pPr lvl="1"/>
            <a:r>
              <a:rPr lang="en-US" altLang="en-US" sz="2400" i="1" dirty="0"/>
              <a:t>In vivo</a:t>
            </a:r>
            <a:r>
              <a:rPr lang="en-US" altLang="en-US" sz="2400" dirty="0"/>
              <a:t> study #1 (reduction of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in the bovine ileum)</a:t>
            </a:r>
          </a:p>
          <a:p>
            <a:pPr lvl="1"/>
            <a:r>
              <a:rPr lang="en-US" altLang="en-US" sz="2400" i="1" dirty="0"/>
              <a:t>In vivo</a:t>
            </a:r>
            <a:r>
              <a:rPr lang="en-US" altLang="en-US" sz="2400" dirty="0"/>
              <a:t> study #2 (reduction of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in bovine feces)</a:t>
            </a:r>
          </a:p>
        </p:txBody>
      </p:sp>
    </p:spTree>
    <p:extLst>
      <p:ext uri="{BB962C8B-B14F-4D97-AF65-F5344CB8AC3E}">
        <p14:creationId xmlns:p14="http://schemas.microsoft.com/office/powerpoint/2010/main" val="378631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Study One: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i="1" dirty="0"/>
              <a:t>In vitro </a:t>
            </a:r>
            <a:r>
              <a:rPr lang="en-US" altLang="en-US" sz="2400" dirty="0"/>
              <a:t>evaluation of the phage cocktail in reducing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in an anaerobic digester</a:t>
            </a:r>
          </a:p>
          <a:p>
            <a:r>
              <a:rPr lang="en-US" altLang="en-US" sz="2400" dirty="0"/>
              <a:t>Evaluate the ability of the phage cocktail (37phages) to eliminate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in bovine fecal samples</a:t>
            </a:r>
          </a:p>
        </p:txBody>
      </p:sp>
    </p:spTree>
    <p:extLst>
      <p:ext uri="{BB962C8B-B14F-4D97-AF65-F5344CB8AC3E}">
        <p14:creationId xmlns:p14="http://schemas.microsoft.com/office/powerpoint/2010/main" val="170721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Methods: Study One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Obtained fecal samples from two 7 year old heifers</a:t>
            </a:r>
          </a:p>
          <a:p>
            <a:r>
              <a:rPr lang="en-US" altLang="en-US" sz="2400" dirty="0"/>
              <a:t>Samples clarified by filtration</a:t>
            </a:r>
          </a:p>
          <a:p>
            <a:r>
              <a:rPr lang="en-US" altLang="en-US" sz="2400" dirty="0"/>
              <a:t>Placed in anaerobic digest jars</a:t>
            </a:r>
          </a:p>
          <a:p>
            <a:endParaRPr lang="en-US" altLang="en-US" sz="2400" dirty="0">
              <a:latin typeface="Times New Roman" panose="02020603050405020304" pitchFamily="18" charset="0"/>
            </a:endParaRPr>
          </a:p>
        </p:txBody>
      </p:sp>
      <p:pic>
        <p:nvPicPr>
          <p:cNvPr id="102404" name="Picture 4" descr="Daisy anikom diges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493" y="3290776"/>
            <a:ext cx="4191000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5" name="Picture 5" descr="Picture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0424" y="3205716"/>
            <a:ext cx="3352800" cy="2508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01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969690" y="832407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Times New Roman" panose="02020603050405020304" pitchFamily="18" charset="0"/>
              </a:rPr>
              <a:t/>
            </a:r>
            <a:br>
              <a:rPr lang="en-US" altLang="en-US" sz="4000" b="1" dirty="0">
                <a:latin typeface="Times New Roman" panose="02020603050405020304" pitchFamily="18" charset="0"/>
              </a:rPr>
            </a:br>
            <a:r>
              <a:rPr lang="en-US" altLang="en-US" sz="4000" b="1" dirty="0">
                <a:latin typeface="Times New Roman" panose="02020603050405020304" pitchFamily="18" charset="0"/>
              </a:rPr>
              <a:t> </a:t>
            </a:r>
            <a:r>
              <a:rPr lang="en-US" altLang="en-US" sz="4400" dirty="0"/>
              <a:t>Methods: Study One </a:t>
            </a:r>
            <a:br>
              <a:rPr lang="en-US" altLang="en-US" sz="4400" dirty="0"/>
            </a:br>
            <a:endParaRPr lang="en-US" altLang="en-US" sz="4400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1104368" y="1973325"/>
            <a:ext cx="10058400" cy="402336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For each jar added (batch system): 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1 L of clarified sample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10</a:t>
            </a:r>
            <a:r>
              <a:rPr lang="en-US" altLang="en-US" sz="2200" baseline="30000" dirty="0"/>
              <a:t>4</a:t>
            </a:r>
            <a:r>
              <a:rPr lang="en-US" altLang="en-US" sz="2200" dirty="0"/>
              <a:t> CFU/ml of 2 strain mixture of </a:t>
            </a:r>
            <a:r>
              <a:rPr lang="en-US" altLang="en-US" sz="2200" i="1" dirty="0"/>
              <a:t>E. coli</a:t>
            </a:r>
            <a:r>
              <a:rPr lang="en-US" altLang="en-US" sz="2200" dirty="0"/>
              <a:t> O157:H7 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100 ml Nutrient broth + 200 </a:t>
            </a:r>
            <a:r>
              <a:rPr lang="en-US" altLang="en-US" sz="2200" dirty="0" err="1"/>
              <a:t>mM</a:t>
            </a:r>
            <a:r>
              <a:rPr lang="en-US" altLang="en-US" sz="2200" dirty="0"/>
              <a:t> Glucose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Jars flushed with CO</a:t>
            </a:r>
            <a:r>
              <a:rPr lang="en-US" altLang="en-US" sz="2200" baseline="-25000" dirty="0"/>
              <a:t>2 </a:t>
            </a:r>
            <a:r>
              <a:rPr lang="en-US" altLang="en-US" sz="2200" dirty="0"/>
              <a:t>and equilibrated for 3 hours in an </a:t>
            </a:r>
            <a:r>
              <a:rPr lang="en-US" altLang="en-US" sz="2200" dirty="0" err="1"/>
              <a:t>Ankom</a:t>
            </a:r>
            <a:r>
              <a:rPr lang="en-US" altLang="en-US" sz="2200" dirty="0"/>
              <a:t> Anaerobic Digester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For each sample: 2 treatments and 1 control</a:t>
            </a:r>
            <a:endParaRPr lang="en-US" altLang="en-US" sz="2400" baseline="-25000" dirty="0"/>
          </a:p>
          <a:p>
            <a:pPr>
              <a:lnSpc>
                <a:spcPct val="80000"/>
              </a:lnSpc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64286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8043" y="754436"/>
            <a:ext cx="10058400" cy="1450757"/>
          </a:xfrm>
        </p:spPr>
        <p:txBody>
          <a:bodyPr>
            <a:normAutofit fontScale="90000"/>
          </a:bodyPr>
          <a:lstStyle/>
          <a:p>
            <a:r>
              <a:rPr lang="en-US" altLang="en-US" sz="3600" b="1" dirty="0"/>
              <a:t/>
            </a:r>
            <a:br>
              <a:rPr lang="en-US" altLang="en-US" sz="3600" b="1" dirty="0"/>
            </a:br>
            <a:r>
              <a:rPr lang="en-US" altLang="en-US" sz="3600" b="1" dirty="0"/>
              <a:t> </a:t>
            </a:r>
            <a:r>
              <a:rPr lang="en-US" altLang="en-US" sz="4400" dirty="0"/>
              <a:t>Methods: Study One </a:t>
            </a:r>
            <a:br>
              <a:rPr lang="en-US" altLang="en-US" sz="4400" dirty="0"/>
            </a:br>
            <a:endParaRPr lang="en-US" altLang="en-US" sz="4400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110 </a:t>
            </a:r>
            <a:r>
              <a:rPr lang="en-US" altLang="en-US" sz="2400" dirty="0" err="1"/>
              <a:t>mls</a:t>
            </a:r>
            <a:r>
              <a:rPr lang="en-US" altLang="en-US" sz="2400" dirty="0"/>
              <a:t> of phage cocktail added to treatment jars (10</a:t>
            </a:r>
            <a:r>
              <a:rPr lang="en-US" altLang="en-US" sz="2400" baseline="30000" dirty="0"/>
              <a:t>7</a:t>
            </a:r>
            <a:r>
              <a:rPr lang="en-US" altLang="en-US" sz="2400" dirty="0"/>
              <a:t> PFU/mL) (MOI = 10</a:t>
            </a:r>
            <a:r>
              <a:rPr lang="en-US" altLang="en-US" sz="2400" baseline="30000" dirty="0"/>
              <a:t>3</a:t>
            </a:r>
            <a:r>
              <a:rPr lang="en-US" altLang="en-US" sz="2400" dirty="0"/>
              <a:t>)</a:t>
            </a:r>
            <a:endParaRPr lang="en-US" altLang="en-US" sz="2400" baseline="30000" dirty="0"/>
          </a:p>
          <a:p>
            <a:r>
              <a:rPr lang="en-US" altLang="en-US" sz="2400" dirty="0"/>
              <a:t>110 </a:t>
            </a:r>
            <a:r>
              <a:rPr lang="en-US" altLang="en-US" sz="2400" dirty="0" err="1"/>
              <a:t>mls</a:t>
            </a:r>
            <a:r>
              <a:rPr lang="en-US" altLang="en-US" sz="2400" dirty="0"/>
              <a:t> of lambda buffer (pH 7.5) added to control jars</a:t>
            </a:r>
          </a:p>
          <a:p>
            <a:r>
              <a:rPr lang="en-US" altLang="en-US" sz="2400" dirty="0"/>
              <a:t>Aliquots taken at: 0, 4, 8, 12, 24, 36, and 48h</a:t>
            </a:r>
          </a:p>
          <a:p>
            <a:r>
              <a:rPr lang="en-US" altLang="en-US" sz="2400" dirty="0"/>
              <a:t>Spiral plate on MacConkey + </a:t>
            </a:r>
            <a:r>
              <a:rPr lang="en-US" altLang="en-US" sz="2400" dirty="0" err="1"/>
              <a:t>Nalidixic</a:t>
            </a:r>
            <a:r>
              <a:rPr lang="en-US" altLang="en-US" sz="2400" dirty="0"/>
              <a:t> Acid plates (64 </a:t>
            </a:r>
            <a:r>
              <a:rPr lang="en-US" altLang="en-US" sz="2400" dirty="0">
                <a:cs typeface="Times New Roman" panose="02020603050405020304" pitchFamily="18" charset="0"/>
              </a:rPr>
              <a:t>µ</a:t>
            </a:r>
            <a:r>
              <a:rPr lang="en-US" altLang="en-US" sz="2400" dirty="0"/>
              <a:t>g/mL) in duplicate</a:t>
            </a:r>
          </a:p>
          <a:p>
            <a:r>
              <a:rPr lang="en-US" altLang="en-US" sz="2400" dirty="0"/>
              <a:t>Incubate at 37</a:t>
            </a:r>
            <a:r>
              <a:rPr lang="en-US" altLang="en-US" sz="2400" baseline="30000" dirty="0"/>
              <a:t>o</a:t>
            </a:r>
            <a:r>
              <a:rPr lang="en-US" altLang="en-US" sz="2400" dirty="0"/>
              <a:t>C for 24 hours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3597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Results: Study One</a:t>
            </a:r>
          </a:p>
        </p:txBody>
      </p:sp>
      <p:graphicFrame>
        <p:nvGraphicFramePr>
          <p:cNvPr id="77827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58831"/>
              </p:ext>
            </p:extLst>
          </p:nvPr>
        </p:nvGraphicFramePr>
        <p:xfrm>
          <a:off x="2659380" y="1913861"/>
          <a:ext cx="6934200" cy="411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Chart" r:id="rId3" imgW="6438900" imgH="3819449" progId="Excel.Chart.8">
                  <p:embed/>
                </p:oleObj>
              </mc:Choice>
              <mc:Fallback>
                <p:oleObj name="Chart" r:id="rId3" imgW="6438900" imgH="3819449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9380" y="1913861"/>
                        <a:ext cx="6934200" cy="4113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8611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Conclusions: Study One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Bacteriophage therapy was effective at eliminating high levels of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in bovine GIT samples in an </a:t>
            </a:r>
            <a:r>
              <a:rPr lang="en-US" altLang="en-US" sz="2400" i="1" dirty="0"/>
              <a:t>in vitro </a:t>
            </a:r>
            <a:r>
              <a:rPr lang="en-US" altLang="en-US" sz="2400" dirty="0"/>
              <a:t>model</a:t>
            </a:r>
          </a:p>
          <a:p>
            <a:r>
              <a:rPr lang="en-US" altLang="en-US" sz="2400" dirty="0"/>
              <a:t>Provides the rationale for evaluating the ability of the phage cocktail to reduce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in the live animal</a:t>
            </a:r>
          </a:p>
        </p:txBody>
      </p:sp>
    </p:spTree>
    <p:extLst>
      <p:ext uri="{BB962C8B-B14F-4D97-AF65-F5344CB8AC3E}">
        <p14:creationId xmlns:p14="http://schemas.microsoft.com/office/powerpoint/2010/main" val="194600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Reduction of </a:t>
            </a:r>
            <a:r>
              <a:rPr lang="en-US" altLang="en-US" sz="4000" i="1" dirty="0"/>
              <a:t>E. coli</a:t>
            </a:r>
            <a:r>
              <a:rPr lang="en-US" altLang="en-US" sz="4000" dirty="0"/>
              <a:t> O157:H7 in the Bovine Ileum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Study two: 14 calves (Black Angus, Holstein) ranging from 4-6 months of age were orally inoculated with 10</a:t>
            </a:r>
            <a:r>
              <a:rPr lang="en-US" altLang="en-US" sz="2400" baseline="30000" dirty="0"/>
              <a:t>8 </a:t>
            </a:r>
            <a:r>
              <a:rPr lang="en-US" altLang="en-US" sz="2400" dirty="0"/>
              <a:t>CFU/mL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</a:t>
            </a:r>
          </a:p>
          <a:p>
            <a:r>
              <a:rPr lang="en-US" altLang="en-US" sz="2400" dirty="0"/>
              <a:t>Consisted of two trials</a:t>
            </a:r>
          </a:p>
          <a:p>
            <a:pPr lvl="1"/>
            <a:r>
              <a:rPr lang="en-US" altLang="en-US" sz="2400" b="1" dirty="0"/>
              <a:t>1</a:t>
            </a:r>
            <a:r>
              <a:rPr lang="en-US" altLang="en-US" sz="2400" b="1" baseline="30000" dirty="0"/>
              <a:t>st</a:t>
            </a:r>
            <a:r>
              <a:rPr lang="en-US" altLang="en-US" sz="2400" b="1" dirty="0"/>
              <a:t> Trial</a:t>
            </a:r>
            <a:r>
              <a:rPr lang="en-US" altLang="en-US" sz="2400" dirty="0"/>
              <a:t>: Evaluated the ability of the phage cocktail to reduce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in the ileum</a:t>
            </a:r>
          </a:p>
          <a:p>
            <a:pPr lvl="1"/>
            <a:r>
              <a:rPr lang="en-US" altLang="en-US" sz="2400" b="1" dirty="0"/>
              <a:t>2</a:t>
            </a:r>
            <a:r>
              <a:rPr lang="en-US" altLang="en-US" sz="2400" b="1" baseline="30000" dirty="0"/>
              <a:t>nd</a:t>
            </a:r>
            <a:r>
              <a:rPr lang="en-US" altLang="en-US" sz="2400" b="1" dirty="0"/>
              <a:t> Trial</a:t>
            </a:r>
            <a:r>
              <a:rPr lang="en-US" altLang="en-US" sz="2400" dirty="0"/>
              <a:t>: Evaluated the ability of the phage cocktail to reduce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shedding in bovine feces</a:t>
            </a:r>
          </a:p>
          <a:p>
            <a:pPr lvl="1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479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1st Trial: Reduction in the Bovine Ileum</a:t>
            </a:r>
            <a:br>
              <a:rPr lang="en-US" altLang="en-US" sz="4000" dirty="0"/>
            </a:br>
            <a:r>
              <a:rPr lang="en-US" altLang="en-US" sz="4000" dirty="0"/>
              <a:t>Methods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Four Black Angus calves (6 months of age) with </a:t>
            </a:r>
            <a:r>
              <a:rPr lang="en-US" altLang="en-US" sz="2400" dirty="0" err="1"/>
              <a:t>ileal</a:t>
            </a:r>
            <a:r>
              <a:rPr lang="en-US" altLang="en-US" sz="2400" dirty="0"/>
              <a:t> cannulas, divided into 2 groups of 2 animals were used in a one week study</a:t>
            </a:r>
          </a:p>
          <a:p>
            <a:r>
              <a:rPr lang="en-US" altLang="en-US" sz="2400" i="1" dirty="0"/>
              <a:t>E. coli </a:t>
            </a:r>
            <a:r>
              <a:rPr lang="en-US" altLang="en-US" sz="2400" dirty="0"/>
              <a:t>O157:H7 strain 602 (</a:t>
            </a:r>
            <a:r>
              <a:rPr lang="en-US" altLang="en-US" sz="2400" dirty="0" err="1"/>
              <a:t>Nal</a:t>
            </a:r>
            <a:r>
              <a:rPr lang="en-US" altLang="en-US" sz="2400" baseline="30000" dirty="0" err="1"/>
              <a:t>R</a:t>
            </a:r>
            <a:r>
              <a:rPr lang="en-US" altLang="en-US" sz="2400" dirty="0"/>
              <a:t>) was used as the bacterial inoculum for the calves</a:t>
            </a:r>
          </a:p>
        </p:txBody>
      </p:sp>
    </p:spTree>
    <p:extLst>
      <p:ext uri="{BB962C8B-B14F-4D97-AF65-F5344CB8AC3E}">
        <p14:creationId xmlns:p14="http://schemas.microsoft.com/office/powerpoint/2010/main" val="380482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1st Trial: Reduction in the Bovine Ileum</a:t>
            </a:r>
            <a:br>
              <a:rPr lang="en-US" altLang="en-US" sz="4000" dirty="0"/>
            </a:br>
            <a:r>
              <a:rPr lang="en-US" altLang="en-US" sz="4000" dirty="0"/>
              <a:t>Methods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The calves were orally inoculated with 10</a:t>
            </a:r>
            <a:r>
              <a:rPr lang="en-US" altLang="en-US" sz="2400" baseline="30000" dirty="0"/>
              <a:t>8</a:t>
            </a:r>
            <a:r>
              <a:rPr lang="en-US" altLang="en-US" sz="2400" dirty="0"/>
              <a:t> CFU/mL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strain 602 (</a:t>
            </a:r>
            <a:r>
              <a:rPr lang="en-US" altLang="en-US" sz="2400" dirty="0" err="1"/>
              <a:t>Nal</a:t>
            </a:r>
            <a:r>
              <a:rPr lang="en-US" altLang="en-US" sz="2400" baseline="30000" dirty="0" err="1"/>
              <a:t>R</a:t>
            </a:r>
            <a:r>
              <a:rPr lang="en-US" altLang="en-US" sz="2400" dirty="0"/>
              <a:t>)</a:t>
            </a:r>
          </a:p>
          <a:p>
            <a:r>
              <a:rPr lang="en-US" altLang="en-US" sz="2400" dirty="0"/>
              <a:t> On day 2 post-inoculation, treated calves were inoculated with 10</a:t>
            </a:r>
            <a:r>
              <a:rPr lang="en-US" altLang="en-US" sz="2400" baseline="30000" dirty="0"/>
              <a:t>9 </a:t>
            </a:r>
            <a:r>
              <a:rPr lang="en-US" altLang="en-US" sz="2400" dirty="0"/>
              <a:t>PFU/mL phage cocktail</a:t>
            </a:r>
          </a:p>
          <a:p>
            <a:r>
              <a:rPr lang="en-US" altLang="en-US" sz="2400" dirty="0"/>
              <a:t>The control calves were orally inoculated with an equivalent amount of lambda buffer</a:t>
            </a:r>
          </a:p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76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Oral Inoculation</a:t>
            </a:r>
            <a:endParaRPr lang="en-US" sz="4000" dirty="0"/>
          </a:p>
        </p:txBody>
      </p:sp>
      <p:pic>
        <p:nvPicPr>
          <p:cNvPr id="83970" name="Picture 2" descr="cow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1241" y="1862026"/>
            <a:ext cx="5894387" cy="4413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144" y="6455831"/>
            <a:ext cx="719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Food Safety and Quality Program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443" y="6400327"/>
            <a:ext cx="1993556" cy="47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1st Trial: Reduction in the Bovine Ileum</a:t>
            </a:r>
            <a:br>
              <a:rPr lang="en-US" altLang="en-US" sz="4000" dirty="0"/>
            </a:br>
            <a:r>
              <a:rPr lang="en-US" altLang="en-US" sz="4000" dirty="0"/>
              <a:t>Methods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err="1"/>
              <a:t>Ileal</a:t>
            </a:r>
            <a:r>
              <a:rPr lang="en-US" altLang="en-US" sz="2400" dirty="0"/>
              <a:t> samples were sampled at 0, 4, 8, 12, 16, 24, and 48 hours </a:t>
            </a:r>
          </a:p>
          <a:p>
            <a:r>
              <a:rPr lang="en-US" altLang="en-US" sz="2400" i="1" dirty="0"/>
              <a:t>E. coli</a:t>
            </a:r>
            <a:r>
              <a:rPr lang="en-US" altLang="en-US" sz="2400" dirty="0"/>
              <a:t> O157:H7 strain 602 (</a:t>
            </a:r>
            <a:r>
              <a:rPr lang="en-US" altLang="en-US" sz="2400" dirty="0" err="1"/>
              <a:t>NalR</a:t>
            </a:r>
            <a:r>
              <a:rPr lang="en-US" altLang="en-US" sz="2400" dirty="0"/>
              <a:t>) was enumerated by standard plate count on Sorbitol MacConkey Agar- </a:t>
            </a:r>
            <a:r>
              <a:rPr lang="en-US" altLang="en-US" sz="2400" dirty="0" err="1"/>
              <a:t>nalidixic</a:t>
            </a:r>
            <a:r>
              <a:rPr lang="en-US" altLang="en-US" sz="2400" dirty="0"/>
              <a:t> acid (SMAC-</a:t>
            </a:r>
            <a:r>
              <a:rPr lang="en-US" altLang="en-US" sz="2400" dirty="0" err="1"/>
              <a:t>nal</a:t>
            </a:r>
            <a:r>
              <a:rPr lang="en-US" altLang="en-US" sz="2400" dirty="0"/>
              <a:t>) </a:t>
            </a:r>
          </a:p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4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1st Trial: Reduction in the Bovine Ileum</a:t>
            </a:r>
            <a:br>
              <a:rPr lang="en-US" altLang="en-US" sz="4000" dirty="0"/>
            </a:br>
            <a:r>
              <a:rPr lang="en-US" altLang="en-US" sz="4000" dirty="0"/>
              <a:t>Methods - Results </a:t>
            </a:r>
          </a:p>
        </p:txBody>
      </p:sp>
      <p:graphicFrame>
        <p:nvGraphicFramePr>
          <p:cNvPr id="86019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436072"/>
              </p:ext>
            </p:extLst>
          </p:nvPr>
        </p:nvGraphicFramePr>
        <p:xfrm>
          <a:off x="1949302" y="1959936"/>
          <a:ext cx="8153400" cy="423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Chart" r:id="rId3" imgW="6734251" imgH="3495751" progId="Excel.Chart.8">
                  <p:embed/>
                </p:oleObj>
              </mc:Choice>
              <mc:Fallback>
                <p:oleObj name="Chart" r:id="rId3" imgW="6734251" imgH="3495751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302" y="1959936"/>
                        <a:ext cx="8153400" cy="4232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6096000" y="31242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400" b="1" i="1">
                <a:solidFill>
                  <a:srgbClr val="000000"/>
                </a:solidFill>
                <a:latin typeface="Times New Roman" panose="02020603050405020304" pitchFamily="18" charset="0"/>
              </a:rPr>
              <a:t>P =</a:t>
            </a:r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 0.0532</a:t>
            </a:r>
          </a:p>
        </p:txBody>
      </p:sp>
    </p:spTree>
    <p:extLst>
      <p:ext uri="{BB962C8B-B14F-4D97-AF65-F5344CB8AC3E}">
        <p14:creationId xmlns:p14="http://schemas.microsoft.com/office/powerpoint/2010/main" val="208971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Conclusions: 1</a:t>
            </a:r>
            <a:r>
              <a:rPr lang="en-US" altLang="en-US" sz="4000" baseline="30000" dirty="0"/>
              <a:t>st</a:t>
            </a:r>
            <a:r>
              <a:rPr lang="en-US" altLang="en-US" sz="4000" dirty="0"/>
              <a:t> Trial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Phages have been successful at reducing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during </a:t>
            </a:r>
            <a:r>
              <a:rPr lang="en-US" altLang="en-US" sz="2400" i="1" dirty="0"/>
              <a:t>in vitro </a:t>
            </a:r>
            <a:r>
              <a:rPr lang="en-US" altLang="en-US" sz="2400" dirty="0"/>
              <a:t>studies (Bach </a:t>
            </a:r>
            <a:r>
              <a:rPr lang="en-US" altLang="en-US" sz="2400" i="1" dirty="0"/>
              <a:t>et al.,</a:t>
            </a:r>
            <a:r>
              <a:rPr lang="en-US" altLang="en-US" sz="2400" dirty="0"/>
              <a:t> 2003; Chase </a:t>
            </a:r>
            <a:r>
              <a:rPr lang="en-US" altLang="en-US" sz="2400" i="1" dirty="0"/>
              <a:t>et al</a:t>
            </a:r>
            <a:r>
              <a:rPr lang="en-US" altLang="en-US" sz="2400" dirty="0"/>
              <a:t>., 2005)</a:t>
            </a:r>
          </a:p>
          <a:p>
            <a:r>
              <a:rPr lang="en-US" altLang="en-US" sz="2400" dirty="0"/>
              <a:t>However, the use of phages to control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in ruminants has not been very successful (Bach </a:t>
            </a:r>
            <a:r>
              <a:rPr lang="en-US" altLang="en-US" sz="2400" i="1" dirty="0"/>
              <a:t>et al</a:t>
            </a:r>
            <a:r>
              <a:rPr lang="en-US" altLang="en-US" sz="2400" dirty="0"/>
              <a:t>., 2003; Callaway </a:t>
            </a:r>
            <a:r>
              <a:rPr lang="en-US" altLang="en-US" sz="2400" i="1" dirty="0"/>
              <a:t>et al</a:t>
            </a:r>
            <a:r>
              <a:rPr lang="en-US" altLang="en-US" sz="2400" dirty="0"/>
              <a:t>., 2003)</a:t>
            </a:r>
          </a:p>
          <a:p>
            <a:r>
              <a:rPr lang="en-US" altLang="en-US" sz="2400" dirty="0"/>
              <a:t>Several reasons for the inability of phage to reduce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in animals include inactivation of the phage, development of phage resistance, or low MOI</a:t>
            </a:r>
          </a:p>
          <a:p>
            <a:pPr lvl="1"/>
            <a:r>
              <a:rPr lang="en-US" altLang="en-US" sz="2400" dirty="0"/>
              <a:t>We detected phage in ileum</a:t>
            </a:r>
          </a:p>
          <a:p>
            <a:pPr lvl="1"/>
            <a:r>
              <a:rPr lang="en-US" altLang="en-US" sz="2400" dirty="0"/>
              <a:t>No phage resistance observed</a:t>
            </a:r>
          </a:p>
          <a:p>
            <a:pPr lvl="1"/>
            <a:r>
              <a:rPr lang="en-US" altLang="en-US" sz="2400" dirty="0"/>
              <a:t>Therefore low MOI</a:t>
            </a:r>
          </a:p>
          <a:p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12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 smtClean="0"/>
              <a:t>Conclusions: 1</a:t>
            </a:r>
            <a:r>
              <a:rPr lang="en-US" altLang="en-US" sz="4000" baseline="30000" dirty="0" smtClean="0"/>
              <a:t>st</a:t>
            </a:r>
            <a:r>
              <a:rPr lang="en-US" altLang="en-US" sz="4000" dirty="0" smtClean="0"/>
              <a:t> Trial</a:t>
            </a:r>
            <a:endParaRPr lang="en-US" altLang="en-US" sz="4000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In this study, the cocktail was ineffective after 12 hours at reducing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</a:t>
            </a:r>
            <a:r>
              <a:rPr lang="en-US" altLang="en-US" sz="2400" dirty="0" smtClean="0"/>
              <a:t>in </a:t>
            </a:r>
            <a:r>
              <a:rPr lang="en-US" altLang="en-US" sz="2400" dirty="0" err="1" smtClean="0"/>
              <a:t>ileal</a:t>
            </a:r>
            <a:r>
              <a:rPr lang="en-US" altLang="en-US" sz="2400" dirty="0" smtClean="0"/>
              <a:t> samples</a:t>
            </a:r>
          </a:p>
          <a:p>
            <a:r>
              <a:rPr lang="en-US" altLang="en-US" sz="2400" dirty="0" smtClean="0"/>
              <a:t>A continual administration of the cocktail may prove to be successful in sustaining the concentration of phage in the ileum (high MOI), leading to continued reduction of </a:t>
            </a:r>
            <a:r>
              <a:rPr lang="en-US" altLang="en-US" sz="2400" i="1" dirty="0" smtClean="0"/>
              <a:t>E. coli </a:t>
            </a:r>
            <a:r>
              <a:rPr lang="en-US" altLang="en-US" sz="2400" dirty="0" smtClean="0"/>
              <a:t>O157:H7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8509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2nd Trial: Reduction in Bovine Feces</a:t>
            </a:r>
            <a:br>
              <a:rPr lang="en-US" altLang="en-US" sz="4000" dirty="0"/>
            </a:br>
            <a:r>
              <a:rPr lang="en-US" altLang="en-US" sz="4000" dirty="0"/>
              <a:t>Methods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Ten Holstein calves (4 months of age), divided into 2 groups of 2 animals/pen were used in a one week study</a:t>
            </a:r>
          </a:p>
          <a:p>
            <a:r>
              <a:rPr lang="en-US" altLang="en-US" sz="2400" i="1" dirty="0"/>
              <a:t>E. coli </a:t>
            </a:r>
            <a:r>
              <a:rPr lang="en-US" altLang="en-US" sz="2400" dirty="0"/>
              <a:t>O157:H7 strain 602 (</a:t>
            </a:r>
            <a:r>
              <a:rPr lang="en-US" altLang="en-US" sz="2400" dirty="0" err="1"/>
              <a:t>NalR</a:t>
            </a:r>
            <a:r>
              <a:rPr lang="en-US" altLang="en-US" sz="2400" dirty="0"/>
              <a:t>) was used as the bacterial inoculum for the calves</a:t>
            </a:r>
          </a:p>
        </p:txBody>
      </p:sp>
    </p:spTree>
    <p:extLst>
      <p:ext uri="{BB962C8B-B14F-4D97-AF65-F5344CB8AC3E}">
        <p14:creationId xmlns:p14="http://schemas.microsoft.com/office/powerpoint/2010/main" val="362157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2nd Trial: Reduction in Bovine Feces</a:t>
            </a:r>
            <a:br>
              <a:rPr lang="en-US" altLang="en-US" sz="4000" dirty="0"/>
            </a:br>
            <a:r>
              <a:rPr lang="en-US" altLang="en-US" sz="4000" dirty="0"/>
              <a:t>Methods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Calves were orally inoculated with 10</a:t>
            </a:r>
            <a:r>
              <a:rPr lang="en-US" altLang="en-US" sz="2400" baseline="30000" dirty="0"/>
              <a:t>8</a:t>
            </a:r>
            <a:r>
              <a:rPr lang="en-US" altLang="en-US" sz="2400" dirty="0"/>
              <a:t> CFU/mL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strain 602 (</a:t>
            </a:r>
            <a:r>
              <a:rPr lang="en-US" altLang="en-US" sz="2400" dirty="0" err="1"/>
              <a:t>Nal</a:t>
            </a:r>
            <a:r>
              <a:rPr lang="en-US" altLang="en-US" sz="2400" baseline="30000" dirty="0" err="1"/>
              <a:t>R</a:t>
            </a:r>
            <a:r>
              <a:rPr lang="en-US" altLang="en-US" sz="2400" dirty="0"/>
              <a:t>)</a:t>
            </a:r>
          </a:p>
          <a:p>
            <a:r>
              <a:rPr lang="en-US" altLang="en-US" sz="2400" dirty="0"/>
              <a:t>On day 2 post-inoculation, treated calves were inoculated with 10</a:t>
            </a:r>
            <a:r>
              <a:rPr lang="en-US" altLang="en-US" sz="2400" baseline="30000" dirty="0"/>
              <a:t>9 </a:t>
            </a:r>
            <a:r>
              <a:rPr lang="en-US" altLang="en-US" sz="2400" dirty="0"/>
              <a:t>PFU/mL phage cocktail</a:t>
            </a:r>
          </a:p>
          <a:p>
            <a:r>
              <a:rPr lang="en-US" altLang="en-US" sz="2400" dirty="0"/>
              <a:t>24 hours later, second dose of the cocktail (10</a:t>
            </a:r>
            <a:r>
              <a:rPr lang="en-US" altLang="en-US" sz="2400" baseline="30000" dirty="0"/>
              <a:t>9</a:t>
            </a:r>
            <a:r>
              <a:rPr lang="en-US" altLang="en-US" sz="2400" dirty="0"/>
              <a:t> PFU/mL) was administered to the treated group</a:t>
            </a:r>
          </a:p>
        </p:txBody>
      </p:sp>
    </p:spTree>
    <p:extLst>
      <p:ext uri="{BB962C8B-B14F-4D97-AF65-F5344CB8AC3E}">
        <p14:creationId xmlns:p14="http://schemas.microsoft.com/office/powerpoint/2010/main" val="244095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2nd Trial: Reduction in Bovine Feces</a:t>
            </a:r>
            <a:br>
              <a:rPr lang="en-US" altLang="en-US" sz="4000" dirty="0"/>
            </a:br>
            <a:r>
              <a:rPr lang="en-US" altLang="en-US" sz="4000" dirty="0"/>
              <a:t>Methods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Control calves were orally inoculated with an equivalent amount of lambda buffer</a:t>
            </a:r>
          </a:p>
          <a:p>
            <a:r>
              <a:rPr lang="en-US" altLang="en-US" sz="2400" dirty="0"/>
              <a:t>Fecal samples were sampled at 0, 4, 10, 16, 24, 36, and 48 hours </a:t>
            </a:r>
          </a:p>
          <a:p>
            <a:r>
              <a:rPr lang="en-US" altLang="en-US" sz="2400" i="1" dirty="0"/>
              <a:t>E. coli</a:t>
            </a:r>
            <a:r>
              <a:rPr lang="en-US" altLang="en-US" sz="2400" dirty="0"/>
              <a:t> O157:H7 strain 602 (</a:t>
            </a:r>
            <a:r>
              <a:rPr lang="en-US" altLang="en-US" sz="2400" dirty="0" err="1"/>
              <a:t>Nal</a:t>
            </a:r>
            <a:r>
              <a:rPr lang="en-US" altLang="en-US" sz="2400" baseline="30000" dirty="0" err="1"/>
              <a:t>R</a:t>
            </a:r>
            <a:r>
              <a:rPr lang="en-US" altLang="en-US" sz="2400" dirty="0"/>
              <a:t>) was enumerated by standard plate count on SMAC-</a:t>
            </a:r>
            <a:r>
              <a:rPr lang="en-US" altLang="en-US" sz="2400" dirty="0" err="1"/>
              <a:t>nal</a:t>
            </a:r>
            <a:r>
              <a:rPr lang="en-US" altLang="en-US" sz="2400" dirty="0"/>
              <a:t> plates</a:t>
            </a:r>
          </a:p>
          <a:p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8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2nd Trial: Reduction in Bovine Feces</a:t>
            </a:r>
            <a:br>
              <a:rPr lang="en-US" altLang="en-US" sz="4000" dirty="0"/>
            </a:br>
            <a:r>
              <a:rPr lang="en-US" altLang="en-US" sz="4000" dirty="0"/>
              <a:t>Results</a:t>
            </a:r>
          </a:p>
        </p:txBody>
      </p:sp>
      <p:graphicFrame>
        <p:nvGraphicFramePr>
          <p:cNvPr id="93187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177265"/>
              </p:ext>
            </p:extLst>
          </p:nvPr>
        </p:nvGraphicFramePr>
        <p:xfrm>
          <a:off x="2645735" y="2133600"/>
          <a:ext cx="6629400" cy="396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Chart" r:id="rId3" imgW="6524549" imgH="3905402" progId="Excel.Chart.8">
                  <p:embed/>
                </p:oleObj>
              </mc:Choice>
              <mc:Fallback>
                <p:oleObj name="Chart" r:id="rId3" imgW="6524549" imgH="390540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5735" y="2133600"/>
                        <a:ext cx="6629400" cy="396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6172200" y="21336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1400" b="1" i="1">
                <a:solidFill>
                  <a:srgbClr val="000000"/>
                </a:solidFill>
                <a:latin typeface="Times New Roman" panose="02020603050405020304" pitchFamily="18" charset="0"/>
              </a:rPr>
              <a:t>P =</a:t>
            </a:r>
            <a:r>
              <a:rPr lang="en-US" altLang="en-US" sz="1400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t>0.0505</a:t>
            </a:r>
          </a:p>
        </p:txBody>
      </p:sp>
    </p:spTree>
    <p:extLst>
      <p:ext uri="{BB962C8B-B14F-4D97-AF65-F5344CB8AC3E}">
        <p14:creationId xmlns:p14="http://schemas.microsoft.com/office/powerpoint/2010/main" val="319210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Conclusions: 2</a:t>
            </a:r>
            <a:r>
              <a:rPr lang="en-US" altLang="en-US" sz="4000" baseline="30000" dirty="0"/>
              <a:t>nd</a:t>
            </a:r>
            <a:r>
              <a:rPr lang="en-US" altLang="en-US" sz="4000" dirty="0"/>
              <a:t> Trial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Studies have shown that the use of more than one phage decreases the chance of resistance developing (</a:t>
            </a:r>
            <a:r>
              <a:rPr lang="en-US" altLang="en-US" sz="2400" dirty="0" err="1"/>
              <a:t>Tanji</a:t>
            </a:r>
            <a:r>
              <a:rPr lang="en-US" altLang="en-US" sz="2400" dirty="0"/>
              <a:t> </a:t>
            </a:r>
            <a:r>
              <a:rPr lang="en-US" altLang="en-US" sz="2400" i="1" dirty="0"/>
              <a:t>et al</a:t>
            </a:r>
            <a:r>
              <a:rPr lang="en-US" altLang="en-US" sz="2400" dirty="0"/>
              <a:t>., 2003; </a:t>
            </a:r>
            <a:r>
              <a:rPr lang="en-US" altLang="en-US" sz="2400" dirty="0" err="1"/>
              <a:t>O’Flynn</a:t>
            </a:r>
            <a:r>
              <a:rPr lang="en-US" altLang="en-US" sz="2400" dirty="0"/>
              <a:t> </a:t>
            </a:r>
            <a:r>
              <a:rPr lang="en-US" altLang="en-US" sz="2400" i="1" dirty="0"/>
              <a:t>et al</a:t>
            </a:r>
            <a:r>
              <a:rPr lang="en-US" altLang="en-US" sz="2400" dirty="0"/>
              <a:t>., 2004; Toro </a:t>
            </a:r>
            <a:r>
              <a:rPr lang="en-US" altLang="en-US" sz="2400" i="1" dirty="0"/>
              <a:t>et al</a:t>
            </a:r>
            <a:r>
              <a:rPr lang="en-US" altLang="en-US" sz="2400" dirty="0"/>
              <a:t>., 2005)</a:t>
            </a:r>
          </a:p>
          <a:p>
            <a:r>
              <a:rPr lang="en-US" altLang="en-US" sz="2400" dirty="0"/>
              <a:t>The results from this study showed that phage resistance did not occur when the phage was tested </a:t>
            </a:r>
            <a:r>
              <a:rPr lang="en-US" altLang="en-US" sz="2400" i="1" dirty="0"/>
              <a:t>in vitro </a:t>
            </a:r>
            <a:r>
              <a:rPr lang="en-US" altLang="en-US" sz="2400" dirty="0"/>
              <a:t>and </a:t>
            </a:r>
            <a:r>
              <a:rPr lang="en-US" altLang="en-US" sz="2400" i="1" dirty="0"/>
              <a:t>in vivo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614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Conclusions: 2</a:t>
            </a:r>
            <a:r>
              <a:rPr lang="en-US" altLang="en-US" sz="4000" baseline="30000" dirty="0"/>
              <a:t>nd</a:t>
            </a:r>
            <a:r>
              <a:rPr lang="en-US" altLang="en-US" sz="4000" dirty="0"/>
              <a:t> Trial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The phage cocktail developed in this study was able to infect 10 of 11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O26 strains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Although the cocktail did not completely eliminate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O157:H7 in the calves, there was a time period of approximately 14 hours where the fecal shedding was decreased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Slaughtering the animals during this time period would decrease the amount of </a:t>
            </a:r>
            <a:r>
              <a:rPr lang="en-US" altLang="en-US" sz="2400" i="1" dirty="0"/>
              <a:t>E. coli</a:t>
            </a:r>
            <a:r>
              <a:rPr lang="en-US" altLang="en-US" sz="2400" dirty="0"/>
              <a:t> O157:H7 entering the plant thereby allowing post-harvest interventions to be effective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Combining phage therapy with probiotics or vaccines may lead to a greater reduction of </a:t>
            </a:r>
            <a:r>
              <a:rPr lang="en-US" altLang="en-US" sz="2400" i="1" dirty="0"/>
              <a:t>E. coli </a:t>
            </a:r>
            <a:r>
              <a:rPr lang="en-US" altLang="en-US" sz="2400" dirty="0"/>
              <a:t>in the bovine GIT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26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704118"/>
              </p:ext>
            </p:extLst>
          </p:nvPr>
        </p:nvGraphicFramePr>
        <p:xfrm>
          <a:off x="2218414" y="0"/>
          <a:ext cx="8449585" cy="6337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CorelDRAW" r:id="rId4" imgW="9625203" imgH="7456703" progId="CorelDRAW.Graphic.11">
                  <p:embed/>
                </p:oleObj>
              </mc:Choice>
              <mc:Fallback>
                <p:oleObj name="CorelDRAW" r:id="rId4" imgW="9625203" imgH="7456703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8414" y="0"/>
                        <a:ext cx="8449585" cy="63371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144" y="6455831"/>
            <a:ext cx="719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Food Safety and Quality Program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443" y="6400327"/>
            <a:ext cx="1993556" cy="47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3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Custom 2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FF0000"/>
      </a:accent1>
      <a:accent2>
        <a:srgbClr val="FF6566"/>
      </a:accent2>
      <a:accent3>
        <a:srgbClr val="BF0000"/>
      </a:accent3>
      <a:accent4>
        <a:srgbClr val="7F0000"/>
      </a:accent4>
      <a:accent5>
        <a:srgbClr val="FFCCCC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3292</TotalTime>
  <Words>1403</Words>
  <Application>Microsoft Office PowerPoint</Application>
  <PresentationFormat>Custom</PresentationFormat>
  <Paragraphs>136</Paragraphs>
  <Slides>33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Retrospect</vt:lpstr>
      <vt:lpstr>Chart</vt:lpstr>
      <vt:lpstr>CorelDRAW</vt:lpstr>
      <vt:lpstr>        Reprogramming the Gut:  </vt:lpstr>
      <vt:lpstr>Goodridge Lab</vt:lpstr>
      <vt:lpstr>Beef Production</vt:lpstr>
      <vt:lpstr>Animal Slaughter</vt:lpstr>
      <vt:lpstr>Pre-Harvest Control Strategies</vt:lpstr>
      <vt:lpstr>Pre-Harvest Control Strategies</vt:lpstr>
      <vt:lpstr>Bacteriophage Diversity</vt:lpstr>
      <vt:lpstr>Objective</vt:lpstr>
      <vt:lpstr>Biocontrol of E. coli O157:H7 in the Bovine GIT</vt:lpstr>
      <vt:lpstr>Methods (Bacteriophage Cocktail)</vt:lpstr>
      <vt:lpstr>Host Range Study</vt:lpstr>
      <vt:lpstr>Methods</vt:lpstr>
      <vt:lpstr>Study One:</vt:lpstr>
      <vt:lpstr>Methods: Study One</vt:lpstr>
      <vt:lpstr>  Methods: Study One  </vt:lpstr>
      <vt:lpstr>  Methods: Study One  </vt:lpstr>
      <vt:lpstr>Results: Study One</vt:lpstr>
      <vt:lpstr>Conclusions: Study One</vt:lpstr>
      <vt:lpstr>Reduction of E. coli O157:H7 in the Bovine Ileum</vt:lpstr>
      <vt:lpstr>1st Trial: Reduction in the Bovine Ileum Methods</vt:lpstr>
      <vt:lpstr>1st Trial: Reduction in the Bovine Ileum Methods</vt:lpstr>
      <vt:lpstr>Oral Inoculation</vt:lpstr>
      <vt:lpstr>1st Trial: Reduction in the Bovine Ileum Methods</vt:lpstr>
      <vt:lpstr>1st Trial: Reduction in the Bovine Ileum Methods - Results </vt:lpstr>
      <vt:lpstr>Conclusions: 1st Trial</vt:lpstr>
      <vt:lpstr>Conclusions: 1st Trial</vt:lpstr>
      <vt:lpstr>2nd Trial: Reduction in Bovine Feces Methods</vt:lpstr>
      <vt:lpstr>2nd Trial: Reduction in Bovine Feces Methods</vt:lpstr>
      <vt:lpstr>2nd Trial: Reduction in Bovine Feces Methods</vt:lpstr>
      <vt:lpstr>2nd Trial: Reduction in Bovine Feces Results</vt:lpstr>
      <vt:lpstr>Conclusions: 2nd Trial</vt:lpstr>
      <vt:lpstr>Conclusions: 2nd Trial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Preventive Controls for Human Food Facilities</dc:title>
  <dc:creator>LAWRENCE GOODRIDGE</dc:creator>
  <cp:lastModifiedBy>omics</cp:lastModifiedBy>
  <cp:revision>173</cp:revision>
  <dcterms:created xsi:type="dcterms:W3CDTF">2014-01-22T04:04:34Z</dcterms:created>
  <dcterms:modified xsi:type="dcterms:W3CDTF">2016-07-11T09:36:53Z</dcterms:modified>
</cp:coreProperties>
</file>