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04" y="-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18EFF-CD4B-614E-B51E-0A92DBE6364E}" type="datetimeFigureOut">
              <a:rPr lang="en-US" smtClean="0"/>
              <a:t>7/27/16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B537A-4539-D248-8512-AC038C97D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44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B537A-4539-D248-8512-AC038C97D2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01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0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9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0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2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8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4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4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8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7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4A15B-928B-D54D-8152-50DE050458A7}" type="datetimeFigureOut">
              <a:rPr lang="en-US" smtClean="0"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5E193-3FDA-344B-9C75-639AD01EA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8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2237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bg2"/>
                </a:solidFill>
                <a:latin typeface="Times New Roman"/>
                <a:cs typeface="Times New Roman"/>
              </a:rPr>
              <a:t>Nutrition Knowledge in Pediatric and Adolescent Athletes</a:t>
            </a:r>
            <a:endParaRPr lang="en-US" sz="5400" b="1" dirty="0">
              <a:solidFill>
                <a:schemeClr val="bg2"/>
              </a:solidFill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35898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A survey-based study by the Mayo Clinic</a:t>
            </a:r>
            <a:endParaRPr lang="en-US" sz="4000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647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Study’s Importance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199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8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Obesity is an epidemic</a:t>
            </a:r>
          </a:p>
          <a:p>
            <a:pPr>
              <a:lnSpc>
                <a:spcPct val="150000"/>
              </a:lnSpc>
            </a:pPr>
            <a:r>
              <a:rPr lang="en-US" sz="38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Changes in school lunches – working?</a:t>
            </a:r>
          </a:p>
          <a:p>
            <a:pPr>
              <a:lnSpc>
                <a:spcPct val="150000"/>
              </a:lnSpc>
            </a:pPr>
            <a:r>
              <a:rPr lang="en-US" sz="38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Even healthy children often malnourished</a:t>
            </a:r>
          </a:p>
          <a:p>
            <a:pPr>
              <a:lnSpc>
                <a:spcPct val="150000"/>
              </a:lnSpc>
            </a:pPr>
            <a:r>
              <a:rPr lang="en-US" sz="38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New approach</a:t>
            </a:r>
            <a:endParaRPr lang="en-US" sz="3800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030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Goals/Aims of the Study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See what they know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Is there more we should be doing?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Need to set tone for life</a:t>
            </a:r>
            <a:endParaRPr lang="en-US" sz="4000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1651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Who Are We Studying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8994"/>
            <a:ext cx="8229600" cy="496328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6-17 years old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Active 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Athletic </a:t>
            </a: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clubs and schools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EEECE1"/>
                </a:solidFill>
                <a:cs typeface="Times New Roman"/>
              </a:rPr>
              <a:t>Where do they play sports?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EEECE1"/>
                </a:solidFill>
                <a:cs typeface="Times New Roman"/>
              </a:rPr>
              <a:t>Studied </a:t>
            </a:r>
            <a:r>
              <a:rPr lang="en-US" sz="4000" dirty="0">
                <a:solidFill>
                  <a:srgbClr val="EEECE1"/>
                </a:solidFill>
                <a:cs typeface="Times New Roman"/>
              </a:rPr>
              <a:t>nutrition</a:t>
            </a:r>
            <a:r>
              <a:rPr lang="en-US" sz="4000" dirty="0" smtClean="0">
                <a:solidFill>
                  <a:srgbClr val="EEECE1"/>
                </a:solidFill>
                <a:cs typeface="Times New Roman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000" dirty="0" smtClean="0">
              <a:solidFill>
                <a:srgbClr val="EEECE1"/>
              </a:solidFill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4000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690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The Survey Questions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Short and to the point</a:t>
            </a:r>
          </a:p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Multiple choice </a:t>
            </a:r>
            <a:endParaRPr lang="en-US" sz="4000" dirty="0" smtClean="0">
              <a:solidFill>
                <a:srgbClr val="EEECE1"/>
              </a:solidFill>
              <a:latin typeface="Times New Roman"/>
              <a:cs typeface="Times New Roman"/>
            </a:endParaRPr>
          </a:p>
          <a:p>
            <a:pPr>
              <a:lnSpc>
                <a:spcPct val="140000"/>
              </a:lnSpc>
            </a:pPr>
            <a:r>
              <a:rPr lang="en-US" sz="4000" dirty="0">
                <a:solidFill>
                  <a:srgbClr val="EEECE1"/>
                </a:solidFill>
                <a:latin typeface="Times New Roman"/>
                <a:cs typeface="Times New Roman"/>
              </a:rPr>
              <a:t>F</a:t>
            </a: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ill</a:t>
            </a: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-in-the-blank</a:t>
            </a:r>
          </a:p>
          <a:p>
            <a:pPr>
              <a:lnSpc>
                <a:spcPct val="14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No d</a:t>
            </a: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emographics</a:t>
            </a:r>
          </a:p>
          <a:p>
            <a:pPr marL="0" indent="0">
              <a:lnSpc>
                <a:spcPct val="140000"/>
              </a:lnSpc>
              <a:buNone/>
            </a:pPr>
            <a:endParaRPr lang="en-US" sz="4000" dirty="0" smtClean="0">
              <a:solidFill>
                <a:srgbClr val="EEECE1"/>
              </a:solidFill>
              <a:latin typeface="Times New Roman"/>
              <a:cs typeface="Times New Roman"/>
            </a:endParaRPr>
          </a:p>
          <a:p>
            <a:pPr marL="0" indent="0">
              <a:lnSpc>
                <a:spcPct val="140000"/>
              </a:lnSpc>
              <a:buNone/>
            </a:pPr>
            <a:endParaRPr lang="en-US" sz="4000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817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Expected Results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80215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Middle/High School Students</a:t>
            </a:r>
          </a:p>
          <a:p>
            <a:pPr lvl="1">
              <a:lnSpc>
                <a:spcPct val="130000"/>
              </a:lnSpc>
            </a:pPr>
            <a:r>
              <a:rPr lang="en-US" sz="36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Most correct</a:t>
            </a:r>
          </a:p>
          <a:p>
            <a:pPr lvl="1">
              <a:lnSpc>
                <a:spcPct val="130000"/>
              </a:lnSpc>
            </a:pPr>
            <a:r>
              <a:rPr lang="en-US" sz="36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Learn from trial and error</a:t>
            </a:r>
          </a:p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Elementary School Students</a:t>
            </a:r>
          </a:p>
          <a:p>
            <a:pPr lvl="1">
              <a:lnSpc>
                <a:spcPct val="130000"/>
              </a:lnSpc>
            </a:pPr>
            <a:r>
              <a:rPr lang="en-US" sz="36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More incorrect</a:t>
            </a:r>
          </a:p>
          <a:p>
            <a:pPr lvl="2">
              <a:lnSpc>
                <a:spcPct val="130000"/>
              </a:lnSpc>
            </a:pPr>
            <a:r>
              <a:rPr lang="en-US" sz="32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Differentiating between certain answers</a:t>
            </a:r>
          </a:p>
          <a:p>
            <a:pPr lvl="1">
              <a:lnSpc>
                <a:spcPct val="130000"/>
              </a:lnSpc>
            </a:pPr>
            <a:endParaRPr lang="en-US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667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Future Topics to Investigate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Many directions for future studies</a:t>
            </a:r>
          </a:p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Portioning </a:t>
            </a:r>
          </a:p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Demographics</a:t>
            </a:r>
          </a:p>
          <a:p>
            <a:pPr lvl="1">
              <a:lnSpc>
                <a:spcPct val="130000"/>
              </a:lnSpc>
            </a:pPr>
            <a:r>
              <a:rPr lang="en-US" sz="36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Public vs. Private Schools</a:t>
            </a:r>
          </a:p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Athletes vs. Non-Athletes</a:t>
            </a:r>
          </a:p>
          <a:p>
            <a:pPr marL="457200" lvl="1" indent="0">
              <a:buNone/>
            </a:pPr>
            <a:endParaRPr lang="en-US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378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Limitations</a:t>
            </a:r>
            <a:endParaRPr lang="en-US" sz="4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Similar backgrounds</a:t>
            </a:r>
            <a:endParaRPr lang="en-US" sz="4000" dirty="0" smtClean="0">
              <a:solidFill>
                <a:srgbClr val="EEECE1"/>
              </a:solidFill>
              <a:latin typeface="Times New Roman"/>
              <a:cs typeface="Times New Roman"/>
            </a:endParaRPr>
          </a:p>
          <a:p>
            <a:pPr lvl="1">
              <a:lnSpc>
                <a:spcPct val="130000"/>
              </a:lnSpc>
            </a:pPr>
            <a:r>
              <a:rPr lang="en-US" sz="36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Mostly upper class</a:t>
            </a:r>
          </a:p>
          <a:p>
            <a:pPr lvl="1">
              <a:lnSpc>
                <a:spcPct val="130000"/>
              </a:lnSpc>
            </a:pPr>
            <a:r>
              <a:rPr lang="en-US" sz="36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Well-educated</a:t>
            </a:r>
          </a:p>
          <a:p>
            <a:pPr>
              <a:lnSpc>
                <a:spcPct val="130000"/>
              </a:lnSpc>
            </a:pPr>
            <a:r>
              <a:rPr lang="en-US" sz="4000" dirty="0" smtClean="0">
                <a:solidFill>
                  <a:srgbClr val="EEECE1"/>
                </a:solidFill>
                <a:latin typeface="Times New Roman"/>
                <a:cs typeface="Times New Roman"/>
              </a:rPr>
              <a:t>Smaller age ranges</a:t>
            </a:r>
          </a:p>
          <a:p>
            <a:pPr marL="0" indent="0">
              <a:lnSpc>
                <a:spcPct val="130000"/>
              </a:lnSpc>
              <a:buNone/>
            </a:pPr>
            <a:endParaRPr lang="en-US" sz="4000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36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EEECE1"/>
                </a:solidFill>
                <a:latin typeface="+mn-lt"/>
              </a:rPr>
              <a:t>References</a:t>
            </a:r>
            <a:endParaRPr lang="en-US" sz="4800" b="1" dirty="0">
              <a:solidFill>
                <a:srgbClr val="EEECE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indent="-347472">
              <a:lnSpc>
                <a:spcPct val="150000"/>
              </a:lnSpc>
            </a:pP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Ogden CL, Carroll MD, Kit BK, et al. Prevalence of childhood and adult obesity in the United States, 2011-2012. 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JAMA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. 2014;311(8):806-14.</a:t>
            </a:r>
          </a:p>
          <a:p>
            <a:pPr indent="-347472">
              <a:lnSpc>
                <a:spcPct val="150000"/>
              </a:lnSpc>
            </a:pP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rgbClr val="EEECE1"/>
                </a:solidFill>
                <a:latin typeface="Times New Roman"/>
                <a:cs typeface="Times New Roman"/>
              </a:rPr>
              <a:t>Lakshman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 R, Elks CE, </a:t>
            </a:r>
            <a:r>
              <a:rPr lang="en-US" dirty="0" err="1">
                <a:solidFill>
                  <a:srgbClr val="EEECE1"/>
                </a:solidFill>
                <a:latin typeface="Times New Roman"/>
                <a:cs typeface="Times New Roman"/>
              </a:rPr>
              <a:t>Ong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 KK. Childhood obesity. 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Circ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. 2012; 126(14):1770-9. </a:t>
            </a:r>
          </a:p>
          <a:p>
            <a:pPr indent="-347472">
              <a:lnSpc>
                <a:spcPct val="150000"/>
              </a:lnSpc>
            </a:pPr>
            <a:r>
              <a:rPr lang="en-US" dirty="0" err="1" smtClean="0">
                <a:solidFill>
                  <a:srgbClr val="EEECE1"/>
                </a:solidFill>
                <a:latin typeface="Times New Roman"/>
                <a:cs typeface="Times New Roman"/>
              </a:rPr>
              <a:t>Özdemir</a:t>
            </a: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N. Iron deficiency anemia from diagnosis to treatment in children. 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Turk </a:t>
            </a:r>
            <a:r>
              <a:rPr lang="en-US" i="1" dirty="0" err="1">
                <a:solidFill>
                  <a:srgbClr val="EEECE1"/>
                </a:solidFill>
                <a:latin typeface="Times New Roman"/>
                <a:cs typeface="Times New Roman"/>
              </a:rPr>
              <a:t>Pediatri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>
                <a:solidFill>
                  <a:srgbClr val="EEECE1"/>
                </a:solidFill>
                <a:latin typeface="Times New Roman"/>
                <a:cs typeface="Times New Roman"/>
              </a:rPr>
              <a:t>Ars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. 2015 Mar 1;50(1):11-9.</a:t>
            </a:r>
          </a:p>
          <a:p>
            <a:pPr indent="-347472">
              <a:lnSpc>
                <a:spcPct val="150000"/>
              </a:lnSpc>
            </a:pPr>
            <a:r>
              <a:rPr lang="en-US" dirty="0" err="1" smtClean="0">
                <a:solidFill>
                  <a:srgbClr val="EEECE1"/>
                </a:solidFill>
                <a:latin typeface="Times New Roman"/>
                <a:cs typeface="Times New Roman"/>
              </a:rPr>
              <a:t>Rovner</a:t>
            </a: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AJ, O’Brien KO. </a:t>
            </a:r>
            <a:r>
              <a:rPr lang="en-US" dirty="0" err="1">
                <a:solidFill>
                  <a:srgbClr val="EEECE1"/>
                </a:solidFill>
                <a:latin typeface="Times New Roman"/>
                <a:cs typeface="Times New Roman"/>
              </a:rPr>
              <a:t>Hypovitaminosis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 D among healthy children in the United States: a review of the current evidence. 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Arch </a:t>
            </a:r>
            <a:r>
              <a:rPr lang="en-US" i="1" dirty="0" err="1">
                <a:solidFill>
                  <a:srgbClr val="EEECE1"/>
                </a:solidFill>
                <a:latin typeface="Times New Roman"/>
                <a:cs typeface="Times New Roman"/>
              </a:rPr>
              <a:t>Pediatr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 </a:t>
            </a:r>
            <a:r>
              <a:rPr lang="en-US" i="1" dirty="0" err="1">
                <a:solidFill>
                  <a:srgbClr val="EEECE1"/>
                </a:solidFill>
                <a:latin typeface="Times New Roman"/>
                <a:cs typeface="Times New Roman"/>
              </a:rPr>
              <a:t>Adolesc</a:t>
            </a:r>
            <a:r>
              <a:rPr lang="en-US" i="1" dirty="0">
                <a:solidFill>
                  <a:srgbClr val="EEECE1"/>
                </a:solidFill>
                <a:latin typeface="Times New Roman"/>
                <a:cs typeface="Times New Roman"/>
              </a:rPr>
              <a:t> Med</a:t>
            </a:r>
            <a:r>
              <a:rPr lang="en-US" dirty="0">
                <a:solidFill>
                  <a:srgbClr val="EEECE1"/>
                </a:solidFill>
                <a:latin typeface="Times New Roman"/>
                <a:cs typeface="Times New Roman"/>
              </a:rPr>
              <a:t>. 2008 Jun;162(6):513-9.</a:t>
            </a:r>
          </a:p>
          <a:p>
            <a:pPr indent="-347472">
              <a:lnSpc>
                <a:spcPct val="150000"/>
              </a:lnSpc>
            </a:pP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Cohen JFW, Richardson S, Parker E, Catalano PJ, </a:t>
            </a:r>
            <a:r>
              <a:rPr lang="en-US" dirty="0" err="1" smtClean="0">
                <a:solidFill>
                  <a:srgbClr val="EEECE1"/>
                </a:solidFill>
                <a:latin typeface="Times New Roman"/>
                <a:cs typeface="Times New Roman"/>
              </a:rPr>
              <a:t>Rimm</a:t>
            </a: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 EB. Impact of the New U.S. Department of Agriculture School Meal Standards on Food Selection, Consumption, and Waste. </a:t>
            </a:r>
            <a:r>
              <a:rPr lang="en-US" i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Am J </a:t>
            </a:r>
            <a:r>
              <a:rPr lang="en-US" i="1" dirty="0" err="1" smtClean="0">
                <a:solidFill>
                  <a:srgbClr val="EEECE1"/>
                </a:solidFill>
                <a:latin typeface="Times New Roman"/>
                <a:cs typeface="Times New Roman"/>
              </a:rPr>
              <a:t>Prev</a:t>
            </a:r>
            <a:r>
              <a:rPr lang="en-US" i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 Med. </a:t>
            </a: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2014 Apr; 46(4): 388-394. </a:t>
            </a:r>
          </a:p>
          <a:p>
            <a:pPr indent="-347472">
              <a:lnSpc>
                <a:spcPct val="150000"/>
              </a:lnSpc>
            </a:pP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Smith SL, Cunningham-Sabo L. Food choice, plate waste and nutrient intake of elementary- and middle-school students participating in the US National School Lunch Program. </a:t>
            </a:r>
            <a:r>
              <a:rPr lang="en-US" i="1" dirty="0" smtClean="0">
                <a:solidFill>
                  <a:srgbClr val="EEECE1"/>
                </a:solidFill>
                <a:latin typeface="Times New Roman"/>
                <a:cs typeface="Times New Roman"/>
              </a:rPr>
              <a:t>Public Health Nutrition</a:t>
            </a:r>
            <a:r>
              <a:rPr lang="en-US" dirty="0" smtClean="0">
                <a:solidFill>
                  <a:srgbClr val="EEECE1"/>
                </a:solidFill>
                <a:latin typeface="Times New Roman"/>
                <a:cs typeface="Times New Roman"/>
              </a:rPr>
              <a:t>. 2013 17(6), 1255-1263</a:t>
            </a:r>
            <a:endParaRPr lang="en-US" dirty="0">
              <a:solidFill>
                <a:srgbClr val="EEECE1"/>
              </a:solidFill>
              <a:latin typeface="Times New Roman"/>
              <a:cs typeface="Times New Roman"/>
            </a:endParaRPr>
          </a:p>
          <a:p>
            <a:pPr indent="-347472">
              <a:lnSpc>
                <a:spcPct val="150000"/>
              </a:lnSpc>
            </a:pPr>
            <a:endParaRPr lang="en-US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4792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smtClean="0">
                <a:solidFill>
                  <a:srgbClr val="EEECE1"/>
                </a:solidFill>
                <a:latin typeface="Times New Roman"/>
                <a:cs typeface="Times New Roman"/>
              </a:rPr>
              <a:t>Thank you!</a:t>
            </a:r>
            <a:endParaRPr lang="en-US" sz="8800" b="1" dirty="0">
              <a:solidFill>
                <a:srgbClr val="EEECE1"/>
              </a:solidFill>
              <a:latin typeface="Times New Roman"/>
              <a:cs typeface="Times New Roman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EEECE1"/>
                </a:solidFill>
              </a:rPr>
              <a:t>Any questions?</a:t>
            </a:r>
            <a:endParaRPr lang="en-US" sz="4400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66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398</Words>
  <Application>Microsoft Macintosh PowerPoint</Application>
  <PresentationFormat>On-screen Show (4:3)</PresentationFormat>
  <Paragraphs>50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Nutrition Knowledge in Pediatric and Adolescent Athletes</vt:lpstr>
      <vt:lpstr>Study’s Importance</vt:lpstr>
      <vt:lpstr>Goals/Aims of the Study</vt:lpstr>
      <vt:lpstr>Who Are We Studying</vt:lpstr>
      <vt:lpstr>The Survey Questions</vt:lpstr>
      <vt:lpstr>Expected Results</vt:lpstr>
      <vt:lpstr>Future Topics to Investigate</vt:lpstr>
      <vt:lpstr>Limitations</vt:lpstr>
      <vt:lpstr>References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Knowledge in Pediatric and Adolescent Athletes</dc:title>
  <dc:creator>Lauren Schaffer</dc:creator>
  <cp:lastModifiedBy>Lauren Schaffer</cp:lastModifiedBy>
  <cp:revision>20</cp:revision>
  <dcterms:created xsi:type="dcterms:W3CDTF">2016-07-18T14:23:08Z</dcterms:created>
  <dcterms:modified xsi:type="dcterms:W3CDTF">2016-07-27T14:59:01Z</dcterms:modified>
</cp:coreProperties>
</file>