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94" r:id="rId2"/>
    <p:sldId id="257" r:id="rId3"/>
    <p:sldId id="284" r:id="rId4"/>
    <p:sldId id="292" r:id="rId5"/>
    <p:sldId id="293" r:id="rId6"/>
    <p:sldId id="258" r:id="rId7"/>
    <p:sldId id="259" r:id="rId8"/>
    <p:sldId id="260" r:id="rId9"/>
    <p:sldId id="261" r:id="rId10"/>
    <p:sldId id="265" r:id="rId11"/>
    <p:sldId id="266" r:id="rId12"/>
    <p:sldId id="263" r:id="rId13"/>
    <p:sldId id="267" r:id="rId14"/>
    <p:sldId id="268" r:id="rId15"/>
    <p:sldId id="269" r:id="rId16"/>
    <p:sldId id="273" r:id="rId17"/>
    <p:sldId id="274" r:id="rId18"/>
    <p:sldId id="275" r:id="rId19"/>
    <p:sldId id="276" r:id="rId20"/>
    <p:sldId id="289" r:id="rId21"/>
    <p:sldId id="277" r:id="rId22"/>
    <p:sldId id="278" r:id="rId23"/>
    <p:sldId id="279" r:id="rId24"/>
    <p:sldId id="290" r:id="rId25"/>
    <p:sldId id="291" r:id="rId26"/>
    <p:sldId id="280" r:id="rId27"/>
    <p:sldId id="288" r:id="rId28"/>
    <p:sldId id="282" r:id="rId29"/>
    <p:sldId id="283" r:id="rId30"/>
    <p:sldId id="286" r:id="rId31"/>
    <p:sldId id="287" r:id="rId32"/>
    <p:sldId id="285" r:id="rId33"/>
    <p:sldId id="295" r:id="rId34"/>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9" autoAdjust="0"/>
    <p:restoredTop sz="94660"/>
  </p:normalViewPr>
  <p:slideViewPr>
    <p:cSldViewPr>
      <p:cViewPr varScale="1">
        <p:scale>
          <a:sx n="51" d="100"/>
          <a:sy n="51" d="100"/>
        </p:scale>
        <p:origin x="-2322" y="-108"/>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B7EAACA-90B9-4C80-9AC6-A49789628E1E}" type="datetimeFigureOut">
              <a:rPr lang="en-CA" smtClean="0"/>
              <a:pPr/>
              <a:t>27/07/2016</a:t>
            </a:fld>
            <a:endParaRPr lang="en-CA"/>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469820-E250-40D0-BD48-A088A6665487}" type="slidenum">
              <a:rPr lang="en-CA" smtClean="0"/>
              <a:pPr/>
              <a:t>‹#›</a:t>
            </a:fld>
            <a:endParaRPr lang="en-CA"/>
          </a:p>
        </p:txBody>
      </p:sp>
    </p:spTree>
    <p:extLst>
      <p:ext uri="{BB962C8B-B14F-4D97-AF65-F5344CB8AC3E}">
        <p14:creationId xmlns:p14="http://schemas.microsoft.com/office/powerpoint/2010/main" val="3025250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4B14CF9E-AEC2-48B6-A1C7-479063C216D9}" type="slidenum">
              <a:rPr lang="en-CA" altLang="en-US" smtClean="0">
                <a:latin typeface="Arial" charset="0"/>
              </a:rPr>
              <a:pPr eaLnBrk="1" hangingPunct="1">
                <a:spcBef>
                  <a:spcPct val="0"/>
                </a:spcBef>
              </a:pPr>
              <a:t>19</a:t>
            </a:fld>
            <a:endParaRPr lang="en-CA" altLang="en-US"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E469820-E250-40D0-BD48-A088A6665487}" type="slidenum">
              <a:rPr lang="en-CA" smtClean="0"/>
              <a:pPr/>
              <a:t>25</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CA"/>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26C1C76E-BE5B-44B6-9D37-A1C1A8080A1D}" type="datetimeFigureOut">
              <a:rPr lang="en-CA" smtClean="0"/>
              <a:pPr/>
              <a:t>27/07/2016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F52A7CE-193A-45ED-A101-0AFDF2D78CA2}" type="slidenum">
              <a:rPr lang="en-CA" smtClean="0"/>
              <a:pPr/>
              <a:t>‹#›</a:t>
            </a:fld>
            <a:endParaRPr lang="en-CA"/>
          </a:p>
        </p:txBody>
      </p:sp>
    </p:spTree>
    <p:extLst>
      <p:ext uri="{BB962C8B-B14F-4D97-AF65-F5344CB8AC3E}">
        <p14:creationId xmlns:p14="http://schemas.microsoft.com/office/powerpoint/2010/main" val="21884992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26C1C76E-BE5B-44B6-9D37-A1C1A8080A1D}" type="datetimeFigureOut">
              <a:rPr lang="en-CA" smtClean="0"/>
              <a:pPr/>
              <a:t>27/07/2016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F52A7CE-193A-45ED-A101-0AFDF2D78CA2}" type="slidenum">
              <a:rPr lang="en-CA" smtClean="0"/>
              <a:pPr/>
              <a:t>‹#›</a:t>
            </a:fld>
            <a:endParaRPr lang="en-CA"/>
          </a:p>
        </p:txBody>
      </p:sp>
    </p:spTree>
    <p:extLst>
      <p:ext uri="{BB962C8B-B14F-4D97-AF65-F5344CB8AC3E}">
        <p14:creationId xmlns:p14="http://schemas.microsoft.com/office/powerpoint/2010/main" val="39106924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C1C76E-BE5B-44B6-9D37-A1C1A8080A1D}" type="datetimeFigureOut">
              <a:rPr lang="en-CA" smtClean="0"/>
              <a:pPr/>
              <a:t>27/07/2016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F52A7CE-193A-45ED-A101-0AFDF2D78CA2}" type="slidenum">
              <a:rPr lang="en-CA" smtClean="0"/>
              <a:pPr/>
              <a:t>‹#›</a:t>
            </a:fld>
            <a:endParaRPr lang="en-CA"/>
          </a:p>
        </p:txBody>
      </p:sp>
    </p:spTree>
    <p:extLst>
      <p:ext uri="{BB962C8B-B14F-4D97-AF65-F5344CB8AC3E}">
        <p14:creationId xmlns:p14="http://schemas.microsoft.com/office/powerpoint/2010/main" val="1226023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26C1C76E-BE5B-44B6-9D37-A1C1A8080A1D}" type="datetimeFigureOut">
              <a:rPr lang="en-CA" smtClean="0"/>
              <a:pPr/>
              <a:t>27/07/2016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F52A7CE-193A-45ED-A101-0AFDF2D78CA2}" type="slidenum">
              <a:rPr lang="en-CA" smtClean="0"/>
              <a:pPr/>
              <a:t>‹#›</a:t>
            </a:fld>
            <a:endParaRPr lang="en-CA"/>
          </a:p>
        </p:txBody>
      </p:sp>
    </p:spTree>
    <p:extLst>
      <p:ext uri="{BB962C8B-B14F-4D97-AF65-F5344CB8AC3E}">
        <p14:creationId xmlns:p14="http://schemas.microsoft.com/office/powerpoint/2010/main" val="36611046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6184"/>
            <a:ext cx="6172200" cy="1524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26C1C76E-BE5B-44B6-9D37-A1C1A8080A1D}" type="datetimeFigureOut">
              <a:rPr lang="en-CA" smtClean="0"/>
              <a:pPr/>
              <a:t>27/07/2016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2F52A7CE-193A-45ED-A101-0AFDF2D78CA2}" type="slidenum">
              <a:rPr lang="en-CA" smtClean="0"/>
              <a:pPr/>
              <a:t>‹#›</a:t>
            </a:fld>
            <a:endParaRPr lang="en-CA"/>
          </a:p>
        </p:txBody>
      </p:sp>
    </p:spTree>
    <p:extLst>
      <p:ext uri="{BB962C8B-B14F-4D97-AF65-F5344CB8AC3E}">
        <p14:creationId xmlns:p14="http://schemas.microsoft.com/office/powerpoint/2010/main" val="3970343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26C1C76E-BE5B-44B6-9D37-A1C1A8080A1D}" type="datetimeFigureOut">
              <a:rPr lang="en-CA" smtClean="0"/>
              <a:pPr/>
              <a:t>27/07/2016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2F52A7CE-193A-45ED-A101-0AFDF2D78CA2}" type="slidenum">
              <a:rPr lang="en-CA" smtClean="0"/>
              <a:pPr/>
              <a:t>‹#›</a:t>
            </a:fld>
            <a:endParaRPr lang="en-CA"/>
          </a:p>
        </p:txBody>
      </p:sp>
    </p:spTree>
    <p:extLst>
      <p:ext uri="{BB962C8B-B14F-4D97-AF65-F5344CB8AC3E}">
        <p14:creationId xmlns:p14="http://schemas.microsoft.com/office/powerpoint/2010/main" val="25795397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C1C76E-BE5B-44B6-9D37-A1C1A8080A1D}" type="datetimeFigureOut">
              <a:rPr lang="en-CA" smtClean="0"/>
              <a:pPr/>
              <a:t>27/07/2016</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2F52A7CE-193A-45ED-A101-0AFDF2D78CA2}" type="slidenum">
              <a:rPr lang="en-CA" smtClean="0"/>
              <a:pPr/>
              <a:t>‹#›</a:t>
            </a:fld>
            <a:endParaRPr lang="en-CA"/>
          </a:p>
        </p:txBody>
      </p:sp>
    </p:spTree>
    <p:extLst>
      <p:ext uri="{BB962C8B-B14F-4D97-AF65-F5344CB8AC3E}">
        <p14:creationId xmlns:p14="http://schemas.microsoft.com/office/powerpoint/2010/main" val="4250072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C1C76E-BE5B-44B6-9D37-A1C1A8080A1D}" type="datetimeFigureOut">
              <a:rPr lang="en-CA" smtClean="0"/>
              <a:pPr/>
              <a:t>27/07/2016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F52A7CE-193A-45ED-A101-0AFDF2D78CA2}" type="slidenum">
              <a:rPr lang="en-CA" smtClean="0"/>
              <a:pPr/>
              <a:t>‹#›</a:t>
            </a:fld>
            <a:endParaRPr lang="en-CA"/>
          </a:p>
        </p:txBody>
      </p:sp>
    </p:spTree>
    <p:extLst>
      <p:ext uri="{BB962C8B-B14F-4D97-AF65-F5344CB8AC3E}">
        <p14:creationId xmlns:p14="http://schemas.microsoft.com/office/powerpoint/2010/main" val="36125684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C1C76E-BE5B-44B6-9D37-A1C1A8080A1D}" type="datetimeFigureOut">
              <a:rPr lang="en-CA" smtClean="0"/>
              <a:pPr/>
              <a:t>27/07/2016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2F52A7CE-193A-45ED-A101-0AFDF2D78CA2}" type="slidenum">
              <a:rPr lang="en-CA" smtClean="0"/>
              <a:pPr/>
              <a:t>‹#›</a:t>
            </a:fld>
            <a:endParaRPr lang="en-CA"/>
          </a:p>
        </p:txBody>
      </p:sp>
    </p:spTree>
    <p:extLst>
      <p:ext uri="{BB962C8B-B14F-4D97-AF65-F5344CB8AC3E}">
        <p14:creationId xmlns:p14="http://schemas.microsoft.com/office/powerpoint/2010/main" val="445141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26C1C76E-BE5B-44B6-9D37-A1C1A8080A1D}" type="datetimeFigureOut">
              <a:rPr lang="en-CA" smtClean="0"/>
              <a:pPr/>
              <a:t>27/07/2016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F52A7CE-193A-45ED-A101-0AFDF2D78CA2}" type="slidenum">
              <a:rPr lang="en-CA" smtClean="0"/>
              <a:pPr/>
              <a:t>‹#›</a:t>
            </a:fld>
            <a:endParaRPr lang="en-CA"/>
          </a:p>
        </p:txBody>
      </p:sp>
    </p:spTree>
    <p:extLst>
      <p:ext uri="{BB962C8B-B14F-4D97-AF65-F5344CB8AC3E}">
        <p14:creationId xmlns:p14="http://schemas.microsoft.com/office/powerpoint/2010/main" val="1749316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488951"/>
            <a:ext cx="1157288" cy="10401300"/>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257175" y="488951"/>
            <a:ext cx="3357563" cy="104013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26C1C76E-BE5B-44B6-9D37-A1C1A8080A1D}" type="datetimeFigureOut">
              <a:rPr lang="en-CA" smtClean="0"/>
              <a:pPr/>
              <a:t>27/07/2016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2F52A7CE-193A-45ED-A101-0AFDF2D78CA2}" type="slidenum">
              <a:rPr lang="en-CA" smtClean="0"/>
              <a:pPr/>
              <a:t>‹#›</a:t>
            </a:fld>
            <a:endParaRPr lang="en-CA"/>
          </a:p>
        </p:txBody>
      </p:sp>
    </p:spTree>
    <p:extLst>
      <p:ext uri="{BB962C8B-B14F-4D97-AF65-F5344CB8AC3E}">
        <p14:creationId xmlns:p14="http://schemas.microsoft.com/office/powerpoint/2010/main" val="1315923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26C1C76E-BE5B-44B6-9D37-A1C1A8080A1D}" type="datetimeFigureOut">
              <a:rPr lang="en-CA" smtClean="0"/>
              <a:pPr/>
              <a:t>27/07/2016</a:t>
            </a:fld>
            <a:endParaRPr lang="en-CA"/>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2F52A7CE-193A-45ED-A101-0AFDF2D78CA2}" type="slidenum">
              <a:rPr lang="en-CA" smtClean="0"/>
              <a:pPr/>
              <a:t>‹#›</a:t>
            </a:fld>
            <a:endParaRPr lang="en-CA"/>
          </a:p>
        </p:txBody>
      </p:sp>
    </p:spTree>
    <p:extLst>
      <p:ext uri="{BB962C8B-B14F-4D97-AF65-F5344CB8AC3E}">
        <p14:creationId xmlns:p14="http://schemas.microsoft.com/office/powerpoint/2010/main" val="407931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2.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dirty="0" smtClean="0"/>
              <a:t>Conference Series LLC </a:t>
            </a:r>
            <a:r>
              <a:rPr lang="en-US" altLang="en-US" dirty="0" smtClean="0"/>
              <a:t>Conferences</a:t>
            </a:r>
          </a:p>
        </p:txBody>
      </p:sp>
      <p:sp>
        <p:nvSpPr>
          <p:cNvPr id="3" name="Content Placeholder 2"/>
          <p:cNvSpPr>
            <a:spLocks noGrp="1"/>
          </p:cNvSpPr>
          <p:nvPr>
            <p:ph idx="1"/>
          </p:nvPr>
        </p:nvSpPr>
        <p:spPr>
          <a:xfrm>
            <a:off x="342900" y="2580219"/>
            <a:ext cx="6172200" cy="5954183"/>
          </a:xfrm>
        </p:spPr>
        <p:txBody>
          <a:bodyPr>
            <a:normAutofit fontScale="70000" lnSpcReduction="20000"/>
          </a:bodyPr>
          <a:lstStyle/>
          <a:p>
            <a:pPr marL="0" indent="0" algn="just">
              <a:buFontTx/>
              <a:buNone/>
              <a:defRPr/>
            </a:pPr>
            <a:r>
              <a:rPr lang="en-US" dirty="0" smtClean="0"/>
              <a:t>Conference Series LLC </a:t>
            </a:r>
            <a:r>
              <a:rPr lang="en-US" dirty="0" smtClean="0"/>
              <a:t>is a pioneer and leading science event organizer, which publishes around 500 open access journals and conducts over 500 Medical, Clinical, Engineering, Life Sciences, Pharma scientific conferences all over the globe annually with the support of more than 1000 scientific associations and 30,000 editorial board members and 3.5 million followers to its credit.</a:t>
            </a:r>
          </a:p>
          <a:p>
            <a:pPr marL="0" indent="0" algn="just">
              <a:buFontTx/>
              <a:buNone/>
              <a:defRPr/>
            </a:pPr>
            <a:endParaRPr lang="en-US" dirty="0" smtClean="0"/>
          </a:p>
          <a:p>
            <a:pPr marL="0" indent="0" algn="just">
              <a:buFontTx/>
              <a:buNone/>
              <a:defRPr/>
            </a:pPr>
            <a:r>
              <a:rPr lang="en-US" dirty="0" smtClean="0"/>
              <a:t>Conference Series LLC </a:t>
            </a:r>
            <a:r>
              <a:rPr lang="en-US" dirty="0" smtClean="0"/>
              <a:t>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a:buFontTx/>
              <a:buNone/>
              <a:defRPr/>
            </a:pPr>
            <a:endParaRPr lang="en-US" dirty="0"/>
          </a:p>
        </p:txBody>
      </p:sp>
    </p:spTree>
    <p:extLst>
      <p:ext uri="{BB962C8B-B14F-4D97-AF65-F5344CB8AC3E}">
        <p14:creationId xmlns:p14="http://schemas.microsoft.com/office/powerpoint/2010/main" val="125542105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7896" y="1187624"/>
            <a:ext cx="6669360" cy="2739211"/>
          </a:xfrm>
          <a:prstGeom prst="rect">
            <a:avLst/>
          </a:prstGeom>
          <a:noFill/>
        </p:spPr>
        <p:txBody>
          <a:bodyPr wrap="square" rtlCol="0">
            <a:spAutoFit/>
          </a:bodyPr>
          <a:lstStyle/>
          <a:p>
            <a:pPr algn="ctr"/>
            <a:r>
              <a:rPr lang="en-CA" sz="3200" b="1" dirty="0" smtClean="0">
                <a:solidFill>
                  <a:srgbClr val="C00000"/>
                </a:solidFill>
              </a:rPr>
              <a:t>INTERCHANGEABILITY OF </a:t>
            </a:r>
          </a:p>
          <a:p>
            <a:pPr algn="ctr"/>
            <a:r>
              <a:rPr lang="en-CA" sz="3200" b="1" dirty="0" smtClean="0">
                <a:solidFill>
                  <a:srgbClr val="C00000"/>
                </a:solidFill>
              </a:rPr>
              <a:t>BIOLOGICAL DRUG PRODUCTS</a:t>
            </a:r>
          </a:p>
          <a:p>
            <a:pPr algn="ctr"/>
            <a:endParaRPr lang="en-CA" sz="3200" b="1" dirty="0" smtClean="0"/>
          </a:p>
          <a:p>
            <a:pPr algn="ctr"/>
            <a:r>
              <a:rPr lang="en-CA" sz="2400" b="1" u="sng" dirty="0" smtClean="0"/>
              <a:t>Laszlo </a:t>
            </a:r>
            <a:r>
              <a:rPr lang="en-CA" sz="2400" b="1" u="sng" dirty="0" err="1" smtClean="0"/>
              <a:t>Endrenyi</a:t>
            </a:r>
            <a:endParaRPr lang="en-CA" sz="2400" b="1" u="sng" dirty="0" smtClean="0"/>
          </a:p>
          <a:p>
            <a:pPr algn="ctr"/>
            <a:r>
              <a:rPr lang="en-CA" sz="2000" dirty="0" smtClean="0"/>
              <a:t>University of Toronto</a:t>
            </a:r>
            <a:endParaRPr lang="en-CA" sz="2000" dirty="0"/>
          </a:p>
          <a:p>
            <a:pPr algn="ctr"/>
            <a:endParaRPr lang="en-CA" sz="3200" b="1" dirty="0" smtClean="0"/>
          </a:p>
        </p:txBody>
      </p:sp>
      <p:sp>
        <p:nvSpPr>
          <p:cNvPr id="3" name="TextBox 2"/>
          <p:cNvSpPr txBox="1"/>
          <p:nvPr/>
        </p:nvSpPr>
        <p:spPr>
          <a:xfrm>
            <a:off x="2276872" y="7668344"/>
            <a:ext cx="3351110" cy="923330"/>
          </a:xfrm>
          <a:prstGeom prst="rect">
            <a:avLst/>
          </a:prstGeom>
          <a:noFill/>
        </p:spPr>
        <p:txBody>
          <a:bodyPr wrap="none" rtlCol="0">
            <a:spAutoFit/>
          </a:bodyPr>
          <a:lstStyle/>
          <a:p>
            <a:r>
              <a:rPr lang="en-CA" dirty="0" smtClean="0"/>
              <a:t>5</a:t>
            </a:r>
            <a:r>
              <a:rPr lang="en-CA" baseline="30000" dirty="0" smtClean="0"/>
              <a:t>th</a:t>
            </a:r>
            <a:r>
              <a:rPr lang="en-CA" dirty="0" smtClean="0"/>
              <a:t> European </a:t>
            </a:r>
            <a:r>
              <a:rPr lang="en-CA" dirty="0" err="1" smtClean="0"/>
              <a:t>Biosimilars</a:t>
            </a:r>
            <a:r>
              <a:rPr lang="en-CA" dirty="0" smtClean="0"/>
              <a:t> Congress</a:t>
            </a:r>
          </a:p>
          <a:p>
            <a:r>
              <a:rPr lang="en-CA" dirty="0" smtClean="0"/>
              <a:t>Valencia, Spain</a:t>
            </a:r>
          </a:p>
          <a:p>
            <a:r>
              <a:rPr lang="en-CA" dirty="0" smtClean="0"/>
              <a:t>June 27-29, 2016</a:t>
            </a:r>
            <a:endParaRPr lang="en-CA" dirty="0"/>
          </a:p>
        </p:txBody>
      </p:sp>
    </p:spTree>
    <p:extLst>
      <p:ext uri="{BB962C8B-B14F-4D97-AF65-F5344CB8AC3E}">
        <p14:creationId xmlns:p14="http://schemas.microsoft.com/office/powerpoint/2010/main" val="4064905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658" y="0"/>
            <a:ext cx="6172200" cy="1524000"/>
          </a:xfrm>
        </p:spPr>
        <p:txBody>
          <a:bodyPr>
            <a:normAutofit/>
          </a:bodyPr>
          <a:lstStyle/>
          <a:p>
            <a:r>
              <a:rPr lang="en-CA" sz="3600" b="1" u="sng" dirty="0" smtClean="0">
                <a:solidFill>
                  <a:srgbClr val="C00000"/>
                </a:solidFill>
              </a:rPr>
              <a:t>SYNOPSIS</a:t>
            </a:r>
            <a:endParaRPr lang="en-CA" sz="3600" b="1" u="sng" dirty="0">
              <a:solidFill>
                <a:srgbClr val="C00000"/>
              </a:solidFill>
            </a:endParaRPr>
          </a:p>
        </p:txBody>
      </p:sp>
      <p:sp>
        <p:nvSpPr>
          <p:cNvPr id="3" name="TextBox 2"/>
          <p:cNvSpPr txBox="1"/>
          <p:nvPr/>
        </p:nvSpPr>
        <p:spPr>
          <a:xfrm>
            <a:off x="188640" y="2141239"/>
            <a:ext cx="6330516" cy="5262979"/>
          </a:xfrm>
          <a:prstGeom prst="rect">
            <a:avLst/>
          </a:prstGeom>
          <a:noFill/>
        </p:spPr>
        <p:txBody>
          <a:bodyPr wrap="none" rtlCol="0">
            <a:spAutoFit/>
          </a:bodyPr>
          <a:lstStyle/>
          <a:p>
            <a:pPr marL="342900" lvl="1" indent="-342900">
              <a:buFont typeface="Arial" panose="020B0604020202020204" pitchFamily="34" charset="0"/>
              <a:buChar char="•"/>
            </a:pPr>
            <a:r>
              <a:rPr lang="en-CA" sz="2400" b="1" dirty="0" smtClean="0"/>
              <a:t>Introduction to, definitions of </a:t>
            </a:r>
            <a:r>
              <a:rPr lang="en-CA" sz="2400" b="1" dirty="0" err="1" smtClean="0"/>
              <a:t>prescribability</a:t>
            </a:r>
            <a:r>
              <a:rPr lang="en-CA" sz="2400" b="1" dirty="0" smtClean="0"/>
              <a:t>, </a:t>
            </a:r>
          </a:p>
          <a:p>
            <a:pPr marL="0" lvl="1"/>
            <a:r>
              <a:rPr lang="en-CA" sz="2400" b="1" dirty="0" smtClean="0"/>
              <a:t>     </a:t>
            </a:r>
            <a:r>
              <a:rPr lang="en-CA" sz="2400" b="1" dirty="0" err="1" smtClean="0"/>
              <a:t>switchability</a:t>
            </a:r>
            <a:r>
              <a:rPr lang="en-CA" sz="2400" b="1" dirty="0" smtClean="0"/>
              <a:t>, interchangeability</a:t>
            </a:r>
          </a:p>
          <a:p>
            <a:pPr marL="0" lvl="1"/>
            <a:endParaRPr lang="en-CA" sz="2400" b="1" dirty="0"/>
          </a:p>
          <a:p>
            <a:pPr marL="342900" lvl="1" indent="-342900">
              <a:buFont typeface="Arial" panose="020B0604020202020204" pitchFamily="34" charset="0"/>
              <a:buChar char="•"/>
            </a:pPr>
            <a:r>
              <a:rPr lang="en-CA" sz="2400" b="1" dirty="0" err="1" smtClean="0"/>
              <a:t>Biosimilarity</a:t>
            </a:r>
            <a:r>
              <a:rPr lang="en-CA" sz="2400" b="1" dirty="0" smtClean="0"/>
              <a:t> and its assessment</a:t>
            </a:r>
          </a:p>
          <a:p>
            <a:endParaRPr lang="en-CA" sz="2400" b="1" dirty="0"/>
          </a:p>
          <a:p>
            <a:pPr marL="342900" indent="-342900">
              <a:buFont typeface="Arial" panose="020B0604020202020204" pitchFamily="34" charset="0"/>
              <a:buChar char="•"/>
            </a:pPr>
            <a:r>
              <a:rPr lang="en-CA" sz="2400" b="1" dirty="0" smtClean="0"/>
              <a:t>Regulation of interchangeability of biological </a:t>
            </a:r>
          </a:p>
          <a:p>
            <a:r>
              <a:rPr lang="en-CA" sz="2400" b="1" dirty="0" smtClean="0"/>
              <a:t>     products in various jurisdictions</a:t>
            </a:r>
          </a:p>
          <a:p>
            <a:endParaRPr lang="en-CA" sz="2400" b="1" dirty="0"/>
          </a:p>
          <a:p>
            <a:pPr marL="342900" indent="-342900">
              <a:buFont typeface="Arial" panose="020B0604020202020204" pitchFamily="34" charset="0"/>
              <a:buChar char="•"/>
            </a:pPr>
            <a:r>
              <a:rPr lang="en-CA" sz="2400" b="1" dirty="0" smtClean="0"/>
              <a:t>Study designs and assessment of </a:t>
            </a:r>
          </a:p>
          <a:p>
            <a:r>
              <a:rPr lang="en-CA" sz="2400" b="1" dirty="0"/>
              <a:t> </a:t>
            </a:r>
            <a:r>
              <a:rPr lang="en-CA" sz="2400" b="1" dirty="0" smtClean="0"/>
              <a:t>    interchangeability</a:t>
            </a:r>
          </a:p>
          <a:p>
            <a:endParaRPr lang="en-CA" sz="2400" b="1" dirty="0" smtClean="0"/>
          </a:p>
          <a:p>
            <a:pPr marL="342900" indent="-342900">
              <a:buFont typeface="Arial" panose="020B0604020202020204" pitchFamily="34" charset="0"/>
              <a:buChar char="•"/>
            </a:pPr>
            <a:endParaRPr lang="en-CA" sz="2400" b="1" dirty="0"/>
          </a:p>
          <a:p>
            <a:endParaRPr lang="en-CA" sz="2400" b="1" dirty="0"/>
          </a:p>
          <a:p>
            <a:endParaRPr lang="en-CA" sz="2400" b="1" dirty="0"/>
          </a:p>
        </p:txBody>
      </p:sp>
    </p:spTree>
    <p:extLst>
      <p:ext uri="{BB962C8B-B14F-4D97-AF65-F5344CB8AC3E}">
        <p14:creationId xmlns:p14="http://schemas.microsoft.com/office/powerpoint/2010/main" val="1747969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0" y="-19050"/>
            <a:ext cx="6858000" cy="1524001"/>
          </a:xfrm>
        </p:spPr>
        <p:txBody>
          <a:bodyPr/>
          <a:lstStyle/>
          <a:p>
            <a:pPr eaLnBrk="1" hangingPunct="1"/>
            <a:r>
              <a:rPr lang="en-CA" altLang="en-US" sz="3600" b="1" u="sng" dirty="0" smtClean="0">
                <a:solidFill>
                  <a:srgbClr val="C00000"/>
                </a:solidFill>
              </a:rPr>
              <a:t>BIOEQUIVALENCE, BIOSIMILARITY, AND INTERCHANGEABILITY</a:t>
            </a:r>
          </a:p>
        </p:txBody>
      </p:sp>
      <p:sp>
        <p:nvSpPr>
          <p:cNvPr id="3075" name="TextBox 2"/>
          <p:cNvSpPr txBox="1">
            <a:spLocks noChangeArrowheads="1"/>
          </p:cNvSpPr>
          <p:nvPr/>
        </p:nvSpPr>
        <p:spPr bwMode="auto">
          <a:xfrm>
            <a:off x="332185" y="1619251"/>
            <a:ext cx="6834500" cy="5201424"/>
          </a:xfrm>
          <a:prstGeom prst="rect">
            <a:avLst/>
          </a:prstGeom>
          <a:noFill/>
          <a:ln w="9525">
            <a:noFill/>
            <a:miter lim="800000"/>
            <a:headEnd/>
            <a:tailEnd/>
          </a:ln>
        </p:spPr>
        <p:txBody>
          <a:bodyPr wrap="none">
            <a:spAutoFit/>
          </a:bodyPr>
          <a:lstStyle/>
          <a:p>
            <a:r>
              <a:rPr lang="en-CA" altLang="en-US" sz="2800" b="1">
                <a:solidFill>
                  <a:srgbClr val="3333CC"/>
                </a:solidFill>
              </a:rPr>
              <a:t>Bioequivalence</a:t>
            </a:r>
          </a:p>
          <a:p>
            <a:r>
              <a:rPr lang="en-CA" altLang="en-US" sz="2800" b="1">
                <a:solidFill>
                  <a:srgbClr val="3333CC"/>
                </a:solidFill>
              </a:rPr>
              <a:t> </a:t>
            </a:r>
            <a:r>
              <a:rPr lang="en-CA" altLang="en-US" sz="2400" b="1"/>
              <a:t>    Compare small-molecule, chemical drug products</a:t>
            </a:r>
          </a:p>
          <a:p>
            <a:r>
              <a:rPr lang="en-CA" altLang="en-US" sz="2400" b="1"/>
              <a:t>    </a:t>
            </a:r>
          </a:p>
          <a:p>
            <a:r>
              <a:rPr lang="en-CA" altLang="en-US" sz="2800" b="1">
                <a:solidFill>
                  <a:srgbClr val="3333CC"/>
                </a:solidFill>
              </a:rPr>
              <a:t>Biosimilarity</a:t>
            </a:r>
          </a:p>
          <a:p>
            <a:r>
              <a:rPr lang="en-CA" altLang="en-US" sz="2400" b="1"/>
              <a:t>     Compare large-molecule, biologic</a:t>
            </a:r>
          </a:p>
          <a:p>
            <a:r>
              <a:rPr lang="en-CA" altLang="en-US" sz="2400" b="1"/>
              <a:t>     drug products</a:t>
            </a:r>
          </a:p>
          <a:p>
            <a:endParaRPr lang="en-CA" altLang="en-US" sz="2400" b="1"/>
          </a:p>
          <a:p>
            <a:endParaRPr lang="en-CA" altLang="en-US" sz="2400" b="1"/>
          </a:p>
          <a:p>
            <a:r>
              <a:rPr lang="en-CA" altLang="en-US" sz="2800" b="1">
                <a:solidFill>
                  <a:schemeClr val="tx2"/>
                </a:solidFill>
              </a:rPr>
              <a:t>Bioequivalence vs. interchangeability</a:t>
            </a:r>
          </a:p>
          <a:p>
            <a:r>
              <a:rPr lang="en-CA" altLang="en-US" sz="2400" b="1"/>
              <a:t>     Simple relationship (generally)</a:t>
            </a:r>
          </a:p>
          <a:p>
            <a:endParaRPr lang="en-CA" altLang="en-US" sz="2400" b="1"/>
          </a:p>
          <a:p>
            <a:r>
              <a:rPr lang="en-CA" altLang="en-US" sz="2800" b="1">
                <a:solidFill>
                  <a:schemeClr val="tx2"/>
                </a:solidFill>
              </a:rPr>
              <a:t>Biosimilarity vs. interchangeability</a:t>
            </a:r>
          </a:p>
          <a:p>
            <a:r>
              <a:rPr lang="en-CA" altLang="en-US" sz="2400" b="1"/>
              <a:t>      Distinct considerations</a:t>
            </a:r>
          </a:p>
        </p:txBody>
      </p:sp>
      <p:sp>
        <p:nvSpPr>
          <p:cNvPr id="3076" name="Rectangle 3"/>
          <p:cNvSpPr>
            <a:spLocks noChangeArrowheads="1"/>
          </p:cNvSpPr>
          <p:nvPr/>
        </p:nvSpPr>
        <p:spPr bwMode="auto">
          <a:xfrm>
            <a:off x="10916841" y="4140200"/>
            <a:ext cx="638175" cy="369332"/>
          </a:xfrm>
          <a:prstGeom prst="rect">
            <a:avLst/>
          </a:prstGeom>
          <a:noFill/>
          <a:ln w="9525">
            <a:noFill/>
            <a:miter lim="800000"/>
            <a:headEnd/>
            <a:tailEnd/>
          </a:ln>
        </p:spPr>
        <p:txBody>
          <a:bodyPr>
            <a:spAutoFit/>
          </a:bodyPr>
          <a:lstStyle/>
          <a:p>
            <a:r>
              <a:rPr lang="en-CA" altLang="en-US">
                <a:sym typeface="Wingdings" pitchFamily="2" charset="2"/>
              </a:rPr>
              <a:t></a:t>
            </a:r>
            <a:endParaRPr lang="en-CA"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260747" y="1"/>
            <a:ext cx="6172200" cy="1403351"/>
          </a:xfrm>
        </p:spPr>
        <p:txBody>
          <a:bodyPr/>
          <a:lstStyle/>
          <a:p>
            <a:pPr eaLnBrk="1" hangingPunct="1"/>
            <a:r>
              <a:rPr lang="en-CA" altLang="en-US" sz="3200" b="1" u="sng" dirty="0" smtClean="0">
                <a:solidFill>
                  <a:srgbClr val="C00000"/>
                </a:solidFill>
              </a:rPr>
              <a:t>BIOEQUIVALENCE  AND</a:t>
            </a:r>
            <a:br>
              <a:rPr lang="en-CA" altLang="en-US" sz="3200" b="1" u="sng" dirty="0" smtClean="0">
                <a:solidFill>
                  <a:srgbClr val="C00000"/>
                </a:solidFill>
              </a:rPr>
            </a:br>
            <a:r>
              <a:rPr lang="en-CA" altLang="en-US" sz="3200" b="1" u="sng" dirty="0" smtClean="0">
                <a:solidFill>
                  <a:srgbClr val="C00000"/>
                </a:solidFill>
              </a:rPr>
              <a:t>THERAPEUTIC EQUIVALENCE</a:t>
            </a:r>
          </a:p>
        </p:txBody>
      </p:sp>
      <p:sp>
        <p:nvSpPr>
          <p:cNvPr id="3" name="TextBox 2"/>
          <p:cNvSpPr txBox="1"/>
          <p:nvPr/>
        </p:nvSpPr>
        <p:spPr>
          <a:xfrm>
            <a:off x="260747" y="1403351"/>
            <a:ext cx="6401689" cy="8309967"/>
          </a:xfrm>
          <a:prstGeom prst="rect">
            <a:avLst/>
          </a:prstGeom>
          <a:noFill/>
        </p:spPr>
        <p:txBody>
          <a:bodyPr wrap="none">
            <a:spAutoFit/>
          </a:bodyPr>
          <a:lstStyle/>
          <a:p>
            <a:pPr fontAlgn="auto">
              <a:spcBef>
                <a:spcPts val="0"/>
              </a:spcBef>
              <a:spcAft>
                <a:spcPts val="0"/>
              </a:spcAft>
              <a:defRPr/>
            </a:pPr>
            <a:r>
              <a:rPr lang="en-CA" sz="2400" b="1" dirty="0">
                <a:solidFill>
                  <a:schemeClr val="accent1">
                    <a:lumMod val="75000"/>
                  </a:schemeClr>
                </a:solidFill>
                <a:latin typeface="+mn-lt"/>
                <a:cs typeface="+mn-cs"/>
              </a:rPr>
              <a:t>Therapeutic equivalence:</a:t>
            </a:r>
          </a:p>
          <a:p>
            <a:pPr fontAlgn="auto">
              <a:spcBef>
                <a:spcPts val="0"/>
              </a:spcBef>
              <a:spcAft>
                <a:spcPts val="0"/>
              </a:spcAft>
              <a:defRPr/>
            </a:pPr>
            <a:r>
              <a:rPr lang="en-CA" sz="2400" b="1" dirty="0">
                <a:latin typeface="+mn-lt"/>
                <a:cs typeface="+mn-cs"/>
              </a:rPr>
              <a:t>      Test product has the </a:t>
            </a:r>
            <a:r>
              <a:rPr lang="en-CA" sz="2400" b="1" dirty="0">
                <a:solidFill>
                  <a:srgbClr val="FF0000"/>
                </a:solidFill>
                <a:latin typeface="+mn-lt"/>
                <a:cs typeface="+mn-cs"/>
              </a:rPr>
              <a:t>same</a:t>
            </a:r>
            <a:r>
              <a:rPr lang="en-CA" sz="2400" b="1" dirty="0">
                <a:latin typeface="+mn-lt"/>
                <a:cs typeface="+mn-cs"/>
              </a:rPr>
              <a:t> clinical effect</a:t>
            </a:r>
          </a:p>
          <a:p>
            <a:pPr fontAlgn="auto">
              <a:spcBef>
                <a:spcPts val="0"/>
              </a:spcBef>
              <a:spcAft>
                <a:spcPts val="0"/>
              </a:spcAft>
              <a:defRPr/>
            </a:pPr>
            <a:r>
              <a:rPr lang="en-CA" sz="2400" b="1" dirty="0">
                <a:latin typeface="+mn-lt"/>
                <a:cs typeface="+mn-cs"/>
              </a:rPr>
              <a:t>      and safety profile as reference product</a:t>
            </a:r>
          </a:p>
          <a:p>
            <a:pPr fontAlgn="auto">
              <a:spcBef>
                <a:spcPts val="0"/>
              </a:spcBef>
              <a:spcAft>
                <a:spcPts val="0"/>
              </a:spcAft>
              <a:defRPr/>
            </a:pPr>
            <a:endParaRPr lang="en-CA" sz="2400" b="1" dirty="0">
              <a:latin typeface="+mn-lt"/>
              <a:cs typeface="+mn-cs"/>
            </a:endParaRPr>
          </a:p>
          <a:p>
            <a:pPr fontAlgn="auto">
              <a:spcBef>
                <a:spcPts val="0"/>
              </a:spcBef>
              <a:spcAft>
                <a:spcPts val="0"/>
              </a:spcAft>
              <a:defRPr/>
            </a:pPr>
            <a:r>
              <a:rPr lang="en-CA" sz="2400" b="1" dirty="0">
                <a:latin typeface="+mn-lt"/>
                <a:cs typeface="+mn-cs"/>
              </a:rPr>
              <a:t>Therefore:  </a:t>
            </a:r>
          </a:p>
          <a:p>
            <a:pPr fontAlgn="auto">
              <a:spcBef>
                <a:spcPts val="0"/>
              </a:spcBef>
              <a:spcAft>
                <a:spcPts val="0"/>
              </a:spcAft>
              <a:defRPr/>
            </a:pPr>
            <a:r>
              <a:rPr lang="en-CA" sz="2400" b="1" dirty="0">
                <a:latin typeface="+mn-lt"/>
                <a:cs typeface="+mn-cs"/>
              </a:rPr>
              <a:t>     the two drug products may be </a:t>
            </a:r>
            <a:r>
              <a:rPr lang="en-CA" sz="2400" b="1" dirty="0">
                <a:solidFill>
                  <a:srgbClr val="FF0000"/>
                </a:solidFill>
                <a:latin typeface="+mn-lt"/>
                <a:cs typeface="+mn-cs"/>
              </a:rPr>
              <a:t>substituted</a:t>
            </a:r>
          </a:p>
          <a:p>
            <a:pPr fontAlgn="auto">
              <a:spcBef>
                <a:spcPts val="0"/>
              </a:spcBef>
              <a:spcAft>
                <a:spcPts val="0"/>
              </a:spcAft>
              <a:defRPr/>
            </a:pPr>
            <a:endParaRPr lang="en-CA" sz="2400" b="1" dirty="0">
              <a:latin typeface="+mn-lt"/>
              <a:cs typeface="+mn-cs"/>
            </a:endParaRPr>
          </a:p>
          <a:p>
            <a:pPr fontAlgn="auto">
              <a:spcBef>
                <a:spcPts val="0"/>
              </a:spcBef>
              <a:spcAft>
                <a:spcPts val="0"/>
              </a:spcAft>
              <a:defRPr/>
            </a:pPr>
            <a:r>
              <a:rPr lang="en-CA" sz="2400" b="1" dirty="0">
                <a:latin typeface="+mn-lt"/>
                <a:cs typeface="+mn-cs"/>
              </a:rPr>
              <a:t>Statement of </a:t>
            </a:r>
            <a:r>
              <a:rPr lang="en-CA" sz="2400" b="1" dirty="0">
                <a:solidFill>
                  <a:srgbClr val="00B050"/>
                </a:solidFill>
                <a:latin typeface="+mn-lt"/>
                <a:cs typeface="+mn-cs"/>
              </a:rPr>
              <a:t>bioequivalence</a:t>
            </a:r>
            <a:r>
              <a:rPr lang="en-CA" sz="2400" b="1" dirty="0">
                <a:latin typeface="+mn-lt"/>
                <a:cs typeface="+mn-cs"/>
              </a:rPr>
              <a:t> is generally </a:t>
            </a:r>
          </a:p>
          <a:p>
            <a:pPr fontAlgn="auto">
              <a:spcBef>
                <a:spcPts val="0"/>
              </a:spcBef>
              <a:spcAft>
                <a:spcPts val="0"/>
              </a:spcAft>
              <a:defRPr/>
            </a:pPr>
            <a:r>
              <a:rPr lang="en-CA" sz="2400" b="1" dirty="0">
                <a:latin typeface="+mn-lt"/>
                <a:cs typeface="+mn-cs"/>
              </a:rPr>
              <a:t>     considered as a </a:t>
            </a:r>
            <a:r>
              <a:rPr lang="en-CA" sz="2400" b="1" dirty="0">
                <a:solidFill>
                  <a:srgbClr val="FF0000"/>
                </a:solidFill>
                <a:latin typeface="+mn-lt"/>
                <a:cs typeface="+mn-cs"/>
              </a:rPr>
              <a:t>surrogate</a:t>
            </a:r>
            <a:r>
              <a:rPr lang="en-CA" sz="2400" b="1" dirty="0">
                <a:latin typeface="+mn-lt"/>
                <a:cs typeface="+mn-cs"/>
              </a:rPr>
              <a:t> for</a:t>
            </a:r>
          </a:p>
          <a:p>
            <a:pPr fontAlgn="auto">
              <a:spcBef>
                <a:spcPts val="0"/>
              </a:spcBef>
              <a:spcAft>
                <a:spcPts val="0"/>
              </a:spcAft>
              <a:defRPr/>
            </a:pPr>
            <a:r>
              <a:rPr lang="en-CA" sz="2400" b="1" dirty="0">
                <a:latin typeface="+mn-lt"/>
                <a:cs typeface="+mn-cs"/>
              </a:rPr>
              <a:t>     </a:t>
            </a:r>
            <a:r>
              <a:rPr lang="en-CA" sz="2400" b="1" dirty="0">
                <a:solidFill>
                  <a:schemeClr val="accent1">
                    <a:lumMod val="75000"/>
                  </a:schemeClr>
                </a:solidFill>
                <a:latin typeface="+mn-lt"/>
                <a:cs typeface="+mn-cs"/>
              </a:rPr>
              <a:t>therapeutic equivalence</a:t>
            </a:r>
          </a:p>
          <a:p>
            <a:pPr fontAlgn="auto">
              <a:spcBef>
                <a:spcPts val="0"/>
              </a:spcBef>
              <a:spcAft>
                <a:spcPts val="0"/>
              </a:spcAft>
              <a:defRPr/>
            </a:pPr>
            <a:endParaRPr lang="en-CA" sz="2400" b="1" dirty="0">
              <a:solidFill>
                <a:schemeClr val="accent1">
                  <a:lumMod val="75000"/>
                </a:schemeClr>
              </a:solidFill>
              <a:latin typeface="+mn-lt"/>
              <a:cs typeface="+mn-cs"/>
            </a:endParaRPr>
          </a:p>
          <a:p>
            <a:pPr fontAlgn="auto">
              <a:spcBef>
                <a:spcPts val="0"/>
              </a:spcBef>
              <a:spcAft>
                <a:spcPts val="0"/>
              </a:spcAft>
              <a:defRPr/>
            </a:pPr>
            <a:r>
              <a:rPr lang="en-CA" sz="2400" b="1" u="sng" dirty="0">
                <a:latin typeface="+mn-lt"/>
                <a:cs typeface="+mn-cs"/>
              </a:rPr>
              <a:t>Implied assumptions</a:t>
            </a:r>
            <a:r>
              <a:rPr lang="en-CA" sz="2400" b="1" dirty="0">
                <a:solidFill>
                  <a:schemeClr val="accent1">
                    <a:lumMod val="75000"/>
                  </a:schemeClr>
                </a:solidFill>
                <a:latin typeface="+mn-lt"/>
                <a:cs typeface="+mn-cs"/>
              </a:rPr>
              <a:t>:</a:t>
            </a:r>
          </a:p>
          <a:p>
            <a:pPr fontAlgn="auto">
              <a:spcBef>
                <a:spcPts val="0"/>
              </a:spcBef>
              <a:spcAft>
                <a:spcPts val="0"/>
              </a:spcAft>
              <a:defRPr/>
            </a:pPr>
            <a:r>
              <a:rPr lang="en-CA" sz="2400" b="1" dirty="0">
                <a:solidFill>
                  <a:schemeClr val="accent1">
                    <a:lumMod val="75000"/>
                  </a:schemeClr>
                </a:solidFill>
                <a:latin typeface="+mn-lt"/>
                <a:cs typeface="+mn-cs"/>
              </a:rPr>
              <a:t>Pharmaceutical equivalence</a:t>
            </a:r>
          </a:p>
          <a:p>
            <a:pPr fontAlgn="auto">
              <a:spcBef>
                <a:spcPts val="0"/>
              </a:spcBef>
              <a:spcAft>
                <a:spcPts val="0"/>
              </a:spcAft>
              <a:defRPr/>
            </a:pPr>
            <a:r>
              <a:rPr lang="en-CA" b="1" dirty="0">
                <a:solidFill>
                  <a:schemeClr val="accent1">
                    <a:lumMod val="75000"/>
                  </a:schemeClr>
                </a:solidFill>
                <a:latin typeface="+mn-lt"/>
                <a:cs typeface="+mn-cs"/>
              </a:rPr>
              <a:t>      </a:t>
            </a:r>
            <a:r>
              <a:rPr lang="en-US" dirty="0"/>
              <a:t>Same amounts of the same active drug ingredient </a:t>
            </a:r>
          </a:p>
          <a:p>
            <a:pPr fontAlgn="auto">
              <a:spcBef>
                <a:spcPts val="0"/>
              </a:spcBef>
              <a:spcAft>
                <a:spcPts val="0"/>
              </a:spcAft>
              <a:defRPr/>
            </a:pPr>
            <a:r>
              <a:rPr lang="en-US" dirty="0"/>
              <a:t>     in the same dosage form and route of administration</a:t>
            </a:r>
            <a:endParaRPr lang="en-CA" b="1" dirty="0">
              <a:solidFill>
                <a:schemeClr val="accent1">
                  <a:lumMod val="75000"/>
                </a:schemeClr>
              </a:solidFill>
              <a:latin typeface="+mn-lt"/>
              <a:cs typeface="+mn-cs"/>
            </a:endParaRPr>
          </a:p>
          <a:p>
            <a:pPr fontAlgn="auto">
              <a:spcBef>
                <a:spcPts val="0"/>
              </a:spcBef>
              <a:spcAft>
                <a:spcPts val="0"/>
              </a:spcAft>
              <a:defRPr/>
            </a:pPr>
            <a:r>
              <a:rPr lang="en-CA" sz="2400" b="1" dirty="0">
                <a:solidFill>
                  <a:schemeClr val="accent1">
                    <a:lumMod val="75000"/>
                  </a:schemeClr>
                </a:solidFill>
                <a:latin typeface="+mn-lt"/>
                <a:cs typeface="+mn-cs"/>
              </a:rPr>
              <a:t>     </a:t>
            </a:r>
          </a:p>
          <a:p>
            <a:pPr fontAlgn="auto">
              <a:spcBef>
                <a:spcPts val="0"/>
              </a:spcBef>
              <a:spcAft>
                <a:spcPts val="0"/>
              </a:spcAft>
              <a:defRPr/>
            </a:pPr>
            <a:r>
              <a:rPr lang="en-CA" sz="2400" b="1" dirty="0">
                <a:solidFill>
                  <a:srgbClr val="00B050"/>
                </a:solidFill>
                <a:latin typeface="+mn-lt"/>
                <a:cs typeface="+mn-cs"/>
              </a:rPr>
              <a:t>Bioequivalence</a:t>
            </a:r>
            <a:r>
              <a:rPr lang="en-CA" sz="2400" b="1" dirty="0">
                <a:solidFill>
                  <a:schemeClr val="accent1">
                    <a:lumMod val="75000"/>
                  </a:schemeClr>
                </a:solidFill>
                <a:latin typeface="+mn-lt"/>
                <a:cs typeface="+mn-cs"/>
              </a:rPr>
              <a:t> </a:t>
            </a:r>
            <a:r>
              <a:rPr lang="en-CA" sz="2400" b="1" u="sng" dirty="0">
                <a:solidFill>
                  <a:srgbClr val="FF0000"/>
                </a:solidFill>
                <a:latin typeface="+mn-lt"/>
                <a:cs typeface="+mn-cs"/>
              </a:rPr>
              <a:t>fully reflects</a:t>
            </a:r>
            <a:r>
              <a:rPr lang="en-CA" sz="2400" b="1" dirty="0">
                <a:solidFill>
                  <a:schemeClr val="accent1">
                    <a:lumMod val="75000"/>
                  </a:schemeClr>
                </a:solidFill>
                <a:latin typeface="+mn-lt"/>
                <a:cs typeface="+mn-cs"/>
              </a:rPr>
              <a:t> </a:t>
            </a:r>
          </a:p>
          <a:p>
            <a:pPr fontAlgn="auto">
              <a:spcBef>
                <a:spcPts val="0"/>
              </a:spcBef>
              <a:spcAft>
                <a:spcPts val="0"/>
              </a:spcAft>
              <a:defRPr/>
            </a:pPr>
            <a:r>
              <a:rPr lang="en-CA" sz="2400" b="1" dirty="0">
                <a:solidFill>
                  <a:schemeClr val="accent1">
                    <a:lumMod val="75000"/>
                  </a:schemeClr>
                </a:solidFill>
                <a:latin typeface="+mn-lt"/>
                <a:cs typeface="+mn-cs"/>
              </a:rPr>
              <a:t>     therapeutic equivalence, </a:t>
            </a:r>
            <a:r>
              <a:rPr lang="en-CA" sz="2400" b="1" u="sng" dirty="0">
                <a:solidFill>
                  <a:srgbClr val="FF0000"/>
                </a:solidFill>
                <a:latin typeface="+mn-lt"/>
                <a:cs typeface="+mn-cs"/>
              </a:rPr>
              <a:t>on the average</a:t>
            </a:r>
          </a:p>
          <a:p>
            <a:pPr fontAlgn="auto">
              <a:spcBef>
                <a:spcPts val="0"/>
              </a:spcBef>
              <a:spcAft>
                <a:spcPts val="0"/>
              </a:spcAft>
              <a:defRPr/>
            </a:pPr>
            <a:endParaRPr lang="en-CA" sz="2400" b="1" dirty="0">
              <a:solidFill>
                <a:schemeClr val="accent1">
                  <a:lumMod val="75000"/>
                </a:schemeClr>
              </a:solidFill>
              <a:latin typeface="+mn-lt"/>
              <a:cs typeface="+mn-cs"/>
            </a:endParaRPr>
          </a:p>
          <a:p>
            <a:pPr fontAlgn="auto">
              <a:spcBef>
                <a:spcPts val="0"/>
              </a:spcBef>
              <a:spcAft>
                <a:spcPts val="0"/>
              </a:spcAft>
              <a:defRPr/>
            </a:pPr>
            <a:r>
              <a:rPr lang="en-CA" sz="2400" b="1" dirty="0">
                <a:solidFill>
                  <a:schemeClr val="accent1">
                    <a:lumMod val="75000"/>
                  </a:schemeClr>
                </a:solidFill>
                <a:latin typeface="+mn-lt"/>
                <a:cs typeface="+mn-cs"/>
              </a:rPr>
              <a:t>     </a:t>
            </a:r>
            <a:r>
              <a:rPr lang="en-CA" sz="2400" b="1" dirty="0">
                <a:latin typeface="+mn-lt"/>
                <a:cs typeface="+mn-cs"/>
              </a:rPr>
              <a:t>- For most (but not all) small-molecule drugs</a:t>
            </a:r>
          </a:p>
          <a:p>
            <a:pPr fontAlgn="auto">
              <a:spcBef>
                <a:spcPts val="0"/>
              </a:spcBef>
              <a:spcAft>
                <a:spcPts val="0"/>
              </a:spcAft>
              <a:defRPr/>
            </a:pPr>
            <a:r>
              <a:rPr lang="en-CA" sz="2400" b="1" dirty="0">
                <a:latin typeface="+mn-lt"/>
                <a:cs typeface="+mn-cs"/>
              </a:rPr>
              <a:t>        /formulations, </a:t>
            </a:r>
            <a:r>
              <a:rPr lang="en-CA" sz="2400" b="1" dirty="0">
                <a:solidFill>
                  <a:srgbClr val="FF0000"/>
                </a:solidFill>
                <a:latin typeface="+mn-lt"/>
                <a:cs typeface="+mn-cs"/>
              </a:rPr>
              <a:t>the assumption is reasonable</a:t>
            </a:r>
          </a:p>
          <a:p>
            <a:pPr fontAlgn="auto">
              <a:spcBef>
                <a:spcPts val="0"/>
              </a:spcBef>
              <a:spcAft>
                <a:spcPts val="0"/>
              </a:spcAft>
              <a:defRPr/>
            </a:pPr>
            <a:endParaRPr lang="en-CA" sz="2400" b="1" dirty="0">
              <a:solidFill>
                <a:srgbClr val="FF0000"/>
              </a:solidFill>
              <a:latin typeface="+mn-lt"/>
              <a:cs typeface="+mn-cs"/>
            </a:endParaRPr>
          </a:p>
          <a:p>
            <a:pPr fontAlgn="auto">
              <a:spcBef>
                <a:spcPts val="0"/>
              </a:spcBef>
              <a:spcAft>
                <a:spcPts val="0"/>
              </a:spcAft>
              <a:defRPr/>
            </a:pPr>
            <a:endParaRPr lang="en-CA" dirty="0">
              <a:solidFill>
                <a:srgbClr val="FF0000"/>
              </a:solidFill>
              <a:latin typeface="+mn-lt"/>
              <a:cs typeface="+mn-cs"/>
            </a:endParaRPr>
          </a:p>
        </p:txBody>
      </p:sp>
      <p:sp>
        <p:nvSpPr>
          <p:cNvPr id="4" name="Slide Number Placeholder 3"/>
          <p:cNvSpPr>
            <a:spLocks noGrp="1"/>
          </p:cNvSpPr>
          <p:nvPr>
            <p:ph type="sldNum" sz="quarter" idx="12"/>
          </p:nvPr>
        </p:nvSpPr>
        <p:spPr/>
        <p:txBody>
          <a:bodyPr/>
          <a:lstStyle/>
          <a:p>
            <a:pPr>
              <a:defRPr/>
            </a:pPr>
            <a:fld id="{CD09D614-1E22-4B0D-983E-E6C33E7305CE}" type="slidenum">
              <a:rPr lang="en-CA" smtClean="0"/>
              <a:pPr>
                <a:defRPr/>
              </a:pPr>
              <a:t>5</a:t>
            </a:fld>
            <a:endParaRPr lang="en-CA"/>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260350" y="0"/>
            <a:ext cx="6172200" cy="1109663"/>
          </a:xfrm>
        </p:spPr>
        <p:txBody>
          <a:bodyPr/>
          <a:lstStyle/>
          <a:p>
            <a:pPr eaLnBrk="1" hangingPunct="1"/>
            <a:r>
              <a:rPr lang="en-CA" altLang="en-US" sz="3200" b="1" u="sng" dirty="0" smtClean="0">
                <a:solidFill>
                  <a:srgbClr val="C00000"/>
                </a:solidFill>
              </a:rPr>
              <a:t>PRESCRIBABILITY, SWITCHABILITY, INTERCHANGEABILITY</a:t>
            </a:r>
            <a:endParaRPr lang="en-CA" altLang="en-US" sz="3200" b="1" dirty="0" smtClean="0">
              <a:solidFill>
                <a:srgbClr val="C00000"/>
              </a:solidFill>
            </a:endParaRPr>
          </a:p>
        </p:txBody>
      </p:sp>
      <p:sp>
        <p:nvSpPr>
          <p:cNvPr id="3075" name="TextBox 2"/>
          <p:cNvSpPr txBox="1">
            <a:spLocks noChangeArrowheads="1"/>
          </p:cNvSpPr>
          <p:nvPr/>
        </p:nvSpPr>
        <p:spPr bwMode="auto">
          <a:xfrm>
            <a:off x="65088" y="1116013"/>
            <a:ext cx="1458933137" cy="901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CA" altLang="en-US" sz="2400" b="1" dirty="0" err="1">
                <a:solidFill>
                  <a:srgbClr val="3333CC"/>
                </a:solidFill>
                <a:latin typeface="Arial" charset="0"/>
              </a:rPr>
              <a:t>Prescribability</a:t>
            </a:r>
            <a:endParaRPr lang="en-CA" altLang="en-US" sz="2400" b="1" dirty="0">
              <a:solidFill>
                <a:srgbClr val="3333CC"/>
              </a:solidFill>
              <a:latin typeface="Arial" charset="0"/>
            </a:endParaRPr>
          </a:p>
          <a:p>
            <a:pPr eaLnBrk="1" hangingPunct="1">
              <a:spcBef>
                <a:spcPct val="0"/>
              </a:spcBef>
              <a:buFontTx/>
              <a:buNone/>
            </a:pPr>
            <a:r>
              <a:rPr lang="en-CA" altLang="en-US" sz="2000" dirty="0">
                <a:solidFill>
                  <a:srgbClr val="3333CC"/>
                </a:solidFill>
                <a:latin typeface="Arial" charset="0"/>
              </a:rPr>
              <a:t> </a:t>
            </a:r>
            <a:r>
              <a:rPr lang="en-CA" altLang="en-US" sz="2000" dirty="0" smtClean="0">
                <a:latin typeface="Arial" charset="0"/>
              </a:rPr>
              <a:t> </a:t>
            </a:r>
            <a:r>
              <a:rPr lang="en-CA" altLang="en-US" sz="2000" b="1" dirty="0" smtClean="0">
                <a:latin typeface="Arial" charset="0"/>
              </a:rPr>
              <a:t>A </a:t>
            </a:r>
            <a:r>
              <a:rPr lang="en-CA" altLang="en-US" sz="2000" b="1" dirty="0">
                <a:latin typeface="Arial" charset="0"/>
              </a:rPr>
              <a:t>subject is naïve to the drug, i.e. has not taken it</a:t>
            </a:r>
          </a:p>
          <a:p>
            <a:pPr eaLnBrk="1" hangingPunct="1">
              <a:spcBef>
                <a:spcPct val="0"/>
              </a:spcBef>
              <a:buFontTx/>
              <a:buNone/>
            </a:pPr>
            <a:r>
              <a:rPr lang="en-CA" altLang="en-US" sz="2000" b="1" dirty="0" smtClean="0">
                <a:latin typeface="Arial" charset="0"/>
              </a:rPr>
              <a:t>  </a:t>
            </a:r>
            <a:r>
              <a:rPr lang="en-CA" altLang="en-US" sz="2000" b="1" dirty="0">
                <a:latin typeface="Arial" charset="0"/>
              </a:rPr>
              <a:t>in any form.  The drug may be prescribed and its</a:t>
            </a:r>
          </a:p>
          <a:p>
            <a:pPr eaLnBrk="1" hangingPunct="1">
              <a:spcBef>
                <a:spcPct val="0"/>
              </a:spcBef>
              <a:buFontTx/>
              <a:buNone/>
            </a:pPr>
            <a:r>
              <a:rPr lang="en-CA" altLang="en-US" sz="2000" b="1" dirty="0">
                <a:latin typeface="Arial" charset="0"/>
              </a:rPr>
              <a:t> </a:t>
            </a:r>
            <a:r>
              <a:rPr lang="en-CA" altLang="en-US" sz="2000" b="1" dirty="0" smtClean="0">
                <a:latin typeface="Arial" charset="0"/>
              </a:rPr>
              <a:t> </a:t>
            </a:r>
            <a:r>
              <a:rPr lang="en-CA" altLang="en-US" sz="2000" b="1" dirty="0">
                <a:latin typeface="Arial" charset="0"/>
              </a:rPr>
              <a:t>licensed products may be administered.  But an </a:t>
            </a:r>
          </a:p>
          <a:p>
            <a:pPr eaLnBrk="1" hangingPunct="1">
              <a:spcBef>
                <a:spcPct val="0"/>
              </a:spcBef>
              <a:buFontTx/>
              <a:buNone/>
            </a:pPr>
            <a:r>
              <a:rPr lang="en-CA" altLang="en-US" sz="2000" b="1" dirty="0" smtClean="0">
                <a:latin typeface="Arial" charset="0"/>
              </a:rPr>
              <a:t>  ingested </a:t>
            </a:r>
            <a:r>
              <a:rPr lang="en-CA" altLang="en-US" sz="2000" b="1" dirty="0">
                <a:latin typeface="Arial" charset="0"/>
              </a:rPr>
              <a:t>product may </a:t>
            </a:r>
            <a:r>
              <a:rPr lang="en-CA" altLang="en-US" sz="2000" b="1" u="sng" dirty="0">
                <a:latin typeface="Arial" charset="0"/>
              </a:rPr>
              <a:t>not</a:t>
            </a:r>
            <a:r>
              <a:rPr lang="en-CA" altLang="en-US" sz="2000" b="1" dirty="0">
                <a:latin typeface="Arial" charset="0"/>
              </a:rPr>
              <a:t> be substituted with another. </a:t>
            </a:r>
          </a:p>
          <a:p>
            <a:pPr eaLnBrk="1" hangingPunct="1">
              <a:spcBef>
                <a:spcPct val="0"/>
              </a:spcBef>
              <a:buFontTx/>
              <a:buNone/>
            </a:pPr>
            <a:endParaRPr lang="en-CA" altLang="en-US" sz="2000" b="1" dirty="0">
              <a:latin typeface="Arial" charset="0"/>
            </a:endParaRPr>
          </a:p>
          <a:p>
            <a:pPr eaLnBrk="1" hangingPunct="1">
              <a:spcBef>
                <a:spcPct val="0"/>
              </a:spcBef>
              <a:buFontTx/>
              <a:buNone/>
            </a:pPr>
            <a:r>
              <a:rPr lang="en-CA" altLang="en-US" sz="2000" b="1" dirty="0" smtClean="0">
                <a:latin typeface="Arial" charset="0"/>
              </a:rPr>
              <a:t>  </a:t>
            </a:r>
            <a:r>
              <a:rPr lang="en-CA" altLang="en-US" sz="2000" b="1" dirty="0" smtClean="0">
                <a:solidFill>
                  <a:srgbClr val="FF0000"/>
                </a:solidFill>
                <a:latin typeface="Arial" charset="0"/>
              </a:rPr>
              <a:t>Total </a:t>
            </a:r>
            <a:r>
              <a:rPr lang="en-CA" altLang="en-US" sz="2000" b="1" dirty="0">
                <a:solidFill>
                  <a:srgbClr val="FF0000"/>
                </a:solidFill>
                <a:latin typeface="Arial" charset="0"/>
              </a:rPr>
              <a:t>variation</a:t>
            </a:r>
            <a:r>
              <a:rPr lang="en-CA" altLang="en-US" sz="2000" b="1" dirty="0">
                <a:latin typeface="Arial" charset="0"/>
              </a:rPr>
              <a:t> (between + within subjects) is important.</a:t>
            </a:r>
          </a:p>
          <a:p>
            <a:pPr eaLnBrk="1" hangingPunct="1">
              <a:spcBef>
                <a:spcPct val="0"/>
              </a:spcBef>
              <a:buFontTx/>
              <a:buNone/>
            </a:pPr>
            <a:endParaRPr lang="en-CA" altLang="en-US" sz="2400" b="1" dirty="0">
              <a:latin typeface="Arial" charset="0"/>
            </a:endParaRPr>
          </a:p>
          <a:p>
            <a:pPr eaLnBrk="1" hangingPunct="1">
              <a:spcBef>
                <a:spcPct val="0"/>
              </a:spcBef>
              <a:buFontTx/>
              <a:buNone/>
            </a:pPr>
            <a:r>
              <a:rPr lang="en-CA" altLang="en-US" sz="2400" b="1" dirty="0" err="1">
                <a:solidFill>
                  <a:srgbClr val="3333CC"/>
                </a:solidFill>
                <a:latin typeface="Arial" charset="0"/>
              </a:rPr>
              <a:t>Switchability</a:t>
            </a:r>
            <a:endParaRPr lang="en-CA" altLang="en-US" sz="2400" b="1" dirty="0">
              <a:solidFill>
                <a:srgbClr val="3333CC"/>
              </a:solidFill>
              <a:latin typeface="Arial" charset="0"/>
            </a:endParaRPr>
          </a:p>
          <a:p>
            <a:pPr eaLnBrk="1" hangingPunct="1">
              <a:spcBef>
                <a:spcPct val="0"/>
              </a:spcBef>
              <a:buFontTx/>
              <a:buNone/>
            </a:pPr>
            <a:r>
              <a:rPr lang="en-CA" altLang="en-US" sz="2000" dirty="0">
                <a:latin typeface="Arial" charset="0"/>
              </a:rPr>
              <a:t>  </a:t>
            </a:r>
            <a:r>
              <a:rPr lang="en-CA" altLang="en-US" sz="2000" b="1" dirty="0" smtClean="0">
                <a:latin typeface="Arial" charset="0"/>
              </a:rPr>
              <a:t> </a:t>
            </a:r>
            <a:r>
              <a:rPr lang="en-CA" altLang="en-US" sz="2000" b="1" dirty="0">
                <a:latin typeface="Arial" charset="0"/>
              </a:rPr>
              <a:t>A subject has already taken a product of the drug</a:t>
            </a:r>
          </a:p>
          <a:p>
            <a:pPr eaLnBrk="1" hangingPunct="1">
              <a:spcBef>
                <a:spcPct val="0"/>
              </a:spcBef>
              <a:buFontTx/>
              <a:buNone/>
            </a:pPr>
            <a:r>
              <a:rPr lang="en-CA" altLang="en-US" sz="2000" b="1" dirty="0">
                <a:latin typeface="Arial" charset="0"/>
              </a:rPr>
              <a:t>  </a:t>
            </a:r>
            <a:r>
              <a:rPr lang="en-CA" altLang="en-US" sz="2000" b="1" dirty="0" smtClean="0">
                <a:latin typeface="Arial" charset="0"/>
              </a:rPr>
              <a:t> </a:t>
            </a:r>
            <a:r>
              <a:rPr lang="en-CA" altLang="en-US" sz="2000" b="1" dirty="0">
                <a:latin typeface="Arial" charset="0"/>
              </a:rPr>
              <a:t>(e.g. brand-name, reference) and is to be switched </a:t>
            </a:r>
          </a:p>
          <a:p>
            <a:pPr eaLnBrk="1" hangingPunct="1">
              <a:spcBef>
                <a:spcPct val="0"/>
              </a:spcBef>
              <a:buFontTx/>
              <a:buNone/>
            </a:pPr>
            <a:r>
              <a:rPr lang="en-CA" altLang="en-US" sz="2000" b="1" dirty="0">
                <a:latin typeface="Arial" charset="0"/>
              </a:rPr>
              <a:t>  </a:t>
            </a:r>
            <a:r>
              <a:rPr lang="en-CA" altLang="en-US" sz="2000" b="1" dirty="0" smtClean="0">
                <a:latin typeface="Arial" charset="0"/>
              </a:rPr>
              <a:t> </a:t>
            </a:r>
            <a:r>
              <a:rPr lang="en-CA" altLang="en-US" sz="2000" b="1" dirty="0">
                <a:latin typeface="Arial" charset="0"/>
              </a:rPr>
              <a:t>to another formulation (e.g. generic, test).</a:t>
            </a:r>
          </a:p>
          <a:p>
            <a:pPr eaLnBrk="1" hangingPunct="1">
              <a:spcBef>
                <a:spcPct val="0"/>
              </a:spcBef>
              <a:buFontTx/>
              <a:buNone/>
            </a:pPr>
            <a:endParaRPr lang="en-CA" altLang="en-US" sz="2000" b="1" dirty="0">
              <a:latin typeface="Arial" charset="0"/>
            </a:endParaRPr>
          </a:p>
          <a:p>
            <a:pPr eaLnBrk="1" hangingPunct="1">
              <a:spcBef>
                <a:spcPct val="0"/>
              </a:spcBef>
              <a:buFontTx/>
              <a:buNone/>
            </a:pPr>
            <a:r>
              <a:rPr lang="en-CA" altLang="en-US" sz="2000" b="1" dirty="0">
                <a:latin typeface="Arial" charset="0"/>
              </a:rPr>
              <a:t> </a:t>
            </a:r>
            <a:r>
              <a:rPr lang="en-CA" altLang="en-US" sz="2000" b="1" dirty="0" smtClean="0">
                <a:latin typeface="Arial" charset="0"/>
              </a:rPr>
              <a:t>  </a:t>
            </a:r>
            <a:r>
              <a:rPr lang="en-CA" altLang="en-US" sz="2000" b="1" dirty="0">
                <a:solidFill>
                  <a:srgbClr val="FF0000"/>
                </a:solidFill>
                <a:latin typeface="Arial" charset="0"/>
              </a:rPr>
              <a:t>Within-subject variation</a:t>
            </a:r>
            <a:r>
              <a:rPr lang="en-CA" altLang="en-US" sz="2000" b="1" dirty="0">
                <a:latin typeface="Arial" charset="0"/>
              </a:rPr>
              <a:t> is important.</a:t>
            </a:r>
          </a:p>
          <a:p>
            <a:pPr eaLnBrk="1" hangingPunct="1">
              <a:spcBef>
                <a:spcPct val="0"/>
              </a:spcBef>
              <a:buFontTx/>
              <a:buNone/>
            </a:pPr>
            <a:endParaRPr lang="en-CA" altLang="en-US" sz="2000" b="1" dirty="0">
              <a:latin typeface="Arial" charset="0"/>
            </a:endParaRPr>
          </a:p>
          <a:p>
            <a:pPr eaLnBrk="1" hangingPunct="1">
              <a:spcBef>
                <a:spcPct val="0"/>
              </a:spcBef>
              <a:buFontTx/>
              <a:buNone/>
            </a:pPr>
            <a:r>
              <a:rPr lang="en-CA" altLang="en-US" sz="2000" b="1" dirty="0">
                <a:latin typeface="Arial" charset="0"/>
              </a:rPr>
              <a:t>      </a:t>
            </a:r>
            <a:r>
              <a:rPr lang="en-CA" altLang="en-US" sz="2000" b="1" dirty="0">
                <a:solidFill>
                  <a:srgbClr val="C00000"/>
                </a:solidFill>
                <a:latin typeface="Arial" charset="0"/>
              </a:rPr>
              <a:t> R </a:t>
            </a:r>
            <a:r>
              <a:rPr lang="en-CA" altLang="en-US" sz="2000" b="1" dirty="0">
                <a:solidFill>
                  <a:srgbClr val="C00000"/>
                </a:solidFill>
                <a:latin typeface="Arial" charset="0"/>
                <a:sym typeface="Wingdings" pitchFamily="2" charset="2"/>
              </a:rPr>
              <a:t> T</a:t>
            </a:r>
            <a:endParaRPr lang="en-CA" altLang="en-US" sz="2000" b="1" dirty="0">
              <a:solidFill>
                <a:srgbClr val="C00000"/>
              </a:solidFill>
              <a:latin typeface="Arial" charset="0"/>
            </a:endParaRPr>
          </a:p>
          <a:p>
            <a:pPr eaLnBrk="1" hangingPunct="1">
              <a:spcBef>
                <a:spcPct val="0"/>
              </a:spcBef>
              <a:buFontTx/>
              <a:buNone/>
            </a:pPr>
            <a:endParaRPr lang="en-CA" altLang="en-US" sz="2400" b="1" dirty="0">
              <a:latin typeface="Arial" charset="0"/>
            </a:endParaRPr>
          </a:p>
          <a:p>
            <a:pPr eaLnBrk="1" hangingPunct="1">
              <a:spcBef>
                <a:spcPct val="0"/>
              </a:spcBef>
              <a:buFontTx/>
              <a:buNone/>
            </a:pPr>
            <a:r>
              <a:rPr lang="en-CA" altLang="en-US" sz="2400" b="1" dirty="0">
                <a:solidFill>
                  <a:srgbClr val="3333CC"/>
                </a:solidFill>
                <a:latin typeface="Arial" charset="0"/>
              </a:rPr>
              <a:t>Interchangeability / Alternating</a:t>
            </a:r>
          </a:p>
          <a:p>
            <a:pPr eaLnBrk="1" hangingPunct="1">
              <a:spcBef>
                <a:spcPct val="0"/>
              </a:spcBef>
              <a:buFontTx/>
              <a:buNone/>
            </a:pPr>
            <a:endParaRPr lang="en-CA" altLang="en-US" sz="2000" b="1" dirty="0">
              <a:latin typeface="Arial" charset="0"/>
            </a:endParaRPr>
          </a:p>
          <a:p>
            <a:pPr eaLnBrk="1" hangingPunct="1">
              <a:spcBef>
                <a:spcPct val="0"/>
              </a:spcBef>
              <a:buFontTx/>
              <a:buNone/>
            </a:pPr>
            <a:r>
              <a:rPr lang="en-CA" altLang="en-US" sz="2000" b="1" dirty="0">
                <a:latin typeface="Arial" charset="0"/>
              </a:rPr>
              <a:t>   </a:t>
            </a:r>
            <a:r>
              <a:rPr lang="en-CA" altLang="en-US" sz="2000" b="1" dirty="0" smtClean="0">
                <a:latin typeface="Arial" charset="0"/>
              </a:rPr>
              <a:t>A </a:t>
            </a:r>
            <a:r>
              <a:rPr lang="en-CA" altLang="en-US" sz="2000" b="1" dirty="0">
                <a:latin typeface="Arial" charset="0"/>
              </a:rPr>
              <a:t>subject is switched from a reference product to a</a:t>
            </a:r>
          </a:p>
          <a:p>
            <a:pPr eaLnBrk="1" hangingPunct="1">
              <a:spcBef>
                <a:spcPct val="0"/>
              </a:spcBef>
              <a:buFontTx/>
              <a:buNone/>
            </a:pPr>
            <a:r>
              <a:rPr lang="en-CA" altLang="en-US" sz="2000" b="1" dirty="0">
                <a:latin typeface="Arial" charset="0"/>
              </a:rPr>
              <a:t>   </a:t>
            </a:r>
            <a:r>
              <a:rPr lang="en-CA" altLang="en-US" sz="2000" b="1" dirty="0" smtClean="0">
                <a:latin typeface="Arial" charset="0"/>
              </a:rPr>
              <a:t>test </a:t>
            </a:r>
            <a:r>
              <a:rPr lang="en-CA" altLang="en-US" sz="2000" b="1" dirty="0">
                <a:latin typeface="Arial" charset="0"/>
              </a:rPr>
              <a:t>formulation, back to the reference preparation </a:t>
            </a:r>
          </a:p>
          <a:p>
            <a:pPr eaLnBrk="1" hangingPunct="1">
              <a:spcBef>
                <a:spcPct val="0"/>
              </a:spcBef>
              <a:buFontTx/>
              <a:buNone/>
            </a:pPr>
            <a:r>
              <a:rPr lang="en-CA" altLang="en-US" sz="2000" b="1" dirty="0">
                <a:latin typeface="Arial" charset="0"/>
              </a:rPr>
              <a:t>   </a:t>
            </a:r>
            <a:r>
              <a:rPr lang="en-CA" altLang="en-US" sz="2000" b="1" dirty="0" smtClean="0">
                <a:latin typeface="Arial" charset="0"/>
              </a:rPr>
              <a:t>or </a:t>
            </a:r>
            <a:r>
              <a:rPr lang="en-CA" altLang="en-US" sz="2000" b="1" dirty="0">
                <a:latin typeface="Arial" charset="0"/>
              </a:rPr>
              <a:t>to another test product. </a:t>
            </a:r>
          </a:p>
          <a:p>
            <a:pPr eaLnBrk="1" hangingPunct="1">
              <a:spcBef>
                <a:spcPct val="0"/>
              </a:spcBef>
              <a:buFontTx/>
              <a:buNone/>
            </a:pPr>
            <a:endParaRPr lang="en-CA" altLang="en-US" sz="2000" dirty="0">
              <a:latin typeface="Arial" charset="0"/>
            </a:endParaRPr>
          </a:p>
          <a:p>
            <a:pPr eaLnBrk="1" hangingPunct="1">
              <a:spcBef>
                <a:spcPct val="0"/>
              </a:spcBef>
              <a:buFontTx/>
              <a:buNone/>
            </a:pPr>
            <a:r>
              <a:rPr lang="en-CA" altLang="en-US" sz="2000" dirty="0">
                <a:latin typeface="Arial" charset="0"/>
              </a:rPr>
              <a:t>    </a:t>
            </a:r>
            <a:r>
              <a:rPr lang="en-CA" altLang="en-US" sz="2000" dirty="0">
                <a:solidFill>
                  <a:srgbClr val="C00000"/>
                </a:solidFill>
                <a:latin typeface="Arial" charset="0"/>
              </a:rPr>
              <a:t>   </a:t>
            </a:r>
            <a:r>
              <a:rPr lang="en-CA" altLang="en-US" sz="2000" b="1" dirty="0">
                <a:solidFill>
                  <a:srgbClr val="C00000"/>
                </a:solidFill>
                <a:latin typeface="Arial" charset="0"/>
              </a:rPr>
              <a:t>R   </a:t>
            </a:r>
            <a:r>
              <a:rPr lang="en-CA" altLang="en-US" sz="2000" b="1" dirty="0">
                <a:solidFill>
                  <a:srgbClr val="C00000"/>
                </a:solidFill>
                <a:latin typeface="Arial" charset="0"/>
                <a:sym typeface="Wingdings" pitchFamily="2" charset="2"/>
              </a:rPr>
              <a:t></a:t>
            </a:r>
            <a:r>
              <a:rPr lang="en-CA" altLang="en-US" sz="2000" b="1" dirty="0">
                <a:solidFill>
                  <a:srgbClr val="C00000"/>
                </a:solidFill>
                <a:latin typeface="Arial" charset="0"/>
              </a:rPr>
              <a:t> T</a:t>
            </a:r>
            <a:r>
              <a:rPr lang="en-CA" altLang="en-US" sz="2000" b="1" baseline="-25000" dirty="0">
                <a:solidFill>
                  <a:srgbClr val="C00000"/>
                </a:solidFill>
                <a:latin typeface="Arial" charset="0"/>
              </a:rPr>
              <a:t>1</a:t>
            </a:r>
            <a:r>
              <a:rPr lang="en-CA" altLang="en-US" sz="2000" b="1" dirty="0">
                <a:solidFill>
                  <a:srgbClr val="C00000"/>
                </a:solidFill>
                <a:latin typeface="Arial" charset="0"/>
              </a:rPr>
              <a:t> </a:t>
            </a:r>
            <a:r>
              <a:rPr lang="en-CA" altLang="en-US" sz="2000" b="1" dirty="0">
                <a:solidFill>
                  <a:srgbClr val="C00000"/>
                </a:solidFill>
                <a:latin typeface="Arial" charset="0"/>
                <a:sym typeface="Wingdings" pitchFamily="2" charset="2"/>
              </a:rPr>
              <a:t></a:t>
            </a:r>
            <a:r>
              <a:rPr lang="en-CA" altLang="en-US" sz="2000" b="1" dirty="0">
                <a:solidFill>
                  <a:srgbClr val="C00000"/>
                </a:solidFill>
                <a:latin typeface="Arial" charset="0"/>
              </a:rPr>
              <a:t> T</a:t>
            </a:r>
            <a:r>
              <a:rPr lang="en-CA" altLang="en-US" sz="2000" b="1" baseline="-25000" dirty="0">
                <a:solidFill>
                  <a:srgbClr val="C00000"/>
                </a:solidFill>
                <a:latin typeface="Arial" charset="0"/>
              </a:rPr>
              <a:t>2</a:t>
            </a:r>
            <a:r>
              <a:rPr lang="en-CA" altLang="en-US" sz="2000" b="1" dirty="0">
                <a:solidFill>
                  <a:srgbClr val="C00000"/>
                </a:solidFill>
                <a:latin typeface="Arial" charset="0"/>
              </a:rPr>
              <a:t> </a:t>
            </a:r>
            <a:r>
              <a:rPr lang="en-CA" altLang="en-US" sz="2000" b="1" dirty="0">
                <a:solidFill>
                  <a:srgbClr val="C00000"/>
                </a:solidFill>
                <a:latin typeface="Arial" charset="0"/>
                <a:sym typeface="Wingdings" pitchFamily="2" charset="2"/>
              </a:rPr>
              <a:t></a:t>
            </a:r>
            <a:r>
              <a:rPr lang="en-CA" altLang="en-US" sz="2000" b="1" dirty="0">
                <a:solidFill>
                  <a:srgbClr val="C00000"/>
                </a:solidFill>
                <a:latin typeface="Arial" charset="0"/>
              </a:rPr>
              <a:t> R </a:t>
            </a:r>
            <a:r>
              <a:rPr lang="en-CA" altLang="en-US" sz="2000" b="1" dirty="0">
                <a:solidFill>
                  <a:srgbClr val="C00000"/>
                </a:solidFill>
                <a:latin typeface="Arial" charset="0"/>
                <a:sym typeface="Wingdings" pitchFamily="2" charset="2"/>
              </a:rPr>
              <a:t></a:t>
            </a:r>
            <a:r>
              <a:rPr lang="en-CA" altLang="en-US" sz="2000" b="1" dirty="0">
                <a:solidFill>
                  <a:srgbClr val="C00000"/>
                </a:solidFill>
                <a:latin typeface="Arial" charset="0"/>
              </a:rPr>
              <a:t> T</a:t>
            </a:r>
            <a:r>
              <a:rPr lang="en-CA" altLang="en-US" sz="2000" b="1" baseline="-25000" dirty="0">
                <a:solidFill>
                  <a:srgbClr val="C00000"/>
                </a:solidFill>
                <a:latin typeface="Arial" charset="0"/>
              </a:rPr>
              <a:t>3</a:t>
            </a:r>
            <a:endParaRPr lang="en-CA" altLang="en-US" sz="2000" b="1" dirty="0">
              <a:solidFill>
                <a:srgbClr val="C00000"/>
              </a:solidFill>
              <a:latin typeface="Arial" charset="0"/>
            </a:endParaRPr>
          </a:p>
          <a:p>
            <a:pPr eaLnBrk="1" hangingPunct="1">
              <a:spcBef>
                <a:spcPct val="0"/>
              </a:spcBef>
              <a:buFontTx/>
              <a:buNone/>
            </a:pPr>
            <a:r>
              <a:rPr lang="en-CA" altLang="en-US" sz="2000" dirty="0">
                <a:latin typeface="Arial" charset="0"/>
              </a:rPr>
              <a:t>                                                            </a:t>
            </a:r>
          </a:p>
          <a:p>
            <a:pPr eaLnBrk="1" hangingPunct="1">
              <a:spcBef>
                <a:spcPct val="0"/>
              </a:spcBef>
              <a:buFontTx/>
              <a:buNone/>
            </a:pPr>
            <a:endParaRPr lang="en-CA" altLang="en-US" sz="2000" dirty="0">
              <a:latin typeface="Arial" charset="0"/>
            </a:endParaRPr>
          </a:p>
          <a:p>
            <a:pPr eaLnBrk="1" hangingPunct="1">
              <a:spcBef>
                <a:spcPct val="0"/>
              </a:spcBef>
              <a:buFontTx/>
              <a:buNone/>
            </a:pPr>
            <a:r>
              <a:rPr lang="en-CA" altLang="en-US" sz="2000" dirty="0">
                <a:latin typeface="Arial" charset="0"/>
              </a:rPr>
              <a:t>                                                                                                                                                                                                                                                                                                                                                                                                                                                                                                                                                                                                                                                                                                                                                                                                                                                                                                                                                                                                                                                                                                                                                                                                                                                                                                                                                                                                                                                                                                                                                                                                                                                                                                                                                                                                                                                                                                                                                                                                                                                                                                                                                                                                                                                                                                                                                                                                                                                                                                                                                                                                                                                                                                                                                                                                                                                                                                                                                                                                                                                                                                                                                                                                                                                                                                                                                                                                                                                                                                                                                                                                                                                                                                                                                                                                                                                                                                                                                                                                                                                                                                                                                                                                                                                                                                                                                                                                                                                                                                                                                                                                                                                                                                                                                                                                                                                                                                                                                                                                                                                                                                                                                                                                                                                                                                                                                                                                                                                                                                                                                                                                                                                                                                                                                                                                                                                                                                                                                                                                                                                                                                                                                                                                                                                                                                                                                                                                                                                                                                                                                                                                                                                                                                                                                                                                                                                                                                                                                                                                                                                                                                                                                                                                                                                                                                                                                                                                                                                                                                                                                                                                                                                                                                                                                                                                                                                                                                                                                                                                                                                                                                                                                                                                                                                                                                                                                                                                                                                                                                                                                                                                                                                                                                                                                                                                                                                                                                                                                                                                                                                                                                                                                                                                                                                                                                                                                                                                                                                                                                                                                                                                                                                                                                                                                                                                                                                                                                                                                                                                                                                                                                                                                                                                                                                                                                                                                                                                                                                                                                                                                                                                                                                                                                                                                                                                                                                                                                                                                                                                                                                                                                                                                                                                                                                                                                                                                                                                                                                                                                                                                                                                                                                                                                                                                                                                                                                                                                                                                                                                                                                                                                                                                                                                                                                                                                                                                                                                                                                                                                                                                                                                                                                                                                                                                                                                                                                                                                                                                                                                                                                                                                                                                                                                                                                                                                                                                                                                                                                                                                                                                                                                                                                                                                                                                                                                                                                                                                                                                                                                                                                                                                                                                                                                                                                                                                                                                                                                                                                                                                                                                                                                                                                                                                                                                                                                                                                                                                                                                                                                                                                                                                                                                                                                                                                                                                                                                                                                                                                                                                                                                                                                                                                                                                                                                                                                                                                                                                                                                                                                                                                                                                                                                                                                                                                                                                                                                                                                                                                                                                                                                                                                                                                                                                                                                                                                                                                                                                                                                                                                                                                                                                                                                                                                                                                                                                                                                                                                                                                                                                                                                                                                                                                                                                                                                                                                                                                                                                                                                                                                                                                                                                                                                                                                                                                                                                                                                                                                                                                                                                                                                                                                                                                                                                                                                                                                                                                                                                                                                                                                                                                                                                                                                                                                                                                                                                                                                                                                                                                                                                                                                                                                                                                                                                                                                                                                                                                                                                                                                                                                                                                                                                                                                                                                                                                                                                                                                                                                                                                                                                                                                                                                                                                                                                                                                                                                                                                                                                                                                                                                                                                                                                                                                                                                                                                                                                                                                                                                                                                                                                                                       .</a:t>
            </a:r>
          </a:p>
          <a:p>
            <a:pPr eaLnBrk="1" hangingPunct="1">
              <a:spcBef>
                <a:spcPct val="0"/>
              </a:spcBef>
              <a:buFontTx/>
              <a:buNone/>
            </a:pPr>
            <a:endParaRPr lang="en-CA" altLang="en-US" sz="2000" dirty="0">
              <a:latin typeface="Arial" charset="0"/>
            </a:endParaRPr>
          </a:p>
        </p:txBody>
      </p:sp>
    </p:spTree>
    <p:extLst>
      <p:ext uri="{BB962C8B-B14F-4D97-AF65-F5344CB8AC3E}">
        <p14:creationId xmlns:p14="http://schemas.microsoft.com/office/powerpoint/2010/main" val="1772375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260350" y="250825"/>
            <a:ext cx="6172200" cy="1524000"/>
          </a:xfrm>
        </p:spPr>
        <p:txBody>
          <a:bodyPr>
            <a:normAutofit fontScale="90000"/>
          </a:bodyPr>
          <a:lstStyle/>
          <a:p>
            <a:pPr eaLnBrk="1" hangingPunct="1"/>
            <a:r>
              <a:rPr lang="en-CA" altLang="en-US" sz="3200" b="1" u="sng" dirty="0" smtClean="0">
                <a:solidFill>
                  <a:srgbClr val="C00000"/>
                </a:solidFill>
              </a:rPr>
              <a:t>PRESCRIBABILITY, SWITCHABILITY,</a:t>
            </a:r>
            <a:br>
              <a:rPr lang="en-CA" altLang="en-US" sz="3200" b="1" u="sng" dirty="0" smtClean="0">
                <a:solidFill>
                  <a:srgbClr val="C00000"/>
                </a:solidFill>
              </a:rPr>
            </a:br>
            <a:r>
              <a:rPr lang="en-CA" altLang="en-US" sz="3200" b="1" u="sng" dirty="0" smtClean="0">
                <a:solidFill>
                  <a:srgbClr val="C00000"/>
                </a:solidFill>
              </a:rPr>
              <a:t>INTERCHANGEABILITY</a:t>
            </a:r>
            <a:br>
              <a:rPr lang="en-CA" altLang="en-US" sz="3200" b="1" u="sng" dirty="0" smtClean="0">
                <a:solidFill>
                  <a:srgbClr val="C00000"/>
                </a:solidFill>
              </a:rPr>
            </a:br>
            <a:r>
              <a:rPr lang="en-CA" altLang="en-US" sz="3200" b="1" u="sng" dirty="0" smtClean="0">
                <a:solidFill>
                  <a:srgbClr val="C00000"/>
                </a:solidFill>
              </a:rPr>
              <a:t>- EXPECTATIONS</a:t>
            </a:r>
          </a:p>
        </p:txBody>
      </p:sp>
      <p:sp>
        <p:nvSpPr>
          <p:cNvPr id="3" name="TextBox 2"/>
          <p:cNvSpPr txBox="1"/>
          <p:nvPr/>
        </p:nvSpPr>
        <p:spPr>
          <a:xfrm>
            <a:off x="260350" y="2124075"/>
            <a:ext cx="6372225" cy="6740525"/>
          </a:xfrm>
          <a:prstGeom prst="rect">
            <a:avLst/>
          </a:prstGeom>
          <a:noFill/>
        </p:spPr>
        <p:txBody>
          <a:bodyPr wrap="none">
            <a:spAutoFit/>
          </a:bodyPr>
          <a:lstStyle/>
          <a:p>
            <a:pPr>
              <a:defRPr/>
            </a:pPr>
            <a:r>
              <a:rPr lang="en-CA" sz="2400" b="1" dirty="0"/>
              <a:t>Increasing expectations of </a:t>
            </a:r>
            <a:r>
              <a:rPr lang="en-CA" sz="2400" b="1" dirty="0">
                <a:solidFill>
                  <a:srgbClr val="00B050"/>
                </a:solidFill>
              </a:rPr>
              <a:t>bioequivalence</a:t>
            </a:r>
          </a:p>
          <a:p>
            <a:pPr>
              <a:defRPr/>
            </a:pPr>
            <a:r>
              <a:rPr lang="en-CA" sz="2400" b="1" dirty="0"/>
              <a:t>       </a:t>
            </a:r>
            <a:r>
              <a:rPr lang="en-CA" sz="2400" b="1" dirty="0">
                <a:solidFill>
                  <a:srgbClr val="FF0000"/>
                </a:solidFill>
              </a:rPr>
              <a:t>reflecting</a:t>
            </a:r>
            <a:r>
              <a:rPr lang="en-CA" sz="2400" b="1" dirty="0"/>
              <a:t> </a:t>
            </a:r>
            <a:r>
              <a:rPr lang="en-CA" sz="2400" b="1" dirty="0">
                <a:solidFill>
                  <a:schemeClr val="tx2"/>
                </a:solidFill>
              </a:rPr>
              <a:t>therapeutic equivalence</a:t>
            </a:r>
          </a:p>
          <a:p>
            <a:pPr>
              <a:defRPr/>
            </a:pPr>
            <a:endParaRPr lang="en-CA" sz="2400" b="1" dirty="0"/>
          </a:p>
          <a:p>
            <a:pPr>
              <a:defRPr/>
            </a:pPr>
            <a:r>
              <a:rPr lang="en-CA" sz="2400" b="1" dirty="0"/>
              <a:t>-  not only </a:t>
            </a:r>
            <a:r>
              <a:rPr lang="en-CA" sz="2400" b="1" u="sng" dirty="0">
                <a:solidFill>
                  <a:schemeClr val="tx2"/>
                </a:solidFill>
              </a:rPr>
              <a:t>on the average</a:t>
            </a:r>
            <a:r>
              <a:rPr lang="en-CA" sz="2400" b="1" dirty="0"/>
              <a:t>, </a:t>
            </a:r>
          </a:p>
          <a:p>
            <a:pPr>
              <a:defRPr/>
            </a:pPr>
            <a:r>
              <a:rPr lang="en-CA" sz="2400" b="1" dirty="0"/>
              <a:t>       but also </a:t>
            </a:r>
            <a:r>
              <a:rPr lang="en-CA" sz="2400" b="1" u="sng" dirty="0">
                <a:solidFill>
                  <a:srgbClr val="FF0000"/>
                </a:solidFill>
              </a:rPr>
              <a:t>in individuals</a:t>
            </a:r>
            <a:r>
              <a:rPr lang="en-CA" sz="2400" b="1" dirty="0"/>
              <a:t>:</a:t>
            </a:r>
          </a:p>
          <a:p>
            <a:pPr>
              <a:defRPr/>
            </a:pPr>
            <a:endParaRPr lang="en-CA" sz="2400" b="1" dirty="0"/>
          </a:p>
          <a:p>
            <a:pPr>
              <a:defRPr/>
            </a:pPr>
            <a:endParaRPr lang="en-CA" sz="2400" b="1" dirty="0"/>
          </a:p>
          <a:p>
            <a:pPr>
              <a:defRPr/>
            </a:pPr>
            <a:r>
              <a:rPr lang="en-CA" sz="2400" b="1" dirty="0"/>
              <a:t>	</a:t>
            </a:r>
            <a:r>
              <a:rPr lang="en-CA" sz="2400" b="1" dirty="0">
                <a:solidFill>
                  <a:schemeClr val="accent1">
                    <a:lumMod val="75000"/>
                  </a:schemeClr>
                </a:solidFill>
              </a:rPr>
              <a:t>PRESCRIBABILITY</a:t>
            </a:r>
          </a:p>
          <a:p>
            <a:pPr>
              <a:defRPr/>
            </a:pPr>
            <a:endParaRPr lang="en-CA" sz="2400" b="1" dirty="0">
              <a:solidFill>
                <a:schemeClr val="accent1">
                  <a:lumMod val="75000"/>
                </a:schemeClr>
              </a:solidFill>
            </a:endParaRPr>
          </a:p>
          <a:p>
            <a:pPr>
              <a:defRPr/>
            </a:pPr>
            <a:endParaRPr lang="en-CA" sz="2400" b="1" dirty="0">
              <a:solidFill>
                <a:schemeClr val="accent1">
                  <a:lumMod val="75000"/>
                </a:schemeClr>
              </a:solidFill>
            </a:endParaRPr>
          </a:p>
          <a:p>
            <a:pPr>
              <a:defRPr/>
            </a:pPr>
            <a:endParaRPr lang="en-CA" sz="2400" b="1" dirty="0">
              <a:solidFill>
                <a:schemeClr val="accent1">
                  <a:lumMod val="75000"/>
                </a:schemeClr>
              </a:solidFill>
            </a:endParaRPr>
          </a:p>
          <a:p>
            <a:pPr>
              <a:defRPr/>
            </a:pPr>
            <a:r>
              <a:rPr lang="en-CA" sz="2400" b="1" dirty="0">
                <a:solidFill>
                  <a:schemeClr val="accent1">
                    <a:lumMod val="75000"/>
                  </a:schemeClr>
                </a:solidFill>
              </a:rPr>
              <a:t>	   SWITCHABILITY</a:t>
            </a:r>
          </a:p>
          <a:p>
            <a:pPr>
              <a:defRPr/>
            </a:pPr>
            <a:r>
              <a:rPr lang="en-CA" sz="2400" b="1" dirty="0">
                <a:solidFill>
                  <a:schemeClr val="accent1">
                    <a:lumMod val="75000"/>
                  </a:schemeClr>
                </a:solidFill>
              </a:rPr>
              <a:t>					</a:t>
            </a:r>
          </a:p>
          <a:p>
            <a:pPr>
              <a:defRPr/>
            </a:pPr>
            <a:endParaRPr lang="en-CA" sz="2400" b="1" dirty="0">
              <a:solidFill>
                <a:schemeClr val="accent1">
                  <a:lumMod val="75000"/>
                </a:schemeClr>
              </a:solidFill>
            </a:endParaRPr>
          </a:p>
          <a:p>
            <a:pPr>
              <a:defRPr/>
            </a:pPr>
            <a:endParaRPr lang="en-CA" sz="2400" b="1" dirty="0">
              <a:solidFill>
                <a:schemeClr val="accent1">
                  <a:lumMod val="75000"/>
                </a:schemeClr>
              </a:solidFill>
            </a:endParaRPr>
          </a:p>
          <a:p>
            <a:pPr>
              <a:defRPr/>
            </a:pPr>
            <a:r>
              <a:rPr lang="en-CA" sz="2400" b="1" dirty="0">
                <a:solidFill>
                  <a:schemeClr val="accent1">
                    <a:lumMod val="75000"/>
                  </a:schemeClr>
                </a:solidFill>
              </a:rPr>
              <a:t>	INTERCHANGEABILITY</a:t>
            </a:r>
          </a:p>
          <a:p>
            <a:pPr>
              <a:defRPr/>
            </a:pPr>
            <a:endParaRPr lang="en-CA" sz="2400" b="1" dirty="0"/>
          </a:p>
          <a:p>
            <a:pPr>
              <a:defRPr/>
            </a:pPr>
            <a:endParaRPr lang="en-CA" sz="2400" b="1" dirty="0"/>
          </a:p>
        </p:txBody>
      </p:sp>
      <p:sp>
        <p:nvSpPr>
          <p:cNvPr id="4" name="Down Arrow 3"/>
          <p:cNvSpPr/>
          <p:nvPr/>
        </p:nvSpPr>
        <p:spPr>
          <a:xfrm>
            <a:off x="2420938" y="5148263"/>
            <a:ext cx="484187" cy="977900"/>
          </a:xfrm>
          <a:prstGeom prst="downArrow">
            <a:avLst>
              <a:gd name="adj1" fmla="val 63976"/>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5" name="Down Arrow 4"/>
          <p:cNvSpPr/>
          <p:nvPr/>
        </p:nvSpPr>
        <p:spPr>
          <a:xfrm>
            <a:off x="2420938" y="6732588"/>
            <a:ext cx="484187" cy="977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CA" dirty="0">
              <a:solidFill>
                <a:schemeClr val="tx1"/>
              </a:solidFill>
            </a:endParaRPr>
          </a:p>
        </p:txBody>
      </p:sp>
      <p:sp>
        <p:nvSpPr>
          <p:cNvPr id="6" name="Slide Number Placeholder 5"/>
          <p:cNvSpPr>
            <a:spLocks noGrp="1"/>
          </p:cNvSpPr>
          <p:nvPr>
            <p:ph type="sldNum" sz="quarter" idx="12"/>
          </p:nvPr>
        </p:nvSpPr>
        <p:spPr/>
        <p:txBody>
          <a:bodyPr/>
          <a:lstStyle/>
          <a:p>
            <a:pPr>
              <a:defRPr/>
            </a:pPr>
            <a:fld id="{9387404F-89FE-4FA8-8558-4FAB2CDFB0C8}" type="slidenum">
              <a:rPr lang="en-CA" smtClean="0"/>
              <a:pPr>
                <a:defRPr/>
              </a:pPr>
              <a:t>7</a:t>
            </a:fld>
            <a:endParaRPr lang="en-CA"/>
          </a:p>
        </p:txBody>
      </p:sp>
    </p:spTree>
    <p:extLst>
      <p:ext uri="{BB962C8B-B14F-4D97-AF65-F5344CB8AC3E}">
        <p14:creationId xmlns:p14="http://schemas.microsoft.com/office/powerpoint/2010/main" val="28074395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0" y="0"/>
            <a:ext cx="6858000" cy="1524000"/>
          </a:xfrm>
        </p:spPr>
        <p:txBody>
          <a:bodyPr/>
          <a:lstStyle/>
          <a:p>
            <a:r>
              <a:rPr lang="en-CA" altLang="en-US" sz="3600" b="1" u="sng" dirty="0" smtClean="0">
                <a:solidFill>
                  <a:srgbClr val="C00000"/>
                </a:solidFill>
              </a:rPr>
              <a:t>((CONFUSION ON TERMINOLOGY))</a:t>
            </a:r>
          </a:p>
        </p:txBody>
      </p:sp>
      <p:sp>
        <p:nvSpPr>
          <p:cNvPr id="17411" name="TextBox 2"/>
          <p:cNvSpPr txBox="1">
            <a:spLocks noChangeArrowheads="1"/>
          </p:cNvSpPr>
          <p:nvPr/>
        </p:nvSpPr>
        <p:spPr bwMode="auto">
          <a:xfrm>
            <a:off x="120650" y="1979613"/>
            <a:ext cx="6538913" cy="600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CA" altLang="en-US" sz="2400" b="1">
                <a:solidFill>
                  <a:srgbClr val="FF0000"/>
                </a:solidFill>
                <a:latin typeface="Arial" charset="0"/>
              </a:rPr>
              <a:t>European Commission</a:t>
            </a:r>
          </a:p>
          <a:p>
            <a:pPr eaLnBrk="1" hangingPunct="1">
              <a:spcBef>
                <a:spcPct val="0"/>
              </a:spcBef>
              <a:buFontTx/>
              <a:buNone/>
            </a:pPr>
            <a:r>
              <a:rPr lang="en-CA" altLang="en-US" sz="2400" b="1">
                <a:solidFill>
                  <a:srgbClr val="FF0000"/>
                </a:solidFill>
                <a:latin typeface="Arial" charset="0"/>
              </a:rPr>
              <a:t>Steering Group on Access to Medicines</a:t>
            </a:r>
          </a:p>
          <a:p>
            <a:pPr eaLnBrk="1" hangingPunct="1">
              <a:spcBef>
                <a:spcPct val="0"/>
              </a:spcBef>
              <a:buFontTx/>
              <a:buNone/>
            </a:pPr>
            <a:r>
              <a:rPr lang="en-CA" altLang="en-US" sz="2400" b="1">
                <a:latin typeface="Arial" charset="0"/>
              </a:rPr>
              <a:t>   2013</a:t>
            </a:r>
          </a:p>
          <a:p>
            <a:pPr eaLnBrk="1" hangingPunct="1">
              <a:spcBef>
                <a:spcPct val="0"/>
              </a:spcBef>
              <a:buFontTx/>
              <a:buNone/>
            </a:pPr>
            <a:endParaRPr lang="en-CA" altLang="en-US" sz="2400" b="1">
              <a:latin typeface="Arial" charset="0"/>
            </a:endParaRPr>
          </a:p>
          <a:p>
            <a:pPr eaLnBrk="1" hangingPunct="1">
              <a:spcBef>
                <a:spcPct val="0"/>
              </a:spcBef>
              <a:buFontTx/>
              <a:buNone/>
            </a:pPr>
            <a:endParaRPr lang="en-CA" altLang="en-US" sz="2400" b="1">
              <a:latin typeface="Arial" charset="0"/>
            </a:endParaRPr>
          </a:p>
          <a:p>
            <a:pPr eaLnBrk="1" hangingPunct="1">
              <a:spcBef>
                <a:spcPct val="0"/>
              </a:spcBef>
              <a:buFontTx/>
              <a:buNone/>
            </a:pPr>
            <a:r>
              <a:rPr lang="en-CA" altLang="en-US" sz="2400" b="1">
                <a:latin typeface="Arial" charset="0"/>
              </a:rPr>
              <a:t>   </a:t>
            </a:r>
            <a:r>
              <a:rPr lang="en-CA" altLang="en-US" sz="2400" b="1">
                <a:solidFill>
                  <a:srgbClr val="3333CC"/>
                </a:solidFill>
                <a:latin typeface="Arial" charset="0"/>
              </a:rPr>
              <a:t>Interchangeability</a:t>
            </a:r>
          </a:p>
          <a:p>
            <a:pPr eaLnBrk="1" hangingPunct="1">
              <a:spcBef>
                <a:spcPct val="0"/>
              </a:spcBef>
              <a:buFontTx/>
              <a:buNone/>
            </a:pPr>
            <a:r>
              <a:rPr lang="en-CA" altLang="en-US" sz="2400" b="1">
                <a:latin typeface="Arial" charset="0"/>
              </a:rPr>
              <a:t>      Change of medicine with the agreement</a:t>
            </a:r>
          </a:p>
          <a:p>
            <a:pPr eaLnBrk="1" hangingPunct="1">
              <a:spcBef>
                <a:spcPct val="0"/>
              </a:spcBef>
              <a:buFontTx/>
              <a:buNone/>
            </a:pPr>
            <a:r>
              <a:rPr lang="en-CA" altLang="en-US" sz="2400" b="1">
                <a:latin typeface="Arial" charset="0"/>
              </a:rPr>
              <a:t>      of the prescriber</a:t>
            </a:r>
          </a:p>
          <a:p>
            <a:pPr eaLnBrk="1" hangingPunct="1">
              <a:spcBef>
                <a:spcPct val="0"/>
              </a:spcBef>
              <a:buFontTx/>
              <a:buNone/>
            </a:pPr>
            <a:endParaRPr lang="en-CA" altLang="en-US" sz="2400" b="1">
              <a:latin typeface="Arial" charset="0"/>
            </a:endParaRPr>
          </a:p>
          <a:p>
            <a:pPr eaLnBrk="1" hangingPunct="1">
              <a:spcBef>
                <a:spcPct val="0"/>
              </a:spcBef>
              <a:buFontTx/>
              <a:buNone/>
            </a:pPr>
            <a:r>
              <a:rPr lang="en-CA" altLang="en-US" sz="2400" b="1">
                <a:latin typeface="Arial" charset="0"/>
              </a:rPr>
              <a:t>  </a:t>
            </a:r>
            <a:r>
              <a:rPr lang="en-CA" altLang="en-US" sz="2400" b="1">
                <a:solidFill>
                  <a:srgbClr val="3333CC"/>
                </a:solidFill>
                <a:latin typeface="Arial" charset="0"/>
              </a:rPr>
              <a:t>Switching</a:t>
            </a:r>
          </a:p>
          <a:p>
            <a:pPr eaLnBrk="1" hangingPunct="1">
              <a:spcBef>
                <a:spcPct val="0"/>
              </a:spcBef>
              <a:buFontTx/>
              <a:buNone/>
            </a:pPr>
            <a:r>
              <a:rPr lang="en-CA" altLang="en-US" sz="2400" b="1">
                <a:latin typeface="Arial" charset="0"/>
              </a:rPr>
              <a:t>      Change of medicine with the agreement</a:t>
            </a:r>
          </a:p>
          <a:p>
            <a:pPr eaLnBrk="1" hangingPunct="1">
              <a:spcBef>
                <a:spcPct val="0"/>
              </a:spcBef>
              <a:buFontTx/>
              <a:buNone/>
            </a:pPr>
            <a:r>
              <a:rPr lang="en-CA" altLang="en-US" sz="2400" b="1">
                <a:latin typeface="Arial" charset="0"/>
              </a:rPr>
              <a:t>      of the treating physician</a:t>
            </a:r>
          </a:p>
          <a:p>
            <a:pPr eaLnBrk="1" hangingPunct="1">
              <a:spcBef>
                <a:spcPct val="0"/>
              </a:spcBef>
              <a:buFontTx/>
              <a:buNone/>
            </a:pPr>
            <a:endParaRPr lang="en-CA" altLang="en-US" sz="2400" b="1">
              <a:latin typeface="Arial" charset="0"/>
            </a:endParaRPr>
          </a:p>
          <a:p>
            <a:pPr eaLnBrk="1" hangingPunct="1">
              <a:spcBef>
                <a:spcPct val="0"/>
              </a:spcBef>
              <a:buFontTx/>
              <a:buNone/>
            </a:pPr>
            <a:r>
              <a:rPr lang="en-CA" altLang="en-US" sz="2400" b="1">
                <a:latin typeface="Arial" charset="0"/>
              </a:rPr>
              <a:t>  </a:t>
            </a:r>
            <a:r>
              <a:rPr lang="en-CA" altLang="en-US" sz="2400" b="1">
                <a:solidFill>
                  <a:srgbClr val="3333CC"/>
                </a:solidFill>
                <a:latin typeface="Arial" charset="0"/>
              </a:rPr>
              <a:t>Substitution (automatic)</a:t>
            </a:r>
          </a:p>
          <a:p>
            <a:pPr eaLnBrk="1" hangingPunct="1">
              <a:spcBef>
                <a:spcPct val="0"/>
              </a:spcBef>
              <a:buFontTx/>
              <a:buNone/>
            </a:pPr>
            <a:r>
              <a:rPr lang="en-CA" altLang="en-US" sz="2400" b="1">
                <a:latin typeface="Arial" charset="0"/>
              </a:rPr>
              <a:t>      Change of medicine by a pharmacist</a:t>
            </a:r>
          </a:p>
          <a:p>
            <a:pPr eaLnBrk="1" hangingPunct="1">
              <a:spcBef>
                <a:spcPct val="0"/>
              </a:spcBef>
              <a:buFontTx/>
              <a:buNone/>
            </a:pPr>
            <a:r>
              <a:rPr lang="en-CA" altLang="en-US" sz="2400" b="1">
                <a:latin typeface="Arial" charset="0"/>
              </a:rPr>
              <a:t>      without the agreement of the prescriber</a:t>
            </a:r>
          </a:p>
        </p:txBody>
      </p:sp>
    </p:spTree>
    <p:extLst>
      <p:ext uri="{BB962C8B-B14F-4D97-AF65-F5344CB8AC3E}">
        <p14:creationId xmlns:p14="http://schemas.microsoft.com/office/powerpoint/2010/main" val="4130555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33375" y="250825"/>
            <a:ext cx="6172200" cy="1524000"/>
          </a:xfrm>
        </p:spPr>
        <p:txBody>
          <a:bodyPr>
            <a:normAutofit fontScale="90000"/>
          </a:bodyPr>
          <a:lstStyle/>
          <a:p>
            <a:pPr eaLnBrk="1" hangingPunct="1"/>
            <a:r>
              <a:rPr lang="en-CA" altLang="en-US" sz="3200" b="1" u="sng" dirty="0" smtClean="0">
                <a:solidFill>
                  <a:srgbClr val="C00000"/>
                </a:solidFill>
              </a:rPr>
              <a:t>PRESCRIBABILITY, SWITCHABILITY,</a:t>
            </a:r>
            <a:br>
              <a:rPr lang="en-CA" altLang="en-US" sz="3200" b="1" u="sng" dirty="0" smtClean="0">
                <a:solidFill>
                  <a:srgbClr val="C00000"/>
                </a:solidFill>
              </a:rPr>
            </a:br>
            <a:r>
              <a:rPr lang="en-CA" altLang="en-US" sz="3200" b="1" u="sng" dirty="0" smtClean="0">
                <a:solidFill>
                  <a:srgbClr val="C00000"/>
                </a:solidFill>
              </a:rPr>
              <a:t>INTERCHANGEABILITY</a:t>
            </a:r>
            <a:br>
              <a:rPr lang="en-CA" altLang="en-US" sz="3200" b="1" u="sng" dirty="0" smtClean="0">
                <a:solidFill>
                  <a:srgbClr val="C00000"/>
                </a:solidFill>
              </a:rPr>
            </a:br>
            <a:r>
              <a:rPr lang="en-CA" altLang="en-US" sz="3200" b="1" u="sng" dirty="0" smtClean="0">
                <a:solidFill>
                  <a:srgbClr val="C00000"/>
                </a:solidFill>
              </a:rPr>
              <a:t>- STATISTICAL CONDITIONS</a:t>
            </a:r>
            <a:endParaRPr lang="en-CA" altLang="en-US" sz="3200" dirty="0" smtClean="0">
              <a:solidFill>
                <a:srgbClr val="C00000"/>
              </a:solidFill>
            </a:endParaRPr>
          </a:p>
        </p:txBody>
      </p:sp>
      <p:sp>
        <p:nvSpPr>
          <p:cNvPr id="18435" name="TextBox 2"/>
          <p:cNvSpPr txBox="1">
            <a:spLocks noChangeArrowheads="1"/>
          </p:cNvSpPr>
          <p:nvPr/>
        </p:nvSpPr>
        <p:spPr bwMode="auto">
          <a:xfrm>
            <a:off x="188913" y="2051050"/>
            <a:ext cx="6669087" cy="674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CA" altLang="en-US" sz="2400" b="1" u="sng">
                <a:solidFill>
                  <a:srgbClr val="0070C0"/>
                </a:solidFill>
                <a:latin typeface="Arial" charset="0"/>
              </a:rPr>
              <a:t>CROSSOVER STUDIES</a:t>
            </a:r>
          </a:p>
          <a:p>
            <a:pPr eaLnBrk="1" hangingPunct="1">
              <a:spcBef>
                <a:spcPct val="0"/>
              </a:spcBef>
              <a:buFontTx/>
              <a:buNone/>
            </a:pPr>
            <a:r>
              <a:rPr lang="en-CA" altLang="en-US" sz="2400" u="sng">
                <a:latin typeface="Arial" charset="0"/>
              </a:rPr>
              <a:t> </a:t>
            </a:r>
            <a:r>
              <a:rPr lang="en-CA" altLang="en-US" sz="2400">
                <a:latin typeface="Arial" charset="0"/>
              </a:rPr>
              <a:t>    Each drug product is administered to </a:t>
            </a:r>
          </a:p>
          <a:p>
            <a:pPr eaLnBrk="1" hangingPunct="1">
              <a:spcBef>
                <a:spcPct val="0"/>
              </a:spcBef>
              <a:buFontTx/>
              <a:buNone/>
            </a:pPr>
            <a:r>
              <a:rPr lang="en-CA" altLang="en-US" sz="2400">
                <a:latin typeface="Arial" charset="0"/>
              </a:rPr>
              <a:t>        </a:t>
            </a:r>
            <a:r>
              <a:rPr lang="en-CA" altLang="en-US" sz="2400">
                <a:solidFill>
                  <a:srgbClr val="FF0000"/>
                </a:solidFill>
                <a:latin typeface="Arial" charset="0"/>
              </a:rPr>
              <a:t>each</a:t>
            </a:r>
            <a:r>
              <a:rPr lang="en-CA" altLang="en-US" sz="2400">
                <a:latin typeface="Arial" charset="0"/>
              </a:rPr>
              <a:t> subject</a:t>
            </a:r>
          </a:p>
          <a:p>
            <a:pPr eaLnBrk="1" hangingPunct="1">
              <a:spcBef>
                <a:spcPct val="0"/>
              </a:spcBef>
              <a:buFontTx/>
              <a:buNone/>
            </a:pPr>
            <a:endParaRPr lang="en-CA" altLang="en-US" sz="2400">
              <a:latin typeface="Arial" charset="0"/>
            </a:endParaRPr>
          </a:p>
          <a:p>
            <a:pPr eaLnBrk="1" hangingPunct="1">
              <a:spcBef>
                <a:spcPct val="0"/>
              </a:spcBef>
              <a:buFontTx/>
              <a:buNone/>
            </a:pPr>
            <a:r>
              <a:rPr lang="en-CA" altLang="en-US" sz="2400">
                <a:latin typeface="Arial" charset="0"/>
              </a:rPr>
              <a:t>     Estimate (approximate) within-subject   </a:t>
            </a:r>
          </a:p>
          <a:p>
            <a:pPr eaLnBrk="1" hangingPunct="1">
              <a:spcBef>
                <a:spcPct val="0"/>
              </a:spcBef>
              <a:buFontTx/>
              <a:buNone/>
            </a:pPr>
            <a:r>
              <a:rPr lang="en-CA" altLang="en-US" sz="2400">
                <a:latin typeface="Arial" charset="0"/>
              </a:rPr>
              <a:t>         variance</a:t>
            </a:r>
          </a:p>
          <a:p>
            <a:pPr eaLnBrk="1" hangingPunct="1">
              <a:spcBef>
                <a:spcPct val="0"/>
              </a:spcBef>
              <a:buFontTx/>
              <a:buNone/>
            </a:pPr>
            <a:endParaRPr lang="en-CA" altLang="en-US" sz="2400">
              <a:latin typeface="Arial" charset="0"/>
            </a:endParaRPr>
          </a:p>
          <a:p>
            <a:pPr eaLnBrk="1" hangingPunct="1">
              <a:spcBef>
                <a:spcPct val="0"/>
              </a:spcBef>
              <a:buFontTx/>
              <a:buNone/>
            </a:pPr>
            <a:r>
              <a:rPr lang="en-CA" altLang="en-US" sz="2400">
                <a:latin typeface="Arial" charset="0"/>
              </a:rPr>
              <a:t>     Can apply </a:t>
            </a:r>
            <a:r>
              <a:rPr lang="en-CA" altLang="en-US" sz="2400" b="1" u="sng">
                <a:solidFill>
                  <a:srgbClr val="0070C0"/>
                </a:solidFill>
                <a:latin typeface="Arial" charset="0"/>
              </a:rPr>
              <a:t>switchability</a:t>
            </a:r>
            <a:r>
              <a:rPr lang="en-CA" altLang="en-US" sz="2400">
                <a:latin typeface="Arial" charset="0"/>
              </a:rPr>
              <a:t>, </a:t>
            </a:r>
            <a:r>
              <a:rPr lang="en-CA" altLang="en-US" sz="2400" b="1" u="sng">
                <a:solidFill>
                  <a:srgbClr val="0070C0"/>
                </a:solidFill>
                <a:latin typeface="Arial" charset="0"/>
              </a:rPr>
              <a:t>interchangeability</a:t>
            </a:r>
          </a:p>
          <a:p>
            <a:pPr eaLnBrk="1" hangingPunct="1">
              <a:spcBef>
                <a:spcPct val="0"/>
              </a:spcBef>
              <a:buFontTx/>
              <a:buNone/>
            </a:pPr>
            <a:endParaRPr lang="en-CA" altLang="en-US" sz="2400">
              <a:latin typeface="Arial" charset="0"/>
            </a:endParaRPr>
          </a:p>
          <a:p>
            <a:pPr eaLnBrk="1" hangingPunct="1">
              <a:spcBef>
                <a:spcPct val="0"/>
              </a:spcBef>
              <a:buFontTx/>
              <a:buNone/>
            </a:pPr>
            <a:endParaRPr lang="en-CA" altLang="en-US" sz="2400">
              <a:latin typeface="Arial" charset="0"/>
            </a:endParaRPr>
          </a:p>
          <a:p>
            <a:pPr eaLnBrk="1" hangingPunct="1">
              <a:spcBef>
                <a:spcPct val="0"/>
              </a:spcBef>
              <a:buFontTx/>
              <a:buNone/>
            </a:pPr>
            <a:r>
              <a:rPr lang="en-CA" altLang="en-US" sz="2400" b="1" u="sng">
                <a:solidFill>
                  <a:srgbClr val="0070C0"/>
                </a:solidFill>
                <a:latin typeface="Arial" charset="0"/>
              </a:rPr>
              <a:t>PARALLEL-GROUP STUDIES</a:t>
            </a:r>
          </a:p>
          <a:p>
            <a:pPr eaLnBrk="1" hangingPunct="1">
              <a:spcBef>
                <a:spcPct val="0"/>
              </a:spcBef>
              <a:buFontTx/>
              <a:buNone/>
            </a:pPr>
            <a:r>
              <a:rPr lang="en-CA" altLang="en-US" sz="2400">
                <a:latin typeface="Arial" charset="0"/>
              </a:rPr>
              <a:t>     Each drug product is administered to</a:t>
            </a:r>
          </a:p>
          <a:p>
            <a:pPr eaLnBrk="1" hangingPunct="1">
              <a:spcBef>
                <a:spcPct val="0"/>
              </a:spcBef>
              <a:buFontTx/>
              <a:buNone/>
            </a:pPr>
            <a:r>
              <a:rPr lang="en-CA" altLang="en-US" sz="2400">
                <a:latin typeface="Arial" charset="0"/>
              </a:rPr>
              <a:t>           a </a:t>
            </a:r>
            <a:r>
              <a:rPr lang="en-CA" altLang="en-US" sz="2400">
                <a:solidFill>
                  <a:srgbClr val="FF0000"/>
                </a:solidFill>
                <a:latin typeface="Arial" charset="0"/>
              </a:rPr>
              <a:t>different</a:t>
            </a:r>
            <a:r>
              <a:rPr lang="en-CA" altLang="en-US" sz="2400">
                <a:latin typeface="Arial" charset="0"/>
              </a:rPr>
              <a:t> group of subjects</a:t>
            </a:r>
          </a:p>
          <a:p>
            <a:pPr eaLnBrk="1" hangingPunct="1">
              <a:spcBef>
                <a:spcPct val="0"/>
              </a:spcBef>
              <a:buFontTx/>
              <a:buNone/>
            </a:pPr>
            <a:endParaRPr lang="en-CA" altLang="en-US" sz="2400">
              <a:latin typeface="Arial" charset="0"/>
            </a:endParaRPr>
          </a:p>
          <a:p>
            <a:pPr eaLnBrk="1" hangingPunct="1">
              <a:spcBef>
                <a:spcPct val="0"/>
              </a:spcBef>
              <a:buFontTx/>
              <a:buNone/>
            </a:pPr>
            <a:r>
              <a:rPr lang="en-CA" altLang="en-US" sz="2400">
                <a:latin typeface="Arial" charset="0"/>
              </a:rPr>
              <a:t>     Can estimate only total variance</a:t>
            </a:r>
          </a:p>
          <a:p>
            <a:pPr eaLnBrk="1" hangingPunct="1">
              <a:spcBef>
                <a:spcPct val="0"/>
              </a:spcBef>
              <a:buFontTx/>
              <a:buNone/>
            </a:pPr>
            <a:r>
              <a:rPr lang="en-CA" altLang="en-US" sz="2400">
                <a:latin typeface="Arial" charset="0"/>
              </a:rPr>
              <a:t>           (Between + Within subjects)</a:t>
            </a:r>
          </a:p>
          <a:p>
            <a:pPr eaLnBrk="1" hangingPunct="1">
              <a:spcBef>
                <a:spcPct val="0"/>
              </a:spcBef>
              <a:buFontTx/>
              <a:buNone/>
            </a:pPr>
            <a:endParaRPr lang="en-CA" altLang="en-US" sz="2400">
              <a:latin typeface="Arial" charset="0"/>
            </a:endParaRPr>
          </a:p>
          <a:p>
            <a:pPr eaLnBrk="1" hangingPunct="1">
              <a:spcBef>
                <a:spcPct val="0"/>
              </a:spcBef>
              <a:buFontTx/>
              <a:buNone/>
            </a:pPr>
            <a:r>
              <a:rPr lang="en-CA" altLang="en-US" sz="2400">
                <a:latin typeface="Arial" charset="0"/>
              </a:rPr>
              <a:t>     Can apply </a:t>
            </a:r>
            <a:r>
              <a:rPr lang="en-CA" altLang="en-US" sz="2400" b="1" u="sng">
                <a:solidFill>
                  <a:srgbClr val="0070C0"/>
                </a:solidFill>
                <a:latin typeface="Arial" charset="0"/>
              </a:rPr>
              <a:t>only prescribability</a:t>
            </a:r>
          </a:p>
        </p:txBody>
      </p:sp>
      <p:sp>
        <p:nvSpPr>
          <p:cNvPr id="4" name="Slide Number Placeholder 3"/>
          <p:cNvSpPr>
            <a:spLocks noGrp="1"/>
          </p:cNvSpPr>
          <p:nvPr>
            <p:ph type="sldNum" sz="quarter" idx="12"/>
          </p:nvPr>
        </p:nvSpPr>
        <p:spPr/>
        <p:txBody>
          <a:bodyPr/>
          <a:lstStyle/>
          <a:p>
            <a:pPr>
              <a:defRPr/>
            </a:pPr>
            <a:fld id="{6C32942B-251A-4834-8E32-080AEFB5EE61}" type="slidenum">
              <a:rPr lang="en-CA" smtClean="0"/>
              <a:pPr>
                <a:defRPr/>
              </a:pPr>
              <a:t>9</a:t>
            </a:fld>
            <a:endParaRPr lang="en-CA"/>
          </a:p>
        </p:txBody>
      </p:sp>
    </p:spTree>
    <p:extLst>
      <p:ext uri="{BB962C8B-B14F-4D97-AF65-F5344CB8AC3E}">
        <p14:creationId xmlns:p14="http://schemas.microsoft.com/office/powerpoint/2010/main" val="1284306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333375" y="0"/>
            <a:ext cx="6172200" cy="892175"/>
          </a:xfrm>
        </p:spPr>
        <p:txBody>
          <a:bodyPr/>
          <a:lstStyle/>
          <a:p>
            <a:pPr eaLnBrk="1" hangingPunct="1"/>
            <a:r>
              <a:rPr lang="en-CA" altLang="en-US" sz="3600" b="1" u="sng" dirty="0" smtClean="0">
                <a:solidFill>
                  <a:srgbClr val="C00000"/>
                </a:solidFill>
              </a:rPr>
              <a:t>BIOSIMILARITY</a:t>
            </a:r>
          </a:p>
        </p:txBody>
      </p:sp>
      <p:sp>
        <p:nvSpPr>
          <p:cNvPr id="25603" name="TextBox 2"/>
          <p:cNvSpPr txBox="1">
            <a:spLocks noChangeArrowheads="1"/>
          </p:cNvSpPr>
          <p:nvPr/>
        </p:nvSpPr>
        <p:spPr bwMode="auto">
          <a:xfrm>
            <a:off x="333375" y="784225"/>
            <a:ext cx="6121400" cy="835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60000"/>
              </a:spcBef>
              <a:buFontTx/>
              <a:buNone/>
            </a:pPr>
            <a:r>
              <a:rPr lang="en-US" altLang="en-US" sz="2800" b="1" u="sng">
                <a:solidFill>
                  <a:srgbClr val="3333CC"/>
                </a:solidFill>
                <a:latin typeface="Arial" charset="0"/>
              </a:rPr>
              <a:t>Background:</a:t>
            </a:r>
          </a:p>
          <a:p>
            <a:pPr eaLnBrk="1" hangingPunct="1">
              <a:spcBef>
                <a:spcPct val="60000"/>
              </a:spcBef>
              <a:buFontTx/>
              <a:buNone/>
            </a:pPr>
            <a:r>
              <a:rPr lang="en-US" altLang="en-US" sz="2400" u="sng">
                <a:latin typeface="Arial" charset="0"/>
              </a:rPr>
              <a:t>I</a:t>
            </a:r>
            <a:r>
              <a:rPr lang="en-US" altLang="en-US" sz="2400" b="1">
                <a:latin typeface="Arial" charset="0"/>
              </a:rPr>
              <a:t>n the U.S.:</a:t>
            </a:r>
          </a:p>
          <a:p>
            <a:pPr eaLnBrk="1" hangingPunct="1">
              <a:spcBef>
                <a:spcPct val="60000"/>
              </a:spcBef>
              <a:buFontTx/>
              <a:buNone/>
            </a:pPr>
            <a:r>
              <a:rPr lang="en-US" altLang="en-US" sz="2400" b="1">
                <a:latin typeface="Arial" charset="0"/>
              </a:rPr>
              <a:t>Biologics Price Competition and Innovation Act (</a:t>
            </a:r>
            <a:r>
              <a:rPr lang="en-US" altLang="en-US" sz="2400" b="1">
                <a:solidFill>
                  <a:srgbClr val="FF0000"/>
                </a:solidFill>
                <a:latin typeface="Arial" charset="0"/>
              </a:rPr>
              <a:t>BPCI Act</a:t>
            </a:r>
            <a:r>
              <a:rPr lang="en-US" altLang="en-US" sz="2400" b="1">
                <a:latin typeface="Arial" charset="0"/>
              </a:rPr>
              <a:t>) in 2009</a:t>
            </a:r>
          </a:p>
          <a:p>
            <a:pPr eaLnBrk="1" hangingPunct="1">
              <a:spcBef>
                <a:spcPct val="60000"/>
              </a:spcBef>
              <a:buFontTx/>
              <a:buNone/>
            </a:pPr>
            <a:r>
              <a:rPr lang="en-US" altLang="en-US" sz="2400" b="1">
                <a:latin typeface="Arial" charset="0"/>
              </a:rPr>
              <a:t>Part of the “Patient Protection and Affordable Care Act”             </a:t>
            </a:r>
          </a:p>
          <a:p>
            <a:pPr eaLnBrk="1" hangingPunct="1">
              <a:spcBef>
                <a:spcPct val="60000"/>
              </a:spcBef>
              <a:buFontTx/>
              <a:buNone/>
            </a:pPr>
            <a:r>
              <a:rPr lang="en-US" altLang="en-US" sz="2400" b="1">
                <a:latin typeface="Arial" charset="0"/>
              </a:rPr>
              <a:t> (healthcare reform) </a:t>
            </a:r>
          </a:p>
          <a:p>
            <a:pPr eaLnBrk="1" hangingPunct="1">
              <a:spcBef>
                <a:spcPct val="60000"/>
              </a:spcBef>
              <a:buFontTx/>
              <a:buNone/>
            </a:pPr>
            <a:r>
              <a:rPr lang="en-US" altLang="en-US" sz="2800" b="1" u="sng">
                <a:solidFill>
                  <a:srgbClr val="3333CC"/>
                </a:solidFill>
                <a:latin typeface="Arial" charset="0"/>
              </a:rPr>
              <a:t>Biosimilar</a:t>
            </a:r>
            <a:r>
              <a:rPr lang="en-US" altLang="en-US" sz="2800" b="1">
                <a:solidFill>
                  <a:srgbClr val="3333CC"/>
                </a:solidFill>
                <a:latin typeface="Arial" charset="0"/>
              </a:rPr>
              <a:t> </a:t>
            </a:r>
            <a:r>
              <a:rPr lang="en-US" altLang="en-US" sz="2800">
                <a:latin typeface="Arial" charset="0"/>
              </a:rPr>
              <a:t>or</a:t>
            </a:r>
            <a:r>
              <a:rPr lang="en-US" altLang="en-US" sz="2800">
                <a:solidFill>
                  <a:schemeClr val="hlink"/>
                </a:solidFill>
                <a:latin typeface="Arial" charset="0"/>
              </a:rPr>
              <a:t> </a:t>
            </a:r>
            <a:r>
              <a:rPr lang="en-US" altLang="en-US" sz="2800" b="1" u="sng">
                <a:solidFill>
                  <a:srgbClr val="3333CC"/>
                </a:solidFill>
                <a:latin typeface="Arial" charset="0"/>
              </a:rPr>
              <a:t>Biosimilarity</a:t>
            </a:r>
            <a:r>
              <a:rPr lang="en-US" altLang="en-US" sz="2800">
                <a:latin typeface="Arial" charset="0"/>
              </a:rPr>
              <a:t> means:</a:t>
            </a:r>
          </a:p>
          <a:p>
            <a:pPr lvl="1" eaLnBrk="1" hangingPunct="1">
              <a:spcBef>
                <a:spcPct val="60000"/>
              </a:spcBef>
              <a:buFont typeface="Arial" charset="0"/>
              <a:buChar char="•"/>
            </a:pPr>
            <a:r>
              <a:rPr lang="en-US" altLang="en-US" sz="2400"/>
              <a:t>  </a:t>
            </a:r>
            <a:r>
              <a:rPr lang="en-US" altLang="en-US" sz="2400" b="1">
                <a:latin typeface="Arial" charset="0"/>
              </a:rPr>
              <a:t>The biological product is </a:t>
            </a:r>
            <a:r>
              <a:rPr lang="en-US" altLang="en-US" sz="2400" b="1" u="sng">
                <a:solidFill>
                  <a:srgbClr val="FF0000"/>
                </a:solidFill>
                <a:latin typeface="Arial" charset="0"/>
              </a:rPr>
              <a:t>highly similar</a:t>
            </a:r>
            <a:r>
              <a:rPr lang="en-US" altLang="en-US" sz="2400" b="1">
                <a:latin typeface="Arial" charset="0"/>
              </a:rPr>
              <a:t> to the reference product (notwithstanding minor differences in clinically inactive components)</a:t>
            </a:r>
          </a:p>
          <a:p>
            <a:pPr lvl="1" eaLnBrk="1" hangingPunct="1">
              <a:spcBef>
                <a:spcPct val="60000"/>
              </a:spcBef>
              <a:buFont typeface="Arial" charset="0"/>
              <a:buChar char="•"/>
            </a:pPr>
            <a:r>
              <a:rPr lang="en-US" altLang="en-US" sz="2400" b="1">
                <a:latin typeface="Arial" charset="0"/>
              </a:rPr>
              <a:t> There are </a:t>
            </a:r>
            <a:r>
              <a:rPr lang="en-US" altLang="en-US" sz="2400" b="1" u="sng">
                <a:solidFill>
                  <a:srgbClr val="FF0000"/>
                </a:solidFill>
                <a:latin typeface="Arial" charset="0"/>
              </a:rPr>
              <a:t>no clinically meaningful differences</a:t>
            </a:r>
            <a:r>
              <a:rPr lang="en-US" altLang="en-US" sz="2400" b="1">
                <a:latin typeface="Arial" charset="0"/>
              </a:rPr>
              <a:t> between the biological product and the reference product (in terms of the safety, purity, and potency of the product)</a:t>
            </a:r>
          </a:p>
          <a:p>
            <a:pPr eaLnBrk="1" hangingPunct="1">
              <a:spcBef>
                <a:spcPct val="0"/>
              </a:spcBef>
              <a:buFontTx/>
              <a:buNone/>
            </a:pPr>
            <a:endParaRPr lang="en-CA" altLang="en-US" sz="1800"/>
          </a:p>
        </p:txBody>
      </p:sp>
    </p:spTree>
    <p:extLst>
      <p:ext uri="{BB962C8B-B14F-4D97-AF65-F5344CB8AC3E}">
        <p14:creationId xmlns:p14="http://schemas.microsoft.com/office/powerpoint/2010/main" val="2851589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0" y="0"/>
            <a:ext cx="6858000" cy="965200"/>
          </a:xfrm>
        </p:spPr>
        <p:txBody>
          <a:bodyPr/>
          <a:lstStyle/>
          <a:p>
            <a:r>
              <a:rPr lang="en-CA" altLang="en-US" sz="3200" b="1" u="sng" dirty="0" smtClean="0">
                <a:solidFill>
                  <a:srgbClr val="C00000"/>
                </a:solidFill>
              </a:rPr>
              <a:t>BIOEQUIVALENCE  vs. BIOSIMILARITY</a:t>
            </a:r>
            <a:endParaRPr lang="en-CA" altLang="en-US" sz="3200" dirty="0" smtClean="0">
              <a:solidFill>
                <a:srgbClr val="C00000"/>
              </a:solidFill>
            </a:endParaRPr>
          </a:p>
        </p:txBody>
      </p:sp>
      <p:sp>
        <p:nvSpPr>
          <p:cNvPr id="26627" name="TextBox 2"/>
          <p:cNvSpPr txBox="1">
            <a:spLocks noChangeArrowheads="1"/>
          </p:cNvSpPr>
          <p:nvPr/>
        </p:nvSpPr>
        <p:spPr bwMode="auto">
          <a:xfrm>
            <a:off x="333375" y="1116013"/>
            <a:ext cx="6494463" cy="8154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CA" altLang="en-US" sz="2800" b="1" u="sng">
                <a:solidFill>
                  <a:srgbClr val="00589A"/>
                </a:solidFill>
                <a:latin typeface="Arial" charset="0"/>
              </a:rPr>
              <a:t>Bioequivalence</a:t>
            </a:r>
          </a:p>
          <a:p>
            <a:pPr eaLnBrk="1" hangingPunct="1">
              <a:spcBef>
                <a:spcPct val="0"/>
              </a:spcBef>
              <a:buFontTx/>
              <a:buNone/>
            </a:pPr>
            <a:r>
              <a:rPr lang="en-CA" altLang="en-US" sz="2000">
                <a:latin typeface="Arial" charset="0"/>
              </a:rPr>
              <a:t>    </a:t>
            </a:r>
            <a:r>
              <a:rPr lang="en-CA" altLang="en-US" sz="2400" b="1">
                <a:latin typeface="Arial" charset="0"/>
              </a:rPr>
              <a:t>Simple, clear criterion (80-125% PK </a:t>
            </a:r>
          </a:p>
          <a:p>
            <a:pPr eaLnBrk="1" hangingPunct="1">
              <a:spcBef>
                <a:spcPct val="0"/>
              </a:spcBef>
              <a:buFontTx/>
              <a:buNone/>
            </a:pPr>
            <a:r>
              <a:rPr lang="en-CA" altLang="en-US" sz="2400" b="1">
                <a:latin typeface="Arial" charset="0"/>
              </a:rPr>
              <a:t>    confidence interval)</a:t>
            </a:r>
          </a:p>
          <a:p>
            <a:pPr eaLnBrk="1" hangingPunct="1">
              <a:spcBef>
                <a:spcPct val="0"/>
              </a:spcBef>
              <a:buFontTx/>
              <a:buNone/>
            </a:pPr>
            <a:endParaRPr lang="en-CA" altLang="en-US" sz="2400">
              <a:latin typeface="Arial" charset="0"/>
            </a:endParaRPr>
          </a:p>
          <a:p>
            <a:pPr eaLnBrk="1" hangingPunct="1">
              <a:spcBef>
                <a:spcPct val="0"/>
              </a:spcBef>
              <a:buFontTx/>
              <a:buNone/>
            </a:pPr>
            <a:r>
              <a:rPr lang="en-CA" altLang="en-US" sz="2800" b="1" u="sng">
                <a:solidFill>
                  <a:srgbClr val="00589A"/>
                </a:solidFill>
                <a:latin typeface="Arial" charset="0"/>
              </a:rPr>
              <a:t>Biosimilarity</a:t>
            </a:r>
          </a:p>
          <a:p>
            <a:pPr eaLnBrk="1" hangingPunct="1">
              <a:spcBef>
                <a:spcPct val="0"/>
              </a:spcBef>
              <a:buFontTx/>
              <a:buNone/>
            </a:pPr>
            <a:r>
              <a:rPr lang="en-CA" altLang="en-US" sz="2800" b="1">
                <a:solidFill>
                  <a:srgbClr val="00589A"/>
                </a:solidFill>
                <a:latin typeface="Arial" charset="0"/>
              </a:rPr>
              <a:t>    </a:t>
            </a:r>
            <a:r>
              <a:rPr lang="en-CA" altLang="en-US" sz="2400" b="1">
                <a:latin typeface="Arial" charset="0"/>
              </a:rPr>
              <a:t>Biologics: </a:t>
            </a:r>
          </a:p>
          <a:p>
            <a:pPr eaLnBrk="1" hangingPunct="1">
              <a:spcBef>
                <a:spcPct val="0"/>
              </a:spcBef>
              <a:buFontTx/>
              <a:buNone/>
            </a:pPr>
            <a:r>
              <a:rPr lang="en-CA" altLang="en-US" sz="2400" b="1">
                <a:solidFill>
                  <a:srgbClr val="00589A"/>
                </a:solidFill>
                <a:latin typeface="Arial" charset="0"/>
              </a:rPr>
              <a:t>        </a:t>
            </a:r>
            <a:r>
              <a:rPr lang="en-CA" altLang="en-US" sz="2400" b="1">
                <a:latin typeface="Arial" charset="0"/>
              </a:rPr>
              <a:t> Complicated</a:t>
            </a:r>
          </a:p>
          <a:p>
            <a:pPr eaLnBrk="1" hangingPunct="1">
              <a:spcBef>
                <a:spcPct val="0"/>
              </a:spcBef>
              <a:buFontTx/>
              <a:buNone/>
            </a:pPr>
            <a:r>
              <a:rPr lang="en-CA" altLang="en-US" sz="2400" b="1">
                <a:latin typeface="Arial" charset="0"/>
              </a:rPr>
              <a:t>         Many  uncertainties, variations</a:t>
            </a:r>
          </a:p>
          <a:p>
            <a:pPr eaLnBrk="1" hangingPunct="1">
              <a:spcBef>
                <a:spcPct val="0"/>
              </a:spcBef>
              <a:buFontTx/>
              <a:buNone/>
            </a:pPr>
            <a:endParaRPr lang="en-CA" altLang="en-US" sz="2400" b="1">
              <a:latin typeface="Arial" charset="0"/>
            </a:endParaRPr>
          </a:p>
          <a:p>
            <a:pPr eaLnBrk="1" hangingPunct="1">
              <a:spcBef>
                <a:spcPct val="0"/>
              </a:spcBef>
              <a:buFontTx/>
              <a:buNone/>
            </a:pPr>
            <a:r>
              <a:rPr lang="en-CA" altLang="en-US" sz="2400" b="1">
                <a:latin typeface="Arial" charset="0"/>
              </a:rPr>
              <a:t>     Comparison of biologics:</a:t>
            </a:r>
          </a:p>
          <a:p>
            <a:pPr eaLnBrk="1" hangingPunct="1">
              <a:spcBef>
                <a:spcPct val="0"/>
              </a:spcBef>
              <a:buFontTx/>
              <a:buNone/>
            </a:pPr>
            <a:r>
              <a:rPr lang="en-CA" altLang="en-US" sz="2400" b="1">
                <a:latin typeface="Arial" charset="0"/>
              </a:rPr>
              <a:t>         Only to be </a:t>
            </a:r>
            <a:r>
              <a:rPr lang="en-CA" altLang="en-US" sz="2400" b="1">
                <a:solidFill>
                  <a:srgbClr val="FF0000"/>
                </a:solidFill>
                <a:latin typeface="Arial" charset="0"/>
              </a:rPr>
              <a:t>“highly similar”</a:t>
            </a:r>
          </a:p>
          <a:p>
            <a:pPr eaLnBrk="1" hangingPunct="1">
              <a:spcBef>
                <a:spcPct val="0"/>
              </a:spcBef>
              <a:buFontTx/>
              <a:buNone/>
            </a:pPr>
            <a:r>
              <a:rPr lang="en-CA" altLang="en-US" sz="2400" b="1">
                <a:solidFill>
                  <a:srgbClr val="FF0000"/>
                </a:solidFill>
                <a:latin typeface="Arial" charset="0"/>
              </a:rPr>
              <a:t>         “No clinically meaningful differences”</a:t>
            </a:r>
          </a:p>
          <a:p>
            <a:pPr eaLnBrk="1" hangingPunct="1">
              <a:spcBef>
                <a:spcPct val="0"/>
              </a:spcBef>
              <a:buFontTx/>
              <a:buNone/>
            </a:pPr>
            <a:endParaRPr lang="en-CA" altLang="en-US" sz="2400" b="1">
              <a:solidFill>
                <a:srgbClr val="FF0000"/>
              </a:solidFill>
              <a:latin typeface="Arial" charset="0"/>
            </a:endParaRPr>
          </a:p>
          <a:p>
            <a:pPr eaLnBrk="1" hangingPunct="1">
              <a:spcBef>
                <a:spcPct val="0"/>
              </a:spcBef>
              <a:buFontTx/>
              <a:buNone/>
            </a:pPr>
            <a:r>
              <a:rPr lang="en-CA" altLang="en-US" sz="2400" b="1">
                <a:latin typeface="Arial" charset="0"/>
              </a:rPr>
              <a:t>        No simple, clear criterion</a:t>
            </a:r>
          </a:p>
          <a:p>
            <a:pPr eaLnBrk="1" hangingPunct="1">
              <a:spcBef>
                <a:spcPct val="0"/>
              </a:spcBef>
              <a:buFontTx/>
              <a:buNone/>
            </a:pPr>
            <a:r>
              <a:rPr lang="en-CA" altLang="en-US" sz="2400" b="1">
                <a:latin typeface="Arial" charset="0"/>
              </a:rPr>
              <a:t>        A matter of </a:t>
            </a:r>
            <a:r>
              <a:rPr lang="en-CA" altLang="en-US" sz="2400" b="1" u="sng">
                <a:solidFill>
                  <a:srgbClr val="FF0000"/>
                </a:solidFill>
                <a:latin typeface="Arial" charset="0"/>
              </a:rPr>
              <a:t>judgement</a:t>
            </a:r>
          </a:p>
          <a:p>
            <a:pPr eaLnBrk="1" hangingPunct="1">
              <a:spcBef>
                <a:spcPct val="0"/>
              </a:spcBef>
              <a:buFontTx/>
              <a:buNone/>
            </a:pPr>
            <a:r>
              <a:rPr lang="en-CA" altLang="en-US" sz="2400" b="1">
                <a:latin typeface="Arial" charset="0"/>
              </a:rPr>
              <a:t>             based on the similarity of </a:t>
            </a:r>
            <a:r>
              <a:rPr lang="en-CA" altLang="en-US" sz="2400" b="1">
                <a:solidFill>
                  <a:srgbClr val="3333CC"/>
                </a:solidFill>
                <a:latin typeface="Arial" charset="0"/>
              </a:rPr>
              <a:t>several</a:t>
            </a:r>
          </a:p>
          <a:p>
            <a:pPr eaLnBrk="1" hangingPunct="1">
              <a:spcBef>
                <a:spcPct val="0"/>
              </a:spcBef>
              <a:buFontTx/>
              <a:buNone/>
            </a:pPr>
            <a:r>
              <a:rPr lang="en-CA" altLang="en-US" sz="2400" b="1">
                <a:latin typeface="Arial" charset="0"/>
              </a:rPr>
              <a:t>	  features</a:t>
            </a:r>
          </a:p>
          <a:p>
            <a:pPr eaLnBrk="1" hangingPunct="1">
              <a:spcBef>
                <a:spcPct val="0"/>
              </a:spcBef>
              <a:buFontTx/>
              <a:buNone/>
            </a:pPr>
            <a:endParaRPr lang="en-CA" altLang="en-US" sz="2800" b="1">
              <a:latin typeface="Arial" charset="0"/>
            </a:endParaRPr>
          </a:p>
          <a:p>
            <a:pPr eaLnBrk="1" hangingPunct="1">
              <a:spcBef>
                <a:spcPct val="0"/>
              </a:spcBef>
              <a:buFontTx/>
              <a:buNone/>
            </a:pPr>
            <a:r>
              <a:rPr lang="en-CA" altLang="en-US" sz="2400">
                <a:solidFill>
                  <a:srgbClr val="00589A"/>
                </a:solidFill>
                <a:latin typeface="Arial" charset="0"/>
              </a:rPr>
              <a:t>    </a:t>
            </a:r>
          </a:p>
          <a:p>
            <a:pPr eaLnBrk="1" hangingPunct="1">
              <a:spcBef>
                <a:spcPct val="0"/>
              </a:spcBef>
              <a:buFontTx/>
              <a:buNone/>
            </a:pPr>
            <a:endParaRPr lang="en-CA" altLang="en-US" sz="2800">
              <a:latin typeface="Arial" charset="0"/>
            </a:endParaRPr>
          </a:p>
          <a:p>
            <a:pPr eaLnBrk="1" hangingPunct="1">
              <a:spcBef>
                <a:spcPct val="0"/>
              </a:spcBef>
              <a:buFontTx/>
              <a:buNone/>
            </a:pPr>
            <a:endParaRPr lang="en-CA" altLang="en-US" sz="2400">
              <a:latin typeface="Arial" charset="0"/>
            </a:endParaRPr>
          </a:p>
        </p:txBody>
      </p:sp>
    </p:spTree>
    <p:extLst>
      <p:ext uri="{BB962C8B-B14F-4D97-AF65-F5344CB8AC3E}">
        <p14:creationId xmlns:p14="http://schemas.microsoft.com/office/powerpoint/2010/main" val="623854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0" y="0"/>
            <a:ext cx="6858000" cy="1476375"/>
          </a:xfrm>
        </p:spPr>
        <p:txBody>
          <a:bodyPr/>
          <a:lstStyle/>
          <a:p>
            <a:r>
              <a:rPr lang="en-CA" altLang="en-US" sz="3600" b="1" u="sng" dirty="0" smtClean="0">
                <a:solidFill>
                  <a:srgbClr val="C00000"/>
                </a:solidFill>
              </a:rPr>
              <a:t>BIOSIMILARITY:</a:t>
            </a:r>
            <a:br>
              <a:rPr lang="en-CA" altLang="en-US" sz="3600" b="1" u="sng" dirty="0" smtClean="0">
                <a:solidFill>
                  <a:srgbClr val="C00000"/>
                </a:solidFill>
              </a:rPr>
            </a:br>
            <a:r>
              <a:rPr lang="en-CA" altLang="en-US" sz="3200" b="1" u="sng" dirty="0" smtClean="0">
                <a:solidFill>
                  <a:srgbClr val="C00000"/>
                </a:solidFill>
              </a:rPr>
              <a:t>DEMONSTRATION AND ASSESSMENT</a:t>
            </a:r>
          </a:p>
        </p:txBody>
      </p:sp>
      <p:sp>
        <p:nvSpPr>
          <p:cNvPr id="27651" name="TextBox 2"/>
          <p:cNvSpPr txBox="1">
            <a:spLocks noChangeArrowheads="1"/>
          </p:cNvSpPr>
          <p:nvPr/>
        </p:nvSpPr>
        <p:spPr bwMode="auto">
          <a:xfrm>
            <a:off x="333375" y="1692275"/>
            <a:ext cx="5556136" cy="7909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CA" altLang="en-US" sz="2800" b="1" u="sng" dirty="0">
                <a:solidFill>
                  <a:srgbClr val="3333CC"/>
                </a:solidFill>
                <a:latin typeface="Arial" charset="0"/>
              </a:rPr>
              <a:t>FDA </a:t>
            </a:r>
            <a:r>
              <a:rPr lang="en-CA" altLang="en-US" sz="2800" b="1" u="sng" dirty="0" err="1" smtClean="0">
                <a:solidFill>
                  <a:srgbClr val="3333CC"/>
                </a:solidFill>
                <a:latin typeface="Arial" charset="0"/>
              </a:rPr>
              <a:t>Guidances</a:t>
            </a:r>
            <a:endParaRPr lang="en-CA" altLang="en-US" sz="2800" b="1" u="sng" dirty="0">
              <a:solidFill>
                <a:srgbClr val="3333CC"/>
              </a:solidFill>
              <a:latin typeface="Arial" charset="0"/>
            </a:endParaRPr>
          </a:p>
          <a:p>
            <a:pPr eaLnBrk="1" hangingPunct="1">
              <a:spcBef>
                <a:spcPct val="0"/>
              </a:spcBef>
              <a:buFontTx/>
              <a:buNone/>
            </a:pPr>
            <a:r>
              <a:rPr lang="en-CA" altLang="en-US" sz="2400" b="1" dirty="0">
                <a:latin typeface="Arial" charset="0"/>
              </a:rPr>
              <a:t>     </a:t>
            </a:r>
            <a:r>
              <a:rPr lang="en-CA" altLang="en-US" sz="2400" dirty="0" smtClean="0">
                <a:latin typeface="Arial" charset="0"/>
              </a:rPr>
              <a:t>April, 2015</a:t>
            </a:r>
            <a:endParaRPr lang="en-CA" altLang="en-US" sz="2400" dirty="0">
              <a:latin typeface="Arial" charset="0"/>
            </a:endParaRPr>
          </a:p>
          <a:p>
            <a:pPr eaLnBrk="1" hangingPunct="1">
              <a:spcBef>
                <a:spcPct val="0"/>
              </a:spcBef>
              <a:buFontTx/>
              <a:buNone/>
            </a:pPr>
            <a:endParaRPr lang="en-CA" altLang="en-US" sz="2400" b="1" dirty="0">
              <a:latin typeface="Arial" charset="0"/>
            </a:endParaRPr>
          </a:p>
          <a:p>
            <a:pPr eaLnBrk="1" hangingPunct="1">
              <a:spcBef>
                <a:spcPct val="0"/>
              </a:spcBef>
            </a:pPr>
            <a:r>
              <a:rPr lang="en-CA" altLang="en-US" sz="2400" b="1" dirty="0">
                <a:latin typeface="Arial" charset="0"/>
              </a:rPr>
              <a:t> Scientific considerations</a:t>
            </a:r>
          </a:p>
          <a:p>
            <a:pPr eaLnBrk="1" hangingPunct="1">
              <a:spcBef>
                <a:spcPct val="0"/>
              </a:spcBef>
            </a:pPr>
            <a:r>
              <a:rPr lang="en-CA" altLang="en-US" sz="2400" b="1" dirty="0">
                <a:latin typeface="Arial" charset="0"/>
              </a:rPr>
              <a:t>  Quality </a:t>
            </a:r>
            <a:r>
              <a:rPr lang="en-CA" altLang="en-US" sz="2400" b="1" dirty="0" smtClean="0">
                <a:latin typeface="Arial" charset="0"/>
              </a:rPr>
              <a:t>considerations</a:t>
            </a:r>
            <a:endParaRPr lang="en-CA" altLang="en-US" sz="2400" b="1" dirty="0">
              <a:latin typeface="Arial" charset="0"/>
            </a:endParaRPr>
          </a:p>
          <a:p>
            <a:pPr eaLnBrk="1" hangingPunct="1">
              <a:spcBef>
                <a:spcPct val="0"/>
              </a:spcBef>
            </a:pPr>
            <a:r>
              <a:rPr lang="en-CA" altLang="en-US" sz="2400" b="1" dirty="0">
                <a:latin typeface="Arial" charset="0"/>
              </a:rPr>
              <a:t>  Questions and answers</a:t>
            </a:r>
          </a:p>
          <a:p>
            <a:pPr eaLnBrk="1" hangingPunct="1">
              <a:spcBef>
                <a:spcPct val="0"/>
              </a:spcBef>
            </a:pPr>
            <a:endParaRPr lang="en-CA" altLang="en-US" sz="2400" b="1" dirty="0">
              <a:latin typeface="Arial" charset="0"/>
            </a:endParaRPr>
          </a:p>
          <a:p>
            <a:pPr eaLnBrk="1" hangingPunct="1">
              <a:spcBef>
                <a:spcPct val="0"/>
              </a:spcBef>
              <a:buFontTx/>
              <a:buNone/>
            </a:pPr>
            <a:r>
              <a:rPr lang="en-CA" altLang="en-US" sz="2400" b="1" dirty="0">
                <a:solidFill>
                  <a:srgbClr val="3333CC"/>
                </a:solidFill>
                <a:latin typeface="Arial" charset="0"/>
              </a:rPr>
              <a:t>Scientific considerations</a:t>
            </a:r>
          </a:p>
          <a:p>
            <a:pPr eaLnBrk="1" hangingPunct="1">
              <a:spcBef>
                <a:spcPct val="0"/>
              </a:spcBef>
              <a:buFontTx/>
              <a:buNone/>
            </a:pPr>
            <a:r>
              <a:rPr lang="en-CA" altLang="en-US" sz="2400" b="1" dirty="0">
                <a:latin typeface="Arial" charset="0"/>
              </a:rPr>
              <a:t>    To deal with </a:t>
            </a:r>
            <a:r>
              <a:rPr lang="en-CA" altLang="en-US" sz="2400" b="1" u="sng" dirty="0" smtClean="0">
                <a:solidFill>
                  <a:srgbClr val="FF0000"/>
                </a:solidFill>
                <a:latin typeface="Arial" charset="0"/>
              </a:rPr>
              <a:t>judgment</a:t>
            </a:r>
            <a:endParaRPr lang="en-CA" altLang="en-US" sz="2400" b="1" u="sng" dirty="0">
              <a:solidFill>
                <a:srgbClr val="FF0000"/>
              </a:solidFill>
              <a:latin typeface="Arial" charset="0"/>
            </a:endParaRPr>
          </a:p>
          <a:p>
            <a:pPr eaLnBrk="1" hangingPunct="1">
              <a:spcBef>
                <a:spcPct val="0"/>
              </a:spcBef>
              <a:buFontTx/>
              <a:buNone/>
            </a:pPr>
            <a:r>
              <a:rPr lang="en-CA" altLang="en-US" sz="2400" b="1" dirty="0">
                <a:latin typeface="Arial" charset="0"/>
              </a:rPr>
              <a:t>     based on </a:t>
            </a:r>
            <a:r>
              <a:rPr lang="en-CA" altLang="en-US" sz="2400" b="1" dirty="0">
                <a:solidFill>
                  <a:srgbClr val="00589A"/>
                </a:solidFill>
                <a:latin typeface="Arial" charset="0"/>
              </a:rPr>
              <a:t>several features</a:t>
            </a:r>
          </a:p>
          <a:p>
            <a:pPr eaLnBrk="1" hangingPunct="1">
              <a:spcBef>
                <a:spcPct val="0"/>
              </a:spcBef>
              <a:buFontTx/>
              <a:buNone/>
            </a:pPr>
            <a:endParaRPr lang="en-CA" altLang="en-US" sz="2400" b="1" dirty="0">
              <a:solidFill>
                <a:srgbClr val="00589A"/>
              </a:solidFill>
              <a:latin typeface="Arial" charset="0"/>
            </a:endParaRPr>
          </a:p>
          <a:p>
            <a:pPr eaLnBrk="1" hangingPunct="1">
              <a:spcBef>
                <a:spcPct val="0"/>
              </a:spcBef>
              <a:buFontTx/>
              <a:buNone/>
            </a:pPr>
            <a:r>
              <a:rPr lang="en-CA" altLang="en-US" sz="2400" b="1" dirty="0">
                <a:solidFill>
                  <a:srgbClr val="00589A"/>
                </a:solidFill>
                <a:latin typeface="Arial" charset="0"/>
              </a:rPr>
              <a:t> </a:t>
            </a:r>
            <a:r>
              <a:rPr lang="en-CA" altLang="en-US" sz="2400" b="1" dirty="0">
                <a:latin typeface="Arial" charset="0"/>
              </a:rPr>
              <a:t>   </a:t>
            </a:r>
            <a:r>
              <a:rPr lang="en-CA" altLang="en-US" sz="2400" b="1" dirty="0">
                <a:solidFill>
                  <a:srgbClr val="3333CC"/>
                </a:solidFill>
                <a:latin typeface="Arial" charset="0"/>
              </a:rPr>
              <a:t> Demonstrate</a:t>
            </a:r>
            <a:r>
              <a:rPr lang="en-CA" altLang="en-US" sz="2400" b="1" dirty="0">
                <a:latin typeface="Arial" charset="0"/>
              </a:rPr>
              <a:t> </a:t>
            </a:r>
            <a:r>
              <a:rPr lang="en-CA" altLang="en-US" sz="2400" b="1" dirty="0" err="1">
                <a:latin typeface="Arial" charset="0"/>
              </a:rPr>
              <a:t>biosimilarity</a:t>
            </a:r>
            <a:endParaRPr lang="en-CA" altLang="en-US" sz="2400" b="1" dirty="0">
              <a:latin typeface="Arial" charset="0"/>
            </a:endParaRPr>
          </a:p>
          <a:p>
            <a:pPr eaLnBrk="1" hangingPunct="1">
              <a:spcBef>
                <a:spcPct val="0"/>
              </a:spcBef>
              <a:buFontTx/>
              <a:buNone/>
            </a:pPr>
            <a:r>
              <a:rPr lang="en-CA" altLang="en-US" sz="2400" b="1" dirty="0">
                <a:latin typeface="Arial" charset="0"/>
              </a:rPr>
              <a:t>     by </a:t>
            </a:r>
            <a:r>
              <a:rPr lang="en-CA" altLang="en-US" sz="2400" b="1" u="sng" dirty="0">
                <a:solidFill>
                  <a:srgbClr val="FF0000"/>
                </a:solidFill>
                <a:latin typeface="Arial" charset="0"/>
              </a:rPr>
              <a:t>stepwise </a:t>
            </a:r>
            <a:r>
              <a:rPr lang="en-CA" altLang="en-US" sz="2400" b="1" u="sng" dirty="0" smtClean="0">
                <a:solidFill>
                  <a:srgbClr val="FF0000"/>
                </a:solidFill>
                <a:latin typeface="Arial" charset="0"/>
              </a:rPr>
              <a:t>approach</a:t>
            </a:r>
          </a:p>
          <a:p>
            <a:pPr eaLnBrk="1" hangingPunct="1">
              <a:spcBef>
                <a:spcPct val="0"/>
              </a:spcBef>
              <a:buFontTx/>
              <a:buNone/>
            </a:pPr>
            <a:endParaRPr lang="en-CA" altLang="en-US" sz="2400" b="1" u="sng" dirty="0">
              <a:solidFill>
                <a:srgbClr val="FF0000"/>
              </a:solidFill>
              <a:latin typeface="Arial" charset="0"/>
            </a:endParaRPr>
          </a:p>
          <a:p>
            <a:pPr eaLnBrk="1" hangingPunct="1">
              <a:spcBef>
                <a:spcPct val="0"/>
              </a:spcBef>
              <a:buFontTx/>
              <a:buNone/>
            </a:pPr>
            <a:r>
              <a:rPr lang="en-CA" altLang="en-US" sz="2400" b="1" dirty="0" smtClean="0">
                <a:solidFill>
                  <a:srgbClr val="FF0000"/>
                </a:solidFill>
                <a:latin typeface="Arial" charset="0"/>
              </a:rPr>
              <a:t>     </a:t>
            </a:r>
            <a:r>
              <a:rPr lang="en-CA" altLang="en-US" sz="2400" b="1" dirty="0" smtClean="0">
                <a:solidFill>
                  <a:srgbClr val="0070C0"/>
                </a:solidFill>
                <a:latin typeface="Arial" charset="0"/>
              </a:rPr>
              <a:t>Consider,</a:t>
            </a:r>
            <a:r>
              <a:rPr lang="en-CA" altLang="en-US" sz="2400" b="1" dirty="0" smtClean="0">
                <a:solidFill>
                  <a:srgbClr val="FF0000"/>
                </a:solidFill>
                <a:latin typeface="Arial" charset="0"/>
              </a:rPr>
              <a:t> </a:t>
            </a:r>
            <a:r>
              <a:rPr lang="en-CA" altLang="en-US" sz="2400" b="1" dirty="0" smtClean="0">
                <a:latin typeface="Arial" charset="0"/>
              </a:rPr>
              <a:t>at each step,</a:t>
            </a:r>
            <a:r>
              <a:rPr lang="en-CA" altLang="en-US" sz="2400" b="1" dirty="0" smtClean="0">
                <a:solidFill>
                  <a:srgbClr val="FF0000"/>
                </a:solidFill>
                <a:latin typeface="Arial" charset="0"/>
              </a:rPr>
              <a:t> </a:t>
            </a:r>
          </a:p>
          <a:p>
            <a:pPr eaLnBrk="1" hangingPunct="1">
              <a:spcBef>
                <a:spcPct val="0"/>
              </a:spcBef>
              <a:buFontTx/>
              <a:buNone/>
            </a:pPr>
            <a:r>
              <a:rPr lang="en-CA" altLang="en-US" sz="2400" b="1" dirty="0">
                <a:solidFill>
                  <a:srgbClr val="FF0000"/>
                </a:solidFill>
                <a:latin typeface="Arial" charset="0"/>
              </a:rPr>
              <a:t> </a:t>
            </a:r>
            <a:r>
              <a:rPr lang="en-CA" altLang="en-US" sz="2400" b="1" dirty="0" smtClean="0">
                <a:solidFill>
                  <a:srgbClr val="FF0000"/>
                </a:solidFill>
                <a:latin typeface="Arial" charset="0"/>
              </a:rPr>
              <a:t>    </a:t>
            </a:r>
            <a:r>
              <a:rPr lang="en-CA" altLang="en-US" sz="2400" b="1" u="sng" dirty="0" smtClean="0">
                <a:solidFill>
                  <a:srgbClr val="FF0000"/>
                </a:solidFill>
                <a:latin typeface="Arial" charset="0"/>
              </a:rPr>
              <a:t>residual uncertainly</a:t>
            </a:r>
            <a:endParaRPr lang="en-CA" altLang="en-US" sz="2400" b="1" u="sng" dirty="0">
              <a:solidFill>
                <a:srgbClr val="FF0000"/>
              </a:solidFill>
              <a:latin typeface="Arial" charset="0"/>
            </a:endParaRPr>
          </a:p>
          <a:p>
            <a:pPr eaLnBrk="1" hangingPunct="1">
              <a:spcBef>
                <a:spcPct val="0"/>
              </a:spcBef>
              <a:buFontTx/>
              <a:buNone/>
            </a:pPr>
            <a:endParaRPr lang="en-CA" altLang="en-US" sz="2400" b="1" dirty="0">
              <a:latin typeface="Arial" charset="0"/>
            </a:endParaRPr>
          </a:p>
          <a:p>
            <a:pPr eaLnBrk="1" hangingPunct="1">
              <a:spcBef>
                <a:spcPct val="0"/>
              </a:spcBef>
              <a:buFontTx/>
              <a:buNone/>
            </a:pPr>
            <a:r>
              <a:rPr lang="en-CA" altLang="en-US" sz="2400" b="1" dirty="0">
                <a:latin typeface="Arial" charset="0"/>
              </a:rPr>
              <a:t>   </a:t>
            </a:r>
            <a:r>
              <a:rPr lang="en-CA" altLang="en-US" sz="2400" b="1" dirty="0">
                <a:solidFill>
                  <a:srgbClr val="3333CC"/>
                </a:solidFill>
                <a:latin typeface="Arial" charset="0"/>
              </a:rPr>
              <a:t> Assess</a:t>
            </a:r>
            <a:r>
              <a:rPr lang="en-CA" altLang="en-US" sz="2400" b="1" dirty="0">
                <a:latin typeface="Arial" charset="0"/>
              </a:rPr>
              <a:t> </a:t>
            </a:r>
            <a:r>
              <a:rPr lang="en-CA" altLang="en-US" sz="2400" b="1" dirty="0" err="1">
                <a:latin typeface="Arial" charset="0"/>
              </a:rPr>
              <a:t>biosimilarity</a:t>
            </a:r>
            <a:r>
              <a:rPr lang="en-CA" altLang="en-US" sz="2400" b="1" dirty="0">
                <a:latin typeface="Arial" charset="0"/>
              </a:rPr>
              <a:t> based on the </a:t>
            </a:r>
          </a:p>
          <a:p>
            <a:pPr eaLnBrk="1" hangingPunct="1">
              <a:spcBef>
                <a:spcPct val="0"/>
              </a:spcBef>
              <a:buFontTx/>
              <a:buNone/>
            </a:pPr>
            <a:r>
              <a:rPr lang="en-CA" altLang="en-US" sz="2400" b="1" dirty="0">
                <a:latin typeface="Arial" charset="0"/>
              </a:rPr>
              <a:t>    </a:t>
            </a:r>
            <a:r>
              <a:rPr lang="en-CA" altLang="en-US" sz="2400" b="1" u="sng" dirty="0">
                <a:solidFill>
                  <a:srgbClr val="FF0000"/>
                </a:solidFill>
                <a:latin typeface="Arial" charset="0"/>
              </a:rPr>
              <a:t>totality of the evidence</a:t>
            </a:r>
          </a:p>
          <a:p>
            <a:pPr eaLnBrk="1" hangingPunct="1">
              <a:spcBef>
                <a:spcPct val="0"/>
              </a:spcBef>
              <a:buFontTx/>
              <a:buNone/>
            </a:pPr>
            <a:r>
              <a:rPr lang="en-CA" altLang="en-US" sz="2400" b="1" dirty="0">
                <a:latin typeface="Arial" charset="0"/>
              </a:rPr>
              <a:t>    </a:t>
            </a:r>
          </a:p>
          <a:p>
            <a:pPr eaLnBrk="1" hangingPunct="1">
              <a:spcBef>
                <a:spcPct val="0"/>
              </a:spcBef>
              <a:buFontTx/>
              <a:buNone/>
            </a:pPr>
            <a:endParaRPr lang="en-CA" altLang="en-US" sz="2400" b="1" dirty="0">
              <a:latin typeface="Arial" charset="0"/>
            </a:endParaRPr>
          </a:p>
        </p:txBody>
      </p:sp>
    </p:spTree>
    <p:extLst>
      <p:ext uri="{BB962C8B-B14F-4D97-AF65-F5344CB8AC3E}">
        <p14:creationId xmlns:p14="http://schemas.microsoft.com/office/powerpoint/2010/main" val="3630491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idx="4294967295"/>
          </p:nvPr>
        </p:nvSpPr>
        <p:spPr>
          <a:xfrm>
            <a:off x="260350" y="0"/>
            <a:ext cx="6172200" cy="1524000"/>
          </a:xfrm>
        </p:spPr>
        <p:txBody>
          <a:bodyPr/>
          <a:lstStyle/>
          <a:p>
            <a:r>
              <a:rPr lang="en-CA" altLang="en-US" sz="2900" b="1" u="sng" dirty="0" smtClean="0">
                <a:solidFill>
                  <a:srgbClr val="C00000"/>
                </a:solidFill>
              </a:rPr>
              <a:t>HOW SIMILAR IS “SIMILAR”?</a:t>
            </a:r>
            <a:r>
              <a:rPr lang="en-CA" altLang="en-US" sz="2900" b="1" dirty="0" smtClean="0">
                <a:solidFill>
                  <a:srgbClr val="C00000"/>
                </a:solidFill>
              </a:rPr>
              <a:t/>
            </a:r>
            <a:br>
              <a:rPr lang="en-CA" altLang="en-US" sz="2900" b="1" dirty="0" smtClean="0">
                <a:solidFill>
                  <a:srgbClr val="C00000"/>
                </a:solidFill>
              </a:rPr>
            </a:br>
            <a:r>
              <a:rPr lang="en-CA" altLang="en-US" sz="2900" b="1" dirty="0" smtClean="0">
                <a:solidFill>
                  <a:srgbClr val="C00000"/>
                </a:solidFill>
              </a:rPr>
              <a:t>- BIOSIMILARITY INDEX</a:t>
            </a:r>
            <a:br>
              <a:rPr lang="en-CA" altLang="en-US" sz="2900" b="1" dirty="0" smtClean="0">
                <a:solidFill>
                  <a:srgbClr val="C00000"/>
                </a:solidFill>
              </a:rPr>
            </a:br>
            <a:r>
              <a:rPr lang="en-CA" altLang="en-US" sz="2900" b="1" dirty="0" smtClean="0">
                <a:solidFill>
                  <a:srgbClr val="C00000"/>
                </a:solidFill>
              </a:rPr>
              <a:t>FOR A GIVEN RESPONSE</a:t>
            </a:r>
          </a:p>
        </p:txBody>
      </p:sp>
      <p:graphicFrame>
        <p:nvGraphicFramePr>
          <p:cNvPr id="31747" name="Object 2"/>
          <p:cNvGraphicFramePr>
            <a:graphicFrameLocks noChangeAspect="1"/>
          </p:cNvGraphicFramePr>
          <p:nvPr/>
        </p:nvGraphicFramePr>
        <p:xfrm>
          <a:off x="-5500688" y="8604250"/>
          <a:ext cx="4657725" cy="3492500"/>
        </p:xfrm>
        <a:graphic>
          <a:graphicData uri="http://schemas.openxmlformats.org/presentationml/2006/ole">
            <mc:AlternateContent xmlns:mc="http://schemas.openxmlformats.org/markup-compatibility/2006">
              <mc:Choice xmlns:v="urn:schemas-microsoft-com:vml" Requires="v">
                <p:oleObj spid="_x0000_s1045" name="Slide" r:id="rId3" imgW="4572000" imgH="3429000" progId="PowerPoint.Slide.8">
                  <p:embed/>
                </p:oleObj>
              </mc:Choice>
              <mc:Fallback>
                <p:oleObj name="Slide" r:id="rId3" imgW="4572000" imgH="3429000" progId="PowerPoint.Slide.8">
                  <p:embed/>
                  <p:pic>
                    <p:nvPicPr>
                      <p:cNvPr id="0" name="Picture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0688" y="8604250"/>
                        <a:ext cx="4657725" cy="349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1748" name="TextBox 4"/>
          <p:cNvSpPr txBox="1">
            <a:spLocks noChangeArrowheads="1"/>
          </p:cNvSpPr>
          <p:nvPr/>
        </p:nvSpPr>
        <p:spPr bwMode="auto">
          <a:xfrm>
            <a:off x="188913" y="2124075"/>
            <a:ext cx="6669087" cy="612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CA" altLang="en-US" sz="2400" b="1">
                <a:solidFill>
                  <a:srgbClr val="0070C0"/>
                </a:solidFill>
              </a:rPr>
              <a:t>Step 1</a:t>
            </a:r>
            <a:r>
              <a:rPr lang="en-CA" altLang="en-US" sz="2400" b="1">
                <a:solidFill>
                  <a:srgbClr val="002060"/>
                </a:solidFill>
              </a:rPr>
              <a:t>: </a:t>
            </a:r>
            <a:r>
              <a:rPr lang="en-CA" altLang="en-US" sz="2400" b="1"/>
              <a:t>Assess</a:t>
            </a:r>
            <a:r>
              <a:rPr lang="en-CA" altLang="en-US" sz="2400" b="1">
                <a:solidFill>
                  <a:srgbClr val="002060"/>
                </a:solidFill>
              </a:rPr>
              <a:t> </a:t>
            </a:r>
            <a:r>
              <a:rPr lang="en-CA" altLang="en-US" sz="2400" b="1">
                <a:solidFill>
                  <a:srgbClr val="FF0000"/>
                </a:solidFill>
              </a:rPr>
              <a:t>average biosimilarity</a:t>
            </a:r>
            <a:r>
              <a:rPr lang="en-CA" altLang="en-US" sz="2400" b="1">
                <a:solidFill>
                  <a:srgbClr val="002060"/>
                </a:solidFill>
              </a:rPr>
              <a:t> </a:t>
            </a:r>
            <a:r>
              <a:rPr lang="en-CA" altLang="en-US" sz="2400" b="1"/>
              <a:t>for a given</a:t>
            </a:r>
          </a:p>
          <a:p>
            <a:pPr eaLnBrk="1" hangingPunct="1">
              <a:spcBef>
                <a:spcPct val="0"/>
              </a:spcBef>
              <a:buFontTx/>
              <a:buNone/>
            </a:pPr>
            <a:r>
              <a:rPr lang="en-CA" altLang="en-US" sz="2400" b="1"/>
              <a:t>	response</a:t>
            </a:r>
          </a:p>
          <a:p>
            <a:pPr eaLnBrk="1" hangingPunct="1">
              <a:spcBef>
                <a:spcPct val="0"/>
              </a:spcBef>
              <a:buFontTx/>
              <a:buNone/>
            </a:pPr>
            <a:r>
              <a:rPr lang="en-CA" altLang="en-US" sz="2400" b="1"/>
              <a:t>              E.g., for pharmacokinetic response:  90%</a:t>
            </a:r>
          </a:p>
          <a:p>
            <a:pPr eaLnBrk="1" hangingPunct="1">
              <a:spcBef>
                <a:spcPct val="0"/>
              </a:spcBef>
              <a:buFontTx/>
              <a:buNone/>
            </a:pPr>
            <a:r>
              <a:rPr lang="en-CA" altLang="en-US" sz="2400" b="1"/>
              <a:t>              confidence limits between 80% and 125%.</a:t>
            </a:r>
          </a:p>
          <a:p>
            <a:pPr eaLnBrk="1" hangingPunct="1">
              <a:spcBef>
                <a:spcPct val="0"/>
              </a:spcBef>
              <a:buFontTx/>
              <a:buNone/>
            </a:pPr>
            <a:endParaRPr lang="en-CA" altLang="en-US" sz="2400" b="1">
              <a:solidFill>
                <a:srgbClr val="002060"/>
              </a:solidFill>
            </a:endParaRPr>
          </a:p>
          <a:p>
            <a:pPr eaLnBrk="1" hangingPunct="1">
              <a:spcBef>
                <a:spcPct val="0"/>
              </a:spcBef>
              <a:buFontTx/>
              <a:buNone/>
            </a:pPr>
            <a:r>
              <a:rPr lang="en-CA" altLang="en-US" sz="2400" b="1">
                <a:solidFill>
                  <a:srgbClr val="0070C0"/>
                </a:solidFill>
              </a:rPr>
              <a:t>Step 2</a:t>
            </a:r>
            <a:r>
              <a:rPr lang="en-CA" altLang="en-US" sz="2400" b="1">
                <a:solidFill>
                  <a:srgbClr val="002060"/>
                </a:solidFill>
              </a:rPr>
              <a:t>:  </a:t>
            </a:r>
            <a:r>
              <a:rPr lang="en-CA" altLang="en-US" sz="2400" b="1"/>
              <a:t>Calculate the</a:t>
            </a:r>
            <a:r>
              <a:rPr lang="en-CA" altLang="en-US" sz="2400" b="1">
                <a:solidFill>
                  <a:srgbClr val="002060"/>
                </a:solidFill>
              </a:rPr>
              <a:t> </a:t>
            </a:r>
            <a:r>
              <a:rPr lang="en-CA" altLang="en-US" sz="2400" b="1">
                <a:solidFill>
                  <a:srgbClr val="FF0000"/>
                </a:solidFill>
              </a:rPr>
              <a:t>reproducibility (p</a:t>
            </a:r>
            <a:r>
              <a:rPr lang="en-CA" altLang="en-US" sz="2400" b="1" baseline="-25000">
                <a:solidFill>
                  <a:srgbClr val="FF0000"/>
                </a:solidFill>
              </a:rPr>
              <a:t>RR</a:t>
            </a:r>
            <a:r>
              <a:rPr lang="en-CA" altLang="en-US" sz="2400" b="1">
                <a:solidFill>
                  <a:srgbClr val="FF0000"/>
                </a:solidFill>
              </a:rPr>
              <a:t>)</a:t>
            </a:r>
            <a:r>
              <a:rPr lang="en-CA" altLang="en-US" sz="2400" b="1"/>
              <a:t>, in a  </a:t>
            </a:r>
          </a:p>
          <a:p>
            <a:pPr eaLnBrk="1" hangingPunct="1">
              <a:spcBef>
                <a:spcPct val="0"/>
              </a:spcBef>
              <a:buFontTx/>
              <a:buNone/>
            </a:pPr>
            <a:r>
              <a:rPr lang="en-CA" altLang="en-US" sz="2400" b="1"/>
              <a:t>               second study, based on the same observed </a:t>
            </a:r>
          </a:p>
          <a:p>
            <a:pPr eaLnBrk="1" hangingPunct="1">
              <a:spcBef>
                <a:spcPct val="0"/>
              </a:spcBef>
              <a:buFontTx/>
              <a:buNone/>
            </a:pPr>
            <a:r>
              <a:rPr lang="en-CA" altLang="en-US" sz="2400" b="1"/>
              <a:t>               contrast (difference or ratio), i.e.,</a:t>
            </a:r>
          </a:p>
          <a:p>
            <a:pPr eaLnBrk="1" hangingPunct="1">
              <a:spcBef>
                <a:spcPct val="0"/>
              </a:spcBef>
              <a:buFontTx/>
              <a:buNone/>
            </a:pPr>
            <a:r>
              <a:rPr lang="en-CA" altLang="en-US" sz="2400" b="1"/>
              <a:t>	  estimate its</a:t>
            </a:r>
            <a:r>
              <a:rPr lang="en-CA" altLang="en-US" sz="2400" b="1">
                <a:solidFill>
                  <a:srgbClr val="002060"/>
                </a:solidFill>
              </a:rPr>
              <a:t> </a:t>
            </a:r>
            <a:r>
              <a:rPr lang="en-CA" altLang="en-US" sz="2400" b="1">
                <a:solidFill>
                  <a:srgbClr val="FF0000"/>
                </a:solidFill>
              </a:rPr>
              <a:t>variability</a:t>
            </a:r>
            <a:r>
              <a:rPr lang="en-CA" altLang="en-US" sz="2400" b="1">
                <a:solidFill>
                  <a:srgbClr val="002060"/>
                </a:solidFill>
              </a:rPr>
              <a:t>.</a:t>
            </a:r>
          </a:p>
          <a:p>
            <a:pPr eaLnBrk="1" hangingPunct="1">
              <a:spcBef>
                <a:spcPct val="0"/>
              </a:spcBef>
              <a:buFontTx/>
              <a:buNone/>
            </a:pPr>
            <a:endParaRPr lang="en-CA" altLang="en-US" sz="2400" b="1">
              <a:solidFill>
                <a:srgbClr val="0070C0"/>
              </a:solidFill>
            </a:endParaRPr>
          </a:p>
          <a:p>
            <a:pPr eaLnBrk="1" hangingPunct="1">
              <a:lnSpc>
                <a:spcPct val="110000"/>
              </a:lnSpc>
              <a:spcBef>
                <a:spcPct val="0"/>
              </a:spcBef>
              <a:buFontTx/>
              <a:buNone/>
            </a:pPr>
            <a:r>
              <a:rPr lang="en-CA" altLang="en-US" sz="2400" b="1">
                <a:solidFill>
                  <a:srgbClr val="0070C0"/>
                </a:solidFill>
              </a:rPr>
              <a:t>Step 3</a:t>
            </a:r>
            <a:r>
              <a:rPr lang="en-CA" altLang="en-US" sz="2400" b="1">
                <a:solidFill>
                  <a:srgbClr val="002060"/>
                </a:solidFill>
              </a:rPr>
              <a:t>:  </a:t>
            </a:r>
            <a:r>
              <a:rPr lang="en-US" altLang="zh-TW" sz="2400" b="1"/>
              <a:t>Claim biosimilarity if the 95% confidence 	 </a:t>
            </a:r>
          </a:p>
          <a:p>
            <a:pPr eaLnBrk="1" hangingPunct="1">
              <a:lnSpc>
                <a:spcPct val="110000"/>
              </a:lnSpc>
              <a:spcBef>
                <a:spcPct val="0"/>
              </a:spcBef>
              <a:buFontTx/>
              <a:buNone/>
            </a:pPr>
            <a:r>
              <a:rPr lang="en-US" altLang="zh-TW" sz="2400" b="1"/>
              <a:t>   	  lower bound of the reproducibility is larger </a:t>
            </a:r>
          </a:p>
          <a:p>
            <a:pPr eaLnBrk="1" hangingPunct="1">
              <a:lnSpc>
                <a:spcPct val="110000"/>
              </a:lnSpc>
              <a:spcBef>
                <a:spcPct val="0"/>
              </a:spcBef>
              <a:buFontTx/>
              <a:buNone/>
            </a:pPr>
            <a:r>
              <a:rPr lang="en-US" altLang="zh-TW" sz="2400" b="1"/>
              <a:t>	  than a</a:t>
            </a:r>
            <a:r>
              <a:rPr lang="en-US" altLang="zh-TW" sz="2400" b="1">
                <a:solidFill>
                  <a:srgbClr val="002060"/>
                </a:solidFill>
              </a:rPr>
              <a:t> </a:t>
            </a:r>
            <a:r>
              <a:rPr lang="en-US" altLang="zh-TW" sz="2400" b="1">
                <a:solidFill>
                  <a:srgbClr val="FF0000"/>
                </a:solidFill>
              </a:rPr>
              <a:t>pre-specified number</a:t>
            </a:r>
            <a:r>
              <a:rPr lang="en-US" altLang="zh-TW" sz="2400" b="1">
                <a:solidFill>
                  <a:srgbClr val="002060"/>
                </a:solidFill>
              </a:rPr>
              <a:t> </a:t>
            </a:r>
            <a:r>
              <a:rPr lang="en-CA" altLang="en-US" sz="2400" b="1">
                <a:solidFill>
                  <a:srgbClr val="FF0000"/>
                </a:solidFill>
              </a:rPr>
              <a:t>(</a:t>
            </a:r>
            <a:r>
              <a:rPr lang="en-CA" altLang="en-US" sz="2400" b="1" i="1">
                <a:solidFill>
                  <a:srgbClr val="FF0000"/>
                </a:solidFill>
              </a:rPr>
              <a:t>p</a:t>
            </a:r>
            <a:r>
              <a:rPr lang="en-CA" altLang="en-US" sz="2400" b="1" i="1" baseline="-25000">
                <a:solidFill>
                  <a:srgbClr val="FF0000"/>
                </a:solidFill>
              </a:rPr>
              <a:t>0</a:t>
            </a:r>
            <a:r>
              <a:rPr lang="en-CA" altLang="en-US" sz="2400" b="1">
                <a:solidFill>
                  <a:srgbClr val="FF0000"/>
                </a:solidFill>
              </a:rPr>
              <a:t>)</a:t>
            </a:r>
            <a:endParaRPr lang="en-US" altLang="zh-TW" sz="2400" b="1">
              <a:solidFill>
                <a:srgbClr val="FF0000"/>
              </a:solidFill>
            </a:endParaRPr>
          </a:p>
          <a:p>
            <a:pPr eaLnBrk="1" hangingPunct="1">
              <a:lnSpc>
                <a:spcPct val="110000"/>
              </a:lnSpc>
              <a:spcBef>
                <a:spcPct val="0"/>
              </a:spcBef>
              <a:buFontTx/>
              <a:buNone/>
            </a:pPr>
            <a:r>
              <a:rPr lang="en-US" altLang="zh-TW" sz="2400" b="1">
                <a:solidFill>
                  <a:srgbClr val="262699"/>
                </a:solidFill>
              </a:rPr>
              <a:t>                 </a:t>
            </a:r>
          </a:p>
          <a:p>
            <a:pPr eaLnBrk="1" hangingPunct="1">
              <a:lnSpc>
                <a:spcPct val="110000"/>
              </a:lnSpc>
              <a:spcBef>
                <a:spcPct val="0"/>
              </a:spcBef>
              <a:buFontTx/>
              <a:buNone/>
            </a:pPr>
            <a:endParaRPr lang="en-US" altLang="en-US" sz="2400" b="1">
              <a:solidFill>
                <a:srgbClr val="262699"/>
              </a:solidFill>
            </a:endParaRPr>
          </a:p>
          <a:p>
            <a:pPr eaLnBrk="1" hangingPunct="1">
              <a:lnSpc>
                <a:spcPct val="110000"/>
              </a:lnSpc>
              <a:spcBef>
                <a:spcPct val="0"/>
              </a:spcBef>
              <a:buFontTx/>
              <a:buNone/>
            </a:pPr>
            <a:endParaRPr lang="en-CA" altLang="en-US" sz="1800" b="1"/>
          </a:p>
        </p:txBody>
      </p:sp>
      <p:sp>
        <p:nvSpPr>
          <p:cNvPr id="31749" name="Rectangle 5"/>
          <p:cNvSpPr>
            <a:spLocks noChangeArrowheads="1"/>
          </p:cNvSpPr>
          <p:nvPr/>
        </p:nvSpPr>
        <p:spPr bwMode="auto">
          <a:xfrm>
            <a:off x="3167063" y="4387850"/>
            <a:ext cx="5238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CA" altLang="en-US" sz="1800"/>
              <a:t>(</a:t>
            </a:r>
            <a:r>
              <a:rPr lang="en-CA" altLang="en-US" sz="1800" i="1"/>
              <a:t>p</a:t>
            </a:r>
            <a:r>
              <a:rPr lang="en-CA" altLang="en-US" sz="1800" i="1" baseline="-25000"/>
              <a:t>0</a:t>
            </a:r>
            <a:r>
              <a:rPr lang="en-CA" altLang="en-US" sz="1800"/>
              <a:t>)</a:t>
            </a:r>
          </a:p>
        </p:txBody>
      </p:sp>
      <p:sp>
        <p:nvSpPr>
          <p:cNvPr id="31750" name="Text Box 6"/>
          <p:cNvSpPr txBox="1">
            <a:spLocks noChangeArrowheads="1"/>
          </p:cNvSpPr>
          <p:nvPr/>
        </p:nvSpPr>
        <p:spPr bwMode="auto">
          <a:xfrm>
            <a:off x="241300" y="7818438"/>
            <a:ext cx="5592763"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CA" altLang="en-US" sz="1800">
                <a:latin typeface="Arial" charset="0"/>
              </a:rPr>
              <a:t>S.-C. Chow. </a:t>
            </a:r>
            <a:r>
              <a:rPr lang="en-CA" altLang="en-US" sz="1800" i="1">
                <a:latin typeface="Arial" charset="0"/>
              </a:rPr>
              <a:t>J.Bioeq</a:t>
            </a:r>
            <a:r>
              <a:rPr lang="en-CA" altLang="en-US" sz="1800" b="1" i="1">
                <a:latin typeface="Arial" charset="0"/>
              </a:rPr>
              <a:t>.</a:t>
            </a:r>
            <a:r>
              <a:rPr lang="en-CA" altLang="en-US" sz="1800" i="1">
                <a:latin typeface="Arial" charset="0"/>
              </a:rPr>
              <a:t>Bioavail</a:t>
            </a:r>
            <a:r>
              <a:rPr lang="en-CA" altLang="en-US" sz="1800" b="1" i="1">
                <a:latin typeface="Arial" charset="0"/>
              </a:rPr>
              <a:t>.</a:t>
            </a:r>
            <a:r>
              <a:rPr lang="en-CA" altLang="en-US" sz="1800" b="1">
                <a:latin typeface="Arial" charset="0"/>
              </a:rPr>
              <a:t> </a:t>
            </a:r>
            <a:r>
              <a:rPr lang="en-CA" altLang="en-US" sz="1800">
                <a:latin typeface="Arial" charset="0"/>
              </a:rPr>
              <a:t>2011;Suppl.1--002:1-8.</a:t>
            </a:r>
          </a:p>
          <a:p>
            <a:pPr eaLnBrk="1" hangingPunct="1">
              <a:spcBef>
                <a:spcPct val="0"/>
              </a:spcBef>
              <a:buFontTx/>
              <a:buNone/>
            </a:pPr>
            <a:r>
              <a:rPr lang="en-CA" altLang="en-US" sz="1800">
                <a:latin typeface="Arial" charset="0"/>
              </a:rPr>
              <a:t>S.-C. Chow, et al. </a:t>
            </a:r>
            <a:r>
              <a:rPr lang="en-CA" altLang="en-US" sz="1800" i="1">
                <a:latin typeface="Arial" charset="0"/>
              </a:rPr>
              <a:t>Biosimilars</a:t>
            </a:r>
            <a:r>
              <a:rPr lang="en-CA" altLang="en-US" sz="1800">
                <a:latin typeface="Arial" charset="0"/>
              </a:rPr>
              <a:t>, 2011;1:13-26.</a:t>
            </a:r>
          </a:p>
          <a:p>
            <a:pPr eaLnBrk="1" hangingPunct="1">
              <a:spcBef>
                <a:spcPct val="0"/>
              </a:spcBef>
              <a:buFontTx/>
              <a:buNone/>
            </a:pPr>
            <a:r>
              <a:rPr lang="en-CA" altLang="en-US" sz="1800">
                <a:latin typeface="Arial" charset="0"/>
              </a:rPr>
              <a:t>T.-C. Hsieh, et al. Stat. Med. 2013;  32: 406-414.</a:t>
            </a:r>
          </a:p>
        </p:txBody>
      </p:sp>
    </p:spTree>
    <p:extLst>
      <p:ext uri="{BB962C8B-B14F-4D97-AF65-F5344CB8AC3E}">
        <p14:creationId xmlns:p14="http://schemas.microsoft.com/office/powerpoint/2010/main" val="167529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375" y="0"/>
            <a:ext cx="6172200" cy="1524000"/>
          </a:xfrm>
        </p:spPr>
        <p:txBody>
          <a:bodyPr>
            <a:normAutofit fontScale="90000"/>
          </a:bodyPr>
          <a:lstStyle/>
          <a:p>
            <a:pPr>
              <a:defRPr/>
            </a:pPr>
            <a:r>
              <a:rPr lang="en-CA" altLang="en-US" sz="3200" b="1" u="sng" dirty="0" smtClean="0">
                <a:solidFill>
                  <a:srgbClr val="C00000"/>
                </a:solidFill>
              </a:rPr>
              <a:t>HOW SIMILAR IS “SIMILAR”?</a:t>
            </a:r>
            <a:r>
              <a:rPr lang="en-CA" altLang="en-US" sz="3200" b="1" dirty="0" smtClean="0">
                <a:solidFill>
                  <a:srgbClr val="C00000"/>
                </a:solidFill>
              </a:rPr>
              <a:t/>
            </a:r>
            <a:br>
              <a:rPr lang="en-CA" altLang="en-US" sz="3200" b="1" dirty="0" smtClean="0">
                <a:solidFill>
                  <a:srgbClr val="C00000"/>
                </a:solidFill>
              </a:rPr>
            </a:br>
            <a:r>
              <a:rPr lang="en-CA" altLang="en-US" sz="3200" b="1" dirty="0" smtClean="0">
                <a:solidFill>
                  <a:srgbClr val="C00000"/>
                </a:solidFill>
              </a:rPr>
              <a:t>- BIOSIMILARITY INDEX</a:t>
            </a:r>
            <a:br>
              <a:rPr lang="en-CA" altLang="en-US" sz="3200" b="1" dirty="0" smtClean="0">
                <a:solidFill>
                  <a:srgbClr val="C00000"/>
                </a:solidFill>
              </a:rPr>
            </a:br>
            <a:r>
              <a:rPr lang="en-CA" altLang="en-US" sz="3200" b="1" dirty="0" smtClean="0">
                <a:solidFill>
                  <a:srgbClr val="C00000"/>
                </a:solidFill>
              </a:rPr>
              <a:t>FOR A GIVEN RESPONSE</a:t>
            </a:r>
            <a:endParaRPr lang="en-CA" altLang="en-US" sz="3200" dirty="0" smtClean="0">
              <a:solidFill>
                <a:srgbClr val="C00000"/>
              </a:solidFill>
            </a:endParaRPr>
          </a:p>
        </p:txBody>
      </p:sp>
      <p:sp>
        <p:nvSpPr>
          <p:cNvPr id="32771" name="TextBox 2"/>
          <p:cNvSpPr txBox="1">
            <a:spLocks noChangeArrowheads="1"/>
          </p:cNvSpPr>
          <p:nvPr/>
        </p:nvSpPr>
        <p:spPr bwMode="auto">
          <a:xfrm>
            <a:off x="188913" y="2484438"/>
            <a:ext cx="6913562" cy="6370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pPr>
            <a:r>
              <a:rPr lang="en-CA" altLang="en-US" sz="2400" i="1"/>
              <a:t> </a:t>
            </a:r>
            <a:r>
              <a:rPr lang="en-CA" altLang="en-US" sz="2400" b="1" i="1"/>
              <a:t> </a:t>
            </a:r>
            <a:r>
              <a:rPr lang="en-CA" altLang="en-US" sz="2400" b="1" i="1">
                <a:solidFill>
                  <a:schemeClr val="hlink"/>
                </a:solidFill>
              </a:rPr>
              <a:t>p</a:t>
            </a:r>
            <a:r>
              <a:rPr lang="en-CA" altLang="en-US" sz="2400" b="1" i="1" baseline="-25000">
                <a:solidFill>
                  <a:schemeClr val="hlink"/>
                </a:solidFill>
              </a:rPr>
              <a:t>0</a:t>
            </a:r>
            <a:r>
              <a:rPr lang="en-CA" altLang="en-US" sz="2400" b="1">
                <a:solidFill>
                  <a:srgbClr val="002060"/>
                </a:solidFill>
              </a:rPr>
              <a:t> </a:t>
            </a:r>
            <a:r>
              <a:rPr lang="en-US" altLang="zh-TW" sz="2400" b="1"/>
              <a:t>can be obtained based on the comparison</a:t>
            </a:r>
          </a:p>
          <a:p>
            <a:pPr eaLnBrk="1" hangingPunct="1">
              <a:spcBef>
                <a:spcPct val="0"/>
              </a:spcBef>
              <a:buFontTx/>
              <a:buNone/>
            </a:pPr>
            <a:r>
              <a:rPr lang="en-US" altLang="zh-TW" sz="2400" b="1"/>
              <a:t> of a “reference product” to the “reference product”. </a:t>
            </a:r>
          </a:p>
          <a:p>
            <a:pPr eaLnBrk="1" hangingPunct="1">
              <a:spcBef>
                <a:spcPct val="0"/>
              </a:spcBef>
              <a:buFontTx/>
              <a:buNone/>
            </a:pPr>
            <a:r>
              <a:rPr lang="en-US" altLang="zh-TW" sz="2400" b="1"/>
              <a:t> That is, we can calculate the</a:t>
            </a:r>
            <a:r>
              <a:rPr lang="en-US" altLang="zh-TW" sz="2400" b="1">
                <a:solidFill>
                  <a:srgbClr val="FF0000"/>
                </a:solidFill>
              </a:rPr>
              <a:t> reproducibility </a:t>
            </a:r>
            <a:r>
              <a:rPr lang="en-CA" altLang="en-US" sz="2400" b="1">
                <a:solidFill>
                  <a:srgbClr val="FF0000"/>
                </a:solidFill>
              </a:rPr>
              <a:t>(</a:t>
            </a:r>
            <a:r>
              <a:rPr lang="en-CA" altLang="en-US" sz="2400" b="1" i="1">
                <a:solidFill>
                  <a:srgbClr val="FF0000"/>
                </a:solidFill>
              </a:rPr>
              <a:t>p</a:t>
            </a:r>
            <a:r>
              <a:rPr lang="en-CA" altLang="en-US" sz="2400" b="1" i="1" baseline="-25000">
                <a:solidFill>
                  <a:srgbClr val="FF0000"/>
                </a:solidFill>
              </a:rPr>
              <a:t>RR</a:t>
            </a:r>
            <a:r>
              <a:rPr lang="en-CA" altLang="en-US" sz="2400" b="1">
                <a:solidFill>
                  <a:srgbClr val="FF0000"/>
                </a:solidFill>
              </a:rPr>
              <a:t>)</a:t>
            </a:r>
            <a:r>
              <a:rPr lang="en-CA" altLang="en-US" sz="2400" b="1">
                <a:solidFill>
                  <a:srgbClr val="002060"/>
                </a:solidFill>
              </a:rPr>
              <a:t>, </a:t>
            </a:r>
          </a:p>
          <a:p>
            <a:pPr eaLnBrk="1" hangingPunct="1">
              <a:spcBef>
                <a:spcPct val="0"/>
              </a:spcBef>
              <a:buFontTx/>
              <a:buNone/>
            </a:pPr>
            <a:r>
              <a:rPr lang="en-CA" altLang="en-US" sz="2400" b="1">
                <a:solidFill>
                  <a:srgbClr val="002060"/>
                </a:solidFill>
              </a:rPr>
              <a:t>  </a:t>
            </a:r>
            <a:r>
              <a:rPr lang="en-CA" altLang="en-US" sz="2400" b="1"/>
              <a:t>i.e. a measure of</a:t>
            </a:r>
            <a:r>
              <a:rPr lang="en-CA" altLang="en-US" sz="2400" b="1">
                <a:solidFill>
                  <a:srgbClr val="002060"/>
                </a:solidFill>
              </a:rPr>
              <a:t> </a:t>
            </a:r>
            <a:r>
              <a:rPr lang="en-CA" altLang="en-US" sz="2400" b="1">
                <a:solidFill>
                  <a:srgbClr val="FF0000"/>
                </a:solidFill>
              </a:rPr>
              <a:t>variability</a:t>
            </a:r>
            <a:r>
              <a:rPr lang="en-CA" altLang="en-US" sz="2400" b="1">
                <a:solidFill>
                  <a:srgbClr val="002060"/>
                </a:solidFill>
              </a:rPr>
              <a:t>.</a:t>
            </a:r>
          </a:p>
          <a:p>
            <a:pPr eaLnBrk="1" hangingPunct="1">
              <a:spcBef>
                <a:spcPct val="0"/>
              </a:spcBef>
              <a:buFontTx/>
              <a:buNone/>
            </a:pPr>
            <a:endParaRPr lang="en-CA" altLang="en-US" sz="2400" b="1">
              <a:solidFill>
                <a:srgbClr val="002060"/>
              </a:solidFill>
            </a:endParaRPr>
          </a:p>
          <a:p>
            <a:pPr eaLnBrk="1" hangingPunct="1">
              <a:spcBef>
                <a:spcPct val="0"/>
              </a:spcBef>
            </a:pPr>
            <a:r>
              <a:rPr lang="en-CA" altLang="en-US" sz="2400" b="1" i="1">
                <a:solidFill>
                  <a:srgbClr val="002060"/>
                </a:solidFill>
              </a:rPr>
              <a:t>  </a:t>
            </a:r>
            <a:r>
              <a:rPr lang="en-CA" altLang="en-US" sz="2400" b="1" i="1">
                <a:solidFill>
                  <a:schemeClr val="hlink"/>
                </a:solidFill>
              </a:rPr>
              <a:t>p</a:t>
            </a:r>
            <a:r>
              <a:rPr lang="en-CA" altLang="en-US" sz="2400" b="1" i="1" baseline="-25000">
                <a:solidFill>
                  <a:schemeClr val="hlink"/>
                </a:solidFill>
              </a:rPr>
              <a:t>0</a:t>
            </a:r>
            <a:r>
              <a:rPr lang="en-CA" altLang="en-US" sz="2400" b="1">
                <a:solidFill>
                  <a:srgbClr val="002060"/>
                </a:solidFill>
              </a:rPr>
              <a:t> </a:t>
            </a:r>
            <a:r>
              <a:rPr lang="en-CA" altLang="en-US" sz="2400" b="1"/>
              <a:t>can be chosen e.g. as</a:t>
            </a:r>
            <a:r>
              <a:rPr lang="en-CA" altLang="en-US" sz="2400" b="1">
                <a:solidFill>
                  <a:srgbClr val="002060"/>
                </a:solidFill>
              </a:rPr>
              <a:t> 80% of </a:t>
            </a:r>
            <a:r>
              <a:rPr lang="en-CA" altLang="en-US" sz="2400" b="1" i="1">
                <a:solidFill>
                  <a:srgbClr val="FF0000"/>
                </a:solidFill>
              </a:rPr>
              <a:t>p</a:t>
            </a:r>
            <a:r>
              <a:rPr lang="en-CA" altLang="en-US" sz="2400" b="1" i="1" baseline="-25000">
                <a:solidFill>
                  <a:srgbClr val="FF0000"/>
                </a:solidFill>
              </a:rPr>
              <a:t>RR</a:t>
            </a:r>
            <a:r>
              <a:rPr lang="en-CA" altLang="en-US" sz="2400" b="1">
                <a:solidFill>
                  <a:srgbClr val="002060"/>
                </a:solidFill>
              </a:rPr>
              <a:t>.</a:t>
            </a:r>
          </a:p>
          <a:p>
            <a:pPr eaLnBrk="1" hangingPunct="1">
              <a:spcBef>
                <a:spcPct val="0"/>
              </a:spcBef>
              <a:buFontTx/>
              <a:buNone/>
            </a:pPr>
            <a:r>
              <a:rPr lang="en-CA" altLang="en-US" sz="2400" b="1"/>
              <a:t>For example if </a:t>
            </a:r>
            <a:r>
              <a:rPr lang="en-CA" altLang="en-US" sz="2400" b="1" i="1">
                <a:solidFill>
                  <a:srgbClr val="FF0000"/>
                </a:solidFill>
              </a:rPr>
              <a:t>p</a:t>
            </a:r>
            <a:r>
              <a:rPr lang="en-CA" altLang="en-US" sz="2400" b="1" i="1" baseline="-25000">
                <a:solidFill>
                  <a:srgbClr val="FF0000"/>
                </a:solidFill>
              </a:rPr>
              <a:t>RR</a:t>
            </a:r>
            <a:r>
              <a:rPr lang="en-CA" altLang="en-US" sz="2400" b="1">
                <a:solidFill>
                  <a:srgbClr val="FF0000"/>
                </a:solidFill>
              </a:rPr>
              <a:t> = 90%</a:t>
            </a:r>
            <a:r>
              <a:rPr lang="en-CA" altLang="en-US" sz="2400" b="1"/>
              <a:t>, then we may choose</a:t>
            </a:r>
          </a:p>
          <a:p>
            <a:pPr eaLnBrk="1" hangingPunct="1">
              <a:spcBef>
                <a:spcPct val="0"/>
              </a:spcBef>
              <a:buFontTx/>
              <a:buNone/>
            </a:pPr>
            <a:r>
              <a:rPr lang="en-CA" altLang="en-US" sz="2400" b="1" i="1">
                <a:solidFill>
                  <a:srgbClr val="002060"/>
                </a:solidFill>
              </a:rPr>
              <a:t>p</a:t>
            </a:r>
            <a:r>
              <a:rPr lang="en-CA" altLang="en-US" sz="2400" b="1" i="1" baseline="-25000">
                <a:solidFill>
                  <a:srgbClr val="002060"/>
                </a:solidFill>
              </a:rPr>
              <a:t>0</a:t>
            </a:r>
            <a:r>
              <a:rPr lang="en-CA" altLang="en-US" sz="2400" b="1">
                <a:solidFill>
                  <a:srgbClr val="002060"/>
                </a:solidFill>
              </a:rPr>
              <a:t> = 80% X </a:t>
            </a:r>
            <a:r>
              <a:rPr lang="en-CA" altLang="en-US" sz="2400" b="1">
                <a:solidFill>
                  <a:srgbClr val="FF0000"/>
                </a:solidFill>
              </a:rPr>
              <a:t>90%</a:t>
            </a:r>
            <a:r>
              <a:rPr lang="en-CA" altLang="en-US" sz="2400" b="1">
                <a:solidFill>
                  <a:srgbClr val="002060"/>
                </a:solidFill>
              </a:rPr>
              <a:t> = 72%.</a:t>
            </a:r>
          </a:p>
          <a:p>
            <a:pPr eaLnBrk="1" hangingPunct="1">
              <a:spcBef>
                <a:spcPct val="0"/>
              </a:spcBef>
              <a:buFontTx/>
              <a:buNone/>
            </a:pPr>
            <a:endParaRPr lang="en-CA" altLang="en-US" sz="2400" b="1">
              <a:solidFill>
                <a:srgbClr val="002060"/>
              </a:solidFill>
            </a:endParaRPr>
          </a:p>
          <a:p>
            <a:pPr eaLnBrk="1" hangingPunct="1">
              <a:spcBef>
                <a:spcPct val="0"/>
              </a:spcBef>
            </a:pPr>
            <a:r>
              <a:rPr lang="en-CA" altLang="en-US" sz="2400" b="1" i="1">
                <a:solidFill>
                  <a:srgbClr val="002060"/>
                </a:solidFill>
              </a:rPr>
              <a:t>  </a:t>
            </a:r>
            <a:r>
              <a:rPr lang="en-CA" altLang="en-US" sz="2400" b="1" i="1">
                <a:solidFill>
                  <a:schemeClr val="hlink"/>
                </a:solidFill>
              </a:rPr>
              <a:t>p</a:t>
            </a:r>
            <a:r>
              <a:rPr lang="en-CA" altLang="en-US" sz="2400" b="1" i="1" baseline="-25000">
                <a:solidFill>
                  <a:schemeClr val="hlink"/>
                </a:solidFill>
              </a:rPr>
              <a:t>0</a:t>
            </a:r>
            <a:r>
              <a:rPr lang="en-CA" altLang="en-US" sz="2400" b="1">
                <a:solidFill>
                  <a:srgbClr val="002060"/>
                </a:solidFill>
              </a:rPr>
              <a:t> </a:t>
            </a:r>
            <a:r>
              <a:rPr lang="en-CA" altLang="en-US" sz="2400" b="1"/>
              <a:t>can reflect the</a:t>
            </a:r>
            <a:r>
              <a:rPr lang="en-CA" altLang="en-US" sz="2400" b="1">
                <a:solidFill>
                  <a:srgbClr val="002060"/>
                </a:solidFill>
              </a:rPr>
              <a:t> </a:t>
            </a:r>
            <a:r>
              <a:rPr lang="en-CA" altLang="en-US" sz="2400" b="1">
                <a:solidFill>
                  <a:srgbClr val="FF0000"/>
                </a:solidFill>
              </a:rPr>
              <a:t>degree of similarity</a:t>
            </a:r>
            <a:r>
              <a:rPr lang="en-CA" altLang="en-US" sz="2400" b="1">
                <a:solidFill>
                  <a:srgbClr val="002060"/>
                </a:solidFill>
              </a:rPr>
              <a:t> </a:t>
            </a:r>
            <a:r>
              <a:rPr lang="en-CA" altLang="en-US" sz="2400" b="1"/>
              <a:t>that</a:t>
            </a:r>
          </a:p>
          <a:p>
            <a:pPr eaLnBrk="1" hangingPunct="1">
              <a:spcBef>
                <a:spcPct val="0"/>
              </a:spcBef>
              <a:buFontTx/>
              <a:buNone/>
            </a:pPr>
            <a:r>
              <a:rPr lang="en-CA" altLang="en-US" sz="2400" b="1"/>
              <a:t>the sponsor would like to achieve; i.e.</a:t>
            </a:r>
          </a:p>
          <a:p>
            <a:pPr eaLnBrk="1" hangingPunct="1">
              <a:spcBef>
                <a:spcPct val="0"/>
              </a:spcBef>
              <a:buFontTx/>
              <a:buNone/>
            </a:pPr>
            <a:r>
              <a:rPr lang="en-CA" altLang="en-US" sz="2400" b="1">
                <a:solidFill>
                  <a:srgbClr val="FF0000"/>
                </a:solidFill>
              </a:rPr>
              <a:t>‘how similar is “similar”?</a:t>
            </a:r>
            <a:r>
              <a:rPr lang="en-CA" altLang="en-US" sz="2400" b="1">
                <a:solidFill>
                  <a:schemeClr val="accent2"/>
                </a:solidFill>
              </a:rPr>
              <a:t>’</a:t>
            </a:r>
          </a:p>
          <a:p>
            <a:pPr eaLnBrk="1" hangingPunct="1">
              <a:spcBef>
                <a:spcPct val="0"/>
              </a:spcBef>
              <a:buFontTx/>
              <a:buNone/>
            </a:pPr>
            <a:endParaRPr lang="en-CA" altLang="en-US" sz="2400">
              <a:solidFill>
                <a:srgbClr val="002060"/>
              </a:solidFill>
            </a:endParaRPr>
          </a:p>
          <a:p>
            <a:pPr eaLnBrk="1" hangingPunct="1">
              <a:spcBef>
                <a:spcPct val="0"/>
              </a:spcBef>
              <a:buFontTx/>
              <a:buNone/>
            </a:pPr>
            <a:endParaRPr lang="en-CA" altLang="en-US" sz="2400"/>
          </a:p>
          <a:p>
            <a:pPr eaLnBrk="1" hangingPunct="1">
              <a:spcBef>
                <a:spcPct val="0"/>
              </a:spcBef>
              <a:buFontTx/>
              <a:buNone/>
            </a:pPr>
            <a:endParaRPr lang="en-CA" altLang="en-US" sz="2400"/>
          </a:p>
          <a:p>
            <a:pPr eaLnBrk="1" hangingPunct="1">
              <a:spcBef>
                <a:spcPct val="0"/>
              </a:spcBef>
              <a:buFontTx/>
              <a:buNone/>
            </a:pPr>
            <a:endParaRPr lang="en-CA" altLang="en-US" sz="2400">
              <a:solidFill>
                <a:srgbClr val="002060"/>
              </a:solidFill>
            </a:endParaRPr>
          </a:p>
          <a:p>
            <a:pPr eaLnBrk="1" hangingPunct="1">
              <a:spcBef>
                <a:spcPct val="0"/>
              </a:spcBef>
              <a:buFontTx/>
              <a:buNone/>
            </a:pPr>
            <a:endParaRPr lang="en-CA" altLang="en-US" sz="2400">
              <a:solidFill>
                <a:srgbClr val="002060"/>
              </a:solidFill>
            </a:endParaRPr>
          </a:p>
        </p:txBody>
      </p:sp>
    </p:spTree>
    <p:extLst>
      <p:ext uri="{BB962C8B-B14F-4D97-AF65-F5344CB8AC3E}">
        <p14:creationId xmlns:p14="http://schemas.microsoft.com/office/powerpoint/2010/main" val="2525716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333375" y="-36513"/>
            <a:ext cx="6172200" cy="1619251"/>
          </a:xfrm>
        </p:spPr>
        <p:txBody>
          <a:bodyPr/>
          <a:lstStyle/>
          <a:p>
            <a:r>
              <a:rPr lang="en-CA" altLang="en-US" sz="3200" b="1" u="sng" dirty="0" smtClean="0">
                <a:solidFill>
                  <a:srgbClr val="C00000"/>
                </a:solidFill>
              </a:rPr>
              <a:t>HOW SIMILAR IS “SIMILAR”?</a:t>
            </a:r>
            <a:r>
              <a:rPr lang="en-CA" altLang="en-US" sz="3200" b="1" dirty="0" smtClean="0">
                <a:solidFill>
                  <a:srgbClr val="C00000"/>
                </a:solidFill>
              </a:rPr>
              <a:t/>
            </a:r>
            <a:br>
              <a:rPr lang="en-CA" altLang="en-US" sz="3200" b="1" dirty="0" smtClean="0">
                <a:solidFill>
                  <a:srgbClr val="C00000"/>
                </a:solidFill>
              </a:rPr>
            </a:br>
            <a:r>
              <a:rPr lang="en-CA" altLang="en-US" sz="3200" b="1" dirty="0" smtClean="0">
                <a:solidFill>
                  <a:srgbClr val="C00000"/>
                </a:solidFill>
              </a:rPr>
              <a:t>- BIOSIMILARITY INDEX</a:t>
            </a:r>
            <a:br>
              <a:rPr lang="en-CA" altLang="en-US" sz="3200" b="1" dirty="0" smtClean="0">
                <a:solidFill>
                  <a:srgbClr val="C00000"/>
                </a:solidFill>
              </a:rPr>
            </a:br>
            <a:r>
              <a:rPr lang="en-CA" altLang="en-US" sz="3200" b="1" dirty="0" smtClean="0">
                <a:solidFill>
                  <a:srgbClr val="C00000"/>
                </a:solidFill>
              </a:rPr>
              <a:t>FOR </a:t>
            </a:r>
            <a:r>
              <a:rPr lang="en-CA" altLang="en-US" sz="3200" b="1" u="sng" dirty="0" smtClean="0">
                <a:solidFill>
                  <a:srgbClr val="C00000"/>
                </a:solidFill>
              </a:rPr>
              <a:t>ALL</a:t>
            </a:r>
            <a:r>
              <a:rPr lang="en-CA" altLang="en-US" sz="3200" b="1" dirty="0" smtClean="0">
                <a:solidFill>
                  <a:srgbClr val="C00000"/>
                </a:solidFill>
              </a:rPr>
              <a:t> RESPONSES</a:t>
            </a:r>
            <a:endParaRPr lang="en-CA" altLang="en-US" sz="3200" dirty="0" smtClean="0">
              <a:solidFill>
                <a:srgbClr val="C00000"/>
              </a:solidFill>
            </a:endParaRPr>
          </a:p>
        </p:txBody>
      </p:sp>
      <p:sp>
        <p:nvSpPr>
          <p:cNvPr id="33795" name="TextBox 2"/>
          <p:cNvSpPr txBox="1">
            <a:spLocks noChangeArrowheads="1"/>
          </p:cNvSpPr>
          <p:nvPr/>
        </p:nvSpPr>
        <p:spPr bwMode="auto">
          <a:xfrm>
            <a:off x="0" y="2608469"/>
            <a:ext cx="7750175" cy="513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lnSpc>
                <a:spcPct val="110000"/>
              </a:lnSpc>
              <a:spcBef>
                <a:spcPct val="0"/>
              </a:spcBef>
              <a:buFontTx/>
              <a:buNone/>
            </a:pPr>
            <a:r>
              <a:rPr lang="en-US" altLang="zh-TW" sz="2400" b="1" dirty="0">
                <a:solidFill>
                  <a:srgbClr val="0070C0"/>
                </a:solidFill>
              </a:rPr>
              <a:t>Step 1</a:t>
            </a:r>
            <a:r>
              <a:rPr lang="en-US" altLang="zh-TW" sz="2800" b="1" dirty="0">
                <a:solidFill>
                  <a:srgbClr val="262699"/>
                </a:solidFill>
              </a:rPr>
              <a:t>: </a:t>
            </a:r>
            <a:r>
              <a:rPr lang="en-US" altLang="zh-TW" sz="2400" b="1" dirty="0"/>
              <a:t>Obtain</a:t>
            </a:r>
            <a:r>
              <a:rPr lang="en-US" altLang="zh-TW" sz="2400" b="1" dirty="0">
                <a:solidFill>
                  <a:srgbClr val="262699"/>
                </a:solidFill>
              </a:rPr>
              <a:t> </a:t>
            </a:r>
            <a:r>
              <a:rPr lang="en-CA" altLang="en-US" sz="2400" b="1" i="1" dirty="0" err="1">
                <a:solidFill>
                  <a:srgbClr val="FF0000"/>
                </a:solidFill>
                <a:ea typeface="新細明體" pitchFamily="18" charset="-120"/>
              </a:rPr>
              <a:t>p</a:t>
            </a:r>
            <a:r>
              <a:rPr lang="en-CA" altLang="en-US" sz="2400" b="1" i="1" baseline="-25000" dirty="0" err="1">
                <a:solidFill>
                  <a:srgbClr val="FF0000"/>
                </a:solidFill>
                <a:ea typeface="新細明體" pitchFamily="18" charset="-120"/>
              </a:rPr>
              <a:t>iRR</a:t>
            </a:r>
            <a:r>
              <a:rPr lang="en-US" altLang="zh-TW" sz="2400" b="1" dirty="0">
                <a:solidFill>
                  <a:srgbClr val="FF0000"/>
                </a:solidFill>
              </a:rPr>
              <a:t>,</a:t>
            </a:r>
            <a:r>
              <a:rPr lang="en-US" altLang="zh-TW" sz="2400" b="1" dirty="0">
                <a:solidFill>
                  <a:srgbClr val="262699"/>
                </a:solidFill>
              </a:rPr>
              <a:t> </a:t>
            </a:r>
            <a:r>
              <a:rPr lang="en-US" altLang="zh-TW" sz="2400" b="1" dirty="0"/>
              <a:t>the reproducibility probability for </a:t>
            </a:r>
          </a:p>
          <a:p>
            <a:pPr eaLnBrk="1" hangingPunct="1">
              <a:lnSpc>
                <a:spcPct val="110000"/>
              </a:lnSpc>
              <a:spcBef>
                <a:spcPct val="0"/>
              </a:spcBef>
              <a:buFontTx/>
              <a:buNone/>
            </a:pPr>
            <a:r>
              <a:rPr lang="en-US" altLang="zh-TW" sz="2400" b="1" dirty="0"/>
              <a:t>               the </a:t>
            </a:r>
            <a:r>
              <a:rPr lang="en-US" altLang="zh-TW" sz="2400" b="1" i="1" dirty="0" err="1"/>
              <a:t>i</a:t>
            </a:r>
            <a:r>
              <a:rPr lang="en-US" altLang="zh-TW" sz="2400" b="1" dirty="0" err="1"/>
              <a:t>-th</a:t>
            </a:r>
            <a:r>
              <a:rPr lang="en-US" altLang="zh-TW" sz="2400" b="1" dirty="0"/>
              <a:t> response, </a:t>
            </a:r>
          </a:p>
          <a:p>
            <a:pPr eaLnBrk="1" hangingPunct="1">
              <a:lnSpc>
                <a:spcPct val="110000"/>
              </a:lnSpc>
              <a:spcBef>
                <a:spcPct val="0"/>
              </a:spcBef>
              <a:buFontTx/>
              <a:buNone/>
            </a:pPr>
            <a:endParaRPr lang="en-US" altLang="zh-TW" sz="2400" b="1" dirty="0"/>
          </a:p>
          <a:p>
            <a:pPr eaLnBrk="1" hangingPunct="1">
              <a:lnSpc>
                <a:spcPct val="110000"/>
              </a:lnSpc>
              <a:spcBef>
                <a:spcPct val="0"/>
              </a:spcBef>
              <a:buFontTx/>
              <a:buNone/>
            </a:pPr>
            <a:r>
              <a:rPr lang="en-US" altLang="zh-TW" sz="2400" b="1" dirty="0"/>
              <a:t>S</a:t>
            </a:r>
            <a:r>
              <a:rPr lang="en-US" altLang="zh-TW" sz="2400" b="1" dirty="0">
                <a:solidFill>
                  <a:srgbClr val="0070C0"/>
                </a:solidFill>
              </a:rPr>
              <a:t>tep 2</a:t>
            </a:r>
            <a:r>
              <a:rPr lang="en-US" altLang="zh-TW" sz="2800" b="1" dirty="0">
                <a:solidFill>
                  <a:srgbClr val="262699"/>
                </a:solidFill>
              </a:rPr>
              <a:t>: </a:t>
            </a:r>
            <a:r>
              <a:rPr lang="en-US" altLang="zh-TW" sz="2400" b="1" dirty="0"/>
              <a:t>Define the</a:t>
            </a:r>
            <a:r>
              <a:rPr lang="en-US" altLang="zh-TW" sz="2400" b="1" dirty="0">
                <a:solidFill>
                  <a:srgbClr val="262699"/>
                </a:solidFill>
              </a:rPr>
              <a:t> </a:t>
            </a:r>
            <a:r>
              <a:rPr lang="en-US" altLang="zh-TW" sz="2400" b="1" dirty="0">
                <a:solidFill>
                  <a:srgbClr val="FF0000"/>
                </a:solidFill>
              </a:rPr>
              <a:t>Global or Total </a:t>
            </a:r>
            <a:r>
              <a:rPr lang="en-US" altLang="zh-TW" sz="2400" b="1" dirty="0" err="1">
                <a:solidFill>
                  <a:srgbClr val="FF0000"/>
                </a:solidFill>
              </a:rPr>
              <a:t>biosimilarity</a:t>
            </a:r>
            <a:r>
              <a:rPr lang="en-US" altLang="zh-TW" sz="2400" b="1" dirty="0">
                <a:solidFill>
                  <a:srgbClr val="FF0000"/>
                </a:solidFill>
              </a:rPr>
              <a:t> index</a:t>
            </a:r>
            <a:endParaRPr lang="en-US" altLang="zh-TW" sz="2400" b="1" dirty="0"/>
          </a:p>
          <a:p>
            <a:pPr eaLnBrk="1" hangingPunct="1">
              <a:lnSpc>
                <a:spcPct val="110000"/>
              </a:lnSpc>
              <a:spcBef>
                <a:spcPct val="0"/>
              </a:spcBef>
              <a:buFontTx/>
              <a:buNone/>
            </a:pPr>
            <a:endParaRPr lang="en-US" altLang="zh-TW" sz="2400" b="1" dirty="0">
              <a:solidFill>
                <a:srgbClr val="262699"/>
              </a:solidFill>
            </a:endParaRPr>
          </a:p>
          <a:p>
            <a:pPr eaLnBrk="1" hangingPunct="1">
              <a:lnSpc>
                <a:spcPct val="110000"/>
              </a:lnSpc>
              <a:spcBef>
                <a:spcPct val="0"/>
              </a:spcBef>
              <a:buFontTx/>
              <a:buNone/>
            </a:pPr>
            <a:r>
              <a:rPr lang="en-US" altLang="zh-TW" sz="2400" b="1" dirty="0">
                <a:solidFill>
                  <a:srgbClr val="262699"/>
                </a:solidFill>
              </a:rPr>
              <a:t>	       </a:t>
            </a:r>
          </a:p>
          <a:p>
            <a:pPr eaLnBrk="1" hangingPunct="1">
              <a:lnSpc>
                <a:spcPct val="110000"/>
              </a:lnSpc>
              <a:spcBef>
                <a:spcPct val="0"/>
              </a:spcBef>
              <a:buFontTx/>
              <a:buNone/>
            </a:pPr>
            <a:r>
              <a:rPr lang="en-US" altLang="zh-TW" sz="2400" b="1" dirty="0">
                <a:solidFill>
                  <a:srgbClr val="262699"/>
                </a:solidFill>
              </a:rPr>
              <a:t>                </a:t>
            </a:r>
            <a:r>
              <a:rPr lang="en-US" altLang="zh-TW" sz="2400" b="1" dirty="0"/>
              <a:t>where</a:t>
            </a:r>
            <a:r>
              <a:rPr lang="en-US" altLang="zh-TW" sz="2400" b="1" dirty="0">
                <a:solidFill>
                  <a:srgbClr val="262699"/>
                </a:solidFill>
              </a:rPr>
              <a:t> </a:t>
            </a:r>
            <a:r>
              <a:rPr lang="en-CA" altLang="en-US" sz="2400" b="1" i="1" dirty="0" err="1">
                <a:ea typeface="新細明體" pitchFamily="18" charset="-120"/>
              </a:rPr>
              <a:t>w</a:t>
            </a:r>
            <a:r>
              <a:rPr lang="en-CA" altLang="en-US" sz="2400" b="1" i="1" baseline="-25000" dirty="0" err="1">
                <a:ea typeface="新細明體" pitchFamily="18" charset="-120"/>
              </a:rPr>
              <a:t>i</a:t>
            </a:r>
            <a:r>
              <a:rPr lang="en-US" altLang="zh-TW" sz="2400" b="1" dirty="0">
                <a:solidFill>
                  <a:srgbClr val="262699"/>
                </a:solidFill>
              </a:rPr>
              <a:t> </a:t>
            </a:r>
            <a:r>
              <a:rPr lang="en-US" altLang="zh-TW" sz="2400" b="1" dirty="0"/>
              <a:t>is the weight for the </a:t>
            </a:r>
            <a:r>
              <a:rPr lang="en-US" altLang="zh-TW" sz="2400" b="1" i="1" dirty="0" err="1"/>
              <a:t>i</a:t>
            </a:r>
            <a:r>
              <a:rPr lang="en-US" altLang="zh-TW" sz="2400" b="1" dirty="0" err="1"/>
              <a:t>-th</a:t>
            </a:r>
            <a:r>
              <a:rPr lang="en-US" altLang="zh-TW" sz="2400" b="1" dirty="0"/>
              <a:t> response</a:t>
            </a:r>
            <a:r>
              <a:rPr lang="en-US" altLang="zh-TW" sz="2400" b="1" dirty="0">
                <a:solidFill>
                  <a:srgbClr val="262699"/>
                </a:solidFill>
              </a:rPr>
              <a:t> </a:t>
            </a:r>
          </a:p>
          <a:p>
            <a:pPr eaLnBrk="1" hangingPunct="1">
              <a:lnSpc>
                <a:spcPct val="110000"/>
              </a:lnSpc>
              <a:spcBef>
                <a:spcPct val="0"/>
              </a:spcBef>
              <a:buFontTx/>
              <a:buNone/>
            </a:pPr>
            <a:endParaRPr lang="en-US" altLang="zh-TW" sz="2400" b="1" dirty="0">
              <a:solidFill>
                <a:srgbClr val="0070C0"/>
              </a:solidFill>
            </a:endParaRPr>
          </a:p>
          <a:p>
            <a:pPr eaLnBrk="1" hangingPunct="1">
              <a:lnSpc>
                <a:spcPct val="110000"/>
              </a:lnSpc>
              <a:spcBef>
                <a:spcPct val="0"/>
              </a:spcBef>
              <a:buFontTx/>
              <a:buNone/>
            </a:pPr>
            <a:r>
              <a:rPr lang="en-US" altLang="zh-TW" sz="2400" b="1" dirty="0">
                <a:solidFill>
                  <a:srgbClr val="0070C0"/>
                </a:solidFill>
              </a:rPr>
              <a:t>Step 3</a:t>
            </a:r>
            <a:r>
              <a:rPr lang="en-US" altLang="zh-TW" sz="2800" b="1" dirty="0">
                <a:solidFill>
                  <a:srgbClr val="262699"/>
                </a:solidFill>
              </a:rPr>
              <a:t>: </a:t>
            </a:r>
            <a:r>
              <a:rPr lang="en-US" altLang="zh-TW" sz="2400" b="1" dirty="0"/>
              <a:t>Claim </a:t>
            </a:r>
            <a:r>
              <a:rPr lang="en-US" altLang="zh-TW" sz="2400" b="1" dirty="0">
                <a:solidFill>
                  <a:srgbClr val="FF0000"/>
                </a:solidFill>
              </a:rPr>
              <a:t>global </a:t>
            </a:r>
            <a:r>
              <a:rPr lang="en-US" altLang="zh-TW" sz="2400" b="1" dirty="0" err="1">
                <a:solidFill>
                  <a:srgbClr val="FF0000"/>
                </a:solidFill>
              </a:rPr>
              <a:t>biosimilarity</a:t>
            </a:r>
            <a:r>
              <a:rPr lang="en-US" altLang="zh-TW" sz="2400" b="1" dirty="0">
                <a:solidFill>
                  <a:srgbClr val="262699"/>
                </a:solidFill>
              </a:rPr>
              <a:t> </a:t>
            </a:r>
            <a:r>
              <a:rPr lang="en-US" altLang="zh-TW" sz="2400" b="1" dirty="0"/>
              <a:t>if the 95%</a:t>
            </a:r>
          </a:p>
          <a:p>
            <a:pPr eaLnBrk="1" hangingPunct="1">
              <a:lnSpc>
                <a:spcPct val="110000"/>
              </a:lnSpc>
              <a:spcBef>
                <a:spcPct val="0"/>
              </a:spcBef>
              <a:buFontTx/>
              <a:buNone/>
            </a:pPr>
            <a:r>
              <a:rPr lang="en-US" altLang="zh-TW" sz="2400" b="1" dirty="0"/>
              <a:t>               lower </a:t>
            </a:r>
            <a:r>
              <a:rPr lang="en-US" altLang="zh-TW" sz="2400" b="1" dirty="0" err="1"/>
              <a:t>confidencebound</a:t>
            </a:r>
            <a:r>
              <a:rPr lang="en-US" altLang="zh-TW" sz="2400" b="1" dirty="0"/>
              <a:t> o</a:t>
            </a:r>
            <a:r>
              <a:rPr lang="en-US" altLang="zh-TW" sz="2400" b="1" dirty="0">
                <a:solidFill>
                  <a:srgbClr val="262699"/>
                </a:solidFill>
              </a:rPr>
              <a:t>f </a:t>
            </a:r>
            <a:r>
              <a:rPr lang="en-US" altLang="zh-TW" sz="2400" b="1" i="1" dirty="0" err="1">
                <a:solidFill>
                  <a:srgbClr val="262699"/>
                </a:solidFill>
              </a:rPr>
              <a:t>p</a:t>
            </a:r>
            <a:r>
              <a:rPr lang="en-US" altLang="zh-TW" sz="2400" b="1" i="1" baseline="-25000" dirty="0" err="1">
                <a:solidFill>
                  <a:srgbClr val="262699"/>
                </a:solidFill>
              </a:rPr>
              <a:t>T</a:t>
            </a:r>
            <a:r>
              <a:rPr lang="en-US" altLang="zh-TW" sz="2400" b="1" i="1" dirty="0">
                <a:solidFill>
                  <a:srgbClr val="262699"/>
                </a:solidFill>
              </a:rPr>
              <a:t> </a:t>
            </a:r>
            <a:r>
              <a:rPr lang="en-US" altLang="zh-TW" sz="2400" b="1" dirty="0"/>
              <a:t>is higher than a</a:t>
            </a:r>
          </a:p>
          <a:p>
            <a:pPr eaLnBrk="1" hangingPunct="1">
              <a:lnSpc>
                <a:spcPct val="110000"/>
              </a:lnSpc>
              <a:spcBef>
                <a:spcPct val="0"/>
              </a:spcBef>
              <a:buFontTx/>
              <a:buNone/>
            </a:pPr>
            <a:r>
              <a:rPr lang="en-US" altLang="zh-TW" sz="2400" b="1" dirty="0"/>
              <a:t>	  pre-specified value</a:t>
            </a:r>
            <a:r>
              <a:rPr lang="en-US" altLang="zh-TW" sz="2400" b="1" dirty="0">
                <a:solidFill>
                  <a:srgbClr val="FF0000"/>
                </a:solidFill>
              </a:rPr>
              <a:t> (</a:t>
            </a:r>
            <a:r>
              <a:rPr lang="en-CA" altLang="en-US" sz="2400" b="1" i="1" dirty="0">
                <a:solidFill>
                  <a:srgbClr val="FF0000"/>
                </a:solidFill>
                <a:ea typeface="新細明體" pitchFamily="18" charset="-120"/>
              </a:rPr>
              <a:t>p</a:t>
            </a:r>
            <a:r>
              <a:rPr lang="en-CA" altLang="en-US" sz="2400" b="1" i="1" baseline="-25000" dirty="0">
                <a:solidFill>
                  <a:srgbClr val="FF0000"/>
                </a:solidFill>
                <a:ea typeface="新細明體" pitchFamily="18" charset="-120"/>
              </a:rPr>
              <a:t>0T</a:t>
            </a:r>
            <a:r>
              <a:rPr lang="en-US" altLang="zh-TW" sz="2400" b="1" dirty="0">
                <a:solidFill>
                  <a:srgbClr val="FF0000"/>
                </a:solidFill>
              </a:rPr>
              <a:t>)</a:t>
            </a:r>
          </a:p>
          <a:p>
            <a:pPr eaLnBrk="1" hangingPunct="1">
              <a:spcBef>
                <a:spcPct val="0"/>
              </a:spcBef>
              <a:buFontTx/>
              <a:buNone/>
            </a:pPr>
            <a:endParaRPr lang="en-CA" altLang="en-US" sz="2400" dirty="0">
              <a:ea typeface="新細明體" pitchFamily="18" charset="-120"/>
            </a:endParaRPr>
          </a:p>
        </p:txBody>
      </p:sp>
      <p:graphicFrame>
        <p:nvGraphicFramePr>
          <p:cNvPr id="33796" name="Object 14"/>
          <p:cNvGraphicFramePr>
            <a:graphicFrameLocks noChangeAspect="1"/>
          </p:cNvGraphicFramePr>
          <p:nvPr/>
        </p:nvGraphicFramePr>
        <p:xfrm>
          <a:off x="1557338" y="4475163"/>
          <a:ext cx="1900237" cy="1393825"/>
        </p:xfrm>
        <a:graphic>
          <a:graphicData uri="http://schemas.openxmlformats.org/presentationml/2006/ole">
            <mc:AlternateContent xmlns:mc="http://schemas.openxmlformats.org/markup-compatibility/2006">
              <mc:Choice xmlns:v="urn:schemas-microsoft-com:vml" Requires="v">
                <p:oleObj spid="_x0000_s2070" name="Equation" r:id="rId3" imgW="1162095" imgH="780918" progId="Equation.3">
                  <p:embed/>
                </p:oleObj>
              </mc:Choice>
              <mc:Fallback>
                <p:oleObj name="Equation" r:id="rId3" imgW="1162095" imgH="780918" progId="Equation.3">
                  <p:embed/>
                  <p:pic>
                    <p:nvPicPr>
                      <p:cNvPr id="0" name="Picture 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7338" y="4475163"/>
                        <a:ext cx="1900237" cy="1393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173797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0" y="0"/>
            <a:ext cx="6858000" cy="1547813"/>
          </a:xfrm>
        </p:spPr>
        <p:txBody>
          <a:bodyPr>
            <a:normAutofit fontScale="90000"/>
          </a:bodyPr>
          <a:lstStyle/>
          <a:p>
            <a:pPr eaLnBrk="1" hangingPunct="1"/>
            <a:r>
              <a:rPr lang="en-CA" altLang="en-US" sz="3600" b="1" u="sng" smtClean="0">
                <a:solidFill>
                  <a:srgbClr val="FF0000"/>
                </a:solidFill>
              </a:rPr>
              <a:t>INTERCHANGEABILITY</a:t>
            </a:r>
            <a:r>
              <a:rPr lang="en-CA" altLang="en-US" sz="3600" b="1" u="sng" smtClean="0"/>
              <a:t> </a:t>
            </a:r>
            <a:r>
              <a:rPr lang="en-CA" altLang="en-US" sz="3600" b="1" u="sng" smtClean="0">
                <a:solidFill>
                  <a:srgbClr val="3333CC"/>
                </a:solidFill>
              </a:rPr>
              <a:t>OF BIOLOGICALS</a:t>
            </a:r>
            <a:br>
              <a:rPr lang="en-CA" altLang="en-US" sz="3600" b="1" u="sng" smtClean="0">
                <a:solidFill>
                  <a:srgbClr val="3333CC"/>
                </a:solidFill>
              </a:rPr>
            </a:br>
            <a:r>
              <a:rPr lang="en-CA" altLang="en-US" sz="2800" b="1" u="sng" smtClean="0">
                <a:solidFill>
                  <a:srgbClr val="3333CC"/>
                </a:solidFill>
              </a:rPr>
              <a:t>(BPCI ACT)</a:t>
            </a:r>
            <a:endParaRPr lang="en-CA" altLang="en-US" sz="3600" b="1" u="sng" smtClean="0">
              <a:solidFill>
                <a:srgbClr val="3333CC"/>
              </a:solidFill>
            </a:endParaRPr>
          </a:p>
        </p:txBody>
      </p:sp>
      <p:sp>
        <p:nvSpPr>
          <p:cNvPr id="34819" name="TextBox 2"/>
          <p:cNvSpPr txBox="1">
            <a:spLocks noChangeArrowheads="1"/>
          </p:cNvSpPr>
          <p:nvPr/>
        </p:nvSpPr>
        <p:spPr bwMode="auto">
          <a:xfrm>
            <a:off x="260349" y="1619672"/>
            <a:ext cx="6310313" cy="1117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CA" altLang="en-US" sz="2400" b="1" dirty="0">
                <a:solidFill>
                  <a:srgbClr val="00589A"/>
                </a:solidFill>
                <a:latin typeface="Arial" charset="0"/>
              </a:rPr>
              <a:t>Interchangeable</a:t>
            </a:r>
            <a:r>
              <a:rPr lang="en-CA" altLang="en-US" sz="2400" b="1" dirty="0">
                <a:solidFill>
                  <a:srgbClr val="3333CC"/>
                </a:solidFill>
                <a:latin typeface="Arial" charset="0"/>
              </a:rPr>
              <a:t> </a:t>
            </a:r>
            <a:r>
              <a:rPr lang="en-CA" altLang="en-US" sz="2400" dirty="0">
                <a:latin typeface="Arial" charset="0"/>
              </a:rPr>
              <a:t>or</a:t>
            </a:r>
            <a:r>
              <a:rPr lang="en-CA" altLang="en-US" sz="2400" b="1" dirty="0">
                <a:latin typeface="Arial" charset="0"/>
              </a:rPr>
              <a:t> </a:t>
            </a:r>
            <a:r>
              <a:rPr lang="en-CA" altLang="en-US" sz="2400" b="1" dirty="0">
                <a:solidFill>
                  <a:srgbClr val="00589A"/>
                </a:solidFill>
                <a:latin typeface="Arial" charset="0"/>
              </a:rPr>
              <a:t>interchangeability</a:t>
            </a:r>
          </a:p>
          <a:p>
            <a:pPr eaLnBrk="1" hangingPunct="1">
              <a:spcBef>
                <a:spcPct val="0"/>
              </a:spcBef>
              <a:buFontTx/>
              <a:buNone/>
            </a:pPr>
            <a:r>
              <a:rPr lang="en-CA" altLang="en-US" sz="2400" dirty="0">
                <a:latin typeface="Arial" charset="0"/>
              </a:rPr>
              <a:t>means that:</a:t>
            </a:r>
          </a:p>
          <a:p>
            <a:pPr eaLnBrk="1" hangingPunct="1">
              <a:spcBef>
                <a:spcPct val="0"/>
              </a:spcBef>
              <a:buFontTx/>
              <a:buNone/>
            </a:pPr>
            <a:endParaRPr lang="en-CA" altLang="en-US" sz="2400" dirty="0">
              <a:latin typeface="Arial" charset="0"/>
            </a:endParaRPr>
          </a:p>
          <a:p>
            <a:pPr eaLnBrk="1" hangingPunct="1">
              <a:spcBef>
                <a:spcPct val="0"/>
              </a:spcBef>
            </a:pPr>
            <a:r>
              <a:rPr lang="en-CA" altLang="en-US" sz="2400" dirty="0">
                <a:latin typeface="Arial" charset="0"/>
              </a:rPr>
              <a:t>     The biological product is </a:t>
            </a:r>
            <a:r>
              <a:rPr lang="en-CA" altLang="en-US" sz="2400" b="1" u="sng" dirty="0">
                <a:solidFill>
                  <a:srgbClr val="00589A"/>
                </a:solidFill>
                <a:latin typeface="Arial" charset="0"/>
              </a:rPr>
              <a:t>biosimilar</a:t>
            </a:r>
            <a:r>
              <a:rPr lang="en-CA" altLang="en-US" sz="2400" b="1" u="sng" dirty="0">
                <a:latin typeface="Arial" charset="0"/>
              </a:rPr>
              <a:t> </a:t>
            </a:r>
            <a:r>
              <a:rPr lang="en-CA" altLang="en-US" sz="2400" dirty="0">
                <a:latin typeface="Arial" charset="0"/>
              </a:rPr>
              <a:t> to</a:t>
            </a:r>
          </a:p>
          <a:p>
            <a:pPr eaLnBrk="1" hangingPunct="1">
              <a:spcBef>
                <a:spcPct val="0"/>
              </a:spcBef>
              <a:buFontTx/>
              <a:buNone/>
            </a:pPr>
            <a:r>
              <a:rPr lang="en-CA" altLang="en-US" sz="2400" dirty="0">
                <a:latin typeface="Arial" charset="0"/>
              </a:rPr>
              <a:t>       the reference product; furthermore:</a:t>
            </a:r>
          </a:p>
          <a:p>
            <a:pPr eaLnBrk="1" hangingPunct="1">
              <a:spcBef>
                <a:spcPct val="0"/>
              </a:spcBef>
              <a:buFontTx/>
              <a:buNone/>
            </a:pPr>
            <a:endParaRPr lang="en-CA" altLang="en-US" sz="2400" dirty="0">
              <a:latin typeface="Arial" charset="0"/>
            </a:endParaRPr>
          </a:p>
          <a:p>
            <a:pPr eaLnBrk="1" hangingPunct="1">
              <a:spcBef>
                <a:spcPct val="0"/>
              </a:spcBef>
            </a:pPr>
            <a:r>
              <a:rPr lang="en-CA" altLang="en-US" sz="2400" dirty="0">
                <a:latin typeface="Arial" charset="0"/>
              </a:rPr>
              <a:t>      It can be expected to produce the </a:t>
            </a:r>
            <a:r>
              <a:rPr lang="en-CA" altLang="en-US" sz="2400" b="1" u="sng" dirty="0">
                <a:solidFill>
                  <a:srgbClr val="00589A"/>
                </a:solidFill>
                <a:latin typeface="Arial" charset="0"/>
              </a:rPr>
              <a:t>same</a:t>
            </a:r>
          </a:p>
          <a:p>
            <a:pPr eaLnBrk="1" hangingPunct="1">
              <a:spcBef>
                <a:spcPct val="0"/>
              </a:spcBef>
              <a:buFontTx/>
              <a:buNone/>
            </a:pPr>
            <a:r>
              <a:rPr lang="en-CA" altLang="en-US" sz="2400" b="1" dirty="0">
                <a:solidFill>
                  <a:srgbClr val="00589A"/>
                </a:solidFill>
                <a:latin typeface="Arial" charset="0"/>
              </a:rPr>
              <a:t>       </a:t>
            </a:r>
            <a:r>
              <a:rPr lang="en-CA" altLang="en-US" sz="2400" b="1" u="sng" dirty="0">
                <a:solidFill>
                  <a:srgbClr val="00589A"/>
                </a:solidFill>
                <a:latin typeface="Arial" charset="0"/>
              </a:rPr>
              <a:t>clinical result</a:t>
            </a:r>
            <a:r>
              <a:rPr lang="en-CA" altLang="en-US" sz="2400" dirty="0">
                <a:latin typeface="Arial" charset="0"/>
              </a:rPr>
              <a:t> as the reference product</a:t>
            </a:r>
          </a:p>
          <a:p>
            <a:pPr eaLnBrk="1" hangingPunct="1">
              <a:spcBef>
                <a:spcPct val="0"/>
              </a:spcBef>
              <a:buFontTx/>
              <a:buNone/>
            </a:pPr>
            <a:r>
              <a:rPr lang="en-CA" altLang="en-US" sz="2400" dirty="0">
                <a:latin typeface="Arial" charset="0"/>
              </a:rPr>
              <a:t>       </a:t>
            </a:r>
            <a:r>
              <a:rPr lang="en-CA" altLang="en-US" sz="2400" b="1" u="sng" dirty="0">
                <a:solidFill>
                  <a:srgbClr val="FF0000"/>
                </a:solidFill>
                <a:latin typeface="Arial" charset="0"/>
              </a:rPr>
              <a:t>in any given patient</a:t>
            </a:r>
            <a:r>
              <a:rPr lang="en-CA" altLang="en-US" sz="2400" dirty="0">
                <a:latin typeface="Arial" charset="0"/>
              </a:rPr>
              <a:t>;</a:t>
            </a:r>
          </a:p>
          <a:p>
            <a:pPr eaLnBrk="1" hangingPunct="1">
              <a:spcBef>
                <a:spcPct val="0"/>
              </a:spcBef>
              <a:buFontTx/>
              <a:buNone/>
            </a:pPr>
            <a:endParaRPr lang="en-CA" altLang="en-US" sz="2400" dirty="0">
              <a:latin typeface="Arial" charset="0"/>
            </a:endParaRPr>
          </a:p>
          <a:p>
            <a:pPr eaLnBrk="1" hangingPunct="1">
              <a:spcBef>
                <a:spcPct val="0"/>
              </a:spcBef>
            </a:pPr>
            <a:r>
              <a:rPr lang="en-CA" altLang="en-US" sz="2400" dirty="0">
                <a:latin typeface="Arial" charset="0"/>
              </a:rPr>
              <a:t>      For a product administered more than</a:t>
            </a:r>
          </a:p>
          <a:p>
            <a:pPr marL="0" lvl="1" eaLnBrk="1" hangingPunct="1">
              <a:spcBef>
                <a:spcPct val="0"/>
              </a:spcBef>
              <a:buFontTx/>
              <a:buNone/>
            </a:pPr>
            <a:r>
              <a:rPr lang="en-CA" altLang="en-US" sz="2400" dirty="0">
                <a:latin typeface="Arial" charset="0"/>
              </a:rPr>
              <a:t>       once, the </a:t>
            </a:r>
            <a:r>
              <a:rPr lang="en-CA" altLang="en-US" sz="2400" b="1" u="sng" dirty="0">
                <a:solidFill>
                  <a:srgbClr val="00589A"/>
                </a:solidFill>
                <a:latin typeface="Arial" charset="0"/>
              </a:rPr>
              <a:t>risks of alternating or</a:t>
            </a:r>
            <a:r>
              <a:rPr lang="en-CA" altLang="en-US" sz="2400" dirty="0">
                <a:latin typeface="Arial" charset="0"/>
              </a:rPr>
              <a:t> </a:t>
            </a:r>
          </a:p>
          <a:p>
            <a:pPr marL="0" lvl="1" eaLnBrk="1" hangingPunct="1">
              <a:spcBef>
                <a:spcPct val="0"/>
              </a:spcBef>
              <a:buFontTx/>
              <a:buNone/>
            </a:pPr>
            <a:r>
              <a:rPr lang="en-CA" altLang="en-US" sz="2400" dirty="0">
                <a:latin typeface="Arial" charset="0"/>
              </a:rPr>
              <a:t>       </a:t>
            </a:r>
            <a:r>
              <a:rPr lang="en-CA" altLang="en-US" sz="2400" b="1" u="sng" dirty="0">
                <a:solidFill>
                  <a:srgbClr val="00589A"/>
                </a:solidFill>
                <a:latin typeface="Arial" charset="0"/>
              </a:rPr>
              <a:t>switching</a:t>
            </a:r>
            <a:r>
              <a:rPr lang="en-CA" altLang="en-US" sz="2400" dirty="0">
                <a:latin typeface="Arial" charset="0"/>
              </a:rPr>
              <a:t>, in terms of </a:t>
            </a:r>
            <a:r>
              <a:rPr lang="en-US" altLang="en-US" sz="2400" dirty="0">
                <a:latin typeface="Arial" charset="0"/>
              </a:rPr>
              <a:t>safety and</a:t>
            </a:r>
          </a:p>
          <a:p>
            <a:pPr marL="0" lvl="1" eaLnBrk="1" hangingPunct="1">
              <a:spcBef>
                <a:spcPct val="0"/>
              </a:spcBef>
              <a:buFontTx/>
              <a:buNone/>
            </a:pPr>
            <a:r>
              <a:rPr lang="en-US" altLang="en-US" sz="2400" dirty="0">
                <a:latin typeface="Arial" charset="0"/>
              </a:rPr>
              <a:t>       reduced efficacy,</a:t>
            </a:r>
            <a:r>
              <a:rPr lang="en-US" altLang="en-US" sz="2400" b="1" dirty="0">
                <a:solidFill>
                  <a:schemeClr val="hlink"/>
                </a:solidFill>
                <a:latin typeface="Arial" charset="0"/>
              </a:rPr>
              <a:t> </a:t>
            </a:r>
            <a:r>
              <a:rPr lang="en-US" altLang="en-US" sz="2400" b="1" u="sng" dirty="0">
                <a:solidFill>
                  <a:srgbClr val="00589A"/>
                </a:solidFill>
                <a:latin typeface="Arial" charset="0"/>
              </a:rPr>
              <a:t>are </a:t>
            </a:r>
            <a:r>
              <a:rPr lang="en-US" altLang="en-US" sz="2400" b="1" u="sng" dirty="0">
                <a:solidFill>
                  <a:srgbClr val="FF0000"/>
                </a:solidFill>
                <a:latin typeface="Arial" charset="0"/>
              </a:rPr>
              <a:t>not greater</a:t>
            </a:r>
            <a:r>
              <a:rPr lang="en-US" altLang="en-US" sz="2400" b="1" u="sng" dirty="0">
                <a:solidFill>
                  <a:srgbClr val="00589A"/>
                </a:solidFill>
                <a:latin typeface="Arial" charset="0"/>
              </a:rPr>
              <a:t> than </a:t>
            </a:r>
          </a:p>
          <a:p>
            <a:pPr marL="0" lvl="1" eaLnBrk="1" hangingPunct="1">
              <a:spcBef>
                <a:spcPct val="0"/>
              </a:spcBef>
              <a:buFontTx/>
              <a:buNone/>
            </a:pPr>
            <a:r>
              <a:rPr lang="en-US" altLang="en-US" sz="2400" b="1" dirty="0">
                <a:solidFill>
                  <a:srgbClr val="00589A"/>
                </a:solidFill>
                <a:latin typeface="Arial" charset="0"/>
              </a:rPr>
              <a:t>       </a:t>
            </a:r>
            <a:r>
              <a:rPr lang="en-US" altLang="en-US" sz="2400" b="1" u="sng" dirty="0">
                <a:solidFill>
                  <a:srgbClr val="00589A"/>
                </a:solidFill>
                <a:latin typeface="Arial" charset="0"/>
              </a:rPr>
              <a:t>with use of the reference product</a:t>
            </a:r>
          </a:p>
          <a:p>
            <a:pPr marL="0" lvl="1" eaLnBrk="1" hangingPunct="1">
              <a:spcBef>
                <a:spcPct val="0"/>
              </a:spcBef>
              <a:buFontTx/>
              <a:buNone/>
            </a:pPr>
            <a:r>
              <a:rPr lang="en-US" altLang="en-US" sz="2400" b="1" dirty="0">
                <a:solidFill>
                  <a:srgbClr val="00589A"/>
                </a:solidFill>
                <a:latin typeface="Arial" charset="0"/>
              </a:rPr>
              <a:t>       </a:t>
            </a:r>
            <a:r>
              <a:rPr lang="en-US" altLang="en-US" sz="2400" b="1" u="sng" dirty="0">
                <a:solidFill>
                  <a:srgbClr val="FF0000"/>
                </a:solidFill>
                <a:latin typeface="Arial" charset="0"/>
              </a:rPr>
              <a:t>without</a:t>
            </a:r>
            <a:r>
              <a:rPr lang="en-US" altLang="en-US" sz="2400" b="1" u="sng" dirty="0">
                <a:solidFill>
                  <a:srgbClr val="00589A"/>
                </a:solidFill>
                <a:latin typeface="Arial" charset="0"/>
              </a:rPr>
              <a:t> alternating or switching</a:t>
            </a:r>
            <a:r>
              <a:rPr lang="en-US" altLang="en-US" sz="2400" dirty="0">
                <a:latin typeface="Arial" charset="0"/>
              </a:rPr>
              <a:t>.</a:t>
            </a:r>
          </a:p>
          <a:p>
            <a:pPr marL="0" lvl="1" eaLnBrk="1" hangingPunct="1">
              <a:spcBef>
                <a:spcPct val="0"/>
              </a:spcBef>
              <a:buFontTx/>
              <a:buNone/>
            </a:pPr>
            <a:endParaRPr lang="en-US" altLang="en-US" sz="2400" dirty="0">
              <a:latin typeface="Arial" charset="0"/>
            </a:endParaRPr>
          </a:p>
          <a:p>
            <a:pPr eaLnBrk="1" hangingPunct="1">
              <a:spcBef>
                <a:spcPct val="0"/>
              </a:spcBef>
              <a:buFontTx/>
              <a:buNone/>
            </a:pPr>
            <a:r>
              <a:rPr lang="en-CA" altLang="en-US" sz="2400" b="1" dirty="0">
                <a:latin typeface="Arial" charset="0"/>
              </a:rPr>
              <a:t>      (</a:t>
            </a:r>
            <a:r>
              <a:rPr lang="en-CA" altLang="en-US" sz="2400" b="1" dirty="0">
                <a:solidFill>
                  <a:schemeClr val="tx2"/>
                </a:solidFill>
                <a:latin typeface="Arial" charset="0"/>
              </a:rPr>
              <a:t>R vs. T)</a:t>
            </a:r>
            <a:r>
              <a:rPr lang="en-CA" altLang="en-US" sz="2400" b="1" dirty="0">
                <a:latin typeface="Arial" charset="0"/>
              </a:rPr>
              <a:t> risk, and </a:t>
            </a:r>
            <a:r>
              <a:rPr lang="en-CA" altLang="en-US" sz="2400" b="1" u="sng" dirty="0">
                <a:latin typeface="Arial" charset="0"/>
              </a:rPr>
              <a:t>also</a:t>
            </a:r>
            <a:r>
              <a:rPr lang="en-CA" altLang="en-US" sz="2400" b="1" dirty="0">
                <a:latin typeface="Arial" charset="0"/>
              </a:rPr>
              <a:t>, say, </a:t>
            </a:r>
            <a:r>
              <a:rPr lang="en-CA" altLang="en-US" sz="2400" b="1" dirty="0">
                <a:solidFill>
                  <a:schemeClr val="tx2"/>
                </a:solidFill>
                <a:latin typeface="Arial" charset="0"/>
              </a:rPr>
              <a:t>(T1 vs. T3)  </a:t>
            </a:r>
          </a:p>
          <a:p>
            <a:pPr eaLnBrk="1" hangingPunct="1">
              <a:spcBef>
                <a:spcPct val="0"/>
              </a:spcBef>
              <a:buFontTx/>
              <a:buNone/>
            </a:pPr>
            <a:r>
              <a:rPr lang="en-CA" altLang="en-US" sz="2400" b="1" dirty="0">
                <a:solidFill>
                  <a:schemeClr val="tx2"/>
                </a:solidFill>
                <a:latin typeface="Arial" charset="0"/>
              </a:rPr>
              <a:t>      risk, </a:t>
            </a:r>
            <a:r>
              <a:rPr lang="en-CA" altLang="en-US" sz="2400" b="1" dirty="0">
                <a:latin typeface="Arial" charset="0"/>
              </a:rPr>
              <a:t>compared with </a:t>
            </a:r>
            <a:r>
              <a:rPr lang="en-CA" altLang="en-US" sz="2400" b="1" dirty="0">
                <a:solidFill>
                  <a:schemeClr val="tx2"/>
                </a:solidFill>
                <a:latin typeface="Arial" charset="0"/>
              </a:rPr>
              <a:t>(R vs. R)</a:t>
            </a:r>
            <a:r>
              <a:rPr lang="en-CA" altLang="en-US" sz="2400" b="1" dirty="0">
                <a:latin typeface="Arial" charset="0"/>
              </a:rPr>
              <a:t> risk</a:t>
            </a:r>
            <a:r>
              <a:rPr lang="en-CA" altLang="en-US" sz="2400" b="1" dirty="0">
                <a:solidFill>
                  <a:schemeClr val="tx2"/>
                </a:solidFill>
                <a:latin typeface="Arial" charset="0"/>
              </a:rPr>
              <a:t>!</a:t>
            </a:r>
          </a:p>
          <a:p>
            <a:pPr eaLnBrk="1" hangingPunct="1">
              <a:spcBef>
                <a:spcPct val="0"/>
              </a:spcBef>
              <a:buFontTx/>
              <a:buNone/>
            </a:pPr>
            <a:endParaRPr lang="en-CA" altLang="en-US" sz="2400" b="1" dirty="0">
              <a:latin typeface="Arial" charset="0"/>
            </a:endParaRPr>
          </a:p>
          <a:p>
            <a:pPr eaLnBrk="1" hangingPunct="1">
              <a:spcBef>
                <a:spcPct val="0"/>
              </a:spcBef>
              <a:buFontTx/>
              <a:buNone/>
            </a:pPr>
            <a:endParaRPr lang="en-CA" altLang="en-US" sz="2400" b="1" dirty="0">
              <a:latin typeface="Arial" charset="0"/>
            </a:endParaRPr>
          </a:p>
          <a:p>
            <a:pPr eaLnBrk="1" hangingPunct="1">
              <a:spcBef>
                <a:spcPct val="0"/>
              </a:spcBef>
              <a:buFontTx/>
              <a:buNone/>
            </a:pPr>
            <a:r>
              <a:rPr lang="en-CA" altLang="en-US" sz="2400" b="1" dirty="0">
                <a:latin typeface="Arial" charset="0"/>
              </a:rPr>
              <a:t>	</a:t>
            </a:r>
            <a:endParaRPr lang="en-US" altLang="en-US" sz="2400" dirty="0">
              <a:latin typeface="Arial" charset="0"/>
            </a:endParaRPr>
          </a:p>
          <a:p>
            <a:pPr marL="0" lvl="1" eaLnBrk="1" hangingPunct="1">
              <a:spcBef>
                <a:spcPct val="0"/>
              </a:spcBef>
              <a:buFontTx/>
              <a:buNone/>
            </a:pPr>
            <a:endParaRPr lang="en-US" altLang="en-US" sz="2400" dirty="0">
              <a:latin typeface="Arial" charset="0"/>
            </a:endParaRPr>
          </a:p>
          <a:p>
            <a:pPr marL="0" lvl="1" eaLnBrk="1" hangingPunct="1">
              <a:spcBef>
                <a:spcPct val="0"/>
              </a:spcBef>
              <a:buFontTx/>
              <a:buNone/>
            </a:pPr>
            <a:r>
              <a:rPr lang="en-US" altLang="en-US" sz="2400" dirty="0">
                <a:latin typeface="Arial" charset="0"/>
              </a:rPr>
              <a:t>  </a:t>
            </a:r>
          </a:p>
          <a:p>
            <a:pPr marL="0" lvl="1" eaLnBrk="1" hangingPunct="1">
              <a:spcBef>
                <a:spcPct val="0"/>
              </a:spcBef>
              <a:buFontTx/>
              <a:buNone/>
            </a:pPr>
            <a:r>
              <a:rPr lang="en-US" altLang="en-US" sz="2400" dirty="0">
                <a:latin typeface="Arial" charset="0"/>
              </a:rPr>
              <a:t>       </a:t>
            </a:r>
            <a:endParaRPr lang="en-US" altLang="en-US" sz="2400" dirty="0">
              <a:solidFill>
                <a:schemeClr val="hlink"/>
              </a:solidFill>
              <a:latin typeface="Arial" charset="0"/>
            </a:endParaRPr>
          </a:p>
          <a:p>
            <a:pPr eaLnBrk="1" hangingPunct="1">
              <a:spcBef>
                <a:spcPct val="0"/>
              </a:spcBef>
              <a:buFontTx/>
              <a:buNone/>
            </a:pPr>
            <a:endParaRPr lang="en-CA" altLang="en-US" sz="2400" dirty="0">
              <a:latin typeface="Arial" charset="0"/>
            </a:endParaRPr>
          </a:p>
          <a:p>
            <a:pPr eaLnBrk="1" hangingPunct="1">
              <a:spcBef>
                <a:spcPct val="0"/>
              </a:spcBef>
              <a:buFontTx/>
              <a:buNone/>
            </a:pPr>
            <a:endParaRPr lang="en-CA" altLang="en-US" sz="2400" dirty="0">
              <a:latin typeface="Arial" charset="0"/>
            </a:endParaRPr>
          </a:p>
          <a:p>
            <a:pPr eaLnBrk="1" hangingPunct="1">
              <a:spcBef>
                <a:spcPct val="0"/>
              </a:spcBef>
              <a:buFontTx/>
              <a:buNone/>
            </a:pPr>
            <a:endParaRPr lang="en-CA" altLang="en-US" sz="2400" dirty="0">
              <a:latin typeface="Arial" charset="0"/>
            </a:endParaRPr>
          </a:p>
          <a:p>
            <a:pPr eaLnBrk="1" hangingPunct="1">
              <a:spcBef>
                <a:spcPct val="0"/>
              </a:spcBef>
              <a:buFontTx/>
              <a:buNone/>
            </a:pPr>
            <a:endParaRPr lang="en-CA" altLang="en-US" sz="2400" b="1" dirty="0">
              <a:latin typeface="Arial" charset="0"/>
            </a:endParaRPr>
          </a:p>
        </p:txBody>
      </p:sp>
    </p:spTree>
    <p:extLst>
      <p:ext uri="{BB962C8B-B14F-4D97-AF65-F5344CB8AC3E}">
        <p14:creationId xmlns:p14="http://schemas.microsoft.com/office/powerpoint/2010/main" val="33621948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0" y="0"/>
            <a:ext cx="6858000" cy="1524000"/>
          </a:xfrm>
        </p:spPr>
        <p:txBody>
          <a:bodyPr>
            <a:normAutofit fontScale="90000"/>
          </a:bodyPr>
          <a:lstStyle/>
          <a:p>
            <a:pPr eaLnBrk="1" hangingPunct="1"/>
            <a:r>
              <a:rPr lang="en-CA" altLang="en-US" sz="3200" b="1" u="sng" smtClean="0">
                <a:solidFill>
                  <a:srgbClr val="FF0000"/>
                </a:solidFill>
              </a:rPr>
              <a:t>INTERCHANGEABILITY</a:t>
            </a:r>
            <a:r>
              <a:rPr lang="en-CA" altLang="en-US" sz="3200" b="1" u="sng" smtClean="0">
                <a:solidFill>
                  <a:srgbClr val="002060"/>
                </a:solidFill>
              </a:rPr>
              <a:t> </a:t>
            </a:r>
            <a:r>
              <a:rPr lang="en-CA" altLang="en-US" sz="3200" b="1" u="sng" smtClean="0">
                <a:solidFill>
                  <a:srgbClr val="3333CC"/>
                </a:solidFill>
              </a:rPr>
              <a:t>OF BIOLOGICALS,</a:t>
            </a:r>
            <a:r>
              <a:rPr lang="en-CA" altLang="en-US" sz="3200" b="1" u="sng" smtClean="0">
                <a:solidFill>
                  <a:srgbClr val="002060"/>
                </a:solidFill>
              </a:rPr>
              <a:t> </a:t>
            </a:r>
            <a:br>
              <a:rPr lang="en-CA" altLang="en-US" sz="3200" b="1" u="sng" smtClean="0">
                <a:solidFill>
                  <a:srgbClr val="002060"/>
                </a:solidFill>
              </a:rPr>
            </a:br>
            <a:r>
              <a:rPr lang="en-CA" altLang="en-US" sz="3200" b="1" u="sng" smtClean="0">
                <a:solidFill>
                  <a:srgbClr val="C00000"/>
                </a:solidFill>
              </a:rPr>
              <a:t>AND ITS CONSEQUENCES</a:t>
            </a:r>
            <a:r>
              <a:rPr lang="en-CA" altLang="en-US" sz="3200" b="1" u="sng" smtClean="0">
                <a:solidFill>
                  <a:srgbClr val="002060"/>
                </a:solidFill>
              </a:rPr>
              <a:t> (BPCI  ACT)</a:t>
            </a:r>
            <a:endParaRPr lang="en-CA" altLang="en-US" sz="3200" smtClean="0"/>
          </a:p>
        </p:txBody>
      </p:sp>
      <p:sp>
        <p:nvSpPr>
          <p:cNvPr id="35843" name="TextBox 2"/>
          <p:cNvSpPr txBox="1">
            <a:spLocks noChangeArrowheads="1"/>
          </p:cNvSpPr>
          <p:nvPr/>
        </p:nvSpPr>
        <p:spPr bwMode="auto">
          <a:xfrm>
            <a:off x="260350" y="2033588"/>
            <a:ext cx="6337300" cy="711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CA" altLang="en-US" sz="2400" b="1" dirty="0">
                <a:latin typeface="Arial" charset="0"/>
              </a:rPr>
              <a:t>“The term </a:t>
            </a:r>
            <a:r>
              <a:rPr lang="en-CA" altLang="en-US" sz="2400" b="1" dirty="0">
                <a:solidFill>
                  <a:srgbClr val="FF0000"/>
                </a:solidFill>
                <a:latin typeface="Arial" charset="0"/>
              </a:rPr>
              <a:t>‘interchangeable’</a:t>
            </a:r>
            <a:r>
              <a:rPr lang="en-CA" altLang="en-US" sz="2400" b="1" dirty="0">
                <a:latin typeface="Arial" charset="0"/>
              </a:rPr>
              <a:t> or </a:t>
            </a:r>
            <a:r>
              <a:rPr lang="en-CA" altLang="en-US" sz="2400" b="1" dirty="0">
                <a:solidFill>
                  <a:srgbClr val="FF0000"/>
                </a:solidFill>
                <a:latin typeface="Arial" charset="0"/>
              </a:rPr>
              <a:t>‘interchangeability’</a:t>
            </a:r>
            <a:r>
              <a:rPr lang="en-CA" altLang="en-US" sz="2400" b="1" dirty="0">
                <a:latin typeface="Arial" charset="0"/>
              </a:rPr>
              <a:t>, </a:t>
            </a:r>
          </a:p>
          <a:p>
            <a:pPr eaLnBrk="1" hangingPunct="1">
              <a:spcBef>
                <a:spcPct val="0"/>
              </a:spcBef>
              <a:buFontTx/>
              <a:buNone/>
            </a:pPr>
            <a:r>
              <a:rPr lang="en-CA" altLang="en-US" sz="2400" b="1" dirty="0">
                <a:latin typeface="Arial" charset="0"/>
              </a:rPr>
              <a:t>in reference to a biological product … means that the biological product may be substituted for the reference product </a:t>
            </a:r>
            <a:r>
              <a:rPr lang="en-CA" altLang="en-US" sz="2400" b="1" u="sng" dirty="0">
                <a:solidFill>
                  <a:srgbClr val="FF0000"/>
                </a:solidFill>
                <a:latin typeface="Arial" charset="0"/>
              </a:rPr>
              <a:t>without</a:t>
            </a:r>
            <a:r>
              <a:rPr lang="en-CA" altLang="en-US" sz="2400" b="1" u="sng" dirty="0">
                <a:solidFill>
                  <a:srgbClr val="C00000"/>
                </a:solidFill>
                <a:latin typeface="Arial" charset="0"/>
              </a:rPr>
              <a:t> the intervention of the health care provider who prescribed the reference product</a:t>
            </a:r>
            <a:r>
              <a:rPr lang="en-CA" altLang="en-US" sz="2400" b="1" dirty="0">
                <a:latin typeface="Arial" charset="0"/>
              </a:rPr>
              <a:t>.”</a:t>
            </a:r>
          </a:p>
          <a:p>
            <a:pPr eaLnBrk="1" hangingPunct="1">
              <a:spcBef>
                <a:spcPct val="0"/>
              </a:spcBef>
              <a:buFontTx/>
              <a:buNone/>
            </a:pPr>
            <a:endParaRPr lang="en-CA" altLang="en-US" sz="2400" b="1" dirty="0">
              <a:latin typeface="Arial" charset="0"/>
            </a:endParaRPr>
          </a:p>
          <a:p>
            <a:pPr eaLnBrk="1" hangingPunct="1">
              <a:spcBef>
                <a:spcPct val="0"/>
              </a:spcBef>
              <a:buFontTx/>
              <a:buNone/>
            </a:pPr>
            <a:endParaRPr lang="en-CA" altLang="en-US" sz="2400" b="1" dirty="0">
              <a:latin typeface="Arial" charset="0"/>
            </a:endParaRPr>
          </a:p>
          <a:p>
            <a:pPr eaLnBrk="1" hangingPunct="1">
              <a:spcBef>
                <a:spcPct val="0"/>
              </a:spcBef>
              <a:buFontTx/>
              <a:buNone/>
            </a:pPr>
            <a:r>
              <a:rPr lang="en-CA" altLang="en-US" sz="2400" b="1" dirty="0">
                <a:solidFill>
                  <a:srgbClr val="0070C0"/>
                </a:solidFill>
                <a:latin typeface="Arial" charset="0"/>
              </a:rPr>
              <a:t>INTERPRETATION</a:t>
            </a:r>
            <a:r>
              <a:rPr lang="en-CA" altLang="en-US" sz="2400" b="1" dirty="0">
                <a:solidFill>
                  <a:srgbClr val="3333CC"/>
                </a:solidFill>
                <a:latin typeface="Arial" charset="0"/>
              </a:rPr>
              <a:t>:</a:t>
            </a:r>
            <a:r>
              <a:rPr lang="en-CA" altLang="en-US" sz="2400" b="1" dirty="0">
                <a:latin typeface="Arial" charset="0"/>
              </a:rPr>
              <a:t> If a test product is judged to be </a:t>
            </a:r>
            <a:r>
              <a:rPr lang="en-CA" altLang="en-US" sz="2400" b="1" dirty="0">
                <a:solidFill>
                  <a:srgbClr val="FF0000"/>
                </a:solidFill>
                <a:latin typeface="Arial" charset="0"/>
              </a:rPr>
              <a:t>interchangeable</a:t>
            </a:r>
            <a:r>
              <a:rPr lang="en-CA" altLang="en-US" sz="2400" b="1" dirty="0">
                <a:latin typeface="Arial" charset="0"/>
              </a:rPr>
              <a:t> with the reference product then it </a:t>
            </a:r>
            <a:r>
              <a:rPr lang="en-CA" altLang="en-US" sz="2400" b="1" u="sng" dirty="0">
                <a:solidFill>
                  <a:srgbClr val="C00000"/>
                </a:solidFill>
                <a:latin typeface="Arial" charset="0"/>
              </a:rPr>
              <a:t>may</a:t>
            </a:r>
            <a:r>
              <a:rPr lang="en-CA" altLang="en-US" sz="2400" b="1" dirty="0">
                <a:solidFill>
                  <a:srgbClr val="C00000"/>
                </a:solidFill>
                <a:latin typeface="Arial" charset="0"/>
              </a:rPr>
              <a:t> be substituted, even alternated, </a:t>
            </a:r>
            <a:r>
              <a:rPr lang="en-CA" altLang="en-US" sz="2400" b="1" u="sng" dirty="0">
                <a:solidFill>
                  <a:srgbClr val="FF0000"/>
                </a:solidFill>
                <a:latin typeface="Arial" charset="0"/>
              </a:rPr>
              <a:t>without</a:t>
            </a:r>
            <a:r>
              <a:rPr lang="en-CA" altLang="en-US" sz="2400" b="1" dirty="0">
                <a:solidFill>
                  <a:srgbClr val="C00000"/>
                </a:solidFill>
                <a:latin typeface="Arial" charset="0"/>
              </a:rPr>
              <a:t> a possible intervention, or even</a:t>
            </a:r>
          </a:p>
          <a:p>
            <a:pPr eaLnBrk="1" hangingPunct="1">
              <a:spcBef>
                <a:spcPct val="0"/>
              </a:spcBef>
              <a:buFontTx/>
              <a:buNone/>
            </a:pPr>
            <a:r>
              <a:rPr lang="en-CA" altLang="en-US" sz="2400" b="1" dirty="0">
                <a:solidFill>
                  <a:srgbClr val="C00000"/>
                </a:solidFill>
                <a:latin typeface="Arial" charset="0"/>
              </a:rPr>
              <a:t>notification, of the health care provider.</a:t>
            </a:r>
          </a:p>
          <a:p>
            <a:pPr eaLnBrk="1" hangingPunct="1">
              <a:spcBef>
                <a:spcPct val="0"/>
              </a:spcBef>
              <a:buFontTx/>
              <a:buNone/>
            </a:pPr>
            <a:endParaRPr lang="en-CA" altLang="en-US" sz="2400" b="1" dirty="0">
              <a:solidFill>
                <a:srgbClr val="C00000"/>
              </a:solidFill>
              <a:latin typeface="Arial" charset="0"/>
            </a:endParaRPr>
          </a:p>
          <a:p>
            <a:pPr eaLnBrk="1" hangingPunct="1">
              <a:spcBef>
                <a:spcPct val="0"/>
              </a:spcBef>
              <a:buFontTx/>
              <a:buNone/>
            </a:pPr>
            <a:r>
              <a:rPr lang="en-CA" altLang="en-US" sz="2400" b="1" dirty="0">
                <a:solidFill>
                  <a:srgbClr val="FF0000"/>
                </a:solidFill>
                <a:latin typeface="Arial" charset="0"/>
              </a:rPr>
              <a:t>A very permissive stipulation!</a:t>
            </a:r>
          </a:p>
          <a:p>
            <a:pPr eaLnBrk="1" hangingPunct="1">
              <a:spcBef>
                <a:spcPct val="0"/>
              </a:spcBef>
              <a:buFontTx/>
              <a:buNone/>
            </a:pPr>
            <a:endParaRPr lang="en-CA" altLang="en-US" sz="2400" dirty="0">
              <a:latin typeface="Arial" charset="0"/>
            </a:endParaRPr>
          </a:p>
        </p:txBody>
      </p:sp>
    </p:spTree>
    <p:extLst>
      <p:ext uri="{BB962C8B-B14F-4D97-AF65-F5344CB8AC3E}">
        <p14:creationId xmlns:p14="http://schemas.microsoft.com/office/powerpoint/2010/main" val="392431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332656" y="-252536"/>
            <a:ext cx="6172200" cy="1524000"/>
          </a:xfrm>
        </p:spPr>
        <p:txBody>
          <a:bodyPr/>
          <a:lstStyle/>
          <a:p>
            <a:r>
              <a:rPr lang="en-CA" altLang="en-US" sz="3200" b="1" u="sng" dirty="0" smtClean="0">
                <a:solidFill>
                  <a:srgbClr val="C00000"/>
                </a:solidFill>
              </a:rPr>
              <a:t>INTERCHANGEABILITY:</a:t>
            </a:r>
            <a:br>
              <a:rPr lang="en-CA" altLang="en-US" sz="3200" b="1" u="sng" dirty="0" smtClean="0">
                <a:solidFill>
                  <a:srgbClr val="C00000"/>
                </a:solidFill>
              </a:rPr>
            </a:br>
            <a:r>
              <a:rPr lang="en-CA" altLang="en-US" sz="3200" b="1" u="sng" dirty="0" smtClean="0">
                <a:solidFill>
                  <a:srgbClr val="C00000"/>
                </a:solidFill>
              </a:rPr>
              <a:t>US vs. STATES</a:t>
            </a:r>
            <a:endParaRPr lang="en-CA" altLang="en-US" sz="3200" dirty="0" smtClean="0">
              <a:solidFill>
                <a:srgbClr val="C00000"/>
              </a:solidFill>
            </a:endParaRPr>
          </a:p>
        </p:txBody>
      </p:sp>
      <p:sp>
        <p:nvSpPr>
          <p:cNvPr id="40963" name="TextBox 2"/>
          <p:cNvSpPr txBox="1">
            <a:spLocks noChangeArrowheads="1"/>
          </p:cNvSpPr>
          <p:nvPr/>
        </p:nvSpPr>
        <p:spPr bwMode="auto">
          <a:xfrm>
            <a:off x="0" y="1187624"/>
            <a:ext cx="8047038"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spcBef>
                <a:spcPct val="20000"/>
              </a:spcBef>
              <a:buFont typeface="Arial" charset="0"/>
              <a:buChar char="•"/>
              <a:defRPr sz="3200">
                <a:solidFill>
                  <a:schemeClr val="tx1"/>
                </a:solidFill>
                <a:latin typeface="Calibri" pitchFamily="34" charset="0"/>
              </a:defRPr>
            </a:lvl1pPr>
            <a:lvl2pPr eaLnBrk="0" hangingPunct="0">
              <a:spcBef>
                <a:spcPct val="20000"/>
              </a:spcBef>
              <a:buFont typeface="Arial" charset="0"/>
              <a:buChar char="–"/>
              <a:defRPr sz="2800">
                <a:solidFill>
                  <a:schemeClr val="tx1"/>
                </a:solidFill>
                <a:latin typeface="Calibri" pitchFamily="34" charset="0"/>
              </a:defRPr>
            </a:lvl2pPr>
            <a:lvl3pPr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lvl="1" eaLnBrk="1" hangingPunct="1">
              <a:spcBef>
                <a:spcPct val="0"/>
              </a:spcBef>
              <a:buFontTx/>
              <a:buNone/>
            </a:pPr>
            <a:r>
              <a:rPr lang="hu-HU" altLang="en-US" sz="2400" b="1" dirty="0">
                <a:latin typeface="Arial" charset="0"/>
              </a:rPr>
              <a:t>Interchangeability</a:t>
            </a:r>
            <a:r>
              <a:rPr lang="en-CA" altLang="en-US" sz="2400" b="1" dirty="0">
                <a:latin typeface="Arial" charset="0"/>
              </a:rPr>
              <a:t> </a:t>
            </a:r>
            <a:r>
              <a:rPr lang="hu-HU" altLang="en-US" sz="2400" b="1" dirty="0">
                <a:latin typeface="Arial" charset="0"/>
              </a:rPr>
              <a:t>–</a:t>
            </a:r>
            <a:endParaRPr lang="en-CA" altLang="en-US" sz="2400" b="1" dirty="0">
              <a:latin typeface="Arial" charset="0"/>
            </a:endParaRPr>
          </a:p>
          <a:p>
            <a:pPr lvl="1" eaLnBrk="1" hangingPunct="1">
              <a:spcBef>
                <a:spcPct val="0"/>
              </a:spcBef>
              <a:buFontTx/>
              <a:buNone/>
            </a:pPr>
            <a:r>
              <a:rPr lang="en-CA" altLang="en-US" sz="2400" b="1" dirty="0">
                <a:latin typeface="Arial" charset="0"/>
              </a:rPr>
              <a:t>   Responsibility of</a:t>
            </a:r>
            <a:r>
              <a:rPr lang="hu-HU" altLang="en-US" sz="2400" b="1" dirty="0">
                <a:latin typeface="Arial" charset="0"/>
              </a:rPr>
              <a:t> </a:t>
            </a:r>
            <a:r>
              <a:rPr lang="hu-HU" altLang="en-US" sz="2400" b="1" u="sng" dirty="0">
                <a:solidFill>
                  <a:schemeClr val="tx2"/>
                </a:solidFill>
                <a:latin typeface="Arial" charset="0"/>
              </a:rPr>
              <a:t>state legislation</a:t>
            </a:r>
            <a:r>
              <a:rPr lang="en-CA" altLang="en-US" sz="2400" b="1" u="sng" dirty="0">
                <a:solidFill>
                  <a:schemeClr val="tx2"/>
                </a:solidFill>
                <a:latin typeface="Arial" charset="0"/>
              </a:rPr>
              <a:t>s</a:t>
            </a:r>
          </a:p>
          <a:p>
            <a:pPr lvl="1" eaLnBrk="1" hangingPunct="1">
              <a:spcBef>
                <a:spcPct val="0"/>
              </a:spcBef>
              <a:buFontTx/>
              <a:buNone/>
            </a:pPr>
            <a:r>
              <a:rPr lang="hu-HU" altLang="en-US" sz="2400" b="1" dirty="0">
                <a:latin typeface="Arial" charset="0"/>
              </a:rPr>
              <a:t> </a:t>
            </a:r>
            <a:endParaRPr lang="en-CA" altLang="en-US" sz="2400" b="1" dirty="0">
              <a:latin typeface="Arial" charset="0"/>
            </a:endParaRPr>
          </a:p>
          <a:p>
            <a:pPr lvl="1" eaLnBrk="1" hangingPunct="1">
              <a:spcBef>
                <a:spcPct val="0"/>
              </a:spcBef>
              <a:buFontTx/>
              <a:buNone/>
            </a:pPr>
            <a:r>
              <a:rPr lang="en-US" altLang="en-US" sz="2400" b="1" dirty="0" smtClean="0">
                <a:latin typeface="Arial" charset="0"/>
              </a:rPr>
              <a:t>January, 2016</a:t>
            </a:r>
          </a:p>
          <a:p>
            <a:pPr lvl="1" eaLnBrk="1" hangingPunct="1">
              <a:spcBef>
                <a:spcPct val="0"/>
              </a:spcBef>
              <a:buFontTx/>
              <a:buNone/>
            </a:pPr>
            <a:r>
              <a:rPr lang="en-US" altLang="en-US" sz="2400" b="1" dirty="0" smtClean="0">
                <a:latin typeface="Arial" charset="0"/>
              </a:rPr>
              <a:t>     31 states have considered</a:t>
            </a:r>
          </a:p>
          <a:p>
            <a:pPr lvl="1" eaLnBrk="1" hangingPunct="1">
              <a:spcBef>
                <a:spcPct val="0"/>
              </a:spcBef>
              <a:buFontTx/>
              <a:buNone/>
            </a:pPr>
            <a:r>
              <a:rPr lang="en-US" altLang="en-US" sz="2400" b="1" dirty="0" smtClean="0">
                <a:latin typeface="Arial" charset="0"/>
              </a:rPr>
              <a:t>     enabling legislation</a:t>
            </a:r>
          </a:p>
          <a:p>
            <a:pPr lvl="1" eaLnBrk="1" hangingPunct="1">
              <a:spcBef>
                <a:spcPct val="0"/>
              </a:spcBef>
              <a:buFontTx/>
              <a:buNone/>
            </a:pPr>
            <a:endParaRPr lang="en-US" altLang="en-US" sz="2400" b="1" dirty="0" smtClean="0">
              <a:latin typeface="Arial" charset="0"/>
            </a:endParaRPr>
          </a:p>
          <a:p>
            <a:pPr lvl="1" eaLnBrk="1" hangingPunct="1">
              <a:spcBef>
                <a:spcPct val="0"/>
              </a:spcBef>
              <a:buFontTx/>
              <a:buNone/>
            </a:pPr>
            <a:r>
              <a:rPr lang="en-US" altLang="en-US" sz="2400" b="1" dirty="0" smtClean="0">
                <a:latin typeface="Arial" charset="0"/>
              </a:rPr>
              <a:t>      </a:t>
            </a:r>
            <a:r>
              <a:rPr lang="en-US" altLang="en-US" sz="2000" b="1" dirty="0" smtClean="0">
                <a:latin typeface="Arial" charset="0"/>
              </a:rPr>
              <a:t>Replacement of reference drug:</a:t>
            </a:r>
          </a:p>
          <a:p>
            <a:pPr lvl="1" eaLnBrk="1" hangingPunct="1">
              <a:spcBef>
                <a:spcPct val="0"/>
              </a:spcBef>
              <a:buFontTx/>
              <a:buNone/>
            </a:pPr>
            <a:r>
              <a:rPr lang="en-US" altLang="en-US" sz="2000" b="1" dirty="0" smtClean="0">
                <a:latin typeface="Arial" charset="0"/>
              </a:rPr>
              <a:t>       </a:t>
            </a:r>
            <a:r>
              <a:rPr lang="en-US" altLang="en-US" sz="2000" b="1" dirty="0" err="1" smtClean="0">
                <a:latin typeface="Arial" charset="0"/>
              </a:rPr>
              <a:t>prescribability</a:t>
            </a:r>
            <a:r>
              <a:rPr lang="en-US" altLang="en-US" sz="2000" b="1" dirty="0" smtClean="0">
                <a:latin typeface="Arial" charset="0"/>
              </a:rPr>
              <a:t> or </a:t>
            </a:r>
            <a:r>
              <a:rPr lang="en-US" altLang="en-US" sz="2000" b="1" dirty="0" err="1" smtClean="0">
                <a:latin typeface="Arial" charset="0"/>
              </a:rPr>
              <a:t>switchability</a:t>
            </a:r>
            <a:r>
              <a:rPr lang="en-US" altLang="en-US" sz="2000" b="1" dirty="0" smtClean="0">
                <a:latin typeface="Arial" charset="0"/>
              </a:rPr>
              <a:t>?</a:t>
            </a:r>
          </a:p>
          <a:p>
            <a:pPr lvl="1" eaLnBrk="1" hangingPunct="1">
              <a:spcBef>
                <a:spcPct val="0"/>
              </a:spcBef>
              <a:buFontTx/>
              <a:buNone/>
            </a:pPr>
            <a:r>
              <a:rPr lang="en-US" altLang="en-US" sz="2000" b="1" dirty="0" smtClean="0">
                <a:latin typeface="Arial" charset="0"/>
              </a:rPr>
              <a:t>	</a:t>
            </a:r>
            <a:endParaRPr lang="hu-HU" altLang="en-US" sz="2400" b="1" dirty="0">
              <a:latin typeface="Arial" charset="0"/>
            </a:endParaRPr>
          </a:p>
          <a:p>
            <a:pPr lvl="2" eaLnBrk="1" hangingPunct="1">
              <a:spcBef>
                <a:spcPct val="0"/>
              </a:spcBef>
              <a:buFontTx/>
              <a:buNone/>
            </a:pPr>
            <a:r>
              <a:rPr lang="hu-HU" altLang="en-US" sz="2000" b="1" dirty="0">
                <a:latin typeface="Arial" charset="0"/>
              </a:rPr>
              <a:t>Pharmac</a:t>
            </a:r>
            <a:r>
              <a:rPr lang="en-CA" altLang="en-US" sz="2000" b="1" dirty="0" err="1">
                <a:latin typeface="Arial" charset="0"/>
              </a:rPr>
              <a:t>eutical</a:t>
            </a:r>
            <a:r>
              <a:rPr lang="hu-HU" altLang="en-US" sz="2000" b="1" dirty="0">
                <a:latin typeface="Arial" charset="0"/>
              </a:rPr>
              <a:t> substitution is allowed </a:t>
            </a:r>
            <a:endParaRPr lang="en-CA" altLang="en-US" sz="2000" b="1" dirty="0">
              <a:latin typeface="Arial" charset="0"/>
            </a:endParaRPr>
          </a:p>
          <a:p>
            <a:pPr lvl="2" eaLnBrk="1" hangingPunct="1">
              <a:spcBef>
                <a:spcPct val="0"/>
              </a:spcBef>
              <a:buFontTx/>
              <a:buNone/>
            </a:pPr>
            <a:r>
              <a:rPr lang="hu-HU" altLang="en-US" sz="2000" b="1" dirty="0">
                <a:latin typeface="Arial" charset="0"/>
              </a:rPr>
              <a:t>but the  physician should be notifie</a:t>
            </a:r>
            <a:r>
              <a:rPr lang="en-CA" altLang="en-US" sz="2000" b="1" dirty="0" smtClean="0">
                <a:latin typeface="Arial" charset="0"/>
              </a:rPr>
              <a:t>d:</a:t>
            </a:r>
          </a:p>
          <a:p>
            <a:pPr lvl="2" eaLnBrk="1" hangingPunct="1">
              <a:spcBef>
                <a:spcPct val="0"/>
              </a:spcBef>
              <a:buFontTx/>
              <a:buNone/>
            </a:pPr>
            <a:r>
              <a:rPr lang="en-CA" altLang="en-US" sz="2000" b="1" dirty="0" smtClean="0">
                <a:latin typeface="Arial" charset="0"/>
              </a:rPr>
              <a:t>“approves” or “does not object”</a:t>
            </a:r>
          </a:p>
          <a:p>
            <a:pPr lvl="2" eaLnBrk="1" hangingPunct="1">
              <a:spcBef>
                <a:spcPct val="0"/>
              </a:spcBef>
              <a:buFontTx/>
              <a:buNone/>
            </a:pPr>
            <a:endParaRPr lang="en-CA" altLang="en-US" sz="2000" b="1" dirty="0" smtClean="0">
              <a:latin typeface="Arial" charset="0"/>
            </a:endParaRPr>
          </a:p>
          <a:p>
            <a:pPr lvl="2" eaLnBrk="1" hangingPunct="1">
              <a:spcBef>
                <a:spcPct val="0"/>
              </a:spcBef>
              <a:buFontTx/>
              <a:buNone/>
            </a:pPr>
            <a:r>
              <a:rPr lang="en-CA" altLang="en-US" sz="2000" b="1" dirty="0" smtClean="0">
                <a:latin typeface="Arial" charset="0"/>
              </a:rPr>
              <a:t>Some: liability protection for substituting</a:t>
            </a:r>
          </a:p>
          <a:p>
            <a:pPr lvl="2" eaLnBrk="1" hangingPunct="1">
              <a:spcBef>
                <a:spcPct val="0"/>
              </a:spcBef>
              <a:buFontTx/>
              <a:buNone/>
            </a:pPr>
            <a:r>
              <a:rPr lang="en-CA" altLang="en-US" sz="2000" b="1" dirty="0" smtClean="0">
                <a:latin typeface="Arial" charset="0"/>
              </a:rPr>
              <a:t>pharmacists</a:t>
            </a:r>
            <a:endParaRPr lang="en-CA" altLang="en-US" dirty="0">
              <a:latin typeface="Arial" charset="0"/>
            </a:endParaRPr>
          </a:p>
        </p:txBody>
      </p:sp>
      <p:sp>
        <p:nvSpPr>
          <p:cNvPr id="40964" name="TextBox 3"/>
          <p:cNvSpPr txBox="1">
            <a:spLocks noChangeArrowheads="1"/>
          </p:cNvSpPr>
          <p:nvPr/>
        </p:nvSpPr>
        <p:spPr bwMode="auto">
          <a:xfrm>
            <a:off x="476672" y="7380312"/>
            <a:ext cx="470654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CA" altLang="en-US" sz="2400" b="1" u="sng" smtClean="0">
                <a:solidFill>
                  <a:schemeClr val="tx2"/>
                </a:solidFill>
                <a:latin typeface="Arial" charset="0"/>
              </a:rPr>
              <a:t>Less permissive</a:t>
            </a:r>
            <a:r>
              <a:rPr lang="en-CA" altLang="en-US" sz="2400" b="1" smtClean="0">
                <a:solidFill>
                  <a:schemeClr val="tx2"/>
                </a:solidFill>
                <a:latin typeface="Arial" charset="0"/>
              </a:rPr>
              <a:t> </a:t>
            </a:r>
            <a:r>
              <a:rPr lang="en-CA" altLang="en-US" sz="2400" b="1" dirty="0" smtClean="0">
                <a:latin typeface="Arial" charset="0"/>
              </a:rPr>
              <a:t>than BPCI Act</a:t>
            </a:r>
            <a:endParaRPr lang="en-CA" altLang="en-US" sz="2400" b="1" u="sng" dirty="0" smtClean="0">
              <a:solidFill>
                <a:schemeClr val="tx2"/>
              </a:solidFill>
              <a:latin typeface="Arial" charset="0"/>
            </a:endParaRPr>
          </a:p>
          <a:p>
            <a:pPr eaLnBrk="1" hangingPunct="1">
              <a:spcBef>
                <a:spcPct val="0"/>
              </a:spcBef>
              <a:buFontTx/>
              <a:buNone/>
            </a:pPr>
            <a:r>
              <a:rPr lang="en-CA" altLang="en-US" sz="2400" b="1" u="sng" dirty="0" smtClean="0">
                <a:solidFill>
                  <a:schemeClr val="tx2"/>
                </a:solidFill>
                <a:latin typeface="Arial" charset="0"/>
              </a:rPr>
              <a:t>Direct </a:t>
            </a:r>
            <a:r>
              <a:rPr lang="en-CA" altLang="en-US" sz="2400" b="1" u="sng" dirty="0">
                <a:solidFill>
                  <a:schemeClr val="tx2"/>
                </a:solidFill>
                <a:latin typeface="Arial" charset="0"/>
              </a:rPr>
              <a:t>conflict</a:t>
            </a:r>
            <a:r>
              <a:rPr lang="en-CA" altLang="en-US" sz="2400" b="1" dirty="0">
                <a:latin typeface="Arial" charset="0"/>
              </a:rPr>
              <a:t> </a:t>
            </a:r>
          </a:p>
          <a:p>
            <a:pPr eaLnBrk="1" hangingPunct="1">
              <a:spcBef>
                <a:spcPct val="0"/>
              </a:spcBef>
              <a:buFontTx/>
              <a:buNone/>
            </a:pPr>
            <a:r>
              <a:rPr lang="en-CA" altLang="en-US" sz="2400" b="1" dirty="0">
                <a:latin typeface="Arial" charset="0"/>
              </a:rPr>
              <a:t>A lawyers’ delight!</a:t>
            </a:r>
            <a:endParaRPr lang="en-CA" altLang="en-US" sz="2400" dirty="0">
              <a:latin typeface="Arial" charset="0"/>
            </a:endParaRPr>
          </a:p>
        </p:txBody>
      </p:sp>
      <p:sp>
        <p:nvSpPr>
          <p:cNvPr id="5" name="Slide Number Placeholder 4"/>
          <p:cNvSpPr>
            <a:spLocks noGrp="1"/>
          </p:cNvSpPr>
          <p:nvPr>
            <p:ph type="sldNum" sz="quarter" idx="12"/>
          </p:nvPr>
        </p:nvSpPr>
        <p:spPr/>
        <p:txBody>
          <a:bodyPr/>
          <a:lstStyle/>
          <a:p>
            <a:pPr>
              <a:defRPr/>
            </a:pPr>
            <a:fld id="{DE303953-5758-49CA-B1E4-A5441F9601BB}" type="slidenum">
              <a:rPr lang="en-CA" smtClean="0"/>
              <a:pPr>
                <a:defRPr/>
              </a:pPr>
              <a:t>18</a:t>
            </a:fld>
            <a:endParaRPr lang="en-CA"/>
          </a:p>
        </p:txBody>
      </p:sp>
    </p:spTree>
    <p:extLst>
      <p:ext uri="{BB962C8B-B14F-4D97-AF65-F5344CB8AC3E}">
        <p14:creationId xmlns:p14="http://schemas.microsoft.com/office/powerpoint/2010/main" val="1231499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349250" y="179388"/>
            <a:ext cx="6172200" cy="1223962"/>
          </a:xfrm>
        </p:spPr>
        <p:txBody>
          <a:bodyPr/>
          <a:lstStyle/>
          <a:p>
            <a:r>
              <a:rPr lang="en-CA" altLang="en-US" sz="3200" b="1" u="sng" smtClean="0">
                <a:solidFill>
                  <a:srgbClr val="C00000"/>
                </a:solidFill>
              </a:rPr>
              <a:t>INTERCHANGEABILITY:</a:t>
            </a:r>
            <a:br>
              <a:rPr lang="en-CA" altLang="en-US" sz="3200" b="1" u="sng" smtClean="0">
                <a:solidFill>
                  <a:srgbClr val="C00000"/>
                </a:solidFill>
              </a:rPr>
            </a:br>
            <a:r>
              <a:rPr lang="en-CA" altLang="en-US" sz="3200" b="1" u="sng" smtClean="0">
                <a:solidFill>
                  <a:srgbClr val="C00000"/>
                </a:solidFill>
              </a:rPr>
              <a:t>CANADA vs. PROVINCES</a:t>
            </a:r>
            <a:endParaRPr lang="en-CA" altLang="en-US" sz="3200" smtClean="0">
              <a:solidFill>
                <a:srgbClr val="C00000"/>
              </a:solidFill>
            </a:endParaRPr>
          </a:p>
        </p:txBody>
      </p:sp>
      <p:sp>
        <p:nvSpPr>
          <p:cNvPr id="41987" name="TextBox 2"/>
          <p:cNvSpPr txBox="1">
            <a:spLocks noChangeArrowheads="1"/>
          </p:cNvSpPr>
          <p:nvPr/>
        </p:nvSpPr>
        <p:spPr bwMode="auto">
          <a:xfrm>
            <a:off x="174625" y="1719050"/>
            <a:ext cx="6683375" cy="74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CA" altLang="en-US" sz="2400" b="1" u="sng" dirty="0">
                <a:solidFill>
                  <a:schemeClr val="tx2"/>
                </a:solidFill>
                <a:latin typeface="Arial" charset="0"/>
              </a:rPr>
              <a:t>Health Canada</a:t>
            </a:r>
          </a:p>
          <a:p>
            <a:pPr eaLnBrk="1" hangingPunct="1">
              <a:spcBef>
                <a:spcPct val="0"/>
              </a:spcBef>
              <a:buFontTx/>
              <a:buNone/>
            </a:pPr>
            <a:endParaRPr lang="en-CA" altLang="en-US" sz="2400" dirty="0">
              <a:latin typeface="Arial" charset="0"/>
            </a:endParaRPr>
          </a:p>
          <a:p>
            <a:pPr eaLnBrk="1" hangingPunct="1">
              <a:spcBef>
                <a:spcPct val="0"/>
              </a:spcBef>
              <a:buFontTx/>
              <a:buNone/>
            </a:pPr>
            <a:r>
              <a:rPr lang="en-CA" altLang="en-US" sz="2400" b="1" dirty="0">
                <a:latin typeface="Arial" charset="0"/>
              </a:rPr>
              <a:t>“</a:t>
            </a:r>
            <a:r>
              <a:rPr lang="en-CA" altLang="en-US" sz="2400" b="1" dirty="0" err="1">
                <a:latin typeface="Arial" charset="0"/>
              </a:rPr>
              <a:t>Biosimilars</a:t>
            </a:r>
            <a:r>
              <a:rPr lang="en-CA" altLang="en-US" sz="2400" b="1" dirty="0">
                <a:latin typeface="Arial" charset="0"/>
              </a:rPr>
              <a:t> are not generics. </a:t>
            </a:r>
          </a:p>
          <a:p>
            <a:pPr eaLnBrk="1" hangingPunct="1">
              <a:spcBef>
                <a:spcPct val="0"/>
              </a:spcBef>
              <a:buFontTx/>
              <a:buNone/>
            </a:pPr>
            <a:r>
              <a:rPr lang="en-CA" altLang="en-US" sz="2400" b="1" dirty="0">
                <a:solidFill>
                  <a:srgbClr val="FF0000"/>
                </a:solidFill>
                <a:latin typeface="Arial" charset="0"/>
              </a:rPr>
              <a:t>Authorization is not a declaration of </a:t>
            </a:r>
          </a:p>
          <a:p>
            <a:pPr eaLnBrk="1" hangingPunct="1">
              <a:spcBef>
                <a:spcPct val="0"/>
              </a:spcBef>
              <a:buFontTx/>
              <a:buNone/>
            </a:pPr>
            <a:r>
              <a:rPr lang="en-CA" altLang="en-US" sz="2400" b="1" dirty="0">
                <a:solidFill>
                  <a:srgbClr val="FF0000"/>
                </a:solidFill>
                <a:latin typeface="Arial" charset="0"/>
              </a:rPr>
              <a:t>pharmaceutical or therapeutic </a:t>
            </a:r>
          </a:p>
          <a:p>
            <a:pPr eaLnBrk="1" hangingPunct="1">
              <a:spcBef>
                <a:spcPct val="0"/>
              </a:spcBef>
              <a:buFontTx/>
              <a:buNone/>
            </a:pPr>
            <a:r>
              <a:rPr lang="en-CA" altLang="en-US" sz="2400" b="1" dirty="0">
                <a:solidFill>
                  <a:srgbClr val="FF0000"/>
                </a:solidFill>
                <a:latin typeface="Arial" charset="0"/>
              </a:rPr>
              <a:t>equivalence with the reference product.”</a:t>
            </a:r>
          </a:p>
          <a:p>
            <a:pPr eaLnBrk="1" hangingPunct="1">
              <a:spcBef>
                <a:spcPct val="0"/>
              </a:spcBef>
              <a:buFontTx/>
              <a:buNone/>
            </a:pPr>
            <a:endParaRPr lang="en-CA" altLang="en-US" sz="2400" b="1" dirty="0">
              <a:solidFill>
                <a:srgbClr val="FF0000"/>
              </a:solidFill>
              <a:latin typeface="Arial" charset="0"/>
            </a:endParaRPr>
          </a:p>
          <a:p>
            <a:pPr eaLnBrk="1" hangingPunct="1">
              <a:spcBef>
                <a:spcPct val="0"/>
              </a:spcBef>
              <a:buFontTx/>
              <a:buNone/>
            </a:pPr>
            <a:r>
              <a:rPr lang="en-CA" altLang="en-US" sz="2400" b="1" dirty="0">
                <a:solidFill>
                  <a:srgbClr val="FF0000"/>
                </a:solidFill>
                <a:latin typeface="Arial" charset="0"/>
              </a:rPr>
              <a:t>“Health Canada does not support the </a:t>
            </a:r>
          </a:p>
          <a:p>
            <a:pPr eaLnBrk="1" hangingPunct="1">
              <a:spcBef>
                <a:spcPct val="0"/>
              </a:spcBef>
              <a:buFontTx/>
              <a:buNone/>
            </a:pPr>
            <a:r>
              <a:rPr lang="en-CA" altLang="en-US" sz="2400" b="1" dirty="0">
                <a:solidFill>
                  <a:srgbClr val="FF0000"/>
                </a:solidFill>
                <a:latin typeface="Arial" charset="0"/>
              </a:rPr>
              <a:t>automatic substitution of a subsequent-</a:t>
            </a:r>
          </a:p>
          <a:p>
            <a:pPr eaLnBrk="1" hangingPunct="1">
              <a:spcBef>
                <a:spcPct val="0"/>
              </a:spcBef>
              <a:buFontTx/>
              <a:buNone/>
            </a:pPr>
            <a:r>
              <a:rPr lang="en-CA" altLang="en-US" sz="2400" b="1" dirty="0">
                <a:solidFill>
                  <a:srgbClr val="FF0000"/>
                </a:solidFill>
                <a:latin typeface="Arial" charset="0"/>
              </a:rPr>
              <a:t>entry biologic for its reference biologic</a:t>
            </a:r>
          </a:p>
          <a:p>
            <a:pPr eaLnBrk="1" hangingPunct="1">
              <a:spcBef>
                <a:spcPct val="0"/>
              </a:spcBef>
              <a:buFontTx/>
              <a:buNone/>
            </a:pPr>
            <a:r>
              <a:rPr lang="en-CA" altLang="en-US" sz="2400" b="1" dirty="0">
                <a:solidFill>
                  <a:srgbClr val="FF0000"/>
                </a:solidFill>
                <a:latin typeface="Arial" charset="0"/>
              </a:rPr>
              <a:t>drug.  </a:t>
            </a:r>
            <a:r>
              <a:rPr lang="en-CA" altLang="en-US" sz="2400" b="1" dirty="0">
                <a:latin typeface="Arial" charset="0"/>
              </a:rPr>
              <a:t>Health Canada therefore recommends</a:t>
            </a:r>
          </a:p>
          <a:p>
            <a:pPr eaLnBrk="1" hangingPunct="1">
              <a:spcBef>
                <a:spcPct val="0"/>
              </a:spcBef>
              <a:buFontTx/>
              <a:buNone/>
            </a:pPr>
            <a:r>
              <a:rPr lang="en-CA" altLang="en-US" sz="2400" b="1" dirty="0">
                <a:latin typeface="Arial" charset="0"/>
              </a:rPr>
              <a:t>that physicians make only well-informed</a:t>
            </a:r>
          </a:p>
          <a:p>
            <a:pPr eaLnBrk="1" hangingPunct="1">
              <a:spcBef>
                <a:spcPct val="0"/>
              </a:spcBef>
              <a:buFontTx/>
              <a:buNone/>
            </a:pPr>
            <a:r>
              <a:rPr lang="en-CA" altLang="en-US" sz="2400" b="1" dirty="0">
                <a:latin typeface="Arial" charset="0"/>
              </a:rPr>
              <a:t>decisions regarding therapeutic </a:t>
            </a:r>
          </a:p>
          <a:p>
            <a:pPr eaLnBrk="1" hangingPunct="1">
              <a:spcBef>
                <a:spcPct val="0"/>
              </a:spcBef>
              <a:buFontTx/>
              <a:buNone/>
            </a:pPr>
            <a:r>
              <a:rPr lang="en-CA" altLang="en-US" sz="2400" b="1" dirty="0">
                <a:latin typeface="Arial" charset="0"/>
              </a:rPr>
              <a:t>interchange.”</a:t>
            </a:r>
          </a:p>
          <a:p>
            <a:pPr eaLnBrk="1" hangingPunct="1">
              <a:spcBef>
                <a:spcPct val="0"/>
              </a:spcBef>
              <a:buFontTx/>
              <a:buNone/>
            </a:pPr>
            <a:endParaRPr lang="en-CA" altLang="en-US" sz="2400" b="1" dirty="0">
              <a:latin typeface="Arial" charset="0"/>
            </a:endParaRPr>
          </a:p>
          <a:p>
            <a:pPr eaLnBrk="1" hangingPunct="1">
              <a:spcBef>
                <a:spcPct val="0"/>
              </a:spcBef>
              <a:buFontTx/>
              <a:buNone/>
            </a:pPr>
            <a:endParaRPr lang="en-CA" altLang="en-US" sz="2400" b="1" dirty="0">
              <a:latin typeface="Arial" charset="0"/>
            </a:endParaRPr>
          </a:p>
          <a:p>
            <a:pPr eaLnBrk="1" hangingPunct="1">
              <a:spcBef>
                <a:spcPct val="0"/>
              </a:spcBef>
              <a:buFontTx/>
              <a:buNone/>
            </a:pPr>
            <a:endParaRPr lang="en-CA" altLang="en-US" sz="2400" b="1" dirty="0">
              <a:latin typeface="Arial" charset="0"/>
            </a:endParaRPr>
          </a:p>
          <a:p>
            <a:pPr eaLnBrk="1" hangingPunct="1">
              <a:spcBef>
                <a:spcPct val="0"/>
              </a:spcBef>
              <a:buFontTx/>
              <a:buNone/>
            </a:pPr>
            <a:endParaRPr lang="en-CA" altLang="en-US" sz="2400" b="1" dirty="0">
              <a:latin typeface="Arial" charset="0"/>
            </a:endParaRPr>
          </a:p>
          <a:p>
            <a:pPr eaLnBrk="1" hangingPunct="1">
              <a:spcBef>
                <a:spcPct val="0"/>
              </a:spcBef>
              <a:buFontTx/>
              <a:buNone/>
            </a:pPr>
            <a:r>
              <a:rPr lang="en-CA" altLang="en-US" sz="2400" b="1" dirty="0">
                <a:latin typeface="Arial" charset="0"/>
              </a:rPr>
              <a:t>It is up to the </a:t>
            </a:r>
            <a:r>
              <a:rPr lang="en-CA" altLang="en-US" sz="2400" b="1" dirty="0">
                <a:solidFill>
                  <a:schemeClr val="tx2"/>
                </a:solidFill>
                <a:latin typeface="Arial" charset="0"/>
              </a:rPr>
              <a:t>provinces</a:t>
            </a:r>
            <a:r>
              <a:rPr lang="en-CA" altLang="en-US" sz="2400" b="1" dirty="0">
                <a:latin typeface="Arial" charset="0"/>
              </a:rPr>
              <a:t>!... 	</a:t>
            </a:r>
          </a:p>
          <a:p>
            <a:pPr eaLnBrk="1" hangingPunct="1">
              <a:spcBef>
                <a:spcPct val="0"/>
              </a:spcBef>
              <a:buFontTx/>
              <a:buNone/>
            </a:pPr>
            <a:endParaRPr lang="en-CA" altLang="en-US" sz="2400" dirty="0">
              <a:latin typeface="Arial" charset="0"/>
            </a:endParaRPr>
          </a:p>
        </p:txBody>
      </p:sp>
      <p:sp>
        <p:nvSpPr>
          <p:cNvPr id="4" name="Slide Number Placeholder 3"/>
          <p:cNvSpPr>
            <a:spLocks noGrp="1"/>
          </p:cNvSpPr>
          <p:nvPr>
            <p:ph type="sldNum" sz="quarter" idx="12"/>
          </p:nvPr>
        </p:nvSpPr>
        <p:spPr/>
        <p:txBody>
          <a:bodyPr/>
          <a:lstStyle/>
          <a:p>
            <a:pPr>
              <a:defRPr/>
            </a:pPr>
            <a:fld id="{19605AE9-066B-4224-B101-FA03C45E6CB8}" type="slidenum">
              <a:rPr lang="en-CA" smtClean="0"/>
              <a:pPr>
                <a:defRPr/>
              </a:pPr>
              <a:t>19</a:t>
            </a:fld>
            <a:endParaRPr lang="en-CA"/>
          </a:p>
        </p:txBody>
      </p:sp>
    </p:spTree>
    <p:extLst>
      <p:ext uri="{BB962C8B-B14F-4D97-AF65-F5344CB8AC3E}">
        <p14:creationId xmlns:p14="http://schemas.microsoft.com/office/powerpoint/2010/main" val="3678854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342900" y="366185"/>
            <a:ext cx="6172200" cy="1229783"/>
          </a:xfrm>
        </p:spPr>
        <p:txBody>
          <a:bodyPr>
            <a:normAutofit fontScale="90000"/>
          </a:bodyPr>
          <a:lstStyle/>
          <a:p>
            <a:r>
              <a:rPr lang="en-CA" altLang="en-US" sz="3600" b="1" u="sng" smtClean="0">
                <a:solidFill>
                  <a:srgbClr val="FF0000"/>
                </a:solidFill>
              </a:rPr>
              <a:t>INTERCHANGEABILITY</a:t>
            </a:r>
            <a:r>
              <a:rPr lang="en-CA" altLang="en-US" sz="3600" b="1" u="sng" smtClean="0"/>
              <a:t> </a:t>
            </a:r>
            <a:r>
              <a:rPr lang="en-CA" altLang="en-US" sz="3600" b="1" u="sng" smtClean="0">
                <a:solidFill>
                  <a:srgbClr val="3333CC"/>
                </a:solidFill>
              </a:rPr>
              <a:t>OF BIOLOGICALS</a:t>
            </a:r>
            <a:br>
              <a:rPr lang="en-CA" altLang="en-US" sz="3600" b="1" u="sng" smtClean="0">
                <a:solidFill>
                  <a:srgbClr val="3333CC"/>
                </a:solidFill>
              </a:rPr>
            </a:br>
            <a:endParaRPr lang="en-CA" sz="3600" smtClean="0"/>
          </a:p>
        </p:txBody>
      </p:sp>
      <p:sp>
        <p:nvSpPr>
          <p:cNvPr id="25603" name="TextBox 2"/>
          <p:cNvSpPr txBox="1">
            <a:spLocks noChangeArrowheads="1"/>
          </p:cNvSpPr>
          <p:nvPr/>
        </p:nvSpPr>
        <p:spPr bwMode="auto">
          <a:xfrm>
            <a:off x="620316" y="1691218"/>
            <a:ext cx="5886450" cy="5262979"/>
          </a:xfrm>
          <a:prstGeom prst="rect">
            <a:avLst/>
          </a:prstGeom>
          <a:noFill/>
          <a:ln w="9525">
            <a:noFill/>
            <a:miter lim="800000"/>
            <a:headEnd/>
            <a:tailEnd/>
          </a:ln>
        </p:spPr>
        <p:txBody>
          <a:bodyPr>
            <a:spAutoFit/>
          </a:bodyPr>
          <a:lstStyle/>
          <a:p>
            <a:r>
              <a:rPr lang="en-CA" altLang="en-US" sz="2400" b="1">
                <a:solidFill>
                  <a:schemeClr val="tx2"/>
                </a:solidFill>
              </a:rPr>
              <a:t>BPCI  Act condition:</a:t>
            </a:r>
          </a:p>
          <a:p>
            <a:r>
              <a:rPr lang="en-CA" altLang="en-US" sz="2400" b="1"/>
              <a:t>      “</a:t>
            </a:r>
            <a:r>
              <a:rPr lang="en-CA" altLang="en-US" sz="2400" b="1" u="sng">
                <a:solidFill>
                  <a:schemeClr val="tx2"/>
                </a:solidFill>
              </a:rPr>
              <a:t>Expected</a:t>
            </a:r>
            <a:r>
              <a:rPr lang="en-CA" altLang="en-US" sz="2400" b="1"/>
              <a:t> to produce the </a:t>
            </a:r>
            <a:r>
              <a:rPr lang="en-CA" altLang="en-US" sz="2400" b="1">
                <a:solidFill>
                  <a:schemeClr val="tx2"/>
                </a:solidFill>
              </a:rPr>
              <a:t>same clinical outcome </a:t>
            </a:r>
            <a:endParaRPr lang="en-CA" altLang="en-US" sz="2400" b="1"/>
          </a:p>
          <a:p>
            <a:r>
              <a:rPr lang="en-CA" altLang="en-US" sz="2400" b="1">
                <a:solidFill>
                  <a:schemeClr val="tx2"/>
                </a:solidFill>
              </a:rPr>
              <a:t>        in any given patient</a:t>
            </a:r>
            <a:r>
              <a:rPr lang="en-CA" altLang="en-US" sz="2400" b="1"/>
              <a:t>”</a:t>
            </a:r>
          </a:p>
          <a:p>
            <a:endParaRPr lang="en-CA" altLang="en-US" sz="2400" b="1"/>
          </a:p>
          <a:p>
            <a:endParaRPr lang="en-CA" altLang="en-US" sz="2400" b="1"/>
          </a:p>
          <a:p>
            <a:r>
              <a:rPr lang="en-CA" altLang="en-US" sz="2400" b="1"/>
              <a:t>      Could perhaps be interpreted:</a:t>
            </a:r>
          </a:p>
          <a:p>
            <a:endParaRPr lang="en-CA" altLang="en-US" sz="2400" b="1"/>
          </a:p>
          <a:p>
            <a:r>
              <a:rPr lang="en-CA" altLang="en-US" sz="2400" b="1"/>
              <a:t>      “</a:t>
            </a:r>
            <a:r>
              <a:rPr lang="en-CA" altLang="en-US" sz="2400" b="1" u="sng">
                <a:solidFill>
                  <a:schemeClr val="tx2"/>
                </a:solidFill>
              </a:rPr>
              <a:t>Expected</a:t>
            </a:r>
            <a:r>
              <a:rPr lang="en-CA" altLang="en-US" sz="2400" b="1"/>
              <a:t>: Same clinical outcome in any given  </a:t>
            </a:r>
          </a:p>
          <a:p>
            <a:r>
              <a:rPr lang="en-CA" altLang="en-US" sz="2400" b="1"/>
              <a:t>        patient</a:t>
            </a:r>
          </a:p>
          <a:p>
            <a:r>
              <a:rPr lang="en-CA" altLang="en-US" sz="2400" b="1"/>
              <a:t>        </a:t>
            </a:r>
            <a:r>
              <a:rPr lang="en-CA" altLang="en-US" sz="2400" b="1" i="1">
                <a:solidFill>
                  <a:srgbClr val="FF0000"/>
                </a:solidFill>
              </a:rPr>
              <a:t>with some stated (statistical) assurance</a:t>
            </a:r>
            <a:r>
              <a:rPr lang="en-CA" altLang="en-US" sz="2400" b="1">
                <a:solidFill>
                  <a:srgbClr val="FF0000"/>
                </a:solidFill>
              </a:rPr>
              <a:t>”</a:t>
            </a:r>
          </a:p>
          <a:p>
            <a:r>
              <a:rPr lang="en-CA" altLang="en-US" sz="2400" b="1" i="1">
                <a:solidFill>
                  <a:srgbClr val="FF0000"/>
                </a:solidFill>
              </a:rPr>
              <a:t> </a:t>
            </a:r>
          </a:p>
          <a:p>
            <a:r>
              <a:rPr lang="en-CA" altLang="en-US" sz="2400" b="1" i="1">
                <a:solidFill>
                  <a:srgbClr val="FF0000"/>
                </a:solidFill>
              </a:rPr>
              <a:t>        </a:t>
            </a:r>
            <a:endParaRPr lang="en-CA" sz="24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260350" y="4763"/>
            <a:ext cx="6172200" cy="1254125"/>
          </a:xfrm>
        </p:spPr>
        <p:txBody>
          <a:bodyPr/>
          <a:lstStyle/>
          <a:p>
            <a:r>
              <a:rPr lang="en-CA" altLang="en-US" sz="3200" b="1" u="sng" smtClean="0">
                <a:solidFill>
                  <a:srgbClr val="C00000"/>
                </a:solidFill>
              </a:rPr>
              <a:t>INTERCHANGEABILITY:</a:t>
            </a:r>
            <a:br>
              <a:rPr lang="en-CA" altLang="en-US" sz="3200" b="1" u="sng" smtClean="0">
                <a:solidFill>
                  <a:srgbClr val="C00000"/>
                </a:solidFill>
              </a:rPr>
            </a:br>
            <a:r>
              <a:rPr lang="en-CA" altLang="en-US" sz="3200" b="1" u="sng" smtClean="0">
                <a:solidFill>
                  <a:srgbClr val="C00000"/>
                </a:solidFill>
              </a:rPr>
              <a:t>EMA vs. MEMBER STATES</a:t>
            </a:r>
            <a:endParaRPr lang="en-CA" altLang="en-US" sz="3200" smtClean="0">
              <a:solidFill>
                <a:srgbClr val="C00000"/>
              </a:solidFill>
            </a:endParaRPr>
          </a:p>
        </p:txBody>
      </p:sp>
      <p:sp>
        <p:nvSpPr>
          <p:cNvPr id="43011" name="TextBox 4"/>
          <p:cNvSpPr txBox="1">
            <a:spLocks noChangeArrowheads="1"/>
          </p:cNvSpPr>
          <p:nvPr/>
        </p:nvSpPr>
        <p:spPr bwMode="auto">
          <a:xfrm>
            <a:off x="98426" y="1619250"/>
            <a:ext cx="6796087" cy="784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CA" altLang="en-US" sz="2400" b="1" u="sng" dirty="0">
                <a:solidFill>
                  <a:schemeClr val="tx2"/>
                </a:solidFill>
                <a:latin typeface="Arial" charset="0"/>
              </a:rPr>
              <a:t>EMA</a:t>
            </a:r>
            <a:r>
              <a:rPr lang="en-CA" altLang="en-US" sz="2400" b="1" dirty="0">
                <a:solidFill>
                  <a:schemeClr val="tx2"/>
                </a:solidFill>
                <a:latin typeface="Arial" charset="0"/>
              </a:rPr>
              <a:t>  </a:t>
            </a:r>
            <a:r>
              <a:rPr lang="en-CA" altLang="en-US" sz="2400" b="1" dirty="0">
                <a:latin typeface="Arial" charset="0"/>
              </a:rPr>
              <a:t>(September 27, 2012)</a:t>
            </a:r>
            <a:endParaRPr lang="en-CA" altLang="en-US" sz="2400" b="1" u="sng" dirty="0">
              <a:latin typeface="Arial" charset="0"/>
            </a:endParaRPr>
          </a:p>
          <a:p>
            <a:pPr eaLnBrk="1" hangingPunct="1">
              <a:spcBef>
                <a:spcPct val="0"/>
              </a:spcBef>
              <a:buFontTx/>
              <a:buNone/>
            </a:pPr>
            <a:endParaRPr lang="en-CA" altLang="en-US" sz="2400" b="1" u="sng" dirty="0">
              <a:solidFill>
                <a:schemeClr val="tx2"/>
              </a:solidFill>
              <a:latin typeface="Arial" charset="0"/>
            </a:endParaRPr>
          </a:p>
          <a:p>
            <a:pPr eaLnBrk="1" hangingPunct="1">
              <a:spcBef>
                <a:spcPct val="0"/>
              </a:spcBef>
              <a:buFontTx/>
              <a:buNone/>
            </a:pPr>
            <a:r>
              <a:rPr lang="en-CA" altLang="en-US" sz="2400" b="1" dirty="0">
                <a:solidFill>
                  <a:schemeClr val="tx2"/>
                </a:solidFill>
                <a:latin typeface="Arial" charset="0"/>
              </a:rPr>
              <a:t>“Can a biosimilar medicine and its reference</a:t>
            </a:r>
          </a:p>
          <a:p>
            <a:pPr eaLnBrk="1" hangingPunct="1">
              <a:spcBef>
                <a:spcPct val="0"/>
              </a:spcBef>
              <a:buFontTx/>
              <a:buNone/>
            </a:pPr>
            <a:r>
              <a:rPr lang="en-CA" altLang="en-US" sz="2400" b="1" dirty="0">
                <a:solidFill>
                  <a:schemeClr val="tx2"/>
                </a:solidFill>
                <a:latin typeface="Arial" charset="0"/>
              </a:rPr>
              <a:t>Medicine be used interchangeably?</a:t>
            </a:r>
          </a:p>
          <a:p>
            <a:pPr eaLnBrk="1" hangingPunct="1">
              <a:spcBef>
                <a:spcPct val="0"/>
              </a:spcBef>
              <a:buFontTx/>
              <a:buNone/>
            </a:pPr>
            <a:endParaRPr lang="en-CA" altLang="en-US" sz="2400" b="1" dirty="0">
              <a:solidFill>
                <a:schemeClr val="tx2"/>
              </a:solidFill>
              <a:latin typeface="Arial" charset="0"/>
            </a:endParaRPr>
          </a:p>
          <a:p>
            <a:pPr eaLnBrk="1" hangingPunct="1">
              <a:spcBef>
                <a:spcPct val="0"/>
              </a:spcBef>
              <a:buFontTx/>
              <a:buNone/>
            </a:pPr>
            <a:r>
              <a:rPr lang="en-CA" altLang="en-US" sz="2400" b="1" dirty="0">
                <a:latin typeface="Arial" charset="0"/>
              </a:rPr>
              <a:t>The EMA evaluates biosimilar medicines for</a:t>
            </a:r>
          </a:p>
          <a:p>
            <a:pPr eaLnBrk="1" hangingPunct="1">
              <a:spcBef>
                <a:spcPct val="0"/>
              </a:spcBef>
              <a:buFontTx/>
              <a:buNone/>
            </a:pPr>
            <a:r>
              <a:rPr lang="en-CA" altLang="en-US" sz="2400" b="1" dirty="0">
                <a:latin typeface="Arial" charset="0"/>
              </a:rPr>
              <a:t>authorization purposes. </a:t>
            </a:r>
            <a:r>
              <a:rPr lang="en-CA" altLang="en-US" sz="2400" b="1" dirty="0">
                <a:solidFill>
                  <a:srgbClr val="FF0000"/>
                </a:solidFill>
                <a:latin typeface="Arial" charset="0"/>
              </a:rPr>
              <a:t>The Agency’s</a:t>
            </a:r>
          </a:p>
          <a:p>
            <a:pPr eaLnBrk="1" hangingPunct="1">
              <a:spcBef>
                <a:spcPct val="0"/>
              </a:spcBef>
              <a:buFontTx/>
              <a:buNone/>
            </a:pPr>
            <a:r>
              <a:rPr lang="en-CA" altLang="en-US" sz="2400" b="1" dirty="0">
                <a:solidFill>
                  <a:srgbClr val="FF0000"/>
                </a:solidFill>
                <a:latin typeface="Arial" charset="0"/>
              </a:rPr>
              <a:t>evaluations do not include recommendations</a:t>
            </a:r>
          </a:p>
          <a:p>
            <a:pPr eaLnBrk="1" hangingPunct="1">
              <a:spcBef>
                <a:spcPct val="0"/>
              </a:spcBef>
              <a:buFontTx/>
              <a:buNone/>
            </a:pPr>
            <a:r>
              <a:rPr lang="en-CA" altLang="en-US" sz="2400" b="1" dirty="0">
                <a:solidFill>
                  <a:srgbClr val="FF0000"/>
                </a:solidFill>
                <a:latin typeface="Arial" charset="0"/>
              </a:rPr>
              <a:t>on whether on a biosimilar should be used</a:t>
            </a:r>
          </a:p>
          <a:p>
            <a:pPr eaLnBrk="1" hangingPunct="1">
              <a:spcBef>
                <a:spcPct val="0"/>
              </a:spcBef>
              <a:buFontTx/>
              <a:buNone/>
            </a:pPr>
            <a:r>
              <a:rPr lang="en-CA" altLang="en-US" sz="2400" b="1" dirty="0">
                <a:solidFill>
                  <a:srgbClr val="FF0000"/>
                </a:solidFill>
                <a:latin typeface="Arial" charset="0"/>
              </a:rPr>
              <a:t>interchangeably with its reference medicine.</a:t>
            </a:r>
          </a:p>
          <a:p>
            <a:pPr eaLnBrk="1" hangingPunct="1">
              <a:spcBef>
                <a:spcPct val="0"/>
              </a:spcBef>
              <a:buFontTx/>
              <a:buNone/>
            </a:pPr>
            <a:r>
              <a:rPr lang="en-CA" altLang="en-US" sz="2400" b="1" dirty="0">
                <a:latin typeface="Arial" charset="0"/>
              </a:rPr>
              <a:t>For questions related to switching from</a:t>
            </a:r>
          </a:p>
          <a:p>
            <a:pPr eaLnBrk="1" hangingPunct="1">
              <a:spcBef>
                <a:spcPct val="0"/>
              </a:spcBef>
              <a:buFontTx/>
              <a:buNone/>
            </a:pPr>
            <a:r>
              <a:rPr lang="en-CA" altLang="en-US" sz="2400" b="1" dirty="0">
                <a:latin typeface="Arial" charset="0"/>
              </a:rPr>
              <a:t>one biological medicine to another,</a:t>
            </a:r>
          </a:p>
          <a:p>
            <a:pPr eaLnBrk="1" hangingPunct="1">
              <a:spcBef>
                <a:spcPct val="0"/>
              </a:spcBef>
              <a:buFontTx/>
              <a:buNone/>
            </a:pPr>
            <a:r>
              <a:rPr lang="en-CA" altLang="en-US" sz="2400" b="1" dirty="0">
                <a:latin typeface="Arial" charset="0"/>
              </a:rPr>
              <a:t>patients should speak to their doctor</a:t>
            </a:r>
          </a:p>
          <a:p>
            <a:pPr eaLnBrk="1" hangingPunct="1">
              <a:spcBef>
                <a:spcPct val="0"/>
              </a:spcBef>
              <a:buFontTx/>
              <a:buNone/>
            </a:pPr>
            <a:r>
              <a:rPr lang="en-CA" altLang="en-US" sz="2400" b="1" dirty="0">
                <a:latin typeface="Arial" charset="0"/>
              </a:rPr>
              <a:t>or pharmacist.”</a:t>
            </a:r>
          </a:p>
          <a:p>
            <a:pPr eaLnBrk="1" hangingPunct="1">
              <a:spcBef>
                <a:spcPct val="0"/>
              </a:spcBef>
              <a:buFontTx/>
              <a:buNone/>
            </a:pPr>
            <a:endParaRPr lang="en-CA" altLang="en-US" sz="2400" b="1" dirty="0">
              <a:latin typeface="Arial" charset="0"/>
            </a:endParaRPr>
          </a:p>
          <a:p>
            <a:pPr eaLnBrk="1" hangingPunct="1">
              <a:spcBef>
                <a:spcPct val="0"/>
              </a:spcBef>
              <a:buFontTx/>
              <a:buNone/>
            </a:pPr>
            <a:endParaRPr lang="en-CA" altLang="en-US" sz="2400" b="1" dirty="0">
              <a:latin typeface="Arial" charset="0"/>
            </a:endParaRPr>
          </a:p>
          <a:p>
            <a:pPr eaLnBrk="1" hangingPunct="1">
              <a:spcBef>
                <a:spcPct val="0"/>
              </a:spcBef>
              <a:buFontTx/>
              <a:buNone/>
            </a:pPr>
            <a:endParaRPr lang="en-CA" altLang="en-US" sz="2400" b="1" dirty="0">
              <a:latin typeface="Arial" charset="0"/>
            </a:endParaRPr>
          </a:p>
          <a:p>
            <a:pPr eaLnBrk="1" hangingPunct="1">
              <a:spcBef>
                <a:spcPct val="0"/>
              </a:spcBef>
              <a:buFontTx/>
              <a:buNone/>
            </a:pPr>
            <a:r>
              <a:rPr lang="en-CA" altLang="en-US" sz="2400" b="1" dirty="0">
                <a:latin typeface="Arial" charset="0"/>
              </a:rPr>
              <a:t>It is up to the </a:t>
            </a:r>
            <a:r>
              <a:rPr lang="en-CA" altLang="en-US" sz="2400" b="1" dirty="0">
                <a:solidFill>
                  <a:schemeClr val="tx2"/>
                </a:solidFill>
                <a:latin typeface="Arial" charset="0"/>
              </a:rPr>
              <a:t>member states</a:t>
            </a:r>
            <a:r>
              <a:rPr lang="en-CA" altLang="en-US" sz="2400" b="1" dirty="0">
                <a:latin typeface="Arial" charset="0"/>
              </a:rPr>
              <a:t>!...</a:t>
            </a:r>
          </a:p>
          <a:p>
            <a:pPr eaLnBrk="1" hangingPunct="1">
              <a:spcBef>
                <a:spcPct val="0"/>
              </a:spcBef>
              <a:buFontTx/>
              <a:buNone/>
            </a:pPr>
            <a:endParaRPr lang="en-CA" altLang="en-US" sz="2400" b="1" dirty="0">
              <a:latin typeface="Arial" charset="0"/>
            </a:endParaRPr>
          </a:p>
          <a:p>
            <a:pPr eaLnBrk="1" hangingPunct="1">
              <a:spcBef>
                <a:spcPct val="0"/>
              </a:spcBef>
              <a:buFontTx/>
              <a:buNone/>
            </a:pPr>
            <a:endParaRPr lang="en-CA" altLang="en-US" sz="2400" b="1" u="sng" dirty="0">
              <a:solidFill>
                <a:schemeClr val="tx2"/>
              </a:solidFill>
              <a:latin typeface="Arial" charset="0"/>
            </a:endParaRPr>
          </a:p>
          <a:p>
            <a:pPr eaLnBrk="1" hangingPunct="1">
              <a:spcBef>
                <a:spcPct val="0"/>
              </a:spcBef>
              <a:buFontTx/>
              <a:buNone/>
            </a:pPr>
            <a:endParaRPr lang="en-CA" altLang="en-US" sz="2400" b="1" dirty="0">
              <a:solidFill>
                <a:schemeClr val="tx2"/>
              </a:solidFill>
              <a:latin typeface="Arial" charset="0"/>
            </a:endParaRPr>
          </a:p>
        </p:txBody>
      </p:sp>
      <p:sp>
        <p:nvSpPr>
          <p:cNvPr id="3" name="Slide Number Placeholder 2"/>
          <p:cNvSpPr>
            <a:spLocks noGrp="1"/>
          </p:cNvSpPr>
          <p:nvPr>
            <p:ph type="sldNum" sz="quarter" idx="12"/>
          </p:nvPr>
        </p:nvSpPr>
        <p:spPr/>
        <p:txBody>
          <a:bodyPr/>
          <a:lstStyle/>
          <a:p>
            <a:pPr>
              <a:defRPr/>
            </a:pPr>
            <a:fld id="{A1FD14FB-1943-43DD-9A66-AFEDB08A408A}" type="slidenum">
              <a:rPr lang="en-CA" smtClean="0"/>
              <a:pPr>
                <a:defRPr/>
              </a:pPr>
              <a:t>21</a:t>
            </a:fld>
            <a:endParaRPr lang="en-CA"/>
          </a:p>
        </p:txBody>
      </p:sp>
    </p:spTree>
    <p:extLst>
      <p:ext uri="{BB962C8B-B14F-4D97-AF65-F5344CB8AC3E}">
        <p14:creationId xmlns:p14="http://schemas.microsoft.com/office/powerpoint/2010/main" val="5917849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333375" y="0"/>
            <a:ext cx="6172200" cy="1331913"/>
          </a:xfrm>
        </p:spPr>
        <p:txBody>
          <a:bodyPr/>
          <a:lstStyle/>
          <a:p>
            <a:r>
              <a:rPr lang="en-CA" altLang="en-US" sz="3200" b="1" u="sng" smtClean="0">
                <a:solidFill>
                  <a:srgbClr val="C00000"/>
                </a:solidFill>
              </a:rPr>
              <a:t>INTERCHANGEABILITY:</a:t>
            </a:r>
            <a:br>
              <a:rPr lang="en-CA" altLang="en-US" sz="3200" b="1" u="sng" smtClean="0">
                <a:solidFill>
                  <a:srgbClr val="C00000"/>
                </a:solidFill>
              </a:rPr>
            </a:br>
            <a:r>
              <a:rPr lang="en-CA" altLang="en-US" sz="3200" b="1" u="sng" smtClean="0">
                <a:solidFill>
                  <a:srgbClr val="C00000"/>
                </a:solidFill>
              </a:rPr>
              <a:t>EMA vs. MEMBER STATES</a:t>
            </a:r>
            <a:endParaRPr lang="en-CA" altLang="en-US" sz="3200" b="1" smtClean="0">
              <a:solidFill>
                <a:srgbClr val="C00000"/>
              </a:solidFill>
            </a:endParaRPr>
          </a:p>
        </p:txBody>
      </p:sp>
      <p:sp>
        <p:nvSpPr>
          <p:cNvPr id="44035" name="TextBox 2"/>
          <p:cNvSpPr txBox="1">
            <a:spLocks noChangeArrowheads="1"/>
          </p:cNvSpPr>
          <p:nvPr/>
        </p:nvSpPr>
        <p:spPr bwMode="auto">
          <a:xfrm>
            <a:off x="275749" y="1619672"/>
            <a:ext cx="6582251" cy="8217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CA" altLang="en-US" sz="2400" b="1" dirty="0">
                <a:latin typeface="Arial" charset="0"/>
              </a:rPr>
              <a:t>Consequence – </a:t>
            </a:r>
            <a:r>
              <a:rPr lang="en-CA" altLang="en-US" sz="2400" b="1" u="sng" dirty="0">
                <a:solidFill>
                  <a:schemeClr val="tx2"/>
                </a:solidFill>
                <a:latin typeface="Arial" charset="0"/>
              </a:rPr>
              <a:t>very </a:t>
            </a:r>
            <a:r>
              <a:rPr lang="en-CA" altLang="en-US" sz="2400" b="1" u="sng" dirty="0">
                <a:solidFill>
                  <a:srgbClr val="FF0000"/>
                </a:solidFill>
                <a:latin typeface="Arial" charset="0"/>
              </a:rPr>
              <a:t>diverse</a:t>
            </a:r>
            <a:r>
              <a:rPr lang="en-CA" altLang="en-US" sz="2400" b="1" u="sng" dirty="0">
                <a:solidFill>
                  <a:schemeClr val="tx2"/>
                </a:solidFill>
                <a:latin typeface="Arial" charset="0"/>
              </a:rPr>
              <a:t> expectations</a:t>
            </a:r>
            <a:r>
              <a:rPr lang="en-CA" altLang="en-US" sz="2400" b="1" dirty="0">
                <a:latin typeface="Arial" charset="0"/>
              </a:rPr>
              <a:t>:  </a:t>
            </a:r>
          </a:p>
          <a:p>
            <a:pPr eaLnBrk="1" hangingPunct="1">
              <a:spcBef>
                <a:spcPct val="0"/>
              </a:spcBef>
              <a:buFontTx/>
              <a:buNone/>
            </a:pPr>
            <a:r>
              <a:rPr lang="en-CA" altLang="en-US" sz="2400" b="1" dirty="0">
                <a:latin typeface="Arial" charset="0"/>
              </a:rPr>
              <a:t>   Member states:</a:t>
            </a:r>
          </a:p>
          <a:p>
            <a:pPr eaLnBrk="1" hangingPunct="1">
              <a:spcBef>
                <a:spcPct val="0"/>
              </a:spcBef>
              <a:buFontTx/>
              <a:buNone/>
            </a:pPr>
            <a:endParaRPr lang="en-CA" altLang="en-US" sz="2400" b="1" dirty="0">
              <a:latin typeface="Arial" charset="0"/>
            </a:endParaRPr>
          </a:p>
          <a:p>
            <a:pPr eaLnBrk="1" hangingPunct="1">
              <a:spcBef>
                <a:spcPct val="0"/>
              </a:spcBef>
              <a:buFontTx/>
              <a:buNone/>
            </a:pPr>
            <a:r>
              <a:rPr lang="en-CA" altLang="en-US" sz="2400" b="1" dirty="0">
                <a:latin typeface="Arial" charset="0"/>
              </a:rPr>
              <a:t>   * Require prescription by brand name</a:t>
            </a:r>
          </a:p>
          <a:p>
            <a:pPr eaLnBrk="1" hangingPunct="1">
              <a:spcBef>
                <a:spcPct val="0"/>
              </a:spcBef>
              <a:buFontTx/>
              <a:buNone/>
            </a:pPr>
            <a:r>
              <a:rPr lang="en-CA" altLang="en-US" sz="2400" b="1" dirty="0">
                <a:latin typeface="Arial" charset="0"/>
              </a:rPr>
              <a:t>          (</a:t>
            </a:r>
            <a:r>
              <a:rPr lang="en-CA" altLang="en-US" sz="2400" b="1" dirty="0" smtClean="0">
                <a:latin typeface="Arial" charset="0"/>
              </a:rPr>
              <a:t>Austria)</a:t>
            </a:r>
            <a:endParaRPr lang="en-CA" altLang="en-US" sz="2400" b="1" dirty="0">
              <a:latin typeface="Arial" charset="0"/>
            </a:endParaRPr>
          </a:p>
          <a:p>
            <a:pPr eaLnBrk="1" hangingPunct="1">
              <a:spcBef>
                <a:spcPct val="0"/>
              </a:spcBef>
              <a:buFontTx/>
              <a:buNone/>
            </a:pPr>
            <a:endParaRPr lang="en-CA" altLang="en-US" sz="2400" b="1" dirty="0">
              <a:latin typeface="Arial" charset="0"/>
            </a:endParaRPr>
          </a:p>
          <a:p>
            <a:pPr eaLnBrk="1" hangingPunct="1">
              <a:spcBef>
                <a:spcPct val="0"/>
              </a:spcBef>
              <a:buFontTx/>
              <a:buNone/>
            </a:pPr>
            <a:r>
              <a:rPr lang="en-CA" altLang="en-US" sz="2400" b="1" dirty="0">
                <a:latin typeface="Arial" charset="0"/>
              </a:rPr>
              <a:t>   * Prohibit automatic substitution</a:t>
            </a:r>
          </a:p>
          <a:p>
            <a:pPr eaLnBrk="1" hangingPunct="1">
              <a:spcBef>
                <a:spcPct val="0"/>
              </a:spcBef>
              <a:buFontTx/>
              <a:buNone/>
            </a:pPr>
            <a:r>
              <a:rPr lang="en-CA" altLang="en-US" sz="2400" b="1" dirty="0">
                <a:latin typeface="Arial" charset="0"/>
              </a:rPr>
              <a:t>          (most states)</a:t>
            </a:r>
          </a:p>
          <a:p>
            <a:pPr eaLnBrk="1" hangingPunct="1">
              <a:spcBef>
                <a:spcPct val="0"/>
              </a:spcBef>
              <a:buFontTx/>
              <a:buNone/>
            </a:pPr>
            <a:endParaRPr lang="en-CA" altLang="en-US" sz="2400" b="1" dirty="0">
              <a:latin typeface="Arial" charset="0"/>
            </a:endParaRPr>
          </a:p>
          <a:p>
            <a:pPr eaLnBrk="1" hangingPunct="1">
              <a:spcBef>
                <a:spcPct val="0"/>
              </a:spcBef>
              <a:buFontTx/>
              <a:buNone/>
            </a:pPr>
            <a:r>
              <a:rPr lang="en-CA" altLang="en-US" sz="2400" b="1" dirty="0">
                <a:latin typeface="Arial" charset="0"/>
              </a:rPr>
              <a:t>   * Require active prohibition by the</a:t>
            </a:r>
          </a:p>
          <a:p>
            <a:pPr eaLnBrk="1" hangingPunct="1">
              <a:spcBef>
                <a:spcPct val="0"/>
              </a:spcBef>
              <a:buFontTx/>
              <a:buNone/>
            </a:pPr>
            <a:r>
              <a:rPr lang="en-CA" altLang="en-US" sz="2400" b="1" dirty="0">
                <a:latin typeface="Arial" charset="0"/>
              </a:rPr>
              <a:t>          physician  (Czech Rep., Slovenia) </a:t>
            </a:r>
          </a:p>
          <a:p>
            <a:pPr eaLnBrk="1" hangingPunct="1">
              <a:spcBef>
                <a:spcPct val="0"/>
              </a:spcBef>
              <a:buFontTx/>
              <a:buNone/>
            </a:pPr>
            <a:endParaRPr lang="en-CA" altLang="en-US" sz="2400" b="1" dirty="0">
              <a:latin typeface="Arial" charset="0"/>
            </a:endParaRPr>
          </a:p>
          <a:p>
            <a:pPr eaLnBrk="1" hangingPunct="1">
              <a:spcBef>
                <a:spcPct val="0"/>
              </a:spcBef>
              <a:buFontTx/>
              <a:buNone/>
            </a:pPr>
            <a:r>
              <a:rPr lang="en-CA" altLang="en-US" sz="2400" b="1" dirty="0">
                <a:latin typeface="Arial" charset="0"/>
              </a:rPr>
              <a:t>   * Official list states substitutable</a:t>
            </a:r>
          </a:p>
          <a:p>
            <a:pPr eaLnBrk="1" hangingPunct="1">
              <a:spcBef>
                <a:spcPct val="0"/>
              </a:spcBef>
              <a:buFontTx/>
              <a:buNone/>
            </a:pPr>
            <a:r>
              <a:rPr lang="en-CA" altLang="en-US" sz="2400" b="1" dirty="0">
                <a:latin typeface="Arial" charset="0"/>
              </a:rPr>
              <a:t>          products (e.g. Denmark, Finland)  </a:t>
            </a:r>
          </a:p>
          <a:p>
            <a:pPr eaLnBrk="1" hangingPunct="1">
              <a:spcBef>
                <a:spcPct val="0"/>
              </a:spcBef>
              <a:buFontTx/>
              <a:buNone/>
            </a:pPr>
            <a:endParaRPr lang="en-CA" altLang="en-US" sz="2400" b="1" dirty="0">
              <a:latin typeface="Arial" charset="0"/>
            </a:endParaRPr>
          </a:p>
          <a:p>
            <a:pPr eaLnBrk="1" hangingPunct="1">
              <a:spcBef>
                <a:spcPct val="0"/>
              </a:spcBef>
              <a:buFontTx/>
              <a:buNone/>
            </a:pPr>
            <a:r>
              <a:rPr lang="en-CA" altLang="en-US" sz="2400" b="1" dirty="0">
                <a:latin typeface="Arial" charset="0"/>
              </a:rPr>
              <a:t>   * Permit substitution (Romania</a:t>
            </a:r>
            <a:r>
              <a:rPr lang="en-CA" altLang="en-US" sz="2400" b="1" dirty="0" smtClean="0">
                <a:latin typeface="Arial" charset="0"/>
              </a:rPr>
              <a:t>)</a:t>
            </a:r>
          </a:p>
          <a:p>
            <a:pPr eaLnBrk="1" hangingPunct="1">
              <a:spcBef>
                <a:spcPct val="0"/>
              </a:spcBef>
              <a:buFontTx/>
              <a:buNone/>
            </a:pPr>
            <a:endParaRPr lang="en-CA" altLang="en-US" sz="2400" b="1" dirty="0" smtClean="0">
              <a:latin typeface="Arial" charset="0"/>
            </a:endParaRPr>
          </a:p>
          <a:p>
            <a:pPr eaLnBrk="1" hangingPunct="1">
              <a:spcBef>
                <a:spcPct val="0"/>
              </a:spcBef>
              <a:buFontTx/>
              <a:buNone/>
            </a:pPr>
            <a:r>
              <a:rPr lang="en-CA" altLang="en-US" sz="2400" b="1" dirty="0" smtClean="0">
                <a:latin typeface="Arial" charset="0"/>
              </a:rPr>
              <a:t>Influence of </a:t>
            </a:r>
            <a:r>
              <a:rPr lang="en-CA" altLang="en-US" sz="2400" b="1" dirty="0" smtClean="0">
                <a:solidFill>
                  <a:srgbClr val="FF0000"/>
                </a:solidFill>
                <a:latin typeface="Arial" charset="0"/>
              </a:rPr>
              <a:t>diverse</a:t>
            </a:r>
            <a:r>
              <a:rPr lang="en-CA" altLang="en-US" sz="2400" b="1" dirty="0" smtClean="0">
                <a:solidFill>
                  <a:schemeClr val="tx2"/>
                </a:solidFill>
                <a:latin typeface="Arial" charset="0"/>
              </a:rPr>
              <a:t> </a:t>
            </a:r>
            <a:r>
              <a:rPr lang="en-CA" altLang="en-US" sz="2400" b="1" u="sng" dirty="0" smtClean="0">
                <a:solidFill>
                  <a:schemeClr val="tx2"/>
                </a:solidFill>
                <a:latin typeface="Arial" charset="0"/>
              </a:rPr>
              <a:t>reimbursement</a:t>
            </a:r>
            <a:r>
              <a:rPr lang="en-CA" altLang="en-US" sz="2400" b="1" dirty="0" smtClean="0">
                <a:solidFill>
                  <a:schemeClr val="tx2"/>
                </a:solidFill>
                <a:latin typeface="Arial" charset="0"/>
              </a:rPr>
              <a:t> </a:t>
            </a:r>
          </a:p>
          <a:p>
            <a:pPr eaLnBrk="1" hangingPunct="1">
              <a:spcBef>
                <a:spcPct val="0"/>
              </a:spcBef>
              <a:buFontTx/>
              <a:buNone/>
            </a:pPr>
            <a:r>
              <a:rPr lang="en-CA" altLang="en-US" sz="2400" b="1" dirty="0" smtClean="0">
                <a:solidFill>
                  <a:schemeClr val="tx2"/>
                </a:solidFill>
                <a:latin typeface="Arial" charset="0"/>
              </a:rPr>
              <a:t>    </a:t>
            </a:r>
            <a:r>
              <a:rPr lang="en-CA" altLang="en-US" sz="2400" b="1" u="sng" dirty="0" smtClean="0">
                <a:solidFill>
                  <a:schemeClr val="tx2"/>
                </a:solidFill>
                <a:latin typeface="Arial" charset="0"/>
              </a:rPr>
              <a:t>policies</a:t>
            </a:r>
            <a:endParaRPr lang="en-CA" altLang="en-US" sz="2400" b="1" u="sng" dirty="0">
              <a:solidFill>
                <a:schemeClr val="tx2"/>
              </a:solidFill>
              <a:latin typeface="Arial" charset="0"/>
            </a:endParaRPr>
          </a:p>
          <a:p>
            <a:pPr eaLnBrk="1" hangingPunct="1">
              <a:spcBef>
                <a:spcPct val="0"/>
              </a:spcBef>
              <a:buFontTx/>
              <a:buNone/>
            </a:pPr>
            <a:endParaRPr lang="en-CA" altLang="en-US" sz="2400" b="1" dirty="0">
              <a:latin typeface="Arial" charset="0"/>
            </a:endParaRPr>
          </a:p>
          <a:p>
            <a:pPr eaLnBrk="1" hangingPunct="1">
              <a:spcBef>
                <a:spcPct val="0"/>
              </a:spcBef>
              <a:buFontTx/>
              <a:buNone/>
            </a:pPr>
            <a:r>
              <a:rPr lang="en-CA" altLang="en-US" sz="2400" b="1" dirty="0">
                <a:latin typeface="Arial" charset="0"/>
              </a:rPr>
              <a:t>   </a:t>
            </a:r>
          </a:p>
          <a:p>
            <a:pPr eaLnBrk="1" hangingPunct="1">
              <a:spcBef>
                <a:spcPct val="0"/>
              </a:spcBef>
              <a:buFontTx/>
              <a:buNone/>
            </a:pPr>
            <a:endParaRPr lang="en-CA" altLang="en-US" sz="2400" b="1" dirty="0">
              <a:latin typeface="Arial" charset="0"/>
            </a:endParaRPr>
          </a:p>
        </p:txBody>
      </p:sp>
      <p:sp>
        <p:nvSpPr>
          <p:cNvPr id="4" name="Slide Number Placeholder 3"/>
          <p:cNvSpPr>
            <a:spLocks noGrp="1"/>
          </p:cNvSpPr>
          <p:nvPr>
            <p:ph type="sldNum" sz="quarter" idx="12"/>
          </p:nvPr>
        </p:nvSpPr>
        <p:spPr/>
        <p:txBody>
          <a:bodyPr/>
          <a:lstStyle/>
          <a:p>
            <a:pPr>
              <a:defRPr/>
            </a:pPr>
            <a:fld id="{26EC0B0D-9878-4FE3-BB63-1A4D16744797}" type="slidenum">
              <a:rPr lang="en-CA" smtClean="0"/>
              <a:pPr>
                <a:defRPr/>
              </a:pPr>
              <a:t>22</a:t>
            </a:fld>
            <a:endParaRPr lang="en-CA"/>
          </a:p>
        </p:txBody>
      </p:sp>
    </p:spTree>
    <p:extLst>
      <p:ext uri="{BB962C8B-B14F-4D97-AF65-F5344CB8AC3E}">
        <p14:creationId xmlns:p14="http://schemas.microsoft.com/office/powerpoint/2010/main" val="18803995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333375" y="0"/>
            <a:ext cx="6172200" cy="1524000"/>
          </a:xfrm>
        </p:spPr>
        <p:txBody>
          <a:bodyPr/>
          <a:lstStyle/>
          <a:p>
            <a:r>
              <a:rPr lang="en-CA" altLang="en-US" sz="3200" b="1" u="sng" smtClean="0">
                <a:solidFill>
                  <a:srgbClr val="C00000"/>
                </a:solidFill>
              </a:rPr>
              <a:t>DISHARMONIZATION:</a:t>
            </a:r>
            <a:br>
              <a:rPr lang="en-CA" altLang="en-US" sz="3200" b="1" u="sng" smtClean="0">
                <a:solidFill>
                  <a:srgbClr val="C00000"/>
                </a:solidFill>
              </a:rPr>
            </a:br>
            <a:r>
              <a:rPr lang="en-CA" altLang="en-US" sz="3200" b="1" u="sng" smtClean="0">
                <a:solidFill>
                  <a:srgbClr val="C00000"/>
                </a:solidFill>
              </a:rPr>
              <a:t>CENTRAL REGULATORS vs. PAYERS</a:t>
            </a:r>
          </a:p>
        </p:txBody>
      </p:sp>
      <p:sp>
        <p:nvSpPr>
          <p:cNvPr id="45059" name="TextBox 2"/>
          <p:cNvSpPr txBox="1">
            <a:spLocks noChangeArrowheads="1"/>
          </p:cNvSpPr>
          <p:nvPr/>
        </p:nvSpPr>
        <p:spPr bwMode="auto">
          <a:xfrm>
            <a:off x="115888" y="2246313"/>
            <a:ext cx="6850062" cy="5262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CA" altLang="en-US" sz="2400" b="1" u="sng" dirty="0">
                <a:solidFill>
                  <a:srgbClr val="FF0000"/>
                </a:solidFill>
                <a:latin typeface="Arial" charset="0"/>
              </a:rPr>
              <a:t>An opinion</a:t>
            </a:r>
            <a:r>
              <a:rPr lang="en-CA" altLang="en-US" sz="2400" b="1" dirty="0">
                <a:solidFill>
                  <a:srgbClr val="FF0000"/>
                </a:solidFill>
                <a:latin typeface="Arial" charset="0"/>
              </a:rPr>
              <a:t>:</a:t>
            </a:r>
          </a:p>
          <a:p>
            <a:pPr eaLnBrk="1" hangingPunct="1">
              <a:spcBef>
                <a:spcPct val="0"/>
              </a:spcBef>
              <a:buFontTx/>
              <a:buNone/>
            </a:pPr>
            <a:endParaRPr lang="en-CA" altLang="en-US" sz="2400" b="1" dirty="0">
              <a:latin typeface="Arial" charset="0"/>
            </a:endParaRPr>
          </a:p>
          <a:p>
            <a:pPr eaLnBrk="1" hangingPunct="1">
              <a:spcBef>
                <a:spcPct val="0"/>
              </a:spcBef>
              <a:buFontTx/>
              <a:buNone/>
            </a:pPr>
            <a:r>
              <a:rPr lang="en-CA" altLang="en-US" sz="2400" b="1" dirty="0">
                <a:latin typeface="Arial" charset="0"/>
              </a:rPr>
              <a:t>*  Central regulators have</a:t>
            </a:r>
            <a:r>
              <a:rPr lang="en-CA" altLang="en-US" sz="2400" b="1" dirty="0">
                <a:solidFill>
                  <a:schemeClr val="tx2"/>
                </a:solidFill>
                <a:latin typeface="Arial" charset="0"/>
              </a:rPr>
              <a:t> limited authority</a:t>
            </a:r>
            <a:r>
              <a:rPr lang="en-CA" altLang="en-US" sz="2400" b="1" dirty="0">
                <a:latin typeface="Arial" charset="0"/>
              </a:rPr>
              <a:t> on</a:t>
            </a:r>
          </a:p>
          <a:p>
            <a:pPr eaLnBrk="1" hangingPunct="1">
              <a:spcBef>
                <a:spcPct val="0"/>
              </a:spcBef>
              <a:buFontTx/>
              <a:buNone/>
            </a:pPr>
            <a:r>
              <a:rPr lang="en-CA" altLang="en-US" sz="2400" b="1" dirty="0">
                <a:latin typeface="Arial" charset="0"/>
              </a:rPr>
              <a:t>the implementation of interchangeability</a:t>
            </a:r>
          </a:p>
          <a:p>
            <a:pPr eaLnBrk="1" hangingPunct="1">
              <a:spcBef>
                <a:spcPct val="0"/>
              </a:spcBef>
              <a:buFontTx/>
              <a:buNone/>
            </a:pPr>
            <a:endParaRPr lang="en-CA" altLang="en-US" sz="2400" b="1" dirty="0">
              <a:latin typeface="Arial" charset="0"/>
            </a:endParaRPr>
          </a:p>
          <a:p>
            <a:pPr eaLnBrk="1" hangingPunct="1">
              <a:spcBef>
                <a:spcPct val="0"/>
              </a:spcBef>
              <a:buFontTx/>
              <a:buNone/>
            </a:pPr>
            <a:r>
              <a:rPr lang="en-CA" altLang="en-US" sz="2400" b="1" dirty="0">
                <a:latin typeface="Arial" charset="0"/>
              </a:rPr>
              <a:t>* Central regulators actually </a:t>
            </a:r>
            <a:r>
              <a:rPr lang="en-CA" altLang="en-US" sz="2400" b="1" u="sng" dirty="0">
                <a:solidFill>
                  <a:schemeClr val="tx2"/>
                </a:solidFill>
                <a:latin typeface="Arial" charset="0"/>
              </a:rPr>
              <a:t>evade</a:t>
            </a:r>
            <a:r>
              <a:rPr lang="en-CA" altLang="en-US" sz="2400" b="1" dirty="0">
                <a:latin typeface="Arial" charset="0"/>
              </a:rPr>
              <a:t> </a:t>
            </a:r>
          </a:p>
          <a:p>
            <a:pPr eaLnBrk="1" hangingPunct="1">
              <a:spcBef>
                <a:spcPct val="0"/>
              </a:spcBef>
              <a:buFontTx/>
              <a:buNone/>
            </a:pPr>
            <a:r>
              <a:rPr lang="en-CA" altLang="en-US" sz="2400" b="1" dirty="0">
                <a:latin typeface="Arial" charset="0"/>
              </a:rPr>
              <a:t>responsibility for interchangeability</a:t>
            </a:r>
          </a:p>
          <a:p>
            <a:pPr eaLnBrk="1" hangingPunct="1">
              <a:spcBef>
                <a:spcPct val="0"/>
              </a:spcBef>
              <a:buFontTx/>
              <a:buNone/>
            </a:pPr>
            <a:endParaRPr lang="en-CA" altLang="en-US" sz="2400" b="1" dirty="0">
              <a:latin typeface="Arial" charset="0"/>
            </a:endParaRPr>
          </a:p>
          <a:p>
            <a:pPr eaLnBrk="1" hangingPunct="1">
              <a:spcBef>
                <a:spcPct val="0"/>
              </a:spcBef>
              <a:buFontTx/>
              <a:buNone/>
            </a:pPr>
            <a:r>
              <a:rPr lang="en-CA" altLang="en-US" sz="2400" b="1" dirty="0">
                <a:latin typeface="Arial" charset="0"/>
              </a:rPr>
              <a:t>* Consequence: each payer (state, province,</a:t>
            </a:r>
          </a:p>
          <a:p>
            <a:pPr eaLnBrk="1" hangingPunct="1">
              <a:spcBef>
                <a:spcPct val="0"/>
              </a:spcBef>
              <a:buFontTx/>
              <a:buNone/>
            </a:pPr>
            <a:r>
              <a:rPr lang="en-CA" altLang="en-US" sz="2400" b="1" dirty="0">
                <a:latin typeface="Arial" charset="0"/>
              </a:rPr>
              <a:t>insurance co.) establishes its </a:t>
            </a:r>
            <a:r>
              <a:rPr lang="en-CA" altLang="en-US" sz="2400" b="1" dirty="0">
                <a:solidFill>
                  <a:schemeClr val="tx2"/>
                </a:solidFill>
                <a:latin typeface="Arial" charset="0"/>
              </a:rPr>
              <a:t>own rules</a:t>
            </a:r>
          </a:p>
          <a:p>
            <a:pPr eaLnBrk="1" hangingPunct="1">
              <a:spcBef>
                <a:spcPct val="0"/>
              </a:spcBef>
              <a:buFontTx/>
              <a:buNone/>
            </a:pPr>
            <a:endParaRPr lang="en-CA" altLang="en-US" sz="2400" b="1" dirty="0">
              <a:latin typeface="Arial" charset="0"/>
            </a:endParaRPr>
          </a:p>
          <a:p>
            <a:pPr eaLnBrk="1" hangingPunct="1">
              <a:spcBef>
                <a:spcPct val="0"/>
              </a:spcBef>
              <a:buFontTx/>
              <a:buNone/>
            </a:pPr>
            <a:r>
              <a:rPr lang="en-CA" altLang="en-US" sz="2400" b="1" dirty="0">
                <a:latin typeface="Arial" charset="0"/>
              </a:rPr>
              <a:t>* Regulations (good and bad) </a:t>
            </a:r>
            <a:r>
              <a:rPr lang="en-CA" altLang="en-US" sz="2400" b="1" u="sng" dirty="0">
                <a:solidFill>
                  <a:srgbClr val="FF0000"/>
                </a:solidFill>
                <a:latin typeface="Arial" charset="0"/>
              </a:rPr>
              <a:t>vary widely,</a:t>
            </a:r>
          </a:p>
          <a:p>
            <a:pPr eaLnBrk="1" hangingPunct="1">
              <a:spcBef>
                <a:spcPct val="0"/>
              </a:spcBef>
              <a:buFontTx/>
              <a:buNone/>
            </a:pPr>
            <a:r>
              <a:rPr lang="en-CA" altLang="en-US" sz="2400" b="1" dirty="0">
                <a:latin typeface="Arial" charset="0"/>
              </a:rPr>
              <a:t>and may conflict (in the US) with the law</a:t>
            </a:r>
          </a:p>
          <a:p>
            <a:pPr eaLnBrk="1" hangingPunct="1">
              <a:spcBef>
                <a:spcPct val="0"/>
              </a:spcBef>
              <a:buFontTx/>
              <a:buNone/>
            </a:pPr>
            <a:endParaRPr lang="en-CA" altLang="en-US" sz="2400" dirty="0">
              <a:latin typeface="Arial" charset="0"/>
            </a:endParaRPr>
          </a:p>
        </p:txBody>
      </p:sp>
      <p:sp>
        <p:nvSpPr>
          <p:cNvPr id="4" name="Slide Number Placeholder 3"/>
          <p:cNvSpPr>
            <a:spLocks noGrp="1"/>
          </p:cNvSpPr>
          <p:nvPr>
            <p:ph type="sldNum" sz="quarter" idx="12"/>
          </p:nvPr>
        </p:nvSpPr>
        <p:spPr/>
        <p:txBody>
          <a:bodyPr/>
          <a:lstStyle/>
          <a:p>
            <a:pPr>
              <a:defRPr/>
            </a:pPr>
            <a:fld id="{5681D60B-BF23-4194-82CB-E0F2080613C0}" type="slidenum">
              <a:rPr lang="en-CA" smtClean="0"/>
              <a:pPr>
                <a:defRPr/>
              </a:pPr>
              <a:t>23</a:t>
            </a:fld>
            <a:endParaRPr lang="en-CA"/>
          </a:p>
        </p:txBody>
      </p:sp>
    </p:spTree>
    <p:extLst>
      <p:ext uri="{BB962C8B-B14F-4D97-AF65-F5344CB8AC3E}">
        <p14:creationId xmlns:p14="http://schemas.microsoft.com/office/powerpoint/2010/main" val="21595344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0" y="-2117"/>
            <a:ext cx="6858000" cy="1117601"/>
          </a:xfrm>
        </p:spPr>
        <p:txBody>
          <a:bodyPr/>
          <a:lstStyle/>
          <a:p>
            <a:r>
              <a:rPr lang="en-CA" altLang="en-US" sz="3600" b="1" u="sng" dirty="0" smtClean="0">
                <a:solidFill>
                  <a:srgbClr val="C00000"/>
                </a:solidFill>
              </a:rPr>
              <a:t>EUROPE: BIOSIMILARS APPROVED</a:t>
            </a:r>
          </a:p>
        </p:txBody>
      </p:sp>
      <p:sp>
        <p:nvSpPr>
          <p:cNvPr id="26627" name="TextBox 2"/>
          <p:cNvSpPr txBox="1">
            <a:spLocks noChangeArrowheads="1"/>
          </p:cNvSpPr>
          <p:nvPr/>
        </p:nvSpPr>
        <p:spPr bwMode="auto">
          <a:xfrm>
            <a:off x="617935" y="922867"/>
            <a:ext cx="6259406" cy="6463308"/>
          </a:xfrm>
          <a:prstGeom prst="rect">
            <a:avLst/>
          </a:prstGeom>
          <a:noFill/>
          <a:ln w="9525">
            <a:noFill/>
            <a:miter lim="800000"/>
            <a:headEnd/>
            <a:tailEnd/>
          </a:ln>
        </p:spPr>
        <p:txBody>
          <a:bodyPr wrap="none">
            <a:spAutoFit/>
          </a:bodyPr>
          <a:lstStyle/>
          <a:p>
            <a:r>
              <a:rPr lang="en-CA" altLang="en-US" sz="2400" b="1" dirty="0" err="1"/>
              <a:t>Erythropoietins</a:t>
            </a:r>
            <a:endParaRPr lang="en-CA" altLang="en-US" sz="2400" b="1" dirty="0"/>
          </a:p>
          <a:p>
            <a:r>
              <a:rPr lang="en-CA" altLang="en-US" sz="2400" b="1" dirty="0"/>
              <a:t>     </a:t>
            </a:r>
            <a:r>
              <a:rPr lang="en-CA" altLang="en-US" sz="2400" b="1" dirty="0" err="1"/>
              <a:t>Epoietin-alfa</a:t>
            </a:r>
            <a:endParaRPr lang="en-CA" altLang="en-US" sz="2400" b="1" dirty="0"/>
          </a:p>
          <a:p>
            <a:r>
              <a:rPr lang="en-CA" altLang="en-US" sz="2400" b="1" dirty="0"/>
              <a:t>     </a:t>
            </a:r>
            <a:r>
              <a:rPr lang="en-CA" altLang="en-US" sz="2400" b="1" dirty="0" err="1"/>
              <a:t>Epoietin</a:t>
            </a:r>
            <a:r>
              <a:rPr lang="en-CA" altLang="en-US" sz="2400" b="1" dirty="0"/>
              <a:t>-zeta</a:t>
            </a:r>
          </a:p>
          <a:p>
            <a:endParaRPr lang="en-CA" altLang="en-US" sz="2400" b="1" dirty="0"/>
          </a:p>
          <a:p>
            <a:r>
              <a:rPr lang="en-CA" altLang="en-US" sz="2400" b="1" dirty="0"/>
              <a:t>Human recombinant growth hormones</a:t>
            </a:r>
          </a:p>
          <a:p>
            <a:r>
              <a:rPr lang="en-CA" altLang="en-US" sz="2400" b="1" dirty="0"/>
              <a:t>     </a:t>
            </a:r>
            <a:r>
              <a:rPr lang="en-CA" altLang="en-US" sz="2400" b="1" dirty="0" err="1"/>
              <a:t>Somatotropin</a:t>
            </a:r>
            <a:endParaRPr lang="en-CA" altLang="en-US" sz="2400" b="1" dirty="0"/>
          </a:p>
          <a:p>
            <a:endParaRPr lang="en-CA" altLang="en-US" sz="2400" b="1" dirty="0"/>
          </a:p>
          <a:p>
            <a:r>
              <a:rPr lang="en-US" altLang="en-US" sz="2400" b="1" dirty="0"/>
              <a:t>Granulocyte colony stimulating factors </a:t>
            </a:r>
          </a:p>
          <a:p>
            <a:r>
              <a:rPr lang="en-US" altLang="en-US" sz="2400" b="1" dirty="0"/>
              <a:t>      </a:t>
            </a:r>
            <a:r>
              <a:rPr lang="en-US" altLang="en-US" sz="2400" b="1" dirty="0" err="1"/>
              <a:t>Filgrastim</a:t>
            </a:r>
            <a:endParaRPr lang="en-US" altLang="en-US" sz="2400" b="1" dirty="0"/>
          </a:p>
          <a:p>
            <a:endParaRPr lang="en-US" altLang="en-US" sz="2400" b="1" dirty="0"/>
          </a:p>
          <a:p>
            <a:r>
              <a:rPr lang="en-US" altLang="en-US" sz="2400" b="1" dirty="0" smtClean="0">
                <a:solidFill>
                  <a:srgbClr val="002060"/>
                </a:solidFill>
              </a:rPr>
              <a:t>Reviews</a:t>
            </a:r>
            <a:r>
              <a:rPr lang="en-US" altLang="en-US" sz="2400" b="1" dirty="0" smtClean="0"/>
              <a:t>:</a:t>
            </a:r>
          </a:p>
          <a:p>
            <a:r>
              <a:rPr lang="en-US" altLang="en-US" sz="2400" b="1" dirty="0" smtClean="0"/>
              <a:t>      No safety risks associated with</a:t>
            </a:r>
          </a:p>
          <a:p>
            <a:r>
              <a:rPr lang="en-US" altLang="en-US" sz="2400" b="1" dirty="0" smtClean="0"/>
              <a:t>      switching among products</a:t>
            </a:r>
          </a:p>
          <a:p>
            <a:endParaRPr lang="en-US" altLang="en-US" sz="2400" b="1" dirty="0"/>
          </a:p>
          <a:p>
            <a:pPr>
              <a:buFont typeface="Arial" charset="0"/>
              <a:buNone/>
            </a:pPr>
            <a:r>
              <a:rPr lang="en-US" altLang="en-US" dirty="0" err="1" smtClean="0"/>
              <a:t>H.C.Ebbers</a:t>
            </a:r>
            <a:r>
              <a:rPr lang="en-US" altLang="en-US" dirty="0"/>
              <a:t>, et al. Expert Opinion  Biol. </a:t>
            </a:r>
            <a:r>
              <a:rPr lang="en-US" altLang="en-US" dirty="0" err="1"/>
              <a:t>Ther</a:t>
            </a:r>
            <a:r>
              <a:rPr lang="en-US" altLang="en-US" dirty="0"/>
              <a:t>. 2012; 12: 1473-1485</a:t>
            </a:r>
          </a:p>
          <a:p>
            <a:endParaRPr lang="en-US" altLang="en-US" dirty="0"/>
          </a:p>
          <a:p>
            <a:r>
              <a:rPr lang="en-US" altLang="en-US" dirty="0"/>
              <a:t>H.C. </a:t>
            </a:r>
            <a:r>
              <a:rPr lang="en-US" altLang="en-US" dirty="0" err="1"/>
              <a:t>Ebbers</a:t>
            </a:r>
            <a:r>
              <a:rPr lang="en-US" altLang="en-US" dirty="0"/>
              <a:t>, et al. Biotechnology, 2012; 30: 1186-1190</a:t>
            </a:r>
            <a:endParaRPr lang="en-US" altLang="en-US" b="1" dirty="0"/>
          </a:p>
          <a:p>
            <a:endParaRPr lang="en-US" altLang="en-US" sz="2400"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altLang="en-US" sz="3600" b="1" u="sng" dirty="0" smtClean="0">
                <a:solidFill>
                  <a:srgbClr val="C00000"/>
                </a:solidFill>
              </a:rPr>
              <a:t>EUROPE: SAFETY RISK</a:t>
            </a:r>
            <a:br>
              <a:rPr lang="en-CA" altLang="en-US" sz="3600" b="1" u="sng" dirty="0" smtClean="0">
                <a:solidFill>
                  <a:srgbClr val="C00000"/>
                </a:solidFill>
              </a:rPr>
            </a:br>
            <a:r>
              <a:rPr lang="en-CA" altLang="en-US" sz="3600" b="1" u="sng" dirty="0" smtClean="0">
                <a:solidFill>
                  <a:srgbClr val="C00000"/>
                </a:solidFill>
              </a:rPr>
              <a:t>OF SWITCHING?</a:t>
            </a:r>
            <a:endParaRPr lang="en-US" sz="3600" dirty="0"/>
          </a:p>
        </p:txBody>
      </p:sp>
      <p:sp>
        <p:nvSpPr>
          <p:cNvPr id="3" name="TextBox 2"/>
          <p:cNvSpPr txBox="1"/>
          <p:nvPr/>
        </p:nvSpPr>
        <p:spPr>
          <a:xfrm>
            <a:off x="620688" y="2411760"/>
            <a:ext cx="5650714" cy="6278642"/>
          </a:xfrm>
          <a:prstGeom prst="rect">
            <a:avLst/>
          </a:prstGeom>
          <a:noFill/>
        </p:spPr>
        <p:txBody>
          <a:bodyPr wrap="none" rtlCol="0">
            <a:spAutoFit/>
          </a:bodyPr>
          <a:lstStyle/>
          <a:p>
            <a:r>
              <a:rPr lang="en-US" altLang="en-US" sz="2400" b="1" dirty="0" smtClean="0">
                <a:solidFill>
                  <a:srgbClr val="002060"/>
                </a:solidFill>
              </a:rPr>
              <a:t>Reviews</a:t>
            </a:r>
            <a:r>
              <a:rPr lang="en-US" altLang="en-US" sz="2400" b="1" dirty="0" smtClean="0"/>
              <a:t>:</a:t>
            </a:r>
          </a:p>
          <a:p>
            <a:r>
              <a:rPr lang="en-US" altLang="en-US" sz="2400" b="1" dirty="0" smtClean="0"/>
              <a:t>      “No safety risks associated with</a:t>
            </a:r>
          </a:p>
          <a:p>
            <a:r>
              <a:rPr lang="en-US" altLang="en-US" sz="2400" b="1" dirty="0" smtClean="0"/>
              <a:t>        switching among products”</a:t>
            </a:r>
          </a:p>
          <a:p>
            <a:endParaRPr lang="en-US" altLang="en-US" sz="2400" b="1" dirty="0" smtClean="0"/>
          </a:p>
          <a:p>
            <a:r>
              <a:rPr lang="en-US" altLang="en-US" sz="2400" b="1" dirty="0" smtClean="0"/>
              <a:t>Cited by Finnish, Dutch, German regulators</a:t>
            </a:r>
          </a:p>
          <a:p>
            <a:endParaRPr lang="en-US" altLang="en-US" sz="2400" b="1" dirty="0" smtClean="0"/>
          </a:p>
          <a:p>
            <a:r>
              <a:rPr lang="en-US" altLang="en-US" sz="2400" b="1" dirty="0" smtClean="0"/>
              <a:t>However:</a:t>
            </a:r>
          </a:p>
          <a:p>
            <a:r>
              <a:rPr lang="en-US" altLang="en-US" sz="2400" b="1" dirty="0" smtClean="0"/>
              <a:t>       Relatively small </a:t>
            </a:r>
            <a:r>
              <a:rPr lang="en-US" altLang="en-US" sz="2400" b="1" dirty="0" err="1" smtClean="0"/>
              <a:t>biologicals</a:t>
            </a:r>
            <a:r>
              <a:rPr lang="en-US" altLang="en-US" sz="2400" b="1" dirty="0" smtClean="0"/>
              <a:t> studied,</a:t>
            </a:r>
          </a:p>
          <a:p>
            <a:r>
              <a:rPr lang="en-US" altLang="en-US" sz="2400" b="1" dirty="0" smtClean="0"/>
              <a:t>       with low </a:t>
            </a:r>
            <a:r>
              <a:rPr lang="en-US" altLang="en-US" sz="2400" b="1" dirty="0" err="1" smtClean="0"/>
              <a:t>immungenicity</a:t>
            </a:r>
            <a:endParaRPr lang="en-US" altLang="en-US" sz="2400" b="1" dirty="0" smtClean="0"/>
          </a:p>
          <a:p>
            <a:endParaRPr lang="en-US" altLang="en-US" sz="2400" b="1" dirty="0" smtClean="0"/>
          </a:p>
          <a:p>
            <a:r>
              <a:rPr lang="en-US" altLang="en-US" sz="2400" b="1" dirty="0" smtClean="0"/>
              <a:t>       Studies: </a:t>
            </a:r>
          </a:p>
          <a:p>
            <a:r>
              <a:rPr lang="en-US" altLang="en-US" sz="2400" b="1" dirty="0" smtClean="0"/>
              <a:t>            Small number of subjects</a:t>
            </a:r>
          </a:p>
          <a:p>
            <a:r>
              <a:rPr lang="en-US" altLang="en-US" sz="2400" b="1" dirty="0" smtClean="0"/>
              <a:t>            Short duration</a:t>
            </a:r>
          </a:p>
          <a:p>
            <a:r>
              <a:rPr lang="en-US" altLang="en-US" sz="2400" b="1" dirty="0" smtClean="0"/>
              <a:t>            Switch in only one direction</a:t>
            </a:r>
          </a:p>
          <a:p>
            <a:endParaRPr lang="en-US" altLang="en-US" sz="2400" b="1" dirty="0" smtClean="0"/>
          </a:p>
          <a:p>
            <a:r>
              <a:rPr lang="en-US" altLang="en-US" sz="2400" b="1" dirty="0" smtClean="0"/>
              <a:t>Continuing controversy</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333375" y="-36513"/>
            <a:ext cx="6172200" cy="1368153"/>
          </a:xfrm>
        </p:spPr>
        <p:txBody>
          <a:bodyPr/>
          <a:lstStyle/>
          <a:p>
            <a:r>
              <a:rPr lang="en-CA" altLang="en-US" sz="3200" b="1" u="sng" dirty="0" smtClean="0">
                <a:solidFill>
                  <a:srgbClr val="C00000"/>
                </a:solidFill>
              </a:rPr>
              <a:t>STUDY DESIGN FOR BIOLOGICS</a:t>
            </a:r>
            <a:br>
              <a:rPr lang="en-CA" altLang="en-US" sz="3200" b="1" u="sng" dirty="0" smtClean="0">
                <a:solidFill>
                  <a:srgbClr val="C00000"/>
                </a:solidFill>
              </a:rPr>
            </a:br>
            <a:r>
              <a:rPr lang="en-CA" altLang="en-US" sz="3200" b="1" u="sng" dirty="0" smtClean="0">
                <a:solidFill>
                  <a:srgbClr val="C00000"/>
                </a:solidFill>
              </a:rPr>
              <a:t>&amp; INTERCHANGEABILITY</a:t>
            </a:r>
            <a:endParaRPr lang="en-CA" altLang="en-US" sz="3200" dirty="0" smtClean="0">
              <a:solidFill>
                <a:srgbClr val="C00000"/>
              </a:solidFill>
            </a:endParaRPr>
          </a:p>
        </p:txBody>
      </p:sp>
      <p:sp>
        <p:nvSpPr>
          <p:cNvPr id="53251" name="TextBox 2"/>
          <p:cNvSpPr txBox="1">
            <a:spLocks noChangeArrowheads="1"/>
          </p:cNvSpPr>
          <p:nvPr/>
        </p:nvSpPr>
        <p:spPr bwMode="auto">
          <a:xfrm>
            <a:off x="124528" y="1547664"/>
            <a:ext cx="6303329" cy="7478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CA" altLang="en-US" sz="2400" b="1" u="sng" dirty="0" smtClean="0">
                <a:latin typeface="Arial" charset="0"/>
              </a:rPr>
              <a:t>Many</a:t>
            </a:r>
            <a:r>
              <a:rPr lang="en-CA" altLang="en-US" sz="2400" b="1" dirty="0" smtClean="0">
                <a:latin typeface="Arial" charset="0"/>
              </a:rPr>
              <a:t> biologics have </a:t>
            </a:r>
            <a:r>
              <a:rPr lang="en-CA" altLang="en-US" sz="2400" b="1" dirty="0" smtClean="0">
                <a:solidFill>
                  <a:schemeClr val="accent1"/>
                </a:solidFill>
                <a:latin typeface="Arial" charset="0"/>
              </a:rPr>
              <a:t>long half-lives</a:t>
            </a:r>
          </a:p>
          <a:p>
            <a:pPr eaLnBrk="1" hangingPunct="1">
              <a:spcBef>
                <a:spcPct val="0"/>
              </a:spcBef>
              <a:buFontTx/>
              <a:buNone/>
            </a:pPr>
            <a:r>
              <a:rPr lang="en-CA" altLang="en-US" sz="2400" b="1" dirty="0">
                <a:latin typeface="Arial" charset="0"/>
              </a:rPr>
              <a:t> </a:t>
            </a:r>
            <a:r>
              <a:rPr lang="en-CA" altLang="en-US" sz="2400" b="1" dirty="0" smtClean="0">
                <a:latin typeface="Arial" charset="0"/>
              </a:rPr>
              <a:t>    Only </a:t>
            </a:r>
            <a:r>
              <a:rPr lang="en-CA" altLang="en-US" sz="2400" b="1" u="sng" dirty="0" smtClean="0">
                <a:solidFill>
                  <a:schemeClr val="tx2"/>
                </a:solidFill>
                <a:latin typeface="Arial" charset="0"/>
              </a:rPr>
              <a:t>parallel-design</a:t>
            </a:r>
            <a:r>
              <a:rPr lang="en-CA" altLang="en-US" sz="2400" b="1" dirty="0" smtClean="0">
                <a:latin typeface="Arial" charset="0"/>
              </a:rPr>
              <a:t> studies</a:t>
            </a:r>
          </a:p>
          <a:p>
            <a:pPr eaLnBrk="1" hangingPunct="1">
              <a:spcBef>
                <a:spcPct val="0"/>
              </a:spcBef>
              <a:buFontTx/>
              <a:buNone/>
            </a:pPr>
            <a:r>
              <a:rPr lang="en-CA" altLang="en-US" sz="2400" b="1" dirty="0">
                <a:latin typeface="Arial" charset="0"/>
              </a:rPr>
              <a:t> </a:t>
            </a:r>
            <a:r>
              <a:rPr lang="en-CA" altLang="en-US" sz="2400" b="1" dirty="0" smtClean="0">
                <a:latin typeface="Arial" charset="0"/>
              </a:rPr>
              <a:t>    Only </a:t>
            </a:r>
            <a:r>
              <a:rPr lang="en-CA" altLang="en-US" sz="2400" b="1" dirty="0" err="1" smtClean="0">
                <a:solidFill>
                  <a:srgbClr val="FF0000"/>
                </a:solidFill>
                <a:latin typeface="Arial" charset="0"/>
              </a:rPr>
              <a:t>prescribability</a:t>
            </a:r>
            <a:endParaRPr lang="en-CA" altLang="en-US" sz="2400" b="1" dirty="0" smtClean="0">
              <a:solidFill>
                <a:srgbClr val="FF0000"/>
              </a:solidFill>
              <a:latin typeface="Arial" charset="0"/>
            </a:endParaRPr>
          </a:p>
          <a:p>
            <a:pPr eaLnBrk="1" hangingPunct="1">
              <a:spcBef>
                <a:spcPct val="0"/>
              </a:spcBef>
              <a:buFontTx/>
              <a:buNone/>
            </a:pPr>
            <a:endParaRPr lang="en-CA" altLang="en-US" sz="2400" b="1" dirty="0" smtClean="0">
              <a:latin typeface="Arial" charset="0"/>
            </a:endParaRPr>
          </a:p>
          <a:p>
            <a:pPr eaLnBrk="1" hangingPunct="1">
              <a:spcBef>
                <a:spcPct val="0"/>
              </a:spcBef>
              <a:buFontTx/>
              <a:buNone/>
            </a:pPr>
            <a:r>
              <a:rPr lang="en-CA" altLang="en-US" sz="2400" b="1" u="sng" dirty="0" smtClean="0">
                <a:latin typeface="Arial" charset="0"/>
              </a:rPr>
              <a:t>Some</a:t>
            </a:r>
            <a:r>
              <a:rPr lang="en-CA" altLang="en-US" sz="2400" b="1" dirty="0" smtClean="0">
                <a:latin typeface="Arial" charset="0"/>
              </a:rPr>
              <a:t> biologics have </a:t>
            </a:r>
            <a:r>
              <a:rPr lang="en-CA" altLang="en-US" sz="2400" b="1" dirty="0">
                <a:solidFill>
                  <a:schemeClr val="accent1"/>
                </a:solidFill>
                <a:latin typeface="Arial" charset="0"/>
              </a:rPr>
              <a:t>fairly short</a:t>
            </a:r>
          </a:p>
          <a:p>
            <a:pPr eaLnBrk="1" hangingPunct="1">
              <a:spcBef>
                <a:spcPct val="0"/>
              </a:spcBef>
              <a:buFontTx/>
              <a:buNone/>
            </a:pPr>
            <a:r>
              <a:rPr lang="en-CA" altLang="en-US" sz="2400" b="1" dirty="0">
                <a:solidFill>
                  <a:schemeClr val="accent1"/>
                </a:solidFill>
                <a:latin typeface="Arial" charset="0"/>
              </a:rPr>
              <a:t>     half-lives</a:t>
            </a:r>
            <a:r>
              <a:rPr lang="en-CA" altLang="en-US" sz="2400" b="1" dirty="0">
                <a:latin typeface="Arial" charset="0"/>
              </a:rPr>
              <a:t> (24 hours or less):</a:t>
            </a:r>
          </a:p>
          <a:p>
            <a:pPr eaLnBrk="1" hangingPunct="1">
              <a:spcBef>
                <a:spcPct val="0"/>
              </a:spcBef>
              <a:buFontTx/>
              <a:buNone/>
            </a:pPr>
            <a:endParaRPr lang="en-CA" altLang="en-US" sz="2400" b="1" dirty="0">
              <a:latin typeface="Arial" charset="0"/>
            </a:endParaRPr>
          </a:p>
          <a:p>
            <a:pPr eaLnBrk="1" hangingPunct="1">
              <a:spcBef>
                <a:spcPct val="0"/>
              </a:spcBef>
              <a:buFontTx/>
              <a:buNone/>
            </a:pPr>
            <a:r>
              <a:rPr lang="en-CA" altLang="en-US" sz="2400" b="1" dirty="0">
                <a:latin typeface="Arial" charset="0"/>
              </a:rPr>
              <a:t>     </a:t>
            </a:r>
            <a:r>
              <a:rPr lang="en-CA" altLang="en-US" sz="2400" b="1" u="sng" dirty="0">
                <a:solidFill>
                  <a:schemeClr val="tx2"/>
                </a:solidFill>
                <a:latin typeface="Arial" charset="0"/>
              </a:rPr>
              <a:t>Crossover</a:t>
            </a:r>
            <a:r>
              <a:rPr lang="en-CA" altLang="en-US" sz="2400" b="1" dirty="0">
                <a:latin typeface="Arial" charset="0"/>
              </a:rPr>
              <a:t> studies </a:t>
            </a:r>
            <a:r>
              <a:rPr lang="en-CA" altLang="en-US" sz="2400" b="1" u="sng" dirty="0">
                <a:latin typeface="Arial" charset="0"/>
              </a:rPr>
              <a:t>can</a:t>
            </a:r>
            <a:r>
              <a:rPr lang="en-CA" altLang="en-US" sz="2400" b="1" dirty="0">
                <a:latin typeface="Arial" charset="0"/>
              </a:rPr>
              <a:t> be performed</a:t>
            </a:r>
          </a:p>
          <a:p>
            <a:pPr eaLnBrk="1" hangingPunct="1">
              <a:spcBef>
                <a:spcPct val="0"/>
              </a:spcBef>
              <a:buFontTx/>
              <a:buNone/>
            </a:pPr>
            <a:endParaRPr lang="en-CA" altLang="en-US" sz="2400" b="1" dirty="0">
              <a:latin typeface="Arial" charset="0"/>
            </a:endParaRPr>
          </a:p>
          <a:p>
            <a:pPr eaLnBrk="1" hangingPunct="1">
              <a:spcBef>
                <a:spcPct val="0"/>
              </a:spcBef>
              <a:buFontTx/>
              <a:buNone/>
            </a:pPr>
            <a:r>
              <a:rPr lang="en-CA" altLang="en-US" sz="2400" b="1" dirty="0">
                <a:latin typeface="Arial" charset="0"/>
              </a:rPr>
              <a:t>     Within-subject variation can be</a:t>
            </a:r>
          </a:p>
          <a:p>
            <a:pPr eaLnBrk="1" hangingPunct="1">
              <a:spcBef>
                <a:spcPct val="0"/>
              </a:spcBef>
              <a:buFontTx/>
              <a:buNone/>
            </a:pPr>
            <a:r>
              <a:rPr lang="en-CA" altLang="en-US" sz="2400" b="1" dirty="0">
                <a:latin typeface="Arial" charset="0"/>
              </a:rPr>
              <a:t>     estimated</a:t>
            </a:r>
          </a:p>
          <a:p>
            <a:pPr eaLnBrk="1" hangingPunct="1">
              <a:spcBef>
                <a:spcPct val="0"/>
              </a:spcBef>
              <a:buFontTx/>
              <a:buNone/>
            </a:pPr>
            <a:endParaRPr lang="en-CA" altLang="en-US" sz="2400" b="1" dirty="0">
              <a:latin typeface="Arial" charset="0"/>
            </a:endParaRPr>
          </a:p>
          <a:p>
            <a:pPr eaLnBrk="1" hangingPunct="1">
              <a:spcBef>
                <a:spcPct val="0"/>
              </a:spcBef>
              <a:buFontTx/>
              <a:buNone/>
            </a:pPr>
            <a:r>
              <a:rPr lang="en-CA" altLang="en-US" sz="2400" b="1" dirty="0">
                <a:solidFill>
                  <a:schemeClr val="tx2"/>
                </a:solidFill>
                <a:latin typeface="Arial" charset="0"/>
              </a:rPr>
              <a:t>Pharmacokinetic results</a:t>
            </a:r>
            <a:r>
              <a:rPr lang="en-CA" altLang="en-US" sz="2400" b="1" dirty="0">
                <a:latin typeface="Arial" charset="0"/>
              </a:rPr>
              <a:t> could permit</a:t>
            </a:r>
          </a:p>
          <a:p>
            <a:pPr eaLnBrk="1" hangingPunct="1">
              <a:spcBef>
                <a:spcPct val="0"/>
              </a:spcBef>
              <a:buFontTx/>
              <a:buNone/>
            </a:pPr>
            <a:r>
              <a:rPr lang="en-CA" altLang="en-US" sz="2400" b="1" dirty="0">
                <a:latin typeface="Arial" charset="0"/>
              </a:rPr>
              <a:t>     </a:t>
            </a:r>
            <a:r>
              <a:rPr lang="en-CA" altLang="en-US" sz="2400" b="1" dirty="0" err="1">
                <a:solidFill>
                  <a:srgbClr val="FF0000"/>
                </a:solidFill>
                <a:latin typeface="Arial" charset="0"/>
              </a:rPr>
              <a:t>switchability</a:t>
            </a:r>
            <a:r>
              <a:rPr lang="en-CA" altLang="en-US" sz="2400" b="1" dirty="0">
                <a:solidFill>
                  <a:srgbClr val="FF0000"/>
                </a:solidFill>
                <a:latin typeface="Arial" charset="0"/>
              </a:rPr>
              <a:t> and interchangeability</a:t>
            </a:r>
          </a:p>
          <a:p>
            <a:pPr eaLnBrk="1" hangingPunct="1">
              <a:spcBef>
                <a:spcPct val="0"/>
              </a:spcBef>
              <a:buFontTx/>
              <a:buNone/>
            </a:pPr>
            <a:endParaRPr lang="en-CA" altLang="en-US" sz="2400" b="1" dirty="0">
              <a:latin typeface="Arial" charset="0"/>
            </a:endParaRPr>
          </a:p>
          <a:p>
            <a:pPr eaLnBrk="1" hangingPunct="1">
              <a:spcBef>
                <a:spcPct val="0"/>
              </a:spcBef>
              <a:buFontTx/>
              <a:buNone/>
            </a:pPr>
            <a:r>
              <a:rPr lang="en-CA" altLang="en-US" sz="2400" b="1" u="sng" dirty="0">
                <a:latin typeface="Arial" charset="0"/>
              </a:rPr>
              <a:t>BUT</a:t>
            </a:r>
            <a:r>
              <a:rPr lang="en-CA" altLang="en-US" sz="2400" b="1" dirty="0">
                <a:latin typeface="Arial" charset="0"/>
              </a:rPr>
              <a:t>:  </a:t>
            </a:r>
            <a:r>
              <a:rPr lang="en-CA" altLang="en-US" sz="2400" b="1" dirty="0">
                <a:solidFill>
                  <a:schemeClr val="tx2"/>
                </a:solidFill>
                <a:latin typeface="Arial" charset="0"/>
              </a:rPr>
              <a:t>Other</a:t>
            </a:r>
            <a:r>
              <a:rPr lang="en-CA" altLang="en-US" sz="2400" b="1" dirty="0">
                <a:latin typeface="Arial" charset="0"/>
              </a:rPr>
              <a:t> than pharmacokinetic</a:t>
            </a:r>
          </a:p>
          <a:p>
            <a:pPr eaLnBrk="1" hangingPunct="1">
              <a:spcBef>
                <a:spcPct val="0"/>
              </a:spcBef>
              <a:buFontTx/>
              <a:buNone/>
            </a:pPr>
            <a:r>
              <a:rPr lang="en-CA" altLang="en-US" sz="2400" b="1" dirty="0">
                <a:latin typeface="Arial" charset="0"/>
              </a:rPr>
              <a:t>     factors may enable only </a:t>
            </a:r>
            <a:r>
              <a:rPr lang="en-CA" altLang="en-US" sz="2400" b="1" dirty="0" err="1">
                <a:solidFill>
                  <a:srgbClr val="FF0000"/>
                </a:solidFill>
                <a:latin typeface="Arial" charset="0"/>
              </a:rPr>
              <a:t>prescribability</a:t>
            </a:r>
            <a:endParaRPr lang="en-CA" altLang="en-US" sz="2400" b="1" dirty="0">
              <a:solidFill>
                <a:srgbClr val="FF0000"/>
              </a:solidFill>
              <a:latin typeface="Arial" charset="0"/>
            </a:endParaRPr>
          </a:p>
          <a:p>
            <a:pPr eaLnBrk="1" hangingPunct="1">
              <a:spcBef>
                <a:spcPct val="0"/>
              </a:spcBef>
              <a:buFontTx/>
              <a:buNone/>
            </a:pPr>
            <a:endParaRPr lang="en-CA" altLang="en-US" sz="2400" b="1" dirty="0">
              <a:solidFill>
                <a:srgbClr val="FF0000"/>
              </a:solidFill>
              <a:latin typeface="Arial" charset="0"/>
            </a:endParaRPr>
          </a:p>
          <a:p>
            <a:pPr eaLnBrk="1" hangingPunct="1">
              <a:spcBef>
                <a:spcPct val="0"/>
              </a:spcBef>
              <a:buFontTx/>
              <a:buNone/>
            </a:pPr>
            <a:r>
              <a:rPr lang="en-CA" altLang="en-US" sz="2400" b="1" dirty="0">
                <a:solidFill>
                  <a:srgbClr val="FF0000"/>
                </a:solidFill>
                <a:latin typeface="Arial" charset="0"/>
              </a:rPr>
              <a:t>    </a:t>
            </a:r>
            <a:r>
              <a:rPr lang="en-CA" altLang="en-US" sz="2400" b="1" dirty="0">
                <a:latin typeface="Arial" charset="0"/>
              </a:rPr>
              <a:t> Could be sensitive to small changes in</a:t>
            </a:r>
          </a:p>
          <a:p>
            <a:pPr eaLnBrk="1" hangingPunct="1">
              <a:spcBef>
                <a:spcPct val="0"/>
              </a:spcBef>
              <a:buFontTx/>
              <a:buNone/>
            </a:pPr>
            <a:r>
              <a:rPr lang="en-CA" altLang="en-US" sz="2400" b="1" dirty="0">
                <a:latin typeface="Arial" charset="0"/>
              </a:rPr>
              <a:t>     conditions</a:t>
            </a:r>
          </a:p>
        </p:txBody>
      </p:sp>
      <p:sp>
        <p:nvSpPr>
          <p:cNvPr id="4" name="Slide Number Placeholder 3"/>
          <p:cNvSpPr>
            <a:spLocks noGrp="1"/>
          </p:cNvSpPr>
          <p:nvPr>
            <p:ph type="sldNum" sz="quarter" idx="12"/>
          </p:nvPr>
        </p:nvSpPr>
        <p:spPr/>
        <p:txBody>
          <a:bodyPr/>
          <a:lstStyle/>
          <a:p>
            <a:pPr>
              <a:defRPr/>
            </a:pPr>
            <a:fld id="{74483DE3-A319-44CC-83B8-9A156BE3D237}" type="slidenum">
              <a:rPr lang="en-CA" smtClean="0"/>
              <a:pPr>
                <a:defRPr/>
              </a:pPr>
              <a:t>26</a:t>
            </a:fld>
            <a:endParaRPr lang="en-CA"/>
          </a:p>
        </p:txBody>
      </p:sp>
    </p:spTree>
    <p:extLst>
      <p:ext uri="{BB962C8B-B14F-4D97-AF65-F5344CB8AC3E}">
        <p14:creationId xmlns:p14="http://schemas.microsoft.com/office/powerpoint/2010/main" val="2333074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0" y="1"/>
            <a:ext cx="6858000" cy="1259417"/>
          </a:xfrm>
        </p:spPr>
        <p:txBody>
          <a:bodyPr/>
          <a:lstStyle/>
          <a:p>
            <a:r>
              <a:rPr lang="en-CA" altLang="en-US" sz="3200" b="1" u="sng" dirty="0" smtClean="0">
                <a:solidFill>
                  <a:srgbClr val="C00000"/>
                </a:solidFill>
              </a:rPr>
              <a:t>STUDY DESIGNS FOR INTERCHANGEABILITY</a:t>
            </a:r>
            <a:endParaRPr lang="en-CA" altLang="en-US" sz="3200" dirty="0" smtClean="0">
              <a:solidFill>
                <a:srgbClr val="C00000"/>
              </a:solidFill>
            </a:endParaRPr>
          </a:p>
        </p:txBody>
      </p:sp>
      <p:sp>
        <p:nvSpPr>
          <p:cNvPr id="3" name="Slide Number Placeholder 2"/>
          <p:cNvSpPr>
            <a:spLocks noGrp="1"/>
          </p:cNvSpPr>
          <p:nvPr>
            <p:ph type="sldNum" sz="quarter" idx="12"/>
          </p:nvPr>
        </p:nvSpPr>
        <p:spPr/>
        <p:txBody>
          <a:bodyPr/>
          <a:lstStyle/>
          <a:p>
            <a:pPr>
              <a:defRPr/>
            </a:pPr>
            <a:fld id="{50B2F237-37DC-4FC7-BB9A-3A1A42A6F764}" type="slidenum">
              <a:rPr lang="en-CA" smtClean="0"/>
              <a:pPr>
                <a:defRPr/>
              </a:pPr>
              <a:t>27</a:t>
            </a:fld>
            <a:endParaRPr lang="en-CA"/>
          </a:p>
        </p:txBody>
      </p:sp>
      <p:sp>
        <p:nvSpPr>
          <p:cNvPr id="29700" name="TextBox 3"/>
          <p:cNvSpPr txBox="1">
            <a:spLocks noChangeArrowheads="1"/>
          </p:cNvSpPr>
          <p:nvPr/>
        </p:nvSpPr>
        <p:spPr bwMode="auto">
          <a:xfrm>
            <a:off x="404813" y="1883833"/>
            <a:ext cx="3361946" cy="7786747"/>
          </a:xfrm>
          <a:prstGeom prst="rect">
            <a:avLst/>
          </a:prstGeom>
          <a:noFill/>
          <a:ln w="9525">
            <a:noFill/>
            <a:miter lim="800000"/>
            <a:headEnd/>
            <a:tailEnd/>
          </a:ln>
        </p:spPr>
        <p:txBody>
          <a:bodyPr wrap="none">
            <a:spAutoFit/>
          </a:bodyPr>
          <a:lstStyle/>
          <a:p>
            <a:pPr>
              <a:buFont typeface="Arial" charset="0"/>
              <a:buChar char="•"/>
            </a:pPr>
            <a:r>
              <a:rPr lang="en-CA" altLang="en-US" sz="2000" b="1" dirty="0"/>
              <a:t>  </a:t>
            </a:r>
            <a:r>
              <a:rPr lang="en-CA" altLang="en-US" sz="2000" b="1" dirty="0">
                <a:solidFill>
                  <a:schemeClr val="tx2"/>
                </a:solidFill>
              </a:rPr>
              <a:t>Bridging crossover studies</a:t>
            </a:r>
          </a:p>
          <a:p>
            <a:endParaRPr lang="en-CA" altLang="en-US" sz="2000" b="1" dirty="0"/>
          </a:p>
          <a:p>
            <a:r>
              <a:rPr lang="en-CA" altLang="en-US" sz="2000" b="1" u="sng" dirty="0"/>
              <a:t>Switching</a:t>
            </a:r>
          </a:p>
          <a:p>
            <a:r>
              <a:rPr lang="en-CA" altLang="en-US" sz="2000" b="1" dirty="0"/>
              <a:t>      R</a:t>
            </a:r>
            <a:r>
              <a:rPr lang="en-CA" altLang="en-US" sz="2000" b="1" dirty="0">
                <a:sym typeface="Wingdings" pitchFamily="2" charset="2"/>
              </a:rPr>
              <a:t></a:t>
            </a:r>
            <a:r>
              <a:rPr lang="en-CA" altLang="en-US" sz="2000" b="1" dirty="0"/>
              <a:t>T, T</a:t>
            </a:r>
            <a:r>
              <a:rPr lang="en-CA" altLang="en-US" sz="2000" b="1" dirty="0">
                <a:sym typeface="Wingdings" pitchFamily="2" charset="2"/>
              </a:rPr>
              <a:t></a:t>
            </a:r>
            <a:r>
              <a:rPr lang="en-CA" altLang="en-US" sz="2000" b="1" dirty="0"/>
              <a:t>R, R</a:t>
            </a:r>
            <a:r>
              <a:rPr lang="en-CA" altLang="en-US" sz="2000" b="1" dirty="0">
                <a:sym typeface="Wingdings" pitchFamily="2" charset="2"/>
              </a:rPr>
              <a:t></a:t>
            </a:r>
            <a:r>
              <a:rPr lang="en-CA" altLang="en-US" sz="2000" b="1" dirty="0"/>
              <a:t>R’, T</a:t>
            </a:r>
            <a:r>
              <a:rPr lang="en-CA" altLang="en-US" sz="2000" b="1" dirty="0">
                <a:sym typeface="Wingdings" pitchFamily="2" charset="2"/>
              </a:rPr>
              <a:t></a:t>
            </a:r>
            <a:r>
              <a:rPr lang="en-CA" altLang="en-US" sz="2000" b="1" dirty="0"/>
              <a:t>T’</a:t>
            </a:r>
          </a:p>
          <a:p>
            <a:r>
              <a:rPr lang="en-CA" altLang="en-US" sz="2000" b="1" dirty="0"/>
              <a:t>      Balaam’s crossover design </a:t>
            </a:r>
          </a:p>
          <a:p>
            <a:r>
              <a:rPr lang="en-CA" altLang="en-US" sz="2000" b="1" dirty="0"/>
              <a:t>      4x2:  (RT, TR, RR’, TT’)</a:t>
            </a:r>
          </a:p>
          <a:p>
            <a:endParaRPr lang="en-CA" altLang="en-US" sz="2000" b="1" dirty="0"/>
          </a:p>
          <a:p>
            <a:r>
              <a:rPr lang="en-CA" altLang="en-US" sz="2000" b="1" u="sng" dirty="0"/>
              <a:t>Alternating</a:t>
            </a:r>
          </a:p>
          <a:p>
            <a:r>
              <a:rPr lang="en-CA" altLang="en-US" sz="2000" b="1" dirty="0"/>
              <a:t>      R</a:t>
            </a:r>
            <a:r>
              <a:rPr lang="en-CA" altLang="en-US" sz="2000" b="1" dirty="0">
                <a:sym typeface="Wingdings" pitchFamily="2" charset="2"/>
              </a:rPr>
              <a:t></a:t>
            </a:r>
            <a:r>
              <a:rPr lang="en-CA" altLang="en-US" sz="2000" b="1" dirty="0"/>
              <a:t>T</a:t>
            </a:r>
            <a:r>
              <a:rPr lang="en-CA" altLang="en-US" sz="2000" b="1" dirty="0">
                <a:sym typeface="Wingdings" pitchFamily="2" charset="2"/>
              </a:rPr>
              <a:t></a:t>
            </a:r>
            <a:r>
              <a:rPr lang="en-CA" altLang="en-US" sz="2000" b="1" dirty="0"/>
              <a:t>R’, T</a:t>
            </a:r>
            <a:r>
              <a:rPr lang="en-CA" altLang="en-US" sz="2000" b="1" dirty="0">
                <a:sym typeface="Wingdings" pitchFamily="2" charset="2"/>
              </a:rPr>
              <a:t></a:t>
            </a:r>
            <a:r>
              <a:rPr lang="en-CA" altLang="en-US" sz="2000" b="1" dirty="0"/>
              <a:t>R</a:t>
            </a:r>
            <a:r>
              <a:rPr lang="en-CA" altLang="en-US" sz="2000" b="1" dirty="0">
                <a:sym typeface="Wingdings" pitchFamily="2" charset="2"/>
              </a:rPr>
              <a:t></a:t>
            </a:r>
            <a:r>
              <a:rPr lang="en-CA" altLang="en-US" sz="2000" b="1" dirty="0"/>
              <a:t>T’</a:t>
            </a:r>
          </a:p>
          <a:p>
            <a:r>
              <a:rPr lang="en-CA" altLang="en-US" sz="2000" b="1" dirty="0"/>
              <a:t>      2x3 dual design:</a:t>
            </a:r>
          </a:p>
          <a:p>
            <a:r>
              <a:rPr lang="en-CA" altLang="en-US" sz="2000" b="1" dirty="0"/>
              <a:t>      (RTR’, TRT’)</a:t>
            </a:r>
          </a:p>
          <a:p>
            <a:endParaRPr lang="en-CA" altLang="en-US" sz="2000" b="1" dirty="0"/>
          </a:p>
          <a:p>
            <a:r>
              <a:rPr lang="en-CA" altLang="en-US" sz="2000" b="1" u="sng" dirty="0"/>
              <a:t>Switching and alternating</a:t>
            </a:r>
          </a:p>
          <a:p>
            <a:r>
              <a:rPr lang="en-CA" altLang="en-US" sz="2000" b="1" dirty="0"/>
              <a:t>      Modified Balaam’s design:</a:t>
            </a:r>
          </a:p>
          <a:p>
            <a:r>
              <a:rPr lang="en-CA" altLang="en-US" sz="2000" b="1" dirty="0"/>
              <a:t>      (TT’, RR’, TRT’, RTR’)</a:t>
            </a:r>
          </a:p>
          <a:p>
            <a:endParaRPr lang="en-CA" altLang="en-US" sz="2000" b="1" dirty="0"/>
          </a:p>
          <a:p>
            <a:endParaRPr lang="en-CA" altLang="en-US" sz="2000" b="1" dirty="0"/>
          </a:p>
          <a:p>
            <a:endParaRPr lang="en-CA" altLang="en-US" sz="2000" b="1" dirty="0"/>
          </a:p>
          <a:p>
            <a:endParaRPr lang="en-CA" altLang="en-US" sz="2000" b="1" dirty="0"/>
          </a:p>
          <a:p>
            <a:r>
              <a:rPr lang="en-CA" altLang="en-US" sz="2000" b="1" dirty="0"/>
              <a:t>      </a:t>
            </a:r>
            <a:endParaRPr lang="en-CA" altLang="en-US" sz="2000" dirty="0"/>
          </a:p>
          <a:p>
            <a:endParaRPr lang="en-CA" altLang="en-US" sz="2000" b="1" dirty="0"/>
          </a:p>
          <a:p>
            <a:r>
              <a:rPr lang="en-CA" altLang="en-US" sz="2000" b="1" dirty="0"/>
              <a:t>      </a:t>
            </a:r>
          </a:p>
          <a:p>
            <a:endParaRPr lang="en-CA" altLang="en-US" sz="2000" b="1" dirty="0"/>
          </a:p>
          <a:p>
            <a:endParaRPr lang="en-CA" altLang="en-US" sz="2000" b="1" dirty="0"/>
          </a:p>
          <a:p>
            <a:endParaRPr lang="en-CA" altLang="en-US" sz="2000"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333375" y="19050"/>
            <a:ext cx="6172200" cy="1524000"/>
          </a:xfrm>
        </p:spPr>
        <p:txBody>
          <a:bodyPr/>
          <a:lstStyle/>
          <a:p>
            <a:r>
              <a:rPr lang="en-CA" altLang="en-US" sz="3600" b="1" u="sng" dirty="0" smtClean="0">
                <a:solidFill>
                  <a:srgbClr val="C00000"/>
                </a:solidFill>
              </a:rPr>
              <a:t>SWITCHING INDEX</a:t>
            </a:r>
          </a:p>
        </p:txBody>
      </p:sp>
      <p:sp>
        <p:nvSpPr>
          <p:cNvPr id="55299" name="TextBox 2"/>
          <p:cNvSpPr txBox="1">
            <a:spLocks noChangeArrowheads="1"/>
          </p:cNvSpPr>
          <p:nvPr/>
        </p:nvSpPr>
        <p:spPr bwMode="auto">
          <a:xfrm>
            <a:off x="17463" y="1692275"/>
            <a:ext cx="6858000" cy="652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CA" altLang="en-US" sz="2400" b="1" u="sng">
                <a:solidFill>
                  <a:srgbClr val="002060"/>
                </a:solidFill>
                <a:latin typeface="Arial" charset="0"/>
              </a:rPr>
              <a:t>Switching</a:t>
            </a:r>
          </a:p>
          <a:p>
            <a:pPr eaLnBrk="1" hangingPunct="1">
              <a:spcBef>
                <a:spcPct val="0"/>
              </a:spcBef>
              <a:buFontTx/>
              <a:buNone/>
            </a:pPr>
            <a:r>
              <a:rPr lang="en-CA" altLang="en-US" sz="2400" b="1">
                <a:latin typeface="Arial" charset="0"/>
              </a:rPr>
              <a:t>    R</a:t>
            </a:r>
            <a:r>
              <a:rPr lang="en-CA" altLang="en-US" sz="2400" b="1">
                <a:latin typeface="Arial" charset="0"/>
                <a:sym typeface="Wingdings" pitchFamily="2" charset="2"/>
              </a:rPr>
              <a:t></a:t>
            </a:r>
            <a:r>
              <a:rPr lang="en-CA" altLang="en-US" sz="2400" b="1">
                <a:latin typeface="Arial" charset="0"/>
              </a:rPr>
              <a:t>T, T</a:t>
            </a:r>
            <a:r>
              <a:rPr lang="en-CA" altLang="en-US" sz="2400" b="1">
                <a:latin typeface="Arial" charset="0"/>
                <a:sym typeface="Wingdings" pitchFamily="2" charset="2"/>
              </a:rPr>
              <a:t></a:t>
            </a:r>
            <a:r>
              <a:rPr lang="en-CA" altLang="en-US" sz="2400" b="1">
                <a:latin typeface="Arial" charset="0"/>
              </a:rPr>
              <a:t>R, R</a:t>
            </a:r>
            <a:r>
              <a:rPr lang="en-CA" altLang="en-US" sz="2400" b="1">
                <a:latin typeface="Arial" charset="0"/>
                <a:sym typeface="Wingdings" pitchFamily="2" charset="2"/>
              </a:rPr>
              <a:t></a:t>
            </a:r>
            <a:r>
              <a:rPr lang="en-CA" altLang="en-US" sz="2400" b="1">
                <a:latin typeface="Arial" charset="0"/>
              </a:rPr>
              <a:t>R’, T</a:t>
            </a:r>
            <a:r>
              <a:rPr lang="en-CA" altLang="en-US" sz="2400" b="1">
                <a:latin typeface="Arial" charset="0"/>
                <a:sym typeface="Wingdings" pitchFamily="2" charset="2"/>
              </a:rPr>
              <a:t></a:t>
            </a:r>
            <a:r>
              <a:rPr lang="en-CA" altLang="en-US" sz="2400" b="1">
                <a:latin typeface="Arial" charset="0"/>
              </a:rPr>
              <a:t>T’</a:t>
            </a:r>
          </a:p>
          <a:p>
            <a:pPr eaLnBrk="1" hangingPunct="1">
              <a:spcBef>
                <a:spcPct val="0"/>
              </a:spcBef>
              <a:buFontTx/>
              <a:buNone/>
            </a:pPr>
            <a:r>
              <a:rPr lang="en-CA" altLang="en-US" sz="2400" b="1">
                <a:latin typeface="Arial" charset="0"/>
              </a:rPr>
              <a:t>         (4x2 Balaam’s design)</a:t>
            </a:r>
          </a:p>
          <a:p>
            <a:pPr eaLnBrk="1" hangingPunct="1">
              <a:spcBef>
                <a:spcPct val="0"/>
              </a:spcBef>
              <a:buFontTx/>
              <a:buNone/>
            </a:pPr>
            <a:endParaRPr lang="en-CA" altLang="en-US" sz="2400" b="1">
              <a:latin typeface="Arial" charset="0"/>
            </a:endParaRPr>
          </a:p>
          <a:p>
            <a:pPr eaLnBrk="1" hangingPunct="1">
              <a:spcBef>
                <a:spcPct val="0"/>
              </a:spcBef>
              <a:buFontTx/>
              <a:buNone/>
            </a:pPr>
            <a:r>
              <a:rPr lang="en-CA" altLang="en-US" sz="2400" b="1" u="sng">
                <a:solidFill>
                  <a:srgbClr val="002060"/>
                </a:solidFill>
                <a:latin typeface="Arial" charset="0"/>
              </a:rPr>
              <a:t>Switching index</a:t>
            </a:r>
          </a:p>
          <a:p>
            <a:pPr eaLnBrk="1" hangingPunct="1">
              <a:spcBef>
                <a:spcPct val="0"/>
              </a:spcBef>
              <a:buFontTx/>
              <a:buNone/>
            </a:pPr>
            <a:r>
              <a:rPr lang="en-CA" altLang="en-US" sz="2400" b="1">
                <a:latin typeface="Arial" charset="0"/>
              </a:rPr>
              <a:t>    </a:t>
            </a:r>
            <a:r>
              <a:rPr lang="en-CA" altLang="en-US" sz="2400" b="1">
                <a:solidFill>
                  <a:srgbClr val="002060"/>
                </a:solidFill>
                <a:latin typeface="Arial" charset="0"/>
              </a:rPr>
              <a:t>Step 1</a:t>
            </a:r>
            <a:r>
              <a:rPr lang="en-CA" altLang="en-US" sz="2400" b="1">
                <a:latin typeface="Arial" charset="0"/>
              </a:rPr>
              <a:t>.  Obtain </a:t>
            </a:r>
            <a:r>
              <a:rPr lang="en-CA" altLang="en-US" sz="2400" b="1" i="1">
                <a:latin typeface="Arial" charset="0"/>
              </a:rPr>
              <a:t>pT</a:t>
            </a:r>
            <a:r>
              <a:rPr lang="en-CA" altLang="en-US" sz="2400" b="1" i="1" baseline="-25000">
                <a:latin typeface="Arial" charset="0"/>
              </a:rPr>
              <a:t>i</a:t>
            </a:r>
            <a:r>
              <a:rPr lang="en-CA" altLang="en-US" sz="2400" b="1" i="1">
                <a:latin typeface="Arial" charset="0"/>
              </a:rPr>
              <a:t>,  I = 1,…,4</a:t>
            </a:r>
          </a:p>
          <a:p>
            <a:pPr eaLnBrk="1" hangingPunct="1">
              <a:spcBef>
                <a:spcPct val="0"/>
              </a:spcBef>
              <a:buFontTx/>
              <a:buNone/>
            </a:pPr>
            <a:endParaRPr lang="en-CA" altLang="en-US" sz="2400" b="1" i="1">
              <a:latin typeface="Arial" charset="0"/>
            </a:endParaRPr>
          </a:p>
          <a:p>
            <a:pPr eaLnBrk="1" hangingPunct="1">
              <a:spcBef>
                <a:spcPct val="0"/>
              </a:spcBef>
              <a:buFontTx/>
              <a:buNone/>
            </a:pPr>
            <a:r>
              <a:rPr lang="en-CA" altLang="en-US" sz="2400" b="1" i="1">
                <a:latin typeface="Arial" charset="0"/>
              </a:rPr>
              <a:t>    </a:t>
            </a:r>
            <a:r>
              <a:rPr lang="en-CA" altLang="en-US" sz="2400" b="1">
                <a:solidFill>
                  <a:srgbClr val="002060"/>
                </a:solidFill>
                <a:latin typeface="Arial" charset="0"/>
              </a:rPr>
              <a:t>Step 2</a:t>
            </a:r>
            <a:r>
              <a:rPr lang="en-CA" altLang="en-US" sz="2400" b="1">
                <a:latin typeface="Arial" charset="0"/>
              </a:rPr>
              <a:t>.  Switching Index:</a:t>
            </a:r>
          </a:p>
          <a:p>
            <a:pPr eaLnBrk="1" hangingPunct="1">
              <a:spcBef>
                <a:spcPct val="0"/>
              </a:spcBef>
              <a:buFontTx/>
              <a:buNone/>
            </a:pPr>
            <a:r>
              <a:rPr lang="en-CA" altLang="en-US" sz="2400" b="1" i="1">
                <a:latin typeface="Arial" charset="0"/>
              </a:rPr>
              <a:t>                      S</a:t>
            </a:r>
            <a:r>
              <a:rPr lang="en-CA" altLang="en-US" sz="2400" b="1" i="1">
                <a:solidFill>
                  <a:srgbClr val="002060"/>
                </a:solidFill>
                <a:latin typeface="Arial" charset="0"/>
              </a:rPr>
              <a:t>I</a:t>
            </a:r>
            <a:r>
              <a:rPr lang="en-CA" altLang="en-US" sz="2400" b="1" i="1">
                <a:latin typeface="Arial" charset="0"/>
              </a:rPr>
              <a:t> =  max{pT</a:t>
            </a:r>
            <a:r>
              <a:rPr lang="en-CA" altLang="en-US" sz="2400" b="1" i="1" baseline="-25000">
                <a:latin typeface="Arial" charset="0"/>
              </a:rPr>
              <a:t>i</a:t>
            </a:r>
            <a:r>
              <a:rPr lang="en-CA" altLang="en-US" sz="2400" b="1" i="1">
                <a:latin typeface="Arial" charset="0"/>
              </a:rPr>
              <a:t>}   </a:t>
            </a:r>
          </a:p>
          <a:p>
            <a:pPr eaLnBrk="1" hangingPunct="1">
              <a:spcBef>
                <a:spcPct val="0"/>
              </a:spcBef>
              <a:buFontTx/>
              <a:buNone/>
            </a:pPr>
            <a:r>
              <a:rPr lang="en-CA" altLang="en-US" sz="2400" b="1" i="1">
                <a:latin typeface="Arial" charset="0"/>
              </a:rPr>
              <a:t>                      </a:t>
            </a:r>
            <a:r>
              <a:rPr lang="en-CA" altLang="en-US" sz="2400" b="1">
                <a:latin typeface="Arial" charset="0"/>
              </a:rPr>
              <a:t>The largest Total Biosimilarity</a:t>
            </a:r>
          </a:p>
          <a:p>
            <a:pPr eaLnBrk="1" hangingPunct="1">
              <a:spcBef>
                <a:spcPct val="0"/>
              </a:spcBef>
              <a:buFontTx/>
              <a:buNone/>
            </a:pPr>
            <a:r>
              <a:rPr lang="en-CA" altLang="en-US" sz="2400" b="1">
                <a:latin typeface="Arial" charset="0"/>
              </a:rPr>
              <a:t>                       Index</a:t>
            </a:r>
          </a:p>
          <a:p>
            <a:pPr eaLnBrk="1" hangingPunct="1">
              <a:spcBef>
                <a:spcPct val="0"/>
              </a:spcBef>
              <a:buFontTx/>
              <a:buNone/>
            </a:pPr>
            <a:endParaRPr lang="en-CA" altLang="en-US" sz="2400" b="1">
              <a:latin typeface="Arial" charset="0"/>
            </a:endParaRPr>
          </a:p>
          <a:p>
            <a:pPr eaLnBrk="1" hangingPunct="1">
              <a:spcBef>
                <a:spcPct val="0"/>
              </a:spcBef>
              <a:buFontTx/>
              <a:buNone/>
            </a:pPr>
            <a:r>
              <a:rPr lang="en-CA" altLang="en-US" sz="2400" b="1">
                <a:latin typeface="Arial" charset="0"/>
              </a:rPr>
              <a:t>    </a:t>
            </a:r>
            <a:r>
              <a:rPr lang="en-CA" altLang="en-US" sz="2400" b="1">
                <a:solidFill>
                  <a:srgbClr val="002060"/>
                </a:solidFill>
                <a:latin typeface="Arial" charset="0"/>
              </a:rPr>
              <a:t>Step 3</a:t>
            </a:r>
            <a:r>
              <a:rPr lang="en-CA" altLang="en-US" sz="2400" b="1">
                <a:latin typeface="Arial" charset="0"/>
              </a:rPr>
              <a:t>.  Claim biosimilarity if 95% lower</a:t>
            </a:r>
          </a:p>
          <a:p>
            <a:pPr eaLnBrk="1" hangingPunct="1">
              <a:spcBef>
                <a:spcPct val="0"/>
              </a:spcBef>
              <a:buFontTx/>
              <a:buNone/>
            </a:pPr>
            <a:r>
              <a:rPr lang="en-CA" altLang="en-US" sz="2400" b="1">
                <a:latin typeface="Arial" charset="0"/>
              </a:rPr>
              <a:t>                       bound of</a:t>
            </a:r>
            <a:r>
              <a:rPr lang="en-CA" altLang="en-US" sz="2400" b="1">
                <a:solidFill>
                  <a:srgbClr val="002060"/>
                </a:solidFill>
                <a:latin typeface="Arial" charset="0"/>
              </a:rPr>
              <a:t> </a:t>
            </a:r>
            <a:r>
              <a:rPr lang="en-CA" altLang="en-US" sz="2400" b="1" i="1">
                <a:solidFill>
                  <a:srgbClr val="002060"/>
                </a:solidFill>
                <a:latin typeface="Arial" charset="0"/>
              </a:rPr>
              <a:t>SI</a:t>
            </a:r>
            <a:r>
              <a:rPr lang="en-CA" altLang="en-US" sz="2400" b="1">
                <a:latin typeface="Arial" charset="0"/>
              </a:rPr>
              <a:t> is larger than</a:t>
            </a:r>
          </a:p>
          <a:p>
            <a:pPr eaLnBrk="1" hangingPunct="1">
              <a:spcBef>
                <a:spcPct val="0"/>
              </a:spcBef>
              <a:buFontTx/>
              <a:buNone/>
            </a:pPr>
            <a:r>
              <a:rPr lang="en-CA" altLang="en-US" sz="2400" b="1">
                <a:latin typeface="Arial" charset="0"/>
              </a:rPr>
              <a:t>                       a prespecified </a:t>
            </a:r>
            <a:r>
              <a:rPr lang="en-CA" altLang="en-US" sz="2400" b="1">
                <a:solidFill>
                  <a:srgbClr val="FF0000"/>
                </a:solidFill>
                <a:latin typeface="Arial" charset="0"/>
              </a:rPr>
              <a:t>p</a:t>
            </a:r>
            <a:r>
              <a:rPr lang="en-CA" altLang="en-US" sz="2400" b="1" baseline="-25000">
                <a:solidFill>
                  <a:srgbClr val="FF0000"/>
                </a:solidFill>
                <a:latin typeface="Arial" charset="0"/>
              </a:rPr>
              <a:t>S0</a:t>
            </a:r>
            <a:endParaRPr lang="en-CA" altLang="en-US" sz="2400" b="1">
              <a:latin typeface="Arial" charset="0"/>
            </a:endParaRPr>
          </a:p>
          <a:p>
            <a:pPr eaLnBrk="1" hangingPunct="1">
              <a:spcBef>
                <a:spcPct val="0"/>
              </a:spcBef>
              <a:buFontTx/>
              <a:buNone/>
            </a:pPr>
            <a:r>
              <a:rPr lang="en-CA" altLang="en-US" sz="2400" b="1">
                <a:latin typeface="Arial" charset="0"/>
              </a:rPr>
              <a:t>                       </a:t>
            </a:r>
            <a:endParaRPr lang="en-CA" altLang="en-US" sz="2400" b="1" baseline="-25000">
              <a:solidFill>
                <a:srgbClr val="FF0000"/>
              </a:solidFill>
              <a:latin typeface="Arial" charset="0"/>
            </a:endParaRPr>
          </a:p>
          <a:p>
            <a:pPr eaLnBrk="1" hangingPunct="1">
              <a:spcBef>
                <a:spcPct val="0"/>
              </a:spcBef>
              <a:buFontTx/>
              <a:buNone/>
            </a:pPr>
            <a:endParaRPr lang="en-CA" altLang="en-US" sz="2400" b="1" baseline="-25000">
              <a:solidFill>
                <a:srgbClr val="FF0000"/>
              </a:solidFill>
              <a:latin typeface="Arial" charset="0"/>
            </a:endParaRPr>
          </a:p>
          <a:p>
            <a:pPr eaLnBrk="1" hangingPunct="1">
              <a:spcBef>
                <a:spcPct val="0"/>
              </a:spcBef>
              <a:buFontTx/>
              <a:buNone/>
            </a:pPr>
            <a:r>
              <a:rPr lang="en-CA" altLang="en-US" sz="1800">
                <a:latin typeface="Arial" charset="0"/>
              </a:rPr>
              <a:t>S.-C. Chow et al., Stat. Med. 2013;  32: 442-448</a:t>
            </a:r>
          </a:p>
        </p:txBody>
      </p:sp>
    </p:spTree>
    <p:extLst>
      <p:ext uri="{BB962C8B-B14F-4D97-AF65-F5344CB8AC3E}">
        <p14:creationId xmlns:p14="http://schemas.microsoft.com/office/powerpoint/2010/main" val="26067947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342900" y="0"/>
            <a:ext cx="6172200" cy="1331913"/>
          </a:xfrm>
        </p:spPr>
        <p:txBody>
          <a:bodyPr/>
          <a:lstStyle/>
          <a:p>
            <a:r>
              <a:rPr lang="en-CA" altLang="en-US" sz="3600" b="1" u="sng" dirty="0" smtClean="0">
                <a:solidFill>
                  <a:srgbClr val="C00000"/>
                </a:solidFill>
              </a:rPr>
              <a:t>SWITCHING/ALTERNATING INDEX</a:t>
            </a:r>
          </a:p>
        </p:txBody>
      </p:sp>
      <p:sp>
        <p:nvSpPr>
          <p:cNvPr id="56323" name="TextBox 2"/>
          <p:cNvSpPr txBox="1">
            <a:spLocks noChangeArrowheads="1"/>
          </p:cNvSpPr>
          <p:nvPr/>
        </p:nvSpPr>
        <p:spPr bwMode="auto">
          <a:xfrm>
            <a:off x="188913" y="1692275"/>
            <a:ext cx="6553200" cy="840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CA" altLang="en-US" sz="2400" b="1" u="sng">
                <a:solidFill>
                  <a:srgbClr val="002060"/>
                </a:solidFill>
                <a:latin typeface="Arial" charset="0"/>
              </a:rPr>
              <a:t>Switching/Alternating</a:t>
            </a:r>
          </a:p>
          <a:p>
            <a:pPr eaLnBrk="1" hangingPunct="1">
              <a:spcBef>
                <a:spcPct val="0"/>
              </a:spcBef>
              <a:buFontTx/>
              <a:buNone/>
            </a:pPr>
            <a:r>
              <a:rPr lang="en-CA" altLang="en-US" sz="2400" b="1">
                <a:latin typeface="Arial" charset="0"/>
              </a:rPr>
              <a:t>   T</a:t>
            </a:r>
            <a:r>
              <a:rPr lang="en-CA" altLang="en-US" sz="2400" b="1">
                <a:latin typeface="Arial" charset="0"/>
                <a:sym typeface="Wingdings" pitchFamily="2" charset="2"/>
              </a:rPr>
              <a:t></a:t>
            </a:r>
            <a:r>
              <a:rPr lang="en-CA" altLang="en-US" sz="2400" b="1">
                <a:latin typeface="Arial" charset="0"/>
              </a:rPr>
              <a:t>T’, R</a:t>
            </a:r>
            <a:r>
              <a:rPr lang="en-CA" altLang="en-US" sz="2400" b="1">
                <a:latin typeface="Arial" charset="0"/>
                <a:sym typeface="Wingdings" pitchFamily="2" charset="2"/>
              </a:rPr>
              <a:t></a:t>
            </a:r>
            <a:r>
              <a:rPr lang="en-CA" altLang="en-US" sz="2400" b="1">
                <a:latin typeface="Arial" charset="0"/>
              </a:rPr>
              <a:t>R’, T</a:t>
            </a:r>
            <a:r>
              <a:rPr lang="en-CA" altLang="en-US" sz="2400" b="1">
                <a:latin typeface="Arial" charset="0"/>
                <a:sym typeface="Wingdings" pitchFamily="2" charset="2"/>
              </a:rPr>
              <a:t></a:t>
            </a:r>
            <a:r>
              <a:rPr lang="en-CA" altLang="en-US" sz="2400" b="1">
                <a:latin typeface="Arial" charset="0"/>
              </a:rPr>
              <a:t>R</a:t>
            </a:r>
            <a:r>
              <a:rPr lang="en-CA" altLang="en-US" sz="2400" b="1">
                <a:latin typeface="Arial" charset="0"/>
                <a:sym typeface="Wingdings" pitchFamily="2" charset="2"/>
              </a:rPr>
              <a:t></a:t>
            </a:r>
            <a:r>
              <a:rPr lang="en-CA" altLang="en-US" sz="2400" b="1">
                <a:latin typeface="Arial" charset="0"/>
              </a:rPr>
              <a:t>T’, R</a:t>
            </a:r>
            <a:r>
              <a:rPr lang="en-CA" altLang="en-US" sz="2400" b="1">
                <a:latin typeface="Arial" charset="0"/>
                <a:sym typeface="Wingdings" pitchFamily="2" charset="2"/>
              </a:rPr>
              <a:t></a:t>
            </a:r>
            <a:r>
              <a:rPr lang="en-CA" altLang="en-US" sz="2400" b="1">
                <a:latin typeface="Arial" charset="0"/>
              </a:rPr>
              <a:t>T</a:t>
            </a:r>
            <a:r>
              <a:rPr lang="en-CA" altLang="en-US" sz="2400" b="1">
                <a:latin typeface="Arial" charset="0"/>
                <a:sym typeface="Wingdings" pitchFamily="2" charset="2"/>
              </a:rPr>
              <a:t></a:t>
            </a:r>
            <a:r>
              <a:rPr lang="en-CA" altLang="en-US" sz="2400" b="1">
                <a:latin typeface="Arial" charset="0"/>
              </a:rPr>
              <a:t>R’</a:t>
            </a:r>
          </a:p>
          <a:p>
            <a:pPr eaLnBrk="1" hangingPunct="1">
              <a:spcBef>
                <a:spcPct val="0"/>
              </a:spcBef>
              <a:buFontTx/>
              <a:buNone/>
            </a:pPr>
            <a:r>
              <a:rPr lang="en-CA" altLang="en-US" sz="2400" b="1">
                <a:latin typeface="Arial" charset="0"/>
              </a:rPr>
              <a:t>        (Modified Balaam’s design)</a:t>
            </a:r>
          </a:p>
          <a:p>
            <a:pPr eaLnBrk="1" hangingPunct="1">
              <a:spcBef>
                <a:spcPct val="0"/>
              </a:spcBef>
              <a:buFontTx/>
              <a:buNone/>
            </a:pPr>
            <a:endParaRPr lang="en-CA" altLang="en-US" sz="2400" b="1">
              <a:latin typeface="Arial" charset="0"/>
            </a:endParaRPr>
          </a:p>
          <a:p>
            <a:pPr eaLnBrk="1" hangingPunct="1">
              <a:spcBef>
                <a:spcPct val="0"/>
              </a:spcBef>
              <a:buFontTx/>
              <a:buNone/>
            </a:pPr>
            <a:r>
              <a:rPr lang="en-CA" altLang="en-US" sz="2400" b="1" u="sng">
                <a:solidFill>
                  <a:srgbClr val="002060"/>
                </a:solidFill>
                <a:latin typeface="Arial" charset="0"/>
              </a:rPr>
              <a:t>Switching/Alternating Index</a:t>
            </a:r>
          </a:p>
          <a:p>
            <a:pPr eaLnBrk="1" hangingPunct="1">
              <a:spcBef>
                <a:spcPct val="0"/>
              </a:spcBef>
              <a:buFontTx/>
              <a:buNone/>
            </a:pPr>
            <a:r>
              <a:rPr lang="en-CA" altLang="en-US" sz="2400" b="1">
                <a:latin typeface="Arial" charset="0"/>
              </a:rPr>
              <a:t>    </a:t>
            </a:r>
            <a:r>
              <a:rPr lang="en-CA" altLang="en-US" sz="2400" b="1">
                <a:solidFill>
                  <a:srgbClr val="002060"/>
                </a:solidFill>
                <a:latin typeface="Arial" charset="0"/>
              </a:rPr>
              <a:t>Step 1</a:t>
            </a:r>
            <a:r>
              <a:rPr lang="en-CA" altLang="en-US" sz="2400" b="1">
                <a:latin typeface="Arial" charset="0"/>
              </a:rPr>
              <a:t>.  Obtain </a:t>
            </a:r>
            <a:r>
              <a:rPr lang="en-CA" altLang="en-US" sz="2400" b="1" i="1">
                <a:latin typeface="Arial" charset="0"/>
              </a:rPr>
              <a:t>pT</a:t>
            </a:r>
            <a:r>
              <a:rPr lang="en-CA" altLang="en-US" sz="2400" b="1" i="1" baseline="-25000">
                <a:latin typeface="Arial" charset="0"/>
              </a:rPr>
              <a:t>i</a:t>
            </a:r>
            <a:r>
              <a:rPr lang="en-CA" altLang="en-US" sz="2400" b="1" i="1">
                <a:latin typeface="Arial" charset="0"/>
              </a:rPr>
              <a:t>,  I = 1,…,4</a:t>
            </a:r>
          </a:p>
          <a:p>
            <a:pPr eaLnBrk="1" hangingPunct="1">
              <a:spcBef>
                <a:spcPct val="0"/>
              </a:spcBef>
              <a:buFontTx/>
              <a:buNone/>
            </a:pPr>
            <a:endParaRPr lang="en-CA" altLang="en-US" sz="2400" b="1" i="1" u="sng">
              <a:latin typeface="Arial" charset="0"/>
            </a:endParaRPr>
          </a:p>
          <a:p>
            <a:pPr eaLnBrk="1" hangingPunct="1">
              <a:spcBef>
                <a:spcPct val="0"/>
              </a:spcBef>
              <a:buFontTx/>
              <a:buNone/>
            </a:pPr>
            <a:r>
              <a:rPr lang="en-CA" altLang="en-US" sz="2400" b="1" i="1">
                <a:latin typeface="Arial" charset="0"/>
              </a:rPr>
              <a:t>    </a:t>
            </a:r>
            <a:r>
              <a:rPr lang="en-CA" altLang="en-US" sz="2400" b="1">
                <a:solidFill>
                  <a:srgbClr val="002060"/>
                </a:solidFill>
                <a:latin typeface="Arial" charset="0"/>
              </a:rPr>
              <a:t>Step 2</a:t>
            </a:r>
            <a:r>
              <a:rPr lang="en-CA" altLang="en-US" sz="2400" b="1">
                <a:latin typeface="Arial" charset="0"/>
              </a:rPr>
              <a:t>.  Switching/Alternating Index:</a:t>
            </a:r>
          </a:p>
          <a:p>
            <a:pPr eaLnBrk="1" hangingPunct="1">
              <a:spcBef>
                <a:spcPct val="0"/>
              </a:spcBef>
              <a:buFontTx/>
              <a:buNone/>
            </a:pPr>
            <a:r>
              <a:rPr lang="en-CA" altLang="en-US" sz="2400" b="1" i="1">
                <a:latin typeface="Arial" charset="0"/>
              </a:rPr>
              <a:t>                      SA</a:t>
            </a:r>
            <a:r>
              <a:rPr lang="en-CA" altLang="en-US" sz="2400" b="1" i="1">
                <a:solidFill>
                  <a:srgbClr val="002060"/>
                </a:solidFill>
                <a:latin typeface="Arial" charset="0"/>
              </a:rPr>
              <a:t>I</a:t>
            </a:r>
            <a:r>
              <a:rPr lang="en-CA" altLang="en-US" sz="2400" b="1" i="1">
                <a:latin typeface="Arial" charset="0"/>
              </a:rPr>
              <a:t> =  max{pT</a:t>
            </a:r>
            <a:r>
              <a:rPr lang="en-CA" altLang="en-US" sz="2400" b="1" i="1" baseline="-25000">
                <a:latin typeface="Arial" charset="0"/>
              </a:rPr>
              <a:t>i</a:t>
            </a:r>
            <a:r>
              <a:rPr lang="en-CA" altLang="en-US" sz="2400" b="1" i="1">
                <a:latin typeface="Arial" charset="0"/>
              </a:rPr>
              <a:t>} -  min{pT</a:t>
            </a:r>
            <a:r>
              <a:rPr lang="en-CA" altLang="en-US" sz="2400" b="1" i="1" baseline="-25000">
                <a:latin typeface="Arial" charset="0"/>
              </a:rPr>
              <a:t>i</a:t>
            </a:r>
            <a:r>
              <a:rPr lang="en-CA" altLang="en-US" sz="2400" b="1" i="1">
                <a:latin typeface="Arial" charset="0"/>
              </a:rPr>
              <a:t>}</a:t>
            </a:r>
          </a:p>
          <a:p>
            <a:pPr eaLnBrk="1" hangingPunct="1">
              <a:spcBef>
                <a:spcPct val="0"/>
              </a:spcBef>
              <a:buFontTx/>
              <a:buNone/>
            </a:pPr>
            <a:r>
              <a:rPr lang="en-CA" altLang="en-US" sz="2400" b="1" i="1">
                <a:latin typeface="Arial" charset="0"/>
              </a:rPr>
              <a:t>                      </a:t>
            </a:r>
            <a:r>
              <a:rPr lang="en-CA" altLang="en-US" sz="2400" b="1">
                <a:latin typeface="Arial" charset="0"/>
              </a:rPr>
              <a:t>The range of the Total</a:t>
            </a:r>
            <a:r>
              <a:rPr lang="en-CA" altLang="en-US" sz="2400" b="1" i="1">
                <a:latin typeface="Arial" charset="0"/>
              </a:rPr>
              <a:t>   </a:t>
            </a:r>
          </a:p>
          <a:p>
            <a:pPr eaLnBrk="1" hangingPunct="1">
              <a:spcBef>
                <a:spcPct val="0"/>
              </a:spcBef>
              <a:buFontTx/>
              <a:buNone/>
            </a:pPr>
            <a:r>
              <a:rPr lang="en-CA" altLang="en-US" sz="2400" b="1" i="1">
                <a:latin typeface="Arial" charset="0"/>
              </a:rPr>
              <a:t>                       </a:t>
            </a:r>
            <a:r>
              <a:rPr lang="en-CA" altLang="en-US" sz="2400" b="1">
                <a:latin typeface="Arial" charset="0"/>
              </a:rPr>
              <a:t>Biosimilarity Indexes</a:t>
            </a:r>
          </a:p>
          <a:p>
            <a:pPr eaLnBrk="1" hangingPunct="1">
              <a:spcBef>
                <a:spcPct val="0"/>
              </a:spcBef>
              <a:buFontTx/>
              <a:buNone/>
            </a:pPr>
            <a:endParaRPr lang="en-CA" altLang="en-US" sz="2400" b="1">
              <a:latin typeface="Arial" charset="0"/>
            </a:endParaRPr>
          </a:p>
          <a:p>
            <a:pPr eaLnBrk="1" hangingPunct="1">
              <a:spcBef>
                <a:spcPct val="0"/>
              </a:spcBef>
              <a:buFontTx/>
              <a:buNone/>
            </a:pPr>
            <a:r>
              <a:rPr lang="en-CA" altLang="en-US" sz="2400" b="1">
                <a:solidFill>
                  <a:srgbClr val="002060"/>
                </a:solidFill>
                <a:latin typeface="Arial" charset="0"/>
              </a:rPr>
              <a:t>    Step 3</a:t>
            </a:r>
            <a:r>
              <a:rPr lang="en-CA" altLang="en-US" sz="2400" b="1">
                <a:latin typeface="Arial" charset="0"/>
              </a:rPr>
              <a:t>.  Claim biosimilarity if 95% lower</a:t>
            </a:r>
          </a:p>
          <a:p>
            <a:pPr eaLnBrk="1" hangingPunct="1">
              <a:spcBef>
                <a:spcPct val="0"/>
              </a:spcBef>
              <a:buFontTx/>
              <a:buNone/>
            </a:pPr>
            <a:r>
              <a:rPr lang="en-CA" altLang="en-US" sz="2400" b="1">
                <a:latin typeface="Arial" charset="0"/>
              </a:rPr>
              <a:t>                       bound of</a:t>
            </a:r>
            <a:r>
              <a:rPr lang="en-CA" altLang="en-US" sz="2400" b="1" i="1">
                <a:solidFill>
                  <a:srgbClr val="002060"/>
                </a:solidFill>
                <a:latin typeface="Arial" charset="0"/>
              </a:rPr>
              <a:t> SAI</a:t>
            </a:r>
            <a:r>
              <a:rPr lang="en-CA" altLang="en-US" sz="2400" b="1">
                <a:latin typeface="Arial" charset="0"/>
              </a:rPr>
              <a:t> is larger than</a:t>
            </a:r>
          </a:p>
          <a:p>
            <a:pPr eaLnBrk="1" hangingPunct="1">
              <a:spcBef>
                <a:spcPct val="0"/>
              </a:spcBef>
              <a:buFontTx/>
              <a:buNone/>
            </a:pPr>
            <a:r>
              <a:rPr lang="en-CA" altLang="en-US" sz="2400" b="1">
                <a:latin typeface="Arial" charset="0"/>
              </a:rPr>
              <a:t>                       a prespecified </a:t>
            </a:r>
            <a:r>
              <a:rPr lang="en-CA" altLang="en-US" sz="2400" b="1">
                <a:solidFill>
                  <a:srgbClr val="FF0000"/>
                </a:solidFill>
                <a:latin typeface="Arial" charset="0"/>
              </a:rPr>
              <a:t>p</a:t>
            </a:r>
            <a:r>
              <a:rPr lang="en-CA" altLang="en-US" sz="2400" b="1" baseline="-25000">
                <a:solidFill>
                  <a:srgbClr val="FF0000"/>
                </a:solidFill>
                <a:latin typeface="Arial" charset="0"/>
              </a:rPr>
              <a:t>SA0</a:t>
            </a:r>
          </a:p>
          <a:p>
            <a:pPr eaLnBrk="1" hangingPunct="1">
              <a:spcBef>
                <a:spcPct val="0"/>
              </a:spcBef>
              <a:buFontTx/>
              <a:buNone/>
            </a:pPr>
            <a:endParaRPr lang="en-CA" altLang="en-US" sz="2400" b="1">
              <a:latin typeface="Arial" charset="0"/>
            </a:endParaRPr>
          </a:p>
          <a:p>
            <a:pPr eaLnBrk="1" hangingPunct="1">
              <a:spcBef>
                <a:spcPct val="0"/>
              </a:spcBef>
              <a:buFontTx/>
              <a:buNone/>
            </a:pPr>
            <a:endParaRPr lang="en-CA" altLang="en-US" sz="2400" b="1" i="1">
              <a:latin typeface="Arial" charset="0"/>
            </a:endParaRPr>
          </a:p>
          <a:p>
            <a:pPr eaLnBrk="1" hangingPunct="1">
              <a:spcBef>
                <a:spcPct val="0"/>
              </a:spcBef>
              <a:buFontTx/>
              <a:buNone/>
            </a:pPr>
            <a:r>
              <a:rPr lang="en-CA" altLang="en-US" sz="1800">
                <a:latin typeface="Arial" charset="0"/>
              </a:rPr>
              <a:t>S.-C. Chow et al., Stat. Med. 2013;  32: 442-448</a:t>
            </a:r>
          </a:p>
          <a:p>
            <a:pPr eaLnBrk="1" hangingPunct="1">
              <a:spcBef>
                <a:spcPct val="0"/>
              </a:spcBef>
              <a:buFontTx/>
              <a:buNone/>
            </a:pPr>
            <a:r>
              <a:rPr lang="en-CA" altLang="en-US" sz="1800">
                <a:latin typeface="Arial" charset="0"/>
              </a:rPr>
              <a:t>Y. Lu, et al., Drug Des 2013; 2(3): 1-6</a:t>
            </a:r>
          </a:p>
          <a:p>
            <a:pPr eaLnBrk="1" hangingPunct="1">
              <a:spcBef>
                <a:spcPct val="0"/>
              </a:spcBef>
              <a:buFontTx/>
              <a:buNone/>
            </a:pPr>
            <a:endParaRPr lang="en-CA" altLang="en-US" sz="2400">
              <a:latin typeface="Arial" charset="0"/>
            </a:endParaRPr>
          </a:p>
          <a:p>
            <a:pPr eaLnBrk="1" hangingPunct="1">
              <a:spcBef>
                <a:spcPct val="0"/>
              </a:spcBef>
              <a:buFontTx/>
              <a:buNone/>
            </a:pPr>
            <a:endParaRPr lang="en-CA" altLang="en-US" sz="2400" b="1" i="1">
              <a:latin typeface="Arial" charset="0"/>
            </a:endParaRPr>
          </a:p>
          <a:p>
            <a:pPr eaLnBrk="1" hangingPunct="1">
              <a:spcBef>
                <a:spcPct val="0"/>
              </a:spcBef>
              <a:buFontTx/>
              <a:buNone/>
            </a:pPr>
            <a:endParaRPr lang="en-CA" altLang="en-US" sz="2400" b="1" i="1" u="sng">
              <a:latin typeface="Arial" charset="0"/>
            </a:endParaRPr>
          </a:p>
          <a:p>
            <a:pPr eaLnBrk="1" hangingPunct="1">
              <a:spcBef>
                <a:spcPct val="0"/>
              </a:spcBef>
              <a:buFontTx/>
              <a:buNone/>
            </a:pPr>
            <a:endParaRPr lang="en-CA" altLang="en-US" sz="2400" b="1" u="sng">
              <a:latin typeface="Arial" charset="0"/>
            </a:endParaRPr>
          </a:p>
        </p:txBody>
      </p:sp>
    </p:spTree>
    <p:extLst>
      <p:ext uri="{BB962C8B-B14F-4D97-AF65-F5344CB8AC3E}">
        <p14:creationId xmlns:p14="http://schemas.microsoft.com/office/powerpoint/2010/main" val="2911775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a:xfrm>
            <a:off x="333375" y="-107950"/>
            <a:ext cx="6172200" cy="1150938"/>
          </a:xfrm>
        </p:spPr>
        <p:txBody>
          <a:bodyPr/>
          <a:lstStyle/>
          <a:p>
            <a:r>
              <a:rPr lang="en-CA" altLang="en-US" sz="3200" b="1" u="sng" smtClean="0">
                <a:solidFill>
                  <a:srgbClr val="C00000"/>
                </a:solidFill>
              </a:rPr>
              <a:t>CONCLUSIONS</a:t>
            </a:r>
          </a:p>
        </p:txBody>
      </p:sp>
      <p:sp>
        <p:nvSpPr>
          <p:cNvPr id="57347" name="TextBox 2"/>
          <p:cNvSpPr txBox="1">
            <a:spLocks noChangeArrowheads="1"/>
          </p:cNvSpPr>
          <p:nvPr/>
        </p:nvSpPr>
        <p:spPr bwMode="auto">
          <a:xfrm>
            <a:off x="269680" y="1691680"/>
            <a:ext cx="6686550" cy="637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CA" altLang="en-US" sz="2400" b="1" dirty="0">
                <a:solidFill>
                  <a:schemeClr val="tx2"/>
                </a:solidFill>
                <a:latin typeface="Arial" charset="0"/>
              </a:rPr>
              <a:t>Regulatory authorities</a:t>
            </a:r>
            <a:r>
              <a:rPr lang="en-CA" altLang="en-US" sz="2400" b="1" dirty="0">
                <a:latin typeface="Arial" charset="0"/>
              </a:rPr>
              <a:t> (FDA, EMA,</a:t>
            </a:r>
          </a:p>
          <a:p>
            <a:pPr eaLnBrk="1" hangingPunct="1">
              <a:spcBef>
                <a:spcPct val="0"/>
              </a:spcBef>
              <a:buFontTx/>
              <a:buNone/>
            </a:pPr>
            <a:r>
              <a:rPr lang="en-CA" altLang="en-US" sz="2400" b="1" dirty="0" err="1">
                <a:latin typeface="Arial" charset="0"/>
              </a:rPr>
              <a:t>etc</a:t>
            </a:r>
            <a:r>
              <a:rPr lang="en-CA" altLang="en-US" sz="2400" b="1" dirty="0">
                <a:latin typeface="Arial" charset="0"/>
              </a:rPr>
              <a:t>,) readily declare procedures and</a:t>
            </a:r>
          </a:p>
          <a:p>
            <a:pPr eaLnBrk="1" hangingPunct="1">
              <a:spcBef>
                <a:spcPct val="0"/>
              </a:spcBef>
              <a:buFontTx/>
              <a:buNone/>
            </a:pPr>
            <a:r>
              <a:rPr lang="en-CA" altLang="en-US" sz="2400" b="1" dirty="0">
                <a:latin typeface="Arial" charset="0"/>
              </a:rPr>
              <a:t>conditions for </a:t>
            </a:r>
            <a:r>
              <a:rPr lang="en-CA" altLang="en-US" sz="2400" b="1" dirty="0" err="1">
                <a:solidFill>
                  <a:srgbClr val="FF0000"/>
                </a:solidFill>
                <a:latin typeface="Arial" charset="0"/>
              </a:rPr>
              <a:t>biosimilarity</a:t>
            </a:r>
            <a:r>
              <a:rPr lang="en-CA" altLang="en-US" sz="2400" b="1" dirty="0">
                <a:latin typeface="Arial" charset="0"/>
              </a:rPr>
              <a:t> (</a:t>
            </a:r>
            <a:r>
              <a:rPr lang="en-CA" altLang="en-US" sz="2400" b="1" dirty="0" err="1">
                <a:latin typeface="Arial" charset="0"/>
              </a:rPr>
              <a:t>prescribability</a:t>
            </a:r>
            <a:r>
              <a:rPr lang="en-CA" altLang="en-US" sz="2400" b="1" dirty="0">
                <a:latin typeface="Arial" charset="0"/>
              </a:rPr>
              <a:t>) </a:t>
            </a:r>
          </a:p>
          <a:p>
            <a:pPr eaLnBrk="1" hangingPunct="1">
              <a:spcBef>
                <a:spcPct val="0"/>
              </a:spcBef>
              <a:buFontTx/>
              <a:buNone/>
            </a:pPr>
            <a:r>
              <a:rPr lang="en-CA" altLang="en-US" sz="2400" b="1" dirty="0">
                <a:latin typeface="Arial" charset="0"/>
              </a:rPr>
              <a:t>but </a:t>
            </a:r>
            <a:r>
              <a:rPr lang="en-CA" altLang="en-US" sz="2400" b="1" u="sng" dirty="0">
                <a:solidFill>
                  <a:srgbClr val="FF0000"/>
                </a:solidFill>
                <a:latin typeface="Arial" charset="0"/>
              </a:rPr>
              <a:t>NOT</a:t>
            </a:r>
            <a:r>
              <a:rPr lang="en-CA" altLang="en-US" sz="2400" b="1" dirty="0">
                <a:latin typeface="Arial" charset="0"/>
              </a:rPr>
              <a:t> for </a:t>
            </a:r>
            <a:r>
              <a:rPr lang="en-CA" altLang="en-US" sz="2400" b="1" dirty="0">
                <a:solidFill>
                  <a:srgbClr val="FF0000"/>
                </a:solidFill>
                <a:latin typeface="Arial" charset="0"/>
              </a:rPr>
              <a:t>interchangeability</a:t>
            </a:r>
            <a:r>
              <a:rPr lang="en-CA" altLang="en-US" sz="2400" b="1" dirty="0">
                <a:latin typeface="Arial" charset="0"/>
              </a:rPr>
              <a:t> (switching).</a:t>
            </a:r>
          </a:p>
          <a:p>
            <a:pPr eaLnBrk="1" hangingPunct="1">
              <a:spcBef>
                <a:spcPct val="0"/>
              </a:spcBef>
              <a:buFontTx/>
              <a:buNone/>
            </a:pPr>
            <a:endParaRPr lang="en-CA" altLang="en-US" sz="2400" b="1" dirty="0">
              <a:latin typeface="Arial" charset="0"/>
            </a:endParaRPr>
          </a:p>
          <a:p>
            <a:pPr eaLnBrk="1" hangingPunct="1">
              <a:spcBef>
                <a:spcPct val="0"/>
              </a:spcBef>
              <a:buFontTx/>
              <a:buNone/>
            </a:pPr>
            <a:r>
              <a:rPr lang="en-CA" altLang="en-US" sz="2400" b="1" dirty="0">
                <a:latin typeface="Arial" charset="0"/>
              </a:rPr>
              <a:t>The central regulatory agencies have </a:t>
            </a:r>
            <a:r>
              <a:rPr lang="en-CA" altLang="en-US" sz="2400" b="1" dirty="0">
                <a:solidFill>
                  <a:schemeClr val="tx2"/>
                </a:solidFill>
                <a:latin typeface="Arial" charset="0"/>
              </a:rPr>
              <a:t>limited</a:t>
            </a:r>
          </a:p>
          <a:p>
            <a:pPr eaLnBrk="1" hangingPunct="1">
              <a:spcBef>
                <a:spcPct val="0"/>
              </a:spcBef>
              <a:buFontTx/>
              <a:buNone/>
            </a:pPr>
            <a:r>
              <a:rPr lang="en-CA" altLang="en-US" sz="2400" b="1" dirty="0">
                <a:solidFill>
                  <a:schemeClr val="tx2"/>
                </a:solidFill>
                <a:latin typeface="Arial" charset="0"/>
              </a:rPr>
              <a:t>authority</a:t>
            </a:r>
            <a:r>
              <a:rPr lang="en-CA" altLang="en-US" sz="2400" b="1" dirty="0">
                <a:latin typeface="Arial" charset="0"/>
              </a:rPr>
              <a:t> about </a:t>
            </a:r>
            <a:r>
              <a:rPr lang="en-CA" altLang="en-US" sz="2400" b="1" dirty="0">
                <a:solidFill>
                  <a:srgbClr val="FF0000"/>
                </a:solidFill>
                <a:latin typeface="Arial" charset="0"/>
              </a:rPr>
              <a:t>interchangeability</a:t>
            </a:r>
            <a:r>
              <a:rPr lang="en-CA" altLang="en-US" sz="2400" b="1" dirty="0">
                <a:latin typeface="Arial" charset="0"/>
              </a:rPr>
              <a:t> and,</a:t>
            </a:r>
          </a:p>
          <a:p>
            <a:pPr eaLnBrk="1" hangingPunct="1">
              <a:spcBef>
                <a:spcPct val="0"/>
              </a:spcBef>
              <a:buFontTx/>
              <a:buNone/>
            </a:pPr>
            <a:r>
              <a:rPr lang="en-CA" altLang="en-US" sz="2400" b="1" dirty="0">
                <a:latin typeface="Arial" charset="0"/>
              </a:rPr>
              <a:t>generally, leave the essential details to</a:t>
            </a:r>
          </a:p>
          <a:p>
            <a:pPr eaLnBrk="1" hangingPunct="1">
              <a:spcBef>
                <a:spcPct val="0"/>
              </a:spcBef>
              <a:buFontTx/>
              <a:buNone/>
            </a:pPr>
            <a:r>
              <a:rPr lang="en-CA" altLang="en-US" sz="2400" b="1" dirty="0">
                <a:latin typeface="Arial" charset="0"/>
              </a:rPr>
              <a:t>the </a:t>
            </a:r>
            <a:r>
              <a:rPr lang="en-CA" altLang="en-US" sz="2400" b="1" dirty="0">
                <a:solidFill>
                  <a:schemeClr val="tx2"/>
                </a:solidFill>
                <a:latin typeface="Arial" charset="0"/>
              </a:rPr>
              <a:t>payers</a:t>
            </a:r>
            <a:r>
              <a:rPr lang="en-CA" altLang="en-US" sz="2400" b="1" dirty="0">
                <a:latin typeface="Arial" charset="0"/>
              </a:rPr>
              <a:t> (states, provinces, even</a:t>
            </a:r>
          </a:p>
          <a:p>
            <a:pPr eaLnBrk="1" hangingPunct="1">
              <a:spcBef>
                <a:spcPct val="0"/>
              </a:spcBef>
              <a:buFontTx/>
              <a:buNone/>
            </a:pPr>
            <a:r>
              <a:rPr lang="en-CA" altLang="en-US" sz="2400" b="1" dirty="0">
                <a:latin typeface="Arial" charset="0"/>
              </a:rPr>
              <a:t>insurance companies).</a:t>
            </a:r>
          </a:p>
          <a:p>
            <a:pPr eaLnBrk="1" hangingPunct="1">
              <a:spcBef>
                <a:spcPct val="0"/>
              </a:spcBef>
              <a:buFontTx/>
              <a:buNone/>
            </a:pPr>
            <a:endParaRPr lang="en-CA" altLang="en-US" sz="2400" b="1" dirty="0">
              <a:latin typeface="Arial" charset="0"/>
            </a:endParaRPr>
          </a:p>
          <a:p>
            <a:pPr eaLnBrk="1" hangingPunct="1">
              <a:spcBef>
                <a:spcPct val="0"/>
              </a:spcBef>
              <a:buFontTx/>
              <a:buNone/>
            </a:pPr>
            <a:r>
              <a:rPr lang="en-CA" altLang="en-US" sz="2400" b="1" dirty="0">
                <a:latin typeface="Arial" charset="0"/>
              </a:rPr>
              <a:t>Consequently, </a:t>
            </a:r>
            <a:r>
              <a:rPr lang="en-CA" altLang="en-US" sz="2400" b="1" dirty="0">
                <a:solidFill>
                  <a:srgbClr val="FF0000"/>
                </a:solidFill>
                <a:latin typeface="Arial" charset="0"/>
              </a:rPr>
              <a:t>interchangeability</a:t>
            </a:r>
            <a:r>
              <a:rPr lang="en-CA" altLang="en-US" sz="2400" b="1" dirty="0">
                <a:latin typeface="Arial" charset="0"/>
              </a:rPr>
              <a:t> </a:t>
            </a:r>
            <a:r>
              <a:rPr lang="en-CA" altLang="en-US" sz="2400" b="1" dirty="0">
                <a:solidFill>
                  <a:schemeClr val="tx2"/>
                </a:solidFill>
                <a:latin typeface="Arial" charset="0"/>
              </a:rPr>
              <a:t>will be increasingly adopted</a:t>
            </a:r>
            <a:r>
              <a:rPr lang="en-CA" altLang="en-US" sz="2400" b="1" dirty="0">
                <a:latin typeface="Arial" charset="0"/>
              </a:rPr>
              <a:t> (with very large</a:t>
            </a:r>
          </a:p>
          <a:p>
            <a:pPr eaLnBrk="1" hangingPunct="1">
              <a:spcBef>
                <a:spcPct val="0"/>
              </a:spcBef>
              <a:buFontTx/>
              <a:buNone/>
            </a:pPr>
            <a:r>
              <a:rPr lang="en-CA" altLang="en-US" sz="2400" b="1" dirty="0">
                <a:latin typeface="Arial" charset="0"/>
              </a:rPr>
              <a:t>variations) –in spite of the caution and reluctance of the central authorities.</a:t>
            </a:r>
          </a:p>
          <a:p>
            <a:pPr eaLnBrk="1" hangingPunct="1">
              <a:spcBef>
                <a:spcPct val="0"/>
              </a:spcBef>
              <a:buFontTx/>
              <a:buNone/>
            </a:pPr>
            <a:endParaRPr lang="en-CA" altLang="en-US" sz="2400" b="1" dirty="0" smtClean="0">
              <a:latin typeface="Arial" charset="0"/>
            </a:endParaRPr>
          </a:p>
          <a:p>
            <a:pPr eaLnBrk="1" hangingPunct="1">
              <a:spcBef>
                <a:spcPct val="0"/>
              </a:spcBef>
              <a:buFontTx/>
              <a:buNone/>
            </a:pPr>
            <a:endParaRPr lang="en-CA" altLang="en-US" sz="2400" b="1" dirty="0">
              <a:latin typeface="Arial" charset="0"/>
            </a:endParaRPr>
          </a:p>
        </p:txBody>
      </p:sp>
      <p:sp>
        <p:nvSpPr>
          <p:cNvPr id="4" name="Slide Number Placeholder 3"/>
          <p:cNvSpPr>
            <a:spLocks noGrp="1"/>
          </p:cNvSpPr>
          <p:nvPr>
            <p:ph type="sldNum" sz="quarter" idx="12"/>
          </p:nvPr>
        </p:nvSpPr>
        <p:spPr/>
        <p:txBody>
          <a:bodyPr/>
          <a:lstStyle/>
          <a:p>
            <a:pPr>
              <a:defRPr/>
            </a:pPr>
            <a:fld id="{20A43728-48BC-4C8C-BE28-0BF64028374E}" type="slidenum">
              <a:rPr lang="en-CA" smtClean="0"/>
              <a:pPr>
                <a:defRPr/>
              </a:pPr>
              <a:t>30</a:t>
            </a:fld>
            <a:endParaRPr lang="en-CA"/>
          </a:p>
        </p:txBody>
      </p:sp>
    </p:spTree>
    <p:extLst>
      <p:ext uri="{BB962C8B-B14F-4D97-AF65-F5344CB8AC3E}">
        <p14:creationId xmlns:p14="http://schemas.microsoft.com/office/powerpoint/2010/main" val="4901820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u="sng" dirty="0" smtClean="0">
                <a:solidFill>
                  <a:srgbClr val="C00000"/>
                </a:solidFill>
              </a:rPr>
              <a:t>A NEW BOOK</a:t>
            </a:r>
            <a:endParaRPr lang="en-US" sz="3600" b="1" u="sng" dirty="0">
              <a:solidFill>
                <a:srgbClr val="C00000"/>
              </a:solidFill>
            </a:endParaRPr>
          </a:p>
        </p:txBody>
      </p:sp>
      <p:sp>
        <p:nvSpPr>
          <p:cNvPr id="4" name="TextBox 3"/>
          <p:cNvSpPr txBox="1"/>
          <p:nvPr/>
        </p:nvSpPr>
        <p:spPr>
          <a:xfrm>
            <a:off x="134621" y="2483768"/>
            <a:ext cx="6723379" cy="3046988"/>
          </a:xfrm>
          <a:prstGeom prst="rect">
            <a:avLst/>
          </a:prstGeom>
          <a:noFill/>
        </p:spPr>
        <p:txBody>
          <a:bodyPr wrap="none" rtlCol="0">
            <a:spAutoFit/>
          </a:bodyPr>
          <a:lstStyle/>
          <a:p>
            <a:r>
              <a:rPr lang="en-US" sz="2400" b="1" dirty="0" smtClean="0">
                <a:solidFill>
                  <a:srgbClr val="FF0000"/>
                </a:solidFill>
              </a:rPr>
              <a:t>Development of </a:t>
            </a:r>
            <a:r>
              <a:rPr lang="en-US" sz="2400" b="1" dirty="0" err="1" smtClean="0">
                <a:solidFill>
                  <a:srgbClr val="FF0000"/>
                </a:solidFill>
              </a:rPr>
              <a:t>Biosimilar</a:t>
            </a:r>
            <a:r>
              <a:rPr lang="en-US" sz="2400" b="1" dirty="0" smtClean="0">
                <a:solidFill>
                  <a:srgbClr val="FF0000"/>
                </a:solidFill>
              </a:rPr>
              <a:t> Drug Products</a:t>
            </a:r>
          </a:p>
          <a:p>
            <a:endParaRPr lang="en-US" sz="2400" b="1" dirty="0" smtClean="0">
              <a:solidFill>
                <a:srgbClr val="FF0000"/>
              </a:solidFill>
            </a:endParaRPr>
          </a:p>
          <a:p>
            <a:r>
              <a:rPr lang="en-US" sz="2400" b="1" u="sng" dirty="0" smtClean="0"/>
              <a:t>Editors</a:t>
            </a:r>
            <a:r>
              <a:rPr lang="en-US" sz="2400" b="1" dirty="0" smtClean="0"/>
              <a:t>: Laszlo </a:t>
            </a:r>
            <a:r>
              <a:rPr lang="en-US" sz="2400" b="1" dirty="0" err="1" smtClean="0"/>
              <a:t>Endrenyi</a:t>
            </a:r>
            <a:r>
              <a:rPr lang="en-US" sz="2400" b="1" dirty="0" smtClean="0"/>
              <a:t> </a:t>
            </a:r>
            <a:r>
              <a:rPr lang="en-US" sz="2400" dirty="0" smtClean="0"/>
              <a:t>(Toronto)</a:t>
            </a:r>
            <a:r>
              <a:rPr lang="en-US" sz="2400" b="1" dirty="0" smtClean="0"/>
              <a:t>, Paul</a:t>
            </a:r>
          </a:p>
          <a:p>
            <a:r>
              <a:rPr lang="en-US" sz="2400" b="1" dirty="0" smtClean="0"/>
              <a:t>       </a:t>
            </a:r>
            <a:r>
              <a:rPr lang="en-US" sz="2400" b="1" dirty="0" err="1" smtClean="0"/>
              <a:t>Declerck</a:t>
            </a:r>
            <a:r>
              <a:rPr lang="en-US" sz="2400" b="1" dirty="0" smtClean="0"/>
              <a:t> </a:t>
            </a:r>
            <a:r>
              <a:rPr lang="en-US" sz="2400" dirty="0" smtClean="0"/>
              <a:t>(Leuven)</a:t>
            </a:r>
            <a:r>
              <a:rPr lang="en-US" sz="2400" b="1" dirty="0" smtClean="0"/>
              <a:t>, </a:t>
            </a:r>
            <a:r>
              <a:rPr lang="en-US" sz="2400" b="1" dirty="0" err="1" smtClean="0"/>
              <a:t>Shein</a:t>
            </a:r>
            <a:r>
              <a:rPr lang="en-US" sz="2400" b="1" dirty="0" smtClean="0"/>
              <a:t>-Chung Chow </a:t>
            </a:r>
            <a:r>
              <a:rPr lang="en-US" sz="2400" dirty="0" smtClean="0"/>
              <a:t>(Durham)</a:t>
            </a:r>
          </a:p>
          <a:p>
            <a:endParaRPr lang="en-US" sz="2400" dirty="0" smtClean="0"/>
          </a:p>
          <a:p>
            <a:r>
              <a:rPr lang="en-US" sz="2400" b="1" u="sng" dirty="0" smtClean="0"/>
              <a:t>Publisher</a:t>
            </a:r>
            <a:r>
              <a:rPr lang="en-US" sz="2400" b="1" dirty="0" smtClean="0"/>
              <a:t>:  CRC / Taylor Francis</a:t>
            </a:r>
          </a:p>
          <a:p>
            <a:endParaRPr lang="en-US" sz="2400" b="1" dirty="0" smtClean="0"/>
          </a:p>
          <a:p>
            <a:r>
              <a:rPr lang="en-US" sz="2400" b="1" u="sng" dirty="0" smtClean="0"/>
              <a:t>To be published</a:t>
            </a:r>
            <a:r>
              <a:rPr lang="en-US" sz="2400" b="1" dirty="0" smtClean="0"/>
              <a:t>:  End of 2016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388CB63A-ECA7-4DB8-A1F3-D4A0C2BBEF6E}" type="slidenum">
              <a:rPr lang="en-CA" smtClean="0"/>
              <a:pPr>
                <a:defRPr/>
              </a:pPr>
              <a:t>32</a:t>
            </a:fld>
            <a:endParaRPr lang="en-CA"/>
          </a:p>
        </p:txBody>
      </p:sp>
      <p:sp>
        <p:nvSpPr>
          <p:cNvPr id="58371" name="TextBox 2"/>
          <p:cNvSpPr txBox="1">
            <a:spLocks noChangeArrowheads="1"/>
          </p:cNvSpPr>
          <p:nvPr/>
        </p:nvSpPr>
        <p:spPr bwMode="auto">
          <a:xfrm>
            <a:off x="549275" y="2433638"/>
            <a:ext cx="5427663"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6000" b="1" i="1">
                <a:solidFill>
                  <a:srgbClr val="FF0000"/>
                </a:solidFill>
                <a:latin typeface="Arial" charset="0"/>
              </a:rPr>
              <a:t>THANK  YOU !</a:t>
            </a:r>
          </a:p>
        </p:txBody>
      </p:sp>
      <p:sp>
        <p:nvSpPr>
          <p:cNvPr id="58372" name="TextBox 3"/>
          <p:cNvSpPr txBox="1">
            <a:spLocks noChangeArrowheads="1"/>
          </p:cNvSpPr>
          <p:nvPr/>
        </p:nvSpPr>
        <p:spPr bwMode="auto">
          <a:xfrm>
            <a:off x="333375" y="4500563"/>
            <a:ext cx="62642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CA" altLang="en-US" sz="3600" b="1">
                <a:latin typeface="Arial" charset="0"/>
              </a:rPr>
              <a:t>l.endrenyi @ utoronto.ca</a:t>
            </a:r>
          </a:p>
        </p:txBody>
      </p:sp>
    </p:spTree>
    <p:extLst>
      <p:ext uri="{BB962C8B-B14F-4D97-AF65-F5344CB8AC3E}">
        <p14:creationId xmlns:p14="http://schemas.microsoft.com/office/powerpoint/2010/main" val="10047002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669" y="1754717"/>
            <a:ext cx="5829300" cy="1090083"/>
          </a:xfrm>
        </p:spPr>
        <p:txBody>
          <a:bodyPr>
            <a:normAutofit fontScale="90000"/>
          </a:bodyPr>
          <a:lstStyle/>
          <a:p>
            <a:pPr>
              <a:defRPr/>
            </a:pPr>
            <a:r>
              <a:rPr dirty="0" smtClean="0"/>
              <a:t> Let us meet again..</a:t>
            </a:r>
            <a:endParaRPr lang="en-US" dirty="0"/>
          </a:p>
        </p:txBody>
      </p:sp>
      <p:sp>
        <p:nvSpPr>
          <p:cNvPr id="25603" name="Text Placeholder 2"/>
          <p:cNvSpPr>
            <a:spLocks noGrp="1"/>
          </p:cNvSpPr>
          <p:nvPr>
            <p:ph type="body" idx="1"/>
          </p:nvPr>
        </p:nvSpPr>
        <p:spPr>
          <a:xfrm>
            <a:off x="400050" y="3048000"/>
            <a:ext cx="5829300" cy="5029200"/>
          </a:xfrm>
        </p:spPr>
        <p:txBody>
          <a:bodyPr>
            <a:normAutofit fontScale="92500" lnSpcReduction="20000"/>
          </a:bodyPr>
          <a:lstStyle/>
          <a:p>
            <a:pPr algn="ctr"/>
            <a:r>
              <a:rPr lang="en-US" altLang="en-US" dirty="0" smtClean="0"/>
              <a:t>We welcome you to our future conferences of </a:t>
            </a:r>
            <a:r>
              <a:rPr lang="en-US" altLang="en-US" dirty="0" smtClean="0"/>
              <a:t>Conference Series LLC</a:t>
            </a:r>
          </a:p>
          <a:p>
            <a:pPr algn="ctr"/>
            <a:r>
              <a:rPr lang="en-US" altLang="en-US" dirty="0" smtClean="0"/>
              <a:t>through</a:t>
            </a:r>
            <a:endParaRPr lang="en-US" altLang="en-US" dirty="0" smtClean="0"/>
          </a:p>
          <a:p>
            <a:pPr algn="ctr"/>
            <a:r>
              <a:rPr lang="en-US" altLang="en-US" b="1" dirty="0"/>
              <a:t>6</a:t>
            </a:r>
            <a:r>
              <a:rPr lang="en-US" altLang="en-US" b="1" baseline="30000" dirty="0" smtClean="0"/>
              <a:t>th</a:t>
            </a:r>
            <a:r>
              <a:rPr lang="en-US" altLang="en-US" b="1" dirty="0" smtClean="0"/>
              <a:t> International Conference and Exhibition on Biologics and Biosimilars</a:t>
            </a:r>
            <a:endParaRPr lang="en-US" altLang="en-US" b="1" dirty="0" smtClean="0"/>
          </a:p>
          <a:p>
            <a:pPr algn="ctr"/>
            <a:endParaRPr lang="en-US" altLang="en-US" dirty="0" smtClean="0"/>
          </a:p>
          <a:p>
            <a:pPr algn="ctr"/>
            <a:r>
              <a:rPr lang="en-US" altLang="en-US" dirty="0" smtClean="0"/>
              <a:t> </a:t>
            </a:r>
            <a:r>
              <a:rPr lang="en-US" altLang="en-US" b="1" dirty="0" smtClean="0"/>
              <a:t>October 19-21, 2016 Houston, TX, USA</a:t>
            </a:r>
            <a:endParaRPr lang="en-US" altLang="en-US" b="1" dirty="0" smtClean="0"/>
          </a:p>
          <a:p>
            <a:pPr algn="ctr"/>
            <a:endParaRPr lang="en-US" altLang="en-US" b="1" dirty="0" smtClean="0"/>
          </a:p>
          <a:p>
            <a:pPr algn="ctr"/>
            <a:endParaRPr lang="en-US" altLang="en-US" b="1" dirty="0" smtClean="0"/>
          </a:p>
          <a:p>
            <a:pPr algn="ctr"/>
            <a:endParaRPr lang="en-US" altLang="en-US" b="1" dirty="0" smtClean="0"/>
          </a:p>
          <a:p>
            <a:pPr algn="ctr"/>
            <a:endParaRPr lang="en-US" altLang="en-US" b="1" dirty="0" smtClean="0"/>
          </a:p>
          <a:p>
            <a:r>
              <a:rPr lang="en-US" altLang="en-US" dirty="0" smtClean="0"/>
              <a:t>http://biosimilars-biologics.pharmaceuticalconferences.com/europe</a:t>
            </a:r>
          </a:p>
        </p:txBody>
      </p:sp>
    </p:spTree>
    <p:extLst>
      <p:ext uri="{BB962C8B-B14F-4D97-AF65-F5344CB8AC3E}">
        <p14:creationId xmlns:p14="http://schemas.microsoft.com/office/powerpoint/2010/main" val="3918264155"/>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6948</TotalTime>
  <Words>2306</Words>
  <Application>Microsoft Office PowerPoint</Application>
  <PresentationFormat>On-screen Show (4:3)</PresentationFormat>
  <Paragraphs>557</Paragraphs>
  <Slides>33</Slides>
  <Notes>2</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33</vt:i4>
      </vt:variant>
    </vt:vector>
  </HeadingPairs>
  <TitlesOfParts>
    <vt:vector size="36" baseType="lpstr">
      <vt:lpstr>Office Theme</vt:lpstr>
      <vt:lpstr>Slide</vt:lpstr>
      <vt:lpstr>Equation</vt:lpstr>
      <vt:lpstr>Conference Series LLC Conferences</vt:lpstr>
      <vt:lpstr>PowerPoint Presentation</vt:lpstr>
      <vt:lpstr>SYNOPSIS</vt:lpstr>
      <vt:lpstr>BIOEQUIVALENCE, BIOSIMILARITY, AND INTERCHANGEABILITY</vt:lpstr>
      <vt:lpstr>BIOEQUIVALENCE  AND THERAPEUTIC EQUIVALENCE</vt:lpstr>
      <vt:lpstr>PRESCRIBABILITY, SWITCHABILITY, INTERCHANGEABILITY</vt:lpstr>
      <vt:lpstr>PRESCRIBABILITY, SWITCHABILITY, INTERCHANGEABILITY - EXPECTATIONS</vt:lpstr>
      <vt:lpstr>((CONFUSION ON TERMINOLOGY))</vt:lpstr>
      <vt:lpstr>PRESCRIBABILITY, SWITCHABILITY, INTERCHANGEABILITY - STATISTICAL CONDITIONS</vt:lpstr>
      <vt:lpstr>BIOSIMILARITY</vt:lpstr>
      <vt:lpstr>BIOEQUIVALENCE  vs. BIOSIMILARITY</vt:lpstr>
      <vt:lpstr>BIOSIMILARITY: DEMONSTRATION AND ASSESSMENT</vt:lpstr>
      <vt:lpstr>HOW SIMILAR IS “SIMILAR”? - BIOSIMILARITY INDEX FOR A GIVEN RESPONSE</vt:lpstr>
      <vt:lpstr>HOW SIMILAR IS “SIMILAR”? - BIOSIMILARITY INDEX FOR A GIVEN RESPONSE</vt:lpstr>
      <vt:lpstr>HOW SIMILAR IS “SIMILAR”? - BIOSIMILARITY INDEX FOR ALL RESPONSES</vt:lpstr>
      <vt:lpstr>INTERCHANGEABILITY OF BIOLOGICALS (BPCI ACT)</vt:lpstr>
      <vt:lpstr>INTERCHANGEABILITY OF BIOLOGICALS,  AND ITS CONSEQUENCES (BPCI  ACT)</vt:lpstr>
      <vt:lpstr>INTERCHANGEABILITY: US vs. STATES</vt:lpstr>
      <vt:lpstr>INTERCHANGEABILITY: CANADA vs. PROVINCES</vt:lpstr>
      <vt:lpstr>INTERCHANGEABILITY OF BIOLOGICALS </vt:lpstr>
      <vt:lpstr>INTERCHANGEABILITY: EMA vs. MEMBER STATES</vt:lpstr>
      <vt:lpstr>INTERCHANGEABILITY: EMA vs. MEMBER STATES</vt:lpstr>
      <vt:lpstr>DISHARMONIZATION: CENTRAL REGULATORS vs. PAYERS</vt:lpstr>
      <vt:lpstr>EUROPE: BIOSIMILARS APPROVED</vt:lpstr>
      <vt:lpstr>EUROPE: SAFETY RISK OF SWITCHING?</vt:lpstr>
      <vt:lpstr>STUDY DESIGN FOR BIOLOGICS &amp; INTERCHANGEABILITY</vt:lpstr>
      <vt:lpstr>STUDY DESIGNS FOR INTERCHANGEABILITY</vt:lpstr>
      <vt:lpstr>SWITCHING INDEX</vt:lpstr>
      <vt:lpstr>SWITCHING/ALTERNATING INDEX</vt:lpstr>
      <vt:lpstr>CONCLUSIONS</vt:lpstr>
      <vt:lpstr>A NEW BOOK</vt:lpstr>
      <vt:lpstr>PowerPoint Presentation</vt:lpstr>
      <vt:lpstr> 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Laszlo</dc:creator>
  <cp:lastModifiedBy>Biosimilars 2015</cp:lastModifiedBy>
  <cp:revision>42</cp:revision>
  <dcterms:created xsi:type="dcterms:W3CDTF">2015-05-02T21:58:26Z</dcterms:created>
  <dcterms:modified xsi:type="dcterms:W3CDTF">2016-07-27T09:31:33Z</dcterms:modified>
</cp:coreProperties>
</file>