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09" r:id="rId2"/>
    <p:sldId id="275" r:id="rId3"/>
    <p:sldId id="307" r:id="rId4"/>
    <p:sldId id="306" r:id="rId5"/>
    <p:sldId id="302" r:id="rId6"/>
    <p:sldId id="308" r:id="rId7"/>
    <p:sldId id="276" r:id="rId8"/>
    <p:sldId id="286" r:id="rId9"/>
    <p:sldId id="277" r:id="rId10"/>
    <p:sldId id="278" r:id="rId11"/>
    <p:sldId id="280" r:id="rId12"/>
    <p:sldId id="287" r:id="rId13"/>
    <p:sldId id="305" r:id="rId14"/>
    <p:sldId id="281" r:id="rId15"/>
    <p:sldId id="282" r:id="rId16"/>
    <p:sldId id="288" r:id="rId17"/>
    <p:sldId id="283" r:id="rId18"/>
    <p:sldId id="289" r:id="rId19"/>
    <p:sldId id="294" r:id="rId20"/>
    <p:sldId id="296" r:id="rId21"/>
    <p:sldId id="293" r:id="rId22"/>
    <p:sldId id="297" r:id="rId23"/>
    <p:sldId id="279" r:id="rId24"/>
    <p:sldId id="310" r:id="rId25"/>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9B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autoAdjust="0"/>
    <p:restoredTop sz="74799" autoAdjust="0"/>
  </p:normalViewPr>
  <p:slideViewPr>
    <p:cSldViewPr>
      <p:cViewPr varScale="1">
        <p:scale>
          <a:sx n="54" d="100"/>
          <a:sy n="54" d="100"/>
        </p:scale>
        <p:origin x="-160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52729939733864"/>
          <c:y val="3.7931058617672826E-2"/>
          <c:w val="0.60196931270714105"/>
          <c:h val="0.75335083114610735"/>
        </c:manualLayout>
      </c:layout>
      <c:barChart>
        <c:barDir val="bar"/>
        <c:grouping val="stacked"/>
        <c:varyColors val="0"/>
        <c:ser>
          <c:idx val="0"/>
          <c:order val="0"/>
          <c:tx>
            <c:strRef>
              <c:f>'Esimerkki HUS '!$D$3</c:f>
              <c:strCache>
                <c:ptCount val="1"/>
                <c:pt idx="0">
                  <c:v>Occurred to patient (80 %)</c:v>
                </c:pt>
              </c:strCache>
            </c:strRef>
          </c:tx>
          <c:spPr>
            <a:solidFill>
              <a:srgbClr val="C00000"/>
            </a:solidFill>
            <a:ln>
              <a:solidFill>
                <a:srgbClr val="C00000"/>
              </a:solidFill>
            </a:ln>
          </c:spPr>
          <c:invertIfNegative val="0"/>
          <c:dLbls>
            <c:spPr>
              <a:noFill/>
              <a:ln>
                <a:noFill/>
              </a:ln>
              <a:effectLst/>
            </c:spPr>
            <c:txPr>
              <a:bodyPr wrap="square" lIns="38100" tIns="19050" rIns="38100" bIns="19050" anchor="ctr">
                <a:spAutoFit/>
              </a:bodyPr>
              <a:lstStyle/>
              <a:p>
                <a:pPr>
                  <a:defRPr sz="1000">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'Esimerkki HUS '!$A$5:$A$10</c:f>
              <c:strCache>
                <c:ptCount val="6"/>
                <c:pt idx="0">
                  <c:v>Other (10%)</c:v>
                </c:pt>
                <c:pt idx="1">
                  <c:v>Compounding and preparing (8 %)</c:v>
                </c:pt>
                <c:pt idx="2">
                  <c:v>Prescribing (15 %)</c:v>
                </c:pt>
                <c:pt idx="3">
                  <c:v>Documenting (15 %)</c:v>
                </c:pt>
                <c:pt idx="4">
                  <c:v>Dispensing (18 %)</c:v>
                </c:pt>
                <c:pt idx="5">
                  <c:v>Administration (34%)</c:v>
                </c:pt>
              </c:strCache>
            </c:strRef>
          </c:cat>
          <c:val>
            <c:numRef>
              <c:f>'Esimerkki HUS '!$D$5:$D$10</c:f>
              <c:numCache>
                <c:formatCode>General</c:formatCode>
                <c:ptCount val="6"/>
                <c:pt idx="0">
                  <c:v>20</c:v>
                </c:pt>
                <c:pt idx="1">
                  <c:v>17</c:v>
                </c:pt>
                <c:pt idx="2">
                  <c:v>26</c:v>
                </c:pt>
                <c:pt idx="3">
                  <c:v>30</c:v>
                </c:pt>
                <c:pt idx="4">
                  <c:v>24</c:v>
                </c:pt>
                <c:pt idx="5">
                  <c:v>81</c:v>
                </c:pt>
              </c:numCache>
            </c:numRef>
          </c:val>
        </c:ser>
        <c:ser>
          <c:idx val="1"/>
          <c:order val="1"/>
          <c:tx>
            <c:strRef>
              <c:f>'Esimerkki HUS '!$E$3</c:f>
              <c:strCache>
                <c:ptCount val="1"/>
                <c:pt idx="0">
                  <c:v>Near miss (20 %)</c:v>
                </c:pt>
              </c:strCache>
            </c:strRef>
          </c:tx>
          <c:spPr>
            <a:solidFill>
              <a:schemeClr val="bg1">
                <a:lumMod val="85000"/>
              </a:schemeClr>
            </a:solidFill>
          </c:spPr>
          <c:invertIfNegative val="0"/>
          <c:dLbls>
            <c:spPr>
              <a:noFill/>
              <a:ln>
                <a:noFill/>
              </a:ln>
              <a:effectLst/>
            </c:spPr>
            <c:txPr>
              <a:bodyPr wrap="square" lIns="38100" tIns="19050" rIns="38100" bIns="19050" anchor="ctr">
                <a:spAutoFit/>
              </a:bodyPr>
              <a:lstStyle/>
              <a:p>
                <a:pPr>
                  <a:defRPr sz="1000">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'Esimerkki HUS '!$A$5:$A$10</c:f>
              <c:strCache>
                <c:ptCount val="6"/>
                <c:pt idx="0">
                  <c:v>Other (10%)</c:v>
                </c:pt>
                <c:pt idx="1">
                  <c:v>Compounding and preparing (8 %)</c:v>
                </c:pt>
                <c:pt idx="2">
                  <c:v>Prescribing (15 %)</c:v>
                </c:pt>
                <c:pt idx="3">
                  <c:v>Documenting (15 %)</c:v>
                </c:pt>
                <c:pt idx="4">
                  <c:v>Dispensing (18 %)</c:v>
                </c:pt>
                <c:pt idx="5">
                  <c:v>Administration (34%)</c:v>
                </c:pt>
              </c:strCache>
            </c:strRef>
          </c:cat>
          <c:val>
            <c:numRef>
              <c:f>'Esimerkki HUS '!$E$5:$E$10</c:f>
              <c:numCache>
                <c:formatCode>General</c:formatCode>
                <c:ptCount val="6"/>
                <c:pt idx="0">
                  <c:v>6</c:v>
                </c:pt>
                <c:pt idx="1">
                  <c:v>4</c:v>
                </c:pt>
                <c:pt idx="2">
                  <c:v>10</c:v>
                </c:pt>
                <c:pt idx="3">
                  <c:v>8</c:v>
                </c:pt>
                <c:pt idx="4">
                  <c:v>20</c:v>
                </c:pt>
                <c:pt idx="5">
                  <c:v>3</c:v>
                </c:pt>
              </c:numCache>
            </c:numRef>
          </c:val>
        </c:ser>
        <c:dLbls>
          <c:showLegendKey val="0"/>
          <c:showVal val="1"/>
          <c:showCatName val="0"/>
          <c:showSerName val="0"/>
          <c:showPercent val="0"/>
          <c:showBubbleSize val="0"/>
        </c:dLbls>
        <c:gapWidth val="75"/>
        <c:overlap val="100"/>
        <c:axId val="174849024"/>
        <c:axId val="32567232"/>
      </c:barChart>
      <c:catAx>
        <c:axId val="174849024"/>
        <c:scaling>
          <c:orientation val="minMax"/>
        </c:scaling>
        <c:delete val="0"/>
        <c:axPos val="l"/>
        <c:numFmt formatCode="General" sourceLinked="0"/>
        <c:majorTickMark val="none"/>
        <c:minorTickMark val="none"/>
        <c:tickLblPos val="nextTo"/>
        <c:txPr>
          <a:bodyPr/>
          <a:lstStyle/>
          <a:p>
            <a:pPr>
              <a:defRPr sz="1050">
                <a:latin typeface="Arial" panose="020B0604020202020204" pitchFamily="34" charset="0"/>
                <a:cs typeface="Arial" panose="020B0604020202020204" pitchFamily="34" charset="0"/>
              </a:defRPr>
            </a:pPr>
            <a:endParaRPr lang="en-US"/>
          </a:p>
        </c:txPr>
        <c:crossAx val="32567232"/>
        <c:crosses val="autoZero"/>
        <c:auto val="1"/>
        <c:lblAlgn val="ctr"/>
        <c:lblOffset val="100"/>
        <c:noMultiLvlLbl val="0"/>
      </c:catAx>
      <c:valAx>
        <c:axId val="32567232"/>
        <c:scaling>
          <c:orientation val="minMax"/>
        </c:scaling>
        <c:delete val="0"/>
        <c:axPos val="b"/>
        <c:numFmt formatCode="General" sourceLinked="1"/>
        <c:majorTickMark val="none"/>
        <c:minorTickMark val="none"/>
        <c:tickLblPos val="nextTo"/>
        <c:txPr>
          <a:bodyPr/>
          <a:lstStyle/>
          <a:p>
            <a:pPr>
              <a:defRPr sz="1000">
                <a:latin typeface="Arial" panose="020B0604020202020204" pitchFamily="34" charset="0"/>
                <a:cs typeface="Arial" panose="020B0604020202020204" pitchFamily="34" charset="0"/>
              </a:defRPr>
            </a:pPr>
            <a:endParaRPr lang="en-US"/>
          </a:p>
        </c:txPr>
        <c:crossAx val="174849024"/>
        <c:crosses val="autoZero"/>
        <c:crossBetween val="between"/>
      </c:valAx>
    </c:plotArea>
    <c:legend>
      <c:legendPos val="b"/>
      <c:layout>
        <c:manualLayout>
          <c:xMode val="edge"/>
          <c:yMode val="edge"/>
          <c:x val="0.39925764118194917"/>
          <c:y val="0.89349719135575401"/>
          <c:w val="0.51119006016101898"/>
          <c:h val="6.911951006124234E-2"/>
        </c:manualLayout>
      </c:layout>
      <c:overlay val="0"/>
      <c:txPr>
        <a:bodyPr/>
        <a:lstStyle/>
        <a:p>
          <a:pPr>
            <a:defRPr sz="1050">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848057286564121"/>
          <c:y val="0.17072661118461588"/>
          <c:w val="0.6294522830796575"/>
          <c:h val="0.78681535384957269"/>
        </c:manualLayout>
      </c:layout>
      <c:pieChart>
        <c:varyColors val="1"/>
        <c:ser>
          <c:idx val="0"/>
          <c:order val="0"/>
          <c:tx>
            <c:strRef>
              <c:f>Taul1!$B$1</c:f>
              <c:strCache>
                <c:ptCount val="1"/>
                <c:pt idx="0">
                  <c:v>Myynti</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rgbClr val="FF0000"/>
              </a:solidFill>
              <a:ln w="19050">
                <a:solidFill>
                  <a:schemeClr val="lt1"/>
                </a:solidFill>
              </a:ln>
              <a:effectLst/>
            </c:spPr>
          </c:dPt>
          <c:dPt>
            <c:idx val="3"/>
            <c:bubble3D val="0"/>
            <c:spPr>
              <a:solidFill>
                <a:srgbClr val="C00000"/>
              </a:solidFill>
              <a:ln w="19050">
                <a:solidFill>
                  <a:schemeClr val="lt1"/>
                </a:solidFill>
              </a:ln>
              <a:effectLst/>
            </c:spPr>
          </c:dPt>
          <c:dLbls>
            <c:dLbl>
              <c:idx val="3"/>
              <c:layout>
                <c:manualLayout>
                  <c:x val="-2.0175536051549831E-2"/>
                  <c:y val="0"/>
                </c:manualLayout>
              </c:layout>
              <c:showLegendKey val="0"/>
              <c:showVal val="0"/>
              <c:showCatName val="1"/>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j-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Taul1!$A$2:$A$5</c:f>
              <c:strCache>
                <c:ptCount val="4"/>
                <c:pt idx="0">
                  <c:v>No harm</c:v>
                </c:pt>
                <c:pt idx="1">
                  <c:v>Mild harm </c:v>
                </c:pt>
                <c:pt idx="2">
                  <c:v>Moderate harm </c:v>
                </c:pt>
                <c:pt idx="3">
                  <c:v>Serious harm</c:v>
                </c:pt>
              </c:strCache>
            </c:strRef>
          </c:cat>
          <c:val>
            <c:numRef>
              <c:f>Taul1!$B$2:$B$5</c:f>
              <c:numCache>
                <c:formatCode>0%</c:formatCode>
                <c:ptCount val="4"/>
                <c:pt idx="0">
                  <c:v>0.44</c:v>
                </c:pt>
                <c:pt idx="1">
                  <c:v>0.35000000000000014</c:v>
                </c:pt>
                <c:pt idx="2">
                  <c:v>0.17</c:v>
                </c:pt>
                <c:pt idx="3">
                  <c:v>3.0000000000000002E-2</c:v>
                </c:pt>
              </c:numCache>
            </c:numRef>
          </c:val>
        </c:ser>
        <c:dLbls>
          <c:showLegendKey val="0"/>
          <c:showVal val="0"/>
          <c:showCatName val="1"/>
          <c:showSerName val="0"/>
          <c:showPercent val="1"/>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814CCC-2B40-4936-A472-18B51F992CB6}" type="datetimeFigureOut">
              <a:rPr lang="fi-FI" smtClean="0"/>
              <a:pPr/>
              <a:t>31.8.2016</a:t>
            </a:fld>
            <a:endParaRPr lang="fi-FI"/>
          </a:p>
        </p:txBody>
      </p:sp>
      <p:sp>
        <p:nvSpPr>
          <p:cNvPr id="4" name="Dian kuvan paikkamerkki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44EBD9-A31A-419E-BE3A-AC94CD295389}" type="slidenum">
              <a:rPr lang="fi-FI" smtClean="0"/>
              <a:pPr/>
              <a:t>‹#›</a:t>
            </a:fld>
            <a:endParaRPr lang="fi-FI"/>
          </a:p>
        </p:txBody>
      </p:sp>
    </p:spTree>
    <p:extLst>
      <p:ext uri="{BB962C8B-B14F-4D97-AF65-F5344CB8AC3E}">
        <p14:creationId xmlns:p14="http://schemas.microsoft.com/office/powerpoint/2010/main" val="1573154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normAutofit/>
          </a:bodyPr>
          <a:lstStyle/>
          <a:p>
            <a:endParaRPr lang="fi-FI" dirty="0"/>
          </a:p>
        </p:txBody>
      </p:sp>
      <p:sp>
        <p:nvSpPr>
          <p:cNvPr id="4" name="Dian numeron paikkamerkki 3"/>
          <p:cNvSpPr>
            <a:spLocks noGrp="1"/>
          </p:cNvSpPr>
          <p:nvPr>
            <p:ph type="sldNum" sz="quarter" idx="10"/>
          </p:nvPr>
        </p:nvSpPr>
        <p:spPr/>
        <p:txBody>
          <a:bodyPr/>
          <a:lstStyle/>
          <a:p>
            <a:fld id="{9944EBD9-A31A-419E-BE3A-AC94CD295389}" type="slidenum">
              <a:rPr lang="fi-FI" smtClean="0"/>
              <a:pPr/>
              <a:t>4</a:t>
            </a:fld>
            <a:endParaRPr lang="fi-FI"/>
          </a:p>
        </p:txBody>
      </p:sp>
    </p:spTree>
    <p:extLst>
      <p:ext uri="{BB962C8B-B14F-4D97-AF65-F5344CB8AC3E}">
        <p14:creationId xmlns:p14="http://schemas.microsoft.com/office/powerpoint/2010/main" val="194235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9944EBD9-A31A-419E-BE3A-AC94CD295389}" type="slidenum">
              <a:rPr lang="fi-FI" smtClean="0"/>
              <a:pPr/>
              <a:t>11</a:t>
            </a:fld>
            <a:endParaRPr lang="fi-FI"/>
          </a:p>
        </p:txBody>
      </p:sp>
    </p:spTree>
    <p:extLst>
      <p:ext uri="{BB962C8B-B14F-4D97-AF65-F5344CB8AC3E}">
        <p14:creationId xmlns:p14="http://schemas.microsoft.com/office/powerpoint/2010/main" val="786950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9944EBD9-A31A-419E-BE3A-AC94CD295389}" type="slidenum">
              <a:rPr lang="fi-FI" smtClean="0"/>
              <a:pPr/>
              <a:t>17</a:t>
            </a:fld>
            <a:endParaRPr lang="fi-FI"/>
          </a:p>
        </p:txBody>
      </p:sp>
    </p:spTree>
    <p:extLst>
      <p:ext uri="{BB962C8B-B14F-4D97-AF65-F5344CB8AC3E}">
        <p14:creationId xmlns:p14="http://schemas.microsoft.com/office/powerpoint/2010/main" val="10749768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ukautettu asettelu">
    <p:spTree>
      <p:nvGrpSpPr>
        <p:cNvPr id="1" name=""/>
        <p:cNvGrpSpPr/>
        <p:nvPr/>
      </p:nvGrpSpPr>
      <p:grpSpPr>
        <a:xfrm>
          <a:off x="0" y="0"/>
          <a:ext cx="0" cy="0"/>
          <a:chOff x="0" y="0"/>
          <a:chExt cx="0" cy="0"/>
        </a:xfrm>
      </p:grpSpPr>
      <p:pic>
        <p:nvPicPr>
          <p:cNvPr id="3" name="Kuva 8" descr="HUS-logo_iso.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5063" y="1006475"/>
            <a:ext cx="6473825" cy="323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uorakulmio 3"/>
          <p:cNvSpPr/>
          <p:nvPr/>
        </p:nvSpPr>
        <p:spPr>
          <a:xfrm>
            <a:off x="7600950" y="0"/>
            <a:ext cx="1543050" cy="1006475"/>
          </a:xfrm>
          <a:prstGeom prst="rect">
            <a:avLst/>
          </a:prstGeom>
          <a:ln>
            <a:noFill/>
          </a:ln>
        </p:spPr>
        <p:style>
          <a:lnRef idx="2">
            <a:schemeClr val="dk1"/>
          </a:lnRef>
          <a:fillRef idx="1">
            <a:schemeClr val="lt1"/>
          </a:fillRef>
          <a:effectRef idx="0">
            <a:schemeClr val="dk1"/>
          </a:effectRef>
          <a:fontRef idx="minor">
            <a:schemeClr val="dk1"/>
          </a:fontRef>
        </p:style>
        <p:txBody>
          <a:bodyPr anchor="ctr"/>
          <a:lstStyle/>
          <a:p>
            <a:pPr algn="ctr">
              <a:defRPr/>
            </a:pPr>
            <a:endParaRPr lang="fi-FI"/>
          </a:p>
        </p:txBody>
      </p:sp>
      <p:sp>
        <p:nvSpPr>
          <p:cNvPr id="6" name="Subtitle 2"/>
          <p:cNvSpPr>
            <a:spLocks noGrp="1"/>
          </p:cNvSpPr>
          <p:nvPr>
            <p:ph type="subTitle" idx="1"/>
          </p:nvPr>
        </p:nvSpPr>
        <p:spPr>
          <a:xfrm>
            <a:off x="1623645" y="4724153"/>
            <a:ext cx="6400800" cy="1105877"/>
          </a:xfrm>
        </p:spPr>
        <p:txBody>
          <a:bodyPr/>
          <a:lstStyle>
            <a:lvl1pPr marL="0" indent="0" algn="l">
              <a:buNone/>
              <a:defRPr sz="2000" b="1" i="0" cap="all" baseline="0">
                <a:solidFill>
                  <a:srgbClr val="A1A2A5"/>
                </a:solidFill>
                <a:latin typeface="Impact"/>
                <a:cs typeface="Impac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dirty="0" smtClean="0"/>
          </a:p>
        </p:txBody>
      </p:sp>
      <p:sp>
        <p:nvSpPr>
          <p:cNvPr id="5" name="Päivämäärän paikkamerkki 2"/>
          <p:cNvSpPr>
            <a:spLocks noGrp="1"/>
          </p:cNvSpPr>
          <p:nvPr>
            <p:ph type="dt" sz="half" idx="10"/>
          </p:nvPr>
        </p:nvSpPr>
        <p:spPr/>
        <p:txBody>
          <a:bodyPr/>
          <a:lstStyle>
            <a:lvl1pPr>
              <a:defRPr/>
            </a:lvl1pPr>
          </a:lstStyle>
          <a:p>
            <a:fld id="{C43348B7-D986-493F-958B-7CAE2FE09784}" type="datetime1">
              <a:rPr lang="fi-FI" smtClean="0"/>
              <a:pPr/>
              <a:t>31.8.2016</a:t>
            </a:fld>
            <a:endParaRPr lang="fi-FI"/>
          </a:p>
        </p:txBody>
      </p:sp>
      <p:sp>
        <p:nvSpPr>
          <p:cNvPr id="7" name="Alatunnisteen paikkamerkki 3"/>
          <p:cNvSpPr>
            <a:spLocks noGrp="1"/>
          </p:cNvSpPr>
          <p:nvPr>
            <p:ph type="ftr" sz="quarter" idx="11"/>
          </p:nvPr>
        </p:nvSpPr>
        <p:spPr/>
        <p:txBody>
          <a:bodyPr/>
          <a:lstStyle>
            <a:lvl1pPr>
              <a:defRPr/>
            </a:lvl1pPr>
          </a:lstStyle>
          <a:p>
            <a:r>
              <a:rPr lang="fi-FI" smtClean="0"/>
              <a:t>JOHTOKUNTA 13.6.2013</a:t>
            </a:r>
            <a:endParaRPr lang="fi-FI"/>
          </a:p>
        </p:txBody>
      </p:sp>
      <p:sp>
        <p:nvSpPr>
          <p:cNvPr id="8" name="Dian numeron paikkamerkki 4"/>
          <p:cNvSpPr>
            <a:spLocks noGrp="1"/>
          </p:cNvSpPr>
          <p:nvPr>
            <p:ph type="sldNum" sz="quarter" idx="12"/>
          </p:nvPr>
        </p:nvSpPr>
        <p:spPr/>
        <p:txBody>
          <a:bodyPr/>
          <a:lstStyle>
            <a:lvl1pPr>
              <a:defRPr/>
            </a:lvl1pPr>
          </a:lstStyle>
          <a:p>
            <a:fld id="{1A1FB1BE-FF62-4A35-8467-4087777E893D}" type="slidenum">
              <a:rPr lang="fi-FI" smtClean="0"/>
              <a:pPr/>
              <a:t>‹#›</a:t>
            </a:fld>
            <a:endParaRPr lang="fi-FI"/>
          </a:p>
        </p:txBody>
      </p:sp>
    </p:spTree>
    <p:extLst>
      <p:ext uri="{BB962C8B-B14F-4D97-AF65-F5344CB8AC3E}">
        <p14:creationId xmlns:p14="http://schemas.microsoft.com/office/powerpoint/2010/main" val="3319736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4" name="Rectangle 6"/>
          <p:cNvSpPr>
            <a:spLocks noChangeArrowheads="1"/>
          </p:cNvSpPr>
          <p:nvPr/>
        </p:nvSpPr>
        <p:spPr bwMode="auto">
          <a:xfrm>
            <a:off x="0" y="0"/>
            <a:ext cx="9144000" cy="6858000"/>
          </a:xfrm>
          <a:prstGeom prst="rect">
            <a:avLst/>
          </a:prstGeom>
          <a:solidFill>
            <a:schemeClr val="accent1"/>
          </a:solidFill>
          <a:ln w="9525">
            <a:no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r>
              <a:rPr lang="fi-FI" dirty="0">
                <a:solidFill>
                  <a:schemeClr val="lt1"/>
                </a:solidFill>
                <a:latin typeface="+mn-lt"/>
                <a:ea typeface="+mn-ea"/>
                <a:cs typeface="+mn-cs"/>
              </a:rPr>
              <a:t>  </a:t>
            </a:r>
          </a:p>
        </p:txBody>
      </p:sp>
      <p:sp>
        <p:nvSpPr>
          <p:cNvPr id="2" name="Title 1"/>
          <p:cNvSpPr>
            <a:spLocks noGrp="1"/>
          </p:cNvSpPr>
          <p:nvPr>
            <p:ph type="ctrTitle"/>
          </p:nvPr>
        </p:nvSpPr>
        <p:spPr>
          <a:xfrm>
            <a:off x="685800" y="2130425"/>
            <a:ext cx="7772400" cy="1470025"/>
          </a:xfrm>
        </p:spPr>
        <p:txBody>
          <a:bodyPr/>
          <a:lstStyle>
            <a:lvl1pPr>
              <a:defRPr baseline="0">
                <a:solidFill>
                  <a:schemeClr val="bg1"/>
                </a:solidFill>
              </a:defRPr>
            </a:lvl1pPr>
          </a:lstStyle>
          <a:p>
            <a:r>
              <a:rPr lang="fi-FI" smtClean="0"/>
              <a:t>Muokkaa perustyyl. napsautt.</a:t>
            </a:r>
            <a:endParaRPr lang="fi-FI" dirty="0"/>
          </a:p>
        </p:txBody>
      </p:sp>
      <p:sp>
        <p:nvSpPr>
          <p:cNvPr id="3" name="Subtitle 2"/>
          <p:cNvSpPr>
            <a:spLocks noGrp="1"/>
          </p:cNvSpPr>
          <p:nvPr>
            <p:ph type="subTitle" idx="1"/>
          </p:nvPr>
        </p:nvSpPr>
        <p:spPr>
          <a:xfrm>
            <a:off x="685800" y="3886200"/>
            <a:ext cx="6400800" cy="1752600"/>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dirty="0"/>
          </a:p>
        </p:txBody>
      </p:sp>
      <p:sp>
        <p:nvSpPr>
          <p:cNvPr id="5" name="Date Placeholder 3"/>
          <p:cNvSpPr>
            <a:spLocks noGrp="1"/>
          </p:cNvSpPr>
          <p:nvPr>
            <p:ph type="dt" sz="half" idx="10"/>
          </p:nvPr>
        </p:nvSpPr>
        <p:spPr/>
        <p:txBody>
          <a:bodyPr/>
          <a:lstStyle>
            <a:lvl1pPr>
              <a:defRPr smtClean="0">
                <a:solidFill>
                  <a:schemeClr val="bg1"/>
                </a:solidFill>
              </a:defRPr>
            </a:lvl1pPr>
          </a:lstStyle>
          <a:p>
            <a:fld id="{0BC573FF-6780-40F8-B639-F098D6D6EC07}" type="datetime1">
              <a:rPr lang="fi-FI" smtClean="0"/>
              <a:pPr/>
              <a:t>31.8.2016</a:t>
            </a:fld>
            <a:endParaRPr lang="fi-FI"/>
          </a:p>
        </p:txBody>
      </p:sp>
      <p:sp>
        <p:nvSpPr>
          <p:cNvPr id="6" name="Slide Number Placeholder 5"/>
          <p:cNvSpPr>
            <a:spLocks noGrp="1"/>
          </p:cNvSpPr>
          <p:nvPr>
            <p:ph type="sldNum" sz="quarter" idx="11"/>
          </p:nvPr>
        </p:nvSpPr>
        <p:spPr/>
        <p:txBody>
          <a:bodyPr/>
          <a:lstStyle>
            <a:lvl1pPr>
              <a:defRPr>
                <a:solidFill>
                  <a:schemeClr val="bg1"/>
                </a:solidFill>
              </a:defRPr>
            </a:lvl1pPr>
          </a:lstStyle>
          <a:p>
            <a:fld id="{1A1FB1BE-FF62-4A35-8467-4087777E893D}" type="slidenum">
              <a:rPr lang="fi-FI" smtClean="0"/>
              <a:pPr/>
              <a:t>‹#›</a:t>
            </a:fld>
            <a:endParaRPr lang="fi-FI"/>
          </a:p>
        </p:txBody>
      </p:sp>
      <p:sp>
        <p:nvSpPr>
          <p:cNvPr id="7" name="Footer Placeholder 4"/>
          <p:cNvSpPr>
            <a:spLocks noGrp="1"/>
          </p:cNvSpPr>
          <p:nvPr>
            <p:ph type="ftr" sz="quarter" idx="12"/>
          </p:nvPr>
        </p:nvSpPr>
        <p:spPr/>
        <p:txBody>
          <a:bodyPr/>
          <a:lstStyle>
            <a:lvl1pPr algn="ctr" fontAlgn="auto">
              <a:spcBef>
                <a:spcPts val="0"/>
              </a:spcBef>
              <a:spcAft>
                <a:spcPts val="0"/>
              </a:spcAft>
              <a:defRPr sz="1200">
                <a:solidFill>
                  <a:schemeClr val="bg1"/>
                </a:solidFill>
                <a:latin typeface="Calibri" pitchFamily="34" charset="0"/>
                <a:ea typeface="+mn-ea"/>
                <a:cs typeface="+mn-cs"/>
              </a:defRPr>
            </a:lvl1pPr>
          </a:lstStyle>
          <a:p>
            <a:r>
              <a:rPr lang="fi-FI" smtClean="0"/>
              <a:t>JOHTOKUNTA 13.6.2013</a:t>
            </a:r>
            <a:endParaRPr lang="fi-FI"/>
          </a:p>
        </p:txBody>
      </p:sp>
    </p:spTree>
    <p:extLst>
      <p:ext uri="{BB962C8B-B14F-4D97-AF65-F5344CB8AC3E}">
        <p14:creationId xmlns:p14="http://schemas.microsoft.com/office/powerpoint/2010/main" val="2464560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4" name="Rectangle 6"/>
          <p:cNvSpPr>
            <a:spLocks noChangeArrowheads="1"/>
          </p:cNvSpPr>
          <p:nvPr/>
        </p:nvSpPr>
        <p:spPr bwMode="auto">
          <a:xfrm>
            <a:off x="0" y="0"/>
            <a:ext cx="9144000" cy="6858000"/>
          </a:xfrm>
          <a:prstGeom prst="rect">
            <a:avLst/>
          </a:prstGeom>
          <a:solidFill>
            <a:srgbClr val="ABC549"/>
          </a:solidFill>
          <a:ln w="9525">
            <a:no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fi-FI">
              <a:solidFill>
                <a:schemeClr val="lt1"/>
              </a:solidFill>
              <a:latin typeface="+mn-lt"/>
              <a:ea typeface="+mn-ea"/>
              <a:cs typeface="+mn-cs"/>
            </a:endParaRPr>
          </a:p>
        </p:txBody>
      </p:sp>
      <p:sp>
        <p:nvSpPr>
          <p:cNvPr id="7" name="Title 1"/>
          <p:cNvSpPr>
            <a:spLocks noGrp="1"/>
          </p:cNvSpPr>
          <p:nvPr>
            <p:ph type="ctrTitle"/>
          </p:nvPr>
        </p:nvSpPr>
        <p:spPr>
          <a:xfrm>
            <a:off x="685800" y="2130425"/>
            <a:ext cx="7772400" cy="1470025"/>
          </a:xfrm>
        </p:spPr>
        <p:txBody>
          <a:bodyPr/>
          <a:lstStyle>
            <a:lvl1pPr>
              <a:defRPr baseline="0">
                <a:solidFill>
                  <a:schemeClr val="bg1"/>
                </a:solidFill>
              </a:defRPr>
            </a:lvl1pPr>
          </a:lstStyle>
          <a:p>
            <a:r>
              <a:rPr lang="fi-FI" smtClean="0"/>
              <a:t>Muokkaa perustyyl. napsautt.</a:t>
            </a:r>
            <a:endParaRPr lang="fi-FI" dirty="0"/>
          </a:p>
        </p:txBody>
      </p:sp>
      <p:sp>
        <p:nvSpPr>
          <p:cNvPr id="8" name="Subtitle 2"/>
          <p:cNvSpPr>
            <a:spLocks noGrp="1"/>
          </p:cNvSpPr>
          <p:nvPr>
            <p:ph type="subTitle" idx="1"/>
          </p:nvPr>
        </p:nvSpPr>
        <p:spPr>
          <a:xfrm>
            <a:off x="685800" y="3886200"/>
            <a:ext cx="6400800" cy="1752600"/>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dirty="0"/>
          </a:p>
        </p:txBody>
      </p:sp>
      <p:sp>
        <p:nvSpPr>
          <p:cNvPr id="5" name="Date Placeholder 3"/>
          <p:cNvSpPr>
            <a:spLocks noGrp="1"/>
          </p:cNvSpPr>
          <p:nvPr>
            <p:ph type="dt" sz="half" idx="10"/>
          </p:nvPr>
        </p:nvSpPr>
        <p:spPr/>
        <p:txBody>
          <a:bodyPr/>
          <a:lstStyle>
            <a:lvl1pPr>
              <a:defRPr smtClean="0">
                <a:solidFill>
                  <a:srgbClr val="FFFFFF"/>
                </a:solidFill>
              </a:defRPr>
            </a:lvl1pPr>
          </a:lstStyle>
          <a:p>
            <a:fld id="{E362AC7A-86E3-4DBA-9303-E8E3F9821174}" type="datetime1">
              <a:rPr lang="fi-FI" smtClean="0"/>
              <a:pPr/>
              <a:t>31.8.2016</a:t>
            </a:fld>
            <a:endParaRPr lang="fi-FI"/>
          </a:p>
        </p:txBody>
      </p:sp>
      <p:sp>
        <p:nvSpPr>
          <p:cNvPr id="6" name="Slide Number Placeholder 5"/>
          <p:cNvSpPr>
            <a:spLocks noGrp="1"/>
          </p:cNvSpPr>
          <p:nvPr>
            <p:ph type="sldNum" sz="quarter" idx="11"/>
          </p:nvPr>
        </p:nvSpPr>
        <p:spPr/>
        <p:txBody>
          <a:bodyPr/>
          <a:lstStyle>
            <a:lvl1pPr>
              <a:defRPr>
                <a:solidFill>
                  <a:srgbClr val="FFFFFF"/>
                </a:solidFill>
              </a:defRPr>
            </a:lvl1pPr>
          </a:lstStyle>
          <a:p>
            <a:fld id="{1A1FB1BE-FF62-4A35-8467-4087777E893D}" type="slidenum">
              <a:rPr lang="fi-FI" smtClean="0"/>
              <a:pPr/>
              <a:t>‹#›</a:t>
            </a:fld>
            <a:endParaRPr lang="fi-FI"/>
          </a:p>
        </p:txBody>
      </p:sp>
      <p:sp>
        <p:nvSpPr>
          <p:cNvPr id="9" name="Footer Placeholder 4"/>
          <p:cNvSpPr>
            <a:spLocks noGrp="1"/>
          </p:cNvSpPr>
          <p:nvPr>
            <p:ph type="ftr" sz="quarter" idx="12"/>
          </p:nvPr>
        </p:nvSpPr>
        <p:spPr/>
        <p:txBody>
          <a:bodyPr/>
          <a:lstStyle>
            <a:lvl1pPr algn="ctr" fontAlgn="auto">
              <a:spcBef>
                <a:spcPts val="0"/>
              </a:spcBef>
              <a:spcAft>
                <a:spcPts val="0"/>
              </a:spcAft>
              <a:defRPr sz="1200">
                <a:solidFill>
                  <a:schemeClr val="bg1"/>
                </a:solidFill>
                <a:latin typeface="Calibri" pitchFamily="34" charset="0"/>
                <a:ea typeface="+mn-ea"/>
                <a:cs typeface="+mn-cs"/>
              </a:defRPr>
            </a:lvl1pPr>
          </a:lstStyle>
          <a:p>
            <a:r>
              <a:rPr lang="fi-FI" smtClean="0"/>
              <a:t>JOHTOKUNTA 13.6.2013</a:t>
            </a:r>
            <a:endParaRPr lang="fi-FI"/>
          </a:p>
        </p:txBody>
      </p:sp>
    </p:spTree>
    <p:extLst>
      <p:ext uri="{BB962C8B-B14F-4D97-AF65-F5344CB8AC3E}">
        <p14:creationId xmlns:p14="http://schemas.microsoft.com/office/powerpoint/2010/main" val="1995612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4" name="Rectangle 6"/>
          <p:cNvSpPr>
            <a:spLocks noChangeArrowheads="1"/>
          </p:cNvSpPr>
          <p:nvPr/>
        </p:nvSpPr>
        <p:spPr bwMode="auto">
          <a:xfrm>
            <a:off x="0" y="0"/>
            <a:ext cx="9144000" cy="6858000"/>
          </a:xfrm>
          <a:prstGeom prst="rect">
            <a:avLst/>
          </a:prstGeom>
          <a:solidFill>
            <a:srgbClr val="26AAE8"/>
          </a:solidFill>
          <a:ln w="9525">
            <a:no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fi-FI">
              <a:solidFill>
                <a:schemeClr val="lt1"/>
              </a:solidFill>
              <a:latin typeface="+mn-lt"/>
              <a:ea typeface="+mn-ea"/>
              <a:cs typeface="+mn-cs"/>
            </a:endParaRPr>
          </a:p>
        </p:txBody>
      </p:sp>
      <p:sp>
        <p:nvSpPr>
          <p:cNvPr id="7" name="Title 1"/>
          <p:cNvSpPr>
            <a:spLocks noGrp="1"/>
          </p:cNvSpPr>
          <p:nvPr>
            <p:ph type="ctrTitle"/>
          </p:nvPr>
        </p:nvSpPr>
        <p:spPr>
          <a:xfrm>
            <a:off x="685800" y="2130425"/>
            <a:ext cx="7772400" cy="1470025"/>
          </a:xfrm>
        </p:spPr>
        <p:txBody>
          <a:bodyPr/>
          <a:lstStyle>
            <a:lvl1pPr>
              <a:defRPr baseline="0">
                <a:solidFill>
                  <a:schemeClr val="bg1"/>
                </a:solidFill>
              </a:defRPr>
            </a:lvl1pPr>
          </a:lstStyle>
          <a:p>
            <a:r>
              <a:rPr lang="fi-FI" smtClean="0"/>
              <a:t>Muokkaa perustyyl. napsautt.</a:t>
            </a:r>
            <a:endParaRPr lang="fi-FI" dirty="0"/>
          </a:p>
        </p:txBody>
      </p:sp>
      <p:sp>
        <p:nvSpPr>
          <p:cNvPr id="8" name="Subtitle 2"/>
          <p:cNvSpPr>
            <a:spLocks noGrp="1"/>
          </p:cNvSpPr>
          <p:nvPr>
            <p:ph type="subTitle" idx="1"/>
          </p:nvPr>
        </p:nvSpPr>
        <p:spPr>
          <a:xfrm>
            <a:off x="685800" y="3886200"/>
            <a:ext cx="6400800" cy="1752600"/>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dirty="0"/>
          </a:p>
        </p:txBody>
      </p:sp>
      <p:sp>
        <p:nvSpPr>
          <p:cNvPr id="5" name="Date Placeholder 3"/>
          <p:cNvSpPr>
            <a:spLocks noGrp="1"/>
          </p:cNvSpPr>
          <p:nvPr>
            <p:ph type="dt" sz="half" idx="10"/>
          </p:nvPr>
        </p:nvSpPr>
        <p:spPr/>
        <p:txBody>
          <a:bodyPr/>
          <a:lstStyle>
            <a:lvl1pPr>
              <a:defRPr smtClean="0">
                <a:solidFill>
                  <a:srgbClr val="FFFFFF"/>
                </a:solidFill>
              </a:defRPr>
            </a:lvl1pPr>
          </a:lstStyle>
          <a:p>
            <a:fld id="{3997669F-F746-4FA0-B907-35A8CF6FCE8A}" type="datetime1">
              <a:rPr lang="fi-FI" smtClean="0"/>
              <a:pPr/>
              <a:t>31.8.2016</a:t>
            </a:fld>
            <a:endParaRPr lang="fi-FI"/>
          </a:p>
        </p:txBody>
      </p:sp>
      <p:sp>
        <p:nvSpPr>
          <p:cNvPr id="6" name="Slide Number Placeholder 5"/>
          <p:cNvSpPr>
            <a:spLocks noGrp="1"/>
          </p:cNvSpPr>
          <p:nvPr>
            <p:ph type="sldNum" sz="quarter" idx="11"/>
          </p:nvPr>
        </p:nvSpPr>
        <p:spPr/>
        <p:txBody>
          <a:bodyPr/>
          <a:lstStyle>
            <a:lvl1pPr>
              <a:defRPr>
                <a:solidFill>
                  <a:srgbClr val="FFFFFF"/>
                </a:solidFill>
              </a:defRPr>
            </a:lvl1pPr>
          </a:lstStyle>
          <a:p>
            <a:fld id="{1A1FB1BE-FF62-4A35-8467-4087777E893D}" type="slidenum">
              <a:rPr lang="fi-FI" smtClean="0"/>
              <a:pPr/>
              <a:t>‹#›</a:t>
            </a:fld>
            <a:endParaRPr lang="fi-FI"/>
          </a:p>
        </p:txBody>
      </p:sp>
      <p:sp>
        <p:nvSpPr>
          <p:cNvPr id="9" name="Footer Placeholder 4"/>
          <p:cNvSpPr>
            <a:spLocks noGrp="1"/>
          </p:cNvSpPr>
          <p:nvPr>
            <p:ph type="ftr" sz="quarter" idx="12"/>
          </p:nvPr>
        </p:nvSpPr>
        <p:spPr/>
        <p:txBody>
          <a:bodyPr/>
          <a:lstStyle>
            <a:lvl1pPr algn="ctr" fontAlgn="auto">
              <a:spcBef>
                <a:spcPts val="0"/>
              </a:spcBef>
              <a:spcAft>
                <a:spcPts val="0"/>
              </a:spcAft>
              <a:defRPr sz="1200">
                <a:solidFill>
                  <a:schemeClr val="bg1"/>
                </a:solidFill>
                <a:latin typeface="Calibri" pitchFamily="34" charset="0"/>
                <a:ea typeface="+mn-ea"/>
                <a:cs typeface="+mn-cs"/>
              </a:defRPr>
            </a:lvl1pPr>
          </a:lstStyle>
          <a:p>
            <a:r>
              <a:rPr lang="fi-FI" smtClean="0"/>
              <a:t>JOHTOKUNTA 13.6.2013</a:t>
            </a:r>
            <a:endParaRPr lang="fi-FI"/>
          </a:p>
        </p:txBody>
      </p:sp>
    </p:spTree>
    <p:extLst>
      <p:ext uri="{BB962C8B-B14F-4D97-AF65-F5344CB8AC3E}">
        <p14:creationId xmlns:p14="http://schemas.microsoft.com/office/powerpoint/2010/main" val="2121070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4" name="Rectangle 6"/>
          <p:cNvSpPr>
            <a:spLocks noChangeArrowheads="1"/>
          </p:cNvSpPr>
          <p:nvPr/>
        </p:nvSpPr>
        <p:spPr bwMode="auto">
          <a:xfrm>
            <a:off x="0" y="0"/>
            <a:ext cx="9144000" cy="6858000"/>
          </a:xfrm>
          <a:prstGeom prst="rect">
            <a:avLst/>
          </a:prstGeom>
          <a:solidFill>
            <a:srgbClr val="D70A78"/>
          </a:solidFill>
          <a:ln w="9525">
            <a:no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fi-FI">
              <a:solidFill>
                <a:schemeClr val="lt1"/>
              </a:solidFill>
              <a:latin typeface="+mn-lt"/>
              <a:ea typeface="+mn-ea"/>
              <a:cs typeface="+mn-cs"/>
            </a:endParaRPr>
          </a:p>
        </p:txBody>
      </p:sp>
      <p:sp>
        <p:nvSpPr>
          <p:cNvPr id="7" name="Title 1"/>
          <p:cNvSpPr>
            <a:spLocks noGrp="1"/>
          </p:cNvSpPr>
          <p:nvPr>
            <p:ph type="ctrTitle"/>
          </p:nvPr>
        </p:nvSpPr>
        <p:spPr>
          <a:xfrm>
            <a:off x="685800" y="2130425"/>
            <a:ext cx="7772400" cy="1470025"/>
          </a:xfrm>
        </p:spPr>
        <p:txBody>
          <a:bodyPr/>
          <a:lstStyle>
            <a:lvl1pPr>
              <a:defRPr baseline="0">
                <a:solidFill>
                  <a:schemeClr val="bg1"/>
                </a:solidFill>
              </a:defRPr>
            </a:lvl1pPr>
          </a:lstStyle>
          <a:p>
            <a:r>
              <a:rPr lang="fi-FI" smtClean="0"/>
              <a:t>Muokkaa perustyyl. napsautt.</a:t>
            </a:r>
            <a:endParaRPr lang="fi-FI" dirty="0"/>
          </a:p>
        </p:txBody>
      </p:sp>
      <p:sp>
        <p:nvSpPr>
          <p:cNvPr id="8" name="Subtitle 2"/>
          <p:cNvSpPr>
            <a:spLocks noGrp="1"/>
          </p:cNvSpPr>
          <p:nvPr>
            <p:ph type="subTitle" idx="1"/>
          </p:nvPr>
        </p:nvSpPr>
        <p:spPr>
          <a:xfrm>
            <a:off x="685800" y="3886200"/>
            <a:ext cx="6400800" cy="1752600"/>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dirty="0"/>
          </a:p>
        </p:txBody>
      </p:sp>
      <p:sp>
        <p:nvSpPr>
          <p:cNvPr id="5" name="Date Placeholder 3"/>
          <p:cNvSpPr>
            <a:spLocks noGrp="1"/>
          </p:cNvSpPr>
          <p:nvPr>
            <p:ph type="dt" sz="half" idx="10"/>
          </p:nvPr>
        </p:nvSpPr>
        <p:spPr/>
        <p:txBody>
          <a:bodyPr/>
          <a:lstStyle>
            <a:lvl1pPr>
              <a:defRPr smtClean="0">
                <a:solidFill>
                  <a:srgbClr val="FFFFFF"/>
                </a:solidFill>
              </a:defRPr>
            </a:lvl1pPr>
          </a:lstStyle>
          <a:p>
            <a:fld id="{AA7EE593-48BB-4144-A73A-C7E41CD27FE9}" type="datetime1">
              <a:rPr lang="fi-FI" smtClean="0"/>
              <a:pPr/>
              <a:t>31.8.2016</a:t>
            </a:fld>
            <a:endParaRPr lang="fi-FI"/>
          </a:p>
        </p:txBody>
      </p:sp>
      <p:sp>
        <p:nvSpPr>
          <p:cNvPr id="6" name="Slide Number Placeholder 5"/>
          <p:cNvSpPr>
            <a:spLocks noGrp="1"/>
          </p:cNvSpPr>
          <p:nvPr>
            <p:ph type="sldNum" sz="quarter" idx="11"/>
          </p:nvPr>
        </p:nvSpPr>
        <p:spPr/>
        <p:txBody>
          <a:bodyPr/>
          <a:lstStyle>
            <a:lvl1pPr>
              <a:defRPr>
                <a:solidFill>
                  <a:srgbClr val="FFFFFF"/>
                </a:solidFill>
              </a:defRPr>
            </a:lvl1pPr>
          </a:lstStyle>
          <a:p>
            <a:fld id="{1A1FB1BE-FF62-4A35-8467-4087777E893D}" type="slidenum">
              <a:rPr lang="fi-FI" smtClean="0"/>
              <a:pPr/>
              <a:t>‹#›</a:t>
            </a:fld>
            <a:endParaRPr lang="fi-FI"/>
          </a:p>
        </p:txBody>
      </p:sp>
      <p:sp>
        <p:nvSpPr>
          <p:cNvPr id="9" name="Footer Placeholder 4"/>
          <p:cNvSpPr>
            <a:spLocks noGrp="1"/>
          </p:cNvSpPr>
          <p:nvPr>
            <p:ph type="ftr" sz="quarter" idx="12"/>
          </p:nvPr>
        </p:nvSpPr>
        <p:spPr/>
        <p:txBody>
          <a:bodyPr/>
          <a:lstStyle>
            <a:lvl1pPr algn="ctr" fontAlgn="auto">
              <a:spcBef>
                <a:spcPts val="0"/>
              </a:spcBef>
              <a:spcAft>
                <a:spcPts val="0"/>
              </a:spcAft>
              <a:defRPr sz="1200">
                <a:solidFill>
                  <a:schemeClr val="bg1"/>
                </a:solidFill>
                <a:latin typeface="Calibri" pitchFamily="34" charset="0"/>
                <a:ea typeface="+mn-ea"/>
                <a:cs typeface="+mn-cs"/>
              </a:defRPr>
            </a:lvl1pPr>
          </a:lstStyle>
          <a:p>
            <a:r>
              <a:rPr lang="fi-FI" smtClean="0"/>
              <a:t>JOHTOKUNTA 13.6.2013</a:t>
            </a:r>
            <a:endParaRPr lang="fi-FI"/>
          </a:p>
        </p:txBody>
      </p:sp>
    </p:spTree>
    <p:extLst>
      <p:ext uri="{BB962C8B-B14F-4D97-AF65-F5344CB8AC3E}">
        <p14:creationId xmlns:p14="http://schemas.microsoft.com/office/powerpoint/2010/main" val="2401203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4" name="Rectangle 6"/>
          <p:cNvSpPr>
            <a:spLocks noChangeArrowheads="1"/>
          </p:cNvSpPr>
          <p:nvPr/>
        </p:nvSpPr>
        <p:spPr bwMode="auto">
          <a:xfrm>
            <a:off x="0" y="0"/>
            <a:ext cx="9144000" cy="6858000"/>
          </a:xfrm>
          <a:prstGeom prst="rect">
            <a:avLst/>
          </a:prstGeom>
          <a:solidFill>
            <a:srgbClr val="84428E"/>
          </a:solidFill>
          <a:ln w="9525">
            <a:noFill/>
            <a:miter lim="800000"/>
            <a:headEnd/>
            <a:tailEnd/>
          </a:ln>
          <a:effectLst>
            <a:outerShdw dist="23000" dir="5400000" rotWithShape="0">
              <a:srgbClr val="808080">
                <a:alpha val="34999"/>
              </a:srgbClr>
            </a:outerShdw>
          </a:effectLst>
        </p:spPr>
        <p:txBody>
          <a:bodyPr anchor="ctr"/>
          <a:lstStyle/>
          <a:p>
            <a:pPr algn="ctr" fontAlgn="auto">
              <a:spcBef>
                <a:spcPts val="0"/>
              </a:spcBef>
              <a:spcAft>
                <a:spcPts val="0"/>
              </a:spcAft>
              <a:defRPr/>
            </a:pPr>
            <a:endParaRPr lang="fi-FI">
              <a:solidFill>
                <a:schemeClr val="lt1"/>
              </a:solidFill>
              <a:latin typeface="+mn-lt"/>
              <a:ea typeface="+mn-ea"/>
              <a:cs typeface="+mn-cs"/>
            </a:endParaRPr>
          </a:p>
        </p:txBody>
      </p:sp>
      <p:sp>
        <p:nvSpPr>
          <p:cNvPr id="7" name="Title 1"/>
          <p:cNvSpPr>
            <a:spLocks noGrp="1"/>
          </p:cNvSpPr>
          <p:nvPr>
            <p:ph type="ctrTitle"/>
          </p:nvPr>
        </p:nvSpPr>
        <p:spPr>
          <a:xfrm>
            <a:off x="685800" y="2130425"/>
            <a:ext cx="7772400" cy="1470025"/>
          </a:xfrm>
        </p:spPr>
        <p:txBody>
          <a:bodyPr/>
          <a:lstStyle>
            <a:lvl1pPr>
              <a:defRPr baseline="0">
                <a:solidFill>
                  <a:schemeClr val="bg1"/>
                </a:solidFill>
              </a:defRPr>
            </a:lvl1pPr>
          </a:lstStyle>
          <a:p>
            <a:r>
              <a:rPr lang="fi-FI" smtClean="0"/>
              <a:t>Muokkaa perustyyl. napsautt.</a:t>
            </a:r>
            <a:endParaRPr lang="fi-FI" dirty="0"/>
          </a:p>
        </p:txBody>
      </p:sp>
      <p:sp>
        <p:nvSpPr>
          <p:cNvPr id="8" name="Subtitle 2"/>
          <p:cNvSpPr>
            <a:spLocks noGrp="1"/>
          </p:cNvSpPr>
          <p:nvPr>
            <p:ph type="subTitle" idx="1"/>
          </p:nvPr>
        </p:nvSpPr>
        <p:spPr>
          <a:xfrm>
            <a:off x="685800" y="3886200"/>
            <a:ext cx="6400800" cy="1752600"/>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dirty="0"/>
          </a:p>
        </p:txBody>
      </p:sp>
      <p:sp>
        <p:nvSpPr>
          <p:cNvPr id="5" name="Date Placeholder 3"/>
          <p:cNvSpPr>
            <a:spLocks noGrp="1"/>
          </p:cNvSpPr>
          <p:nvPr>
            <p:ph type="dt" sz="half" idx="10"/>
          </p:nvPr>
        </p:nvSpPr>
        <p:spPr/>
        <p:txBody>
          <a:bodyPr/>
          <a:lstStyle>
            <a:lvl1pPr>
              <a:defRPr smtClean="0">
                <a:solidFill>
                  <a:srgbClr val="FFFFFF"/>
                </a:solidFill>
              </a:defRPr>
            </a:lvl1pPr>
          </a:lstStyle>
          <a:p>
            <a:fld id="{708DEFC4-9FE7-4593-93FB-11A67BFD6698}" type="datetime1">
              <a:rPr lang="fi-FI" smtClean="0"/>
              <a:pPr/>
              <a:t>31.8.2016</a:t>
            </a:fld>
            <a:endParaRPr lang="fi-FI"/>
          </a:p>
        </p:txBody>
      </p:sp>
      <p:sp>
        <p:nvSpPr>
          <p:cNvPr id="6" name="Slide Number Placeholder 5"/>
          <p:cNvSpPr>
            <a:spLocks noGrp="1"/>
          </p:cNvSpPr>
          <p:nvPr>
            <p:ph type="sldNum" sz="quarter" idx="11"/>
          </p:nvPr>
        </p:nvSpPr>
        <p:spPr/>
        <p:txBody>
          <a:bodyPr/>
          <a:lstStyle>
            <a:lvl1pPr>
              <a:defRPr>
                <a:solidFill>
                  <a:srgbClr val="FFFFFF"/>
                </a:solidFill>
              </a:defRPr>
            </a:lvl1pPr>
          </a:lstStyle>
          <a:p>
            <a:fld id="{1A1FB1BE-FF62-4A35-8467-4087777E893D}" type="slidenum">
              <a:rPr lang="fi-FI" smtClean="0"/>
              <a:pPr/>
              <a:t>‹#›</a:t>
            </a:fld>
            <a:endParaRPr lang="fi-FI"/>
          </a:p>
        </p:txBody>
      </p:sp>
      <p:sp>
        <p:nvSpPr>
          <p:cNvPr id="9" name="Footer Placeholder 4"/>
          <p:cNvSpPr>
            <a:spLocks noGrp="1"/>
          </p:cNvSpPr>
          <p:nvPr>
            <p:ph type="ftr" sz="quarter" idx="12"/>
          </p:nvPr>
        </p:nvSpPr>
        <p:spPr/>
        <p:txBody>
          <a:bodyPr/>
          <a:lstStyle>
            <a:lvl1pPr algn="ctr" fontAlgn="auto">
              <a:spcBef>
                <a:spcPts val="0"/>
              </a:spcBef>
              <a:spcAft>
                <a:spcPts val="0"/>
              </a:spcAft>
              <a:defRPr sz="1200">
                <a:solidFill>
                  <a:schemeClr val="bg1"/>
                </a:solidFill>
                <a:latin typeface="Calibri" pitchFamily="34" charset="0"/>
                <a:ea typeface="+mn-ea"/>
                <a:cs typeface="+mn-cs"/>
              </a:defRPr>
            </a:lvl1pPr>
          </a:lstStyle>
          <a:p>
            <a:r>
              <a:rPr lang="fi-FI" smtClean="0"/>
              <a:t>JOHTOKUNTA 13.6.2013</a:t>
            </a:r>
            <a:endParaRPr lang="fi-FI"/>
          </a:p>
        </p:txBody>
      </p:sp>
    </p:spTree>
    <p:extLst>
      <p:ext uri="{BB962C8B-B14F-4D97-AF65-F5344CB8AC3E}">
        <p14:creationId xmlns:p14="http://schemas.microsoft.com/office/powerpoint/2010/main" val="1000084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aseline="0">
                <a:latin typeface="Arial"/>
                <a:cs typeface="Arial"/>
              </a:defRPr>
            </a:lvl1pPr>
            <a:lvl2pPr>
              <a:defRPr baseline="0"/>
            </a:lvl2pPr>
            <a:lvl3pPr>
              <a:defRPr baseline="0"/>
            </a:lvl3pPr>
            <a:lvl4pPr>
              <a:defRPr baseline="0"/>
            </a:lvl4pPr>
            <a:lvl5pPr>
              <a:defRPr baseline="0"/>
            </a:lvl5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dirty="0"/>
          </a:p>
        </p:txBody>
      </p:sp>
      <p:sp>
        <p:nvSpPr>
          <p:cNvPr id="12" name="Title 11"/>
          <p:cNvSpPr>
            <a:spLocks noGrp="1"/>
          </p:cNvSpPr>
          <p:nvPr>
            <p:ph type="title"/>
          </p:nvPr>
        </p:nvSpPr>
        <p:spPr/>
        <p:txBody>
          <a:bodyPr/>
          <a:lstStyle>
            <a:lvl1pPr>
              <a:defRPr baseline="0">
                <a:solidFill>
                  <a:schemeClr val="tx2"/>
                </a:solidFill>
              </a:defRPr>
            </a:lvl1pPr>
          </a:lstStyle>
          <a:p>
            <a:r>
              <a:rPr lang="fi-FI" smtClean="0"/>
              <a:t>Muokkaa perustyyl. napsautt.</a:t>
            </a:r>
            <a:endParaRPr lang="fi-FI" dirty="0"/>
          </a:p>
        </p:txBody>
      </p:sp>
      <p:sp>
        <p:nvSpPr>
          <p:cNvPr id="16" name="Text Placeholder 15"/>
          <p:cNvSpPr>
            <a:spLocks noGrp="1"/>
          </p:cNvSpPr>
          <p:nvPr>
            <p:ph type="body" sz="quarter" idx="13"/>
          </p:nvPr>
        </p:nvSpPr>
        <p:spPr>
          <a:xfrm>
            <a:off x="457200" y="0"/>
            <a:ext cx="5765800" cy="551044"/>
          </a:xfrm>
        </p:spPr>
        <p:txBody>
          <a:bodyPr anchor="b">
            <a:normAutofit/>
          </a:bodyPr>
          <a:lstStyle>
            <a:lvl1pPr>
              <a:buNone/>
              <a:defRPr sz="1300" b="0" i="0" cap="all" baseline="0">
                <a:solidFill>
                  <a:srgbClr val="A1A2A5"/>
                </a:solidFill>
                <a:latin typeface="Impact"/>
                <a:cs typeface="Impact"/>
              </a:defRPr>
            </a:lvl1pPr>
          </a:lstStyle>
          <a:p>
            <a:pPr lvl="0"/>
            <a:r>
              <a:rPr lang="fi-FI" smtClean="0"/>
              <a:t>Muokkaa tekstin perustyylejä napsauttamalla</a:t>
            </a:r>
          </a:p>
        </p:txBody>
      </p:sp>
      <p:sp>
        <p:nvSpPr>
          <p:cNvPr id="5" name="Date Placeholder 3"/>
          <p:cNvSpPr>
            <a:spLocks noGrp="1"/>
          </p:cNvSpPr>
          <p:nvPr>
            <p:ph type="dt" sz="half" idx="14"/>
          </p:nvPr>
        </p:nvSpPr>
        <p:spPr>
          <a:xfrm>
            <a:off x="361950" y="6356350"/>
            <a:ext cx="2133600" cy="365125"/>
          </a:xfrm>
        </p:spPr>
        <p:txBody>
          <a:bodyPr/>
          <a:lstStyle>
            <a:lvl1pPr>
              <a:defRPr smtClean="0"/>
            </a:lvl1pPr>
          </a:lstStyle>
          <a:p>
            <a:fld id="{CC6CA7D7-7328-495A-8EE6-68D72F6B1224}" type="datetime1">
              <a:rPr lang="fi-FI" smtClean="0"/>
              <a:pPr/>
              <a:t>31.8.2016</a:t>
            </a:fld>
            <a:endParaRPr lang="fi-FI"/>
          </a:p>
        </p:txBody>
      </p:sp>
      <p:sp>
        <p:nvSpPr>
          <p:cNvPr id="6" name="Slide Number Placeholder 5"/>
          <p:cNvSpPr>
            <a:spLocks noGrp="1"/>
          </p:cNvSpPr>
          <p:nvPr>
            <p:ph type="sldNum" sz="quarter" idx="15"/>
          </p:nvPr>
        </p:nvSpPr>
        <p:spPr>
          <a:xfrm>
            <a:off x="6638925" y="6356350"/>
            <a:ext cx="2133600" cy="365125"/>
          </a:xfrm>
        </p:spPr>
        <p:txBody>
          <a:bodyPr/>
          <a:lstStyle>
            <a:lvl1pPr>
              <a:defRPr/>
            </a:lvl1pPr>
          </a:lstStyle>
          <a:p>
            <a:fld id="{1A1FB1BE-FF62-4A35-8467-4087777E893D}" type="slidenum">
              <a:rPr lang="fi-FI" smtClean="0"/>
              <a:pPr/>
              <a:t>‹#›</a:t>
            </a:fld>
            <a:endParaRPr lang="fi-FI"/>
          </a:p>
        </p:txBody>
      </p:sp>
      <p:sp>
        <p:nvSpPr>
          <p:cNvPr id="7" name="Footer Placeholder 4"/>
          <p:cNvSpPr>
            <a:spLocks noGrp="1"/>
          </p:cNvSpPr>
          <p:nvPr>
            <p:ph type="ftr" sz="quarter" idx="16"/>
          </p:nvPr>
        </p:nvSpPr>
        <p:spPr/>
        <p:txBody>
          <a:bodyPr/>
          <a:lstStyle>
            <a:lvl1pPr algn="ctr" fontAlgn="auto">
              <a:spcBef>
                <a:spcPts val="0"/>
              </a:spcBef>
              <a:spcAft>
                <a:spcPts val="0"/>
              </a:spcAft>
              <a:defRPr sz="1200">
                <a:solidFill>
                  <a:schemeClr val="bg2"/>
                </a:solidFill>
                <a:latin typeface="Calibri" pitchFamily="34" charset="0"/>
                <a:ea typeface="+mn-ea"/>
                <a:cs typeface="+mn-cs"/>
              </a:defRPr>
            </a:lvl1pPr>
          </a:lstStyle>
          <a:p>
            <a:r>
              <a:rPr lang="fi-FI" smtClean="0"/>
              <a:t>JOHTOKUNTA 13.6.2013</a:t>
            </a:r>
            <a:endParaRPr lang="fi-FI"/>
          </a:p>
        </p:txBody>
      </p:sp>
    </p:spTree>
    <p:extLst>
      <p:ext uri="{BB962C8B-B14F-4D97-AF65-F5344CB8AC3E}">
        <p14:creationId xmlns:p14="http://schemas.microsoft.com/office/powerpoint/2010/main" val="1223965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2928960"/>
            <a:ext cx="8229600" cy="3076243"/>
          </a:xfrm>
        </p:spPr>
        <p:txBody>
          <a:bodyPr/>
          <a:lstStyle>
            <a:lvl1pPr>
              <a:buNone/>
              <a:defRPr baseline="0">
                <a:latin typeface="Arial"/>
                <a:cs typeface="Arial"/>
              </a:defRPr>
            </a:lvl1pPr>
          </a:lstStyle>
          <a:p>
            <a:pPr lvl="0"/>
            <a:r>
              <a:rPr lang="fi-FI" smtClean="0"/>
              <a:t>Muokkaa tekstin perustyylejä napsauttamalla</a:t>
            </a:r>
          </a:p>
        </p:txBody>
      </p:sp>
      <p:sp>
        <p:nvSpPr>
          <p:cNvPr id="10" name="Title 11"/>
          <p:cNvSpPr>
            <a:spLocks noGrp="1"/>
          </p:cNvSpPr>
          <p:nvPr>
            <p:ph type="title"/>
          </p:nvPr>
        </p:nvSpPr>
        <p:spPr>
          <a:xfrm>
            <a:off x="457200" y="889920"/>
            <a:ext cx="8229600" cy="1748043"/>
          </a:xfrm>
        </p:spPr>
        <p:txBody>
          <a:bodyPr/>
          <a:lstStyle>
            <a:lvl1pPr>
              <a:defRPr>
                <a:solidFill>
                  <a:schemeClr val="accent1"/>
                </a:solidFill>
              </a:defRPr>
            </a:lvl1pPr>
          </a:lstStyle>
          <a:p>
            <a:r>
              <a:rPr lang="fi-FI" smtClean="0"/>
              <a:t>Muokkaa perustyyl. napsautt.</a:t>
            </a:r>
            <a:endParaRPr lang="fi-FI" dirty="0"/>
          </a:p>
        </p:txBody>
      </p:sp>
      <p:sp>
        <p:nvSpPr>
          <p:cNvPr id="9" name="Text Placeholder 15"/>
          <p:cNvSpPr>
            <a:spLocks noGrp="1"/>
          </p:cNvSpPr>
          <p:nvPr>
            <p:ph type="body" sz="quarter" idx="13"/>
          </p:nvPr>
        </p:nvSpPr>
        <p:spPr>
          <a:xfrm>
            <a:off x="457200" y="0"/>
            <a:ext cx="5765800" cy="551044"/>
          </a:xfrm>
        </p:spPr>
        <p:txBody>
          <a:bodyPr anchor="b">
            <a:normAutofit/>
          </a:bodyPr>
          <a:lstStyle>
            <a:lvl1pPr>
              <a:buNone/>
              <a:defRPr sz="1300" b="0" i="0" cap="all" baseline="0">
                <a:solidFill>
                  <a:srgbClr val="A1A2A5"/>
                </a:solidFill>
                <a:latin typeface="Impact"/>
                <a:cs typeface="Impact"/>
              </a:defRPr>
            </a:lvl1pPr>
          </a:lstStyle>
          <a:p>
            <a:pPr lvl="0"/>
            <a:r>
              <a:rPr lang="fi-FI" smtClean="0"/>
              <a:t>Muokkaa tekstin perustyylejä napsauttamalla</a:t>
            </a:r>
          </a:p>
        </p:txBody>
      </p:sp>
      <p:sp>
        <p:nvSpPr>
          <p:cNvPr id="5" name="Date Placeholder 3"/>
          <p:cNvSpPr>
            <a:spLocks noGrp="1"/>
          </p:cNvSpPr>
          <p:nvPr>
            <p:ph type="dt" sz="half" idx="14"/>
          </p:nvPr>
        </p:nvSpPr>
        <p:spPr>
          <a:xfrm>
            <a:off x="361950" y="6356350"/>
            <a:ext cx="2133600" cy="365125"/>
          </a:xfrm>
        </p:spPr>
        <p:txBody>
          <a:bodyPr/>
          <a:lstStyle>
            <a:lvl1pPr>
              <a:defRPr smtClean="0"/>
            </a:lvl1pPr>
          </a:lstStyle>
          <a:p>
            <a:fld id="{45F21495-36C0-4B94-A9F1-EB5BF917BF81}" type="datetime1">
              <a:rPr lang="fi-FI" smtClean="0"/>
              <a:pPr/>
              <a:t>31.8.2016</a:t>
            </a:fld>
            <a:endParaRPr lang="fi-FI"/>
          </a:p>
        </p:txBody>
      </p:sp>
      <p:sp>
        <p:nvSpPr>
          <p:cNvPr id="7" name="Slide Number Placeholder 5"/>
          <p:cNvSpPr>
            <a:spLocks noGrp="1"/>
          </p:cNvSpPr>
          <p:nvPr>
            <p:ph type="sldNum" sz="quarter" idx="15"/>
          </p:nvPr>
        </p:nvSpPr>
        <p:spPr>
          <a:xfrm>
            <a:off x="6638925" y="6356350"/>
            <a:ext cx="2133600" cy="365125"/>
          </a:xfrm>
        </p:spPr>
        <p:txBody>
          <a:bodyPr/>
          <a:lstStyle>
            <a:lvl1pPr>
              <a:defRPr/>
            </a:lvl1pPr>
          </a:lstStyle>
          <a:p>
            <a:fld id="{1A1FB1BE-FF62-4A35-8467-4087777E893D}" type="slidenum">
              <a:rPr lang="fi-FI" smtClean="0"/>
              <a:pPr/>
              <a:t>‹#›</a:t>
            </a:fld>
            <a:endParaRPr lang="fi-FI"/>
          </a:p>
        </p:txBody>
      </p:sp>
      <p:sp>
        <p:nvSpPr>
          <p:cNvPr id="8" name="Footer Placeholder 4"/>
          <p:cNvSpPr>
            <a:spLocks noGrp="1"/>
          </p:cNvSpPr>
          <p:nvPr>
            <p:ph type="ftr" sz="quarter" idx="16"/>
          </p:nvPr>
        </p:nvSpPr>
        <p:spPr/>
        <p:txBody>
          <a:bodyPr/>
          <a:lstStyle>
            <a:lvl1pPr algn="ctr" fontAlgn="auto">
              <a:spcBef>
                <a:spcPts val="0"/>
              </a:spcBef>
              <a:spcAft>
                <a:spcPts val="0"/>
              </a:spcAft>
              <a:defRPr sz="1200">
                <a:solidFill>
                  <a:schemeClr val="bg2"/>
                </a:solidFill>
                <a:latin typeface="Calibri" pitchFamily="34" charset="0"/>
                <a:ea typeface="+mn-ea"/>
                <a:cs typeface="+mn-cs"/>
              </a:defRPr>
            </a:lvl1pPr>
          </a:lstStyle>
          <a:p>
            <a:r>
              <a:rPr lang="fi-FI" smtClean="0"/>
              <a:t>JOHTOKUNTA 13.6.2013</a:t>
            </a:r>
            <a:endParaRPr lang="fi-FI"/>
          </a:p>
        </p:txBody>
      </p:sp>
    </p:spTree>
    <p:extLst>
      <p:ext uri="{BB962C8B-B14F-4D97-AF65-F5344CB8AC3E}">
        <p14:creationId xmlns:p14="http://schemas.microsoft.com/office/powerpoint/2010/main" val="615683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8" name="Text Placeholder 15"/>
          <p:cNvSpPr>
            <a:spLocks noGrp="1"/>
          </p:cNvSpPr>
          <p:nvPr>
            <p:ph type="body" sz="quarter" idx="13"/>
          </p:nvPr>
        </p:nvSpPr>
        <p:spPr>
          <a:xfrm>
            <a:off x="457200" y="0"/>
            <a:ext cx="5765800" cy="551044"/>
          </a:xfrm>
        </p:spPr>
        <p:txBody>
          <a:bodyPr anchor="b">
            <a:normAutofit/>
          </a:bodyPr>
          <a:lstStyle>
            <a:lvl1pPr>
              <a:buNone/>
              <a:defRPr sz="1300" b="0" i="0" cap="all" baseline="0">
                <a:solidFill>
                  <a:srgbClr val="A1A2A5"/>
                </a:solidFill>
                <a:latin typeface="Impact"/>
                <a:cs typeface="Impact"/>
              </a:defRPr>
            </a:lvl1pPr>
          </a:lstStyle>
          <a:p>
            <a:pPr lvl="0"/>
            <a:r>
              <a:rPr lang="fi-FI" smtClean="0"/>
              <a:t>Muokkaa tekstin perustyylejä napsauttamalla</a:t>
            </a:r>
          </a:p>
        </p:txBody>
      </p:sp>
      <p:sp>
        <p:nvSpPr>
          <p:cNvPr id="14" name="Sisällön paikkamerkki 13"/>
          <p:cNvSpPr>
            <a:spLocks noGrp="1"/>
          </p:cNvSpPr>
          <p:nvPr>
            <p:ph sz="quarter" idx="17"/>
          </p:nvPr>
        </p:nvSpPr>
        <p:spPr>
          <a:xfrm>
            <a:off x="457200" y="1154113"/>
            <a:ext cx="8315325" cy="4846637"/>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Date Placeholder 3"/>
          <p:cNvSpPr>
            <a:spLocks noGrp="1"/>
          </p:cNvSpPr>
          <p:nvPr>
            <p:ph type="dt" sz="half" idx="18"/>
          </p:nvPr>
        </p:nvSpPr>
        <p:spPr>
          <a:xfrm>
            <a:off x="361950" y="6356350"/>
            <a:ext cx="2133600" cy="365125"/>
          </a:xfrm>
        </p:spPr>
        <p:txBody>
          <a:bodyPr/>
          <a:lstStyle>
            <a:lvl1pPr>
              <a:defRPr smtClean="0"/>
            </a:lvl1pPr>
          </a:lstStyle>
          <a:p>
            <a:fld id="{D69027B6-E4AE-403D-9AFB-677F0F6DC125}" type="datetime1">
              <a:rPr lang="fi-FI" smtClean="0"/>
              <a:pPr/>
              <a:t>31.8.2016</a:t>
            </a:fld>
            <a:endParaRPr lang="fi-FI"/>
          </a:p>
        </p:txBody>
      </p:sp>
      <p:sp>
        <p:nvSpPr>
          <p:cNvPr id="5" name="Slide Number Placeholder 5"/>
          <p:cNvSpPr>
            <a:spLocks noGrp="1"/>
          </p:cNvSpPr>
          <p:nvPr>
            <p:ph type="sldNum" sz="quarter" idx="19"/>
          </p:nvPr>
        </p:nvSpPr>
        <p:spPr>
          <a:xfrm>
            <a:off x="6638925" y="6356350"/>
            <a:ext cx="2133600" cy="365125"/>
          </a:xfrm>
        </p:spPr>
        <p:txBody>
          <a:bodyPr/>
          <a:lstStyle>
            <a:lvl1pPr>
              <a:defRPr/>
            </a:lvl1pPr>
          </a:lstStyle>
          <a:p>
            <a:fld id="{1A1FB1BE-FF62-4A35-8467-4087777E893D}" type="slidenum">
              <a:rPr lang="fi-FI" smtClean="0"/>
              <a:pPr/>
              <a:t>‹#›</a:t>
            </a:fld>
            <a:endParaRPr lang="fi-FI"/>
          </a:p>
        </p:txBody>
      </p:sp>
      <p:sp>
        <p:nvSpPr>
          <p:cNvPr id="6" name="Footer Placeholder 4"/>
          <p:cNvSpPr>
            <a:spLocks noGrp="1"/>
          </p:cNvSpPr>
          <p:nvPr>
            <p:ph type="ftr" sz="quarter" idx="20"/>
          </p:nvPr>
        </p:nvSpPr>
        <p:spPr/>
        <p:txBody>
          <a:bodyPr/>
          <a:lstStyle>
            <a:lvl1pPr algn="ctr" fontAlgn="auto">
              <a:spcBef>
                <a:spcPts val="0"/>
              </a:spcBef>
              <a:spcAft>
                <a:spcPts val="0"/>
              </a:spcAft>
              <a:defRPr sz="1200">
                <a:solidFill>
                  <a:schemeClr val="bg2"/>
                </a:solidFill>
                <a:latin typeface="Calibri" pitchFamily="34" charset="0"/>
                <a:ea typeface="+mn-ea"/>
                <a:cs typeface="+mn-cs"/>
              </a:defRPr>
            </a:lvl1pPr>
          </a:lstStyle>
          <a:p>
            <a:r>
              <a:rPr lang="fi-FI" smtClean="0"/>
              <a:t>JOHTOKUNTA 13.6.2013</a:t>
            </a:r>
            <a:endParaRPr lang="fi-FI"/>
          </a:p>
        </p:txBody>
      </p:sp>
    </p:spTree>
    <p:extLst>
      <p:ext uri="{BB962C8B-B14F-4D97-AF65-F5344CB8AC3E}">
        <p14:creationId xmlns:p14="http://schemas.microsoft.com/office/powerpoint/2010/main" val="2592440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ukautettu asettelu">
    <p:spTree>
      <p:nvGrpSpPr>
        <p:cNvPr id="1" name=""/>
        <p:cNvGrpSpPr/>
        <p:nvPr/>
      </p:nvGrpSpPr>
      <p:grpSpPr>
        <a:xfrm>
          <a:off x="0" y="0"/>
          <a:ext cx="0" cy="0"/>
          <a:chOff x="0" y="0"/>
          <a:chExt cx="0" cy="0"/>
        </a:xfrm>
      </p:grpSpPr>
      <p:sp>
        <p:nvSpPr>
          <p:cNvPr id="6" name="Text Placeholder 15"/>
          <p:cNvSpPr>
            <a:spLocks noGrp="1"/>
          </p:cNvSpPr>
          <p:nvPr>
            <p:ph type="body" sz="quarter" idx="13"/>
          </p:nvPr>
        </p:nvSpPr>
        <p:spPr>
          <a:xfrm>
            <a:off x="457200" y="0"/>
            <a:ext cx="5765800" cy="551044"/>
          </a:xfrm>
        </p:spPr>
        <p:txBody>
          <a:bodyPr anchor="b">
            <a:normAutofit/>
          </a:bodyPr>
          <a:lstStyle>
            <a:lvl1pPr>
              <a:buNone/>
              <a:defRPr sz="1300" b="0" i="0" cap="all" baseline="0">
                <a:solidFill>
                  <a:srgbClr val="A1A2A5"/>
                </a:solidFill>
                <a:latin typeface="Impact"/>
                <a:cs typeface="Impact"/>
              </a:defRPr>
            </a:lvl1pPr>
          </a:lstStyle>
          <a:p>
            <a:pPr lvl="0"/>
            <a:r>
              <a:rPr lang="fi-FI" smtClean="0"/>
              <a:t>Muokkaa tekstin perustyylejä napsauttamalla</a:t>
            </a:r>
          </a:p>
        </p:txBody>
      </p:sp>
      <p:sp>
        <p:nvSpPr>
          <p:cNvPr id="9" name="Otsikko 8"/>
          <p:cNvSpPr>
            <a:spLocks noGrp="1"/>
          </p:cNvSpPr>
          <p:nvPr>
            <p:ph type="title"/>
          </p:nvPr>
        </p:nvSpPr>
        <p:spPr>
          <a:xfrm>
            <a:off x="457200" y="793639"/>
            <a:ext cx="8229600" cy="718782"/>
          </a:xfrm>
        </p:spPr>
        <p:txBody>
          <a:bodyPr/>
          <a:lstStyle>
            <a:lvl1pPr>
              <a:defRPr sz="2500" baseline="0"/>
            </a:lvl1pPr>
          </a:lstStyle>
          <a:p>
            <a:r>
              <a:rPr lang="fi-FI" smtClean="0"/>
              <a:t>Muokkaa perustyyl. napsautt.</a:t>
            </a:r>
            <a:endParaRPr lang="fi-FI" dirty="0"/>
          </a:p>
        </p:txBody>
      </p:sp>
      <p:sp>
        <p:nvSpPr>
          <p:cNvPr id="7" name="Taulukon paikkamerkki 6"/>
          <p:cNvSpPr>
            <a:spLocks noGrp="1"/>
          </p:cNvSpPr>
          <p:nvPr>
            <p:ph type="tbl" sz="quarter" idx="14"/>
          </p:nvPr>
        </p:nvSpPr>
        <p:spPr>
          <a:xfrm>
            <a:off x="457200" y="1725710"/>
            <a:ext cx="8229600" cy="4468715"/>
          </a:xfrm>
        </p:spPr>
        <p:txBody>
          <a:bodyPr/>
          <a:lstStyle>
            <a:lvl1pPr>
              <a:defRPr baseline="0"/>
            </a:lvl1pPr>
          </a:lstStyle>
          <a:p>
            <a:pPr lvl="0"/>
            <a:r>
              <a:rPr lang="fi-FI" noProof="0" smtClean="0"/>
              <a:t>Lisää taulukko napsauttamalla kuvaketta</a:t>
            </a:r>
            <a:endParaRPr lang="fi-FI" noProof="0" dirty="0"/>
          </a:p>
        </p:txBody>
      </p:sp>
      <p:sp>
        <p:nvSpPr>
          <p:cNvPr id="5" name="Date Placeholder 3"/>
          <p:cNvSpPr>
            <a:spLocks noGrp="1"/>
          </p:cNvSpPr>
          <p:nvPr>
            <p:ph type="dt" sz="half" idx="15"/>
          </p:nvPr>
        </p:nvSpPr>
        <p:spPr/>
        <p:txBody>
          <a:bodyPr/>
          <a:lstStyle>
            <a:lvl1pPr>
              <a:defRPr/>
            </a:lvl1pPr>
          </a:lstStyle>
          <a:p>
            <a:fld id="{D88F7821-2115-4C62-A5FA-1E72C0A95656}" type="datetime1">
              <a:rPr lang="fi-FI" smtClean="0"/>
              <a:pPr/>
              <a:t>31.8.2016</a:t>
            </a:fld>
            <a:endParaRPr lang="fi-FI"/>
          </a:p>
        </p:txBody>
      </p:sp>
      <p:sp>
        <p:nvSpPr>
          <p:cNvPr id="8" name="Footer Placeholder 4"/>
          <p:cNvSpPr>
            <a:spLocks noGrp="1"/>
          </p:cNvSpPr>
          <p:nvPr>
            <p:ph type="ftr" sz="quarter" idx="16"/>
          </p:nvPr>
        </p:nvSpPr>
        <p:spPr/>
        <p:txBody>
          <a:bodyPr/>
          <a:lstStyle>
            <a:lvl1pPr>
              <a:defRPr/>
            </a:lvl1pPr>
          </a:lstStyle>
          <a:p>
            <a:r>
              <a:rPr lang="fi-FI" smtClean="0"/>
              <a:t>JOHTOKUNTA 13.6.2013</a:t>
            </a:r>
            <a:endParaRPr lang="fi-FI"/>
          </a:p>
        </p:txBody>
      </p:sp>
      <p:sp>
        <p:nvSpPr>
          <p:cNvPr id="10" name="Slide Number Placeholder 5"/>
          <p:cNvSpPr>
            <a:spLocks noGrp="1"/>
          </p:cNvSpPr>
          <p:nvPr>
            <p:ph type="sldNum" sz="quarter" idx="17"/>
          </p:nvPr>
        </p:nvSpPr>
        <p:spPr/>
        <p:txBody>
          <a:bodyPr/>
          <a:lstStyle>
            <a:lvl1pPr>
              <a:defRPr/>
            </a:lvl1pPr>
          </a:lstStyle>
          <a:p>
            <a:fld id="{1A1FB1BE-FF62-4A35-8467-4087777E893D}" type="slidenum">
              <a:rPr lang="fi-FI" smtClean="0"/>
              <a:pPr/>
              <a:t>‹#›</a:t>
            </a:fld>
            <a:endParaRPr lang="fi-FI"/>
          </a:p>
        </p:txBody>
      </p:sp>
    </p:spTree>
    <p:extLst>
      <p:ext uri="{BB962C8B-B14F-4D97-AF65-F5344CB8AC3E}">
        <p14:creationId xmlns:p14="http://schemas.microsoft.com/office/powerpoint/2010/main" val="1397720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san ylätunnist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93031"/>
            <a:ext cx="3914857" cy="4488784"/>
          </a:xfrm>
        </p:spPr>
        <p:txBody>
          <a:bodyPr/>
          <a:lstStyle>
            <a:lvl1pPr marL="0" indent="0">
              <a:buNone/>
              <a:defRPr sz="2400" b="0" i="0" baseline="0">
                <a:solidFill>
                  <a:schemeClr val="tx1"/>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10" name="Text Placeholder 15"/>
          <p:cNvSpPr>
            <a:spLocks noGrp="1"/>
          </p:cNvSpPr>
          <p:nvPr>
            <p:ph type="body" sz="quarter" idx="13"/>
          </p:nvPr>
        </p:nvSpPr>
        <p:spPr>
          <a:xfrm>
            <a:off x="457200" y="0"/>
            <a:ext cx="5765800" cy="551044"/>
          </a:xfrm>
        </p:spPr>
        <p:txBody>
          <a:bodyPr anchor="b">
            <a:normAutofit/>
          </a:bodyPr>
          <a:lstStyle>
            <a:lvl1pPr>
              <a:buNone/>
              <a:defRPr sz="1300" b="0" i="0" cap="all" baseline="0">
                <a:solidFill>
                  <a:schemeClr val="bg2"/>
                </a:solidFill>
                <a:latin typeface="Impact"/>
                <a:cs typeface="Impact"/>
              </a:defRPr>
            </a:lvl1pPr>
          </a:lstStyle>
          <a:p>
            <a:pPr lvl="0"/>
            <a:r>
              <a:rPr lang="fi-FI" smtClean="0"/>
              <a:t>Muokkaa tekstin perustyylejä napsauttamalla</a:t>
            </a:r>
          </a:p>
        </p:txBody>
      </p:sp>
      <p:sp>
        <p:nvSpPr>
          <p:cNvPr id="11" name="Kuvan paikkamerkki 10"/>
          <p:cNvSpPr>
            <a:spLocks noGrp="1"/>
          </p:cNvSpPr>
          <p:nvPr>
            <p:ph type="pic" sz="quarter" idx="17"/>
          </p:nvPr>
        </p:nvSpPr>
        <p:spPr>
          <a:xfrm>
            <a:off x="4633913" y="1492250"/>
            <a:ext cx="4052887" cy="4489450"/>
          </a:xfrm>
        </p:spPr>
        <p:txBody>
          <a:bodyPr/>
          <a:lstStyle>
            <a:lvl1pPr>
              <a:defRPr baseline="0"/>
            </a:lvl1pPr>
          </a:lstStyle>
          <a:p>
            <a:pPr lvl="0"/>
            <a:r>
              <a:rPr lang="fi-FI" noProof="0" smtClean="0"/>
              <a:t>Lisää kuva napsauttamalla kuvaketta</a:t>
            </a:r>
            <a:endParaRPr lang="fi-FI" noProof="0" dirty="0"/>
          </a:p>
        </p:txBody>
      </p:sp>
      <p:sp>
        <p:nvSpPr>
          <p:cNvPr id="5" name="Date Placeholder 3"/>
          <p:cNvSpPr>
            <a:spLocks noGrp="1"/>
          </p:cNvSpPr>
          <p:nvPr>
            <p:ph type="dt" sz="half" idx="18"/>
          </p:nvPr>
        </p:nvSpPr>
        <p:spPr/>
        <p:txBody>
          <a:bodyPr/>
          <a:lstStyle>
            <a:lvl1pPr>
              <a:defRPr smtClean="0">
                <a:solidFill>
                  <a:srgbClr val="000000"/>
                </a:solidFill>
              </a:defRPr>
            </a:lvl1pPr>
          </a:lstStyle>
          <a:p>
            <a:fld id="{F615AD67-C866-4FF4-837F-35EB2511E2A7}" type="datetime1">
              <a:rPr lang="fi-FI" smtClean="0"/>
              <a:pPr/>
              <a:t>31.8.2016</a:t>
            </a:fld>
            <a:endParaRPr lang="fi-FI"/>
          </a:p>
        </p:txBody>
      </p:sp>
      <p:sp>
        <p:nvSpPr>
          <p:cNvPr id="6" name="Slide Number Placeholder 5"/>
          <p:cNvSpPr>
            <a:spLocks noGrp="1"/>
          </p:cNvSpPr>
          <p:nvPr>
            <p:ph type="sldNum" sz="quarter" idx="19"/>
          </p:nvPr>
        </p:nvSpPr>
        <p:spPr/>
        <p:txBody>
          <a:bodyPr/>
          <a:lstStyle>
            <a:lvl1pPr>
              <a:defRPr smtClean="0">
                <a:solidFill>
                  <a:srgbClr val="000000"/>
                </a:solidFill>
              </a:defRPr>
            </a:lvl1pPr>
          </a:lstStyle>
          <a:p>
            <a:fld id="{1A1FB1BE-FF62-4A35-8467-4087777E893D}" type="slidenum">
              <a:rPr lang="fi-FI" smtClean="0"/>
              <a:pPr/>
              <a:t>‹#›</a:t>
            </a:fld>
            <a:endParaRPr lang="fi-FI"/>
          </a:p>
        </p:txBody>
      </p:sp>
      <p:sp>
        <p:nvSpPr>
          <p:cNvPr id="7" name="Footer Placeholder 4"/>
          <p:cNvSpPr>
            <a:spLocks noGrp="1"/>
          </p:cNvSpPr>
          <p:nvPr>
            <p:ph type="ftr" sz="quarter" idx="20"/>
          </p:nvPr>
        </p:nvSpPr>
        <p:spPr/>
        <p:txBody>
          <a:bodyPr/>
          <a:lstStyle>
            <a:lvl1pPr algn="ctr" fontAlgn="auto">
              <a:spcBef>
                <a:spcPts val="0"/>
              </a:spcBef>
              <a:spcAft>
                <a:spcPts val="0"/>
              </a:spcAft>
              <a:defRPr sz="1200">
                <a:solidFill>
                  <a:srgbClr val="000000"/>
                </a:solidFill>
                <a:latin typeface="Calibri" pitchFamily="34" charset="0"/>
                <a:ea typeface="+mn-ea"/>
                <a:cs typeface="+mn-cs"/>
              </a:defRPr>
            </a:lvl1pPr>
          </a:lstStyle>
          <a:p>
            <a:r>
              <a:rPr lang="fi-FI" smtClean="0"/>
              <a:t>JOHTOKUNTA 13.6.2013</a:t>
            </a:r>
            <a:endParaRPr lang="fi-FI"/>
          </a:p>
        </p:txBody>
      </p:sp>
    </p:spTree>
    <p:extLst>
      <p:ext uri="{BB962C8B-B14F-4D97-AF65-F5344CB8AC3E}">
        <p14:creationId xmlns:p14="http://schemas.microsoft.com/office/powerpoint/2010/main" val="3462387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A39C618-2C1E-497C-9751-4BD45380FDB4}" type="datetimeFigureOut">
              <a:rPr lang="en-US" smtClean="0"/>
              <a:t>8/31/2016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2096534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A39C618-2C1E-497C-9751-4BD45380FDB4}" type="datetimeFigureOut">
              <a:rPr lang="en-US" smtClean="0"/>
              <a:t>8/31/2016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3134231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Kuva 6" descr="HUS-logo.jp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512050" y="155575"/>
            <a:ext cx="1406525"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457200" y="890588"/>
            <a:ext cx="8229600" cy="1747837"/>
          </a:xfrm>
          <a:prstGeom prst="rect">
            <a:avLst/>
          </a:prstGeom>
        </p:spPr>
        <p:txBody>
          <a:bodyPr vert="horz" wrap="square" lIns="91440" tIns="45720" rIns="91440" bIns="45720" numCol="1" anchor="b" anchorCtr="0" compatLnSpc="1">
            <a:prstTxWarp prst="textNoShape">
              <a:avLst/>
            </a:prstTxWarp>
            <a:normAutofit/>
          </a:bodyPr>
          <a:lstStyle/>
          <a:p>
            <a:pPr lvl="0"/>
            <a:endParaRPr lang="fi-FI" dirty="0"/>
          </a:p>
        </p:txBody>
      </p:sp>
      <p:sp>
        <p:nvSpPr>
          <p:cNvPr id="1028" name="Text Placeholder 2"/>
          <p:cNvSpPr>
            <a:spLocks noGrp="1"/>
          </p:cNvSpPr>
          <p:nvPr>
            <p:ph type="body" idx="1"/>
          </p:nvPr>
        </p:nvSpPr>
        <p:spPr bwMode="auto">
          <a:xfrm>
            <a:off x="457200" y="2928938"/>
            <a:ext cx="8229600"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Tekstialue, taso 1</a:t>
            </a:r>
          </a:p>
          <a:p>
            <a:pPr lvl="1"/>
            <a:r>
              <a:rPr lang="en-US" smtClean="0"/>
              <a:t>Second level</a:t>
            </a:r>
          </a:p>
          <a:p>
            <a:pPr lvl="2"/>
            <a:r>
              <a:rPr lang="en-US" smtClean="0"/>
              <a:t>Third level</a:t>
            </a:r>
          </a:p>
          <a:p>
            <a:pPr lvl="3"/>
            <a:r>
              <a:rPr lang="en-US" smtClean="0"/>
              <a:t>Fourth level</a:t>
            </a:r>
          </a:p>
          <a:p>
            <a:pPr lvl="4"/>
            <a:r>
              <a:rPr lang="en-US" smtClean="0"/>
              <a:t>Fifth level</a:t>
            </a:r>
            <a:endParaRPr lang="fi-FI"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98989"/>
                </a:solidFill>
                <a:latin typeface="+mj-lt"/>
                <a:ea typeface="ＭＳ Ｐゴシック" charset="0"/>
                <a:cs typeface="ＭＳ Ｐゴシック" charset="0"/>
              </a:defRPr>
            </a:lvl1pPr>
          </a:lstStyle>
          <a:p>
            <a:fld id="{0E2BD008-55FF-4A7A-A5A1-A29643357FB7}" type="datetime1">
              <a:rPr lang="fi-FI" smtClean="0"/>
              <a:pPr/>
              <a:t>31.8.2016</a:t>
            </a:fld>
            <a:endParaRPr lang="fi-FI"/>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j-lt"/>
                <a:ea typeface="+mn-ea"/>
                <a:cs typeface="+mn-cs"/>
              </a:defRPr>
            </a:lvl1pPr>
          </a:lstStyle>
          <a:p>
            <a:r>
              <a:rPr lang="fi-FI" smtClean="0"/>
              <a:t>JOHTOKUNTA 13.6.2013</a:t>
            </a:r>
            <a:endParaRPr lang="fi-FI"/>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mj-lt"/>
                <a:ea typeface="ＭＳ Ｐゴシック" charset="0"/>
                <a:cs typeface="ＭＳ Ｐゴシック" charset="0"/>
              </a:defRPr>
            </a:lvl1pPr>
          </a:lstStyle>
          <a:p>
            <a:fld id="{1A1FB1BE-FF62-4A35-8467-4087777E893D}" type="slidenum">
              <a:rPr lang="fi-FI" smtClean="0"/>
              <a:pPr/>
              <a:t>‹#›</a:t>
            </a:fld>
            <a:endParaRPr lang="fi-FI"/>
          </a:p>
        </p:txBody>
      </p:sp>
      <p:sp>
        <p:nvSpPr>
          <p:cNvPr id="11" name="Tekstiruutu 10"/>
          <p:cNvSpPr txBox="1"/>
          <p:nvPr/>
        </p:nvSpPr>
        <p:spPr>
          <a:xfrm>
            <a:off x="804863" y="601663"/>
            <a:ext cx="184150" cy="368300"/>
          </a:xfrm>
          <a:prstGeom prst="rect">
            <a:avLst/>
          </a:prstGeom>
          <a:noFill/>
        </p:spPr>
        <p:txBody>
          <a:bodyPr wrap="none">
            <a:spAutoFit/>
          </a:bodyPr>
          <a:lstStyle/>
          <a:p>
            <a:pPr>
              <a:defRPr/>
            </a:pPr>
            <a:endParaRPr lang="fi-FI" dirty="0" err="1">
              <a:latin typeface="Lucida Grande" charset="0"/>
              <a:ea typeface="ＭＳ Ｐゴシック" charset="0"/>
              <a:cs typeface="ＭＳ Ｐゴシック"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hf sldNum="0" hdr="0" dt="0"/>
  <p:txStyles>
    <p:titleStyle>
      <a:lvl1pPr algn="l" defTabSz="457200" rtl="0" eaLnBrk="1" fontAlgn="base" hangingPunct="1">
        <a:spcBef>
          <a:spcPct val="0"/>
        </a:spcBef>
        <a:spcAft>
          <a:spcPct val="0"/>
        </a:spcAft>
        <a:defRPr sz="5000" kern="1200" cap="all">
          <a:solidFill>
            <a:srgbClr val="269B9E"/>
          </a:solidFill>
          <a:latin typeface="Impact"/>
          <a:ea typeface="ＭＳ Ｐゴシック" charset="0"/>
          <a:cs typeface="Impact"/>
        </a:defRPr>
      </a:lvl1pPr>
      <a:lvl2pPr algn="l" defTabSz="457200" rtl="0" eaLnBrk="1" fontAlgn="base" hangingPunct="1">
        <a:spcBef>
          <a:spcPct val="0"/>
        </a:spcBef>
        <a:spcAft>
          <a:spcPct val="0"/>
        </a:spcAft>
        <a:defRPr sz="5000">
          <a:solidFill>
            <a:srgbClr val="269B9E"/>
          </a:solidFill>
          <a:latin typeface="Impact" pitchFamily="34" charset="0"/>
          <a:ea typeface="ＭＳ Ｐゴシック" charset="0"/>
          <a:cs typeface="Impact" pitchFamily="34" charset="0"/>
        </a:defRPr>
      </a:lvl2pPr>
      <a:lvl3pPr algn="l" defTabSz="457200" rtl="0" eaLnBrk="1" fontAlgn="base" hangingPunct="1">
        <a:spcBef>
          <a:spcPct val="0"/>
        </a:spcBef>
        <a:spcAft>
          <a:spcPct val="0"/>
        </a:spcAft>
        <a:defRPr sz="5000">
          <a:solidFill>
            <a:srgbClr val="269B9E"/>
          </a:solidFill>
          <a:latin typeface="Impact" pitchFamily="34" charset="0"/>
          <a:ea typeface="ＭＳ Ｐゴシック" charset="0"/>
          <a:cs typeface="Impact" pitchFamily="34" charset="0"/>
        </a:defRPr>
      </a:lvl3pPr>
      <a:lvl4pPr algn="l" defTabSz="457200" rtl="0" eaLnBrk="1" fontAlgn="base" hangingPunct="1">
        <a:spcBef>
          <a:spcPct val="0"/>
        </a:spcBef>
        <a:spcAft>
          <a:spcPct val="0"/>
        </a:spcAft>
        <a:defRPr sz="5000">
          <a:solidFill>
            <a:srgbClr val="269B9E"/>
          </a:solidFill>
          <a:latin typeface="Impact" pitchFamily="34" charset="0"/>
          <a:ea typeface="ＭＳ Ｐゴシック" charset="0"/>
          <a:cs typeface="Impact" pitchFamily="34" charset="0"/>
        </a:defRPr>
      </a:lvl4pPr>
      <a:lvl5pPr algn="l" defTabSz="457200" rtl="0" eaLnBrk="1" fontAlgn="base" hangingPunct="1">
        <a:spcBef>
          <a:spcPct val="0"/>
        </a:spcBef>
        <a:spcAft>
          <a:spcPct val="0"/>
        </a:spcAft>
        <a:defRPr sz="5000">
          <a:solidFill>
            <a:srgbClr val="269B9E"/>
          </a:solidFill>
          <a:latin typeface="Impact" pitchFamily="34" charset="0"/>
          <a:ea typeface="ＭＳ Ｐゴシック" charset="0"/>
          <a:cs typeface="Impact" pitchFamily="34" charset="0"/>
        </a:defRPr>
      </a:lvl5pPr>
      <a:lvl6pPr marL="457200" algn="l" defTabSz="457200" rtl="0" eaLnBrk="1" fontAlgn="base" hangingPunct="1">
        <a:spcBef>
          <a:spcPct val="0"/>
        </a:spcBef>
        <a:spcAft>
          <a:spcPct val="0"/>
        </a:spcAft>
        <a:defRPr sz="5000">
          <a:solidFill>
            <a:srgbClr val="269B9E"/>
          </a:solidFill>
          <a:latin typeface="Helvetica Neue Bold Condensed" charset="0"/>
          <a:ea typeface="Geneva" charset="0"/>
        </a:defRPr>
      </a:lvl6pPr>
      <a:lvl7pPr marL="914400" algn="l" defTabSz="457200" rtl="0" eaLnBrk="1" fontAlgn="base" hangingPunct="1">
        <a:spcBef>
          <a:spcPct val="0"/>
        </a:spcBef>
        <a:spcAft>
          <a:spcPct val="0"/>
        </a:spcAft>
        <a:defRPr sz="5000">
          <a:solidFill>
            <a:srgbClr val="269B9E"/>
          </a:solidFill>
          <a:latin typeface="Helvetica Neue Bold Condensed" charset="0"/>
          <a:ea typeface="Geneva" charset="0"/>
        </a:defRPr>
      </a:lvl7pPr>
      <a:lvl8pPr marL="1371600" algn="l" defTabSz="457200" rtl="0" eaLnBrk="1" fontAlgn="base" hangingPunct="1">
        <a:spcBef>
          <a:spcPct val="0"/>
        </a:spcBef>
        <a:spcAft>
          <a:spcPct val="0"/>
        </a:spcAft>
        <a:defRPr sz="5000">
          <a:solidFill>
            <a:srgbClr val="269B9E"/>
          </a:solidFill>
          <a:latin typeface="Helvetica Neue Bold Condensed" charset="0"/>
          <a:ea typeface="Geneva" charset="0"/>
        </a:defRPr>
      </a:lvl8pPr>
      <a:lvl9pPr marL="1828800" algn="l" defTabSz="457200" rtl="0" eaLnBrk="1" fontAlgn="base" hangingPunct="1">
        <a:spcBef>
          <a:spcPct val="0"/>
        </a:spcBef>
        <a:spcAft>
          <a:spcPct val="0"/>
        </a:spcAft>
        <a:defRPr sz="5000">
          <a:solidFill>
            <a:srgbClr val="269B9E"/>
          </a:solidFill>
          <a:latin typeface="Helvetica Neue Bold Condensed" charset="0"/>
          <a:ea typeface="Geneva" charset="0"/>
        </a:defRPr>
      </a:lvl9pPr>
    </p:titleStyle>
    <p:bodyStyle>
      <a:lvl1pPr marL="342900" indent="-342900" algn="l" defTabSz="457200" rtl="0" eaLnBrk="1" fontAlgn="base" hangingPunct="1">
        <a:spcBef>
          <a:spcPct val="20000"/>
        </a:spcBef>
        <a:spcAft>
          <a:spcPct val="0"/>
        </a:spcAft>
        <a:buFont typeface="Arial" pitchFamily="34" charset="0"/>
        <a:buChar char="•"/>
        <a:defRPr sz="2400" kern="1200">
          <a:solidFill>
            <a:schemeClr val="tx1"/>
          </a:solidFill>
          <a:latin typeface="+mj-lt"/>
          <a:ea typeface="Geneva" charset="0"/>
          <a:cs typeface="Helvetica Light"/>
        </a:defRPr>
      </a:lvl1pPr>
      <a:lvl2pPr marL="742950" indent="-285750" algn="l" defTabSz="457200" rtl="0" eaLnBrk="1" fontAlgn="base" hangingPunct="1">
        <a:spcBef>
          <a:spcPct val="20000"/>
        </a:spcBef>
        <a:spcAft>
          <a:spcPct val="0"/>
        </a:spcAft>
        <a:buFont typeface="Arial" pitchFamily="34" charset="0"/>
        <a:buChar char="–"/>
        <a:defRPr sz="2000" kern="1200">
          <a:solidFill>
            <a:schemeClr val="tx1"/>
          </a:solidFill>
          <a:latin typeface="+mj-lt"/>
          <a:ea typeface="Geneva" charset="0"/>
          <a:cs typeface="Helvetica Light"/>
        </a:defRPr>
      </a:lvl2pPr>
      <a:lvl3pPr marL="1143000" indent="-228600" algn="l" defTabSz="457200" rtl="0" eaLnBrk="1" fontAlgn="base" hangingPunct="1">
        <a:spcBef>
          <a:spcPct val="20000"/>
        </a:spcBef>
        <a:spcAft>
          <a:spcPct val="0"/>
        </a:spcAft>
        <a:buFont typeface="Arial" pitchFamily="34" charset="0"/>
        <a:buChar char="•"/>
        <a:defRPr kern="1200">
          <a:solidFill>
            <a:schemeClr val="tx1"/>
          </a:solidFill>
          <a:latin typeface="+mj-lt"/>
          <a:ea typeface="Geneva" charset="0"/>
          <a:cs typeface="Helvetica Light"/>
        </a:defRPr>
      </a:lvl3pPr>
      <a:lvl4pPr marL="1600200" indent="-228600" algn="l" defTabSz="457200" rtl="0" eaLnBrk="1" fontAlgn="base" hangingPunct="1">
        <a:spcBef>
          <a:spcPct val="20000"/>
        </a:spcBef>
        <a:spcAft>
          <a:spcPct val="0"/>
        </a:spcAft>
        <a:buFont typeface="Arial" pitchFamily="34" charset="0"/>
        <a:buChar char="–"/>
        <a:defRPr sz="1600" kern="1200">
          <a:solidFill>
            <a:schemeClr val="tx1"/>
          </a:solidFill>
          <a:latin typeface="+mj-lt"/>
          <a:ea typeface="Geneva" charset="0"/>
          <a:cs typeface="Helvetica Light"/>
        </a:defRPr>
      </a:lvl4pPr>
      <a:lvl5pPr marL="2057400" indent="-228600" algn="l" defTabSz="457200" rtl="0" eaLnBrk="1" fontAlgn="base" hangingPunct="1">
        <a:spcBef>
          <a:spcPct val="20000"/>
        </a:spcBef>
        <a:spcAft>
          <a:spcPct val="0"/>
        </a:spcAft>
        <a:buFont typeface="Arial" pitchFamily="34" charset="0"/>
        <a:buChar char="»"/>
        <a:defRPr sz="1600" kern="1200">
          <a:solidFill>
            <a:schemeClr val="tx1"/>
          </a:solidFill>
          <a:latin typeface="+mj-lt"/>
          <a:ea typeface="Geneva" charset="0"/>
          <a:cs typeface="Helvetica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i-FI"/>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r>
              <a:rPr lang="en-US" altLang="en-US" dirty="0" smtClean="0"/>
              <a:t>Conference Series LLC Conferences</a:t>
            </a:r>
          </a:p>
        </p:txBody>
      </p:sp>
      <p:sp>
        <p:nvSpPr>
          <p:cNvPr id="3" name="Content Placeholder 2"/>
          <p:cNvSpPr>
            <a:spLocks noGrp="1"/>
          </p:cNvSpPr>
          <p:nvPr>
            <p:ph idx="1"/>
          </p:nvPr>
        </p:nvSpPr>
        <p:spPr>
          <a:xfrm>
            <a:off x="457200" y="1935165"/>
            <a:ext cx="8229600" cy="4465637"/>
          </a:xfrm>
        </p:spPr>
        <p:txBody>
          <a:bodyPr>
            <a:normAutofit fontScale="92500" lnSpcReduction="10000"/>
          </a:bodyPr>
          <a:lstStyle/>
          <a:p>
            <a:pPr marL="0" indent="0" algn="just">
              <a:buFontTx/>
              <a:buNone/>
              <a:defRPr/>
            </a:pPr>
            <a:r>
              <a:rPr lang="en-US" dirty="0" smtClean="0"/>
              <a:t>Conference Series LLC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267941241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p:nvPr>
        </p:nvSpPr>
        <p:spPr>
          <a:xfrm>
            <a:off x="539552" y="2708920"/>
            <a:ext cx="8229600" cy="864096"/>
          </a:xfrm>
        </p:spPr>
        <p:txBody>
          <a:bodyPr>
            <a:normAutofit fontScale="90000"/>
          </a:bodyPr>
          <a:lstStyle/>
          <a:p>
            <a:r>
              <a:rPr lang="en-US" altLang="fi-FI" sz="4400" dirty="0" smtClean="0">
                <a:latin typeface="Impact" panose="020B0806030902050204" pitchFamily="34" charset="0"/>
              </a:rPr>
              <a:t/>
            </a:r>
            <a:br>
              <a:rPr lang="en-US" altLang="fi-FI" sz="4400" dirty="0" smtClean="0">
                <a:latin typeface="Impact" panose="020B0806030902050204" pitchFamily="34" charset="0"/>
              </a:rPr>
            </a:br>
            <a:r>
              <a:rPr lang="en-US" altLang="fi-FI" sz="3600" dirty="0">
                <a:solidFill>
                  <a:schemeClr val="bg2"/>
                </a:solidFill>
                <a:latin typeface="Impact" panose="020B0806030902050204" pitchFamily="34" charset="0"/>
              </a:rPr>
              <a:t/>
            </a:r>
            <a:br>
              <a:rPr lang="en-US" altLang="fi-FI" sz="3600" dirty="0">
                <a:solidFill>
                  <a:schemeClr val="bg2"/>
                </a:solidFill>
                <a:latin typeface="Impact" panose="020B0806030902050204" pitchFamily="34" charset="0"/>
              </a:rPr>
            </a:br>
            <a:r>
              <a:rPr lang="en-US" altLang="fi-FI" sz="6000" dirty="0" smtClean="0">
                <a:solidFill>
                  <a:srgbClr val="269B9E"/>
                </a:solidFill>
                <a:latin typeface="Impact" panose="020B0806030902050204" pitchFamily="34" charset="0"/>
              </a:rPr>
              <a:t>Identifying </a:t>
            </a:r>
            <a:r>
              <a:rPr lang="en-US" altLang="fi-FI" sz="6000" dirty="0" err="1" smtClean="0">
                <a:solidFill>
                  <a:srgbClr val="269B9E"/>
                </a:solidFill>
                <a:latin typeface="Impact" panose="020B0806030902050204" pitchFamily="34" charset="0"/>
              </a:rPr>
              <a:t>hIGH</a:t>
            </a:r>
            <a:r>
              <a:rPr lang="en-US" altLang="fi-FI" sz="6000" dirty="0" smtClean="0">
                <a:solidFill>
                  <a:srgbClr val="269B9E"/>
                </a:solidFill>
                <a:latin typeface="Impact" panose="020B0806030902050204" pitchFamily="34" charset="0"/>
              </a:rPr>
              <a:t>-ALERT MEDICATIONS in an university hospital </a:t>
            </a:r>
            <a:endParaRPr lang="fi-FI" altLang="fi-FI" sz="6000" dirty="0">
              <a:solidFill>
                <a:srgbClr val="269B9E"/>
              </a:solidFill>
              <a:latin typeface="Impact" panose="020B0806030902050204" pitchFamily="34" charset="0"/>
            </a:endParaRPr>
          </a:p>
        </p:txBody>
      </p:sp>
      <p:sp>
        <p:nvSpPr>
          <p:cNvPr id="4" name="Alatunnisteen paikkamerkki 3"/>
          <p:cNvSpPr>
            <a:spLocks noGrp="1"/>
          </p:cNvSpPr>
          <p:nvPr>
            <p:ph type="ftr" sz="quarter" idx="16"/>
          </p:nvPr>
        </p:nvSpPr>
        <p:spPr/>
        <p:txBody>
          <a:bodyPr/>
          <a:lstStyle/>
          <a:p>
            <a:fld id="{D9D72562-6F71-4F0E-9EF3-91587D7BC097}" type="datetime1">
              <a:rPr lang="fi-FI" smtClean="0">
                <a:latin typeface="Arial" pitchFamily="34" charset="0"/>
                <a:cs typeface="Arial" pitchFamily="34" charset="0"/>
              </a:rPr>
              <a:pPr/>
              <a:t>31.8.2016</a:t>
            </a:fld>
            <a:endParaRPr lang="fi-FI" dirty="0">
              <a:latin typeface="Arial" pitchFamily="34" charset="0"/>
              <a:cs typeface="Arial" pitchFamily="34" charset="0"/>
            </a:endParaRPr>
          </a:p>
        </p:txBody>
      </p:sp>
      <p:sp>
        <p:nvSpPr>
          <p:cNvPr id="10" name="Tekstikehys 9"/>
          <p:cNvSpPr txBox="1"/>
          <p:nvPr/>
        </p:nvSpPr>
        <p:spPr>
          <a:xfrm>
            <a:off x="683568" y="4077072"/>
            <a:ext cx="8064896" cy="1754326"/>
          </a:xfrm>
          <a:prstGeom prst="rect">
            <a:avLst/>
          </a:prstGeom>
          <a:noFill/>
        </p:spPr>
        <p:txBody>
          <a:bodyPr wrap="square" rtlCol="0">
            <a:spAutoFit/>
          </a:bodyPr>
          <a:lstStyle/>
          <a:p>
            <a:r>
              <a:rPr lang="fi-FI" sz="3600" b="1" dirty="0" smtClean="0">
                <a:latin typeface="Arial" pitchFamily="34" charset="0"/>
                <a:cs typeface="Arial" pitchFamily="34" charset="0"/>
              </a:rPr>
              <a:t>Prof. Lasse Lehtonen, M.D., </a:t>
            </a:r>
          </a:p>
          <a:p>
            <a:r>
              <a:rPr lang="fi-FI" sz="3600" b="1" dirty="0" smtClean="0">
                <a:latin typeface="Arial" pitchFamily="34" charset="0"/>
                <a:cs typeface="Arial" pitchFamily="34" charset="0"/>
              </a:rPr>
              <a:t>Helsinki </a:t>
            </a:r>
            <a:r>
              <a:rPr lang="fi-FI" sz="3600" b="1" dirty="0" err="1" smtClean="0">
                <a:latin typeface="Arial" pitchFamily="34" charset="0"/>
                <a:cs typeface="Arial" pitchFamily="34" charset="0"/>
              </a:rPr>
              <a:t>University</a:t>
            </a:r>
            <a:r>
              <a:rPr lang="fi-FI" sz="3600" b="1" dirty="0" smtClean="0">
                <a:latin typeface="Arial" pitchFamily="34" charset="0"/>
                <a:cs typeface="Arial" pitchFamily="34" charset="0"/>
              </a:rPr>
              <a:t> </a:t>
            </a:r>
            <a:r>
              <a:rPr lang="fi-FI" sz="3600" b="1" dirty="0" err="1" smtClean="0">
                <a:latin typeface="Arial" pitchFamily="34" charset="0"/>
                <a:cs typeface="Arial" pitchFamily="34" charset="0"/>
              </a:rPr>
              <a:t>Hospital</a:t>
            </a:r>
            <a:r>
              <a:rPr lang="fi-FI" sz="3600" b="1" dirty="0" smtClean="0">
                <a:latin typeface="Arial" pitchFamily="34" charset="0"/>
                <a:cs typeface="Arial" pitchFamily="34" charset="0"/>
              </a:rPr>
              <a:t>, Helsinki, Finland</a:t>
            </a:r>
          </a:p>
        </p:txBody>
      </p:sp>
    </p:spTree>
    <p:extLst>
      <p:ext uri="{BB962C8B-B14F-4D97-AF65-F5344CB8AC3E}">
        <p14:creationId xmlns:p14="http://schemas.microsoft.com/office/powerpoint/2010/main" val="2777090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p:nvPr>
        </p:nvSpPr>
        <p:spPr>
          <a:xfrm>
            <a:off x="2267744" y="764704"/>
            <a:ext cx="6419056" cy="747717"/>
          </a:xfrm>
        </p:spPr>
        <p:txBody>
          <a:bodyPr/>
          <a:lstStyle/>
          <a:p>
            <a:r>
              <a:rPr lang="fi-FI" dirty="0" smtClean="0"/>
              <a:t>H</a:t>
            </a:r>
            <a:endParaRPr lang="fi-FI" dirty="0"/>
          </a:p>
        </p:txBody>
      </p:sp>
      <p:sp>
        <p:nvSpPr>
          <p:cNvPr id="5" name="Alatunnisteen paikkamerkki 4"/>
          <p:cNvSpPr>
            <a:spLocks noGrp="1"/>
          </p:cNvSpPr>
          <p:nvPr>
            <p:ph type="ftr" sz="quarter" idx="16"/>
          </p:nvPr>
        </p:nvSpPr>
        <p:spPr/>
        <p:txBody>
          <a:bodyPr/>
          <a:lstStyle/>
          <a:p>
            <a:r>
              <a:rPr lang="fi-FI" smtClean="0"/>
              <a:t>JOHTOKUNTA 13.6.2013</a:t>
            </a:r>
            <a:endParaRPr lang="fi-FI"/>
          </a:p>
        </p:txBody>
      </p:sp>
      <p:grpSp>
        <p:nvGrpSpPr>
          <p:cNvPr id="6" name="Group 71"/>
          <p:cNvGrpSpPr>
            <a:grpSpLocks/>
          </p:cNvGrpSpPr>
          <p:nvPr/>
        </p:nvGrpSpPr>
        <p:grpSpPr bwMode="auto">
          <a:xfrm>
            <a:off x="2555776" y="3068960"/>
            <a:ext cx="6257733" cy="3197586"/>
            <a:chOff x="249" y="805"/>
            <a:chExt cx="5284" cy="3045"/>
          </a:xfrm>
        </p:grpSpPr>
        <p:pic>
          <p:nvPicPr>
            <p:cNvPr id="7" name="Picture 70" descr="HUS_kartta_2009"/>
            <p:cNvPicPr>
              <a:picLocks noChangeAspect="1" noChangeArrowheads="1"/>
            </p:cNvPicPr>
            <p:nvPr/>
          </p:nvPicPr>
          <p:blipFill>
            <a:blip r:embed="rId2" cstate="print"/>
            <a:srcRect/>
            <a:stretch>
              <a:fillRect/>
            </a:stretch>
          </p:blipFill>
          <p:spPr bwMode="auto">
            <a:xfrm>
              <a:off x="249" y="845"/>
              <a:ext cx="5284" cy="2903"/>
            </a:xfrm>
            <a:prstGeom prst="rect">
              <a:avLst/>
            </a:prstGeom>
            <a:noFill/>
          </p:spPr>
        </p:pic>
        <p:sp>
          <p:nvSpPr>
            <p:cNvPr id="9" name="Rectangle 4"/>
            <p:cNvSpPr>
              <a:spLocks noChangeArrowheads="1"/>
            </p:cNvSpPr>
            <p:nvPr/>
          </p:nvSpPr>
          <p:spPr bwMode="auto">
            <a:xfrm>
              <a:off x="249" y="2432"/>
              <a:ext cx="956" cy="288"/>
            </a:xfrm>
            <a:prstGeom prst="rect">
              <a:avLst/>
            </a:prstGeom>
            <a:noFill/>
            <a:ln w="9525">
              <a:noFill/>
              <a:miter lim="800000"/>
              <a:headEnd/>
              <a:tailEnd/>
            </a:ln>
            <a:effectLst/>
          </p:spPr>
          <p:txBody>
            <a:bodyPr lIns="92075" tIns="46038" rIns="92075" bIns="46038">
              <a:spAutoFit/>
            </a:bodyPr>
            <a:lstStyle/>
            <a:p>
              <a:pPr>
                <a:buSzPct val="100000"/>
              </a:pPr>
              <a:r>
                <a:rPr lang="en-US" sz="1200" b="1">
                  <a:solidFill>
                    <a:srgbClr val="000000"/>
                  </a:solidFill>
                  <a:cs typeface="Arial" pitchFamily="34" charset="0"/>
                  <a:sym typeface="Arial" pitchFamily="34" charset="0"/>
                </a:rPr>
                <a:t>Länsi-Uusimaa</a:t>
              </a:r>
            </a:p>
            <a:p>
              <a:pPr>
                <a:buSzPct val="100000"/>
              </a:pPr>
              <a:r>
                <a:rPr lang="en-US" sz="1200" b="1">
                  <a:solidFill>
                    <a:srgbClr val="000000"/>
                  </a:solidFill>
                  <a:cs typeface="Arial" pitchFamily="34" charset="0"/>
                  <a:sym typeface="Arial" pitchFamily="34" charset="0"/>
                </a:rPr>
                <a:t>Hospital Area</a:t>
              </a:r>
            </a:p>
          </p:txBody>
        </p:sp>
        <p:sp>
          <p:nvSpPr>
            <p:cNvPr id="10" name="Rectangle 5"/>
            <p:cNvSpPr>
              <a:spLocks noChangeArrowheads="1"/>
            </p:cNvSpPr>
            <p:nvPr/>
          </p:nvSpPr>
          <p:spPr bwMode="auto">
            <a:xfrm>
              <a:off x="1523" y="3515"/>
              <a:ext cx="867" cy="154"/>
            </a:xfrm>
            <a:prstGeom prst="rect">
              <a:avLst/>
            </a:prstGeom>
            <a:noFill/>
            <a:ln w="9525">
              <a:noFill/>
              <a:miter lim="800000"/>
              <a:headEnd/>
              <a:tailEnd/>
            </a:ln>
            <a:effectLst/>
          </p:spPr>
          <p:txBody>
            <a:bodyPr lIns="92075" tIns="46038" rIns="92075" bIns="46038">
              <a:spAutoFit/>
            </a:bodyPr>
            <a:lstStyle/>
            <a:p>
              <a:pPr>
                <a:spcBef>
                  <a:spcPct val="50000"/>
                </a:spcBef>
                <a:buSzPct val="100000"/>
              </a:pPr>
              <a:r>
                <a:rPr lang="en-US" sz="1000">
                  <a:solidFill>
                    <a:srgbClr val="000000"/>
                  </a:solidFill>
                  <a:cs typeface="Arial" pitchFamily="34" charset="0"/>
                  <a:sym typeface="Arial" pitchFamily="34" charset="0"/>
                </a:rPr>
                <a:t>Tammiharju Hospital</a:t>
              </a:r>
            </a:p>
          </p:txBody>
        </p:sp>
        <p:sp>
          <p:nvSpPr>
            <p:cNvPr id="11" name="Rectangle 6"/>
            <p:cNvSpPr>
              <a:spLocks noChangeArrowheads="1"/>
            </p:cNvSpPr>
            <p:nvPr/>
          </p:nvSpPr>
          <p:spPr bwMode="auto">
            <a:xfrm>
              <a:off x="2924" y="1052"/>
              <a:ext cx="842" cy="154"/>
            </a:xfrm>
            <a:prstGeom prst="rect">
              <a:avLst/>
            </a:prstGeom>
            <a:noFill/>
            <a:ln w="9525">
              <a:noFill/>
              <a:miter lim="800000"/>
              <a:headEnd/>
              <a:tailEnd/>
            </a:ln>
            <a:effectLst/>
          </p:spPr>
          <p:txBody>
            <a:bodyPr lIns="92075" tIns="46038" rIns="92075" bIns="46038">
              <a:spAutoFit/>
            </a:bodyPr>
            <a:lstStyle/>
            <a:p>
              <a:pPr>
                <a:spcBef>
                  <a:spcPct val="50000"/>
                </a:spcBef>
                <a:buSzPct val="100000"/>
              </a:pPr>
              <a:r>
                <a:rPr lang="en-US" sz="1000">
                  <a:solidFill>
                    <a:srgbClr val="000000"/>
                  </a:solidFill>
                  <a:cs typeface="Arial" pitchFamily="34" charset="0"/>
                  <a:sym typeface="Arial" pitchFamily="34" charset="0"/>
                </a:rPr>
                <a:t>Kellokoski Hospital</a:t>
              </a:r>
            </a:p>
          </p:txBody>
        </p:sp>
        <p:sp>
          <p:nvSpPr>
            <p:cNvPr id="12" name="Rectangle 7"/>
            <p:cNvSpPr>
              <a:spLocks noChangeArrowheads="1"/>
            </p:cNvSpPr>
            <p:nvPr/>
          </p:nvSpPr>
          <p:spPr bwMode="auto">
            <a:xfrm>
              <a:off x="2747" y="2972"/>
              <a:ext cx="842" cy="154"/>
            </a:xfrm>
            <a:prstGeom prst="rect">
              <a:avLst/>
            </a:prstGeom>
            <a:noFill/>
            <a:ln w="9525">
              <a:noFill/>
              <a:miter lim="800000"/>
              <a:headEnd/>
              <a:tailEnd/>
            </a:ln>
            <a:effectLst/>
          </p:spPr>
          <p:txBody>
            <a:bodyPr lIns="92075" tIns="46038" rIns="92075" bIns="46038">
              <a:spAutoFit/>
            </a:bodyPr>
            <a:lstStyle/>
            <a:p>
              <a:pPr>
                <a:spcBef>
                  <a:spcPct val="50000"/>
                </a:spcBef>
                <a:buSzPct val="100000"/>
              </a:pPr>
              <a:r>
                <a:rPr lang="en-US" sz="1000">
                  <a:solidFill>
                    <a:srgbClr val="000000"/>
                  </a:solidFill>
                  <a:cs typeface="Arial" pitchFamily="34" charset="0"/>
                  <a:sym typeface="Arial" pitchFamily="34" charset="0"/>
                </a:rPr>
                <a:t>Jorvi Hospital</a:t>
              </a:r>
            </a:p>
          </p:txBody>
        </p:sp>
        <p:sp>
          <p:nvSpPr>
            <p:cNvPr id="13" name="Rectangle 8"/>
            <p:cNvSpPr>
              <a:spLocks noChangeArrowheads="1"/>
            </p:cNvSpPr>
            <p:nvPr/>
          </p:nvSpPr>
          <p:spPr bwMode="auto">
            <a:xfrm>
              <a:off x="2171" y="1007"/>
              <a:ext cx="798" cy="154"/>
            </a:xfrm>
            <a:prstGeom prst="rect">
              <a:avLst/>
            </a:prstGeom>
            <a:noFill/>
            <a:ln w="9525">
              <a:noFill/>
              <a:miter lim="800000"/>
              <a:headEnd/>
              <a:tailEnd/>
            </a:ln>
            <a:effectLst/>
          </p:spPr>
          <p:txBody>
            <a:bodyPr lIns="92075" tIns="46038" rIns="92075" bIns="46038">
              <a:spAutoFit/>
            </a:bodyPr>
            <a:lstStyle/>
            <a:p>
              <a:pPr>
                <a:spcBef>
                  <a:spcPct val="50000"/>
                </a:spcBef>
                <a:buSzPct val="100000"/>
              </a:pPr>
              <a:r>
                <a:rPr lang="en-US" sz="1000">
                  <a:solidFill>
                    <a:srgbClr val="000000"/>
                  </a:solidFill>
                  <a:cs typeface="Arial" pitchFamily="34" charset="0"/>
                  <a:sym typeface="Arial" pitchFamily="34" charset="0"/>
                </a:rPr>
                <a:t>Hyvinkää Hospital</a:t>
              </a:r>
            </a:p>
          </p:txBody>
        </p:sp>
        <p:sp>
          <p:nvSpPr>
            <p:cNvPr id="14" name="Rectangle 9"/>
            <p:cNvSpPr>
              <a:spLocks noChangeArrowheads="1"/>
            </p:cNvSpPr>
            <p:nvPr/>
          </p:nvSpPr>
          <p:spPr bwMode="auto">
            <a:xfrm>
              <a:off x="842" y="2156"/>
              <a:ext cx="753" cy="154"/>
            </a:xfrm>
            <a:prstGeom prst="rect">
              <a:avLst/>
            </a:prstGeom>
            <a:noFill/>
            <a:ln w="9525">
              <a:noFill/>
              <a:miter lim="800000"/>
              <a:headEnd/>
              <a:tailEnd/>
            </a:ln>
            <a:effectLst/>
          </p:spPr>
          <p:txBody>
            <a:bodyPr lIns="92075" tIns="46038" rIns="92075" bIns="46038">
              <a:spAutoFit/>
            </a:bodyPr>
            <a:lstStyle/>
            <a:p>
              <a:pPr>
                <a:spcBef>
                  <a:spcPct val="50000"/>
                </a:spcBef>
                <a:buSzPct val="100000"/>
              </a:pPr>
              <a:r>
                <a:rPr lang="en-US" sz="1000">
                  <a:solidFill>
                    <a:srgbClr val="000000"/>
                  </a:solidFill>
                  <a:cs typeface="Arial" pitchFamily="34" charset="0"/>
                  <a:sym typeface="Arial" pitchFamily="34" charset="0"/>
                </a:rPr>
                <a:t>Lohja Hospital</a:t>
              </a:r>
            </a:p>
          </p:txBody>
        </p:sp>
        <p:sp>
          <p:nvSpPr>
            <p:cNvPr id="15" name="Rectangle 10"/>
            <p:cNvSpPr>
              <a:spLocks noChangeArrowheads="1"/>
            </p:cNvSpPr>
            <p:nvPr/>
          </p:nvSpPr>
          <p:spPr bwMode="auto">
            <a:xfrm>
              <a:off x="3678" y="2658"/>
              <a:ext cx="625" cy="250"/>
            </a:xfrm>
            <a:prstGeom prst="rect">
              <a:avLst/>
            </a:prstGeom>
            <a:noFill/>
            <a:ln w="9525">
              <a:noFill/>
              <a:miter lim="800000"/>
              <a:headEnd/>
              <a:tailEnd/>
            </a:ln>
            <a:effectLst/>
          </p:spPr>
          <p:txBody>
            <a:bodyPr lIns="92075" tIns="46038" rIns="92075" bIns="46038">
              <a:spAutoFit/>
            </a:bodyPr>
            <a:lstStyle/>
            <a:p>
              <a:pPr>
                <a:spcBef>
                  <a:spcPct val="50000"/>
                </a:spcBef>
                <a:buSzPct val="100000"/>
              </a:pPr>
              <a:r>
                <a:rPr lang="en-US" sz="1000">
                  <a:solidFill>
                    <a:srgbClr val="000000"/>
                  </a:solidFill>
                  <a:cs typeface="Arial" pitchFamily="34" charset="0"/>
                  <a:sym typeface="Arial" pitchFamily="34" charset="0"/>
                </a:rPr>
                <a:t>Peijas Hospital</a:t>
              </a:r>
            </a:p>
          </p:txBody>
        </p:sp>
        <p:sp>
          <p:nvSpPr>
            <p:cNvPr id="16" name="Line 11"/>
            <p:cNvSpPr>
              <a:spLocks noChangeShapeType="1"/>
            </p:cNvSpPr>
            <p:nvPr/>
          </p:nvSpPr>
          <p:spPr bwMode="auto">
            <a:xfrm>
              <a:off x="4303" y="2282"/>
              <a:ext cx="461" cy="285"/>
            </a:xfrm>
            <a:prstGeom prst="line">
              <a:avLst/>
            </a:prstGeom>
            <a:noFill/>
            <a:ln w="12700">
              <a:solidFill>
                <a:schemeClr val="hlink"/>
              </a:solidFill>
              <a:round/>
              <a:headEnd type="none" w="sm" len="sm"/>
              <a:tailEnd type="none" w="sm" len="sm"/>
            </a:ln>
            <a:effectLst/>
          </p:spPr>
          <p:txBody>
            <a:bodyPr wrap="none" anchor="ctr"/>
            <a:lstStyle/>
            <a:p>
              <a:endParaRPr lang="fi-FI"/>
            </a:p>
          </p:txBody>
        </p:sp>
        <p:sp>
          <p:nvSpPr>
            <p:cNvPr id="17" name="Line 12"/>
            <p:cNvSpPr>
              <a:spLocks noChangeShapeType="1"/>
            </p:cNvSpPr>
            <p:nvPr/>
          </p:nvSpPr>
          <p:spPr bwMode="auto">
            <a:xfrm>
              <a:off x="3589" y="2396"/>
              <a:ext cx="227" cy="307"/>
            </a:xfrm>
            <a:prstGeom prst="line">
              <a:avLst/>
            </a:prstGeom>
            <a:noFill/>
            <a:ln w="12700">
              <a:solidFill>
                <a:schemeClr val="hlink"/>
              </a:solidFill>
              <a:round/>
              <a:headEnd type="none" w="sm" len="sm"/>
              <a:tailEnd type="none" w="sm" len="sm"/>
            </a:ln>
            <a:effectLst/>
          </p:spPr>
          <p:txBody>
            <a:bodyPr wrap="none" anchor="ctr"/>
            <a:lstStyle/>
            <a:p>
              <a:endParaRPr lang="fi-FI"/>
            </a:p>
          </p:txBody>
        </p:sp>
        <p:sp>
          <p:nvSpPr>
            <p:cNvPr id="18" name="Line 13"/>
            <p:cNvSpPr>
              <a:spLocks noChangeShapeType="1"/>
            </p:cNvSpPr>
            <p:nvPr/>
          </p:nvSpPr>
          <p:spPr bwMode="auto">
            <a:xfrm>
              <a:off x="2969" y="2636"/>
              <a:ext cx="121" cy="336"/>
            </a:xfrm>
            <a:prstGeom prst="line">
              <a:avLst/>
            </a:prstGeom>
            <a:noFill/>
            <a:ln w="12700">
              <a:solidFill>
                <a:schemeClr val="hlink"/>
              </a:solidFill>
              <a:round/>
              <a:headEnd type="none" w="sm" len="sm"/>
              <a:tailEnd type="none" w="sm" len="sm"/>
            </a:ln>
            <a:effectLst/>
          </p:spPr>
          <p:txBody>
            <a:bodyPr wrap="none" anchor="ctr"/>
            <a:lstStyle/>
            <a:p>
              <a:endParaRPr lang="fi-FI"/>
            </a:p>
          </p:txBody>
        </p:sp>
        <p:sp>
          <p:nvSpPr>
            <p:cNvPr id="19" name="Line 14"/>
            <p:cNvSpPr>
              <a:spLocks noChangeShapeType="1"/>
            </p:cNvSpPr>
            <p:nvPr/>
          </p:nvSpPr>
          <p:spPr bwMode="auto">
            <a:xfrm>
              <a:off x="1462" y="2252"/>
              <a:ext cx="576" cy="144"/>
            </a:xfrm>
            <a:prstGeom prst="line">
              <a:avLst/>
            </a:prstGeom>
            <a:noFill/>
            <a:ln w="12700">
              <a:solidFill>
                <a:schemeClr val="hlink"/>
              </a:solidFill>
              <a:round/>
              <a:headEnd type="none" w="sm" len="sm"/>
              <a:tailEnd type="none" w="sm" len="sm"/>
            </a:ln>
            <a:effectLst/>
          </p:spPr>
          <p:txBody>
            <a:bodyPr wrap="none" anchor="ctr"/>
            <a:lstStyle/>
            <a:p>
              <a:endParaRPr lang="fi-FI"/>
            </a:p>
          </p:txBody>
        </p:sp>
        <p:sp>
          <p:nvSpPr>
            <p:cNvPr id="20" name="Line 15"/>
            <p:cNvSpPr>
              <a:spLocks noChangeShapeType="1"/>
            </p:cNvSpPr>
            <p:nvPr/>
          </p:nvSpPr>
          <p:spPr bwMode="auto">
            <a:xfrm>
              <a:off x="1333" y="3481"/>
              <a:ext cx="222" cy="144"/>
            </a:xfrm>
            <a:prstGeom prst="line">
              <a:avLst/>
            </a:prstGeom>
            <a:noFill/>
            <a:ln w="12700">
              <a:solidFill>
                <a:schemeClr val="hlink"/>
              </a:solidFill>
              <a:round/>
              <a:headEnd type="none" w="sm" len="sm"/>
              <a:tailEnd type="none" w="sm" len="sm"/>
            </a:ln>
            <a:effectLst/>
          </p:spPr>
          <p:txBody>
            <a:bodyPr wrap="none" anchor="ctr"/>
            <a:lstStyle/>
            <a:p>
              <a:endParaRPr lang="fi-FI"/>
            </a:p>
          </p:txBody>
        </p:sp>
        <p:sp>
          <p:nvSpPr>
            <p:cNvPr id="21" name="Line 16"/>
            <p:cNvSpPr>
              <a:spLocks noChangeShapeType="1"/>
            </p:cNvSpPr>
            <p:nvPr/>
          </p:nvSpPr>
          <p:spPr bwMode="auto">
            <a:xfrm>
              <a:off x="1245" y="3529"/>
              <a:ext cx="221" cy="240"/>
            </a:xfrm>
            <a:prstGeom prst="line">
              <a:avLst/>
            </a:prstGeom>
            <a:noFill/>
            <a:ln w="12700">
              <a:solidFill>
                <a:schemeClr val="hlink"/>
              </a:solidFill>
              <a:round/>
              <a:headEnd type="none" w="sm" len="sm"/>
              <a:tailEnd type="none" w="sm" len="sm"/>
            </a:ln>
            <a:effectLst/>
          </p:spPr>
          <p:txBody>
            <a:bodyPr wrap="none" anchor="ctr"/>
            <a:lstStyle/>
            <a:p>
              <a:endParaRPr lang="fi-FI"/>
            </a:p>
          </p:txBody>
        </p:sp>
        <p:sp>
          <p:nvSpPr>
            <p:cNvPr id="22" name="Line 17"/>
            <p:cNvSpPr>
              <a:spLocks noChangeShapeType="1"/>
            </p:cNvSpPr>
            <p:nvPr/>
          </p:nvSpPr>
          <p:spPr bwMode="auto">
            <a:xfrm>
              <a:off x="2791" y="1148"/>
              <a:ext cx="329" cy="288"/>
            </a:xfrm>
            <a:prstGeom prst="line">
              <a:avLst/>
            </a:prstGeom>
            <a:noFill/>
            <a:ln w="12700">
              <a:solidFill>
                <a:schemeClr val="hlink"/>
              </a:solidFill>
              <a:round/>
              <a:headEnd type="none" w="sm" len="sm"/>
              <a:tailEnd type="none" w="sm" len="sm"/>
            </a:ln>
            <a:effectLst/>
          </p:spPr>
          <p:txBody>
            <a:bodyPr wrap="none" anchor="ctr"/>
            <a:lstStyle/>
            <a:p>
              <a:endParaRPr lang="fi-FI"/>
            </a:p>
          </p:txBody>
        </p:sp>
        <p:sp>
          <p:nvSpPr>
            <p:cNvPr id="23" name="Line 18"/>
            <p:cNvSpPr>
              <a:spLocks noChangeShapeType="1"/>
            </p:cNvSpPr>
            <p:nvPr/>
          </p:nvSpPr>
          <p:spPr bwMode="auto">
            <a:xfrm>
              <a:off x="3412" y="1196"/>
              <a:ext cx="133" cy="336"/>
            </a:xfrm>
            <a:prstGeom prst="line">
              <a:avLst/>
            </a:prstGeom>
            <a:noFill/>
            <a:ln w="12700">
              <a:solidFill>
                <a:schemeClr val="hlink"/>
              </a:solidFill>
              <a:round/>
              <a:headEnd type="none" w="sm" len="sm"/>
              <a:tailEnd type="none" w="sm" len="sm"/>
            </a:ln>
            <a:effectLst/>
          </p:spPr>
          <p:txBody>
            <a:bodyPr wrap="none" anchor="ctr"/>
            <a:lstStyle/>
            <a:p>
              <a:endParaRPr lang="fi-FI"/>
            </a:p>
          </p:txBody>
        </p:sp>
        <p:sp>
          <p:nvSpPr>
            <p:cNvPr id="24" name="Rectangle 19"/>
            <p:cNvSpPr>
              <a:spLocks noChangeArrowheads="1"/>
            </p:cNvSpPr>
            <p:nvPr/>
          </p:nvSpPr>
          <p:spPr bwMode="auto">
            <a:xfrm>
              <a:off x="3678" y="2931"/>
              <a:ext cx="974" cy="250"/>
            </a:xfrm>
            <a:prstGeom prst="rect">
              <a:avLst/>
            </a:prstGeom>
            <a:noFill/>
            <a:ln w="9525">
              <a:noFill/>
              <a:miter lim="800000"/>
              <a:headEnd/>
              <a:tailEnd/>
            </a:ln>
            <a:effectLst/>
          </p:spPr>
          <p:txBody>
            <a:bodyPr lIns="92075" tIns="46038" rIns="92075" bIns="46038">
              <a:spAutoFit/>
            </a:bodyPr>
            <a:lstStyle/>
            <a:p>
              <a:pPr>
                <a:spcBef>
                  <a:spcPct val="50000"/>
                </a:spcBef>
                <a:buSzPct val="100000"/>
              </a:pPr>
              <a:r>
                <a:rPr lang="en-US" sz="1000">
                  <a:solidFill>
                    <a:srgbClr val="000000"/>
                  </a:solidFill>
                  <a:cs typeface="Arial" pitchFamily="34" charset="0"/>
                  <a:sym typeface="Arial" pitchFamily="34" charset="0"/>
                </a:rPr>
                <a:t>HUS hospitals </a:t>
              </a:r>
              <a:br>
                <a:rPr lang="en-US" sz="1000">
                  <a:solidFill>
                    <a:srgbClr val="000000"/>
                  </a:solidFill>
                  <a:cs typeface="Arial" pitchFamily="34" charset="0"/>
                  <a:sym typeface="Arial" pitchFamily="34" charset="0"/>
                </a:rPr>
              </a:br>
              <a:r>
                <a:rPr lang="en-US" sz="1000">
                  <a:solidFill>
                    <a:srgbClr val="000000"/>
                  </a:solidFill>
                  <a:cs typeface="Arial" pitchFamily="34" charset="0"/>
                  <a:sym typeface="Arial" pitchFamily="34" charset="0"/>
                </a:rPr>
                <a:t>in Helsinki</a:t>
              </a:r>
            </a:p>
          </p:txBody>
        </p:sp>
        <p:sp>
          <p:nvSpPr>
            <p:cNvPr id="25" name="Line 20"/>
            <p:cNvSpPr>
              <a:spLocks noChangeShapeType="1"/>
            </p:cNvSpPr>
            <p:nvPr/>
          </p:nvSpPr>
          <p:spPr bwMode="auto">
            <a:xfrm>
              <a:off x="3560" y="2795"/>
              <a:ext cx="182" cy="146"/>
            </a:xfrm>
            <a:prstGeom prst="line">
              <a:avLst/>
            </a:prstGeom>
            <a:noFill/>
            <a:ln w="12700">
              <a:solidFill>
                <a:schemeClr val="hlink"/>
              </a:solidFill>
              <a:round/>
              <a:headEnd type="none" w="sm" len="sm"/>
              <a:tailEnd type="none" w="sm" len="sm"/>
            </a:ln>
            <a:effectLst/>
          </p:spPr>
          <p:txBody>
            <a:bodyPr wrap="none" anchor="ctr"/>
            <a:lstStyle/>
            <a:p>
              <a:endParaRPr lang="fi-FI"/>
            </a:p>
          </p:txBody>
        </p:sp>
        <p:sp>
          <p:nvSpPr>
            <p:cNvPr id="26" name="Text Box 21"/>
            <p:cNvSpPr txBox="1">
              <a:spLocks noChangeArrowheads="1"/>
            </p:cNvSpPr>
            <p:nvPr/>
          </p:nvSpPr>
          <p:spPr bwMode="auto">
            <a:xfrm>
              <a:off x="5012" y="1371"/>
              <a:ext cx="457"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Lapinjärvi</a:t>
              </a:r>
            </a:p>
          </p:txBody>
        </p:sp>
        <p:sp>
          <p:nvSpPr>
            <p:cNvPr id="27" name="Text Box 22"/>
            <p:cNvSpPr txBox="1">
              <a:spLocks noChangeArrowheads="1"/>
            </p:cNvSpPr>
            <p:nvPr/>
          </p:nvSpPr>
          <p:spPr bwMode="auto">
            <a:xfrm>
              <a:off x="4876" y="1598"/>
              <a:ext cx="408"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Liljendal</a:t>
              </a:r>
            </a:p>
          </p:txBody>
        </p:sp>
        <p:sp>
          <p:nvSpPr>
            <p:cNvPr id="28" name="Text Box 23"/>
            <p:cNvSpPr txBox="1">
              <a:spLocks noChangeArrowheads="1"/>
            </p:cNvSpPr>
            <p:nvPr/>
          </p:nvSpPr>
          <p:spPr bwMode="auto">
            <a:xfrm>
              <a:off x="4638" y="1778"/>
              <a:ext cx="422" cy="154"/>
            </a:xfrm>
            <a:prstGeom prst="rect">
              <a:avLst/>
            </a:prstGeom>
            <a:noFill/>
            <a:ln w="12700">
              <a:noFill/>
              <a:miter lim="800000"/>
              <a:headEnd type="none" w="sm" len="sm"/>
              <a:tailEnd type="none" w="sm" len="sm"/>
            </a:ln>
            <a:effectLst/>
          </p:spPr>
          <p:txBody>
            <a:bodyPr>
              <a:spAutoFit/>
            </a:bodyPr>
            <a:lstStyle/>
            <a:p>
              <a:pPr>
                <a:buSzPct val="100000"/>
              </a:pPr>
              <a:r>
                <a:rPr lang="en-US" sz="1000">
                  <a:solidFill>
                    <a:srgbClr val="980271"/>
                  </a:solidFill>
                  <a:cs typeface="Arial" pitchFamily="34" charset="0"/>
                  <a:sym typeface="Arial" pitchFamily="34" charset="0"/>
                </a:rPr>
                <a:t>Pernaja</a:t>
              </a:r>
            </a:p>
          </p:txBody>
        </p:sp>
        <p:sp>
          <p:nvSpPr>
            <p:cNvPr id="29" name="Text Box 24"/>
            <p:cNvSpPr txBox="1">
              <a:spLocks noChangeArrowheads="1"/>
            </p:cNvSpPr>
            <p:nvPr/>
          </p:nvSpPr>
          <p:spPr bwMode="auto">
            <a:xfrm>
              <a:off x="5101" y="1915"/>
              <a:ext cx="364"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Loviisa</a:t>
              </a:r>
            </a:p>
          </p:txBody>
        </p:sp>
        <p:sp>
          <p:nvSpPr>
            <p:cNvPr id="30" name="Text Box 25"/>
            <p:cNvSpPr txBox="1">
              <a:spLocks noChangeArrowheads="1"/>
            </p:cNvSpPr>
            <p:nvPr/>
          </p:nvSpPr>
          <p:spPr bwMode="auto">
            <a:xfrm>
              <a:off x="4249" y="1614"/>
              <a:ext cx="355"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Askola</a:t>
              </a:r>
            </a:p>
          </p:txBody>
        </p:sp>
        <p:sp>
          <p:nvSpPr>
            <p:cNvPr id="31" name="Text Box 26"/>
            <p:cNvSpPr txBox="1">
              <a:spLocks noChangeArrowheads="1"/>
            </p:cNvSpPr>
            <p:nvPr/>
          </p:nvSpPr>
          <p:spPr bwMode="auto">
            <a:xfrm>
              <a:off x="3689" y="1190"/>
              <a:ext cx="439"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Mäntsälä</a:t>
              </a:r>
            </a:p>
          </p:txBody>
        </p:sp>
        <p:sp>
          <p:nvSpPr>
            <p:cNvPr id="32" name="Text Box 27"/>
            <p:cNvSpPr txBox="1">
              <a:spLocks noChangeArrowheads="1"/>
            </p:cNvSpPr>
            <p:nvPr/>
          </p:nvSpPr>
          <p:spPr bwMode="auto">
            <a:xfrm>
              <a:off x="4241" y="2097"/>
              <a:ext cx="368"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Porvoo</a:t>
              </a:r>
            </a:p>
          </p:txBody>
        </p:sp>
        <p:sp>
          <p:nvSpPr>
            <p:cNvPr id="33" name="Text Box 28"/>
            <p:cNvSpPr txBox="1">
              <a:spLocks noChangeArrowheads="1"/>
            </p:cNvSpPr>
            <p:nvPr/>
          </p:nvSpPr>
          <p:spPr bwMode="auto">
            <a:xfrm>
              <a:off x="3821" y="1796"/>
              <a:ext cx="478"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Pornainen</a:t>
              </a:r>
            </a:p>
          </p:txBody>
        </p:sp>
        <p:sp>
          <p:nvSpPr>
            <p:cNvPr id="34" name="Text Box 29"/>
            <p:cNvSpPr txBox="1">
              <a:spLocks noChangeArrowheads="1"/>
            </p:cNvSpPr>
            <p:nvPr/>
          </p:nvSpPr>
          <p:spPr bwMode="auto">
            <a:xfrm>
              <a:off x="3456" y="1750"/>
              <a:ext cx="487"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Järvenpää</a:t>
              </a:r>
            </a:p>
          </p:txBody>
        </p:sp>
        <p:sp>
          <p:nvSpPr>
            <p:cNvPr id="35" name="Text Box 30"/>
            <p:cNvSpPr txBox="1">
              <a:spLocks noChangeArrowheads="1"/>
            </p:cNvSpPr>
            <p:nvPr/>
          </p:nvSpPr>
          <p:spPr bwMode="auto">
            <a:xfrm>
              <a:off x="3786" y="2324"/>
              <a:ext cx="319"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Sipoo</a:t>
              </a:r>
            </a:p>
          </p:txBody>
        </p:sp>
        <p:sp>
          <p:nvSpPr>
            <p:cNvPr id="36" name="Text Box 31"/>
            <p:cNvSpPr txBox="1">
              <a:spLocks noChangeArrowheads="1"/>
            </p:cNvSpPr>
            <p:nvPr/>
          </p:nvSpPr>
          <p:spPr bwMode="auto">
            <a:xfrm>
              <a:off x="3500" y="2023"/>
              <a:ext cx="368"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Kerava</a:t>
              </a:r>
            </a:p>
          </p:txBody>
        </p:sp>
        <p:sp>
          <p:nvSpPr>
            <p:cNvPr id="37" name="Text Box 32"/>
            <p:cNvSpPr txBox="1">
              <a:spLocks noChangeArrowheads="1"/>
            </p:cNvSpPr>
            <p:nvPr/>
          </p:nvSpPr>
          <p:spPr bwMode="auto">
            <a:xfrm>
              <a:off x="3146" y="1388"/>
              <a:ext cx="444"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Hyvinkää</a:t>
              </a:r>
            </a:p>
          </p:txBody>
        </p:sp>
        <p:sp>
          <p:nvSpPr>
            <p:cNvPr id="38" name="Text Box 33"/>
            <p:cNvSpPr txBox="1">
              <a:spLocks noChangeArrowheads="1"/>
            </p:cNvSpPr>
            <p:nvPr/>
          </p:nvSpPr>
          <p:spPr bwMode="auto">
            <a:xfrm>
              <a:off x="2902" y="1796"/>
              <a:ext cx="477"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Nurmijärvi</a:t>
              </a:r>
            </a:p>
          </p:txBody>
        </p:sp>
        <p:sp>
          <p:nvSpPr>
            <p:cNvPr id="39" name="Text Box 34"/>
            <p:cNvSpPr txBox="1">
              <a:spLocks noChangeArrowheads="1"/>
            </p:cNvSpPr>
            <p:nvPr/>
          </p:nvSpPr>
          <p:spPr bwMode="auto">
            <a:xfrm>
              <a:off x="3190" y="2300"/>
              <a:ext cx="367"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Vantaa</a:t>
              </a:r>
            </a:p>
          </p:txBody>
        </p:sp>
        <p:sp>
          <p:nvSpPr>
            <p:cNvPr id="40" name="Text Box 35"/>
            <p:cNvSpPr txBox="1">
              <a:spLocks noChangeArrowheads="1"/>
            </p:cNvSpPr>
            <p:nvPr/>
          </p:nvSpPr>
          <p:spPr bwMode="auto">
            <a:xfrm>
              <a:off x="2859" y="2385"/>
              <a:ext cx="341"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Espoo</a:t>
              </a:r>
            </a:p>
          </p:txBody>
        </p:sp>
        <p:sp>
          <p:nvSpPr>
            <p:cNvPr id="41" name="Text Box 36"/>
            <p:cNvSpPr txBox="1">
              <a:spLocks noChangeArrowheads="1"/>
            </p:cNvSpPr>
            <p:nvPr/>
          </p:nvSpPr>
          <p:spPr bwMode="auto">
            <a:xfrm>
              <a:off x="2472" y="1961"/>
              <a:ext cx="271"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Vihti</a:t>
              </a:r>
            </a:p>
          </p:txBody>
        </p:sp>
        <p:sp>
          <p:nvSpPr>
            <p:cNvPr id="42" name="Text Box 37"/>
            <p:cNvSpPr txBox="1">
              <a:spLocks noChangeArrowheads="1"/>
            </p:cNvSpPr>
            <p:nvPr/>
          </p:nvSpPr>
          <p:spPr bwMode="auto">
            <a:xfrm>
              <a:off x="2245" y="1551"/>
              <a:ext cx="400"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Karkkila</a:t>
              </a:r>
            </a:p>
          </p:txBody>
        </p:sp>
        <p:sp>
          <p:nvSpPr>
            <p:cNvPr id="43" name="Text Box 39"/>
            <p:cNvSpPr txBox="1">
              <a:spLocks noChangeArrowheads="1"/>
            </p:cNvSpPr>
            <p:nvPr/>
          </p:nvSpPr>
          <p:spPr bwMode="auto">
            <a:xfrm>
              <a:off x="1837" y="1729"/>
              <a:ext cx="397" cy="250"/>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Nummi-</a:t>
              </a:r>
            </a:p>
            <a:p>
              <a:pPr>
                <a:buSzPct val="100000"/>
              </a:pPr>
              <a:r>
                <a:rPr lang="en-US" sz="1000">
                  <a:solidFill>
                    <a:srgbClr val="980271"/>
                  </a:solidFill>
                  <a:cs typeface="Arial" pitchFamily="34" charset="0"/>
                  <a:sym typeface="Arial" pitchFamily="34" charset="0"/>
                </a:rPr>
                <a:t>Pusula</a:t>
              </a:r>
            </a:p>
          </p:txBody>
        </p:sp>
        <p:sp>
          <p:nvSpPr>
            <p:cNvPr id="44" name="Text Box 40"/>
            <p:cNvSpPr txBox="1">
              <a:spLocks noChangeArrowheads="1"/>
            </p:cNvSpPr>
            <p:nvPr/>
          </p:nvSpPr>
          <p:spPr bwMode="auto">
            <a:xfrm>
              <a:off x="2951" y="2549"/>
              <a:ext cx="513"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Kauniainen</a:t>
              </a:r>
            </a:p>
          </p:txBody>
        </p:sp>
        <p:sp>
          <p:nvSpPr>
            <p:cNvPr id="45" name="Text Box 41"/>
            <p:cNvSpPr txBox="1">
              <a:spLocks noChangeArrowheads="1"/>
            </p:cNvSpPr>
            <p:nvPr/>
          </p:nvSpPr>
          <p:spPr bwMode="auto">
            <a:xfrm>
              <a:off x="2481" y="2780"/>
              <a:ext cx="578"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Kirkkonummi</a:t>
              </a:r>
            </a:p>
          </p:txBody>
        </p:sp>
        <p:sp>
          <p:nvSpPr>
            <p:cNvPr id="46" name="Text Box 42"/>
            <p:cNvSpPr txBox="1">
              <a:spLocks noChangeArrowheads="1"/>
            </p:cNvSpPr>
            <p:nvPr/>
          </p:nvSpPr>
          <p:spPr bwMode="auto">
            <a:xfrm>
              <a:off x="2109" y="2685"/>
              <a:ext cx="359"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Siuntio</a:t>
              </a:r>
            </a:p>
          </p:txBody>
        </p:sp>
        <p:sp>
          <p:nvSpPr>
            <p:cNvPr id="47" name="Text Box 43"/>
            <p:cNvSpPr txBox="1">
              <a:spLocks noChangeArrowheads="1"/>
            </p:cNvSpPr>
            <p:nvPr/>
          </p:nvSpPr>
          <p:spPr bwMode="auto">
            <a:xfrm>
              <a:off x="1994" y="2252"/>
              <a:ext cx="310"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Lohja</a:t>
              </a:r>
            </a:p>
          </p:txBody>
        </p:sp>
        <p:sp>
          <p:nvSpPr>
            <p:cNvPr id="48" name="Text Box 45"/>
            <p:cNvSpPr txBox="1">
              <a:spLocks noChangeArrowheads="1"/>
            </p:cNvSpPr>
            <p:nvPr/>
          </p:nvSpPr>
          <p:spPr bwMode="auto">
            <a:xfrm>
              <a:off x="1412" y="2385"/>
              <a:ext cx="470"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Karjalohja</a:t>
              </a:r>
            </a:p>
          </p:txBody>
        </p:sp>
        <p:sp>
          <p:nvSpPr>
            <p:cNvPr id="49" name="Text Box 46"/>
            <p:cNvSpPr txBox="1">
              <a:spLocks noChangeArrowheads="1"/>
            </p:cNvSpPr>
            <p:nvPr/>
          </p:nvSpPr>
          <p:spPr bwMode="auto">
            <a:xfrm>
              <a:off x="521" y="3475"/>
              <a:ext cx="346"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Hanko</a:t>
              </a:r>
            </a:p>
          </p:txBody>
        </p:sp>
        <p:sp>
          <p:nvSpPr>
            <p:cNvPr id="50" name="Text Box 47"/>
            <p:cNvSpPr txBox="1">
              <a:spLocks noChangeArrowheads="1"/>
            </p:cNvSpPr>
            <p:nvPr/>
          </p:nvSpPr>
          <p:spPr bwMode="auto">
            <a:xfrm>
              <a:off x="975" y="2976"/>
              <a:ext cx="479"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Raasepori</a:t>
              </a:r>
            </a:p>
          </p:txBody>
        </p:sp>
        <p:sp>
          <p:nvSpPr>
            <p:cNvPr id="51" name="Text Box 49"/>
            <p:cNvSpPr txBox="1">
              <a:spLocks noChangeArrowheads="1"/>
            </p:cNvSpPr>
            <p:nvPr/>
          </p:nvSpPr>
          <p:spPr bwMode="auto">
            <a:xfrm>
              <a:off x="1905" y="2876"/>
              <a:ext cx="310"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Inkoo</a:t>
              </a:r>
            </a:p>
          </p:txBody>
        </p:sp>
        <p:sp>
          <p:nvSpPr>
            <p:cNvPr id="52" name="Oval 50"/>
            <p:cNvSpPr>
              <a:spLocks noChangeArrowheads="1"/>
            </p:cNvSpPr>
            <p:nvPr/>
          </p:nvSpPr>
          <p:spPr bwMode="auto">
            <a:xfrm>
              <a:off x="2038" y="2396"/>
              <a:ext cx="89" cy="96"/>
            </a:xfrm>
            <a:prstGeom prst="ellipse">
              <a:avLst/>
            </a:prstGeom>
            <a:solidFill>
              <a:srgbClr val="03B59C"/>
            </a:solidFill>
            <a:ln w="12700">
              <a:noFill/>
              <a:round/>
              <a:headEnd type="none" w="sm" len="sm"/>
              <a:tailEnd type="none" w="sm" len="sm"/>
            </a:ln>
            <a:effectLst/>
          </p:spPr>
          <p:txBody>
            <a:bodyPr wrap="none" anchor="ctr"/>
            <a:lstStyle/>
            <a:p>
              <a:endParaRPr lang="fi-FI"/>
            </a:p>
          </p:txBody>
        </p:sp>
        <p:sp>
          <p:nvSpPr>
            <p:cNvPr id="53" name="Oval 51"/>
            <p:cNvSpPr>
              <a:spLocks noChangeArrowheads="1"/>
            </p:cNvSpPr>
            <p:nvPr/>
          </p:nvSpPr>
          <p:spPr bwMode="auto">
            <a:xfrm>
              <a:off x="1156" y="3433"/>
              <a:ext cx="89" cy="96"/>
            </a:xfrm>
            <a:prstGeom prst="ellipse">
              <a:avLst/>
            </a:prstGeom>
            <a:solidFill>
              <a:srgbClr val="03B59C"/>
            </a:solidFill>
            <a:ln w="12700">
              <a:noFill/>
              <a:round/>
              <a:headEnd type="none" w="sm" len="sm"/>
              <a:tailEnd type="none" w="sm" len="sm"/>
            </a:ln>
            <a:effectLst/>
          </p:spPr>
          <p:txBody>
            <a:bodyPr wrap="none" anchor="ctr"/>
            <a:lstStyle/>
            <a:p>
              <a:endParaRPr lang="fi-FI"/>
            </a:p>
          </p:txBody>
        </p:sp>
        <p:sp>
          <p:nvSpPr>
            <p:cNvPr id="54" name="Oval 52"/>
            <p:cNvSpPr>
              <a:spLocks noChangeArrowheads="1"/>
            </p:cNvSpPr>
            <p:nvPr/>
          </p:nvSpPr>
          <p:spPr bwMode="auto">
            <a:xfrm>
              <a:off x="1245" y="3385"/>
              <a:ext cx="88" cy="96"/>
            </a:xfrm>
            <a:prstGeom prst="ellipse">
              <a:avLst/>
            </a:prstGeom>
            <a:solidFill>
              <a:srgbClr val="03B59C"/>
            </a:solidFill>
            <a:ln w="12700">
              <a:noFill/>
              <a:round/>
              <a:headEnd type="none" w="sm" len="sm"/>
              <a:tailEnd type="none" w="sm" len="sm"/>
            </a:ln>
            <a:effectLst/>
          </p:spPr>
          <p:txBody>
            <a:bodyPr wrap="none" anchor="ctr"/>
            <a:lstStyle/>
            <a:p>
              <a:endParaRPr lang="fi-FI"/>
            </a:p>
          </p:txBody>
        </p:sp>
        <p:sp>
          <p:nvSpPr>
            <p:cNvPr id="55" name="Rectangle 53"/>
            <p:cNvSpPr>
              <a:spLocks noChangeArrowheads="1"/>
            </p:cNvSpPr>
            <p:nvPr/>
          </p:nvSpPr>
          <p:spPr bwMode="auto">
            <a:xfrm>
              <a:off x="1462" y="3696"/>
              <a:ext cx="1107" cy="154"/>
            </a:xfrm>
            <a:prstGeom prst="rect">
              <a:avLst/>
            </a:prstGeom>
            <a:noFill/>
            <a:ln w="9525">
              <a:noFill/>
              <a:miter lim="800000"/>
              <a:headEnd/>
              <a:tailEnd/>
            </a:ln>
            <a:effectLst/>
          </p:spPr>
          <p:txBody>
            <a:bodyPr lIns="92075" tIns="46038" rIns="92075" bIns="46038">
              <a:spAutoFit/>
            </a:bodyPr>
            <a:lstStyle/>
            <a:p>
              <a:pPr>
                <a:spcBef>
                  <a:spcPct val="50000"/>
                </a:spcBef>
                <a:buSzPct val="100000"/>
              </a:pPr>
              <a:r>
                <a:rPr lang="en-US" sz="1000">
                  <a:solidFill>
                    <a:srgbClr val="000000"/>
                  </a:solidFill>
                  <a:cs typeface="Arial" pitchFamily="34" charset="0"/>
                  <a:sym typeface="Arial" pitchFamily="34" charset="0"/>
                </a:rPr>
                <a:t>Länsi-Uusimaa Hospital</a:t>
              </a:r>
            </a:p>
          </p:txBody>
        </p:sp>
        <p:sp>
          <p:nvSpPr>
            <p:cNvPr id="56" name="Rectangle 54"/>
            <p:cNvSpPr>
              <a:spLocks noChangeArrowheads="1"/>
            </p:cNvSpPr>
            <p:nvPr/>
          </p:nvSpPr>
          <p:spPr bwMode="auto">
            <a:xfrm>
              <a:off x="1019" y="1388"/>
              <a:ext cx="955" cy="266"/>
            </a:xfrm>
            <a:prstGeom prst="rect">
              <a:avLst/>
            </a:prstGeom>
            <a:noFill/>
            <a:ln w="9525">
              <a:noFill/>
              <a:miter lim="800000"/>
              <a:headEnd/>
              <a:tailEnd/>
            </a:ln>
            <a:effectLst/>
          </p:spPr>
          <p:txBody>
            <a:bodyPr lIns="92075" tIns="46038" rIns="92075" bIns="46038">
              <a:spAutoFit/>
            </a:bodyPr>
            <a:lstStyle/>
            <a:p>
              <a:pPr>
                <a:lnSpc>
                  <a:spcPct val="90000"/>
                </a:lnSpc>
                <a:buSzPct val="100000"/>
              </a:pPr>
              <a:r>
                <a:rPr lang="en-US" sz="1200" b="1">
                  <a:solidFill>
                    <a:srgbClr val="000000"/>
                  </a:solidFill>
                  <a:cs typeface="Arial" pitchFamily="34" charset="0"/>
                  <a:sym typeface="Arial" pitchFamily="34" charset="0"/>
                </a:rPr>
                <a:t>Lohja</a:t>
              </a:r>
            </a:p>
            <a:p>
              <a:pPr>
                <a:lnSpc>
                  <a:spcPct val="90000"/>
                </a:lnSpc>
                <a:buSzPct val="100000"/>
              </a:pPr>
              <a:r>
                <a:rPr lang="en-US" sz="1200" b="1">
                  <a:solidFill>
                    <a:srgbClr val="000000"/>
                  </a:solidFill>
                  <a:cs typeface="Arial" pitchFamily="34" charset="0"/>
                  <a:sym typeface="Arial" pitchFamily="34" charset="0"/>
                </a:rPr>
                <a:t>Hospital Area</a:t>
              </a:r>
            </a:p>
          </p:txBody>
        </p:sp>
        <p:sp>
          <p:nvSpPr>
            <p:cNvPr id="57" name="Rectangle 55"/>
            <p:cNvSpPr>
              <a:spLocks noChangeArrowheads="1"/>
            </p:cNvSpPr>
            <p:nvPr/>
          </p:nvSpPr>
          <p:spPr bwMode="auto">
            <a:xfrm>
              <a:off x="4513" y="2756"/>
              <a:ext cx="798" cy="266"/>
            </a:xfrm>
            <a:prstGeom prst="rect">
              <a:avLst/>
            </a:prstGeom>
            <a:noFill/>
            <a:ln w="9525">
              <a:noFill/>
              <a:miter lim="800000"/>
              <a:headEnd/>
              <a:tailEnd/>
            </a:ln>
            <a:effectLst/>
          </p:spPr>
          <p:txBody>
            <a:bodyPr lIns="92075" tIns="46038" rIns="92075" bIns="46038">
              <a:spAutoFit/>
            </a:bodyPr>
            <a:lstStyle/>
            <a:p>
              <a:pPr>
                <a:lnSpc>
                  <a:spcPct val="90000"/>
                </a:lnSpc>
                <a:buSzPct val="100000"/>
              </a:pPr>
              <a:r>
                <a:rPr lang="en-US" sz="1200" b="1">
                  <a:solidFill>
                    <a:srgbClr val="000000"/>
                  </a:solidFill>
                  <a:cs typeface="Arial" pitchFamily="34" charset="0"/>
                  <a:sym typeface="Arial" pitchFamily="34" charset="0"/>
                </a:rPr>
                <a:t>Porvoo</a:t>
              </a:r>
            </a:p>
            <a:p>
              <a:pPr>
                <a:lnSpc>
                  <a:spcPct val="90000"/>
                </a:lnSpc>
                <a:buSzPct val="100000"/>
              </a:pPr>
              <a:r>
                <a:rPr lang="en-US" sz="1200" b="1">
                  <a:solidFill>
                    <a:srgbClr val="000000"/>
                  </a:solidFill>
                  <a:cs typeface="Arial" pitchFamily="34" charset="0"/>
                  <a:sym typeface="Arial" pitchFamily="34" charset="0"/>
                </a:rPr>
                <a:t>Hospital Area</a:t>
              </a:r>
            </a:p>
          </p:txBody>
        </p:sp>
        <p:sp>
          <p:nvSpPr>
            <p:cNvPr id="58" name="Rectangle 56"/>
            <p:cNvSpPr>
              <a:spLocks noChangeArrowheads="1"/>
            </p:cNvSpPr>
            <p:nvPr/>
          </p:nvSpPr>
          <p:spPr bwMode="auto">
            <a:xfrm>
              <a:off x="2971" y="805"/>
              <a:ext cx="956" cy="266"/>
            </a:xfrm>
            <a:prstGeom prst="rect">
              <a:avLst/>
            </a:prstGeom>
            <a:noFill/>
            <a:ln w="9525">
              <a:noFill/>
              <a:miter lim="800000"/>
              <a:headEnd/>
              <a:tailEnd/>
            </a:ln>
            <a:effectLst/>
          </p:spPr>
          <p:txBody>
            <a:bodyPr lIns="92075" tIns="46038" rIns="92075" bIns="46038">
              <a:spAutoFit/>
            </a:bodyPr>
            <a:lstStyle/>
            <a:p>
              <a:pPr>
                <a:lnSpc>
                  <a:spcPct val="90000"/>
                </a:lnSpc>
                <a:buSzPct val="100000"/>
              </a:pPr>
              <a:r>
                <a:rPr lang="en-US" sz="1200" b="1">
                  <a:solidFill>
                    <a:srgbClr val="000000"/>
                  </a:solidFill>
                  <a:cs typeface="Arial" pitchFamily="34" charset="0"/>
                  <a:sym typeface="Arial" pitchFamily="34" charset="0"/>
                </a:rPr>
                <a:t>Hyvinkää</a:t>
              </a:r>
            </a:p>
            <a:p>
              <a:pPr>
                <a:lnSpc>
                  <a:spcPct val="90000"/>
                </a:lnSpc>
                <a:buSzPct val="100000"/>
              </a:pPr>
              <a:r>
                <a:rPr lang="en-US" sz="1200" b="1">
                  <a:solidFill>
                    <a:srgbClr val="000000"/>
                  </a:solidFill>
                  <a:cs typeface="Arial" pitchFamily="34" charset="0"/>
                  <a:sym typeface="Arial" pitchFamily="34" charset="0"/>
                </a:rPr>
                <a:t>Hospital Area</a:t>
              </a:r>
            </a:p>
          </p:txBody>
        </p:sp>
        <p:sp>
          <p:nvSpPr>
            <p:cNvPr id="59" name="Rectangle 57"/>
            <p:cNvSpPr>
              <a:spLocks noChangeArrowheads="1"/>
            </p:cNvSpPr>
            <p:nvPr/>
          </p:nvSpPr>
          <p:spPr bwMode="auto">
            <a:xfrm>
              <a:off x="3016" y="3143"/>
              <a:ext cx="1014" cy="463"/>
            </a:xfrm>
            <a:prstGeom prst="rect">
              <a:avLst/>
            </a:prstGeom>
            <a:noFill/>
            <a:ln w="9525">
              <a:noFill/>
              <a:miter lim="800000"/>
              <a:headEnd/>
              <a:tailEnd/>
            </a:ln>
            <a:effectLst/>
          </p:spPr>
          <p:txBody>
            <a:bodyPr lIns="92075" tIns="46038" rIns="92075" bIns="46038">
              <a:spAutoFit/>
            </a:bodyPr>
            <a:lstStyle/>
            <a:p>
              <a:pPr>
                <a:lnSpc>
                  <a:spcPct val="80000"/>
                </a:lnSpc>
                <a:buSzPct val="100000"/>
              </a:pPr>
              <a:r>
                <a:rPr lang="en-US" sz="1200" b="1" dirty="0" smtClean="0">
                  <a:solidFill>
                    <a:srgbClr val="000000"/>
                  </a:solidFill>
                  <a:cs typeface="Arial" pitchFamily="34" charset="0"/>
                  <a:sym typeface="Arial" pitchFamily="34" charset="0"/>
                </a:rPr>
                <a:t>Helsinki University Hospital </a:t>
              </a:r>
              <a:r>
                <a:rPr lang="en-US" sz="1200" b="1" dirty="0">
                  <a:solidFill>
                    <a:srgbClr val="000000"/>
                  </a:solidFill>
                  <a:cs typeface="Arial" pitchFamily="34" charset="0"/>
                  <a:sym typeface="Arial" pitchFamily="34" charset="0"/>
                </a:rPr>
                <a:t>Area</a:t>
              </a:r>
            </a:p>
          </p:txBody>
        </p:sp>
        <p:sp>
          <p:nvSpPr>
            <p:cNvPr id="60" name="Oval 58"/>
            <p:cNvSpPr>
              <a:spLocks noChangeArrowheads="1"/>
            </p:cNvSpPr>
            <p:nvPr/>
          </p:nvSpPr>
          <p:spPr bwMode="auto">
            <a:xfrm>
              <a:off x="3102" y="1388"/>
              <a:ext cx="88" cy="96"/>
            </a:xfrm>
            <a:prstGeom prst="ellipse">
              <a:avLst/>
            </a:prstGeom>
            <a:solidFill>
              <a:srgbClr val="03B59C"/>
            </a:solidFill>
            <a:ln w="12700">
              <a:noFill/>
              <a:round/>
              <a:headEnd type="none" w="sm" len="sm"/>
              <a:tailEnd type="none" w="sm" len="sm"/>
            </a:ln>
            <a:effectLst/>
          </p:spPr>
          <p:txBody>
            <a:bodyPr wrap="none" anchor="ctr"/>
            <a:lstStyle/>
            <a:p>
              <a:endParaRPr lang="fi-FI"/>
            </a:p>
          </p:txBody>
        </p:sp>
        <p:sp>
          <p:nvSpPr>
            <p:cNvPr id="61" name="Oval 59"/>
            <p:cNvSpPr>
              <a:spLocks noChangeArrowheads="1"/>
            </p:cNvSpPr>
            <p:nvPr/>
          </p:nvSpPr>
          <p:spPr bwMode="auto">
            <a:xfrm>
              <a:off x="3545" y="1580"/>
              <a:ext cx="88" cy="96"/>
            </a:xfrm>
            <a:prstGeom prst="ellipse">
              <a:avLst/>
            </a:prstGeom>
            <a:solidFill>
              <a:srgbClr val="03B59C"/>
            </a:solidFill>
            <a:ln w="12700">
              <a:noFill/>
              <a:round/>
              <a:headEnd type="none" w="sm" len="sm"/>
              <a:tailEnd type="none" w="sm" len="sm"/>
            </a:ln>
            <a:effectLst/>
          </p:spPr>
          <p:txBody>
            <a:bodyPr wrap="none" anchor="ctr"/>
            <a:lstStyle/>
            <a:p>
              <a:endParaRPr lang="fi-FI"/>
            </a:p>
          </p:txBody>
        </p:sp>
        <p:sp>
          <p:nvSpPr>
            <p:cNvPr id="62" name="Oval 60"/>
            <p:cNvSpPr>
              <a:spLocks noChangeArrowheads="1"/>
            </p:cNvSpPr>
            <p:nvPr/>
          </p:nvSpPr>
          <p:spPr bwMode="auto">
            <a:xfrm>
              <a:off x="4298" y="2249"/>
              <a:ext cx="88" cy="96"/>
            </a:xfrm>
            <a:prstGeom prst="ellipse">
              <a:avLst/>
            </a:prstGeom>
            <a:solidFill>
              <a:srgbClr val="03B59C"/>
            </a:solidFill>
            <a:ln w="12700">
              <a:noFill/>
              <a:round/>
              <a:headEnd type="none" w="sm" len="sm"/>
              <a:tailEnd type="none" w="sm" len="sm"/>
            </a:ln>
            <a:effectLst/>
          </p:spPr>
          <p:txBody>
            <a:bodyPr wrap="none" anchor="ctr"/>
            <a:lstStyle/>
            <a:p>
              <a:endParaRPr lang="fi-FI"/>
            </a:p>
          </p:txBody>
        </p:sp>
        <p:sp>
          <p:nvSpPr>
            <p:cNvPr id="63" name="Oval 61"/>
            <p:cNvSpPr>
              <a:spLocks noChangeArrowheads="1"/>
            </p:cNvSpPr>
            <p:nvPr/>
          </p:nvSpPr>
          <p:spPr bwMode="auto">
            <a:xfrm>
              <a:off x="2880" y="2540"/>
              <a:ext cx="89" cy="96"/>
            </a:xfrm>
            <a:prstGeom prst="ellipse">
              <a:avLst/>
            </a:prstGeom>
            <a:solidFill>
              <a:srgbClr val="03B59C"/>
            </a:solidFill>
            <a:ln w="12700">
              <a:noFill/>
              <a:round/>
              <a:headEnd type="none" w="sm" len="sm"/>
              <a:tailEnd type="none" w="sm" len="sm"/>
            </a:ln>
            <a:effectLst/>
          </p:spPr>
          <p:txBody>
            <a:bodyPr wrap="none" anchor="ctr"/>
            <a:lstStyle/>
            <a:p>
              <a:endParaRPr lang="fi-FI"/>
            </a:p>
          </p:txBody>
        </p:sp>
        <p:sp>
          <p:nvSpPr>
            <p:cNvPr id="64" name="Oval 62"/>
            <p:cNvSpPr>
              <a:spLocks noChangeArrowheads="1"/>
            </p:cNvSpPr>
            <p:nvPr/>
          </p:nvSpPr>
          <p:spPr bwMode="auto">
            <a:xfrm>
              <a:off x="3500" y="2300"/>
              <a:ext cx="89" cy="96"/>
            </a:xfrm>
            <a:prstGeom prst="ellipse">
              <a:avLst/>
            </a:prstGeom>
            <a:solidFill>
              <a:srgbClr val="03B59C"/>
            </a:solidFill>
            <a:ln w="12700">
              <a:noFill/>
              <a:round/>
              <a:headEnd type="none" w="sm" len="sm"/>
              <a:tailEnd type="none" w="sm" len="sm"/>
            </a:ln>
            <a:effectLst/>
          </p:spPr>
          <p:txBody>
            <a:bodyPr wrap="none" anchor="ctr"/>
            <a:lstStyle/>
            <a:p>
              <a:endParaRPr lang="fi-FI"/>
            </a:p>
          </p:txBody>
        </p:sp>
        <p:sp>
          <p:nvSpPr>
            <p:cNvPr id="65" name="Oval 63"/>
            <p:cNvSpPr>
              <a:spLocks noChangeArrowheads="1"/>
            </p:cNvSpPr>
            <p:nvPr/>
          </p:nvSpPr>
          <p:spPr bwMode="auto">
            <a:xfrm>
              <a:off x="3442" y="2658"/>
              <a:ext cx="177" cy="192"/>
            </a:xfrm>
            <a:prstGeom prst="ellipse">
              <a:avLst/>
            </a:prstGeom>
            <a:solidFill>
              <a:srgbClr val="03B59C"/>
            </a:solidFill>
            <a:ln w="12700">
              <a:noFill/>
              <a:round/>
              <a:headEnd type="none" w="sm" len="sm"/>
              <a:tailEnd type="none" w="sm" len="sm"/>
            </a:ln>
            <a:effectLst/>
          </p:spPr>
          <p:txBody>
            <a:bodyPr wrap="none" anchor="ctr"/>
            <a:lstStyle/>
            <a:p>
              <a:endParaRPr lang="fi-FI"/>
            </a:p>
          </p:txBody>
        </p:sp>
        <p:sp>
          <p:nvSpPr>
            <p:cNvPr id="66" name="Rectangle 64"/>
            <p:cNvSpPr>
              <a:spLocks noChangeArrowheads="1"/>
            </p:cNvSpPr>
            <p:nvPr/>
          </p:nvSpPr>
          <p:spPr bwMode="auto">
            <a:xfrm>
              <a:off x="4741" y="2522"/>
              <a:ext cx="753" cy="154"/>
            </a:xfrm>
            <a:prstGeom prst="rect">
              <a:avLst/>
            </a:prstGeom>
            <a:noFill/>
            <a:ln w="9525">
              <a:noFill/>
              <a:miter lim="800000"/>
              <a:headEnd/>
              <a:tailEnd/>
            </a:ln>
            <a:effectLst/>
          </p:spPr>
          <p:txBody>
            <a:bodyPr lIns="92075" tIns="46038" rIns="92075" bIns="46038">
              <a:spAutoFit/>
            </a:bodyPr>
            <a:lstStyle/>
            <a:p>
              <a:pPr>
                <a:spcBef>
                  <a:spcPct val="50000"/>
                </a:spcBef>
                <a:buSzPct val="100000"/>
              </a:pPr>
              <a:r>
                <a:rPr lang="en-US" sz="1000">
                  <a:solidFill>
                    <a:srgbClr val="000000"/>
                  </a:solidFill>
                  <a:cs typeface="Arial" pitchFamily="34" charset="0"/>
                  <a:sym typeface="Arial" pitchFamily="34" charset="0"/>
                </a:rPr>
                <a:t>Porvoo Hospital</a:t>
              </a:r>
            </a:p>
          </p:txBody>
        </p:sp>
        <p:sp>
          <p:nvSpPr>
            <p:cNvPr id="67" name="Text Box 65"/>
            <p:cNvSpPr txBox="1">
              <a:spLocks noChangeArrowheads="1"/>
            </p:cNvSpPr>
            <p:nvPr/>
          </p:nvSpPr>
          <p:spPr bwMode="auto">
            <a:xfrm>
              <a:off x="3310" y="2821"/>
              <a:ext cx="396"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Helsinki</a:t>
              </a:r>
            </a:p>
          </p:txBody>
        </p:sp>
        <p:sp>
          <p:nvSpPr>
            <p:cNvPr id="68" name="Text Box 66"/>
            <p:cNvSpPr txBox="1">
              <a:spLocks noChangeArrowheads="1"/>
            </p:cNvSpPr>
            <p:nvPr/>
          </p:nvSpPr>
          <p:spPr bwMode="auto">
            <a:xfrm>
              <a:off x="3279" y="1914"/>
              <a:ext cx="399" cy="154"/>
            </a:xfrm>
            <a:prstGeom prst="rect">
              <a:avLst/>
            </a:prstGeom>
            <a:noFill/>
            <a:ln w="12700">
              <a:noFill/>
              <a:miter lim="800000"/>
              <a:headEnd type="none" w="sm" len="sm"/>
              <a:tailEnd type="none" w="sm" len="sm"/>
            </a:ln>
            <a:effectLst/>
          </p:spPr>
          <p:txBody>
            <a:bodyPr wrap="none">
              <a:spAutoFit/>
            </a:bodyPr>
            <a:lstStyle/>
            <a:p>
              <a:pPr>
                <a:buSzPct val="100000"/>
              </a:pPr>
              <a:r>
                <a:rPr lang="en-US" sz="1000">
                  <a:solidFill>
                    <a:srgbClr val="980271"/>
                  </a:solidFill>
                  <a:cs typeface="Arial" pitchFamily="34" charset="0"/>
                  <a:sym typeface="Arial" pitchFamily="34" charset="0"/>
                </a:rPr>
                <a:t>Tuusula</a:t>
              </a:r>
            </a:p>
          </p:txBody>
        </p:sp>
      </p:grpSp>
      <p:pic>
        <p:nvPicPr>
          <p:cNvPr id="69" name="Picture 12" descr="Yliopistosairaalat"/>
          <p:cNvPicPr>
            <a:picLocks noChangeAspect="1" noChangeArrowheads="1"/>
          </p:cNvPicPr>
          <p:nvPr/>
        </p:nvPicPr>
        <p:blipFill>
          <a:blip r:embed="rId3" cstate="print"/>
          <a:srcRect/>
          <a:stretch>
            <a:fillRect/>
          </a:stretch>
        </p:blipFill>
        <p:spPr bwMode="auto">
          <a:xfrm>
            <a:off x="323528" y="0"/>
            <a:ext cx="2808287" cy="4608511"/>
          </a:xfrm>
          <a:prstGeom prst="rect">
            <a:avLst/>
          </a:prstGeom>
          <a:noFill/>
        </p:spPr>
      </p:pic>
      <p:sp>
        <p:nvSpPr>
          <p:cNvPr id="70" name="Suorakulmio 69"/>
          <p:cNvSpPr/>
          <p:nvPr/>
        </p:nvSpPr>
        <p:spPr>
          <a:xfrm>
            <a:off x="2339752" y="836712"/>
            <a:ext cx="6552728" cy="1938992"/>
          </a:xfrm>
          <a:prstGeom prst="rect">
            <a:avLst/>
          </a:prstGeom>
        </p:spPr>
        <p:txBody>
          <a:bodyPr wrap="square">
            <a:spAutoFit/>
          </a:bodyPr>
          <a:lstStyle/>
          <a:p>
            <a:pPr algn="ctr"/>
            <a:r>
              <a:rPr lang="en-US" sz="4000" b="1" dirty="0" smtClean="0">
                <a:solidFill>
                  <a:srgbClr val="009999"/>
                </a:solidFill>
                <a:latin typeface="Impact" pitchFamily="34" charset="0"/>
                <a:cs typeface="Arial" pitchFamily="34" charset="0"/>
                <a:sym typeface="Arial" pitchFamily="34" charset="0"/>
              </a:rPr>
              <a:t>THE HUS HOSPITAL DISTRICT AND HELSINKI UNIVERSITY HOSPITAL</a:t>
            </a:r>
            <a:endParaRPr lang="en-US" sz="4000" b="1" dirty="0">
              <a:solidFill>
                <a:srgbClr val="009999"/>
              </a:solidFill>
              <a:latin typeface="Impact" pitchFamily="34" charset="0"/>
              <a:cs typeface="Arial" pitchFamily="34" charset="0"/>
              <a:sym typeface="Arial" pitchFamily="34" charset="0"/>
            </a:endParaRPr>
          </a:p>
        </p:txBody>
      </p:sp>
      <p:cxnSp>
        <p:nvCxnSpPr>
          <p:cNvPr id="72" name="Suora yhdysviiva 71"/>
          <p:cNvCxnSpPr/>
          <p:nvPr/>
        </p:nvCxnSpPr>
        <p:spPr>
          <a:xfrm flipV="1">
            <a:off x="2555776" y="2852936"/>
            <a:ext cx="3960440" cy="864096"/>
          </a:xfrm>
          <a:prstGeom prst="line">
            <a:avLst/>
          </a:prstGeom>
        </p:spPr>
        <p:style>
          <a:lnRef idx="2">
            <a:schemeClr val="accent1"/>
          </a:lnRef>
          <a:fillRef idx="0">
            <a:schemeClr val="accent1"/>
          </a:fillRef>
          <a:effectRef idx="1">
            <a:schemeClr val="accent1"/>
          </a:effectRef>
          <a:fontRef idx="minor">
            <a:schemeClr val="tx1"/>
          </a:fontRef>
        </p:style>
      </p:cxnSp>
      <p:cxnSp>
        <p:nvCxnSpPr>
          <p:cNvPr id="74" name="Suora yhdysviiva 73"/>
          <p:cNvCxnSpPr/>
          <p:nvPr/>
        </p:nvCxnSpPr>
        <p:spPr>
          <a:xfrm>
            <a:off x="1115616" y="4509120"/>
            <a:ext cx="1936576" cy="1957785"/>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539552" y="1916832"/>
            <a:ext cx="8229600" cy="3076575"/>
          </a:xfrm>
        </p:spPr>
        <p:txBody>
          <a:bodyPr/>
          <a:lstStyle/>
          <a:p>
            <a:r>
              <a:rPr lang="en-US" dirty="0" err="1" smtClean="0"/>
              <a:t>HaiPro</a:t>
            </a:r>
            <a:r>
              <a:rPr lang="en-US" dirty="0" smtClean="0"/>
              <a:t> is a web-based tool for reporting patient safety incidents. </a:t>
            </a:r>
            <a:r>
              <a:rPr lang="en-US" dirty="0" err="1" smtClean="0"/>
              <a:t>HaiPro</a:t>
            </a:r>
            <a:r>
              <a:rPr lang="en-US" dirty="0" smtClean="0"/>
              <a:t> is used in over 200 social service and health care organizations of various sizes: from small health care centers to entire hospital districts. </a:t>
            </a:r>
          </a:p>
          <a:p>
            <a:r>
              <a:rPr lang="en-US" dirty="0" err="1" smtClean="0"/>
              <a:t>HaiPro</a:t>
            </a:r>
            <a:r>
              <a:rPr lang="en-US" dirty="0" smtClean="0"/>
              <a:t> tool provides an indication of the sufficiency of current preventive procedures and can also be used to assess the effect of new measures. </a:t>
            </a:r>
          </a:p>
        </p:txBody>
      </p:sp>
      <p:sp>
        <p:nvSpPr>
          <p:cNvPr id="3" name="Otsikko 2"/>
          <p:cNvSpPr>
            <a:spLocks noGrp="1"/>
          </p:cNvSpPr>
          <p:nvPr>
            <p:ph type="title"/>
          </p:nvPr>
        </p:nvSpPr>
        <p:spPr>
          <a:xfrm>
            <a:off x="457200" y="890589"/>
            <a:ext cx="8229600" cy="882228"/>
          </a:xfrm>
        </p:spPr>
        <p:txBody>
          <a:bodyPr/>
          <a:lstStyle/>
          <a:p>
            <a:r>
              <a:rPr lang="fi-FI" dirty="0" err="1" smtClean="0"/>
              <a:t>Haipro</a:t>
            </a:r>
            <a:r>
              <a:rPr lang="fi-FI" dirty="0" smtClean="0"/>
              <a:t> </a:t>
            </a:r>
            <a:r>
              <a:rPr lang="fi-FI" dirty="0" err="1" smtClean="0"/>
              <a:t>incident</a:t>
            </a:r>
            <a:r>
              <a:rPr lang="fi-FI" dirty="0" smtClean="0"/>
              <a:t> </a:t>
            </a:r>
            <a:r>
              <a:rPr lang="fi-FI" dirty="0" err="1" smtClean="0"/>
              <a:t>reporting</a:t>
            </a:r>
            <a:endParaRPr lang="fi-FI" dirty="0"/>
          </a:p>
        </p:txBody>
      </p:sp>
      <p:sp>
        <p:nvSpPr>
          <p:cNvPr id="5" name="Alatunnisteen paikkamerkki 4"/>
          <p:cNvSpPr>
            <a:spLocks noGrp="1"/>
          </p:cNvSpPr>
          <p:nvPr>
            <p:ph type="ftr" sz="quarter" idx="16"/>
          </p:nvPr>
        </p:nvSpPr>
        <p:spPr/>
        <p:txBody>
          <a:bodyPr/>
          <a:lstStyle/>
          <a:p>
            <a:r>
              <a:rPr lang="fi-FI" smtClean="0"/>
              <a:t>JOHTOKUNTA 13.6.2013</a:t>
            </a:r>
            <a:endParaRPr lang="fi-FI"/>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p:cNvPicPr>
            <a:picLocks noChangeAspect="1"/>
          </p:cNvPicPr>
          <p:nvPr/>
        </p:nvPicPr>
        <p:blipFill>
          <a:blip r:embed="rId2" cstate="print"/>
          <a:stretch>
            <a:fillRect/>
          </a:stretch>
        </p:blipFill>
        <p:spPr>
          <a:xfrm>
            <a:off x="1187624" y="514758"/>
            <a:ext cx="5904656" cy="6343242"/>
          </a:xfrm>
          <a:prstGeom prst="rect">
            <a:avLst/>
          </a:prstGeom>
        </p:spPr>
      </p:pic>
    </p:spTree>
    <p:extLst>
      <p:ext uri="{BB962C8B-B14F-4D97-AF65-F5344CB8AC3E}">
        <p14:creationId xmlns:p14="http://schemas.microsoft.com/office/powerpoint/2010/main" val="328686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p:nvPr>
        </p:nvSpPr>
        <p:spPr>
          <a:xfrm>
            <a:off x="467544" y="692696"/>
            <a:ext cx="8229600" cy="1026244"/>
          </a:xfrm>
        </p:spPr>
        <p:txBody>
          <a:bodyPr>
            <a:normAutofit fontScale="90000"/>
          </a:bodyPr>
          <a:lstStyle/>
          <a:p>
            <a:r>
              <a:rPr lang="fi-FI" dirty="0" err="1" smtClean="0"/>
              <a:t>Types</a:t>
            </a:r>
            <a:r>
              <a:rPr lang="fi-FI" dirty="0" smtClean="0"/>
              <a:t> of </a:t>
            </a:r>
            <a:r>
              <a:rPr lang="fi-FI" dirty="0" err="1" smtClean="0"/>
              <a:t>incidents</a:t>
            </a:r>
            <a:r>
              <a:rPr lang="fi-FI" dirty="0" smtClean="0"/>
              <a:t> </a:t>
            </a:r>
            <a:br>
              <a:rPr lang="fi-FI" dirty="0" smtClean="0"/>
            </a:br>
            <a:r>
              <a:rPr lang="fi-FI" dirty="0" smtClean="0"/>
              <a:t>(MEDICATION 34 %)</a:t>
            </a:r>
            <a:endParaRPr lang="fi-FI" dirty="0"/>
          </a:p>
        </p:txBody>
      </p:sp>
      <p:pic>
        <p:nvPicPr>
          <p:cNvPr id="6" name="Sisällön paikkamerkki 5"/>
          <p:cNvPicPr>
            <a:picLocks noGrp="1"/>
          </p:cNvPicPr>
          <p:nvPr>
            <p:ph idx="1"/>
          </p:nvPr>
        </p:nvPicPr>
        <p:blipFill>
          <a:blip r:embed="rId2" cstate="print"/>
          <a:srcRect/>
          <a:stretch>
            <a:fillRect/>
          </a:stretch>
        </p:blipFill>
        <p:spPr>
          <a:xfrm>
            <a:off x="827584" y="1844824"/>
            <a:ext cx="7848872" cy="4392488"/>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95536" y="1268760"/>
            <a:ext cx="8383960" cy="3312368"/>
          </a:xfrm>
        </p:spPr>
        <p:txBody>
          <a:bodyPr/>
          <a:lstStyle/>
          <a:p>
            <a:pPr marL="0" indent="0" fontAlgn="auto">
              <a:lnSpc>
                <a:spcPct val="80000"/>
              </a:lnSpc>
              <a:spcAft>
                <a:spcPts val="0"/>
              </a:spcAft>
              <a:buNone/>
              <a:defRPr/>
            </a:pPr>
            <a:endParaRPr lang="fi-FI" sz="1800" dirty="0" smtClean="0"/>
          </a:p>
          <a:p>
            <a:pPr fontAlgn="auto">
              <a:lnSpc>
                <a:spcPct val="80000"/>
              </a:lnSpc>
              <a:spcAft>
                <a:spcPts val="0"/>
              </a:spcAft>
              <a:defRPr/>
            </a:pPr>
            <a:r>
              <a:rPr lang="en-US" dirty="0"/>
              <a:t>There are medications that pose to a higher risk for harmful effects and medication errors (</a:t>
            </a:r>
            <a:r>
              <a:rPr lang="en-US" dirty="0" smtClean="0"/>
              <a:t>MEs)</a:t>
            </a:r>
            <a:r>
              <a:rPr lang="en-US" baseline="30000" dirty="0" smtClean="0"/>
              <a:t>1-3</a:t>
            </a:r>
            <a:endParaRPr lang="en-US" sz="1600" dirty="0" smtClean="0"/>
          </a:p>
          <a:p>
            <a:pPr fontAlgn="auto">
              <a:lnSpc>
                <a:spcPct val="80000"/>
              </a:lnSpc>
              <a:spcAft>
                <a:spcPts val="0"/>
              </a:spcAft>
              <a:defRPr/>
            </a:pPr>
            <a:r>
              <a:rPr lang="en-US" dirty="0" smtClean="0"/>
              <a:t>It </a:t>
            </a:r>
            <a:r>
              <a:rPr lang="en-US" dirty="0"/>
              <a:t>is possible to use existing high-alert medication lists, although they reflect clinical practices </a:t>
            </a:r>
            <a:r>
              <a:rPr lang="en-US" dirty="0" smtClean="0"/>
              <a:t>in </a:t>
            </a:r>
            <a:r>
              <a:rPr lang="en-US" dirty="0"/>
              <a:t>the contexts where the lists are </a:t>
            </a:r>
            <a:r>
              <a:rPr lang="en-US" dirty="0" smtClean="0"/>
              <a:t>compiled. </a:t>
            </a:r>
          </a:p>
          <a:p>
            <a:pPr fontAlgn="auto">
              <a:lnSpc>
                <a:spcPct val="80000"/>
              </a:lnSpc>
              <a:spcAft>
                <a:spcPts val="0"/>
              </a:spcAft>
              <a:defRPr/>
            </a:pPr>
            <a:r>
              <a:rPr lang="en-GB" b="1" dirty="0" smtClean="0"/>
              <a:t>Therefore</a:t>
            </a:r>
            <a:r>
              <a:rPr lang="en-GB" b="1" dirty="0"/>
              <a:t>, it is also preferable to use hospital-specific safety data to customize these lists to fit the local </a:t>
            </a:r>
            <a:r>
              <a:rPr lang="en-GB" b="1" dirty="0" smtClean="0"/>
              <a:t>context.</a:t>
            </a:r>
            <a:r>
              <a:rPr lang="en-US" b="1" dirty="0"/>
              <a:t> </a:t>
            </a:r>
            <a:endParaRPr lang="en-US" sz="1600" b="1" dirty="0" smtClean="0"/>
          </a:p>
          <a:p>
            <a:pPr fontAlgn="auto">
              <a:lnSpc>
                <a:spcPct val="80000"/>
              </a:lnSpc>
              <a:spcAft>
                <a:spcPts val="0"/>
              </a:spcAft>
              <a:defRPr/>
            </a:pPr>
            <a:r>
              <a:rPr lang="en-US" dirty="0" smtClean="0"/>
              <a:t>The </a:t>
            </a:r>
            <a:r>
              <a:rPr lang="en-US" dirty="0"/>
              <a:t>study objective was </a:t>
            </a:r>
            <a:r>
              <a:rPr lang="en-US" dirty="0" smtClean="0"/>
              <a:t>identify </a:t>
            </a:r>
            <a:r>
              <a:rPr lang="en-US" dirty="0"/>
              <a:t>high-alert medications in </a:t>
            </a:r>
            <a:r>
              <a:rPr lang="en-US" dirty="0" smtClean="0"/>
              <a:t>Helsinki University </a:t>
            </a:r>
            <a:r>
              <a:rPr lang="en-US" dirty="0"/>
              <a:t>H</a:t>
            </a:r>
            <a:r>
              <a:rPr lang="en-US" dirty="0" smtClean="0"/>
              <a:t>ospital </a:t>
            </a:r>
            <a:r>
              <a:rPr lang="en-US" dirty="0"/>
              <a:t>(HUS) by using ME reports in the hospital’s patient safety incident reporting system (</a:t>
            </a:r>
            <a:r>
              <a:rPr lang="en-US" dirty="0" err="1" smtClean="0"/>
              <a:t>HaiPro</a:t>
            </a:r>
            <a:r>
              <a:rPr lang="en-US" dirty="0" smtClean="0"/>
              <a:t>)</a:t>
            </a:r>
            <a:endParaRPr lang="en-US" baseline="30000" dirty="0"/>
          </a:p>
          <a:p>
            <a:pPr marL="457200" lvl="1" indent="0" fontAlgn="auto">
              <a:lnSpc>
                <a:spcPct val="80000"/>
              </a:lnSpc>
              <a:spcAft>
                <a:spcPts val="0"/>
              </a:spcAft>
              <a:buNone/>
              <a:defRPr/>
            </a:pPr>
            <a:endParaRPr lang="fi-FI" sz="1400" dirty="0" smtClean="0"/>
          </a:p>
          <a:p>
            <a:pPr marL="0" indent="0" fontAlgn="auto">
              <a:lnSpc>
                <a:spcPct val="80000"/>
              </a:lnSpc>
              <a:spcAft>
                <a:spcPts val="0"/>
              </a:spcAft>
              <a:buNone/>
              <a:defRPr/>
            </a:pPr>
            <a:endParaRPr lang="fi-FI" sz="1800" dirty="0" smtClean="0"/>
          </a:p>
          <a:p>
            <a:pPr lvl="1"/>
            <a:endParaRPr lang="fi-FI" sz="1400" dirty="0"/>
          </a:p>
        </p:txBody>
      </p:sp>
      <p:sp>
        <p:nvSpPr>
          <p:cNvPr id="3" name="Otsikko 2"/>
          <p:cNvSpPr>
            <a:spLocks noGrp="1"/>
          </p:cNvSpPr>
          <p:nvPr>
            <p:ph type="title"/>
          </p:nvPr>
        </p:nvSpPr>
        <p:spPr>
          <a:xfrm>
            <a:off x="611560" y="188640"/>
            <a:ext cx="8229600" cy="864096"/>
          </a:xfrm>
        </p:spPr>
        <p:txBody>
          <a:bodyPr>
            <a:normAutofit/>
          </a:bodyPr>
          <a:lstStyle/>
          <a:p>
            <a:r>
              <a:rPr lang="fi-FI" sz="4400" dirty="0" err="1" smtClean="0"/>
              <a:t>Hihg</a:t>
            </a:r>
            <a:r>
              <a:rPr lang="fi-FI" sz="4400" dirty="0" smtClean="0"/>
              <a:t> </a:t>
            </a:r>
            <a:r>
              <a:rPr lang="fi-FI" sz="4400" dirty="0" err="1" smtClean="0"/>
              <a:t>risk</a:t>
            </a:r>
            <a:r>
              <a:rPr lang="fi-FI" sz="4400" dirty="0" smtClean="0"/>
              <a:t> </a:t>
            </a:r>
            <a:r>
              <a:rPr lang="fi-FI" sz="4400" dirty="0" err="1" smtClean="0"/>
              <a:t>medications</a:t>
            </a:r>
            <a:endParaRPr lang="fi-FI" sz="4400" dirty="0"/>
          </a:p>
        </p:txBody>
      </p:sp>
    </p:spTree>
    <p:extLst>
      <p:ext uri="{BB962C8B-B14F-4D97-AF65-F5344CB8AC3E}">
        <p14:creationId xmlns:p14="http://schemas.microsoft.com/office/powerpoint/2010/main" val="23575548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95536" y="1104138"/>
            <a:ext cx="8614350" cy="3312368"/>
          </a:xfrm>
        </p:spPr>
        <p:txBody>
          <a:bodyPr/>
          <a:lstStyle/>
          <a:p>
            <a:pPr marL="0" indent="0" fontAlgn="auto">
              <a:lnSpc>
                <a:spcPct val="80000"/>
              </a:lnSpc>
              <a:spcAft>
                <a:spcPts val="0"/>
              </a:spcAft>
              <a:buNone/>
              <a:defRPr/>
            </a:pPr>
            <a:endParaRPr lang="fi-FI" dirty="0" smtClean="0"/>
          </a:p>
          <a:p>
            <a:pPr fontAlgn="auto">
              <a:lnSpc>
                <a:spcPct val="80000"/>
              </a:lnSpc>
              <a:spcAft>
                <a:spcPts val="0"/>
              </a:spcAft>
              <a:defRPr/>
            </a:pPr>
            <a:r>
              <a:rPr lang="en-US" dirty="0"/>
              <a:t>Altogether </a:t>
            </a:r>
            <a:r>
              <a:rPr lang="en-US" b="1" dirty="0"/>
              <a:t>18 136 ME</a:t>
            </a:r>
            <a:r>
              <a:rPr lang="en-US" dirty="0"/>
              <a:t>s and near misses were reported in </a:t>
            </a:r>
            <a:r>
              <a:rPr lang="en-US" dirty="0" smtClean="0"/>
              <a:t>2007–2013 with the  </a:t>
            </a:r>
            <a:r>
              <a:rPr lang="en-US" dirty="0" err="1" smtClean="0"/>
              <a:t>HaiPro</a:t>
            </a:r>
            <a:r>
              <a:rPr lang="en-US" dirty="0" smtClean="0"/>
              <a:t>-tool) </a:t>
            </a:r>
            <a:endParaRPr lang="en-US" sz="1600" dirty="0" smtClean="0"/>
          </a:p>
          <a:p>
            <a:pPr fontAlgn="auto">
              <a:lnSpc>
                <a:spcPct val="80000"/>
              </a:lnSpc>
              <a:spcAft>
                <a:spcPts val="0"/>
              </a:spcAft>
              <a:defRPr/>
            </a:pPr>
            <a:r>
              <a:rPr lang="en-US" dirty="0" smtClean="0"/>
              <a:t>We included the reports </a:t>
            </a:r>
            <a:r>
              <a:rPr lang="en-US" dirty="0"/>
              <a:t>where medications were coded as </a:t>
            </a:r>
            <a:r>
              <a:rPr lang="en-US" i="1" dirty="0"/>
              <a:t>a contributing </a:t>
            </a:r>
            <a:r>
              <a:rPr lang="en-US" i="1" dirty="0" smtClean="0"/>
              <a:t>factor to MEs</a:t>
            </a:r>
            <a:r>
              <a:rPr lang="en-US" dirty="0" smtClean="0"/>
              <a:t> </a:t>
            </a:r>
            <a:endParaRPr lang="en-US" sz="1600" dirty="0" smtClean="0"/>
          </a:p>
          <a:p>
            <a:pPr fontAlgn="auto">
              <a:lnSpc>
                <a:spcPct val="80000"/>
              </a:lnSpc>
              <a:spcAft>
                <a:spcPts val="0"/>
              </a:spcAft>
              <a:defRPr/>
            </a:pPr>
            <a:r>
              <a:rPr lang="en-US" dirty="0" smtClean="0">
                <a:solidFill>
                  <a:srgbClr val="FF0000"/>
                </a:solidFill>
              </a:rPr>
              <a:t>Therapy </a:t>
            </a:r>
            <a:r>
              <a:rPr lang="en-US" dirty="0">
                <a:solidFill>
                  <a:srgbClr val="FF0000"/>
                </a:solidFill>
              </a:rPr>
              <a:t>groups and medications were identified and compared to the hospital’s drug consumption and ISMP’s List of High-Alert </a:t>
            </a:r>
            <a:r>
              <a:rPr lang="en-US" dirty="0" smtClean="0">
                <a:solidFill>
                  <a:srgbClr val="FF0000"/>
                </a:solidFill>
              </a:rPr>
              <a:t>Medications, which </a:t>
            </a:r>
            <a:r>
              <a:rPr lang="en-US" dirty="0">
                <a:solidFill>
                  <a:srgbClr val="FF0000"/>
                </a:solidFill>
              </a:rPr>
              <a:t>is probably the most widely used high-risk medication </a:t>
            </a:r>
            <a:r>
              <a:rPr lang="en-US" dirty="0" smtClean="0">
                <a:solidFill>
                  <a:srgbClr val="FF0000"/>
                </a:solidFill>
              </a:rPr>
              <a:t>list</a:t>
            </a:r>
            <a:endParaRPr lang="en-US" sz="1600" dirty="0">
              <a:solidFill>
                <a:srgbClr val="FF0000"/>
              </a:solidFill>
            </a:endParaRPr>
          </a:p>
          <a:p>
            <a:pPr fontAlgn="auto">
              <a:lnSpc>
                <a:spcPct val="80000"/>
              </a:lnSpc>
              <a:spcAft>
                <a:spcPts val="0"/>
              </a:spcAft>
              <a:defRPr/>
            </a:pPr>
            <a:r>
              <a:rPr lang="en-US" dirty="0" smtClean="0"/>
              <a:t>The </a:t>
            </a:r>
            <a:r>
              <a:rPr lang="en-US" dirty="0"/>
              <a:t>reports including most reported medications were qualitatively analyzed with the simplified root cause analysis (</a:t>
            </a:r>
            <a:r>
              <a:rPr lang="en-US" dirty="0" smtClean="0"/>
              <a:t>RCA)</a:t>
            </a:r>
            <a:endParaRPr lang="en-US" dirty="0"/>
          </a:p>
          <a:p>
            <a:pPr marL="457200" lvl="1" indent="0" fontAlgn="auto">
              <a:lnSpc>
                <a:spcPct val="80000"/>
              </a:lnSpc>
              <a:spcAft>
                <a:spcPts val="0"/>
              </a:spcAft>
              <a:buNone/>
              <a:defRPr/>
            </a:pPr>
            <a:endParaRPr lang="fi-FI" sz="1400" dirty="0" smtClean="0"/>
          </a:p>
          <a:p>
            <a:pPr marL="0" indent="0" fontAlgn="auto">
              <a:lnSpc>
                <a:spcPct val="80000"/>
              </a:lnSpc>
              <a:spcAft>
                <a:spcPts val="0"/>
              </a:spcAft>
              <a:buNone/>
              <a:defRPr/>
            </a:pPr>
            <a:endParaRPr lang="fi-FI" sz="1800" dirty="0" smtClean="0"/>
          </a:p>
          <a:p>
            <a:pPr lvl="1"/>
            <a:endParaRPr lang="fi-FI" sz="1400" dirty="0"/>
          </a:p>
        </p:txBody>
      </p:sp>
      <p:sp>
        <p:nvSpPr>
          <p:cNvPr id="3" name="Otsikko 2"/>
          <p:cNvSpPr>
            <a:spLocks noGrp="1"/>
          </p:cNvSpPr>
          <p:nvPr>
            <p:ph type="title"/>
          </p:nvPr>
        </p:nvSpPr>
        <p:spPr>
          <a:xfrm>
            <a:off x="395536" y="260850"/>
            <a:ext cx="8229600" cy="864096"/>
          </a:xfrm>
        </p:spPr>
        <p:txBody>
          <a:bodyPr>
            <a:normAutofit/>
          </a:bodyPr>
          <a:lstStyle/>
          <a:p>
            <a:r>
              <a:rPr lang="fi-FI" sz="4400" dirty="0"/>
              <a:t>METHODS</a:t>
            </a:r>
          </a:p>
        </p:txBody>
      </p:sp>
      <p:sp>
        <p:nvSpPr>
          <p:cNvPr id="4" name="Alatunnisteen paikkamerkki 3"/>
          <p:cNvSpPr>
            <a:spLocks noGrp="1"/>
          </p:cNvSpPr>
          <p:nvPr>
            <p:ph type="ftr" sz="quarter" idx="16"/>
          </p:nvPr>
        </p:nvSpPr>
        <p:spPr/>
        <p:txBody>
          <a:bodyPr/>
          <a:lstStyle/>
          <a:p>
            <a:fld id="{D9D72562-6F71-4F0E-9EF3-91587D7BC097}" type="datetime1">
              <a:rPr lang="fi-FI" smtClean="0">
                <a:latin typeface="Arial" pitchFamily="34" charset="0"/>
                <a:cs typeface="Arial" pitchFamily="34" charset="0"/>
              </a:rPr>
              <a:pPr/>
              <a:t>31.8.2016</a:t>
            </a:fld>
            <a:endParaRPr lang="fi-FI" dirty="0">
              <a:latin typeface="Arial" pitchFamily="34" charset="0"/>
              <a:cs typeface="Arial" pitchFamily="34" charset="0"/>
            </a:endParaRPr>
          </a:p>
        </p:txBody>
      </p:sp>
    </p:spTree>
    <p:extLst>
      <p:ext uri="{BB962C8B-B14F-4D97-AF65-F5344CB8AC3E}">
        <p14:creationId xmlns:p14="http://schemas.microsoft.com/office/powerpoint/2010/main" val="14309026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atunnisteen paikkamerkki 3"/>
          <p:cNvSpPr>
            <a:spLocks noGrp="1"/>
          </p:cNvSpPr>
          <p:nvPr>
            <p:ph type="ftr" sz="quarter" idx="16"/>
          </p:nvPr>
        </p:nvSpPr>
        <p:spPr/>
        <p:txBody>
          <a:bodyPr/>
          <a:lstStyle/>
          <a:p>
            <a:fld id="{D9D72562-6F71-4F0E-9EF3-91587D7BC097}" type="datetime1">
              <a:rPr lang="fi-FI" smtClean="0">
                <a:latin typeface="Arial" pitchFamily="34" charset="0"/>
                <a:cs typeface="Arial" pitchFamily="34" charset="0"/>
              </a:rPr>
              <a:pPr/>
              <a:t>31.8.2016</a:t>
            </a:fld>
            <a:endParaRPr lang="fi-FI" dirty="0">
              <a:latin typeface="Arial" pitchFamily="34" charset="0"/>
              <a:cs typeface="Arial" pitchFamily="34" charset="0"/>
            </a:endParaRPr>
          </a:p>
        </p:txBody>
      </p:sp>
      <p:grpSp>
        <p:nvGrpSpPr>
          <p:cNvPr id="5" name="Piirtoalusta 16"/>
          <p:cNvGrpSpPr/>
          <p:nvPr/>
        </p:nvGrpSpPr>
        <p:grpSpPr>
          <a:xfrm>
            <a:off x="3419872" y="-153960"/>
            <a:ext cx="6771163" cy="6883400"/>
            <a:chOff x="400049" y="-97469"/>
            <a:chExt cx="6771163" cy="6883400"/>
          </a:xfrm>
        </p:grpSpPr>
        <p:sp>
          <p:nvSpPr>
            <p:cNvPr id="6" name="Suorakulmio 5"/>
            <p:cNvSpPr/>
            <p:nvPr/>
          </p:nvSpPr>
          <p:spPr>
            <a:xfrm>
              <a:off x="1921667" y="-97469"/>
              <a:ext cx="5249545" cy="6883400"/>
            </a:xfrm>
            <a:prstGeom prst="rect">
              <a:avLst/>
            </a:prstGeom>
            <a:noFill/>
            <a:ln>
              <a:noFill/>
            </a:ln>
          </p:spPr>
        </p:sp>
        <p:sp>
          <p:nvSpPr>
            <p:cNvPr id="7" name="AutoShape 6"/>
            <p:cNvSpPr>
              <a:spLocks noChangeArrowheads="1"/>
            </p:cNvSpPr>
            <p:nvPr/>
          </p:nvSpPr>
          <p:spPr bwMode="auto">
            <a:xfrm>
              <a:off x="2070625" y="1305108"/>
              <a:ext cx="1242203" cy="728607"/>
            </a:xfrm>
            <a:prstGeom prst="roundRect">
              <a:avLst>
                <a:gd name="adj" fmla="val 16667"/>
              </a:avLst>
            </a:prstGeom>
            <a:solidFill>
              <a:sysClr val="window" lastClr="FFFFFF"/>
            </a:solidFill>
            <a:ln w="12700" cap="flat" cmpd="sng" algn="ctr">
              <a:solidFill>
                <a:srgbClr val="A5A5A5"/>
              </a:solidFill>
              <a:prstDash val="solid"/>
              <a:miter lim="800000"/>
              <a:headEnd/>
              <a:tailEnd/>
            </a:ln>
            <a:effectLst/>
          </p:spPr>
          <p:txBody>
            <a:bodyPr rot="0" vert="horz" wrap="square" lIns="91440" tIns="45720" rIns="91440" bIns="45720" anchor="t" anchorCtr="0" upright="1">
              <a:noAutofit/>
            </a:bodyPr>
            <a:lstStyle/>
            <a:p>
              <a:pPr marL="0" marR="0" lvl="0" indent="0" algn="ctr" defTabSz="914400" eaLnBrk="1" fontAlgn="auto" latinLnBrk="0" hangingPunct="1">
                <a:lnSpc>
                  <a:spcPct val="107000"/>
                </a:lnSpc>
                <a:spcBef>
                  <a:spcPts val="0"/>
                </a:spcBef>
                <a:spcAft>
                  <a:spcPts val="0"/>
                </a:spcAft>
                <a:buClrTx/>
                <a:buSzTx/>
                <a:buFontTx/>
                <a:buNone/>
                <a:tabLst/>
                <a:defRPr/>
              </a:pPr>
              <a:r>
                <a:rPr kumimoji="0" lang="en-US" sz="900" b="0" i="0" u="none" strike="noStrike" kern="0" cap="none" spc="0" normalizeH="0" baseline="0" noProof="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Medication error (ME) and near miss reports </a:t>
              </a:r>
              <a:endParaRPr kumimoji="0" lang="fi-FI" sz="1100" b="0" i="0" u="none" strike="noStrike" kern="0" cap="none" spc="0" normalizeH="0" baseline="0" noProof="0">
                <a:ln>
                  <a:noFill/>
                </a:ln>
                <a:solidFill>
                  <a:sysClr val="windowText" lastClr="000000"/>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07000"/>
                </a:lnSpc>
                <a:spcBef>
                  <a:spcPts val="0"/>
                </a:spcBef>
                <a:spcAft>
                  <a:spcPts val="0"/>
                </a:spcAft>
                <a:buClrTx/>
                <a:buSzTx/>
                <a:buFontTx/>
                <a:buNone/>
                <a:tabLst/>
                <a:defRPr/>
              </a:pPr>
              <a:r>
                <a:rPr kumimoji="0" lang="en-US" sz="900" b="0" i="0" u="none" strike="noStrike" kern="0" cap="none" spc="0" normalizeH="0" baseline="0" noProof="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(n=18 136)</a:t>
              </a:r>
              <a:endParaRPr kumimoji="0" lang="fi-FI" sz="1100" b="0" i="0" u="none" strike="noStrike" kern="0" cap="none" spc="0" normalizeH="0" baseline="0" noProof="0">
                <a:ln>
                  <a:noFill/>
                </a:ln>
                <a:solidFill>
                  <a:sysClr val="windowText" lastClr="000000"/>
                </a:solidFill>
                <a:effectLst/>
                <a:uLnTx/>
                <a:uFillTx/>
                <a:latin typeface="Calibri"/>
                <a:ea typeface="Calibri" panose="020F0502020204030204" pitchFamily="34" charset="0"/>
                <a:cs typeface="Times New Roman" panose="02020603050405020304" pitchFamily="18" charset="0"/>
              </a:endParaRPr>
            </a:p>
          </p:txBody>
        </p:sp>
        <p:sp>
          <p:nvSpPr>
            <p:cNvPr id="8" name="AutoShape 7"/>
            <p:cNvSpPr>
              <a:spLocks noChangeArrowheads="1"/>
            </p:cNvSpPr>
            <p:nvPr/>
          </p:nvSpPr>
          <p:spPr bwMode="auto">
            <a:xfrm>
              <a:off x="2033341" y="2377371"/>
              <a:ext cx="1357041" cy="1030064"/>
            </a:xfrm>
            <a:prstGeom prst="roundRect">
              <a:avLst>
                <a:gd name="adj" fmla="val 16667"/>
              </a:avLst>
            </a:prstGeom>
            <a:solidFill>
              <a:sysClr val="window" lastClr="FFFFFF"/>
            </a:solidFill>
            <a:ln w="12700" cap="flat" cmpd="sng" algn="ctr">
              <a:solidFill>
                <a:srgbClr val="A5A5A5"/>
              </a:solidFill>
              <a:prstDash val="solid"/>
              <a:miter lim="800000"/>
              <a:headEnd/>
              <a:tailEnd/>
            </a:ln>
            <a:effectLst/>
          </p:spPr>
          <p:txBody>
            <a:bodyPr rot="0" vert="horz" wrap="square" lIns="91440" tIns="45720" rIns="91440" bIns="45720" anchor="t" anchorCtr="0" upright="1">
              <a:noAutofit/>
            </a:bodyPr>
            <a:lstStyle/>
            <a:p>
              <a:pPr marL="0" marR="0" lvl="0" indent="0" algn="ctr" defTabSz="914400" eaLnBrk="1" fontAlgn="auto" latinLnBrk="0" hangingPunct="1">
                <a:lnSpc>
                  <a:spcPct val="107000"/>
                </a:lnSpc>
                <a:spcBef>
                  <a:spcPts val="0"/>
                </a:spcBef>
                <a:spcAft>
                  <a:spcPts val="0"/>
                </a:spcAft>
                <a:buClrTx/>
                <a:buSzTx/>
                <a:buFontTx/>
                <a:buNone/>
                <a:tabLst/>
                <a:defRPr/>
              </a:pPr>
              <a:r>
                <a:rPr kumimoji="0" lang="en-US" sz="900" b="1"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Targeted sample:</a:t>
              </a:r>
              <a:r>
                <a:rPr kumimoji="0" lang="en-US" sz="9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 reports where medications were coded as a contributing factor to  MEs (n=263)</a:t>
              </a:r>
              <a:endParaRPr kumimoji="0" lang="fi-FI" sz="1100" b="0" i="0" u="none" strike="noStrike" kern="0" cap="none" spc="0" normalizeH="0" baseline="0" noProof="0" dirty="0">
                <a:ln>
                  <a:noFill/>
                </a:ln>
                <a:solidFill>
                  <a:sysClr val="windowText" lastClr="000000"/>
                </a:solidFill>
                <a:effectLst/>
                <a:uLnTx/>
                <a:uFillTx/>
                <a:latin typeface="Calibri"/>
                <a:ea typeface="Calibri" panose="020F0502020204030204" pitchFamily="34" charset="0"/>
                <a:cs typeface="Times New Roman" panose="02020603050405020304" pitchFamily="18" charset="0"/>
              </a:endParaRPr>
            </a:p>
          </p:txBody>
        </p:sp>
        <p:sp>
          <p:nvSpPr>
            <p:cNvPr id="9" name="AutoShape 8"/>
            <p:cNvSpPr>
              <a:spLocks noChangeArrowheads="1"/>
            </p:cNvSpPr>
            <p:nvPr/>
          </p:nvSpPr>
          <p:spPr bwMode="auto">
            <a:xfrm>
              <a:off x="2070625" y="3738724"/>
              <a:ext cx="1333331" cy="893661"/>
            </a:xfrm>
            <a:prstGeom prst="roundRect">
              <a:avLst>
                <a:gd name="adj" fmla="val 16667"/>
              </a:avLst>
            </a:prstGeom>
            <a:solidFill>
              <a:sysClr val="window" lastClr="FFFFFF"/>
            </a:solidFill>
            <a:ln w="12700" cap="flat" cmpd="sng" algn="ctr">
              <a:solidFill>
                <a:srgbClr val="A5A5A5"/>
              </a:solidFill>
              <a:prstDash val="solid"/>
              <a:miter lim="800000"/>
              <a:headEnd/>
              <a:tailEnd/>
            </a:ln>
            <a:effectLst/>
          </p:spPr>
          <p:txBody>
            <a:bodyPr rot="0" vert="horz" wrap="square" lIns="91440" tIns="45720" rIns="91440" bIns="45720" anchor="t" anchorCtr="0" upright="1">
              <a:noAutofit/>
            </a:bodyPr>
            <a:lstStyle/>
            <a:p>
              <a:pPr marL="0" marR="0" lvl="0" indent="0" algn="ctr" defTabSz="914400" eaLnBrk="1" fontAlgn="auto" latinLnBrk="0" hangingPunct="1">
                <a:lnSpc>
                  <a:spcPct val="107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Specific active substance or proprietary name is mentioned in a report (n=251)</a:t>
              </a:r>
              <a:endParaRPr kumimoji="0" lang="fi-FI" sz="1100" b="0" i="0" u="none" strike="noStrike" kern="0" cap="none" spc="0" normalizeH="0" baseline="0" noProof="0" dirty="0">
                <a:ln>
                  <a:noFill/>
                </a:ln>
                <a:solidFill>
                  <a:sysClr val="windowText" lastClr="000000"/>
                </a:solidFill>
                <a:effectLst/>
                <a:uLnTx/>
                <a:uFillTx/>
                <a:latin typeface="Calibri"/>
                <a:ea typeface="Calibri" panose="020F0502020204030204" pitchFamily="34" charset="0"/>
                <a:cs typeface="Times New Roman" panose="02020603050405020304" pitchFamily="18" charset="0"/>
              </a:endParaRPr>
            </a:p>
          </p:txBody>
        </p:sp>
        <p:sp>
          <p:nvSpPr>
            <p:cNvPr id="10" name="AutoShape 9"/>
            <p:cNvSpPr>
              <a:spLocks noChangeArrowheads="1"/>
            </p:cNvSpPr>
            <p:nvPr/>
          </p:nvSpPr>
          <p:spPr bwMode="auto">
            <a:xfrm>
              <a:off x="400049" y="2456092"/>
              <a:ext cx="1273927" cy="888139"/>
            </a:xfrm>
            <a:prstGeom prst="roundRect">
              <a:avLst>
                <a:gd name="adj" fmla="val 16667"/>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headEnd/>
              <a:tailEnd/>
            </a:ln>
            <a:effectLst/>
          </p:spPr>
          <p:txBody>
            <a:bodyPr rot="0" vert="horz" wrap="square" lIns="91440" tIns="45720" rIns="91440" bIns="45720" anchor="t" anchorCtr="0" upright="1">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900" b="0" i="0" u="none" strike="noStrike" kern="0" cap="none" spc="0" normalizeH="0" baseline="0" noProof="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Specific active substance or proprietary name is </a:t>
              </a:r>
              <a:r>
                <a:rPr kumimoji="0" lang="en-US" sz="900" b="1" i="0" u="none" strike="noStrike" kern="0" cap="none" spc="0" normalizeH="0" baseline="0" noProof="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not</a:t>
              </a:r>
              <a:r>
                <a:rPr kumimoji="0" lang="en-US" sz="900" b="0" i="0" u="none" strike="noStrike" kern="0" cap="none" spc="0" normalizeH="0" baseline="0" noProof="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 mentioned in a report (n=12)</a:t>
              </a:r>
              <a:endParaRPr kumimoji="0" lang="fi-FI" sz="1100" b="0" i="0" u="none" strike="noStrike" kern="0" cap="none" spc="0" normalizeH="0" baseline="0" noProof="0">
                <a:ln>
                  <a:noFill/>
                </a:ln>
                <a:solidFill>
                  <a:sysClr val="windowText" lastClr="000000"/>
                </a:solidFill>
                <a:effectLst/>
                <a:uLnTx/>
                <a:uFillTx/>
                <a:latin typeface="Calibri"/>
                <a:ea typeface="Calibri" panose="020F0502020204030204" pitchFamily="34" charset="0"/>
                <a:cs typeface="Times New Roman" panose="02020603050405020304" pitchFamily="18" charset="0"/>
              </a:endParaRPr>
            </a:p>
          </p:txBody>
        </p:sp>
        <p:sp>
          <p:nvSpPr>
            <p:cNvPr id="11" name="AutoShape 10"/>
            <p:cNvSpPr>
              <a:spLocks noChangeArrowheads="1"/>
            </p:cNvSpPr>
            <p:nvPr/>
          </p:nvSpPr>
          <p:spPr bwMode="auto">
            <a:xfrm>
              <a:off x="2042866" y="4960605"/>
              <a:ext cx="1378787" cy="552244"/>
            </a:xfrm>
            <a:prstGeom prst="roundRect">
              <a:avLst>
                <a:gd name="adj" fmla="val 16667"/>
              </a:avLst>
            </a:prstGeom>
            <a:solidFill>
              <a:sysClr val="window" lastClr="FFFFFF"/>
            </a:solidFill>
            <a:ln w="12700" cap="flat" cmpd="sng" algn="ctr">
              <a:solidFill>
                <a:sysClr val="windowText" lastClr="000000"/>
              </a:solidFill>
              <a:prstDash val="solid"/>
              <a:miter lim="800000"/>
              <a:headEnd/>
              <a:tailEnd/>
            </a:ln>
            <a:effectLst/>
          </p:spPr>
          <p:txBody>
            <a:bodyPr rot="0" vert="horz" wrap="square" lIns="91440" tIns="45720" rIns="91440" bIns="45720" anchor="t" anchorCtr="0" upright="1">
              <a:noAutofit/>
            </a:bodyPr>
            <a:lstStyle/>
            <a:p>
              <a:pPr marL="0" marR="0" lvl="0" indent="0" algn="ctr" defTabSz="914400" eaLnBrk="1" fontAlgn="auto" latinLnBrk="0" hangingPunct="1">
                <a:lnSpc>
                  <a:spcPct val="107000"/>
                </a:lnSpc>
                <a:spcBef>
                  <a:spcPts val="0"/>
                </a:spcBef>
                <a:spcAft>
                  <a:spcPts val="0"/>
                </a:spcAft>
                <a:buClrTx/>
                <a:buSzTx/>
                <a:buFontTx/>
                <a:buNone/>
                <a:tabLst/>
                <a:defRPr/>
              </a:pPr>
              <a:r>
                <a:rPr kumimoji="0" lang="en-US" sz="900" b="0" i="0" u="none" strike="noStrike" kern="0" cap="none" spc="0" normalizeH="0" baseline="0" noProof="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Total study sample:</a:t>
              </a:r>
              <a:endParaRPr kumimoji="0" lang="fi-FI" sz="1100" b="0" i="0" u="none" strike="noStrike" kern="0" cap="none" spc="0" normalizeH="0" baseline="0" noProof="0">
                <a:ln>
                  <a:noFill/>
                </a:ln>
                <a:solidFill>
                  <a:sysClr val="windowText" lastClr="000000"/>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900" b="0" i="0" u="none" strike="noStrike" kern="0" cap="none" spc="0" normalizeH="0" baseline="0" noProof="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249 reports with 280 different medications</a:t>
              </a:r>
              <a:endParaRPr kumimoji="0" lang="fi-FI" sz="1100" b="0" i="0" u="none" strike="noStrike" kern="0" cap="none" spc="0" normalizeH="0" baseline="0" noProof="0">
                <a:ln>
                  <a:noFill/>
                </a:ln>
                <a:solidFill>
                  <a:sysClr val="windowText" lastClr="000000"/>
                </a:solidFill>
                <a:effectLst/>
                <a:uLnTx/>
                <a:uFillTx/>
                <a:latin typeface="Calibri"/>
                <a:ea typeface="Calibri" panose="020F0502020204030204" pitchFamily="34" charset="0"/>
                <a:cs typeface="Times New Roman" panose="02020603050405020304" pitchFamily="18" charset="0"/>
              </a:endParaRPr>
            </a:p>
          </p:txBody>
        </p:sp>
        <p:sp>
          <p:nvSpPr>
            <p:cNvPr id="12" name="AutoShape 11"/>
            <p:cNvSpPr>
              <a:spLocks noChangeArrowheads="1"/>
            </p:cNvSpPr>
            <p:nvPr/>
          </p:nvSpPr>
          <p:spPr bwMode="auto">
            <a:xfrm>
              <a:off x="658729" y="3970570"/>
              <a:ext cx="1046519" cy="404759"/>
            </a:xfrm>
            <a:prstGeom prst="roundRect">
              <a:avLst>
                <a:gd name="adj" fmla="val 16667"/>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headEnd/>
              <a:tailEnd/>
            </a:ln>
            <a:effectLst/>
          </p:spPr>
          <p:txBody>
            <a:bodyPr rot="0" vert="horz" wrap="square" lIns="91440" tIns="45720" rIns="91440" bIns="45720" anchor="t" anchorCtr="0" upright="1">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900" b="0" i="0" u="none" strike="noStrike" kern="0" cap="none" spc="0" normalizeH="0" baseline="0" noProof="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Duplicate reports (n=2)</a:t>
              </a:r>
              <a:endParaRPr kumimoji="0" lang="fi-FI" sz="1100" b="0" i="0" u="none" strike="noStrike" kern="0" cap="none" spc="0" normalizeH="0" baseline="0" noProof="0">
                <a:ln>
                  <a:noFill/>
                </a:ln>
                <a:solidFill>
                  <a:sysClr val="windowText" lastClr="000000"/>
                </a:solidFill>
                <a:effectLst/>
                <a:uLnTx/>
                <a:uFillTx/>
                <a:latin typeface="Calibri"/>
                <a:ea typeface="Calibri" panose="020F0502020204030204" pitchFamily="34" charset="0"/>
                <a:cs typeface="Times New Roman" panose="02020603050405020304" pitchFamily="18" charset="0"/>
              </a:endParaRPr>
            </a:p>
          </p:txBody>
        </p:sp>
        <p:cxnSp>
          <p:nvCxnSpPr>
            <p:cNvPr id="13" name="AutoShape 14"/>
            <p:cNvCxnSpPr>
              <a:cxnSpLocks noChangeShapeType="1"/>
            </p:cNvCxnSpPr>
            <p:nvPr/>
          </p:nvCxnSpPr>
          <p:spPr bwMode="auto">
            <a:xfrm>
              <a:off x="2699661" y="2044323"/>
              <a:ext cx="0" cy="333375"/>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 name="AutoShape 15"/>
            <p:cNvCxnSpPr>
              <a:cxnSpLocks noChangeShapeType="1"/>
            </p:cNvCxnSpPr>
            <p:nvPr/>
          </p:nvCxnSpPr>
          <p:spPr bwMode="auto">
            <a:xfrm flipH="1" flipV="1">
              <a:off x="1666791" y="2905179"/>
              <a:ext cx="366550" cy="521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 name="AutoShape 16"/>
            <p:cNvCxnSpPr>
              <a:cxnSpLocks noChangeShapeType="1"/>
            </p:cNvCxnSpPr>
            <p:nvPr/>
          </p:nvCxnSpPr>
          <p:spPr bwMode="auto">
            <a:xfrm>
              <a:off x="3437332" y="5240084"/>
              <a:ext cx="343814" cy="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 name="AutoShape 17"/>
            <p:cNvCxnSpPr>
              <a:cxnSpLocks noChangeShapeType="1"/>
            </p:cNvCxnSpPr>
            <p:nvPr/>
          </p:nvCxnSpPr>
          <p:spPr bwMode="auto">
            <a:xfrm>
              <a:off x="2730028" y="3407442"/>
              <a:ext cx="0" cy="313083"/>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 name="AutoShape 18"/>
            <p:cNvCxnSpPr>
              <a:cxnSpLocks noChangeShapeType="1"/>
            </p:cNvCxnSpPr>
            <p:nvPr/>
          </p:nvCxnSpPr>
          <p:spPr bwMode="auto">
            <a:xfrm>
              <a:off x="2730028" y="4632392"/>
              <a:ext cx="2588" cy="328207"/>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8" name="Pyöristetty suorakulmio 17"/>
            <p:cNvSpPr/>
            <p:nvPr/>
          </p:nvSpPr>
          <p:spPr>
            <a:xfrm>
              <a:off x="2001529" y="123824"/>
              <a:ext cx="1345721" cy="858653"/>
            </a:xfrm>
            <a:prstGeom prst="roundRect">
              <a:avLst/>
            </a:prstGeom>
            <a:solidFill>
              <a:sysClr val="window" lastClr="FFFFFF"/>
            </a:solidFill>
            <a:ln w="12700" cap="flat" cmpd="sng" algn="ctr">
              <a:solidFill>
                <a:srgbClr val="A5A5A5"/>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Patient safety incident reports in </a:t>
              </a:r>
              <a:r>
                <a:rPr kumimoji="0" lang="en-US" sz="900" b="0" i="0" u="none" strike="noStrike" kern="0" cap="none" spc="0" normalizeH="0" baseline="0" noProof="0" dirty="0" err="1">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HaiPro</a:t>
              </a:r>
              <a:r>
                <a:rPr kumimoji="0" lang="en-US" sz="9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 during </a:t>
              </a:r>
              <a:endParaRPr kumimoji="0" lang="fi-FI" sz="1100" b="0" i="0" u="none" strike="noStrike" kern="0" cap="none" spc="0" normalizeH="0" baseline="0" noProof="0" dirty="0">
                <a:ln>
                  <a:noFill/>
                </a:ln>
                <a:solidFill>
                  <a:sysClr val="windowText" lastClr="000000"/>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07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2007–2013  </a:t>
              </a:r>
              <a:endParaRPr kumimoji="0" lang="fi-FI" sz="1100" b="0" i="0" u="none" strike="noStrike" kern="0" cap="none" spc="0" normalizeH="0" baseline="0" noProof="0" dirty="0">
                <a:ln>
                  <a:noFill/>
                </a:ln>
                <a:solidFill>
                  <a:sysClr val="windowText" lastClr="000000"/>
                </a:solidFill>
                <a:effectLst/>
                <a:uLnTx/>
                <a:uFillTx/>
                <a:latin typeface="Calibri"/>
                <a:ea typeface="Calibri" panose="020F0502020204030204" pitchFamily="34" charset="0"/>
                <a:cs typeface="Times New Roman" panose="02020603050405020304" pitchFamily="18" charset="0"/>
              </a:endParaRPr>
            </a:p>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Times New Roman" panose="02020603050405020304" pitchFamily="18" charset="0"/>
                </a:rPr>
                <a:t>(n=36 126)</a:t>
              </a:r>
              <a:endParaRPr kumimoji="0" lang="fi-FI" sz="1100" b="0" i="0" u="none" strike="noStrike" kern="0" cap="none" spc="0" normalizeH="0" baseline="0" noProof="0" dirty="0">
                <a:ln>
                  <a:noFill/>
                </a:ln>
                <a:solidFill>
                  <a:sysClr val="windowText" lastClr="000000"/>
                </a:solidFill>
                <a:effectLst/>
                <a:uLnTx/>
                <a:uFillTx/>
                <a:latin typeface="Calibri"/>
                <a:ea typeface="Calibri" panose="020F0502020204030204" pitchFamily="34" charset="0"/>
                <a:cs typeface="Times New Roman" panose="02020603050405020304" pitchFamily="18" charset="0"/>
              </a:endParaRPr>
            </a:p>
          </p:txBody>
        </p:sp>
        <p:cxnSp>
          <p:nvCxnSpPr>
            <p:cNvPr id="19" name="AutoShape 18"/>
            <p:cNvCxnSpPr>
              <a:cxnSpLocks noChangeShapeType="1"/>
            </p:cNvCxnSpPr>
            <p:nvPr/>
          </p:nvCxnSpPr>
          <p:spPr bwMode="auto">
            <a:xfrm>
              <a:off x="2673840" y="982563"/>
              <a:ext cx="5897" cy="322532"/>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0" name="AutoShape 10"/>
            <p:cNvSpPr>
              <a:spLocks noChangeArrowheads="1"/>
            </p:cNvSpPr>
            <p:nvPr/>
          </p:nvSpPr>
          <p:spPr bwMode="auto">
            <a:xfrm>
              <a:off x="2065732" y="5827189"/>
              <a:ext cx="1371600" cy="866775"/>
            </a:xfrm>
            <a:prstGeom prst="roundRect">
              <a:avLst>
                <a:gd name="adj" fmla="val 16667"/>
              </a:avLst>
            </a:prstGeom>
            <a:solidFill>
              <a:sysClr val="window" lastClr="FFFFFF"/>
            </a:solidFill>
            <a:ln w="12700" cap="flat" cmpd="sng" algn="ctr">
              <a:solidFill>
                <a:sysClr val="windowText" lastClr="000000"/>
              </a:solidFill>
              <a:prstDash val="solid"/>
              <a:miter lim="800000"/>
              <a:headEnd/>
              <a:tailEnd/>
            </a:ln>
            <a:effectLst/>
          </p:spPr>
          <p:txBody>
            <a:bodyPr rot="0" vert="horz" wrap="square" lIns="91440" tIns="45720" rIns="91440" bIns="45720" anchor="t" anchorCtr="0" upright="1">
              <a:noAutofit/>
            </a:bodyPr>
            <a:lstStyle/>
            <a:p>
              <a:pPr marL="0" marR="0" lvl="0" indent="0" algn="ctr" defTabSz="914400" eaLnBrk="1" fontAlgn="auto" latinLnBrk="0" hangingPunct="1">
                <a:lnSpc>
                  <a:spcPct val="106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mn-cs"/>
                </a:rPr>
                <a:t>Most reported medications (≥4) and ISMP’s High-Alert Medications* (≥3) </a:t>
              </a:r>
              <a:endParaRPr kumimoji="0" lang="fi-FI"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S Mincho" panose="02020609040205080304" pitchFamily="49" charset="-128"/>
                <a:cs typeface="+mn-cs"/>
              </a:endParaRPr>
            </a:p>
            <a:p>
              <a:pPr marL="0" marR="0" lvl="0" indent="0" algn="ctr" defTabSz="914400" eaLnBrk="1" fontAlgn="auto" latinLnBrk="0" hangingPunct="1">
                <a:lnSpc>
                  <a:spcPct val="106000"/>
                </a:lnSpc>
                <a:spcBef>
                  <a:spcPts val="0"/>
                </a:spcBef>
                <a:spcAft>
                  <a:spcPts val="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a:t>
              </a:r>
              <a:r>
                <a:rPr kumimoji="0" lang="en-US" sz="9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mn-cs"/>
                </a:rPr>
                <a:t> (n=120)</a:t>
              </a:r>
              <a:endParaRPr kumimoji="0" lang="fi-FI"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S Mincho" panose="02020609040205080304" pitchFamily="49" charset="-128"/>
                <a:cs typeface="+mn-cs"/>
              </a:endParaRPr>
            </a:p>
          </p:txBody>
        </p:sp>
        <p:sp>
          <p:nvSpPr>
            <p:cNvPr id="21" name="AutoShape 11"/>
            <p:cNvSpPr>
              <a:spLocks noChangeArrowheads="1"/>
            </p:cNvSpPr>
            <p:nvPr/>
          </p:nvSpPr>
          <p:spPr bwMode="auto">
            <a:xfrm>
              <a:off x="3781146" y="5014130"/>
              <a:ext cx="896390" cy="423806"/>
            </a:xfrm>
            <a:prstGeom prst="roundRect">
              <a:avLst>
                <a:gd name="adj" fmla="val 16667"/>
              </a:avLst>
            </a:prstGeom>
            <a:solidFill>
              <a:sysClr val="window" lastClr="FFFFFF"/>
            </a:solidFill>
            <a:ln w="12700" cap="flat" cmpd="sng" algn="ctr">
              <a:solidFill>
                <a:srgbClr val="A5A5A5"/>
              </a:solidFill>
              <a:prstDash val="solid"/>
              <a:miter lim="800000"/>
              <a:headEnd/>
              <a:tailEnd/>
            </a:ln>
            <a:effectLst/>
          </p:spPr>
          <p:txBody>
            <a:bodyPr rot="0" vert="horz" wrap="square" lIns="91440" tIns="45720" rIns="91440" bIns="45720" anchor="ctr" anchorCtr="0" upright="1">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9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mn-cs"/>
                </a:rPr>
                <a:t>Quantitative analysis</a:t>
              </a:r>
              <a:endParaRPr kumimoji="0" lang="fi-FI" sz="12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S Mincho" panose="02020609040205080304" pitchFamily="49" charset="-128"/>
                <a:cs typeface="+mn-cs"/>
              </a:endParaRPr>
            </a:p>
          </p:txBody>
        </p:sp>
        <p:cxnSp>
          <p:nvCxnSpPr>
            <p:cNvPr id="22" name="AutoShape 16"/>
            <p:cNvCxnSpPr>
              <a:cxnSpLocks noChangeShapeType="1"/>
            </p:cNvCxnSpPr>
            <p:nvPr/>
          </p:nvCxnSpPr>
          <p:spPr bwMode="auto">
            <a:xfrm>
              <a:off x="3437611" y="6232888"/>
              <a:ext cx="343535" cy="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3" name="AutoShape 11"/>
            <p:cNvSpPr>
              <a:spLocks noChangeArrowheads="1"/>
            </p:cNvSpPr>
            <p:nvPr/>
          </p:nvSpPr>
          <p:spPr bwMode="auto">
            <a:xfrm>
              <a:off x="3781146" y="5884321"/>
              <a:ext cx="892479" cy="710905"/>
            </a:xfrm>
            <a:prstGeom prst="roundRect">
              <a:avLst>
                <a:gd name="adj" fmla="val 16667"/>
              </a:avLst>
            </a:prstGeom>
            <a:solidFill>
              <a:sysClr val="window" lastClr="FFFFFF"/>
            </a:solidFill>
            <a:ln w="12700" cap="flat" cmpd="sng" algn="ctr">
              <a:solidFill>
                <a:srgbClr val="A5A5A5"/>
              </a:solidFill>
              <a:prstDash val="solid"/>
              <a:miter lim="800000"/>
              <a:headEnd/>
              <a:tailEnd/>
            </a:ln>
            <a:effectLst/>
          </p:spPr>
          <p:txBody>
            <a:bodyPr rot="0" vert="horz" wrap="square" lIns="91440" tIns="45720" rIns="91440" bIns="45720" anchor="ctr" anchorCtr="0" upright="1">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900" b="0" i="0" u="none" strike="noStrike" kern="0" cap="none" spc="0" normalizeH="0" baseline="0" noProof="0">
                  <a:ln>
                    <a:noFill/>
                  </a:ln>
                  <a:solidFill>
                    <a:sysClr val="windowText" lastClr="000000"/>
                  </a:solidFill>
                  <a:effectLst/>
                  <a:uLnTx/>
                  <a:uFillTx/>
                  <a:latin typeface="Arial" panose="020B0604020202020204" pitchFamily="34" charset="0"/>
                  <a:ea typeface="Calibri" panose="020F0502020204030204" pitchFamily="34" charset="0"/>
                  <a:cs typeface="+mn-cs"/>
                </a:rPr>
                <a:t>Qualitative simplified root cause analysis</a:t>
              </a:r>
              <a:endParaRPr kumimoji="0" lang="fi-FI" sz="1200" b="0" i="0" u="none" strike="noStrike" kern="0" cap="none" spc="0" normalizeH="0" baseline="0" noProof="0">
                <a:ln>
                  <a:noFill/>
                </a:ln>
                <a:solidFill>
                  <a:sysClr val="windowText" lastClr="000000"/>
                </a:solidFill>
                <a:effectLst/>
                <a:uLnTx/>
                <a:uFillTx/>
                <a:latin typeface="Times New Roman" panose="02020603050405020304" pitchFamily="18" charset="0"/>
                <a:ea typeface="MS Mincho" panose="02020609040205080304" pitchFamily="49" charset="-128"/>
                <a:cs typeface="+mn-cs"/>
              </a:endParaRPr>
            </a:p>
          </p:txBody>
        </p:sp>
        <p:cxnSp>
          <p:nvCxnSpPr>
            <p:cNvPr id="24" name="AutoShape 15"/>
            <p:cNvCxnSpPr>
              <a:cxnSpLocks noChangeShapeType="1"/>
            </p:cNvCxnSpPr>
            <p:nvPr/>
          </p:nvCxnSpPr>
          <p:spPr bwMode="auto">
            <a:xfrm flipH="1" flipV="1">
              <a:off x="1705248" y="4167383"/>
              <a:ext cx="344805" cy="127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5" name="AutoShape 17"/>
            <p:cNvCxnSpPr>
              <a:cxnSpLocks noChangeShapeType="1"/>
            </p:cNvCxnSpPr>
            <p:nvPr/>
          </p:nvCxnSpPr>
          <p:spPr bwMode="auto">
            <a:xfrm flipH="1">
              <a:off x="2725483" y="5512856"/>
              <a:ext cx="282" cy="314325"/>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28" name="Otsikko 2"/>
          <p:cNvSpPr>
            <a:spLocks noGrp="1"/>
          </p:cNvSpPr>
          <p:nvPr>
            <p:ph type="title"/>
          </p:nvPr>
        </p:nvSpPr>
        <p:spPr>
          <a:xfrm>
            <a:off x="395536" y="296173"/>
            <a:ext cx="8229600" cy="864096"/>
          </a:xfrm>
        </p:spPr>
        <p:txBody>
          <a:bodyPr>
            <a:normAutofit/>
          </a:bodyPr>
          <a:lstStyle/>
          <a:p>
            <a:r>
              <a:rPr lang="fi-FI" sz="4400" dirty="0" err="1" smtClean="0"/>
              <a:t>study</a:t>
            </a:r>
            <a:r>
              <a:rPr lang="fi-FI" sz="4400" dirty="0" smtClean="0"/>
              <a:t> outline</a:t>
            </a:r>
            <a:endParaRPr lang="fi-FI" sz="4400" dirty="0"/>
          </a:p>
        </p:txBody>
      </p:sp>
    </p:spTree>
    <p:extLst>
      <p:ext uri="{BB962C8B-B14F-4D97-AF65-F5344CB8AC3E}">
        <p14:creationId xmlns:p14="http://schemas.microsoft.com/office/powerpoint/2010/main" val="3950784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467036" y="1628800"/>
            <a:ext cx="8676964" cy="3312368"/>
          </a:xfrm>
        </p:spPr>
        <p:txBody>
          <a:bodyPr/>
          <a:lstStyle/>
          <a:p>
            <a:pPr fontAlgn="auto">
              <a:lnSpc>
                <a:spcPct val="80000"/>
              </a:lnSpc>
              <a:spcAft>
                <a:spcPts val="0"/>
              </a:spcAft>
              <a:defRPr/>
            </a:pPr>
            <a:r>
              <a:rPr lang="en-US" sz="2800" dirty="0" smtClean="0">
                <a:latin typeface="+mj-lt"/>
              </a:rPr>
              <a:t>The total sample included 249 reports with 280 medications</a:t>
            </a:r>
          </a:p>
          <a:p>
            <a:pPr fontAlgn="auto">
              <a:lnSpc>
                <a:spcPct val="80000"/>
              </a:lnSpc>
              <a:spcAft>
                <a:spcPts val="0"/>
              </a:spcAft>
              <a:defRPr/>
            </a:pPr>
            <a:r>
              <a:rPr lang="en-US" sz="2800" dirty="0" smtClean="0">
                <a:latin typeface="+mj-lt"/>
              </a:rPr>
              <a:t>The most common therapeutic groups were </a:t>
            </a:r>
          </a:p>
          <a:p>
            <a:pPr lvl="1" fontAlgn="auto">
              <a:lnSpc>
                <a:spcPct val="80000"/>
              </a:lnSpc>
              <a:spcAft>
                <a:spcPts val="0"/>
              </a:spcAft>
              <a:defRPr/>
            </a:pPr>
            <a:r>
              <a:rPr lang="en-US" sz="2800" dirty="0" err="1" smtClean="0"/>
              <a:t>antibacterials</a:t>
            </a:r>
            <a:r>
              <a:rPr lang="en-US" sz="2800" dirty="0" smtClean="0"/>
              <a:t> for systemic use (13%), </a:t>
            </a:r>
          </a:p>
          <a:p>
            <a:pPr lvl="1" fontAlgn="auto">
              <a:lnSpc>
                <a:spcPct val="80000"/>
              </a:lnSpc>
              <a:spcAft>
                <a:spcPts val="0"/>
              </a:spcAft>
              <a:defRPr/>
            </a:pPr>
            <a:r>
              <a:rPr lang="en-US" sz="2800" dirty="0" err="1" smtClean="0"/>
              <a:t>psycholeptics</a:t>
            </a:r>
            <a:r>
              <a:rPr lang="en-US" sz="2800" dirty="0" smtClean="0"/>
              <a:t> (10%), </a:t>
            </a:r>
          </a:p>
          <a:p>
            <a:pPr lvl="1" fontAlgn="auto">
              <a:lnSpc>
                <a:spcPct val="80000"/>
              </a:lnSpc>
              <a:spcAft>
                <a:spcPts val="0"/>
              </a:spcAft>
              <a:defRPr/>
            </a:pPr>
            <a:r>
              <a:rPr lang="en-US" sz="2800" dirty="0" smtClean="0"/>
              <a:t>analgesics (9%), </a:t>
            </a:r>
          </a:p>
          <a:p>
            <a:pPr lvl="1" fontAlgn="auto">
              <a:lnSpc>
                <a:spcPct val="80000"/>
              </a:lnSpc>
              <a:spcAft>
                <a:spcPts val="0"/>
              </a:spcAft>
              <a:defRPr/>
            </a:pPr>
            <a:r>
              <a:rPr lang="en-US" sz="2800" dirty="0" smtClean="0"/>
              <a:t>antithrombotic agents (9%) and </a:t>
            </a:r>
          </a:p>
          <a:p>
            <a:pPr lvl="1" fontAlgn="auto">
              <a:lnSpc>
                <a:spcPct val="80000"/>
              </a:lnSpc>
              <a:spcAft>
                <a:spcPts val="0"/>
              </a:spcAft>
              <a:defRPr/>
            </a:pPr>
            <a:r>
              <a:rPr lang="en-US" sz="2800" dirty="0" smtClean="0"/>
              <a:t>anesthetics (7%)</a:t>
            </a:r>
          </a:p>
          <a:p>
            <a:pPr fontAlgn="auto">
              <a:lnSpc>
                <a:spcPct val="80000"/>
              </a:lnSpc>
              <a:spcAft>
                <a:spcPts val="0"/>
              </a:spcAft>
              <a:defRPr/>
            </a:pPr>
            <a:r>
              <a:rPr lang="en-US" sz="2800" dirty="0" smtClean="0">
                <a:latin typeface="+mj-lt"/>
              </a:rPr>
              <a:t>These five medication groups were involved in almost half (46%) of all reported MEs in the study sample</a:t>
            </a:r>
          </a:p>
          <a:p>
            <a:pPr fontAlgn="auto">
              <a:lnSpc>
                <a:spcPct val="80000"/>
              </a:lnSpc>
              <a:spcAft>
                <a:spcPts val="0"/>
              </a:spcAft>
              <a:defRPr/>
            </a:pPr>
            <a:endParaRPr lang="en-US" dirty="0" smtClean="0"/>
          </a:p>
          <a:p>
            <a:pPr fontAlgn="auto">
              <a:lnSpc>
                <a:spcPct val="80000"/>
              </a:lnSpc>
              <a:spcAft>
                <a:spcPts val="0"/>
              </a:spcAft>
              <a:defRPr/>
            </a:pPr>
            <a:endParaRPr lang="en-US" sz="2000" dirty="0"/>
          </a:p>
          <a:p>
            <a:pPr fontAlgn="auto">
              <a:lnSpc>
                <a:spcPct val="80000"/>
              </a:lnSpc>
              <a:spcAft>
                <a:spcPts val="0"/>
              </a:spcAft>
              <a:defRPr/>
            </a:pPr>
            <a:endParaRPr lang="en-US" sz="2000" dirty="0" smtClean="0"/>
          </a:p>
          <a:p>
            <a:pPr marL="0" indent="0" fontAlgn="auto">
              <a:lnSpc>
                <a:spcPct val="80000"/>
              </a:lnSpc>
              <a:spcAft>
                <a:spcPts val="0"/>
              </a:spcAft>
              <a:buNone/>
              <a:defRPr/>
            </a:pPr>
            <a:endParaRPr lang="en-US" sz="2200" dirty="0" smtClean="0"/>
          </a:p>
          <a:p>
            <a:pPr marL="457200" lvl="1" indent="0" fontAlgn="auto">
              <a:lnSpc>
                <a:spcPct val="80000"/>
              </a:lnSpc>
              <a:spcAft>
                <a:spcPts val="0"/>
              </a:spcAft>
              <a:buNone/>
              <a:defRPr/>
            </a:pPr>
            <a:endParaRPr lang="fi-FI" sz="1400" dirty="0" smtClean="0"/>
          </a:p>
          <a:p>
            <a:pPr marL="0" indent="0" fontAlgn="auto">
              <a:lnSpc>
                <a:spcPct val="80000"/>
              </a:lnSpc>
              <a:spcAft>
                <a:spcPts val="0"/>
              </a:spcAft>
              <a:buNone/>
              <a:defRPr/>
            </a:pPr>
            <a:endParaRPr lang="fi-FI" sz="1800" dirty="0" smtClean="0"/>
          </a:p>
          <a:p>
            <a:pPr marL="457200" lvl="1" indent="0">
              <a:buNone/>
            </a:pPr>
            <a:endParaRPr lang="fi-FI" sz="1400" dirty="0"/>
          </a:p>
        </p:txBody>
      </p:sp>
      <p:sp>
        <p:nvSpPr>
          <p:cNvPr id="3" name="Otsikko 2"/>
          <p:cNvSpPr>
            <a:spLocks noGrp="1"/>
          </p:cNvSpPr>
          <p:nvPr>
            <p:ph type="title"/>
          </p:nvPr>
        </p:nvSpPr>
        <p:spPr>
          <a:xfrm>
            <a:off x="457200" y="351291"/>
            <a:ext cx="8229600" cy="864096"/>
          </a:xfrm>
        </p:spPr>
        <p:txBody>
          <a:bodyPr>
            <a:normAutofit/>
          </a:bodyPr>
          <a:lstStyle/>
          <a:p>
            <a:r>
              <a:rPr lang="fi-FI" sz="4400" dirty="0" smtClean="0"/>
              <a:t>RESULTS: </a:t>
            </a:r>
            <a:r>
              <a:rPr lang="fi-FI" sz="4400" dirty="0" err="1" smtClean="0"/>
              <a:t>medication</a:t>
            </a:r>
            <a:r>
              <a:rPr lang="fi-FI" sz="4400" dirty="0" smtClean="0"/>
              <a:t> </a:t>
            </a:r>
            <a:r>
              <a:rPr lang="fi-FI" sz="4400" dirty="0" err="1" smtClean="0"/>
              <a:t>groups</a:t>
            </a:r>
            <a:endParaRPr lang="fi-FI" sz="4400" dirty="0"/>
          </a:p>
        </p:txBody>
      </p:sp>
      <p:sp>
        <p:nvSpPr>
          <p:cNvPr id="4" name="Alatunnisteen paikkamerkki 3"/>
          <p:cNvSpPr>
            <a:spLocks noGrp="1"/>
          </p:cNvSpPr>
          <p:nvPr>
            <p:ph type="ftr" sz="quarter" idx="16"/>
          </p:nvPr>
        </p:nvSpPr>
        <p:spPr/>
        <p:txBody>
          <a:bodyPr/>
          <a:lstStyle/>
          <a:p>
            <a:fld id="{D9D72562-6F71-4F0E-9EF3-91587D7BC097}" type="datetime1">
              <a:rPr lang="fi-FI" smtClean="0">
                <a:latin typeface="Arial" pitchFamily="34" charset="0"/>
                <a:cs typeface="Arial" pitchFamily="34" charset="0"/>
              </a:rPr>
              <a:pPr/>
              <a:t>31.8.2016</a:t>
            </a:fld>
            <a:endParaRPr lang="fi-FI" dirty="0">
              <a:latin typeface="Arial" pitchFamily="34" charset="0"/>
              <a:cs typeface="Arial" pitchFamily="34" charset="0"/>
            </a:endParaRPr>
          </a:p>
        </p:txBody>
      </p:sp>
    </p:spTree>
    <p:extLst>
      <p:ext uri="{BB962C8B-B14F-4D97-AF65-F5344CB8AC3E}">
        <p14:creationId xmlns:p14="http://schemas.microsoft.com/office/powerpoint/2010/main" val="29133180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23528" y="188640"/>
            <a:ext cx="7200800" cy="864096"/>
          </a:xfrm>
        </p:spPr>
        <p:txBody>
          <a:bodyPr/>
          <a:lstStyle/>
          <a:p>
            <a:pPr marL="0" indent="0" fontAlgn="auto">
              <a:lnSpc>
                <a:spcPct val="80000"/>
              </a:lnSpc>
              <a:spcAft>
                <a:spcPts val="0"/>
              </a:spcAft>
              <a:buNone/>
              <a:defRPr/>
            </a:pPr>
            <a:r>
              <a:rPr lang="en-US" sz="1600" dirty="0" smtClean="0">
                <a:solidFill>
                  <a:schemeClr val="tx2"/>
                </a:solidFill>
              </a:rPr>
              <a:t>All </a:t>
            </a:r>
            <a:r>
              <a:rPr lang="en-US" sz="1600" dirty="0">
                <a:solidFill>
                  <a:schemeClr val="tx2"/>
                </a:solidFill>
              </a:rPr>
              <a:t>reported medications (n=280) in the included ME and near miss reports (n=249) divided </a:t>
            </a:r>
            <a:r>
              <a:rPr lang="en-US" sz="1600" dirty="0" smtClean="0">
                <a:solidFill>
                  <a:schemeClr val="tx2"/>
                </a:solidFill>
              </a:rPr>
              <a:t>in </a:t>
            </a:r>
            <a:r>
              <a:rPr lang="en-US" sz="1600" b="1" dirty="0">
                <a:solidFill>
                  <a:schemeClr val="tx2"/>
                </a:solidFill>
              </a:rPr>
              <a:t>43 therapeutic classes </a:t>
            </a:r>
            <a:r>
              <a:rPr lang="en-US" sz="1600" dirty="0">
                <a:solidFill>
                  <a:schemeClr val="tx2"/>
                </a:solidFill>
              </a:rPr>
              <a:t>by ATC-codes and compared to the hospital’s medication consumption in </a:t>
            </a:r>
            <a:r>
              <a:rPr lang="en-US" sz="1600" dirty="0" smtClean="0">
                <a:solidFill>
                  <a:schemeClr val="tx2"/>
                </a:solidFill>
              </a:rPr>
              <a:t>dispensing </a:t>
            </a:r>
            <a:r>
              <a:rPr lang="en-US" sz="1600" dirty="0">
                <a:solidFill>
                  <a:schemeClr val="tx2"/>
                </a:solidFill>
              </a:rPr>
              <a:t>units* in 2007-2013.</a:t>
            </a:r>
          </a:p>
          <a:p>
            <a:pPr marL="457200" lvl="1" indent="0" fontAlgn="auto">
              <a:lnSpc>
                <a:spcPct val="80000"/>
              </a:lnSpc>
              <a:spcAft>
                <a:spcPts val="0"/>
              </a:spcAft>
              <a:buNone/>
              <a:defRPr/>
            </a:pPr>
            <a:endParaRPr lang="fi-FI" sz="1400" dirty="0" smtClean="0"/>
          </a:p>
          <a:p>
            <a:pPr marL="0" indent="0" fontAlgn="auto">
              <a:lnSpc>
                <a:spcPct val="80000"/>
              </a:lnSpc>
              <a:spcAft>
                <a:spcPts val="0"/>
              </a:spcAft>
              <a:buNone/>
              <a:defRPr/>
            </a:pPr>
            <a:endParaRPr lang="fi-FI" sz="1800" dirty="0" smtClean="0"/>
          </a:p>
          <a:p>
            <a:pPr lvl="1"/>
            <a:endParaRPr lang="fi-FI" sz="1400" dirty="0"/>
          </a:p>
        </p:txBody>
      </p:sp>
      <p:graphicFrame>
        <p:nvGraphicFramePr>
          <p:cNvPr id="7" name="Taulukko 6"/>
          <p:cNvGraphicFramePr>
            <a:graphicFrameLocks noGrp="1"/>
          </p:cNvGraphicFramePr>
          <p:nvPr>
            <p:extLst>
              <p:ext uri="{D42A27DB-BD31-4B8C-83A1-F6EECF244321}">
                <p14:modId xmlns:p14="http://schemas.microsoft.com/office/powerpoint/2010/main" val="838495354"/>
              </p:ext>
            </p:extLst>
          </p:nvPr>
        </p:nvGraphicFramePr>
        <p:xfrm>
          <a:off x="719572" y="906081"/>
          <a:ext cx="6552725" cy="5951919"/>
        </p:xfrm>
        <a:graphic>
          <a:graphicData uri="http://schemas.openxmlformats.org/drawingml/2006/table">
            <a:tbl>
              <a:tblPr firstRow="1" firstCol="1" bandRow="1"/>
              <a:tblGrid>
                <a:gridCol w="3127165"/>
                <a:gridCol w="865428"/>
                <a:gridCol w="280878"/>
                <a:gridCol w="132960"/>
                <a:gridCol w="863223"/>
                <a:gridCol w="324260"/>
                <a:gridCol w="646316"/>
                <a:gridCol w="312495"/>
              </a:tblGrid>
              <a:tr h="469471">
                <a:tc>
                  <a:txBody>
                    <a:bodyPr/>
                    <a:lstStyle/>
                    <a:p>
                      <a:pPr algn="l">
                        <a:lnSpc>
                          <a:spcPct val="107000"/>
                        </a:lnSpc>
                        <a:spcAft>
                          <a:spcPts val="0"/>
                        </a:spcAft>
                      </a:pPr>
                      <a:r>
                        <a:rPr lang="en-US"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Therapeutic Group</a:t>
                      </a:r>
                      <a:endParaRPr lang="fi-FI"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Number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Of Cases</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n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a:lnSpc>
                          <a:spcPct val="107000"/>
                        </a:lnSpc>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Consumption</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2007-2013</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(dispensing units*)</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i-FI"/>
                    </a:p>
                  </a:txBody>
                  <a:tcPr/>
                </a:tc>
                <a:tc hMerge="1">
                  <a:txBody>
                    <a:bodyPr/>
                    <a:lstStyle/>
                    <a:p>
                      <a:endParaRPr lang="fi-FI"/>
                    </a:p>
                  </a:txBody>
                  <a:tcPr/>
                </a:tc>
                <a:tc hMerge="1">
                  <a:txBody>
                    <a:bodyPr/>
                    <a:lstStyle/>
                    <a:p>
                      <a:endParaRPr lang="fi-FI"/>
                    </a:p>
                  </a:txBody>
                  <a:tcPr/>
                </a:tc>
                <a:tc gridSpan="2">
                  <a:txBody>
                    <a:bodyPr/>
                    <a:lstStyle/>
                    <a:p>
                      <a:pPr algn="ctr">
                        <a:lnSpc>
                          <a:spcPct val="107000"/>
                        </a:lnSpc>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Errors/</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Consumption</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r>
                        <a:rPr lang="en-US" sz="100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a:t>
                      </a: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i-FI"/>
                    </a:p>
                  </a:txBody>
                  <a:tcPr/>
                </a:tc>
              </a:tr>
              <a:tr h="152297">
                <a:tc>
                  <a:txBody>
                    <a:bodyPr/>
                    <a:lstStyle/>
                    <a:p>
                      <a:pPr algn="l">
                        <a:lnSpc>
                          <a:spcPct val="107000"/>
                        </a:lnSpc>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Antibacterials for systemic use (J01)</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gn="r">
                        <a:lnSpc>
                          <a:spcPct val="107000"/>
                        </a:lnSpc>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 (12.5)</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gn="ctr">
                        <a:lnSpc>
                          <a:spcPct val="107000"/>
                        </a:lnSpc>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gridSpan="2">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8 616 351</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c>
                  <a:txBody>
                    <a:bodyPr/>
                    <a:lstStyle/>
                    <a:p>
                      <a:pPr algn="r">
                        <a:lnSpc>
                          <a:spcPct val="107000"/>
                        </a:lnSpc>
                        <a:spcAft>
                          <a:spcPts val="0"/>
                        </a:spcAft>
                      </a:pPr>
                      <a:r>
                        <a:rPr lang="fi-FI" sz="5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w="12700" cap="flat" cmpd="sng" algn="ctr">
                      <a:solidFill>
                        <a:srgbClr val="000000"/>
                      </a:solidFill>
                      <a:prstDash val="solid"/>
                      <a:round/>
                      <a:headEnd type="none" w="med" len="med"/>
                      <a:tailEnd type="none" w="med" len="med"/>
                    </a:lnT>
                    <a:lnB>
                      <a:noFill/>
                    </a:lnB>
                    <a:solidFill>
                      <a:srgbClr val="CCCCCC"/>
                    </a:solidFill>
                  </a:tcPr>
                </a:tc>
              </a:tr>
              <a:tr h="152297">
                <a:tc>
                  <a:txBody>
                    <a:bodyPr/>
                    <a:lstStyle/>
                    <a:p>
                      <a:pPr algn="l">
                        <a:lnSpc>
                          <a:spcPct val="107000"/>
                        </a:lnSpc>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Psychol</a:t>
                      </a: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eptics (N05)</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 (9.6)</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12 180 221</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Analgesics (N02)</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 (8.6)</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17 237 117</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Antitrombotic agents (B01)</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 (8.6)</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4 601 147</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Anesthetics (N01)</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 (7.1)</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5 295 278</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Psychoanaleptics (N06)</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 (4.3)</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2 540 655</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Diuretics (C03)</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 (3.9)</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2 990 798</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Cardiac therapy (C01)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 (3.9)</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2 195 909</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Blood substitutes and perfusion solutions (B05)</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 (3.6)</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15 234 626</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Agents acting on the renin-angiotensin system (C09)</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 (3.6)</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1 818 711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Calcium channel blockers (C08)</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 (2.5)</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1 340 207</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Drugs used in diabetes (A10)</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 (2.5)</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1 274 021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Anti-inflammatory and antirheumatic products (M01)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 (2.1)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5 160 053</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Antiepileptics (N03)</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 (2.1)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3 224 212</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Muscle relaxants (M03)</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 (2.1)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815 491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Anti-parkinson drugs (N04)</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 (1.8)</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504 629</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9.9</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Mineral supplements (A12)</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 (1.4)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3 094 696</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Drugs for acid related disorders (A02)</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 (1.4)</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3 586 929</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Drugs for functional gastrointestinal disorders (A03)</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 (1.4)</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1 825 389</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Urologicals (G04)</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 (1.4)</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832 071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4.8</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Beta blocking agents (C07)</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(1.1)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3 115 490</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Respiratory system (R)</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(1.1)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2 949 970</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Corticosteroids for systemic use (H02)</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(1.1)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2 508 176</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Pituitary, hypotalamic hormones and analogues (H01)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(1.1)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734 160</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Antiprotozoals (P01)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(1.1)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442 716</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6.8</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fi-FI" sz="10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Antigout</a:t>
                      </a: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10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preparations</a:t>
                      </a: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(M04)</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(1.1)</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192 124</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15.6</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en-US"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Drugs for treatment of bone diseases (M05)</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 (1.1)</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2">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80 956</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37.1</a:t>
                      </a:r>
                      <a:endParaRPr lang="fi-FI" sz="10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a:txBody>
                    <a:bodyPr/>
                    <a:lstStyle/>
                    <a:p>
                      <a:pPr algn="r">
                        <a:lnSpc>
                          <a:spcPct val="107000"/>
                        </a:lnSpc>
                        <a:spcAft>
                          <a:spcPts val="0"/>
                        </a:spcAft>
                      </a:pPr>
                      <a:r>
                        <a:rPr lang="fi-FI" sz="5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r>
              <a:tr h="152297">
                <a:tc>
                  <a:txBody>
                    <a:bodyPr/>
                    <a:lstStyle/>
                    <a:p>
                      <a:pPr algn="l">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Other therapeutic groups**</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 </a:t>
                      </a: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gridSpan="2">
                  <a:txBody>
                    <a:bodyPr/>
                    <a:lstStyle/>
                    <a:p>
                      <a:pPr algn="r">
                        <a:lnSpc>
                          <a:spcPct val="107000"/>
                        </a:lnSpc>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hMerge="1">
                  <a:txBody>
                    <a:bodyPr/>
                    <a:lstStyle/>
                    <a:p>
                      <a:endParaRPr lang="fi-FI"/>
                    </a:p>
                  </a:txBody>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31 551 905</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c>
                  <a:txBody>
                    <a:bodyPr/>
                    <a:lstStyle/>
                    <a:p>
                      <a:pPr algn="r">
                        <a:lnSpc>
                          <a:spcPct val="107000"/>
                        </a:lnSpc>
                        <a:spcAft>
                          <a:spcPts val="0"/>
                        </a:spcAft>
                      </a:pPr>
                      <a:r>
                        <a:rPr lang="fi-FI" sz="5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fi-FI" sz="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tcPr>
                </a:tc>
              </a:tr>
              <a:tr h="152297">
                <a:tc>
                  <a:txBody>
                    <a:bodyPr/>
                    <a:lstStyle/>
                    <a:p>
                      <a:pPr algn="l">
                        <a:lnSpc>
                          <a:spcPct val="107000"/>
                        </a:lnSpc>
                        <a:spcAft>
                          <a:spcPts val="0"/>
                        </a:spcAft>
                      </a:pPr>
                      <a:r>
                        <a:rPr lang="fi-FI"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TOTAL</a:t>
                      </a:r>
                      <a:endParaRPr lang="fi-FI" sz="105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gridSpan="7">
                  <a:txBody>
                    <a:bodyPr/>
                    <a:lstStyle/>
                    <a:p>
                      <a:pPr algn="l">
                        <a:lnSpc>
                          <a:spcPct val="107000"/>
                        </a:lnSpc>
                        <a:spcAft>
                          <a:spcPts val="0"/>
                        </a:spcAft>
                      </a:pP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10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280 (100)                 </a:t>
                      </a:r>
                      <a:r>
                        <a:rPr lang="fi-FI" sz="10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135 </a:t>
                      </a: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944 007                         </a:t>
                      </a:r>
                      <a:r>
                        <a:rPr lang="fi-FI" sz="10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fi-FI"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a:t>
                      </a:r>
                      <a:endParaRPr lang="fi-FI" sz="10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a:noFill/>
                    </a:lnB>
                    <a:solidFill>
                      <a:srgbClr val="CCCCCC"/>
                    </a:solidFill>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r>
              <a:tr h="732249">
                <a:tc gridSpan="8">
                  <a:txBody>
                    <a:bodyPr/>
                    <a:lstStyle/>
                    <a:p>
                      <a:pPr marL="0" indent="0" algn="just">
                        <a:lnSpc>
                          <a:spcPct val="107000"/>
                        </a:lnSpc>
                        <a:spcAft>
                          <a:spcPts val="0"/>
                        </a:spcAft>
                        <a:buFont typeface="Arial" panose="020B0604020202020204" pitchFamily="34" charset="0"/>
                        <a:buNone/>
                      </a:pPr>
                      <a:r>
                        <a:rPr lang="en-US" sz="9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Dispensing </a:t>
                      </a:r>
                      <a:r>
                        <a:rPr lang="en-US" sz="9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unit</a:t>
                      </a: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tablet, capsule, vial, ampoule, injection/infusion bottle, infusion bag, sachet, transdermal patch etc. </a:t>
                      </a:r>
                      <a:endParaRPr lang="en-US" sz="9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0"/>
                        </a:spcAft>
                        <a:buFont typeface="Arial" panose="020B0604020202020204" pitchFamily="34" charset="0"/>
                        <a:buNone/>
                      </a:pPr>
                      <a:r>
                        <a:rPr lang="en-US" sz="9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9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Reported twice: </a:t>
                      </a: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diagnostic agents (V04), lipid modifying agents (C10), sex hormones and modulators of the genital system (G03), </a:t>
                      </a:r>
                      <a:r>
                        <a:rPr lang="en-US" sz="9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antimycotics</a:t>
                      </a: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for systemic use (J02), antivirals for systemic use (J05) and all other therapeutic groups (e.g. antidotes, V03). </a:t>
                      </a:r>
                      <a:r>
                        <a:rPr lang="en-US" sz="9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Reported once:</a:t>
                      </a: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endocrine therapy (L02), </a:t>
                      </a:r>
                      <a:r>
                        <a:rPr lang="en-US" sz="9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dermatologicals</a:t>
                      </a: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 </a:t>
                      </a:r>
                      <a:r>
                        <a:rPr lang="en-US" sz="9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antihemorrhagics</a:t>
                      </a: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(B02), immune sera and immunoglobulins (J06), </a:t>
                      </a:r>
                      <a:r>
                        <a:rPr lang="en-US" sz="9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immunosupressants</a:t>
                      </a: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(L04), general </a:t>
                      </a:r>
                      <a:r>
                        <a:rPr lang="en-US" sz="9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nutritients</a:t>
                      </a: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(V06), vaccines (J07), antineoplastic agents (L01), contrast media (V08) and vitamins (A11</a:t>
                      </a:r>
                      <a:r>
                        <a:rPr lang="en-US" sz="9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fi-FI"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38627" marR="38627"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r>
            </a:tbl>
          </a:graphicData>
        </a:graphic>
      </p:graphicFrame>
      <p:sp>
        <p:nvSpPr>
          <p:cNvPr id="9" name="Oikea aaltosulje 8"/>
          <p:cNvSpPr/>
          <p:nvPr/>
        </p:nvSpPr>
        <p:spPr>
          <a:xfrm>
            <a:off x="7277617" y="1466782"/>
            <a:ext cx="216027" cy="648072"/>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i-FI"/>
          </a:p>
        </p:txBody>
      </p:sp>
      <p:sp>
        <p:nvSpPr>
          <p:cNvPr id="10" name="Tekstiruutu 9"/>
          <p:cNvSpPr txBox="1"/>
          <p:nvPr/>
        </p:nvSpPr>
        <p:spPr>
          <a:xfrm>
            <a:off x="7497404" y="1269278"/>
            <a:ext cx="1414304" cy="1061829"/>
          </a:xfrm>
          <a:prstGeom prst="rect">
            <a:avLst/>
          </a:prstGeom>
          <a:noFill/>
          <a:ln>
            <a:solidFill>
              <a:srgbClr val="C00000"/>
            </a:solidFill>
          </a:ln>
        </p:spPr>
        <p:txBody>
          <a:bodyPr wrap="square" rtlCol="0">
            <a:spAutoFit/>
          </a:bodyPr>
          <a:lstStyle/>
          <a:p>
            <a:r>
              <a:rPr lang="en-US" sz="1050" dirty="0">
                <a:latin typeface="+mj-lt"/>
              </a:rPr>
              <a:t>These five medication groups were involved in almost half (46%) of all reported MEs in the study sample</a:t>
            </a:r>
            <a:r>
              <a:rPr lang="en-US" sz="1050" dirty="0" smtClean="0">
                <a:latin typeface="+mj-lt"/>
              </a:rPr>
              <a:t>.</a:t>
            </a:r>
            <a:endParaRPr lang="en-US" sz="1050" dirty="0">
              <a:latin typeface="+mj-lt"/>
            </a:endParaRPr>
          </a:p>
        </p:txBody>
      </p:sp>
      <p:sp>
        <p:nvSpPr>
          <p:cNvPr id="11" name="Suorakulmio 10"/>
          <p:cNvSpPr/>
          <p:nvPr/>
        </p:nvSpPr>
        <p:spPr>
          <a:xfrm>
            <a:off x="6697920" y="3861048"/>
            <a:ext cx="285506" cy="129004"/>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2" name="Suorakulmio 11"/>
          <p:cNvSpPr/>
          <p:nvPr/>
        </p:nvSpPr>
        <p:spPr>
          <a:xfrm>
            <a:off x="6661074" y="5445224"/>
            <a:ext cx="322352" cy="351765"/>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3" name="Tekstiruutu 12"/>
          <p:cNvSpPr txBox="1"/>
          <p:nvPr/>
        </p:nvSpPr>
        <p:spPr>
          <a:xfrm>
            <a:off x="7596336" y="4545124"/>
            <a:ext cx="936104" cy="415498"/>
          </a:xfrm>
          <a:prstGeom prst="rect">
            <a:avLst/>
          </a:prstGeom>
          <a:noFill/>
          <a:ln>
            <a:solidFill>
              <a:srgbClr val="C00000"/>
            </a:solidFill>
          </a:ln>
        </p:spPr>
        <p:txBody>
          <a:bodyPr wrap="square" rtlCol="0">
            <a:spAutoFit/>
          </a:bodyPr>
          <a:lstStyle/>
          <a:p>
            <a:r>
              <a:rPr lang="en-US" sz="1050" dirty="0" smtClean="0">
                <a:latin typeface="+mj-lt"/>
              </a:rPr>
              <a:t>The highest </a:t>
            </a:r>
            <a:r>
              <a:rPr lang="en-US" sz="1050" dirty="0">
                <a:latin typeface="+mj-lt"/>
              </a:rPr>
              <a:t>error </a:t>
            </a:r>
            <a:r>
              <a:rPr lang="en-US" sz="1050" dirty="0" smtClean="0">
                <a:latin typeface="+mj-lt"/>
              </a:rPr>
              <a:t>ratios</a:t>
            </a:r>
            <a:endParaRPr lang="en-US" sz="1050" dirty="0">
              <a:latin typeface="+mj-lt"/>
            </a:endParaRPr>
          </a:p>
        </p:txBody>
      </p:sp>
      <p:cxnSp>
        <p:nvCxnSpPr>
          <p:cNvPr id="15" name="Suora nuoliyhdysviiva 14"/>
          <p:cNvCxnSpPr>
            <a:stCxn id="13" idx="1"/>
            <a:endCxn id="11" idx="3"/>
          </p:cNvCxnSpPr>
          <p:nvPr/>
        </p:nvCxnSpPr>
        <p:spPr>
          <a:xfrm flipH="1" flipV="1">
            <a:off x="6983426" y="3925550"/>
            <a:ext cx="612910" cy="8273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uora nuoliyhdysviiva 16"/>
          <p:cNvCxnSpPr>
            <a:endCxn id="12" idx="3"/>
          </p:cNvCxnSpPr>
          <p:nvPr/>
        </p:nvCxnSpPr>
        <p:spPr>
          <a:xfrm flipH="1">
            <a:off x="6983426" y="4743004"/>
            <a:ext cx="609776" cy="8781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51935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405813" y="1340768"/>
            <a:ext cx="8424936" cy="3312368"/>
          </a:xfrm>
        </p:spPr>
        <p:txBody>
          <a:bodyPr/>
          <a:lstStyle/>
          <a:p>
            <a:pPr fontAlgn="auto">
              <a:lnSpc>
                <a:spcPct val="80000"/>
              </a:lnSpc>
              <a:spcAft>
                <a:spcPts val="0"/>
              </a:spcAft>
              <a:defRPr/>
            </a:pPr>
            <a:r>
              <a:rPr lang="en-US" dirty="0"/>
              <a:t>Half (50%) of all reported medications were used via parenteral route (</a:t>
            </a:r>
            <a:r>
              <a:rPr lang="en-US" dirty="0" smtClean="0"/>
              <a:t>n=141) </a:t>
            </a:r>
          </a:p>
          <a:p>
            <a:pPr lvl="1" fontAlgn="auto">
              <a:lnSpc>
                <a:spcPct val="80000"/>
              </a:lnSpc>
              <a:spcAft>
                <a:spcPts val="0"/>
              </a:spcAft>
              <a:defRPr/>
            </a:pPr>
            <a:r>
              <a:rPr lang="en-US" dirty="0" smtClean="0"/>
              <a:t>including the most reported specific medications ceftriaxone and </a:t>
            </a:r>
            <a:r>
              <a:rPr lang="en-US" dirty="0" err="1" smtClean="0"/>
              <a:t>oxycodone</a:t>
            </a:r>
            <a:r>
              <a:rPr lang="en-US" dirty="0" smtClean="0"/>
              <a:t>  </a:t>
            </a:r>
            <a:endParaRPr lang="en-US" sz="2200" dirty="0"/>
          </a:p>
          <a:p>
            <a:pPr fontAlgn="auto">
              <a:lnSpc>
                <a:spcPct val="80000"/>
              </a:lnSpc>
              <a:spcAft>
                <a:spcPts val="0"/>
              </a:spcAft>
              <a:defRPr/>
            </a:pPr>
            <a:r>
              <a:rPr lang="en-US" dirty="0" smtClean="0"/>
              <a:t>Approximately 34% of </a:t>
            </a:r>
            <a:r>
              <a:rPr lang="en-US" dirty="0"/>
              <a:t>all reported </a:t>
            </a:r>
            <a:r>
              <a:rPr lang="en-US" dirty="0" smtClean="0"/>
              <a:t>medications in </a:t>
            </a:r>
            <a:r>
              <a:rPr lang="en-US" dirty="0"/>
              <a:t>the targeted sample were ISMP’s high-alert </a:t>
            </a:r>
            <a:r>
              <a:rPr lang="en-US" dirty="0" smtClean="0"/>
              <a:t>medications</a:t>
            </a:r>
          </a:p>
          <a:p>
            <a:pPr lvl="1" fontAlgn="auto">
              <a:lnSpc>
                <a:spcPct val="80000"/>
              </a:lnSpc>
              <a:spcAft>
                <a:spcPts val="0"/>
              </a:spcAft>
              <a:defRPr/>
            </a:pPr>
            <a:r>
              <a:rPr lang="en-US" sz="1800" dirty="0"/>
              <a:t>t</a:t>
            </a:r>
            <a:r>
              <a:rPr lang="en-US" sz="1800" dirty="0" smtClean="0"/>
              <a:t>o </a:t>
            </a:r>
            <a:r>
              <a:rPr lang="en-US" sz="1800" dirty="0"/>
              <a:t>test the validity of the targeted sample, we also took a same size random sample, which included only 10% ISMP’s high-alert </a:t>
            </a:r>
            <a:r>
              <a:rPr lang="en-US" sz="1800" dirty="0" smtClean="0"/>
              <a:t>medications</a:t>
            </a:r>
            <a:endParaRPr lang="en-US" dirty="0"/>
          </a:p>
          <a:p>
            <a:pPr fontAlgn="auto">
              <a:lnSpc>
                <a:spcPct val="80000"/>
              </a:lnSpc>
              <a:spcAft>
                <a:spcPts val="0"/>
              </a:spcAft>
              <a:defRPr/>
            </a:pPr>
            <a:r>
              <a:rPr lang="en-US" dirty="0" smtClean="0"/>
              <a:t>The </a:t>
            </a:r>
            <a:r>
              <a:rPr lang="en-US" dirty="0"/>
              <a:t>most common high-alert medications were oxycodone (5%), enoxaparin (3%), noradrenalin (3</a:t>
            </a:r>
            <a:r>
              <a:rPr lang="en-US" dirty="0" smtClean="0"/>
              <a:t>%)</a:t>
            </a:r>
            <a:endParaRPr lang="en-US" dirty="0"/>
          </a:p>
          <a:p>
            <a:pPr fontAlgn="auto">
              <a:lnSpc>
                <a:spcPct val="80000"/>
              </a:lnSpc>
              <a:spcAft>
                <a:spcPts val="0"/>
              </a:spcAft>
              <a:defRPr/>
            </a:pPr>
            <a:r>
              <a:rPr lang="en-US" dirty="0"/>
              <a:t>Ceftriaxone (administered IV) had the highest error ratio of 61.3, followed by insulin (SC, IV; error ratio 42.7) and noradrenaline (IV; error ratio 31.9</a:t>
            </a:r>
            <a:r>
              <a:rPr lang="en-US" dirty="0" smtClean="0"/>
              <a:t>)</a:t>
            </a:r>
            <a:endParaRPr lang="en-US" dirty="0"/>
          </a:p>
          <a:p>
            <a:pPr fontAlgn="auto">
              <a:lnSpc>
                <a:spcPct val="80000"/>
              </a:lnSpc>
              <a:spcAft>
                <a:spcPts val="0"/>
              </a:spcAft>
              <a:defRPr/>
            </a:pPr>
            <a:endParaRPr lang="en-US" dirty="0" smtClean="0"/>
          </a:p>
          <a:p>
            <a:pPr marL="0" indent="0" fontAlgn="auto">
              <a:lnSpc>
                <a:spcPct val="80000"/>
              </a:lnSpc>
              <a:spcAft>
                <a:spcPts val="0"/>
              </a:spcAft>
              <a:buNone/>
              <a:defRPr/>
            </a:pPr>
            <a:endParaRPr lang="en-US" dirty="0" smtClean="0"/>
          </a:p>
          <a:p>
            <a:pPr marL="457200" lvl="1" indent="0" fontAlgn="auto">
              <a:lnSpc>
                <a:spcPct val="80000"/>
              </a:lnSpc>
              <a:spcAft>
                <a:spcPts val="0"/>
              </a:spcAft>
              <a:buNone/>
              <a:defRPr/>
            </a:pPr>
            <a:endParaRPr lang="fi-FI" sz="1400" dirty="0" smtClean="0"/>
          </a:p>
          <a:p>
            <a:pPr marL="0" indent="0" fontAlgn="auto">
              <a:lnSpc>
                <a:spcPct val="80000"/>
              </a:lnSpc>
              <a:spcAft>
                <a:spcPts val="0"/>
              </a:spcAft>
              <a:buNone/>
              <a:defRPr/>
            </a:pPr>
            <a:endParaRPr lang="fi-FI" sz="1800" dirty="0" smtClean="0"/>
          </a:p>
          <a:p>
            <a:pPr marL="457200" lvl="1" indent="0">
              <a:buNone/>
            </a:pPr>
            <a:endParaRPr lang="fi-FI" sz="1400" dirty="0"/>
          </a:p>
        </p:txBody>
      </p:sp>
      <p:sp>
        <p:nvSpPr>
          <p:cNvPr id="3" name="Otsikko 2"/>
          <p:cNvSpPr>
            <a:spLocks noGrp="1"/>
          </p:cNvSpPr>
          <p:nvPr>
            <p:ph type="title"/>
          </p:nvPr>
        </p:nvSpPr>
        <p:spPr>
          <a:xfrm>
            <a:off x="405813" y="188640"/>
            <a:ext cx="8229600" cy="864096"/>
          </a:xfrm>
        </p:spPr>
        <p:txBody>
          <a:bodyPr>
            <a:normAutofit/>
          </a:bodyPr>
          <a:lstStyle/>
          <a:p>
            <a:r>
              <a:rPr lang="fi-FI" sz="4400" dirty="0" smtClean="0"/>
              <a:t>RESULTS: </a:t>
            </a:r>
            <a:r>
              <a:rPr lang="fi-FI" sz="4400" dirty="0" err="1" smtClean="0"/>
              <a:t>medications</a:t>
            </a:r>
            <a:endParaRPr lang="fi-FI" sz="4400" dirty="0"/>
          </a:p>
        </p:txBody>
      </p:sp>
    </p:spTree>
    <p:extLst>
      <p:ext uri="{BB962C8B-B14F-4D97-AF65-F5344CB8AC3E}">
        <p14:creationId xmlns:p14="http://schemas.microsoft.com/office/powerpoint/2010/main" val="12889536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611560" y="2132856"/>
            <a:ext cx="8229600" cy="3076575"/>
          </a:xfrm>
        </p:spPr>
        <p:txBody>
          <a:bodyPr/>
          <a:lstStyle/>
          <a:p>
            <a:r>
              <a:rPr lang="en-US" dirty="0" smtClean="0"/>
              <a:t>Drugs for treatment of bone diseases (M05) was the therapeutic group with the highest error ratio compared to the consumption (37.1), followed by </a:t>
            </a:r>
            <a:r>
              <a:rPr lang="en-US" dirty="0" err="1" smtClean="0"/>
              <a:t>antigout</a:t>
            </a:r>
            <a:r>
              <a:rPr lang="en-US" dirty="0" smtClean="0"/>
              <a:t> preparations (15.6) and </a:t>
            </a:r>
            <a:r>
              <a:rPr lang="en-US" dirty="0" err="1" smtClean="0"/>
              <a:t>antiparkinson</a:t>
            </a:r>
            <a:r>
              <a:rPr lang="en-US" dirty="0" smtClean="0"/>
              <a:t> drugs (9.9)</a:t>
            </a:r>
          </a:p>
          <a:p>
            <a:endParaRPr lang="fi-FI" dirty="0"/>
          </a:p>
        </p:txBody>
      </p:sp>
      <p:sp>
        <p:nvSpPr>
          <p:cNvPr id="3" name="Otsikko 2"/>
          <p:cNvSpPr>
            <a:spLocks noGrp="1"/>
          </p:cNvSpPr>
          <p:nvPr>
            <p:ph type="title"/>
          </p:nvPr>
        </p:nvSpPr>
        <p:spPr>
          <a:xfrm>
            <a:off x="457200" y="890589"/>
            <a:ext cx="8229600" cy="738212"/>
          </a:xfrm>
        </p:spPr>
        <p:txBody>
          <a:bodyPr>
            <a:normAutofit fontScale="90000"/>
          </a:bodyPr>
          <a:lstStyle/>
          <a:p>
            <a:r>
              <a:rPr lang="fi-FI" sz="5400" dirty="0" smtClean="0"/>
              <a:t>RESULTS: </a:t>
            </a:r>
            <a:r>
              <a:rPr lang="fi-FI" sz="5400" dirty="0" err="1" smtClean="0"/>
              <a:t>medications</a:t>
            </a:r>
            <a:endParaRPr lang="fi-FI" dirty="0"/>
          </a:p>
        </p:txBody>
      </p:sp>
      <p:sp>
        <p:nvSpPr>
          <p:cNvPr id="5" name="Alatunnisteen paikkamerkki 4"/>
          <p:cNvSpPr>
            <a:spLocks noGrp="1"/>
          </p:cNvSpPr>
          <p:nvPr>
            <p:ph type="ftr" sz="quarter" idx="16"/>
          </p:nvPr>
        </p:nvSpPr>
        <p:spPr/>
        <p:txBody>
          <a:bodyPr/>
          <a:lstStyle/>
          <a:p>
            <a:r>
              <a:rPr lang="fi-FI" smtClean="0"/>
              <a:t>JOHTOKUNTA 13.6.2013</a:t>
            </a:r>
            <a:endParaRPr lang="fi-FI"/>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457200" y="1556792"/>
            <a:ext cx="8095928" cy="4536504"/>
          </a:xfrm>
        </p:spPr>
        <p:txBody>
          <a:bodyPr/>
          <a:lstStyle/>
          <a:p>
            <a:pPr marL="0" indent="0" fontAlgn="auto">
              <a:lnSpc>
                <a:spcPct val="80000"/>
              </a:lnSpc>
              <a:spcAft>
                <a:spcPts val="0"/>
              </a:spcAft>
              <a:buNone/>
              <a:defRPr/>
            </a:pPr>
            <a:endParaRPr lang="fi-FI" sz="2000" dirty="0" smtClean="0"/>
          </a:p>
          <a:p>
            <a:pPr fontAlgn="auto">
              <a:lnSpc>
                <a:spcPct val="80000"/>
              </a:lnSpc>
              <a:spcAft>
                <a:spcPts val="0"/>
              </a:spcAft>
              <a:defRPr/>
            </a:pPr>
            <a:r>
              <a:rPr lang="en-US" dirty="0"/>
              <a:t>A majority (80%) of the reported medication errors </a:t>
            </a:r>
            <a:r>
              <a:rPr lang="en-US" dirty="0" smtClean="0"/>
              <a:t>actually </a:t>
            </a:r>
            <a:r>
              <a:rPr lang="en-US" dirty="0"/>
              <a:t>occurred to </a:t>
            </a:r>
            <a:r>
              <a:rPr lang="en-US" dirty="0" smtClean="0"/>
              <a:t>patients</a:t>
            </a:r>
          </a:p>
          <a:p>
            <a:pPr lvl="1" fontAlgn="auto">
              <a:lnSpc>
                <a:spcPct val="80000"/>
              </a:lnSpc>
              <a:spcAft>
                <a:spcPts val="0"/>
              </a:spcAft>
              <a:defRPr/>
            </a:pPr>
            <a:r>
              <a:rPr lang="en-US" dirty="0" smtClean="0"/>
              <a:t>particularly </a:t>
            </a:r>
            <a:r>
              <a:rPr lang="en-US" dirty="0"/>
              <a:t>most of these errors related to oxycodone (n=11) and enoxaparin (n=8</a:t>
            </a:r>
            <a:r>
              <a:rPr lang="en-US" dirty="0" smtClean="0"/>
              <a:t>) </a:t>
            </a:r>
            <a:endParaRPr lang="en-US" sz="3600" dirty="0" smtClean="0"/>
          </a:p>
          <a:p>
            <a:pPr fontAlgn="auto">
              <a:lnSpc>
                <a:spcPct val="80000"/>
              </a:lnSpc>
              <a:spcAft>
                <a:spcPts val="0"/>
              </a:spcAft>
              <a:defRPr/>
            </a:pPr>
            <a:r>
              <a:rPr lang="en-US" dirty="0" smtClean="0"/>
              <a:t>Clearly </a:t>
            </a:r>
            <a:r>
              <a:rPr lang="en-US" dirty="0"/>
              <a:t>the most common error type was </a:t>
            </a:r>
            <a:r>
              <a:rPr lang="en-US" b="1" dirty="0"/>
              <a:t>administration errors</a:t>
            </a:r>
            <a:r>
              <a:rPr lang="en-US" dirty="0"/>
              <a:t> (34% of the all reported </a:t>
            </a:r>
            <a:r>
              <a:rPr lang="en-US" dirty="0" smtClean="0"/>
              <a:t>MEs)</a:t>
            </a:r>
            <a:endParaRPr lang="en-US" sz="3600" dirty="0" smtClean="0"/>
          </a:p>
          <a:p>
            <a:pPr fontAlgn="auto">
              <a:lnSpc>
                <a:spcPct val="80000"/>
              </a:lnSpc>
              <a:spcAft>
                <a:spcPts val="0"/>
              </a:spcAft>
              <a:defRPr/>
            </a:pPr>
            <a:r>
              <a:rPr lang="en-US" dirty="0" smtClean="0"/>
              <a:t>The </a:t>
            </a:r>
            <a:r>
              <a:rPr lang="en-US" dirty="0"/>
              <a:t>proportion of </a:t>
            </a:r>
            <a:r>
              <a:rPr lang="en-US" dirty="0" smtClean="0"/>
              <a:t>medication </a:t>
            </a:r>
            <a:r>
              <a:rPr lang="en-US" dirty="0"/>
              <a:t>errors reaching the patient was highest in administration errors (96</a:t>
            </a:r>
            <a:r>
              <a:rPr lang="en-US" dirty="0" smtClean="0"/>
              <a:t>%)</a:t>
            </a:r>
          </a:p>
          <a:p>
            <a:pPr marL="0" indent="0" fontAlgn="auto">
              <a:lnSpc>
                <a:spcPct val="80000"/>
              </a:lnSpc>
              <a:spcAft>
                <a:spcPts val="0"/>
              </a:spcAft>
              <a:buNone/>
              <a:defRPr/>
            </a:pPr>
            <a:endParaRPr lang="en-US" sz="2000" dirty="0" smtClean="0"/>
          </a:p>
          <a:p>
            <a:pPr marL="0" indent="0" fontAlgn="auto">
              <a:lnSpc>
                <a:spcPct val="80000"/>
              </a:lnSpc>
              <a:spcAft>
                <a:spcPts val="0"/>
              </a:spcAft>
              <a:buNone/>
              <a:defRPr/>
            </a:pPr>
            <a:endParaRPr lang="fi-FI" sz="1800" dirty="0" smtClean="0"/>
          </a:p>
          <a:p>
            <a:pPr lvl="1"/>
            <a:endParaRPr lang="fi-FI" sz="1400" dirty="0"/>
          </a:p>
        </p:txBody>
      </p:sp>
      <p:sp>
        <p:nvSpPr>
          <p:cNvPr id="3" name="Otsikko 2"/>
          <p:cNvSpPr>
            <a:spLocks noGrp="1"/>
          </p:cNvSpPr>
          <p:nvPr>
            <p:ph type="title"/>
          </p:nvPr>
        </p:nvSpPr>
        <p:spPr>
          <a:xfrm>
            <a:off x="323528" y="381149"/>
            <a:ext cx="8229600" cy="864096"/>
          </a:xfrm>
        </p:spPr>
        <p:txBody>
          <a:bodyPr>
            <a:normAutofit/>
          </a:bodyPr>
          <a:lstStyle/>
          <a:p>
            <a:r>
              <a:rPr lang="fi-FI" sz="4400" dirty="0" err="1" smtClean="0"/>
              <a:t>results</a:t>
            </a:r>
            <a:r>
              <a:rPr lang="fi-FI" sz="4400" dirty="0" smtClean="0"/>
              <a:t>: </a:t>
            </a:r>
            <a:r>
              <a:rPr lang="fi-FI" sz="4400" dirty="0" err="1" smtClean="0"/>
              <a:t>error</a:t>
            </a:r>
            <a:r>
              <a:rPr lang="fi-FI" sz="4400" dirty="0" smtClean="0"/>
              <a:t> </a:t>
            </a:r>
            <a:r>
              <a:rPr lang="fi-FI" sz="4400" dirty="0" err="1" smtClean="0"/>
              <a:t>types</a:t>
            </a:r>
            <a:endParaRPr lang="fi-FI" sz="4400" dirty="0"/>
          </a:p>
        </p:txBody>
      </p:sp>
      <p:sp>
        <p:nvSpPr>
          <p:cNvPr id="4" name="Alatunnisteen paikkamerkki 3"/>
          <p:cNvSpPr>
            <a:spLocks noGrp="1"/>
          </p:cNvSpPr>
          <p:nvPr>
            <p:ph type="ftr" sz="quarter" idx="16"/>
          </p:nvPr>
        </p:nvSpPr>
        <p:spPr/>
        <p:txBody>
          <a:bodyPr/>
          <a:lstStyle/>
          <a:p>
            <a:fld id="{D9D72562-6F71-4F0E-9EF3-91587D7BC097}" type="datetime1">
              <a:rPr lang="fi-FI" smtClean="0">
                <a:latin typeface="Arial" pitchFamily="34" charset="0"/>
                <a:cs typeface="Arial" pitchFamily="34" charset="0"/>
              </a:rPr>
              <a:pPr/>
              <a:t>31.8.2016</a:t>
            </a:fld>
            <a:endParaRPr lang="fi-FI" dirty="0">
              <a:latin typeface="Arial" pitchFamily="34" charset="0"/>
              <a:cs typeface="Arial" pitchFamily="34" charset="0"/>
            </a:endParaRPr>
          </a:p>
        </p:txBody>
      </p:sp>
    </p:spTree>
    <p:extLst>
      <p:ext uri="{BB962C8B-B14F-4D97-AF65-F5344CB8AC3E}">
        <p14:creationId xmlns:p14="http://schemas.microsoft.com/office/powerpoint/2010/main" val="298365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0" y="809910"/>
            <a:ext cx="8892480" cy="792088"/>
          </a:xfrm>
        </p:spPr>
        <p:txBody>
          <a:bodyPr/>
          <a:lstStyle/>
          <a:p>
            <a:pPr marL="457200" lvl="1" indent="0" fontAlgn="auto">
              <a:lnSpc>
                <a:spcPct val="80000"/>
              </a:lnSpc>
              <a:spcAft>
                <a:spcPts val="0"/>
              </a:spcAft>
              <a:buNone/>
              <a:defRPr/>
            </a:pPr>
            <a:r>
              <a:rPr lang="en-GB" sz="3200" dirty="0" smtClean="0">
                <a:solidFill>
                  <a:schemeClr val="accent1"/>
                </a:solidFill>
              </a:rPr>
              <a:t>Nature</a:t>
            </a:r>
            <a:r>
              <a:rPr lang="en-GB" sz="3200" dirty="0">
                <a:solidFill>
                  <a:schemeClr val="accent1"/>
                </a:solidFill>
              </a:rPr>
              <a:t>, number and distribution of reported </a:t>
            </a:r>
            <a:r>
              <a:rPr lang="en-GB" sz="3200" dirty="0" smtClean="0">
                <a:solidFill>
                  <a:schemeClr val="accent1"/>
                </a:solidFill>
              </a:rPr>
              <a:t>medication error types (n=249</a:t>
            </a:r>
            <a:r>
              <a:rPr lang="en-GB" sz="3200" dirty="0">
                <a:solidFill>
                  <a:schemeClr val="accent1"/>
                </a:solidFill>
              </a:rPr>
              <a:t>). </a:t>
            </a:r>
            <a:endParaRPr lang="fi-FI" sz="3200" dirty="0" smtClean="0">
              <a:solidFill>
                <a:schemeClr val="accent1"/>
              </a:solidFill>
            </a:endParaRPr>
          </a:p>
          <a:p>
            <a:pPr marL="0" indent="0" fontAlgn="auto">
              <a:lnSpc>
                <a:spcPct val="80000"/>
              </a:lnSpc>
              <a:spcAft>
                <a:spcPts val="0"/>
              </a:spcAft>
              <a:buNone/>
              <a:defRPr/>
            </a:pPr>
            <a:endParaRPr lang="fi-FI" sz="1800" dirty="0" smtClean="0"/>
          </a:p>
          <a:p>
            <a:pPr lvl="1"/>
            <a:endParaRPr lang="fi-FI" sz="1400" dirty="0"/>
          </a:p>
        </p:txBody>
      </p:sp>
      <p:graphicFrame>
        <p:nvGraphicFramePr>
          <p:cNvPr id="6" name="Kaavio 5"/>
          <p:cNvGraphicFramePr/>
          <p:nvPr>
            <p:extLst>
              <p:ext uri="{D42A27DB-BD31-4B8C-83A1-F6EECF244321}">
                <p14:modId xmlns:p14="http://schemas.microsoft.com/office/powerpoint/2010/main" val="42608611"/>
              </p:ext>
            </p:extLst>
          </p:nvPr>
        </p:nvGraphicFramePr>
        <p:xfrm>
          <a:off x="1115616" y="1601998"/>
          <a:ext cx="7272808" cy="4896543"/>
        </p:xfrm>
        <a:graphic>
          <a:graphicData uri="http://schemas.openxmlformats.org/drawingml/2006/chart">
            <c:chart xmlns:c="http://schemas.openxmlformats.org/drawingml/2006/chart" xmlns:r="http://schemas.openxmlformats.org/officeDocument/2006/relationships" r:id="rId2"/>
          </a:graphicData>
        </a:graphic>
      </p:graphicFrame>
      <p:sp>
        <p:nvSpPr>
          <p:cNvPr id="7" name="Suorakulmio 6"/>
          <p:cNvSpPr/>
          <p:nvPr/>
        </p:nvSpPr>
        <p:spPr>
          <a:xfrm>
            <a:off x="1115616" y="6237312"/>
            <a:ext cx="7165304" cy="430887"/>
          </a:xfrm>
          <a:prstGeom prst="rect">
            <a:avLst/>
          </a:prstGeom>
        </p:spPr>
        <p:txBody>
          <a:bodyPr wrap="square">
            <a:spAutoFit/>
          </a:bodyPr>
          <a:lstStyle/>
          <a:p>
            <a:r>
              <a:rPr lang="fi-FI" sz="1100" dirty="0" err="1">
                <a:latin typeface="+mj-lt"/>
              </a:rPr>
              <a:t>Other</a:t>
            </a:r>
            <a:r>
              <a:rPr lang="fi-FI" sz="1100" dirty="0">
                <a:latin typeface="+mj-lt"/>
              </a:rPr>
              <a:t> </a:t>
            </a:r>
            <a:r>
              <a:rPr lang="fi-FI" sz="1100" dirty="0" err="1">
                <a:latin typeface="+mj-lt"/>
              </a:rPr>
              <a:t>error</a:t>
            </a:r>
            <a:r>
              <a:rPr lang="fi-FI" sz="1100" dirty="0">
                <a:latin typeface="+mj-lt"/>
              </a:rPr>
              <a:t> </a:t>
            </a:r>
            <a:r>
              <a:rPr lang="fi-FI" sz="1100" dirty="0" err="1">
                <a:latin typeface="+mj-lt"/>
              </a:rPr>
              <a:t>types</a:t>
            </a:r>
            <a:r>
              <a:rPr lang="fi-FI" sz="1100" dirty="0">
                <a:latin typeface="+mj-lt"/>
              </a:rPr>
              <a:t>: </a:t>
            </a:r>
            <a:r>
              <a:rPr lang="fi-FI" sz="1100" dirty="0" err="1">
                <a:latin typeface="+mj-lt"/>
              </a:rPr>
              <a:t>unexpected</a:t>
            </a:r>
            <a:r>
              <a:rPr lang="fi-FI" sz="1100" dirty="0">
                <a:latin typeface="+mj-lt"/>
              </a:rPr>
              <a:t> </a:t>
            </a:r>
            <a:r>
              <a:rPr lang="fi-FI" sz="1100" dirty="0" err="1">
                <a:latin typeface="+mj-lt"/>
              </a:rPr>
              <a:t>reaction</a:t>
            </a:r>
            <a:r>
              <a:rPr lang="fi-FI" sz="1100" dirty="0">
                <a:latin typeface="+mj-lt"/>
              </a:rPr>
              <a:t> to a </a:t>
            </a:r>
            <a:r>
              <a:rPr lang="fi-FI" sz="1100" dirty="0" err="1">
                <a:latin typeface="+mj-lt"/>
              </a:rPr>
              <a:t>patient</a:t>
            </a:r>
            <a:r>
              <a:rPr lang="fi-FI" sz="1100" dirty="0">
                <a:latin typeface="+mj-lt"/>
              </a:rPr>
              <a:t> (n=12), </a:t>
            </a:r>
            <a:r>
              <a:rPr lang="fi-FI" sz="1100" dirty="0" err="1">
                <a:latin typeface="+mj-lt"/>
              </a:rPr>
              <a:t>information</a:t>
            </a:r>
            <a:r>
              <a:rPr lang="fi-FI" sz="1100" dirty="0">
                <a:latin typeface="+mj-lt"/>
              </a:rPr>
              <a:t> (n=3), </a:t>
            </a:r>
            <a:r>
              <a:rPr lang="fi-FI" sz="1100" dirty="0" err="1">
                <a:latin typeface="+mj-lt"/>
              </a:rPr>
              <a:t>monitoring</a:t>
            </a:r>
            <a:r>
              <a:rPr lang="fi-FI" sz="1100" dirty="0">
                <a:latin typeface="+mj-lt"/>
              </a:rPr>
              <a:t> (n=1), </a:t>
            </a:r>
            <a:endParaRPr lang="fi-FI" sz="1100" dirty="0" smtClean="0">
              <a:latin typeface="+mj-lt"/>
            </a:endParaRPr>
          </a:p>
          <a:p>
            <a:r>
              <a:rPr lang="fi-FI" sz="1100" dirty="0" err="1" smtClean="0">
                <a:latin typeface="+mj-lt"/>
              </a:rPr>
              <a:t>storage</a:t>
            </a:r>
            <a:r>
              <a:rPr lang="fi-FI" sz="1100" dirty="0" smtClean="0">
                <a:latin typeface="+mj-lt"/>
              </a:rPr>
              <a:t> </a:t>
            </a:r>
            <a:r>
              <a:rPr lang="fi-FI" sz="1100" dirty="0">
                <a:latin typeface="+mj-lt"/>
              </a:rPr>
              <a:t>(n=1), </a:t>
            </a:r>
            <a:r>
              <a:rPr lang="fi-FI" sz="1100" dirty="0" err="1">
                <a:latin typeface="+mj-lt"/>
              </a:rPr>
              <a:t>ordering</a:t>
            </a:r>
            <a:r>
              <a:rPr lang="fi-FI" sz="1100" dirty="0">
                <a:latin typeface="+mj-lt"/>
              </a:rPr>
              <a:t> (n=1), </a:t>
            </a:r>
            <a:r>
              <a:rPr lang="fi-FI" sz="1100" dirty="0" err="1">
                <a:latin typeface="+mj-lt"/>
              </a:rPr>
              <a:t>distribution</a:t>
            </a:r>
            <a:r>
              <a:rPr lang="fi-FI" sz="1100" dirty="0">
                <a:latin typeface="+mj-lt"/>
              </a:rPr>
              <a:t> (n=1), and </a:t>
            </a:r>
            <a:r>
              <a:rPr lang="fi-FI" sz="1100" dirty="0" err="1">
                <a:latin typeface="+mj-lt"/>
              </a:rPr>
              <a:t>other</a:t>
            </a:r>
            <a:r>
              <a:rPr lang="fi-FI" sz="1100" dirty="0">
                <a:latin typeface="+mj-lt"/>
              </a:rPr>
              <a:t> </a:t>
            </a:r>
            <a:r>
              <a:rPr lang="fi-FI" sz="1100" dirty="0" err="1">
                <a:latin typeface="+mj-lt"/>
              </a:rPr>
              <a:t>than</a:t>
            </a:r>
            <a:r>
              <a:rPr lang="fi-FI" sz="1100" dirty="0">
                <a:latin typeface="+mj-lt"/>
              </a:rPr>
              <a:t> </a:t>
            </a:r>
            <a:r>
              <a:rPr lang="fi-FI" sz="1100" dirty="0" err="1">
                <a:latin typeface="+mj-lt"/>
              </a:rPr>
              <a:t>previously</a:t>
            </a:r>
            <a:r>
              <a:rPr lang="fi-FI" sz="1100" dirty="0">
                <a:latin typeface="+mj-lt"/>
              </a:rPr>
              <a:t> </a:t>
            </a:r>
            <a:r>
              <a:rPr lang="fi-FI" sz="1100" dirty="0" err="1">
                <a:latin typeface="+mj-lt"/>
              </a:rPr>
              <a:t>mentioned</a:t>
            </a:r>
            <a:r>
              <a:rPr lang="fi-FI" sz="1100" dirty="0">
                <a:latin typeface="+mj-lt"/>
              </a:rPr>
              <a:t> </a:t>
            </a:r>
            <a:r>
              <a:rPr lang="fi-FI" sz="1100" dirty="0" err="1">
                <a:latin typeface="+mj-lt"/>
              </a:rPr>
              <a:t>error</a:t>
            </a:r>
            <a:r>
              <a:rPr lang="fi-FI" sz="1100" dirty="0">
                <a:latin typeface="+mj-lt"/>
              </a:rPr>
              <a:t> </a:t>
            </a:r>
            <a:r>
              <a:rPr lang="fi-FI" sz="1100" dirty="0" err="1">
                <a:latin typeface="+mj-lt"/>
              </a:rPr>
              <a:t>type</a:t>
            </a:r>
            <a:r>
              <a:rPr lang="fi-FI" sz="1100" dirty="0">
                <a:latin typeface="+mj-lt"/>
              </a:rPr>
              <a:t> (n=7</a:t>
            </a:r>
            <a:r>
              <a:rPr lang="fi-FI" sz="1100" dirty="0" smtClean="0">
                <a:latin typeface="+mj-lt"/>
              </a:rPr>
              <a:t>).</a:t>
            </a:r>
            <a:endParaRPr lang="fi-FI" sz="1100" dirty="0">
              <a:latin typeface="+mj-lt"/>
            </a:endParaRPr>
          </a:p>
        </p:txBody>
      </p:sp>
    </p:spTree>
    <p:extLst>
      <p:ext uri="{BB962C8B-B14F-4D97-AF65-F5344CB8AC3E}">
        <p14:creationId xmlns:p14="http://schemas.microsoft.com/office/powerpoint/2010/main" val="6375064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p:txBody>
          <a:bodyPr/>
          <a:lstStyle/>
          <a:p>
            <a:pPr marL="0" indent="0" fontAlgn="auto">
              <a:lnSpc>
                <a:spcPct val="80000"/>
              </a:lnSpc>
              <a:spcAft>
                <a:spcPts val="0"/>
              </a:spcAft>
              <a:buNone/>
              <a:defRPr/>
            </a:pPr>
            <a:endParaRPr lang="fi-FI" sz="1800" dirty="0" smtClean="0"/>
          </a:p>
          <a:p>
            <a:pPr marL="457200" lvl="1" indent="0" fontAlgn="auto">
              <a:lnSpc>
                <a:spcPct val="80000"/>
              </a:lnSpc>
              <a:spcAft>
                <a:spcPts val="0"/>
              </a:spcAft>
              <a:buNone/>
              <a:defRPr/>
            </a:pPr>
            <a:endParaRPr lang="fi-FI" sz="1400" dirty="0" smtClean="0"/>
          </a:p>
          <a:p>
            <a:pPr marL="0" indent="0" fontAlgn="auto">
              <a:lnSpc>
                <a:spcPct val="80000"/>
              </a:lnSpc>
              <a:spcAft>
                <a:spcPts val="0"/>
              </a:spcAft>
              <a:buNone/>
              <a:defRPr/>
            </a:pPr>
            <a:endParaRPr lang="fi-FI" sz="1800" dirty="0" smtClean="0"/>
          </a:p>
          <a:p>
            <a:pPr lvl="1"/>
            <a:endParaRPr lang="fi-FI" sz="1400" dirty="0"/>
          </a:p>
        </p:txBody>
      </p:sp>
      <p:sp>
        <p:nvSpPr>
          <p:cNvPr id="3" name="Otsikko 2"/>
          <p:cNvSpPr>
            <a:spLocks noGrp="1"/>
          </p:cNvSpPr>
          <p:nvPr>
            <p:ph type="title"/>
          </p:nvPr>
        </p:nvSpPr>
        <p:spPr>
          <a:xfrm>
            <a:off x="457200" y="-658673"/>
            <a:ext cx="8229600" cy="1747837"/>
          </a:xfrm>
        </p:spPr>
        <p:txBody>
          <a:bodyPr>
            <a:normAutofit/>
          </a:bodyPr>
          <a:lstStyle/>
          <a:p>
            <a:r>
              <a:rPr lang="fi-FI" sz="4400" dirty="0" smtClean="0"/>
              <a:t>RESULTS: </a:t>
            </a:r>
            <a:r>
              <a:rPr lang="fi-FI" sz="4400" dirty="0" err="1" smtClean="0"/>
              <a:t>error</a:t>
            </a:r>
            <a:r>
              <a:rPr lang="fi-FI" sz="4400" dirty="0" smtClean="0"/>
              <a:t> </a:t>
            </a:r>
            <a:r>
              <a:rPr lang="fi-FI" sz="4400" dirty="0" err="1" smtClean="0"/>
              <a:t>types</a:t>
            </a:r>
            <a:endParaRPr lang="fi-FI" sz="4400" dirty="0"/>
          </a:p>
        </p:txBody>
      </p:sp>
      <p:sp>
        <p:nvSpPr>
          <p:cNvPr id="4" name="Alatunnisteen paikkamerkki 3"/>
          <p:cNvSpPr>
            <a:spLocks noGrp="1"/>
          </p:cNvSpPr>
          <p:nvPr>
            <p:ph type="ftr" sz="quarter" idx="16"/>
          </p:nvPr>
        </p:nvSpPr>
        <p:spPr/>
        <p:txBody>
          <a:bodyPr/>
          <a:lstStyle/>
          <a:p>
            <a:fld id="{D9D72562-6F71-4F0E-9EF3-91587D7BC097}" type="datetime1">
              <a:rPr lang="fi-FI" smtClean="0">
                <a:latin typeface="Arial" pitchFamily="34" charset="0"/>
                <a:cs typeface="Arial" pitchFamily="34" charset="0"/>
              </a:rPr>
              <a:pPr/>
              <a:t>31.8.2016</a:t>
            </a:fld>
            <a:endParaRPr lang="fi-FI" dirty="0">
              <a:latin typeface="Arial" pitchFamily="34" charset="0"/>
              <a:cs typeface="Arial" pitchFamily="34" charset="0"/>
            </a:endParaRPr>
          </a:p>
        </p:txBody>
      </p:sp>
      <p:sp>
        <p:nvSpPr>
          <p:cNvPr id="6" name="Suorakulmio 5"/>
          <p:cNvSpPr/>
          <p:nvPr/>
        </p:nvSpPr>
        <p:spPr>
          <a:xfrm>
            <a:off x="539552" y="1772816"/>
            <a:ext cx="8352928" cy="3046988"/>
          </a:xfrm>
          <a:prstGeom prst="rect">
            <a:avLst/>
          </a:prstGeom>
        </p:spPr>
        <p:txBody>
          <a:bodyPr wrap="square">
            <a:spAutoFit/>
          </a:bodyPr>
          <a:lstStyle/>
          <a:p>
            <a:pPr marL="285750" indent="-285750">
              <a:buFont typeface="Arial" panose="020B0604020202020204" pitchFamily="34" charset="0"/>
              <a:buChar char="•"/>
            </a:pPr>
            <a:r>
              <a:rPr lang="en-US" sz="2400" u="sng" dirty="0" smtClean="0">
                <a:latin typeface="+mj-lt"/>
              </a:rPr>
              <a:t>Administration </a:t>
            </a:r>
            <a:r>
              <a:rPr lang="en-US" sz="2400" u="sng" dirty="0">
                <a:latin typeface="+mj-lt"/>
              </a:rPr>
              <a:t>errors </a:t>
            </a:r>
            <a:r>
              <a:rPr lang="en-US" sz="2400" dirty="0">
                <a:latin typeface="+mj-lt"/>
              </a:rPr>
              <a:t>were most common with </a:t>
            </a:r>
            <a:r>
              <a:rPr lang="en-US" sz="2400" dirty="0" err="1">
                <a:latin typeface="+mj-lt"/>
              </a:rPr>
              <a:t>oxycodone</a:t>
            </a:r>
            <a:r>
              <a:rPr lang="en-US" sz="2400" dirty="0">
                <a:latin typeface="+mj-lt"/>
              </a:rPr>
              <a:t> </a:t>
            </a:r>
            <a:r>
              <a:rPr lang="en-US" sz="2400" dirty="0" smtClean="0">
                <a:latin typeface="+mj-lt"/>
              </a:rPr>
              <a:t>and </a:t>
            </a:r>
            <a:r>
              <a:rPr lang="en-US" sz="2400" dirty="0" err="1" smtClean="0">
                <a:latin typeface="+mj-lt"/>
              </a:rPr>
              <a:t>enoxaparin</a:t>
            </a:r>
            <a:endParaRPr lang="en-US" sz="2400" dirty="0">
              <a:latin typeface="+mj-lt"/>
            </a:endParaRPr>
          </a:p>
          <a:p>
            <a:pPr marL="285750" indent="-285750">
              <a:buFont typeface="Arial" panose="020B0604020202020204" pitchFamily="34" charset="0"/>
              <a:buChar char="•"/>
            </a:pPr>
            <a:r>
              <a:rPr lang="en-US" sz="2400" u="sng" dirty="0" smtClean="0">
                <a:latin typeface="+mj-lt"/>
              </a:rPr>
              <a:t>Prescribing </a:t>
            </a:r>
            <a:r>
              <a:rPr lang="en-US" sz="2400" u="sng" dirty="0">
                <a:latin typeface="+mj-lt"/>
              </a:rPr>
              <a:t>errors </a:t>
            </a:r>
            <a:r>
              <a:rPr lang="en-US" sz="2400" dirty="0">
                <a:latin typeface="+mj-lt"/>
              </a:rPr>
              <a:t>were usually related to </a:t>
            </a:r>
            <a:r>
              <a:rPr lang="en-US" sz="2400" dirty="0" err="1">
                <a:latin typeface="+mj-lt"/>
              </a:rPr>
              <a:t>ceftriaxone</a:t>
            </a:r>
            <a:r>
              <a:rPr lang="en-US" sz="2400" dirty="0">
                <a:latin typeface="+mj-lt"/>
              </a:rPr>
              <a:t> </a:t>
            </a:r>
            <a:r>
              <a:rPr lang="en-US" sz="2400" dirty="0" smtClean="0">
                <a:latin typeface="+mj-lt"/>
              </a:rPr>
              <a:t>and </a:t>
            </a:r>
            <a:r>
              <a:rPr lang="en-US" sz="2400" dirty="0" err="1" smtClean="0">
                <a:latin typeface="+mj-lt"/>
              </a:rPr>
              <a:t>cefuroxime</a:t>
            </a:r>
            <a:endParaRPr lang="en-US" sz="2400" dirty="0" smtClean="0">
              <a:latin typeface="+mj-lt"/>
            </a:endParaRPr>
          </a:p>
          <a:p>
            <a:pPr marL="285750" indent="-285750">
              <a:buFont typeface="Arial" panose="020B0604020202020204" pitchFamily="34" charset="0"/>
              <a:buChar char="•"/>
            </a:pPr>
            <a:r>
              <a:rPr lang="en-US" sz="2400" u="sng" dirty="0">
                <a:latin typeface="+mj-lt"/>
              </a:rPr>
              <a:t>P</a:t>
            </a:r>
            <a:r>
              <a:rPr lang="en-US" sz="2400" u="sng" dirty="0" smtClean="0">
                <a:latin typeface="+mj-lt"/>
              </a:rPr>
              <a:t>reparing </a:t>
            </a:r>
            <a:r>
              <a:rPr lang="en-US" sz="2400" u="sng" dirty="0">
                <a:latin typeface="+mj-lt"/>
              </a:rPr>
              <a:t>errors </a:t>
            </a:r>
            <a:r>
              <a:rPr lang="en-US" sz="2400" dirty="0">
                <a:latin typeface="+mj-lt"/>
              </a:rPr>
              <a:t>were usually </a:t>
            </a:r>
            <a:r>
              <a:rPr lang="en-US" sz="2400" dirty="0" smtClean="0">
                <a:latin typeface="+mj-lt"/>
              </a:rPr>
              <a:t>related to ceftriaxone </a:t>
            </a:r>
            <a:r>
              <a:rPr lang="en-US" sz="2400" dirty="0">
                <a:latin typeface="+mj-lt"/>
              </a:rPr>
              <a:t>and </a:t>
            </a:r>
            <a:r>
              <a:rPr lang="en-US" sz="2400" dirty="0" smtClean="0">
                <a:latin typeface="+mj-lt"/>
              </a:rPr>
              <a:t>oxycodone</a:t>
            </a:r>
          </a:p>
          <a:p>
            <a:pPr marL="285750" indent="-285750">
              <a:buFont typeface="Arial" panose="020B0604020202020204" pitchFamily="34" charset="0"/>
              <a:buChar char="•"/>
            </a:pPr>
            <a:r>
              <a:rPr lang="en-US" sz="2400" u="sng" dirty="0">
                <a:latin typeface="+mj-lt"/>
              </a:rPr>
              <a:t>D</a:t>
            </a:r>
            <a:r>
              <a:rPr lang="en-US" sz="2400" u="sng" dirty="0" smtClean="0">
                <a:latin typeface="+mj-lt"/>
              </a:rPr>
              <a:t>ispensing </a:t>
            </a:r>
            <a:r>
              <a:rPr lang="en-US" sz="2400" u="sng" dirty="0">
                <a:latin typeface="+mj-lt"/>
              </a:rPr>
              <a:t>errors </a:t>
            </a:r>
            <a:r>
              <a:rPr lang="en-US" sz="2400" dirty="0">
                <a:latin typeface="+mj-lt"/>
              </a:rPr>
              <a:t>were usually </a:t>
            </a:r>
            <a:r>
              <a:rPr lang="en-US" sz="2400" dirty="0" smtClean="0">
                <a:latin typeface="+mj-lt"/>
              </a:rPr>
              <a:t>related to </a:t>
            </a:r>
            <a:r>
              <a:rPr lang="en-US" sz="2400" dirty="0" err="1" smtClean="0">
                <a:latin typeface="+mj-lt"/>
              </a:rPr>
              <a:t>paracetamol</a:t>
            </a:r>
            <a:r>
              <a:rPr lang="en-US" sz="2400" dirty="0" smtClean="0">
                <a:latin typeface="+mj-lt"/>
              </a:rPr>
              <a:t>, hydrochlorothiazide and </a:t>
            </a:r>
            <a:r>
              <a:rPr lang="en-US" sz="2400" dirty="0">
                <a:latin typeface="+mj-lt"/>
              </a:rPr>
              <a:t>oral </a:t>
            </a:r>
            <a:r>
              <a:rPr lang="en-US" sz="2400" dirty="0" err="1" smtClean="0">
                <a:latin typeface="+mj-lt"/>
              </a:rPr>
              <a:t>hypoglycemics</a:t>
            </a:r>
            <a:endParaRPr lang="fi-FI" sz="2400" dirty="0">
              <a:latin typeface="+mj-lt"/>
            </a:endParaRPr>
          </a:p>
        </p:txBody>
      </p:sp>
    </p:spTree>
    <p:extLst>
      <p:ext uri="{BB962C8B-B14F-4D97-AF65-F5344CB8AC3E}">
        <p14:creationId xmlns:p14="http://schemas.microsoft.com/office/powerpoint/2010/main" val="38877530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426368" y="1268760"/>
            <a:ext cx="8394104" cy="3312368"/>
          </a:xfrm>
        </p:spPr>
        <p:txBody>
          <a:bodyPr/>
          <a:lstStyle/>
          <a:p>
            <a:pPr marL="0" indent="0" fontAlgn="auto">
              <a:lnSpc>
                <a:spcPct val="80000"/>
              </a:lnSpc>
              <a:spcAft>
                <a:spcPts val="0"/>
              </a:spcAft>
              <a:buNone/>
              <a:defRPr/>
            </a:pPr>
            <a:endParaRPr lang="fi-FI" sz="1800" dirty="0" smtClean="0"/>
          </a:p>
          <a:p>
            <a:pPr fontAlgn="auto">
              <a:lnSpc>
                <a:spcPct val="80000"/>
              </a:lnSpc>
              <a:spcAft>
                <a:spcPts val="0"/>
              </a:spcAft>
              <a:defRPr/>
            </a:pPr>
            <a:r>
              <a:rPr lang="en-US" sz="2000" dirty="0"/>
              <a:t>C</a:t>
            </a:r>
            <a:r>
              <a:rPr lang="en-US" sz="2000" dirty="0" smtClean="0"/>
              <a:t>onsequences </a:t>
            </a:r>
            <a:r>
              <a:rPr lang="en-US" sz="2000" dirty="0"/>
              <a:t>to a patient were </a:t>
            </a:r>
            <a:r>
              <a:rPr lang="en-US" sz="2000" dirty="0" smtClean="0"/>
              <a:t>                                                            classified </a:t>
            </a:r>
            <a:r>
              <a:rPr lang="en-US" sz="2000" dirty="0"/>
              <a:t>in </a:t>
            </a:r>
            <a:r>
              <a:rPr lang="en-US" sz="2000" dirty="0" smtClean="0"/>
              <a:t>90% (n=225) of reports: </a:t>
            </a:r>
            <a:endParaRPr lang="en-US" sz="2000" dirty="0"/>
          </a:p>
          <a:p>
            <a:pPr lvl="1" fontAlgn="auto">
              <a:lnSpc>
                <a:spcPct val="80000"/>
              </a:lnSpc>
              <a:spcAft>
                <a:spcPts val="0"/>
              </a:spcAft>
              <a:defRPr/>
            </a:pPr>
            <a:r>
              <a:rPr lang="en-US" sz="1600" dirty="0" smtClean="0"/>
              <a:t>serious harm 3%(n=7) </a:t>
            </a:r>
            <a:r>
              <a:rPr lang="en-US" sz="1600" dirty="0" smtClean="0">
                <a:sym typeface="Wingdings" panose="05000000000000000000" pitchFamily="2" charset="2"/>
              </a:rPr>
              <a:t> </a:t>
            </a:r>
            <a:r>
              <a:rPr lang="en-US" sz="1600" dirty="0"/>
              <a:t>cefuroxime, enoxaparin (n=2), </a:t>
            </a:r>
            <a:r>
              <a:rPr lang="en-US" sz="1600" dirty="0" smtClean="0"/>
              <a:t>                                                                          ibuprofen</a:t>
            </a:r>
            <a:r>
              <a:rPr lang="en-US" sz="1600" dirty="0"/>
              <a:t>, midazolam, </a:t>
            </a:r>
            <a:r>
              <a:rPr lang="en-US" sz="1600" dirty="0" err="1"/>
              <a:t>propofol</a:t>
            </a:r>
            <a:r>
              <a:rPr lang="en-US" sz="1600" dirty="0"/>
              <a:t> and warfarin </a:t>
            </a:r>
            <a:r>
              <a:rPr lang="en-US" sz="1600" dirty="0" smtClean="0"/>
              <a:t>                                                                                 (</a:t>
            </a:r>
            <a:r>
              <a:rPr lang="en-US" sz="1600" dirty="0"/>
              <a:t>5/7 = ISMP’s high-alert medications</a:t>
            </a:r>
            <a:r>
              <a:rPr lang="en-US" sz="1600" dirty="0" smtClean="0"/>
              <a:t>)</a:t>
            </a:r>
          </a:p>
          <a:p>
            <a:pPr lvl="1" fontAlgn="auto">
              <a:lnSpc>
                <a:spcPct val="80000"/>
              </a:lnSpc>
              <a:spcAft>
                <a:spcPts val="0"/>
              </a:spcAft>
              <a:defRPr/>
            </a:pPr>
            <a:r>
              <a:rPr lang="en-US" sz="1600" dirty="0" smtClean="0"/>
              <a:t>no fatal medication errors </a:t>
            </a:r>
          </a:p>
          <a:p>
            <a:pPr marL="457200" lvl="1" indent="0" fontAlgn="auto">
              <a:lnSpc>
                <a:spcPct val="80000"/>
              </a:lnSpc>
              <a:spcAft>
                <a:spcPts val="0"/>
              </a:spcAft>
              <a:buNone/>
              <a:defRPr/>
            </a:pPr>
            <a:endParaRPr lang="en-US" sz="2800" dirty="0" smtClean="0"/>
          </a:p>
          <a:p>
            <a:pPr fontAlgn="auto">
              <a:lnSpc>
                <a:spcPct val="80000"/>
              </a:lnSpc>
              <a:spcAft>
                <a:spcPts val="0"/>
              </a:spcAft>
              <a:defRPr/>
            </a:pPr>
            <a:r>
              <a:rPr lang="en-US" sz="2000" dirty="0" smtClean="0"/>
              <a:t>ISMP’s </a:t>
            </a:r>
            <a:r>
              <a:rPr lang="en-US" sz="2000" dirty="0"/>
              <a:t>High-Alert Medications were related to half (n=23/46) of the serious or moderate </a:t>
            </a:r>
            <a:r>
              <a:rPr lang="en-US" sz="2000" dirty="0" smtClean="0"/>
              <a:t>cases</a:t>
            </a:r>
          </a:p>
          <a:p>
            <a:pPr lvl="1" fontAlgn="auto">
              <a:lnSpc>
                <a:spcPct val="80000"/>
              </a:lnSpc>
              <a:spcAft>
                <a:spcPts val="0"/>
              </a:spcAft>
              <a:defRPr/>
            </a:pPr>
            <a:r>
              <a:rPr lang="en-US" sz="1600" dirty="0" smtClean="0"/>
              <a:t>antithrombotic </a:t>
            </a:r>
            <a:r>
              <a:rPr lang="en-US" sz="1600" dirty="0"/>
              <a:t>agents (13</a:t>
            </a:r>
            <a:r>
              <a:rPr lang="en-US" sz="1600" dirty="0" smtClean="0"/>
              <a:t>%) </a:t>
            </a:r>
            <a:r>
              <a:rPr lang="en-US" sz="1600" dirty="0"/>
              <a:t>including ASA, </a:t>
            </a:r>
            <a:r>
              <a:rPr lang="en-US" sz="1600" dirty="0" err="1"/>
              <a:t>clopidogrel</a:t>
            </a:r>
            <a:r>
              <a:rPr lang="en-US" sz="1600" dirty="0"/>
              <a:t>, warfarin and enoxaparin and </a:t>
            </a:r>
            <a:r>
              <a:rPr lang="en-US" sz="1600" dirty="0" err="1" smtClean="0"/>
              <a:t>alteplase</a:t>
            </a:r>
            <a:r>
              <a:rPr lang="en-US" sz="1600" dirty="0" smtClean="0"/>
              <a:t> </a:t>
            </a:r>
          </a:p>
          <a:p>
            <a:pPr lvl="1" fontAlgn="auto">
              <a:lnSpc>
                <a:spcPct val="80000"/>
              </a:lnSpc>
              <a:spcAft>
                <a:spcPts val="0"/>
              </a:spcAft>
              <a:defRPr/>
            </a:pPr>
            <a:r>
              <a:rPr lang="en-US" sz="1600" dirty="0" err="1" smtClean="0"/>
              <a:t>anaesthetics</a:t>
            </a:r>
            <a:r>
              <a:rPr lang="en-US" sz="1600" dirty="0" smtClean="0"/>
              <a:t> </a:t>
            </a:r>
            <a:r>
              <a:rPr lang="en-US" sz="1600" dirty="0"/>
              <a:t>(11</a:t>
            </a:r>
            <a:r>
              <a:rPr lang="en-US" sz="1600" dirty="0" smtClean="0"/>
              <a:t>%) </a:t>
            </a:r>
            <a:r>
              <a:rPr lang="en-US" sz="1600" dirty="0"/>
              <a:t>including fentanyl, </a:t>
            </a:r>
            <a:r>
              <a:rPr lang="en-US" sz="1600" dirty="0" err="1"/>
              <a:t>remifentanil</a:t>
            </a:r>
            <a:r>
              <a:rPr lang="en-US" sz="1600" dirty="0"/>
              <a:t>, </a:t>
            </a:r>
            <a:r>
              <a:rPr lang="en-US" sz="1600" dirty="0" err="1" smtClean="0"/>
              <a:t>propofol</a:t>
            </a:r>
            <a:endParaRPr lang="en-US" sz="1600" dirty="0" smtClean="0"/>
          </a:p>
          <a:p>
            <a:pPr marL="0" indent="0" fontAlgn="auto">
              <a:lnSpc>
                <a:spcPct val="80000"/>
              </a:lnSpc>
              <a:spcAft>
                <a:spcPts val="0"/>
              </a:spcAft>
              <a:buNone/>
              <a:defRPr/>
            </a:pPr>
            <a:endParaRPr lang="en-US" sz="2000" dirty="0"/>
          </a:p>
          <a:p>
            <a:pPr fontAlgn="auto">
              <a:lnSpc>
                <a:spcPct val="80000"/>
              </a:lnSpc>
              <a:spcAft>
                <a:spcPts val="0"/>
              </a:spcAft>
              <a:defRPr/>
            </a:pPr>
            <a:endParaRPr lang="en-US" sz="100" dirty="0" smtClean="0"/>
          </a:p>
          <a:p>
            <a:pPr fontAlgn="auto">
              <a:lnSpc>
                <a:spcPct val="80000"/>
              </a:lnSpc>
              <a:spcAft>
                <a:spcPts val="0"/>
              </a:spcAft>
              <a:defRPr/>
            </a:pPr>
            <a:r>
              <a:rPr lang="en-US" sz="2000" dirty="0" smtClean="0"/>
              <a:t>Error </a:t>
            </a:r>
            <a:r>
              <a:rPr lang="en-US" sz="2000" dirty="0"/>
              <a:t>types in cases usually followed by serious and moderate harm were administration (n=19) and prescribing errors (n=13</a:t>
            </a:r>
            <a:r>
              <a:rPr lang="en-US" sz="2000" dirty="0" smtClean="0"/>
              <a:t>)  </a:t>
            </a:r>
          </a:p>
          <a:p>
            <a:pPr lvl="1" fontAlgn="auto">
              <a:lnSpc>
                <a:spcPct val="80000"/>
              </a:lnSpc>
              <a:spcAft>
                <a:spcPts val="0"/>
              </a:spcAft>
              <a:defRPr/>
            </a:pPr>
            <a:r>
              <a:rPr lang="en-US" sz="1600" dirty="0"/>
              <a:t>t</a:t>
            </a:r>
            <a:r>
              <a:rPr lang="en-US" sz="1600" dirty="0" smtClean="0"/>
              <a:t>he </a:t>
            </a:r>
            <a:r>
              <a:rPr lang="en-US" sz="1600" dirty="0"/>
              <a:t>role of prescribing errors is greater in serious or moderate cases (28%) compared to the entire data (15</a:t>
            </a:r>
            <a:r>
              <a:rPr lang="en-US" sz="1600" dirty="0" smtClean="0"/>
              <a:t>%)</a:t>
            </a:r>
            <a:endParaRPr lang="fi-FI" sz="1600" dirty="0" smtClean="0"/>
          </a:p>
          <a:p>
            <a:pPr marL="0" indent="0" fontAlgn="auto">
              <a:lnSpc>
                <a:spcPct val="80000"/>
              </a:lnSpc>
              <a:spcAft>
                <a:spcPts val="0"/>
              </a:spcAft>
              <a:buNone/>
              <a:defRPr/>
            </a:pPr>
            <a:endParaRPr lang="fi-FI" sz="1800" dirty="0" smtClean="0"/>
          </a:p>
          <a:p>
            <a:pPr marL="457200" lvl="1" indent="0">
              <a:buNone/>
            </a:pPr>
            <a:endParaRPr lang="fi-FI" sz="1400" dirty="0"/>
          </a:p>
        </p:txBody>
      </p:sp>
      <p:sp>
        <p:nvSpPr>
          <p:cNvPr id="3" name="Otsikko 2"/>
          <p:cNvSpPr>
            <a:spLocks noGrp="1"/>
          </p:cNvSpPr>
          <p:nvPr>
            <p:ph type="title"/>
          </p:nvPr>
        </p:nvSpPr>
        <p:spPr>
          <a:xfrm>
            <a:off x="457200" y="260648"/>
            <a:ext cx="8229600" cy="864096"/>
          </a:xfrm>
        </p:spPr>
        <p:txBody>
          <a:bodyPr>
            <a:normAutofit/>
          </a:bodyPr>
          <a:lstStyle/>
          <a:p>
            <a:r>
              <a:rPr lang="fi-FI" sz="4400" dirty="0" err="1" smtClean="0"/>
              <a:t>results</a:t>
            </a:r>
            <a:r>
              <a:rPr lang="fi-FI" sz="4400" dirty="0" smtClean="0"/>
              <a:t>: </a:t>
            </a:r>
            <a:r>
              <a:rPr lang="en-US" sz="4400" dirty="0"/>
              <a:t>consequences</a:t>
            </a:r>
            <a:endParaRPr lang="fi-FI" sz="4400" dirty="0"/>
          </a:p>
        </p:txBody>
      </p:sp>
      <p:sp>
        <p:nvSpPr>
          <p:cNvPr id="4" name="Alatunnisteen paikkamerkki 3"/>
          <p:cNvSpPr>
            <a:spLocks noGrp="1"/>
          </p:cNvSpPr>
          <p:nvPr>
            <p:ph type="ftr" sz="quarter" idx="16"/>
          </p:nvPr>
        </p:nvSpPr>
        <p:spPr/>
        <p:txBody>
          <a:bodyPr/>
          <a:lstStyle/>
          <a:p>
            <a:fld id="{D9D72562-6F71-4F0E-9EF3-91587D7BC097}" type="datetime1">
              <a:rPr lang="fi-FI" smtClean="0">
                <a:latin typeface="Arial" pitchFamily="34" charset="0"/>
                <a:cs typeface="Arial" pitchFamily="34" charset="0"/>
              </a:rPr>
              <a:pPr/>
              <a:t>31.8.2016</a:t>
            </a:fld>
            <a:endParaRPr lang="fi-FI" dirty="0">
              <a:latin typeface="Arial" pitchFamily="34" charset="0"/>
              <a:cs typeface="Arial" pitchFamily="34" charset="0"/>
            </a:endParaRPr>
          </a:p>
        </p:txBody>
      </p:sp>
      <p:graphicFrame>
        <p:nvGraphicFramePr>
          <p:cNvPr id="8" name="Kaavio 7"/>
          <p:cNvGraphicFramePr/>
          <p:nvPr>
            <p:extLst>
              <p:ext uri="{D42A27DB-BD31-4B8C-83A1-F6EECF244321}">
                <p14:modId xmlns:p14="http://schemas.microsoft.com/office/powerpoint/2010/main" val="2367092648"/>
              </p:ext>
            </p:extLst>
          </p:nvPr>
        </p:nvGraphicFramePr>
        <p:xfrm>
          <a:off x="5580112" y="281203"/>
          <a:ext cx="3816424" cy="30037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82097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473833" y="1700808"/>
            <a:ext cx="8229600" cy="3312368"/>
          </a:xfrm>
        </p:spPr>
        <p:txBody>
          <a:bodyPr/>
          <a:lstStyle/>
          <a:p>
            <a:pPr marL="457200" lvl="1" indent="0" fontAlgn="auto">
              <a:lnSpc>
                <a:spcPct val="80000"/>
              </a:lnSpc>
              <a:spcAft>
                <a:spcPts val="0"/>
              </a:spcAft>
              <a:buNone/>
              <a:defRPr/>
            </a:pPr>
            <a:endParaRPr lang="fi-FI" sz="1800" dirty="0" smtClean="0"/>
          </a:p>
          <a:p>
            <a:pPr fontAlgn="auto">
              <a:lnSpc>
                <a:spcPct val="80000"/>
              </a:lnSpc>
              <a:spcAft>
                <a:spcPts val="0"/>
              </a:spcAft>
              <a:defRPr/>
            </a:pPr>
            <a:r>
              <a:rPr lang="en-US" dirty="0"/>
              <a:t>Key safety risks </a:t>
            </a:r>
            <a:r>
              <a:rPr lang="en-US" dirty="0" smtClean="0"/>
              <a:t>were identified with </a:t>
            </a:r>
            <a:r>
              <a:rPr lang="en-US" dirty="0"/>
              <a:t>the qualitative simplified root cause analysis of the reports with most reported (≥4) and ISMP’s High-Alert </a:t>
            </a:r>
            <a:r>
              <a:rPr lang="en-US" dirty="0" smtClean="0"/>
              <a:t>Medications </a:t>
            </a:r>
            <a:r>
              <a:rPr lang="en-US" dirty="0"/>
              <a:t>(≥</a:t>
            </a:r>
            <a:r>
              <a:rPr lang="en-US" dirty="0" smtClean="0"/>
              <a:t>3)</a:t>
            </a:r>
            <a:endParaRPr lang="en-US" dirty="0"/>
          </a:p>
          <a:p>
            <a:pPr fontAlgn="auto">
              <a:lnSpc>
                <a:spcPct val="80000"/>
              </a:lnSpc>
              <a:spcAft>
                <a:spcPts val="0"/>
              </a:spcAft>
              <a:defRPr/>
            </a:pPr>
            <a:r>
              <a:rPr lang="en-US" dirty="0" smtClean="0"/>
              <a:t>Altogether </a:t>
            </a:r>
            <a:r>
              <a:rPr lang="en-US" dirty="0"/>
              <a:t>120 reports were </a:t>
            </a:r>
            <a:r>
              <a:rPr lang="en-US" dirty="0" smtClean="0"/>
              <a:t>analy</a:t>
            </a:r>
            <a:r>
              <a:rPr lang="en-US" dirty="0"/>
              <a:t>z</a:t>
            </a:r>
            <a:r>
              <a:rPr lang="en-US" dirty="0" smtClean="0"/>
              <a:t>ed </a:t>
            </a:r>
            <a:r>
              <a:rPr lang="en-US" dirty="0"/>
              <a:t>using the qualitative </a:t>
            </a:r>
            <a:r>
              <a:rPr lang="en-US" dirty="0" smtClean="0"/>
              <a:t>method </a:t>
            </a:r>
          </a:p>
          <a:p>
            <a:pPr fontAlgn="auto">
              <a:lnSpc>
                <a:spcPct val="80000"/>
              </a:lnSpc>
              <a:spcAft>
                <a:spcPts val="0"/>
              </a:spcAft>
              <a:defRPr/>
            </a:pPr>
            <a:r>
              <a:rPr lang="en-US" dirty="0"/>
              <a:t>The qualitative method deepened the understanding about key safety risks with high-alert medications, drug nomenclature, formulations and administration routes, and changes in the formulary </a:t>
            </a:r>
            <a:endParaRPr lang="fi-FI" dirty="0" smtClean="0"/>
          </a:p>
        </p:txBody>
      </p:sp>
      <p:sp>
        <p:nvSpPr>
          <p:cNvPr id="3" name="Otsikko 2"/>
          <p:cNvSpPr>
            <a:spLocks noGrp="1"/>
          </p:cNvSpPr>
          <p:nvPr>
            <p:ph type="title"/>
          </p:nvPr>
        </p:nvSpPr>
        <p:spPr>
          <a:xfrm>
            <a:off x="457200" y="391196"/>
            <a:ext cx="8229600" cy="864096"/>
          </a:xfrm>
        </p:spPr>
        <p:txBody>
          <a:bodyPr>
            <a:normAutofit/>
          </a:bodyPr>
          <a:lstStyle/>
          <a:p>
            <a:r>
              <a:rPr lang="fi-FI" sz="4400" dirty="0" err="1" smtClean="0"/>
              <a:t>results</a:t>
            </a:r>
            <a:r>
              <a:rPr lang="fi-FI" sz="4400" dirty="0" smtClean="0"/>
              <a:t>: </a:t>
            </a:r>
            <a:r>
              <a:rPr lang="fi-FI" sz="4400" dirty="0" err="1" smtClean="0"/>
              <a:t>key</a:t>
            </a:r>
            <a:r>
              <a:rPr lang="fi-FI" sz="4400" dirty="0" smtClean="0"/>
              <a:t> </a:t>
            </a:r>
            <a:r>
              <a:rPr lang="fi-FI" sz="4400" dirty="0" err="1" smtClean="0"/>
              <a:t>safety</a:t>
            </a:r>
            <a:r>
              <a:rPr lang="fi-FI" sz="4400" dirty="0" smtClean="0"/>
              <a:t> </a:t>
            </a:r>
            <a:r>
              <a:rPr lang="fi-FI" sz="4400" dirty="0" err="1" smtClean="0"/>
              <a:t>risks</a:t>
            </a:r>
            <a:endParaRPr lang="fi-FI" sz="4400" dirty="0"/>
          </a:p>
        </p:txBody>
      </p:sp>
      <p:sp>
        <p:nvSpPr>
          <p:cNvPr id="4" name="Alatunnisteen paikkamerkki 3"/>
          <p:cNvSpPr>
            <a:spLocks noGrp="1"/>
          </p:cNvSpPr>
          <p:nvPr>
            <p:ph type="ftr" sz="quarter" idx="16"/>
          </p:nvPr>
        </p:nvSpPr>
        <p:spPr/>
        <p:txBody>
          <a:bodyPr/>
          <a:lstStyle/>
          <a:p>
            <a:fld id="{D9D72562-6F71-4F0E-9EF3-91587D7BC097}" type="datetime1">
              <a:rPr lang="fi-FI" smtClean="0">
                <a:latin typeface="Arial" pitchFamily="34" charset="0"/>
                <a:cs typeface="Arial" pitchFamily="34" charset="0"/>
              </a:rPr>
              <a:pPr/>
              <a:t>31.8.2016</a:t>
            </a:fld>
            <a:endParaRPr lang="fi-FI" dirty="0">
              <a:latin typeface="Arial" pitchFamily="34" charset="0"/>
              <a:cs typeface="Arial" pitchFamily="34" charset="0"/>
            </a:endParaRPr>
          </a:p>
        </p:txBody>
      </p:sp>
    </p:spTree>
    <p:extLst>
      <p:ext uri="{BB962C8B-B14F-4D97-AF65-F5344CB8AC3E}">
        <p14:creationId xmlns:p14="http://schemas.microsoft.com/office/powerpoint/2010/main" val="10058737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457200" y="1449126"/>
            <a:ext cx="7499176" cy="3312368"/>
          </a:xfrm>
        </p:spPr>
        <p:txBody>
          <a:bodyPr/>
          <a:lstStyle/>
          <a:p>
            <a:pPr fontAlgn="auto">
              <a:lnSpc>
                <a:spcPct val="80000"/>
              </a:lnSpc>
              <a:spcAft>
                <a:spcPts val="0"/>
              </a:spcAft>
              <a:defRPr/>
            </a:pPr>
            <a:r>
              <a:rPr lang="fi-FI" b="1" dirty="0" err="1" smtClean="0">
                <a:solidFill>
                  <a:schemeClr val="tx2"/>
                </a:solidFill>
              </a:rPr>
              <a:t>Confusing</a:t>
            </a:r>
            <a:r>
              <a:rPr lang="fi-FI" b="1" dirty="0" smtClean="0">
                <a:solidFill>
                  <a:schemeClr val="tx2"/>
                </a:solidFill>
              </a:rPr>
              <a:t> </a:t>
            </a:r>
            <a:r>
              <a:rPr lang="fi-FI" b="1" dirty="0" err="1" smtClean="0">
                <a:solidFill>
                  <a:schemeClr val="tx2"/>
                </a:solidFill>
              </a:rPr>
              <a:t>nomenclature</a:t>
            </a:r>
            <a:r>
              <a:rPr lang="fi-FI" b="1" dirty="0" smtClean="0">
                <a:solidFill>
                  <a:schemeClr val="tx2"/>
                </a:solidFill>
              </a:rPr>
              <a:t> </a:t>
            </a:r>
            <a:r>
              <a:rPr lang="fi-FI" b="1" dirty="0" err="1" smtClean="0">
                <a:solidFill>
                  <a:schemeClr val="tx2"/>
                </a:solidFill>
              </a:rPr>
              <a:t>was</a:t>
            </a:r>
            <a:r>
              <a:rPr lang="fi-FI" b="1" dirty="0" smtClean="0">
                <a:solidFill>
                  <a:schemeClr val="tx2"/>
                </a:solidFill>
              </a:rPr>
              <a:t> </a:t>
            </a:r>
            <a:r>
              <a:rPr lang="fi-FI" b="1" dirty="0" err="1" smtClean="0">
                <a:solidFill>
                  <a:schemeClr val="tx2"/>
                </a:solidFill>
              </a:rPr>
              <a:t>related</a:t>
            </a:r>
            <a:r>
              <a:rPr lang="fi-FI" b="1" dirty="0" smtClean="0">
                <a:solidFill>
                  <a:schemeClr val="tx2"/>
                </a:solidFill>
              </a:rPr>
              <a:t> to</a:t>
            </a:r>
          </a:p>
          <a:p>
            <a:pPr lvl="1" fontAlgn="auto">
              <a:lnSpc>
                <a:spcPct val="80000"/>
              </a:lnSpc>
              <a:spcAft>
                <a:spcPts val="0"/>
              </a:spcAft>
              <a:defRPr/>
            </a:pPr>
            <a:r>
              <a:rPr lang="fi-FI" sz="1800" dirty="0" err="1" smtClean="0"/>
              <a:t>cefuroxime</a:t>
            </a:r>
            <a:r>
              <a:rPr lang="fi-FI" sz="1800" dirty="0" smtClean="0"/>
              <a:t> / </a:t>
            </a:r>
            <a:r>
              <a:rPr lang="fi-FI" sz="1800" dirty="0" err="1" smtClean="0"/>
              <a:t>ceftazidim</a:t>
            </a:r>
            <a:r>
              <a:rPr lang="fi-FI" sz="1800" dirty="0" smtClean="0"/>
              <a:t> / </a:t>
            </a:r>
            <a:r>
              <a:rPr lang="fi-FI" sz="1800" dirty="0" err="1" smtClean="0"/>
              <a:t>ceftriaxone</a:t>
            </a:r>
            <a:r>
              <a:rPr lang="fi-FI" sz="1800" dirty="0" smtClean="0"/>
              <a:t> </a:t>
            </a:r>
          </a:p>
          <a:p>
            <a:pPr lvl="1" fontAlgn="auto">
              <a:lnSpc>
                <a:spcPct val="80000"/>
              </a:lnSpc>
              <a:spcAft>
                <a:spcPts val="0"/>
              </a:spcAft>
              <a:defRPr/>
            </a:pPr>
            <a:r>
              <a:rPr lang="fi-FI" sz="1800" dirty="0" err="1" smtClean="0"/>
              <a:t>Rocephalin</a:t>
            </a:r>
            <a:r>
              <a:rPr lang="fi-FI" sz="1800" dirty="0" smtClean="0"/>
              <a:t>® / </a:t>
            </a:r>
            <a:r>
              <a:rPr lang="fi-FI" sz="1800" dirty="0" err="1" smtClean="0"/>
              <a:t>Rocephalin</a:t>
            </a:r>
            <a:r>
              <a:rPr lang="fi-FI" sz="1800" dirty="0" smtClean="0"/>
              <a:t> </a:t>
            </a:r>
            <a:r>
              <a:rPr lang="fi-FI" sz="1800" dirty="0" err="1"/>
              <a:t>cum</a:t>
            </a:r>
            <a:r>
              <a:rPr lang="fi-FI" sz="1800" dirty="0"/>
              <a:t> </a:t>
            </a:r>
            <a:r>
              <a:rPr lang="fi-FI" sz="1800" dirty="0" err="1"/>
              <a:t>Lidocain</a:t>
            </a:r>
            <a:r>
              <a:rPr lang="fi-FI" sz="1800" dirty="0" smtClean="0"/>
              <a:t>® / </a:t>
            </a:r>
            <a:r>
              <a:rPr lang="fi-FI" sz="1800" dirty="0" err="1" smtClean="0"/>
              <a:t>rocuronium</a:t>
            </a:r>
            <a:r>
              <a:rPr lang="fi-FI" sz="1800" dirty="0" smtClean="0"/>
              <a:t> </a:t>
            </a:r>
          </a:p>
          <a:p>
            <a:pPr lvl="1" fontAlgn="auto">
              <a:lnSpc>
                <a:spcPct val="80000"/>
              </a:lnSpc>
              <a:spcAft>
                <a:spcPts val="0"/>
              </a:spcAft>
              <a:defRPr/>
            </a:pPr>
            <a:r>
              <a:rPr lang="fi-FI" sz="1800" dirty="0" err="1" smtClean="0"/>
              <a:t>citalopram</a:t>
            </a:r>
            <a:r>
              <a:rPr lang="fi-FI" sz="1800" dirty="0" smtClean="0"/>
              <a:t> / </a:t>
            </a:r>
            <a:r>
              <a:rPr lang="fi-FI" sz="1800" dirty="0" err="1" smtClean="0"/>
              <a:t>Cipralex</a:t>
            </a:r>
            <a:r>
              <a:rPr lang="fi-FI" sz="1800" dirty="0" smtClean="0"/>
              <a:t>® </a:t>
            </a:r>
          </a:p>
          <a:p>
            <a:pPr lvl="1" fontAlgn="auto">
              <a:lnSpc>
                <a:spcPct val="80000"/>
              </a:lnSpc>
              <a:spcAft>
                <a:spcPts val="0"/>
              </a:spcAft>
              <a:defRPr/>
            </a:pPr>
            <a:r>
              <a:rPr lang="fi-FI" sz="1800" dirty="0" err="1" smtClean="0"/>
              <a:t>enoxaparin</a:t>
            </a:r>
            <a:r>
              <a:rPr lang="fi-FI" sz="1800" dirty="0" smtClean="0"/>
              <a:t> / </a:t>
            </a:r>
            <a:r>
              <a:rPr lang="fi-FI" sz="1800" dirty="0" err="1" smtClean="0"/>
              <a:t>dalteparin</a:t>
            </a:r>
            <a:r>
              <a:rPr lang="fi-FI" sz="1800" dirty="0" smtClean="0"/>
              <a:t> </a:t>
            </a:r>
          </a:p>
          <a:p>
            <a:pPr lvl="1" fontAlgn="auto">
              <a:lnSpc>
                <a:spcPct val="80000"/>
              </a:lnSpc>
              <a:spcAft>
                <a:spcPts val="0"/>
              </a:spcAft>
              <a:defRPr/>
            </a:pPr>
            <a:r>
              <a:rPr lang="fi-FI" sz="1800" dirty="0" err="1" smtClean="0"/>
              <a:t>paracetamol</a:t>
            </a:r>
            <a:r>
              <a:rPr lang="fi-FI" sz="1800" dirty="0" smtClean="0"/>
              <a:t> (</a:t>
            </a:r>
            <a:r>
              <a:rPr lang="fi-FI" sz="1800" dirty="0" err="1" smtClean="0"/>
              <a:t>Panadol</a:t>
            </a:r>
            <a:r>
              <a:rPr lang="fi-FI" sz="1800" dirty="0" smtClean="0"/>
              <a:t>®) / </a:t>
            </a:r>
            <a:r>
              <a:rPr lang="fi-FI" sz="1800" dirty="0" err="1" smtClean="0"/>
              <a:t>paracetamol</a:t>
            </a:r>
            <a:r>
              <a:rPr lang="fi-FI" sz="1800" dirty="0" smtClean="0"/>
              <a:t> + </a:t>
            </a:r>
            <a:r>
              <a:rPr lang="fi-FI" sz="1800" dirty="0" err="1" smtClean="0"/>
              <a:t>codein</a:t>
            </a:r>
            <a:r>
              <a:rPr lang="fi-FI" sz="1800" dirty="0" smtClean="0"/>
              <a:t> (</a:t>
            </a:r>
            <a:r>
              <a:rPr lang="fi-FI" sz="1800" dirty="0" err="1" smtClean="0"/>
              <a:t>Panacod</a:t>
            </a:r>
            <a:r>
              <a:rPr lang="fi-FI" sz="1800" dirty="0" smtClean="0"/>
              <a:t>®) </a:t>
            </a:r>
          </a:p>
          <a:p>
            <a:pPr lvl="1" fontAlgn="auto">
              <a:lnSpc>
                <a:spcPct val="80000"/>
              </a:lnSpc>
              <a:spcAft>
                <a:spcPts val="0"/>
              </a:spcAft>
              <a:defRPr/>
            </a:pPr>
            <a:r>
              <a:rPr lang="fi-FI" sz="1800" dirty="0" err="1" smtClean="0"/>
              <a:t>glucosamine</a:t>
            </a:r>
            <a:r>
              <a:rPr lang="fi-FI" sz="1800" dirty="0" smtClean="0"/>
              <a:t> / </a:t>
            </a:r>
            <a:r>
              <a:rPr lang="fi-FI" sz="1800" dirty="0" err="1" smtClean="0"/>
              <a:t>metformin</a:t>
            </a:r>
            <a:r>
              <a:rPr lang="fi-FI" sz="1800" dirty="0" smtClean="0"/>
              <a:t> </a:t>
            </a:r>
            <a:r>
              <a:rPr lang="fi-FI" sz="1800" dirty="0"/>
              <a:t>(</a:t>
            </a:r>
            <a:r>
              <a:rPr lang="fi-FI" sz="1800" dirty="0" err="1"/>
              <a:t>Glucophage</a:t>
            </a:r>
            <a:r>
              <a:rPr lang="fi-FI" sz="1800" dirty="0"/>
              <a:t>®) </a:t>
            </a:r>
            <a:r>
              <a:rPr lang="fi-FI" sz="1800" dirty="0" smtClean="0"/>
              <a:t>/ </a:t>
            </a:r>
            <a:r>
              <a:rPr lang="fi-FI" sz="1800" dirty="0" err="1" smtClean="0"/>
              <a:t>glimepiride</a:t>
            </a:r>
            <a:r>
              <a:rPr lang="fi-FI" sz="1800" dirty="0"/>
              <a:t>; </a:t>
            </a:r>
            <a:endParaRPr lang="fi-FI" sz="1800" dirty="0" smtClean="0"/>
          </a:p>
          <a:p>
            <a:pPr lvl="1" fontAlgn="auto">
              <a:lnSpc>
                <a:spcPct val="80000"/>
              </a:lnSpc>
              <a:spcAft>
                <a:spcPts val="0"/>
              </a:spcAft>
              <a:defRPr/>
            </a:pPr>
            <a:r>
              <a:rPr lang="fi-FI" sz="1800" dirty="0" err="1" smtClean="0"/>
              <a:t>metformin</a:t>
            </a:r>
            <a:r>
              <a:rPr lang="fi-FI" sz="1800" dirty="0" smtClean="0"/>
              <a:t> / </a:t>
            </a:r>
            <a:r>
              <a:rPr lang="fi-FI" sz="1800" dirty="0" err="1" smtClean="0"/>
              <a:t>metoprolol</a:t>
            </a:r>
            <a:r>
              <a:rPr lang="fi-FI" sz="1800" dirty="0" smtClean="0"/>
              <a:t> </a:t>
            </a:r>
          </a:p>
          <a:p>
            <a:pPr lvl="1" fontAlgn="auto">
              <a:lnSpc>
                <a:spcPct val="80000"/>
              </a:lnSpc>
              <a:spcAft>
                <a:spcPts val="0"/>
              </a:spcAft>
              <a:defRPr/>
            </a:pPr>
            <a:r>
              <a:rPr lang="fi-FI" sz="1800" dirty="0" err="1" smtClean="0"/>
              <a:t>clopidogrel</a:t>
            </a:r>
            <a:r>
              <a:rPr lang="fi-FI" sz="1800" dirty="0" smtClean="0"/>
              <a:t> (</a:t>
            </a:r>
            <a:r>
              <a:rPr lang="fi-FI" sz="1800" dirty="0" err="1" smtClean="0"/>
              <a:t>Plavix</a:t>
            </a:r>
            <a:r>
              <a:rPr lang="fi-FI" sz="1800" dirty="0" smtClean="0"/>
              <a:t>®) / </a:t>
            </a:r>
            <a:r>
              <a:rPr lang="fi-FI" sz="1800" dirty="0" err="1" smtClean="0"/>
              <a:t>dabigatran</a:t>
            </a:r>
            <a:r>
              <a:rPr lang="fi-FI" sz="1800" dirty="0" smtClean="0"/>
              <a:t> (</a:t>
            </a:r>
            <a:r>
              <a:rPr lang="fi-FI" sz="1800" dirty="0" err="1" smtClean="0"/>
              <a:t>Pradaxa</a:t>
            </a:r>
            <a:r>
              <a:rPr lang="fi-FI" sz="1800" dirty="0" smtClean="0"/>
              <a:t>®)</a:t>
            </a:r>
          </a:p>
        </p:txBody>
      </p:sp>
      <p:sp>
        <p:nvSpPr>
          <p:cNvPr id="3" name="Otsikko 2"/>
          <p:cNvSpPr>
            <a:spLocks noGrp="1"/>
          </p:cNvSpPr>
          <p:nvPr>
            <p:ph type="title"/>
          </p:nvPr>
        </p:nvSpPr>
        <p:spPr>
          <a:xfrm>
            <a:off x="457200" y="348161"/>
            <a:ext cx="8229600" cy="864096"/>
          </a:xfrm>
        </p:spPr>
        <p:txBody>
          <a:bodyPr>
            <a:normAutofit/>
          </a:bodyPr>
          <a:lstStyle/>
          <a:p>
            <a:r>
              <a:rPr lang="fi-FI" sz="4400" dirty="0" err="1" smtClean="0"/>
              <a:t>results</a:t>
            </a:r>
            <a:r>
              <a:rPr lang="fi-FI" sz="4400" dirty="0" smtClean="0"/>
              <a:t>: </a:t>
            </a:r>
            <a:r>
              <a:rPr lang="fi-FI" sz="4400" dirty="0" err="1" smtClean="0"/>
              <a:t>key</a:t>
            </a:r>
            <a:r>
              <a:rPr lang="fi-FI" sz="4400" dirty="0" smtClean="0"/>
              <a:t> </a:t>
            </a:r>
            <a:r>
              <a:rPr lang="fi-FI" sz="4400" dirty="0" err="1" smtClean="0"/>
              <a:t>safety</a:t>
            </a:r>
            <a:r>
              <a:rPr lang="fi-FI" sz="4400" dirty="0" smtClean="0"/>
              <a:t> </a:t>
            </a:r>
            <a:r>
              <a:rPr lang="fi-FI" sz="4400" dirty="0" err="1" smtClean="0"/>
              <a:t>risks</a:t>
            </a:r>
            <a:endParaRPr lang="fi-FI" sz="4400" dirty="0"/>
          </a:p>
        </p:txBody>
      </p:sp>
      <p:sp>
        <p:nvSpPr>
          <p:cNvPr id="4" name="Alatunnisteen paikkamerkki 3"/>
          <p:cNvSpPr>
            <a:spLocks noGrp="1"/>
          </p:cNvSpPr>
          <p:nvPr>
            <p:ph type="ftr" sz="quarter" idx="16"/>
          </p:nvPr>
        </p:nvSpPr>
        <p:spPr/>
        <p:txBody>
          <a:bodyPr/>
          <a:lstStyle/>
          <a:p>
            <a:fld id="{D9D72562-6F71-4F0E-9EF3-91587D7BC097}" type="datetime1">
              <a:rPr lang="fi-FI" smtClean="0">
                <a:latin typeface="Arial" pitchFamily="34" charset="0"/>
                <a:cs typeface="Arial" pitchFamily="34" charset="0"/>
              </a:rPr>
              <a:pPr/>
              <a:t>31.8.2016</a:t>
            </a:fld>
            <a:endParaRPr lang="fi-FI" dirty="0">
              <a:latin typeface="Arial" pitchFamily="34" charset="0"/>
              <a:cs typeface="Arial" pitchFamily="34" charset="0"/>
            </a:endParaRPr>
          </a:p>
        </p:txBody>
      </p:sp>
      <p:pic>
        <p:nvPicPr>
          <p:cNvPr id="5" name="Kuva 4"/>
          <p:cNvPicPr>
            <a:picLocks noChangeAspect="1"/>
          </p:cNvPicPr>
          <p:nvPr/>
        </p:nvPicPr>
        <p:blipFill>
          <a:blip r:embed="rId2" cstate="print"/>
          <a:stretch>
            <a:fillRect/>
          </a:stretch>
        </p:blipFill>
        <p:spPr>
          <a:xfrm>
            <a:off x="6212659" y="4380792"/>
            <a:ext cx="2474141" cy="1610361"/>
          </a:xfrm>
          <a:prstGeom prst="rect">
            <a:avLst/>
          </a:prstGeom>
        </p:spPr>
      </p:pic>
      <p:pic>
        <p:nvPicPr>
          <p:cNvPr id="6" name="Kuva 5"/>
          <p:cNvPicPr>
            <a:picLocks noChangeAspect="1"/>
          </p:cNvPicPr>
          <p:nvPr/>
        </p:nvPicPr>
        <p:blipFill>
          <a:blip r:embed="rId3" cstate="print"/>
          <a:stretch>
            <a:fillRect/>
          </a:stretch>
        </p:blipFill>
        <p:spPr>
          <a:xfrm>
            <a:off x="681838" y="4365104"/>
            <a:ext cx="2806173" cy="1610361"/>
          </a:xfrm>
          <a:prstGeom prst="rect">
            <a:avLst/>
          </a:prstGeom>
        </p:spPr>
      </p:pic>
      <p:pic>
        <p:nvPicPr>
          <p:cNvPr id="7" name="Kuva 6"/>
          <p:cNvPicPr>
            <a:picLocks noChangeAspect="1"/>
          </p:cNvPicPr>
          <p:nvPr/>
        </p:nvPicPr>
        <p:blipFill>
          <a:blip r:embed="rId4" cstate="print"/>
          <a:stretch>
            <a:fillRect/>
          </a:stretch>
        </p:blipFill>
        <p:spPr>
          <a:xfrm>
            <a:off x="3619091" y="4377419"/>
            <a:ext cx="2467879" cy="1610361"/>
          </a:xfrm>
          <a:prstGeom prst="rect">
            <a:avLst/>
          </a:prstGeom>
        </p:spPr>
      </p:pic>
    </p:spTree>
    <p:extLst>
      <p:ext uri="{BB962C8B-B14F-4D97-AF65-F5344CB8AC3E}">
        <p14:creationId xmlns:p14="http://schemas.microsoft.com/office/powerpoint/2010/main" val="39620355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107504" y="1772816"/>
            <a:ext cx="4968552" cy="4405461"/>
          </a:xfrm>
        </p:spPr>
        <p:txBody>
          <a:bodyPr/>
          <a:lstStyle/>
          <a:p>
            <a:pPr fontAlgn="auto">
              <a:lnSpc>
                <a:spcPct val="80000"/>
              </a:lnSpc>
              <a:spcAft>
                <a:spcPts val="0"/>
              </a:spcAft>
              <a:defRPr/>
            </a:pPr>
            <a:r>
              <a:rPr lang="fi-FI" sz="2000" b="1" dirty="0" err="1" smtClean="0">
                <a:solidFill>
                  <a:schemeClr val="tx2"/>
                </a:solidFill>
              </a:rPr>
              <a:t>Safety</a:t>
            </a:r>
            <a:r>
              <a:rPr lang="fi-FI" sz="2000" b="1" dirty="0" smtClean="0">
                <a:solidFill>
                  <a:schemeClr val="tx2"/>
                </a:solidFill>
              </a:rPr>
              <a:t> </a:t>
            </a:r>
            <a:r>
              <a:rPr lang="fi-FI" sz="2000" b="1" dirty="0" err="1">
                <a:solidFill>
                  <a:schemeClr val="tx2"/>
                </a:solidFill>
              </a:rPr>
              <a:t>risks</a:t>
            </a:r>
            <a:r>
              <a:rPr lang="fi-FI" sz="2000" b="1" dirty="0">
                <a:solidFill>
                  <a:schemeClr val="tx2"/>
                </a:solidFill>
              </a:rPr>
              <a:t> </a:t>
            </a:r>
            <a:r>
              <a:rPr lang="fi-FI" sz="2000" b="1" dirty="0" err="1">
                <a:solidFill>
                  <a:schemeClr val="tx2"/>
                </a:solidFill>
              </a:rPr>
              <a:t>related</a:t>
            </a:r>
            <a:r>
              <a:rPr lang="fi-FI" sz="2000" b="1" dirty="0">
                <a:solidFill>
                  <a:schemeClr val="tx2"/>
                </a:solidFill>
              </a:rPr>
              <a:t> to </a:t>
            </a:r>
            <a:r>
              <a:rPr lang="fi-FI" sz="2000" b="1" dirty="0" err="1" smtClean="0">
                <a:solidFill>
                  <a:schemeClr val="tx2"/>
                </a:solidFill>
              </a:rPr>
              <a:t>formulary</a:t>
            </a:r>
            <a:r>
              <a:rPr lang="fi-FI" sz="2000" b="1" dirty="0" smtClean="0">
                <a:solidFill>
                  <a:schemeClr val="tx2"/>
                </a:solidFill>
              </a:rPr>
              <a:t> </a:t>
            </a:r>
          </a:p>
          <a:p>
            <a:pPr lvl="1" fontAlgn="auto">
              <a:lnSpc>
                <a:spcPct val="80000"/>
              </a:lnSpc>
              <a:spcAft>
                <a:spcPts val="0"/>
              </a:spcAft>
              <a:defRPr/>
            </a:pPr>
            <a:r>
              <a:rPr lang="fi-FI" sz="1600" dirty="0" err="1" smtClean="0"/>
              <a:t>many</a:t>
            </a:r>
            <a:r>
              <a:rPr lang="fi-FI" sz="1600" dirty="0" smtClean="0"/>
              <a:t> </a:t>
            </a:r>
            <a:r>
              <a:rPr lang="fi-FI" sz="1600" dirty="0" err="1"/>
              <a:t>different</a:t>
            </a:r>
            <a:r>
              <a:rPr lang="fi-FI" sz="1600" dirty="0"/>
              <a:t> </a:t>
            </a:r>
            <a:r>
              <a:rPr lang="fi-FI" sz="1600" dirty="0" err="1"/>
              <a:t>proprietary</a:t>
            </a:r>
            <a:r>
              <a:rPr lang="fi-FI" sz="1600" dirty="0"/>
              <a:t> </a:t>
            </a:r>
            <a:r>
              <a:rPr lang="fi-FI" sz="1600" dirty="0" err="1"/>
              <a:t>names</a:t>
            </a:r>
            <a:r>
              <a:rPr lang="fi-FI" sz="1600" dirty="0"/>
              <a:t> for </a:t>
            </a:r>
            <a:r>
              <a:rPr lang="fi-FI" sz="1600" dirty="0" err="1"/>
              <a:t>one</a:t>
            </a:r>
            <a:r>
              <a:rPr lang="fi-FI" sz="1600" dirty="0"/>
              <a:t> </a:t>
            </a:r>
            <a:r>
              <a:rPr lang="fi-FI" sz="1600" dirty="0" err="1"/>
              <a:t>active</a:t>
            </a:r>
            <a:r>
              <a:rPr lang="fi-FI" sz="1600" dirty="0"/>
              <a:t> </a:t>
            </a:r>
            <a:r>
              <a:rPr lang="fi-FI" sz="1600" dirty="0" err="1"/>
              <a:t>substance</a:t>
            </a:r>
            <a:r>
              <a:rPr lang="fi-FI" sz="1600" dirty="0"/>
              <a:t> (</a:t>
            </a:r>
            <a:r>
              <a:rPr lang="fi-FI" sz="1600" dirty="0" err="1"/>
              <a:t>quetiapin</a:t>
            </a:r>
            <a:r>
              <a:rPr lang="fi-FI" sz="1600" dirty="0" smtClean="0"/>
              <a:t>) </a:t>
            </a:r>
          </a:p>
          <a:p>
            <a:pPr lvl="1" fontAlgn="auto">
              <a:lnSpc>
                <a:spcPct val="80000"/>
              </a:lnSpc>
              <a:spcAft>
                <a:spcPts val="0"/>
              </a:spcAft>
              <a:defRPr/>
            </a:pPr>
            <a:r>
              <a:rPr lang="fi-FI" sz="1600" dirty="0" smtClean="0"/>
              <a:t>no </a:t>
            </a:r>
            <a:r>
              <a:rPr lang="fi-FI" sz="1600" dirty="0" err="1"/>
              <a:t>combination</a:t>
            </a:r>
            <a:r>
              <a:rPr lang="fi-FI" sz="1600" dirty="0"/>
              <a:t> </a:t>
            </a:r>
            <a:r>
              <a:rPr lang="fi-FI" sz="1600" dirty="0" err="1"/>
              <a:t>tablets</a:t>
            </a:r>
            <a:r>
              <a:rPr lang="fi-FI" sz="1600" dirty="0"/>
              <a:t> </a:t>
            </a:r>
            <a:r>
              <a:rPr lang="fi-FI" sz="1600" dirty="0" err="1"/>
              <a:t>available</a:t>
            </a:r>
            <a:r>
              <a:rPr lang="fi-FI" sz="1600" dirty="0"/>
              <a:t> (</a:t>
            </a:r>
            <a:r>
              <a:rPr lang="fi-FI" sz="1600" dirty="0" err="1" smtClean="0"/>
              <a:t>hydrochlorothiazide</a:t>
            </a:r>
            <a:r>
              <a:rPr lang="fi-FI" sz="1600" dirty="0" smtClean="0"/>
              <a:t>)</a:t>
            </a:r>
          </a:p>
          <a:p>
            <a:pPr lvl="1" fontAlgn="auto">
              <a:lnSpc>
                <a:spcPct val="80000"/>
              </a:lnSpc>
              <a:spcAft>
                <a:spcPts val="0"/>
              </a:spcAft>
              <a:defRPr/>
            </a:pPr>
            <a:r>
              <a:rPr lang="fi-FI" sz="1600" dirty="0" err="1" smtClean="0"/>
              <a:t>changes</a:t>
            </a:r>
            <a:r>
              <a:rPr lang="fi-FI" sz="1600" dirty="0" smtClean="0"/>
              <a:t> </a:t>
            </a:r>
            <a:r>
              <a:rPr lang="fi-FI" sz="1600" dirty="0"/>
              <a:t>in </a:t>
            </a:r>
            <a:r>
              <a:rPr lang="fi-FI" sz="1600" dirty="0" err="1"/>
              <a:t>the</a:t>
            </a:r>
            <a:r>
              <a:rPr lang="fi-FI" sz="1600" dirty="0"/>
              <a:t> </a:t>
            </a:r>
            <a:r>
              <a:rPr lang="fi-FI" sz="1600" dirty="0" err="1"/>
              <a:t>formulary</a:t>
            </a:r>
            <a:r>
              <a:rPr lang="fi-FI" sz="1600" dirty="0"/>
              <a:t> (</a:t>
            </a:r>
            <a:r>
              <a:rPr lang="fi-FI" sz="1600" dirty="0" err="1"/>
              <a:t>noradrenaline</a:t>
            </a:r>
            <a:r>
              <a:rPr lang="fi-FI" sz="1600" dirty="0"/>
              <a:t>, </a:t>
            </a:r>
            <a:r>
              <a:rPr lang="fi-FI" sz="1600" dirty="0" err="1"/>
              <a:t>ropivacaine</a:t>
            </a:r>
            <a:r>
              <a:rPr lang="fi-FI" sz="1600" dirty="0"/>
              <a:t>, </a:t>
            </a:r>
            <a:r>
              <a:rPr lang="fi-FI" sz="1600" dirty="0" err="1"/>
              <a:t>tramadol</a:t>
            </a:r>
            <a:r>
              <a:rPr lang="fi-FI" sz="1600" dirty="0" smtClean="0"/>
              <a:t>)</a:t>
            </a:r>
          </a:p>
          <a:p>
            <a:pPr lvl="1" fontAlgn="auto">
              <a:lnSpc>
                <a:spcPct val="80000"/>
              </a:lnSpc>
              <a:spcAft>
                <a:spcPts val="0"/>
              </a:spcAft>
              <a:defRPr/>
            </a:pPr>
            <a:endParaRPr lang="fi-FI" sz="1600" dirty="0" smtClean="0"/>
          </a:p>
          <a:p>
            <a:pPr marL="457200" lvl="1" indent="0" fontAlgn="auto">
              <a:lnSpc>
                <a:spcPct val="80000"/>
              </a:lnSpc>
              <a:spcAft>
                <a:spcPts val="0"/>
              </a:spcAft>
              <a:buNone/>
              <a:defRPr/>
            </a:pPr>
            <a:endParaRPr lang="fi-FI" sz="1600" dirty="0"/>
          </a:p>
          <a:p>
            <a:pPr fontAlgn="auto">
              <a:lnSpc>
                <a:spcPct val="80000"/>
              </a:lnSpc>
              <a:spcAft>
                <a:spcPts val="0"/>
              </a:spcAft>
              <a:defRPr/>
            </a:pPr>
            <a:r>
              <a:rPr lang="fi-FI" sz="2000" b="1" dirty="0" err="1">
                <a:solidFill>
                  <a:schemeClr val="tx2"/>
                </a:solidFill>
              </a:rPr>
              <a:t>O</a:t>
            </a:r>
            <a:r>
              <a:rPr lang="fi-FI" sz="2000" b="1" dirty="0" err="1" smtClean="0">
                <a:solidFill>
                  <a:schemeClr val="tx2"/>
                </a:solidFill>
              </a:rPr>
              <a:t>rganizational</a:t>
            </a:r>
            <a:r>
              <a:rPr lang="fi-FI" sz="2000" b="1" dirty="0" smtClean="0">
                <a:solidFill>
                  <a:schemeClr val="tx2"/>
                </a:solidFill>
              </a:rPr>
              <a:t> </a:t>
            </a:r>
            <a:r>
              <a:rPr lang="fi-FI" sz="2000" b="1" dirty="0" err="1">
                <a:solidFill>
                  <a:schemeClr val="tx2"/>
                </a:solidFill>
              </a:rPr>
              <a:t>point</a:t>
            </a:r>
            <a:r>
              <a:rPr lang="fi-FI" sz="2000" b="1" dirty="0">
                <a:solidFill>
                  <a:schemeClr val="tx2"/>
                </a:solidFill>
              </a:rPr>
              <a:t> of </a:t>
            </a:r>
            <a:r>
              <a:rPr lang="fi-FI" sz="2000" b="1" dirty="0" err="1">
                <a:solidFill>
                  <a:schemeClr val="tx2"/>
                </a:solidFill>
              </a:rPr>
              <a:t>view</a:t>
            </a:r>
            <a:endParaRPr lang="fi-FI" sz="2000" b="1" dirty="0">
              <a:solidFill>
                <a:schemeClr val="tx2"/>
              </a:solidFill>
            </a:endParaRPr>
          </a:p>
          <a:p>
            <a:pPr lvl="1" fontAlgn="auto">
              <a:lnSpc>
                <a:spcPct val="80000"/>
              </a:lnSpc>
              <a:spcAft>
                <a:spcPts val="0"/>
              </a:spcAft>
              <a:defRPr/>
            </a:pPr>
            <a:r>
              <a:rPr lang="fi-FI" sz="1800" dirty="0" err="1"/>
              <a:t>nurses</a:t>
            </a:r>
            <a:r>
              <a:rPr lang="fi-FI" sz="1800" dirty="0"/>
              <a:t>’ </a:t>
            </a:r>
            <a:r>
              <a:rPr lang="fi-FI" sz="1800" dirty="0" err="1"/>
              <a:t>workload</a:t>
            </a:r>
            <a:r>
              <a:rPr lang="fi-FI" sz="1800" dirty="0"/>
              <a:t> (</a:t>
            </a:r>
            <a:r>
              <a:rPr lang="fi-FI" sz="1800" dirty="0" err="1"/>
              <a:t>fentanyl</a:t>
            </a:r>
            <a:r>
              <a:rPr lang="fi-FI" sz="1800" dirty="0"/>
              <a:t>, </a:t>
            </a:r>
            <a:r>
              <a:rPr lang="fi-FI" sz="1800" dirty="0" err="1"/>
              <a:t>morphin</a:t>
            </a:r>
            <a:r>
              <a:rPr lang="fi-FI" sz="1800" dirty="0"/>
              <a:t>)</a:t>
            </a:r>
          </a:p>
          <a:p>
            <a:pPr lvl="1" fontAlgn="auto">
              <a:lnSpc>
                <a:spcPct val="80000"/>
              </a:lnSpc>
              <a:spcAft>
                <a:spcPts val="0"/>
              </a:spcAft>
              <a:defRPr/>
            </a:pPr>
            <a:r>
              <a:rPr lang="fi-FI" sz="1800" dirty="0" err="1"/>
              <a:t>inadequate</a:t>
            </a:r>
            <a:r>
              <a:rPr lang="fi-FI" sz="1800" dirty="0"/>
              <a:t> </a:t>
            </a:r>
            <a:r>
              <a:rPr lang="fi-FI" sz="1800" dirty="0" err="1"/>
              <a:t>induction</a:t>
            </a:r>
            <a:r>
              <a:rPr lang="fi-FI" sz="1800" dirty="0"/>
              <a:t> </a:t>
            </a:r>
            <a:r>
              <a:rPr lang="fi-FI" sz="1800" dirty="0" err="1"/>
              <a:t>or</a:t>
            </a:r>
            <a:r>
              <a:rPr lang="fi-FI" sz="1800" dirty="0"/>
              <a:t> </a:t>
            </a:r>
            <a:r>
              <a:rPr lang="fi-FI" sz="1800" dirty="0" err="1"/>
              <a:t>knowledge</a:t>
            </a:r>
            <a:r>
              <a:rPr lang="fi-FI" sz="1800" dirty="0"/>
              <a:t> </a:t>
            </a:r>
            <a:r>
              <a:rPr lang="fi-FI" sz="1800" dirty="0" err="1"/>
              <a:t>about</a:t>
            </a:r>
            <a:r>
              <a:rPr lang="fi-FI" sz="1800" dirty="0"/>
              <a:t> </a:t>
            </a:r>
            <a:r>
              <a:rPr lang="fi-FI" sz="1800" dirty="0" err="1"/>
              <a:t>used</a:t>
            </a:r>
            <a:r>
              <a:rPr lang="fi-FI" sz="1800" dirty="0"/>
              <a:t> </a:t>
            </a:r>
            <a:r>
              <a:rPr lang="fi-FI" sz="1800" dirty="0" err="1" smtClean="0"/>
              <a:t>medications</a:t>
            </a:r>
            <a:r>
              <a:rPr lang="fi-FI" sz="1800" dirty="0" smtClean="0"/>
              <a:t> </a:t>
            </a:r>
            <a:r>
              <a:rPr lang="fi-FI" sz="1800" dirty="0" err="1" smtClean="0"/>
              <a:t>e.g</a:t>
            </a:r>
            <a:r>
              <a:rPr lang="fi-FI" sz="1800" dirty="0"/>
              <a:t>. </a:t>
            </a:r>
            <a:r>
              <a:rPr lang="fi-FI" sz="1800" dirty="0" err="1"/>
              <a:t>indication</a:t>
            </a:r>
            <a:r>
              <a:rPr lang="fi-FI" sz="1800" dirty="0"/>
              <a:t>, </a:t>
            </a:r>
            <a:r>
              <a:rPr lang="fi-FI" sz="1800" dirty="0" err="1"/>
              <a:t>interactions</a:t>
            </a:r>
            <a:r>
              <a:rPr lang="fi-FI" sz="1800" dirty="0"/>
              <a:t>, </a:t>
            </a:r>
            <a:r>
              <a:rPr lang="fi-FI" sz="1800" dirty="0" err="1"/>
              <a:t>incompatibilities</a:t>
            </a:r>
            <a:r>
              <a:rPr lang="fi-FI" sz="1800" dirty="0"/>
              <a:t> and </a:t>
            </a:r>
            <a:r>
              <a:rPr lang="fi-FI" sz="1800" dirty="0" err="1"/>
              <a:t>generic</a:t>
            </a:r>
            <a:r>
              <a:rPr lang="fi-FI" sz="1800" dirty="0"/>
              <a:t> </a:t>
            </a:r>
            <a:r>
              <a:rPr lang="fi-FI" sz="1800" dirty="0" err="1"/>
              <a:t>names</a:t>
            </a:r>
            <a:r>
              <a:rPr lang="fi-FI" sz="1800" dirty="0"/>
              <a:t> (</a:t>
            </a:r>
            <a:r>
              <a:rPr lang="fi-FI" sz="1800" dirty="0" err="1"/>
              <a:t>ceftriaxone</a:t>
            </a:r>
            <a:r>
              <a:rPr lang="fi-FI" sz="1800" dirty="0"/>
              <a:t>, </a:t>
            </a:r>
            <a:r>
              <a:rPr lang="fi-FI" sz="1800" dirty="0" err="1"/>
              <a:t>oral</a:t>
            </a:r>
            <a:r>
              <a:rPr lang="fi-FI" sz="1800" dirty="0"/>
              <a:t> </a:t>
            </a:r>
            <a:r>
              <a:rPr lang="fi-FI" sz="1800" dirty="0" err="1"/>
              <a:t>hypoglycaemics</a:t>
            </a:r>
            <a:r>
              <a:rPr lang="fi-FI" sz="1800" dirty="0"/>
              <a:t>, </a:t>
            </a:r>
            <a:r>
              <a:rPr lang="fi-FI" sz="1800" dirty="0" err="1"/>
              <a:t>propofol</a:t>
            </a:r>
            <a:r>
              <a:rPr lang="fi-FI" sz="1800" dirty="0"/>
              <a:t>, </a:t>
            </a:r>
            <a:r>
              <a:rPr lang="fi-FI" sz="1800" dirty="0" err="1"/>
              <a:t>oxycodone</a:t>
            </a:r>
            <a:r>
              <a:rPr lang="fi-FI" sz="1800" dirty="0"/>
              <a:t>)</a:t>
            </a:r>
          </a:p>
          <a:p>
            <a:pPr lvl="1" fontAlgn="auto">
              <a:lnSpc>
                <a:spcPct val="80000"/>
              </a:lnSpc>
              <a:spcAft>
                <a:spcPts val="0"/>
              </a:spcAft>
              <a:defRPr/>
            </a:pPr>
            <a:r>
              <a:rPr lang="fi-FI" sz="1800" dirty="0" err="1"/>
              <a:t>unclear</a:t>
            </a:r>
            <a:r>
              <a:rPr lang="fi-FI" sz="1800" dirty="0"/>
              <a:t> </a:t>
            </a:r>
            <a:r>
              <a:rPr lang="fi-FI" sz="1800" dirty="0" err="1"/>
              <a:t>responsibilities</a:t>
            </a:r>
            <a:r>
              <a:rPr lang="fi-FI" sz="1800" dirty="0"/>
              <a:t> (</a:t>
            </a:r>
            <a:r>
              <a:rPr lang="fi-FI" sz="1800" dirty="0" err="1"/>
              <a:t>remifentanil</a:t>
            </a:r>
            <a:r>
              <a:rPr lang="fi-FI" sz="1800" dirty="0"/>
              <a:t>)</a:t>
            </a:r>
          </a:p>
          <a:p>
            <a:pPr marL="457200" lvl="1" indent="0" fontAlgn="auto">
              <a:lnSpc>
                <a:spcPct val="80000"/>
              </a:lnSpc>
              <a:spcAft>
                <a:spcPts val="0"/>
              </a:spcAft>
              <a:buNone/>
              <a:defRPr/>
            </a:pPr>
            <a:endParaRPr lang="fi-FI" sz="1800" dirty="0" smtClean="0"/>
          </a:p>
        </p:txBody>
      </p:sp>
      <p:sp>
        <p:nvSpPr>
          <p:cNvPr id="3" name="Otsikko 2"/>
          <p:cNvSpPr>
            <a:spLocks noGrp="1"/>
          </p:cNvSpPr>
          <p:nvPr>
            <p:ph type="title"/>
          </p:nvPr>
        </p:nvSpPr>
        <p:spPr>
          <a:xfrm>
            <a:off x="457200" y="260648"/>
            <a:ext cx="8229600" cy="864096"/>
          </a:xfrm>
        </p:spPr>
        <p:txBody>
          <a:bodyPr>
            <a:normAutofit/>
          </a:bodyPr>
          <a:lstStyle/>
          <a:p>
            <a:r>
              <a:rPr lang="fi-FI" sz="4400" dirty="0" err="1" smtClean="0"/>
              <a:t>results</a:t>
            </a:r>
            <a:r>
              <a:rPr lang="fi-FI" sz="4400" dirty="0" smtClean="0"/>
              <a:t>: </a:t>
            </a:r>
            <a:r>
              <a:rPr lang="fi-FI" sz="4400" dirty="0" err="1" smtClean="0"/>
              <a:t>key</a:t>
            </a:r>
            <a:r>
              <a:rPr lang="fi-FI" sz="4400" dirty="0" smtClean="0"/>
              <a:t> </a:t>
            </a:r>
            <a:r>
              <a:rPr lang="fi-FI" sz="4400" dirty="0" err="1" smtClean="0"/>
              <a:t>safety</a:t>
            </a:r>
            <a:r>
              <a:rPr lang="fi-FI" sz="4400" dirty="0" smtClean="0"/>
              <a:t> </a:t>
            </a:r>
            <a:r>
              <a:rPr lang="fi-FI" sz="4400" dirty="0" err="1" smtClean="0"/>
              <a:t>risks</a:t>
            </a:r>
            <a:endParaRPr lang="fi-FI" sz="4400" dirty="0"/>
          </a:p>
        </p:txBody>
      </p:sp>
      <p:sp>
        <p:nvSpPr>
          <p:cNvPr id="4" name="Alatunnisteen paikkamerkki 3"/>
          <p:cNvSpPr>
            <a:spLocks noGrp="1"/>
          </p:cNvSpPr>
          <p:nvPr>
            <p:ph type="ftr" sz="quarter" idx="16"/>
          </p:nvPr>
        </p:nvSpPr>
        <p:spPr/>
        <p:txBody>
          <a:bodyPr/>
          <a:lstStyle/>
          <a:p>
            <a:fld id="{D9D72562-6F71-4F0E-9EF3-91587D7BC097}" type="datetime1">
              <a:rPr lang="fi-FI" smtClean="0">
                <a:latin typeface="Arial" pitchFamily="34" charset="0"/>
                <a:cs typeface="Arial" pitchFamily="34" charset="0"/>
              </a:rPr>
              <a:pPr/>
              <a:t>31.8.2016</a:t>
            </a:fld>
            <a:endParaRPr lang="fi-FI" dirty="0">
              <a:latin typeface="Arial" pitchFamily="34" charset="0"/>
              <a:cs typeface="Arial" pitchFamily="34" charset="0"/>
            </a:endParaRPr>
          </a:p>
        </p:txBody>
      </p:sp>
      <p:pic>
        <p:nvPicPr>
          <p:cNvPr id="5" name="Kuva 4"/>
          <p:cNvPicPr>
            <a:picLocks noChangeAspect="1"/>
          </p:cNvPicPr>
          <p:nvPr/>
        </p:nvPicPr>
        <p:blipFill>
          <a:blip r:embed="rId2" cstate="print"/>
          <a:stretch>
            <a:fillRect/>
          </a:stretch>
        </p:blipFill>
        <p:spPr>
          <a:xfrm>
            <a:off x="5004048" y="2276872"/>
            <a:ext cx="3842487" cy="2731332"/>
          </a:xfrm>
          <a:prstGeom prst="rect">
            <a:avLst/>
          </a:prstGeom>
        </p:spPr>
      </p:pic>
    </p:spTree>
    <p:extLst>
      <p:ext uri="{BB962C8B-B14F-4D97-AF65-F5344CB8AC3E}">
        <p14:creationId xmlns:p14="http://schemas.microsoft.com/office/powerpoint/2010/main" val="18408984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23528" y="1268760"/>
            <a:ext cx="5400600" cy="3240360"/>
          </a:xfrm>
        </p:spPr>
        <p:txBody>
          <a:bodyPr/>
          <a:lstStyle/>
          <a:p>
            <a:pPr lvl="1" fontAlgn="auto">
              <a:lnSpc>
                <a:spcPct val="80000"/>
              </a:lnSpc>
              <a:spcAft>
                <a:spcPts val="0"/>
              </a:spcAft>
              <a:defRPr/>
            </a:pPr>
            <a:r>
              <a:rPr lang="fi-FI" b="1" dirty="0" err="1" smtClean="0">
                <a:solidFill>
                  <a:schemeClr val="tx2"/>
                </a:solidFill>
              </a:rPr>
              <a:t>Other</a:t>
            </a:r>
            <a:r>
              <a:rPr lang="fi-FI" b="1" dirty="0" smtClean="0">
                <a:solidFill>
                  <a:schemeClr val="tx2"/>
                </a:solidFill>
              </a:rPr>
              <a:t> </a:t>
            </a:r>
            <a:r>
              <a:rPr lang="fi-FI" dirty="0" err="1" smtClean="0"/>
              <a:t>confusion</a:t>
            </a:r>
            <a:r>
              <a:rPr lang="fi-FI" dirty="0" smtClean="0"/>
              <a:t> in </a:t>
            </a:r>
            <a:r>
              <a:rPr lang="fi-FI" dirty="0" err="1" smtClean="0"/>
              <a:t>concentrations</a:t>
            </a:r>
            <a:r>
              <a:rPr lang="fi-FI" dirty="0" smtClean="0"/>
              <a:t>, </a:t>
            </a:r>
            <a:r>
              <a:rPr lang="fi-FI" dirty="0" err="1" smtClean="0"/>
              <a:t>milligrams</a:t>
            </a:r>
            <a:r>
              <a:rPr lang="fi-FI" dirty="0" smtClean="0"/>
              <a:t> and </a:t>
            </a:r>
            <a:r>
              <a:rPr lang="fi-FI" dirty="0" err="1" smtClean="0"/>
              <a:t>millilitres</a:t>
            </a:r>
            <a:r>
              <a:rPr lang="fi-FI" dirty="0" smtClean="0"/>
              <a:t>), </a:t>
            </a:r>
          </a:p>
          <a:p>
            <a:pPr lvl="1" fontAlgn="auto">
              <a:lnSpc>
                <a:spcPct val="80000"/>
              </a:lnSpc>
              <a:spcAft>
                <a:spcPts val="0"/>
              </a:spcAft>
              <a:defRPr/>
            </a:pPr>
            <a:r>
              <a:rPr lang="fi-FI" dirty="0" err="1" smtClean="0"/>
              <a:t>confusing</a:t>
            </a:r>
            <a:r>
              <a:rPr lang="fi-FI" dirty="0" smtClean="0"/>
              <a:t> </a:t>
            </a:r>
            <a:r>
              <a:rPr lang="fi-FI" dirty="0" err="1" smtClean="0"/>
              <a:t>normal/enteric</a:t>
            </a:r>
            <a:r>
              <a:rPr lang="fi-FI" dirty="0" smtClean="0"/>
              <a:t> </a:t>
            </a:r>
            <a:r>
              <a:rPr lang="fi-FI" dirty="0" err="1" smtClean="0"/>
              <a:t>coated/slow-release/combination</a:t>
            </a:r>
            <a:r>
              <a:rPr lang="fi-FI" dirty="0" smtClean="0"/>
              <a:t> </a:t>
            </a:r>
            <a:r>
              <a:rPr lang="fi-FI" dirty="0" err="1" smtClean="0"/>
              <a:t>tablets</a:t>
            </a:r>
            <a:endParaRPr lang="fi-FI" dirty="0" smtClean="0"/>
          </a:p>
          <a:p>
            <a:pPr lvl="1" fontAlgn="auto">
              <a:lnSpc>
                <a:spcPct val="80000"/>
              </a:lnSpc>
              <a:spcAft>
                <a:spcPts val="0"/>
              </a:spcAft>
              <a:defRPr/>
            </a:pPr>
            <a:r>
              <a:rPr lang="fi-FI" dirty="0" err="1" smtClean="0"/>
              <a:t>confusing</a:t>
            </a:r>
            <a:r>
              <a:rPr lang="fi-FI" dirty="0" smtClean="0"/>
              <a:t> </a:t>
            </a:r>
            <a:r>
              <a:rPr lang="fi-FI" dirty="0" err="1" smtClean="0"/>
              <a:t>infusion</a:t>
            </a:r>
            <a:r>
              <a:rPr lang="fi-FI" dirty="0" smtClean="0"/>
              <a:t> </a:t>
            </a:r>
            <a:r>
              <a:rPr lang="fi-FI" dirty="0" err="1" smtClean="0"/>
              <a:t>pumps/tubes</a:t>
            </a:r>
            <a:r>
              <a:rPr lang="fi-FI" dirty="0" smtClean="0"/>
              <a:t> </a:t>
            </a:r>
            <a:r>
              <a:rPr lang="fi-FI" dirty="0" err="1" smtClean="0"/>
              <a:t>when</a:t>
            </a:r>
            <a:r>
              <a:rPr lang="fi-FI" dirty="0" smtClean="0"/>
              <a:t> </a:t>
            </a:r>
            <a:r>
              <a:rPr lang="fi-FI" dirty="0" err="1" smtClean="0"/>
              <a:t>patient</a:t>
            </a:r>
            <a:r>
              <a:rPr lang="fi-FI" dirty="0" smtClean="0"/>
              <a:t> </a:t>
            </a:r>
            <a:r>
              <a:rPr lang="fi-FI" dirty="0" err="1" smtClean="0"/>
              <a:t>had</a:t>
            </a:r>
            <a:r>
              <a:rPr lang="fi-FI" dirty="0" smtClean="0"/>
              <a:t> </a:t>
            </a:r>
            <a:r>
              <a:rPr lang="fi-FI" dirty="0" err="1" smtClean="0"/>
              <a:t>several</a:t>
            </a:r>
            <a:r>
              <a:rPr lang="fi-FI" dirty="0" smtClean="0"/>
              <a:t> </a:t>
            </a:r>
            <a:r>
              <a:rPr lang="fi-FI" dirty="0" err="1" smtClean="0"/>
              <a:t>infusions</a:t>
            </a:r>
            <a:r>
              <a:rPr lang="fi-FI" dirty="0" smtClean="0"/>
              <a:t> (</a:t>
            </a:r>
          </a:p>
          <a:p>
            <a:pPr lvl="1" fontAlgn="auto">
              <a:lnSpc>
                <a:spcPct val="80000"/>
              </a:lnSpc>
              <a:spcAft>
                <a:spcPts val="0"/>
              </a:spcAft>
              <a:defRPr/>
            </a:pPr>
            <a:r>
              <a:rPr lang="fi-FI" dirty="0" err="1" smtClean="0"/>
              <a:t>labelling</a:t>
            </a:r>
            <a:r>
              <a:rPr lang="fi-FI" dirty="0" smtClean="0"/>
              <a:t> </a:t>
            </a:r>
            <a:r>
              <a:rPr lang="fi-FI" dirty="0" err="1" smtClean="0"/>
              <a:t>syringes</a:t>
            </a:r>
            <a:r>
              <a:rPr lang="fi-FI" dirty="0" smtClean="0"/>
              <a:t>, </a:t>
            </a:r>
            <a:r>
              <a:rPr lang="fi-FI" dirty="0" err="1" smtClean="0"/>
              <a:t>infusions</a:t>
            </a:r>
            <a:r>
              <a:rPr lang="fi-FI" dirty="0" smtClean="0"/>
              <a:t> and </a:t>
            </a:r>
            <a:r>
              <a:rPr lang="fi-FI" dirty="0" err="1" smtClean="0"/>
              <a:t>tubes</a:t>
            </a:r>
            <a:endParaRPr lang="fi-FI" dirty="0" smtClean="0"/>
          </a:p>
          <a:p>
            <a:pPr lvl="1" fontAlgn="auto">
              <a:lnSpc>
                <a:spcPct val="80000"/>
              </a:lnSpc>
              <a:spcAft>
                <a:spcPts val="0"/>
              </a:spcAft>
              <a:defRPr/>
            </a:pPr>
            <a:r>
              <a:rPr lang="fi-FI" dirty="0" err="1" smtClean="0"/>
              <a:t>allergy</a:t>
            </a:r>
            <a:r>
              <a:rPr lang="fi-FI" dirty="0" smtClean="0"/>
              <a:t> </a:t>
            </a:r>
            <a:r>
              <a:rPr lang="fi-FI" dirty="0" err="1" smtClean="0"/>
              <a:t>information</a:t>
            </a:r>
            <a:r>
              <a:rPr lang="fi-FI" dirty="0" smtClean="0"/>
              <a:t> </a:t>
            </a:r>
            <a:r>
              <a:rPr lang="fi-FI" dirty="0" err="1" smtClean="0"/>
              <a:t>was</a:t>
            </a:r>
            <a:r>
              <a:rPr lang="fi-FI" dirty="0" smtClean="0"/>
              <a:t> </a:t>
            </a:r>
            <a:r>
              <a:rPr lang="fi-FI" dirty="0" err="1" smtClean="0"/>
              <a:t>missing</a:t>
            </a:r>
            <a:r>
              <a:rPr lang="fi-FI" dirty="0" smtClean="0"/>
              <a:t> </a:t>
            </a:r>
            <a:r>
              <a:rPr lang="fi-FI" dirty="0" err="1" smtClean="0"/>
              <a:t>or</a:t>
            </a:r>
            <a:r>
              <a:rPr lang="fi-FI" dirty="0" smtClean="0"/>
              <a:t> </a:t>
            </a:r>
            <a:r>
              <a:rPr lang="fi-FI" dirty="0" err="1" smtClean="0"/>
              <a:t>unnoticed</a:t>
            </a:r>
            <a:endParaRPr lang="fi-FI" dirty="0" smtClean="0"/>
          </a:p>
          <a:p>
            <a:pPr lvl="1" fontAlgn="auto">
              <a:lnSpc>
                <a:spcPct val="80000"/>
              </a:lnSpc>
              <a:spcAft>
                <a:spcPts val="0"/>
              </a:spcAft>
              <a:defRPr/>
            </a:pPr>
            <a:r>
              <a:rPr lang="fi-FI" dirty="0" err="1" smtClean="0"/>
              <a:t>hand</a:t>
            </a:r>
            <a:r>
              <a:rPr lang="fi-FI" dirty="0" smtClean="0"/>
              <a:t> </a:t>
            </a:r>
            <a:r>
              <a:rPr lang="fi-FI" dirty="0" err="1" smtClean="0"/>
              <a:t>written</a:t>
            </a:r>
            <a:r>
              <a:rPr lang="fi-FI" dirty="0" smtClean="0"/>
              <a:t> </a:t>
            </a:r>
            <a:r>
              <a:rPr lang="fi-FI" dirty="0" err="1" smtClean="0"/>
              <a:t>prescriptions</a:t>
            </a:r>
            <a:r>
              <a:rPr lang="fi-FI" dirty="0" smtClean="0"/>
              <a:t> (</a:t>
            </a:r>
            <a:r>
              <a:rPr lang="fi-FI" dirty="0" err="1" smtClean="0"/>
              <a:t>morphin</a:t>
            </a:r>
            <a:r>
              <a:rPr lang="fi-FI" dirty="0" smtClean="0"/>
              <a:t>)</a:t>
            </a:r>
          </a:p>
          <a:p>
            <a:pPr lvl="1" fontAlgn="auto">
              <a:lnSpc>
                <a:spcPct val="80000"/>
              </a:lnSpc>
              <a:spcAft>
                <a:spcPts val="0"/>
              </a:spcAft>
              <a:defRPr/>
            </a:pPr>
            <a:r>
              <a:rPr lang="fi-FI" dirty="0" err="1" smtClean="0"/>
              <a:t>multiphasic</a:t>
            </a:r>
            <a:r>
              <a:rPr lang="fi-FI" dirty="0" smtClean="0"/>
              <a:t> </a:t>
            </a:r>
            <a:r>
              <a:rPr lang="fi-FI" dirty="0" err="1" smtClean="0"/>
              <a:t>documentation</a:t>
            </a:r>
            <a:r>
              <a:rPr lang="fi-FI" dirty="0" smtClean="0"/>
              <a:t> </a:t>
            </a:r>
            <a:r>
              <a:rPr lang="fi-FI" dirty="0" err="1" smtClean="0"/>
              <a:t>process</a:t>
            </a:r>
            <a:r>
              <a:rPr lang="fi-FI" dirty="0" smtClean="0"/>
              <a:t> (</a:t>
            </a:r>
            <a:r>
              <a:rPr lang="fi-FI" dirty="0" err="1" smtClean="0"/>
              <a:t>enoxaparin</a:t>
            </a:r>
            <a:r>
              <a:rPr lang="fi-FI" dirty="0" smtClean="0"/>
              <a:t>)</a:t>
            </a:r>
          </a:p>
          <a:p>
            <a:pPr lvl="1" fontAlgn="auto">
              <a:lnSpc>
                <a:spcPct val="80000"/>
              </a:lnSpc>
              <a:spcAft>
                <a:spcPts val="0"/>
              </a:spcAft>
              <a:defRPr/>
            </a:pPr>
            <a:r>
              <a:rPr lang="fi-FI" dirty="0" err="1" smtClean="0"/>
              <a:t>lack</a:t>
            </a:r>
            <a:r>
              <a:rPr lang="fi-FI" dirty="0" smtClean="0"/>
              <a:t> of </a:t>
            </a:r>
            <a:r>
              <a:rPr lang="fi-FI" dirty="0" err="1" smtClean="0"/>
              <a:t>double</a:t>
            </a:r>
            <a:r>
              <a:rPr lang="fi-FI" dirty="0" smtClean="0"/>
              <a:t> </a:t>
            </a:r>
            <a:r>
              <a:rPr lang="fi-FI" dirty="0" err="1" smtClean="0"/>
              <a:t>checking</a:t>
            </a:r>
            <a:r>
              <a:rPr lang="fi-FI" dirty="0" smtClean="0"/>
              <a:t> (</a:t>
            </a:r>
            <a:r>
              <a:rPr lang="fi-FI" dirty="0" err="1" smtClean="0"/>
              <a:t>enoxaparin</a:t>
            </a:r>
            <a:r>
              <a:rPr lang="fi-FI" dirty="0" smtClean="0"/>
              <a:t>, </a:t>
            </a:r>
            <a:r>
              <a:rPr lang="fi-FI" dirty="0" err="1" smtClean="0"/>
              <a:t>dalteparin</a:t>
            </a:r>
            <a:r>
              <a:rPr lang="fi-FI" dirty="0" smtClean="0"/>
              <a:t>, ASA)</a:t>
            </a:r>
          </a:p>
          <a:p>
            <a:pPr fontAlgn="auto">
              <a:lnSpc>
                <a:spcPct val="80000"/>
              </a:lnSpc>
              <a:spcAft>
                <a:spcPts val="0"/>
              </a:spcAft>
              <a:defRPr/>
            </a:pPr>
            <a:endParaRPr lang="fi-FI" b="1" dirty="0" smtClean="0">
              <a:solidFill>
                <a:schemeClr val="tx2"/>
              </a:solidFill>
            </a:endParaRPr>
          </a:p>
          <a:p>
            <a:pPr lvl="1" fontAlgn="auto">
              <a:lnSpc>
                <a:spcPct val="80000"/>
              </a:lnSpc>
              <a:spcAft>
                <a:spcPts val="0"/>
              </a:spcAft>
              <a:defRPr/>
            </a:pPr>
            <a:endParaRPr lang="fi-FI" sz="1800" dirty="0"/>
          </a:p>
          <a:p>
            <a:pPr lvl="1" fontAlgn="auto">
              <a:lnSpc>
                <a:spcPct val="80000"/>
              </a:lnSpc>
              <a:spcAft>
                <a:spcPts val="0"/>
              </a:spcAft>
              <a:defRPr/>
            </a:pPr>
            <a:endParaRPr lang="fi-FI" sz="1800" dirty="0" smtClean="0"/>
          </a:p>
          <a:p>
            <a:pPr marL="457200" lvl="1" indent="0" fontAlgn="auto">
              <a:lnSpc>
                <a:spcPct val="80000"/>
              </a:lnSpc>
              <a:spcAft>
                <a:spcPts val="0"/>
              </a:spcAft>
              <a:buNone/>
              <a:defRPr/>
            </a:pPr>
            <a:endParaRPr lang="fi-FI" sz="100" dirty="0"/>
          </a:p>
        </p:txBody>
      </p:sp>
      <p:sp>
        <p:nvSpPr>
          <p:cNvPr id="3" name="Otsikko 2"/>
          <p:cNvSpPr>
            <a:spLocks noGrp="1"/>
          </p:cNvSpPr>
          <p:nvPr>
            <p:ph type="title"/>
          </p:nvPr>
        </p:nvSpPr>
        <p:spPr>
          <a:xfrm>
            <a:off x="323528" y="169044"/>
            <a:ext cx="8229600" cy="864096"/>
          </a:xfrm>
        </p:spPr>
        <p:txBody>
          <a:bodyPr>
            <a:normAutofit/>
          </a:bodyPr>
          <a:lstStyle/>
          <a:p>
            <a:r>
              <a:rPr lang="fi-FI" sz="4400" dirty="0" err="1" smtClean="0"/>
              <a:t>results</a:t>
            </a:r>
            <a:r>
              <a:rPr lang="fi-FI" sz="4400" dirty="0" smtClean="0"/>
              <a:t>: </a:t>
            </a:r>
            <a:r>
              <a:rPr lang="fi-FI" sz="4400" dirty="0" err="1" smtClean="0"/>
              <a:t>key</a:t>
            </a:r>
            <a:r>
              <a:rPr lang="fi-FI" sz="4400" dirty="0" smtClean="0"/>
              <a:t> </a:t>
            </a:r>
            <a:r>
              <a:rPr lang="fi-FI" sz="4400" dirty="0" err="1" smtClean="0"/>
              <a:t>safety</a:t>
            </a:r>
            <a:r>
              <a:rPr lang="fi-FI" sz="4400" dirty="0" smtClean="0"/>
              <a:t> </a:t>
            </a:r>
            <a:r>
              <a:rPr lang="fi-FI" sz="4400" dirty="0" err="1" smtClean="0"/>
              <a:t>risks</a:t>
            </a:r>
            <a:endParaRPr lang="fi-FI" sz="4400" dirty="0"/>
          </a:p>
        </p:txBody>
      </p:sp>
      <p:pic>
        <p:nvPicPr>
          <p:cNvPr id="5" name="Kuva 4"/>
          <p:cNvPicPr>
            <a:picLocks noChangeAspect="1"/>
          </p:cNvPicPr>
          <p:nvPr/>
        </p:nvPicPr>
        <p:blipFill>
          <a:blip r:embed="rId2" cstate="print"/>
          <a:stretch>
            <a:fillRect/>
          </a:stretch>
        </p:blipFill>
        <p:spPr>
          <a:xfrm>
            <a:off x="5939206" y="4365104"/>
            <a:ext cx="2817821" cy="2028287"/>
          </a:xfrm>
          <a:prstGeom prst="rect">
            <a:avLst/>
          </a:prstGeom>
        </p:spPr>
      </p:pic>
      <p:pic>
        <p:nvPicPr>
          <p:cNvPr id="6" name="Kuva 5"/>
          <p:cNvPicPr>
            <a:picLocks noChangeAspect="1"/>
          </p:cNvPicPr>
          <p:nvPr/>
        </p:nvPicPr>
        <p:blipFill>
          <a:blip r:embed="rId3" cstate="print"/>
          <a:stretch>
            <a:fillRect/>
          </a:stretch>
        </p:blipFill>
        <p:spPr>
          <a:xfrm>
            <a:off x="5946739" y="2708920"/>
            <a:ext cx="2837700" cy="1475430"/>
          </a:xfrm>
          <a:prstGeom prst="rect">
            <a:avLst/>
          </a:prstGeom>
        </p:spPr>
      </p:pic>
      <p:pic>
        <p:nvPicPr>
          <p:cNvPr id="7" name="Kuva 6"/>
          <p:cNvPicPr>
            <a:picLocks noChangeAspect="1"/>
          </p:cNvPicPr>
          <p:nvPr/>
        </p:nvPicPr>
        <p:blipFill>
          <a:blip r:embed="rId4" cstate="print"/>
          <a:stretch>
            <a:fillRect/>
          </a:stretch>
        </p:blipFill>
        <p:spPr>
          <a:xfrm>
            <a:off x="5939205" y="1124744"/>
            <a:ext cx="2828747" cy="1368152"/>
          </a:xfrm>
          <a:prstGeom prst="rect">
            <a:avLst/>
          </a:prstGeom>
        </p:spPr>
      </p:pic>
    </p:spTree>
    <p:extLst>
      <p:ext uri="{BB962C8B-B14F-4D97-AF65-F5344CB8AC3E}">
        <p14:creationId xmlns:p14="http://schemas.microsoft.com/office/powerpoint/2010/main" val="13335206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23528" y="1124744"/>
            <a:ext cx="8229600" cy="3456384"/>
          </a:xfrm>
        </p:spPr>
        <p:txBody>
          <a:bodyPr/>
          <a:lstStyle/>
          <a:p>
            <a:r>
              <a:rPr lang="en-US" sz="2000" dirty="0"/>
              <a:t>This study provided a novel, hospital-specific approach to high-alert medications and complements the earlier </a:t>
            </a:r>
            <a:r>
              <a:rPr lang="en-US" sz="2000" dirty="0" smtClean="0"/>
              <a:t>studies.</a:t>
            </a:r>
            <a:endParaRPr lang="en-US" sz="2000" dirty="0"/>
          </a:p>
          <a:p>
            <a:r>
              <a:rPr lang="en-US" sz="2000" dirty="0" smtClean="0"/>
              <a:t>We </a:t>
            </a:r>
            <a:r>
              <a:rPr lang="en-US" sz="2000" dirty="0"/>
              <a:t>successfully combined quantitative and qualitative approaches to identify a hospital-specific high-alert medications by using segmented data from </a:t>
            </a:r>
            <a:r>
              <a:rPr lang="en-US" sz="2000" dirty="0" err="1"/>
              <a:t>HaiPro</a:t>
            </a:r>
            <a:r>
              <a:rPr lang="en-US" sz="2000" dirty="0"/>
              <a:t> error reporting system. </a:t>
            </a:r>
          </a:p>
          <a:p>
            <a:r>
              <a:rPr lang="en-US" sz="2000" dirty="0" smtClean="0"/>
              <a:t>We </a:t>
            </a:r>
            <a:r>
              <a:rPr lang="en-US" sz="2000" dirty="0"/>
              <a:t>identified several high-alert medications with quantitative </a:t>
            </a:r>
            <a:r>
              <a:rPr lang="en-US" sz="2000" dirty="0" smtClean="0"/>
              <a:t>methods. Qualitative method </a:t>
            </a:r>
            <a:r>
              <a:rPr lang="en-US" sz="2000" dirty="0"/>
              <a:t>deepened the understanding  about key safety risks with these high-alert medications, including drug nomenclature, preparation and administration routes, as well as changes in the formulary</a:t>
            </a:r>
            <a:r>
              <a:rPr lang="en-US" sz="2000" dirty="0" smtClean="0"/>
              <a:t>.</a:t>
            </a:r>
          </a:p>
          <a:p>
            <a:r>
              <a:rPr lang="en-GB" sz="2000" dirty="0"/>
              <a:t>Further studies are needed to gain more comprehensive understanding of these multi-faceted safety problems of high-alert medications in different settings in HUS (e.g. paediatrics, intensive care, emergency and oncological wards</a:t>
            </a:r>
            <a:r>
              <a:rPr lang="en-GB" sz="2000" dirty="0" smtClean="0"/>
              <a:t>). </a:t>
            </a:r>
            <a:endParaRPr lang="en-GB" sz="2000" dirty="0"/>
          </a:p>
          <a:p>
            <a:pPr marL="0" indent="0">
              <a:buNone/>
            </a:pPr>
            <a:endParaRPr lang="fi-FI" dirty="0"/>
          </a:p>
        </p:txBody>
      </p:sp>
      <p:sp>
        <p:nvSpPr>
          <p:cNvPr id="3" name="Otsikko 2"/>
          <p:cNvSpPr>
            <a:spLocks noGrp="1"/>
          </p:cNvSpPr>
          <p:nvPr>
            <p:ph type="title"/>
          </p:nvPr>
        </p:nvSpPr>
        <p:spPr>
          <a:xfrm>
            <a:off x="467544" y="116632"/>
            <a:ext cx="8229600" cy="864096"/>
          </a:xfrm>
        </p:spPr>
        <p:txBody>
          <a:bodyPr>
            <a:normAutofit/>
          </a:bodyPr>
          <a:lstStyle/>
          <a:p>
            <a:r>
              <a:rPr lang="fi-FI" sz="4400" dirty="0" err="1" smtClean="0"/>
              <a:t>conclusions</a:t>
            </a:r>
            <a:endParaRPr lang="fi-FI" sz="4400" dirty="0"/>
          </a:p>
        </p:txBody>
      </p:sp>
    </p:spTree>
    <p:extLst>
      <p:ext uri="{BB962C8B-B14F-4D97-AF65-F5344CB8AC3E}">
        <p14:creationId xmlns:p14="http://schemas.microsoft.com/office/powerpoint/2010/main" val="8301827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p:cNvSpPr>
            <a:spLocks noGrp="1"/>
          </p:cNvSpPr>
          <p:nvPr>
            <p:ph type="title"/>
          </p:nvPr>
        </p:nvSpPr>
        <p:spPr>
          <a:xfrm>
            <a:off x="323528" y="188640"/>
            <a:ext cx="8229600" cy="864096"/>
          </a:xfrm>
        </p:spPr>
        <p:txBody>
          <a:bodyPr>
            <a:normAutofit/>
          </a:bodyPr>
          <a:lstStyle/>
          <a:p>
            <a:r>
              <a:rPr lang="fi-FI" sz="4000" dirty="0" smtClean="0"/>
              <a:t>STUDY GROUP</a:t>
            </a:r>
            <a:endParaRPr lang="fi-FI" sz="4000" dirty="0"/>
          </a:p>
        </p:txBody>
      </p:sp>
      <p:sp>
        <p:nvSpPr>
          <p:cNvPr id="4" name="Alatunnisteen paikkamerkki 3"/>
          <p:cNvSpPr>
            <a:spLocks noGrp="1"/>
          </p:cNvSpPr>
          <p:nvPr>
            <p:ph type="ftr" sz="quarter" idx="16"/>
          </p:nvPr>
        </p:nvSpPr>
        <p:spPr/>
        <p:txBody>
          <a:bodyPr/>
          <a:lstStyle/>
          <a:p>
            <a:fld id="{D9D72562-6F71-4F0E-9EF3-91587D7BC097}" type="datetime1">
              <a:rPr lang="fi-FI" smtClean="0">
                <a:latin typeface="Arial" pitchFamily="34" charset="0"/>
                <a:cs typeface="Arial" pitchFamily="34" charset="0"/>
              </a:rPr>
              <a:pPr/>
              <a:t>31.8.2016</a:t>
            </a:fld>
            <a:endParaRPr lang="fi-FI" dirty="0">
              <a:latin typeface="Arial" pitchFamily="34" charset="0"/>
              <a:cs typeface="Arial" pitchFamily="34" charset="0"/>
            </a:endParaRPr>
          </a:p>
        </p:txBody>
      </p:sp>
      <p:sp>
        <p:nvSpPr>
          <p:cNvPr id="5" name="Sisällön paikkamerkki 4"/>
          <p:cNvSpPr>
            <a:spLocks noGrp="1"/>
          </p:cNvSpPr>
          <p:nvPr>
            <p:ph idx="1"/>
          </p:nvPr>
        </p:nvSpPr>
        <p:spPr>
          <a:xfrm>
            <a:off x="467544" y="1268760"/>
            <a:ext cx="8229600" cy="3076575"/>
          </a:xfrm>
        </p:spPr>
        <p:txBody>
          <a:bodyPr/>
          <a:lstStyle/>
          <a:p>
            <a:pPr lvl="1">
              <a:buNone/>
              <a:defRPr/>
            </a:pPr>
            <a:r>
              <a:rPr lang="fi-FI" b="1" dirty="0" smtClean="0">
                <a:latin typeface="Arial" panose="020B0604020202020204" pitchFamily="34" charset="0"/>
                <a:cs typeface="Arial" panose="020B0604020202020204" pitchFamily="34" charset="0"/>
              </a:rPr>
              <a:t>Lotta </a:t>
            </a:r>
            <a:r>
              <a:rPr lang="fi-FI" b="1" dirty="0" err="1" smtClean="0">
                <a:latin typeface="Arial" panose="020B0604020202020204" pitchFamily="34" charset="0"/>
                <a:cs typeface="Arial" panose="020B0604020202020204" pitchFamily="34" charset="0"/>
              </a:rPr>
              <a:t>Tyynismaa</a:t>
            </a:r>
            <a:r>
              <a:rPr lang="fi-FI" dirty="0" smtClean="0">
                <a:latin typeface="Arial" panose="020B0604020202020204" pitchFamily="34" charset="0"/>
                <a:cs typeface="Arial" panose="020B0604020202020204" pitchFamily="34" charset="0"/>
              </a:rPr>
              <a:t>, </a:t>
            </a:r>
            <a:r>
              <a:rPr lang="fi-FI" dirty="0" err="1" smtClean="0">
                <a:latin typeface="Arial" panose="020B0604020202020204" pitchFamily="34" charset="0"/>
                <a:cs typeface="Arial" panose="020B0604020202020204" pitchFamily="34" charset="0"/>
              </a:rPr>
              <a:t>Hospital</a:t>
            </a:r>
            <a:r>
              <a:rPr lang="fi-FI" dirty="0" smtClean="0">
                <a:latin typeface="Arial" panose="020B0604020202020204" pitchFamily="34" charset="0"/>
                <a:cs typeface="Arial" panose="020B0604020202020204" pitchFamily="34" charset="0"/>
              </a:rPr>
              <a:t> </a:t>
            </a:r>
            <a:r>
              <a:rPr lang="fi-FI" dirty="0" err="1" smtClean="0">
                <a:latin typeface="Arial" panose="020B0604020202020204" pitchFamily="34" charset="0"/>
                <a:cs typeface="Arial" panose="020B0604020202020204" pitchFamily="34" charset="0"/>
              </a:rPr>
              <a:t>Pharmacist</a:t>
            </a:r>
            <a:r>
              <a:rPr lang="fi-FI" dirty="0" smtClean="0">
                <a:latin typeface="Arial" panose="020B0604020202020204" pitchFamily="34" charset="0"/>
                <a:cs typeface="Arial" panose="020B0604020202020204" pitchFamily="34" charset="0"/>
              </a:rPr>
              <a:t> (</a:t>
            </a:r>
            <a:r>
              <a:rPr lang="fi-FI" dirty="0" err="1" smtClean="0">
                <a:latin typeface="Arial" panose="020B0604020202020204" pitchFamily="34" charset="0"/>
                <a:cs typeface="Arial" panose="020B0604020202020204" pitchFamily="34" charset="0"/>
              </a:rPr>
              <a:t>MScPharm</a:t>
            </a:r>
            <a:r>
              <a:rPr lang="fi-FI" dirty="0" smtClean="0">
                <a:latin typeface="Arial" panose="020B0604020202020204" pitchFamily="34" charset="0"/>
                <a:cs typeface="Arial" panose="020B0604020202020204" pitchFamily="34" charset="0"/>
              </a:rPr>
              <a:t>; </a:t>
            </a:r>
            <a:r>
              <a:rPr lang="fi-FI" dirty="0" err="1" smtClean="0">
                <a:latin typeface="Arial" panose="020B0604020202020204" pitchFamily="34" charset="0"/>
                <a:cs typeface="Arial" panose="020B0604020202020204" pitchFamily="34" charset="0"/>
              </a:rPr>
              <a:t>PhD</a:t>
            </a:r>
            <a:r>
              <a:rPr lang="fi-FI" dirty="0" smtClean="0">
                <a:latin typeface="Arial" panose="020B0604020202020204" pitchFamily="34" charset="0"/>
                <a:cs typeface="Arial" panose="020B0604020202020204" pitchFamily="34" charset="0"/>
              </a:rPr>
              <a:t> </a:t>
            </a:r>
            <a:r>
              <a:rPr lang="fi-FI" dirty="0" err="1" smtClean="0">
                <a:latin typeface="Arial" panose="020B0604020202020204" pitchFamily="34" charset="0"/>
                <a:cs typeface="Arial" panose="020B0604020202020204" pitchFamily="34" charset="0"/>
              </a:rPr>
              <a:t>student</a:t>
            </a:r>
            <a:r>
              <a:rPr lang="fi-FI"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HUS-Pharmacy, Hospital Pharmacy of Hospital District of Helsinki and </a:t>
            </a:r>
            <a:r>
              <a:rPr lang="en-US" dirty="0" err="1" smtClean="0">
                <a:latin typeface="Arial" panose="020B0604020202020204" pitchFamily="34" charset="0"/>
                <a:cs typeface="Arial" panose="020B0604020202020204" pitchFamily="34" charset="0"/>
              </a:rPr>
              <a:t>Uusimaa</a:t>
            </a:r>
            <a:r>
              <a:rPr lang="en-US" dirty="0" smtClean="0">
                <a:latin typeface="Arial" panose="020B0604020202020204" pitchFamily="34" charset="0"/>
                <a:cs typeface="Arial" panose="020B0604020202020204" pitchFamily="34" charset="0"/>
              </a:rPr>
              <a:t> (HUS), Finland</a:t>
            </a:r>
            <a:endParaRPr lang="fi-FI" dirty="0" smtClean="0">
              <a:latin typeface="Arial" panose="020B0604020202020204" pitchFamily="34" charset="0"/>
              <a:cs typeface="Arial" panose="020B0604020202020204" pitchFamily="34" charset="0"/>
            </a:endParaRPr>
          </a:p>
          <a:p>
            <a:pPr lvl="1">
              <a:buNone/>
              <a:defRPr/>
            </a:pPr>
            <a:r>
              <a:rPr lang="fi-FI" b="1" dirty="0" smtClean="0">
                <a:latin typeface="Arial" panose="020B0604020202020204" pitchFamily="34" charset="0"/>
                <a:cs typeface="Arial" panose="020B0604020202020204" pitchFamily="34" charset="0"/>
              </a:rPr>
              <a:t>Anni Honkala</a:t>
            </a:r>
            <a:r>
              <a:rPr lang="fi-FI" dirty="0" smtClean="0">
                <a:latin typeface="Arial" panose="020B0604020202020204" pitchFamily="34" charset="0"/>
                <a:cs typeface="Arial" panose="020B0604020202020204" pitchFamily="34" charset="0"/>
              </a:rPr>
              <a:t>, </a:t>
            </a:r>
            <a:r>
              <a:rPr lang="fi-FI" dirty="0" err="1" smtClean="0">
                <a:latin typeface="Arial" panose="020B0604020202020204" pitchFamily="34" charset="0"/>
                <a:cs typeface="Arial" panose="020B0604020202020204" pitchFamily="34" charset="0"/>
              </a:rPr>
              <a:t>Hospital</a:t>
            </a:r>
            <a:r>
              <a:rPr lang="fi-FI" dirty="0" smtClean="0">
                <a:latin typeface="Arial" panose="020B0604020202020204" pitchFamily="34" charset="0"/>
                <a:cs typeface="Arial" panose="020B0604020202020204" pitchFamily="34" charset="0"/>
              </a:rPr>
              <a:t> </a:t>
            </a:r>
            <a:r>
              <a:rPr lang="fi-FI" dirty="0" err="1" smtClean="0">
                <a:latin typeface="Arial" panose="020B0604020202020204" pitchFamily="34" charset="0"/>
                <a:cs typeface="Arial" panose="020B0604020202020204" pitchFamily="34" charset="0"/>
              </a:rPr>
              <a:t>Pharmacist</a:t>
            </a:r>
            <a:r>
              <a:rPr lang="fi-FI" dirty="0" smtClean="0">
                <a:latin typeface="Arial" panose="020B0604020202020204" pitchFamily="34" charset="0"/>
                <a:cs typeface="Arial" panose="020B0604020202020204" pitchFamily="34" charset="0"/>
              </a:rPr>
              <a:t> (</a:t>
            </a:r>
            <a:r>
              <a:rPr lang="fi-FI" dirty="0" err="1" smtClean="0">
                <a:latin typeface="Arial" panose="020B0604020202020204" pitchFamily="34" charset="0"/>
                <a:cs typeface="Arial" panose="020B0604020202020204" pitchFamily="34" charset="0"/>
              </a:rPr>
              <a:t>MScPharm</a:t>
            </a:r>
            <a:r>
              <a:rPr lang="fi-FI"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Hospital Pharmacy, </a:t>
            </a:r>
            <a:r>
              <a:rPr lang="en-US" dirty="0" err="1" smtClean="0">
                <a:latin typeface="Arial" panose="020B0604020202020204" pitchFamily="34" charset="0"/>
                <a:cs typeface="Arial" panose="020B0604020202020204" pitchFamily="34" charset="0"/>
              </a:rPr>
              <a:t>Kanta-Häme</a:t>
            </a:r>
            <a:r>
              <a:rPr lang="en-US" dirty="0" smtClean="0">
                <a:latin typeface="Arial" panose="020B0604020202020204" pitchFamily="34" charset="0"/>
                <a:cs typeface="Arial" panose="020B0604020202020204" pitchFamily="34" charset="0"/>
              </a:rPr>
              <a:t> Central hospital, Finland </a:t>
            </a:r>
            <a:endParaRPr lang="fi-FI" dirty="0" smtClean="0">
              <a:latin typeface="Arial" panose="020B0604020202020204" pitchFamily="34" charset="0"/>
              <a:cs typeface="Arial" panose="020B0604020202020204" pitchFamily="34" charset="0"/>
            </a:endParaRPr>
          </a:p>
          <a:p>
            <a:pPr lvl="1">
              <a:buNone/>
              <a:defRPr/>
            </a:pPr>
            <a:r>
              <a:rPr lang="fi-FI" b="1" dirty="0" smtClean="0">
                <a:latin typeface="Arial" panose="020B0604020202020204" pitchFamily="34" charset="0"/>
                <a:cs typeface="Arial" panose="020B0604020202020204" pitchFamily="34" charset="0"/>
              </a:rPr>
              <a:t>Marja Airaksinen</a:t>
            </a:r>
            <a:r>
              <a:rPr lang="fi-FI" dirty="0" smtClean="0">
                <a:latin typeface="Arial" panose="020B0604020202020204" pitchFamily="34" charset="0"/>
                <a:cs typeface="Arial" panose="020B0604020202020204" pitchFamily="34" charset="0"/>
              </a:rPr>
              <a:t>, </a:t>
            </a:r>
            <a:r>
              <a:rPr lang="fi-FI" dirty="0" err="1" smtClean="0">
                <a:latin typeface="Arial" panose="020B0604020202020204" pitchFamily="34" charset="0"/>
                <a:cs typeface="Arial" panose="020B0604020202020204" pitchFamily="34" charset="0"/>
              </a:rPr>
              <a:t>Professor</a:t>
            </a:r>
            <a:r>
              <a:rPr lang="fi-FI" dirty="0" smtClean="0">
                <a:latin typeface="Arial" panose="020B0604020202020204" pitchFamily="34" charset="0"/>
                <a:cs typeface="Arial" panose="020B0604020202020204" pitchFamily="34" charset="0"/>
              </a:rPr>
              <a:t> (</a:t>
            </a:r>
            <a:r>
              <a:rPr lang="fi-FI" dirty="0" err="1" smtClean="0">
                <a:latin typeface="Arial" panose="020B0604020202020204" pitchFamily="34" charset="0"/>
                <a:cs typeface="Arial" panose="020B0604020202020204" pitchFamily="34" charset="0"/>
              </a:rPr>
              <a:t>PhD</a:t>
            </a:r>
            <a:r>
              <a:rPr lang="fi-FI" dirty="0" smtClean="0">
                <a:latin typeface="Arial" panose="020B0604020202020204" pitchFamily="34" charset="0"/>
                <a:cs typeface="Arial" panose="020B0604020202020204" pitchFamily="34" charset="0"/>
              </a:rPr>
              <a:t>)</a:t>
            </a:r>
            <a:r>
              <a:rPr lang="fi-FI" baseline="30000" dirty="0" smtClean="0">
                <a:latin typeface="Arial" panose="020B0604020202020204" pitchFamily="34" charset="0"/>
                <a:cs typeface="Arial" panose="020B0604020202020204" pitchFamily="34" charset="0"/>
              </a:rPr>
              <a:t>,</a:t>
            </a:r>
            <a:r>
              <a:rPr lang="fi-FI"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Clinical Pharmacy Group, Faculty of Pharmacy, University of Helsinki, Finland</a:t>
            </a:r>
            <a:endParaRPr lang="fi-FI" dirty="0" smtClean="0">
              <a:latin typeface="Arial" panose="020B0604020202020204" pitchFamily="34" charset="0"/>
              <a:cs typeface="Arial" panose="020B0604020202020204" pitchFamily="34" charset="0"/>
            </a:endParaRPr>
          </a:p>
          <a:p>
            <a:pPr lvl="1">
              <a:buNone/>
              <a:defRPr/>
            </a:pPr>
            <a:r>
              <a:rPr lang="en-US" b="1" dirty="0" smtClean="0">
                <a:latin typeface="Arial" panose="020B0604020202020204" pitchFamily="34" charset="0"/>
                <a:cs typeface="Arial" panose="020B0604020202020204" pitchFamily="34" charset="0"/>
              </a:rPr>
              <a:t>Kenneth </a:t>
            </a:r>
            <a:r>
              <a:rPr lang="en-US" b="1" dirty="0" err="1" smtClean="0">
                <a:latin typeface="Arial" panose="020B0604020202020204" pitchFamily="34" charset="0"/>
                <a:cs typeface="Arial" panose="020B0604020202020204" pitchFamily="34" charset="0"/>
              </a:rPr>
              <a:t>Shermock</a:t>
            </a:r>
            <a:r>
              <a:rPr lang="en-US" dirty="0" smtClean="0">
                <a:latin typeface="Arial" panose="020B0604020202020204" pitchFamily="34" charset="0"/>
                <a:cs typeface="Arial" panose="020B0604020202020204" pitchFamily="34" charset="0"/>
              </a:rPr>
              <a:t>, Professor (</a:t>
            </a:r>
            <a:r>
              <a:rPr lang="en-US" dirty="0" err="1" smtClean="0">
                <a:latin typeface="Arial" panose="020B0604020202020204" pitchFamily="34" charset="0"/>
                <a:cs typeface="Arial" panose="020B0604020202020204" pitchFamily="34" charset="0"/>
              </a:rPr>
              <a:t>PharmD</a:t>
            </a:r>
            <a:r>
              <a:rPr lang="en-US" dirty="0" smtClean="0">
                <a:latin typeface="Arial" panose="020B0604020202020204" pitchFamily="34" charset="0"/>
                <a:cs typeface="Arial" panose="020B0604020202020204" pitchFamily="34" charset="0"/>
              </a:rPr>
              <a:t>, PhD), Center for Drug Safety and Effectiveness, Department of Epidemiology, </a:t>
            </a:r>
            <a:r>
              <a:rPr lang="en-US" smtClean="0">
                <a:latin typeface="Arial" panose="020B0604020202020204" pitchFamily="34" charset="0"/>
                <a:cs typeface="Arial" panose="020B0604020202020204" pitchFamily="34" charset="0"/>
              </a:rPr>
              <a:t>The John </a:t>
            </a:r>
            <a:r>
              <a:rPr lang="en-US" dirty="0" smtClean="0">
                <a:latin typeface="Arial" panose="020B0604020202020204" pitchFamily="34" charset="0"/>
                <a:cs typeface="Arial" panose="020B0604020202020204" pitchFamily="34" charset="0"/>
              </a:rPr>
              <a:t>Hopkins Bloomberg School of Public Health, the United States of America (USA)</a:t>
            </a:r>
          </a:p>
          <a:p>
            <a:pPr lvl="1">
              <a:buNone/>
              <a:defRPr/>
            </a:pPr>
            <a:r>
              <a:rPr lang="en-US" b="1" dirty="0" smtClean="0">
                <a:latin typeface="Arial" panose="020B0604020202020204" pitchFamily="34" charset="0"/>
                <a:cs typeface="Arial" panose="020B0604020202020204" pitchFamily="34" charset="0"/>
              </a:rPr>
              <a:t>Lasse Lehtonen</a:t>
            </a:r>
            <a:r>
              <a:rPr lang="en-US" dirty="0" smtClean="0">
                <a:latin typeface="Arial" panose="020B0604020202020204" pitchFamily="34" charset="0"/>
                <a:cs typeface="Arial" panose="020B0604020202020204" pitchFamily="34" charset="0"/>
              </a:rPr>
              <a:t>, Professor (MD, PhD), Chief Administrative Physician,  Department of Public Health, University of Helsinki and Helsinki University Hospital, </a:t>
            </a:r>
          </a:p>
          <a:p>
            <a:pPr lvl="1">
              <a:buNone/>
              <a:defRPr/>
            </a:pPr>
            <a:endParaRPr lang="en-US" baseline="30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1394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772400" cy="3771900"/>
          </a:xfrm>
        </p:spPr>
        <p:txBody>
          <a:bodyPr>
            <a:normAutofit fontScale="92500" lnSpcReduction="20000"/>
          </a:bodyPr>
          <a:lstStyle/>
          <a:p>
            <a:pPr algn="ctr"/>
            <a:r>
              <a:rPr lang="en-US" altLang="en-US" dirty="0" smtClean="0"/>
              <a:t>We welcome you to our future conferences of Conference Series LLC</a:t>
            </a:r>
          </a:p>
          <a:p>
            <a:pPr algn="ctr"/>
            <a:r>
              <a:rPr lang="en-US" altLang="en-US" dirty="0" smtClean="0"/>
              <a:t>through</a:t>
            </a:r>
          </a:p>
          <a:p>
            <a:pPr algn="ctr"/>
            <a:r>
              <a:rPr lang="en-IN" dirty="0"/>
              <a:t>9th International Conference and Exhibition </a:t>
            </a:r>
            <a:r>
              <a:rPr lang="en-IN" dirty="0" smtClean="0"/>
              <a:t>on Pharmacovigilance</a:t>
            </a:r>
            <a:endParaRPr lang="en-IN" dirty="0"/>
          </a:p>
          <a:p>
            <a:pPr algn="ctr"/>
            <a:endParaRPr lang="en-US" altLang="en-US" dirty="0" smtClean="0"/>
          </a:p>
          <a:p>
            <a:pPr algn="ctr"/>
            <a:r>
              <a:rPr lang="en-US" altLang="en-US" dirty="0" smtClean="0"/>
              <a:t> </a:t>
            </a:r>
            <a:r>
              <a:rPr lang="en-IN" dirty="0"/>
              <a:t>July 17-19, 2017 Munich, Germany</a:t>
            </a:r>
          </a:p>
          <a:p>
            <a:pPr algn="ctr"/>
            <a:endParaRPr lang="en-US" altLang="en-US" b="1" dirty="0" smtClean="0"/>
          </a:p>
          <a:p>
            <a:pPr algn="ctr"/>
            <a:endParaRPr lang="en-US" altLang="en-US" b="1" dirty="0" smtClean="0"/>
          </a:p>
          <a:p>
            <a:pPr algn="ctr"/>
            <a:endParaRPr lang="en-US" altLang="en-US" b="1" dirty="0" smtClean="0"/>
          </a:p>
          <a:p>
            <a:r>
              <a:rPr lang="en-US" altLang="en-US" dirty="0" smtClean="0"/>
              <a:t>http</a:t>
            </a:r>
            <a:r>
              <a:rPr lang="en-US" altLang="en-US" dirty="0" smtClean="0"/>
              <a:t>://</a:t>
            </a:r>
            <a:r>
              <a:rPr lang="en-US" altLang="en-US" dirty="0" err="1" smtClean="0"/>
              <a:t>pharmacovigilance.pharmaceuticalconferences.com</a:t>
            </a:r>
            <a:r>
              <a:rPr lang="en-US" altLang="en-US" dirty="0"/>
              <a:t>/</a:t>
            </a:r>
            <a:endParaRPr lang="en-US" altLang="en-US" dirty="0" smtClean="0"/>
          </a:p>
        </p:txBody>
      </p:sp>
    </p:spTree>
    <p:extLst>
      <p:ext uri="{BB962C8B-B14F-4D97-AF65-F5344CB8AC3E}">
        <p14:creationId xmlns:p14="http://schemas.microsoft.com/office/powerpoint/2010/main" val="3173218238"/>
      </p:ext>
    </p:extLst>
  </p:cSld>
  <p:clrMapOvr>
    <a:masterClrMapping/>
  </p:clrMapOvr>
  <p:transition/>
</p:sld>
</file>

<file path=ppt/theme/theme1.xml><?xml version="1.0" encoding="utf-8"?>
<a:theme xmlns:a="http://schemas.openxmlformats.org/drawingml/2006/main" name="Office-teema">
  <a:themeElements>
    <a:clrScheme name="Mukautettu 1">
      <a:dk1>
        <a:sysClr val="windowText" lastClr="000000"/>
      </a:dk1>
      <a:lt1>
        <a:sysClr val="window" lastClr="FFFFFF"/>
      </a:lt1>
      <a:dk2>
        <a:srgbClr val="269B9E"/>
      </a:dk2>
      <a:lt2>
        <a:srgbClr val="A1A2A5"/>
      </a:lt2>
      <a:accent1>
        <a:srgbClr val="269B9E"/>
      </a:accent1>
      <a:accent2>
        <a:srgbClr val="A1A2A5"/>
      </a:accent2>
      <a:accent3>
        <a:srgbClr val="ABC549"/>
      </a:accent3>
      <a:accent4>
        <a:srgbClr val="26AAE8"/>
      </a:accent4>
      <a:accent5>
        <a:srgbClr val="D70A78"/>
      </a:accent5>
      <a:accent6>
        <a:srgbClr val="84428E"/>
      </a:accent6>
      <a:hlink>
        <a:srgbClr val="0000FF"/>
      </a:hlink>
      <a:folHlink>
        <a:srgbClr val="800080"/>
      </a:folHlink>
    </a:clrScheme>
    <a:fontScheme name="Office, klassinen">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dirty="0" err="1" smtClean="0"/>
        </a:defPPr>
      </a:lstStyle>
    </a:txDef>
  </a:objectDefaults>
  <a:extraClrScheme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1586</TotalTime>
  <Words>2267</Words>
  <Application>Microsoft Office PowerPoint</Application>
  <PresentationFormat>On-screen Show (4:3)</PresentationFormat>
  <Paragraphs>435</Paragraphs>
  <Slides>24</Slides>
  <Notes>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Office-teema</vt:lpstr>
      <vt:lpstr>Conference Series LLC Conferences</vt:lpstr>
      <vt:lpstr>  Identifying hIGH-ALERT MEDICATIONS in an university hospital </vt:lpstr>
      <vt:lpstr>H</vt:lpstr>
      <vt:lpstr>Haipro incident reporting</vt:lpstr>
      <vt:lpstr>PowerPoint Presentation</vt:lpstr>
      <vt:lpstr>Types of incidents  (MEDICATION 34 %)</vt:lpstr>
      <vt:lpstr>Hihg risk medications</vt:lpstr>
      <vt:lpstr>METHODS</vt:lpstr>
      <vt:lpstr>study outline</vt:lpstr>
      <vt:lpstr>RESULTS: medication groups</vt:lpstr>
      <vt:lpstr>PowerPoint Presentation</vt:lpstr>
      <vt:lpstr>RESULTS: medications</vt:lpstr>
      <vt:lpstr>RESULTS: medications</vt:lpstr>
      <vt:lpstr>results: error types</vt:lpstr>
      <vt:lpstr>PowerPoint Presentation</vt:lpstr>
      <vt:lpstr>RESULTS: error types</vt:lpstr>
      <vt:lpstr>results: consequences</vt:lpstr>
      <vt:lpstr>results: key safety risks</vt:lpstr>
      <vt:lpstr>results: key safety risks</vt:lpstr>
      <vt:lpstr>results: key safety risks</vt:lpstr>
      <vt:lpstr>results: key safety risks</vt:lpstr>
      <vt:lpstr>conclusions</vt:lpstr>
      <vt:lpstr>STUDY GROUP</vt:lpstr>
      <vt:lpstr> Let us meet again..</vt:lpstr>
    </vt:vector>
  </TitlesOfParts>
  <Company>HUS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HUS-Apteekki</dc:title>
  <dc:creator>Wallin Henna</dc:creator>
  <cp:lastModifiedBy>pharmacovigilance</cp:lastModifiedBy>
  <cp:revision>142</cp:revision>
  <cp:lastPrinted>2013-10-09T05:32:58Z</cp:lastPrinted>
  <dcterms:created xsi:type="dcterms:W3CDTF">2013-06-06T09:47:00Z</dcterms:created>
  <dcterms:modified xsi:type="dcterms:W3CDTF">2016-08-31T14:15:29Z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