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0"/>
  </p:notesMasterIdLst>
  <p:handoutMasterIdLst>
    <p:handoutMasterId r:id="rId51"/>
  </p:handoutMasterIdLst>
  <p:sldIdLst>
    <p:sldId id="749" r:id="rId2"/>
    <p:sldId id="1156" r:id="rId3"/>
    <p:sldId id="1160" r:id="rId4"/>
    <p:sldId id="1161" r:id="rId5"/>
    <p:sldId id="1162" r:id="rId6"/>
    <p:sldId id="1163" r:id="rId7"/>
    <p:sldId id="1164" r:id="rId8"/>
    <p:sldId id="855" r:id="rId9"/>
    <p:sldId id="1134" r:id="rId10"/>
    <p:sldId id="967" r:id="rId11"/>
    <p:sldId id="1135" r:id="rId12"/>
    <p:sldId id="972" r:id="rId13"/>
    <p:sldId id="969" r:id="rId14"/>
    <p:sldId id="1124" r:id="rId15"/>
    <p:sldId id="973" r:id="rId16"/>
    <p:sldId id="888" r:id="rId17"/>
    <p:sldId id="1165" r:id="rId18"/>
    <p:sldId id="1185" r:id="rId19"/>
    <p:sldId id="1187" r:id="rId20"/>
    <p:sldId id="1188" r:id="rId21"/>
    <p:sldId id="1166" r:id="rId22"/>
    <p:sldId id="1167" r:id="rId23"/>
    <p:sldId id="1168" r:id="rId24"/>
    <p:sldId id="1169" r:id="rId25"/>
    <p:sldId id="1170" r:id="rId26"/>
    <p:sldId id="1171" r:id="rId27"/>
    <p:sldId id="1172" r:id="rId28"/>
    <p:sldId id="1173" r:id="rId29"/>
    <p:sldId id="1174" r:id="rId30"/>
    <p:sldId id="1175" r:id="rId31"/>
    <p:sldId id="1176" r:id="rId32"/>
    <p:sldId id="1177" r:id="rId33"/>
    <p:sldId id="1178" r:id="rId34"/>
    <p:sldId id="1179" r:id="rId35"/>
    <p:sldId id="1180" r:id="rId36"/>
    <p:sldId id="907" r:id="rId37"/>
    <p:sldId id="979" r:id="rId38"/>
    <p:sldId id="980" r:id="rId39"/>
    <p:sldId id="988" r:id="rId40"/>
    <p:sldId id="984" r:id="rId41"/>
    <p:sldId id="1137" r:id="rId42"/>
    <p:sldId id="1182" r:id="rId43"/>
    <p:sldId id="1181" r:id="rId44"/>
    <p:sldId id="1183" r:id="rId45"/>
    <p:sldId id="985" r:id="rId46"/>
    <p:sldId id="1184" r:id="rId47"/>
    <p:sldId id="983" r:id="rId48"/>
    <p:sldId id="1004" r:id="rId49"/>
  </p:sldIdLst>
  <p:sldSz cx="9144000" cy="6858000" type="screen4x3"/>
  <p:notesSz cx="6858000" cy="9296400"/>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5002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50" autoAdjust="0"/>
    <p:restoredTop sz="94265" autoAdjust="0"/>
  </p:normalViewPr>
  <p:slideViewPr>
    <p:cSldViewPr>
      <p:cViewPr>
        <p:scale>
          <a:sx n="65" d="100"/>
          <a:sy n="65" d="100"/>
        </p:scale>
        <p:origin x="-876" y="336"/>
      </p:cViewPr>
      <p:guideLst>
        <p:guide orient="horz"/>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14958"/>
    </p:cViewPr>
  </p:sorterViewPr>
  <p:notesViewPr>
    <p:cSldViewPr>
      <p:cViewPr varScale="1">
        <p:scale>
          <a:sx n="69" d="100"/>
          <a:sy n="69" d="100"/>
        </p:scale>
        <p:origin x="-2784"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C:\Users\drace\Downloads\All%20Data-%20%20NPA_1_Jan-06-2015%20(2).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'[All Data-  NPA_1_Jan-06-2015 (2).xlsx]NPA Ad-Hoc'!$M$2</c:f>
              <c:strCache>
                <c:ptCount val="1"/>
                <c:pt idx="0">
                  <c:v>MAT  Sep 2014</c:v>
                </c:pt>
              </c:strCache>
            </c:strRef>
          </c:tx>
          <c:dLbls>
            <c:dLbl>
              <c:idx val="0"/>
              <c:layout/>
              <c:tx>
                <c:rich>
                  <a:bodyPr/>
                  <a:lstStyle/>
                  <a:p>
                    <a:r>
                      <a:rPr lang="en-US" sz="1800" dirty="0" smtClean="0"/>
                      <a:t>7</a:t>
                    </a:r>
                    <a:r>
                      <a:rPr lang="en-US" dirty="0" smtClean="0"/>
                      <a:t>%</a:t>
                    </a:r>
                    <a:endParaRPr lang="en-US" dirty="0"/>
                  </a:p>
                </c:rich>
              </c:tx>
              <c:showLegendKey val="0"/>
              <c:showVal val="1"/>
              <c:showCatName val="0"/>
              <c:showSerName val="0"/>
              <c:showPercent val="1"/>
              <c:showBubbleSize val="0"/>
            </c:dLbl>
            <c:dLbl>
              <c:idx val="1"/>
              <c:layout/>
              <c:tx>
                <c:rich>
                  <a:bodyPr/>
                  <a:lstStyle/>
                  <a:p>
                    <a:r>
                      <a:rPr lang="en-US" sz="1800" dirty="0" smtClean="0"/>
                      <a:t>9</a:t>
                    </a:r>
                    <a:r>
                      <a:rPr lang="en-US" dirty="0" smtClean="0"/>
                      <a:t>%</a:t>
                    </a:r>
                    <a:endParaRPr lang="en-US" dirty="0"/>
                  </a:p>
                </c:rich>
              </c:tx>
              <c:showLegendKey val="0"/>
              <c:showVal val="1"/>
              <c:showCatName val="0"/>
              <c:showSerName val="0"/>
              <c:showPercent val="1"/>
              <c:showBubbleSize val="0"/>
            </c:dLbl>
            <c:dLbl>
              <c:idx val="2"/>
              <c:layout/>
              <c:tx>
                <c:rich>
                  <a:bodyPr/>
                  <a:lstStyle/>
                  <a:p>
                    <a:r>
                      <a:rPr lang="en-US" sz="1800" dirty="0" smtClean="0"/>
                      <a:t>4</a:t>
                    </a:r>
                    <a:r>
                      <a:rPr lang="en-US" dirty="0"/>
                      <a:t>%</a:t>
                    </a:r>
                  </a:p>
                </c:rich>
              </c:tx>
              <c:showLegendKey val="0"/>
              <c:showVal val="1"/>
              <c:showCatName val="0"/>
              <c:showSerName val="0"/>
              <c:showPercent val="1"/>
              <c:showBubbleSize val="0"/>
            </c:dLbl>
            <c:dLbl>
              <c:idx val="3"/>
              <c:layout/>
              <c:tx>
                <c:rich>
                  <a:bodyPr/>
                  <a:lstStyle/>
                  <a:p>
                    <a:r>
                      <a:rPr lang="en-US" sz="1800" dirty="0" smtClean="0"/>
                      <a:t>6</a:t>
                    </a:r>
                    <a:r>
                      <a:rPr lang="en-US" dirty="0"/>
                      <a:t>%</a:t>
                    </a:r>
                  </a:p>
                </c:rich>
              </c:tx>
              <c:showLegendKey val="0"/>
              <c:showVal val="1"/>
              <c:showCatName val="0"/>
              <c:showSerName val="0"/>
              <c:showPercent val="1"/>
              <c:showBubbleSize val="0"/>
            </c:dLbl>
            <c:dLbl>
              <c:idx val="4"/>
              <c:layout/>
              <c:tx>
                <c:rich>
                  <a:bodyPr/>
                  <a:lstStyle/>
                  <a:p>
                    <a:r>
                      <a:rPr lang="en-US" sz="1800" dirty="0" smtClean="0"/>
                      <a:t>3</a:t>
                    </a:r>
                    <a:r>
                      <a:rPr lang="en-US" dirty="0"/>
                      <a:t>%</a:t>
                    </a:r>
                  </a:p>
                </c:rich>
              </c:tx>
              <c:showLegendKey val="0"/>
              <c:showVal val="1"/>
              <c:showCatName val="0"/>
              <c:showSerName val="0"/>
              <c:showPercent val="1"/>
              <c:showBubbleSize val="0"/>
            </c:dLbl>
            <c:dLbl>
              <c:idx val="5"/>
              <c:layout/>
              <c:tx>
                <c:rich>
                  <a:bodyPr/>
                  <a:lstStyle/>
                  <a:p>
                    <a:r>
                      <a:rPr lang="en-US" sz="1800" dirty="0" smtClean="0"/>
                      <a:t>4</a:t>
                    </a:r>
                    <a:r>
                      <a:rPr lang="en-US" dirty="0"/>
                      <a:t>%</a:t>
                    </a:r>
                  </a:p>
                </c:rich>
              </c:tx>
              <c:showLegendKey val="0"/>
              <c:showVal val="1"/>
              <c:showCatName val="0"/>
              <c:showSerName val="0"/>
              <c:showPercent val="1"/>
              <c:showBubbleSize val="0"/>
            </c:dLbl>
            <c:dLbl>
              <c:idx val="6"/>
              <c:layout/>
              <c:tx>
                <c:rich>
                  <a:bodyPr/>
                  <a:lstStyle/>
                  <a:p>
                    <a:r>
                      <a:rPr lang="en-US" sz="1800" dirty="0" smtClean="0"/>
                      <a:t>4</a:t>
                    </a:r>
                    <a:r>
                      <a:rPr lang="en-US" dirty="0"/>
                      <a:t>%</a:t>
                    </a:r>
                  </a:p>
                </c:rich>
              </c:tx>
              <c:showLegendKey val="0"/>
              <c:showVal val="1"/>
              <c:showCatName val="0"/>
              <c:showSerName val="0"/>
              <c:showPercent val="1"/>
              <c:showBubbleSize val="0"/>
            </c:dLbl>
            <c:dLbl>
              <c:idx val="7"/>
              <c:layout/>
              <c:tx>
                <c:rich>
                  <a:bodyPr/>
                  <a:lstStyle/>
                  <a:p>
                    <a:r>
                      <a:rPr lang="en-US" sz="1800" dirty="0" smtClean="0"/>
                      <a:t>2</a:t>
                    </a:r>
                    <a:r>
                      <a:rPr lang="en-US" dirty="0" smtClean="0"/>
                      <a:t>1</a:t>
                    </a:r>
                    <a:r>
                      <a:rPr lang="en-US" dirty="0"/>
                      <a:t>%</a:t>
                    </a:r>
                  </a:p>
                </c:rich>
              </c:tx>
              <c:showLegendKey val="0"/>
              <c:showVal val="1"/>
              <c:showCatName val="0"/>
              <c:showSerName val="0"/>
              <c:showPercent val="1"/>
              <c:showBubbleSize val="0"/>
            </c:dLbl>
            <c:dLbl>
              <c:idx val="8"/>
              <c:layout/>
              <c:tx>
                <c:rich>
                  <a:bodyPr/>
                  <a:lstStyle/>
                  <a:p>
                    <a:r>
                      <a:rPr lang="en-US" sz="1800" dirty="0" smtClean="0"/>
                      <a:t>5</a:t>
                    </a:r>
                    <a:r>
                      <a:rPr lang="en-US" dirty="0"/>
                      <a:t>%</a:t>
                    </a:r>
                  </a:p>
                </c:rich>
              </c:tx>
              <c:showLegendKey val="0"/>
              <c:showVal val="1"/>
              <c:showCatName val="0"/>
              <c:showSerName val="0"/>
              <c:showPercent val="1"/>
              <c:showBubbleSize val="0"/>
            </c:dLbl>
            <c:dLbl>
              <c:idx val="9"/>
              <c:layout/>
              <c:tx>
                <c:rich>
                  <a:bodyPr/>
                  <a:lstStyle/>
                  <a:p>
                    <a:r>
                      <a:rPr lang="en-US" sz="1800" dirty="0" smtClean="0"/>
                      <a:t>3</a:t>
                    </a:r>
                    <a:r>
                      <a:rPr lang="en-US" dirty="0"/>
                      <a:t>%</a:t>
                    </a:r>
                  </a:p>
                </c:rich>
              </c:tx>
              <c:showLegendKey val="0"/>
              <c:showVal val="1"/>
              <c:showCatName val="0"/>
              <c:showSerName val="0"/>
              <c:showPercent val="1"/>
              <c:showBubbleSize val="0"/>
            </c:dLbl>
            <c:dLbl>
              <c:idx val="10"/>
              <c:layout/>
              <c:tx>
                <c:rich>
                  <a:bodyPr/>
                  <a:lstStyle/>
                  <a:p>
                    <a:r>
                      <a:rPr lang="en-US" sz="1800" dirty="0" smtClean="0"/>
                      <a:t>8</a:t>
                    </a:r>
                    <a:r>
                      <a:rPr lang="en-US" dirty="0"/>
                      <a:t>%</a:t>
                    </a:r>
                  </a:p>
                </c:rich>
              </c:tx>
              <c:showLegendKey val="0"/>
              <c:showVal val="1"/>
              <c:showCatName val="0"/>
              <c:showSerName val="0"/>
              <c:showPercent val="1"/>
              <c:showBubbleSize val="0"/>
            </c:dLbl>
            <c:dLbl>
              <c:idx val="11"/>
              <c:layout/>
              <c:tx>
                <c:rich>
                  <a:bodyPr/>
                  <a:lstStyle/>
                  <a:p>
                    <a:r>
                      <a:rPr lang="en-US" sz="1800" dirty="0" smtClean="0"/>
                      <a:t>1</a:t>
                    </a:r>
                    <a:r>
                      <a:rPr lang="en-US" dirty="0" smtClean="0"/>
                      <a:t>5</a:t>
                    </a:r>
                    <a:r>
                      <a:rPr lang="en-US" dirty="0"/>
                      <a:t>%</a:t>
                    </a:r>
                  </a:p>
                </c:rich>
              </c:tx>
              <c:showLegendKey val="0"/>
              <c:showVal val="1"/>
              <c:showCatName val="0"/>
              <c:showSerName val="0"/>
              <c:showPercent val="1"/>
              <c:showBubbleSize val="0"/>
            </c:dLbl>
            <c:dLbl>
              <c:idx val="12"/>
              <c:layout/>
              <c:tx>
                <c:rich>
                  <a:bodyPr/>
                  <a:lstStyle/>
                  <a:p>
                    <a:r>
                      <a:rPr lang="en-US" sz="1800" dirty="0" smtClean="0"/>
                      <a:t>2</a:t>
                    </a:r>
                    <a:r>
                      <a:rPr lang="en-US" dirty="0"/>
                      <a:t>%</a:t>
                    </a:r>
                  </a:p>
                </c:rich>
              </c:tx>
              <c:showLegendKey val="0"/>
              <c:showVal val="1"/>
              <c:showCatName val="0"/>
              <c:showSerName val="0"/>
              <c:showPercent val="1"/>
              <c:showBubbleSize val="0"/>
            </c:dLbl>
            <c:dLbl>
              <c:idx val="13"/>
              <c:layout/>
              <c:tx>
                <c:rich>
                  <a:bodyPr/>
                  <a:lstStyle/>
                  <a:p>
                    <a:r>
                      <a:rPr lang="en-US" sz="1800" dirty="0" smtClean="0"/>
                      <a:t>5</a:t>
                    </a:r>
                    <a:r>
                      <a:rPr lang="en-US" dirty="0"/>
                      <a:t>%</a:t>
                    </a:r>
                  </a:p>
                </c:rich>
              </c:tx>
              <c:showLegendKey val="0"/>
              <c:showVal val="1"/>
              <c:showCatName val="0"/>
              <c:showSerName val="0"/>
              <c:showPercent val="1"/>
              <c:showBubbleSize val="0"/>
            </c:dLbl>
            <c:dLbl>
              <c:idx val="14"/>
              <c:layout/>
              <c:tx>
                <c:rich>
                  <a:bodyPr/>
                  <a:lstStyle/>
                  <a:p>
                    <a:r>
                      <a:rPr lang="en-US" sz="1800" dirty="0" smtClean="0"/>
                      <a:t>4</a:t>
                    </a:r>
                    <a:r>
                      <a:rPr lang="en-US" dirty="0"/>
                      <a:t>%</a:t>
                    </a:r>
                  </a:p>
                </c:rich>
              </c:tx>
              <c:showLegendKey val="0"/>
              <c:showVal val="1"/>
              <c:showCatName val="0"/>
              <c:showSerName val="0"/>
              <c:showPercent val="1"/>
              <c:showBubbleSize val="0"/>
            </c:dLbl>
            <c:txPr>
              <a:bodyPr/>
              <a:lstStyle/>
              <a:p>
                <a:pPr>
                  <a:defRPr sz="1800">
                    <a:solidFill>
                      <a:schemeClr val="bg1"/>
                    </a:solidFill>
                  </a:defRPr>
                </a:pPr>
                <a:endParaRPr lang="en-US"/>
              </a:p>
            </c:txPr>
            <c:showLegendKey val="0"/>
            <c:showVal val="1"/>
            <c:showCatName val="0"/>
            <c:showSerName val="0"/>
            <c:showPercent val="1"/>
            <c:showBubbleSize val="0"/>
            <c:showLeaderLines val="1"/>
          </c:dLbls>
          <c:cat>
            <c:strRef>
              <c:f>'[All Data-  NPA_1_Jan-06-2015 (2).xlsx]NPA Ad-Hoc'!$N$1:$AB$1</c:f>
              <c:strCache>
                <c:ptCount val="15"/>
                <c:pt idx="0">
                  <c:v>APRISO</c:v>
                </c:pt>
                <c:pt idx="1">
                  <c:v>ASACOL HD</c:v>
                </c:pt>
                <c:pt idx="2">
                  <c:v>BALSALAZIDE DISOD</c:v>
                </c:pt>
                <c:pt idx="3">
                  <c:v>BUDESONIDE EC</c:v>
                </c:pt>
                <c:pt idx="4">
                  <c:v>CANASA</c:v>
                </c:pt>
                <c:pt idx="5">
                  <c:v>CHLORDIAZ HCL/CLIDIN BR</c:v>
                </c:pt>
                <c:pt idx="6">
                  <c:v>DELZICOL</c:v>
                </c:pt>
                <c:pt idx="7">
                  <c:v>DICYCLOMINE HCL</c:v>
                </c:pt>
                <c:pt idx="8">
                  <c:v>DIPHENOXYLATE/ATR</c:v>
                </c:pt>
                <c:pt idx="9">
                  <c:v>HYOSCYAMIN SULF ER</c:v>
                </c:pt>
                <c:pt idx="10">
                  <c:v>HYOSCYAMINE SULF</c:v>
                </c:pt>
                <c:pt idx="11">
                  <c:v>LIALDA</c:v>
                </c:pt>
                <c:pt idx="12">
                  <c:v>MESALAMINE</c:v>
                </c:pt>
                <c:pt idx="13">
                  <c:v>PENTASA</c:v>
                </c:pt>
                <c:pt idx="14">
                  <c:v>SULFASALAZINE</c:v>
                </c:pt>
              </c:strCache>
            </c:strRef>
          </c:cat>
          <c:val>
            <c:numRef>
              <c:f>'[All Data-  NPA_1_Jan-06-2015 (2).xlsx]NPA Ad-Hoc'!$N$2:$AB$2</c:f>
              <c:numCache>
                <c:formatCode>#,##0</c:formatCode>
                <c:ptCount val="15"/>
                <c:pt idx="0">
                  <c:v>302304</c:v>
                </c:pt>
                <c:pt idx="1">
                  <c:v>423116</c:v>
                </c:pt>
                <c:pt idx="2">
                  <c:v>200712</c:v>
                </c:pt>
                <c:pt idx="3">
                  <c:v>286287</c:v>
                </c:pt>
                <c:pt idx="4">
                  <c:v>160048</c:v>
                </c:pt>
                <c:pt idx="5">
                  <c:v>198948</c:v>
                </c:pt>
                <c:pt idx="6">
                  <c:v>175284</c:v>
                </c:pt>
                <c:pt idx="7">
                  <c:v>956286</c:v>
                </c:pt>
                <c:pt idx="8">
                  <c:v>246337</c:v>
                </c:pt>
                <c:pt idx="9">
                  <c:v>132573</c:v>
                </c:pt>
                <c:pt idx="10">
                  <c:v>390584</c:v>
                </c:pt>
                <c:pt idx="11">
                  <c:v>678294</c:v>
                </c:pt>
                <c:pt idx="12">
                  <c:v>85856</c:v>
                </c:pt>
                <c:pt idx="13">
                  <c:v>250554</c:v>
                </c:pt>
                <c:pt idx="14">
                  <c:v>162731</c:v>
                </c:pt>
              </c:numCache>
            </c:numRef>
          </c:val>
        </c:ser>
        <c:dLbls>
          <c:showLegendKey val="0"/>
          <c:showVal val="0"/>
          <c:showCatName val="0"/>
          <c:showSerName val="0"/>
          <c:showPercent val="0"/>
          <c:showBubbleSize val="0"/>
          <c:showLeaderLines val="1"/>
        </c:dLbls>
      </c:pie3DChart>
    </c:plotArea>
    <c:legend>
      <c:legendPos val="r"/>
      <c:layout/>
      <c:overlay val="0"/>
      <c:txPr>
        <a:bodyPr/>
        <a:lstStyle/>
        <a:p>
          <a:pPr>
            <a:defRPr sz="1200">
              <a:solidFill>
                <a:schemeClr val="bg1"/>
              </a:solidFill>
            </a:defRPr>
          </a:pPr>
          <a:endParaRPr lang="en-US"/>
        </a:p>
      </c:txPr>
    </c:legend>
    <c:plotVisOnly val="1"/>
    <c:dispBlanksAs val="zero"/>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198659"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C5DF19C2-BF2D-4BA0-BFD3-0CE1A3019350}" type="datetimeFigureOut">
              <a:rPr lang="en-US"/>
              <a:pPr>
                <a:defRPr/>
              </a:pPr>
              <a:t>6/1/2017</a:t>
            </a:fld>
            <a:endParaRPr lang="en-US" dirty="0"/>
          </a:p>
        </p:txBody>
      </p:sp>
      <p:sp>
        <p:nvSpPr>
          <p:cNvPr id="198660"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198661"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E75D2C5-5A28-47AC-AD8E-7974B4152315}" type="slidenum">
              <a:rPr lang="en-US"/>
              <a:pPr>
                <a:defRPr/>
              </a:pPr>
              <a:t>‹#›</a:t>
            </a:fld>
            <a:endParaRPr lang="en-US" dirty="0"/>
          </a:p>
        </p:txBody>
      </p:sp>
    </p:spTree>
    <p:extLst>
      <p:ext uri="{BB962C8B-B14F-4D97-AF65-F5344CB8AC3E}">
        <p14:creationId xmlns:p14="http://schemas.microsoft.com/office/powerpoint/2010/main" val="23658451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dirty="0"/>
          </a:p>
        </p:txBody>
      </p:sp>
      <p:sp>
        <p:nvSpPr>
          <p:cNvPr id="81923"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3A23DFE3-899F-42AD-8BAF-2691B85C8AC0}" type="datetimeFigureOut">
              <a:rPr lang="en-US"/>
              <a:pPr>
                <a:defRPr/>
              </a:pPr>
              <a:t>6/1/2017</a:t>
            </a:fld>
            <a:endParaRPr lang="en-US" dirty="0"/>
          </a:p>
        </p:txBody>
      </p:sp>
      <p:sp>
        <p:nvSpPr>
          <p:cNvPr id="30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26"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dirty="0"/>
          </a:p>
        </p:txBody>
      </p:sp>
      <p:sp>
        <p:nvSpPr>
          <p:cNvPr id="81927"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5EF9D55-EC46-4ABF-9952-55647FC8A95C}" type="slidenum">
              <a:rPr lang="en-US"/>
              <a:pPr>
                <a:defRPr/>
              </a:pPr>
              <a:t>‹#›</a:t>
            </a:fld>
            <a:endParaRPr lang="en-US" dirty="0"/>
          </a:p>
        </p:txBody>
      </p:sp>
    </p:spTree>
    <p:extLst>
      <p:ext uri="{BB962C8B-B14F-4D97-AF65-F5344CB8AC3E}">
        <p14:creationId xmlns:p14="http://schemas.microsoft.com/office/powerpoint/2010/main" val="33020260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366BDC-0C1F-40FD-9CE5-3FB20A151828}" type="slidenum">
              <a:rPr lang="en-US"/>
              <a:pPr/>
              <a:t>6</a:t>
            </a:fld>
            <a:endParaRPr lang="en-US" dirty="0"/>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b="0" i="0" baseline="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5EF9D55-EC46-4ABF-9952-55647FC8A95C}" type="slidenum">
              <a:rPr lang="en-US" smtClean="0"/>
              <a:pPr>
                <a:defRPr/>
              </a:pPr>
              <a:t>11</a:t>
            </a:fld>
            <a:endParaRPr lang="en-US" dirty="0"/>
          </a:p>
        </p:txBody>
      </p:sp>
    </p:spTree>
    <p:extLst>
      <p:ext uri="{BB962C8B-B14F-4D97-AF65-F5344CB8AC3E}">
        <p14:creationId xmlns:p14="http://schemas.microsoft.com/office/powerpoint/2010/main" val="413321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5EF9D55-EC46-4ABF-9952-55647FC8A95C}" type="slidenum">
              <a:rPr lang="en-US" smtClean="0"/>
              <a:pPr>
                <a:defRPr/>
              </a:pPr>
              <a:t>12</a:t>
            </a:fld>
            <a:endParaRPr lang="en-US" dirty="0"/>
          </a:p>
        </p:txBody>
      </p:sp>
    </p:spTree>
    <p:extLst>
      <p:ext uri="{BB962C8B-B14F-4D97-AF65-F5344CB8AC3E}">
        <p14:creationId xmlns:p14="http://schemas.microsoft.com/office/powerpoint/2010/main" val="1821522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1DEB50-42C3-448C-BA91-4B034DCDDAC0}" type="slidenum">
              <a:rPr lang="en-US" smtClean="0"/>
              <a:pPr/>
              <a:t>14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65310" indent="-165310"/>
            <a:endParaRPr lang="en-US" baseline="30000" dirty="0" smtClean="0"/>
          </a:p>
        </p:txBody>
      </p:sp>
      <p:sp>
        <p:nvSpPr>
          <p:cNvPr id="4" name="Slide Number Placeholder 3"/>
          <p:cNvSpPr>
            <a:spLocks noGrp="1"/>
          </p:cNvSpPr>
          <p:nvPr>
            <p:ph type="sldNum" sz="quarter" idx="10"/>
          </p:nvPr>
        </p:nvSpPr>
        <p:spPr/>
        <p:txBody>
          <a:bodyPr/>
          <a:lstStyle/>
          <a:p>
            <a:fld id="{AC298D77-BDEF-4E27-8B1E-46DE23CD2082}" type="slidenum">
              <a:rPr lang="en-US" smtClean="0"/>
              <a:pPr/>
              <a:t>16</a:t>
            </a:fld>
            <a:endParaRPr lang="en-US" dirty="0"/>
          </a:p>
        </p:txBody>
      </p:sp>
    </p:spTree>
    <p:extLst>
      <p:ext uri="{BB962C8B-B14F-4D97-AF65-F5344CB8AC3E}">
        <p14:creationId xmlns:p14="http://schemas.microsoft.com/office/powerpoint/2010/main" val="1753698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42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b="1"/>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b="1"/>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lvl1pPr>
              <a:defRPr sz="4200" b="1"/>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sz="4200" b="1"/>
            </a:lvl1pPr>
          </a:lstStyle>
          <a:p>
            <a:r>
              <a:rPr lang="en-US" dirty="0" smtClean="0"/>
              <a:t>Click to edit Master title style</a:t>
            </a:r>
            <a:endParaRPr lang="en-US" dirty="0"/>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sz="4200"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lvl1pPr>
              <a:defRPr sz="4200" b="1"/>
            </a:lvl1pPr>
          </a:lstStyle>
          <a:p>
            <a:r>
              <a:rPr lang="en-US" dirty="0" smtClean="0"/>
              <a:t>Click to edit Master title style</a:t>
            </a:r>
            <a:endParaRPr lang="en-US" dirty="0"/>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lvl1pPr>
              <a:defRPr sz="4200" b="1"/>
            </a:lvl1p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925"/>
            </a:gs>
            <a:gs pos="100000">
              <a:srgbClr val="0033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4" descr="EnteraHealth_PMS-white copy.gif"/>
          <p:cNvPicPr>
            <a:picLocks noChangeAspect="1"/>
          </p:cNvPicPr>
          <p:nvPr/>
        </p:nvPicPr>
        <p:blipFill>
          <a:blip r:embed="rId17" cstate="print"/>
          <a:srcRect/>
          <a:stretch>
            <a:fillRect/>
          </a:stretch>
        </p:blipFill>
        <p:spPr bwMode="auto">
          <a:xfrm>
            <a:off x="7086600" y="6181725"/>
            <a:ext cx="1905000" cy="5238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8600" y="1447800"/>
            <a:ext cx="8763000" cy="1470025"/>
          </a:xfrm>
        </p:spPr>
        <p:txBody>
          <a:bodyPr/>
          <a:lstStyle/>
          <a:p>
            <a:r>
              <a:rPr lang="en-US" b="1" i="1" dirty="0" smtClean="0"/>
              <a:t>Advances In The Management of Enteropathy and other Gastrointestinal Conditions</a:t>
            </a:r>
            <a:endParaRPr lang="en-US" b="1" i="1" dirty="0"/>
          </a:p>
        </p:txBody>
      </p:sp>
      <p:sp>
        <p:nvSpPr>
          <p:cNvPr id="3" name="Title 1"/>
          <p:cNvSpPr txBox="1">
            <a:spLocks/>
          </p:cNvSpPr>
          <p:nvPr/>
        </p:nvSpPr>
        <p:spPr bwMode="auto">
          <a:xfrm>
            <a:off x="228600" y="4267199"/>
            <a:ext cx="87630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r>
              <a:rPr lang="en-US" b="1" i="1" kern="0" dirty="0" smtClean="0"/>
              <a:t>Larry Good, MD</a:t>
            </a:r>
          </a:p>
          <a:p>
            <a:r>
              <a:rPr lang="en-US" sz="2800" b="1" i="1" kern="0" dirty="0" smtClean="0"/>
              <a:t>Good Pharmaceutical Development Co., LLC</a:t>
            </a:r>
            <a:endParaRPr lang="en-US" sz="2800" b="1" i="1" kern="0" dirty="0" smtClean="0"/>
          </a:p>
          <a:p>
            <a:r>
              <a:rPr lang="en-US" sz="2800" b="1" i="1" kern="0" dirty="0" smtClean="0"/>
              <a:t>Lynbrook, NY</a:t>
            </a:r>
            <a:endParaRPr lang="en-US" sz="2800" b="1" i="1" kern="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Agenda</a:t>
            </a:r>
            <a:endParaRPr lang="en-US" dirty="0"/>
          </a:p>
        </p:txBody>
      </p:sp>
      <p:sp>
        <p:nvSpPr>
          <p:cNvPr id="3" name="Content Placeholder 2"/>
          <p:cNvSpPr>
            <a:spLocks noGrp="1"/>
          </p:cNvSpPr>
          <p:nvPr>
            <p:ph idx="1"/>
          </p:nvPr>
        </p:nvSpPr>
        <p:spPr/>
        <p:txBody>
          <a:bodyPr/>
          <a:lstStyle/>
          <a:p>
            <a:r>
              <a:rPr lang="en-US" dirty="0" smtClean="0"/>
              <a:t>What </a:t>
            </a:r>
            <a:r>
              <a:rPr lang="en-US" dirty="0" smtClean="0"/>
              <a:t>is a Medical Food?</a:t>
            </a:r>
          </a:p>
          <a:p>
            <a:r>
              <a:rPr lang="en-US" dirty="0" smtClean="0"/>
              <a:t>Why use EnteraGam</a:t>
            </a:r>
            <a:r>
              <a:rPr lang="en-US" baseline="30000" dirty="0" smtClean="0"/>
              <a:t>TM</a:t>
            </a:r>
            <a:r>
              <a:rPr lang="en-US" dirty="0" smtClean="0"/>
              <a:t>?</a:t>
            </a:r>
          </a:p>
          <a:p>
            <a:pPr lvl="1"/>
            <a:r>
              <a:rPr lang="en-US" sz="2400" dirty="0" smtClean="0"/>
              <a:t>Mechanism of Action</a:t>
            </a:r>
          </a:p>
          <a:p>
            <a:pPr lvl="1"/>
            <a:r>
              <a:rPr lang="en-US" sz="2400" dirty="0" smtClean="0"/>
              <a:t>Clinical Data</a:t>
            </a:r>
          </a:p>
          <a:p>
            <a:pPr lvl="1"/>
            <a:r>
              <a:rPr lang="en-US" sz="2400" dirty="0" smtClean="0"/>
              <a:t>Safety Profile</a:t>
            </a:r>
          </a:p>
          <a:p>
            <a:r>
              <a:rPr lang="en-US" dirty="0" smtClean="0"/>
              <a:t>Discussion &amp; Case Studies</a:t>
            </a:r>
            <a:endParaRPr lang="en-US" dirty="0"/>
          </a:p>
        </p:txBody>
      </p:sp>
    </p:spTree>
    <p:extLst>
      <p:ext uri="{BB962C8B-B14F-4D97-AF65-F5344CB8AC3E}">
        <p14:creationId xmlns:p14="http://schemas.microsoft.com/office/powerpoint/2010/main" val="802899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8600" y="1447800"/>
            <a:ext cx="8763000" cy="1470025"/>
          </a:xfrm>
        </p:spPr>
        <p:txBody>
          <a:bodyPr/>
          <a:lstStyle/>
          <a:p>
            <a:r>
              <a:rPr lang="en-US" b="1" i="1" dirty="0" smtClean="0"/>
              <a:t>Keynote Speaker</a:t>
            </a:r>
            <a:endParaRPr lang="en-US" b="1" i="1" dirty="0"/>
          </a:p>
        </p:txBody>
      </p:sp>
      <p:sp>
        <p:nvSpPr>
          <p:cNvPr id="3" name="Title 1"/>
          <p:cNvSpPr txBox="1">
            <a:spLocks/>
          </p:cNvSpPr>
          <p:nvPr/>
        </p:nvSpPr>
        <p:spPr bwMode="auto">
          <a:xfrm>
            <a:off x="228600" y="4227080"/>
            <a:ext cx="87630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r>
              <a:rPr lang="en-US" b="1" i="1" kern="0" dirty="0" smtClean="0"/>
              <a:t>Larry Good, MD</a:t>
            </a:r>
          </a:p>
          <a:p>
            <a:r>
              <a:rPr lang="en-US" sz="2800" b="1" i="1" kern="0" dirty="0" smtClean="0"/>
              <a:t>Larry I. Good, MD, P.C.</a:t>
            </a:r>
          </a:p>
          <a:p>
            <a:r>
              <a:rPr lang="en-US" sz="2800" b="1" i="1" kern="0" dirty="0" smtClean="0"/>
              <a:t>Lynbrook, NY</a:t>
            </a:r>
            <a:endParaRPr lang="en-US" sz="2800" b="1" i="1" kern="0" dirty="0"/>
          </a:p>
        </p:txBody>
      </p:sp>
    </p:spTree>
    <p:extLst>
      <p:ext uri="{BB962C8B-B14F-4D97-AF65-F5344CB8AC3E}">
        <p14:creationId xmlns:p14="http://schemas.microsoft.com/office/powerpoint/2010/main" val="1285160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a:t>
            </a:r>
            <a:endParaRPr lang="en-US" dirty="0"/>
          </a:p>
        </p:txBody>
      </p:sp>
      <p:sp>
        <p:nvSpPr>
          <p:cNvPr id="3" name="Content Placeholder 2"/>
          <p:cNvSpPr>
            <a:spLocks noGrp="1"/>
          </p:cNvSpPr>
          <p:nvPr>
            <p:ph idx="1"/>
          </p:nvPr>
        </p:nvSpPr>
        <p:spPr/>
        <p:txBody>
          <a:bodyPr/>
          <a:lstStyle/>
          <a:p>
            <a:r>
              <a:rPr lang="en-US" dirty="0" smtClean="0"/>
              <a:t>Member of the Speakers Bureau of </a:t>
            </a:r>
            <a:r>
              <a:rPr lang="en-US" dirty="0" err="1" smtClean="0"/>
              <a:t>Entera</a:t>
            </a:r>
            <a:r>
              <a:rPr lang="en-US" dirty="0" smtClean="0"/>
              <a:t> Health, </a:t>
            </a:r>
            <a:r>
              <a:rPr lang="en-US" dirty="0" err="1" smtClean="0"/>
              <a:t>Abbvie</a:t>
            </a:r>
            <a:r>
              <a:rPr lang="en-US" dirty="0" smtClean="0"/>
              <a:t>, Cubist and Prometheus</a:t>
            </a:r>
          </a:p>
          <a:p>
            <a:r>
              <a:rPr lang="en-US" dirty="0" smtClean="0"/>
              <a:t>Research Grants from </a:t>
            </a:r>
            <a:r>
              <a:rPr lang="en-US" dirty="0" err="1" smtClean="0"/>
              <a:t>Entera</a:t>
            </a:r>
            <a:r>
              <a:rPr lang="en-US" dirty="0" smtClean="0"/>
              <a:t> Health</a:t>
            </a:r>
            <a:endParaRPr lang="en-US" dirty="0"/>
          </a:p>
        </p:txBody>
      </p:sp>
    </p:spTree>
    <p:extLst>
      <p:ext uri="{BB962C8B-B14F-4D97-AF65-F5344CB8AC3E}">
        <p14:creationId xmlns:p14="http://schemas.microsoft.com/office/powerpoint/2010/main" val="13154543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What is a Medical Food?</a:t>
            </a:r>
            <a:endParaRPr lang="en-US" dirty="0"/>
          </a:p>
        </p:txBody>
      </p:sp>
    </p:spTree>
    <p:extLst>
      <p:ext uri="{BB962C8B-B14F-4D97-AF65-F5344CB8AC3E}">
        <p14:creationId xmlns:p14="http://schemas.microsoft.com/office/powerpoint/2010/main" val="2497832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52400" y="522287"/>
            <a:ext cx="8763000" cy="696913"/>
          </a:xfrm>
        </p:spPr>
        <p:txBody>
          <a:bodyPr>
            <a:noAutofit/>
          </a:bodyPr>
          <a:lstStyle/>
          <a:p>
            <a:r>
              <a:rPr lang="en-US" sz="4000" dirty="0" smtClean="0"/>
              <a:t>Medical Progression to Today</a:t>
            </a:r>
            <a:endParaRPr lang="en-US" sz="4000" dirty="0"/>
          </a:p>
        </p:txBody>
      </p:sp>
      <p:grpSp>
        <p:nvGrpSpPr>
          <p:cNvPr id="2" name="Group 28"/>
          <p:cNvGrpSpPr/>
          <p:nvPr/>
        </p:nvGrpSpPr>
        <p:grpSpPr>
          <a:xfrm>
            <a:off x="0" y="1371600"/>
            <a:ext cx="9016176" cy="2138065"/>
            <a:chOff x="0" y="2362199"/>
            <a:chExt cx="9016176" cy="2138065"/>
          </a:xfrm>
        </p:grpSpPr>
        <p:sp>
          <p:nvSpPr>
            <p:cNvPr id="22" name="Right Arrow 21"/>
            <p:cNvSpPr/>
            <p:nvPr/>
          </p:nvSpPr>
          <p:spPr>
            <a:xfrm>
              <a:off x="1524000" y="2362199"/>
              <a:ext cx="5943600" cy="2138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0" y="3149230"/>
              <a:ext cx="1676400" cy="461665"/>
            </a:xfrm>
            <a:prstGeom prst="rect">
              <a:avLst/>
            </a:prstGeom>
            <a:noFill/>
          </p:spPr>
          <p:txBody>
            <a:bodyPr wrap="square" rtlCol="0">
              <a:spAutoFit/>
            </a:bodyPr>
            <a:lstStyle/>
            <a:p>
              <a:r>
                <a:rPr lang="en-US" b="1" dirty="0" smtClean="0"/>
                <a:t>1941</a:t>
              </a:r>
              <a:endParaRPr lang="en-US" b="1" dirty="0"/>
            </a:p>
          </p:txBody>
        </p:sp>
        <p:sp>
          <p:nvSpPr>
            <p:cNvPr id="28" name="TextBox 27"/>
            <p:cNvSpPr txBox="1"/>
            <p:nvPr/>
          </p:nvSpPr>
          <p:spPr>
            <a:xfrm>
              <a:off x="7339776" y="3181186"/>
              <a:ext cx="1676400" cy="461665"/>
            </a:xfrm>
            <a:prstGeom prst="rect">
              <a:avLst/>
            </a:prstGeom>
            <a:noFill/>
          </p:spPr>
          <p:txBody>
            <a:bodyPr wrap="square" rtlCol="0">
              <a:spAutoFit/>
            </a:bodyPr>
            <a:lstStyle/>
            <a:p>
              <a:r>
                <a:rPr lang="en-US" b="1" dirty="0" smtClean="0"/>
                <a:t>Today</a:t>
              </a:r>
              <a:endParaRPr lang="en-US" b="1" dirty="0"/>
            </a:p>
          </p:txBody>
        </p:sp>
      </p:grpSp>
      <p:sp>
        <p:nvSpPr>
          <p:cNvPr id="30" name="TextBox 29"/>
          <p:cNvSpPr txBox="1"/>
          <p:nvPr/>
        </p:nvSpPr>
        <p:spPr>
          <a:xfrm>
            <a:off x="609600" y="3048000"/>
            <a:ext cx="1981200" cy="830997"/>
          </a:xfrm>
          <a:prstGeom prst="rect">
            <a:avLst/>
          </a:prstGeom>
          <a:noFill/>
        </p:spPr>
        <p:txBody>
          <a:bodyPr wrap="square" rtlCol="0">
            <a:spAutoFit/>
          </a:bodyPr>
          <a:lstStyle/>
          <a:p>
            <a:r>
              <a:rPr lang="en-US" b="1" dirty="0" smtClean="0"/>
              <a:t>Digested Proteins</a:t>
            </a:r>
            <a:endParaRPr lang="en-US" b="1" dirty="0"/>
          </a:p>
        </p:txBody>
      </p:sp>
      <p:sp>
        <p:nvSpPr>
          <p:cNvPr id="31" name="TextBox 30"/>
          <p:cNvSpPr txBox="1"/>
          <p:nvPr/>
        </p:nvSpPr>
        <p:spPr>
          <a:xfrm>
            <a:off x="3048000" y="4579203"/>
            <a:ext cx="1981200" cy="830997"/>
          </a:xfrm>
          <a:prstGeom prst="rect">
            <a:avLst/>
          </a:prstGeom>
          <a:noFill/>
        </p:spPr>
        <p:txBody>
          <a:bodyPr wrap="square" rtlCol="0">
            <a:spAutoFit/>
          </a:bodyPr>
          <a:lstStyle/>
          <a:p>
            <a:r>
              <a:rPr lang="en-US" b="1" dirty="0" smtClean="0">
                <a:solidFill>
                  <a:schemeClr val="tx2">
                    <a:lumMod val="50000"/>
                  </a:schemeClr>
                </a:solidFill>
              </a:rPr>
              <a:t>Amino Acids</a:t>
            </a:r>
            <a:endParaRPr lang="en-US" b="1" dirty="0">
              <a:solidFill>
                <a:schemeClr val="tx2">
                  <a:lumMod val="50000"/>
                </a:schemeClr>
              </a:solidFill>
            </a:endParaRPr>
          </a:p>
        </p:txBody>
      </p:sp>
      <p:sp>
        <p:nvSpPr>
          <p:cNvPr id="32" name="TextBox 31"/>
          <p:cNvSpPr txBox="1"/>
          <p:nvPr/>
        </p:nvSpPr>
        <p:spPr>
          <a:xfrm>
            <a:off x="1600200" y="3886200"/>
            <a:ext cx="1981200" cy="830997"/>
          </a:xfrm>
          <a:prstGeom prst="rect">
            <a:avLst/>
          </a:prstGeom>
          <a:noFill/>
        </p:spPr>
        <p:txBody>
          <a:bodyPr wrap="square" rtlCol="0">
            <a:spAutoFit/>
          </a:bodyPr>
          <a:lstStyle/>
          <a:p>
            <a:r>
              <a:rPr lang="en-US" b="1" dirty="0" smtClean="0">
                <a:solidFill>
                  <a:srgbClr val="00B0F0"/>
                </a:solidFill>
              </a:rPr>
              <a:t>Rehydration Formulas</a:t>
            </a:r>
            <a:endParaRPr lang="en-US" b="1" dirty="0">
              <a:solidFill>
                <a:srgbClr val="00B0F0"/>
              </a:solidFill>
            </a:endParaRPr>
          </a:p>
        </p:txBody>
      </p:sp>
      <p:sp>
        <p:nvSpPr>
          <p:cNvPr id="33" name="TextBox 32"/>
          <p:cNvSpPr txBox="1"/>
          <p:nvPr/>
        </p:nvSpPr>
        <p:spPr>
          <a:xfrm>
            <a:off x="2743200" y="3119735"/>
            <a:ext cx="2362200" cy="461665"/>
          </a:xfrm>
          <a:prstGeom prst="rect">
            <a:avLst/>
          </a:prstGeom>
          <a:noFill/>
        </p:spPr>
        <p:txBody>
          <a:bodyPr wrap="square" rtlCol="0">
            <a:spAutoFit/>
          </a:bodyPr>
          <a:lstStyle/>
          <a:p>
            <a:r>
              <a:rPr lang="en-US" b="1" dirty="0" smtClean="0">
                <a:solidFill>
                  <a:schemeClr val="tx2">
                    <a:lumMod val="75000"/>
                  </a:schemeClr>
                </a:solidFill>
              </a:rPr>
              <a:t>Carbohydrates</a:t>
            </a:r>
            <a:endParaRPr lang="en-US" b="1" dirty="0">
              <a:solidFill>
                <a:schemeClr val="tx2">
                  <a:lumMod val="75000"/>
                </a:schemeClr>
              </a:solidFill>
            </a:endParaRPr>
          </a:p>
        </p:txBody>
      </p:sp>
      <p:sp>
        <p:nvSpPr>
          <p:cNvPr id="34" name="TextBox 33"/>
          <p:cNvSpPr txBox="1"/>
          <p:nvPr/>
        </p:nvSpPr>
        <p:spPr>
          <a:xfrm>
            <a:off x="4114800" y="3810000"/>
            <a:ext cx="1752600" cy="461665"/>
          </a:xfrm>
          <a:prstGeom prst="rect">
            <a:avLst/>
          </a:prstGeom>
          <a:noFill/>
        </p:spPr>
        <p:txBody>
          <a:bodyPr wrap="square" rtlCol="0">
            <a:spAutoFit/>
          </a:bodyPr>
          <a:lstStyle/>
          <a:p>
            <a:r>
              <a:rPr lang="en-US" b="1" dirty="0" smtClean="0"/>
              <a:t>Lipids</a:t>
            </a:r>
            <a:endParaRPr lang="en-US" b="1" dirty="0"/>
          </a:p>
        </p:txBody>
      </p:sp>
      <p:sp>
        <p:nvSpPr>
          <p:cNvPr id="35" name="TextBox 34"/>
          <p:cNvSpPr txBox="1"/>
          <p:nvPr/>
        </p:nvSpPr>
        <p:spPr>
          <a:xfrm>
            <a:off x="5867400" y="3352800"/>
            <a:ext cx="2590800" cy="830997"/>
          </a:xfrm>
          <a:prstGeom prst="rect">
            <a:avLst/>
          </a:prstGeom>
          <a:noFill/>
        </p:spPr>
        <p:txBody>
          <a:bodyPr wrap="square" rtlCol="0">
            <a:spAutoFit/>
          </a:bodyPr>
          <a:lstStyle/>
          <a:p>
            <a:r>
              <a:rPr lang="en-US" b="1" dirty="0" smtClean="0">
                <a:solidFill>
                  <a:srgbClr val="00B0F0"/>
                </a:solidFill>
              </a:rPr>
              <a:t>Oral Immunoglobulin</a:t>
            </a:r>
            <a:endParaRPr lang="en-US" b="1" dirty="0">
              <a:solidFill>
                <a:srgbClr val="00B0F0"/>
              </a:solidFill>
            </a:endParaRPr>
          </a:p>
        </p:txBody>
      </p:sp>
      <p:sp>
        <p:nvSpPr>
          <p:cNvPr id="36" name="TextBox 35"/>
          <p:cNvSpPr txBox="1"/>
          <p:nvPr/>
        </p:nvSpPr>
        <p:spPr>
          <a:xfrm>
            <a:off x="4953000" y="4343400"/>
            <a:ext cx="2133600" cy="830997"/>
          </a:xfrm>
          <a:prstGeom prst="rect">
            <a:avLst/>
          </a:prstGeom>
          <a:noFill/>
        </p:spPr>
        <p:txBody>
          <a:bodyPr wrap="square" rtlCol="0">
            <a:spAutoFit/>
          </a:bodyPr>
          <a:lstStyle/>
          <a:p>
            <a:r>
              <a:rPr lang="en-US" b="1" dirty="0" smtClean="0">
                <a:solidFill>
                  <a:schemeClr val="tx2"/>
                </a:solidFill>
              </a:rPr>
              <a:t>Vitamin Formulations</a:t>
            </a:r>
            <a:endParaRPr lang="en-US" b="1" dirty="0">
              <a:solidFill>
                <a:schemeClr val="tx2"/>
              </a:solidFill>
            </a:endParaRPr>
          </a:p>
        </p:txBody>
      </p:sp>
      <p:sp>
        <p:nvSpPr>
          <p:cNvPr id="37" name="TextBox 36"/>
          <p:cNvSpPr txBox="1"/>
          <p:nvPr/>
        </p:nvSpPr>
        <p:spPr>
          <a:xfrm>
            <a:off x="1143000" y="5486400"/>
            <a:ext cx="6781800" cy="954107"/>
          </a:xfrm>
          <a:prstGeom prst="rect">
            <a:avLst/>
          </a:prstGeom>
          <a:noFill/>
        </p:spPr>
        <p:txBody>
          <a:bodyPr wrap="square" rtlCol="0">
            <a:spAutoFit/>
          </a:bodyPr>
          <a:lstStyle/>
          <a:p>
            <a:r>
              <a:rPr lang="en-US" sz="2800" b="1" dirty="0" smtClean="0"/>
              <a:t>All Types of Medical Foods Regulated by the FDA-Food Safety is Required</a:t>
            </a:r>
            <a:endParaRPr lang="en-US" sz="2800" b="1" dirty="0"/>
          </a:p>
        </p:txBody>
      </p:sp>
      <p:sp>
        <p:nvSpPr>
          <p:cNvPr id="38" name="TextBox 37"/>
          <p:cNvSpPr txBox="1"/>
          <p:nvPr/>
        </p:nvSpPr>
        <p:spPr>
          <a:xfrm>
            <a:off x="1515659" y="2029597"/>
            <a:ext cx="1371600" cy="830997"/>
          </a:xfrm>
          <a:prstGeom prst="rect">
            <a:avLst/>
          </a:prstGeom>
          <a:noFill/>
        </p:spPr>
        <p:txBody>
          <a:bodyPr wrap="square" rtlCol="0">
            <a:spAutoFit/>
          </a:bodyPr>
          <a:lstStyle/>
          <a:p>
            <a:r>
              <a:rPr lang="en-US" dirty="0" smtClean="0">
                <a:solidFill>
                  <a:schemeClr val="accent2">
                    <a:lumMod val="50000"/>
                  </a:schemeClr>
                </a:solidFill>
              </a:rPr>
              <a:t>Hospital Use</a:t>
            </a:r>
            <a:endParaRPr lang="en-US" dirty="0">
              <a:solidFill>
                <a:schemeClr val="accent2">
                  <a:lumMod val="50000"/>
                </a:schemeClr>
              </a:solidFill>
            </a:endParaRPr>
          </a:p>
        </p:txBody>
      </p:sp>
      <p:sp>
        <p:nvSpPr>
          <p:cNvPr id="39" name="TextBox 38"/>
          <p:cNvSpPr txBox="1"/>
          <p:nvPr/>
        </p:nvSpPr>
        <p:spPr>
          <a:xfrm>
            <a:off x="5410200" y="1852136"/>
            <a:ext cx="1905000" cy="1200329"/>
          </a:xfrm>
          <a:prstGeom prst="rect">
            <a:avLst/>
          </a:prstGeom>
          <a:noFill/>
        </p:spPr>
        <p:txBody>
          <a:bodyPr wrap="square" rtlCol="0">
            <a:spAutoFit/>
          </a:bodyPr>
          <a:lstStyle/>
          <a:p>
            <a:r>
              <a:rPr lang="en-US" dirty="0" smtClean="0">
                <a:solidFill>
                  <a:schemeClr val="accent2">
                    <a:lumMod val="50000"/>
                  </a:schemeClr>
                </a:solidFill>
              </a:rPr>
              <a:t>Clinical Practice Use</a:t>
            </a:r>
            <a:endParaRPr lang="en-US" dirty="0">
              <a:solidFill>
                <a:schemeClr val="accent2">
                  <a:lumMod val="50000"/>
                </a:schemeClr>
              </a:solidFill>
            </a:endParaRPr>
          </a:p>
        </p:txBody>
      </p:sp>
    </p:spTree>
    <p:extLst>
      <p:ext uri="{BB962C8B-B14F-4D97-AF65-F5344CB8AC3E}">
        <p14:creationId xmlns:p14="http://schemas.microsoft.com/office/powerpoint/2010/main" val="2377662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44"/>
          <p:cNvGraphicFramePr>
            <a:graphicFrameLocks noGrp="1"/>
          </p:cNvGraphicFramePr>
          <p:nvPr>
            <p:ph idx="1"/>
            <p:extLst>
              <p:ext uri="{D42A27DB-BD31-4B8C-83A1-F6EECF244321}">
                <p14:modId xmlns:p14="http://schemas.microsoft.com/office/powerpoint/2010/main" val="3453849423"/>
              </p:ext>
            </p:extLst>
          </p:nvPr>
        </p:nvGraphicFramePr>
        <p:xfrm>
          <a:off x="304800" y="914400"/>
          <a:ext cx="8534399" cy="5199859"/>
        </p:xfrm>
        <a:graphic>
          <a:graphicData uri="http://schemas.openxmlformats.org/drawingml/2006/table">
            <a:tbl>
              <a:tblPr/>
              <a:tblGrid>
                <a:gridCol w="1874648"/>
                <a:gridCol w="1711634"/>
                <a:gridCol w="2526698"/>
                <a:gridCol w="2421419"/>
              </a:tblGrid>
              <a:tr h="71792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2" marB="45722" anchor="ctr" horzOverflow="overflow">
                    <a:lnL cap="flat">
                      <a:noFill/>
                    </a:lnL>
                    <a:lnR cap="flat">
                      <a:noFill/>
                    </a:lnR>
                    <a:lnT w="38100" cap="flat" cmpd="sng" algn="ctr">
                      <a:solidFill>
                        <a:schemeClr val="bg1"/>
                      </a:solidFill>
                      <a:prstDash val="solid"/>
                      <a:round/>
                      <a:headEnd type="none" w="med" len="med"/>
                      <a:tailEnd type="none" w="med" len="med"/>
                    </a:lnT>
                    <a:lnB cap="flat">
                      <a:noFill/>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Dietary Supplement</a:t>
                      </a:r>
                    </a:p>
                  </a:txBody>
                  <a:tcPr marT="45722" marB="45722" anchor="ctr" horzOverflow="overflow">
                    <a:lnL cap="flat">
                      <a:noFill/>
                    </a:lnL>
                    <a:lnR cap="flat">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FDA Regulated Medical Foods</a:t>
                      </a:r>
                    </a:p>
                  </a:txBody>
                  <a:tcPr marT="45722" marB="45722" anchor="ctr" horzOverflow="overflow">
                    <a:lnL cap="flat">
                      <a:noFill/>
                    </a:lnL>
                    <a:lnR cap="flat">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FDA Approved Drugs</a:t>
                      </a:r>
                    </a:p>
                  </a:txBody>
                  <a:tcPr marT="45722" marB="45722" anchor="ctr" horzOverflow="overflow">
                    <a:lnL cap="flat">
                      <a:noFill/>
                    </a:lnL>
                    <a:lnR cap="flat">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2">
                        <a:lumMod val="75000"/>
                      </a:schemeClr>
                    </a:solidFill>
                  </a:tcPr>
                </a:tc>
              </a:tr>
              <a:tr h="6238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Population</a:t>
                      </a:r>
                    </a:p>
                  </a:txBody>
                  <a:tcPr marT="45722" marB="45722" anchor="ctr" horzOverflow="overflow">
                    <a:lnL cap="flat">
                      <a:noFill/>
                    </a:lnL>
                    <a:lnR w="38100" cap="flat" cmpd="sng" algn="ctr">
                      <a:solidFill>
                        <a:schemeClr val="bg1"/>
                      </a:solidFill>
                      <a:prstDash val="solid"/>
                      <a:round/>
                      <a:headEnd type="none" w="med" len="med"/>
                      <a:tailEnd type="none" w="med" len="med"/>
                    </a:lnR>
                    <a:lnT cap="flat">
                      <a:noFill/>
                    </a:lnT>
                    <a:lnB cap="flat">
                      <a:noFill/>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Healthy </a:t>
                      </a:r>
                    </a:p>
                  </a:txBody>
                  <a:tcPr marT="45722" marB="45722" anchor="ctr" horzOverflow="overflow">
                    <a:lnL w="38100" cap="flat" cmpd="sng" algn="ctr">
                      <a:solidFill>
                        <a:schemeClr val="bg1"/>
                      </a:solidFill>
                      <a:prstDash val="solid"/>
                      <a:round/>
                      <a:headEnd type="none" w="med" len="med"/>
                      <a:tailEnd type="none" w="med" len="med"/>
                    </a:lnL>
                    <a:lnR cap="flat">
                      <a:noFill/>
                    </a:lnR>
                    <a:lnT w="381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Chronic Condition or Disease</a:t>
                      </a:r>
                    </a:p>
                  </a:txBody>
                  <a:tcPr marT="45722" marB="45722" anchor="ctr" horzOverflow="overflow">
                    <a:lnL cap="flat">
                      <a:noFill/>
                    </a:lnL>
                    <a:lnR cap="flat">
                      <a:noFill/>
                    </a:lnR>
                    <a:lnT w="38100" cap="flat" cmpd="sng" algn="ctr">
                      <a:solidFill>
                        <a:schemeClr val="bg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Disease</a:t>
                      </a:r>
                    </a:p>
                  </a:txBody>
                  <a:tcPr marT="45722" marB="45722" anchor="ctr" horzOverflow="overflow">
                    <a:lnL cap="flat">
                      <a:noFill/>
                    </a:lnL>
                    <a:lnR cap="flat">
                      <a:noFill/>
                    </a:lnR>
                    <a:lnT w="38100" cap="flat" cmpd="sng" algn="ctr">
                      <a:solidFill>
                        <a:schemeClr val="bg1"/>
                      </a:solidFill>
                      <a:prstDash val="solid"/>
                      <a:round/>
                      <a:headEnd type="none" w="med" len="med"/>
                      <a:tailEnd type="none" w="med" len="med"/>
                    </a:lnT>
                    <a:lnB cap="flat">
                      <a:noFill/>
                    </a:lnB>
                    <a:lnTlToBr>
                      <a:noFill/>
                    </a:lnTlToBr>
                    <a:lnBlToTr>
                      <a:noFill/>
                    </a:lnBlToTr>
                    <a:noFill/>
                  </a:tcPr>
                </a:tc>
              </a:tr>
              <a:tr h="16932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Safety Standard</a:t>
                      </a:r>
                    </a:p>
                  </a:txBody>
                  <a:tcPr marT="45722" marB="45722" anchor="ctr" horzOverflow="overflow">
                    <a:lnL cap="flat">
                      <a:noFill/>
                    </a:lnL>
                    <a:lnR w="38100" cap="flat" cmpd="sng" algn="ctr">
                      <a:solidFill>
                        <a:schemeClr val="bg1"/>
                      </a:solidFill>
                      <a:prstDash val="solid"/>
                      <a:round/>
                      <a:headEnd type="none" w="med" len="med"/>
                      <a:tailEnd type="none" w="med" len="med"/>
                    </a:lnR>
                    <a:lnT cap="flat">
                      <a:noFill/>
                    </a:lnT>
                    <a:lnB cap="flat">
                      <a:noFill/>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None Required, General Expectation</a:t>
                      </a:r>
                    </a:p>
                  </a:txBody>
                  <a:tcPr marT="45722" marB="45722" anchor="ctr" horzOverflow="overflow">
                    <a:lnL w="38100" cap="flat" cmpd="sng" algn="ctr">
                      <a:solidFill>
                        <a:schemeClr val="bg1"/>
                      </a:solidFill>
                      <a:prstDash val="solid"/>
                      <a:round/>
                      <a:headEnd type="none" w="med" len="med"/>
                      <a:tailEnd type="none" w="med" len="med"/>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Expert Panel of Toxicologists Review and Establish Food Safety</a:t>
                      </a:r>
                      <a:endParaRPr kumimoji="0" lang="en-US" sz="1800" b="0" i="1"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T="45722" marB="45722"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Proven via Extensive Animal/Clinical</a:t>
                      </a:r>
                    </a:p>
                  </a:txBody>
                  <a:tcPr marT="45722" marB="45722" anchor="ctr" horzOverflow="overflow">
                    <a:lnL cap="flat">
                      <a:noFill/>
                    </a:lnL>
                    <a:lnR cap="flat">
                      <a:noFill/>
                    </a:lnR>
                    <a:lnT cap="flat">
                      <a:noFill/>
                    </a:lnT>
                    <a:lnB cap="flat">
                      <a:noFill/>
                    </a:lnB>
                    <a:lnTlToBr>
                      <a:noFill/>
                    </a:lnTlToBr>
                    <a:lnBlToTr>
                      <a:noFill/>
                    </a:lnBlToTr>
                    <a:noFill/>
                  </a:tcPr>
                </a:tc>
              </a:tr>
              <a:tr h="6238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Scientific Studies</a:t>
                      </a:r>
                    </a:p>
                  </a:txBody>
                  <a:tcPr marT="45722" marB="45722" anchor="ctr" horzOverflow="overflow">
                    <a:lnL cap="flat">
                      <a:noFill/>
                    </a:lnL>
                    <a:lnR w="38100" cap="flat" cmpd="sng" algn="ctr">
                      <a:solidFill>
                        <a:schemeClr val="bg1"/>
                      </a:solidFill>
                      <a:prstDash val="solid"/>
                      <a:round/>
                      <a:headEnd type="none" w="med" len="med"/>
                      <a:tailEnd type="none" w="med" len="med"/>
                    </a:lnR>
                    <a:lnT cap="flat">
                      <a:noFill/>
                    </a:lnT>
                    <a:lnB cap="flat">
                      <a:noFill/>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None </a:t>
                      </a:r>
                    </a:p>
                  </a:txBody>
                  <a:tcPr marT="45722" marB="45722" anchor="ctr" horzOverflow="overflow">
                    <a:lnL w="38100" cap="flat" cmpd="sng" algn="ctr">
                      <a:solidFill>
                        <a:schemeClr val="bg1"/>
                      </a:solidFill>
                      <a:prstDash val="solid"/>
                      <a:round/>
                      <a:headEnd type="none" w="med" len="med"/>
                      <a:tailEnd type="none" w="med" len="med"/>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Recognized Science; Preclinical/Clinical Studies</a:t>
                      </a:r>
                    </a:p>
                  </a:txBody>
                  <a:tcPr marT="45722" marB="45722"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Phase I, II, III</a:t>
                      </a:r>
                    </a:p>
                  </a:txBody>
                  <a:tcPr marT="45722" marB="45722" anchor="ctr" horzOverflow="overflow">
                    <a:lnL cap="flat">
                      <a:noFill/>
                    </a:lnL>
                    <a:lnR cap="flat">
                      <a:noFill/>
                    </a:lnR>
                    <a:lnT cap="flat">
                      <a:noFill/>
                    </a:lnT>
                    <a:lnB cap="flat">
                      <a:noFill/>
                    </a:lnB>
                    <a:lnTlToBr>
                      <a:noFill/>
                    </a:lnTlToBr>
                    <a:lnBlToTr>
                      <a:noFill/>
                    </a:lnBlToTr>
                    <a:noFill/>
                  </a:tcPr>
                </a:tc>
              </a:tr>
              <a:tr h="623838">
                <a:tc>
                  <a:txBody>
                    <a:bodyPr/>
                    <a:lstStyle/>
                    <a:p>
                      <a:pPr marL="0" marR="0" lvl="0" indent="0" algn="ctr" defTabSz="914400" rtl="0" eaLnBrk="1" fontAlgn="base" latinLnBrk="0" hangingPunct="1">
                        <a:lnSpc>
                          <a:spcPct val="100000"/>
                        </a:lnSpc>
                        <a:spcBef>
                          <a:spcPct val="5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Medical Supervision</a:t>
                      </a:r>
                    </a:p>
                  </a:txBody>
                  <a:tcPr marT="45722" marB="45722" anchor="ctr" horzOverflow="overflow">
                    <a:lnL cap="flat">
                      <a:noFill/>
                    </a:lnL>
                    <a:lnR w="38100" cap="flat" cmpd="sng" algn="ctr">
                      <a:solidFill>
                        <a:schemeClr val="bg1"/>
                      </a:solidFill>
                      <a:prstDash val="solid"/>
                      <a:round/>
                      <a:headEnd type="none" w="med" len="med"/>
                      <a:tailEnd type="none" w="med" len="med"/>
                    </a:lnR>
                    <a:lnT cap="flat">
                      <a:noFill/>
                    </a:lnT>
                    <a:lnB cap="flat">
                      <a:noFill/>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9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None</a:t>
                      </a:r>
                    </a:p>
                  </a:txBody>
                  <a:tcPr marT="45722" marB="45722" anchor="ctr" horzOverflow="overflow">
                    <a:lnL w="38100" cap="flat" cmpd="sng" algn="ctr">
                      <a:solidFill>
                        <a:schemeClr val="bg1"/>
                      </a:solidFill>
                      <a:prstDash val="solid"/>
                      <a:round/>
                      <a:headEnd type="none" w="med" len="med"/>
                      <a:tailEnd type="none" w="med" len="med"/>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9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Required by Federal &amp; State Statutes</a:t>
                      </a:r>
                    </a:p>
                  </a:txBody>
                  <a:tcPr marT="45722" marB="45722"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9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Required by Federal &amp; State Statutes</a:t>
                      </a:r>
                    </a:p>
                  </a:txBody>
                  <a:tcPr marT="45722" marB="45722" anchor="ctr" horzOverflow="overflow">
                    <a:lnL cap="flat">
                      <a:noFill/>
                    </a:lnL>
                    <a:lnR cap="flat">
                      <a:noFill/>
                    </a:lnR>
                    <a:lnT cap="flat">
                      <a:noFill/>
                    </a:lnT>
                    <a:lnB cap="flat">
                      <a:noFill/>
                    </a:lnB>
                    <a:lnTlToBr>
                      <a:noFill/>
                    </a:lnTlToBr>
                    <a:lnBlToTr>
                      <a:noFill/>
                    </a:lnBlToTr>
                    <a:noFill/>
                  </a:tcPr>
                </a:tc>
              </a:tr>
              <a:tr h="5941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Governing Act</a:t>
                      </a:r>
                    </a:p>
                  </a:txBody>
                  <a:tcPr marT="45722" marB="45722" anchor="ctr" horzOverflow="overflow">
                    <a:lnL cap="flat">
                      <a:noFill/>
                    </a:lnL>
                    <a:lnR w="38100" cap="flat" cmpd="sng" algn="ctr">
                      <a:solidFill>
                        <a:schemeClr val="bg1"/>
                      </a:solidFill>
                      <a:prstDash val="solid"/>
                      <a:round/>
                      <a:headEnd type="none" w="med" len="med"/>
                      <a:tailEnd type="none" w="med" len="med"/>
                    </a:lnR>
                    <a:lnT cap="flat">
                      <a:noFill/>
                    </a:lnT>
                    <a:lnB w="38100" cap="flat" cmpd="sng" algn="ctr">
                      <a:solidFill>
                        <a:schemeClr val="bg1"/>
                      </a:solidFill>
                      <a:prstDash val="solid"/>
                      <a:round/>
                      <a:headEnd type="none" w="med" len="med"/>
                      <a:tailEnd type="none" w="med" len="med"/>
                    </a:lnB>
                    <a:lnTlToBr>
                      <a:noFill/>
                    </a:lnTlToBr>
                    <a:lnBlToTr>
                      <a:noFill/>
                    </a:lnBlToTr>
                    <a:solidFill>
                      <a:schemeClr val="bg2">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DSHEA</a:t>
                      </a:r>
                    </a:p>
                  </a:txBody>
                  <a:tcPr marT="45722" marB="45722" anchor="ctr" horzOverflow="overflow">
                    <a:lnL w="38100" cap="flat" cmpd="sng" algn="ctr">
                      <a:solidFill>
                        <a:schemeClr val="bg1"/>
                      </a:solidFill>
                      <a:prstDash val="solid"/>
                      <a:round/>
                      <a:headEnd type="none" w="med" len="med"/>
                      <a:tailEnd type="none" w="med" len="med"/>
                    </a:lnL>
                    <a:lnR cap="flat">
                      <a:noFill/>
                    </a:lnR>
                    <a:lnT cap="flat">
                      <a:noFill/>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Orphan Drug Act</a:t>
                      </a:r>
                    </a:p>
                  </a:txBody>
                  <a:tcPr marT="45722" marB="45722" anchor="ctr" horzOverflow="overflow">
                    <a:lnL cap="flat">
                      <a:noFill/>
                    </a:lnL>
                    <a:lnR cap="flat">
                      <a:noFill/>
                    </a:lnR>
                    <a:lnT cap="flat">
                      <a:noFill/>
                    </a:lnT>
                    <a:lnB w="381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Fed. FD&amp;C Act</a:t>
                      </a:r>
                    </a:p>
                  </a:txBody>
                  <a:tcPr marT="45722" marB="45722" anchor="ctr" horzOverflow="overflow">
                    <a:lnL cap="flat">
                      <a:noFill/>
                    </a:lnL>
                    <a:lnR cap="flat">
                      <a:noFill/>
                    </a:lnR>
                    <a:lnT cap="flat">
                      <a:noFill/>
                    </a:lnT>
                    <a:lnB w="381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3" name="Title 2"/>
          <p:cNvSpPr>
            <a:spLocks noGrp="1"/>
          </p:cNvSpPr>
          <p:nvPr>
            <p:ph type="title"/>
          </p:nvPr>
        </p:nvSpPr>
        <p:spPr>
          <a:xfrm>
            <a:off x="457200" y="0"/>
            <a:ext cx="8229600" cy="838200"/>
          </a:xfrm>
        </p:spPr>
        <p:txBody>
          <a:bodyPr>
            <a:normAutofit/>
          </a:bodyPr>
          <a:lstStyle/>
          <a:p>
            <a:pPr algn="ctr"/>
            <a:r>
              <a:rPr lang="en-US" sz="4000" dirty="0" smtClean="0">
                <a:latin typeface="Arial" panose="020B0604020202020204" pitchFamily="34" charset="0"/>
                <a:cs typeface="Arial" panose="020B0604020202020204" pitchFamily="34" charset="0"/>
              </a:rPr>
              <a:t>FDA Category Comparison</a:t>
            </a:r>
            <a:endParaRPr lang="en-US" sz="4000" dirty="0">
              <a:latin typeface="Arial" panose="020B0604020202020204" pitchFamily="34" charset="0"/>
              <a:cs typeface="Arial" panose="020B0604020202020204" pitchFamily="34" charset="0"/>
            </a:endParaRPr>
          </a:p>
        </p:txBody>
      </p:sp>
      <p:sp>
        <p:nvSpPr>
          <p:cNvPr id="5" name="Text Box 42"/>
          <p:cNvSpPr txBox="1">
            <a:spLocks noChangeArrowheads="1"/>
          </p:cNvSpPr>
          <p:nvPr/>
        </p:nvSpPr>
        <p:spPr bwMode="auto">
          <a:xfrm>
            <a:off x="228600" y="6248602"/>
            <a:ext cx="8915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l" eaLnBrk="1" hangingPunct="1">
              <a:lnSpc>
                <a:spcPct val="80000"/>
              </a:lnSpc>
            </a:pPr>
            <a:r>
              <a:rPr lang="en-US" sz="1400" dirty="0" smtClean="0">
                <a:cs typeface="Arial" panose="020B0604020202020204" pitchFamily="34" charset="0"/>
              </a:rPr>
              <a:t>Morgan and Baggett, 2006                                                                       </a:t>
            </a:r>
          </a:p>
          <a:p>
            <a:pPr algn="l" eaLnBrk="1" hangingPunct="1">
              <a:lnSpc>
                <a:spcPct val="80000"/>
              </a:lnSpc>
            </a:pPr>
            <a:r>
              <a:rPr lang="en-US" sz="1400" i="1" dirty="0" smtClean="0">
                <a:cs typeface="Arial" panose="020B0604020202020204" pitchFamily="34" charset="0"/>
              </a:rPr>
              <a:t>DHSEA</a:t>
            </a:r>
            <a:r>
              <a:rPr lang="en-US" sz="1400" i="1" dirty="0">
                <a:cs typeface="Arial" panose="020B0604020202020204" pitchFamily="34" charset="0"/>
              </a:rPr>
              <a:t>: Dietary Supplement Health and Education </a:t>
            </a:r>
            <a:r>
              <a:rPr lang="en-US" sz="1400" i="1" dirty="0" smtClean="0">
                <a:cs typeface="Arial" panose="020B0604020202020204" pitchFamily="34" charset="0"/>
              </a:rPr>
              <a:t>Act. </a:t>
            </a:r>
          </a:p>
          <a:p>
            <a:pPr algn="l" eaLnBrk="1" hangingPunct="1">
              <a:lnSpc>
                <a:spcPct val="80000"/>
              </a:lnSpc>
            </a:pPr>
            <a:r>
              <a:rPr lang="en-US" sz="1400" i="1" dirty="0" smtClean="0">
                <a:cs typeface="Arial" panose="020B0604020202020204" pitchFamily="34" charset="0"/>
              </a:rPr>
              <a:t>Fed</a:t>
            </a:r>
            <a:r>
              <a:rPr lang="en-US" sz="1400" i="1" dirty="0">
                <a:cs typeface="Arial" panose="020B0604020202020204" pitchFamily="34" charset="0"/>
              </a:rPr>
              <a:t>. FE&amp;C Act: Federal Food, Drug, and Cosmetic Act</a:t>
            </a:r>
          </a:p>
        </p:txBody>
      </p:sp>
      <p:sp>
        <p:nvSpPr>
          <p:cNvPr id="6" name="Rectangle 5"/>
          <p:cNvSpPr/>
          <p:nvPr/>
        </p:nvSpPr>
        <p:spPr>
          <a:xfrm>
            <a:off x="3886200" y="3886200"/>
            <a:ext cx="2514600" cy="9906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886200" y="2438400"/>
            <a:ext cx="2514600" cy="1447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886200" y="1600200"/>
            <a:ext cx="2514600" cy="838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bwMode="auto">
          <a:xfrm>
            <a:off x="4572000" y="6172200"/>
            <a:ext cx="45719" cy="4571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1895516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30425"/>
            <a:ext cx="8153400" cy="1470025"/>
          </a:xfrm>
        </p:spPr>
        <p:txBody>
          <a:bodyPr/>
          <a:lstStyle/>
          <a:p>
            <a:r>
              <a:rPr lang="en-US" dirty="0" smtClean="0"/>
              <a:t>Why Consider EnteraGam</a:t>
            </a:r>
            <a:r>
              <a:rPr lang="en-US" dirty="0" smtClean="0">
                <a:latin typeface="Calibri"/>
                <a:cs typeface="Arial" panose="020B0604020202020204" pitchFamily="34" charset="0"/>
              </a:rPr>
              <a:t> ™</a:t>
            </a:r>
            <a:r>
              <a:rPr lang="en-US" dirty="0" smtClean="0"/>
              <a:t>?</a:t>
            </a:r>
            <a:endParaRPr lang="en-US" dirty="0"/>
          </a:p>
        </p:txBody>
      </p:sp>
      <p:sp>
        <p:nvSpPr>
          <p:cNvPr id="5" name="Subtitle 4"/>
          <p:cNvSpPr>
            <a:spLocks noGrp="1"/>
          </p:cNvSpPr>
          <p:nvPr>
            <p:ph type="subTitle" idx="1"/>
          </p:nvPr>
        </p:nvSpPr>
        <p:spPr>
          <a:xfrm>
            <a:off x="914400" y="3886200"/>
            <a:ext cx="7162800" cy="1752600"/>
          </a:xfrm>
        </p:spPr>
        <p:txBody>
          <a:bodyPr/>
          <a:lstStyle/>
          <a:p>
            <a:r>
              <a:rPr lang="en-US" dirty="0" smtClean="0"/>
              <a:t>Serum-derived Bovine Immunoglobulin / Protein Isolate (SBI)</a:t>
            </a:r>
            <a:endParaRPr lang="en-US" dirty="0"/>
          </a:p>
        </p:txBody>
      </p:sp>
    </p:spTree>
    <p:extLst>
      <p:ext uri="{BB962C8B-B14F-4D97-AF65-F5344CB8AC3E}">
        <p14:creationId xmlns:p14="http://schemas.microsoft.com/office/powerpoint/2010/main" val="187037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6153090"/>
            <a:ext cx="6031331" cy="400110"/>
          </a:xfrm>
          <a:prstGeom prst="rect">
            <a:avLst/>
          </a:prstGeom>
          <a:noFill/>
        </p:spPr>
        <p:txBody>
          <a:bodyPr wrap="none" rtlCol="0">
            <a:spAutoFit/>
          </a:bodyPr>
          <a:lstStyle/>
          <a:p>
            <a:pPr>
              <a:buFont typeface="Arial" pitchFamily="34" charset="0"/>
              <a:buChar char="•"/>
            </a:pPr>
            <a:r>
              <a:rPr lang="en-US" sz="2000" dirty="0" smtClean="0">
                <a:solidFill>
                  <a:srgbClr val="FFFF00"/>
                </a:solidFill>
                <a:latin typeface="+mn-lt"/>
              </a:rPr>
              <a:t>  A highly unsatisfied market with no single solution</a:t>
            </a:r>
            <a:endParaRPr lang="en-US" sz="2000" dirty="0">
              <a:solidFill>
                <a:srgbClr val="FFFF00"/>
              </a:solidFill>
              <a:latin typeface="+mn-lt"/>
            </a:endParaRPr>
          </a:p>
        </p:txBody>
      </p:sp>
      <p:sp>
        <p:nvSpPr>
          <p:cNvPr id="6" name="TextBox 5"/>
          <p:cNvSpPr txBox="1"/>
          <p:nvPr/>
        </p:nvSpPr>
        <p:spPr>
          <a:xfrm>
            <a:off x="4419600" y="5410200"/>
            <a:ext cx="2028120" cy="400110"/>
          </a:xfrm>
          <a:prstGeom prst="rect">
            <a:avLst/>
          </a:prstGeom>
          <a:noFill/>
        </p:spPr>
        <p:txBody>
          <a:bodyPr wrap="none" rtlCol="0">
            <a:spAutoFit/>
          </a:bodyPr>
          <a:lstStyle/>
          <a:p>
            <a:r>
              <a:rPr lang="en-US" sz="1000" dirty="0" smtClean="0">
                <a:solidFill>
                  <a:schemeClr val="tx1">
                    <a:lumMod val="85000"/>
                  </a:schemeClr>
                </a:solidFill>
                <a:latin typeface="+mn-lt"/>
              </a:rPr>
              <a:t>Source Data: IMS SMART 12/12</a:t>
            </a:r>
          </a:p>
          <a:p>
            <a:r>
              <a:rPr lang="en-US" sz="1000" dirty="0" smtClean="0">
                <a:solidFill>
                  <a:schemeClr val="tx1">
                    <a:lumMod val="85000"/>
                  </a:schemeClr>
                </a:solidFill>
                <a:latin typeface="+mn-lt"/>
              </a:rPr>
              <a:t>USCs 13100, 23100 and 23200</a:t>
            </a:r>
            <a:endParaRPr lang="en-US" sz="1000" dirty="0">
              <a:solidFill>
                <a:schemeClr val="tx1">
                  <a:lumMod val="85000"/>
                </a:schemeClr>
              </a:solidFill>
              <a:latin typeface="+mn-lt"/>
            </a:endParaRPr>
          </a:p>
        </p:txBody>
      </p:sp>
      <p:graphicFrame>
        <p:nvGraphicFramePr>
          <p:cNvPr id="8" name="Chart 7"/>
          <p:cNvGraphicFramePr>
            <a:graphicFrameLocks/>
          </p:cNvGraphicFramePr>
          <p:nvPr>
            <p:extLst>
              <p:ext uri="{D42A27DB-BD31-4B8C-83A1-F6EECF244321}">
                <p14:modId xmlns:p14="http://schemas.microsoft.com/office/powerpoint/2010/main" val="4251447491"/>
              </p:ext>
            </p:extLst>
          </p:nvPr>
        </p:nvGraphicFramePr>
        <p:xfrm>
          <a:off x="381000" y="1752600"/>
          <a:ext cx="8458200" cy="4133165"/>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p:cNvSpPr txBox="1">
            <a:spLocks/>
          </p:cNvSpPr>
          <p:nvPr/>
        </p:nvSpPr>
        <p:spPr>
          <a:xfrm>
            <a:off x="0" y="304800"/>
            <a:ext cx="9144000" cy="1143000"/>
          </a:xfrm>
          <a:prstGeom prst="rect">
            <a:avLst/>
          </a:prstGeom>
        </p:spPr>
        <p:txBody>
          <a:bodyPr/>
          <a:lstStyle/>
          <a:p>
            <a:pPr lvl="0"/>
            <a:r>
              <a:rPr lang="en-US" sz="4200" b="1" dirty="0">
                <a:solidFill>
                  <a:schemeClr val="tx2"/>
                </a:solidFill>
                <a:latin typeface="Arial" pitchFamily="34" charset="0"/>
                <a:ea typeface="+mj-ea"/>
                <a:cs typeface="Arial" pitchFamily="34" charset="0"/>
              </a:rPr>
              <a:t>Diarrhea, IBS &amp; IBD Therapy Options</a:t>
            </a:r>
          </a:p>
        </p:txBody>
      </p:sp>
    </p:spTree>
    <p:extLst>
      <p:ext uri="{BB962C8B-B14F-4D97-AF65-F5344CB8AC3E}">
        <p14:creationId xmlns:p14="http://schemas.microsoft.com/office/powerpoint/2010/main" val="41972586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dirty="0" smtClean="0">
                <a:latin typeface="Arial" pitchFamily="34" charset="0"/>
                <a:cs typeface="Arial" pitchFamily="34" charset="0"/>
              </a:rPr>
              <a:t>Oral Immunoglobulin Use in Animal Health and Nutrition</a:t>
            </a:r>
            <a:endParaRPr lang="en-US" dirty="0"/>
          </a:p>
        </p:txBody>
      </p:sp>
      <p:sp>
        <p:nvSpPr>
          <p:cNvPr id="3" name="Content Placeholder 2"/>
          <p:cNvSpPr>
            <a:spLocks noGrp="1"/>
          </p:cNvSpPr>
          <p:nvPr>
            <p:ph idx="1"/>
          </p:nvPr>
        </p:nvSpPr>
        <p:spPr>
          <a:xfrm>
            <a:off x="152400" y="1295400"/>
            <a:ext cx="8763000" cy="4419600"/>
          </a:xfrm>
        </p:spPr>
        <p:txBody>
          <a:bodyPr/>
          <a:lstStyle/>
          <a:p>
            <a:r>
              <a:rPr lang="en-US" sz="2000" dirty="0" smtClean="0">
                <a:latin typeface="Arial" panose="020B0604020202020204" pitchFamily="34" charset="0"/>
                <a:cs typeface="Arial" panose="020B0604020202020204" pitchFamily="34" charset="0"/>
              </a:rPr>
              <a:t>Early weaned pigs are immunodeficient and have stunted growth with 10% mortality.  Symptoms include:</a:t>
            </a:r>
          </a:p>
          <a:p>
            <a:pPr lvl="1"/>
            <a:r>
              <a:rPr lang="en-US" sz="1800" dirty="0" smtClean="0">
                <a:latin typeface="Arial" panose="020B0604020202020204" pitchFamily="34" charset="0"/>
                <a:cs typeface="Arial" panose="020B0604020202020204" pitchFamily="34" charset="0"/>
              </a:rPr>
              <a:t>Enteropathy / Enteric Infection</a:t>
            </a:r>
          </a:p>
          <a:p>
            <a:pPr lvl="1"/>
            <a:r>
              <a:rPr lang="en-US" sz="1800" dirty="0" smtClean="0">
                <a:latin typeface="Arial" panose="020B0604020202020204" pitchFamily="34" charset="0"/>
                <a:cs typeface="Arial" panose="020B0604020202020204" pitchFamily="34" charset="0"/>
              </a:rPr>
              <a:t>Diarrhea</a:t>
            </a:r>
          </a:p>
          <a:p>
            <a:pPr lvl="1"/>
            <a:r>
              <a:rPr lang="en-US" sz="1800" dirty="0" smtClean="0">
                <a:latin typeface="Arial" panose="020B0604020202020204" pitchFamily="34" charset="0"/>
                <a:cs typeface="Arial" panose="020B0604020202020204" pitchFamily="34" charset="0"/>
              </a:rPr>
              <a:t>Dehydration</a:t>
            </a:r>
          </a:p>
          <a:p>
            <a:pPr>
              <a:buNone/>
            </a:pPr>
            <a:endParaRPr lang="en-US" sz="1100" dirty="0" smtClean="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Pigs fed plasma proteins which contain immunoglobulins, post-weaning show consistent</a:t>
            </a:r>
            <a:r>
              <a:rPr lang="en-US" sz="2000" b="1"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improvement in </a:t>
            </a:r>
            <a:r>
              <a:rPr lang="en-US" sz="2000" dirty="0" smtClean="0">
                <a:latin typeface="Arial" panose="020B0604020202020204" pitchFamily="34" charset="0"/>
                <a:cs typeface="Arial" panose="020B0604020202020204" pitchFamily="34" charset="0"/>
              </a:rPr>
              <a:t>growth and overall health</a:t>
            </a:r>
          </a:p>
          <a:p>
            <a:pPr>
              <a:buNone/>
            </a:pPr>
            <a:endParaRPr lang="en-US" sz="1100" dirty="0"/>
          </a:p>
          <a:p>
            <a:pPr>
              <a:spcBef>
                <a:spcPts val="0"/>
              </a:spcBef>
            </a:pPr>
            <a:r>
              <a:rPr lang="en-US" sz="2000" dirty="0">
                <a:latin typeface="Arial" panose="020B0604020202020204" pitchFamily="34" charset="0"/>
                <a:cs typeface="Arial" panose="020B0604020202020204" pitchFamily="34" charset="0"/>
              </a:rPr>
              <a:t>75 </a:t>
            </a:r>
            <a:r>
              <a:rPr lang="en-US" sz="2000" dirty="0" smtClean="0">
                <a:latin typeface="Arial" panose="020B0604020202020204" pitchFamily="34" charset="0"/>
                <a:cs typeface="Arial" panose="020B0604020202020204" pitchFamily="34" charset="0"/>
              </a:rPr>
              <a:t>studies of </a:t>
            </a:r>
            <a:r>
              <a:rPr lang="en-US" sz="2000" dirty="0">
                <a:latin typeface="Arial" panose="020B0604020202020204" pitchFamily="34" charset="0"/>
                <a:cs typeface="Arial" panose="020B0604020202020204" pitchFamily="34" charset="0"/>
              </a:rPr>
              <a:t>data from 43 publications </a:t>
            </a:r>
            <a:r>
              <a:rPr lang="en-US" sz="2000" dirty="0" smtClean="0">
                <a:latin typeface="Arial" panose="020B0604020202020204" pitchFamily="34" charset="0"/>
                <a:cs typeface="Arial" panose="020B0604020202020204" pitchFamily="34" charset="0"/>
              </a:rPr>
              <a:t>(Torrallardona </a:t>
            </a:r>
            <a:r>
              <a:rPr lang="en-US" sz="2000" i="1" dirty="0" smtClean="0">
                <a:latin typeface="Arial" panose="020B0604020202020204" pitchFamily="34" charset="0"/>
                <a:cs typeface="Arial" panose="020B0604020202020204" pitchFamily="34" charset="0"/>
              </a:rPr>
              <a:t>et al., </a:t>
            </a:r>
            <a:r>
              <a:rPr lang="en-US" sz="2000" dirty="0" smtClean="0">
                <a:latin typeface="Arial" panose="020B0604020202020204" pitchFamily="34" charset="0"/>
                <a:cs typeface="Arial" panose="020B0604020202020204" pitchFamily="34" charset="0"/>
              </a:rPr>
              <a:t>2010).</a:t>
            </a:r>
            <a:endParaRPr lang="en-US" sz="2000" dirty="0">
              <a:latin typeface="Arial" panose="020B0604020202020204" pitchFamily="34" charset="0"/>
              <a:cs typeface="Arial" panose="020B0604020202020204" pitchFamily="34" charset="0"/>
            </a:endParaRPr>
          </a:p>
          <a:p>
            <a:pPr lvl="1">
              <a:spcBef>
                <a:spcPts val="0"/>
              </a:spcBef>
            </a:pPr>
            <a:r>
              <a:rPr lang="en-US" sz="2000" dirty="0" smtClean="0">
                <a:latin typeface="Arial" panose="020B0604020202020204" pitchFamily="34" charset="0"/>
                <a:cs typeface="Arial" panose="020B0604020202020204" pitchFamily="34" charset="0"/>
              </a:rPr>
              <a:t>Lean body mass increased    	34</a:t>
            </a:r>
            <a:r>
              <a:rPr lang="en-US" sz="2000" dirty="0">
                <a:latin typeface="Arial" panose="020B0604020202020204" pitchFamily="34" charset="0"/>
                <a:cs typeface="Arial" panose="020B0604020202020204" pitchFamily="34" charset="0"/>
              </a:rPr>
              <a:t>% </a:t>
            </a:r>
          </a:p>
          <a:p>
            <a:pPr lvl="1">
              <a:spcBef>
                <a:spcPts val="0"/>
              </a:spcBef>
            </a:pPr>
            <a:r>
              <a:rPr lang="en-US" sz="2000" dirty="0">
                <a:latin typeface="Arial" panose="020B0604020202020204" pitchFamily="34" charset="0"/>
                <a:cs typeface="Arial" panose="020B0604020202020204" pitchFamily="34" charset="0"/>
              </a:rPr>
              <a:t>Food intake </a:t>
            </a:r>
            <a:r>
              <a:rPr lang="en-US" sz="2000" dirty="0" smtClean="0">
                <a:latin typeface="Arial" panose="020B0604020202020204" pitchFamily="34" charset="0"/>
                <a:cs typeface="Arial" panose="020B0604020202020204" pitchFamily="34" charset="0"/>
              </a:rPr>
              <a:t>increased   	    	23</a:t>
            </a:r>
            <a:r>
              <a:rPr lang="en-US" sz="2000" dirty="0">
                <a:latin typeface="Arial" panose="020B0604020202020204" pitchFamily="34" charset="0"/>
                <a:cs typeface="Arial" panose="020B0604020202020204" pitchFamily="34" charset="0"/>
              </a:rPr>
              <a:t>% </a:t>
            </a:r>
          </a:p>
          <a:p>
            <a:pPr lvl="1">
              <a:spcBef>
                <a:spcPts val="0"/>
              </a:spcBef>
            </a:pPr>
            <a:r>
              <a:rPr lang="en-US" sz="2000" dirty="0" smtClean="0">
                <a:latin typeface="Arial" panose="020B0604020202020204" pitchFamily="34" charset="0"/>
                <a:cs typeface="Arial" panose="020B0604020202020204" pitchFamily="34" charset="0"/>
              </a:rPr>
              <a:t>Protein utilization </a:t>
            </a:r>
            <a:r>
              <a:rPr lang="en-US" sz="2000" dirty="0">
                <a:latin typeface="Arial" panose="020B0604020202020204" pitchFamily="34" charset="0"/>
                <a:cs typeface="Arial" panose="020B0604020202020204" pitchFamily="34" charset="0"/>
              </a:rPr>
              <a:t>increased </a:t>
            </a:r>
            <a:r>
              <a:rPr lang="en-US" sz="2000" dirty="0" smtClean="0">
                <a:latin typeface="Arial" panose="020B0604020202020204" pitchFamily="34" charset="0"/>
                <a:cs typeface="Arial" panose="020B0604020202020204" pitchFamily="34" charset="0"/>
              </a:rPr>
              <a:t>   	  9%</a:t>
            </a:r>
            <a:endParaRPr lang="en-US" sz="2000" dirty="0">
              <a:latin typeface="Arial" panose="020B0604020202020204" pitchFamily="34" charset="0"/>
              <a:cs typeface="Arial" panose="020B0604020202020204" pitchFamily="34" charset="0"/>
            </a:endParaRPr>
          </a:p>
          <a:p>
            <a:pPr marL="0" indent="0">
              <a:spcBef>
                <a:spcPts val="0"/>
              </a:spcBef>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a:spcBef>
                <a:spcPts val="0"/>
              </a:spcBef>
            </a:pPr>
            <a:r>
              <a:rPr lang="en-US" sz="2000" dirty="0" smtClean="0"/>
              <a:t>Plasma protein containing immunoglobulins are used in 85% of the swine production operations in the US and 60% in Europe</a:t>
            </a:r>
            <a:r>
              <a:rPr lang="en-US" sz="2000" dirty="0" smtClean="0">
                <a:latin typeface="Arial" panose="020B0604020202020204" pitchFamily="34" charset="0"/>
                <a:cs typeface="Arial" panose="020B0604020202020204" pitchFamily="34" charset="0"/>
              </a:rPr>
              <a:t> </a:t>
            </a:r>
          </a:p>
          <a:p>
            <a:pPr>
              <a:lnSpc>
                <a:spcPct val="80000"/>
              </a:lnSpc>
              <a:spcBef>
                <a:spcPts val="0"/>
              </a:spcBef>
              <a:defRPr/>
            </a:pPr>
            <a:endParaRPr lang="en-US" sz="2000" dirty="0" smtClean="0">
              <a:latin typeface="Arial" panose="020B0604020202020204" pitchFamily="34" charset="0"/>
              <a:cs typeface="Arial" panose="020B0604020202020204" pitchFamily="34" charset="0"/>
            </a:endParaRPr>
          </a:p>
          <a:p>
            <a:pPr>
              <a:lnSpc>
                <a:spcPct val="80000"/>
              </a:lnSpc>
              <a:spcBef>
                <a:spcPts val="0"/>
              </a:spcBef>
              <a:defRPr/>
            </a:pPr>
            <a:r>
              <a:rPr lang="en-US" sz="2000" dirty="0" smtClean="0">
                <a:latin typeface="Arial" panose="020B0604020202020204" pitchFamily="34" charset="0"/>
                <a:cs typeface="Arial" panose="020B0604020202020204" pitchFamily="34" charset="0"/>
              </a:rPr>
              <a:t>25+ years of research. Over 350 peer-reviewed </a:t>
            </a:r>
          </a:p>
          <a:p>
            <a:pPr marL="0" indent="0">
              <a:lnSpc>
                <a:spcPct val="80000"/>
              </a:lnSpc>
              <a:spcBef>
                <a:spcPts val="0"/>
              </a:spcBef>
              <a:buNone/>
              <a:defRPr/>
            </a:pPr>
            <a:r>
              <a:rPr lang="en-US" sz="2000" dirty="0" smtClean="0">
                <a:latin typeface="Arial" panose="020B0604020202020204" pitchFamily="34" charset="0"/>
                <a:cs typeface="Arial" panose="020B0604020202020204" pitchFamily="34" charset="0"/>
              </a:rPr>
              <a:t>     publications in preclinical research.</a:t>
            </a:r>
          </a:p>
          <a:p>
            <a:pPr>
              <a:spcBef>
                <a:spcPts val="0"/>
              </a:spcBef>
            </a:pPr>
            <a:endParaRPr lang="en-US" sz="2000" dirty="0" smtClean="0">
              <a:latin typeface="Arial" panose="020B0604020202020204" pitchFamily="34" charset="0"/>
              <a:cs typeface="Arial" panose="020B0604020202020204" pitchFamily="34" charset="0"/>
            </a:endParaRPr>
          </a:p>
          <a:p>
            <a:pPr>
              <a:spcBef>
                <a:spcPts val="0"/>
              </a:spcBef>
              <a:buNone/>
            </a:pP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72496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639763"/>
            <a:ext cx="8610600" cy="1798637"/>
          </a:xfrm>
        </p:spPr>
        <p:txBody>
          <a:bodyPr/>
          <a:lstStyle/>
          <a:p>
            <a:r>
              <a:rPr lang="en-US" sz="4000" dirty="0" smtClean="0">
                <a:solidFill>
                  <a:srgbClr val="FFFF00"/>
                </a:solidFill>
              </a:rPr>
              <a:t>Visual Comparison Between Pigs </a:t>
            </a:r>
            <a:br>
              <a:rPr lang="en-US" sz="4000" dirty="0" smtClean="0">
                <a:solidFill>
                  <a:srgbClr val="FFFF00"/>
                </a:solidFill>
              </a:rPr>
            </a:br>
            <a:r>
              <a:rPr lang="en-US" sz="4000" dirty="0" smtClean="0">
                <a:solidFill>
                  <a:srgbClr val="FFFF00"/>
                </a:solidFill>
              </a:rPr>
              <a:t>Fed </a:t>
            </a:r>
            <a:r>
              <a:rPr lang="en-US" sz="4000" dirty="0">
                <a:solidFill>
                  <a:srgbClr val="FFFF00"/>
                </a:solidFill>
              </a:rPr>
              <a:t>/ Not Fed </a:t>
            </a:r>
            <a:r>
              <a:rPr lang="en-US" sz="4000" dirty="0" smtClean="0">
                <a:solidFill>
                  <a:srgbClr val="FFFF00"/>
                </a:solidFill>
              </a:rPr>
              <a:t>Immunoglobulins</a:t>
            </a:r>
            <a:r>
              <a:rPr lang="en-US" dirty="0">
                <a:solidFill>
                  <a:srgbClr val="FFFF00"/>
                </a:solidFill>
              </a:rPr>
              <a:t/>
            </a:r>
            <a:br>
              <a:rPr lang="en-US" dirty="0">
                <a:solidFill>
                  <a:srgbClr val="FFFF00"/>
                </a:solidFill>
              </a:rPr>
            </a:br>
            <a:endParaRPr lang="en-US" dirty="0">
              <a:solidFill>
                <a:srgbClr val="FFFF00"/>
              </a:solidFill>
            </a:endParaRPr>
          </a:p>
        </p:txBody>
      </p:sp>
      <p:sp>
        <p:nvSpPr>
          <p:cNvPr id="8" name="Content Placeholder 2"/>
          <p:cNvSpPr>
            <a:spLocks noGrp="1"/>
          </p:cNvSpPr>
          <p:nvPr>
            <p:ph idx="1"/>
          </p:nvPr>
        </p:nvSpPr>
        <p:spPr>
          <a:xfrm>
            <a:off x="4764088" y="5410200"/>
            <a:ext cx="4191000" cy="758825"/>
          </a:xfrm>
        </p:spPr>
        <p:txBody>
          <a:bodyPr>
            <a:normAutofit/>
          </a:bodyPr>
          <a:lstStyle/>
          <a:p>
            <a:pPr algn="ctr" eaLnBrk="1" hangingPunct="1">
              <a:buFont typeface="Arial" charset="0"/>
              <a:buNone/>
              <a:defRPr/>
            </a:pPr>
            <a:r>
              <a:rPr lang="en-US" sz="2800" b="1" dirty="0" smtClean="0">
                <a:solidFill>
                  <a:srgbClr val="FFFF00"/>
                </a:solidFill>
              </a:rPr>
              <a:t>Pigs </a:t>
            </a:r>
            <a:r>
              <a:rPr lang="en-US" sz="2800" b="1" u="sng" dirty="0" smtClean="0">
                <a:solidFill>
                  <a:srgbClr val="FFFF00"/>
                </a:solidFill>
              </a:rPr>
              <a:t>not</a:t>
            </a:r>
            <a:r>
              <a:rPr lang="en-US" sz="2800" b="1" dirty="0" smtClean="0">
                <a:solidFill>
                  <a:srgbClr val="FFFF00"/>
                </a:solidFill>
              </a:rPr>
              <a:t> fed IgG</a:t>
            </a:r>
          </a:p>
          <a:p>
            <a:pPr eaLnBrk="1" hangingPunct="1">
              <a:buFont typeface="Arial" charset="0"/>
              <a:buChar char="•"/>
              <a:defRPr/>
            </a:pPr>
            <a:endParaRPr lang="en-US" sz="2800" dirty="0" smtClean="0">
              <a:solidFill>
                <a:srgbClr val="FFFF00"/>
              </a:solidFill>
            </a:endParaRPr>
          </a:p>
          <a:p>
            <a:pPr lvl="1" eaLnBrk="1" hangingPunct="1">
              <a:buFont typeface="Arial" charset="0"/>
              <a:buNone/>
              <a:defRPr/>
            </a:pPr>
            <a:endParaRPr lang="en-US" dirty="0" smtClean="0">
              <a:solidFill>
                <a:srgbClr val="FFFF00"/>
              </a:solidFill>
            </a:endParaRPr>
          </a:p>
          <a:p>
            <a:pPr eaLnBrk="1" hangingPunct="1">
              <a:buFont typeface="Arial" charset="0"/>
              <a:buChar char="•"/>
              <a:defRPr/>
            </a:pPr>
            <a:endParaRPr lang="en-US" sz="2800" dirty="0" smtClean="0">
              <a:solidFill>
                <a:srgbClr val="FFFF00"/>
              </a:solidFill>
            </a:endParaRPr>
          </a:p>
          <a:p>
            <a:pPr lvl="1" eaLnBrk="1" hangingPunct="1">
              <a:buFont typeface="Arial" charset="0"/>
              <a:buNone/>
              <a:defRPr/>
            </a:pPr>
            <a:endParaRPr lang="en-US" i="1" dirty="0" smtClean="0">
              <a:solidFill>
                <a:srgbClr val="FFFF00"/>
              </a:solidFill>
              <a:effectLst>
                <a:outerShdw blurRad="38100" dist="38100" dir="2700000" algn="tl">
                  <a:srgbClr val="000000">
                    <a:alpha val="43137"/>
                  </a:srgbClr>
                </a:outerShdw>
              </a:effectLst>
            </a:endParaRPr>
          </a:p>
          <a:p>
            <a:pPr eaLnBrk="1" hangingPunct="1">
              <a:buFont typeface="Arial" charset="0"/>
              <a:buChar char="•"/>
              <a:defRPr/>
            </a:pPr>
            <a:endParaRPr lang="en-US" sz="2800" dirty="0" smtClean="0">
              <a:solidFill>
                <a:srgbClr val="FFFF00"/>
              </a:solidFill>
            </a:endParaRPr>
          </a:p>
          <a:p>
            <a:pPr eaLnBrk="1" hangingPunct="1">
              <a:buFont typeface="Arial" charset="0"/>
              <a:buChar char="•"/>
              <a:defRPr/>
            </a:pPr>
            <a:endParaRPr lang="en-US" sz="2800" dirty="0">
              <a:solidFill>
                <a:srgbClr val="FFFF00"/>
              </a:solidFill>
            </a:endParaRPr>
          </a:p>
        </p:txBody>
      </p:sp>
      <p:pic>
        <p:nvPicPr>
          <p:cNvPr id="9" name="Picture 8" descr="Picture1.jpg"/>
          <p:cNvPicPr>
            <a:picLocks noChangeAspect="1"/>
          </p:cNvPicPr>
          <p:nvPr/>
        </p:nvPicPr>
        <p:blipFill>
          <a:blip r:embed="rId3" cstate="print"/>
          <a:stretch>
            <a:fillRect/>
          </a:stretch>
        </p:blipFill>
        <p:spPr bwMode="auto">
          <a:xfrm>
            <a:off x="152400" y="2438400"/>
            <a:ext cx="4268788" cy="2671503"/>
          </a:xfrm>
          <a:prstGeom prst="rect">
            <a:avLst/>
          </a:prstGeom>
          <a:noFill/>
          <a:ln w="19050">
            <a:solidFill>
              <a:schemeClr val="tx1"/>
            </a:solidFill>
            <a:miter lim="800000"/>
            <a:headEnd/>
            <a:tailEnd/>
          </a:ln>
        </p:spPr>
      </p:pic>
      <p:pic>
        <p:nvPicPr>
          <p:cNvPr id="10" name="Picture 9" descr="Picture2.jpg"/>
          <p:cNvPicPr>
            <a:picLocks noChangeAspect="1"/>
          </p:cNvPicPr>
          <p:nvPr/>
        </p:nvPicPr>
        <p:blipFill>
          <a:blip r:embed="rId4" cstate="print"/>
          <a:stretch>
            <a:fillRect/>
          </a:stretch>
        </p:blipFill>
        <p:spPr bwMode="auto">
          <a:xfrm>
            <a:off x="4724400" y="2438400"/>
            <a:ext cx="4230688" cy="2667000"/>
          </a:xfrm>
          <a:prstGeom prst="rect">
            <a:avLst/>
          </a:prstGeom>
          <a:noFill/>
          <a:ln w="19050">
            <a:solidFill>
              <a:schemeClr val="tx1"/>
            </a:solidFill>
            <a:miter lim="800000"/>
            <a:headEnd/>
            <a:tailEnd/>
          </a:ln>
        </p:spPr>
      </p:pic>
      <p:sp>
        <p:nvSpPr>
          <p:cNvPr id="11" name="Content Placeholder 2"/>
          <p:cNvSpPr txBox="1">
            <a:spLocks/>
          </p:cNvSpPr>
          <p:nvPr/>
        </p:nvSpPr>
        <p:spPr>
          <a:xfrm>
            <a:off x="123371" y="5413375"/>
            <a:ext cx="4267200" cy="758825"/>
          </a:xfrm>
          <a:prstGeom prst="rect">
            <a:avLst/>
          </a:prstGeom>
        </p:spPr>
        <p:txBody>
          <a:bodyPr>
            <a:normAutofit/>
          </a:bodyPr>
          <a:lstStyle/>
          <a:p>
            <a:pPr marL="274320" indent="-274320" algn="ctr" fontAlgn="auto">
              <a:spcBef>
                <a:spcPct val="20000"/>
              </a:spcBef>
              <a:spcAft>
                <a:spcPts val="0"/>
              </a:spcAft>
              <a:buClr>
                <a:schemeClr val="accent3"/>
              </a:buClr>
              <a:buSzPct val="95000"/>
              <a:buFont typeface="Wingdings 2"/>
              <a:buNone/>
              <a:defRPr/>
            </a:pPr>
            <a:r>
              <a:rPr lang="en-US" sz="2800" b="1" dirty="0">
                <a:solidFill>
                  <a:srgbClr val="FFFF00"/>
                </a:solidFill>
                <a:latin typeface="+mj-lt"/>
                <a:cs typeface="+mn-cs"/>
              </a:rPr>
              <a:t>Pigs fed </a:t>
            </a:r>
            <a:r>
              <a:rPr lang="en-US" sz="2800" b="1" dirty="0" smtClean="0">
                <a:solidFill>
                  <a:srgbClr val="FFFF00"/>
                </a:solidFill>
                <a:latin typeface="+mj-lt"/>
                <a:cs typeface="+mn-cs"/>
              </a:rPr>
              <a:t>IgG</a:t>
            </a:r>
            <a:endParaRPr lang="en-US" sz="2800" b="1" dirty="0">
              <a:solidFill>
                <a:srgbClr val="FFFF00"/>
              </a:solidFill>
              <a:latin typeface="+mj-lt"/>
              <a:cs typeface="+mn-cs"/>
            </a:endParaRPr>
          </a:p>
          <a:p>
            <a:pPr marL="274320" indent="-274320" fontAlgn="auto">
              <a:spcBef>
                <a:spcPct val="20000"/>
              </a:spcBef>
              <a:spcAft>
                <a:spcPts val="0"/>
              </a:spcAft>
              <a:buClr>
                <a:schemeClr val="accent3"/>
              </a:buClr>
              <a:buSzPct val="95000"/>
              <a:buFont typeface="Wingdings 2"/>
              <a:buChar char=""/>
              <a:defRPr/>
            </a:pPr>
            <a:endParaRPr lang="en-US" sz="2800" dirty="0">
              <a:solidFill>
                <a:srgbClr val="FFFF00"/>
              </a:solidFill>
              <a:latin typeface="+mj-lt"/>
              <a:cs typeface="+mn-cs"/>
            </a:endParaRPr>
          </a:p>
          <a:p>
            <a:pPr marL="640080" lvl="1" indent="-246888" fontAlgn="auto">
              <a:spcBef>
                <a:spcPct val="20000"/>
              </a:spcBef>
              <a:spcAft>
                <a:spcPts val="0"/>
              </a:spcAft>
              <a:buClr>
                <a:schemeClr val="accent1"/>
              </a:buClr>
              <a:buSzPct val="85000"/>
              <a:buFont typeface="Wingdings 2"/>
              <a:buNone/>
              <a:defRPr/>
            </a:pPr>
            <a:endParaRPr lang="en-US" sz="2400" dirty="0">
              <a:solidFill>
                <a:srgbClr val="FFFF00"/>
              </a:solidFill>
              <a:latin typeface="+mj-lt"/>
              <a:cs typeface="+mn-cs"/>
            </a:endParaRPr>
          </a:p>
          <a:p>
            <a:pPr marL="274320" indent="-274320" fontAlgn="auto">
              <a:spcBef>
                <a:spcPct val="20000"/>
              </a:spcBef>
              <a:spcAft>
                <a:spcPts val="0"/>
              </a:spcAft>
              <a:buClr>
                <a:schemeClr val="accent3"/>
              </a:buClr>
              <a:buSzPct val="95000"/>
              <a:buFont typeface="Wingdings 2"/>
              <a:buChar char=""/>
              <a:defRPr/>
            </a:pPr>
            <a:endParaRPr lang="en-US" sz="2800" dirty="0">
              <a:solidFill>
                <a:srgbClr val="FFFF00"/>
              </a:solidFill>
              <a:latin typeface="+mj-lt"/>
              <a:cs typeface="+mn-cs"/>
            </a:endParaRPr>
          </a:p>
          <a:p>
            <a:pPr marL="640080" lvl="1" indent="-246888" fontAlgn="auto">
              <a:spcBef>
                <a:spcPct val="20000"/>
              </a:spcBef>
              <a:spcAft>
                <a:spcPts val="0"/>
              </a:spcAft>
              <a:buClr>
                <a:schemeClr val="accent1"/>
              </a:buClr>
              <a:buSzPct val="85000"/>
              <a:buFont typeface="Wingdings 2"/>
              <a:buNone/>
              <a:defRPr/>
            </a:pPr>
            <a:endParaRPr lang="en-US" sz="2400" i="1" dirty="0">
              <a:solidFill>
                <a:srgbClr val="FFFF00"/>
              </a:solidFill>
              <a:effectLst>
                <a:outerShdw blurRad="38100" dist="38100" dir="2700000" algn="tl">
                  <a:srgbClr val="000000">
                    <a:alpha val="43137"/>
                  </a:srgbClr>
                </a:outerShdw>
              </a:effectLst>
              <a:latin typeface="+mj-lt"/>
              <a:cs typeface="+mn-cs"/>
            </a:endParaRPr>
          </a:p>
          <a:p>
            <a:pPr marL="274320" indent="-274320" fontAlgn="auto">
              <a:spcBef>
                <a:spcPct val="20000"/>
              </a:spcBef>
              <a:spcAft>
                <a:spcPts val="0"/>
              </a:spcAft>
              <a:buClr>
                <a:schemeClr val="accent3"/>
              </a:buClr>
              <a:buSzPct val="95000"/>
              <a:buFont typeface="Wingdings 2"/>
              <a:buChar char=""/>
              <a:defRPr/>
            </a:pPr>
            <a:endParaRPr lang="en-US" sz="2800" dirty="0">
              <a:solidFill>
                <a:srgbClr val="FFFF00"/>
              </a:solidFill>
              <a:latin typeface="+mj-lt"/>
              <a:cs typeface="+mn-cs"/>
            </a:endParaRPr>
          </a:p>
          <a:p>
            <a:pPr marL="274320" indent="-274320" fontAlgn="auto">
              <a:spcBef>
                <a:spcPct val="20000"/>
              </a:spcBef>
              <a:spcAft>
                <a:spcPts val="0"/>
              </a:spcAft>
              <a:buClr>
                <a:schemeClr val="accent3"/>
              </a:buClr>
              <a:buSzPct val="95000"/>
              <a:buFont typeface="Wingdings 2"/>
              <a:buChar char=""/>
              <a:defRPr/>
            </a:pPr>
            <a:endParaRPr lang="en-US" sz="2800" dirty="0">
              <a:solidFill>
                <a:srgbClr val="FFFF00"/>
              </a:solidFill>
              <a:latin typeface="+mj-lt"/>
              <a:cs typeface="+mn-cs"/>
            </a:endParaRPr>
          </a:p>
        </p:txBody>
      </p:sp>
      <p:cxnSp>
        <p:nvCxnSpPr>
          <p:cNvPr id="13" name="Straight Arrow Connector 12"/>
          <p:cNvCxnSpPr/>
          <p:nvPr/>
        </p:nvCxnSpPr>
        <p:spPr bwMode="auto">
          <a:xfrm flipV="1">
            <a:off x="1524000" y="3962400"/>
            <a:ext cx="228600" cy="1425574"/>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flipV="1">
            <a:off x="1796142" y="3505200"/>
            <a:ext cx="642258" cy="1882776"/>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flipV="1">
            <a:off x="2743200" y="3048000"/>
            <a:ext cx="533400" cy="2339976"/>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18" name="Straight Arrow Connector 17"/>
          <p:cNvCxnSpPr/>
          <p:nvPr/>
        </p:nvCxnSpPr>
        <p:spPr bwMode="auto">
          <a:xfrm flipV="1">
            <a:off x="7924800" y="3733800"/>
            <a:ext cx="228600" cy="1704974"/>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flipV="1">
            <a:off x="7467600" y="4343400"/>
            <a:ext cx="76200" cy="1109888"/>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23" name="Straight Arrow Connector 22"/>
          <p:cNvCxnSpPr>
            <a:stCxn id="10" idx="2"/>
          </p:cNvCxnSpPr>
          <p:nvPr/>
        </p:nvCxnSpPr>
        <p:spPr bwMode="auto">
          <a:xfrm flipV="1">
            <a:off x="6839744" y="3725238"/>
            <a:ext cx="156029" cy="1380162"/>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cxnSp>
        <p:nvCxnSpPr>
          <p:cNvPr id="25" name="Straight Arrow Connector 24"/>
          <p:cNvCxnSpPr/>
          <p:nvPr/>
        </p:nvCxnSpPr>
        <p:spPr bwMode="auto">
          <a:xfrm flipH="1" flipV="1">
            <a:off x="5562600" y="3200400"/>
            <a:ext cx="457201" cy="2212975"/>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sp>
        <p:nvSpPr>
          <p:cNvPr id="15" name="TextBox 14"/>
          <p:cNvSpPr txBox="1"/>
          <p:nvPr/>
        </p:nvSpPr>
        <p:spPr>
          <a:xfrm>
            <a:off x="0" y="6048232"/>
            <a:ext cx="7543800" cy="461665"/>
          </a:xfrm>
          <a:prstGeom prst="rect">
            <a:avLst/>
          </a:prstGeom>
          <a:noFill/>
        </p:spPr>
        <p:txBody>
          <a:bodyPr wrap="square" rtlCol="0">
            <a:spAutoFit/>
          </a:bodyPr>
          <a:lstStyle/>
          <a:p>
            <a:r>
              <a:rPr lang="en-US" dirty="0" smtClean="0"/>
              <a:t>Both Pens Contain Pigs Challenged with Pathogen</a:t>
            </a:r>
            <a:endParaRPr lang="en-US" dirty="0"/>
          </a:p>
        </p:txBody>
      </p:sp>
    </p:spTree>
    <p:extLst>
      <p:ext uri="{BB962C8B-B14F-4D97-AF65-F5344CB8AC3E}">
        <p14:creationId xmlns:p14="http://schemas.microsoft.com/office/powerpoint/2010/main" val="3797051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lstStyle/>
          <a:p>
            <a:r>
              <a:rPr lang="en-US" sz="3800" dirty="0" smtClean="0">
                <a:latin typeface="Arial" panose="020B0604020202020204" pitchFamily="34" charset="0"/>
                <a:cs typeface="Arial" panose="020B0604020202020204" pitchFamily="34" charset="0"/>
              </a:rPr>
              <a:t>Immunoglobulins Survive GI Tract</a:t>
            </a:r>
            <a:endParaRPr lang="en-US" sz="3800" dirty="0"/>
          </a:p>
        </p:txBody>
      </p:sp>
      <p:graphicFrame>
        <p:nvGraphicFramePr>
          <p:cNvPr id="6" name="Table 5"/>
          <p:cNvGraphicFramePr>
            <a:graphicFrameLocks noGrp="1"/>
          </p:cNvGraphicFramePr>
          <p:nvPr>
            <p:extLst>
              <p:ext uri="{D42A27DB-BD31-4B8C-83A1-F6EECF244321}">
                <p14:modId xmlns:p14="http://schemas.microsoft.com/office/powerpoint/2010/main" val="3023598604"/>
              </p:ext>
            </p:extLst>
          </p:nvPr>
        </p:nvGraphicFramePr>
        <p:xfrm>
          <a:off x="304800" y="1066800"/>
          <a:ext cx="8610599" cy="4666953"/>
        </p:xfrm>
        <a:graphic>
          <a:graphicData uri="http://schemas.openxmlformats.org/drawingml/2006/table">
            <a:tbl>
              <a:tblPr/>
              <a:tblGrid>
                <a:gridCol w="1219200"/>
                <a:gridCol w="1295400"/>
                <a:gridCol w="2286000"/>
                <a:gridCol w="990600"/>
                <a:gridCol w="980660"/>
                <a:gridCol w="1838739"/>
              </a:tblGrid>
              <a:tr h="380999">
                <a:tc>
                  <a:txBody>
                    <a:bodyPr/>
                    <a:lstStyle/>
                    <a:p>
                      <a:pPr marL="0" marR="0" algn="ctr" fontAlgn="ctr">
                        <a:spcBef>
                          <a:spcPts val="0"/>
                        </a:spcBef>
                        <a:spcAft>
                          <a:spcPts val="0"/>
                        </a:spcAft>
                      </a:pPr>
                      <a:r>
                        <a:rPr lang="en-US" sz="1200" b="1" kern="1200" dirty="0" smtClean="0">
                          <a:solidFill>
                            <a:schemeClr val="tx1"/>
                          </a:solidFill>
                          <a:latin typeface="+mn-lt"/>
                          <a:ea typeface="Times New Roman"/>
                          <a:cs typeface="Times New Roman"/>
                        </a:rPr>
                        <a:t>FECAL RECOVERY</a:t>
                      </a:r>
                      <a:endParaRPr lang="en-US" sz="1200" b="1" dirty="0">
                        <a:solidFill>
                          <a:schemeClr val="tx1"/>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marL="0" marR="0" algn="ctr" fontAlgn="ctr">
                        <a:spcBef>
                          <a:spcPts val="0"/>
                        </a:spcBef>
                        <a:spcAft>
                          <a:spcPts val="0"/>
                        </a:spcAft>
                      </a:pPr>
                      <a:r>
                        <a:rPr lang="en-US" sz="1200" b="1" kern="1200" dirty="0">
                          <a:solidFill>
                            <a:schemeClr val="tx1"/>
                          </a:solidFill>
                          <a:latin typeface="+mn-lt"/>
                          <a:ea typeface="Times New Roman"/>
                          <a:cs typeface="Times New Roman"/>
                        </a:rPr>
                        <a:t> Donor Species </a:t>
                      </a:r>
                      <a:endParaRPr lang="en-US" sz="1200" b="1" dirty="0">
                        <a:solidFill>
                          <a:schemeClr val="tx1"/>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marL="0" marR="0" algn="ctr" fontAlgn="ctr">
                        <a:spcBef>
                          <a:spcPts val="0"/>
                        </a:spcBef>
                        <a:spcAft>
                          <a:spcPts val="0"/>
                        </a:spcAft>
                      </a:pPr>
                      <a:r>
                        <a:rPr lang="en-US" sz="1200" b="1" kern="1200" dirty="0">
                          <a:solidFill>
                            <a:schemeClr val="tx1"/>
                          </a:solidFill>
                          <a:latin typeface="+mn-lt"/>
                          <a:ea typeface="Times New Roman"/>
                          <a:cs typeface="Times New Roman"/>
                        </a:rPr>
                        <a:t>Population (n), </a:t>
                      </a:r>
                      <a:r>
                        <a:rPr lang="en-US" sz="1200" b="1" kern="1200" dirty="0" smtClean="0">
                          <a:solidFill>
                            <a:schemeClr val="tx1"/>
                          </a:solidFill>
                          <a:latin typeface="+mn-lt"/>
                          <a:ea typeface="Times New Roman"/>
                          <a:cs typeface="Times New Roman"/>
                        </a:rPr>
                        <a:t>Health </a:t>
                      </a:r>
                      <a:r>
                        <a:rPr lang="en-US" sz="1200" b="1" kern="1200" dirty="0">
                          <a:solidFill>
                            <a:schemeClr val="tx1"/>
                          </a:solidFill>
                          <a:latin typeface="+mn-lt"/>
                          <a:ea typeface="Times New Roman"/>
                          <a:cs typeface="Times New Roman"/>
                        </a:rPr>
                        <a:t>Status </a:t>
                      </a:r>
                      <a:endParaRPr lang="en-US" sz="1200" b="1" dirty="0">
                        <a:solidFill>
                          <a:schemeClr val="tx1"/>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marL="0" marR="0" algn="ctr" fontAlgn="ctr">
                        <a:spcBef>
                          <a:spcPts val="0"/>
                        </a:spcBef>
                        <a:spcAft>
                          <a:spcPts val="0"/>
                        </a:spcAft>
                      </a:pPr>
                      <a:r>
                        <a:rPr lang="en-US" sz="1200" b="1" kern="1200" dirty="0">
                          <a:solidFill>
                            <a:schemeClr val="tx1"/>
                          </a:solidFill>
                          <a:latin typeface="+mn-lt"/>
                          <a:ea typeface="Times New Roman"/>
                          <a:cs typeface="Times New Roman"/>
                        </a:rPr>
                        <a:t> Preparation </a:t>
                      </a:r>
                      <a:endParaRPr lang="en-US" sz="1200" b="1" dirty="0">
                        <a:solidFill>
                          <a:schemeClr val="tx1"/>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marL="0" marR="0" algn="ctr" fontAlgn="ctr">
                        <a:spcBef>
                          <a:spcPts val="0"/>
                        </a:spcBef>
                        <a:spcAft>
                          <a:spcPts val="0"/>
                        </a:spcAft>
                      </a:pPr>
                      <a:r>
                        <a:rPr lang="en-US" sz="1200" b="1" kern="1200" dirty="0">
                          <a:solidFill>
                            <a:schemeClr val="tx1"/>
                          </a:solidFill>
                          <a:latin typeface="+mn-lt"/>
                          <a:ea typeface="Times New Roman"/>
                          <a:cs typeface="Times New Roman"/>
                        </a:rPr>
                        <a:t>Material* </a:t>
                      </a:r>
                      <a:endParaRPr lang="en-US" sz="1200" b="1" dirty="0">
                        <a:solidFill>
                          <a:schemeClr val="tx1"/>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c>
                  <a:txBody>
                    <a:bodyPr/>
                    <a:lstStyle/>
                    <a:p>
                      <a:pPr marL="0" marR="0" algn="ctr" fontAlgn="ctr">
                        <a:spcBef>
                          <a:spcPts val="0"/>
                        </a:spcBef>
                        <a:spcAft>
                          <a:spcPts val="0"/>
                        </a:spcAft>
                      </a:pPr>
                      <a:r>
                        <a:rPr lang="en-US" sz="1200" b="1" kern="1200" dirty="0">
                          <a:solidFill>
                            <a:schemeClr val="tx1"/>
                          </a:solidFill>
                          <a:latin typeface="+mn-lt"/>
                          <a:ea typeface="Times New Roman"/>
                          <a:cs typeface="Times New Roman"/>
                        </a:rPr>
                        <a:t>Reference </a:t>
                      </a:r>
                      <a:endParaRPr lang="en-US" sz="1200" b="1" dirty="0">
                        <a:solidFill>
                          <a:schemeClr val="tx1"/>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6600"/>
                    </a:solidFill>
                  </a:tcPr>
                </a:tc>
              </a:tr>
              <a:tr h="304800">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13%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Infant (10), Healthy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Zinkernagel et al. 1972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255233">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4-12%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Human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Infant (6), Healthy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S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Blum et al</a:t>
                      </a:r>
                      <a:r>
                        <a:rPr lang="en-US" sz="1200" b="0" kern="1200" dirty="0" smtClean="0">
                          <a:solidFill>
                            <a:schemeClr val="bg1">
                              <a:lumMod val="50000"/>
                            </a:schemeClr>
                          </a:solidFill>
                          <a:latin typeface="+mn-lt"/>
                          <a:ea typeface="Times New Roman"/>
                          <a:cs typeface="Times New Roman"/>
                        </a:rPr>
                        <a:t>. </a:t>
                      </a:r>
                      <a:r>
                        <a:rPr lang="en-US" sz="1200" b="0" kern="1200" dirty="0">
                          <a:solidFill>
                            <a:schemeClr val="bg1">
                              <a:lumMod val="50000"/>
                            </a:schemeClr>
                          </a:solidFill>
                          <a:latin typeface="+mn-lt"/>
                          <a:ea typeface="Times New Roman"/>
                          <a:cs typeface="Times New Roman"/>
                        </a:rPr>
                        <a:t>1981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430567">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~25%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Human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Children (3), Primary Immune Deficiency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S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Losonsky et al. 1985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250407">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10%</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Infant (164), Viral Gastroenteritis</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M</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Hilpert et al. 1987</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435393">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1-10mg/g of </a:t>
                      </a:r>
                      <a:endParaRPr lang="en-US" sz="1200" b="0" dirty="0">
                        <a:solidFill>
                          <a:schemeClr val="bg1">
                            <a:lumMod val="50000"/>
                          </a:schemeClr>
                        </a:solidFill>
                        <a:latin typeface="+mn-lt"/>
                        <a:ea typeface="Calibri"/>
                        <a:cs typeface="Times New Roman"/>
                      </a:endParaRPr>
                    </a:p>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dry feces</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Human</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Infant (179), </a:t>
                      </a:r>
                      <a:r>
                        <a:rPr lang="en-US" sz="1200" b="0" kern="1200" dirty="0" smtClean="0">
                          <a:solidFill>
                            <a:schemeClr val="bg1">
                              <a:lumMod val="50000"/>
                            </a:schemeClr>
                          </a:solidFill>
                          <a:latin typeface="+mn-lt"/>
                          <a:ea typeface="Times New Roman"/>
                          <a:cs typeface="Times New Roman"/>
                        </a:rPr>
                        <a:t>Low  Birth </a:t>
                      </a:r>
                      <a:r>
                        <a:rPr lang="en-US" sz="1200" b="0" kern="1200" dirty="0">
                          <a:solidFill>
                            <a:schemeClr val="bg1">
                              <a:lumMod val="50000"/>
                            </a:schemeClr>
                          </a:solidFill>
                          <a:latin typeface="+mn-lt"/>
                          <a:ea typeface="Times New Roman"/>
                          <a:cs typeface="Times New Roman"/>
                        </a:rPr>
                        <a:t>Weight</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IgA-IgG, S</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Eibl et al. 1988</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232512">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10-20%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(65), Cholera</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McClead et al. 1988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304800">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ǂ</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(50), </a:t>
                      </a:r>
                      <a:r>
                        <a:rPr lang="en-US" sz="1200" b="0" i="1" kern="1200" dirty="0">
                          <a:solidFill>
                            <a:schemeClr val="bg1">
                              <a:lumMod val="50000"/>
                            </a:schemeClr>
                          </a:solidFill>
                          <a:latin typeface="+mn-lt"/>
                          <a:ea typeface="Times New Roman"/>
                          <a:cs typeface="Times New Roman"/>
                        </a:rPr>
                        <a:t>Shigella flexneri</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Tacket et al. 1992</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453288">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1-80 mg/dL </a:t>
                      </a:r>
                      <a:endParaRPr lang="en-US" sz="1200" b="0" dirty="0">
                        <a:solidFill>
                          <a:schemeClr val="bg1">
                            <a:lumMod val="50000"/>
                          </a:schemeClr>
                        </a:solidFill>
                        <a:latin typeface="+mn-lt"/>
                        <a:ea typeface="Calibri"/>
                        <a:cs typeface="Times New Roman"/>
                      </a:endParaRPr>
                    </a:p>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of feces</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Human</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(72), Bone Marrow Transplant Patients</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S</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dirty="0">
                          <a:solidFill>
                            <a:schemeClr val="bg1">
                              <a:lumMod val="50000"/>
                            </a:schemeClr>
                          </a:solidFill>
                          <a:latin typeface="+mn-lt"/>
                          <a:ea typeface="Calibri"/>
                          <a:cs typeface="Times New Roman"/>
                        </a:rPr>
                        <a:t>Copelan et al. 1994</a:t>
                      </a: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228600">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ǂ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(12), Healthy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S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Hanning and </a:t>
                      </a:r>
                      <a:r>
                        <a:rPr lang="en-US" sz="1200" b="0" kern="1200" dirty="0" smtClean="0">
                          <a:solidFill>
                            <a:schemeClr val="bg1">
                              <a:lumMod val="50000"/>
                            </a:schemeClr>
                          </a:solidFill>
                          <a:latin typeface="+mn-lt"/>
                          <a:ea typeface="Times New Roman"/>
                          <a:cs typeface="Times New Roman"/>
                        </a:rPr>
                        <a:t>Drew. </a:t>
                      </a:r>
                      <a:r>
                        <a:rPr lang="en-US" sz="1200" b="0" kern="1200" dirty="0">
                          <a:solidFill>
                            <a:schemeClr val="bg1">
                              <a:lumMod val="50000"/>
                            </a:schemeClr>
                          </a:solidFill>
                          <a:latin typeface="+mn-lt"/>
                          <a:ea typeface="Times New Roman"/>
                          <a:cs typeface="Times New Roman"/>
                        </a:rPr>
                        <a:t>1994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228600">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~19%</a:t>
                      </a:r>
                      <a:r>
                        <a:rPr lang="en-US" sz="1200" b="0" kern="1200" baseline="30000" dirty="0">
                          <a:solidFill>
                            <a:schemeClr val="bg1">
                              <a:lumMod val="50000"/>
                            </a:schemeClr>
                          </a:solidFill>
                          <a:latin typeface="+mn-lt"/>
                          <a:ea typeface="Times New Roman"/>
                          <a:cs typeface="Times New Roman"/>
                        </a:rPr>
                        <a:t>†</a:t>
                      </a:r>
                      <a:r>
                        <a:rPr lang="en-US" sz="1200" b="0" kern="1200" dirty="0">
                          <a:solidFill>
                            <a:schemeClr val="bg1">
                              <a:lumMod val="50000"/>
                            </a:schemeClr>
                          </a:solidFill>
                          <a:latin typeface="+mn-lt"/>
                          <a:ea typeface="Times New Roman"/>
                          <a:cs typeface="Times New Roman"/>
                        </a:rPr>
                        <a:t>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(7), Healthy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Roos et al.1995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236479">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0.1%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(4), Healthy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Bogstedt et al</a:t>
                      </a:r>
                      <a:r>
                        <a:rPr lang="en-US" sz="1200" b="0" kern="1200" dirty="0" smtClean="0">
                          <a:solidFill>
                            <a:schemeClr val="bg1">
                              <a:lumMod val="50000"/>
                            </a:schemeClr>
                          </a:solidFill>
                          <a:latin typeface="+mn-lt"/>
                          <a:ea typeface="Times New Roman"/>
                          <a:cs typeface="Times New Roman"/>
                        </a:rPr>
                        <a:t>. </a:t>
                      </a:r>
                      <a:r>
                        <a:rPr lang="en-US" sz="1200" b="0" kern="1200" dirty="0">
                          <a:solidFill>
                            <a:schemeClr val="bg1">
                              <a:lumMod val="50000"/>
                            </a:schemeClr>
                          </a:solidFill>
                          <a:latin typeface="+mn-lt"/>
                          <a:ea typeface="Times New Roman"/>
                          <a:cs typeface="Times New Roman"/>
                        </a:rPr>
                        <a:t>1997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220721">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25%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Healthy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Kelly et al.1997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247354">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&lt;0.1%</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(8), Healthy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Liquid</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Lissner et al</a:t>
                      </a:r>
                      <a:r>
                        <a:rPr lang="en-US" sz="1200" b="0" kern="1200" dirty="0" smtClean="0">
                          <a:solidFill>
                            <a:schemeClr val="bg1">
                              <a:lumMod val="50000"/>
                            </a:schemeClr>
                          </a:solidFill>
                          <a:latin typeface="+mn-lt"/>
                          <a:ea typeface="Times New Roman"/>
                          <a:cs typeface="Times New Roman"/>
                        </a:rPr>
                        <a:t>. </a:t>
                      </a:r>
                      <a:r>
                        <a:rPr lang="en-US" sz="1200" b="0" kern="1200" dirty="0">
                          <a:solidFill>
                            <a:schemeClr val="bg1">
                              <a:lumMod val="50000"/>
                            </a:schemeClr>
                          </a:solidFill>
                          <a:latin typeface="+mn-lt"/>
                          <a:ea typeface="Times New Roman"/>
                          <a:cs typeface="Times New Roman"/>
                        </a:rPr>
                        <a:t>1998</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40000"/>
                        <a:lumOff val="60000"/>
                      </a:schemeClr>
                    </a:solidFill>
                  </a:tcPr>
                </a:tc>
              </a:tr>
              <a:tr h="228600">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49%</a:t>
                      </a:r>
                      <a:r>
                        <a:rPr lang="en-US" sz="1200" b="0" kern="1200" baseline="30000" dirty="0">
                          <a:solidFill>
                            <a:schemeClr val="bg1">
                              <a:lumMod val="50000"/>
                            </a:schemeClr>
                          </a:solidFill>
                          <a:latin typeface="+mn-lt"/>
                          <a:ea typeface="Times New Roman"/>
                          <a:cs typeface="Times New Roman"/>
                        </a:rPr>
                        <a:t>† </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Bovine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Adult (6), Healthy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Powder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IgG, C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c>
                  <a:txBody>
                    <a:bodyPr/>
                    <a:lstStyle/>
                    <a:p>
                      <a:pPr marL="0" marR="0" algn="ctr" fontAlgn="ctr">
                        <a:spcBef>
                          <a:spcPts val="0"/>
                        </a:spcBef>
                        <a:spcAft>
                          <a:spcPts val="0"/>
                        </a:spcAft>
                      </a:pPr>
                      <a:r>
                        <a:rPr lang="en-US" sz="1200" b="0" kern="1200" dirty="0">
                          <a:solidFill>
                            <a:schemeClr val="bg1">
                              <a:lumMod val="50000"/>
                            </a:schemeClr>
                          </a:solidFill>
                          <a:latin typeface="+mn-lt"/>
                          <a:ea typeface="Times New Roman"/>
                          <a:cs typeface="Times New Roman"/>
                        </a:rPr>
                        <a:t>Warny et al. 1999 </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60000"/>
                        <a:lumOff val="40000"/>
                      </a:schemeClr>
                    </a:solidFill>
                  </a:tcPr>
                </a:tc>
              </a:tr>
              <a:tr h="228600">
                <a:tc>
                  <a:txBody>
                    <a:bodyPr/>
                    <a:lstStyle/>
                    <a:p>
                      <a:pPr marL="0" marR="0" algn="ctr" fontAlgn="ctr">
                        <a:spcBef>
                          <a:spcPts val="0"/>
                        </a:spcBef>
                        <a:spcAft>
                          <a:spcPts val="0"/>
                        </a:spcAft>
                      </a:pPr>
                      <a:r>
                        <a:rPr lang="en-US" sz="1200" b="0" dirty="0">
                          <a:solidFill>
                            <a:schemeClr val="bg1">
                              <a:lumMod val="50000"/>
                            </a:schemeClr>
                          </a:solidFill>
                          <a:latin typeface="+mn-lt"/>
                          <a:ea typeface="Times New Roman"/>
                          <a:cs typeface="Times New Roman"/>
                        </a:rPr>
                        <a:t>5%</a:t>
                      </a:r>
                      <a:endParaRPr lang="en-US" sz="1200" b="0" dirty="0">
                        <a:solidFill>
                          <a:schemeClr val="bg1">
                            <a:lumMod val="50000"/>
                          </a:schemeClr>
                        </a:solidFill>
                        <a:latin typeface="+mn-lt"/>
                        <a:ea typeface="Calibri"/>
                        <a:cs typeface="Times New Roman"/>
                      </a:endParaRPr>
                    </a:p>
                  </a:txBody>
                  <a:tcPr marL="6820" marR="6820" marT="6820" marB="0" anchor="ctr">
                    <a:lnL w="19050"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dirty="0">
                          <a:solidFill>
                            <a:schemeClr val="bg1">
                              <a:lumMod val="50000"/>
                            </a:schemeClr>
                          </a:solidFill>
                          <a:latin typeface="+mn-lt"/>
                          <a:ea typeface="Times New Roman"/>
                          <a:cs typeface="Times New Roman"/>
                        </a:rPr>
                        <a:t>Bovine</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dirty="0">
                          <a:solidFill>
                            <a:schemeClr val="bg1">
                              <a:lumMod val="50000"/>
                            </a:schemeClr>
                          </a:solidFill>
                          <a:latin typeface="+mn-lt"/>
                          <a:ea typeface="Times New Roman"/>
                          <a:cs typeface="Times New Roman"/>
                        </a:rPr>
                        <a:t>Children (105), Healthy</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dirty="0">
                          <a:solidFill>
                            <a:schemeClr val="bg1">
                              <a:lumMod val="50000"/>
                            </a:schemeClr>
                          </a:solidFill>
                          <a:latin typeface="+mn-lt"/>
                          <a:ea typeface="Times New Roman"/>
                          <a:cs typeface="Times New Roman"/>
                        </a:rPr>
                        <a:t>Liquid</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dirty="0">
                          <a:solidFill>
                            <a:schemeClr val="bg1">
                              <a:lumMod val="50000"/>
                            </a:schemeClr>
                          </a:solidFill>
                          <a:latin typeface="+mn-lt"/>
                          <a:ea typeface="Times New Roman"/>
                          <a:cs typeface="Times New Roman"/>
                        </a:rPr>
                        <a:t>IgG, C</a:t>
                      </a:r>
                      <a:endParaRPr lang="en-US" sz="1200" b="0" dirty="0">
                        <a:solidFill>
                          <a:schemeClr val="bg1">
                            <a:lumMod val="50000"/>
                          </a:schemeClr>
                        </a:solidFill>
                        <a:latin typeface="+mn-lt"/>
                        <a:ea typeface="Calibri"/>
                        <a:cs typeface="Times New Roman"/>
                      </a:endParaRPr>
                    </a:p>
                  </a:txBody>
                  <a:tcPr marL="6820" marR="6820" marT="68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40000"/>
                        <a:lumOff val="60000"/>
                      </a:schemeClr>
                    </a:solidFill>
                  </a:tcPr>
                </a:tc>
                <a:tc>
                  <a:txBody>
                    <a:bodyPr/>
                    <a:lstStyle/>
                    <a:p>
                      <a:pPr marL="0" marR="0" algn="ctr" fontAlgn="ctr">
                        <a:spcBef>
                          <a:spcPts val="0"/>
                        </a:spcBef>
                        <a:spcAft>
                          <a:spcPts val="0"/>
                        </a:spcAft>
                      </a:pPr>
                      <a:r>
                        <a:rPr lang="en-US" sz="1200" b="0" dirty="0">
                          <a:solidFill>
                            <a:schemeClr val="bg1">
                              <a:lumMod val="50000"/>
                            </a:schemeClr>
                          </a:solidFill>
                          <a:latin typeface="+mn-lt"/>
                          <a:ea typeface="Calibri"/>
                          <a:cs typeface="Times New Roman"/>
                        </a:rPr>
                        <a:t>Pacyna et al. 2001</a:t>
                      </a:r>
                    </a:p>
                  </a:txBody>
                  <a:tcPr marL="6820" marR="6820" marT="6820" marB="0" anchor="ctr">
                    <a:lnL w="12700" cap="flat" cmpd="sng" algn="ctr">
                      <a:solidFill>
                        <a:srgbClr val="FFFFFF"/>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40000"/>
                        <a:lumOff val="60000"/>
                      </a:schemeClr>
                    </a:solidFill>
                  </a:tcPr>
                </a:tc>
              </a:tr>
            </a:tbl>
          </a:graphicData>
        </a:graphic>
      </p:graphicFrame>
      <p:sp>
        <p:nvSpPr>
          <p:cNvPr id="7" name="Rectangle 6"/>
          <p:cNvSpPr/>
          <p:nvPr/>
        </p:nvSpPr>
        <p:spPr>
          <a:xfrm>
            <a:off x="304800" y="5791200"/>
            <a:ext cx="4572000" cy="600164"/>
          </a:xfrm>
          <a:prstGeom prst="rect">
            <a:avLst/>
          </a:prstGeom>
        </p:spPr>
        <p:txBody>
          <a:bodyPr>
            <a:spAutoFit/>
          </a:bodyPr>
          <a:lstStyle/>
          <a:p>
            <a:pPr marL="0" marR="0" algn="l" fontAlgn="b">
              <a:spcBef>
                <a:spcPts val="0"/>
              </a:spcBef>
              <a:spcAft>
                <a:spcPts val="0"/>
              </a:spcAft>
            </a:pPr>
            <a:r>
              <a:rPr lang="en-US" sz="1100" baseline="30000" dirty="0" smtClean="0">
                <a:ea typeface="Times New Roman"/>
                <a:cs typeface="Times New Roman"/>
              </a:rPr>
              <a:t>† </a:t>
            </a:r>
            <a:r>
              <a:rPr lang="en-US" sz="1100" dirty="0" smtClean="0">
                <a:ea typeface="Times New Roman"/>
                <a:cs typeface="Times New Roman"/>
              </a:rPr>
              <a:t>Amount collected in the ileum</a:t>
            </a:r>
            <a:endParaRPr lang="en-US" sz="1100" dirty="0" smtClean="0">
              <a:ea typeface="Calibri"/>
              <a:cs typeface="Times New Roman"/>
            </a:endParaRPr>
          </a:p>
          <a:p>
            <a:pPr marL="0" marR="0" algn="l" fontAlgn="b">
              <a:spcBef>
                <a:spcPts val="0"/>
              </a:spcBef>
              <a:spcAft>
                <a:spcPts val="0"/>
              </a:spcAft>
            </a:pPr>
            <a:r>
              <a:rPr lang="en-US" sz="1100" dirty="0" smtClean="0">
                <a:ea typeface="Times New Roman"/>
                <a:cs typeface="Times New Roman"/>
              </a:rPr>
              <a:t>ǂ Indicates the presence of immunoglobulin in stool</a:t>
            </a:r>
            <a:endParaRPr lang="en-US" sz="1100" dirty="0" smtClean="0">
              <a:ea typeface="Calibri"/>
              <a:cs typeface="Times New Roman"/>
            </a:endParaRPr>
          </a:p>
          <a:p>
            <a:pPr marL="0" marR="0" algn="l" fontAlgn="b">
              <a:spcBef>
                <a:spcPts val="0"/>
              </a:spcBef>
              <a:spcAft>
                <a:spcPts val="0"/>
              </a:spcAft>
            </a:pPr>
            <a:r>
              <a:rPr lang="en-US" sz="1100" dirty="0" smtClean="0">
                <a:ea typeface="Times New Roman"/>
                <a:cs typeface="Times New Roman"/>
              </a:rPr>
              <a:t>* S = serum; C = colostrum; M = milk concentrate</a:t>
            </a:r>
            <a:endParaRPr lang="en-US" sz="1100" dirty="0"/>
          </a:p>
        </p:txBody>
      </p:sp>
      <p:sp>
        <p:nvSpPr>
          <p:cNvPr id="3" name="TextBox 2"/>
          <p:cNvSpPr txBox="1"/>
          <p:nvPr/>
        </p:nvSpPr>
        <p:spPr>
          <a:xfrm>
            <a:off x="304800" y="6396335"/>
            <a:ext cx="6934200" cy="461665"/>
          </a:xfrm>
          <a:prstGeom prst="rect">
            <a:avLst/>
          </a:prstGeom>
          <a:noFill/>
        </p:spPr>
        <p:txBody>
          <a:bodyPr wrap="square" rtlCol="0">
            <a:spAutoFit/>
          </a:bodyPr>
          <a:lstStyle/>
          <a:p>
            <a:pPr algn="l"/>
            <a:r>
              <a:rPr lang="en-US" sz="1200" dirty="0" smtClean="0"/>
              <a:t>Jaison, Burnett. </a:t>
            </a:r>
            <a:r>
              <a:rPr lang="en-US" sz="1200" dirty="0"/>
              <a:t>Survival and digestibility of orally-administered immunoglobulins through the</a:t>
            </a:r>
          </a:p>
          <a:p>
            <a:pPr algn="l"/>
            <a:r>
              <a:rPr lang="en-US" sz="1200" dirty="0"/>
              <a:t>gastrointestinal tract in </a:t>
            </a:r>
            <a:r>
              <a:rPr lang="en-US" sz="1200" dirty="0" smtClean="0"/>
              <a:t>humans. Nutrition J. 2015. In Press. Nutrition Journal</a:t>
            </a:r>
            <a:endParaRPr lang="en-US" sz="1200" dirty="0"/>
          </a:p>
        </p:txBody>
      </p:sp>
      <p:sp>
        <p:nvSpPr>
          <p:cNvPr id="4" name="Rectangle 3"/>
          <p:cNvSpPr/>
          <p:nvPr/>
        </p:nvSpPr>
        <p:spPr bwMode="auto">
          <a:xfrm>
            <a:off x="304800" y="1066800"/>
            <a:ext cx="1219200" cy="464820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34481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a:latin typeface="Arial" pitchFamily="34" charset="0"/>
                <a:cs typeface="Arial" pitchFamily="34" charset="0"/>
              </a:rPr>
              <a:t>SBI – Product profile</a:t>
            </a:r>
            <a:endParaRPr lang="en-US" dirty="0"/>
          </a:p>
        </p:txBody>
      </p:sp>
      <p:sp>
        <p:nvSpPr>
          <p:cNvPr id="3" name="Content Placeholder 2"/>
          <p:cNvSpPr>
            <a:spLocks noGrp="1"/>
          </p:cNvSpPr>
          <p:nvPr>
            <p:ph idx="1"/>
          </p:nvPr>
        </p:nvSpPr>
        <p:spPr>
          <a:xfrm>
            <a:off x="457200" y="1371600"/>
            <a:ext cx="8458200" cy="4114800"/>
          </a:xfrm>
        </p:spPr>
        <p:txBody>
          <a:bodyPr/>
          <a:lstStyle/>
          <a:p>
            <a:pPr>
              <a:spcBef>
                <a:spcPts val="0"/>
              </a:spcBef>
            </a:pPr>
            <a:r>
              <a:rPr lang="en-US" sz="2400" dirty="0" smtClean="0">
                <a:latin typeface="Arial" panose="020B0604020202020204" pitchFamily="34" charset="0"/>
                <a:cs typeface="Arial" panose="020B0604020202020204" pitchFamily="34" charset="0"/>
              </a:rPr>
              <a:t>Serum-derived </a:t>
            </a:r>
            <a:r>
              <a:rPr lang="en-US" sz="2400" dirty="0">
                <a:latin typeface="Arial" panose="020B0604020202020204" pitchFamily="34" charset="0"/>
                <a:cs typeface="Arial" panose="020B0604020202020204" pitchFamily="34" charset="0"/>
              </a:rPr>
              <a:t>Bovine Immunoglobulin/Protein </a:t>
            </a:r>
            <a:r>
              <a:rPr lang="en-US" sz="2400" dirty="0" smtClean="0">
                <a:latin typeface="Arial" panose="020B0604020202020204" pitchFamily="34" charset="0"/>
                <a:cs typeface="Arial" panose="020B0604020202020204" pitchFamily="34" charset="0"/>
              </a:rPr>
              <a:t>Isolate:</a:t>
            </a:r>
          </a:p>
          <a:p>
            <a:pPr lvl="1">
              <a:spcBef>
                <a:spcPts val="0"/>
              </a:spcBef>
            </a:pPr>
            <a:r>
              <a:rPr lang="en-US" sz="2400" dirty="0" smtClean="0">
                <a:latin typeface="Arial" panose="020B0604020202020204" pitchFamily="34" charset="0"/>
                <a:cs typeface="Arial" panose="020B0604020202020204" pitchFamily="34" charset="0"/>
              </a:rPr>
              <a:t>Pooled from over 3,000 cows per lot to maintain homogeneity and reproducibility</a:t>
            </a:r>
          </a:p>
          <a:p>
            <a:pPr lvl="1">
              <a:spcBef>
                <a:spcPts val="0"/>
              </a:spcBef>
            </a:pPr>
            <a:r>
              <a:rPr lang="en-US" sz="2400" dirty="0" smtClean="0">
                <a:latin typeface="Arial" panose="020B0604020202020204" pitchFamily="34" charset="0"/>
                <a:cs typeface="Arial" panose="020B0604020202020204" pitchFamily="34" charset="0"/>
              </a:rPr>
              <a:t>Contain the immune experience of all these cows</a:t>
            </a:r>
          </a:p>
          <a:p>
            <a:pPr lvl="1">
              <a:spcBef>
                <a:spcPts val="0"/>
              </a:spcBef>
            </a:pPr>
            <a:r>
              <a:rPr lang="en-US" sz="2400" dirty="0" smtClean="0">
                <a:latin typeface="Arial" panose="020B0604020202020204" pitchFamily="34" charset="0"/>
                <a:cs typeface="Arial" panose="020B0604020202020204" pitchFamily="34" charset="0"/>
              </a:rPr>
              <a:t>~60% Immunoglobulins</a:t>
            </a:r>
          </a:p>
          <a:p>
            <a:pPr lvl="2">
              <a:spcBef>
                <a:spcPts val="0"/>
              </a:spcBef>
            </a:pPr>
            <a:r>
              <a:rPr lang="en-US" dirty="0" smtClean="0">
                <a:latin typeface="Arial" panose="020B0604020202020204" pitchFamily="34" charset="0"/>
                <a:cs typeface="Arial" panose="020B0604020202020204" pitchFamily="34" charset="0"/>
              </a:rPr>
              <a:t>&gt;</a:t>
            </a:r>
            <a:r>
              <a:rPr lang="en-US" dirty="0">
                <a:latin typeface="Arial" panose="020B0604020202020204" pitchFamily="34" charset="0"/>
                <a:cs typeface="Arial" panose="020B0604020202020204" pitchFamily="34" charset="0"/>
              </a:rPr>
              <a:t>50% </a:t>
            </a:r>
            <a:r>
              <a:rPr lang="en-US" dirty="0" smtClean="0">
                <a:latin typeface="Arial" panose="020B0604020202020204" pitchFamily="34" charset="0"/>
                <a:cs typeface="Arial" panose="020B0604020202020204" pitchFamily="34" charset="0"/>
              </a:rPr>
              <a:t>IgG </a:t>
            </a:r>
            <a:endParaRPr lang="en-US" dirty="0">
              <a:latin typeface="Arial" panose="020B0604020202020204" pitchFamily="34" charset="0"/>
              <a:cs typeface="Arial" panose="020B0604020202020204" pitchFamily="34" charset="0"/>
            </a:endParaRPr>
          </a:p>
          <a:p>
            <a:pPr lvl="2">
              <a:spcBef>
                <a:spcPts val="0"/>
              </a:spcBef>
            </a:pPr>
            <a:r>
              <a:rPr lang="en-US" dirty="0">
                <a:latin typeface="Arial" panose="020B0604020202020204" pitchFamily="34" charset="0"/>
                <a:cs typeface="Arial" panose="020B0604020202020204" pitchFamily="34" charset="0"/>
              </a:rPr>
              <a:t>1%  IgA</a:t>
            </a:r>
          </a:p>
          <a:p>
            <a:pPr lvl="2">
              <a:spcBef>
                <a:spcPts val="0"/>
              </a:spcBef>
            </a:pPr>
            <a:r>
              <a:rPr lang="en-US" dirty="0">
                <a:latin typeface="Arial" panose="020B0604020202020204" pitchFamily="34" charset="0"/>
                <a:cs typeface="Arial" panose="020B0604020202020204" pitchFamily="34" charset="0"/>
              </a:rPr>
              <a:t>5%  IgM</a:t>
            </a:r>
          </a:p>
          <a:p>
            <a:pPr lvl="1">
              <a:spcBef>
                <a:spcPts val="0"/>
              </a:spcBef>
            </a:pPr>
            <a:r>
              <a:rPr lang="en-US" sz="2400" dirty="0" smtClean="0">
                <a:latin typeface="Arial" panose="020B0604020202020204" pitchFamily="34" charset="0"/>
                <a:cs typeface="Arial" panose="020B0604020202020204" pitchFamily="34" charset="0"/>
              </a:rPr>
              <a:t>Albumin</a:t>
            </a:r>
            <a:endParaRPr lang="en-US" sz="2400" dirty="0">
              <a:latin typeface="Arial" panose="020B0604020202020204" pitchFamily="34" charset="0"/>
              <a:cs typeface="Arial" panose="020B0604020202020204" pitchFamily="34" charset="0"/>
            </a:endParaRPr>
          </a:p>
          <a:p>
            <a:pPr lvl="1">
              <a:spcBef>
                <a:spcPts val="0"/>
              </a:spcBef>
            </a:pPr>
            <a:r>
              <a:rPr lang="en-US" sz="2400" dirty="0" smtClean="0">
                <a:latin typeface="Arial" panose="020B0604020202020204" pitchFamily="34" charset="0"/>
                <a:cs typeface="Arial" panose="020B0604020202020204" pitchFamily="34" charset="0"/>
              </a:rPr>
              <a:t>Other proteins (similar to those found in milk and colostrum)</a:t>
            </a:r>
          </a:p>
          <a:p>
            <a:pPr marL="457200" lvl="1" indent="0">
              <a:spcBef>
                <a:spcPts val="0"/>
              </a:spcBef>
              <a:buNone/>
            </a:pPr>
            <a:endParaRPr lang="en-US" sz="1200" dirty="0" smtClean="0">
              <a:latin typeface="Arial" panose="020B0604020202020204" pitchFamily="34" charset="0"/>
              <a:cs typeface="Arial" panose="020B0604020202020204" pitchFamily="34" charset="0"/>
            </a:endParaRPr>
          </a:p>
          <a:p>
            <a:pPr>
              <a:spcBef>
                <a:spcPts val="0"/>
              </a:spcBef>
            </a:pPr>
            <a:r>
              <a:rPr lang="en-US" sz="2400" dirty="0" smtClean="0">
                <a:latin typeface="Arial" panose="020B0604020202020204" pitchFamily="34" charset="0"/>
                <a:cs typeface="Arial" panose="020B0604020202020204" pitchFamily="34" charset="0"/>
              </a:rPr>
              <a:t>EnteraGam</a:t>
            </a:r>
            <a:r>
              <a:rPr lang="en-US" sz="2400" dirty="0" smtClean="0">
                <a:latin typeface="Calibri"/>
                <a:cs typeface="Arial" panose="020B0604020202020204" pitchFamily="34" charset="0"/>
              </a:rPr>
              <a:t>™</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contains 5 g of SBI and 5 g of dextrose with trace amounts of sunflower lecithin per packet. </a:t>
            </a:r>
            <a:endParaRPr lang="en-US" sz="2400" dirty="0" smtClean="0">
              <a:latin typeface="Arial" panose="020B0604020202020204" pitchFamily="34" charset="0"/>
              <a:cs typeface="Arial" panose="020B0604020202020204" pitchFamily="34" charset="0"/>
            </a:endParaRPr>
          </a:p>
          <a:p>
            <a:pPr lvl="1">
              <a:spcBef>
                <a:spcPts val="0"/>
              </a:spcBef>
            </a:pPr>
            <a:r>
              <a:rPr lang="en-US" sz="2000" dirty="0" smtClean="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40 calories / package)</a:t>
            </a:r>
          </a:p>
          <a:p>
            <a:pPr marL="0" indent="0">
              <a:buNone/>
            </a:pPr>
            <a:endParaRPr lang="en-US" dirty="0"/>
          </a:p>
        </p:txBody>
      </p:sp>
    </p:spTree>
    <p:extLst>
      <p:ext uri="{BB962C8B-B14F-4D97-AF65-F5344CB8AC3E}">
        <p14:creationId xmlns:p14="http://schemas.microsoft.com/office/powerpoint/2010/main" val="2998935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a:spLocks noGrp="1"/>
          </p:cNvSpPr>
          <p:nvPr>
            <p:ph type="title"/>
          </p:nvPr>
        </p:nvSpPr>
        <p:spPr>
          <a:xfrm>
            <a:off x="152400" y="457200"/>
            <a:ext cx="8686800" cy="1066800"/>
          </a:xfrm>
        </p:spPr>
        <p:txBody>
          <a:bodyPr>
            <a:noAutofit/>
          </a:bodyPr>
          <a:lstStyle/>
          <a:p>
            <a:pPr algn="ctr"/>
            <a:r>
              <a:rPr lang="en-US" sz="4000" dirty="0" smtClean="0">
                <a:latin typeface="Arial" panose="020B0604020202020204" pitchFamily="34" charset="0"/>
                <a:cs typeface="Arial" pitchFamily="34" charset="0"/>
              </a:rPr>
              <a:t>Interplay of Many Factors</a:t>
            </a:r>
            <a:endParaRPr lang="en-US" sz="4000" dirty="0">
              <a:latin typeface="Arial" pitchFamily="34" charset="0"/>
              <a:cs typeface="Arial" pitchFamily="34" charset="0"/>
            </a:endParaRPr>
          </a:p>
        </p:txBody>
      </p:sp>
      <p:pic>
        <p:nvPicPr>
          <p:cNvPr id="24577" name="Picture 1"/>
          <p:cNvPicPr>
            <a:picLocks noChangeAspect="1" noChangeArrowheads="1"/>
          </p:cNvPicPr>
          <p:nvPr/>
        </p:nvPicPr>
        <p:blipFill>
          <a:blip r:embed="rId3" cstate="print"/>
          <a:srcRect/>
          <a:stretch>
            <a:fillRect/>
          </a:stretch>
        </p:blipFill>
        <p:spPr bwMode="auto">
          <a:xfrm>
            <a:off x="1" y="2005013"/>
            <a:ext cx="9144000" cy="3633787"/>
          </a:xfrm>
          <a:prstGeom prst="rect">
            <a:avLst/>
          </a:prstGeom>
          <a:noFill/>
          <a:ln w="9525">
            <a:noFill/>
            <a:miter lim="800000"/>
            <a:headEnd/>
            <a:tailEnd/>
          </a:ln>
        </p:spPr>
      </p:pic>
      <p:sp>
        <p:nvSpPr>
          <p:cNvPr id="2" name="TextBox 1"/>
          <p:cNvSpPr txBox="1"/>
          <p:nvPr/>
        </p:nvSpPr>
        <p:spPr>
          <a:xfrm>
            <a:off x="2895600" y="4038600"/>
            <a:ext cx="2286000" cy="584775"/>
          </a:xfrm>
          <a:prstGeom prst="rect">
            <a:avLst/>
          </a:prstGeom>
          <a:noFill/>
        </p:spPr>
        <p:txBody>
          <a:bodyPr wrap="square" rtlCol="0">
            <a:spAutoFit/>
          </a:bodyPr>
          <a:lstStyle/>
          <a:p>
            <a:r>
              <a:rPr lang="en-US" sz="1600" dirty="0" smtClean="0">
                <a:solidFill>
                  <a:schemeClr val="accent6">
                    <a:lumMod val="50000"/>
                  </a:schemeClr>
                </a:solidFill>
              </a:rPr>
              <a:t>(Specific Intestinal Disorders)</a:t>
            </a:r>
            <a:endParaRPr lang="en-US" sz="1600" dirty="0">
              <a:solidFill>
                <a:schemeClr val="accent6">
                  <a:lumMod val="50000"/>
                </a:schemeClr>
              </a:solidFill>
            </a:endParaRPr>
          </a:p>
        </p:txBody>
      </p:sp>
      <p:sp>
        <p:nvSpPr>
          <p:cNvPr id="3" name="Rectangle 2"/>
          <p:cNvSpPr/>
          <p:nvPr/>
        </p:nvSpPr>
        <p:spPr>
          <a:xfrm>
            <a:off x="54077" y="6019800"/>
            <a:ext cx="6705600" cy="646331"/>
          </a:xfrm>
          <a:prstGeom prst="rect">
            <a:avLst/>
          </a:prstGeom>
        </p:spPr>
        <p:txBody>
          <a:bodyPr wrap="square">
            <a:spAutoFit/>
          </a:bodyPr>
          <a:lstStyle/>
          <a:p>
            <a:pPr algn="l"/>
            <a:r>
              <a:rPr lang="en-US" sz="1200" dirty="0"/>
              <a:t>Petschow BW, Burnett BP, Shaw AL, Weaver EM, Klein GL. Dietary Requirement for Serum-Derived Bovine Immunoglobulins in the Clinical Management of Patients with Enteropathy. </a:t>
            </a:r>
            <a:r>
              <a:rPr lang="en-US" sz="1200" i="1" dirty="0"/>
              <a:t>Dig Dis Sci</a:t>
            </a:r>
            <a:r>
              <a:rPr lang="en-US" sz="1200" dirty="0"/>
              <a:t>. 2014 Aug 21; DOI 10.1007/s10620-014-3322-0.</a:t>
            </a:r>
          </a:p>
        </p:txBody>
      </p:sp>
    </p:spTree>
    <p:extLst>
      <p:ext uri="{BB962C8B-B14F-4D97-AF65-F5344CB8AC3E}">
        <p14:creationId xmlns:p14="http://schemas.microsoft.com/office/powerpoint/2010/main" val="41977304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304800"/>
            <a:ext cx="3657600" cy="1143000"/>
          </a:xfrm>
        </p:spPr>
        <p:txBody>
          <a:bodyPr/>
          <a:lstStyle/>
          <a:p>
            <a:r>
              <a:rPr lang="en-US" dirty="0" smtClean="0"/>
              <a:t>Mechanism of Action</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063773515"/>
              </p:ext>
            </p:extLst>
          </p:nvPr>
        </p:nvGraphicFramePr>
        <p:xfrm>
          <a:off x="617223" y="304801"/>
          <a:ext cx="3650123" cy="4724399"/>
        </p:xfrm>
        <a:graphic>
          <a:graphicData uri="http://schemas.openxmlformats.org/presentationml/2006/ole">
            <mc:AlternateContent xmlns:mc="http://schemas.openxmlformats.org/markup-compatibility/2006">
              <mc:Choice xmlns:v="urn:schemas-microsoft-com:vml" Requires="v">
                <p:oleObj spid="_x0000_s14400" name="Acrobat Document" r:id="rId3" imgW="7773840" imgH="10060560" progId="AcroExch.Document.11">
                  <p:embed/>
                </p:oleObj>
              </mc:Choice>
              <mc:Fallback>
                <p:oleObj name="Acrobat Document" r:id="rId3" imgW="7773840" imgH="10060560" progId="AcroExch.Document.11">
                  <p:embed/>
                  <p:pic>
                    <p:nvPicPr>
                      <p:cNvPr id="0" name="Picture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3" y="304801"/>
                        <a:ext cx="3650123" cy="472439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362" name="Picture 26" descr="C:\Users\bburnett\AppData\Local\Temp\notesC7A056\MOA Illustrati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0221" y="1560654"/>
            <a:ext cx="6774179" cy="5144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2432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304800"/>
            <a:ext cx="8229600" cy="914400"/>
          </a:xfrm>
        </p:spPr>
        <p:txBody>
          <a:bodyPr>
            <a:normAutofit/>
          </a:bodyPr>
          <a:lstStyle/>
          <a:p>
            <a:pPr algn="ctr"/>
            <a:r>
              <a:rPr lang="en-US" sz="4000" dirty="0" smtClean="0">
                <a:latin typeface="Arial" panose="020B0604020202020204" pitchFamily="34" charset="0"/>
                <a:cs typeface="Arial" pitchFamily="34" charset="0"/>
              </a:rPr>
              <a:t>Summary of SBI Mechanism</a:t>
            </a:r>
            <a:endParaRPr lang="en-US" sz="4000" dirty="0">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23674" y="1371600"/>
            <a:ext cx="9060402" cy="2819400"/>
          </a:xfrm>
          <a:prstGeom prst="rect">
            <a:avLst/>
          </a:prstGeom>
          <a:noFill/>
          <a:ln w="9525">
            <a:noFill/>
            <a:miter lim="800000"/>
            <a:headEnd/>
            <a:tailEnd/>
          </a:ln>
        </p:spPr>
      </p:pic>
      <p:grpSp>
        <p:nvGrpSpPr>
          <p:cNvPr id="2" name="Group 18"/>
          <p:cNvGrpSpPr/>
          <p:nvPr/>
        </p:nvGrpSpPr>
        <p:grpSpPr>
          <a:xfrm>
            <a:off x="-76200" y="3810000"/>
            <a:ext cx="2438400" cy="2978735"/>
            <a:chOff x="-76200" y="3962400"/>
            <a:chExt cx="2438400" cy="2978735"/>
          </a:xfrm>
        </p:grpSpPr>
        <p:sp>
          <p:nvSpPr>
            <p:cNvPr id="5" name="TextBox 4"/>
            <p:cNvSpPr txBox="1"/>
            <p:nvPr/>
          </p:nvSpPr>
          <p:spPr>
            <a:xfrm>
              <a:off x="-76200" y="4648200"/>
              <a:ext cx="2438400" cy="2292935"/>
            </a:xfrm>
            <a:prstGeom prst="rect">
              <a:avLst/>
            </a:prstGeom>
            <a:noFill/>
          </p:spPr>
          <p:txBody>
            <a:bodyPr wrap="square" rtlCol="0">
              <a:spAutoFit/>
            </a:bodyPr>
            <a:lstStyle/>
            <a:p>
              <a:r>
                <a:rPr lang="en-US" sz="1300" b="1" i="1" dirty="0"/>
                <a:t>I</a:t>
              </a:r>
              <a:r>
                <a:rPr lang="en-US" sz="1300" b="1" i="1" dirty="0" smtClean="0"/>
                <a:t>n vitro </a:t>
              </a:r>
              <a:r>
                <a:rPr lang="en-US" sz="1300" b="1" dirty="0" smtClean="0"/>
                <a:t>/</a:t>
              </a:r>
              <a:r>
                <a:rPr lang="en-US" sz="1300" b="1" i="1" dirty="0" smtClean="0"/>
                <a:t>in vivo </a:t>
              </a:r>
              <a:r>
                <a:rPr lang="en-US" sz="1300" b="1" dirty="0" smtClean="0"/>
                <a:t>animal:</a:t>
              </a:r>
            </a:p>
            <a:p>
              <a:pPr marL="176213" indent="-176213">
                <a:buFont typeface="Arial" panose="020B0604020202020204" pitchFamily="34" charset="0"/>
                <a:buChar char="•"/>
              </a:pPr>
              <a:r>
                <a:rPr lang="en-US" sz="1300" b="1" i="1" dirty="0" smtClean="0"/>
                <a:t>E. coli </a:t>
              </a:r>
              <a:r>
                <a:rPr lang="en-US" sz="1300" b="1" dirty="0" smtClean="0"/>
                <a:t>K88 &amp; K99 Strains</a:t>
              </a:r>
            </a:p>
            <a:p>
              <a:pPr marL="176213" indent="-176213">
                <a:buFont typeface="Arial" panose="020B0604020202020204" pitchFamily="34" charset="0"/>
                <a:buChar char="•"/>
              </a:pPr>
              <a:r>
                <a:rPr lang="en-US" sz="1300" b="1" i="1" dirty="0" smtClean="0"/>
                <a:t>S. aureus </a:t>
              </a:r>
              <a:r>
                <a:rPr lang="en-US" sz="1300" b="1" dirty="0" smtClean="0"/>
                <a:t>enterotoxin B</a:t>
              </a:r>
            </a:p>
            <a:p>
              <a:pPr marL="176213" indent="-176213">
                <a:buFont typeface="Arial" panose="020B0604020202020204" pitchFamily="34" charset="0"/>
                <a:buChar char="•"/>
              </a:pPr>
              <a:r>
                <a:rPr lang="en-US" sz="1300" b="1" dirty="0" smtClean="0"/>
                <a:t>Rotavirus</a:t>
              </a:r>
            </a:p>
            <a:p>
              <a:pPr marL="176213" indent="-176213">
                <a:buFont typeface="Arial" panose="020B0604020202020204" pitchFamily="34" charset="0"/>
                <a:buChar char="•"/>
              </a:pPr>
              <a:r>
                <a:rPr lang="en-US" sz="1300" b="1" i="1" dirty="0" smtClean="0"/>
                <a:t>Cryptosporidium</a:t>
              </a:r>
            </a:p>
            <a:p>
              <a:pPr marL="176213" indent="-176213">
                <a:buFont typeface="Arial" panose="020B0604020202020204" pitchFamily="34" charset="0"/>
                <a:buChar char="•"/>
              </a:pPr>
              <a:r>
                <a:rPr lang="en-US" sz="1300" b="1" i="1" dirty="0" smtClean="0"/>
                <a:t>Various bacterial </a:t>
              </a:r>
              <a:r>
                <a:rPr lang="en-US" sz="1300" b="1" dirty="0" smtClean="0"/>
                <a:t>lipopolysaccharide (LPS) </a:t>
              </a:r>
            </a:p>
            <a:p>
              <a:pPr marL="176213" indent="-176213">
                <a:buFont typeface="Arial" panose="020B0604020202020204" pitchFamily="34" charset="0"/>
                <a:buChar char="•"/>
              </a:pPr>
              <a:r>
                <a:rPr lang="en-US" sz="1300" b="1" i="1" dirty="0" smtClean="0"/>
                <a:t>C. Difficile </a:t>
              </a:r>
              <a:r>
                <a:rPr lang="en-US" sz="1300" b="1" dirty="0" smtClean="0"/>
                <a:t>toxins A &amp; B (087, 078 &amp; 027)</a:t>
              </a:r>
            </a:p>
            <a:p>
              <a:pPr marL="176213" indent="-176213">
                <a:buFont typeface="Arial" panose="020B0604020202020204" pitchFamily="34" charset="0"/>
                <a:buChar char="•"/>
              </a:pPr>
              <a:r>
                <a:rPr lang="en-US" sz="1300" b="1" i="1" dirty="0" smtClean="0"/>
                <a:t>Yeast/fungus</a:t>
              </a:r>
            </a:p>
            <a:p>
              <a:pPr marL="176213" indent="-176213">
                <a:buFont typeface="Arial" panose="020B0604020202020204" pitchFamily="34" charset="0"/>
                <a:buChar char="•"/>
              </a:pPr>
              <a:r>
                <a:rPr lang="en-US" sz="1300" b="1" i="1" dirty="0" smtClean="0"/>
                <a:t>Many more </a:t>
              </a:r>
              <a:endParaRPr lang="en-US" sz="1300" b="1" dirty="0"/>
            </a:p>
          </p:txBody>
        </p:sp>
        <p:cxnSp>
          <p:nvCxnSpPr>
            <p:cNvPr id="3" name="Straight Arrow Connector 2"/>
            <p:cNvCxnSpPr/>
            <p:nvPr/>
          </p:nvCxnSpPr>
          <p:spPr bwMode="auto">
            <a:xfrm flipH="1">
              <a:off x="1371600" y="3962400"/>
              <a:ext cx="838200" cy="706198"/>
            </a:xfrm>
            <a:prstGeom prst="straightConnector1">
              <a:avLst/>
            </a:prstGeom>
            <a:solidFill>
              <a:schemeClr val="accent1"/>
            </a:solidFill>
            <a:ln w="76200" cap="flat" cmpd="sng" algn="ctr">
              <a:solidFill>
                <a:schemeClr val="tx2"/>
              </a:solidFill>
              <a:prstDash val="solid"/>
              <a:round/>
              <a:headEnd type="none" w="med" len="med"/>
              <a:tailEnd type="arrow"/>
            </a:ln>
            <a:effectLst/>
          </p:spPr>
        </p:cxnSp>
      </p:grpSp>
      <p:grpSp>
        <p:nvGrpSpPr>
          <p:cNvPr id="4" name="Group 19"/>
          <p:cNvGrpSpPr/>
          <p:nvPr/>
        </p:nvGrpSpPr>
        <p:grpSpPr>
          <a:xfrm>
            <a:off x="2389239" y="3802626"/>
            <a:ext cx="2425024" cy="2786055"/>
            <a:chOff x="2389239" y="3955026"/>
            <a:chExt cx="2425024" cy="2786055"/>
          </a:xfrm>
        </p:grpSpPr>
        <p:sp>
          <p:nvSpPr>
            <p:cNvPr id="6" name="TextBox 5"/>
            <p:cNvSpPr txBox="1"/>
            <p:nvPr/>
          </p:nvSpPr>
          <p:spPr>
            <a:xfrm>
              <a:off x="2389239" y="4648200"/>
              <a:ext cx="2425024" cy="2092881"/>
            </a:xfrm>
            <a:prstGeom prst="rect">
              <a:avLst/>
            </a:prstGeom>
            <a:noFill/>
          </p:spPr>
          <p:txBody>
            <a:bodyPr wrap="square" rtlCol="0">
              <a:spAutoFit/>
            </a:bodyPr>
            <a:lstStyle/>
            <a:p>
              <a:r>
                <a:rPr lang="en-US" sz="1300" b="1" i="1" dirty="0"/>
                <a:t>I</a:t>
              </a:r>
              <a:r>
                <a:rPr lang="en-US" sz="1300" b="1" i="1" dirty="0" smtClean="0"/>
                <a:t>n vitro</a:t>
              </a:r>
              <a:r>
                <a:rPr lang="en-US" sz="1300" b="1" dirty="0" smtClean="0"/>
                <a:t> </a:t>
              </a:r>
              <a:r>
                <a:rPr lang="en-US" sz="1300" b="1" dirty="0"/>
                <a:t>/</a:t>
              </a:r>
              <a:r>
                <a:rPr lang="en-US" sz="1300" b="1" i="1" dirty="0" smtClean="0"/>
                <a:t>in </a:t>
              </a:r>
              <a:r>
                <a:rPr lang="en-US" sz="1300" b="1" i="1" dirty="0"/>
                <a:t>vivo </a:t>
              </a:r>
              <a:r>
                <a:rPr lang="en-US" sz="1300" b="1" dirty="0"/>
                <a:t>animal </a:t>
              </a:r>
              <a:r>
                <a:rPr lang="en-US" sz="1300" b="1" dirty="0" smtClean="0"/>
                <a:t>data:</a:t>
              </a:r>
            </a:p>
            <a:p>
              <a:r>
                <a:rPr lang="en-US" sz="1300" b="1" dirty="0" smtClean="0"/>
                <a:t>Reducing pro-inflammatory and inducing anti-inflammatory proteins. In human HIV-enteropathy: increased CD4+ T-cells and reduced intestinal fatty acid binding protein and metalloproteinase in lamina propria.</a:t>
              </a:r>
            </a:p>
          </p:txBody>
        </p:sp>
        <p:cxnSp>
          <p:nvCxnSpPr>
            <p:cNvPr id="10" name="Straight Arrow Connector 9"/>
            <p:cNvCxnSpPr/>
            <p:nvPr/>
          </p:nvCxnSpPr>
          <p:spPr bwMode="auto">
            <a:xfrm flipH="1">
              <a:off x="3657600" y="3955026"/>
              <a:ext cx="152400" cy="713573"/>
            </a:xfrm>
            <a:prstGeom prst="straightConnector1">
              <a:avLst/>
            </a:prstGeom>
            <a:solidFill>
              <a:schemeClr val="accent1"/>
            </a:solidFill>
            <a:ln w="76200" cap="flat" cmpd="sng" algn="ctr">
              <a:solidFill>
                <a:schemeClr val="tx2"/>
              </a:solidFill>
              <a:prstDash val="solid"/>
              <a:round/>
              <a:headEnd type="none" w="med" len="med"/>
              <a:tailEnd type="arrow"/>
            </a:ln>
            <a:effectLst/>
          </p:spPr>
        </p:cxnSp>
      </p:grpSp>
      <p:grpSp>
        <p:nvGrpSpPr>
          <p:cNvPr id="11" name="Group 20"/>
          <p:cNvGrpSpPr/>
          <p:nvPr/>
        </p:nvGrpSpPr>
        <p:grpSpPr>
          <a:xfrm>
            <a:off x="4895720" y="3809642"/>
            <a:ext cx="1981200" cy="2199272"/>
            <a:chOff x="4895720" y="3962042"/>
            <a:chExt cx="1981200" cy="2199272"/>
          </a:xfrm>
        </p:grpSpPr>
        <p:sp>
          <p:nvSpPr>
            <p:cNvPr id="8" name="TextBox 7"/>
            <p:cNvSpPr txBox="1"/>
            <p:nvPr/>
          </p:nvSpPr>
          <p:spPr>
            <a:xfrm>
              <a:off x="4895720" y="4668598"/>
              <a:ext cx="1981200" cy="1492716"/>
            </a:xfrm>
            <a:prstGeom prst="rect">
              <a:avLst/>
            </a:prstGeom>
            <a:noFill/>
          </p:spPr>
          <p:txBody>
            <a:bodyPr wrap="square" rtlCol="0">
              <a:spAutoFit/>
            </a:bodyPr>
            <a:lstStyle/>
            <a:p>
              <a:r>
                <a:rPr lang="en-US" sz="1300" b="1" i="1" dirty="0" smtClean="0"/>
                <a:t>Ex vivo </a:t>
              </a:r>
              <a:r>
                <a:rPr lang="en-US" sz="1300" b="1" dirty="0"/>
                <a:t>/</a:t>
              </a:r>
              <a:r>
                <a:rPr lang="en-US" sz="1300" b="1" i="1" dirty="0" smtClean="0"/>
                <a:t>in vivo</a:t>
              </a:r>
              <a:r>
                <a:rPr lang="en-US" sz="1300" b="1" dirty="0" smtClean="0"/>
                <a:t> animal data showing attenuated intestinal permeability, most likely due to altered tight junction expression.</a:t>
              </a:r>
            </a:p>
          </p:txBody>
        </p:sp>
        <p:cxnSp>
          <p:nvCxnSpPr>
            <p:cNvPr id="12" name="Straight Arrow Connector 11"/>
            <p:cNvCxnSpPr/>
            <p:nvPr/>
          </p:nvCxnSpPr>
          <p:spPr bwMode="auto">
            <a:xfrm>
              <a:off x="5349977" y="3962042"/>
              <a:ext cx="336755" cy="706557"/>
            </a:xfrm>
            <a:prstGeom prst="straightConnector1">
              <a:avLst/>
            </a:prstGeom>
            <a:solidFill>
              <a:schemeClr val="accent1"/>
            </a:solidFill>
            <a:ln w="76200" cap="flat" cmpd="sng" algn="ctr">
              <a:solidFill>
                <a:schemeClr val="tx2"/>
              </a:solidFill>
              <a:prstDash val="solid"/>
              <a:round/>
              <a:headEnd type="none" w="med" len="med"/>
              <a:tailEnd type="arrow"/>
            </a:ln>
            <a:effectLst/>
          </p:spPr>
        </p:cxnSp>
      </p:grpSp>
      <p:grpSp>
        <p:nvGrpSpPr>
          <p:cNvPr id="13" name="Group 21"/>
          <p:cNvGrpSpPr/>
          <p:nvPr/>
        </p:nvGrpSpPr>
        <p:grpSpPr>
          <a:xfrm>
            <a:off x="6737897" y="3801764"/>
            <a:ext cx="2133600" cy="1606987"/>
            <a:chOff x="6591436" y="3954164"/>
            <a:chExt cx="2282313" cy="1606987"/>
          </a:xfrm>
        </p:grpSpPr>
        <p:sp>
          <p:nvSpPr>
            <p:cNvPr id="9" name="TextBox 8"/>
            <p:cNvSpPr txBox="1"/>
            <p:nvPr/>
          </p:nvSpPr>
          <p:spPr>
            <a:xfrm>
              <a:off x="6740149" y="4668599"/>
              <a:ext cx="2133600" cy="892552"/>
            </a:xfrm>
            <a:prstGeom prst="rect">
              <a:avLst/>
            </a:prstGeom>
            <a:noFill/>
          </p:spPr>
          <p:txBody>
            <a:bodyPr wrap="square" rtlCol="0">
              <a:spAutoFit/>
            </a:bodyPr>
            <a:lstStyle/>
            <a:p>
              <a:r>
                <a:rPr lang="en-US" sz="1300" b="1" dirty="0"/>
                <a:t>A</a:t>
              </a:r>
              <a:r>
                <a:rPr lang="en-US" sz="1300" b="1" dirty="0" smtClean="0"/>
                <a:t>nimal </a:t>
              </a:r>
              <a:r>
                <a:rPr lang="en-US" sz="1300" b="1" dirty="0"/>
                <a:t>/</a:t>
              </a:r>
              <a:r>
                <a:rPr lang="en-US" sz="1300" b="1" dirty="0" smtClean="0"/>
                <a:t>human data in HIV and malnutrition showing improved uptake and utilization.</a:t>
              </a:r>
            </a:p>
          </p:txBody>
        </p:sp>
        <p:cxnSp>
          <p:nvCxnSpPr>
            <p:cNvPr id="15" name="Straight Arrow Connector 14"/>
            <p:cNvCxnSpPr>
              <a:endCxn id="9" idx="0"/>
            </p:cNvCxnSpPr>
            <p:nvPr/>
          </p:nvCxnSpPr>
          <p:spPr bwMode="auto">
            <a:xfrm>
              <a:off x="6591436" y="3954164"/>
              <a:ext cx="1215514" cy="714435"/>
            </a:xfrm>
            <a:prstGeom prst="straightConnector1">
              <a:avLst/>
            </a:prstGeom>
            <a:solidFill>
              <a:schemeClr val="accent1"/>
            </a:solidFill>
            <a:ln w="76200" cap="flat" cmpd="sng" algn="ctr">
              <a:solidFill>
                <a:schemeClr val="tx2"/>
              </a:solidFill>
              <a:prstDash val="solid"/>
              <a:round/>
              <a:headEnd type="none" w="med" len="med"/>
              <a:tailEnd type="arrow"/>
            </a:ln>
            <a:effectLst/>
          </p:spPr>
        </p:cxnSp>
      </p:grpSp>
    </p:spTree>
    <p:extLst>
      <p:ext uri="{BB962C8B-B14F-4D97-AF65-F5344CB8AC3E}">
        <p14:creationId xmlns:p14="http://schemas.microsoft.com/office/powerpoint/2010/main" val="6489477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667000"/>
            <a:ext cx="7772400" cy="1143000"/>
          </a:xfrm>
        </p:spPr>
        <p:txBody>
          <a:bodyPr/>
          <a:lstStyle/>
          <a:p>
            <a:r>
              <a:rPr lang="en-US" dirty="0" smtClean="0"/>
              <a:t>Inflammatory Bowel Disease</a:t>
            </a:r>
            <a:endParaRPr lang="en-US" i="1" dirty="0">
              <a:solidFill>
                <a:schemeClr val="tx1"/>
              </a:solidFill>
            </a:endParaRPr>
          </a:p>
        </p:txBody>
      </p:sp>
    </p:spTree>
    <p:extLst>
      <p:ext uri="{BB962C8B-B14F-4D97-AF65-F5344CB8AC3E}">
        <p14:creationId xmlns:p14="http://schemas.microsoft.com/office/powerpoint/2010/main" val="399759208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38200"/>
          </a:xfrm>
        </p:spPr>
        <p:txBody>
          <a:bodyPr/>
          <a:lstStyle/>
          <a:p>
            <a:r>
              <a:rPr lang="en-US" dirty="0" smtClean="0">
                <a:latin typeface="Arial" pitchFamily="34" charset="0"/>
                <a:cs typeface="Arial" pitchFamily="34" charset="0"/>
              </a:rPr>
              <a:t>Inflammatory Bowel Disease</a:t>
            </a:r>
            <a:endParaRPr lang="en-US" dirty="0"/>
          </a:p>
        </p:txBody>
      </p:sp>
      <p:sp>
        <p:nvSpPr>
          <p:cNvPr id="3" name="Content Placeholder 2"/>
          <p:cNvSpPr>
            <a:spLocks noGrp="1"/>
          </p:cNvSpPr>
          <p:nvPr>
            <p:ph idx="1"/>
          </p:nvPr>
        </p:nvSpPr>
        <p:spPr>
          <a:xfrm>
            <a:off x="304800" y="1295400"/>
            <a:ext cx="8610600" cy="4114800"/>
          </a:xfrm>
        </p:spPr>
        <p:txBody>
          <a:bodyPr/>
          <a:lstStyle/>
          <a:p>
            <a:pPr>
              <a:spcBef>
                <a:spcPts val="0"/>
              </a:spcBef>
            </a:pPr>
            <a:r>
              <a:rPr lang="en-US" sz="2400" dirty="0"/>
              <a:t>An estimated </a:t>
            </a:r>
            <a:r>
              <a:rPr lang="en-US" sz="2400" dirty="0" smtClean="0"/>
              <a:t>1.8 </a:t>
            </a:r>
            <a:r>
              <a:rPr lang="en-US" sz="2400" dirty="0"/>
              <a:t>million Americans have inflammatory bowel disease (IBD).</a:t>
            </a:r>
          </a:p>
          <a:p>
            <a:pPr lvl="1">
              <a:spcBef>
                <a:spcPts val="0"/>
              </a:spcBef>
            </a:pPr>
            <a:r>
              <a:rPr lang="en-US" sz="1400" dirty="0"/>
              <a:t>Nguyen GC et al. J Crohns Colitis . 2014;8(4):288-95</a:t>
            </a:r>
            <a:r>
              <a:rPr lang="en-US" sz="1200" dirty="0"/>
              <a:t>. </a:t>
            </a:r>
          </a:p>
          <a:p>
            <a:pPr>
              <a:spcBef>
                <a:spcPts val="0"/>
              </a:spcBef>
            </a:pPr>
            <a:r>
              <a:rPr lang="en-US" sz="2400" dirty="0" smtClean="0"/>
              <a:t>IBD consists primarily of Crohn’s disease (CD) and ulcerative colitis (UC) but microscopic colitis is also considered IBD.</a:t>
            </a:r>
          </a:p>
          <a:p>
            <a:pPr lvl="1">
              <a:spcBef>
                <a:spcPts val="0"/>
              </a:spcBef>
            </a:pPr>
            <a:r>
              <a:rPr lang="en-US" sz="1400" dirty="0"/>
              <a:t>Baumgart </a:t>
            </a:r>
            <a:r>
              <a:rPr lang="en-US" sz="1400" dirty="0" smtClean="0"/>
              <a:t>DC</a:t>
            </a:r>
            <a:r>
              <a:rPr lang="en-US" sz="1400" dirty="0"/>
              <a:t> </a:t>
            </a:r>
            <a:r>
              <a:rPr lang="en-US" sz="1400" dirty="0" smtClean="0"/>
              <a:t>et al. </a:t>
            </a:r>
            <a:r>
              <a:rPr lang="en-US" sz="1400" dirty="0"/>
              <a:t>Lancet 2012;380:1590-1605 </a:t>
            </a:r>
          </a:p>
          <a:p>
            <a:pPr>
              <a:spcBef>
                <a:spcPts val="0"/>
              </a:spcBef>
            </a:pPr>
            <a:r>
              <a:rPr lang="en-US" sz="2400" dirty="0" smtClean="0"/>
              <a:t>CD is a relapsing</a:t>
            </a:r>
            <a:r>
              <a:rPr lang="en-US" sz="2400" dirty="0"/>
              <a:t>, chronic, systemic, transmural inflammatory disease which can involve the entire gastrointestinal tract. </a:t>
            </a:r>
            <a:r>
              <a:rPr lang="en-US" sz="2400" dirty="0" smtClean="0"/>
              <a:t>UC is </a:t>
            </a:r>
            <a:r>
              <a:rPr lang="en-US" sz="2400" dirty="0"/>
              <a:t>also characterized by inflammation of the GI tract; while it can be transmural in later stages, inflammation is usually only in the epithelial layer of the colon. </a:t>
            </a:r>
            <a:endParaRPr lang="en-US" sz="2400" dirty="0" smtClean="0"/>
          </a:p>
          <a:p>
            <a:pPr lvl="1">
              <a:spcBef>
                <a:spcPts val="0"/>
              </a:spcBef>
            </a:pPr>
            <a:r>
              <a:rPr lang="en-US" sz="1400" dirty="0"/>
              <a:t>Nguyen GC et al. J Crohns Colitis . 2014;8(4):288-95.</a:t>
            </a:r>
          </a:p>
          <a:p>
            <a:pPr lvl="1">
              <a:spcBef>
                <a:spcPts val="0"/>
              </a:spcBef>
            </a:pPr>
            <a:r>
              <a:rPr lang="en-US" sz="1400" dirty="0"/>
              <a:t>Baumgart DC et al. Lancet 2012;380:1590-1605 </a:t>
            </a:r>
          </a:p>
          <a:p>
            <a:pPr lvl="1">
              <a:spcBef>
                <a:spcPts val="0"/>
              </a:spcBef>
            </a:pPr>
            <a:r>
              <a:rPr lang="en-US" sz="1400" dirty="0"/>
              <a:t>Podolsky DK. inflammatory bowel disease. N Engl J Med 2002;347:417-29 </a:t>
            </a:r>
          </a:p>
          <a:p>
            <a:pPr lvl="1">
              <a:spcBef>
                <a:spcPts val="0"/>
              </a:spcBef>
            </a:pPr>
            <a:endParaRPr lang="en-US" sz="1800" dirty="0" smtClean="0"/>
          </a:p>
          <a:p>
            <a:pPr>
              <a:spcBef>
                <a:spcPts val="0"/>
              </a:spcBef>
            </a:pPr>
            <a:endParaRPr lang="en-US" sz="2800" dirty="0" smtClean="0"/>
          </a:p>
          <a:p>
            <a:pPr lvl="1">
              <a:spcBef>
                <a:spcPts val="0"/>
              </a:spcBef>
            </a:pPr>
            <a:endParaRPr lang="en-US" sz="800" dirty="0"/>
          </a:p>
          <a:p>
            <a:pPr>
              <a:spcBef>
                <a:spcPts val="0"/>
              </a:spcBef>
            </a:pPr>
            <a:endParaRPr lang="en-US" sz="2800" dirty="0"/>
          </a:p>
          <a:p>
            <a:pPr>
              <a:spcBef>
                <a:spcPts val="0"/>
              </a:spcBef>
            </a:pPr>
            <a:endParaRPr lang="en-US" dirty="0"/>
          </a:p>
        </p:txBody>
      </p:sp>
    </p:spTree>
    <p:extLst>
      <p:ext uri="{BB962C8B-B14F-4D97-AF65-F5344CB8AC3E}">
        <p14:creationId xmlns:p14="http://schemas.microsoft.com/office/powerpoint/2010/main" val="18342755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Symptoms of CD and UC</a:t>
            </a:r>
            <a:endParaRPr lang="en-US" dirty="0"/>
          </a:p>
        </p:txBody>
      </p:sp>
      <p:sp>
        <p:nvSpPr>
          <p:cNvPr id="3" name="Content Placeholder 2"/>
          <p:cNvSpPr>
            <a:spLocks noGrp="1"/>
          </p:cNvSpPr>
          <p:nvPr>
            <p:ph idx="1"/>
          </p:nvPr>
        </p:nvSpPr>
        <p:spPr>
          <a:xfrm>
            <a:off x="381000" y="1447800"/>
            <a:ext cx="8305800" cy="4114800"/>
          </a:xfrm>
        </p:spPr>
        <p:txBody>
          <a:bodyPr/>
          <a:lstStyle/>
          <a:p>
            <a:r>
              <a:rPr lang="en-US" sz="2400" dirty="0" smtClean="0"/>
              <a:t>Symptoms:</a:t>
            </a:r>
          </a:p>
          <a:p>
            <a:pPr lvl="1"/>
            <a:r>
              <a:rPr lang="en-US" sz="2400" dirty="0" smtClean="0"/>
              <a:t>CD: abdominal </a:t>
            </a:r>
            <a:r>
              <a:rPr lang="en-US" sz="2400" dirty="0"/>
              <a:t>pain with cramping, chronic diarrhea, lack of appetite/weight loss, fatigue, and </a:t>
            </a:r>
            <a:r>
              <a:rPr lang="en-US" sz="2400" dirty="0" smtClean="0"/>
              <a:t>fever. </a:t>
            </a:r>
            <a:r>
              <a:rPr lang="en-US" sz="2400" dirty="0"/>
              <a:t>Other symptoms may include mouth sores, rectal bleeding, perianal disease as well as inflammation of joints, skin, eyes, and liver/bile ducts</a:t>
            </a:r>
            <a:r>
              <a:rPr lang="en-US" sz="2400" dirty="0" smtClean="0"/>
              <a:t>.</a:t>
            </a:r>
          </a:p>
          <a:p>
            <a:pPr lvl="1"/>
            <a:r>
              <a:rPr lang="en-US" sz="2400" dirty="0" smtClean="0"/>
              <a:t>UC: progressive </a:t>
            </a:r>
            <a:r>
              <a:rPr lang="en-US" sz="2400" dirty="0"/>
              <a:t>deterioration in consistency and urgency of bowel movements that can lead to persistent chronic loose and frequent stools, which are generally bloody with cramping, abdominal pain, tenesmus, and occasionally decrease appetite that may lead to weight loss (4). </a:t>
            </a:r>
          </a:p>
        </p:txBody>
      </p:sp>
      <p:sp>
        <p:nvSpPr>
          <p:cNvPr id="5" name="TextBox 4"/>
          <p:cNvSpPr txBox="1"/>
          <p:nvPr/>
        </p:nvSpPr>
        <p:spPr>
          <a:xfrm>
            <a:off x="457200" y="6096000"/>
            <a:ext cx="5638800" cy="646331"/>
          </a:xfrm>
          <a:prstGeom prst="rect">
            <a:avLst/>
          </a:prstGeom>
          <a:noFill/>
        </p:spPr>
        <p:txBody>
          <a:bodyPr wrap="square" rtlCol="0">
            <a:spAutoFit/>
          </a:bodyPr>
          <a:lstStyle/>
          <a:p>
            <a:pPr algn="l"/>
            <a:r>
              <a:rPr lang="en-US" sz="1200" dirty="0"/>
              <a:t>Nguyen GC et al. J Crohns Colitis . 2014;8(4):288-95.</a:t>
            </a:r>
          </a:p>
          <a:p>
            <a:pPr algn="l"/>
            <a:r>
              <a:rPr lang="en-US" sz="1200" dirty="0"/>
              <a:t>Baumgart DC et al. Lancet 2012;380:1590-1605 </a:t>
            </a:r>
          </a:p>
          <a:p>
            <a:pPr algn="l"/>
            <a:r>
              <a:rPr lang="en-US" sz="1200" dirty="0"/>
              <a:t>Podolsky DK. inflammatory bowel disease. N Engl J Med 2002;347:417-29 </a:t>
            </a:r>
          </a:p>
        </p:txBody>
      </p:sp>
    </p:spTree>
    <p:extLst>
      <p:ext uri="{BB962C8B-B14F-4D97-AF65-F5344CB8AC3E}">
        <p14:creationId xmlns:p14="http://schemas.microsoft.com/office/powerpoint/2010/main" val="2929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Therapies and Goals</a:t>
            </a:r>
            <a:endParaRPr lang="en-US" dirty="0"/>
          </a:p>
        </p:txBody>
      </p:sp>
      <p:sp>
        <p:nvSpPr>
          <p:cNvPr id="3" name="Content Placeholder 2"/>
          <p:cNvSpPr>
            <a:spLocks noGrp="1"/>
          </p:cNvSpPr>
          <p:nvPr>
            <p:ph idx="1"/>
          </p:nvPr>
        </p:nvSpPr>
        <p:spPr>
          <a:xfrm>
            <a:off x="304800" y="1524000"/>
            <a:ext cx="8458200" cy="3352800"/>
          </a:xfrm>
        </p:spPr>
        <p:txBody>
          <a:bodyPr/>
          <a:lstStyle/>
          <a:p>
            <a:pPr>
              <a:spcBef>
                <a:spcPts val="0"/>
              </a:spcBef>
            </a:pPr>
            <a:r>
              <a:rPr lang="en-US" sz="2200" dirty="0"/>
              <a:t>C</a:t>
            </a:r>
            <a:r>
              <a:rPr lang="en-US" sz="2200" dirty="0" smtClean="0"/>
              <a:t>ommon </a:t>
            </a:r>
            <a:r>
              <a:rPr lang="en-US" sz="2200" dirty="0"/>
              <a:t>therapies for </a:t>
            </a:r>
            <a:r>
              <a:rPr lang="en-US" sz="2200" dirty="0" smtClean="0"/>
              <a:t>IBD:</a:t>
            </a:r>
          </a:p>
          <a:p>
            <a:pPr lvl="1">
              <a:spcBef>
                <a:spcPts val="0"/>
              </a:spcBef>
            </a:pPr>
            <a:r>
              <a:rPr lang="en-US" sz="1800" dirty="0" smtClean="0"/>
              <a:t>aminosalycilates </a:t>
            </a:r>
            <a:r>
              <a:rPr lang="en-US" sz="1800" dirty="0"/>
              <a:t>(5-ASAs), anti-inflammatory drugs (including systemic steroids), immunomodulators, and biologic </a:t>
            </a:r>
            <a:r>
              <a:rPr lang="en-US" sz="1800" dirty="0" smtClean="0"/>
              <a:t>therapies. </a:t>
            </a:r>
          </a:p>
          <a:p>
            <a:pPr lvl="1">
              <a:spcBef>
                <a:spcPts val="0"/>
              </a:spcBef>
            </a:pPr>
            <a:r>
              <a:rPr lang="en-US" sz="1800" dirty="0" smtClean="0"/>
              <a:t>Antibiotics </a:t>
            </a:r>
            <a:r>
              <a:rPr lang="en-US" sz="1800" dirty="0"/>
              <a:t>have also been employed for IBD treatment, particularly in CD. </a:t>
            </a:r>
            <a:endParaRPr lang="en-US" sz="1800" dirty="0" smtClean="0"/>
          </a:p>
          <a:p>
            <a:pPr lvl="1">
              <a:spcBef>
                <a:spcPts val="0"/>
              </a:spcBef>
            </a:pPr>
            <a:r>
              <a:rPr lang="en-US" sz="1800" dirty="0" smtClean="0"/>
              <a:t>Other </a:t>
            </a:r>
            <a:r>
              <a:rPr lang="en-US" sz="1800" dirty="0"/>
              <a:t>options for complicated cases or patients who do not respond to pharmaceutical therapy include surgery, particularly colectomy, bowel resections, strictureplasty, and abscess </a:t>
            </a:r>
            <a:r>
              <a:rPr lang="en-US" sz="1800" dirty="0" smtClean="0"/>
              <a:t>drainages. </a:t>
            </a:r>
          </a:p>
          <a:p>
            <a:pPr>
              <a:spcBef>
                <a:spcPts val="0"/>
              </a:spcBef>
            </a:pPr>
            <a:r>
              <a:rPr lang="en-US" sz="2200" dirty="0" smtClean="0"/>
              <a:t>Treatment Goals: So-call “complete” or “deep remission”</a:t>
            </a:r>
          </a:p>
          <a:p>
            <a:pPr lvl="1">
              <a:spcBef>
                <a:spcPts val="0"/>
              </a:spcBef>
            </a:pPr>
            <a:r>
              <a:rPr lang="en-US" sz="1800" dirty="0" smtClean="0"/>
              <a:t>Clinical remission</a:t>
            </a:r>
          </a:p>
          <a:p>
            <a:pPr lvl="1">
              <a:spcBef>
                <a:spcPts val="0"/>
              </a:spcBef>
            </a:pPr>
            <a:r>
              <a:rPr lang="en-US" sz="1800" dirty="0" smtClean="0"/>
              <a:t>Endoscopic remission</a:t>
            </a:r>
          </a:p>
          <a:p>
            <a:pPr lvl="1">
              <a:spcBef>
                <a:spcPts val="0"/>
              </a:spcBef>
            </a:pPr>
            <a:r>
              <a:rPr lang="en-US" sz="1800" dirty="0" smtClean="0"/>
              <a:t>Tissue healing</a:t>
            </a:r>
            <a:endParaRPr lang="en-US" sz="1800" dirty="0"/>
          </a:p>
        </p:txBody>
      </p:sp>
      <p:sp>
        <p:nvSpPr>
          <p:cNvPr id="4" name="Rectangle 3"/>
          <p:cNvSpPr/>
          <p:nvPr/>
        </p:nvSpPr>
        <p:spPr>
          <a:xfrm>
            <a:off x="154858" y="4876800"/>
            <a:ext cx="7236542" cy="1754326"/>
          </a:xfrm>
          <a:prstGeom prst="rect">
            <a:avLst/>
          </a:prstGeom>
        </p:spPr>
        <p:txBody>
          <a:bodyPr wrap="square">
            <a:spAutoFit/>
          </a:bodyPr>
          <a:lstStyle/>
          <a:p>
            <a:pPr algn="l"/>
            <a:r>
              <a:rPr lang="en-US" sz="1200" dirty="0"/>
              <a:t>Talley </a:t>
            </a:r>
            <a:r>
              <a:rPr lang="en-US" sz="1200" dirty="0" smtClean="0"/>
              <a:t>NJ </a:t>
            </a:r>
            <a:r>
              <a:rPr lang="en-US" sz="1200" dirty="0"/>
              <a:t>et al. An evidence-based systematic review on medical therapies for inflammatory bowel disease. Am J Gastroenterol. 2011 Apr;106 Suppl </a:t>
            </a:r>
            <a:r>
              <a:rPr lang="en-US" sz="1200" dirty="0" smtClean="0"/>
              <a:t>S2–25.</a:t>
            </a:r>
            <a:endParaRPr lang="en-US" sz="1200" dirty="0"/>
          </a:p>
          <a:p>
            <a:pPr algn="l"/>
            <a:r>
              <a:rPr lang="en-US" sz="1200" dirty="0" smtClean="0"/>
              <a:t>Abraham </a:t>
            </a:r>
            <a:r>
              <a:rPr lang="en-US" sz="1200" dirty="0"/>
              <a:t>C, Cho JH. Inflammatory bowel disease. N Engl J Med. 2009 Nov 19;361(21):2066–78. </a:t>
            </a:r>
            <a:endParaRPr lang="en-US" sz="1200" dirty="0" smtClean="0"/>
          </a:p>
          <a:p>
            <a:pPr algn="l"/>
            <a:r>
              <a:rPr lang="en-US" sz="1200" dirty="0"/>
              <a:t>Crohn’s and Colitis Foundation of America. Treatment for IBD. 2014. Retrieved from http://www.ccfa.org/resources/treatment-options-in-ibd.html. </a:t>
            </a:r>
            <a:endParaRPr lang="en-US" sz="1200" dirty="0" smtClean="0"/>
          </a:p>
          <a:p>
            <a:pPr algn="l"/>
            <a:r>
              <a:rPr lang="en-US" sz="1200" dirty="0" smtClean="0"/>
              <a:t>Panaccione R</a:t>
            </a:r>
            <a:r>
              <a:rPr lang="en-US" sz="1200" dirty="0"/>
              <a:t> </a:t>
            </a:r>
            <a:r>
              <a:rPr lang="en-US" sz="1200" dirty="0" smtClean="0"/>
              <a:t>et al. </a:t>
            </a:r>
            <a:r>
              <a:rPr lang="en-US" sz="1200" dirty="0"/>
              <a:t>Evolving definitions of remission in Crohn's disease. Inflamm Bowel Dis 2013;19(8):1645-53. </a:t>
            </a:r>
          </a:p>
          <a:p>
            <a:pPr algn="l"/>
            <a:r>
              <a:rPr lang="en-US" sz="1200" dirty="0" smtClean="0"/>
              <a:t>Bryant RV</a:t>
            </a:r>
            <a:r>
              <a:rPr lang="en-US" sz="1200" dirty="0"/>
              <a:t> </a:t>
            </a:r>
            <a:r>
              <a:rPr lang="en-US" sz="1200" dirty="0" smtClean="0"/>
              <a:t>et al. </a:t>
            </a:r>
            <a:r>
              <a:rPr lang="en-US" sz="1200" dirty="0"/>
              <a:t>Systematic review: Histological remission in inflammatory bowel disease. Is 'complete' remission the new treatment paradigm? An IOIBD initiative. J Crohns Colitis 2014;8(12):1582-1597. </a:t>
            </a:r>
          </a:p>
        </p:txBody>
      </p:sp>
    </p:spTree>
    <p:extLst>
      <p:ext uri="{BB962C8B-B14F-4D97-AF65-F5344CB8AC3E}">
        <p14:creationId xmlns:p14="http://schemas.microsoft.com/office/powerpoint/2010/main" val="1526594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143000"/>
          </a:xfrm>
        </p:spPr>
        <p:txBody>
          <a:bodyPr/>
          <a:lstStyle/>
          <a:p>
            <a:r>
              <a:rPr lang="en-US" sz="3200" dirty="0"/>
              <a:t>Management of IBD Patients with Oral Serum-Derived Bovine </a:t>
            </a:r>
            <a:r>
              <a:rPr lang="en-US" sz="3200" dirty="0" smtClean="0"/>
              <a:t>Immunoglobulin</a:t>
            </a:r>
            <a:r>
              <a:rPr lang="en-US" sz="3200" dirty="0"/>
              <a:t>: </a:t>
            </a:r>
            <a:br>
              <a:rPr lang="en-US" sz="3200" dirty="0"/>
            </a:br>
            <a:r>
              <a:rPr lang="en-US" sz="3200" dirty="0"/>
              <a:t>A Retrospective Case Series</a:t>
            </a:r>
          </a:p>
        </p:txBody>
      </p:sp>
      <p:sp>
        <p:nvSpPr>
          <p:cNvPr id="3" name="Content Placeholder 2"/>
          <p:cNvSpPr>
            <a:spLocks noGrp="1"/>
          </p:cNvSpPr>
          <p:nvPr>
            <p:ph idx="1"/>
          </p:nvPr>
        </p:nvSpPr>
        <p:spPr>
          <a:xfrm>
            <a:off x="304800" y="1524000"/>
            <a:ext cx="8458200" cy="5638800"/>
          </a:xfrm>
        </p:spPr>
        <p:txBody>
          <a:bodyPr/>
          <a:lstStyle/>
          <a:p>
            <a:r>
              <a:rPr lang="en-US" sz="2200" b="1" dirty="0"/>
              <a:t>A single-center retrospective chart analysis of patients with IBD (n=45</a:t>
            </a:r>
            <a:r>
              <a:rPr lang="en-US" sz="2200" b="1" dirty="0" smtClean="0"/>
              <a:t>) </a:t>
            </a:r>
            <a:r>
              <a:rPr lang="en-US" sz="2200" b="1" dirty="0"/>
              <a:t>utilizing SBI at 5 g/d as nutritional add-on therapy </a:t>
            </a:r>
            <a:r>
              <a:rPr lang="en-US" sz="2200" b="1" dirty="0" smtClean="0"/>
              <a:t>for </a:t>
            </a:r>
            <a:r>
              <a:rPr lang="en-US" sz="2200" b="1" dirty="0"/>
              <a:t>management of chronic loose and frequent stools was performed to evaluate the medical food’s effect on overall disease management. </a:t>
            </a:r>
            <a:endParaRPr lang="en-US" sz="2200" b="1" dirty="0" smtClean="0"/>
          </a:p>
          <a:p>
            <a:r>
              <a:rPr lang="en-US" sz="2200" dirty="0" smtClean="0"/>
              <a:t>Standard-of-care measurement </a:t>
            </a:r>
            <a:r>
              <a:rPr lang="en-US" sz="2200" dirty="0"/>
              <a:t>for change in therapeutic </a:t>
            </a:r>
            <a:r>
              <a:rPr lang="en-US" sz="2200" dirty="0" smtClean="0"/>
              <a:t>regimen: </a:t>
            </a:r>
            <a:r>
              <a:rPr lang="en-US" sz="2200" dirty="0"/>
              <a:t>patients </a:t>
            </a:r>
            <a:r>
              <a:rPr lang="en-US" sz="2200" dirty="0" smtClean="0"/>
              <a:t>administered </a:t>
            </a:r>
            <a:r>
              <a:rPr lang="en-US" sz="2200" dirty="0"/>
              <a:t>any new </a:t>
            </a:r>
            <a:r>
              <a:rPr lang="en-US" sz="2200" dirty="0" smtClean="0"/>
              <a:t>agent </a:t>
            </a:r>
            <a:r>
              <a:rPr lang="en-US" sz="2200" dirty="0"/>
              <a:t>contacted weekly for assessment of their condition using a 5-tier scale to score </a:t>
            </a:r>
            <a:r>
              <a:rPr lang="en-US" sz="2200" dirty="0" smtClean="0"/>
              <a:t>overall disease management </a:t>
            </a:r>
            <a:r>
              <a:rPr lang="en-US" sz="2200" dirty="0"/>
              <a:t>in </a:t>
            </a:r>
            <a:r>
              <a:rPr lang="en-US" sz="2200" dirty="0" smtClean="0"/>
              <a:t>response (0</a:t>
            </a:r>
            <a:r>
              <a:rPr lang="en-US" sz="2200" dirty="0"/>
              <a:t>= none; 1= minimal; 2= moderate; 3= significant; 4= complete). </a:t>
            </a:r>
            <a:endParaRPr lang="en-US" sz="2200" dirty="0" smtClean="0"/>
          </a:p>
          <a:p>
            <a:r>
              <a:rPr lang="en-US" sz="2200" dirty="0" smtClean="0"/>
              <a:t>A </a:t>
            </a:r>
            <a:r>
              <a:rPr lang="en-US" sz="2200" dirty="0"/>
              <a:t>multivariate ordered logistical regression model that controlled for patient characteristics was used to determine the </a:t>
            </a:r>
            <a:r>
              <a:rPr lang="en-US" sz="2200" dirty="0" smtClean="0"/>
              <a:t>odds ratio at </a:t>
            </a:r>
            <a:r>
              <a:rPr lang="en-US" sz="2200" dirty="0"/>
              <a:t>week 1 (baseline) and after 12 weeks (end point). </a:t>
            </a:r>
          </a:p>
        </p:txBody>
      </p:sp>
      <p:sp>
        <p:nvSpPr>
          <p:cNvPr id="4" name="Rectangle 3"/>
          <p:cNvSpPr/>
          <p:nvPr/>
        </p:nvSpPr>
        <p:spPr>
          <a:xfrm>
            <a:off x="381000" y="6320135"/>
            <a:ext cx="6324600" cy="461665"/>
          </a:xfrm>
          <a:prstGeom prst="rect">
            <a:avLst/>
          </a:prstGeom>
        </p:spPr>
        <p:txBody>
          <a:bodyPr wrap="square">
            <a:spAutoFit/>
          </a:bodyPr>
          <a:lstStyle/>
          <a:p>
            <a:pPr algn="l"/>
            <a:r>
              <a:rPr lang="en-US" sz="1200" dirty="0" smtClean="0"/>
              <a:t>Shafran et al. Management </a:t>
            </a:r>
            <a:r>
              <a:rPr lang="en-US" sz="1200" dirty="0"/>
              <a:t>of IBD Patients with Oral Serum-Derived Bovine Immunoglobulin: </a:t>
            </a:r>
            <a:r>
              <a:rPr lang="en-US" sz="1200" dirty="0" smtClean="0"/>
              <a:t>A </a:t>
            </a:r>
            <a:r>
              <a:rPr lang="en-US" sz="1200" dirty="0"/>
              <a:t>Retrospective Case </a:t>
            </a:r>
            <a:r>
              <a:rPr lang="en-US" sz="1200" dirty="0" smtClean="0"/>
              <a:t>Series. Submitted.</a:t>
            </a:r>
            <a:endParaRPr lang="en-US" sz="1200" dirty="0"/>
          </a:p>
        </p:txBody>
      </p:sp>
    </p:spTree>
    <p:extLst>
      <p:ext uri="{BB962C8B-B14F-4D97-AF65-F5344CB8AC3E}">
        <p14:creationId xmlns:p14="http://schemas.microsoft.com/office/powerpoint/2010/main" val="3280583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sz="3600" dirty="0" smtClean="0"/>
              <a:t>Patient Population</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3428815525"/>
              </p:ext>
            </p:extLst>
          </p:nvPr>
        </p:nvGraphicFramePr>
        <p:xfrm>
          <a:off x="685800" y="1752600"/>
          <a:ext cx="7467600" cy="4114800"/>
        </p:xfrm>
        <a:graphic>
          <a:graphicData uri="http://schemas.openxmlformats.org/drawingml/2006/table">
            <a:tbl>
              <a:tblPr firstRow="1" firstCol="1" bandRow="1">
                <a:tableStyleId>{7E9639D4-E3E2-4D34-9284-5A2195B3D0D7}</a:tableStyleId>
              </a:tblPr>
              <a:tblGrid>
                <a:gridCol w="4074583"/>
                <a:gridCol w="3393017"/>
              </a:tblGrid>
              <a:tr h="0">
                <a:tc>
                  <a:txBody>
                    <a:bodyPr/>
                    <a:lstStyle/>
                    <a:p>
                      <a:pPr marL="0" marR="0">
                        <a:lnSpc>
                          <a:spcPct val="150000"/>
                        </a:lnSpc>
                        <a:spcBef>
                          <a:spcPts val="0"/>
                        </a:spcBef>
                        <a:spcAft>
                          <a:spcPts val="0"/>
                        </a:spcAft>
                      </a:pPr>
                      <a:r>
                        <a:rPr lang="en-US" sz="2000" b="1" dirty="0">
                          <a:effectLst/>
                        </a:rPr>
                        <a:t>Characteristic</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Analyzed  Patients (N=45)</a:t>
                      </a:r>
                      <a:endParaRPr lang="en-US" sz="2000" b="1" dirty="0">
                        <a:effectLst/>
                        <a:latin typeface="Calibri"/>
                        <a:ea typeface="Calibri"/>
                        <a:cs typeface="Times New Roman"/>
                      </a:endParaRPr>
                    </a:p>
                  </a:txBody>
                  <a:tcPr marL="68580" marR="68580" marT="0" marB="0"/>
                </a:tc>
              </a:tr>
              <a:tr h="0">
                <a:tc>
                  <a:txBody>
                    <a:bodyPr/>
                    <a:lstStyle/>
                    <a:p>
                      <a:pPr marL="0" marR="0">
                        <a:lnSpc>
                          <a:spcPct val="150000"/>
                        </a:lnSpc>
                        <a:spcBef>
                          <a:spcPts val="0"/>
                        </a:spcBef>
                        <a:spcAft>
                          <a:spcPts val="0"/>
                        </a:spcAft>
                      </a:pPr>
                      <a:r>
                        <a:rPr lang="en-US" sz="2000" b="1" dirty="0">
                          <a:effectLst/>
                        </a:rPr>
                        <a:t>Age in years, mean (SD)</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51.5 (19.0)</a:t>
                      </a:r>
                      <a:endParaRPr lang="en-US" sz="2000" b="1" dirty="0">
                        <a:effectLst/>
                        <a:latin typeface="Calibri"/>
                        <a:ea typeface="Calibri"/>
                        <a:cs typeface="Times New Roman"/>
                      </a:endParaRPr>
                    </a:p>
                  </a:txBody>
                  <a:tcPr marL="68580" marR="68580" marT="0" marB="0"/>
                </a:tc>
              </a:tr>
              <a:tr h="0">
                <a:tc>
                  <a:txBody>
                    <a:bodyPr/>
                    <a:lstStyle/>
                    <a:p>
                      <a:pPr marL="0" marR="0">
                        <a:lnSpc>
                          <a:spcPct val="150000"/>
                        </a:lnSpc>
                        <a:spcBef>
                          <a:spcPts val="0"/>
                        </a:spcBef>
                        <a:spcAft>
                          <a:spcPts val="0"/>
                        </a:spcAft>
                      </a:pPr>
                      <a:r>
                        <a:rPr lang="en-US" sz="2000" b="1" dirty="0">
                          <a:effectLst/>
                        </a:rPr>
                        <a:t>Senior age group (&gt;=65 years), n (%)</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10 (22.2%)</a:t>
                      </a:r>
                      <a:endParaRPr lang="en-US" sz="2000" b="1" dirty="0">
                        <a:effectLst/>
                        <a:latin typeface="Calibri"/>
                        <a:ea typeface="Calibri"/>
                        <a:cs typeface="Times New Roman"/>
                      </a:endParaRPr>
                    </a:p>
                  </a:txBody>
                  <a:tcPr marL="68580" marR="68580" marT="0" marB="0"/>
                </a:tc>
              </a:tr>
              <a:tr h="0">
                <a:tc>
                  <a:txBody>
                    <a:bodyPr/>
                    <a:lstStyle/>
                    <a:p>
                      <a:pPr marL="0" marR="0">
                        <a:lnSpc>
                          <a:spcPct val="150000"/>
                        </a:lnSpc>
                        <a:spcBef>
                          <a:spcPts val="0"/>
                        </a:spcBef>
                        <a:spcAft>
                          <a:spcPts val="0"/>
                        </a:spcAft>
                      </a:pPr>
                      <a:r>
                        <a:rPr lang="en-US" sz="2000" b="1" dirty="0">
                          <a:effectLst/>
                        </a:rPr>
                        <a:t>Female, n (%)</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17 (37.8%)</a:t>
                      </a:r>
                      <a:endParaRPr lang="en-US" sz="2000" b="1" dirty="0">
                        <a:effectLst/>
                        <a:latin typeface="Calibri"/>
                        <a:ea typeface="Calibri"/>
                        <a:cs typeface="Times New Roman"/>
                      </a:endParaRPr>
                    </a:p>
                  </a:txBody>
                  <a:tcPr marL="68580" marR="68580" marT="0" marB="0"/>
                </a:tc>
              </a:tr>
              <a:tr h="0">
                <a:tc>
                  <a:txBody>
                    <a:bodyPr/>
                    <a:lstStyle/>
                    <a:p>
                      <a:pPr marL="0" marR="0">
                        <a:lnSpc>
                          <a:spcPct val="150000"/>
                        </a:lnSpc>
                        <a:spcBef>
                          <a:spcPts val="0"/>
                        </a:spcBef>
                        <a:spcAft>
                          <a:spcPts val="0"/>
                        </a:spcAft>
                      </a:pPr>
                      <a:r>
                        <a:rPr lang="en-US" sz="2000" b="1" dirty="0">
                          <a:effectLst/>
                        </a:rPr>
                        <a:t>Race white, n (%) </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41 (91.1%)</a:t>
                      </a:r>
                      <a:endParaRPr lang="en-US" sz="2000" b="1" dirty="0">
                        <a:effectLst/>
                        <a:latin typeface="Calibri"/>
                        <a:ea typeface="Calibri"/>
                        <a:cs typeface="Times New Roman"/>
                      </a:endParaRPr>
                    </a:p>
                  </a:txBody>
                  <a:tcPr marL="68580" marR="68580" marT="0" marB="0"/>
                </a:tc>
              </a:tr>
              <a:tr h="0">
                <a:tc>
                  <a:txBody>
                    <a:bodyPr/>
                    <a:lstStyle/>
                    <a:p>
                      <a:pPr marL="0" marR="0">
                        <a:lnSpc>
                          <a:spcPct val="150000"/>
                        </a:lnSpc>
                        <a:spcBef>
                          <a:spcPts val="0"/>
                        </a:spcBef>
                        <a:spcAft>
                          <a:spcPts val="0"/>
                        </a:spcAft>
                      </a:pPr>
                      <a:r>
                        <a:rPr lang="en-US" sz="2000" b="1" dirty="0">
                          <a:effectLst/>
                        </a:rPr>
                        <a:t>Diagnosis, </a:t>
                      </a:r>
                      <a:endParaRPr lang="en-US" sz="2000" b="1" dirty="0" smtClean="0">
                        <a:effectLst/>
                      </a:endParaRPr>
                    </a:p>
                    <a:p>
                      <a:pPr marL="0" marR="0">
                        <a:lnSpc>
                          <a:spcPct val="150000"/>
                        </a:lnSpc>
                        <a:spcBef>
                          <a:spcPts val="0"/>
                        </a:spcBef>
                        <a:spcAft>
                          <a:spcPts val="0"/>
                        </a:spcAft>
                      </a:pPr>
                      <a:r>
                        <a:rPr lang="en-US" sz="2000" b="1" dirty="0" smtClean="0">
                          <a:effectLst/>
                        </a:rPr>
                        <a:t>Crohn’s </a:t>
                      </a:r>
                      <a:r>
                        <a:rPr lang="en-US" sz="2000" b="1" dirty="0">
                          <a:effectLst/>
                        </a:rPr>
                        <a:t>disease (CD), n (%)</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38 (84.4%)</a:t>
                      </a:r>
                      <a:endParaRPr lang="en-US" sz="2000" b="1" dirty="0">
                        <a:effectLst/>
                        <a:latin typeface="Calibri"/>
                        <a:ea typeface="Calibri"/>
                        <a:cs typeface="Times New Roman"/>
                      </a:endParaRPr>
                    </a:p>
                  </a:txBody>
                  <a:tcPr marL="68580" marR="68580" marT="0" marB="0"/>
                </a:tc>
              </a:tr>
              <a:tr h="0">
                <a:tc>
                  <a:txBody>
                    <a:bodyPr/>
                    <a:lstStyle/>
                    <a:p>
                      <a:pPr marL="0" marR="0">
                        <a:lnSpc>
                          <a:spcPct val="150000"/>
                        </a:lnSpc>
                        <a:spcBef>
                          <a:spcPts val="0"/>
                        </a:spcBef>
                        <a:spcAft>
                          <a:spcPts val="0"/>
                        </a:spcAft>
                      </a:pPr>
                      <a:r>
                        <a:rPr lang="en-US" sz="2000" b="1" dirty="0" smtClean="0">
                          <a:effectLst/>
                        </a:rPr>
                        <a:t>Ulcerative </a:t>
                      </a:r>
                      <a:r>
                        <a:rPr lang="en-US" sz="2000" b="1" dirty="0">
                          <a:effectLst/>
                        </a:rPr>
                        <a:t>colitis (UC), n (%)</a:t>
                      </a:r>
                      <a:endParaRPr lang="en-US" sz="2000" b="1" dirty="0">
                        <a:effectLst/>
                        <a:latin typeface="Calibri"/>
                        <a:ea typeface="Calibri"/>
                        <a:cs typeface="Times New Roman"/>
                      </a:endParaRPr>
                    </a:p>
                  </a:txBody>
                  <a:tcPr marL="68580" marR="68580" marT="0" marB="0"/>
                </a:tc>
                <a:tc>
                  <a:txBody>
                    <a:bodyPr/>
                    <a:lstStyle/>
                    <a:p>
                      <a:pPr marL="0" marR="0" algn="ctr">
                        <a:lnSpc>
                          <a:spcPct val="150000"/>
                        </a:lnSpc>
                        <a:spcBef>
                          <a:spcPts val="0"/>
                        </a:spcBef>
                        <a:spcAft>
                          <a:spcPts val="0"/>
                        </a:spcAft>
                      </a:pPr>
                      <a:r>
                        <a:rPr lang="en-US" sz="2000" b="1" dirty="0">
                          <a:effectLst/>
                        </a:rPr>
                        <a:t>7 (15.6%)</a:t>
                      </a:r>
                      <a:endParaRPr lang="en-US" sz="2000" b="1" dirty="0">
                        <a:effectLst/>
                        <a:latin typeface="Calibri"/>
                        <a:ea typeface="Calibri"/>
                        <a:cs typeface="Times New Roman"/>
                      </a:endParaRPr>
                    </a:p>
                  </a:txBody>
                  <a:tcPr marL="68580" marR="68580" marT="0" marB="0"/>
                </a:tc>
              </a:tr>
            </a:tbl>
          </a:graphicData>
        </a:graphic>
      </p:graphicFrame>
      <p:sp>
        <p:nvSpPr>
          <p:cNvPr id="4" name="Rectangle 3"/>
          <p:cNvSpPr/>
          <p:nvPr/>
        </p:nvSpPr>
        <p:spPr>
          <a:xfrm>
            <a:off x="381000" y="6320135"/>
            <a:ext cx="6324600" cy="461665"/>
          </a:xfrm>
          <a:prstGeom prst="rect">
            <a:avLst/>
          </a:prstGeom>
        </p:spPr>
        <p:txBody>
          <a:bodyPr wrap="square">
            <a:spAutoFit/>
          </a:bodyPr>
          <a:lstStyle/>
          <a:p>
            <a:pPr algn="l"/>
            <a:r>
              <a:rPr lang="en-US" sz="1200" dirty="0" smtClean="0"/>
              <a:t>Shafran et al. Management </a:t>
            </a:r>
            <a:r>
              <a:rPr lang="en-US" sz="1200" dirty="0"/>
              <a:t>of IBD Patients with Oral Serum-Derived Bovine Immunoglobulin: </a:t>
            </a:r>
            <a:r>
              <a:rPr lang="en-US" sz="1200" dirty="0" smtClean="0"/>
              <a:t>A </a:t>
            </a:r>
            <a:r>
              <a:rPr lang="en-US" sz="1200" dirty="0"/>
              <a:t>Retrospective Case </a:t>
            </a:r>
            <a:r>
              <a:rPr lang="en-US" sz="1200" dirty="0" smtClean="0"/>
              <a:t>Series. In preparation.</a:t>
            </a:r>
            <a:endParaRPr lang="en-US" sz="1200" dirty="0"/>
          </a:p>
        </p:txBody>
      </p:sp>
    </p:spTree>
    <p:extLst>
      <p:ext uri="{BB962C8B-B14F-4D97-AF65-F5344CB8AC3E}">
        <p14:creationId xmlns:p14="http://schemas.microsoft.com/office/powerpoint/2010/main" val="1649432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53400" cy="838200"/>
          </a:xfrm>
        </p:spPr>
        <p:txBody>
          <a:bodyPr/>
          <a:lstStyle/>
          <a:p>
            <a:r>
              <a:rPr lang="en-US" sz="3600" dirty="0" smtClean="0"/>
              <a:t>Average Patient Response per Week</a:t>
            </a:r>
            <a:endParaRPr lang="en-US" sz="3600" dirty="0"/>
          </a:p>
        </p:txBody>
      </p:sp>
      <p:sp>
        <p:nvSpPr>
          <p:cNvPr id="4" name="Rectangle 3"/>
          <p:cNvSpPr/>
          <p:nvPr/>
        </p:nvSpPr>
        <p:spPr>
          <a:xfrm>
            <a:off x="381000" y="6320135"/>
            <a:ext cx="6324600" cy="461665"/>
          </a:xfrm>
          <a:prstGeom prst="rect">
            <a:avLst/>
          </a:prstGeom>
        </p:spPr>
        <p:txBody>
          <a:bodyPr wrap="square">
            <a:spAutoFit/>
          </a:bodyPr>
          <a:lstStyle/>
          <a:p>
            <a:pPr algn="l"/>
            <a:r>
              <a:rPr lang="en-US" sz="1200" dirty="0" smtClean="0"/>
              <a:t>Shafran et al. Management </a:t>
            </a:r>
            <a:r>
              <a:rPr lang="en-US" sz="1200" dirty="0"/>
              <a:t>of IBD Patients with Oral Serum-Derived Bovine Immunoglobulin: </a:t>
            </a:r>
            <a:r>
              <a:rPr lang="en-US" sz="1200" dirty="0" smtClean="0"/>
              <a:t>A </a:t>
            </a:r>
            <a:r>
              <a:rPr lang="en-US" sz="1200" dirty="0"/>
              <a:t>Retrospective Case </a:t>
            </a:r>
            <a:r>
              <a:rPr lang="en-US" sz="1200" dirty="0" smtClean="0"/>
              <a:t>Series. In preparation.</a:t>
            </a:r>
            <a:endParaRPr lang="en-US" sz="1200"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371600"/>
            <a:ext cx="7010399" cy="4572000"/>
          </a:xfrm>
          <a:prstGeom prst="rect">
            <a:avLst/>
          </a:prstGeom>
          <a:noFill/>
          <a:ln>
            <a:noFill/>
          </a:ln>
        </p:spPr>
      </p:pic>
    </p:spTree>
    <p:extLst>
      <p:ext uri="{BB962C8B-B14F-4D97-AF65-F5344CB8AC3E}">
        <p14:creationId xmlns:p14="http://schemas.microsoft.com/office/powerpoint/2010/main" val="4131413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3600" dirty="0" smtClean="0"/>
              <a:t>Results and Conclusion</a:t>
            </a:r>
            <a:endParaRPr lang="en-US" sz="3600" dirty="0"/>
          </a:p>
        </p:txBody>
      </p:sp>
      <p:sp>
        <p:nvSpPr>
          <p:cNvPr id="3" name="Content Placeholder 2"/>
          <p:cNvSpPr>
            <a:spLocks noGrp="1"/>
          </p:cNvSpPr>
          <p:nvPr>
            <p:ph idx="1"/>
          </p:nvPr>
        </p:nvSpPr>
        <p:spPr>
          <a:xfrm>
            <a:off x="685800" y="1371600"/>
            <a:ext cx="7772400" cy="4114800"/>
          </a:xfrm>
        </p:spPr>
        <p:txBody>
          <a:bodyPr/>
          <a:lstStyle/>
          <a:p>
            <a:r>
              <a:rPr lang="en-US" sz="2400" dirty="0"/>
              <a:t>The odds ratio resulting from the statistical model showed that the entire group of IBD patients were </a:t>
            </a:r>
            <a:r>
              <a:rPr lang="en-US" sz="2400" dirty="0" smtClean="0"/>
              <a:t>2.8 </a:t>
            </a:r>
            <a:r>
              <a:rPr lang="en-US" sz="2400" dirty="0"/>
              <a:t>(CI: 1.266 - 6.016, p = 0.011) times more likely to report management continuing on therapy after the initial measurement. These results were not significantly associated with age, sex, diagnosis, or race. </a:t>
            </a:r>
            <a:endParaRPr lang="en-US" sz="2400" dirty="0" smtClean="0"/>
          </a:p>
          <a:p>
            <a:r>
              <a:rPr lang="en-US" sz="2400" dirty="0"/>
              <a:t>These results suggest that SBI increases the likelihood of patient-reported condition management in a variety of IBD patients and thus should be considered for the nutritional management of IBD regardless of disease activity, location, phenotype, duration, or complexity. </a:t>
            </a:r>
          </a:p>
        </p:txBody>
      </p:sp>
      <p:sp>
        <p:nvSpPr>
          <p:cNvPr id="4" name="Rectangle 3"/>
          <p:cNvSpPr/>
          <p:nvPr/>
        </p:nvSpPr>
        <p:spPr>
          <a:xfrm>
            <a:off x="381000" y="6320135"/>
            <a:ext cx="6324600" cy="461665"/>
          </a:xfrm>
          <a:prstGeom prst="rect">
            <a:avLst/>
          </a:prstGeom>
        </p:spPr>
        <p:txBody>
          <a:bodyPr wrap="square">
            <a:spAutoFit/>
          </a:bodyPr>
          <a:lstStyle/>
          <a:p>
            <a:pPr algn="l"/>
            <a:r>
              <a:rPr lang="en-US" sz="1200" dirty="0" smtClean="0"/>
              <a:t>Shafran et al. Management </a:t>
            </a:r>
            <a:r>
              <a:rPr lang="en-US" sz="1200" dirty="0"/>
              <a:t>of IBD Patients with Oral Serum-Derived Bovine Immunoglobulin: </a:t>
            </a:r>
            <a:r>
              <a:rPr lang="en-US" sz="1200" dirty="0" smtClean="0"/>
              <a:t>A </a:t>
            </a:r>
            <a:r>
              <a:rPr lang="en-US" sz="1200" dirty="0"/>
              <a:t>Retrospective Case </a:t>
            </a:r>
            <a:r>
              <a:rPr lang="en-US" sz="1200" dirty="0" smtClean="0"/>
              <a:t>Series. In preparation.</a:t>
            </a:r>
            <a:endParaRPr lang="en-US" sz="1200" dirty="0"/>
          </a:p>
        </p:txBody>
      </p:sp>
    </p:spTree>
    <p:extLst>
      <p:ext uri="{BB962C8B-B14F-4D97-AF65-F5344CB8AC3E}">
        <p14:creationId xmlns:p14="http://schemas.microsoft.com/office/powerpoint/2010/main" val="2235854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lstStyle/>
          <a:p>
            <a:r>
              <a:rPr lang="en-US" sz="3200" dirty="0" smtClean="0"/>
              <a:t>Retrospective SBI Use </a:t>
            </a:r>
            <a:r>
              <a:rPr lang="en-US" sz="3200" dirty="0"/>
              <a:t>in the </a:t>
            </a:r>
            <a:r>
              <a:rPr lang="en-US" sz="3200" dirty="0" smtClean="0"/>
              <a:t>Management </a:t>
            </a:r>
            <a:r>
              <a:rPr lang="en-US" sz="3200" dirty="0"/>
              <a:t>of Patients with Inflammatory Bowel Disease</a:t>
            </a:r>
          </a:p>
        </p:txBody>
      </p:sp>
      <p:sp>
        <p:nvSpPr>
          <p:cNvPr id="3" name="Content Placeholder 2"/>
          <p:cNvSpPr>
            <a:spLocks noGrp="1"/>
          </p:cNvSpPr>
          <p:nvPr>
            <p:ph idx="1"/>
          </p:nvPr>
        </p:nvSpPr>
        <p:spPr>
          <a:xfrm>
            <a:off x="304800" y="1447800"/>
            <a:ext cx="8458200" cy="3962400"/>
          </a:xfrm>
        </p:spPr>
        <p:txBody>
          <a:bodyPr/>
          <a:lstStyle/>
          <a:p>
            <a:r>
              <a:rPr lang="en-US" sz="2800" dirty="0"/>
              <a:t>R</a:t>
            </a:r>
            <a:r>
              <a:rPr lang="en-US" sz="2800" dirty="0" smtClean="0"/>
              <a:t>etrospective review </a:t>
            </a:r>
            <a:r>
              <a:rPr lang="en-US" sz="2800" dirty="0"/>
              <a:t>from a collection of seven patients </a:t>
            </a:r>
            <a:r>
              <a:rPr lang="en-US" sz="2800" dirty="0" smtClean="0"/>
              <a:t>with Crohn’s disease or </a:t>
            </a:r>
            <a:r>
              <a:rPr lang="en-US" sz="2800" dirty="0"/>
              <a:t>ulcerative colitis (UC) </a:t>
            </a:r>
            <a:r>
              <a:rPr lang="en-US" sz="2800" dirty="0" smtClean="0"/>
              <a:t>who </a:t>
            </a:r>
            <a:r>
              <a:rPr lang="en-US" sz="2800" dirty="0"/>
              <a:t>had SBI </a:t>
            </a:r>
            <a:r>
              <a:rPr lang="en-US" sz="2800" dirty="0" smtClean="0"/>
              <a:t>incorporated into their </a:t>
            </a:r>
            <a:r>
              <a:rPr lang="en-US" sz="2800" dirty="0"/>
              <a:t>therapeutic regimens.  All had previously failed to respond or fully respond to conventional therapies. </a:t>
            </a:r>
            <a:endParaRPr lang="en-US" sz="2800" dirty="0" smtClean="0"/>
          </a:p>
          <a:p>
            <a:r>
              <a:rPr lang="en-US" sz="2800" dirty="0" smtClean="0"/>
              <a:t>Their </a:t>
            </a:r>
            <a:r>
              <a:rPr lang="en-US" sz="2800" dirty="0"/>
              <a:t>individual responses to SBI therapy were evaluated to determine the potential for use of SBI for patients with IBD.</a:t>
            </a:r>
          </a:p>
          <a:p>
            <a:endParaRPr lang="en-US" sz="2800" dirty="0"/>
          </a:p>
        </p:txBody>
      </p:sp>
      <p:sp>
        <p:nvSpPr>
          <p:cNvPr id="4" name="Rectangle 3"/>
          <p:cNvSpPr/>
          <p:nvPr/>
        </p:nvSpPr>
        <p:spPr>
          <a:xfrm>
            <a:off x="228600" y="5486400"/>
            <a:ext cx="6705600" cy="1384995"/>
          </a:xfrm>
          <a:prstGeom prst="rect">
            <a:avLst/>
          </a:prstGeom>
        </p:spPr>
        <p:txBody>
          <a:bodyPr wrap="square">
            <a:spAutoFit/>
          </a:bodyPr>
          <a:lstStyle/>
          <a:p>
            <a:pPr algn="l"/>
            <a:r>
              <a:rPr lang="en-US" sz="1200" b="1" dirty="0"/>
              <a:t>Good L, Panas RM. Serum-derived bovine immunoglobulin/protein isolate (SBI) use in patients with ulcerative colitis. Advances in Inflammatory Bowel Diseases, Crohn’s &amp; Colitis Foundation’s Clinical &amp; Research Conference. December 4-6, 2014. Orlando, FL.</a:t>
            </a:r>
          </a:p>
          <a:p>
            <a:pPr algn="l"/>
            <a:endParaRPr lang="en-US" sz="1200" b="1" dirty="0"/>
          </a:p>
          <a:p>
            <a:pPr algn="l"/>
            <a:r>
              <a:rPr lang="en-US" sz="1200" b="1" dirty="0"/>
              <a:t>Good L, Panas RM. Use of Serum-Derived Bovine Immunoglobulin/Protein Isolate (SBI) in Patients with Crohn’s Disease. Advances in Inflammatory Bowel Diseases, Crohn’s &amp; Colitis Foundation’s Clinical &amp; Research Conference. December 4-6, 2014. Orlando, FL.</a:t>
            </a:r>
          </a:p>
        </p:txBody>
      </p:sp>
    </p:spTree>
    <p:extLst>
      <p:ext uri="{BB962C8B-B14F-4D97-AF65-F5344CB8AC3E}">
        <p14:creationId xmlns:p14="http://schemas.microsoft.com/office/powerpoint/2010/main" val="4055754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90600"/>
          </a:xfrm>
        </p:spPr>
        <p:txBody>
          <a:bodyPr/>
          <a:lstStyle/>
          <a:p>
            <a:r>
              <a:rPr lang="en-US" sz="3600" dirty="0" smtClean="0"/>
              <a:t>Crohn’s Disease Patients </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3788064"/>
              </p:ext>
            </p:extLst>
          </p:nvPr>
        </p:nvGraphicFramePr>
        <p:xfrm>
          <a:off x="152400" y="870156"/>
          <a:ext cx="8760370" cy="5308600"/>
        </p:xfrm>
        <a:graphic>
          <a:graphicData uri="http://schemas.openxmlformats.org/drawingml/2006/table">
            <a:tbl>
              <a:tblPr firstRow="1" bandRow="1">
                <a:tableStyleId>{7E9639D4-E3E2-4D34-9284-5A2195B3D0D7}</a:tableStyleId>
              </a:tblPr>
              <a:tblGrid>
                <a:gridCol w="1292770"/>
                <a:gridCol w="3200400"/>
                <a:gridCol w="2057400"/>
                <a:gridCol w="2209800"/>
              </a:tblGrid>
              <a:tr h="370840">
                <a:tc>
                  <a:txBody>
                    <a:bodyPr/>
                    <a:lstStyle/>
                    <a:p>
                      <a:r>
                        <a:rPr lang="en-US" sz="1500" dirty="0" smtClean="0"/>
                        <a:t>Patient</a:t>
                      </a:r>
                      <a:endParaRPr lang="en-US" sz="1500" dirty="0"/>
                    </a:p>
                  </a:txBody>
                  <a:tcPr/>
                </a:tc>
                <a:tc>
                  <a:txBody>
                    <a:bodyPr/>
                    <a:lstStyle/>
                    <a:p>
                      <a:r>
                        <a:rPr lang="en-US" sz="1500" dirty="0" smtClean="0"/>
                        <a:t>Diagnosis</a:t>
                      </a:r>
                      <a:endParaRPr lang="en-US" sz="1500" dirty="0"/>
                    </a:p>
                  </a:txBody>
                  <a:tcPr/>
                </a:tc>
                <a:tc>
                  <a:txBody>
                    <a:bodyPr/>
                    <a:lstStyle/>
                    <a:p>
                      <a:r>
                        <a:rPr lang="en-US" sz="1500" dirty="0" smtClean="0"/>
                        <a:t>Other Therapies</a:t>
                      </a:r>
                      <a:endParaRPr lang="en-US" sz="1500" dirty="0"/>
                    </a:p>
                  </a:txBody>
                  <a:tcPr/>
                </a:tc>
                <a:tc>
                  <a:txBody>
                    <a:bodyPr/>
                    <a:lstStyle/>
                    <a:p>
                      <a:r>
                        <a:rPr lang="en-US" sz="1500" dirty="0" smtClean="0"/>
                        <a:t>Prior to SBI</a:t>
                      </a:r>
                      <a:endParaRPr lang="en-US" sz="1500" dirty="0"/>
                    </a:p>
                  </a:txBody>
                  <a:tcPr/>
                </a:tc>
              </a:tr>
              <a:tr h="370840">
                <a:tc>
                  <a:txBody>
                    <a:bodyPr/>
                    <a:lstStyle/>
                    <a:p>
                      <a:r>
                        <a:rPr lang="en-US" sz="1500" kern="1200" dirty="0" smtClean="0">
                          <a:solidFill>
                            <a:schemeClr val="tx1"/>
                          </a:solidFill>
                          <a:effectLst/>
                          <a:latin typeface="+mn-lt"/>
                          <a:ea typeface="+mn-ea"/>
                          <a:cs typeface="+mn-cs"/>
                        </a:rPr>
                        <a:t>53-year-old Caucasian male </a:t>
                      </a:r>
                      <a:endParaRPr lang="en-US" sz="1500" dirty="0"/>
                    </a:p>
                  </a:txBody>
                  <a:tcPr/>
                </a:tc>
                <a:tc>
                  <a:txBody>
                    <a:bodyPr/>
                    <a:lstStyle/>
                    <a:p>
                      <a:r>
                        <a:rPr lang="en-US" sz="1500" kern="1200" dirty="0" smtClean="0">
                          <a:solidFill>
                            <a:schemeClr val="tx1"/>
                          </a:solidFill>
                          <a:effectLst/>
                          <a:latin typeface="+mn-lt"/>
                          <a:ea typeface="+mn-ea"/>
                          <a:cs typeface="+mn-cs"/>
                        </a:rPr>
                        <a:t>30 yr Hx of CD, Brooke ileostomy and small bowel resection,  ~150 cm of small bowel resulting in chronic dehydration, short bowel syndrome, nephrolithiasis, hypomagnesemia</a:t>
                      </a:r>
                    </a:p>
                  </a:txBody>
                  <a:tcPr/>
                </a:tc>
                <a:tc>
                  <a:txBody>
                    <a:bodyPr/>
                    <a:lstStyle/>
                    <a:p>
                      <a:r>
                        <a:rPr lang="en-US" sz="1500" kern="1200" dirty="0" smtClean="0">
                          <a:solidFill>
                            <a:schemeClr val="tx1"/>
                          </a:solidFill>
                          <a:effectLst/>
                          <a:latin typeface="+mn-lt"/>
                          <a:ea typeface="+mn-ea"/>
                          <a:cs typeface="+mn-cs"/>
                        </a:rPr>
                        <a:t>6-mercaptopurine, fentanyl patch, alprazolam, and omeprazole</a:t>
                      </a:r>
                      <a:endParaRPr lang="en-US" sz="1500" dirty="0"/>
                    </a:p>
                  </a:txBody>
                  <a:tcPr/>
                </a:tc>
                <a:tc>
                  <a:txBody>
                    <a:bodyPr/>
                    <a:lstStyle/>
                    <a:p>
                      <a:r>
                        <a:rPr lang="en-US" sz="1500" kern="1200" dirty="0" smtClean="0">
                          <a:solidFill>
                            <a:schemeClr val="tx1"/>
                          </a:solidFill>
                          <a:effectLst/>
                          <a:latin typeface="+mn-lt"/>
                          <a:ea typeface="+mn-ea"/>
                          <a:cs typeface="+mn-cs"/>
                        </a:rPr>
                        <a:t>high ileostomy output (3.5 L/d),  </a:t>
                      </a:r>
                    </a:p>
                  </a:txBody>
                  <a:tcPr/>
                </a:tc>
              </a:tr>
              <a:tr h="370840">
                <a:tc>
                  <a:txBody>
                    <a:bodyPr/>
                    <a:lstStyle/>
                    <a:p>
                      <a:r>
                        <a:rPr lang="en-US" sz="1500" kern="1200" dirty="0" smtClean="0">
                          <a:solidFill>
                            <a:schemeClr val="tx1"/>
                          </a:solidFill>
                          <a:effectLst/>
                          <a:latin typeface="+mn-lt"/>
                          <a:ea typeface="+mn-ea"/>
                          <a:cs typeface="+mn-cs"/>
                        </a:rPr>
                        <a:t>54-year-old Caucasian male </a:t>
                      </a:r>
                      <a:endParaRPr lang="en-US" sz="1500" dirty="0"/>
                    </a:p>
                  </a:txBody>
                  <a:tcPr/>
                </a:tc>
                <a:tc>
                  <a:txBody>
                    <a:bodyPr/>
                    <a:lstStyle/>
                    <a:p>
                      <a:r>
                        <a:rPr lang="en-US" sz="1500" kern="1200" dirty="0" smtClean="0">
                          <a:solidFill>
                            <a:schemeClr val="tx1"/>
                          </a:solidFill>
                          <a:effectLst/>
                          <a:latin typeface="+mn-lt"/>
                          <a:ea typeface="+mn-ea"/>
                          <a:cs typeface="+mn-cs"/>
                        </a:rPr>
                        <a:t>Hx</a:t>
                      </a:r>
                      <a:r>
                        <a:rPr lang="en-US" sz="1500" kern="1200" baseline="0" dirty="0" smtClean="0">
                          <a:solidFill>
                            <a:schemeClr val="tx1"/>
                          </a:solidFill>
                          <a:effectLst/>
                          <a:latin typeface="+mn-lt"/>
                          <a:ea typeface="+mn-ea"/>
                          <a:cs typeface="+mn-cs"/>
                        </a:rPr>
                        <a:t> </a:t>
                      </a:r>
                      <a:r>
                        <a:rPr lang="en-US" sz="1500" kern="1200" dirty="0" smtClean="0">
                          <a:solidFill>
                            <a:schemeClr val="tx1"/>
                          </a:solidFill>
                          <a:effectLst/>
                          <a:latin typeface="+mn-lt"/>
                          <a:ea typeface="+mn-ea"/>
                          <a:cs typeface="+mn-cs"/>
                        </a:rPr>
                        <a:t>CD, right hemicolectomy 20 yr ago</a:t>
                      </a:r>
                      <a:endParaRPr lang="en-US" sz="1500" dirty="0"/>
                    </a:p>
                  </a:txBody>
                  <a:tcPr/>
                </a:tc>
                <a:tc>
                  <a:txBody>
                    <a:bodyPr/>
                    <a:lstStyle/>
                    <a:p>
                      <a:r>
                        <a:rPr lang="en-US" sz="1500" kern="1200" dirty="0" smtClean="0">
                          <a:solidFill>
                            <a:schemeClr val="tx1"/>
                          </a:solidFill>
                          <a:effectLst/>
                          <a:latin typeface="+mn-lt"/>
                          <a:ea typeface="+mn-ea"/>
                          <a:cs typeface="+mn-cs"/>
                        </a:rPr>
                        <a:t>6-mercaptopurine, tadalafil and biweekly injection of adalimumab</a:t>
                      </a:r>
                      <a:endParaRPr lang="en-US" sz="1500" dirty="0"/>
                    </a:p>
                  </a:txBody>
                  <a:tcPr/>
                </a:tc>
                <a:tc>
                  <a:txBody>
                    <a:bodyPr/>
                    <a:lstStyle/>
                    <a:p>
                      <a:endParaRPr lang="en-US" sz="1500" kern="1200" dirty="0" smtClean="0">
                        <a:solidFill>
                          <a:schemeClr val="tx1"/>
                        </a:solidFill>
                        <a:effectLst/>
                        <a:latin typeface="+mn-lt"/>
                        <a:ea typeface="+mn-ea"/>
                        <a:cs typeface="+mn-cs"/>
                      </a:endParaRPr>
                    </a:p>
                  </a:txBody>
                  <a:tcPr/>
                </a:tc>
              </a:tr>
              <a:tr h="370840">
                <a:tc>
                  <a:txBody>
                    <a:bodyPr/>
                    <a:lstStyle/>
                    <a:p>
                      <a:r>
                        <a:rPr lang="en-US" sz="1500" kern="1200" dirty="0" smtClean="0">
                          <a:solidFill>
                            <a:schemeClr val="tx1"/>
                          </a:solidFill>
                          <a:effectLst/>
                          <a:latin typeface="+mn-lt"/>
                          <a:ea typeface="+mn-ea"/>
                          <a:cs typeface="+mn-cs"/>
                        </a:rPr>
                        <a:t>21-year-old Caucasian male </a:t>
                      </a:r>
                      <a:endParaRPr lang="en-US" sz="1500" dirty="0"/>
                    </a:p>
                  </a:txBody>
                  <a:tcPr/>
                </a:tc>
                <a:tc>
                  <a:txBody>
                    <a:bodyPr/>
                    <a:lstStyle/>
                    <a:p>
                      <a:r>
                        <a:rPr lang="en-US" sz="1500" dirty="0" smtClean="0"/>
                        <a:t>7 yr Hx of CD</a:t>
                      </a:r>
                      <a:endParaRPr lang="en-US" sz="1500" dirty="0"/>
                    </a:p>
                  </a:txBody>
                  <a:tcPr/>
                </a:tc>
                <a:tc>
                  <a:txBody>
                    <a:bodyPr/>
                    <a:lstStyle/>
                    <a:p>
                      <a:r>
                        <a:rPr lang="en-US" sz="1500" kern="1200" dirty="0" smtClean="0">
                          <a:solidFill>
                            <a:schemeClr val="tx1"/>
                          </a:solidFill>
                          <a:effectLst/>
                          <a:latin typeface="+mn-lt"/>
                          <a:ea typeface="+mn-ea"/>
                          <a:cs typeface="+mn-cs"/>
                        </a:rPr>
                        <a:t>adalimumab, mesalamine</a:t>
                      </a:r>
                      <a:endParaRPr lang="en-US" sz="1500" dirty="0"/>
                    </a:p>
                  </a:txBody>
                  <a:tcPr/>
                </a:tc>
                <a:tc>
                  <a:txBody>
                    <a:bodyPr/>
                    <a:lstStyle/>
                    <a:p>
                      <a:r>
                        <a:rPr lang="en-US" sz="1500" kern="1200" dirty="0" smtClean="0">
                          <a:solidFill>
                            <a:schemeClr val="tx1"/>
                          </a:solidFill>
                          <a:effectLst/>
                          <a:latin typeface="+mn-lt"/>
                          <a:ea typeface="+mn-ea"/>
                          <a:cs typeface="+mn-cs"/>
                        </a:rPr>
                        <a:t>Intermittent exacerbations w/ abdominal pain, anorexia, and weight loss</a:t>
                      </a:r>
                      <a:endParaRPr lang="en-US" sz="1500" dirty="0"/>
                    </a:p>
                  </a:txBody>
                  <a:tcPr/>
                </a:tc>
              </a:tr>
              <a:tr h="370840">
                <a:tc>
                  <a:txBody>
                    <a:bodyPr/>
                    <a:lstStyle/>
                    <a:p>
                      <a:r>
                        <a:rPr lang="en-US" sz="1500" kern="1200" dirty="0" smtClean="0">
                          <a:solidFill>
                            <a:schemeClr val="tx1"/>
                          </a:solidFill>
                          <a:effectLst/>
                          <a:latin typeface="+mn-lt"/>
                          <a:ea typeface="+mn-ea"/>
                          <a:cs typeface="+mn-cs"/>
                        </a:rPr>
                        <a:t>49-year-old Caucasian male </a:t>
                      </a:r>
                      <a:endParaRPr lang="en-US" sz="1500" dirty="0"/>
                    </a:p>
                  </a:txBody>
                  <a:tcPr/>
                </a:tc>
                <a:tc>
                  <a:txBody>
                    <a:bodyPr/>
                    <a:lstStyle/>
                    <a:p>
                      <a:r>
                        <a:rPr lang="en-US" sz="1500" kern="1200" dirty="0" smtClean="0">
                          <a:solidFill>
                            <a:schemeClr val="tx1"/>
                          </a:solidFill>
                          <a:effectLst/>
                          <a:latin typeface="+mn-lt"/>
                          <a:ea typeface="+mn-ea"/>
                          <a:cs typeface="+mn-cs"/>
                        </a:rPr>
                        <a:t>CD,</a:t>
                      </a:r>
                      <a:r>
                        <a:rPr lang="en-US" sz="1500" kern="1200" baseline="0" dirty="0" smtClean="0">
                          <a:solidFill>
                            <a:schemeClr val="tx1"/>
                          </a:solidFill>
                          <a:effectLst/>
                          <a:latin typeface="+mn-lt"/>
                          <a:ea typeface="+mn-ea"/>
                          <a:cs typeface="+mn-cs"/>
                        </a:rPr>
                        <a:t> </a:t>
                      </a:r>
                      <a:r>
                        <a:rPr lang="en-US" sz="1500" kern="1200" dirty="0" smtClean="0">
                          <a:solidFill>
                            <a:schemeClr val="tx1"/>
                          </a:solidFill>
                          <a:effectLst/>
                          <a:latin typeface="+mn-lt"/>
                          <a:ea typeface="+mn-ea"/>
                          <a:cs typeface="+mn-cs"/>
                        </a:rPr>
                        <a:t> right hemicolectomy for nearly 20 yr</a:t>
                      </a:r>
                      <a:endParaRPr lang="en-US" sz="1500" dirty="0"/>
                    </a:p>
                  </a:txBody>
                  <a:tcPr/>
                </a:tc>
                <a:tc>
                  <a:txBody>
                    <a:bodyPr/>
                    <a:lstStyle/>
                    <a:p>
                      <a:r>
                        <a:rPr lang="en-US" sz="1500" kern="1200" dirty="0" smtClean="0">
                          <a:solidFill>
                            <a:schemeClr val="tx1"/>
                          </a:solidFill>
                          <a:effectLst/>
                          <a:latin typeface="+mn-lt"/>
                          <a:ea typeface="+mn-ea"/>
                          <a:cs typeface="+mn-cs"/>
                        </a:rPr>
                        <a:t>patient failed on infliximab or adalimumab  required steroids for maintenance</a:t>
                      </a:r>
                      <a:endParaRPr lang="en-US" sz="1500" dirty="0"/>
                    </a:p>
                  </a:txBody>
                  <a:tcPr/>
                </a:tc>
                <a:tc>
                  <a:txBody>
                    <a:bodyPr/>
                    <a:lstStyle/>
                    <a:p>
                      <a:r>
                        <a:rPr lang="en-US" sz="1500" kern="1200" dirty="0" smtClean="0">
                          <a:solidFill>
                            <a:schemeClr val="tx1"/>
                          </a:solidFill>
                          <a:effectLst/>
                          <a:latin typeface="+mn-lt"/>
                          <a:ea typeface="+mn-ea"/>
                          <a:cs typeface="+mn-cs"/>
                        </a:rPr>
                        <a:t>active small bowel disease w/ abdominal pain, cramps and loose,</a:t>
                      </a:r>
                      <a:r>
                        <a:rPr lang="en-US" sz="1500" kern="1200" baseline="0" dirty="0" smtClean="0">
                          <a:solidFill>
                            <a:schemeClr val="tx1"/>
                          </a:solidFill>
                          <a:effectLst/>
                          <a:latin typeface="+mn-lt"/>
                          <a:ea typeface="+mn-ea"/>
                          <a:cs typeface="+mn-cs"/>
                        </a:rPr>
                        <a:t> </a:t>
                      </a:r>
                      <a:r>
                        <a:rPr lang="en-US" sz="1500" kern="1200" dirty="0" smtClean="0">
                          <a:solidFill>
                            <a:schemeClr val="tx1"/>
                          </a:solidFill>
                          <a:effectLst/>
                          <a:latin typeface="+mn-lt"/>
                          <a:ea typeface="+mn-ea"/>
                          <a:cs typeface="+mn-cs"/>
                        </a:rPr>
                        <a:t>watery stools</a:t>
                      </a:r>
                      <a:endParaRPr lang="en-US" sz="1500" dirty="0"/>
                    </a:p>
                  </a:txBody>
                  <a:tcPr/>
                </a:tc>
              </a:tr>
            </a:tbl>
          </a:graphicData>
        </a:graphic>
      </p:graphicFrame>
      <p:sp>
        <p:nvSpPr>
          <p:cNvPr id="6" name="Rectangle 5"/>
          <p:cNvSpPr/>
          <p:nvPr/>
        </p:nvSpPr>
        <p:spPr>
          <a:xfrm>
            <a:off x="152400" y="6156345"/>
            <a:ext cx="6934200" cy="769441"/>
          </a:xfrm>
          <a:prstGeom prst="rect">
            <a:avLst/>
          </a:prstGeom>
        </p:spPr>
        <p:txBody>
          <a:bodyPr wrap="square">
            <a:spAutoFit/>
          </a:bodyPr>
          <a:lstStyle/>
          <a:p>
            <a:pPr algn="l"/>
            <a:r>
              <a:rPr lang="en-US" sz="1100" b="1" dirty="0"/>
              <a:t>Good L, Panas RM. Serum-derived bovine immunoglobulin/protein isolate (SBI) use in patients with ulcerative </a:t>
            </a:r>
            <a:r>
              <a:rPr lang="en-US" sz="1100" b="1" dirty="0" smtClean="0"/>
              <a:t>colitis; Good </a:t>
            </a:r>
            <a:r>
              <a:rPr lang="en-US" sz="1100" b="1" dirty="0"/>
              <a:t>L, Panas RM. Use of Serum-Derived Bovine Immunoglobulin/Protein Isolate (SBI) in Patients with Crohn’s Disease. Advances in Inflammatory Bowel Diseases, Crohn’s &amp; Colitis Foundation’s Clinical &amp; Research Conference. December 4-6, 2014. Orlando, FL.</a:t>
            </a:r>
          </a:p>
        </p:txBody>
      </p:sp>
    </p:spTree>
    <p:extLst>
      <p:ext uri="{BB962C8B-B14F-4D97-AF65-F5344CB8AC3E}">
        <p14:creationId xmlns:p14="http://schemas.microsoft.com/office/powerpoint/2010/main" val="2936141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90600"/>
          </a:xfrm>
        </p:spPr>
        <p:txBody>
          <a:bodyPr/>
          <a:lstStyle/>
          <a:p>
            <a:r>
              <a:rPr lang="en-US" sz="3600" dirty="0" smtClean="0"/>
              <a:t>UC Patients </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4740632"/>
              </p:ext>
            </p:extLst>
          </p:nvPr>
        </p:nvGraphicFramePr>
        <p:xfrm>
          <a:off x="762000" y="1143000"/>
          <a:ext cx="7620000" cy="4058920"/>
        </p:xfrm>
        <a:graphic>
          <a:graphicData uri="http://schemas.openxmlformats.org/drawingml/2006/table">
            <a:tbl>
              <a:tblPr firstRow="1" bandRow="1">
                <a:tableStyleId>{7E9639D4-E3E2-4D34-9284-5A2195B3D0D7}</a:tableStyleId>
              </a:tblPr>
              <a:tblGrid>
                <a:gridCol w="1285836"/>
                <a:gridCol w="1745063"/>
                <a:gridCol w="1836908"/>
                <a:gridCol w="2752193"/>
              </a:tblGrid>
              <a:tr h="370840">
                <a:tc>
                  <a:txBody>
                    <a:bodyPr/>
                    <a:lstStyle/>
                    <a:p>
                      <a:r>
                        <a:rPr lang="en-US" sz="1600" dirty="0" smtClean="0"/>
                        <a:t>Patient</a:t>
                      </a:r>
                      <a:endParaRPr lang="en-US" sz="1600" dirty="0"/>
                    </a:p>
                  </a:txBody>
                  <a:tcPr/>
                </a:tc>
                <a:tc>
                  <a:txBody>
                    <a:bodyPr/>
                    <a:lstStyle/>
                    <a:p>
                      <a:r>
                        <a:rPr lang="en-US" sz="1600" dirty="0" smtClean="0"/>
                        <a:t>Diagnosis</a:t>
                      </a:r>
                      <a:endParaRPr lang="en-US" sz="1600" dirty="0"/>
                    </a:p>
                  </a:txBody>
                  <a:tcPr/>
                </a:tc>
                <a:tc>
                  <a:txBody>
                    <a:bodyPr/>
                    <a:lstStyle/>
                    <a:p>
                      <a:r>
                        <a:rPr lang="en-US" sz="1600" dirty="0" smtClean="0"/>
                        <a:t>Other Therapies</a:t>
                      </a:r>
                      <a:endParaRPr lang="en-US" sz="1600" dirty="0"/>
                    </a:p>
                  </a:txBody>
                  <a:tcPr/>
                </a:tc>
                <a:tc>
                  <a:txBody>
                    <a:bodyPr/>
                    <a:lstStyle/>
                    <a:p>
                      <a:r>
                        <a:rPr lang="en-US" sz="1600" dirty="0" smtClean="0"/>
                        <a:t>Prior to SBI</a:t>
                      </a:r>
                      <a:endParaRPr lang="en-US" sz="1600" dirty="0"/>
                    </a:p>
                  </a:txBody>
                  <a:tcPr/>
                </a:tc>
              </a:tr>
              <a:tr h="370840">
                <a:tc>
                  <a:txBody>
                    <a:bodyPr/>
                    <a:lstStyle/>
                    <a:p>
                      <a:r>
                        <a:rPr lang="en-US" sz="1600" kern="1200" dirty="0" smtClean="0">
                          <a:solidFill>
                            <a:schemeClr val="tx1"/>
                          </a:solidFill>
                          <a:effectLst/>
                          <a:latin typeface="+mn-lt"/>
                          <a:ea typeface="+mn-ea"/>
                          <a:cs typeface="+mn-cs"/>
                        </a:rPr>
                        <a:t>66-year-old Caucasian female</a:t>
                      </a:r>
                      <a:endParaRPr lang="en-US" sz="1600" dirty="0"/>
                    </a:p>
                  </a:txBody>
                  <a:tcPr/>
                </a:tc>
                <a:tc>
                  <a:txBody>
                    <a:bodyPr/>
                    <a:lstStyle/>
                    <a:p>
                      <a:r>
                        <a:rPr lang="en-US" sz="1600" kern="1200" dirty="0" smtClean="0">
                          <a:solidFill>
                            <a:schemeClr val="tx1"/>
                          </a:solidFill>
                          <a:effectLst/>
                          <a:latin typeface="+mn-lt"/>
                          <a:ea typeface="+mn-ea"/>
                          <a:cs typeface="+mn-cs"/>
                        </a:rPr>
                        <a:t>Recent diagnosis of pan colitis;</a:t>
                      </a:r>
                      <a:r>
                        <a:rPr lang="en-US" sz="1600" kern="1200" baseline="0" dirty="0" smtClean="0">
                          <a:solidFill>
                            <a:schemeClr val="tx1"/>
                          </a:solidFill>
                          <a:effectLst/>
                          <a:latin typeface="+mn-lt"/>
                          <a:ea typeface="+mn-ea"/>
                          <a:cs typeface="+mn-cs"/>
                        </a:rPr>
                        <a:t> UC</a:t>
                      </a:r>
                      <a:endParaRPr lang="en-US" sz="1600" kern="1200" dirty="0" smtClean="0">
                        <a:solidFill>
                          <a:schemeClr val="tx1"/>
                        </a:solidFill>
                        <a:effectLst/>
                        <a:latin typeface="+mn-lt"/>
                        <a:ea typeface="+mn-ea"/>
                        <a:cs typeface="+mn-cs"/>
                      </a:endParaRPr>
                    </a:p>
                  </a:txBody>
                  <a:tcPr/>
                </a:tc>
                <a:tc>
                  <a:txBody>
                    <a:bodyPr/>
                    <a:lstStyle/>
                    <a:p>
                      <a:r>
                        <a:rPr lang="en-US" sz="1600" kern="1200" dirty="0" err="1" smtClean="0">
                          <a:solidFill>
                            <a:schemeClr val="tx1"/>
                          </a:solidFill>
                          <a:effectLst/>
                          <a:latin typeface="+mn-lt"/>
                          <a:ea typeface="+mn-ea"/>
                          <a:cs typeface="+mn-cs"/>
                        </a:rPr>
                        <a:t>budesonide</a:t>
                      </a:r>
                      <a:r>
                        <a:rPr lang="en-US" sz="1600" kern="1200" baseline="0" dirty="0" smtClean="0">
                          <a:solidFill>
                            <a:schemeClr val="tx1"/>
                          </a:solidFill>
                          <a:effectLst/>
                          <a:latin typeface="+mn-lt"/>
                          <a:ea typeface="+mn-ea"/>
                          <a:cs typeface="+mn-cs"/>
                        </a:rPr>
                        <a:t> +</a:t>
                      </a:r>
                      <a:r>
                        <a:rPr lang="en-US" sz="1600" kern="1200" dirty="0" smtClean="0">
                          <a:solidFill>
                            <a:schemeClr val="tx1"/>
                          </a:solidFill>
                          <a:effectLst/>
                          <a:latin typeface="+mn-lt"/>
                          <a:ea typeface="+mn-ea"/>
                          <a:cs typeface="+mn-cs"/>
                        </a:rPr>
                        <a:t> mesalamine 14 d</a:t>
                      </a:r>
                      <a:r>
                        <a:rPr lang="en-US" sz="1600" kern="1200" baseline="0" dirty="0" smtClean="0">
                          <a:solidFill>
                            <a:schemeClr val="tx1"/>
                          </a:solidFill>
                          <a:effectLst/>
                          <a:latin typeface="+mn-lt"/>
                          <a:ea typeface="+mn-ea"/>
                          <a:cs typeface="+mn-cs"/>
                        </a:rPr>
                        <a:t> w/out</a:t>
                      </a:r>
                      <a:r>
                        <a:rPr lang="en-US" sz="1600" kern="1200" dirty="0" smtClean="0">
                          <a:solidFill>
                            <a:schemeClr val="tx1"/>
                          </a:solidFill>
                          <a:effectLst/>
                          <a:latin typeface="+mn-lt"/>
                          <a:ea typeface="+mn-ea"/>
                          <a:cs typeface="+mn-cs"/>
                        </a:rPr>
                        <a:t> effect, </a:t>
                      </a:r>
                      <a:r>
                        <a:rPr lang="en-US" sz="1600" kern="1200" dirty="0" err="1" smtClean="0">
                          <a:solidFill>
                            <a:schemeClr val="tx1"/>
                          </a:solidFill>
                          <a:effectLst/>
                          <a:latin typeface="+mn-lt"/>
                          <a:ea typeface="+mn-ea"/>
                          <a:cs typeface="+mn-cs"/>
                        </a:rPr>
                        <a:t>budesonide</a:t>
                      </a:r>
                      <a:r>
                        <a:rPr lang="en-US" sz="1600" kern="1200" baseline="0" dirty="0" smtClean="0">
                          <a:solidFill>
                            <a:schemeClr val="tx1"/>
                          </a:solidFill>
                          <a:effectLst/>
                          <a:latin typeface="+mn-lt"/>
                          <a:ea typeface="+mn-ea"/>
                          <a:cs typeface="+mn-cs"/>
                        </a:rPr>
                        <a:t> dc’ed</a:t>
                      </a:r>
                      <a:endParaRPr lang="en-US" sz="1600" dirty="0"/>
                    </a:p>
                  </a:txBody>
                  <a:tcPr/>
                </a:tc>
                <a:tc>
                  <a:txBody>
                    <a:bodyPr/>
                    <a:lstStyle/>
                    <a:p>
                      <a:r>
                        <a:rPr lang="en-US" sz="1600" kern="1200" dirty="0" smtClean="0">
                          <a:solidFill>
                            <a:schemeClr val="tx1"/>
                          </a:solidFill>
                          <a:effectLst/>
                          <a:latin typeface="+mn-lt"/>
                          <a:ea typeface="+mn-ea"/>
                          <a:cs typeface="+mn-cs"/>
                        </a:rPr>
                        <a:t>10-12 watery stools/d with bleeding, urgency, nocturnal diarrhea</a:t>
                      </a:r>
                    </a:p>
                  </a:txBody>
                  <a:tcPr/>
                </a:tc>
              </a:tr>
              <a:tr h="370840">
                <a:tc>
                  <a:txBody>
                    <a:bodyPr/>
                    <a:lstStyle/>
                    <a:p>
                      <a:r>
                        <a:rPr lang="en-US" sz="1600" kern="1200" dirty="0" smtClean="0">
                          <a:solidFill>
                            <a:schemeClr val="tx1"/>
                          </a:solidFill>
                          <a:effectLst/>
                          <a:latin typeface="+mn-lt"/>
                          <a:ea typeface="+mn-ea"/>
                          <a:cs typeface="+mn-cs"/>
                        </a:rPr>
                        <a:t>55-year-old Caucasian male </a:t>
                      </a:r>
                      <a:endParaRPr lang="en-US" sz="1600" dirty="0"/>
                    </a:p>
                  </a:txBody>
                  <a:tcPr/>
                </a:tc>
                <a:tc>
                  <a:txBody>
                    <a:bodyPr/>
                    <a:lstStyle/>
                    <a:p>
                      <a:r>
                        <a:rPr lang="en-US" sz="1600" dirty="0" smtClean="0"/>
                        <a:t>14 yr Hx of UC </a:t>
                      </a:r>
                      <a:r>
                        <a:rPr lang="en-US" sz="1600" kern="1200" dirty="0" smtClean="0">
                          <a:solidFill>
                            <a:schemeClr val="tx1"/>
                          </a:solidFill>
                          <a:effectLst/>
                          <a:latin typeface="+mn-lt"/>
                          <a:ea typeface="+mn-ea"/>
                          <a:cs typeface="+mn-cs"/>
                        </a:rPr>
                        <a:t>led to a procto-colectomy and</a:t>
                      </a:r>
                      <a:r>
                        <a:rPr lang="en-US" sz="1600" kern="1200" baseline="0" dirty="0" smtClean="0">
                          <a:solidFill>
                            <a:schemeClr val="tx1"/>
                          </a:solidFill>
                          <a:effectLst/>
                          <a:latin typeface="+mn-lt"/>
                          <a:ea typeface="+mn-ea"/>
                          <a:cs typeface="+mn-cs"/>
                        </a:rPr>
                        <a:t> </a:t>
                      </a:r>
                      <a:r>
                        <a:rPr lang="en-US" sz="1600" kern="1200" dirty="0" smtClean="0">
                          <a:solidFill>
                            <a:schemeClr val="tx1"/>
                          </a:solidFill>
                          <a:effectLst/>
                          <a:latin typeface="+mn-lt"/>
                          <a:ea typeface="+mn-ea"/>
                          <a:cs typeface="+mn-cs"/>
                        </a:rPr>
                        <a:t>an ileoanal anastomosis (J-Pouch)</a:t>
                      </a:r>
                      <a:endParaRPr lang="en-US" sz="1600" dirty="0"/>
                    </a:p>
                  </a:txBody>
                  <a:tcPr/>
                </a:tc>
                <a:tc>
                  <a:txBody>
                    <a:bodyPr/>
                    <a:lstStyle/>
                    <a:p>
                      <a:r>
                        <a:rPr lang="en-US" sz="1600" kern="1200" dirty="0" smtClean="0">
                          <a:solidFill>
                            <a:schemeClr val="tx1"/>
                          </a:solidFill>
                          <a:effectLst/>
                          <a:latin typeface="+mn-lt"/>
                          <a:ea typeface="+mn-ea"/>
                          <a:cs typeface="+mn-cs"/>
                        </a:rPr>
                        <a:t>carbidopa-levodopa, </a:t>
                      </a:r>
                      <a:r>
                        <a:rPr lang="en-US" sz="1600" i="1" kern="1200" dirty="0" smtClean="0">
                          <a:solidFill>
                            <a:schemeClr val="tx1"/>
                          </a:solidFill>
                          <a:effectLst/>
                          <a:latin typeface="+mn-lt"/>
                          <a:ea typeface="+mn-ea"/>
                          <a:cs typeface="+mn-cs"/>
                        </a:rPr>
                        <a:t>Saccharomyces boulardii </a:t>
                      </a:r>
                      <a:r>
                        <a:rPr lang="en-US" sz="1600" kern="1200" dirty="0" smtClean="0">
                          <a:solidFill>
                            <a:schemeClr val="tx1"/>
                          </a:solidFill>
                          <a:effectLst/>
                          <a:latin typeface="+mn-lt"/>
                          <a:ea typeface="+mn-ea"/>
                          <a:cs typeface="+mn-cs"/>
                        </a:rPr>
                        <a:t>probiotic, and tamsulosin</a:t>
                      </a:r>
                      <a:endParaRPr lang="en-US" sz="1600" dirty="0"/>
                    </a:p>
                  </a:txBody>
                  <a:tcPr/>
                </a:tc>
                <a:tc>
                  <a:txBody>
                    <a:bodyPr/>
                    <a:lstStyle/>
                    <a:p>
                      <a:r>
                        <a:rPr lang="en-US" sz="1600" kern="1200" dirty="0" smtClean="0">
                          <a:solidFill>
                            <a:schemeClr val="tx1"/>
                          </a:solidFill>
                          <a:effectLst/>
                          <a:latin typeface="+mn-lt"/>
                          <a:ea typeface="+mn-ea"/>
                          <a:cs typeface="+mn-cs"/>
                        </a:rPr>
                        <a:t>chronic intermittent pouchitis and 10-12 loose stools/d along with urgency, bleeding and mucous discharge, </a:t>
                      </a:r>
                      <a:r>
                        <a:rPr lang="en-US" sz="1600" kern="1200" dirty="0" err="1" smtClean="0">
                          <a:solidFill>
                            <a:schemeClr val="tx1"/>
                          </a:solidFill>
                          <a:effectLst/>
                          <a:latin typeface="+mn-lt"/>
                          <a:ea typeface="+mn-ea"/>
                          <a:cs typeface="+mn-cs"/>
                        </a:rPr>
                        <a:t>budesonide</a:t>
                      </a:r>
                      <a:r>
                        <a:rPr lang="en-US" sz="1600" kern="1200" dirty="0" smtClean="0">
                          <a:solidFill>
                            <a:schemeClr val="tx1"/>
                          </a:solidFill>
                          <a:effectLst/>
                          <a:latin typeface="+mn-lt"/>
                          <a:ea typeface="+mn-ea"/>
                          <a:cs typeface="+mn-cs"/>
                        </a:rPr>
                        <a:t> and ciprofloxacin exacerbated pouchitis</a:t>
                      </a:r>
                    </a:p>
                  </a:txBody>
                  <a:tcPr/>
                </a:tc>
              </a:tr>
              <a:tr h="370840">
                <a:tc>
                  <a:txBody>
                    <a:bodyPr/>
                    <a:lstStyle/>
                    <a:p>
                      <a:r>
                        <a:rPr lang="en-US" sz="1600" kern="1200" dirty="0" smtClean="0">
                          <a:solidFill>
                            <a:schemeClr val="tx1"/>
                          </a:solidFill>
                          <a:effectLst/>
                          <a:latin typeface="+mn-lt"/>
                          <a:ea typeface="+mn-ea"/>
                          <a:cs typeface="+mn-cs"/>
                        </a:rPr>
                        <a:t>24-year-old Caucasian male </a:t>
                      </a:r>
                      <a:endParaRPr lang="en-US" sz="1600" dirty="0"/>
                    </a:p>
                  </a:txBody>
                  <a:tcPr/>
                </a:tc>
                <a:tc>
                  <a:txBody>
                    <a:bodyPr/>
                    <a:lstStyle/>
                    <a:p>
                      <a:r>
                        <a:rPr lang="en-US" sz="1600" kern="1200" dirty="0" smtClean="0">
                          <a:solidFill>
                            <a:schemeClr val="tx1"/>
                          </a:solidFill>
                          <a:effectLst/>
                          <a:latin typeface="+mn-lt"/>
                          <a:ea typeface="+mn-ea"/>
                          <a:cs typeface="+mn-cs"/>
                        </a:rPr>
                        <a:t>Mayo Grade 3 ulcerative proctitis</a:t>
                      </a:r>
                      <a:endParaRPr lang="en-US" sz="1600" dirty="0"/>
                    </a:p>
                  </a:txBody>
                  <a:tcPr/>
                </a:tc>
                <a:tc>
                  <a:txBody>
                    <a:bodyPr/>
                    <a:lstStyle/>
                    <a:p>
                      <a:r>
                        <a:rPr lang="en-US" sz="1600" dirty="0" smtClean="0"/>
                        <a:t>no prior medications</a:t>
                      </a:r>
                      <a:endParaRPr lang="en-US" sz="1600" dirty="0"/>
                    </a:p>
                  </a:txBody>
                  <a:tcPr/>
                </a:tc>
                <a:tc>
                  <a:txBody>
                    <a:bodyPr/>
                    <a:lstStyle/>
                    <a:p>
                      <a:r>
                        <a:rPr lang="en-US" sz="1600" kern="1200" dirty="0" smtClean="0">
                          <a:solidFill>
                            <a:schemeClr val="tx1"/>
                          </a:solidFill>
                          <a:effectLst/>
                          <a:latin typeface="+mn-lt"/>
                          <a:ea typeface="+mn-ea"/>
                          <a:cs typeface="+mn-cs"/>
                        </a:rPr>
                        <a:t>presented with loose/water bowel movements and rectal bleeding</a:t>
                      </a:r>
                      <a:endParaRPr lang="en-US" sz="1600" dirty="0"/>
                    </a:p>
                  </a:txBody>
                  <a:tcPr/>
                </a:tc>
              </a:tr>
            </a:tbl>
          </a:graphicData>
        </a:graphic>
      </p:graphicFrame>
      <p:sp>
        <p:nvSpPr>
          <p:cNvPr id="6" name="Rectangle 5"/>
          <p:cNvSpPr/>
          <p:nvPr/>
        </p:nvSpPr>
        <p:spPr>
          <a:xfrm>
            <a:off x="228600" y="5486400"/>
            <a:ext cx="6705600" cy="1384995"/>
          </a:xfrm>
          <a:prstGeom prst="rect">
            <a:avLst/>
          </a:prstGeom>
        </p:spPr>
        <p:txBody>
          <a:bodyPr wrap="square">
            <a:spAutoFit/>
          </a:bodyPr>
          <a:lstStyle/>
          <a:p>
            <a:pPr algn="l"/>
            <a:r>
              <a:rPr lang="en-US" sz="1200" b="1" dirty="0"/>
              <a:t>Good L, Panas RM. Serum-derived bovine immunoglobulin/protein isolate (SBI) use in patients with ulcerative colitis. Advances in Inflammatory Bowel Diseases, Crohn’s &amp; Colitis Foundation’s Clinical &amp; Research Conference. December 4-6, 2014. Orlando, FL.</a:t>
            </a:r>
          </a:p>
          <a:p>
            <a:pPr algn="l"/>
            <a:endParaRPr lang="en-US" sz="1200" b="1" dirty="0"/>
          </a:p>
          <a:p>
            <a:pPr algn="l"/>
            <a:r>
              <a:rPr lang="en-US" sz="1200" b="1" dirty="0"/>
              <a:t>Good L, Panas RM. Use of Serum-Derived Bovine Immunoglobulin/Protein Isolate (SBI) in Patients with Crohn’s Disease. Advances in Inflammatory Bowel Diseases, Crohn’s &amp; Colitis Foundation’s Clinical &amp; Research Conference. December 4-6, 2014. Orlando, FL.</a:t>
            </a:r>
          </a:p>
        </p:txBody>
      </p:sp>
    </p:spTree>
    <p:extLst>
      <p:ext uri="{BB962C8B-B14F-4D97-AF65-F5344CB8AC3E}">
        <p14:creationId xmlns:p14="http://schemas.microsoft.com/office/powerpoint/2010/main" val="1298762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90600"/>
          </a:xfrm>
        </p:spPr>
        <p:txBody>
          <a:bodyPr/>
          <a:lstStyle/>
          <a:p>
            <a:r>
              <a:rPr lang="en-US" sz="3600" dirty="0" smtClean="0"/>
              <a:t>Response with SBI</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02651377"/>
              </p:ext>
            </p:extLst>
          </p:nvPr>
        </p:nvGraphicFramePr>
        <p:xfrm>
          <a:off x="4876800" y="1137920"/>
          <a:ext cx="3962400" cy="3738880"/>
        </p:xfrm>
        <a:graphic>
          <a:graphicData uri="http://schemas.openxmlformats.org/drawingml/2006/table">
            <a:tbl>
              <a:tblPr firstRow="1" bandRow="1">
                <a:tableStyleId>{7E9639D4-E3E2-4D34-9284-5A2195B3D0D7}</a:tableStyleId>
              </a:tblPr>
              <a:tblGrid>
                <a:gridCol w="1131317"/>
                <a:gridCol w="2831083"/>
              </a:tblGrid>
              <a:tr h="370840">
                <a:tc>
                  <a:txBody>
                    <a:bodyPr/>
                    <a:lstStyle/>
                    <a:p>
                      <a:r>
                        <a:rPr lang="en-US" sz="1450" dirty="0" smtClean="0"/>
                        <a:t>Patient</a:t>
                      </a:r>
                      <a:endParaRPr lang="en-US" sz="1450" dirty="0"/>
                    </a:p>
                  </a:txBody>
                  <a:tcPr/>
                </a:tc>
                <a:tc>
                  <a:txBody>
                    <a:bodyPr/>
                    <a:lstStyle/>
                    <a:p>
                      <a:r>
                        <a:rPr lang="en-US" sz="1450" dirty="0" smtClean="0"/>
                        <a:t>UC Patients After SBI</a:t>
                      </a:r>
                      <a:endParaRPr lang="en-US" sz="1450" dirty="0"/>
                    </a:p>
                  </a:txBody>
                  <a:tcPr/>
                </a:tc>
              </a:tr>
              <a:tr h="370840">
                <a:tc>
                  <a:txBody>
                    <a:bodyPr/>
                    <a:lstStyle/>
                    <a:p>
                      <a:r>
                        <a:rPr lang="en-US" sz="1450" kern="1200" dirty="0" smtClean="0">
                          <a:solidFill>
                            <a:schemeClr val="tx1"/>
                          </a:solidFill>
                          <a:effectLst/>
                          <a:latin typeface="+mn-lt"/>
                          <a:ea typeface="+mn-ea"/>
                          <a:cs typeface="+mn-cs"/>
                        </a:rPr>
                        <a:t>66-year-old Caucasian female</a:t>
                      </a:r>
                      <a:endParaRPr lang="en-US" sz="1450" dirty="0"/>
                    </a:p>
                  </a:txBody>
                  <a:tcPr/>
                </a:tc>
                <a:tc>
                  <a:txBody>
                    <a:bodyPr/>
                    <a:lstStyle/>
                    <a:p>
                      <a:r>
                        <a:rPr lang="en-US" sz="1450" dirty="0" smtClean="0"/>
                        <a:t>5 g/d SBI + mesalamine,</a:t>
                      </a:r>
                      <a:r>
                        <a:rPr lang="en-US" sz="1450" baseline="0" dirty="0" smtClean="0"/>
                        <a:t> after 4 wks, </a:t>
                      </a:r>
                      <a:r>
                        <a:rPr lang="en-US" sz="1450" kern="1200" dirty="0" smtClean="0">
                          <a:solidFill>
                            <a:schemeClr val="tx1"/>
                          </a:solidFill>
                          <a:effectLst/>
                          <a:latin typeface="+mn-lt"/>
                          <a:ea typeface="+mn-ea"/>
                          <a:cs typeface="+mn-cs"/>
                        </a:rPr>
                        <a:t>3-4 formed stools/d with no GI symptoms or bleeding. Maintained 6 mo asymptomatic</a:t>
                      </a:r>
                      <a:endParaRPr lang="en-US" sz="1450" dirty="0"/>
                    </a:p>
                  </a:txBody>
                  <a:tcPr/>
                </a:tc>
              </a:tr>
              <a:tr h="370840">
                <a:tc>
                  <a:txBody>
                    <a:bodyPr/>
                    <a:lstStyle/>
                    <a:p>
                      <a:r>
                        <a:rPr lang="en-US" sz="1450" kern="1200" dirty="0" smtClean="0">
                          <a:solidFill>
                            <a:schemeClr val="tx1"/>
                          </a:solidFill>
                          <a:effectLst/>
                          <a:latin typeface="+mn-lt"/>
                          <a:ea typeface="+mn-ea"/>
                          <a:cs typeface="+mn-cs"/>
                        </a:rPr>
                        <a:t>55-year-old Caucasian male </a:t>
                      </a:r>
                      <a:endParaRPr lang="en-US" sz="1450" dirty="0"/>
                    </a:p>
                  </a:txBody>
                  <a:tcPr/>
                </a:tc>
                <a:tc>
                  <a:txBody>
                    <a:bodyPr/>
                    <a:lstStyle/>
                    <a:p>
                      <a:r>
                        <a:rPr lang="en-US" sz="1450" kern="1200" dirty="0" smtClean="0">
                          <a:solidFill>
                            <a:schemeClr val="tx1"/>
                          </a:solidFill>
                          <a:effectLst/>
                          <a:latin typeface="+mn-lt"/>
                          <a:ea typeface="+mn-ea"/>
                          <a:cs typeface="+mn-cs"/>
                        </a:rPr>
                        <a:t>5 g/d SBI as monotherapy,</a:t>
                      </a:r>
                      <a:r>
                        <a:rPr lang="en-US" sz="1450" kern="1200" baseline="0" dirty="0" smtClean="0">
                          <a:solidFill>
                            <a:schemeClr val="tx1"/>
                          </a:solidFill>
                          <a:effectLst/>
                          <a:latin typeface="+mn-lt"/>
                          <a:ea typeface="+mn-ea"/>
                          <a:cs typeface="+mn-cs"/>
                        </a:rPr>
                        <a:t> after </a:t>
                      </a:r>
                      <a:r>
                        <a:rPr lang="en-US" sz="1450" kern="1200" dirty="0" smtClean="0">
                          <a:solidFill>
                            <a:schemeClr val="tx1"/>
                          </a:solidFill>
                          <a:effectLst/>
                          <a:latin typeface="+mn-lt"/>
                          <a:ea typeface="+mn-ea"/>
                          <a:cs typeface="+mn-cs"/>
                        </a:rPr>
                        <a:t>6 wks, no loose or watery stools, urgency, blood or mucous,</a:t>
                      </a:r>
                      <a:r>
                        <a:rPr lang="en-US" sz="1450" kern="1200" baseline="0" dirty="0" smtClean="0">
                          <a:solidFill>
                            <a:schemeClr val="tx1"/>
                          </a:solidFill>
                          <a:effectLst/>
                          <a:latin typeface="+mn-lt"/>
                          <a:ea typeface="+mn-ea"/>
                          <a:cs typeface="+mn-cs"/>
                        </a:rPr>
                        <a:t> maintained </a:t>
                      </a:r>
                      <a:r>
                        <a:rPr lang="en-US" sz="1450" kern="1200" dirty="0" smtClean="0">
                          <a:solidFill>
                            <a:schemeClr val="tx1"/>
                          </a:solidFill>
                          <a:effectLst/>
                          <a:latin typeface="+mn-lt"/>
                          <a:ea typeface="+mn-ea"/>
                          <a:cs typeface="+mn-cs"/>
                        </a:rPr>
                        <a:t>6 months w/out exacerbation of pouchitis</a:t>
                      </a:r>
                      <a:endParaRPr lang="en-US" sz="1450" dirty="0"/>
                    </a:p>
                  </a:txBody>
                  <a:tcPr/>
                </a:tc>
              </a:tr>
              <a:tr h="370840">
                <a:tc>
                  <a:txBody>
                    <a:bodyPr/>
                    <a:lstStyle/>
                    <a:p>
                      <a:r>
                        <a:rPr lang="en-US" sz="1450" kern="1200" dirty="0" smtClean="0">
                          <a:solidFill>
                            <a:schemeClr val="tx1"/>
                          </a:solidFill>
                          <a:effectLst/>
                          <a:latin typeface="+mn-lt"/>
                          <a:ea typeface="+mn-ea"/>
                          <a:cs typeface="+mn-cs"/>
                        </a:rPr>
                        <a:t>24-year-old Caucasian male </a:t>
                      </a:r>
                      <a:endParaRPr lang="en-US" sz="1450" dirty="0"/>
                    </a:p>
                  </a:txBody>
                  <a:tcPr/>
                </a:tc>
                <a:tc>
                  <a:txBody>
                    <a:bodyPr/>
                    <a:lstStyle/>
                    <a:p>
                      <a:r>
                        <a:rPr lang="en-US" sz="1450" kern="1200" dirty="0" smtClean="0">
                          <a:solidFill>
                            <a:schemeClr val="tx1"/>
                          </a:solidFill>
                          <a:effectLst/>
                          <a:latin typeface="+mn-lt"/>
                          <a:ea typeface="+mn-ea"/>
                          <a:cs typeface="+mn-cs"/>
                        </a:rPr>
                        <a:t>mesalamine suppositories and SBI 5 g/d for 14 d</a:t>
                      </a:r>
                      <a:r>
                        <a:rPr lang="en-US" sz="1450" kern="1200" baseline="0" dirty="0" smtClean="0">
                          <a:solidFill>
                            <a:schemeClr val="tx1"/>
                          </a:solidFill>
                          <a:effectLst/>
                          <a:latin typeface="+mn-lt"/>
                          <a:ea typeface="+mn-ea"/>
                          <a:cs typeface="+mn-cs"/>
                        </a:rPr>
                        <a:t> resulted in </a:t>
                      </a:r>
                      <a:r>
                        <a:rPr lang="en-US" sz="1450" kern="1200" dirty="0" smtClean="0">
                          <a:solidFill>
                            <a:schemeClr val="tx1"/>
                          </a:solidFill>
                          <a:effectLst/>
                          <a:latin typeface="+mn-lt"/>
                          <a:ea typeface="+mn-ea"/>
                          <a:cs typeface="+mn-cs"/>
                        </a:rPr>
                        <a:t>no loose/watery stools or rectal bleeding,</a:t>
                      </a:r>
                      <a:r>
                        <a:rPr lang="en-US" sz="1450" kern="1200" baseline="0" dirty="0" smtClean="0">
                          <a:solidFill>
                            <a:schemeClr val="tx1"/>
                          </a:solidFill>
                          <a:effectLst/>
                          <a:latin typeface="+mn-lt"/>
                          <a:ea typeface="+mn-ea"/>
                          <a:cs typeface="+mn-cs"/>
                        </a:rPr>
                        <a:t> mesalamine dc’ed, maintained 3 mo on 5 g/d SBI</a:t>
                      </a:r>
                      <a:endParaRPr lang="en-US" sz="1450" dirty="0"/>
                    </a:p>
                  </a:txBody>
                  <a:tcP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512530761"/>
              </p:ext>
            </p:extLst>
          </p:nvPr>
        </p:nvGraphicFramePr>
        <p:xfrm>
          <a:off x="304800" y="1107440"/>
          <a:ext cx="4191000" cy="5217160"/>
        </p:xfrm>
        <a:graphic>
          <a:graphicData uri="http://schemas.openxmlformats.org/drawingml/2006/table">
            <a:tbl>
              <a:tblPr firstRow="1" bandRow="1">
                <a:tableStyleId>{7E9639D4-E3E2-4D34-9284-5A2195B3D0D7}</a:tableStyleId>
              </a:tblPr>
              <a:tblGrid>
                <a:gridCol w="1196586"/>
                <a:gridCol w="2994414"/>
              </a:tblGrid>
              <a:tr h="370840">
                <a:tc>
                  <a:txBody>
                    <a:bodyPr/>
                    <a:lstStyle/>
                    <a:p>
                      <a:r>
                        <a:rPr lang="en-US" sz="1400" dirty="0" smtClean="0"/>
                        <a:t>Patient</a:t>
                      </a:r>
                      <a:endParaRPr lang="en-US" sz="1400" dirty="0"/>
                    </a:p>
                  </a:txBody>
                  <a:tcPr/>
                </a:tc>
                <a:tc>
                  <a:txBody>
                    <a:bodyPr/>
                    <a:lstStyle/>
                    <a:p>
                      <a:r>
                        <a:rPr lang="en-US" sz="1400" dirty="0" smtClean="0"/>
                        <a:t>CD Patients After SBI</a:t>
                      </a:r>
                      <a:endParaRPr lang="en-US" sz="1400" dirty="0"/>
                    </a:p>
                  </a:txBody>
                  <a:tcPr/>
                </a:tc>
              </a:tr>
              <a:tr h="370840">
                <a:tc>
                  <a:txBody>
                    <a:bodyPr/>
                    <a:lstStyle/>
                    <a:p>
                      <a:r>
                        <a:rPr lang="en-US" sz="1400" kern="1200" dirty="0" smtClean="0">
                          <a:solidFill>
                            <a:schemeClr val="tx1"/>
                          </a:solidFill>
                          <a:effectLst/>
                          <a:latin typeface="+mn-lt"/>
                          <a:ea typeface="+mn-ea"/>
                          <a:cs typeface="+mn-cs"/>
                        </a:rPr>
                        <a:t>53-year-old Caucasian male </a:t>
                      </a:r>
                      <a:endParaRPr lang="en-US" sz="1400" dirty="0"/>
                    </a:p>
                  </a:txBody>
                  <a:tcPr/>
                </a:tc>
                <a:tc>
                  <a:txBody>
                    <a:bodyPr/>
                    <a:lstStyle/>
                    <a:p>
                      <a:r>
                        <a:rPr lang="en-US" sz="1400" kern="1200" dirty="0" smtClean="0">
                          <a:solidFill>
                            <a:schemeClr val="tx1"/>
                          </a:solidFill>
                          <a:effectLst/>
                          <a:latin typeface="+mn-lt"/>
                          <a:ea typeface="+mn-ea"/>
                          <a:cs typeface="+mn-cs"/>
                        </a:rPr>
                        <a:t>After ~10 wks ileostomy output was reduced from 3.5 L to 1.2 L/d,</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creatinine 3.2 to 2.9 mg/dL after 5 mo w/</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further reduction to 2.6 mg/dL after 9 mo.</a:t>
                      </a:r>
                      <a:r>
                        <a:rPr lang="en-US" sz="1400" kern="1200" baseline="0" dirty="0" smtClean="0">
                          <a:solidFill>
                            <a:schemeClr val="tx1"/>
                          </a:solidFill>
                          <a:effectLst/>
                          <a:latin typeface="+mn-lt"/>
                          <a:ea typeface="+mn-ea"/>
                          <a:cs typeface="+mn-cs"/>
                        </a:rPr>
                        <a:t> Maintained on 5 g/d SBI plus other therapies now for 9 mo with no change</a:t>
                      </a:r>
                      <a:endParaRPr lang="en-US" sz="1400" dirty="0"/>
                    </a:p>
                  </a:txBody>
                  <a:tcPr/>
                </a:tc>
              </a:tr>
              <a:tr h="370840">
                <a:tc>
                  <a:txBody>
                    <a:bodyPr/>
                    <a:lstStyle/>
                    <a:p>
                      <a:r>
                        <a:rPr lang="en-US" sz="1400" kern="1200" dirty="0" smtClean="0">
                          <a:solidFill>
                            <a:schemeClr val="tx1"/>
                          </a:solidFill>
                          <a:effectLst/>
                          <a:latin typeface="+mn-lt"/>
                          <a:ea typeface="+mn-ea"/>
                          <a:cs typeface="+mn-cs"/>
                        </a:rPr>
                        <a:t>54-year-old Caucasian male </a:t>
                      </a:r>
                      <a:endParaRPr lang="en-US" sz="1400" dirty="0"/>
                    </a:p>
                  </a:txBody>
                  <a:tcPr/>
                </a:tc>
                <a:tc>
                  <a:txBody>
                    <a:bodyPr/>
                    <a:lstStyle/>
                    <a:p>
                      <a:r>
                        <a:rPr lang="en-US" sz="1400" dirty="0" smtClean="0"/>
                        <a:t>5 g SBI</a:t>
                      </a:r>
                      <a:r>
                        <a:rPr lang="en-US" sz="1400" baseline="0" dirty="0" smtClean="0"/>
                        <a:t> B</a:t>
                      </a:r>
                      <a:r>
                        <a:rPr lang="en-US" sz="1400" dirty="0" smtClean="0"/>
                        <a:t>ID added</a:t>
                      </a:r>
                      <a:r>
                        <a:rPr lang="en-US" sz="1400" baseline="0" dirty="0" smtClean="0"/>
                        <a:t> to other therapies, no symptoms after 3 mo, now stable on adalimumab,</a:t>
                      </a:r>
                      <a:r>
                        <a:rPr lang="en-US" sz="1400" kern="1200" dirty="0" smtClean="0">
                          <a:solidFill>
                            <a:schemeClr val="tx1"/>
                          </a:solidFill>
                          <a:effectLst/>
                          <a:latin typeface="+mn-lt"/>
                          <a:ea typeface="+mn-ea"/>
                          <a:cs typeface="+mn-cs"/>
                        </a:rPr>
                        <a:t>6-mercaptopurine, and 5 g SBI</a:t>
                      </a:r>
                      <a:r>
                        <a:rPr lang="en-US" sz="1400" kern="1200" baseline="0" dirty="0" smtClean="0">
                          <a:solidFill>
                            <a:schemeClr val="tx1"/>
                          </a:solidFill>
                          <a:effectLst/>
                          <a:latin typeface="+mn-lt"/>
                          <a:ea typeface="+mn-ea"/>
                          <a:cs typeface="+mn-cs"/>
                        </a:rPr>
                        <a:t> BID for 9 mo</a:t>
                      </a:r>
                      <a:endParaRPr lang="en-US" sz="1400" dirty="0"/>
                    </a:p>
                  </a:txBody>
                  <a:tcPr/>
                </a:tc>
              </a:tr>
              <a:tr h="370840">
                <a:tc>
                  <a:txBody>
                    <a:bodyPr/>
                    <a:lstStyle/>
                    <a:p>
                      <a:r>
                        <a:rPr lang="en-US" sz="1400" kern="1200" dirty="0" smtClean="0">
                          <a:solidFill>
                            <a:schemeClr val="tx1"/>
                          </a:solidFill>
                          <a:effectLst/>
                          <a:latin typeface="+mn-lt"/>
                          <a:ea typeface="+mn-ea"/>
                          <a:cs typeface="+mn-cs"/>
                        </a:rPr>
                        <a:t>21-year-old Caucasian male </a:t>
                      </a:r>
                      <a:endParaRPr lang="en-US" sz="1400" dirty="0"/>
                    </a:p>
                  </a:txBody>
                  <a:tcPr/>
                </a:tc>
                <a:tc>
                  <a:txBody>
                    <a:bodyPr/>
                    <a:lstStyle/>
                    <a:p>
                      <a:r>
                        <a:rPr lang="en-US" sz="1400" dirty="0" smtClean="0"/>
                        <a:t>5 g/d added to other</a:t>
                      </a:r>
                      <a:r>
                        <a:rPr lang="en-US" sz="1400" baseline="0" dirty="0" smtClean="0"/>
                        <a:t> therapies, after 15 mo asymptomatic and gained back 10 lbs</a:t>
                      </a:r>
                      <a:endParaRPr lang="en-US" sz="1400" dirty="0"/>
                    </a:p>
                  </a:txBody>
                  <a:tcPr/>
                </a:tc>
              </a:tr>
              <a:tr h="370840">
                <a:tc>
                  <a:txBody>
                    <a:bodyPr/>
                    <a:lstStyle/>
                    <a:p>
                      <a:r>
                        <a:rPr lang="en-US" sz="1400" kern="1200" dirty="0" smtClean="0">
                          <a:solidFill>
                            <a:schemeClr val="tx1"/>
                          </a:solidFill>
                          <a:effectLst/>
                          <a:latin typeface="+mn-lt"/>
                          <a:ea typeface="+mn-ea"/>
                          <a:cs typeface="+mn-cs"/>
                        </a:rPr>
                        <a:t>49-year-old Caucasian male </a:t>
                      </a:r>
                      <a:endParaRPr lang="en-US" sz="1400" dirty="0"/>
                    </a:p>
                  </a:txBody>
                  <a:tcPr/>
                </a:tc>
                <a:tc>
                  <a:txBody>
                    <a:bodyPr/>
                    <a:lstStyle/>
                    <a:p>
                      <a:r>
                        <a:rPr lang="en-US" sz="1400" kern="1200" dirty="0" smtClean="0">
                          <a:solidFill>
                            <a:schemeClr val="tx1"/>
                          </a:solidFill>
                          <a:effectLst/>
                          <a:latin typeface="+mn-lt"/>
                          <a:ea typeface="+mn-ea"/>
                          <a:cs typeface="+mn-cs"/>
                        </a:rPr>
                        <a:t>5 g SBI BID + steroids,</a:t>
                      </a:r>
                      <a:r>
                        <a:rPr lang="en-US" sz="1400" kern="1200" baseline="0" dirty="0" smtClean="0">
                          <a:solidFill>
                            <a:schemeClr val="tx1"/>
                          </a:solidFill>
                          <a:effectLst/>
                          <a:latin typeface="+mn-lt"/>
                          <a:ea typeface="+mn-ea"/>
                          <a:cs typeface="+mn-cs"/>
                        </a:rPr>
                        <a:t> after 2 wks no </a:t>
                      </a:r>
                      <a:r>
                        <a:rPr lang="en-US" sz="1400" kern="1200" dirty="0" smtClean="0">
                          <a:solidFill>
                            <a:schemeClr val="tx1"/>
                          </a:solidFill>
                          <a:effectLst/>
                          <a:latin typeface="+mn-lt"/>
                          <a:ea typeface="+mn-ea"/>
                          <a:cs typeface="+mn-cs"/>
                        </a:rPr>
                        <a:t>abdominal discomfort</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or cramps,</a:t>
                      </a:r>
                      <a:r>
                        <a:rPr lang="en-US" sz="1400" kern="1200" baseline="0" dirty="0" smtClean="0">
                          <a:solidFill>
                            <a:schemeClr val="tx1"/>
                          </a:solidFill>
                          <a:effectLst/>
                          <a:latin typeface="+mn-lt"/>
                          <a:ea typeface="+mn-ea"/>
                          <a:cs typeface="+mn-cs"/>
                        </a:rPr>
                        <a:t> after 3 mo steroids tapered replaced w/ vedolizumab, maintained for 8 mo on 5 g SBI BID + vedolizumab</a:t>
                      </a:r>
                      <a:endParaRPr lang="en-US" sz="1400" dirty="0"/>
                    </a:p>
                  </a:txBody>
                  <a:tcPr/>
                </a:tc>
              </a:tr>
            </a:tbl>
          </a:graphicData>
        </a:graphic>
      </p:graphicFrame>
      <p:sp>
        <p:nvSpPr>
          <p:cNvPr id="7" name="Rectangle 6"/>
          <p:cNvSpPr/>
          <p:nvPr/>
        </p:nvSpPr>
        <p:spPr>
          <a:xfrm>
            <a:off x="4800600" y="4971127"/>
            <a:ext cx="4343400" cy="1277273"/>
          </a:xfrm>
          <a:prstGeom prst="rect">
            <a:avLst/>
          </a:prstGeom>
        </p:spPr>
        <p:txBody>
          <a:bodyPr wrap="square">
            <a:spAutoFit/>
          </a:bodyPr>
          <a:lstStyle/>
          <a:p>
            <a:pPr algn="l"/>
            <a:r>
              <a:rPr lang="en-US" sz="1100" b="1" dirty="0"/>
              <a:t>Good L, Panas RM. Serum-derived bovine immunoglobulin</a:t>
            </a:r>
            <a:r>
              <a:rPr lang="en-US" sz="1100" b="1" dirty="0" smtClean="0"/>
              <a:t>/ protein </a:t>
            </a:r>
            <a:r>
              <a:rPr lang="en-US" sz="1100" b="1" dirty="0"/>
              <a:t>isolate (SBI) use in patients with ulcerative </a:t>
            </a:r>
            <a:r>
              <a:rPr lang="en-US" sz="1100" b="1" dirty="0" smtClean="0"/>
              <a:t>colitis; Good </a:t>
            </a:r>
            <a:r>
              <a:rPr lang="en-US" sz="1100" b="1" dirty="0"/>
              <a:t>L, Panas RM. Use of Serum-Derived Bovine Immunoglobulin</a:t>
            </a:r>
            <a:r>
              <a:rPr lang="en-US" sz="1100" b="1" dirty="0" smtClean="0"/>
              <a:t>/ Protein </a:t>
            </a:r>
            <a:r>
              <a:rPr lang="en-US" sz="1100" b="1" dirty="0"/>
              <a:t>Isolate (SBI) in Patients with Crohn’s Disease. Advances in Inflammatory Bowel Diseases, Crohn’s &amp; Colitis Foundation’s Clinical &amp; Research Conference. December 4-6, 2014. Orlando, FL.</a:t>
            </a:r>
          </a:p>
        </p:txBody>
      </p:sp>
    </p:spTree>
    <p:extLst>
      <p:ext uri="{BB962C8B-B14F-4D97-AF65-F5344CB8AC3E}">
        <p14:creationId xmlns:p14="http://schemas.microsoft.com/office/powerpoint/2010/main" val="2541416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3600" dirty="0" smtClean="0"/>
              <a:t>Results and Conclusions</a:t>
            </a:r>
            <a:endParaRPr lang="en-US" sz="3600" dirty="0"/>
          </a:p>
        </p:txBody>
      </p:sp>
      <p:sp>
        <p:nvSpPr>
          <p:cNvPr id="3" name="Content Placeholder 2"/>
          <p:cNvSpPr>
            <a:spLocks noGrp="1"/>
          </p:cNvSpPr>
          <p:nvPr>
            <p:ph idx="1"/>
          </p:nvPr>
        </p:nvSpPr>
        <p:spPr>
          <a:xfrm>
            <a:off x="457200" y="1143000"/>
            <a:ext cx="8229600" cy="4114800"/>
          </a:xfrm>
        </p:spPr>
        <p:txBody>
          <a:bodyPr/>
          <a:lstStyle/>
          <a:p>
            <a:r>
              <a:rPr lang="en-US" sz="2600" dirty="0"/>
              <a:t>The UC patients reported resolution of symptoms such as rectal bleeding, urgency, and/or nocturnal incontinence. For the CD patients, outcomes included improvements in weight, reduction in other therapies, and/or a decrease in ileostomy output and creatinine levels. </a:t>
            </a:r>
            <a:endParaRPr lang="en-US" sz="2600" dirty="0" smtClean="0"/>
          </a:p>
          <a:p>
            <a:r>
              <a:rPr lang="en-US" sz="2600" dirty="0"/>
              <a:t>Although this is a retrospective assessment of a small number of cases, the evidence suggests that SBI had an impact on the management of ulcerative colitis and Crohn’s disease as a result of providing for the distinctive nutritional requirements of these IBD patients. </a:t>
            </a:r>
          </a:p>
        </p:txBody>
      </p:sp>
      <p:sp>
        <p:nvSpPr>
          <p:cNvPr id="6" name="Rectangle 5"/>
          <p:cNvSpPr/>
          <p:nvPr/>
        </p:nvSpPr>
        <p:spPr>
          <a:xfrm>
            <a:off x="152400" y="6096000"/>
            <a:ext cx="6934200" cy="769441"/>
          </a:xfrm>
          <a:prstGeom prst="rect">
            <a:avLst/>
          </a:prstGeom>
        </p:spPr>
        <p:txBody>
          <a:bodyPr wrap="square">
            <a:spAutoFit/>
          </a:bodyPr>
          <a:lstStyle/>
          <a:p>
            <a:pPr algn="l"/>
            <a:r>
              <a:rPr lang="en-US" sz="1100" b="1" dirty="0"/>
              <a:t>Good L, Panas RM. Serum-derived bovine immunoglobulin/protein isolate (SBI) use in patients with ulcerative </a:t>
            </a:r>
            <a:r>
              <a:rPr lang="en-US" sz="1100" b="1" dirty="0" smtClean="0"/>
              <a:t>colitis; Good </a:t>
            </a:r>
            <a:r>
              <a:rPr lang="en-US" sz="1100" b="1" dirty="0"/>
              <a:t>L, Panas RM. Use of Serum-Derived Bovine Immunoglobulin/Protein Isolate (SBI) in Patients with Crohn’s Disease. Advances in Inflammatory Bowel Diseases, Crohn’s &amp; Colitis Foundation’s Clinical &amp; Research Conference. December 4-6, 2014. Orlando, FL.</a:t>
            </a:r>
          </a:p>
        </p:txBody>
      </p:sp>
    </p:spTree>
    <p:extLst>
      <p:ext uri="{BB962C8B-B14F-4D97-AF65-F5344CB8AC3E}">
        <p14:creationId xmlns:p14="http://schemas.microsoft.com/office/powerpoint/2010/main" val="1289443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1288475"/>
          </a:xfrm>
        </p:spPr>
        <p:txBody>
          <a:bodyPr/>
          <a:lstStyle/>
          <a:p>
            <a:r>
              <a:rPr lang="en-US" sz="2800" dirty="0" smtClean="0"/>
              <a:t> Retrospective Analysis </a:t>
            </a:r>
            <a:r>
              <a:rPr lang="en-US" sz="2800" dirty="0"/>
              <a:t>of Refractory Ulcerative Colitis </a:t>
            </a:r>
            <a:r>
              <a:rPr lang="en-US" sz="2800" dirty="0" smtClean="0"/>
              <a:t>Patient with </a:t>
            </a:r>
            <a:r>
              <a:rPr lang="en-US" sz="2800" dirty="0"/>
              <a:t>Orally Administered Serum-Derived Bovine Immunoglobulin </a:t>
            </a:r>
            <a:r>
              <a:rPr lang="en-US" sz="2800" dirty="0" smtClean="0"/>
              <a:t>Therapy</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36405645"/>
              </p:ext>
            </p:extLst>
          </p:nvPr>
        </p:nvGraphicFramePr>
        <p:xfrm>
          <a:off x="78830" y="1427480"/>
          <a:ext cx="8991600" cy="4516120"/>
        </p:xfrm>
        <a:graphic>
          <a:graphicData uri="http://schemas.openxmlformats.org/drawingml/2006/table">
            <a:tbl>
              <a:tblPr firstRow="1" bandRow="1">
                <a:tableStyleId>{7E9639D4-E3E2-4D34-9284-5A2195B3D0D7}</a:tableStyleId>
              </a:tblPr>
              <a:tblGrid>
                <a:gridCol w="1066800"/>
                <a:gridCol w="1292770"/>
                <a:gridCol w="1676400"/>
                <a:gridCol w="2286000"/>
                <a:gridCol w="2669630"/>
              </a:tblGrid>
              <a:tr h="370840">
                <a:tc>
                  <a:txBody>
                    <a:bodyPr/>
                    <a:lstStyle/>
                    <a:p>
                      <a:r>
                        <a:rPr lang="en-US" sz="1400" dirty="0" smtClean="0"/>
                        <a:t>Patient</a:t>
                      </a:r>
                      <a:endParaRPr lang="en-US" sz="1400" dirty="0"/>
                    </a:p>
                  </a:txBody>
                  <a:tcPr/>
                </a:tc>
                <a:tc>
                  <a:txBody>
                    <a:bodyPr/>
                    <a:lstStyle/>
                    <a:p>
                      <a:r>
                        <a:rPr lang="en-US" sz="1400" dirty="0" smtClean="0"/>
                        <a:t>Diagnosis</a:t>
                      </a:r>
                      <a:endParaRPr lang="en-US" sz="1400" dirty="0"/>
                    </a:p>
                  </a:txBody>
                  <a:tcPr/>
                </a:tc>
                <a:tc>
                  <a:txBody>
                    <a:bodyPr/>
                    <a:lstStyle/>
                    <a:p>
                      <a:r>
                        <a:rPr lang="en-US" sz="1400" dirty="0" smtClean="0"/>
                        <a:t>Other Therapies</a:t>
                      </a:r>
                      <a:endParaRPr lang="en-US" sz="1400" dirty="0"/>
                    </a:p>
                  </a:txBody>
                  <a:tcPr/>
                </a:tc>
                <a:tc>
                  <a:txBody>
                    <a:bodyPr/>
                    <a:lstStyle/>
                    <a:p>
                      <a:r>
                        <a:rPr lang="en-US" sz="1400" dirty="0" smtClean="0"/>
                        <a:t>Prior to SBI</a:t>
                      </a:r>
                      <a:endParaRPr lang="en-US" sz="1400" dirty="0"/>
                    </a:p>
                  </a:txBody>
                  <a:tcPr/>
                </a:tc>
                <a:tc>
                  <a:txBody>
                    <a:bodyPr/>
                    <a:lstStyle/>
                    <a:p>
                      <a:r>
                        <a:rPr lang="en-US" sz="1400" dirty="0" smtClean="0"/>
                        <a:t>After SBI</a:t>
                      </a:r>
                      <a:endParaRPr lang="en-US" sz="1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60-year old, 5 foot-7 inches, 220 lbs., Caucasian female </a:t>
                      </a:r>
                    </a:p>
                    <a:p>
                      <a:endParaRPr lang="en-US" sz="1400" dirty="0"/>
                    </a:p>
                  </a:txBody>
                  <a:tcPr/>
                </a:tc>
                <a:tc>
                  <a:txBody>
                    <a:bodyPr/>
                    <a:lstStyle/>
                    <a:p>
                      <a:r>
                        <a:rPr lang="en-US" sz="1400" kern="1200" dirty="0" smtClean="0">
                          <a:solidFill>
                            <a:schemeClr val="tx1"/>
                          </a:solidFill>
                          <a:effectLst/>
                          <a:latin typeface="+mn-lt"/>
                          <a:ea typeface="+mn-ea"/>
                          <a:cs typeface="+mn-cs"/>
                        </a:rPr>
                        <a:t>10 years for treatment of pan-colonic ulcerative colitis</a:t>
                      </a:r>
                    </a:p>
                  </a:txBody>
                  <a:tcPr/>
                </a:tc>
                <a:tc>
                  <a:txBody>
                    <a:bodyPr/>
                    <a:lstStyle/>
                    <a:p>
                      <a:r>
                        <a:rPr lang="en-US" sz="1400" kern="1200" dirty="0" smtClean="0">
                          <a:solidFill>
                            <a:schemeClr val="tx1"/>
                          </a:solidFill>
                          <a:effectLst/>
                          <a:latin typeface="+mn-lt"/>
                          <a:ea typeface="+mn-ea"/>
                          <a:cs typeface="+mn-cs"/>
                        </a:rPr>
                        <a:t>Maintained remission of her colitis symptoms for 2 yr w/ adalimumab.</a:t>
                      </a:r>
                      <a:r>
                        <a:rPr lang="en-US" sz="1400" kern="1200" baseline="0" dirty="0" smtClean="0">
                          <a:solidFill>
                            <a:schemeClr val="tx1"/>
                          </a:solidFill>
                          <a:effectLst/>
                          <a:latin typeface="+mn-lt"/>
                          <a:ea typeface="+mn-ea"/>
                          <a:cs typeface="+mn-cs"/>
                        </a:rPr>
                        <a:t> A</a:t>
                      </a:r>
                      <a:r>
                        <a:rPr lang="en-US" sz="1400" kern="1200" dirty="0" smtClean="0">
                          <a:solidFill>
                            <a:schemeClr val="tx1"/>
                          </a:solidFill>
                          <a:effectLst/>
                          <a:latin typeface="+mn-lt"/>
                          <a:ea typeface="+mn-ea"/>
                          <a:cs typeface="+mn-cs"/>
                        </a:rPr>
                        <a:t>fter </a:t>
                      </a:r>
                      <a:r>
                        <a:rPr lang="en-US" sz="1400" i="1" kern="1200" dirty="0" smtClean="0">
                          <a:solidFill>
                            <a:schemeClr val="tx1"/>
                          </a:solidFill>
                          <a:effectLst/>
                          <a:latin typeface="+mn-lt"/>
                          <a:ea typeface="+mn-ea"/>
                          <a:cs typeface="+mn-cs"/>
                        </a:rPr>
                        <a:t>C. difficile </a:t>
                      </a:r>
                      <a:r>
                        <a:rPr lang="en-US" sz="1400" kern="1200" dirty="0" smtClean="0">
                          <a:solidFill>
                            <a:schemeClr val="tx1"/>
                          </a:solidFill>
                          <a:effectLst/>
                          <a:latin typeface="+mn-lt"/>
                          <a:ea typeface="+mn-ea"/>
                          <a:cs typeface="+mn-cs"/>
                        </a:rPr>
                        <a:t>infection patient refused  adalimumab</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Adalimumab dc’ed after</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 septic arthritis in the left knee, long-term antibiotics resulted in </a:t>
                      </a:r>
                      <a:r>
                        <a:rPr lang="en-US" sz="1400" i="1" kern="1200" dirty="0" smtClean="0">
                          <a:solidFill>
                            <a:schemeClr val="tx1"/>
                          </a:solidFill>
                          <a:effectLst/>
                          <a:latin typeface="+mn-lt"/>
                          <a:ea typeface="+mn-ea"/>
                          <a:cs typeface="+mn-cs"/>
                        </a:rPr>
                        <a:t>C. difficile </a:t>
                      </a:r>
                      <a:r>
                        <a:rPr lang="en-US" sz="1400" kern="1200" dirty="0" smtClean="0">
                          <a:solidFill>
                            <a:schemeClr val="tx1"/>
                          </a:solidFill>
                          <a:effectLst/>
                          <a:latin typeface="+mn-lt"/>
                          <a:ea typeface="+mn-ea"/>
                          <a:cs typeface="+mn-cs"/>
                        </a:rPr>
                        <a:t>infection which required</a:t>
                      </a:r>
                      <a:r>
                        <a:rPr lang="en-US" sz="1400" kern="1200" baseline="0" dirty="0" smtClean="0">
                          <a:solidFill>
                            <a:schemeClr val="tx1"/>
                          </a:solidFill>
                          <a:effectLst/>
                          <a:latin typeface="+mn-lt"/>
                          <a:ea typeface="+mn-ea"/>
                          <a:cs typeface="+mn-cs"/>
                        </a:rPr>
                        <a:t> 2 courses of vancomycin to resolve. Afterwards patient had </a:t>
                      </a:r>
                      <a:r>
                        <a:rPr lang="en-US" sz="1400" kern="1200" dirty="0" smtClean="0">
                          <a:solidFill>
                            <a:schemeClr val="tx1"/>
                          </a:solidFill>
                          <a:effectLst/>
                          <a:latin typeface="+mn-lt"/>
                          <a:ea typeface="+mn-ea"/>
                          <a:cs typeface="+mn-cs"/>
                        </a:rPr>
                        <a:t>7-8 watery, bloody stools, flexible sigmoidoscopy revealed grade 2 colitis, </a:t>
                      </a:r>
                      <a:r>
                        <a:rPr lang="en-US" sz="1400" kern="1200" baseline="0" dirty="0" smtClean="0">
                          <a:solidFill>
                            <a:schemeClr val="tx1"/>
                          </a:solidFill>
                          <a:effectLst/>
                          <a:latin typeface="+mn-lt"/>
                          <a:ea typeface="+mn-ea"/>
                          <a:cs typeface="+mn-cs"/>
                        </a:rPr>
                        <a:t>o</a:t>
                      </a:r>
                      <a:r>
                        <a:rPr lang="en-US" sz="1400" kern="1200" dirty="0" smtClean="0">
                          <a:solidFill>
                            <a:schemeClr val="tx1"/>
                          </a:solidFill>
                          <a:effectLst/>
                          <a:latin typeface="+mn-lt"/>
                          <a:ea typeface="+mn-ea"/>
                          <a:cs typeface="+mn-cs"/>
                        </a:rPr>
                        <a:t>ral prednisone, 30 mg/d, and rectal mesalamine, 1g at bedtime (QHS), was initiated. Prednisone was increased to 40 mg/d w/ no improvement</a:t>
                      </a:r>
                      <a:endParaRPr lang="en-US" sz="1400" dirty="0" smtClean="0"/>
                    </a:p>
                  </a:txBody>
                  <a:tcPr/>
                </a:tc>
                <a:tc>
                  <a:txBody>
                    <a:bodyPr/>
                    <a:lstStyle/>
                    <a:p>
                      <a:r>
                        <a:rPr lang="en-US" sz="1400" kern="1200" dirty="0" smtClean="0">
                          <a:solidFill>
                            <a:schemeClr val="tx1"/>
                          </a:solidFill>
                          <a:effectLst/>
                          <a:latin typeface="+mn-lt"/>
                          <a:ea typeface="+mn-ea"/>
                          <a:cs typeface="+mn-cs"/>
                        </a:rPr>
                        <a:t>5 g SBI QID</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 for one week</a:t>
                      </a:r>
                      <a:r>
                        <a:rPr lang="en-US" sz="1400" kern="1200" baseline="0" dirty="0" smtClean="0">
                          <a:solidFill>
                            <a:schemeClr val="tx1"/>
                          </a:solidFill>
                          <a:effectLst/>
                          <a:latin typeface="+mn-lt"/>
                          <a:ea typeface="+mn-ea"/>
                          <a:cs typeface="+mn-cs"/>
                        </a:rPr>
                        <a:t> followed by 5 g/d</a:t>
                      </a:r>
                      <a:r>
                        <a:rPr lang="en-US" sz="1400" kern="1200" dirty="0" smtClean="0">
                          <a:solidFill>
                            <a:schemeClr val="tx1"/>
                          </a:solidFill>
                          <a:effectLst/>
                          <a:latin typeface="+mn-lt"/>
                          <a:ea typeface="+mn-ea"/>
                          <a:cs typeface="+mn-cs"/>
                        </a:rPr>
                        <a:t>y.  After 4 wks of SBI, the patient reported 1 to 2 formed stools /d,</a:t>
                      </a:r>
                      <a:r>
                        <a:rPr lang="en-US" sz="1400" kern="1200" baseline="0" dirty="0" smtClean="0">
                          <a:solidFill>
                            <a:schemeClr val="tx1"/>
                          </a:solidFill>
                          <a:effectLst/>
                          <a:latin typeface="+mn-lt"/>
                          <a:ea typeface="+mn-ea"/>
                          <a:cs typeface="+mn-cs"/>
                        </a:rPr>
                        <a:t> no</a:t>
                      </a:r>
                      <a:r>
                        <a:rPr lang="en-US" sz="1400" kern="1200" dirty="0" smtClean="0">
                          <a:solidFill>
                            <a:schemeClr val="tx1"/>
                          </a:solidFill>
                          <a:effectLst/>
                          <a:latin typeface="+mn-lt"/>
                          <a:ea typeface="+mn-ea"/>
                          <a:cs typeface="+mn-cs"/>
                        </a:rPr>
                        <a:t> rectal bleeding or abdominal cramps.  Over the next 6 wks, prednisone was tapered to 5mg.  </a:t>
                      </a:r>
                    </a:p>
                    <a:p>
                      <a:r>
                        <a:rPr lang="en-US" sz="1400" kern="1200" dirty="0" smtClean="0">
                          <a:solidFill>
                            <a:schemeClr val="tx1"/>
                          </a:solidFill>
                          <a:effectLst/>
                          <a:latin typeface="+mn-lt"/>
                          <a:ea typeface="+mn-ea"/>
                          <a:cs typeface="+mn-cs"/>
                        </a:rPr>
                        <a:t>Erythrocyte sedimentation rate</a:t>
                      </a:r>
                      <a:r>
                        <a:rPr lang="en-US" sz="1400" kern="1200" baseline="0" dirty="0" smtClean="0">
                          <a:solidFill>
                            <a:schemeClr val="tx1"/>
                          </a:solidFill>
                          <a:effectLst/>
                          <a:latin typeface="+mn-lt"/>
                          <a:ea typeface="+mn-ea"/>
                          <a:cs typeface="+mn-cs"/>
                        </a:rPr>
                        <a:t> decreased from </a:t>
                      </a:r>
                      <a:r>
                        <a:rPr lang="en-US" sz="1400" kern="1200" dirty="0" smtClean="0">
                          <a:solidFill>
                            <a:schemeClr val="tx1"/>
                          </a:solidFill>
                          <a:effectLst/>
                          <a:latin typeface="+mn-lt"/>
                          <a:ea typeface="+mn-ea"/>
                          <a:cs typeface="+mn-cs"/>
                        </a:rPr>
                        <a:t>90 mm/h</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to 11 mm/h over 4</a:t>
                      </a:r>
                      <a:r>
                        <a:rPr lang="en-US" sz="1400" kern="1200" baseline="0" dirty="0" smtClean="0">
                          <a:solidFill>
                            <a:schemeClr val="tx1"/>
                          </a:solidFill>
                          <a:effectLst/>
                          <a:latin typeface="+mn-lt"/>
                          <a:ea typeface="+mn-ea"/>
                          <a:cs typeface="+mn-cs"/>
                        </a:rPr>
                        <a:t> mo</a:t>
                      </a:r>
                      <a:r>
                        <a:rPr lang="en-US" sz="1400" kern="1200" dirty="0" smtClean="0">
                          <a:solidFill>
                            <a:schemeClr val="tx1"/>
                          </a:solidFill>
                          <a:effectLst/>
                          <a:latin typeface="+mn-lt"/>
                          <a:ea typeface="+mn-ea"/>
                          <a:cs typeface="+mn-cs"/>
                        </a:rPr>
                        <a:t>.  White blood cell count decreased from 12.4 to 10.9 thousand/μL; hemoglobin increased from 10.9 to 12.4 g/dL; hematocrit increased from 34.7 % to 38.0 % and  platelet count decreased from 482 to 248 thousand/μL.  </a:t>
                      </a:r>
                      <a:endParaRPr lang="en-US" sz="1400" dirty="0"/>
                    </a:p>
                  </a:txBody>
                  <a:tcPr/>
                </a:tc>
              </a:tr>
            </a:tbl>
          </a:graphicData>
        </a:graphic>
      </p:graphicFrame>
      <p:sp>
        <p:nvSpPr>
          <p:cNvPr id="5" name="Rectangle 4"/>
          <p:cNvSpPr/>
          <p:nvPr/>
        </p:nvSpPr>
        <p:spPr>
          <a:xfrm>
            <a:off x="152400" y="6027003"/>
            <a:ext cx="6553200" cy="646331"/>
          </a:xfrm>
          <a:prstGeom prst="rect">
            <a:avLst/>
          </a:prstGeom>
        </p:spPr>
        <p:txBody>
          <a:bodyPr wrap="square">
            <a:spAutoFit/>
          </a:bodyPr>
          <a:lstStyle/>
          <a:p>
            <a:pPr algn="l"/>
            <a:r>
              <a:rPr lang="en-US" sz="1200" dirty="0"/>
              <a:t>Dryden GW. Use of serum-derived bovine immunoglobulin/protein isolate (SBI) to manage refractory ulcerative colitis symptoms and avoid surgery. ACG, October 17-22, 2014. Philadelphia, PA.</a:t>
            </a:r>
          </a:p>
        </p:txBody>
      </p:sp>
    </p:spTree>
    <p:extLst>
      <p:ext uri="{BB962C8B-B14F-4D97-AF65-F5344CB8AC3E}">
        <p14:creationId xmlns:p14="http://schemas.microsoft.com/office/powerpoint/2010/main" val="1640176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sz="3600" dirty="0" smtClean="0"/>
              <a:t>Endoscopic </a:t>
            </a:r>
            <a:r>
              <a:rPr lang="en-US" sz="3600" dirty="0"/>
              <a:t>Evidence</a:t>
            </a:r>
          </a:p>
        </p:txBody>
      </p:sp>
      <p:pic>
        <p:nvPicPr>
          <p:cNvPr id="5" name="Picture 2"/>
          <p:cNvPicPr>
            <a:picLocks noChangeAspect="1" noChangeArrowheads="1"/>
          </p:cNvPicPr>
          <p:nvPr/>
        </p:nvPicPr>
        <p:blipFill>
          <a:blip r:embed="rId2" cstate="print"/>
          <a:srcRect/>
          <a:stretch>
            <a:fillRect/>
          </a:stretch>
        </p:blipFill>
        <p:spPr bwMode="auto">
          <a:xfrm>
            <a:off x="228600" y="1828800"/>
            <a:ext cx="4138760" cy="3124200"/>
          </a:xfrm>
          <a:prstGeom prst="rect">
            <a:avLst/>
          </a:prstGeom>
          <a:noFill/>
        </p:spPr>
      </p:pic>
      <p:pic>
        <p:nvPicPr>
          <p:cNvPr id="6" name="Picture 1"/>
          <p:cNvPicPr>
            <a:picLocks noChangeAspect="1" noChangeArrowheads="1"/>
          </p:cNvPicPr>
          <p:nvPr/>
        </p:nvPicPr>
        <p:blipFill>
          <a:blip r:embed="rId3" cstate="print"/>
          <a:srcRect/>
          <a:stretch>
            <a:fillRect/>
          </a:stretch>
        </p:blipFill>
        <p:spPr bwMode="auto">
          <a:xfrm>
            <a:off x="4717024" y="1828800"/>
            <a:ext cx="4149579" cy="3124200"/>
          </a:xfrm>
          <a:prstGeom prst="rect">
            <a:avLst/>
          </a:prstGeom>
          <a:noFill/>
        </p:spPr>
      </p:pic>
      <p:sp>
        <p:nvSpPr>
          <p:cNvPr id="7" name="Rectangle 5"/>
          <p:cNvSpPr>
            <a:spLocks noChangeArrowheads="1"/>
          </p:cNvSpPr>
          <p:nvPr/>
        </p:nvSpPr>
        <p:spPr bwMode="auto">
          <a:xfrm>
            <a:off x="304800" y="5164723"/>
            <a:ext cx="8542723"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effectLst/>
                <a:latin typeface="Arial" pitchFamily="34" charset="0"/>
                <a:ea typeface="Times New Roman" pitchFamily="18" charset="0"/>
                <a:cs typeface="Times New Roman" pitchFamily="18" charset="0"/>
              </a:rPr>
              <a:t>Pre-SBI demonstrating grade 2 colitis       Post-SBI demonstrating resolution of colitis</a:t>
            </a:r>
            <a:endParaRPr kumimoji="0" lang="en-US" sz="1600" b="1" i="0" u="none" strike="noStrike" cap="none" normalizeH="0" baseline="0" dirty="0" smtClean="0">
              <a:ln>
                <a:noFill/>
              </a:ln>
              <a:effectLst/>
              <a:latin typeface="Arial" pitchFamily="34" charset="0"/>
              <a:cs typeface="Arial" pitchFamily="34" charset="0"/>
            </a:endParaRPr>
          </a:p>
        </p:txBody>
      </p:sp>
      <p:sp>
        <p:nvSpPr>
          <p:cNvPr id="9" name="Rectangle 8"/>
          <p:cNvSpPr/>
          <p:nvPr/>
        </p:nvSpPr>
        <p:spPr>
          <a:xfrm>
            <a:off x="152400" y="6027003"/>
            <a:ext cx="6553200" cy="646331"/>
          </a:xfrm>
          <a:prstGeom prst="rect">
            <a:avLst/>
          </a:prstGeom>
        </p:spPr>
        <p:txBody>
          <a:bodyPr wrap="square">
            <a:spAutoFit/>
          </a:bodyPr>
          <a:lstStyle/>
          <a:p>
            <a:pPr algn="l"/>
            <a:r>
              <a:rPr lang="en-US" sz="1200" dirty="0"/>
              <a:t>Dryden GW. Use of serum-derived bovine immunoglobulin/protein isolate (SBI) to manage refractory ulcerative colitis symptoms and avoid surgery. ACG, October 17-22, 2014. Philadelphia, PA.</a:t>
            </a:r>
          </a:p>
        </p:txBody>
      </p:sp>
    </p:spTree>
    <p:extLst>
      <p:ext uri="{BB962C8B-B14F-4D97-AF65-F5344CB8AC3E}">
        <p14:creationId xmlns:p14="http://schemas.microsoft.com/office/powerpoint/2010/main" val="2812543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and Conclusion</a:t>
            </a:r>
            <a:endParaRPr lang="en-US" dirty="0"/>
          </a:p>
        </p:txBody>
      </p:sp>
      <p:sp>
        <p:nvSpPr>
          <p:cNvPr id="3" name="Content Placeholder 2"/>
          <p:cNvSpPr>
            <a:spLocks noGrp="1"/>
          </p:cNvSpPr>
          <p:nvPr>
            <p:ph idx="1"/>
          </p:nvPr>
        </p:nvSpPr>
        <p:spPr/>
        <p:txBody>
          <a:bodyPr/>
          <a:lstStyle/>
          <a:p>
            <a:r>
              <a:rPr lang="en-US" sz="2400" dirty="0"/>
              <a:t>After two months, this patient had a vastly improved colitis score and corresponding decrease in inflammatory markers.  </a:t>
            </a:r>
            <a:endParaRPr lang="en-US" sz="2400" dirty="0" smtClean="0"/>
          </a:p>
          <a:p>
            <a:r>
              <a:rPr lang="en-US" sz="2400" dirty="0" smtClean="0"/>
              <a:t>The </a:t>
            </a:r>
            <a:r>
              <a:rPr lang="en-US" sz="2400" dirty="0"/>
              <a:t>patient also reported improved stool frequency, stool consistency and denied further bleeding or </a:t>
            </a:r>
            <a:r>
              <a:rPr lang="en-US" sz="2400" dirty="0" smtClean="0"/>
              <a:t>cramping.  </a:t>
            </a:r>
          </a:p>
          <a:p>
            <a:r>
              <a:rPr lang="en-US" sz="2400" dirty="0" smtClean="0"/>
              <a:t>This </a:t>
            </a:r>
            <a:r>
              <a:rPr lang="en-US" sz="2400" dirty="0"/>
              <a:t>report </a:t>
            </a:r>
            <a:r>
              <a:rPr lang="en-US" sz="2400" dirty="0" smtClean="0"/>
              <a:t>suggests </a:t>
            </a:r>
            <a:r>
              <a:rPr lang="en-US" sz="2400" dirty="0"/>
              <a:t>that such an agent could be considered as add-on therapy when dealing with refractory UC patients.  </a:t>
            </a:r>
          </a:p>
          <a:p>
            <a:endParaRPr lang="en-US" sz="2400" dirty="0"/>
          </a:p>
        </p:txBody>
      </p:sp>
      <p:sp>
        <p:nvSpPr>
          <p:cNvPr id="5" name="Rectangle 4"/>
          <p:cNvSpPr/>
          <p:nvPr/>
        </p:nvSpPr>
        <p:spPr>
          <a:xfrm>
            <a:off x="152400" y="6027003"/>
            <a:ext cx="6553200" cy="646331"/>
          </a:xfrm>
          <a:prstGeom prst="rect">
            <a:avLst/>
          </a:prstGeom>
        </p:spPr>
        <p:txBody>
          <a:bodyPr wrap="square">
            <a:spAutoFit/>
          </a:bodyPr>
          <a:lstStyle/>
          <a:p>
            <a:pPr algn="l"/>
            <a:r>
              <a:rPr lang="en-US" sz="1200" dirty="0"/>
              <a:t>Dryden GW. Use of serum-derived bovine immunoglobulin/protein isolate (SBI) to manage refractory ulcerative colitis symptoms and avoid surgery. ACG, October 17-22, 2014. Philadelphia, PA.</a:t>
            </a:r>
          </a:p>
        </p:txBody>
      </p:sp>
    </p:spTree>
    <p:extLst>
      <p:ext uri="{BB962C8B-B14F-4D97-AF65-F5344CB8AC3E}">
        <p14:creationId xmlns:p14="http://schemas.microsoft.com/office/powerpoint/2010/main" val="3289772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990600"/>
          </a:xfrm>
        </p:spPr>
        <p:txBody>
          <a:bodyPr/>
          <a:lstStyle/>
          <a:p>
            <a:r>
              <a:rPr lang="en-US" sz="2800" dirty="0" smtClean="0"/>
              <a:t>Retrospective Analysis of a </a:t>
            </a:r>
            <a:r>
              <a:rPr lang="en-US" sz="2800" dirty="0"/>
              <a:t>Patient </a:t>
            </a:r>
            <a:r>
              <a:rPr lang="en-US" sz="2800" dirty="0" smtClean="0"/>
              <a:t>with Drug Refractory Ulcerative Colitis</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0343950"/>
              </p:ext>
            </p:extLst>
          </p:nvPr>
        </p:nvGraphicFramePr>
        <p:xfrm>
          <a:off x="78830" y="1290320"/>
          <a:ext cx="8991600" cy="4023360"/>
        </p:xfrm>
        <a:graphic>
          <a:graphicData uri="http://schemas.openxmlformats.org/drawingml/2006/table">
            <a:tbl>
              <a:tblPr firstRow="1" bandRow="1">
                <a:tableStyleId>{7E9639D4-E3E2-4D34-9284-5A2195B3D0D7}</a:tableStyleId>
              </a:tblPr>
              <a:tblGrid>
                <a:gridCol w="1066800"/>
                <a:gridCol w="1521370"/>
                <a:gridCol w="1447800"/>
                <a:gridCol w="2286000"/>
                <a:gridCol w="2669630"/>
              </a:tblGrid>
              <a:tr h="370840">
                <a:tc>
                  <a:txBody>
                    <a:bodyPr/>
                    <a:lstStyle/>
                    <a:p>
                      <a:r>
                        <a:rPr lang="en-US" sz="1400" dirty="0" smtClean="0"/>
                        <a:t>Patient</a:t>
                      </a:r>
                      <a:endParaRPr lang="en-US" sz="1400" dirty="0"/>
                    </a:p>
                  </a:txBody>
                  <a:tcPr/>
                </a:tc>
                <a:tc>
                  <a:txBody>
                    <a:bodyPr/>
                    <a:lstStyle/>
                    <a:p>
                      <a:r>
                        <a:rPr lang="en-US" sz="1400" dirty="0" smtClean="0"/>
                        <a:t>Diagnosis</a:t>
                      </a:r>
                      <a:endParaRPr lang="en-US" sz="1400" dirty="0"/>
                    </a:p>
                  </a:txBody>
                  <a:tcPr/>
                </a:tc>
                <a:tc>
                  <a:txBody>
                    <a:bodyPr/>
                    <a:lstStyle/>
                    <a:p>
                      <a:r>
                        <a:rPr lang="en-US" sz="1400" dirty="0" smtClean="0"/>
                        <a:t>Other Therapies</a:t>
                      </a:r>
                      <a:endParaRPr lang="en-US" sz="1400" dirty="0"/>
                    </a:p>
                  </a:txBody>
                  <a:tcPr/>
                </a:tc>
                <a:tc>
                  <a:txBody>
                    <a:bodyPr/>
                    <a:lstStyle/>
                    <a:p>
                      <a:r>
                        <a:rPr lang="en-US" sz="1400" dirty="0" smtClean="0"/>
                        <a:t>Prior to SBI</a:t>
                      </a:r>
                      <a:endParaRPr lang="en-US" sz="1400" dirty="0"/>
                    </a:p>
                  </a:txBody>
                  <a:tcPr/>
                </a:tc>
                <a:tc>
                  <a:txBody>
                    <a:bodyPr/>
                    <a:lstStyle/>
                    <a:p>
                      <a:r>
                        <a:rPr lang="en-US" sz="1400" dirty="0" smtClean="0"/>
                        <a:t>After SBI</a:t>
                      </a:r>
                      <a:endParaRPr lang="en-US" sz="1400" dirty="0"/>
                    </a:p>
                  </a:txBody>
                  <a:tcPr/>
                </a:tc>
              </a:tr>
              <a:tr h="370840">
                <a:tc>
                  <a:txBody>
                    <a:bodyPr/>
                    <a:lstStyle/>
                    <a:p>
                      <a:r>
                        <a:rPr lang="en-US" sz="1400" kern="1200" dirty="0" smtClean="0">
                          <a:solidFill>
                            <a:schemeClr val="tx1"/>
                          </a:solidFill>
                          <a:effectLst/>
                          <a:latin typeface="+mn-lt"/>
                          <a:ea typeface="+mn-ea"/>
                          <a:cs typeface="+mn-cs"/>
                        </a:rPr>
                        <a:t>26-year-old male patient of middle-eastern descent </a:t>
                      </a:r>
                      <a:endParaRPr lang="en-US" sz="1400" dirty="0"/>
                    </a:p>
                  </a:txBody>
                  <a:tcPr/>
                </a:tc>
                <a:tc>
                  <a:txBody>
                    <a:bodyPr/>
                    <a:lstStyle/>
                    <a:p>
                      <a:r>
                        <a:rPr lang="en-US" sz="1400" kern="1200" dirty="0" smtClean="0">
                          <a:solidFill>
                            <a:schemeClr val="tx1"/>
                          </a:solidFill>
                          <a:effectLst/>
                          <a:latin typeface="+mn-lt"/>
                          <a:ea typeface="+mn-ea"/>
                          <a:cs typeface="+mn-cs"/>
                        </a:rPr>
                        <a:t>3</a:t>
                      </a:r>
                      <a:r>
                        <a:rPr lang="en-US" sz="1400" kern="1200" baseline="0" dirty="0" smtClean="0">
                          <a:solidFill>
                            <a:schemeClr val="tx1"/>
                          </a:solidFill>
                          <a:effectLst/>
                          <a:latin typeface="+mn-lt"/>
                          <a:ea typeface="+mn-ea"/>
                          <a:cs typeface="+mn-cs"/>
                        </a:rPr>
                        <a:t> yr</a:t>
                      </a:r>
                      <a:r>
                        <a:rPr lang="en-US" sz="1400" kern="1200" dirty="0" smtClean="0">
                          <a:solidFill>
                            <a:schemeClr val="tx1"/>
                          </a:solidFill>
                          <a:effectLst/>
                          <a:latin typeface="+mn-lt"/>
                          <a:ea typeface="+mn-ea"/>
                          <a:cs typeface="+mn-cs"/>
                        </a:rPr>
                        <a:t> Hx diffuse, moderately severe pan-colitis diagnosed </a:t>
                      </a:r>
                      <a:r>
                        <a:rPr lang="en-US" sz="1400" i="1" kern="1200" dirty="0" smtClean="0">
                          <a:solidFill>
                            <a:schemeClr val="tx1"/>
                          </a:solidFill>
                          <a:effectLst/>
                          <a:latin typeface="+mn-lt"/>
                          <a:ea typeface="+mn-ea"/>
                          <a:cs typeface="+mn-cs"/>
                        </a:rPr>
                        <a:t>via</a:t>
                      </a:r>
                      <a:r>
                        <a:rPr lang="en-US" sz="1400" kern="1200" dirty="0" smtClean="0">
                          <a:solidFill>
                            <a:schemeClr val="tx1"/>
                          </a:solidFill>
                          <a:effectLst/>
                          <a:latin typeface="+mn-lt"/>
                          <a:ea typeface="+mn-ea"/>
                          <a:cs typeface="+mn-cs"/>
                        </a:rPr>
                        <a:t> colonoscopy.</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Biopsies confirmed UC with marked acute inflammation and ulceration of the mucosa, distortion of the glandular architecture, and crypt abscesses. </a:t>
                      </a:r>
                    </a:p>
                  </a:txBody>
                  <a:tcPr/>
                </a:tc>
                <a:tc>
                  <a:txBody>
                    <a:bodyPr/>
                    <a:lstStyle/>
                    <a:p>
                      <a:r>
                        <a:rPr lang="en-US" sz="1400" kern="1200" dirty="0" smtClean="0">
                          <a:solidFill>
                            <a:schemeClr val="tx1"/>
                          </a:solidFill>
                          <a:effectLst/>
                          <a:latin typeface="+mn-lt"/>
                          <a:ea typeface="+mn-ea"/>
                          <a:cs typeface="+mn-cs"/>
                        </a:rPr>
                        <a:t>oral and rectal mesalamine and repeated courses of oral steroid</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adalimumab,</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oral and rectal mesalamines, antibiotics (ciprofloxacin and metronidazole) and probiotics, the patient still required repeated courses of oral steroid,</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5-10 bloody loose stools with tenesmus and cramping, each time his oral steroid dose was decreased</a:t>
                      </a:r>
                      <a:endParaRPr lang="en-US" sz="1400" dirty="0" smtClean="0"/>
                    </a:p>
                  </a:txBody>
                  <a:tcPr/>
                </a:tc>
                <a:tc>
                  <a:txBody>
                    <a:bodyPr/>
                    <a:lstStyle/>
                    <a:p>
                      <a:r>
                        <a:rPr lang="en-US" sz="1400" dirty="0" smtClean="0"/>
                        <a:t>5 g SBI</a:t>
                      </a:r>
                      <a:r>
                        <a:rPr lang="en-US" sz="1400" baseline="0" dirty="0" smtClean="0"/>
                        <a:t> BID , after 8 wks </a:t>
                      </a:r>
                      <a:r>
                        <a:rPr lang="en-US" sz="1400" kern="1200" dirty="0" smtClean="0">
                          <a:solidFill>
                            <a:schemeClr val="tx1"/>
                          </a:solidFill>
                          <a:effectLst/>
                          <a:latin typeface="+mn-lt"/>
                          <a:ea typeface="+mn-ea"/>
                          <a:cs typeface="+mn-cs"/>
                        </a:rPr>
                        <a:t>1-2 normally formed stools per day) and no other symptomatology. Steroids tapered</a:t>
                      </a:r>
                      <a:r>
                        <a:rPr lang="en-US" sz="1400" kern="1200" baseline="0" dirty="0" smtClean="0">
                          <a:solidFill>
                            <a:schemeClr val="tx1"/>
                          </a:solidFill>
                          <a:effectLst/>
                          <a:latin typeface="+mn-lt"/>
                          <a:ea typeface="+mn-ea"/>
                          <a:cs typeface="+mn-cs"/>
                        </a:rPr>
                        <a:t> and SBI reduced to 5 g/d. Patient now maintained on </a:t>
                      </a:r>
                      <a:r>
                        <a:rPr lang="en-US" sz="1400" kern="1200" dirty="0" smtClean="0">
                          <a:solidFill>
                            <a:schemeClr val="tx1"/>
                          </a:solidFill>
                          <a:effectLst/>
                          <a:latin typeface="+mn-lt"/>
                          <a:ea typeface="+mn-ea"/>
                          <a:cs typeface="+mn-cs"/>
                        </a:rPr>
                        <a:t>adalimumab, oral mesalamine and SBI 5g/d</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for 12</a:t>
                      </a:r>
                      <a:r>
                        <a:rPr lang="en-US" sz="1400" kern="1200" baseline="0" dirty="0" smtClean="0">
                          <a:solidFill>
                            <a:schemeClr val="tx1"/>
                          </a:solidFill>
                          <a:effectLst/>
                          <a:latin typeface="+mn-lt"/>
                          <a:ea typeface="+mn-ea"/>
                          <a:cs typeface="+mn-cs"/>
                        </a:rPr>
                        <a:t> mo. </a:t>
                      </a:r>
                      <a:r>
                        <a:rPr lang="en-US" sz="1400" kern="1200" dirty="0" smtClean="0">
                          <a:solidFill>
                            <a:schemeClr val="tx1"/>
                          </a:solidFill>
                          <a:effectLst/>
                          <a:latin typeface="+mn-lt"/>
                          <a:ea typeface="+mn-ea"/>
                          <a:cs typeface="+mn-cs"/>
                        </a:rPr>
                        <a:t>Colonoscopy performed a year after starting SBI appears normal, with no active inflammation. Random biopsies confirmed chronic inactive colitis. </a:t>
                      </a:r>
                      <a:endParaRPr lang="en-US" sz="1400" dirty="0"/>
                    </a:p>
                  </a:txBody>
                  <a:tcPr/>
                </a:tc>
              </a:tr>
            </a:tbl>
          </a:graphicData>
        </a:graphic>
      </p:graphicFrame>
      <p:sp>
        <p:nvSpPr>
          <p:cNvPr id="3" name="Rectangle 2"/>
          <p:cNvSpPr/>
          <p:nvPr/>
        </p:nvSpPr>
        <p:spPr>
          <a:xfrm>
            <a:off x="152400" y="6243935"/>
            <a:ext cx="6553200" cy="461665"/>
          </a:xfrm>
          <a:prstGeom prst="rect">
            <a:avLst/>
          </a:prstGeom>
        </p:spPr>
        <p:txBody>
          <a:bodyPr wrap="square">
            <a:spAutoFit/>
          </a:bodyPr>
          <a:lstStyle/>
          <a:p>
            <a:pPr algn="l"/>
            <a:r>
              <a:rPr lang="en-US" sz="1200" dirty="0" smtClean="0"/>
              <a:t>Awad</a:t>
            </a:r>
            <a:r>
              <a:rPr lang="en-US" sz="1200" dirty="0"/>
              <a:t> </a:t>
            </a:r>
            <a:r>
              <a:rPr lang="en-US" sz="1200" dirty="0" smtClean="0"/>
              <a:t>and Jasion. </a:t>
            </a:r>
            <a:r>
              <a:rPr lang="en-US" sz="1200" dirty="0"/>
              <a:t>Use of a Nutritional Therapy, Serum-Derived Bovine Immunoglobulin/Protein Isolate (SBI), to Achieve Improvement in Two Different Cases of Colitis. </a:t>
            </a:r>
            <a:r>
              <a:rPr lang="en-US" sz="1200" dirty="0" smtClean="0"/>
              <a:t>Submitted.</a:t>
            </a:r>
            <a:endParaRPr lang="en-US" sz="1200" dirty="0"/>
          </a:p>
        </p:txBody>
      </p:sp>
    </p:spTree>
    <p:extLst>
      <p:ext uri="{BB962C8B-B14F-4D97-AF65-F5344CB8AC3E}">
        <p14:creationId xmlns:p14="http://schemas.microsoft.com/office/powerpoint/2010/main" val="2710953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3600" dirty="0" smtClean="0"/>
              <a:t>Endoscopic </a:t>
            </a:r>
            <a:r>
              <a:rPr lang="en-US" sz="3600" dirty="0"/>
              <a:t>Evidence</a:t>
            </a:r>
          </a:p>
        </p:txBody>
      </p:sp>
      <p:pic>
        <p:nvPicPr>
          <p:cNvPr id="4"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800" r="1444"/>
          <a:stretch/>
        </p:blipFill>
        <p:spPr bwMode="auto">
          <a:xfrm>
            <a:off x="685800" y="1752601"/>
            <a:ext cx="7622628"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85800" y="4343400"/>
            <a:ext cx="7622628" cy="191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83932" y="1219200"/>
            <a:ext cx="8763000" cy="461665"/>
          </a:xfrm>
          <a:prstGeom prst="rect">
            <a:avLst/>
          </a:prstGeom>
          <a:noFill/>
        </p:spPr>
        <p:txBody>
          <a:bodyPr wrap="square" rtlCol="0">
            <a:spAutoFit/>
          </a:bodyPr>
          <a:lstStyle/>
          <a:p>
            <a:pPr algn="ctr"/>
            <a:r>
              <a:rPr lang="en-US" b="1" dirty="0" smtClean="0">
                <a:latin typeface="Arial" panose="020B0604020202020204" pitchFamily="34" charset="0"/>
                <a:cs typeface="Arial" panose="020B0604020202020204" pitchFamily="34" charset="0"/>
              </a:rPr>
              <a:t>Prior to SBI</a:t>
            </a:r>
            <a:endParaRPr lang="en-US" b="1" dirty="0">
              <a:latin typeface="Arial" panose="020B0604020202020204" pitchFamily="34" charset="0"/>
              <a:cs typeface="Arial" panose="020B0604020202020204" pitchFamily="34" charset="0"/>
            </a:endParaRPr>
          </a:p>
        </p:txBody>
      </p:sp>
      <p:sp>
        <p:nvSpPr>
          <p:cNvPr id="7" name="TextBox 6"/>
          <p:cNvSpPr txBox="1"/>
          <p:nvPr/>
        </p:nvSpPr>
        <p:spPr>
          <a:xfrm>
            <a:off x="168166" y="3886200"/>
            <a:ext cx="8763000" cy="461665"/>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A</a:t>
            </a:r>
            <a:r>
              <a:rPr lang="en-US" b="1" dirty="0" smtClean="0">
                <a:latin typeface="Arial" panose="020B0604020202020204" pitchFamily="34" charset="0"/>
                <a:cs typeface="Arial" panose="020B0604020202020204" pitchFamily="34" charset="0"/>
              </a:rPr>
              <a:t>fter one-year of co-administration of SBI.</a:t>
            </a:r>
            <a:endParaRPr lang="en-US" b="1" dirty="0">
              <a:latin typeface="Arial" panose="020B0604020202020204" pitchFamily="34" charset="0"/>
              <a:cs typeface="Arial" panose="020B0604020202020204" pitchFamily="34" charset="0"/>
            </a:endParaRPr>
          </a:p>
        </p:txBody>
      </p:sp>
      <p:sp>
        <p:nvSpPr>
          <p:cNvPr id="8" name="Rectangle 7"/>
          <p:cNvSpPr/>
          <p:nvPr/>
        </p:nvSpPr>
        <p:spPr>
          <a:xfrm>
            <a:off x="152400" y="6320135"/>
            <a:ext cx="6553200" cy="461665"/>
          </a:xfrm>
          <a:prstGeom prst="rect">
            <a:avLst/>
          </a:prstGeom>
        </p:spPr>
        <p:txBody>
          <a:bodyPr wrap="square">
            <a:spAutoFit/>
          </a:bodyPr>
          <a:lstStyle/>
          <a:p>
            <a:pPr algn="l"/>
            <a:r>
              <a:rPr lang="en-US" sz="1200" dirty="0" smtClean="0"/>
              <a:t>Awad</a:t>
            </a:r>
            <a:r>
              <a:rPr lang="en-US" sz="1200" dirty="0"/>
              <a:t> </a:t>
            </a:r>
            <a:r>
              <a:rPr lang="en-US" sz="1200" dirty="0" smtClean="0"/>
              <a:t>and Jasion. </a:t>
            </a:r>
            <a:r>
              <a:rPr lang="en-US" sz="1200" dirty="0"/>
              <a:t>Use of a Nutritional Therapy, Serum-Derived Bovine Immunoglobulin/Protein Isolate (SBI), to Achieve Improvement in Two Different Cases of Colitis. </a:t>
            </a:r>
            <a:r>
              <a:rPr lang="en-US" sz="1200" dirty="0" smtClean="0"/>
              <a:t>Submitted.</a:t>
            </a:r>
            <a:endParaRPr lang="en-US" sz="1200" dirty="0"/>
          </a:p>
        </p:txBody>
      </p:sp>
    </p:spTree>
    <p:extLst>
      <p:ext uri="{BB962C8B-B14F-4D97-AF65-F5344CB8AC3E}">
        <p14:creationId xmlns:p14="http://schemas.microsoft.com/office/powerpoint/2010/main" val="30007174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90600"/>
          </a:xfrm>
        </p:spPr>
        <p:txBody>
          <a:bodyPr/>
          <a:lstStyle/>
          <a:p>
            <a:r>
              <a:rPr lang="en-US" sz="3600" dirty="0" smtClean="0"/>
              <a:t>Results and Conclusion</a:t>
            </a:r>
            <a:endParaRPr lang="en-US" sz="3600" dirty="0"/>
          </a:p>
        </p:txBody>
      </p:sp>
      <p:sp>
        <p:nvSpPr>
          <p:cNvPr id="4" name="Content Placeholder 3"/>
          <p:cNvSpPr>
            <a:spLocks noGrp="1"/>
          </p:cNvSpPr>
          <p:nvPr>
            <p:ph idx="1"/>
          </p:nvPr>
        </p:nvSpPr>
        <p:spPr>
          <a:xfrm>
            <a:off x="304800" y="1219200"/>
            <a:ext cx="8763000" cy="4114800"/>
          </a:xfrm>
        </p:spPr>
        <p:txBody>
          <a:bodyPr/>
          <a:lstStyle/>
          <a:p>
            <a:r>
              <a:rPr lang="en-US" sz="2400" dirty="0" smtClean="0"/>
              <a:t>The patient was symptomatic with mucosal ulcerations even while on multiple traditional therapies.</a:t>
            </a:r>
          </a:p>
          <a:p>
            <a:r>
              <a:rPr lang="en-US" sz="2400" dirty="0" smtClean="0"/>
              <a:t>He was able to taper steroid therapy</a:t>
            </a:r>
          </a:p>
          <a:p>
            <a:r>
              <a:rPr lang="en-US" sz="2400" dirty="0" smtClean="0"/>
              <a:t>After </a:t>
            </a:r>
            <a:r>
              <a:rPr lang="en-US" sz="2400" dirty="0"/>
              <a:t>one year on </a:t>
            </a:r>
            <a:r>
              <a:rPr lang="en-US" sz="2400" dirty="0" smtClean="0"/>
              <a:t>SBI , </a:t>
            </a:r>
            <a:r>
              <a:rPr lang="en-US" sz="2400" dirty="0"/>
              <a:t>a colonoscopy illustrated improved mucosa with resolution of ulcerations.  </a:t>
            </a:r>
            <a:endParaRPr lang="en-US" sz="2400" dirty="0" smtClean="0"/>
          </a:p>
          <a:p>
            <a:r>
              <a:rPr lang="en-US" sz="2400" dirty="0" smtClean="0"/>
              <a:t>He </a:t>
            </a:r>
            <a:r>
              <a:rPr lang="en-US" sz="2400" dirty="0"/>
              <a:t>remained on adalimumab, oral mesalamine and SBI 5 g QD for about one year when a colonoscopy revealed mucosal healing and histological evidence of quiescent colitis. Both patients continue on SBI therapy. These cases suggest that colitis patients with refractory symptomology may have a distinct nutritional requirement that is satisfied by SBI.  This has been suggested for enteropathies where SBI may help restore intestinal homeostasis</a:t>
            </a:r>
            <a:r>
              <a:rPr lang="en-US" sz="2400" baseline="30000" dirty="0">
                <a:hlinkClick r:id="" action="ppaction://hlinkfile" tooltip="Petschow, 2014 #5"/>
              </a:rPr>
              <a:t>16</a:t>
            </a:r>
            <a:r>
              <a:rPr lang="en-US" sz="2400" dirty="0"/>
              <a:t>. </a:t>
            </a:r>
          </a:p>
        </p:txBody>
      </p:sp>
      <p:sp>
        <p:nvSpPr>
          <p:cNvPr id="5" name="Rectangle 4"/>
          <p:cNvSpPr/>
          <p:nvPr/>
        </p:nvSpPr>
        <p:spPr>
          <a:xfrm>
            <a:off x="152400" y="6320135"/>
            <a:ext cx="6553200" cy="461665"/>
          </a:xfrm>
          <a:prstGeom prst="rect">
            <a:avLst/>
          </a:prstGeom>
        </p:spPr>
        <p:txBody>
          <a:bodyPr wrap="square">
            <a:spAutoFit/>
          </a:bodyPr>
          <a:lstStyle/>
          <a:p>
            <a:pPr algn="l"/>
            <a:r>
              <a:rPr lang="en-US" sz="1200" dirty="0" smtClean="0"/>
              <a:t>Awad</a:t>
            </a:r>
            <a:r>
              <a:rPr lang="en-US" sz="1200" dirty="0"/>
              <a:t> </a:t>
            </a:r>
            <a:r>
              <a:rPr lang="en-US" sz="1200" dirty="0" smtClean="0"/>
              <a:t>and Jasion. </a:t>
            </a:r>
            <a:r>
              <a:rPr lang="en-US" sz="1200" dirty="0"/>
              <a:t>Use of a Nutritional Therapy, Serum-Derived Bovine Immunoglobulin/Protein Isolate (SBI), to Achieve Improvement in Two Different Cases of Colitis. </a:t>
            </a:r>
            <a:r>
              <a:rPr lang="en-US" sz="1200" dirty="0" smtClean="0"/>
              <a:t>Submitted.</a:t>
            </a:r>
            <a:endParaRPr lang="en-US" sz="1200" dirty="0"/>
          </a:p>
        </p:txBody>
      </p:sp>
    </p:spTree>
    <p:extLst>
      <p:ext uri="{BB962C8B-B14F-4D97-AF65-F5344CB8AC3E}">
        <p14:creationId xmlns:p14="http://schemas.microsoft.com/office/powerpoint/2010/main" val="2525260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90800"/>
            <a:ext cx="7772400" cy="1143000"/>
          </a:xfrm>
        </p:spPr>
        <p:txBody>
          <a:bodyPr/>
          <a:lstStyle/>
          <a:p>
            <a:r>
              <a:rPr lang="en-US" dirty="0" smtClean="0"/>
              <a:t>Intended Use and Safety</a:t>
            </a:r>
            <a:endParaRPr lang="en-US" dirty="0"/>
          </a:p>
        </p:txBody>
      </p:sp>
    </p:spTree>
    <p:extLst>
      <p:ext uri="{BB962C8B-B14F-4D97-AF65-F5344CB8AC3E}">
        <p14:creationId xmlns:p14="http://schemas.microsoft.com/office/powerpoint/2010/main" val="39895839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lstStyle/>
          <a:p>
            <a:r>
              <a:rPr lang="en-US" dirty="0" smtClean="0">
                <a:latin typeface="Arial" panose="020B0604020202020204" pitchFamily="34" charset="0"/>
                <a:cs typeface="Arial" panose="020B0604020202020204" pitchFamily="34" charset="0"/>
              </a:rPr>
              <a:t>EnteraGam</a:t>
            </a:r>
            <a:r>
              <a:rPr lang="en-US" dirty="0" smtClean="0">
                <a:latin typeface="Calibri"/>
                <a:cs typeface="Arial" panose="020B0604020202020204" pitchFamily="34" charset="0"/>
              </a:rPr>
              <a:t>™</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(SBI) </a:t>
            </a:r>
            <a:r>
              <a:rPr lang="en-US" dirty="0" smtClean="0">
                <a:latin typeface="Arial" panose="020B0604020202020204" pitchFamily="34" charset="0"/>
                <a:cs typeface="Arial" panose="020B0604020202020204" pitchFamily="34" charset="0"/>
              </a:rPr>
              <a:t>Intended Use</a:t>
            </a:r>
            <a:endParaRPr lang="en-US" dirty="0"/>
          </a:p>
        </p:txBody>
      </p:sp>
      <p:sp>
        <p:nvSpPr>
          <p:cNvPr id="3" name="Content Placeholder 2"/>
          <p:cNvSpPr>
            <a:spLocks noGrp="1"/>
          </p:cNvSpPr>
          <p:nvPr>
            <p:ph idx="1"/>
          </p:nvPr>
        </p:nvSpPr>
        <p:spPr>
          <a:xfrm>
            <a:off x="609600" y="1600200"/>
            <a:ext cx="7848600" cy="4114800"/>
          </a:xfrm>
        </p:spPr>
        <p:txBody>
          <a:bodyPr/>
          <a:lstStyle/>
          <a:p>
            <a:r>
              <a:rPr lang="en-US" sz="2400" dirty="0" smtClean="0"/>
              <a:t>EnteraGam</a:t>
            </a:r>
            <a:r>
              <a:rPr lang="en-US" sz="2400" dirty="0" smtClean="0">
                <a:latin typeface="Calibri"/>
              </a:rPr>
              <a:t>™</a:t>
            </a:r>
            <a:r>
              <a:rPr lang="en-US" sz="2400" dirty="0" smtClean="0"/>
              <a:t> is a prescription medical food product intended to provide for the distinctive nutritional requirements unique for the clinical dietary management of intestinal disorders [e.g., irritable bowel syndrome with diarrhea (IBS-D), inflammatory bowel disease (IBD), and HIV-associated enteropathy].</a:t>
            </a:r>
          </a:p>
          <a:p>
            <a:pPr>
              <a:buNone/>
            </a:pPr>
            <a:endParaRPr lang="en-US" sz="2400" dirty="0" smtClean="0"/>
          </a:p>
          <a:p>
            <a:pPr>
              <a:lnSpc>
                <a:spcPct val="90000"/>
              </a:lnSpc>
              <a:spcBef>
                <a:spcPts val="0"/>
              </a:spcBef>
            </a:pPr>
            <a:r>
              <a:rPr lang="en-US" sz="2400" dirty="0" smtClean="0">
                <a:cs typeface="Arial" panose="020B0604020202020204" pitchFamily="34" charset="0"/>
              </a:rPr>
              <a:t>EnteraGam™ </a:t>
            </a:r>
            <a:r>
              <a:rPr lang="en-US" sz="2400" dirty="0">
                <a:cs typeface="Arial" panose="020B0604020202020204" pitchFamily="34" charset="0"/>
              </a:rPr>
              <a:t>must be used under </a:t>
            </a:r>
            <a:r>
              <a:rPr lang="en-US" sz="2400" dirty="0" smtClean="0">
                <a:cs typeface="Arial" panose="020B0604020202020204" pitchFamily="34" charset="0"/>
              </a:rPr>
              <a:t>physician supervision</a:t>
            </a:r>
            <a:r>
              <a:rPr lang="en-US" sz="2400" dirty="0">
                <a:cs typeface="Arial" panose="020B0604020202020204" pitchFamily="34" charset="0"/>
              </a:rPr>
              <a:t>.</a:t>
            </a:r>
          </a:p>
          <a:p>
            <a:endParaRPr lang="en-US" sz="2400" dirty="0"/>
          </a:p>
        </p:txBody>
      </p:sp>
    </p:spTree>
    <p:extLst>
      <p:ext uri="{BB962C8B-B14F-4D97-AF65-F5344CB8AC3E}">
        <p14:creationId xmlns:p14="http://schemas.microsoft.com/office/powerpoint/2010/main" val="16752499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Important Safety Information</a:t>
            </a:r>
            <a:endParaRPr lang="en-US" dirty="0"/>
          </a:p>
        </p:txBody>
      </p:sp>
      <p:sp>
        <p:nvSpPr>
          <p:cNvPr id="3" name="Content Placeholder 2"/>
          <p:cNvSpPr>
            <a:spLocks noGrp="1"/>
          </p:cNvSpPr>
          <p:nvPr>
            <p:ph idx="1"/>
          </p:nvPr>
        </p:nvSpPr>
        <p:spPr>
          <a:xfrm>
            <a:off x="381000" y="1524000"/>
            <a:ext cx="8458200" cy="4114800"/>
          </a:xfrm>
        </p:spPr>
        <p:txBody>
          <a:bodyPr/>
          <a:lstStyle/>
          <a:p>
            <a:r>
              <a:rPr lang="en-US" sz="2400" dirty="0" smtClean="0"/>
              <a:t>EnteraGam™ contains beef protein; therefore, patients who have an allergy to beef or any component of EnteraGam™ should not take this product. </a:t>
            </a:r>
          </a:p>
          <a:p>
            <a:r>
              <a:rPr lang="en-US" sz="2400" dirty="0" smtClean="0"/>
              <a:t>The most commonly reported adverse events in clinical studies (incidence of 2-5%) include mild nausea, constipation, stomach cramps, headache, and increased urination. </a:t>
            </a:r>
          </a:p>
          <a:p>
            <a:r>
              <a:rPr lang="en-US" sz="2400" dirty="0" smtClean="0"/>
              <a:t>No interactions with food or drugs have been observed.</a:t>
            </a:r>
          </a:p>
          <a:p>
            <a:r>
              <a:rPr lang="en-US" sz="2400" dirty="0" smtClean="0"/>
              <a:t>EnteraGam™ does not contain any milk products such as lactose, casein, or whey. It is gluten-free, dye-free, and soy-free. It contains the following inactive ingredients: dextrose and sunflower lecithin.</a:t>
            </a:r>
          </a:p>
        </p:txBody>
      </p:sp>
    </p:spTree>
    <p:extLst>
      <p:ext uri="{BB962C8B-B14F-4D97-AF65-F5344CB8AC3E}">
        <p14:creationId xmlns:p14="http://schemas.microsoft.com/office/powerpoint/2010/main" val="298632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a:latin typeface="Arial" pitchFamily="34" charset="0"/>
                <a:cs typeface="Arial" pitchFamily="34" charset="0"/>
              </a:rPr>
              <a:t>Summary</a:t>
            </a:r>
            <a:endParaRPr lang="en-US" dirty="0"/>
          </a:p>
        </p:txBody>
      </p:sp>
      <p:sp>
        <p:nvSpPr>
          <p:cNvPr id="3" name="Content Placeholder 2"/>
          <p:cNvSpPr>
            <a:spLocks noGrp="1"/>
          </p:cNvSpPr>
          <p:nvPr>
            <p:ph idx="1"/>
          </p:nvPr>
        </p:nvSpPr>
        <p:spPr>
          <a:xfrm>
            <a:off x="685800" y="1447800"/>
            <a:ext cx="7924800" cy="4114800"/>
          </a:xfrm>
        </p:spPr>
        <p:txBody>
          <a:bodyPr/>
          <a:lstStyle/>
          <a:p>
            <a:r>
              <a:rPr lang="en-US" dirty="0">
                <a:cs typeface="Arial" panose="020B0604020202020204" pitchFamily="34" charset="0"/>
              </a:rPr>
              <a:t>EnteraGam™</a:t>
            </a:r>
            <a:r>
              <a:rPr lang="en-US" dirty="0" smtClean="0">
                <a:latin typeface="Arial" panose="020B0604020202020204" pitchFamily="34" charset="0"/>
                <a:cs typeface="Arial" panose="020B0604020202020204" pitchFamily="34" charset="0"/>
              </a:rPr>
              <a:t> represents </a:t>
            </a:r>
            <a:r>
              <a:rPr lang="en-US" dirty="0">
                <a:latin typeface="Arial" panose="020B0604020202020204" pitchFamily="34" charset="0"/>
                <a:cs typeface="Arial" panose="020B0604020202020204" pitchFamily="34" charset="0"/>
              </a:rPr>
              <a:t>a safe option for patients with IBS-D and other GI </a:t>
            </a:r>
            <a:r>
              <a:rPr lang="en-US" dirty="0" smtClean="0">
                <a:latin typeface="Arial" panose="020B0604020202020204" pitchFamily="34" charset="0"/>
                <a:cs typeface="Arial" panose="020B0604020202020204" pitchFamily="34" charset="0"/>
              </a:rPr>
              <a:t>conditions/diseases characterized by chronic loose and frequent stools.</a:t>
            </a:r>
            <a:endParaRPr lang="en-US" dirty="0">
              <a:latin typeface="Arial" panose="020B0604020202020204" pitchFamily="34" charset="0"/>
              <a:cs typeface="Arial" panose="020B0604020202020204" pitchFamily="34" charset="0"/>
            </a:endParaRPr>
          </a:p>
          <a:p>
            <a:r>
              <a:rPr lang="en-US" dirty="0">
                <a:cs typeface="Arial" panose="020B0604020202020204" pitchFamily="34" charset="0"/>
              </a:rPr>
              <a:t>EnteraGam™</a:t>
            </a:r>
            <a:r>
              <a:rPr lang="en-US" dirty="0" smtClean="0">
                <a:latin typeface="Arial" panose="020B0604020202020204" pitchFamily="34" charset="0"/>
                <a:cs typeface="Arial" panose="020B0604020202020204" pitchFamily="34" charset="0"/>
              </a:rPr>
              <a:t> has </a:t>
            </a:r>
            <a:r>
              <a:rPr lang="en-US" dirty="0">
                <a:latin typeface="Arial" panose="020B0604020202020204" pitchFamily="34" charset="0"/>
                <a:cs typeface="Arial" panose="020B0604020202020204" pitchFamily="34" charset="0"/>
              </a:rPr>
              <a:t>a multifaceted mechanism for enteropathy – which itself has heterogeneous etiologies.</a:t>
            </a:r>
          </a:p>
          <a:p>
            <a:r>
              <a:rPr lang="en-US" dirty="0">
                <a:cs typeface="Arial" panose="020B0604020202020204" pitchFamily="34" charset="0"/>
              </a:rPr>
              <a:t>EnteraGam™</a:t>
            </a:r>
            <a:r>
              <a:rPr lang="en-US" dirty="0" smtClean="0">
                <a:latin typeface="Arial" panose="020B0604020202020204" pitchFamily="34" charset="0"/>
                <a:cs typeface="Arial" panose="020B0604020202020204" pitchFamily="34" charset="0"/>
              </a:rPr>
              <a:t> provides </a:t>
            </a:r>
            <a:r>
              <a:rPr lang="en-US" dirty="0">
                <a:latin typeface="Arial" panose="020B0604020202020204" pitchFamily="34" charset="0"/>
                <a:cs typeface="Arial" panose="020B0604020202020204" pitchFamily="34" charset="0"/>
              </a:rPr>
              <a:t>distinct nutritional support for GI </a:t>
            </a:r>
            <a:r>
              <a:rPr lang="en-US" dirty="0" smtClean="0">
                <a:latin typeface="Arial" panose="020B0604020202020204" pitchFamily="34" charset="0"/>
                <a:cs typeface="Arial" panose="020B0604020202020204" pitchFamily="34" charset="0"/>
              </a:rPr>
              <a:t>conditions / diseases</a:t>
            </a:r>
            <a:r>
              <a:rPr lang="en-US" dirty="0">
                <a:latin typeface="Arial" panose="020B0604020202020204" pitchFamily="34" charset="0"/>
                <a:cs typeface="Arial" panose="020B0604020202020204" pitchFamily="34" charset="0"/>
              </a:rPr>
              <a:t>.</a:t>
            </a:r>
          </a:p>
          <a:p>
            <a:pPr marL="0" indent="0">
              <a:buNone/>
            </a:pPr>
            <a:endParaRPr lang="en-US" dirty="0"/>
          </a:p>
        </p:txBody>
      </p:sp>
    </p:spTree>
    <p:extLst>
      <p:ext uri="{BB962C8B-B14F-4D97-AF65-F5344CB8AC3E}">
        <p14:creationId xmlns:p14="http://schemas.microsoft.com/office/powerpoint/2010/main" val="1972553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90800"/>
            <a:ext cx="7772400" cy="1143000"/>
          </a:xfrm>
        </p:spPr>
        <p:txBody>
          <a:bodyPr/>
          <a:lstStyle/>
          <a:p>
            <a:r>
              <a:rPr lang="en-US" dirty="0" smtClean="0"/>
              <a:t>Discussion &amp; Case Studies</a:t>
            </a:r>
            <a:endParaRPr lang="en-US" dirty="0"/>
          </a:p>
        </p:txBody>
      </p:sp>
    </p:spTree>
    <p:extLst>
      <p:ext uri="{BB962C8B-B14F-4D97-AF65-F5344CB8AC3E}">
        <p14:creationId xmlns:p14="http://schemas.microsoft.com/office/powerpoint/2010/main" val="5189111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143000"/>
          </a:xfrm>
        </p:spPr>
        <p:txBody>
          <a:bodyPr/>
          <a:lstStyle/>
          <a:p>
            <a:r>
              <a:rPr lang="en-US" sz="4000" dirty="0" smtClean="0"/>
              <a:t>How do I explain EG to a patient?</a:t>
            </a:r>
            <a:endParaRPr lang="en-US" sz="4000" dirty="0"/>
          </a:p>
        </p:txBody>
      </p:sp>
      <p:sp>
        <p:nvSpPr>
          <p:cNvPr id="3" name="Content Placeholder 2"/>
          <p:cNvSpPr>
            <a:spLocks noGrp="1"/>
          </p:cNvSpPr>
          <p:nvPr>
            <p:ph idx="1"/>
          </p:nvPr>
        </p:nvSpPr>
        <p:spPr>
          <a:xfrm>
            <a:off x="152400" y="1524000"/>
            <a:ext cx="8839200" cy="4114800"/>
          </a:xfrm>
        </p:spPr>
        <p:txBody>
          <a:bodyPr/>
          <a:lstStyle/>
          <a:p>
            <a:r>
              <a:rPr lang="en-US" sz="2300" dirty="0" smtClean="0"/>
              <a:t>The main ingredient in EnteraGam™ is a purified beef protein (in layman’s terms, antibodies) shown to help restore intestinal balance.</a:t>
            </a:r>
          </a:p>
          <a:p>
            <a:r>
              <a:rPr lang="en-US" sz="2300" dirty="0" smtClean="0"/>
              <a:t>EnteraGam™ does not contain any milk products such as lactose, casein, or whey. It is gluten-free, dye-free, and soy-free.</a:t>
            </a:r>
          </a:p>
          <a:p>
            <a:r>
              <a:rPr lang="en-US" sz="2300" dirty="0" smtClean="0"/>
              <a:t>When taking EnteraGam™, be sure to mix the powder with at least 4 oz. of liquid (stir, don’t shake) – fruit punch or orange flavored sports beverages and yogurt are great choices.</a:t>
            </a:r>
          </a:p>
          <a:p>
            <a:r>
              <a:rPr lang="en-US" sz="2300" dirty="0" smtClean="0"/>
              <a:t>EnteraGam</a:t>
            </a:r>
            <a:r>
              <a:rPr lang="en-US" sz="2300" baseline="30000" dirty="0" smtClean="0"/>
              <a:t>TM</a:t>
            </a:r>
            <a:r>
              <a:rPr lang="en-US" sz="2300" dirty="0" smtClean="0"/>
              <a:t> can start working in as little as 2-4 weeks but it can take up to 10 weeks to see maximum results.</a:t>
            </a:r>
          </a:p>
          <a:p>
            <a:r>
              <a:rPr lang="en-US" sz="2300" dirty="0" smtClean="0"/>
              <a:t>If patients discontinue therapy, remind them that they suffer from a chronic condition and symptoms will likely return.</a:t>
            </a:r>
            <a:endParaRPr lang="en-US" sz="23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1143000"/>
          </a:xfrm>
        </p:spPr>
        <p:txBody>
          <a:bodyPr/>
          <a:lstStyle/>
          <a:p>
            <a:r>
              <a:rPr lang="en-US" dirty="0" smtClean="0"/>
              <a:t>Case 1:  Crohn’s Disease </a:t>
            </a:r>
            <a:endParaRPr lang="en-US" dirty="0"/>
          </a:p>
        </p:txBody>
      </p:sp>
      <p:sp>
        <p:nvSpPr>
          <p:cNvPr id="3" name="Content Placeholder 2"/>
          <p:cNvSpPr>
            <a:spLocks noGrp="1"/>
          </p:cNvSpPr>
          <p:nvPr>
            <p:ph idx="1"/>
          </p:nvPr>
        </p:nvSpPr>
        <p:spPr>
          <a:xfrm>
            <a:off x="76200" y="1143000"/>
            <a:ext cx="8839200" cy="5867400"/>
          </a:xfrm>
        </p:spPr>
        <p:txBody>
          <a:bodyPr>
            <a:normAutofit/>
          </a:bodyPr>
          <a:lstStyle/>
          <a:p>
            <a:pPr>
              <a:spcBef>
                <a:spcPts val="0"/>
              </a:spcBef>
            </a:pPr>
            <a:r>
              <a:rPr lang="en-US" sz="2100" u="sng" dirty="0" smtClean="0"/>
              <a:t>History</a:t>
            </a:r>
            <a:r>
              <a:rPr lang="en-US" sz="2100" dirty="0" smtClean="0"/>
              <a:t>: 56-year-old female patient. 30 years duration with low-grade fibrostenosis and intermittent abdominal distention, diarrhea, and symptoms consistent with low-grade fibrostenotic ileocolonic Crohn’s disease.  Bacterial overgrowth is thought to be operative in this patient’s symptoms.  Bloating with elevated stool frequency.</a:t>
            </a:r>
          </a:p>
          <a:p>
            <a:pPr>
              <a:spcBef>
                <a:spcPts val="0"/>
              </a:spcBef>
              <a:buNone/>
            </a:pPr>
            <a:endParaRPr lang="en-US" sz="2200" dirty="0" smtClean="0"/>
          </a:p>
          <a:p>
            <a:pPr>
              <a:spcBef>
                <a:spcPts val="0"/>
              </a:spcBef>
            </a:pPr>
            <a:r>
              <a:rPr lang="en-US" sz="2100" u="sng" dirty="0" smtClean="0"/>
              <a:t>Previous treatment</a:t>
            </a:r>
            <a:r>
              <a:rPr lang="en-US" sz="2100" dirty="0" smtClean="0"/>
              <a:t>: Patient has declined therapy with steroids, biologics or immunosuppressants. Prior broad spectrum antibiotic therapy (including rifaximin) has been successful in controlling symptoms. Budesonide helped with episodic symptoms.</a:t>
            </a:r>
          </a:p>
          <a:p>
            <a:pPr>
              <a:spcBef>
                <a:spcPts val="0"/>
              </a:spcBef>
              <a:buNone/>
            </a:pPr>
            <a:endParaRPr lang="en-US" sz="2200" dirty="0" smtClean="0"/>
          </a:p>
          <a:p>
            <a:pPr>
              <a:spcBef>
                <a:spcPts val="0"/>
              </a:spcBef>
            </a:pPr>
            <a:r>
              <a:rPr lang="en-US" sz="2100" u="sng" dirty="0" smtClean="0"/>
              <a:t>SBI Therapy</a:t>
            </a:r>
            <a:r>
              <a:rPr lang="en-US" sz="2100" dirty="0" smtClean="0"/>
              <a:t>: Therapy on SBI 5 g daily (1 packet EnteraGam™) initiated . After 8 weeks significant improvement in bloating, diarrhea, and symptomatology (1-2 normally formed stools per day).  Patient is on monotherapy </a:t>
            </a:r>
            <a:r>
              <a:rPr lang="en-US" sz="2200" dirty="0" smtClean="0"/>
              <a:t>with SBI and has made a significant improvement.</a:t>
            </a:r>
            <a:endParaRPr lang="en-US" sz="2200" dirty="0"/>
          </a:p>
        </p:txBody>
      </p:sp>
    </p:spTree>
    <p:extLst>
      <p:ext uri="{BB962C8B-B14F-4D97-AF65-F5344CB8AC3E}">
        <p14:creationId xmlns:p14="http://schemas.microsoft.com/office/powerpoint/2010/main" val="15859280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143000"/>
          </a:xfrm>
        </p:spPr>
        <p:txBody>
          <a:bodyPr/>
          <a:lstStyle/>
          <a:p>
            <a:r>
              <a:rPr lang="en-US" dirty="0" smtClean="0"/>
              <a:t>Case 2:  Ulcerative Colitis</a:t>
            </a:r>
            <a:endParaRPr lang="en-US" dirty="0"/>
          </a:p>
        </p:txBody>
      </p:sp>
      <p:sp>
        <p:nvSpPr>
          <p:cNvPr id="3" name="Content Placeholder 2"/>
          <p:cNvSpPr>
            <a:spLocks noGrp="1"/>
          </p:cNvSpPr>
          <p:nvPr>
            <p:ph idx="1"/>
          </p:nvPr>
        </p:nvSpPr>
        <p:spPr>
          <a:xfrm>
            <a:off x="228600" y="1143000"/>
            <a:ext cx="8686800" cy="4953000"/>
          </a:xfrm>
        </p:spPr>
        <p:txBody>
          <a:bodyPr>
            <a:normAutofit lnSpcReduction="10000"/>
          </a:bodyPr>
          <a:lstStyle/>
          <a:p>
            <a:pPr>
              <a:spcBef>
                <a:spcPts val="0"/>
              </a:spcBef>
            </a:pPr>
            <a:r>
              <a:rPr lang="en-US" sz="2200" u="sng" dirty="0" smtClean="0"/>
              <a:t>History</a:t>
            </a:r>
            <a:r>
              <a:rPr lang="en-US" sz="2200" dirty="0" smtClean="0"/>
              <a:t>: 30-year-old male patient with a 10 year duration diagnosis with longstanding ulcerative colitis with persistent diarrhea, cramping, and symptomatology consistent with ulcerative colitis. 5-10 bloody loose stools with tenesmus and rectal urgency.</a:t>
            </a:r>
          </a:p>
          <a:p>
            <a:pPr>
              <a:spcBef>
                <a:spcPts val="0"/>
              </a:spcBef>
            </a:pPr>
            <a:endParaRPr lang="en-US" sz="2200" dirty="0" smtClean="0"/>
          </a:p>
          <a:p>
            <a:pPr>
              <a:spcBef>
                <a:spcPts val="0"/>
              </a:spcBef>
            </a:pPr>
            <a:r>
              <a:rPr lang="en-US" sz="2200" u="sng" dirty="0" smtClean="0"/>
              <a:t>Previous treatment</a:t>
            </a:r>
            <a:r>
              <a:rPr lang="en-US" sz="2200" dirty="0" smtClean="0"/>
              <a:t>: Prior steroid dependence and currently on biologic therapy with infliximab 10 mg/kg. On his own, patient tried oral colostrum (nutraceutical) with no benefit.</a:t>
            </a:r>
          </a:p>
          <a:p>
            <a:pPr>
              <a:spcBef>
                <a:spcPts val="0"/>
              </a:spcBef>
            </a:pPr>
            <a:endParaRPr lang="en-US" sz="2200" dirty="0" smtClean="0"/>
          </a:p>
          <a:p>
            <a:pPr>
              <a:spcBef>
                <a:spcPts val="0"/>
              </a:spcBef>
            </a:pPr>
            <a:r>
              <a:rPr lang="en-US" sz="2200" u="sng" dirty="0" smtClean="0"/>
              <a:t>SBI Therapy</a:t>
            </a:r>
            <a:r>
              <a:rPr lang="en-US" sz="2200" dirty="0" smtClean="0"/>
              <a:t>: The patient was started on 5 g SBI daily (1 packet EnteraGam™) and was maintained on infliximab 10 mg/kg. Patient had complete resolution of diarrhea with formed stool (2-3 normally formed stools per day), no abdominal cramping, or symptoms within 2 months. No more rectal urgency.</a:t>
            </a:r>
            <a:endParaRPr lang="en-US" sz="2200" dirty="0"/>
          </a:p>
        </p:txBody>
      </p:sp>
    </p:spTree>
    <p:extLst>
      <p:ext uri="{BB962C8B-B14F-4D97-AF65-F5344CB8AC3E}">
        <p14:creationId xmlns:p14="http://schemas.microsoft.com/office/powerpoint/2010/main" val="7869457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lstStyle/>
          <a:p>
            <a:r>
              <a:rPr lang="en-US" altLang="en-US" dirty="0" smtClean="0">
                <a:cs typeface="Arial" panose="020B0604020202020204" pitchFamily="34" charset="0"/>
              </a:rPr>
              <a:t>Case 3: Lymphocytic Colitis</a:t>
            </a:r>
            <a:endParaRPr lang="en-US" dirty="0"/>
          </a:p>
        </p:txBody>
      </p:sp>
      <p:sp>
        <p:nvSpPr>
          <p:cNvPr id="3" name="Content Placeholder 2"/>
          <p:cNvSpPr>
            <a:spLocks noGrp="1"/>
          </p:cNvSpPr>
          <p:nvPr>
            <p:ph idx="1"/>
          </p:nvPr>
        </p:nvSpPr>
        <p:spPr>
          <a:xfrm>
            <a:off x="685800" y="1447800"/>
            <a:ext cx="7772400" cy="4114800"/>
          </a:xfrm>
        </p:spPr>
        <p:txBody>
          <a:bodyPr>
            <a:noAutofit/>
          </a:bodyPr>
          <a:lstStyle/>
          <a:p>
            <a:pPr>
              <a:lnSpc>
                <a:spcPct val="90000"/>
              </a:lnSpc>
              <a:spcBef>
                <a:spcPts val="0"/>
              </a:spcBef>
              <a:buFont typeface="Arial" pitchFamily="34" charset="0"/>
              <a:buChar char="•"/>
            </a:pPr>
            <a:r>
              <a:rPr lang="en-US" sz="2200" u="sng" dirty="0"/>
              <a:t>History</a:t>
            </a:r>
            <a:r>
              <a:rPr lang="en-US" sz="2200" dirty="0"/>
              <a:t>: </a:t>
            </a:r>
            <a:r>
              <a:rPr lang="en-US" sz="2200" dirty="0" smtClean="0"/>
              <a:t>74-year-old </a:t>
            </a:r>
            <a:r>
              <a:rPr lang="en-US" sz="2200" dirty="0"/>
              <a:t>female with chronic diarrhea with colonoscopy biopsies suggestive of lymphocytic colitis, fecal incontinence associated with hx of anal fistula repairs. Loose BM semi-formed followed by multiple loose BM in am; intermittent episodes.  If very loose BM will have episodes of </a:t>
            </a:r>
            <a:r>
              <a:rPr lang="en-US" sz="2200" dirty="0" smtClean="0"/>
              <a:t>incontinence.</a:t>
            </a:r>
          </a:p>
          <a:p>
            <a:pPr marL="0" indent="0">
              <a:lnSpc>
                <a:spcPct val="90000"/>
              </a:lnSpc>
              <a:spcBef>
                <a:spcPts val="0"/>
              </a:spcBef>
              <a:buNone/>
            </a:pPr>
            <a:endParaRPr lang="en-US" sz="2200" dirty="0"/>
          </a:p>
          <a:p>
            <a:pPr>
              <a:lnSpc>
                <a:spcPct val="90000"/>
              </a:lnSpc>
              <a:spcBef>
                <a:spcPts val="0"/>
              </a:spcBef>
              <a:buFont typeface="Arial" pitchFamily="34" charset="0"/>
              <a:buChar char="•"/>
            </a:pPr>
            <a:r>
              <a:rPr lang="en-US" sz="2200" u="sng" dirty="0" smtClean="0"/>
              <a:t>Previous </a:t>
            </a:r>
            <a:r>
              <a:rPr lang="en-US" sz="2200" u="sng" dirty="0"/>
              <a:t>Treatment</a:t>
            </a:r>
            <a:r>
              <a:rPr lang="en-US" sz="2200" dirty="0"/>
              <a:t>: Failure on all antidiarrheals</a:t>
            </a:r>
          </a:p>
          <a:p>
            <a:pPr>
              <a:lnSpc>
                <a:spcPct val="90000"/>
              </a:lnSpc>
              <a:spcBef>
                <a:spcPts val="0"/>
              </a:spcBef>
              <a:buFont typeface="Arial" pitchFamily="34" charset="0"/>
              <a:buChar char="•"/>
            </a:pPr>
            <a:endParaRPr lang="en-US" sz="2200" dirty="0"/>
          </a:p>
          <a:p>
            <a:pPr>
              <a:lnSpc>
                <a:spcPct val="90000"/>
              </a:lnSpc>
              <a:spcBef>
                <a:spcPts val="0"/>
              </a:spcBef>
              <a:buFont typeface="Arial" pitchFamily="34" charset="0"/>
              <a:buChar char="•"/>
            </a:pPr>
            <a:r>
              <a:rPr lang="en-US" sz="2200" u="sng" dirty="0"/>
              <a:t>On SBI</a:t>
            </a:r>
            <a:r>
              <a:rPr lang="en-US" sz="2200" dirty="0"/>
              <a:t>: Within four weeks of initiating therapy (5 g SBI), she had normal BM 1-2 times a day.  Is able to go out without episodes of incontinence. </a:t>
            </a:r>
          </a:p>
          <a:p>
            <a:pPr lvl="1">
              <a:lnSpc>
                <a:spcPct val="120000"/>
              </a:lnSpc>
              <a:buFont typeface="Arial" pitchFamily="34" charset="0"/>
              <a:buChar char="•"/>
            </a:pPr>
            <a:endParaRPr lang="en-US" sz="2000" dirty="0" smtClean="0"/>
          </a:p>
          <a:p>
            <a:pPr lvl="1">
              <a:lnSpc>
                <a:spcPct val="120000"/>
              </a:lnSpc>
            </a:pPr>
            <a:endParaRPr lang="en-US" sz="2000" dirty="0"/>
          </a:p>
        </p:txBody>
      </p:sp>
    </p:spTree>
    <p:extLst>
      <p:ext uri="{BB962C8B-B14F-4D97-AF65-F5344CB8AC3E}">
        <p14:creationId xmlns:p14="http://schemas.microsoft.com/office/powerpoint/2010/main" val="17290475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90800"/>
            <a:ext cx="7772400" cy="1143000"/>
          </a:xfrm>
        </p:spPr>
        <p:txBody>
          <a:bodyPr/>
          <a:lstStyle/>
          <a:p>
            <a:r>
              <a:rPr lang="en-US" dirty="0" smtClean="0"/>
              <a:t>References</a:t>
            </a:r>
            <a:endParaRPr lang="en-US" dirty="0"/>
          </a:p>
        </p:txBody>
      </p:sp>
    </p:spTree>
    <p:extLst>
      <p:ext uri="{BB962C8B-B14F-4D97-AF65-F5344CB8AC3E}">
        <p14:creationId xmlns:p14="http://schemas.microsoft.com/office/powerpoint/2010/main" val="20811933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914400"/>
          </a:xfrm>
        </p:spPr>
        <p:txBody>
          <a:bodyPr/>
          <a:lstStyle/>
          <a:p>
            <a:r>
              <a:rPr lang="en-US" dirty="0">
                <a:latin typeface="Arial" panose="020B0604020202020204" pitchFamily="34" charset="0"/>
                <a:cs typeface="Arial" pitchFamily="34" charset="0"/>
              </a:rPr>
              <a:t>References Cited</a:t>
            </a:r>
            <a:endParaRPr lang="en-US" dirty="0"/>
          </a:p>
        </p:txBody>
      </p:sp>
      <p:sp>
        <p:nvSpPr>
          <p:cNvPr id="3" name="Content Placeholder 2"/>
          <p:cNvSpPr>
            <a:spLocks noGrp="1"/>
          </p:cNvSpPr>
          <p:nvPr>
            <p:ph idx="1"/>
          </p:nvPr>
        </p:nvSpPr>
        <p:spPr>
          <a:xfrm>
            <a:off x="228600" y="990600"/>
            <a:ext cx="8686800" cy="5486400"/>
          </a:xfrm>
        </p:spPr>
        <p:txBody>
          <a:bodyPr/>
          <a:lstStyle/>
          <a:p>
            <a:pPr marL="0" indent="0">
              <a:buNone/>
            </a:pPr>
            <a:r>
              <a:rPr lang="en-US" sz="1000" dirty="0"/>
              <a:t>Morgan SL, </a:t>
            </a:r>
            <a:r>
              <a:rPr lang="en-US" sz="1000" dirty="0" err="1"/>
              <a:t>Baggott</a:t>
            </a:r>
            <a:r>
              <a:rPr lang="en-US" sz="1000" dirty="0"/>
              <a:t> JE. Medical foods: products for the management of chronic diseases. </a:t>
            </a:r>
            <a:r>
              <a:rPr lang="en-US" sz="1000" dirty="0" err="1"/>
              <a:t>Nutr</a:t>
            </a:r>
            <a:r>
              <a:rPr lang="en-US" sz="1000" dirty="0"/>
              <a:t> Rev. 2006;64(11):495-501</a:t>
            </a:r>
            <a:r>
              <a:rPr lang="en-US" sz="1000" dirty="0" smtClean="0"/>
              <a:t>.</a:t>
            </a:r>
          </a:p>
          <a:p>
            <a:pPr marL="0" indent="0">
              <a:buNone/>
            </a:pPr>
            <a:r>
              <a:rPr lang="en-US" sz="1000" dirty="0"/>
              <a:t>Jaison, Burnett. Survival and digestibility of orally-administered immunoglobulins through </a:t>
            </a:r>
            <a:r>
              <a:rPr lang="en-US" sz="1000" dirty="0" smtClean="0"/>
              <a:t>the gastrointestinal </a:t>
            </a:r>
            <a:r>
              <a:rPr lang="en-US" sz="1000" dirty="0"/>
              <a:t>tract in humans. Nutrition J. 2015. In Press. Nutrition </a:t>
            </a:r>
            <a:r>
              <a:rPr lang="en-US" sz="1000" dirty="0" smtClean="0"/>
              <a:t>Journal.</a:t>
            </a:r>
          </a:p>
          <a:p>
            <a:pPr marL="0" indent="0">
              <a:buNone/>
            </a:pPr>
            <a:r>
              <a:rPr lang="en-US" sz="1000" dirty="0"/>
              <a:t>Petschow BW, Burnett BP, Shaw AL, Weaver EM, Klein GL. Dietary Requirement for Serum-Derived Bovine Immunoglobulins in the Clinical Management of Patients with Enteropathy. </a:t>
            </a:r>
            <a:r>
              <a:rPr lang="en-US" sz="1000" i="1" dirty="0"/>
              <a:t>Dig Dis Sci</a:t>
            </a:r>
            <a:r>
              <a:rPr lang="en-US" sz="1000" dirty="0"/>
              <a:t>. 2014 Aug 21; DOI 10.1007/s10620-014-3322-0</a:t>
            </a:r>
            <a:r>
              <a:rPr lang="en-US" sz="1000" dirty="0" smtClean="0"/>
              <a:t>.</a:t>
            </a:r>
          </a:p>
          <a:p>
            <a:pPr marL="0" indent="0">
              <a:buNone/>
            </a:pPr>
            <a:r>
              <a:rPr lang="en-US" sz="1000" dirty="0"/>
              <a:t>Petschow BW, Burnett B, Shaw AL, Weaver EM, Klein GL. Serum-derived bovine immunoglobulin/protein isolate: postulated mechanism of action for management of enteropathy, </a:t>
            </a:r>
            <a:r>
              <a:rPr lang="en-US" sz="1000" i="1" dirty="0" err="1"/>
              <a:t>Clin</a:t>
            </a:r>
            <a:r>
              <a:rPr lang="en-US" sz="1000" i="1" dirty="0"/>
              <a:t> </a:t>
            </a:r>
            <a:r>
              <a:rPr lang="en-US" sz="1000" i="1" dirty="0" err="1"/>
              <a:t>Exp</a:t>
            </a:r>
            <a:r>
              <a:rPr lang="en-US" sz="1000" i="1" dirty="0"/>
              <a:t> Gastroenterology</a:t>
            </a:r>
            <a:r>
              <a:rPr lang="en-US" sz="1000" dirty="0"/>
              <a:t>. 2014;7:181-190.</a:t>
            </a:r>
          </a:p>
          <a:p>
            <a:pPr marL="0" indent="0">
              <a:buNone/>
            </a:pPr>
            <a:r>
              <a:rPr lang="en-US" sz="1000" dirty="0"/>
              <a:t>Nguyen GC, Chong CA, Chong RY. National estimates of the burden of inflammatory bowel disease among racial and ethnic groups in the United States. J Crohns Colitis . 2014. Apr 1 ;8(4):288–95. </a:t>
            </a:r>
            <a:endParaRPr lang="en-US" sz="1000" dirty="0" smtClean="0"/>
          </a:p>
          <a:p>
            <a:pPr marL="0" indent="0">
              <a:buNone/>
            </a:pPr>
            <a:r>
              <a:rPr lang="en-US" sz="1000" dirty="0" smtClean="0"/>
              <a:t>Baumgart </a:t>
            </a:r>
            <a:r>
              <a:rPr lang="en-US" sz="1000" dirty="0"/>
              <a:t>DC, </a:t>
            </a:r>
            <a:r>
              <a:rPr lang="en-US" sz="1000" dirty="0" err="1"/>
              <a:t>Sandborn</a:t>
            </a:r>
            <a:r>
              <a:rPr lang="en-US" sz="1000" dirty="0"/>
              <a:t> WJ. Crohn's disease. Lancet 2012;380:1590-1605 </a:t>
            </a:r>
            <a:r>
              <a:rPr lang="en-US" sz="1000" dirty="0" smtClean="0"/>
              <a:t>.</a:t>
            </a:r>
          </a:p>
          <a:p>
            <a:pPr marL="0" indent="0">
              <a:buNone/>
            </a:pPr>
            <a:r>
              <a:rPr lang="en-US" sz="1000" dirty="0" smtClean="0"/>
              <a:t>Podolsky </a:t>
            </a:r>
            <a:r>
              <a:rPr lang="en-US" sz="1000" dirty="0"/>
              <a:t>DK. Inflammatory bowel disease. N Engl J Med </a:t>
            </a:r>
            <a:r>
              <a:rPr lang="en-US" sz="1000" dirty="0" smtClean="0"/>
              <a:t>2002;347:417-29.</a:t>
            </a:r>
          </a:p>
          <a:p>
            <a:pPr marL="0" indent="0">
              <a:buNone/>
            </a:pPr>
            <a:r>
              <a:rPr lang="en-US" sz="1000" dirty="0"/>
              <a:t>Talley NJ, Abreu MT, </a:t>
            </a:r>
            <a:r>
              <a:rPr lang="en-US" sz="1000" dirty="0" err="1"/>
              <a:t>Achkar</a:t>
            </a:r>
            <a:r>
              <a:rPr lang="en-US" sz="1000" dirty="0"/>
              <a:t> J-P, Bernstein CN, Dubinsky MC, </a:t>
            </a:r>
            <a:r>
              <a:rPr lang="en-US" sz="1000" dirty="0" err="1"/>
              <a:t>Hanauer</a:t>
            </a:r>
            <a:r>
              <a:rPr lang="en-US" sz="1000" dirty="0"/>
              <a:t> SB, et al. An evidence-based systematic review on medical therapies for inflammatory bowel disease. Am J Gastroenterol. 2011 Apr;106 Suppl S2–25.</a:t>
            </a:r>
          </a:p>
          <a:p>
            <a:pPr marL="0" indent="0">
              <a:buNone/>
            </a:pPr>
            <a:r>
              <a:rPr lang="en-US" sz="1000" dirty="0"/>
              <a:t>Abraham C, Cho JH. Inflammatory bowel disease. N Engl J Med. 2009 Nov 19;361(21):2066–78. </a:t>
            </a:r>
          </a:p>
          <a:p>
            <a:pPr marL="0" indent="0">
              <a:buNone/>
            </a:pPr>
            <a:r>
              <a:rPr lang="en-US" sz="1000" dirty="0"/>
              <a:t>Crohn’s and Colitis Foundation of America. Treatment for IBD. 2014. Retrieved from http://www.ccfa.org/resources/treatment-options-in-ibd.html. </a:t>
            </a:r>
          </a:p>
          <a:p>
            <a:pPr marL="0" indent="0">
              <a:buNone/>
            </a:pPr>
            <a:r>
              <a:rPr lang="en-US" sz="1000" dirty="0"/>
              <a:t>Panaccione R, </a:t>
            </a:r>
            <a:r>
              <a:rPr lang="en-US" sz="1000" dirty="0" err="1"/>
              <a:t>Colombel</a:t>
            </a:r>
            <a:r>
              <a:rPr lang="en-US" sz="1000" dirty="0"/>
              <a:t> JF, Louis E, </a:t>
            </a:r>
            <a:r>
              <a:rPr lang="en-US" sz="1000" dirty="0" err="1"/>
              <a:t>Peyrin-Biroulet</a:t>
            </a:r>
            <a:r>
              <a:rPr lang="en-US" sz="1000" dirty="0"/>
              <a:t> L, </a:t>
            </a:r>
            <a:r>
              <a:rPr lang="en-US" sz="1000" dirty="0" err="1"/>
              <a:t>Sandborn</a:t>
            </a:r>
            <a:r>
              <a:rPr lang="en-US" sz="1000" dirty="0"/>
              <a:t> WJ. Evolving definitions of remission in Crohn's disease. Inflamm Bowel Dis 2013;19(8):1645-53. </a:t>
            </a:r>
          </a:p>
          <a:p>
            <a:pPr marL="0" indent="0">
              <a:buNone/>
            </a:pPr>
            <a:r>
              <a:rPr lang="en-US" sz="1000" dirty="0" smtClean="0"/>
              <a:t>Bryant </a:t>
            </a:r>
            <a:r>
              <a:rPr lang="en-US" sz="1000" dirty="0"/>
              <a:t>RV, </a:t>
            </a:r>
            <a:r>
              <a:rPr lang="en-US" sz="1000" dirty="0" err="1"/>
              <a:t>Winer</a:t>
            </a:r>
            <a:r>
              <a:rPr lang="en-US" sz="1000" dirty="0"/>
              <a:t> S, </a:t>
            </a:r>
            <a:r>
              <a:rPr lang="en-US" sz="1000" dirty="0" err="1"/>
              <a:t>Spl</a:t>
            </a:r>
            <a:r>
              <a:rPr lang="en-US" sz="1000" dirty="0"/>
              <a:t> T, Riddell RH. Systematic review: Histological remission in inflammatory bowel disease. Is 'complete' remission the new treatment paradigm? An IOIBD initiative. J Crohns Colitis 2014;8(12):1582-1597. </a:t>
            </a:r>
          </a:p>
          <a:p>
            <a:pPr marL="0" indent="0">
              <a:buNone/>
            </a:pPr>
            <a:r>
              <a:rPr lang="en-US" sz="1000" dirty="0" smtClean="0"/>
              <a:t>Shafran </a:t>
            </a:r>
            <a:r>
              <a:rPr lang="en-US" sz="1000" dirty="0"/>
              <a:t>et al. Management of IBD Patients with Oral Serum-Derived Bovine Immunoglobulin: A Retrospective Case Series. Submitted</a:t>
            </a:r>
            <a:r>
              <a:rPr lang="en-US" sz="1000" dirty="0" smtClean="0"/>
              <a:t>.</a:t>
            </a:r>
          </a:p>
          <a:p>
            <a:pPr marL="0" indent="0">
              <a:buNone/>
            </a:pPr>
            <a:r>
              <a:rPr lang="en-US" sz="1000" dirty="0"/>
              <a:t>Good L, Panas RM. Serum-derived bovine immunoglobulin/protein isolate (SBI) use in patients with ulcerative colitis. Advances in Inflammatory Bowel Diseases, Crohn’s &amp; Colitis Foundation’s Clinical &amp; Research Conference. December 4-6, 2014. Orlando, FL</a:t>
            </a:r>
            <a:r>
              <a:rPr lang="en-US" sz="1000" dirty="0" smtClean="0"/>
              <a:t>.</a:t>
            </a:r>
            <a:endParaRPr lang="en-US" sz="1000" dirty="0"/>
          </a:p>
          <a:p>
            <a:pPr marL="0" indent="0">
              <a:buNone/>
            </a:pPr>
            <a:r>
              <a:rPr lang="en-US" sz="1000" dirty="0"/>
              <a:t>Good L, Panas RM. Use of Serum-Derived Bovine Immunoglobulin/Protein Isolate (SBI) in Patients with Crohn’s Disease. Advances in Inflammatory Bowel Diseases, Crohn’s &amp; Colitis Foundation’s Clinical &amp; Research Conference. December 4-6, 2014. Orlando, FL</a:t>
            </a:r>
            <a:r>
              <a:rPr lang="en-US" sz="1000" dirty="0" smtClean="0"/>
              <a:t>.</a:t>
            </a:r>
          </a:p>
          <a:p>
            <a:pPr marL="0" indent="0">
              <a:buNone/>
            </a:pPr>
            <a:r>
              <a:rPr lang="en-US" sz="1000" dirty="0" smtClean="0"/>
              <a:t>Good L, Panas R. Applicable use of serum-derived bovine immunoglobulin/protein isolate (</a:t>
            </a:r>
            <a:r>
              <a:rPr lang="en-US" sz="1000" dirty="0" err="1" smtClean="0"/>
              <a:t>sbi</a:t>
            </a:r>
            <a:r>
              <a:rPr lang="en-US" sz="1000" dirty="0" smtClean="0"/>
              <a:t>) in the clinical management of patients with inflammatory bowel disease</a:t>
            </a:r>
            <a:r>
              <a:rPr lang="en-US" sz="1000" b="1" dirty="0" smtClean="0"/>
              <a:t>. </a:t>
            </a:r>
            <a:r>
              <a:rPr lang="en-US" sz="1000" dirty="0" smtClean="0"/>
              <a:t>Submitted</a:t>
            </a:r>
            <a:r>
              <a:rPr lang="en-US" sz="1000" b="1" dirty="0" smtClean="0"/>
              <a:t>.</a:t>
            </a:r>
            <a:endParaRPr lang="en-US" sz="1000" dirty="0" smtClean="0"/>
          </a:p>
          <a:p>
            <a:pPr marL="0" indent="0">
              <a:buNone/>
            </a:pPr>
            <a:r>
              <a:rPr lang="en-US" sz="1000" dirty="0"/>
              <a:t>Dryden GW. Use of serum-derived bovine immunoglobulin/protein isolate (SBI) to manage refractory ulcerative colitis symptoms and avoid surgery. ACG, October 17-22, 2014. Philadelphia, PA</a:t>
            </a:r>
            <a:r>
              <a:rPr lang="en-US" sz="1000" dirty="0" smtClean="0"/>
              <a:t>.</a:t>
            </a:r>
          </a:p>
          <a:p>
            <a:pPr marL="0" indent="0">
              <a:buNone/>
            </a:pPr>
            <a:r>
              <a:rPr lang="en-US" sz="1000" dirty="0" smtClean="0"/>
              <a:t>Awad A, Jasion</a:t>
            </a:r>
            <a:r>
              <a:rPr lang="en-US" sz="1000" dirty="0"/>
              <a:t> </a:t>
            </a:r>
            <a:r>
              <a:rPr lang="en-US" sz="1000" dirty="0" smtClean="0"/>
              <a:t>V. Use of a nutritional therapy, serum-derived bovine immunoglobulin/protein isolate (</a:t>
            </a:r>
            <a:r>
              <a:rPr lang="en-US" sz="1000" dirty="0" err="1" smtClean="0"/>
              <a:t>sbi</a:t>
            </a:r>
            <a:r>
              <a:rPr lang="en-US" sz="1000" dirty="0" smtClean="0"/>
              <a:t>), to achieve improvement in two different cases of colitis. Submitted. </a:t>
            </a:r>
          </a:p>
          <a:p>
            <a:pPr marL="0" indent="0">
              <a:buNone/>
            </a:pPr>
            <a:r>
              <a:rPr lang="en-US" sz="1000" dirty="0"/>
              <a:t>Awad and Jasion. Use of a Nutritional Therapy, Serum-Derived Bovine Immunoglobulin/Protein Isolate (SBI), to Achieve Improvement in Two Different Cases of Colitis. Submitted.</a:t>
            </a:r>
          </a:p>
          <a:p>
            <a:pPr marL="0" indent="0">
              <a:buNone/>
            </a:pPr>
            <a:endParaRPr lang="en-US" sz="1000" dirty="0" smtClean="0"/>
          </a:p>
          <a:p>
            <a:pPr marL="0" indent="0">
              <a:buNone/>
            </a:pPr>
            <a:endParaRPr lang="en-US" sz="1000" dirty="0"/>
          </a:p>
          <a:p>
            <a:pPr marL="0" indent="0">
              <a:buNone/>
            </a:pPr>
            <a:endParaRPr lang="en-US" sz="1000" dirty="0" smtClean="0"/>
          </a:p>
          <a:p>
            <a:pPr marL="0" indent="0">
              <a:buNone/>
            </a:pPr>
            <a:endParaRPr lang="en-US" sz="1000" dirty="0"/>
          </a:p>
          <a:p>
            <a:pPr marL="0" indent="0">
              <a:buNone/>
            </a:pPr>
            <a:endParaRPr lang="en-US" sz="1000" dirty="0" smtClean="0"/>
          </a:p>
          <a:p>
            <a:pPr marL="0" indent="0">
              <a:buNone/>
            </a:pPr>
            <a:endParaRPr lang="en-US" sz="1000" dirty="0" smtClean="0"/>
          </a:p>
          <a:p>
            <a:pPr marL="0" indent="0">
              <a:buNone/>
            </a:pPr>
            <a:endParaRPr lang="en-US" sz="1000" dirty="0"/>
          </a:p>
          <a:p>
            <a:pPr marL="0" indent="0">
              <a:buNone/>
            </a:pPr>
            <a:endParaRPr lang="en-US" sz="1000" dirty="0" smtClean="0"/>
          </a:p>
          <a:p>
            <a:pPr marL="0" indent="0">
              <a:buNone/>
            </a:pPr>
            <a:endParaRPr lang="en-US" sz="1000" dirty="0"/>
          </a:p>
          <a:p>
            <a:pPr marL="0" indent="0">
              <a:buNone/>
            </a:pPr>
            <a:endParaRPr lang="en-US" sz="1000" dirty="0"/>
          </a:p>
          <a:p>
            <a:pPr marL="0" indent="0">
              <a:buNone/>
            </a:pPr>
            <a:endParaRPr lang="en-US" sz="1000" dirty="0"/>
          </a:p>
        </p:txBody>
      </p:sp>
    </p:spTree>
    <p:extLst>
      <p:ext uri="{BB962C8B-B14F-4D97-AF65-F5344CB8AC3E}">
        <p14:creationId xmlns:p14="http://schemas.microsoft.com/office/powerpoint/2010/main" val="572699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dirty="0" smtClean="0"/>
              <a:t>References for IgG Survival</a:t>
            </a:r>
            <a:endParaRPr lang="en-US" dirty="0"/>
          </a:p>
        </p:txBody>
      </p:sp>
      <p:sp>
        <p:nvSpPr>
          <p:cNvPr id="3" name="Content Placeholder 2"/>
          <p:cNvSpPr>
            <a:spLocks noGrp="1"/>
          </p:cNvSpPr>
          <p:nvPr>
            <p:ph idx="1"/>
          </p:nvPr>
        </p:nvSpPr>
        <p:spPr>
          <a:xfrm>
            <a:off x="304800" y="1143000"/>
            <a:ext cx="8686800" cy="4114800"/>
          </a:xfrm>
        </p:spPr>
        <p:txBody>
          <a:bodyPr/>
          <a:lstStyle/>
          <a:p>
            <a:pPr lvl="0">
              <a:buNone/>
            </a:pPr>
            <a:r>
              <a:rPr lang="en-US" sz="1200" dirty="0" smtClean="0"/>
              <a:t>Zinkernagel RM et al. The digestion of colostral bovine immunoglobulins in infants. Experientia. 1972; 28:741.</a:t>
            </a:r>
          </a:p>
          <a:p>
            <a:pPr lvl="0">
              <a:buNone/>
            </a:pPr>
            <a:r>
              <a:rPr lang="en-US" sz="1200" dirty="0" smtClean="0"/>
              <a:t>Blum PM et al,  Stiehm ER. Survival of Oral Human Immune Serum Globulin in the Gastrointestinal Tract of Low Birth Weight Infants.  Pediatr Res. 1981; 15:1256-1260.</a:t>
            </a:r>
          </a:p>
          <a:p>
            <a:pPr lvl="0">
              <a:buNone/>
            </a:pPr>
            <a:r>
              <a:rPr lang="en-US" sz="1200" dirty="0" smtClean="0"/>
              <a:t>Eibl MM et al. Prevention of necrotizing enterocolitis in low-birth-weight infants by IgA-IgG feeding. New Engl J Med. 319:1-7.</a:t>
            </a:r>
          </a:p>
          <a:p>
            <a:pPr lvl="0">
              <a:buNone/>
            </a:pPr>
            <a:r>
              <a:rPr lang="en-US" sz="1200" dirty="0" smtClean="0"/>
              <a:t>Hilpert H et al. Use of bovine milk concentrate containing antibody to rotavirus to treat rotavirus gastroenteritis in infants. J Infect Dis. 1987; 156:158–66.</a:t>
            </a:r>
          </a:p>
          <a:p>
            <a:pPr lvl="0">
              <a:buNone/>
            </a:pPr>
            <a:r>
              <a:rPr lang="en-US" sz="1200" dirty="0" smtClean="0"/>
              <a:t>Losonsky GH et al. Oral administration of human serum immunoglobulin in immunodeficient patients with viral gastroenteritis:  A pharmacokinetic and functional analysis. J Clin Invest. 1985; 76:2362-2367.</a:t>
            </a:r>
          </a:p>
          <a:p>
            <a:pPr lvl="0">
              <a:buNone/>
            </a:pPr>
            <a:r>
              <a:rPr lang="en-US" sz="1200" dirty="0" smtClean="0"/>
              <a:t>Roos N et al. </a:t>
            </a:r>
            <a:r>
              <a:rPr lang="en-US" sz="1200" baseline="30000" dirty="0" smtClean="0"/>
              <a:t>15</a:t>
            </a:r>
            <a:r>
              <a:rPr lang="en-US" sz="1200" dirty="0" smtClean="0"/>
              <a:t>N-Labeled immunoglobulins from bovine colostrum are partially resistant to digestion in human intestine. J Nutr. 1995; 125:1238-1244.</a:t>
            </a:r>
          </a:p>
          <a:p>
            <a:pPr lvl="0">
              <a:buNone/>
            </a:pPr>
            <a:r>
              <a:rPr lang="en-US" sz="1200" dirty="0" smtClean="0"/>
              <a:t>Warny M et al. Bovine immunoglobulin concentrate-Clostridium difficile retains C difficile toxin neutralising activity after passage through the human stomach and small intestine. Gut. 1999; 44:212–217.</a:t>
            </a:r>
          </a:p>
          <a:p>
            <a:pPr lvl="0">
              <a:buNone/>
            </a:pPr>
            <a:r>
              <a:rPr lang="en-US" sz="1200" dirty="0" smtClean="0"/>
              <a:t>Kelly CP et al. Survival of anti-</a:t>
            </a:r>
            <a:r>
              <a:rPr lang="en-US" sz="1200" i="1" dirty="0" smtClean="0"/>
              <a:t>Clostridium difficile </a:t>
            </a:r>
            <a:r>
              <a:rPr lang="en-US" sz="1200" dirty="0" smtClean="0"/>
              <a:t>bovine immunoglobulin concentrate in the human gastrointestinal tract. Antimicrobial Agents and Chemotherapy. 1997; 41(2):236-241.</a:t>
            </a:r>
          </a:p>
          <a:p>
            <a:pPr lvl="0">
              <a:buNone/>
            </a:pPr>
            <a:r>
              <a:rPr lang="en-US" sz="1200" dirty="0" smtClean="0"/>
              <a:t>Tacket CO et al Efficacy of bovine milk immunoglobulin concentrate in preventing illness after </a:t>
            </a:r>
            <a:r>
              <a:rPr lang="en-US" sz="1200" i="1" dirty="0" smtClean="0"/>
              <a:t>Shigella flexneri</a:t>
            </a:r>
            <a:r>
              <a:rPr lang="en-US" sz="1200" dirty="0" smtClean="0"/>
              <a:t> challenge.  Am J Trop Med Hyg. 1992; 47(3):276-283.</a:t>
            </a:r>
          </a:p>
          <a:p>
            <a:pPr lvl="0">
              <a:buNone/>
            </a:pPr>
            <a:r>
              <a:rPr lang="en-US" sz="1200" dirty="0" smtClean="0"/>
              <a:t>Bogstedt AK et al Survival of immunoglobulins from different species through the gastrointestinal tract in healthy adult volunteers:  Implications for human therapy.  Antimicrobial Agents and Chemotherapy. 1997; 41(10):2320.</a:t>
            </a:r>
          </a:p>
          <a:p>
            <a:pPr lvl="0">
              <a:buNone/>
            </a:pPr>
            <a:r>
              <a:rPr lang="en-US" sz="1200" dirty="0" smtClean="0"/>
              <a:t>Lissner R et al. Antibody reactivity and fecal recovery of bovine immunoglobulins following oral administration of a colostrum concentrate from cows (Lactobin) to healthy volunteers. Intl J Clin Pharmacol Therapeutics. 1998; 36(5):239-245.</a:t>
            </a:r>
          </a:p>
          <a:p>
            <a:pPr lvl="0">
              <a:buNone/>
            </a:pPr>
            <a:r>
              <a:rPr lang="en-US" sz="1200" dirty="0" smtClean="0"/>
              <a:t>Copelan EA et al, Avalos BR. Controlled trial of orally administered immunoglobulin following bone marrow transplantation. Bone Marrow Transplantation. 1994; 13:87-91.</a:t>
            </a:r>
          </a:p>
          <a:p>
            <a:pPr lvl="0">
              <a:buNone/>
            </a:pPr>
            <a:r>
              <a:rPr lang="en-US" sz="1200" dirty="0" smtClean="0"/>
              <a:t>McClead RE et al. Orally administered bovine colostral anti-cholera toxin antibodies:  Results of two clinical trials. Am J Med. 1988; 85:811-816.</a:t>
            </a:r>
          </a:p>
          <a:p>
            <a:pPr lvl="0">
              <a:buNone/>
            </a:pPr>
            <a:r>
              <a:rPr lang="en-US" sz="1200" dirty="0" smtClean="0"/>
              <a:t>Pacyna J et al. Survival of rotavirus antibody activity derived from bovine colostrum after passage through the human gastrointestinal tract. J Ped Gastroenterol Nutr. 2001; 32:162-167.</a:t>
            </a:r>
          </a:p>
          <a:p>
            <a:pPr>
              <a:buNone/>
            </a:pPr>
            <a:endParaRPr lang="en-US" sz="1200" dirty="0"/>
          </a:p>
        </p:txBody>
      </p:sp>
    </p:spTree>
    <p:extLst>
      <p:ext uri="{BB962C8B-B14F-4D97-AF65-F5344CB8AC3E}">
        <p14:creationId xmlns:p14="http://schemas.microsoft.com/office/powerpoint/2010/main" val="2945559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819400"/>
            <a:ext cx="7772400" cy="1143000"/>
          </a:xfrm>
        </p:spPr>
        <p:txBody>
          <a:bodyPr/>
          <a:lstStyle/>
          <a:p>
            <a:r>
              <a:rPr lang="en-US" dirty="0" smtClean="0"/>
              <a:t>THANK YOU!</a:t>
            </a:r>
            <a:endParaRPr lang="en-US" dirty="0"/>
          </a:p>
        </p:txBody>
      </p:sp>
    </p:spTree>
    <p:extLst>
      <p:ext uri="{BB962C8B-B14F-4D97-AF65-F5344CB8AC3E}">
        <p14:creationId xmlns:p14="http://schemas.microsoft.com/office/powerpoint/2010/main" val="1989447478"/>
      </p:ext>
    </p:extLst>
  </p:cSld>
  <p:clrMapOvr>
    <a:masterClrMapping/>
  </p:clrMapOvr>
  <p:timing>
    <p:tnLst>
      <p:par>
        <p:cTn id="1" dur="indefinite" restart="never" nodeType="tmRoot"/>
      </p:par>
    </p:tnLst>
  </p:timing>
</p:sld>
</file>

<file path=ppt/theme/theme1.xml><?xml version="1.0" encoding="utf-8"?>
<a:theme xmlns:a="http://schemas.openxmlformats.org/drawingml/2006/main" name="Victory Master">
  <a:themeElements>
    <a:clrScheme name="">
      <a:dk1>
        <a:srgbClr val="808080"/>
      </a:dk1>
      <a:lt1>
        <a:srgbClr val="FFFFFF"/>
      </a:lt1>
      <a:dk2>
        <a:srgbClr val="336699"/>
      </a:dk2>
      <a:lt2>
        <a:srgbClr val="FFFF66"/>
      </a:lt2>
      <a:accent1>
        <a:srgbClr val="00CC99"/>
      </a:accent1>
      <a:accent2>
        <a:srgbClr val="3333CC"/>
      </a:accent2>
      <a:accent3>
        <a:srgbClr val="ADB8CA"/>
      </a:accent3>
      <a:accent4>
        <a:srgbClr val="DADADA"/>
      </a:accent4>
      <a:accent5>
        <a:srgbClr val="AAE2CA"/>
      </a:accent5>
      <a:accent6>
        <a:srgbClr val="2D2DB9"/>
      </a:accent6>
      <a:hlink>
        <a:srgbClr val="CCCCFF"/>
      </a:hlink>
      <a:folHlink>
        <a:srgbClr val="B2B2B2"/>
      </a:folHlink>
    </a:clrScheme>
    <a:fontScheme name="Victory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Victory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ictory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ictory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ictory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ictory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ictory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ictory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Victory Master</Template>
  <TotalTime>39622</TotalTime>
  <Words>4818</Words>
  <Application>Microsoft Office PowerPoint</Application>
  <PresentationFormat>On-screen Show (4:3)</PresentationFormat>
  <Paragraphs>511</Paragraphs>
  <Slides>48</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Victory Master</vt:lpstr>
      <vt:lpstr>Acrobat Document</vt:lpstr>
      <vt:lpstr>Advances In The Management of Enteropathy and other Gastrointestinal Conditions</vt:lpstr>
      <vt:lpstr>Program Agenda</vt:lpstr>
      <vt:lpstr>Keynote Speaker</vt:lpstr>
      <vt:lpstr>Disclosure</vt:lpstr>
      <vt:lpstr>What is a Medical Food?</vt:lpstr>
      <vt:lpstr>Medical Progression to Today</vt:lpstr>
      <vt:lpstr>FDA Category Comparison</vt:lpstr>
      <vt:lpstr>Why Consider EnteraGam ™?</vt:lpstr>
      <vt:lpstr>PowerPoint Presentation</vt:lpstr>
      <vt:lpstr>Oral Immunoglobulin Use in Animal Health and Nutrition</vt:lpstr>
      <vt:lpstr>Visual Comparison Between Pigs  Fed / Not Fed Immunoglobulins </vt:lpstr>
      <vt:lpstr>Immunoglobulins Survive GI Tract</vt:lpstr>
      <vt:lpstr>SBI – Product profile</vt:lpstr>
      <vt:lpstr>Interplay of Many Factors</vt:lpstr>
      <vt:lpstr>Mechanism of Action</vt:lpstr>
      <vt:lpstr>Summary of SBI Mechanism</vt:lpstr>
      <vt:lpstr>Inflammatory Bowel Disease</vt:lpstr>
      <vt:lpstr>Inflammatory Bowel Disease</vt:lpstr>
      <vt:lpstr>Symptoms of CD and UC</vt:lpstr>
      <vt:lpstr>Therapies and Goals</vt:lpstr>
      <vt:lpstr>Management of IBD Patients with Oral Serum-Derived Bovine Immunoglobulin:  A Retrospective Case Series</vt:lpstr>
      <vt:lpstr>Patient Population</vt:lpstr>
      <vt:lpstr>Average Patient Response per Week</vt:lpstr>
      <vt:lpstr>Results and Conclusion</vt:lpstr>
      <vt:lpstr>Retrospective SBI Use in the Management of Patients with Inflammatory Bowel Disease</vt:lpstr>
      <vt:lpstr>Crohn’s Disease Patients </vt:lpstr>
      <vt:lpstr>UC Patients </vt:lpstr>
      <vt:lpstr>Response with SBI</vt:lpstr>
      <vt:lpstr>Results and Conclusions</vt:lpstr>
      <vt:lpstr> Retrospective Analysis of Refractory Ulcerative Colitis Patient with Orally Administered Serum-Derived Bovine Immunoglobulin Therapy</vt:lpstr>
      <vt:lpstr>Endoscopic Evidence</vt:lpstr>
      <vt:lpstr>Results and Conclusion</vt:lpstr>
      <vt:lpstr>Retrospective Analysis of a Patient with Drug Refractory Ulcerative Colitis</vt:lpstr>
      <vt:lpstr>Endoscopic Evidence</vt:lpstr>
      <vt:lpstr>Results and Conclusion</vt:lpstr>
      <vt:lpstr>Intended Use and Safety</vt:lpstr>
      <vt:lpstr>EnteraGam™ (SBI) Intended Use</vt:lpstr>
      <vt:lpstr>Important Safety Information</vt:lpstr>
      <vt:lpstr>Summary</vt:lpstr>
      <vt:lpstr>Discussion &amp; Case Studies</vt:lpstr>
      <vt:lpstr>How do I explain EG to a patient?</vt:lpstr>
      <vt:lpstr>Case 1:  Crohn’s Disease </vt:lpstr>
      <vt:lpstr>Case 2:  Ulcerative Colitis</vt:lpstr>
      <vt:lpstr>Case 3: Lymphocytic Colitis</vt:lpstr>
      <vt:lpstr>References</vt:lpstr>
      <vt:lpstr>References Cited</vt:lpstr>
      <vt:lpstr>References for IgG Survival</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Brittany Talbot</dc:creator>
  <cp:lastModifiedBy>Larry Good</cp:lastModifiedBy>
  <cp:revision>528</cp:revision>
  <dcterms:created xsi:type="dcterms:W3CDTF">2007-07-18T13:40:37Z</dcterms:created>
  <dcterms:modified xsi:type="dcterms:W3CDTF">2017-06-01T16:05:59Z</dcterms:modified>
</cp:coreProperties>
</file>