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768" r:id="rId1"/>
    <p:sldMasterId id="2147483780" r:id="rId2"/>
  </p:sldMasterIdLst>
  <p:notesMasterIdLst>
    <p:notesMasterId r:id="rId26"/>
  </p:notesMasterIdLst>
  <p:sldIdLst>
    <p:sldId id="256" r:id="rId3"/>
    <p:sldId id="257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60" r:id="rId13"/>
    <p:sldId id="287" r:id="rId14"/>
    <p:sldId id="259" r:id="rId15"/>
    <p:sldId id="262" r:id="rId16"/>
    <p:sldId id="285" r:id="rId17"/>
    <p:sldId id="286" r:id="rId18"/>
    <p:sldId id="263" r:id="rId19"/>
    <p:sldId id="264" r:id="rId20"/>
    <p:sldId id="268" r:id="rId21"/>
    <p:sldId id="270" r:id="rId22"/>
    <p:sldId id="269" r:id="rId23"/>
    <p:sldId id="266" r:id="rId24"/>
    <p:sldId id="276" r:id="rId2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8BD08-906D-4BA5-9CF8-BAE13F6AFB85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E8745-0BB7-4A63-B2E4-B241F4D61C7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E8745-0BB7-4A63-B2E4-B241F4D61C7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154113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2025"/>
            <a:ext cx="6400800" cy="1054100"/>
          </a:xfrm>
        </p:spPr>
        <p:txBody>
          <a:bodyPr/>
          <a:lstStyle>
            <a:lvl1pPr marL="0" indent="0" algn="ctr">
              <a:buFontTx/>
              <a:buNone/>
              <a:defRPr sz="3600" b="1"/>
            </a:lvl1pPr>
          </a:lstStyle>
          <a:p>
            <a:r>
              <a:rPr lang="zh-CN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84C7FD-8C9B-4FFC-80D3-2403B6F7F9B8}" type="datetime1">
              <a:rPr lang="zh-CN" altLang="en-US">
                <a:solidFill>
                  <a:srgbClr val="000000"/>
                </a:solidFill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2016/3/13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35B897-F499-4929-B865-506803E30B86}" type="slidenum">
              <a:rPr lang="zh-CN" altLang="en-US">
                <a:solidFill>
                  <a:srgbClr val="000000"/>
                </a:solidFill>
                <a:ea typeface="宋体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3" cstate="print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4" cstate="print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  <a:ea typeface="华文楷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2448272"/>
          </a:xfrm>
        </p:spPr>
        <p:txBody>
          <a:bodyPr>
            <a:noAutofit/>
          </a:bodyPr>
          <a:lstStyle/>
          <a:p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Application of </a:t>
            </a:r>
            <a:r>
              <a:rPr lang="en-US" altLang="zh-CN" sz="3600" b="1" dirty="0" err="1" smtClean="0">
                <a:latin typeface="Times New Roman" pitchFamily="18" charset="0"/>
                <a:cs typeface="Times New Roman" pitchFamily="18" charset="0"/>
              </a:rPr>
              <a:t>Polyvinylpyrrolidone</a:t>
            </a: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-polystyrene composite nanofibers coupled HPLC in the analysis of </a:t>
            </a:r>
            <a:b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600" b="1" dirty="0" smtClean="0">
                <a:latin typeface="Times New Roman" pitchFamily="18" charset="0"/>
                <a:cs typeface="Times New Roman" pitchFamily="18" charset="0"/>
              </a:rPr>
              <a:t>several polar molecules </a:t>
            </a:r>
            <a:r>
              <a:rPr lang="en-US" altLang="zh-CN" sz="3200" b="1" dirty="0" smtClean="0"/>
              <a:t/>
            </a:r>
            <a:br>
              <a:rPr lang="en-US" altLang="zh-CN" sz="3200" b="1" dirty="0" smtClean="0"/>
            </a:br>
            <a:r>
              <a:rPr lang="en-US" altLang="zh-CN" sz="2800" b="1" dirty="0" smtClean="0"/>
              <a:t/>
            </a:r>
            <a:br>
              <a:rPr lang="en-US" altLang="zh-CN" sz="2800" b="1" dirty="0" smtClean="0"/>
            </a:br>
            <a:r>
              <a:rPr lang="en-US" altLang="zh-CN" sz="2800" i="1" dirty="0" smtClean="0"/>
              <a:t/>
            </a:r>
            <a:br>
              <a:rPr lang="en-US" altLang="zh-CN" sz="2800" i="1" dirty="0" smtClean="0"/>
            </a:br>
            <a:r>
              <a:rPr lang="zh-CN" altLang="zh-CN" sz="3200" dirty="0" smtClean="0"/>
              <a:t/>
            </a:r>
            <a:br>
              <a:rPr lang="zh-CN" altLang="zh-CN" sz="3200" dirty="0" smtClean="0"/>
            </a:br>
            <a:endParaRPr lang="zh-CN" altLang="en-US" sz="3200" dirty="0"/>
          </a:p>
        </p:txBody>
      </p:sp>
      <p:pic>
        <p:nvPicPr>
          <p:cNvPr id="4" name="Picture 2" descr="D:\play\pb\东大校徽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0018" y="0"/>
            <a:ext cx="1193982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 bwMode="auto">
          <a:xfrm>
            <a:off x="2191378" y="4221088"/>
            <a:ext cx="43442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/>
              <a:t> </a:t>
            </a:r>
            <a:r>
              <a:rPr lang="en-US" altLang="zh-CN" sz="2400" b="1" dirty="0" err="1" smtClean="0"/>
              <a:t>Lanling</a:t>
            </a:r>
            <a:r>
              <a:rPr lang="en-US" altLang="zh-CN" sz="2400" b="1" dirty="0" smtClean="0"/>
              <a:t> Chu</a:t>
            </a:r>
            <a:br>
              <a:rPr lang="en-US" altLang="zh-CN" sz="2400" b="1" dirty="0" smtClean="0"/>
            </a:br>
            <a:r>
              <a:rPr lang="en-US" altLang="zh-CN" sz="2400" b="1" i="1" dirty="0" smtClean="0"/>
              <a:t>Southeast University, China </a:t>
            </a:r>
            <a:br>
              <a:rPr lang="en-US" altLang="zh-CN" sz="2400" b="1" i="1" dirty="0" smtClean="0"/>
            </a:br>
            <a:endParaRPr lang="zh-CN" altLang="en-US" sz="2400" b="1" dirty="0"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555776" y="5589240"/>
            <a:ext cx="34563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altLang="zh-CN" sz="2400" i="1" dirty="0" smtClean="0"/>
              <a:t>Mar. 14, 2016 London</a:t>
            </a:r>
            <a:endParaRPr lang="zh-CN" altLang="en-US" sz="2400" dirty="0"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25544" cy="1143000"/>
          </a:xfrm>
        </p:spPr>
        <p:txBody>
          <a:bodyPr/>
          <a:lstStyle/>
          <a:p>
            <a:r>
              <a:rPr lang="en-US" altLang="zh-CN" dirty="0" smtClean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9592" y="1268760"/>
            <a:ext cx="7797552" cy="452596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400" b="1" dirty="0" smtClean="0"/>
              <a:t>Sample Pretreatment</a:t>
            </a:r>
            <a:endParaRPr lang="zh-CN" altLang="en-US" sz="2400" b="1" dirty="0" smtClean="0"/>
          </a:p>
          <a:p>
            <a:endParaRPr lang="en-US" altLang="zh-CN" sz="2400" b="1" dirty="0" smtClean="0"/>
          </a:p>
          <a:p>
            <a:r>
              <a:rPr lang="en-US" altLang="zh-CN" sz="2400" b="1" dirty="0" smtClean="0"/>
              <a:t>Packed </a:t>
            </a:r>
            <a:r>
              <a:rPr lang="en-US" altLang="zh-CN" sz="2400" b="1" dirty="0" err="1" smtClean="0"/>
              <a:t>nanofiber</a:t>
            </a:r>
            <a:r>
              <a:rPr lang="en-US" altLang="zh-CN" sz="2400" b="1" dirty="0" smtClean="0"/>
              <a:t> solid-phase extraction-</a:t>
            </a:r>
            <a:r>
              <a:rPr lang="en-US" altLang="zh-CN" sz="2400" b="1" dirty="0" err="1" smtClean="0"/>
              <a:t>Polyvinylpyrrolidone</a:t>
            </a:r>
            <a:r>
              <a:rPr lang="en-US" altLang="zh-CN" sz="2400" b="1" dirty="0" smtClean="0"/>
              <a:t>-polystyrene (PVP-PS) composite </a:t>
            </a:r>
            <a:r>
              <a:rPr lang="en-US" altLang="zh-CN" sz="2400" b="1" dirty="0" err="1" smtClean="0"/>
              <a:t>nanofibers</a:t>
            </a:r>
            <a:endParaRPr lang="en-US" altLang="zh-CN" sz="2400" b="1" dirty="0" smtClean="0"/>
          </a:p>
          <a:p>
            <a:endParaRPr lang="en-US" altLang="zh-CN" sz="2400" b="1" dirty="0" smtClean="0"/>
          </a:p>
          <a:p>
            <a:r>
              <a:rPr lang="en-US" altLang="zh-CN" sz="2400" b="1" dirty="0" smtClean="0"/>
              <a:t>Monoamine neurotransmitters (MANTs) in human plasma ---- </a:t>
            </a:r>
            <a:r>
              <a:rPr lang="en-US" altLang="zh-CN" sz="2400" b="1" dirty="0" err="1" smtClean="0"/>
              <a:t>norepinephrine</a:t>
            </a:r>
            <a:r>
              <a:rPr lang="en-US" altLang="zh-CN" sz="2400" b="1" dirty="0" smtClean="0"/>
              <a:t> (NE), epinephrine (E) and dopamine (DA), and 5-hydroxytryptamine (5-HT)</a:t>
            </a:r>
          </a:p>
          <a:p>
            <a:endParaRPr lang="en-US" altLang="zh-CN" sz="2400" b="1" dirty="0" smtClean="0"/>
          </a:p>
          <a:p>
            <a:r>
              <a:rPr lang="en-US" altLang="zh-CN" sz="2400" b="1" dirty="0" err="1" smtClean="0"/>
              <a:t>Quinolones</a:t>
            </a:r>
            <a:r>
              <a:rPr lang="en-US" altLang="zh-CN" sz="2400" b="1" dirty="0" smtClean="0"/>
              <a:t> in Spicy Soup</a:t>
            </a:r>
          </a:p>
          <a:p>
            <a:endParaRPr lang="en-US" altLang="zh-CN" sz="2400" b="1" dirty="0" smtClean="0"/>
          </a:p>
          <a:p>
            <a:r>
              <a:rPr lang="en-US" altLang="zh-CN" sz="2400" b="1" dirty="0" err="1" smtClean="0"/>
              <a:t>Chloramphenicol</a:t>
            </a:r>
            <a:r>
              <a:rPr lang="en-US" altLang="zh-CN" sz="2400" b="1" dirty="0" smtClean="0"/>
              <a:t> (CAP) in milk</a:t>
            </a:r>
          </a:p>
          <a:p>
            <a:endParaRPr lang="zh-CN" altLang="en-US" dirty="0"/>
          </a:p>
        </p:txBody>
      </p:sp>
      <p:pic>
        <p:nvPicPr>
          <p:cNvPr id="4" name="Picture 2" descr="D:\play\pb\东大校徽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0018" y="0"/>
            <a:ext cx="1193982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/>
          <p:cNvSpPr>
            <a:spLocks/>
          </p:cNvSpPr>
          <p:nvPr/>
        </p:nvSpPr>
        <p:spPr bwMode="auto">
          <a:xfrm>
            <a:off x="250825" y="1116013"/>
            <a:ext cx="7058025" cy="3065462"/>
          </a:xfrm>
          <a:custGeom>
            <a:avLst/>
            <a:gdLst>
              <a:gd name="T0" fmla="*/ 0 w 3796"/>
              <a:gd name="T1" fmla="*/ 0 h 816"/>
              <a:gd name="T2" fmla="*/ 3796 w 3796"/>
              <a:gd name="T3" fmla="*/ 816 h 816"/>
            </a:gdLst>
            <a:ahLst/>
            <a:cxnLst>
              <a:cxn ang="0">
                <a:pos x="3724" y="288"/>
              </a:cxn>
              <a:cxn ang="0">
                <a:pos x="1346" y="290"/>
              </a:cxn>
              <a:cxn ang="0">
                <a:pos x="1246" y="258"/>
              </a:cxn>
              <a:cxn ang="0">
                <a:pos x="1066" y="79"/>
              </a:cxn>
              <a:cxn ang="0">
                <a:pos x="923" y="4"/>
              </a:cxn>
              <a:cxn ang="0">
                <a:pos x="103" y="4"/>
              </a:cxn>
              <a:cxn ang="0">
                <a:pos x="2" y="88"/>
              </a:cxn>
              <a:cxn ang="0">
                <a:pos x="2" y="729"/>
              </a:cxn>
              <a:cxn ang="0">
                <a:pos x="103" y="804"/>
              </a:cxn>
              <a:cxn ang="0">
                <a:pos x="3688" y="804"/>
              </a:cxn>
              <a:cxn ang="0">
                <a:pos x="3790" y="716"/>
              </a:cxn>
              <a:cxn ang="0">
                <a:pos x="3790" y="356"/>
              </a:cxn>
              <a:cxn ang="0">
                <a:pos x="3724" y="288"/>
              </a:cxn>
            </a:cxnLst>
            <a:rect l="T0" t="T1" r="T2" b="T3"/>
            <a:pathLst>
              <a:path w="3796" h="816">
                <a:moveTo>
                  <a:pt x="3724" y="288"/>
                </a:moveTo>
                <a:cubicBezTo>
                  <a:pt x="2535" y="289"/>
                  <a:pt x="1346" y="290"/>
                  <a:pt x="1346" y="290"/>
                </a:cubicBezTo>
                <a:cubicBezTo>
                  <a:pt x="1304" y="288"/>
                  <a:pt x="1272" y="282"/>
                  <a:pt x="1246" y="258"/>
                </a:cubicBezTo>
                <a:cubicBezTo>
                  <a:pt x="1156" y="168"/>
                  <a:pt x="1066" y="79"/>
                  <a:pt x="1066" y="79"/>
                </a:cubicBezTo>
                <a:cubicBezTo>
                  <a:pt x="1034" y="48"/>
                  <a:pt x="1002" y="0"/>
                  <a:pt x="923" y="4"/>
                </a:cubicBezTo>
                <a:cubicBezTo>
                  <a:pt x="513" y="4"/>
                  <a:pt x="103" y="4"/>
                  <a:pt x="103" y="4"/>
                </a:cubicBezTo>
                <a:cubicBezTo>
                  <a:pt x="38" y="4"/>
                  <a:pt x="0" y="42"/>
                  <a:pt x="2" y="88"/>
                </a:cubicBezTo>
                <a:cubicBezTo>
                  <a:pt x="2" y="410"/>
                  <a:pt x="2" y="729"/>
                  <a:pt x="2" y="729"/>
                </a:cubicBezTo>
                <a:cubicBezTo>
                  <a:pt x="0" y="812"/>
                  <a:pt x="103" y="804"/>
                  <a:pt x="103" y="804"/>
                </a:cubicBezTo>
                <a:cubicBezTo>
                  <a:pt x="1895" y="804"/>
                  <a:pt x="3688" y="804"/>
                  <a:pt x="3688" y="804"/>
                </a:cubicBezTo>
                <a:cubicBezTo>
                  <a:pt x="3688" y="804"/>
                  <a:pt x="3794" y="816"/>
                  <a:pt x="3790" y="716"/>
                </a:cubicBezTo>
                <a:cubicBezTo>
                  <a:pt x="3790" y="536"/>
                  <a:pt x="3790" y="356"/>
                  <a:pt x="3790" y="356"/>
                </a:cubicBezTo>
                <a:cubicBezTo>
                  <a:pt x="3790" y="356"/>
                  <a:pt x="3796" y="288"/>
                  <a:pt x="3724" y="288"/>
                </a:cubicBezTo>
                <a:close/>
              </a:path>
            </a:pathLst>
          </a:cu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sp>
        <p:nvSpPr>
          <p:cNvPr id="9" name="Freeform 3"/>
          <p:cNvSpPr>
            <a:spLocks/>
          </p:cNvSpPr>
          <p:nvPr/>
        </p:nvSpPr>
        <p:spPr bwMode="auto">
          <a:xfrm flipH="1" flipV="1">
            <a:off x="395288" y="3552821"/>
            <a:ext cx="7201048" cy="2733698"/>
          </a:xfrm>
          <a:custGeom>
            <a:avLst/>
            <a:gdLst>
              <a:gd name="T0" fmla="*/ 0 w 3796"/>
              <a:gd name="T1" fmla="*/ 0 h 816"/>
              <a:gd name="T2" fmla="*/ 3796 w 3796"/>
              <a:gd name="T3" fmla="*/ 816 h 816"/>
            </a:gdLst>
            <a:ahLst/>
            <a:cxnLst>
              <a:cxn ang="0">
                <a:pos x="3724" y="288"/>
              </a:cxn>
              <a:cxn ang="0">
                <a:pos x="1346" y="290"/>
              </a:cxn>
              <a:cxn ang="0">
                <a:pos x="1246" y="258"/>
              </a:cxn>
              <a:cxn ang="0">
                <a:pos x="1066" y="79"/>
              </a:cxn>
              <a:cxn ang="0">
                <a:pos x="923" y="4"/>
              </a:cxn>
              <a:cxn ang="0">
                <a:pos x="103" y="4"/>
              </a:cxn>
              <a:cxn ang="0">
                <a:pos x="2" y="88"/>
              </a:cxn>
              <a:cxn ang="0">
                <a:pos x="2" y="729"/>
              </a:cxn>
              <a:cxn ang="0">
                <a:pos x="103" y="804"/>
              </a:cxn>
              <a:cxn ang="0">
                <a:pos x="3688" y="804"/>
              </a:cxn>
              <a:cxn ang="0">
                <a:pos x="3790" y="716"/>
              </a:cxn>
              <a:cxn ang="0">
                <a:pos x="3790" y="356"/>
              </a:cxn>
              <a:cxn ang="0">
                <a:pos x="3724" y="288"/>
              </a:cxn>
            </a:cxnLst>
            <a:rect l="T0" t="T1" r="T2" b="T3"/>
            <a:pathLst>
              <a:path w="3796" h="816">
                <a:moveTo>
                  <a:pt x="3724" y="288"/>
                </a:moveTo>
                <a:cubicBezTo>
                  <a:pt x="2535" y="289"/>
                  <a:pt x="1346" y="290"/>
                  <a:pt x="1346" y="290"/>
                </a:cubicBezTo>
                <a:cubicBezTo>
                  <a:pt x="1304" y="288"/>
                  <a:pt x="1272" y="282"/>
                  <a:pt x="1246" y="258"/>
                </a:cubicBezTo>
                <a:cubicBezTo>
                  <a:pt x="1156" y="168"/>
                  <a:pt x="1066" y="79"/>
                  <a:pt x="1066" y="79"/>
                </a:cubicBezTo>
                <a:cubicBezTo>
                  <a:pt x="1034" y="48"/>
                  <a:pt x="1002" y="0"/>
                  <a:pt x="923" y="4"/>
                </a:cubicBezTo>
                <a:cubicBezTo>
                  <a:pt x="513" y="4"/>
                  <a:pt x="103" y="4"/>
                  <a:pt x="103" y="4"/>
                </a:cubicBezTo>
                <a:cubicBezTo>
                  <a:pt x="38" y="4"/>
                  <a:pt x="0" y="42"/>
                  <a:pt x="2" y="88"/>
                </a:cubicBezTo>
                <a:cubicBezTo>
                  <a:pt x="2" y="410"/>
                  <a:pt x="2" y="729"/>
                  <a:pt x="2" y="729"/>
                </a:cubicBezTo>
                <a:cubicBezTo>
                  <a:pt x="0" y="812"/>
                  <a:pt x="103" y="804"/>
                  <a:pt x="103" y="804"/>
                </a:cubicBezTo>
                <a:cubicBezTo>
                  <a:pt x="1895" y="804"/>
                  <a:pt x="3688" y="804"/>
                  <a:pt x="3688" y="804"/>
                </a:cubicBezTo>
                <a:cubicBezTo>
                  <a:pt x="3688" y="804"/>
                  <a:pt x="3794" y="816"/>
                  <a:pt x="3790" y="716"/>
                </a:cubicBezTo>
                <a:cubicBezTo>
                  <a:pt x="3790" y="536"/>
                  <a:pt x="3790" y="356"/>
                  <a:pt x="3790" y="356"/>
                </a:cubicBezTo>
                <a:cubicBezTo>
                  <a:pt x="3790" y="356"/>
                  <a:pt x="3796" y="288"/>
                  <a:pt x="3724" y="288"/>
                </a:cubicBezTo>
                <a:close/>
              </a:path>
            </a:pathLst>
          </a:custGeom>
          <a:gradFill rotWithShape="1">
            <a:gsLst>
              <a:gs pos="95000">
                <a:srgbClr val="B6D74D"/>
              </a:gs>
              <a:gs pos="100000">
                <a:srgbClr val="546324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684213" y="2001838"/>
            <a:ext cx="15113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altLang="zh-CN" sz="2000" dirty="0">
                <a:cs typeface="Arial" pitchFamily="34" charset="0"/>
              </a:rPr>
              <a:t>                    </a:t>
            </a:r>
            <a:r>
              <a:rPr lang="en-US" altLang="zh-CN" sz="2000" dirty="0">
                <a:latin typeface="Aharoni" pitchFamily="2" charset="-79"/>
                <a:cs typeface="Aharoni" pitchFamily="2" charset="-79"/>
              </a:rPr>
              <a:t>Separation   Purification   Enrichment</a:t>
            </a:r>
            <a:r>
              <a:rPr lang="en-US" altLang="zh-CN" sz="2000" i="1" dirty="0">
                <a:latin typeface="Andalus" pitchFamily="18" charset="-78"/>
                <a:cs typeface="Andalus" pitchFamily="18" charset="-78"/>
              </a:rPr>
              <a:t>        </a:t>
            </a:r>
          </a:p>
        </p:txBody>
      </p:sp>
      <p:sp>
        <p:nvSpPr>
          <p:cNvPr id="7173" name="矩形 7"/>
          <p:cNvSpPr>
            <a:spLocks noChangeArrowheads="1"/>
          </p:cNvSpPr>
          <p:nvPr/>
        </p:nvSpPr>
        <p:spPr bwMode="auto">
          <a:xfrm>
            <a:off x="503238" y="3775075"/>
            <a:ext cx="709309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Smaller initial sample sizes </a:t>
            </a: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even for </a:t>
            </a: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trace analyses.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Greater </a:t>
            </a: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specificity </a:t>
            </a: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or </a:t>
            </a: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selectivity </a:t>
            </a: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in extraction.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Automation </a:t>
            </a: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or for </a:t>
            </a: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online</a:t>
            </a: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 methods.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Reduction or elimination of </a:t>
            </a:r>
            <a:r>
              <a:rPr lang="en-US" altLang="zh-CN" sz="2400" b="1" i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organic solvents</a:t>
            </a:r>
            <a:r>
              <a:rPr lang="en-US" altLang="zh-CN" sz="2400" b="1" i="1" dirty="0">
                <a:latin typeface="Andalus" pitchFamily="18" charset="-78"/>
                <a:cs typeface="Andalus" pitchFamily="18" charset="-78"/>
              </a:rPr>
              <a:t>.</a:t>
            </a:r>
            <a:endParaRPr lang="zh-CN" altLang="en-US" sz="2400" b="1" i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5536" y="1112540"/>
            <a:ext cx="18002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charset="0"/>
              </a:rPr>
              <a:t>Objectives</a:t>
            </a:r>
            <a:r>
              <a:rPr lang="en-US" altLang="zh-CN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charset="0"/>
                <a:cs typeface="Arial" pitchFamily="34" charset="0"/>
              </a:rPr>
              <a:t> </a:t>
            </a:r>
            <a:r>
              <a:rPr lang="en-US" altLang="zh-CN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charset="0"/>
                <a:cs typeface="Arial" pitchFamily="34" charset="0"/>
              </a:rPr>
              <a:t>   </a:t>
            </a:r>
            <a:endParaRPr lang="zh-CN" alt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203848" y="2648010"/>
            <a:ext cx="30013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0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charset="0"/>
              </a:rPr>
              <a:t>Trends of development</a:t>
            </a:r>
            <a:endParaRPr lang="zh-CN" alt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195736" y="189210"/>
            <a:ext cx="532859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隶书" pitchFamily="2" charset="-122"/>
                <a:ea typeface="华文隶书" pitchFamily="2" charset="-122"/>
              </a:rPr>
              <a:t>Sample Pretreatment</a:t>
            </a:r>
            <a:endParaRPr lang="zh-CN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9" name="形状 38"/>
          <p:cNvCxnSpPr/>
          <p:nvPr/>
        </p:nvCxnSpPr>
        <p:spPr>
          <a:xfrm rot="10800000" flipV="1">
            <a:off x="2195513" y="2894013"/>
            <a:ext cx="1119187" cy="658812"/>
          </a:xfrm>
          <a:prstGeom prst="bentConnector3">
            <a:avLst>
              <a:gd name="adj1" fmla="val 10358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肘形连接符 44"/>
          <p:cNvCxnSpPr/>
          <p:nvPr/>
        </p:nvCxnSpPr>
        <p:spPr>
          <a:xfrm>
            <a:off x="6205538" y="2894013"/>
            <a:ext cx="814387" cy="658812"/>
          </a:xfrm>
          <a:prstGeom prst="bentConnector3">
            <a:avLst>
              <a:gd name="adj1" fmla="val 108851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1276350" y="274638"/>
            <a:ext cx="7489825" cy="922337"/>
          </a:xfrm>
        </p:spPr>
        <p:txBody>
          <a:bodyPr/>
          <a:lstStyle/>
          <a:p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Liquid-liquid extraction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（</a:t>
            </a:r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LLE</a:t>
            </a:r>
            <a:r>
              <a:rPr lang="zh-CN" altLang="en-US" dirty="0" smtClean="0">
                <a:latin typeface="华文新魏" pitchFamily="2" charset="-122"/>
                <a:ea typeface="华文新魏" pitchFamily="2" charset="-122"/>
              </a:rPr>
              <a:t>）</a:t>
            </a:r>
          </a:p>
        </p:txBody>
      </p:sp>
      <p:sp>
        <p:nvSpPr>
          <p:cNvPr id="8196" name="矩形 10"/>
          <p:cNvSpPr>
            <a:spLocks noChangeArrowheads="1"/>
          </p:cNvSpPr>
          <p:nvPr/>
        </p:nvSpPr>
        <p:spPr bwMode="auto">
          <a:xfrm>
            <a:off x="473075" y="4895850"/>
            <a:ext cx="45370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000" b="1" i="1" dirty="0">
                <a:latin typeface="Times New Roman" pitchFamily="18" charset="0"/>
                <a:cs typeface="Times New Roman" pitchFamily="18" charset="0"/>
              </a:rPr>
              <a:t>Multiple extraction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000" b="1" i="1" dirty="0">
                <a:latin typeface="Times New Roman" pitchFamily="18" charset="0"/>
                <a:cs typeface="Times New Roman" pitchFamily="18" charset="0"/>
              </a:rPr>
              <a:t>organic solvent consumption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000" b="1" i="1" dirty="0">
                <a:latin typeface="Times New Roman" pitchFamily="18" charset="0"/>
                <a:cs typeface="Times New Roman" pitchFamily="18" charset="0"/>
              </a:rPr>
              <a:t>low extraction efficiency</a:t>
            </a:r>
            <a:endParaRPr lang="zh-CN" alt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" name="矩形 11"/>
          <p:cNvSpPr>
            <a:spLocks noChangeArrowheads="1"/>
          </p:cNvSpPr>
          <p:nvPr/>
        </p:nvSpPr>
        <p:spPr bwMode="auto">
          <a:xfrm>
            <a:off x="549275" y="4324350"/>
            <a:ext cx="2337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i="1" dirty="0">
                <a:latin typeface="Times New Roman" pitchFamily="18" charset="0"/>
                <a:cs typeface="Times New Roman" pitchFamily="18" charset="0"/>
              </a:rPr>
              <a:t>Disadvantages</a:t>
            </a:r>
            <a:endParaRPr lang="zh-CN" alt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 l="2837" t="4243" r="2837" b="4243"/>
          <a:stretch>
            <a:fillRect/>
          </a:stretch>
        </p:blipFill>
        <p:spPr bwMode="auto">
          <a:xfrm>
            <a:off x="2555776" y="1340768"/>
            <a:ext cx="43924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684213" y="274638"/>
            <a:ext cx="8229600" cy="922337"/>
          </a:xfrm>
        </p:spPr>
        <p:txBody>
          <a:bodyPr/>
          <a:lstStyle/>
          <a:p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Liquid Phase </a:t>
            </a:r>
            <a:r>
              <a:rPr lang="en-US" altLang="zh-CN" dirty="0" err="1" smtClean="0">
                <a:latin typeface="华文新魏" pitchFamily="2" charset="-122"/>
                <a:ea typeface="华文新魏" pitchFamily="2" charset="-122"/>
              </a:rPr>
              <a:t>Microextraction</a:t>
            </a:r>
            <a:r>
              <a:rPr lang="en-US" altLang="zh-CN" dirty="0" smtClean="0">
                <a:latin typeface="华文新魏" pitchFamily="2" charset="-122"/>
                <a:ea typeface="华文新魏" pitchFamily="2" charset="-122"/>
              </a:rPr>
              <a:t>(LPME)</a:t>
            </a:r>
            <a:endParaRPr lang="zh-CN" altLang="en-US" dirty="0" smtClean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9222" name="矩形 5"/>
          <p:cNvSpPr>
            <a:spLocks noChangeArrowheads="1"/>
          </p:cNvSpPr>
          <p:nvPr/>
        </p:nvSpPr>
        <p:spPr bwMode="auto">
          <a:xfrm>
            <a:off x="3671888" y="1844824"/>
            <a:ext cx="54721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Advantages</a:t>
            </a:r>
            <a:endParaRPr lang="en-US" altLang="zh-CN" sz="24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 Less organic solvent and pollution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Extraction , purification  and enrichment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 Easy adjustment of the polarity and acid-base of extraction solvent and  high selectivity </a:t>
            </a:r>
            <a:endParaRPr lang="en-US" altLang="zh-CN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sz="2400" b="1" i="1" dirty="0" smtClean="0">
                <a:latin typeface="Times New Roman" pitchFamily="18" charset="0"/>
                <a:cs typeface="Times New Roman" pitchFamily="18" charset="0"/>
              </a:rPr>
              <a:t>Disadvantages</a:t>
            </a:r>
            <a:endParaRPr lang="zh-CN" alt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High selectivity of </a:t>
            </a:r>
            <a:r>
              <a:rPr lang="en-US" altLang="zh-CN" sz="2400" i="1" dirty="0" err="1" smtClean="0">
                <a:latin typeface="Times New Roman" pitchFamily="18" charset="0"/>
                <a:cs typeface="Times New Roman" pitchFamily="18" charset="0"/>
              </a:rPr>
              <a:t>extractant</a:t>
            </a:r>
            <a:r>
              <a:rPr lang="en-US" altLang="zh-CN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zh-CN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/>
          <a:srcRect r="4200"/>
          <a:stretch>
            <a:fillRect/>
          </a:stretch>
        </p:blipFill>
        <p:spPr bwMode="auto">
          <a:xfrm>
            <a:off x="251520" y="1412776"/>
            <a:ext cx="3312368" cy="446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1187450" y="274638"/>
            <a:ext cx="7242202" cy="796908"/>
          </a:xfrm>
        </p:spPr>
        <p:txBody>
          <a:bodyPr/>
          <a:lstStyle/>
          <a:p>
            <a:r>
              <a:rPr lang="en-US" altLang="zh-CN" sz="3600" dirty="0" smtClean="0">
                <a:latin typeface="华文新魏" pitchFamily="2" charset="-122"/>
                <a:ea typeface="华文新魏" pitchFamily="2" charset="-122"/>
              </a:rPr>
              <a:t>Supercritical fluid extraction( SCF)</a:t>
            </a:r>
            <a:endParaRPr lang="zh-CN" altLang="en-US" sz="3600" dirty="0" smtClean="0">
              <a:latin typeface="华文新魏" pitchFamily="2" charset="-122"/>
              <a:ea typeface="华文新魏" pitchFamily="2" charset="-122"/>
            </a:endParaRPr>
          </a:p>
        </p:txBody>
      </p:sp>
      <p:pic>
        <p:nvPicPr>
          <p:cNvPr id="10243" name="Picture 1" descr="C:\Users\Administrator\AppData\Roaming\Tencent\Users\337650342\QQ\WinTemp\RichOle\YG721VRPLO~9V8E02E5FC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214422"/>
            <a:ext cx="5084780" cy="295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矩形 3"/>
          <p:cNvSpPr>
            <a:spLocks noChangeArrowheads="1"/>
          </p:cNvSpPr>
          <p:nvPr/>
        </p:nvSpPr>
        <p:spPr bwMode="auto">
          <a:xfrm>
            <a:off x="428596" y="4143380"/>
            <a:ext cx="41767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  <a:endParaRPr lang="en-US" altLang="zh-CN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No organic solvent</a:t>
            </a:r>
          </a:p>
          <a:p>
            <a:pPr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Cheap and recyclable extraction agent    </a:t>
            </a:r>
          </a:p>
        </p:txBody>
      </p:sp>
      <p:sp>
        <p:nvSpPr>
          <p:cNvPr id="10245" name="矩形 11"/>
          <p:cNvSpPr>
            <a:spLocks noChangeArrowheads="1"/>
          </p:cNvSpPr>
          <p:nvPr/>
        </p:nvSpPr>
        <p:spPr bwMode="auto">
          <a:xfrm>
            <a:off x="571472" y="5214950"/>
            <a:ext cx="16081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Disadvantages</a:t>
            </a:r>
            <a:endParaRPr lang="zh-CN" alt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6" name="矩形 6"/>
          <p:cNvSpPr>
            <a:spLocks noChangeArrowheads="1"/>
          </p:cNvSpPr>
          <p:nvPr/>
        </p:nvSpPr>
        <p:spPr bwMode="auto">
          <a:xfrm>
            <a:off x="357158" y="5572140"/>
            <a:ext cx="59927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b="1" i="1" dirty="0" smtClean="0">
                <a:latin typeface="Times New Roman" pitchFamily="18" charset="0"/>
                <a:cs typeface="Times New Roman" pitchFamily="18" charset="0"/>
              </a:rPr>
              <a:t>Strong </a:t>
            </a: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polarity and high molecular is unachievable weight</a:t>
            </a:r>
          </a:p>
          <a:p>
            <a:pPr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Expensive</a:t>
            </a:r>
            <a:r>
              <a:rPr lang="zh-CN" alt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b="1" i="1" dirty="0" smtClean="0">
                <a:latin typeface="Times New Roman" pitchFamily="18" charset="0"/>
                <a:cs typeface="Times New Roman" pitchFamily="18" charset="0"/>
              </a:rPr>
              <a:t>equipment </a:t>
            </a:r>
            <a:endParaRPr lang="zh-CN" alt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688975" y="274638"/>
            <a:ext cx="8229600" cy="633412"/>
          </a:xfrm>
        </p:spPr>
        <p:txBody>
          <a:bodyPr/>
          <a:lstStyle/>
          <a:p>
            <a:pPr algn="ctr"/>
            <a:r>
              <a:rPr lang="en-US" altLang="zh-CN" smtClean="0">
                <a:latin typeface="华文新魏" pitchFamily="2" charset="-122"/>
                <a:ea typeface="华文新魏" pitchFamily="2" charset="-122"/>
              </a:rPr>
              <a:t>Solid phase extraction(SPE)</a:t>
            </a:r>
            <a:endParaRPr lang="zh-CN" altLang="en-US" smtClean="0">
              <a:latin typeface="华文新魏" pitchFamily="2" charset="-122"/>
              <a:ea typeface="华文新魏" pitchFamily="2" charset="-122"/>
            </a:endParaRPr>
          </a:p>
        </p:txBody>
      </p:sp>
      <p:sp>
        <p:nvSpPr>
          <p:cNvPr id="11269" name="矩形 7"/>
          <p:cNvSpPr>
            <a:spLocks noChangeArrowheads="1"/>
          </p:cNvSpPr>
          <p:nvPr/>
        </p:nvSpPr>
        <p:spPr bwMode="auto">
          <a:xfrm>
            <a:off x="323850" y="3903663"/>
            <a:ext cx="42481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i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Advantages</a:t>
            </a:r>
            <a:endParaRPr lang="en-US" altLang="zh-CN" sz="2400" b="1" i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latin typeface="Aparajita" pitchFamily="34" charset="0"/>
                <a:cs typeface="Aparajita" pitchFamily="34" charset="0"/>
              </a:rPr>
              <a:t>Wide range of sorbent material 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latin typeface="Aparajita" pitchFamily="34" charset="0"/>
                <a:cs typeface="Aparajita" pitchFamily="34" charset="0"/>
              </a:rPr>
              <a:t>Easy operation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latin typeface="Aparajita" pitchFamily="34" charset="0"/>
                <a:cs typeface="Aparajita" pitchFamily="34" charset="0"/>
              </a:rPr>
              <a:t>Less organic solvent and fast speed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b="1" i="1" dirty="0">
                <a:latin typeface="Aparajita" pitchFamily="34" charset="0"/>
                <a:cs typeface="Aparajita" pitchFamily="34" charset="0"/>
              </a:rPr>
              <a:t> Batch processing</a:t>
            </a:r>
            <a:endParaRPr lang="zh-CN" altLang="en-US" sz="2400" b="1" i="1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/>
          <a:srcRect t="3509"/>
          <a:stretch>
            <a:fillRect/>
          </a:stretch>
        </p:blipFill>
        <p:spPr bwMode="auto">
          <a:xfrm>
            <a:off x="2411760" y="1124744"/>
            <a:ext cx="541400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850900"/>
          </a:xfrm>
        </p:spPr>
        <p:txBody>
          <a:bodyPr/>
          <a:lstStyle/>
          <a:p>
            <a:r>
              <a:rPr lang="en-US" altLang="zh-CN" smtClean="0">
                <a:latin typeface="华文新魏" pitchFamily="2" charset="-122"/>
                <a:ea typeface="华文新魏" pitchFamily="2" charset="-122"/>
              </a:rPr>
              <a:t> Solid-phase microextraction (SPME)</a:t>
            </a:r>
            <a:endParaRPr lang="zh-CN" altLang="en-US" smtClean="0">
              <a:latin typeface="华文新魏" pitchFamily="2" charset="-122"/>
              <a:ea typeface="华文新魏" pitchFamily="2" charset="-122"/>
            </a:endParaRPr>
          </a:p>
        </p:txBody>
      </p:sp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539750" y="1125538"/>
            <a:ext cx="4152900" cy="4932362"/>
            <a:chOff x="914400" y="1124744"/>
            <a:chExt cx="4152531" cy="4933476"/>
          </a:xfrm>
        </p:grpSpPr>
        <p:pic>
          <p:nvPicPr>
            <p:cNvPr id="12295" name="Picture 2" descr="http://news.sepu.net/shop/ProductPic/200910910454333064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0" y="3105892"/>
              <a:ext cx="4152531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96" name="Picture 4" descr="http://bimg.instrument.com.cn/parts/pic/CA1043127-1339998374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4400" y="1124744"/>
              <a:ext cx="4152531" cy="19811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2" name="矩形 5"/>
          <p:cNvSpPr>
            <a:spLocks noChangeArrowheads="1"/>
          </p:cNvSpPr>
          <p:nvPr/>
        </p:nvSpPr>
        <p:spPr bwMode="auto">
          <a:xfrm>
            <a:off x="5004048" y="2924944"/>
            <a:ext cx="2592388" cy="128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Expensive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Limited coating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Small size samples</a:t>
            </a:r>
            <a:endParaRPr lang="zh-CN" alt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3" name="矩形 3"/>
          <p:cNvSpPr>
            <a:spLocks noChangeArrowheads="1"/>
          </p:cNvSpPr>
          <p:nvPr/>
        </p:nvSpPr>
        <p:spPr bwMode="auto">
          <a:xfrm>
            <a:off x="4595119" y="1124744"/>
            <a:ext cx="454888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  <a:endParaRPr lang="en-US" altLang="zh-CN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zh-CN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b="1" i="1" dirty="0">
                <a:latin typeface="Times New Roman" pitchFamily="18" charset="0"/>
                <a:cs typeface="Times New Roman" pitchFamily="18" charset="0"/>
              </a:rPr>
              <a:t>Integration of  sampling, extraction , purification ,enrichment  and even injection  </a:t>
            </a:r>
          </a:p>
        </p:txBody>
      </p:sp>
      <p:sp>
        <p:nvSpPr>
          <p:cNvPr id="12294" name="矩形 11"/>
          <p:cNvSpPr>
            <a:spLocks noChangeArrowheads="1"/>
          </p:cNvSpPr>
          <p:nvPr/>
        </p:nvSpPr>
        <p:spPr bwMode="auto">
          <a:xfrm>
            <a:off x="4932040" y="2564904"/>
            <a:ext cx="16081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Disadvantages</a:t>
            </a:r>
            <a:endParaRPr lang="zh-CN" altLang="en-US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258763" y="160338"/>
            <a:ext cx="8229600" cy="766762"/>
          </a:xfrm>
        </p:spPr>
        <p:txBody>
          <a:bodyPr/>
          <a:lstStyle/>
          <a:p>
            <a:pPr algn="ctr"/>
            <a:r>
              <a:rPr lang="en-US" altLang="zh-CN" smtClean="0">
                <a:latin typeface="华文新魏" pitchFamily="2" charset="-122"/>
                <a:ea typeface="华文新魏" pitchFamily="2" charset="-122"/>
              </a:rPr>
              <a:t>SPE--sorbent materials</a:t>
            </a:r>
            <a:r>
              <a:rPr lang="zh-CN" altLang="en-US" smtClean="0">
                <a:latin typeface="华文新魏" pitchFamily="2" charset="-122"/>
                <a:ea typeface="华文新魏" pitchFamily="2" charset="-122"/>
              </a:rPr>
              <a:t> </a:t>
            </a:r>
          </a:p>
        </p:txBody>
      </p:sp>
      <p:sp>
        <p:nvSpPr>
          <p:cNvPr id="13315" name="AutoShape 7" descr="http://img5.imgtn.bdimg.com/it/u=4178799066,341527251&amp;fm=23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6" name="AutoShape 9" descr="http://img5.imgtn.bdimg.com/it/u=4178799066,341527251&amp;fm=23&amp;gp=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1030288" y="1150938"/>
            <a:ext cx="6005512" cy="5094287"/>
            <a:chOff x="1574315" y="1150520"/>
            <a:chExt cx="6005748" cy="5095193"/>
          </a:xfrm>
        </p:grpSpPr>
        <p:grpSp>
          <p:nvGrpSpPr>
            <p:cNvPr id="3" name="组合 21"/>
            <p:cNvGrpSpPr>
              <a:grpSpLocks/>
            </p:cNvGrpSpPr>
            <p:nvPr/>
          </p:nvGrpSpPr>
          <p:grpSpPr bwMode="auto">
            <a:xfrm>
              <a:off x="4716017" y="1150520"/>
              <a:ext cx="2864046" cy="2609916"/>
              <a:chOff x="4450347" y="3573016"/>
              <a:chExt cx="2392266" cy="2529572"/>
            </a:xfrm>
          </p:grpSpPr>
          <p:pic>
            <p:nvPicPr>
              <p:cNvPr id="13325" name="Picture 5" descr="C:\Users\Administrator\AppData\Roaming\Tencent\Users\337650342\QQ\WinTemp\RichOle\]3Y]UWZ7Z[DN9~UER(T_@YB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450347" y="3573016"/>
                <a:ext cx="2392266" cy="2160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326" name="矩形 20"/>
              <p:cNvSpPr>
                <a:spLocks noChangeArrowheads="1"/>
              </p:cNvSpPr>
              <p:nvPr/>
            </p:nvSpPr>
            <p:spPr bwMode="auto">
              <a:xfrm>
                <a:off x="5183023" y="5640923"/>
                <a:ext cx="110639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en-US" sz="2400" b="1" i="1">
                    <a:latin typeface="Aparajita" pitchFamily="34" charset="0"/>
                    <a:cs typeface="Aparajita" pitchFamily="34" charset="0"/>
                  </a:rPr>
                  <a:t>polymers</a:t>
                </a:r>
                <a:endParaRPr lang="zh-CN" altLang="en-US" sz="2400" b="1" i="1">
                  <a:ea typeface="黑体" pitchFamily="49" charset="-122"/>
                </a:endParaRPr>
              </a:p>
            </p:txBody>
          </p:sp>
        </p:grpSp>
        <p:pic>
          <p:nvPicPr>
            <p:cNvPr id="13319" name="Picture 15" descr="C:\Users\Administrator\AppData\Roaming\Tencent\Users\337650342\QQ\WinTemp\RichOle\PD)HO]TTGG`LGKDWC$]6R8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74315" y="1150520"/>
              <a:ext cx="2560070" cy="2280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0" name="Picture 12" descr="C:\Users\Administrator\AppData\Roaming\Tencent\Users\337650342\QQ\WinTemp\RichOle\1ZH4P}I9MF[%[R1HY4}P`JH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74315" y="3812373"/>
              <a:ext cx="2667000" cy="197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1" name="矩形 28"/>
            <p:cNvSpPr>
              <a:spLocks noChangeArrowheads="1"/>
            </p:cNvSpPr>
            <p:nvPr/>
          </p:nvSpPr>
          <p:spPr bwMode="auto">
            <a:xfrm>
              <a:off x="2377296" y="5784048"/>
              <a:ext cx="7633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2400" b="1" i="1">
                  <a:latin typeface="Aparajita" pitchFamily="34" charset="0"/>
                  <a:cs typeface="Aparajita" pitchFamily="34" charset="0"/>
                </a:rPr>
                <a:t>Silica</a:t>
              </a:r>
              <a:endParaRPr lang="zh-CN" altLang="en-US" sz="2400" b="1" i="1">
                <a:latin typeface="Aparajita" pitchFamily="34" charset="0"/>
                <a:cs typeface="Aparajita" pitchFamily="34" charset="0"/>
              </a:endParaRPr>
            </a:p>
          </p:txBody>
        </p:sp>
        <p:pic>
          <p:nvPicPr>
            <p:cNvPr id="13322" name="Picture 16" descr="C:\Users\Administrator\AppData\Roaming\Tencent\Users\337650342\QQ\WinTemp\RichOle\NK7%L`9(9S5GX_YZMWG_%8S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75308" y="3812373"/>
              <a:ext cx="3104755" cy="2026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3" name="矩形 32"/>
            <p:cNvSpPr>
              <a:spLocks noChangeArrowheads="1"/>
            </p:cNvSpPr>
            <p:nvPr/>
          </p:nvSpPr>
          <p:spPr bwMode="auto">
            <a:xfrm>
              <a:off x="5292080" y="5784048"/>
              <a:ext cx="107914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i="1">
                  <a:latin typeface="Aparajita" pitchFamily="34" charset="0"/>
                  <a:cs typeface="Aparajita" pitchFamily="34" charset="0"/>
                </a:rPr>
                <a:t>Alumina</a:t>
              </a:r>
              <a:endParaRPr lang="zh-CN" altLang="en-US" sz="2400" b="1" i="1">
                <a:latin typeface="Aparajita" pitchFamily="34" charset="0"/>
                <a:cs typeface="Aparajita" pitchFamily="34" charset="0"/>
              </a:endParaRPr>
            </a:p>
          </p:txBody>
        </p:sp>
        <p:sp>
          <p:nvSpPr>
            <p:cNvPr id="13324" name="矩形 33"/>
            <p:cNvSpPr>
              <a:spLocks noChangeArrowheads="1"/>
            </p:cNvSpPr>
            <p:nvPr/>
          </p:nvSpPr>
          <p:spPr bwMode="auto">
            <a:xfrm>
              <a:off x="2377296" y="3350708"/>
              <a:ext cx="95410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400" b="1" i="1">
                  <a:latin typeface="Aparajita" pitchFamily="34" charset="0"/>
                  <a:cs typeface="Aparajita" pitchFamily="34" charset="0"/>
                </a:rPr>
                <a:t>Carbon</a:t>
              </a:r>
              <a:endParaRPr lang="zh-CN" altLang="en-US" sz="2400" b="1" i="1">
                <a:latin typeface="Aparajita" pitchFamily="34" charset="0"/>
                <a:cs typeface="Aparajita" pitchFamily="34" charset="0"/>
              </a:endParaRPr>
            </a:p>
          </p:txBody>
        </p:sp>
      </p:grpSp>
      <p:pic>
        <p:nvPicPr>
          <p:cNvPr id="15" name="Picture 2" descr="D:\play\pb\东大校徽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37382" y="0"/>
            <a:ext cx="906617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5"/>
          <p:cNvSpPr>
            <a:spLocks noChangeArrowheads="1"/>
          </p:cNvSpPr>
          <p:nvPr/>
        </p:nvSpPr>
        <p:spPr bwMode="auto">
          <a:xfrm>
            <a:off x="584200" y="2205038"/>
            <a:ext cx="17811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altLang="zh-CN" sz="240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endParaRPr lang="zh-CN" altLang="en-US" sz="2400">
              <a:latin typeface="Aparajita" pitchFamily="34" charset="0"/>
              <a:cs typeface="Aparajita" pitchFamily="34" charset="0"/>
            </a:endParaRPr>
          </a:p>
        </p:txBody>
      </p:sp>
      <p:cxnSp>
        <p:nvCxnSpPr>
          <p:cNvPr id="64" name="直接箭头连接符 63"/>
          <p:cNvCxnSpPr/>
          <p:nvPr/>
        </p:nvCxnSpPr>
        <p:spPr>
          <a:xfrm>
            <a:off x="5553075" y="3933825"/>
            <a:ext cx="0" cy="431800"/>
          </a:xfrm>
          <a:prstGeom prst="straightConnector1">
            <a:avLst/>
          </a:prstGeom>
          <a:ln w="22225" cmpd="sng">
            <a:solidFill>
              <a:schemeClr val="accent1">
                <a:shade val="95000"/>
                <a:satMod val="10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矩形 77"/>
          <p:cNvSpPr>
            <a:spLocks noChangeArrowheads="1"/>
          </p:cNvSpPr>
          <p:nvPr/>
        </p:nvSpPr>
        <p:spPr bwMode="auto">
          <a:xfrm>
            <a:off x="4716463" y="1979613"/>
            <a:ext cx="41767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b="1" i="1" dirty="0">
                <a:solidFill>
                  <a:srgbClr val="002060"/>
                </a:solidFill>
              </a:rPr>
              <a:t> Large surface area to volume ratio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b="1" i="1" dirty="0">
                <a:solidFill>
                  <a:srgbClr val="002060"/>
                </a:solidFill>
              </a:rPr>
              <a:t> A wide variety of chemical and</a:t>
            </a:r>
          </a:p>
          <a:p>
            <a:pPr>
              <a:lnSpc>
                <a:spcPct val="150000"/>
              </a:lnSpc>
            </a:pPr>
            <a:r>
              <a:rPr lang="en-US" altLang="zh-CN" b="1" i="1" dirty="0">
                <a:solidFill>
                  <a:srgbClr val="002060"/>
                </a:solidFill>
              </a:rPr>
              <a:t>    morphological modification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b="1" i="1" dirty="0">
                <a:solidFill>
                  <a:srgbClr val="002060"/>
                </a:solidFill>
              </a:rPr>
              <a:t> Low pressure and  fast </a:t>
            </a:r>
            <a:r>
              <a:rPr lang="en-US" altLang="zh-CN" b="1" i="1" dirty="0" smtClean="0">
                <a:solidFill>
                  <a:srgbClr val="002060"/>
                </a:solidFill>
              </a:rPr>
              <a:t>speed</a:t>
            </a:r>
            <a:endParaRPr lang="zh-CN" altLang="en-US" i="1" dirty="0">
              <a:solidFill>
                <a:srgbClr val="002060"/>
              </a:solidFill>
            </a:endParaRPr>
          </a:p>
        </p:txBody>
      </p:sp>
      <p:sp>
        <p:nvSpPr>
          <p:cNvPr id="16" name="标题 1"/>
          <p:cNvSpPr txBox="1">
            <a:spLocks/>
          </p:cNvSpPr>
          <p:nvPr/>
        </p:nvSpPr>
        <p:spPr bwMode="auto">
          <a:xfrm>
            <a:off x="899593" y="285750"/>
            <a:ext cx="792088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altLang="zh-CN" sz="3200" b="1" kern="0" dirty="0" smtClean="0">
                <a:solidFill>
                  <a:schemeClr val="tx2"/>
                </a:solidFill>
                <a:latin typeface="华文新魏" pitchFamily="2" charset="-122"/>
                <a:ea typeface="华文新魏" pitchFamily="2" charset="-122"/>
                <a:cs typeface="+mj-cs"/>
              </a:rPr>
              <a:t>SPE sorbent materials-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Electrospun</a:t>
            </a:r>
            <a:r>
              <a:rPr lang="en-US" altLang="zh-CN" sz="3200" b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nanofibers</a:t>
            </a:r>
            <a:r>
              <a:rPr lang="zh-CN" altLang="en-US" sz="3200" b="1" kern="0" dirty="0" smtClean="0">
                <a:solidFill>
                  <a:schemeClr val="tx2"/>
                </a:solidFill>
                <a:latin typeface="华文新魏" pitchFamily="2" charset="-122"/>
                <a:ea typeface="华文新魏" pitchFamily="2" charset="-122"/>
                <a:cs typeface="+mj-cs"/>
              </a:rPr>
              <a:t> </a:t>
            </a:r>
            <a:endParaRPr lang="zh-CN" altLang="en-US" sz="3200" b="1" kern="0" dirty="0">
              <a:solidFill>
                <a:schemeClr val="tx2"/>
              </a:solidFill>
              <a:latin typeface="华文新魏" pitchFamily="2" charset="-122"/>
              <a:ea typeface="华文新魏" pitchFamily="2" charset="-122"/>
              <a:cs typeface="+mj-cs"/>
            </a:endParaRPr>
          </a:p>
        </p:txBody>
      </p:sp>
      <p:grpSp>
        <p:nvGrpSpPr>
          <p:cNvPr id="2" name="组合 90"/>
          <p:cNvGrpSpPr>
            <a:grpSpLocks/>
          </p:cNvGrpSpPr>
          <p:nvPr/>
        </p:nvGrpSpPr>
        <p:grpSpPr bwMode="auto">
          <a:xfrm>
            <a:off x="319088" y="1154113"/>
            <a:ext cx="4237037" cy="2832100"/>
            <a:chOff x="172225" y="851362"/>
            <a:chExt cx="4235930" cy="2832100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72225" y="851362"/>
              <a:ext cx="4235930" cy="2832100"/>
              <a:chOff x="-387" y="0"/>
              <a:chExt cx="3704" cy="2130"/>
            </a:xfrm>
          </p:grpSpPr>
          <p:sp>
            <p:nvSpPr>
              <p:cNvPr id="14349" name="Rectangle 8"/>
              <p:cNvSpPr>
                <a:spLocks noChangeArrowheads="1"/>
              </p:cNvSpPr>
              <p:nvPr/>
            </p:nvSpPr>
            <p:spPr bwMode="auto">
              <a:xfrm>
                <a:off x="-143" y="182"/>
                <a:ext cx="1868" cy="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  <a:sym typeface="Times New Roman" pitchFamily="18" charset="0"/>
                  </a:rPr>
                  <a:t>Polymer solution</a:t>
                </a:r>
              </a:p>
            </p:txBody>
          </p:sp>
          <p:sp>
            <p:nvSpPr>
              <p:cNvPr id="14350" name="Rectangle 9"/>
              <p:cNvSpPr>
                <a:spLocks noChangeArrowheads="1"/>
              </p:cNvSpPr>
              <p:nvPr/>
            </p:nvSpPr>
            <p:spPr bwMode="auto">
              <a:xfrm>
                <a:off x="609" y="562"/>
                <a:ext cx="970" cy="2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  <a:sym typeface="Times New Roman" pitchFamily="18" charset="0"/>
                  </a:rPr>
                  <a:t>syringe</a:t>
                </a:r>
              </a:p>
            </p:txBody>
          </p:sp>
          <p:sp>
            <p:nvSpPr>
              <p:cNvPr id="14351" name="Rectangle 10"/>
              <p:cNvSpPr>
                <a:spLocks noChangeArrowheads="1"/>
              </p:cNvSpPr>
              <p:nvPr/>
            </p:nvSpPr>
            <p:spPr bwMode="auto">
              <a:xfrm>
                <a:off x="-387" y="1144"/>
                <a:ext cx="1551" cy="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  <a:sym typeface="Times New Roman" pitchFamily="18" charset="0"/>
                  </a:rPr>
                  <a:t>Syringe pump</a:t>
                </a:r>
                <a:endParaRPr lang="en-US" altLang="zh-CN"/>
              </a:p>
            </p:txBody>
          </p:sp>
          <p:sp>
            <p:nvSpPr>
              <p:cNvPr id="14352" name="Rectangle 11"/>
              <p:cNvSpPr>
                <a:spLocks noChangeArrowheads="1"/>
              </p:cNvSpPr>
              <p:nvPr/>
            </p:nvSpPr>
            <p:spPr bwMode="auto">
              <a:xfrm>
                <a:off x="1692" y="858"/>
                <a:ext cx="98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  <a:sym typeface="Times New Roman" pitchFamily="18" charset="0"/>
                  </a:rPr>
                  <a:t>liquijet</a:t>
                </a:r>
                <a:endParaRPr lang="en-US" altLang="zh-CN" sz="100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endParaRPr>
              </a:p>
              <a:p>
                <a:pPr algn="just" eaLnBrk="0" hangingPunct="0"/>
                <a:endParaRPr lang="en-US" altLang="zh-CN" sz="100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endParaRPr>
              </a:p>
              <a:p>
                <a:pPr algn="just" eaLnBrk="0" hangingPunct="0"/>
                <a:endParaRPr lang="zh-CN" altLang="en-US" sz="100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4353" name="Line 12"/>
              <p:cNvSpPr>
                <a:spLocks noChangeShapeType="1"/>
              </p:cNvSpPr>
              <p:nvPr/>
            </p:nvSpPr>
            <p:spPr bwMode="auto">
              <a:xfrm flipH="1" flipV="1">
                <a:off x="350" y="507"/>
                <a:ext cx="883" cy="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/>
              </a:p>
            </p:txBody>
          </p:sp>
          <p:sp>
            <p:nvSpPr>
              <p:cNvPr id="14354" name="Line 13"/>
              <p:cNvSpPr>
                <a:spLocks noChangeShapeType="1"/>
              </p:cNvSpPr>
              <p:nvPr/>
            </p:nvSpPr>
            <p:spPr bwMode="auto">
              <a:xfrm>
                <a:off x="350" y="507"/>
                <a:ext cx="1" cy="27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5" name="AutoShape 14"/>
              <p:cNvSpPr>
                <a:spLocks noChangeArrowheads="1"/>
              </p:cNvSpPr>
              <p:nvPr/>
            </p:nvSpPr>
            <p:spPr bwMode="auto">
              <a:xfrm>
                <a:off x="0" y="795"/>
                <a:ext cx="542" cy="370"/>
              </a:xfrm>
              <a:prstGeom prst="parallelogram">
                <a:avLst>
                  <a:gd name="adj" fmla="val 36622"/>
                </a:avLst>
              </a:prstGeom>
              <a:solidFill>
                <a:schemeClr val="accent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56" name="AutoShape 15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111" y="1001"/>
                <a:ext cx="53" cy="52"/>
              </a:xfrm>
              <a:prstGeom prst="parallelogram">
                <a:avLst>
                  <a:gd name="adj" fmla="val 25481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57" name="AutoShape 16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30" y="1001"/>
                <a:ext cx="52" cy="52"/>
              </a:xfrm>
              <a:prstGeom prst="parallelogram">
                <a:avLst>
                  <a:gd name="adj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58" name="AutoShape 17"/>
              <p:cNvSpPr>
                <a:spLocks noChangeArrowheads="1"/>
              </p:cNvSpPr>
              <p:nvPr/>
            </p:nvSpPr>
            <p:spPr bwMode="auto">
              <a:xfrm>
                <a:off x="121" y="834"/>
                <a:ext cx="369" cy="92"/>
              </a:xfrm>
              <a:prstGeom prst="parallelogram">
                <a:avLst>
                  <a:gd name="adj" fmla="val 41761"/>
                </a:avLst>
              </a:prstGeom>
              <a:solidFill>
                <a:srgbClr val="CC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59" name="AutoShape 18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82" y="1092"/>
                <a:ext cx="52" cy="52"/>
              </a:xfrm>
              <a:prstGeom prst="parallelogram">
                <a:avLst>
                  <a:gd name="adj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60" name="AutoShape 1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336" y="1000"/>
                <a:ext cx="52" cy="51"/>
              </a:xfrm>
              <a:prstGeom prst="parallelogram">
                <a:avLst>
                  <a:gd name="adj" fmla="val 25485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61" name="AutoShape 20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320" y="1092"/>
                <a:ext cx="52" cy="52"/>
              </a:xfrm>
              <a:prstGeom prst="parallelogram">
                <a:avLst>
                  <a:gd name="adj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62" name="AutoShape 21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210" y="1092"/>
                <a:ext cx="52" cy="52"/>
              </a:xfrm>
              <a:prstGeom prst="parallelogram">
                <a:avLst>
                  <a:gd name="adj" fmla="val 25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63" name="Line 22"/>
              <p:cNvSpPr>
                <a:spLocks noChangeShapeType="1"/>
              </p:cNvSpPr>
              <p:nvPr/>
            </p:nvSpPr>
            <p:spPr bwMode="auto">
              <a:xfrm>
                <a:off x="1527" y="1947"/>
                <a:ext cx="1" cy="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4" name="Line 23"/>
              <p:cNvSpPr>
                <a:spLocks noChangeShapeType="1"/>
              </p:cNvSpPr>
              <p:nvPr/>
            </p:nvSpPr>
            <p:spPr bwMode="auto">
              <a:xfrm>
                <a:off x="1429" y="2054"/>
                <a:ext cx="19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5" name="Line 24"/>
              <p:cNvSpPr>
                <a:spLocks noChangeShapeType="1"/>
              </p:cNvSpPr>
              <p:nvPr/>
            </p:nvSpPr>
            <p:spPr bwMode="auto">
              <a:xfrm>
                <a:off x="1469" y="2090"/>
                <a:ext cx="125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6" name="Line 25"/>
              <p:cNvSpPr>
                <a:spLocks noChangeShapeType="1"/>
              </p:cNvSpPr>
              <p:nvPr/>
            </p:nvSpPr>
            <p:spPr bwMode="auto">
              <a:xfrm>
                <a:off x="1527" y="1995"/>
                <a:ext cx="1319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7" name="Line 26"/>
              <p:cNvSpPr>
                <a:spLocks noChangeShapeType="1"/>
              </p:cNvSpPr>
              <p:nvPr/>
            </p:nvSpPr>
            <p:spPr bwMode="auto">
              <a:xfrm>
                <a:off x="1486" y="2129"/>
                <a:ext cx="93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8" name="Rectangle 27"/>
              <p:cNvSpPr>
                <a:spLocks noChangeArrowheads="1"/>
              </p:cNvSpPr>
              <p:nvPr/>
            </p:nvSpPr>
            <p:spPr bwMode="auto">
              <a:xfrm>
                <a:off x="938" y="1371"/>
                <a:ext cx="1180" cy="555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69" name="Oval 28"/>
              <p:cNvSpPr>
                <a:spLocks noChangeAspect="1" noChangeArrowheads="1"/>
              </p:cNvSpPr>
              <p:nvPr/>
            </p:nvSpPr>
            <p:spPr bwMode="auto">
              <a:xfrm>
                <a:off x="1896" y="1465"/>
                <a:ext cx="93" cy="89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0" name="Oval 29"/>
              <p:cNvSpPr>
                <a:spLocks noChangeAspect="1" noChangeArrowheads="1"/>
              </p:cNvSpPr>
              <p:nvPr/>
            </p:nvSpPr>
            <p:spPr bwMode="auto">
              <a:xfrm>
                <a:off x="1896" y="1711"/>
                <a:ext cx="93" cy="9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1" name="Rectangle 30"/>
              <p:cNvSpPr>
                <a:spLocks noChangeArrowheads="1"/>
              </p:cNvSpPr>
              <p:nvPr/>
            </p:nvSpPr>
            <p:spPr bwMode="auto">
              <a:xfrm>
                <a:off x="1012" y="1464"/>
                <a:ext cx="325" cy="123"/>
              </a:xfrm>
              <a:prstGeom prst="rect">
                <a:avLst/>
              </a:prstGeom>
              <a:solidFill>
                <a:srgbClr val="3366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2" name="Rectangle 31"/>
              <p:cNvSpPr>
                <a:spLocks noChangeArrowheads="1"/>
              </p:cNvSpPr>
              <p:nvPr/>
            </p:nvSpPr>
            <p:spPr bwMode="auto">
              <a:xfrm>
                <a:off x="1387" y="1464"/>
                <a:ext cx="325" cy="123"/>
              </a:xfrm>
              <a:prstGeom prst="rect">
                <a:avLst/>
              </a:prstGeom>
              <a:solidFill>
                <a:srgbClr val="3366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3" name="Rectangle 32"/>
              <p:cNvSpPr>
                <a:spLocks noChangeArrowheads="1"/>
              </p:cNvSpPr>
              <p:nvPr/>
            </p:nvSpPr>
            <p:spPr bwMode="auto">
              <a:xfrm>
                <a:off x="1044" y="421"/>
                <a:ext cx="393" cy="185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4" name="Rectangle 33"/>
              <p:cNvSpPr>
                <a:spLocks noChangeArrowheads="1"/>
              </p:cNvSpPr>
              <p:nvPr/>
            </p:nvSpPr>
            <p:spPr bwMode="auto">
              <a:xfrm>
                <a:off x="1437" y="465"/>
                <a:ext cx="197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5" name="AutoShape 34"/>
              <p:cNvSpPr>
                <a:spLocks noChangeArrowheads="1"/>
              </p:cNvSpPr>
              <p:nvPr/>
            </p:nvSpPr>
            <p:spPr bwMode="auto">
              <a:xfrm rot="5400000">
                <a:off x="1626" y="463"/>
                <a:ext cx="95" cy="87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6" name="Rectangle 35"/>
              <p:cNvSpPr>
                <a:spLocks noChangeArrowheads="1"/>
              </p:cNvSpPr>
              <p:nvPr/>
            </p:nvSpPr>
            <p:spPr bwMode="auto">
              <a:xfrm>
                <a:off x="1236" y="421"/>
                <a:ext cx="201" cy="185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77" name="Freeform 36"/>
              <p:cNvSpPr>
                <a:spLocks noChangeArrowheads="1"/>
              </p:cNvSpPr>
              <p:nvPr/>
            </p:nvSpPr>
            <p:spPr bwMode="auto">
              <a:xfrm>
                <a:off x="1725" y="75"/>
                <a:ext cx="689" cy="761"/>
              </a:xfrm>
              <a:custGeom>
                <a:avLst/>
                <a:gdLst>
                  <a:gd name="T0" fmla="*/ 0 w 1260"/>
                  <a:gd name="T1" fmla="*/ 1 h 1283"/>
                  <a:gd name="T2" fmla="*/ 1 w 1260"/>
                  <a:gd name="T3" fmla="*/ 1 h 1283"/>
                  <a:gd name="T4" fmla="*/ 1 w 1260"/>
                  <a:gd name="T5" fmla="*/ 1 h 1283"/>
                  <a:gd name="T6" fmla="*/ 1 w 1260"/>
                  <a:gd name="T7" fmla="*/ 1 h 1283"/>
                  <a:gd name="T8" fmla="*/ 1 w 1260"/>
                  <a:gd name="T9" fmla="*/ 1 h 1283"/>
                  <a:gd name="T10" fmla="*/ 1 w 1260"/>
                  <a:gd name="T11" fmla="*/ 1 h 1283"/>
                  <a:gd name="T12" fmla="*/ 1 w 1260"/>
                  <a:gd name="T13" fmla="*/ 1 h 1283"/>
                  <a:gd name="T14" fmla="*/ 1 w 1260"/>
                  <a:gd name="T15" fmla="*/ 1 h 1283"/>
                  <a:gd name="T16" fmla="*/ 1 w 1260"/>
                  <a:gd name="T17" fmla="*/ 1 h 1283"/>
                  <a:gd name="T18" fmla="*/ 1 w 1260"/>
                  <a:gd name="T19" fmla="*/ 1 h 1283"/>
                  <a:gd name="T20" fmla="*/ 1 w 1260"/>
                  <a:gd name="T21" fmla="*/ 1 h 1283"/>
                  <a:gd name="T22" fmla="*/ 1 w 1260"/>
                  <a:gd name="T23" fmla="*/ 1 h 1283"/>
                  <a:gd name="T24" fmla="*/ 1 w 1260"/>
                  <a:gd name="T25" fmla="*/ 1 h 1283"/>
                  <a:gd name="T26" fmla="*/ 1 w 1260"/>
                  <a:gd name="T27" fmla="*/ 1 h 1283"/>
                  <a:gd name="T28" fmla="*/ 1 w 1260"/>
                  <a:gd name="T29" fmla="*/ 1 h 1283"/>
                  <a:gd name="T30" fmla="*/ 1 w 1260"/>
                  <a:gd name="T31" fmla="*/ 1 h 1283"/>
                  <a:gd name="T32" fmla="*/ 1 w 1260"/>
                  <a:gd name="T33" fmla="*/ 1 h 1283"/>
                  <a:gd name="T34" fmla="*/ 1 w 1260"/>
                  <a:gd name="T35" fmla="*/ 1 h 1283"/>
                  <a:gd name="T36" fmla="*/ 1 w 1260"/>
                  <a:gd name="T37" fmla="*/ 1 h 128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60"/>
                  <a:gd name="T58" fmla="*/ 0 h 1283"/>
                  <a:gd name="T59" fmla="*/ 1260 w 1260"/>
                  <a:gd name="T60" fmla="*/ 1283 h 128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60" h="1283">
                    <a:moveTo>
                      <a:pt x="0" y="719"/>
                    </a:moveTo>
                    <a:cubicBezTo>
                      <a:pt x="28" y="648"/>
                      <a:pt x="100" y="365"/>
                      <a:pt x="165" y="294"/>
                    </a:cubicBezTo>
                    <a:cubicBezTo>
                      <a:pt x="230" y="223"/>
                      <a:pt x="338" y="229"/>
                      <a:pt x="390" y="294"/>
                    </a:cubicBezTo>
                    <a:cubicBezTo>
                      <a:pt x="442" y="359"/>
                      <a:pt x="483" y="552"/>
                      <a:pt x="480" y="684"/>
                    </a:cubicBezTo>
                    <a:cubicBezTo>
                      <a:pt x="477" y="816"/>
                      <a:pt x="409" y="1058"/>
                      <a:pt x="374" y="1085"/>
                    </a:cubicBezTo>
                    <a:cubicBezTo>
                      <a:pt x="339" y="1112"/>
                      <a:pt x="287" y="935"/>
                      <a:pt x="270" y="848"/>
                    </a:cubicBezTo>
                    <a:cubicBezTo>
                      <a:pt x="253" y="761"/>
                      <a:pt x="260" y="648"/>
                      <a:pt x="270" y="563"/>
                    </a:cubicBezTo>
                    <a:cubicBezTo>
                      <a:pt x="280" y="478"/>
                      <a:pt x="290" y="391"/>
                      <a:pt x="330" y="339"/>
                    </a:cubicBezTo>
                    <a:cubicBezTo>
                      <a:pt x="370" y="287"/>
                      <a:pt x="453" y="192"/>
                      <a:pt x="510" y="249"/>
                    </a:cubicBezTo>
                    <a:cubicBezTo>
                      <a:pt x="567" y="306"/>
                      <a:pt x="650" y="527"/>
                      <a:pt x="675" y="684"/>
                    </a:cubicBezTo>
                    <a:cubicBezTo>
                      <a:pt x="700" y="841"/>
                      <a:pt x="682" y="1177"/>
                      <a:pt x="660" y="1194"/>
                    </a:cubicBezTo>
                    <a:cubicBezTo>
                      <a:pt x="638" y="1211"/>
                      <a:pt x="538" y="968"/>
                      <a:pt x="540" y="788"/>
                    </a:cubicBezTo>
                    <a:cubicBezTo>
                      <a:pt x="542" y="608"/>
                      <a:pt x="605" y="134"/>
                      <a:pt x="675" y="114"/>
                    </a:cubicBezTo>
                    <a:cubicBezTo>
                      <a:pt x="745" y="94"/>
                      <a:pt x="913" y="479"/>
                      <a:pt x="960" y="669"/>
                    </a:cubicBezTo>
                    <a:cubicBezTo>
                      <a:pt x="1007" y="859"/>
                      <a:pt x="992" y="1238"/>
                      <a:pt x="960" y="1253"/>
                    </a:cubicBezTo>
                    <a:cubicBezTo>
                      <a:pt x="928" y="1268"/>
                      <a:pt x="767" y="965"/>
                      <a:pt x="765" y="758"/>
                    </a:cubicBezTo>
                    <a:cubicBezTo>
                      <a:pt x="763" y="551"/>
                      <a:pt x="870" y="16"/>
                      <a:pt x="945" y="8"/>
                    </a:cubicBezTo>
                    <a:cubicBezTo>
                      <a:pt x="1020" y="0"/>
                      <a:pt x="1170" y="500"/>
                      <a:pt x="1215" y="713"/>
                    </a:cubicBezTo>
                    <a:cubicBezTo>
                      <a:pt x="1260" y="926"/>
                      <a:pt x="1215" y="1164"/>
                      <a:pt x="1215" y="1283"/>
                    </a:cubicBezTo>
                  </a:path>
                </a:pathLst>
              </a:custGeom>
              <a:noFill/>
              <a:ln w="254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8" name="Rectangle 37"/>
              <p:cNvSpPr>
                <a:spLocks noChangeArrowheads="1"/>
              </p:cNvSpPr>
              <p:nvPr/>
            </p:nvSpPr>
            <p:spPr bwMode="auto">
              <a:xfrm>
                <a:off x="2344" y="1236"/>
                <a:ext cx="97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lang="en-US" altLang="zh-CN" sz="2000">
                    <a:solidFill>
                      <a:srgbClr val="000000"/>
                    </a:solidFill>
                    <a:latin typeface="Times New Roman" pitchFamily="18" charset="0"/>
                    <a:sym typeface="Times New Roman" pitchFamily="18" charset="0"/>
                  </a:rPr>
                  <a:t>collector</a:t>
                </a:r>
                <a:endParaRPr lang="en-US" altLang="zh-CN"/>
              </a:p>
            </p:txBody>
          </p:sp>
          <p:sp>
            <p:nvSpPr>
              <p:cNvPr id="14379" name="AutoShape 38"/>
              <p:cNvSpPr>
                <a:spLocks noChangeArrowheads="1"/>
              </p:cNvSpPr>
              <p:nvPr/>
            </p:nvSpPr>
            <p:spPr bwMode="auto">
              <a:xfrm rot="5660089" flipH="1" flipV="1">
                <a:off x="2291" y="282"/>
                <a:ext cx="1203" cy="639"/>
              </a:xfrm>
              <a:prstGeom prst="parallelogram">
                <a:avLst>
                  <a:gd name="adj" fmla="val 79419"/>
                </a:avLst>
              </a:prstGeom>
              <a:solidFill>
                <a:schemeClr val="folHlink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eaVert"/>
              <a:lstStyle/>
              <a:p>
                <a:endParaRPr lang="zh-CN" altLang="en-US">
                  <a:solidFill>
                    <a:srgbClr val="000000"/>
                  </a:solidFill>
                  <a:latin typeface="Century Schoolbook" pitchFamily="18" charset="0"/>
                  <a:sym typeface="宋体" pitchFamily="2" charset="-122"/>
                </a:endParaRPr>
              </a:p>
            </p:txBody>
          </p:sp>
          <p:sp>
            <p:nvSpPr>
              <p:cNvPr id="14380" name="Line 39"/>
              <p:cNvSpPr>
                <a:spLocks noChangeShapeType="1"/>
              </p:cNvSpPr>
              <p:nvPr/>
            </p:nvSpPr>
            <p:spPr bwMode="auto">
              <a:xfrm rot="300000">
                <a:off x="2601" y="141"/>
                <a:ext cx="637" cy="5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1" name="Line 40"/>
              <p:cNvSpPr>
                <a:spLocks noChangeShapeType="1"/>
              </p:cNvSpPr>
              <p:nvPr/>
            </p:nvSpPr>
            <p:spPr bwMode="auto">
              <a:xfrm rot="300000">
                <a:off x="2585" y="278"/>
                <a:ext cx="638" cy="50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2" name="Line 41"/>
              <p:cNvSpPr>
                <a:spLocks noChangeShapeType="1"/>
              </p:cNvSpPr>
              <p:nvPr/>
            </p:nvSpPr>
            <p:spPr bwMode="auto">
              <a:xfrm rot="300000">
                <a:off x="2558" y="546"/>
                <a:ext cx="637" cy="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3" name="Line 42"/>
              <p:cNvSpPr>
                <a:spLocks noChangeShapeType="1"/>
              </p:cNvSpPr>
              <p:nvPr/>
            </p:nvSpPr>
            <p:spPr bwMode="auto">
              <a:xfrm rot="300000">
                <a:off x="2568" y="421"/>
                <a:ext cx="638" cy="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4" name="Line 43"/>
              <p:cNvSpPr>
                <a:spLocks noChangeShapeType="1"/>
              </p:cNvSpPr>
              <p:nvPr/>
            </p:nvSpPr>
            <p:spPr bwMode="auto">
              <a:xfrm rot="300000">
                <a:off x="2640" y="45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5" name="Line 44"/>
              <p:cNvSpPr>
                <a:spLocks noChangeShapeType="1"/>
              </p:cNvSpPr>
              <p:nvPr/>
            </p:nvSpPr>
            <p:spPr bwMode="auto">
              <a:xfrm rot="300000">
                <a:off x="2673" y="72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6" name="Line 45"/>
              <p:cNvSpPr>
                <a:spLocks noChangeShapeType="1"/>
              </p:cNvSpPr>
              <p:nvPr/>
            </p:nvSpPr>
            <p:spPr bwMode="auto">
              <a:xfrm rot="300000">
                <a:off x="2689" y="88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7" name="Line 46"/>
              <p:cNvSpPr>
                <a:spLocks noChangeShapeType="1"/>
              </p:cNvSpPr>
              <p:nvPr/>
            </p:nvSpPr>
            <p:spPr bwMode="auto">
              <a:xfrm rot="300000">
                <a:off x="2706" y="89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8" name="Line 47"/>
              <p:cNvSpPr>
                <a:spLocks noChangeShapeType="1"/>
              </p:cNvSpPr>
              <p:nvPr/>
            </p:nvSpPr>
            <p:spPr bwMode="auto">
              <a:xfrm rot="300000">
                <a:off x="2722" y="105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89" name="Line 48"/>
              <p:cNvSpPr>
                <a:spLocks noChangeShapeType="1"/>
              </p:cNvSpPr>
              <p:nvPr/>
            </p:nvSpPr>
            <p:spPr bwMode="auto">
              <a:xfrm rot="300000">
                <a:off x="2746" y="134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0" name="Line 49"/>
              <p:cNvSpPr>
                <a:spLocks noChangeShapeType="1"/>
              </p:cNvSpPr>
              <p:nvPr/>
            </p:nvSpPr>
            <p:spPr bwMode="auto">
              <a:xfrm rot="300000">
                <a:off x="2779" y="161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1" name="Line 50"/>
              <p:cNvSpPr>
                <a:spLocks noChangeShapeType="1"/>
              </p:cNvSpPr>
              <p:nvPr/>
            </p:nvSpPr>
            <p:spPr bwMode="auto">
              <a:xfrm rot="300000">
                <a:off x="2795" y="177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2" name="Line 51"/>
              <p:cNvSpPr>
                <a:spLocks noChangeShapeType="1"/>
              </p:cNvSpPr>
              <p:nvPr/>
            </p:nvSpPr>
            <p:spPr bwMode="auto">
              <a:xfrm rot="300000">
                <a:off x="2812" y="178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3" name="Line 52"/>
              <p:cNvSpPr>
                <a:spLocks noChangeShapeType="1"/>
              </p:cNvSpPr>
              <p:nvPr/>
            </p:nvSpPr>
            <p:spPr bwMode="auto">
              <a:xfrm rot="300000">
                <a:off x="2828" y="194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4" name="Line 53"/>
              <p:cNvSpPr>
                <a:spLocks noChangeShapeType="1"/>
              </p:cNvSpPr>
              <p:nvPr/>
            </p:nvSpPr>
            <p:spPr bwMode="auto">
              <a:xfrm rot="300000">
                <a:off x="2845" y="223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5" name="Line 54"/>
              <p:cNvSpPr>
                <a:spLocks noChangeShapeType="1"/>
              </p:cNvSpPr>
              <p:nvPr/>
            </p:nvSpPr>
            <p:spPr bwMode="auto">
              <a:xfrm rot="300000">
                <a:off x="2878" y="250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6" name="Line 55"/>
              <p:cNvSpPr>
                <a:spLocks noChangeShapeType="1"/>
              </p:cNvSpPr>
              <p:nvPr/>
            </p:nvSpPr>
            <p:spPr bwMode="auto">
              <a:xfrm rot="300000">
                <a:off x="2894" y="266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7" name="Line 56"/>
              <p:cNvSpPr>
                <a:spLocks noChangeShapeType="1"/>
              </p:cNvSpPr>
              <p:nvPr/>
            </p:nvSpPr>
            <p:spPr bwMode="auto">
              <a:xfrm rot="300000">
                <a:off x="2911" y="267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8" name="Line 57"/>
              <p:cNvSpPr>
                <a:spLocks noChangeShapeType="1"/>
              </p:cNvSpPr>
              <p:nvPr/>
            </p:nvSpPr>
            <p:spPr bwMode="auto">
              <a:xfrm rot="300000">
                <a:off x="2927" y="283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99" name="Line 58"/>
              <p:cNvSpPr>
                <a:spLocks noChangeShapeType="1"/>
              </p:cNvSpPr>
              <p:nvPr/>
            </p:nvSpPr>
            <p:spPr bwMode="auto">
              <a:xfrm rot="300000">
                <a:off x="2943" y="312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0" name="Line 59"/>
              <p:cNvSpPr>
                <a:spLocks noChangeShapeType="1"/>
              </p:cNvSpPr>
              <p:nvPr/>
            </p:nvSpPr>
            <p:spPr bwMode="auto">
              <a:xfrm rot="300000">
                <a:off x="2976" y="339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1" name="Line 60"/>
              <p:cNvSpPr>
                <a:spLocks noChangeShapeType="1"/>
              </p:cNvSpPr>
              <p:nvPr/>
            </p:nvSpPr>
            <p:spPr bwMode="auto">
              <a:xfrm rot="300000">
                <a:off x="2992" y="355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2" name="Line 61"/>
              <p:cNvSpPr>
                <a:spLocks noChangeShapeType="1"/>
              </p:cNvSpPr>
              <p:nvPr/>
            </p:nvSpPr>
            <p:spPr bwMode="auto">
              <a:xfrm rot="300000">
                <a:off x="3009" y="356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3" name="Line 62"/>
              <p:cNvSpPr>
                <a:spLocks noChangeShapeType="1"/>
              </p:cNvSpPr>
              <p:nvPr/>
            </p:nvSpPr>
            <p:spPr bwMode="auto">
              <a:xfrm rot="300000">
                <a:off x="3025" y="372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4" name="Line 63"/>
              <p:cNvSpPr>
                <a:spLocks noChangeShapeType="1"/>
              </p:cNvSpPr>
              <p:nvPr/>
            </p:nvSpPr>
            <p:spPr bwMode="auto">
              <a:xfrm rot="300000">
                <a:off x="3041" y="401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5" name="Line 64"/>
              <p:cNvSpPr>
                <a:spLocks noChangeShapeType="1"/>
              </p:cNvSpPr>
              <p:nvPr/>
            </p:nvSpPr>
            <p:spPr bwMode="auto">
              <a:xfrm rot="300000">
                <a:off x="3074" y="428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6" name="Line 65"/>
              <p:cNvSpPr>
                <a:spLocks noChangeShapeType="1"/>
              </p:cNvSpPr>
              <p:nvPr/>
            </p:nvSpPr>
            <p:spPr bwMode="auto">
              <a:xfrm rot="300000">
                <a:off x="3090" y="444"/>
                <a:ext cx="1" cy="672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7" name="Line 66"/>
              <p:cNvSpPr>
                <a:spLocks noChangeShapeType="1"/>
              </p:cNvSpPr>
              <p:nvPr/>
            </p:nvSpPr>
            <p:spPr bwMode="auto">
              <a:xfrm rot="300000">
                <a:off x="3107" y="445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8" name="Line 67"/>
              <p:cNvSpPr>
                <a:spLocks noChangeShapeType="1"/>
              </p:cNvSpPr>
              <p:nvPr/>
            </p:nvSpPr>
            <p:spPr bwMode="auto">
              <a:xfrm rot="300000">
                <a:off x="3123" y="461"/>
                <a:ext cx="1" cy="673"/>
              </a:xfrm>
              <a:prstGeom prst="line">
                <a:avLst/>
              </a:prstGeom>
              <a:noFill/>
              <a:ln w="0">
                <a:solidFill>
                  <a:srgbClr val="80808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409" name="Line 68"/>
              <p:cNvSpPr>
                <a:spLocks noChangeShapeType="1"/>
              </p:cNvSpPr>
              <p:nvPr/>
            </p:nvSpPr>
            <p:spPr bwMode="auto">
              <a:xfrm flipV="1">
                <a:off x="2855" y="891"/>
                <a:ext cx="1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/>
              <a:lstStyle/>
              <a:p>
                <a:endParaRPr lang="zh-CN" altLang="en-US"/>
              </a:p>
            </p:txBody>
          </p:sp>
          <p:sp>
            <p:nvSpPr>
              <p:cNvPr id="14410" name="Line 69"/>
              <p:cNvSpPr>
                <a:spLocks noChangeShapeType="1"/>
              </p:cNvSpPr>
              <p:nvPr/>
            </p:nvSpPr>
            <p:spPr bwMode="auto">
              <a:xfrm>
                <a:off x="1502" y="555"/>
                <a:ext cx="1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348" name="矩形 89"/>
            <p:cNvSpPr>
              <a:spLocks noChangeArrowheads="1"/>
            </p:cNvSpPr>
            <p:nvPr/>
          </p:nvSpPr>
          <p:spPr bwMode="auto">
            <a:xfrm>
              <a:off x="223002" y="3012109"/>
              <a:ext cx="150554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rgbClr val="000000"/>
                  </a:solidFill>
                  <a:latin typeface="Times New Roman" pitchFamily="18" charset="0"/>
                  <a:sym typeface="Times New Roman" pitchFamily="18" charset="0"/>
                </a:rPr>
                <a:t>High voltage</a:t>
              </a:r>
              <a:endParaRPr lang="zh-CN" altLang="en-US" sz="2000">
                <a:solidFill>
                  <a:srgbClr val="000000"/>
                </a:solidFill>
                <a:latin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4345" name="矩形 91"/>
          <p:cNvSpPr>
            <a:spLocks noChangeArrowheads="1"/>
          </p:cNvSpPr>
          <p:nvPr/>
        </p:nvSpPr>
        <p:spPr bwMode="auto">
          <a:xfrm>
            <a:off x="3563888" y="1700808"/>
            <a:ext cx="1484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i="1" dirty="0">
                <a:latin typeface="Aparajita" pitchFamily="34" charset="0"/>
                <a:cs typeface="Aparajita" pitchFamily="34" charset="0"/>
              </a:rPr>
              <a:t>nanofibers </a:t>
            </a:r>
            <a:endParaRPr lang="zh-CN" altLang="en-US" sz="2400" b="1" i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14346" name="矩形 92"/>
          <p:cNvSpPr>
            <a:spLocks noChangeArrowheads="1"/>
          </p:cNvSpPr>
          <p:nvPr/>
        </p:nvSpPr>
        <p:spPr bwMode="auto">
          <a:xfrm>
            <a:off x="568325" y="927100"/>
            <a:ext cx="2774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i="1"/>
              <a:t>Electrospinning  device</a:t>
            </a:r>
            <a:endParaRPr lang="zh-CN" altLang="en-US" b="1" i="1"/>
          </a:p>
        </p:txBody>
      </p:sp>
      <p:pic>
        <p:nvPicPr>
          <p:cNvPr id="75" name="Picture 5" descr="C:\Users\Administrator\AppData\Roaming\Tencent\Users\181916013\QQ\WinTemp\RichOle\Y2@%IPKXVGS$M)ZK$ZW5]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93096"/>
            <a:ext cx="2232248" cy="209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6" descr="C:\Users\Administrator\AppData\Roaming\Tencent\Users\181916013\QQ\WinTemp\RichOle\ZPEORLFMHD2CS}N%T7M{Z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293096"/>
            <a:ext cx="2232248" cy="211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矩形 91"/>
          <p:cNvSpPr>
            <a:spLocks noChangeArrowheads="1"/>
          </p:cNvSpPr>
          <p:nvPr/>
        </p:nvSpPr>
        <p:spPr bwMode="auto">
          <a:xfrm>
            <a:off x="2051720" y="4941168"/>
            <a:ext cx="1484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 err="1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nanospider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Aparajita" pitchFamily="34" charset="0"/>
                <a:cs typeface="Aparajita" pitchFamily="34" charset="0"/>
              </a:rPr>
              <a:t> </a:t>
            </a:r>
            <a:endParaRPr lang="zh-CN" altLang="en-US" sz="2400" b="1" i="1" dirty="0">
              <a:solidFill>
                <a:srgbClr val="FF0000"/>
              </a:solidFill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>
          <a:xfrm>
            <a:off x="2428860" y="214290"/>
            <a:ext cx="4896544" cy="1143000"/>
          </a:xfrm>
        </p:spPr>
        <p:txBody>
          <a:bodyPr>
            <a:normAutofit/>
          </a:bodyPr>
          <a:lstStyle/>
          <a:p>
            <a:r>
              <a:rPr lang="en-US" altLang="zh-CN" sz="3200" b="1" dirty="0" err="1" smtClean="0"/>
              <a:t>Electrospun</a:t>
            </a:r>
            <a:r>
              <a:rPr lang="en-US" altLang="zh-CN" sz="3200" b="1" dirty="0" smtClean="0"/>
              <a:t> </a:t>
            </a:r>
            <a:r>
              <a:rPr lang="en-US" altLang="zh-CN" sz="3200" b="1" dirty="0" err="1" smtClean="0"/>
              <a:t>nanofibes</a:t>
            </a:r>
            <a:endParaRPr lang="zh-CN" altLang="en-US" sz="3200" b="1" dirty="0" smtClean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B0F508-9ED6-4DBE-9418-DF9837D47749}" type="slidenum">
              <a:rPr lang="zh-CN" altLang="en-US" smtClean="0"/>
              <a:pPr>
                <a:defRPr/>
              </a:pPr>
              <a:t>11</a:t>
            </a:fld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95536" y="429309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Alternately dark and bright spots signifying </a:t>
            </a:r>
            <a:r>
              <a:rPr lang="en-US" altLang="zh-CN" sz="2000" dirty="0" err="1" smtClean="0"/>
              <a:t>numberous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nanopores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Intra- and inter-fiber porosity  will enhance the functionality of fiber webs</a:t>
            </a:r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Increasing mass transfer during the adsorption desorption process</a:t>
            </a:r>
            <a:endParaRPr lang="zh-CN" altLang="en-US" sz="2000" dirty="0"/>
          </a:p>
        </p:txBody>
      </p:sp>
      <p:sp>
        <p:nvSpPr>
          <p:cNvPr id="12" name="矩形 11"/>
          <p:cNvSpPr/>
          <p:nvPr/>
        </p:nvSpPr>
        <p:spPr>
          <a:xfrm>
            <a:off x="2627784" y="3573016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 smtClean="0"/>
              <a:t> </a:t>
            </a:r>
            <a:r>
              <a:rPr lang="en-US" altLang="zh-CN" dirty="0" smtClean="0"/>
              <a:t>SEM and TEM images of  </a:t>
            </a:r>
            <a:r>
              <a:rPr lang="en-US" altLang="zh-CN" dirty="0" err="1" smtClean="0"/>
              <a:t>nanofibers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652120" y="1268760"/>
            <a:ext cx="3491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 smtClean="0"/>
              <a:t> 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755576" y="1268760"/>
            <a:ext cx="7056784" cy="2232248"/>
            <a:chOff x="1043608" y="1052736"/>
            <a:chExt cx="6311624" cy="2016224"/>
          </a:xfrm>
        </p:grpSpPr>
        <p:pic>
          <p:nvPicPr>
            <p:cNvPr id="47111" name="图片 8" descr="G:\material science\dsw和qzj资料\TEM 20150828\ps-1\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43608" y="1052736"/>
              <a:ext cx="1152128" cy="1954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3" name="图片 10" descr="G:\material science\dsw和qzj资料\TEM 20150828\ps-ar-1\7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67744" y="1052736"/>
              <a:ext cx="1059600" cy="1952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图片 8" descr="0S9KX`HVV`[RY{8696CK$NW"/>
            <p:cNvPicPr>
              <a:picLocks noChangeAspect="1" noChangeArrowheads="1"/>
            </p:cNvPicPr>
            <p:nvPr/>
          </p:nvPicPr>
          <p:blipFill>
            <a:blip r:embed="rId5" cstate="print"/>
            <a:srcRect l="34087" r="32365"/>
            <a:stretch>
              <a:fillRect/>
            </a:stretch>
          </p:blipFill>
          <p:spPr bwMode="auto">
            <a:xfrm>
              <a:off x="5796136" y="1052736"/>
              <a:ext cx="1559096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图片 19" descr="图片5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19872" y="1052736"/>
              <a:ext cx="2363832" cy="2001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9"/>
          <p:cNvSpPr txBox="1">
            <a:spLocks noChangeArrowheads="1"/>
          </p:cNvSpPr>
          <p:nvPr/>
        </p:nvSpPr>
        <p:spPr bwMode="auto">
          <a:xfrm>
            <a:off x="1043608" y="4994920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b="0" dirty="0">
                <a:latin typeface="Georgia" pitchFamily="18" charset="0"/>
              </a:rPr>
              <a:t>Sampling</a:t>
            </a: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237580" y="2926309"/>
            <a:ext cx="1246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600" b="0" dirty="0">
                <a:latin typeface="Georgia" pitchFamily="18" charset="0"/>
              </a:rPr>
              <a:t> </a:t>
            </a:r>
            <a:r>
              <a:rPr lang="en-US" altLang="zh-CN" sz="1600" b="0" dirty="0">
                <a:latin typeface="Georgia" pitchFamily="18" charset="0"/>
              </a:rPr>
              <a:t>Spinning</a:t>
            </a:r>
          </a:p>
          <a:p>
            <a:pPr>
              <a:spcBef>
                <a:spcPct val="50000"/>
              </a:spcBef>
            </a:pPr>
            <a:endParaRPr lang="en-US" altLang="zh-CN" sz="1600" b="0" dirty="0">
              <a:latin typeface="Georgia" pitchFamily="18" charset="0"/>
            </a:endParaRPr>
          </a:p>
        </p:txBody>
      </p:sp>
      <p:pic>
        <p:nvPicPr>
          <p:cNvPr id="69644" name="Picture 12"/>
          <p:cNvPicPr>
            <a:picLocks noChangeAspect="1" noChangeArrowheads="1"/>
          </p:cNvPicPr>
          <p:nvPr/>
        </p:nvPicPr>
        <p:blipFill>
          <a:blip r:embed="rId3" cstate="print"/>
          <a:srcRect t="17976"/>
          <a:stretch>
            <a:fillRect/>
          </a:stretch>
        </p:blipFill>
        <p:spPr bwMode="auto">
          <a:xfrm>
            <a:off x="2786063" y="890464"/>
            <a:ext cx="2857500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2843213" y="962571"/>
            <a:ext cx="316865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0">
                <a:latin typeface="Georgia" pitchFamily="18" charset="0"/>
                <a:ea typeface="黑体" pitchFamily="49" charset="-122"/>
              </a:rPr>
              <a:t>  </a:t>
            </a:r>
          </a:p>
          <a:p>
            <a:pPr algn="ctr">
              <a:spcBef>
                <a:spcPct val="50000"/>
              </a:spcBef>
            </a:pPr>
            <a:endParaRPr lang="zh-CN" altLang="en-US" sz="2400" b="0">
              <a:latin typeface="Georgia" pitchFamily="18" charset="0"/>
              <a:ea typeface="黑体" pitchFamily="49" charset="-122"/>
            </a:endParaRPr>
          </a:p>
          <a:p>
            <a:pPr algn="ctr">
              <a:spcBef>
                <a:spcPct val="50000"/>
              </a:spcBef>
            </a:pPr>
            <a:endParaRPr lang="zh-CN" altLang="en-US" sz="2400" b="0">
              <a:latin typeface="Georgia" pitchFamily="18" charset="0"/>
              <a:ea typeface="黑体" pitchFamily="49" charset="-122"/>
            </a:endParaRPr>
          </a:p>
          <a:p>
            <a:pPr algn="ctr">
              <a:spcBef>
                <a:spcPct val="50000"/>
              </a:spcBef>
            </a:pPr>
            <a:endParaRPr lang="en-US" altLang="zh-CN" sz="2400" b="0">
              <a:latin typeface="Georgia" pitchFamily="18" charset="0"/>
              <a:ea typeface="黑体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sz="2400" b="0">
                <a:latin typeface="Georgia" pitchFamily="18" charset="0"/>
              </a:rPr>
              <a:t>PF-SPE</a:t>
            </a:r>
            <a:endParaRPr lang="zh-CN" altLang="en-US" sz="2400" b="0">
              <a:latin typeface="Georgia" pitchFamily="18" charset="0"/>
            </a:endParaRPr>
          </a:p>
        </p:txBody>
      </p:sp>
      <p:pic>
        <p:nvPicPr>
          <p:cNvPr id="69648" name="Picture 16" descr="b260ab5284665260c80b74b1742ffb2a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7363" y="3332709"/>
            <a:ext cx="71913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2" name="Text Box 20"/>
          <p:cNvSpPr txBox="1">
            <a:spLocks noChangeArrowheads="1"/>
          </p:cNvSpPr>
          <p:nvPr/>
        </p:nvSpPr>
        <p:spPr bwMode="auto">
          <a:xfrm>
            <a:off x="6786563" y="2407196"/>
            <a:ext cx="1571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C00000"/>
                </a:solidFill>
                <a:latin typeface="Georgia" pitchFamily="18" charset="0"/>
                <a:ea typeface="黑体" pitchFamily="49" charset="-122"/>
              </a:rPr>
              <a:t>Dtection</a:t>
            </a:r>
          </a:p>
        </p:txBody>
      </p:sp>
      <p:sp>
        <p:nvSpPr>
          <p:cNvPr id="2" name="左大括号 7"/>
          <p:cNvSpPr/>
          <p:nvPr/>
        </p:nvSpPr>
        <p:spPr>
          <a:xfrm>
            <a:off x="395288" y="2267496"/>
            <a:ext cx="215900" cy="2160588"/>
          </a:xfrm>
          <a:prstGeom prst="leftBrace">
            <a:avLst>
              <a:gd name="adj1" fmla="val 30379"/>
              <a:gd name="adj2" fmla="val 50000"/>
            </a:avLst>
          </a:prstGeom>
          <a:ln>
            <a:solidFill>
              <a:srgbClr val="293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/>
          </a:p>
        </p:txBody>
      </p:sp>
      <p:pic>
        <p:nvPicPr>
          <p:cNvPr id="69658" name="Picture 26" descr="b260ab5284665260c80b74b1742ffb2a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63" y="3346996"/>
            <a:ext cx="71913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4" name="图片 13" descr="Flow chart of PFSPE for 5-HIAA and HVA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88" y="1621384"/>
            <a:ext cx="197008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图片 11" descr="Schematic representation of PFSPE device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13" y="3621634"/>
            <a:ext cx="24765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" descr="D:\Program Files\Tencent\QQ\Users\410396759\Image\0GA2NX74HK062B9TB%ILZX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75" y="692696"/>
            <a:ext cx="2082800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7" name="Text Box 16"/>
          <p:cNvSpPr txBox="1">
            <a:spLocks noChangeArrowheads="1"/>
          </p:cNvSpPr>
          <p:nvPr/>
        </p:nvSpPr>
        <p:spPr bwMode="auto">
          <a:xfrm>
            <a:off x="6786563" y="2978696"/>
            <a:ext cx="1357312" cy="2492375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HPLC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HPLC-MS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GC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GC-MS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ICP-MS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ECL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CL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CLIA</a:t>
            </a:r>
          </a:p>
          <a:p>
            <a:pPr>
              <a:spcBef>
                <a:spcPct val="50000"/>
              </a:spcBef>
            </a:pPr>
            <a:r>
              <a:rPr lang="en-US" altLang="zh-CN" sz="1200">
                <a:solidFill>
                  <a:srgbClr val="990000"/>
                </a:solidFill>
                <a:latin typeface="Georgia" pitchFamily="18" charset="0"/>
                <a:ea typeface="黑体" pitchFamily="49" charset="-122"/>
              </a:rPr>
              <a:t>ELISA</a:t>
            </a:r>
            <a:endParaRPr lang="zh-CN" altLang="en-US" sz="1200">
              <a:solidFill>
                <a:srgbClr val="990000"/>
              </a:solidFill>
              <a:latin typeface="Georgia" pitchFamily="18" charset="0"/>
              <a:ea typeface="黑体" pitchFamily="49" charset="-122"/>
            </a:endParaRPr>
          </a:p>
        </p:txBody>
      </p:sp>
      <p:grpSp>
        <p:nvGrpSpPr>
          <p:cNvPr id="19" name="Group 3"/>
          <p:cNvGrpSpPr>
            <a:grpSpLocks/>
          </p:cNvGrpSpPr>
          <p:nvPr/>
        </p:nvGrpSpPr>
        <p:grpSpPr bwMode="auto">
          <a:xfrm>
            <a:off x="899592" y="1394520"/>
            <a:ext cx="1492555" cy="1440160"/>
            <a:chOff x="0" y="0"/>
            <a:chExt cx="3238" cy="2130"/>
          </a:xfrm>
        </p:grpSpPr>
        <p:sp>
          <p:nvSpPr>
            <p:cNvPr id="26" name="Line 13"/>
            <p:cNvSpPr>
              <a:spLocks noChangeShapeType="1"/>
            </p:cNvSpPr>
            <p:nvPr/>
          </p:nvSpPr>
          <p:spPr bwMode="auto">
            <a:xfrm>
              <a:off x="350" y="507"/>
              <a:ext cx="1" cy="2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AutoShape 14"/>
            <p:cNvSpPr>
              <a:spLocks noChangeArrowheads="1"/>
            </p:cNvSpPr>
            <p:nvPr/>
          </p:nvSpPr>
          <p:spPr bwMode="auto">
            <a:xfrm>
              <a:off x="0" y="795"/>
              <a:ext cx="542" cy="370"/>
            </a:xfrm>
            <a:prstGeom prst="parallelogram">
              <a:avLst>
                <a:gd name="adj" fmla="val 36622"/>
              </a:avLst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28" name="AutoShape 15"/>
            <p:cNvSpPr>
              <a:spLocks noChangeAspect="1" noChangeArrowheads="1"/>
            </p:cNvSpPr>
            <p:nvPr/>
          </p:nvSpPr>
          <p:spPr bwMode="auto">
            <a:xfrm flipH="1" flipV="1">
              <a:off x="111" y="1001"/>
              <a:ext cx="53" cy="52"/>
            </a:xfrm>
            <a:prstGeom prst="parallelogram">
              <a:avLst>
                <a:gd name="adj" fmla="val 25481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29" name="AutoShape 16"/>
            <p:cNvSpPr>
              <a:spLocks noChangeAspect="1" noChangeArrowheads="1"/>
            </p:cNvSpPr>
            <p:nvPr/>
          </p:nvSpPr>
          <p:spPr bwMode="auto">
            <a:xfrm flipH="1" flipV="1">
              <a:off x="230" y="1001"/>
              <a:ext cx="52" cy="52"/>
            </a:xfrm>
            <a:prstGeom prst="parallelogram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30" name="AutoShape 17"/>
            <p:cNvSpPr>
              <a:spLocks noChangeArrowheads="1"/>
            </p:cNvSpPr>
            <p:nvPr/>
          </p:nvSpPr>
          <p:spPr bwMode="auto">
            <a:xfrm>
              <a:off x="121" y="834"/>
              <a:ext cx="369" cy="92"/>
            </a:xfrm>
            <a:prstGeom prst="parallelogram">
              <a:avLst>
                <a:gd name="adj" fmla="val 41761"/>
              </a:avLst>
            </a:prstGeom>
            <a:solidFill>
              <a:srgbClr val="CC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31" name="AutoShape 18"/>
            <p:cNvSpPr>
              <a:spLocks noChangeAspect="1" noChangeArrowheads="1"/>
            </p:cNvSpPr>
            <p:nvPr/>
          </p:nvSpPr>
          <p:spPr bwMode="auto">
            <a:xfrm flipH="1" flipV="1">
              <a:off x="82" y="1092"/>
              <a:ext cx="52" cy="52"/>
            </a:xfrm>
            <a:prstGeom prst="parallelogram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32" name="AutoShape 19"/>
            <p:cNvSpPr>
              <a:spLocks noChangeAspect="1" noChangeArrowheads="1"/>
            </p:cNvSpPr>
            <p:nvPr/>
          </p:nvSpPr>
          <p:spPr bwMode="auto">
            <a:xfrm flipH="1" flipV="1">
              <a:off x="336" y="1000"/>
              <a:ext cx="52" cy="51"/>
            </a:xfrm>
            <a:prstGeom prst="parallelogram">
              <a:avLst>
                <a:gd name="adj" fmla="val 25485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33" name="AutoShape 20"/>
            <p:cNvSpPr>
              <a:spLocks noChangeAspect="1" noChangeArrowheads="1"/>
            </p:cNvSpPr>
            <p:nvPr/>
          </p:nvSpPr>
          <p:spPr bwMode="auto">
            <a:xfrm flipH="1" flipV="1">
              <a:off x="320" y="1092"/>
              <a:ext cx="52" cy="52"/>
            </a:xfrm>
            <a:prstGeom prst="parallelogram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34" name="AutoShape 21"/>
            <p:cNvSpPr>
              <a:spLocks noChangeAspect="1" noChangeArrowheads="1"/>
            </p:cNvSpPr>
            <p:nvPr/>
          </p:nvSpPr>
          <p:spPr bwMode="auto">
            <a:xfrm flipH="1" flipV="1">
              <a:off x="210" y="1092"/>
              <a:ext cx="52" cy="52"/>
            </a:xfrm>
            <a:prstGeom prst="parallelogram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35" name="Line 22"/>
            <p:cNvSpPr>
              <a:spLocks noChangeShapeType="1"/>
            </p:cNvSpPr>
            <p:nvPr/>
          </p:nvSpPr>
          <p:spPr bwMode="auto">
            <a:xfrm>
              <a:off x="1527" y="1947"/>
              <a:ext cx="1" cy="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23"/>
            <p:cNvSpPr>
              <a:spLocks noChangeShapeType="1"/>
            </p:cNvSpPr>
            <p:nvPr/>
          </p:nvSpPr>
          <p:spPr bwMode="auto">
            <a:xfrm>
              <a:off x="1429" y="2054"/>
              <a:ext cx="1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Line 24"/>
            <p:cNvSpPr>
              <a:spLocks noChangeShapeType="1"/>
            </p:cNvSpPr>
            <p:nvPr/>
          </p:nvSpPr>
          <p:spPr bwMode="auto">
            <a:xfrm>
              <a:off x="1469" y="2090"/>
              <a:ext cx="12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>
              <a:off x="1527" y="1995"/>
              <a:ext cx="1319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Line 26"/>
            <p:cNvSpPr>
              <a:spLocks noChangeShapeType="1"/>
            </p:cNvSpPr>
            <p:nvPr/>
          </p:nvSpPr>
          <p:spPr bwMode="auto">
            <a:xfrm>
              <a:off x="1486" y="2129"/>
              <a:ext cx="9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Rectangle 27"/>
            <p:cNvSpPr>
              <a:spLocks noChangeArrowheads="1"/>
            </p:cNvSpPr>
            <p:nvPr/>
          </p:nvSpPr>
          <p:spPr bwMode="auto">
            <a:xfrm>
              <a:off x="938" y="1371"/>
              <a:ext cx="1180" cy="555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1" name="Oval 28"/>
            <p:cNvSpPr>
              <a:spLocks noChangeAspect="1" noChangeArrowheads="1"/>
            </p:cNvSpPr>
            <p:nvPr/>
          </p:nvSpPr>
          <p:spPr bwMode="auto">
            <a:xfrm>
              <a:off x="1896" y="1465"/>
              <a:ext cx="93" cy="8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2" name="Oval 29"/>
            <p:cNvSpPr>
              <a:spLocks noChangeAspect="1" noChangeArrowheads="1"/>
            </p:cNvSpPr>
            <p:nvPr/>
          </p:nvSpPr>
          <p:spPr bwMode="auto">
            <a:xfrm>
              <a:off x="1896" y="1711"/>
              <a:ext cx="93" cy="9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3" name="Rectangle 30"/>
            <p:cNvSpPr>
              <a:spLocks noChangeArrowheads="1"/>
            </p:cNvSpPr>
            <p:nvPr/>
          </p:nvSpPr>
          <p:spPr bwMode="auto">
            <a:xfrm>
              <a:off x="1012" y="1464"/>
              <a:ext cx="325" cy="123"/>
            </a:xfrm>
            <a:prstGeom prst="rect">
              <a:avLst/>
            </a:prstGeom>
            <a:solidFill>
              <a:srgbClr val="33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4" name="Rectangle 31"/>
            <p:cNvSpPr>
              <a:spLocks noChangeArrowheads="1"/>
            </p:cNvSpPr>
            <p:nvPr/>
          </p:nvSpPr>
          <p:spPr bwMode="auto">
            <a:xfrm>
              <a:off x="1387" y="1464"/>
              <a:ext cx="325" cy="123"/>
            </a:xfrm>
            <a:prstGeom prst="rect">
              <a:avLst/>
            </a:prstGeom>
            <a:solidFill>
              <a:srgbClr val="33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5" name="Rectangle 32"/>
            <p:cNvSpPr>
              <a:spLocks noChangeArrowheads="1"/>
            </p:cNvSpPr>
            <p:nvPr/>
          </p:nvSpPr>
          <p:spPr bwMode="auto">
            <a:xfrm>
              <a:off x="1044" y="421"/>
              <a:ext cx="393" cy="185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6" name="Rectangle 33"/>
            <p:cNvSpPr>
              <a:spLocks noChangeArrowheads="1"/>
            </p:cNvSpPr>
            <p:nvPr/>
          </p:nvSpPr>
          <p:spPr bwMode="auto">
            <a:xfrm>
              <a:off x="1437" y="465"/>
              <a:ext cx="197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7" name="AutoShape 34"/>
            <p:cNvSpPr>
              <a:spLocks noChangeArrowheads="1"/>
            </p:cNvSpPr>
            <p:nvPr/>
          </p:nvSpPr>
          <p:spPr bwMode="auto">
            <a:xfrm rot="5400000">
              <a:off x="1626" y="463"/>
              <a:ext cx="95" cy="87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8" name="Rectangle 35"/>
            <p:cNvSpPr>
              <a:spLocks noChangeArrowheads="1"/>
            </p:cNvSpPr>
            <p:nvPr/>
          </p:nvSpPr>
          <p:spPr bwMode="auto">
            <a:xfrm>
              <a:off x="1236" y="421"/>
              <a:ext cx="201" cy="18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49" name="Freeform 36"/>
            <p:cNvSpPr>
              <a:spLocks noChangeArrowheads="1"/>
            </p:cNvSpPr>
            <p:nvPr/>
          </p:nvSpPr>
          <p:spPr bwMode="auto">
            <a:xfrm>
              <a:off x="1725" y="75"/>
              <a:ext cx="689" cy="761"/>
            </a:xfrm>
            <a:custGeom>
              <a:avLst/>
              <a:gdLst>
                <a:gd name="T0" fmla="*/ 0 w 1260"/>
                <a:gd name="T1" fmla="*/ 1 h 1283"/>
                <a:gd name="T2" fmla="*/ 1 w 1260"/>
                <a:gd name="T3" fmla="*/ 1 h 1283"/>
                <a:gd name="T4" fmla="*/ 1 w 1260"/>
                <a:gd name="T5" fmla="*/ 1 h 1283"/>
                <a:gd name="T6" fmla="*/ 1 w 1260"/>
                <a:gd name="T7" fmla="*/ 1 h 1283"/>
                <a:gd name="T8" fmla="*/ 1 w 1260"/>
                <a:gd name="T9" fmla="*/ 1 h 1283"/>
                <a:gd name="T10" fmla="*/ 1 w 1260"/>
                <a:gd name="T11" fmla="*/ 1 h 1283"/>
                <a:gd name="T12" fmla="*/ 1 w 1260"/>
                <a:gd name="T13" fmla="*/ 1 h 1283"/>
                <a:gd name="T14" fmla="*/ 1 w 1260"/>
                <a:gd name="T15" fmla="*/ 1 h 1283"/>
                <a:gd name="T16" fmla="*/ 1 w 1260"/>
                <a:gd name="T17" fmla="*/ 1 h 1283"/>
                <a:gd name="T18" fmla="*/ 1 w 1260"/>
                <a:gd name="T19" fmla="*/ 1 h 1283"/>
                <a:gd name="T20" fmla="*/ 1 w 1260"/>
                <a:gd name="T21" fmla="*/ 1 h 1283"/>
                <a:gd name="T22" fmla="*/ 1 w 1260"/>
                <a:gd name="T23" fmla="*/ 1 h 1283"/>
                <a:gd name="T24" fmla="*/ 1 w 1260"/>
                <a:gd name="T25" fmla="*/ 1 h 1283"/>
                <a:gd name="T26" fmla="*/ 1 w 1260"/>
                <a:gd name="T27" fmla="*/ 1 h 1283"/>
                <a:gd name="T28" fmla="*/ 1 w 1260"/>
                <a:gd name="T29" fmla="*/ 1 h 1283"/>
                <a:gd name="T30" fmla="*/ 1 w 1260"/>
                <a:gd name="T31" fmla="*/ 1 h 1283"/>
                <a:gd name="T32" fmla="*/ 1 w 1260"/>
                <a:gd name="T33" fmla="*/ 1 h 1283"/>
                <a:gd name="T34" fmla="*/ 1 w 1260"/>
                <a:gd name="T35" fmla="*/ 1 h 1283"/>
                <a:gd name="T36" fmla="*/ 1 w 1260"/>
                <a:gd name="T37" fmla="*/ 1 h 12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60"/>
                <a:gd name="T58" fmla="*/ 0 h 1283"/>
                <a:gd name="T59" fmla="*/ 1260 w 1260"/>
                <a:gd name="T60" fmla="*/ 1283 h 128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60" h="1283">
                  <a:moveTo>
                    <a:pt x="0" y="719"/>
                  </a:moveTo>
                  <a:cubicBezTo>
                    <a:pt x="28" y="648"/>
                    <a:pt x="100" y="365"/>
                    <a:pt x="165" y="294"/>
                  </a:cubicBezTo>
                  <a:cubicBezTo>
                    <a:pt x="230" y="223"/>
                    <a:pt x="338" y="229"/>
                    <a:pt x="390" y="294"/>
                  </a:cubicBezTo>
                  <a:cubicBezTo>
                    <a:pt x="442" y="359"/>
                    <a:pt x="483" y="552"/>
                    <a:pt x="480" y="684"/>
                  </a:cubicBezTo>
                  <a:cubicBezTo>
                    <a:pt x="477" y="816"/>
                    <a:pt x="409" y="1058"/>
                    <a:pt x="374" y="1085"/>
                  </a:cubicBezTo>
                  <a:cubicBezTo>
                    <a:pt x="339" y="1112"/>
                    <a:pt x="287" y="935"/>
                    <a:pt x="270" y="848"/>
                  </a:cubicBezTo>
                  <a:cubicBezTo>
                    <a:pt x="253" y="761"/>
                    <a:pt x="260" y="648"/>
                    <a:pt x="270" y="563"/>
                  </a:cubicBezTo>
                  <a:cubicBezTo>
                    <a:pt x="280" y="478"/>
                    <a:pt x="290" y="391"/>
                    <a:pt x="330" y="339"/>
                  </a:cubicBezTo>
                  <a:cubicBezTo>
                    <a:pt x="370" y="287"/>
                    <a:pt x="453" y="192"/>
                    <a:pt x="510" y="249"/>
                  </a:cubicBezTo>
                  <a:cubicBezTo>
                    <a:pt x="567" y="306"/>
                    <a:pt x="650" y="527"/>
                    <a:pt x="675" y="684"/>
                  </a:cubicBezTo>
                  <a:cubicBezTo>
                    <a:pt x="700" y="841"/>
                    <a:pt x="682" y="1177"/>
                    <a:pt x="660" y="1194"/>
                  </a:cubicBezTo>
                  <a:cubicBezTo>
                    <a:pt x="638" y="1211"/>
                    <a:pt x="538" y="968"/>
                    <a:pt x="540" y="788"/>
                  </a:cubicBezTo>
                  <a:cubicBezTo>
                    <a:pt x="542" y="608"/>
                    <a:pt x="605" y="134"/>
                    <a:pt x="675" y="114"/>
                  </a:cubicBezTo>
                  <a:cubicBezTo>
                    <a:pt x="745" y="94"/>
                    <a:pt x="913" y="479"/>
                    <a:pt x="960" y="669"/>
                  </a:cubicBezTo>
                  <a:cubicBezTo>
                    <a:pt x="1007" y="859"/>
                    <a:pt x="992" y="1238"/>
                    <a:pt x="960" y="1253"/>
                  </a:cubicBezTo>
                  <a:cubicBezTo>
                    <a:pt x="928" y="1268"/>
                    <a:pt x="767" y="965"/>
                    <a:pt x="765" y="758"/>
                  </a:cubicBezTo>
                  <a:cubicBezTo>
                    <a:pt x="763" y="551"/>
                    <a:pt x="870" y="16"/>
                    <a:pt x="945" y="8"/>
                  </a:cubicBezTo>
                  <a:cubicBezTo>
                    <a:pt x="1020" y="0"/>
                    <a:pt x="1170" y="500"/>
                    <a:pt x="1215" y="713"/>
                  </a:cubicBezTo>
                  <a:cubicBezTo>
                    <a:pt x="1260" y="926"/>
                    <a:pt x="1215" y="1164"/>
                    <a:pt x="1215" y="1283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AutoShape 38"/>
            <p:cNvSpPr>
              <a:spLocks noChangeArrowheads="1"/>
            </p:cNvSpPr>
            <p:nvPr/>
          </p:nvSpPr>
          <p:spPr bwMode="auto">
            <a:xfrm rot="5660089" flipH="1" flipV="1">
              <a:off x="2291" y="282"/>
              <a:ext cx="1203" cy="639"/>
            </a:xfrm>
            <a:prstGeom prst="parallelogram">
              <a:avLst>
                <a:gd name="adj" fmla="val 79419"/>
              </a:avLst>
            </a:prstGeom>
            <a:solidFill>
              <a:schemeClr val="folHlink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endParaRPr lang="zh-CN" altLang="en-US">
                <a:solidFill>
                  <a:srgbClr val="000000"/>
                </a:solidFill>
                <a:latin typeface="Century Schoolbook" pitchFamily="18" charset="0"/>
                <a:sym typeface="宋体" pitchFamily="2" charset="-122"/>
              </a:endParaRPr>
            </a:p>
          </p:txBody>
        </p:sp>
        <p:sp>
          <p:nvSpPr>
            <p:cNvPr id="52" name="Line 39"/>
            <p:cNvSpPr>
              <a:spLocks noChangeShapeType="1"/>
            </p:cNvSpPr>
            <p:nvPr/>
          </p:nvSpPr>
          <p:spPr bwMode="auto">
            <a:xfrm rot="300000">
              <a:off x="2601" y="141"/>
              <a:ext cx="637" cy="5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Line 40"/>
            <p:cNvSpPr>
              <a:spLocks noChangeShapeType="1"/>
            </p:cNvSpPr>
            <p:nvPr/>
          </p:nvSpPr>
          <p:spPr bwMode="auto">
            <a:xfrm rot="300000">
              <a:off x="2585" y="278"/>
              <a:ext cx="638" cy="50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Line 41"/>
            <p:cNvSpPr>
              <a:spLocks noChangeShapeType="1"/>
            </p:cNvSpPr>
            <p:nvPr/>
          </p:nvSpPr>
          <p:spPr bwMode="auto">
            <a:xfrm rot="300000">
              <a:off x="2558" y="546"/>
              <a:ext cx="637" cy="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Line 42"/>
            <p:cNvSpPr>
              <a:spLocks noChangeShapeType="1"/>
            </p:cNvSpPr>
            <p:nvPr/>
          </p:nvSpPr>
          <p:spPr bwMode="auto">
            <a:xfrm rot="300000">
              <a:off x="2568" y="421"/>
              <a:ext cx="638" cy="5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Line 43"/>
            <p:cNvSpPr>
              <a:spLocks noChangeShapeType="1"/>
            </p:cNvSpPr>
            <p:nvPr/>
          </p:nvSpPr>
          <p:spPr bwMode="auto">
            <a:xfrm rot="300000">
              <a:off x="2640" y="45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Line 44"/>
            <p:cNvSpPr>
              <a:spLocks noChangeShapeType="1"/>
            </p:cNvSpPr>
            <p:nvPr/>
          </p:nvSpPr>
          <p:spPr bwMode="auto">
            <a:xfrm rot="300000">
              <a:off x="2673" y="72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Line 45"/>
            <p:cNvSpPr>
              <a:spLocks noChangeShapeType="1"/>
            </p:cNvSpPr>
            <p:nvPr/>
          </p:nvSpPr>
          <p:spPr bwMode="auto">
            <a:xfrm rot="300000">
              <a:off x="2689" y="88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Line 46"/>
            <p:cNvSpPr>
              <a:spLocks noChangeShapeType="1"/>
            </p:cNvSpPr>
            <p:nvPr/>
          </p:nvSpPr>
          <p:spPr bwMode="auto">
            <a:xfrm rot="300000">
              <a:off x="2706" y="89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Line 47"/>
            <p:cNvSpPr>
              <a:spLocks noChangeShapeType="1"/>
            </p:cNvSpPr>
            <p:nvPr/>
          </p:nvSpPr>
          <p:spPr bwMode="auto">
            <a:xfrm rot="300000">
              <a:off x="2722" y="105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48"/>
            <p:cNvSpPr>
              <a:spLocks noChangeShapeType="1"/>
            </p:cNvSpPr>
            <p:nvPr/>
          </p:nvSpPr>
          <p:spPr bwMode="auto">
            <a:xfrm rot="300000">
              <a:off x="2746" y="134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Line 49"/>
            <p:cNvSpPr>
              <a:spLocks noChangeShapeType="1"/>
            </p:cNvSpPr>
            <p:nvPr/>
          </p:nvSpPr>
          <p:spPr bwMode="auto">
            <a:xfrm rot="300000">
              <a:off x="2779" y="161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Line 50"/>
            <p:cNvSpPr>
              <a:spLocks noChangeShapeType="1"/>
            </p:cNvSpPr>
            <p:nvPr/>
          </p:nvSpPr>
          <p:spPr bwMode="auto">
            <a:xfrm rot="300000">
              <a:off x="2795" y="177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Line 51"/>
            <p:cNvSpPr>
              <a:spLocks noChangeShapeType="1"/>
            </p:cNvSpPr>
            <p:nvPr/>
          </p:nvSpPr>
          <p:spPr bwMode="auto">
            <a:xfrm rot="300000">
              <a:off x="2812" y="178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Line 52"/>
            <p:cNvSpPr>
              <a:spLocks noChangeShapeType="1"/>
            </p:cNvSpPr>
            <p:nvPr/>
          </p:nvSpPr>
          <p:spPr bwMode="auto">
            <a:xfrm rot="300000">
              <a:off x="2828" y="194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Line 53"/>
            <p:cNvSpPr>
              <a:spLocks noChangeShapeType="1"/>
            </p:cNvSpPr>
            <p:nvPr/>
          </p:nvSpPr>
          <p:spPr bwMode="auto">
            <a:xfrm rot="300000">
              <a:off x="2845" y="223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Line 54"/>
            <p:cNvSpPr>
              <a:spLocks noChangeShapeType="1"/>
            </p:cNvSpPr>
            <p:nvPr/>
          </p:nvSpPr>
          <p:spPr bwMode="auto">
            <a:xfrm rot="300000">
              <a:off x="2878" y="250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Line 55"/>
            <p:cNvSpPr>
              <a:spLocks noChangeShapeType="1"/>
            </p:cNvSpPr>
            <p:nvPr/>
          </p:nvSpPr>
          <p:spPr bwMode="auto">
            <a:xfrm rot="300000">
              <a:off x="2894" y="266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Line 56"/>
            <p:cNvSpPr>
              <a:spLocks noChangeShapeType="1"/>
            </p:cNvSpPr>
            <p:nvPr/>
          </p:nvSpPr>
          <p:spPr bwMode="auto">
            <a:xfrm rot="300000">
              <a:off x="2911" y="267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Line 57"/>
            <p:cNvSpPr>
              <a:spLocks noChangeShapeType="1"/>
            </p:cNvSpPr>
            <p:nvPr/>
          </p:nvSpPr>
          <p:spPr bwMode="auto">
            <a:xfrm rot="300000">
              <a:off x="2927" y="283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Line 58"/>
            <p:cNvSpPr>
              <a:spLocks noChangeShapeType="1"/>
            </p:cNvSpPr>
            <p:nvPr/>
          </p:nvSpPr>
          <p:spPr bwMode="auto">
            <a:xfrm rot="300000">
              <a:off x="2943" y="312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Line 59"/>
            <p:cNvSpPr>
              <a:spLocks noChangeShapeType="1"/>
            </p:cNvSpPr>
            <p:nvPr/>
          </p:nvSpPr>
          <p:spPr bwMode="auto">
            <a:xfrm rot="300000">
              <a:off x="2976" y="339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Line 60"/>
            <p:cNvSpPr>
              <a:spLocks noChangeShapeType="1"/>
            </p:cNvSpPr>
            <p:nvPr/>
          </p:nvSpPr>
          <p:spPr bwMode="auto">
            <a:xfrm rot="300000">
              <a:off x="2992" y="355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Line 61"/>
            <p:cNvSpPr>
              <a:spLocks noChangeShapeType="1"/>
            </p:cNvSpPr>
            <p:nvPr/>
          </p:nvSpPr>
          <p:spPr bwMode="auto">
            <a:xfrm rot="300000">
              <a:off x="3009" y="356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Line 62"/>
            <p:cNvSpPr>
              <a:spLocks noChangeShapeType="1"/>
            </p:cNvSpPr>
            <p:nvPr/>
          </p:nvSpPr>
          <p:spPr bwMode="auto">
            <a:xfrm rot="300000">
              <a:off x="3025" y="372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Line 63"/>
            <p:cNvSpPr>
              <a:spLocks noChangeShapeType="1"/>
            </p:cNvSpPr>
            <p:nvPr/>
          </p:nvSpPr>
          <p:spPr bwMode="auto">
            <a:xfrm rot="300000">
              <a:off x="3041" y="401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Line 64"/>
            <p:cNvSpPr>
              <a:spLocks noChangeShapeType="1"/>
            </p:cNvSpPr>
            <p:nvPr/>
          </p:nvSpPr>
          <p:spPr bwMode="auto">
            <a:xfrm rot="300000">
              <a:off x="3074" y="428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Line 65"/>
            <p:cNvSpPr>
              <a:spLocks noChangeShapeType="1"/>
            </p:cNvSpPr>
            <p:nvPr/>
          </p:nvSpPr>
          <p:spPr bwMode="auto">
            <a:xfrm rot="300000">
              <a:off x="3090" y="444"/>
              <a:ext cx="1" cy="672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Line 66"/>
            <p:cNvSpPr>
              <a:spLocks noChangeShapeType="1"/>
            </p:cNvSpPr>
            <p:nvPr/>
          </p:nvSpPr>
          <p:spPr bwMode="auto">
            <a:xfrm rot="300000">
              <a:off x="3107" y="445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Line 67"/>
            <p:cNvSpPr>
              <a:spLocks noChangeShapeType="1"/>
            </p:cNvSpPr>
            <p:nvPr/>
          </p:nvSpPr>
          <p:spPr bwMode="auto">
            <a:xfrm rot="300000">
              <a:off x="3123" y="461"/>
              <a:ext cx="1" cy="673"/>
            </a:xfrm>
            <a:prstGeom prst="line">
              <a:avLst/>
            </a:prstGeom>
            <a:noFill/>
            <a:ln w="0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Line 68"/>
            <p:cNvSpPr>
              <a:spLocks noChangeShapeType="1"/>
            </p:cNvSpPr>
            <p:nvPr/>
          </p:nvSpPr>
          <p:spPr bwMode="auto">
            <a:xfrm flipV="1">
              <a:off x="2855" y="891"/>
              <a:ext cx="1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zh-CN" altLang="en-US"/>
            </a:p>
          </p:txBody>
        </p:sp>
        <p:sp>
          <p:nvSpPr>
            <p:cNvPr id="82" name="Line 69"/>
            <p:cNvSpPr>
              <a:spLocks noChangeShapeType="1"/>
            </p:cNvSpPr>
            <p:nvPr/>
          </p:nvSpPr>
          <p:spPr bwMode="auto">
            <a:xfrm>
              <a:off x="1502" y="555"/>
              <a:ext cx="1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84" name="直接连接符 83"/>
          <p:cNvCxnSpPr>
            <a:endCxn id="45" idx="1"/>
          </p:cNvCxnSpPr>
          <p:nvPr/>
        </p:nvCxnSpPr>
        <p:spPr>
          <a:xfrm flipV="1">
            <a:off x="1049700" y="1741713"/>
            <a:ext cx="331123" cy="128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2" name="Picture 2" descr="http://img3.app17.com/products/big/20121007/201210071134096971.png"/>
          <p:cNvPicPr>
            <a:picLocks noChangeAspect="1" noChangeArrowheads="1"/>
          </p:cNvPicPr>
          <p:nvPr/>
        </p:nvPicPr>
        <p:blipFill>
          <a:blip r:embed="rId8" cstate="print"/>
          <a:srcRect l="30240" t="15120" r="31961" b="11801"/>
          <a:stretch>
            <a:fillRect/>
          </a:stretch>
        </p:blipFill>
        <p:spPr bwMode="auto">
          <a:xfrm>
            <a:off x="1043608" y="3554760"/>
            <a:ext cx="936104" cy="1392155"/>
          </a:xfrm>
          <a:prstGeom prst="rect">
            <a:avLst/>
          </a:prstGeom>
          <a:noFill/>
        </p:spPr>
      </p:pic>
      <p:sp>
        <p:nvSpPr>
          <p:cNvPr id="86" name="矩形 91"/>
          <p:cNvSpPr>
            <a:spLocks noChangeArrowheads="1"/>
          </p:cNvSpPr>
          <p:nvPr/>
        </p:nvSpPr>
        <p:spPr bwMode="auto">
          <a:xfrm>
            <a:off x="2051720" y="1682552"/>
            <a:ext cx="8640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400" b="1" i="1" dirty="0">
                <a:latin typeface="Aparajita" pitchFamily="34" charset="0"/>
                <a:cs typeface="Aparajita" pitchFamily="34" charset="0"/>
              </a:rPr>
              <a:t>nanofibers </a:t>
            </a:r>
            <a:endParaRPr lang="zh-CN" altLang="en-US" sz="1400" b="1" i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2915816" y="692696"/>
            <a:ext cx="2736304" cy="511256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3563888" y="594928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Key process</a:t>
            </a:r>
            <a:endParaRPr lang="zh-CN" altLang="en-US" dirty="0"/>
          </a:p>
        </p:txBody>
      </p:sp>
      <p:sp>
        <p:nvSpPr>
          <p:cNvPr id="83" name="矩形 82"/>
          <p:cNvSpPr/>
          <p:nvPr/>
        </p:nvSpPr>
        <p:spPr>
          <a:xfrm>
            <a:off x="1835696" y="188640"/>
            <a:ext cx="5466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 smtClean="0"/>
              <a:t>Electrospun</a:t>
            </a:r>
            <a:r>
              <a:rPr lang="en-US" altLang="zh-CN" sz="2400" b="1" dirty="0" smtClean="0"/>
              <a:t> </a:t>
            </a:r>
            <a:r>
              <a:rPr lang="en-US" altLang="zh-CN" sz="2400" b="1" dirty="0" err="1" smtClean="0"/>
              <a:t>nanofibes</a:t>
            </a:r>
            <a:r>
              <a:rPr lang="en-US" altLang="zh-CN" sz="2400" b="1" dirty="0" smtClean="0"/>
              <a:t> and extraction</a:t>
            </a:r>
            <a:endParaRPr lang="zh-CN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Packed </a:t>
            </a:r>
            <a:r>
              <a:rPr lang="en-US" altLang="zh-CN" sz="2800" b="1" dirty="0" err="1" smtClean="0">
                <a:latin typeface="Times New Roman" pitchFamily="18" charset="0"/>
                <a:cs typeface="Times New Roman" pitchFamily="18" charset="0"/>
              </a:rPr>
              <a:t>nanofiber</a:t>
            </a:r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 solid-phase extraction devices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内容占位符 3" descr="褚兰玲t3w"/>
          <p:cNvPicPr>
            <a:picLocks noGrp="1"/>
          </p:cNvPicPr>
          <p:nvPr>
            <p:ph idx="1"/>
          </p:nvPr>
        </p:nvPicPr>
        <p:blipFill>
          <a:blip r:embed="rId2" cstate="print"/>
          <a:srcRect r="3659"/>
          <a:stretch>
            <a:fillRect/>
          </a:stretch>
        </p:blipFill>
        <p:spPr bwMode="auto">
          <a:xfrm>
            <a:off x="611560" y="1628800"/>
            <a:ext cx="56886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772816"/>
            <a:ext cx="262778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/>
          <a:srcRect t="13455"/>
          <a:stretch>
            <a:fillRect/>
          </a:stretch>
        </p:blipFill>
        <p:spPr bwMode="auto">
          <a:xfrm>
            <a:off x="1547664" y="4509120"/>
            <a:ext cx="6124575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03648" y="0"/>
            <a:ext cx="5770984" cy="1066130"/>
          </a:xfrm>
        </p:spPr>
        <p:txBody>
          <a:bodyPr>
            <a:normAutofit fontScale="90000"/>
          </a:bodyPr>
          <a:lstStyle/>
          <a:p>
            <a:r>
              <a:rPr lang="en-US" altLang="zh-CN" b="1" dirty="0" smtClean="0"/>
              <a:t>Extraction procedure</a:t>
            </a:r>
            <a:endParaRPr lang="zh-CN" altLang="en-US" b="1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 flipH="1">
            <a:off x="539552" y="908720"/>
            <a:ext cx="7344816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lvl="0" indent="-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 bmk="">
                <a:latin typeface="Calibri" pitchFamily="34" charset="0"/>
                <a:ea typeface="宋体" pitchFamily="2" charset="-122"/>
                <a:cs typeface="Times New Roman" pitchFamily="18" charset="0"/>
              </a:rPr>
              <a:t>1. Prepared columns</a:t>
            </a:r>
            <a:r>
              <a:rPr lang="en-US" altLang="zh-CN" sz="2800" dirty="0" smtClean="0" bmk="OLE_LINK94">
                <a:latin typeface="Calibri" pitchFamily="34" charset="0"/>
                <a:ea typeface="宋体" pitchFamily="2" charset="-122"/>
                <a:cs typeface="Times New Roman" pitchFamily="18" charset="0"/>
              </a:rPr>
              <a:t>: </a:t>
            </a:r>
            <a:r>
              <a:rPr lang="en-US" altLang="zh-CN" sz="2800" dirty="0" smtClean="0" bmk="">
                <a:latin typeface="Calibri" pitchFamily="34" charset="0"/>
                <a:ea typeface="宋体" pitchFamily="2" charset="-122"/>
                <a:cs typeface="Times New Roman" pitchFamily="18" charset="0"/>
              </a:rPr>
              <a:t>packing 5-10mg nanofibers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 bmk=""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8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2. </a:t>
            </a:r>
            <a:r>
              <a:rPr lang="en-US" altLang="zh-CN" sz="2800" dirty="0" smtClean="0" bmk="">
                <a:latin typeface="Calibri" pitchFamily="34" charset="0"/>
                <a:ea typeface="宋体" pitchFamily="2" charset="-122"/>
                <a:cs typeface="Times New Roman" pitchFamily="18" charset="0"/>
              </a:rPr>
              <a:t>Activated </a:t>
            </a:r>
            <a:r>
              <a:rPr kumimoji="0" lang="en-US" altLang="zh-CN" sz="28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columns: </a:t>
            </a:r>
            <a:r>
              <a:rPr lang="en-US" altLang="zh-CN" sz="2800" dirty="0" smtClean="0"/>
              <a:t>100 µL of methanol, followed by 100 µL of </a:t>
            </a:r>
            <a:r>
              <a:rPr lang="en-US" altLang="zh-CN" sz="2800" dirty="0" err="1" smtClean="0"/>
              <a:t>deionized</a:t>
            </a:r>
            <a:r>
              <a:rPr lang="en-US" altLang="zh-CN" sz="2800" dirty="0" smtClean="0"/>
              <a:t> water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altLang="zh-CN" sz="2800" b="0" i="0" u="none" strike="noStrike" cap="none" normalizeH="0" baseline="0" dirty="0" smtClean="0" bmk="">
              <a:ln>
                <a:noFill/>
              </a:ln>
              <a:solidFill>
                <a:srgbClr val="0D0D0D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 bmk="">
                <a:solidFill>
                  <a:srgbClr val="0D0D0D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3.</a:t>
            </a:r>
            <a:r>
              <a:rPr lang="en-US" altLang="zh-CN" sz="2800" dirty="0" smtClean="0"/>
              <a:t>Sample pretreatment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/>
              <a:t>4. Elution: quantitatively eluted with 200 µL of ethanol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latin typeface="Calibri" pitchFamily="34" charset="0"/>
                <a:ea typeface="宋体" pitchFamily="2" charset="-122"/>
                <a:cs typeface="Times New Roman" pitchFamily="18" charset="0"/>
              </a:rPr>
              <a:t>5. </a:t>
            </a:r>
            <a:r>
              <a:rPr lang="en-US" altLang="zh-CN" sz="2800" dirty="0" smtClean="0">
                <a:solidFill>
                  <a:srgbClr val="0D0D0D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eluate</a:t>
            </a:r>
            <a:r>
              <a:rPr lang="en-US" altLang="zh-CN" sz="2800" dirty="0" smtClean="0">
                <a:latin typeface="Calibri" pitchFamily="34" charset="0"/>
                <a:ea typeface="宋体" pitchFamily="2" charset="-122"/>
                <a:cs typeface="Times New Roman" pitchFamily="18" charset="0"/>
              </a:rPr>
              <a:t>20</a:t>
            </a:r>
            <a:r>
              <a:rPr lang="en-US" altLang="zh-CN" sz="2800" dirty="0" smtClean="0">
                <a:solidFill>
                  <a:srgbClr val="0D0D0D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μL was injected into the</a:t>
            </a:r>
            <a:r>
              <a:rPr lang="en-US" altLang="zh-CN" sz="2800" dirty="0" smtClean="0">
                <a:latin typeface="Calibri" pitchFamily="34" charset="0"/>
                <a:ea typeface="宋体" pitchFamily="2" charset="-122"/>
                <a:cs typeface="Times New Roman" pitchFamily="18" charset="0"/>
              </a:rPr>
              <a:t> HPL</a:t>
            </a:r>
            <a:r>
              <a:rPr lang="en-US" altLang="zh-CN" sz="2800" dirty="0" smtClean="0">
                <a:solidFill>
                  <a:srgbClr val="0D0D0D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C</a:t>
            </a:r>
            <a:r>
              <a:rPr lang="en-US" altLang="zh-CN" sz="2800" dirty="0" smtClean="0">
                <a:latin typeface="Calibri" pitchFamily="34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0D0D0D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via an  </a:t>
            </a:r>
            <a:r>
              <a:rPr lang="en-US" altLang="zh-CN" sz="2800" dirty="0" err="1" smtClean="0">
                <a:solidFill>
                  <a:srgbClr val="0D0D0D"/>
                </a:solidFill>
                <a:latin typeface="Calibri" pitchFamily="34" charset="0"/>
                <a:ea typeface="宋体" pitchFamily="2" charset="-122"/>
                <a:cs typeface="Times New Roman" pitchFamily="18" charset="0"/>
              </a:rPr>
              <a:t>autosampler</a:t>
            </a:r>
            <a:endParaRPr lang="en-US" altLang="zh-CN" sz="28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altLang="zh-CN" sz="2800" b="0" i="0" u="none" strike="noStrike" cap="none" normalizeH="0" baseline="0" dirty="0" smtClean="0" bmk="">
              <a:ln>
                <a:noFill/>
              </a:ln>
              <a:solidFill>
                <a:srgbClr val="0D0D0D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 l="2535" t="2153"/>
          <a:stretch>
            <a:fillRect/>
          </a:stretch>
        </p:blipFill>
        <p:spPr bwMode="auto">
          <a:xfrm>
            <a:off x="467544" y="1700808"/>
            <a:ext cx="8132390" cy="368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箭头连接符 16"/>
          <p:cNvCxnSpPr/>
          <p:nvPr/>
        </p:nvCxnSpPr>
        <p:spPr>
          <a:xfrm>
            <a:off x="5021263" y="2565400"/>
            <a:ext cx="1012825" cy="0"/>
          </a:xfrm>
          <a:prstGeom prst="straightConnector1">
            <a:avLst/>
          </a:prstGeom>
          <a:ln w="34925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4140200" y="2565400"/>
            <a:ext cx="271463" cy="0"/>
          </a:xfrm>
          <a:prstGeom prst="straightConnector1">
            <a:avLst/>
          </a:prstGeom>
          <a:ln w="34925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4" name="TextBox 23"/>
          <p:cNvSpPr txBox="1">
            <a:spLocks noChangeArrowheads="1"/>
          </p:cNvSpPr>
          <p:nvPr/>
        </p:nvSpPr>
        <p:spPr bwMode="auto">
          <a:xfrm>
            <a:off x="2195736" y="5733256"/>
            <a:ext cx="4016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HPLC- fluorescence detection</a:t>
            </a:r>
            <a:endParaRPr lang="zh-CN" alt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39552" y="1988840"/>
            <a:ext cx="8154987" cy="3673475"/>
            <a:chOff x="395288" y="1268760"/>
            <a:chExt cx="8154987" cy="3673475"/>
          </a:xfrm>
        </p:grpSpPr>
        <p:pic>
          <p:nvPicPr>
            <p:cNvPr id="21508" name="Picture 5" descr="C:\Users\Administrator\Desktop\3I6}BTSVTYBUQ`1%KFG5$OD_conew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96136" y="1268760"/>
              <a:ext cx="1435100" cy="367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" name="组合 25"/>
            <p:cNvGrpSpPr>
              <a:grpSpLocks/>
            </p:cNvGrpSpPr>
            <p:nvPr/>
          </p:nvGrpSpPr>
          <p:grpSpPr bwMode="auto">
            <a:xfrm>
              <a:off x="6581775" y="1738313"/>
              <a:ext cx="1968500" cy="2760662"/>
              <a:chOff x="7103965" y="1732166"/>
              <a:chExt cx="1967205" cy="2761275"/>
            </a:xfrm>
          </p:grpSpPr>
          <p:sp>
            <p:nvSpPr>
              <p:cNvPr id="21516" name="矩形 10"/>
              <p:cNvSpPr>
                <a:spLocks noChangeArrowheads="1"/>
              </p:cNvSpPr>
              <p:nvPr/>
            </p:nvSpPr>
            <p:spPr bwMode="auto">
              <a:xfrm>
                <a:off x="7103965" y="1732166"/>
                <a:ext cx="166584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i="1" dirty="0">
                    <a:latin typeface="Times New Roman" pitchFamily="18" charset="0"/>
                    <a:cs typeface="Times New Roman" pitchFamily="18" charset="0"/>
                  </a:rPr>
                  <a:t>gastight syringe</a:t>
                </a:r>
                <a:endParaRPr lang="zh-CN" altLang="en-US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17" name="矩形 11"/>
              <p:cNvSpPr>
                <a:spLocks noChangeArrowheads="1"/>
              </p:cNvSpPr>
              <p:nvPr/>
            </p:nvSpPr>
            <p:spPr bwMode="auto">
              <a:xfrm>
                <a:off x="7103965" y="2564904"/>
                <a:ext cx="196720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i="1">
                    <a:latin typeface="Times New Roman" pitchFamily="18" charset="0"/>
                    <a:cs typeface="Times New Roman" pitchFamily="18" charset="0"/>
                  </a:rPr>
                  <a:t>solid phase column</a:t>
                </a:r>
                <a:endParaRPr lang="zh-CN" altLang="en-US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18" name="矩形 12"/>
              <p:cNvSpPr>
                <a:spLocks noChangeArrowheads="1"/>
              </p:cNvSpPr>
              <p:nvPr/>
            </p:nvSpPr>
            <p:spPr bwMode="auto">
              <a:xfrm>
                <a:off x="7161673" y="3086636"/>
                <a:ext cx="190949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i="1">
                    <a:latin typeface="Times New Roman" pitchFamily="18" charset="0"/>
                    <a:cs typeface="Times New Roman" pitchFamily="18" charset="0"/>
                  </a:rPr>
                  <a:t>packed nanofibers</a:t>
                </a:r>
                <a:endParaRPr lang="zh-CN" altLang="en-US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519" name="矩形 13"/>
              <p:cNvSpPr>
                <a:spLocks noChangeArrowheads="1"/>
              </p:cNvSpPr>
              <p:nvPr/>
            </p:nvSpPr>
            <p:spPr bwMode="auto">
              <a:xfrm>
                <a:off x="7161673" y="4124109"/>
                <a:ext cx="13879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i="1">
                    <a:latin typeface="Times New Roman" pitchFamily="18" charset="0"/>
                    <a:cs typeface="Times New Roman" pitchFamily="18" charset="0"/>
                  </a:rPr>
                  <a:t>receiver tube</a:t>
                </a:r>
                <a:endParaRPr lang="zh-CN" altLang="en-US" i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21510" name="Picture 7" descr="http://f.hiphotos.baidu.com/baike/c0%3Dbaike80%2C5%2C5%2C80%2C26/sign=fe3482962edda3cc1fe9b07260805264/962bd40735fae6cdce8bb0680fb30f2442a70fff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0513" y="1738313"/>
              <a:ext cx="2619375" cy="2392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3" name="矩形 22"/>
            <p:cNvSpPr>
              <a:spLocks noChangeArrowheads="1"/>
            </p:cNvSpPr>
            <p:nvPr/>
          </p:nvSpPr>
          <p:spPr bwMode="auto">
            <a:xfrm>
              <a:off x="395288" y="2251075"/>
              <a:ext cx="2952750" cy="175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Clr>
                  <a:srgbClr val="FF0000"/>
                </a:buClr>
                <a:buSzPct val="150000"/>
                <a:buFont typeface="Arial" pitchFamily="34" charset="0"/>
                <a:buChar char="♫"/>
              </a:pPr>
              <a:r>
                <a:rPr lang="en-US" altLang="zh-CN" b="1" i="1">
                  <a:latin typeface="Times New Roman" pitchFamily="18" charset="0"/>
                  <a:cs typeface="Times New Roman" pitchFamily="18" charset="0"/>
                </a:rPr>
                <a:t> Sample centrifugation</a:t>
              </a:r>
            </a:p>
            <a:p>
              <a:pPr>
                <a:lnSpc>
                  <a:spcPct val="150000"/>
                </a:lnSpc>
                <a:buClr>
                  <a:srgbClr val="FF0000"/>
                </a:buClr>
                <a:buSzPct val="150000"/>
                <a:buFont typeface="Arial" pitchFamily="34" charset="0"/>
                <a:buChar char="♫"/>
              </a:pPr>
              <a:r>
                <a:rPr lang="en-US" altLang="zh-CN" b="1" i="1">
                  <a:latin typeface="Times New Roman" pitchFamily="18" charset="0"/>
                  <a:cs typeface="Times New Roman" pitchFamily="18" charset="0"/>
                </a:rPr>
                <a:t> Supernatant transfer</a:t>
              </a:r>
            </a:p>
            <a:p>
              <a:pPr>
                <a:lnSpc>
                  <a:spcPct val="150000"/>
                </a:lnSpc>
                <a:buClr>
                  <a:srgbClr val="FF0000"/>
                </a:buClr>
                <a:buSzPct val="150000"/>
                <a:buFont typeface="Arial" pitchFamily="34" charset="0"/>
                <a:buChar char="♫"/>
              </a:pPr>
              <a:r>
                <a:rPr lang="en-US" altLang="zh-CN" i="1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zh-CN" b="1" i="1">
                  <a:latin typeface="Times New Roman" pitchFamily="18" charset="0"/>
                  <a:cs typeface="Times New Roman" pitchFamily="18" charset="0"/>
                </a:rPr>
                <a:t>Solid phase extraction</a:t>
              </a:r>
            </a:p>
            <a:p>
              <a:pPr>
                <a:lnSpc>
                  <a:spcPct val="150000"/>
                </a:lnSpc>
                <a:buClr>
                  <a:srgbClr val="FF0000"/>
                </a:buClr>
                <a:buSzPct val="150000"/>
                <a:buFont typeface="Arial" pitchFamily="34" charset="0"/>
                <a:buChar char="♫"/>
              </a:pPr>
              <a:r>
                <a:rPr lang="en-US" altLang="zh-CN" b="1" i="1">
                  <a:latin typeface="Times New Roman" pitchFamily="18" charset="0"/>
                  <a:cs typeface="Times New Roman" pitchFamily="18" charset="0"/>
                </a:rPr>
                <a:t> Eluent injection</a:t>
              </a:r>
            </a:p>
          </p:txBody>
        </p:sp>
        <p:sp>
          <p:nvSpPr>
            <p:cNvPr id="21515" name="矩形 24"/>
            <p:cNvSpPr>
              <a:spLocks noChangeArrowheads="1"/>
            </p:cNvSpPr>
            <p:nvPr/>
          </p:nvSpPr>
          <p:spPr bwMode="auto">
            <a:xfrm>
              <a:off x="684213" y="1554163"/>
              <a:ext cx="2016125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200" b="1">
                  <a:latin typeface="华文行楷" pitchFamily="2" charset="-122"/>
                  <a:ea typeface="华文行楷" pitchFamily="2" charset="-122"/>
                </a:rPr>
                <a:t>Procedures</a:t>
              </a:r>
              <a:endParaRPr lang="zh-CN" altLang="en-US" sz="3200" b="1">
                <a:latin typeface="华文行楷" pitchFamily="2" charset="-122"/>
                <a:ea typeface="华文行楷" pitchFamily="2" charset="-122"/>
              </a:endParaRPr>
            </a:p>
          </p:txBody>
        </p:sp>
      </p:grpSp>
      <p:sp>
        <p:nvSpPr>
          <p:cNvPr id="16" name="标题 1"/>
          <p:cNvSpPr txBox="1">
            <a:spLocks/>
          </p:cNvSpPr>
          <p:nvPr/>
        </p:nvSpPr>
        <p:spPr>
          <a:xfrm>
            <a:off x="539552" y="332656"/>
            <a:ext cx="8329642" cy="11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Monoamine neurotransmitters (MANTs) in human plasma- </a:t>
            </a:r>
            <a:r>
              <a:rPr kumimoji="0" lang="en-US" altLang="zh-CN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norepinephrine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(NE), epinephrine (E) and dopamine (DA), and 5-hydroxytryptamine (5-HT)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27584" y="5445224"/>
          <a:ext cx="7056781" cy="928762"/>
        </p:xfrm>
        <a:graphic>
          <a:graphicData uri="http://schemas.openxmlformats.org/drawingml/2006/table">
            <a:tbl>
              <a:tblPr/>
              <a:tblGrid>
                <a:gridCol w="2637893"/>
                <a:gridCol w="1055257"/>
                <a:gridCol w="1121210"/>
                <a:gridCol w="1055257"/>
                <a:gridCol w="1187164"/>
              </a:tblGrid>
              <a:tr h="451038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MANTs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DA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E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NE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5-HT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7724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Absolute  recoveries </a:t>
                      </a: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(%)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72.5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67.0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68.1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</a:pPr>
                      <a:r>
                        <a:rPr lang="en-US" sz="1800" b="1" kern="100" dirty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kern="100" dirty="0" smtClean="0">
                          <a:latin typeface="Times New Roman" pitchFamily="18" charset="0"/>
                          <a:ea typeface="宋体"/>
                          <a:cs typeface="Times New Roman" pitchFamily="18" charset="0"/>
                        </a:rPr>
                        <a:t>60.3</a:t>
                      </a:r>
                      <a:endParaRPr lang="zh-CN" sz="1800" b="1" kern="100" dirty="0">
                        <a:latin typeface="Times New Roman" pitchFamily="18" charset="0"/>
                        <a:ea typeface="宋体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544" name="Rectangle 1"/>
          <p:cNvSpPr>
            <a:spLocks noChangeArrowheads="1"/>
          </p:cNvSpPr>
          <p:nvPr/>
        </p:nvSpPr>
        <p:spPr bwMode="auto">
          <a:xfrm>
            <a:off x="1043608" y="5013176"/>
            <a:ext cx="7705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2000" b="1" dirty="0">
                <a:latin typeface="Calibri" pitchFamily="34" charset="0"/>
                <a:cs typeface="Calibri" pitchFamily="34" charset="0"/>
              </a:rPr>
              <a:t>The absolute extraction recovery of the composite </a:t>
            </a:r>
            <a:r>
              <a:rPr lang="en-US" altLang="zh-CN" sz="2000" b="1" dirty="0" err="1" smtClean="0">
                <a:latin typeface="Calibri" pitchFamily="34" charset="0"/>
                <a:cs typeface="Calibri" pitchFamily="34" charset="0"/>
              </a:rPr>
              <a:t>nanofibers</a:t>
            </a:r>
            <a:endParaRPr lang="en-US" altLang="zh-CN" sz="2000" b="1" dirty="0"/>
          </a:p>
        </p:txBody>
      </p:sp>
      <p:sp>
        <p:nvSpPr>
          <p:cNvPr id="22546" name="矩形 5"/>
          <p:cNvSpPr>
            <a:spLocks noChangeArrowheads="1"/>
          </p:cNvSpPr>
          <p:nvPr/>
        </p:nvSpPr>
        <p:spPr bwMode="auto">
          <a:xfrm>
            <a:off x="333447" y="260648"/>
            <a:ext cx="88105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hangingPunct="0"/>
            <a:r>
              <a:rPr lang="en-US" altLang="zh-CN" sz="2800" b="1" dirty="0"/>
              <a:t>Optimization of extraction </a:t>
            </a:r>
            <a:r>
              <a:rPr lang="en-US" altLang="zh-CN" sz="2800" b="1" dirty="0" smtClean="0"/>
              <a:t>condition: elution solvent</a:t>
            </a:r>
            <a:endParaRPr lang="zh-CN" altLang="zh-CN" sz="2800" b="1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t="4667" r="436" b="2001"/>
          <a:stretch>
            <a:fillRect/>
          </a:stretch>
        </p:blipFill>
        <p:spPr bwMode="auto">
          <a:xfrm>
            <a:off x="1547664" y="1844824"/>
            <a:ext cx="619268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971600" y="908720"/>
            <a:ext cx="684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optimizing adsorption conditions, such as adjusting PH, changing ion concentration, elution solvent 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868346"/>
          </a:xfrm>
        </p:spPr>
        <p:txBody>
          <a:bodyPr>
            <a:noAutofit/>
          </a:bodyPr>
          <a:lstStyle/>
          <a:p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Monoamine neurotransmitters (MANTs) in human plasma ---- </a:t>
            </a:r>
            <a:r>
              <a:rPr lang="en-US" altLang="zh-CN" sz="2000" b="1" dirty="0" err="1" smtClean="0">
                <a:latin typeface="Times New Roman" pitchFamily="18" charset="0"/>
                <a:cs typeface="Times New Roman" pitchFamily="18" charset="0"/>
              </a:rPr>
              <a:t>norepinephrine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 (NE), epinephrine (E) and dopamine (DA), and 5-hydroxytryptamine (5-HT)</a:t>
            </a:r>
          </a:p>
        </p:txBody>
      </p:sp>
      <p:pic>
        <p:nvPicPr>
          <p:cNvPr id="1026" name="对象 5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 t="6976" r="-37" b="-238"/>
          <a:stretch>
            <a:fillRect/>
          </a:stretch>
        </p:blipFill>
        <p:spPr bwMode="auto">
          <a:xfrm>
            <a:off x="467544" y="1340768"/>
            <a:ext cx="485778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5436096" y="1556792"/>
            <a:ext cx="37079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The chromatograms: </a:t>
            </a:r>
          </a:p>
          <a:p>
            <a:r>
              <a:rPr lang="en-US" altLang="zh-CN" sz="2000" dirty="0" smtClean="0"/>
              <a:t>(a) standard solution</a:t>
            </a:r>
          </a:p>
          <a:p>
            <a:r>
              <a:rPr lang="en-US" altLang="zh-CN" sz="2000" dirty="0" smtClean="0"/>
              <a:t>(b) spiked plasma sample</a:t>
            </a:r>
          </a:p>
          <a:p>
            <a:r>
              <a:rPr lang="en-US" altLang="zh-CN" sz="2000" dirty="0" smtClean="0"/>
              <a:t>(c) </a:t>
            </a:r>
            <a:r>
              <a:rPr lang="en-US" altLang="zh-CN" sz="2000" dirty="0" err="1" smtClean="0"/>
              <a:t>eluate</a:t>
            </a:r>
            <a:r>
              <a:rPr lang="en-US" altLang="zh-CN" sz="2000" dirty="0" smtClean="0"/>
              <a:t> of spiked solution extracted by the PFSPE column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611560" y="436510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dirty="0" smtClean="0"/>
              <a:t>The target </a:t>
            </a:r>
            <a:r>
              <a:rPr lang="en-US" altLang="zh-CN" sz="2000" dirty="0" err="1" smtClean="0"/>
              <a:t>analytes</a:t>
            </a:r>
            <a:r>
              <a:rPr lang="en-US" altLang="zh-CN" sz="2000" dirty="0" smtClean="0"/>
              <a:t> in the plasma sample extracted by the PFSPE column were clearly visible and the signal were enhanced. </a:t>
            </a:r>
          </a:p>
          <a:p>
            <a:pPr algn="just"/>
            <a:endParaRPr lang="en-US" altLang="zh-CN" sz="2000" dirty="0" smtClean="0"/>
          </a:p>
          <a:p>
            <a:pPr algn="just"/>
            <a:r>
              <a:rPr lang="en-US" altLang="zh-CN" sz="2000" dirty="0" smtClean="0"/>
              <a:t>In addition, the PFSPE column removed most of the interfering substances in the plasma sample, which reflected a good characteristic of selective extraction of the targets.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552728" cy="882352"/>
          </a:xfrm>
        </p:spPr>
        <p:txBody>
          <a:bodyPr>
            <a:noAutofit/>
          </a:bodyPr>
          <a:lstStyle/>
          <a:p>
            <a:r>
              <a:rPr lang="en-US" altLang="zh-CN" sz="2800" b="1" dirty="0" smtClean="0"/>
              <a:t>The possible extraction mechanism</a:t>
            </a:r>
            <a:endParaRPr lang="zh-CN" altLang="en-US" sz="28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339752" y="1124744"/>
          <a:ext cx="4824536" cy="3456384"/>
        </p:xfrm>
        <a:graphic>
          <a:graphicData uri="http://schemas.openxmlformats.org/presentationml/2006/ole">
            <p:oleObj spid="_x0000_s2051" r:id="rId3" imgW="5208120" imgH="3310560" progId="">
              <p:embed/>
            </p:oleObj>
          </a:graphicData>
        </a:graphic>
      </p:graphicFrame>
      <p:sp>
        <p:nvSpPr>
          <p:cNvPr id="8" name="矩形 7"/>
          <p:cNvSpPr/>
          <p:nvPr/>
        </p:nvSpPr>
        <p:spPr>
          <a:xfrm>
            <a:off x="1331640" y="4797152"/>
            <a:ext cx="7596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The schematic diagram of interactions between MANTs and PVP-PS composite nanofibers. The red dotted lines represent hydrogen bonds</a:t>
            </a:r>
            <a:endParaRPr lang="zh-CN" altLang="en-US" dirty="0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915816" y="5589240"/>
            <a:ext cx="32403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200000"/>
              <a:buFont typeface="Arial" pitchFamily="34" charset="0"/>
              <a:buChar char="☺"/>
            </a:pPr>
            <a:r>
              <a:rPr lang="en-US" altLang="zh-CN" b="1" dirty="0">
                <a:latin typeface="Times New Roman" pitchFamily="18" charset="0"/>
                <a:cs typeface="Times New Roman" pitchFamily="18" charset="0"/>
              </a:rPr>
              <a:t>Strong hydrogen 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bond  </a:t>
            </a:r>
          </a:p>
          <a:p>
            <a:pPr>
              <a:buClr>
                <a:schemeClr val="accent2"/>
              </a:buClr>
              <a:buSzPct val="200000"/>
            </a:pP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chemeClr val="accent2"/>
              </a:buClr>
              <a:buSzPct val="200000"/>
              <a:buFont typeface="Arial" pitchFamily="34" charset="0"/>
              <a:buChar char="☺"/>
            </a:pP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Multiple attachment sites</a:t>
            </a:r>
            <a:endParaRPr lang="zh-CN" altLang="en-US" dirty="0"/>
          </a:p>
        </p:txBody>
      </p:sp>
      <p:pic>
        <p:nvPicPr>
          <p:cNvPr id="9" name="Picture 2" descr="D:\play\pb\东大校徽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921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0" y="1268413"/>
            <a:ext cx="5292725" cy="4492625"/>
            <a:chOff x="0" y="1268760"/>
            <a:chExt cx="5292080" cy="4492253"/>
          </a:xfrm>
        </p:grpSpPr>
        <p:sp>
          <p:nvSpPr>
            <p:cNvPr id="306202" name="AutoShape 26"/>
            <p:cNvSpPr>
              <a:spLocks noChangeArrowheads="1"/>
            </p:cNvSpPr>
            <p:nvPr/>
          </p:nvSpPr>
          <p:spPr bwMode="auto">
            <a:xfrm>
              <a:off x="323528" y="1268760"/>
              <a:ext cx="4093595" cy="587375"/>
            </a:xfrm>
            <a:prstGeom prst="flowChartAlternateProcess">
              <a:avLst/>
            </a:prstGeom>
            <a:gradFill rotWithShape="0">
              <a:gsLst>
                <a:gs pos="0">
                  <a:srgbClr val="CBCBCB">
                    <a:gamma/>
                    <a:shade val="72941"/>
                    <a:invGamma/>
                    <a:alpha val="35001"/>
                  </a:srgbClr>
                </a:gs>
                <a:gs pos="50000">
                  <a:srgbClr val="CBCBCB">
                    <a:alpha val="17000"/>
                  </a:srgbClr>
                </a:gs>
                <a:gs pos="100000">
                  <a:srgbClr val="CBCBCB">
                    <a:gamma/>
                    <a:shade val="72941"/>
                    <a:invGamma/>
                    <a:alpha val="35001"/>
                  </a:srgbClr>
                </a:gs>
              </a:gsLst>
              <a:lin ang="5400000" scaled="1"/>
            </a:gradFill>
            <a:ln w="12700" cap="sq">
              <a:solidFill>
                <a:srgbClr val="969696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/>
                <a:t>1mL sample </a:t>
              </a:r>
              <a:r>
                <a:rPr lang="en-US" altLang="zh-CN" b="1" dirty="0">
                  <a:latin typeface="Arial" pitchFamily="34" charset="0"/>
                  <a:ea typeface="宋体" pitchFamily="2" charset="-122"/>
                </a:rPr>
                <a:t>+</a:t>
              </a:r>
              <a:r>
                <a:rPr lang="en-US" altLang="zh-CN" dirty="0" smtClean="0"/>
                <a:t>0.2g EDTA-2Na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/>
                <a:t>ultrasonic extraction</a:t>
              </a:r>
              <a:endParaRPr lang="zh-CN" altLang="en-US" dirty="0">
                <a:latin typeface="Arial" pitchFamily="34" charset="0"/>
                <a:ea typeface="宋体" pitchFamily="2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06203" name="AutoShape 27"/>
            <p:cNvSpPr>
              <a:spLocks noChangeArrowheads="1"/>
            </p:cNvSpPr>
            <p:nvPr/>
          </p:nvSpPr>
          <p:spPr bwMode="auto">
            <a:xfrm>
              <a:off x="683485" y="3213162"/>
              <a:ext cx="3275856" cy="517525"/>
            </a:xfrm>
            <a:prstGeom prst="flowChartAlternateProcess">
              <a:avLst/>
            </a:prstGeom>
            <a:gradFill rotWithShape="0">
              <a:gsLst>
                <a:gs pos="0">
                  <a:srgbClr val="CBCBCB">
                    <a:gamma/>
                    <a:shade val="72941"/>
                    <a:invGamma/>
                    <a:alpha val="35001"/>
                  </a:srgbClr>
                </a:gs>
                <a:gs pos="50000">
                  <a:srgbClr val="CBCBCB">
                    <a:alpha val="17000"/>
                  </a:srgbClr>
                </a:gs>
                <a:gs pos="100000">
                  <a:srgbClr val="CBCBCB">
                    <a:gamma/>
                    <a:shade val="72941"/>
                    <a:invGamma/>
                    <a:alpha val="35001"/>
                  </a:srgbClr>
                </a:gs>
              </a:gsLst>
              <a:lin ang="5400000" scaled="1"/>
            </a:gradFill>
            <a:ln w="12700" cap="sq">
              <a:solidFill>
                <a:srgbClr val="969696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altLang="zh-CN" b="1" dirty="0" smtClean="0">
                  <a:solidFill>
                    <a:srgbClr val="7030A0"/>
                  </a:solidFill>
                  <a:latin typeface="Arial" pitchFamily="34" charset="0"/>
                  <a:ea typeface="宋体" pitchFamily="2" charset="-122"/>
                </a:rPr>
                <a:t>HCX</a:t>
              </a:r>
              <a:r>
                <a:rPr lang="en-US" altLang="zh-CN" b="1" dirty="0" smtClean="0">
                  <a:solidFill>
                    <a:srgbClr val="7030A0"/>
                  </a:solidFill>
                </a:rPr>
                <a:t> </a:t>
              </a:r>
              <a:r>
                <a:rPr lang="en-US" altLang="zh-CN" b="1" dirty="0" smtClean="0">
                  <a:solidFill>
                    <a:srgbClr val="7030A0"/>
                  </a:solidFill>
                  <a:latin typeface="Arial" pitchFamily="34" charset="0"/>
                  <a:ea typeface="宋体" pitchFamily="2" charset="-122"/>
                </a:rPr>
                <a:t>extraction</a:t>
              </a:r>
              <a:r>
                <a:rPr lang="en-US" altLang="zh-CN" b="1" dirty="0" smtClean="0">
                  <a:solidFill>
                    <a:srgbClr val="7030A0"/>
                  </a:solidFill>
                </a:rPr>
                <a:t> </a:t>
              </a:r>
              <a:r>
                <a:rPr lang="en-US" altLang="zh-CN" b="1" dirty="0" smtClean="0">
                  <a:solidFill>
                    <a:srgbClr val="7030A0"/>
                  </a:solidFill>
                  <a:latin typeface="Arial" pitchFamily="34" charset="0"/>
                  <a:ea typeface="宋体" pitchFamily="2" charset="-122"/>
                </a:rPr>
                <a:t>column</a:t>
              </a:r>
              <a:endParaRPr lang="zh-CN" altLang="en-US" b="1" dirty="0">
                <a:solidFill>
                  <a:srgbClr val="7030A0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58382" name="Line 28"/>
            <p:cNvSpPr>
              <a:spLocks noChangeShapeType="1"/>
            </p:cNvSpPr>
            <p:nvPr/>
          </p:nvSpPr>
          <p:spPr bwMode="auto">
            <a:xfrm flipH="1">
              <a:off x="2267468" y="1917242"/>
              <a:ext cx="1632" cy="287891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6205" name="AutoShape 29"/>
            <p:cNvSpPr>
              <a:spLocks noChangeArrowheads="1"/>
            </p:cNvSpPr>
            <p:nvPr/>
          </p:nvSpPr>
          <p:spPr bwMode="auto">
            <a:xfrm>
              <a:off x="1403647" y="4221088"/>
              <a:ext cx="2015807" cy="515938"/>
            </a:xfrm>
            <a:prstGeom prst="flowChartAlternateProcess">
              <a:avLst/>
            </a:prstGeom>
            <a:gradFill rotWithShape="0">
              <a:gsLst>
                <a:gs pos="0">
                  <a:srgbClr val="CBCBCB">
                    <a:gamma/>
                    <a:shade val="72941"/>
                    <a:invGamma/>
                    <a:alpha val="35001"/>
                  </a:srgbClr>
                </a:gs>
                <a:gs pos="50000">
                  <a:srgbClr val="CBCBCB">
                    <a:alpha val="17000"/>
                  </a:srgbClr>
                </a:gs>
                <a:gs pos="100000">
                  <a:srgbClr val="CBCBCB">
                    <a:gamma/>
                    <a:shade val="72941"/>
                    <a:invGamma/>
                    <a:alpha val="35001"/>
                  </a:srgbClr>
                </a:gs>
              </a:gsLst>
              <a:lin ang="5400000" scaled="1"/>
            </a:gradFill>
            <a:ln w="12700" cap="sq">
              <a:solidFill>
                <a:srgbClr val="969696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latin typeface="Arial" pitchFamily="34" charset="0"/>
                  <a:ea typeface="宋体" pitchFamily="2" charset="-122"/>
                </a:rPr>
                <a:t>washing</a:t>
              </a:r>
              <a:r>
                <a:rPr lang="zh-CN" altLang="en-US" b="1" dirty="0" smtClean="0">
                  <a:latin typeface="Arial" pitchFamily="34" charset="0"/>
                  <a:ea typeface="宋体" pitchFamily="2" charset="-122"/>
                </a:rPr>
                <a:t>、</a:t>
              </a:r>
              <a:r>
                <a:rPr lang="en-US" altLang="zh-CN" b="1" dirty="0" smtClean="0">
                  <a:latin typeface="Arial" pitchFamily="34" charset="0"/>
                  <a:ea typeface="宋体" pitchFamily="2" charset="-122"/>
                </a:rPr>
                <a:t>elution</a:t>
              </a:r>
              <a:endParaRPr lang="zh-CN" altLang="en-US" b="1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58386" name="Line 30"/>
            <p:cNvSpPr>
              <a:spLocks noChangeShapeType="1"/>
            </p:cNvSpPr>
            <p:nvPr/>
          </p:nvSpPr>
          <p:spPr bwMode="auto">
            <a:xfrm>
              <a:off x="2267468" y="3789178"/>
              <a:ext cx="0" cy="395287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6207" name="AutoShape 31"/>
            <p:cNvSpPr>
              <a:spLocks noChangeArrowheads="1"/>
            </p:cNvSpPr>
            <p:nvPr/>
          </p:nvSpPr>
          <p:spPr bwMode="auto">
            <a:xfrm>
              <a:off x="0" y="2204864"/>
              <a:ext cx="5292080" cy="515937"/>
            </a:xfrm>
            <a:prstGeom prst="flowChartAlternateProcess">
              <a:avLst/>
            </a:prstGeom>
            <a:gradFill rotWithShape="0">
              <a:gsLst>
                <a:gs pos="0">
                  <a:srgbClr val="CBCBCB">
                    <a:gamma/>
                    <a:shade val="72941"/>
                    <a:invGamma/>
                    <a:alpha val="35001"/>
                  </a:srgbClr>
                </a:gs>
                <a:gs pos="50000">
                  <a:srgbClr val="CBCBCB">
                    <a:alpha val="17000"/>
                  </a:srgbClr>
                </a:gs>
                <a:gs pos="100000">
                  <a:srgbClr val="CBCBCB">
                    <a:gamma/>
                    <a:shade val="72941"/>
                    <a:invGamma/>
                    <a:alpha val="35001"/>
                  </a:srgbClr>
                </a:gs>
              </a:gsLst>
              <a:lin ang="5400000" scaled="1"/>
            </a:gradFill>
            <a:ln w="12700" cap="sq">
              <a:solidFill>
                <a:srgbClr val="969696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/>
                <a:t>supernatant </a:t>
              </a:r>
              <a:r>
                <a:rPr lang="en-US" altLang="zh-CN" dirty="0" smtClean="0">
                  <a:latin typeface="Arial" pitchFamily="34" charset="0"/>
                  <a:ea typeface="宋体" pitchFamily="2" charset="-122"/>
                </a:rPr>
                <a:t>+</a:t>
              </a:r>
              <a:r>
                <a:rPr lang="en-US" altLang="zh-CN" dirty="0" smtClean="0"/>
                <a:t>1mL EDTA-</a:t>
              </a:r>
              <a:r>
                <a:rPr lang="en-US" altLang="zh-CN" dirty="0" err="1" smtClean="0"/>
                <a:t>Mcllvaine</a:t>
              </a:r>
              <a:r>
                <a:rPr lang="en-US" altLang="zh-CN" dirty="0" smtClean="0"/>
                <a:t> buffer solution</a:t>
              </a:r>
              <a:endParaRPr lang="zh-CN" altLang="en-US" dirty="0"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58390" name="Line 32"/>
            <p:cNvSpPr>
              <a:spLocks noChangeShapeType="1"/>
            </p:cNvSpPr>
            <p:nvPr/>
          </p:nvSpPr>
          <p:spPr bwMode="auto">
            <a:xfrm flipH="1">
              <a:off x="2259013" y="2781300"/>
              <a:ext cx="9525" cy="395288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8391" name="Line 33"/>
            <p:cNvSpPr>
              <a:spLocks noChangeShapeType="1"/>
            </p:cNvSpPr>
            <p:nvPr/>
          </p:nvSpPr>
          <p:spPr bwMode="auto">
            <a:xfrm flipH="1">
              <a:off x="2267468" y="4797207"/>
              <a:ext cx="9525" cy="395288"/>
            </a:xfrm>
            <a:prstGeom prst="line">
              <a:avLst/>
            </a:prstGeom>
            <a:noFill/>
            <a:ln w="19050" cap="sq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06210" name="AutoShape 34"/>
            <p:cNvSpPr>
              <a:spLocks noChangeArrowheads="1"/>
            </p:cNvSpPr>
            <p:nvPr/>
          </p:nvSpPr>
          <p:spPr bwMode="auto">
            <a:xfrm>
              <a:off x="1475656" y="5229200"/>
              <a:ext cx="1572277" cy="531813"/>
            </a:xfrm>
            <a:prstGeom prst="flowChartTerminator">
              <a:avLst/>
            </a:prstGeom>
            <a:gradFill rotWithShape="0">
              <a:gsLst>
                <a:gs pos="0">
                  <a:srgbClr val="CBCBCB">
                    <a:gamma/>
                    <a:shade val="72941"/>
                    <a:invGamma/>
                    <a:alpha val="35001"/>
                  </a:srgbClr>
                </a:gs>
                <a:gs pos="50000">
                  <a:srgbClr val="CBCBCB">
                    <a:alpha val="17000"/>
                  </a:srgbClr>
                </a:gs>
                <a:gs pos="100000">
                  <a:srgbClr val="CBCBCB">
                    <a:gamma/>
                    <a:shade val="72941"/>
                    <a:invGamma/>
                    <a:alpha val="35001"/>
                  </a:srgbClr>
                </a:gs>
              </a:gsLst>
              <a:lin ang="5400000" scaled="1"/>
            </a:gradFill>
            <a:ln w="12700" cap="sq">
              <a:solidFill>
                <a:srgbClr val="96969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latin typeface="Arial" pitchFamily="34" charset="0"/>
                  <a:ea typeface="宋体" pitchFamily="2" charset="-122"/>
                </a:rPr>
                <a:t>detection</a:t>
              </a:r>
              <a:endParaRPr lang="zh-CN" altLang="en-US" b="1" dirty="0"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59459" name="Text Box 63"/>
          <p:cNvSpPr txBox="1">
            <a:spLocks noChangeArrowheads="1"/>
          </p:cNvSpPr>
          <p:nvPr/>
        </p:nvSpPr>
        <p:spPr bwMode="auto">
          <a:xfrm>
            <a:off x="5795963" y="1484313"/>
            <a:ext cx="3060700" cy="1025525"/>
          </a:xfrm>
          <a:prstGeom prst="rect">
            <a:avLst/>
          </a:prstGeom>
          <a:solidFill>
            <a:srgbClr val="FFCC99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Reducing complex matrix disturbance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8371" name="TextBox 36"/>
          <p:cNvSpPr txBox="1">
            <a:spLocks noChangeArrowheads="1"/>
          </p:cNvSpPr>
          <p:nvPr/>
        </p:nvSpPr>
        <p:spPr bwMode="auto">
          <a:xfrm>
            <a:off x="179388" y="260350"/>
            <a:ext cx="6553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 smtClean="0"/>
              <a:t>2. </a:t>
            </a:r>
            <a:r>
              <a:rPr lang="en-US" altLang="zh-CN" sz="2400" b="1" dirty="0" err="1" smtClean="0"/>
              <a:t>Quinolones</a:t>
            </a:r>
            <a:r>
              <a:rPr lang="en-US" altLang="zh-CN" sz="2400" b="1" dirty="0" smtClean="0"/>
              <a:t> in Spicy Soup</a:t>
            </a:r>
            <a:endParaRPr lang="zh-CN" altLang="en-US" sz="2400" b="1" dirty="0"/>
          </a:p>
        </p:txBody>
      </p:sp>
      <p:sp>
        <p:nvSpPr>
          <p:cNvPr id="58375" name="矩形 41"/>
          <p:cNvSpPr>
            <a:spLocks noChangeArrowheads="1"/>
          </p:cNvSpPr>
          <p:nvPr/>
        </p:nvSpPr>
        <p:spPr bwMode="auto">
          <a:xfrm>
            <a:off x="4572000" y="5805264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altLang="zh-CN" dirty="0" smtClean="0"/>
              <a:t>(a) Spiked 25ng/ml   (b) Spicy Soup  sample </a:t>
            </a:r>
            <a:endParaRPr lang="zh-CN" altLang="en-US" dirty="0"/>
          </a:p>
        </p:txBody>
      </p:sp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88640"/>
            <a:ext cx="2049462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852936"/>
            <a:ext cx="399906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0" y="594928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7030A0"/>
                </a:solidFill>
                <a:latin typeface="Arial" pitchFamily="34" charset="0"/>
                <a:ea typeface="宋体" pitchFamily="2" charset="-122"/>
              </a:rPr>
              <a:t>HCX</a:t>
            </a:r>
            <a:r>
              <a:rPr lang="en-US" altLang="zh-CN" b="1" dirty="0" smtClean="0">
                <a:solidFill>
                  <a:srgbClr val="7030A0"/>
                </a:solidFill>
              </a:rPr>
              <a:t> </a:t>
            </a:r>
            <a:r>
              <a:rPr lang="en-US" altLang="zh-CN" b="1" dirty="0" smtClean="0">
                <a:solidFill>
                  <a:srgbClr val="7030A0"/>
                </a:solidFill>
                <a:latin typeface="Arial" pitchFamily="34" charset="0"/>
                <a:ea typeface="宋体" pitchFamily="2" charset="-122"/>
              </a:rPr>
              <a:t>extraction</a:t>
            </a:r>
            <a:r>
              <a:rPr lang="en-US" altLang="zh-CN" b="1" dirty="0" smtClean="0">
                <a:solidFill>
                  <a:srgbClr val="7030A0"/>
                </a:solidFill>
              </a:rPr>
              <a:t> </a:t>
            </a:r>
            <a:r>
              <a:rPr lang="en-US" altLang="zh-CN" b="1" dirty="0" smtClean="0">
                <a:solidFill>
                  <a:srgbClr val="7030A0"/>
                </a:solidFill>
                <a:latin typeface="Arial" pitchFamily="34" charset="0"/>
                <a:ea typeface="宋体" pitchFamily="2" charset="-122"/>
              </a:rPr>
              <a:t>column </a:t>
            </a:r>
          </a:p>
          <a:p>
            <a:r>
              <a:rPr lang="en-US" altLang="zh-CN" b="1" dirty="0" smtClean="0">
                <a:latin typeface="Arial" pitchFamily="34" charset="0"/>
                <a:ea typeface="宋体" pitchFamily="2" charset="-122"/>
              </a:rPr>
              <a:t>(</a:t>
            </a:r>
            <a:r>
              <a:rPr lang="en-US" altLang="zh-CN" b="1" dirty="0" smtClean="0"/>
              <a:t> </a:t>
            </a:r>
            <a:r>
              <a:rPr lang="en-US" altLang="zh-CN" b="1" dirty="0" err="1" smtClean="0"/>
              <a:t>sulfonated</a:t>
            </a:r>
            <a:r>
              <a:rPr lang="en-US" altLang="zh-CN" b="1" dirty="0" smtClean="0"/>
              <a:t> PS-PVP 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composite </a:t>
            </a:r>
            <a:r>
              <a:rPr lang="en-US" altLang="zh-CN" b="1" dirty="0" err="1" smtClean="0">
                <a:latin typeface="Times New Roman" pitchFamily="18" charset="0"/>
                <a:cs typeface="Times New Roman" pitchFamily="18" charset="0"/>
              </a:rPr>
              <a:t>nanofibers</a:t>
            </a:r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 packed column, </a:t>
            </a:r>
            <a:r>
              <a:rPr lang="en-US" altLang="zh-CN" b="1" dirty="0" smtClean="0"/>
              <a:t>10mg </a:t>
            </a:r>
            <a:r>
              <a:rPr lang="en-US" altLang="zh-CN" b="1" dirty="0" smtClean="0">
                <a:latin typeface="Arial" pitchFamily="34" charset="0"/>
                <a:ea typeface="宋体" pitchFamily="2" charset="-122"/>
              </a:rPr>
              <a:t>)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5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TextBox 2"/>
          <p:cNvSpPr txBox="1">
            <a:spLocks noChangeArrowheads="1"/>
          </p:cNvSpPr>
          <p:nvPr/>
        </p:nvSpPr>
        <p:spPr bwMode="auto">
          <a:xfrm>
            <a:off x="928662" y="571480"/>
            <a:ext cx="8064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 dirty="0" smtClean="0"/>
              <a:t>The possible extraction mechanism</a:t>
            </a:r>
            <a:endParaRPr lang="zh-CN" altLang="en-US" sz="3600" b="1" dirty="0"/>
          </a:p>
        </p:txBody>
      </p:sp>
      <p:sp>
        <p:nvSpPr>
          <p:cNvPr id="10650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06498" name="Object 2"/>
          <p:cNvGraphicFramePr>
            <a:graphicFrameLocks noChangeAspect="1"/>
          </p:cNvGraphicFramePr>
          <p:nvPr/>
        </p:nvGraphicFramePr>
        <p:xfrm>
          <a:off x="1475656" y="1628800"/>
          <a:ext cx="3240360" cy="2992868"/>
        </p:xfrm>
        <a:graphic>
          <a:graphicData uri="http://schemas.openxmlformats.org/presentationml/2006/ole">
            <p:oleObj spid="_x0000_s21506" r:id="rId3" imgW="3282211" imgH="3061317" progId="">
              <p:embed/>
            </p:oleObj>
          </a:graphicData>
        </a:graphic>
      </p:graphicFrame>
      <p:sp>
        <p:nvSpPr>
          <p:cNvPr id="106502" name="Rectangle 3"/>
          <p:cNvSpPr>
            <a:spLocks noChangeArrowheads="1"/>
          </p:cNvSpPr>
          <p:nvPr/>
        </p:nvSpPr>
        <p:spPr bwMode="auto">
          <a:xfrm>
            <a:off x="611561" y="4874568"/>
            <a:ext cx="468051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Schematic diagram of the interaction between ( A)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quinolones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and ( B)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sulfonated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polystyrene-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polyvinylpyrrolidone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co-spinning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nanofibers</a:t>
            </a:r>
            <a:endParaRPr lang="zh-CN" altLang="en-US" dirty="0"/>
          </a:p>
        </p:txBody>
      </p:sp>
      <p:sp>
        <p:nvSpPr>
          <p:cNvPr id="106503" name="矩形 7"/>
          <p:cNvSpPr>
            <a:spLocks noChangeArrowheads="1"/>
          </p:cNvSpPr>
          <p:nvPr/>
        </p:nvSpPr>
        <p:spPr bwMode="auto">
          <a:xfrm>
            <a:off x="5148064" y="2060848"/>
            <a:ext cx="37799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ym typeface="Wingdings" pitchFamily="2" charset="2"/>
              </a:rPr>
              <a:t> </a:t>
            </a:r>
            <a:r>
              <a:rPr lang="en-US" altLang="zh-CN" sz="2000" b="1" dirty="0" smtClean="0"/>
              <a:t>increased </a:t>
            </a:r>
            <a:r>
              <a:rPr lang="en-US" altLang="zh-CN" sz="2000" b="1" dirty="0" err="1" smtClean="0"/>
              <a:t>hydrophilicity</a:t>
            </a:r>
            <a:endParaRPr lang="en-US" altLang="zh-CN" sz="2000" b="1" dirty="0"/>
          </a:p>
          <a:p>
            <a:endParaRPr lang="en-US" altLang="zh-CN" sz="2000" b="1" dirty="0">
              <a:sym typeface="Wingdings" pitchFamily="2" charset="2"/>
            </a:endParaRPr>
          </a:p>
          <a:p>
            <a:r>
              <a:rPr lang="en-US" altLang="zh-CN" sz="2000" b="1" dirty="0" smtClean="0">
                <a:sym typeface="Wingdings" pitchFamily="2" charset="2"/>
              </a:rPr>
              <a:t></a:t>
            </a:r>
            <a:r>
              <a:rPr lang="en-US" altLang="zh-CN" sz="2000" b="1" dirty="0" smtClean="0"/>
              <a:t> formation of hydrogen bond</a:t>
            </a:r>
            <a:endParaRPr lang="en-US" altLang="zh-CN" sz="2000" b="1" dirty="0"/>
          </a:p>
          <a:p>
            <a:endParaRPr lang="en-US" altLang="zh-CN" sz="2000" b="1" dirty="0">
              <a:sym typeface="Wingdings" pitchFamily="2" charset="2"/>
            </a:endParaRPr>
          </a:p>
          <a:p>
            <a:r>
              <a:rPr lang="en-US" altLang="zh-CN" sz="2000" b="1" dirty="0" smtClean="0">
                <a:sym typeface="Wingdings" pitchFamily="2" charset="2"/>
              </a:rPr>
              <a:t></a:t>
            </a:r>
            <a:r>
              <a:rPr lang="en-US" altLang="zh-CN" sz="2000" b="1" dirty="0" smtClean="0"/>
              <a:t> Ion exchange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en-US" altLang="zh-CN" sz="2000" b="1" dirty="0" smtClean="0"/>
              <a:t>④ π-π conjugation</a:t>
            </a:r>
            <a:endParaRPr lang="en-US" altLang="zh-CN" sz="2000" b="1" dirty="0"/>
          </a:p>
          <a:p>
            <a:endParaRPr lang="en-US" altLang="zh-CN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3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611560" y="1268760"/>
          <a:ext cx="7920880" cy="3240090"/>
        </p:xfrm>
        <a:graphic>
          <a:graphicData uri="http://schemas.openxmlformats.org/drawingml/2006/table">
            <a:tbl>
              <a:tblPr/>
              <a:tblGrid>
                <a:gridCol w="1393488"/>
                <a:gridCol w="1342816"/>
                <a:gridCol w="1224136"/>
                <a:gridCol w="1440160"/>
                <a:gridCol w="1512168"/>
                <a:gridCol w="1008112"/>
              </a:tblGrid>
              <a:tr h="808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Sample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Extraction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method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Time of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Pretreatment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min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)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Organic solvent (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ml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)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Evaporation under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Nitrogen stream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Recovery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(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%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)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Vegetables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HLB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Column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 pitchFamily="18" charset="0"/>
                          <a:cs typeface="黑体" pitchFamily="2" charset="-122"/>
                        </a:rPr>
                        <a:t> 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&gt;60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12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yes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61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90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Animal muscle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HLB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Column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&gt;40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3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yes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70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103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Animal muscle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HLB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Column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&gt;50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5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yes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70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106</a:t>
                      </a:r>
                      <a:endParaRPr kumimoji="0" lang="zh-CN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Spicy soup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HCX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Column</a:t>
                      </a:r>
                      <a:endParaRPr kumimoji="0" lang="zh-CN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30</a:t>
                      </a:r>
                      <a:endParaRPr kumimoji="0" lang="zh-CN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0.2</a:t>
                      </a:r>
                      <a:endParaRPr kumimoji="0" lang="zh-CN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no</a:t>
                      </a:r>
                      <a:endParaRPr kumimoji="0" lang="zh-CN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72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charset="-122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黑体" pitchFamily="2" charset="-122"/>
                        </a:rPr>
                        <a:t>110</a:t>
                      </a:r>
                      <a:endParaRPr kumimoji="0" lang="zh-CN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黑体" pitchFamily="2" charset="-122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27" name="Rectangle 1"/>
          <p:cNvSpPr>
            <a:spLocks noChangeArrowheads="1"/>
          </p:cNvSpPr>
          <p:nvPr/>
        </p:nvSpPr>
        <p:spPr bwMode="auto">
          <a:xfrm>
            <a:off x="1475656" y="404664"/>
            <a:ext cx="69127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Comparison of different solid phase extraction</a:t>
            </a:r>
            <a:endParaRPr lang="zh-CN" altLang="en-US" sz="2800" dirty="0"/>
          </a:p>
        </p:txBody>
      </p:sp>
      <p:sp>
        <p:nvSpPr>
          <p:cNvPr id="59428" name="矩形 3"/>
          <p:cNvSpPr>
            <a:spLocks noChangeArrowheads="1"/>
          </p:cNvSpPr>
          <p:nvPr/>
        </p:nvSpPr>
        <p:spPr bwMode="auto">
          <a:xfrm>
            <a:off x="1835696" y="4581128"/>
            <a:ext cx="61912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 smtClean="0"/>
              <a:t>LOD</a:t>
            </a:r>
            <a:r>
              <a:rPr lang="zh-CN" altLang="en-US" dirty="0" smtClean="0"/>
              <a:t> </a:t>
            </a:r>
            <a:r>
              <a:rPr lang="en-US" altLang="zh-CN" dirty="0" smtClean="0"/>
              <a:t>1.20</a:t>
            </a:r>
            <a:r>
              <a:rPr lang="zh-CN" altLang="zh-CN" dirty="0" smtClean="0"/>
              <a:t>～</a:t>
            </a:r>
            <a:r>
              <a:rPr lang="en-US" altLang="zh-CN" dirty="0"/>
              <a:t>1.30ng/ml</a:t>
            </a:r>
            <a:r>
              <a:rPr lang="zh-CN" altLang="zh-CN" dirty="0" smtClean="0"/>
              <a:t>，</a:t>
            </a:r>
            <a:r>
              <a:rPr lang="en-US" altLang="zh-CN" dirty="0" smtClean="0"/>
              <a:t> LOQ 4.8</a:t>
            </a:r>
            <a:r>
              <a:rPr lang="zh-CN" altLang="zh-CN" dirty="0"/>
              <a:t>～</a:t>
            </a:r>
            <a:r>
              <a:rPr lang="en-US" altLang="zh-CN" dirty="0"/>
              <a:t>8.1 </a:t>
            </a:r>
            <a:r>
              <a:rPr lang="en-US" altLang="zh-CN" dirty="0" err="1"/>
              <a:t>ng</a:t>
            </a:r>
            <a:r>
              <a:rPr lang="en-US" altLang="zh-CN" dirty="0"/>
              <a:t>/ml</a:t>
            </a:r>
            <a:endParaRPr lang="zh-CN" altLang="en-US" dirty="0"/>
          </a:p>
        </p:txBody>
      </p:sp>
      <p:pic>
        <p:nvPicPr>
          <p:cNvPr id="59429" name="Picture 2" descr="D:\play\pb\东大校徽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921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1115616" y="5157192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ore 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convenient and selective one-step packed-fiber solid-phase extraction procedure using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electrospun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composite </a:t>
            </a:r>
            <a:r>
              <a:rPr lang="en-US" altLang="zh-CN" sz="2400" dirty="0" err="1" smtClean="0">
                <a:latin typeface="Times New Roman" pitchFamily="18" charset="0"/>
                <a:cs typeface="Times New Roman" pitchFamily="18" charset="0"/>
              </a:rPr>
              <a:t>nanofibers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1331640" y="4005064"/>
            <a:ext cx="75253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2000" dirty="0" smtClean="0"/>
              <a:t>Regression  equation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y </a:t>
            </a:r>
            <a:r>
              <a:rPr lang="en-US" altLang="zh-CN" sz="2000" dirty="0"/>
              <a:t>= 10260x+ </a:t>
            </a:r>
            <a:r>
              <a:rPr lang="en-US" altLang="zh-CN" sz="2000" dirty="0" smtClean="0"/>
              <a:t>46.050</a:t>
            </a:r>
          </a:p>
          <a:p>
            <a:pPr eaLnBrk="0" hangingPunct="0"/>
            <a:r>
              <a:rPr lang="en-US" altLang="zh-CN" sz="2000" dirty="0" smtClean="0"/>
              <a:t>Correlation coefficient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R</a:t>
            </a:r>
            <a:r>
              <a:rPr lang="en-US" altLang="zh-CN" sz="2000" baseline="30000" dirty="0" smtClean="0"/>
              <a:t>2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= </a:t>
            </a:r>
            <a:r>
              <a:rPr lang="en-US" altLang="zh-CN" sz="2000" dirty="0" smtClean="0"/>
              <a:t>0.9998  </a:t>
            </a:r>
          </a:p>
          <a:p>
            <a:pPr eaLnBrk="0" hangingPunct="0"/>
            <a:r>
              <a:rPr lang="en-US" altLang="zh-CN" sz="2000" kern="100" dirty="0" smtClean="0">
                <a:latin typeface="Times New Roman" pitchFamily="18" charset="0"/>
                <a:ea typeface="宋体"/>
                <a:cs typeface="Times New Roman" pitchFamily="18" charset="0"/>
              </a:rPr>
              <a:t>Absolute  recoveries (%)</a:t>
            </a:r>
            <a:r>
              <a:rPr lang="zh-CN" altLang="en-US" sz="2000" kern="100" dirty="0" smtClean="0">
                <a:latin typeface="Times New Roman" pitchFamily="18" charset="0"/>
                <a:ea typeface="宋体"/>
                <a:cs typeface="Times New Roman" pitchFamily="18" charset="0"/>
              </a:rPr>
              <a:t>：</a:t>
            </a:r>
            <a:r>
              <a:rPr lang="en-US" altLang="zh-CN" sz="2000" dirty="0" smtClean="0"/>
              <a:t>74.56%---81.67% </a:t>
            </a:r>
            <a:endParaRPr lang="en-US" altLang="zh-CN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1259632" y="5229200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 smtClean="0"/>
              <a:t>B</a:t>
            </a:r>
            <a:r>
              <a:rPr lang="en-US" altLang="zh-CN" sz="2400" b="1" dirty="0" smtClean="0"/>
              <a:t>etter</a:t>
            </a:r>
            <a:r>
              <a:rPr lang="en-US" altLang="zh-CN" sz="2400" b="1" dirty="0" smtClean="0"/>
              <a:t> purification , little  disturbance, </a:t>
            </a:r>
          </a:p>
          <a:p>
            <a:pPr algn="just"/>
            <a:endParaRPr lang="en-US" altLang="zh-CN" sz="2400" b="1" dirty="0" smtClean="0"/>
          </a:p>
          <a:p>
            <a:pPr algn="just"/>
            <a:r>
              <a:rPr lang="en-US" altLang="zh-CN" sz="2400" b="1" dirty="0" smtClean="0"/>
              <a:t>simple, sensitive and cost-effective</a:t>
            </a:r>
            <a:endParaRPr lang="zh-CN" altLang="en-US" sz="2400" b="1" dirty="0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1187624" y="188640"/>
            <a:ext cx="4824536" cy="6480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CAP in milk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2" cstate="print"/>
          <a:srcRect l="6489" t="5324" r="4825" b="5846"/>
          <a:stretch>
            <a:fillRect/>
          </a:stretch>
        </p:blipFill>
        <p:spPr bwMode="auto">
          <a:xfrm>
            <a:off x="1619672" y="1052736"/>
            <a:ext cx="514764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play\pb\东大校徽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683568" cy="68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7" name="Picture 1" descr="C:\Users\Administrator\AppData\Roaming\Tencent\Users\359867555\QQ\WinTemp\RichOle\9]_`(RS7~043%GP54`I@JF2.png"/>
          <p:cNvPicPr>
            <a:picLocks noChangeAspect="1" noChangeArrowheads="1"/>
          </p:cNvPicPr>
          <p:nvPr/>
        </p:nvPicPr>
        <p:blipFill>
          <a:blip r:embed="rId4" cstate="print"/>
          <a:srcRect l="4223" t="6811" r="7085" b="11461"/>
          <a:stretch>
            <a:fillRect/>
          </a:stretch>
        </p:blipFill>
        <p:spPr bwMode="auto">
          <a:xfrm>
            <a:off x="6768244" y="188640"/>
            <a:ext cx="2142238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63688" y="1124744"/>
            <a:ext cx="44513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 smtClean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THANK YOU !</a:t>
            </a:r>
            <a:endParaRPr lang="zh-CN" altLang="en-US" sz="6000" b="1" dirty="0" smtClean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26628" name="Picture 2" descr="D:\play\pb\东大校徽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EF9"/>
              </a:clrFrom>
              <a:clrTo>
                <a:srgbClr val="FDFE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5575" y="0"/>
            <a:ext cx="13684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1259632" y="3212976"/>
            <a:ext cx="4572000" cy="16466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2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Lanling Chu</a:t>
            </a:r>
            <a:endParaRPr lang="zh-CN" altLang="en-US" sz="3200" b="1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</a:t>
            </a:r>
            <a:r>
              <a:rPr lang="en-US" altLang="zh-CN" sz="2800" b="1" dirty="0" smtClean="0">
                <a:latin typeface="黑体" pitchFamily="49" charset="-122"/>
                <a:ea typeface="黑体" pitchFamily="49" charset="-122"/>
              </a:rPr>
              <a:t>SEU</a:t>
            </a:r>
            <a:endParaRPr lang="zh-CN" altLang="en-US" sz="2800" b="1" dirty="0" smtClean="0">
              <a:latin typeface="黑体" pitchFamily="49" charset="-122"/>
              <a:ea typeface="黑体" pitchFamily="49" charset="-122"/>
            </a:endParaRPr>
          </a:p>
          <a:p>
            <a:pPr algn="ctr">
              <a:spcBef>
                <a:spcPct val="50000"/>
              </a:spcBef>
            </a:pPr>
            <a:r>
              <a:rPr lang="en-US" altLang="zh-CN" b="1" i="1" dirty="0" smtClean="0">
                <a:latin typeface="Arial" pitchFamily="34" charset="0"/>
                <a:ea typeface="黑体" pitchFamily="49" charset="-122"/>
              </a:rPr>
              <a:t>Chu_lanling@126.com</a:t>
            </a:r>
            <a:endParaRPr lang="en-US" altLang="zh-CN" b="1" i="1" dirty="0">
              <a:latin typeface="Arial" pitchFamily="34" charset="0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华文楷体"/>
        <a:cs typeface=""/>
      </a:majorFont>
      <a:minorFont>
        <a:latin typeface="Arial"/>
        <a:ea typeface="华文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>
          <a:defRPr sz="2400" dirty="0">
            <a:cs typeface="Arial" charset="0"/>
          </a:defRPr>
        </a:defPPr>
      </a:lstStyle>
    </a:tx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默认设计模板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默认设计模板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5491</TotalTime>
  <Words>726</Words>
  <Application>Microsoft Office PowerPoint</Application>
  <PresentationFormat>全屏显示(4:3)</PresentationFormat>
  <Paragraphs>221</Paragraphs>
  <Slides>23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23</vt:i4>
      </vt:variant>
    </vt:vector>
  </HeadingPairs>
  <TitlesOfParts>
    <vt:vector size="25" baseType="lpstr">
      <vt:lpstr>龙腾四海</vt:lpstr>
      <vt:lpstr>默认设计模板</vt:lpstr>
      <vt:lpstr>    Application of Polyvinylpyrrolidone-polystyrene composite nanofibers coupled HPLC in the analysis of  several polar molecules     </vt:lpstr>
      <vt:lpstr>contents</vt:lpstr>
      <vt:lpstr>幻灯片 3</vt:lpstr>
      <vt:lpstr>Liquid-liquid extraction（LLE）</vt:lpstr>
      <vt:lpstr>Liquid Phase Microextraction(LPME)</vt:lpstr>
      <vt:lpstr>Supercritical fluid extraction( SCF)</vt:lpstr>
      <vt:lpstr>Solid phase extraction(SPE)</vt:lpstr>
      <vt:lpstr> Solid-phase microextraction (SPME)</vt:lpstr>
      <vt:lpstr>SPE--sorbent materials </vt:lpstr>
      <vt:lpstr>幻灯片 10</vt:lpstr>
      <vt:lpstr>Electrospun nanofibes</vt:lpstr>
      <vt:lpstr>幻灯片 12</vt:lpstr>
      <vt:lpstr>Packed nanofiber solid-phase extraction devices</vt:lpstr>
      <vt:lpstr>Extraction procedure</vt:lpstr>
      <vt:lpstr>幻灯片 15</vt:lpstr>
      <vt:lpstr>幻灯片 16</vt:lpstr>
      <vt:lpstr>Monoamine neurotransmitters (MANTs) in human plasma ---- norepinephrine (NE), epinephrine (E) and dopamine (DA), and 5-hydroxytryptamine (5-HT)</vt:lpstr>
      <vt:lpstr>The possible extraction mechanism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Application of Polyvinylpyrrolidone-polystyrene composite nanofibers coupled with high performance liquid chromatography in the analysis of  several polar molecules    Lanling Chu  Southeast University, China </dc:title>
  <dc:creator>Administrator</dc:creator>
  <cp:lastModifiedBy>cll</cp:lastModifiedBy>
  <cp:revision>261</cp:revision>
  <dcterms:created xsi:type="dcterms:W3CDTF">2016-02-28T08:35:31Z</dcterms:created>
  <dcterms:modified xsi:type="dcterms:W3CDTF">2016-03-13T02:07:55Z</dcterms:modified>
</cp:coreProperties>
</file>