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sldIdLst>
    <p:sldId id="256" r:id="rId4"/>
    <p:sldId id="260" r:id="rId5"/>
    <p:sldId id="266" r:id="rId6"/>
    <p:sldId id="264" r:id="rId7"/>
    <p:sldId id="268" r:id="rId8"/>
    <p:sldId id="269" r:id="rId9"/>
    <p:sldId id="267" r:id="rId10"/>
    <p:sldId id="274" r:id="rId11"/>
    <p:sldId id="275" r:id="rId12"/>
    <p:sldId id="277" r:id="rId13"/>
    <p:sldId id="276" r:id="rId14"/>
    <p:sldId id="278" r:id="rId15"/>
    <p:sldId id="279" r:id="rId16"/>
    <p:sldId id="280" r:id="rId17"/>
    <p:sldId id="281" r:id="rId18"/>
    <p:sldId id="282" r:id="rId19"/>
    <p:sldId id="284" r:id="rId20"/>
    <p:sldId id="286"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9" d="100"/>
          <a:sy n="79" d="100"/>
        </p:scale>
        <p:origin x="-726"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image" Target="../media/image5.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CC9894E-4A0E-4E87-A689-2DD67233ED50}" type="datetimeFigureOut">
              <a:rPr lang="en-GB" smtClean="0"/>
              <a:t>19/06/2015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F061474-69A0-4516-8120-B856969BCD36}" type="slidenum">
              <a:rPr lang="en-GB" smtClean="0"/>
              <a:t>‹#›</a:t>
            </a:fld>
            <a:endParaRPr lang="en-GB"/>
          </a:p>
        </p:txBody>
      </p:sp>
    </p:spTree>
    <p:extLst>
      <p:ext uri="{BB962C8B-B14F-4D97-AF65-F5344CB8AC3E}">
        <p14:creationId xmlns:p14="http://schemas.microsoft.com/office/powerpoint/2010/main" val="32182199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CC9894E-4A0E-4E87-A689-2DD67233ED50}" type="datetimeFigureOut">
              <a:rPr lang="en-GB" smtClean="0"/>
              <a:t>19/06/2015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F061474-69A0-4516-8120-B856969BCD36}" type="slidenum">
              <a:rPr lang="en-GB" smtClean="0"/>
              <a:t>‹#›</a:t>
            </a:fld>
            <a:endParaRPr lang="en-GB"/>
          </a:p>
        </p:txBody>
      </p:sp>
    </p:spTree>
    <p:extLst>
      <p:ext uri="{BB962C8B-B14F-4D97-AF65-F5344CB8AC3E}">
        <p14:creationId xmlns:p14="http://schemas.microsoft.com/office/powerpoint/2010/main" val="9813105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C9894E-4A0E-4E87-A689-2DD67233ED50}" type="datetimeFigureOut">
              <a:rPr lang="en-GB" smtClean="0"/>
              <a:t>19/06/2015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F061474-69A0-4516-8120-B856969BCD36}" type="slidenum">
              <a:rPr lang="en-GB" smtClean="0"/>
              <a:t>‹#›</a:t>
            </a:fld>
            <a:endParaRPr lang="en-GB"/>
          </a:p>
        </p:txBody>
      </p:sp>
    </p:spTree>
    <p:extLst>
      <p:ext uri="{BB962C8B-B14F-4D97-AF65-F5344CB8AC3E}">
        <p14:creationId xmlns:p14="http://schemas.microsoft.com/office/powerpoint/2010/main" val="41319075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CC9894E-4A0E-4E87-A689-2DD67233ED50}" type="datetimeFigureOut">
              <a:rPr lang="en-GB" smtClean="0"/>
              <a:t>19/06/2015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F061474-69A0-4516-8120-B856969BCD36}" type="slidenum">
              <a:rPr lang="en-GB" smtClean="0"/>
              <a:t>‹#›</a:t>
            </a:fld>
            <a:endParaRPr lang="en-GB"/>
          </a:p>
        </p:txBody>
      </p:sp>
    </p:spTree>
    <p:extLst>
      <p:ext uri="{BB962C8B-B14F-4D97-AF65-F5344CB8AC3E}">
        <p14:creationId xmlns:p14="http://schemas.microsoft.com/office/powerpoint/2010/main" val="1011293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CC9894E-4A0E-4E87-A689-2DD67233ED50}" type="datetimeFigureOut">
              <a:rPr lang="en-GB" smtClean="0"/>
              <a:t>19/06/2015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F061474-69A0-4516-8120-B856969BCD36}" type="slidenum">
              <a:rPr lang="en-GB" smtClean="0"/>
              <a:t>‹#›</a:t>
            </a:fld>
            <a:endParaRPr lang="en-GB"/>
          </a:p>
        </p:txBody>
      </p:sp>
    </p:spTree>
    <p:extLst>
      <p:ext uri="{BB962C8B-B14F-4D97-AF65-F5344CB8AC3E}">
        <p14:creationId xmlns:p14="http://schemas.microsoft.com/office/powerpoint/2010/main" val="5562336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6CC9894E-4A0E-4E87-A689-2DD67233ED50}" type="datetimeFigureOut">
              <a:rPr lang="en-GB" smtClean="0"/>
              <a:t>19/06/2015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F061474-69A0-4516-8120-B856969BCD36}" type="slidenum">
              <a:rPr lang="en-GB" smtClean="0"/>
              <a:t>‹#›</a:t>
            </a:fld>
            <a:endParaRPr lang="en-GB"/>
          </a:p>
        </p:txBody>
      </p:sp>
    </p:spTree>
    <p:extLst>
      <p:ext uri="{BB962C8B-B14F-4D97-AF65-F5344CB8AC3E}">
        <p14:creationId xmlns:p14="http://schemas.microsoft.com/office/powerpoint/2010/main" val="7857575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C9894E-4A0E-4E87-A689-2DD67233ED50}" type="datetimeFigureOut">
              <a:rPr lang="en-GB" smtClean="0"/>
              <a:t>19/06/2015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F061474-69A0-4516-8120-B856969BCD36}" type="slidenum">
              <a:rPr lang="en-GB" smtClean="0"/>
              <a:t>‹#›</a:t>
            </a:fld>
            <a:endParaRPr lang="en-GB"/>
          </a:p>
        </p:txBody>
      </p:sp>
    </p:spTree>
    <p:extLst>
      <p:ext uri="{BB962C8B-B14F-4D97-AF65-F5344CB8AC3E}">
        <p14:creationId xmlns:p14="http://schemas.microsoft.com/office/powerpoint/2010/main" val="21729645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C9894E-4A0E-4E87-A689-2DD67233ED50}" type="datetimeFigureOut">
              <a:rPr lang="en-GB" smtClean="0"/>
              <a:t>19/06/2015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F061474-69A0-4516-8120-B856969BCD36}" type="slidenum">
              <a:rPr lang="en-GB" smtClean="0"/>
              <a:t>‹#›</a:t>
            </a:fld>
            <a:endParaRPr lang="en-GB"/>
          </a:p>
        </p:txBody>
      </p:sp>
    </p:spTree>
    <p:extLst>
      <p:ext uri="{BB962C8B-B14F-4D97-AF65-F5344CB8AC3E}">
        <p14:creationId xmlns:p14="http://schemas.microsoft.com/office/powerpoint/2010/main" val="1969168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C9894E-4A0E-4E87-A689-2DD67233ED50}" type="datetimeFigureOut">
              <a:rPr lang="en-GB" smtClean="0"/>
              <a:t>19/06/2015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F061474-69A0-4516-8120-B856969BCD36}" type="slidenum">
              <a:rPr lang="en-GB" smtClean="0"/>
              <a:t>‹#›</a:t>
            </a:fld>
            <a:endParaRPr lang="en-GB"/>
          </a:p>
        </p:txBody>
      </p:sp>
    </p:spTree>
    <p:extLst>
      <p:ext uri="{BB962C8B-B14F-4D97-AF65-F5344CB8AC3E}">
        <p14:creationId xmlns:p14="http://schemas.microsoft.com/office/powerpoint/2010/main" val="4621771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CC9894E-4A0E-4E87-A689-2DD67233ED50}" type="datetimeFigureOut">
              <a:rPr lang="en-GB" smtClean="0"/>
              <a:t>19/06/2015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F061474-69A0-4516-8120-B856969BCD36}" type="slidenum">
              <a:rPr lang="en-GB" smtClean="0"/>
              <a:t>‹#›</a:t>
            </a:fld>
            <a:endParaRPr lang="en-GB"/>
          </a:p>
        </p:txBody>
      </p:sp>
    </p:spTree>
    <p:extLst>
      <p:ext uri="{BB962C8B-B14F-4D97-AF65-F5344CB8AC3E}">
        <p14:creationId xmlns:p14="http://schemas.microsoft.com/office/powerpoint/2010/main" val="38303904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CC9894E-4A0E-4E87-A689-2DD67233ED50}" type="datetimeFigureOut">
              <a:rPr lang="en-GB" smtClean="0"/>
              <a:t>19/06/2015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F061474-69A0-4516-8120-B856969BCD36}" type="slidenum">
              <a:rPr lang="en-GB" smtClean="0"/>
              <a:t>‹#›</a:t>
            </a:fld>
            <a:endParaRPr lang="en-GB"/>
          </a:p>
        </p:txBody>
      </p:sp>
    </p:spTree>
    <p:extLst>
      <p:ext uri="{BB962C8B-B14F-4D97-AF65-F5344CB8AC3E}">
        <p14:creationId xmlns:p14="http://schemas.microsoft.com/office/powerpoint/2010/main" val="15471049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34CE600-EC93-4F12-9EBF-E1046CB6C15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824846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C63B0D9-1D03-467F-8057-D194239B407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542941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D381C07-CCEC-441F-B0C4-5F5342B815B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912148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2AFED24-FAFD-4CB6-AC10-6F60BB5CEDF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337764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3E65A828-F670-4C1D-BE5B-AD99835FE92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420642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EA5767D-6D3F-485E-BD50-7368BEBED88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871855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9E725C05-5D4A-43C5-A568-9008B50E00C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692923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ACF152D-6090-4767-9FE1-6FC4B603F29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43099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7E555A1-D3E5-4C56-A1E1-60CC04196FE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8817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DCF0741-6D8D-45E1-A129-D8F21142FB9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756923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2E80912-0D72-40DC-AC54-488161F6F5D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860426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34CE600-EC93-4F12-9EBF-E1046CB6C15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291951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C63B0D9-1D03-467F-8057-D194239B407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006818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D381C07-CCEC-441F-B0C4-5F5342B815B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522547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2AFED24-FAFD-4CB6-AC10-6F60BB5CEDF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11950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3E65A828-F670-4C1D-BE5B-AD99835FE92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84736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EA5767D-6D3F-485E-BD50-7368BEBED88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380140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9E725C05-5D4A-43C5-A568-9008B50E00C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038749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ACF152D-6090-4767-9FE1-6FC4B603F29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4810502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7E555A1-D3E5-4C56-A1E1-60CC04196FE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732753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DCF0741-6D8D-45E1-A129-D8F21142FB9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721368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2E80912-0D72-40DC-AC54-488161F6F5D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014400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C9894E-4A0E-4E87-A689-2DD67233ED50}" type="datetimeFigureOut">
              <a:rPr lang="en-GB" smtClean="0"/>
              <a:t>19/06/2015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061474-69A0-4516-8120-B856969BCD36}" type="slidenum">
              <a:rPr lang="en-GB" smtClean="0"/>
              <a:t>‹#›</a:t>
            </a:fld>
            <a:endParaRPr lang="en-GB"/>
          </a:p>
        </p:txBody>
      </p:sp>
    </p:spTree>
    <p:extLst>
      <p:ext uri="{BB962C8B-B14F-4D97-AF65-F5344CB8AC3E}">
        <p14:creationId xmlns:p14="http://schemas.microsoft.com/office/powerpoint/2010/main" val="22506855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smtClean="0"/>
            </a:lvl1pPr>
          </a:lstStyle>
          <a:p>
            <a:pPr fontAlgn="base">
              <a:spcBef>
                <a:spcPct val="0"/>
              </a:spcBef>
              <a:spcAft>
                <a:spcPct val="0"/>
              </a:spcAft>
              <a:defRPr/>
            </a:pPr>
            <a:fld id="{FEA48BFF-D763-47D9-80CB-F73861ACA706}"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11747251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smtClean="0"/>
            </a:lvl1pPr>
          </a:lstStyle>
          <a:p>
            <a:pPr fontAlgn="base">
              <a:spcBef>
                <a:spcPct val="0"/>
              </a:spcBef>
              <a:spcAft>
                <a:spcPct val="0"/>
              </a:spcAft>
              <a:defRPr/>
            </a:pPr>
            <a:fld id="{FEA48BFF-D763-47D9-80CB-F73861ACA706}"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260099265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image" Target="../media/image7.jpeg"/><Relationship Id="rId7" Type="http://schemas.openxmlformats.org/officeDocument/2006/relationships/image" Target="../media/image5.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9.jpeg"/><Relationship Id="rId4" Type="http://schemas.openxmlformats.org/officeDocument/2006/relationships/image" Target="../media/image8.jpeg"/><Relationship Id="rId9"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9.jpeg"/><Relationship Id="rId1" Type="http://schemas.openxmlformats.org/officeDocument/2006/relationships/slideLayout" Target="../slideLayouts/slideLayout4.xml"/><Relationship Id="rId5" Type="http://schemas.openxmlformats.org/officeDocument/2006/relationships/image" Target="../media/image19.png"/><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3527" y="260648"/>
            <a:ext cx="8640960" cy="1368152"/>
          </a:xfrm>
        </p:spPr>
        <p:txBody>
          <a:bodyPr>
            <a:noAutofit/>
          </a:bodyPr>
          <a:lstStyle/>
          <a:p>
            <a:pPr algn="l"/>
            <a:r>
              <a:rPr lang="en-US" sz="3600" dirty="0" smtClean="0">
                <a:latin typeface="Arial" pitchFamily="34" charset="0"/>
                <a:cs typeface="Arial" pitchFamily="34" charset="0"/>
              </a:rPr>
              <a:t>Anthropogenic influence within various zones on urban city of  </a:t>
            </a:r>
            <a:r>
              <a:rPr lang="en-US" sz="3600" dirty="0">
                <a:latin typeface="Arial" pitchFamily="34" charset="0"/>
                <a:cs typeface="Arial" pitchFamily="34" charset="0"/>
              </a:rPr>
              <a:t>Nigeria</a:t>
            </a:r>
            <a:r>
              <a:rPr lang="en-GB" sz="3600" dirty="0">
                <a:latin typeface="Arial" pitchFamily="34" charset="0"/>
                <a:cs typeface="Arial" pitchFamily="34" charset="0"/>
              </a:rPr>
              <a:t/>
            </a:r>
            <a:br>
              <a:rPr lang="en-GB" sz="3600" dirty="0">
                <a:latin typeface="Arial" pitchFamily="34" charset="0"/>
                <a:cs typeface="Arial" pitchFamily="34" charset="0"/>
              </a:rPr>
            </a:br>
            <a:endParaRPr lang="en-GB" sz="3600" dirty="0">
              <a:latin typeface="Arial" pitchFamily="34" charset="0"/>
              <a:cs typeface="Arial" pitchFamily="34" charset="0"/>
            </a:endParaRPr>
          </a:p>
        </p:txBody>
      </p:sp>
      <p:sp>
        <p:nvSpPr>
          <p:cNvPr id="12" name="Rectangle 3"/>
          <p:cNvSpPr>
            <a:spLocks noGrp="1" noChangeArrowheads="1"/>
          </p:cNvSpPr>
          <p:nvPr>
            <p:ph type="subTitle" idx="1"/>
          </p:nvPr>
        </p:nvSpPr>
        <p:spPr>
          <a:xfrm>
            <a:off x="3923928" y="2781424"/>
            <a:ext cx="4679950" cy="863600"/>
          </a:xfrm>
        </p:spPr>
        <p:txBody>
          <a:bodyPr/>
          <a:lstStyle/>
          <a:p>
            <a:pPr eaLnBrk="1" hangingPunct="1"/>
            <a:r>
              <a:rPr lang="en-US" sz="3600" dirty="0" err="1" smtClean="0">
                <a:latin typeface="Arial Narrow" pitchFamily="34" charset="0"/>
              </a:rPr>
              <a:t>Dr</a:t>
            </a:r>
            <a:r>
              <a:rPr lang="en-US" sz="3600" dirty="0" smtClean="0">
                <a:latin typeface="Arial Narrow" pitchFamily="34" charset="0"/>
              </a:rPr>
              <a:t> </a:t>
            </a:r>
            <a:r>
              <a:rPr lang="en-US" sz="3600" dirty="0" err="1" smtClean="0">
                <a:latin typeface="Arial Narrow" pitchFamily="34" charset="0"/>
              </a:rPr>
              <a:t>Temitope</a:t>
            </a:r>
            <a:r>
              <a:rPr lang="en-US" sz="3600" dirty="0" smtClean="0">
                <a:latin typeface="Arial Narrow" pitchFamily="34" charset="0"/>
              </a:rPr>
              <a:t>, A. LANIYAN</a:t>
            </a:r>
            <a:endParaRPr lang="en-US" sz="4000" dirty="0" smtClean="0">
              <a:latin typeface="Arial Narrow" pitchFamily="34" charset="0"/>
            </a:endParaRPr>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4604752"/>
            <a:ext cx="7513121" cy="208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1" y="1700808"/>
            <a:ext cx="3240360" cy="2736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27965" y="3645024"/>
            <a:ext cx="690205" cy="679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5113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3" descr="https://encrypted-tbn1.gstatic.com/images?q=tbn:ANd9GcTkaEByWuUtIA2LClsYiTXNaAvVOpyKKQK5VLEjNPlAuN-0i1K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333375"/>
            <a:ext cx="8569325" cy="619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67566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solidFill>
                  <a:prstClr val="black"/>
                </a:solidFill>
                <a:latin typeface="Arial Narrow" pitchFamily="34" charset="0"/>
              </a:rPr>
              <a:t>INTRODUCTION</a:t>
            </a:r>
            <a:endParaRPr lang="en-GB" dirty="0"/>
          </a:p>
        </p:txBody>
      </p:sp>
      <p:sp>
        <p:nvSpPr>
          <p:cNvPr id="3" name="Content Placeholder 2"/>
          <p:cNvSpPr>
            <a:spLocks noGrp="1"/>
          </p:cNvSpPr>
          <p:nvPr>
            <p:ph idx="1"/>
          </p:nvPr>
        </p:nvSpPr>
        <p:spPr>
          <a:xfrm>
            <a:off x="457200" y="1124744"/>
            <a:ext cx="8229600" cy="5184576"/>
          </a:xfrm>
        </p:spPr>
        <p:txBody>
          <a:bodyPr>
            <a:normAutofit fontScale="92500" lnSpcReduction="10000"/>
          </a:bodyPr>
          <a:lstStyle/>
          <a:p>
            <a:pPr lvl="0" algn="just" fontAlgn="base">
              <a:spcBef>
                <a:spcPct val="0"/>
              </a:spcBef>
              <a:spcAft>
                <a:spcPct val="0"/>
              </a:spcAft>
              <a:buFont typeface="Wingdings" pitchFamily="2" charset="2"/>
              <a:buChar char="v"/>
            </a:pPr>
            <a:r>
              <a:rPr lang="en-US" sz="1500" dirty="0">
                <a:solidFill>
                  <a:prstClr val="black"/>
                </a:solidFill>
                <a:latin typeface="Arial" pitchFamily="34" charset="0"/>
                <a:cs typeface="Arial" pitchFamily="34" charset="0"/>
              </a:rPr>
              <a:t>Pollution of groundwater has become a major environmental problem in many developing </a:t>
            </a:r>
            <a:r>
              <a:rPr lang="en-US" sz="1500" dirty="0" smtClean="0">
                <a:solidFill>
                  <a:prstClr val="black"/>
                </a:solidFill>
                <a:latin typeface="Arial" pitchFamily="34" charset="0"/>
                <a:cs typeface="Arial" pitchFamily="34" charset="0"/>
              </a:rPr>
              <a:t>countries.</a:t>
            </a:r>
          </a:p>
          <a:p>
            <a:pPr marL="0" lvl="0" indent="0" algn="just" fontAlgn="base">
              <a:spcBef>
                <a:spcPct val="0"/>
              </a:spcBef>
              <a:spcAft>
                <a:spcPct val="0"/>
              </a:spcAft>
              <a:buNone/>
            </a:pPr>
            <a:endParaRPr lang="en-US" sz="1500" b="1" dirty="0">
              <a:solidFill>
                <a:prstClr val="black"/>
              </a:solidFill>
              <a:latin typeface="Arial" pitchFamily="34" charset="0"/>
              <a:cs typeface="Arial" pitchFamily="34" charset="0"/>
            </a:endParaRPr>
          </a:p>
          <a:p>
            <a:pPr lvl="0" algn="just" fontAlgn="base">
              <a:spcBef>
                <a:spcPct val="0"/>
              </a:spcBef>
              <a:spcAft>
                <a:spcPct val="0"/>
              </a:spcAft>
              <a:buFont typeface="Wingdings" pitchFamily="2" charset="2"/>
              <a:buChar char="v"/>
            </a:pPr>
            <a:r>
              <a:rPr lang="en-US" sz="1600" dirty="0" smtClean="0">
                <a:solidFill>
                  <a:srgbClr val="000000"/>
                </a:solidFill>
                <a:latin typeface="Arial Narrow" pitchFamily="34" charset="0"/>
                <a:cs typeface="Arial" charset="0"/>
              </a:rPr>
              <a:t>The main challenge of urbanization in many developing countries (Nigeria) is </a:t>
            </a:r>
            <a:r>
              <a:rPr lang="en-US" sz="1600" dirty="0" smtClean="0">
                <a:solidFill>
                  <a:srgbClr val="0000CC"/>
                </a:solidFill>
                <a:latin typeface="Arial Narrow" pitchFamily="34" charset="0"/>
                <a:cs typeface="Arial" charset="0"/>
              </a:rPr>
              <a:t>accessibility to good potable water</a:t>
            </a:r>
            <a:r>
              <a:rPr lang="en-US" sz="1600" dirty="0" smtClean="0">
                <a:solidFill>
                  <a:srgbClr val="000000"/>
                </a:solidFill>
                <a:latin typeface="Arial Narrow" pitchFamily="34" charset="0"/>
                <a:cs typeface="Arial" charset="0"/>
              </a:rPr>
              <a:t>, </a:t>
            </a:r>
          </a:p>
          <a:p>
            <a:pPr lvl="0" algn="just" fontAlgn="base">
              <a:spcBef>
                <a:spcPct val="0"/>
              </a:spcBef>
              <a:spcAft>
                <a:spcPct val="0"/>
              </a:spcAft>
              <a:buFont typeface="Wingdings" pitchFamily="2" charset="2"/>
              <a:buChar char="v"/>
            </a:pPr>
            <a:endParaRPr lang="en-US" sz="1600" dirty="0" smtClean="0">
              <a:solidFill>
                <a:srgbClr val="000000"/>
              </a:solidFill>
              <a:latin typeface="Arial Narrow" pitchFamily="34" charset="0"/>
              <a:cs typeface="Arial" charset="0"/>
            </a:endParaRPr>
          </a:p>
          <a:p>
            <a:pPr lvl="0" algn="just" fontAlgn="base">
              <a:spcBef>
                <a:spcPct val="0"/>
              </a:spcBef>
              <a:spcAft>
                <a:spcPct val="0"/>
              </a:spcAft>
              <a:buFont typeface="Wingdings" pitchFamily="2" charset="2"/>
              <a:buChar char="v"/>
            </a:pPr>
            <a:r>
              <a:rPr lang="en-GB" sz="1600" dirty="0" smtClean="0">
                <a:solidFill>
                  <a:srgbClr val="000000"/>
                </a:solidFill>
                <a:latin typeface="Arial Narrow" pitchFamily="34" charset="0"/>
                <a:cs typeface="Arial" charset="0"/>
              </a:rPr>
              <a:t>reinforced by </a:t>
            </a:r>
            <a:r>
              <a:rPr lang="en-GB" sz="1600" dirty="0" smtClean="0">
                <a:solidFill>
                  <a:srgbClr val="33CC33"/>
                </a:solidFill>
                <a:latin typeface="Arial Narrow" pitchFamily="34" charset="0"/>
                <a:cs typeface="Arial" charset="0"/>
              </a:rPr>
              <a:t>uncontrolled population growth</a:t>
            </a:r>
            <a:r>
              <a:rPr lang="en-GB" sz="1600" dirty="0" smtClean="0">
                <a:solidFill>
                  <a:srgbClr val="000000"/>
                </a:solidFill>
                <a:latin typeface="Arial Narrow" pitchFamily="34" charset="0"/>
                <a:cs typeface="Arial" charset="0"/>
              </a:rPr>
              <a:t>;</a:t>
            </a:r>
          </a:p>
          <a:p>
            <a:pPr lvl="0" algn="just" fontAlgn="base">
              <a:spcBef>
                <a:spcPct val="0"/>
              </a:spcBef>
              <a:spcAft>
                <a:spcPct val="0"/>
              </a:spcAft>
            </a:pPr>
            <a:endParaRPr lang="en-GB" sz="1600" dirty="0" smtClean="0">
              <a:solidFill>
                <a:srgbClr val="000000"/>
              </a:solidFill>
              <a:latin typeface="Arial Narrow" pitchFamily="34" charset="0"/>
              <a:cs typeface="Arial" charset="0"/>
            </a:endParaRPr>
          </a:p>
          <a:p>
            <a:pPr lvl="0" algn="just" fontAlgn="base">
              <a:spcBef>
                <a:spcPct val="0"/>
              </a:spcBef>
              <a:spcAft>
                <a:spcPct val="0"/>
              </a:spcAft>
              <a:buFont typeface="Wingdings" pitchFamily="2" charset="2"/>
              <a:buChar char="v"/>
            </a:pPr>
            <a:r>
              <a:rPr lang="en-GB" sz="1600" dirty="0" smtClean="0">
                <a:solidFill>
                  <a:srgbClr val="000000"/>
                </a:solidFill>
                <a:latin typeface="Arial Narrow" pitchFamily="34" charset="0"/>
                <a:cs typeface="Arial" charset="0"/>
              </a:rPr>
              <a:t>the effect lead to </a:t>
            </a:r>
            <a:r>
              <a:rPr lang="en-GB" sz="1600" dirty="0" smtClean="0">
                <a:solidFill>
                  <a:srgbClr val="333399"/>
                </a:solidFill>
                <a:latin typeface="Arial Narrow" pitchFamily="34" charset="0"/>
                <a:cs typeface="Arial" charset="0"/>
              </a:rPr>
              <a:t>inadequate hygienic infrastructural facilities</a:t>
            </a:r>
            <a:r>
              <a:rPr lang="en-GB" sz="1600" dirty="0" smtClean="0">
                <a:solidFill>
                  <a:srgbClr val="000000"/>
                </a:solidFill>
                <a:latin typeface="Arial Narrow" pitchFamily="34" charset="0"/>
                <a:cs typeface="Arial" charset="0"/>
              </a:rPr>
              <a:t> with </a:t>
            </a:r>
            <a:r>
              <a:rPr lang="en-GB" sz="1600" dirty="0" smtClean="0">
                <a:solidFill>
                  <a:srgbClr val="FF5050"/>
                </a:solidFill>
                <a:latin typeface="Arial Narrow" pitchFamily="34" charset="0"/>
                <a:cs typeface="Arial" charset="0"/>
              </a:rPr>
              <a:t>no actual waste dump site: dissolution of organic matter; infiltration of rainwater into the refuse pile; which then lead to leaching of soluble metals in form of toxic wastes into the </a:t>
            </a:r>
            <a:r>
              <a:rPr lang="en-GB" sz="1600" dirty="0" smtClean="0">
                <a:solidFill>
                  <a:srgbClr val="FF5050"/>
                </a:solidFill>
                <a:latin typeface="Arial Narrow" pitchFamily="34" charset="0"/>
                <a:cs typeface="Arial" charset="0"/>
              </a:rPr>
              <a:t>ground water </a:t>
            </a:r>
            <a:r>
              <a:rPr lang="en-GB" sz="1600" dirty="0" smtClean="0">
                <a:solidFill>
                  <a:srgbClr val="000000"/>
                </a:solidFill>
                <a:latin typeface="Arial Narrow" pitchFamily="34" charset="0"/>
                <a:cs typeface="Arial" charset="0"/>
              </a:rPr>
              <a:t>(</a:t>
            </a:r>
            <a:r>
              <a:rPr lang="en-GB" sz="1600" dirty="0" err="1" smtClean="0">
                <a:solidFill>
                  <a:srgbClr val="000000"/>
                </a:solidFill>
                <a:latin typeface="Arial Narrow" pitchFamily="34" charset="0"/>
                <a:cs typeface="Arial" charset="0"/>
              </a:rPr>
              <a:t>Tijani</a:t>
            </a:r>
            <a:r>
              <a:rPr lang="en-GB" sz="1600" dirty="0" smtClean="0">
                <a:solidFill>
                  <a:srgbClr val="000000"/>
                </a:solidFill>
                <a:latin typeface="Arial Narrow" pitchFamily="34" charset="0"/>
                <a:cs typeface="Arial" charset="0"/>
              </a:rPr>
              <a:t>, et al., 2004 and</a:t>
            </a:r>
            <a:r>
              <a:rPr lang="en-US" sz="1600" dirty="0" smtClean="0">
                <a:solidFill>
                  <a:srgbClr val="000000"/>
                </a:solidFill>
                <a:latin typeface="Arial Narrow" pitchFamily="34" charset="0"/>
                <a:cs typeface="Arial" charset="0"/>
              </a:rPr>
              <a:t> </a:t>
            </a:r>
            <a:r>
              <a:rPr lang="en-GB" sz="1600" dirty="0" err="1" smtClean="0">
                <a:solidFill>
                  <a:srgbClr val="000000"/>
                </a:solidFill>
                <a:latin typeface="Arial Narrow" pitchFamily="34" charset="0"/>
                <a:cs typeface="Arial" charset="0"/>
              </a:rPr>
              <a:t>Adeniji</a:t>
            </a:r>
            <a:r>
              <a:rPr lang="en-GB" sz="1600" dirty="0" smtClean="0">
                <a:solidFill>
                  <a:srgbClr val="000000"/>
                </a:solidFill>
                <a:latin typeface="Arial Narrow" pitchFamily="34" charset="0"/>
                <a:cs typeface="Arial" charset="0"/>
              </a:rPr>
              <a:t>, 2009. </a:t>
            </a:r>
          </a:p>
          <a:p>
            <a:pPr lvl="0" algn="just" fontAlgn="base">
              <a:spcBef>
                <a:spcPct val="0"/>
              </a:spcBef>
              <a:spcAft>
                <a:spcPct val="0"/>
              </a:spcAft>
            </a:pPr>
            <a:endParaRPr lang="en-GB" sz="1600" dirty="0" smtClean="0">
              <a:solidFill>
                <a:srgbClr val="000000"/>
              </a:solidFill>
              <a:latin typeface="Arial Narrow" pitchFamily="34" charset="0"/>
              <a:cs typeface="Arial" charset="0"/>
            </a:endParaRPr>
          </a:p>
          <a:p>
            <a:pPr lvl="0" algn="just" fontAlgn="base">
              <a:spcBef>
                <a:spcPct val="0"/>
              </a:spcBef>
              <a:spcAft>
                <a:spcPct val="0"/>
              </a:spcAft>
              <a:buFont typeface="Wingdings" pitchFamily="2" charset="2"/>
              <a:buChar char="v"/>
            </a:pPr>
            <a:r>
              <a:rPr lang="en-GB" sz="1600" dirty="0" smtClean="0">
                <a:solidFill>
                  <a:srgbClr val="000000"/>
                </a:solidFill>
                <a:latin typeface="Arial Narrow" pitchFamily="34" charset="0"/>
                <a:cs typeface="Arial" charset="0"/>
              </a:rPr>
              <a:t>Persistent discharge of these wastes led to high contamination </a:t>
            </a:r>
            <a:r>
              <a:rPr lang="en-GB" sz="1600" dirty="0" smtClean="0">
                <a:solidFill>
                  <a:srgbClr val="000000"/>
                </a:solidFill>
                <a:latin typeface="Arial Narrow" pitchFamily="34" charset="0"/>
                <a:cs typeface="Arial" charset="0"/>
              </a:rPr>
              <a:t>(IPCC</a:t>
            </a:r>
            <a:r>
              <a:rPr lang="en-GB" sz="1600" dirty="0" smtClean="0">
                <a:solidFill>
                  <a:srgbClr val="000000"/>
                </a:solidFill>
                <a:latin typeface="Arial Narrow" pitchFamily="34" charset="0"/>
                <a:cs typeface="Arial" charset="0"/>
              </a:rPr>
              <a:t>, 2001, 2007). </a:t>
            </a:r>
          </a:p>
          <a:p>
            <a:pPr lvl="0" algn="just">
              <a:buFont typeface="Wingdings" pitchFamily="2" charset="2"/>
              <a:buChar char="v"/>
            </a:pPr>
            <a:endParaRPr lang="en-US" sz="1500" b="1" dirty="0">
              <a:solidFill>
                <a:prstClr val="black"/>
              </a:solidFill>
              <a:latin typeface="Arial" pitchFamily="34" charset="0"/>
              <a:cs typeface="Arial" pitchFamily="34" charset="0"/>
            </a:endParaRPr>
          </a:p>
          <a:p>
            <a:pPr lvl="0" algn="just">
              <a:buFont typeface="Wingdings" pitchFamily="2" charset="2"/>
              <a:buChar char="v"/>
            </a:pPr>
            <a:r>
              <a:rPr lang="en-US" sz="1500" dirty="0">
                <a:solidFill>
                  <a:prstClr val="black"/>
                </a:solidFill>
                <a:latin typeface="Arial" pitchFamily="34" charset="0"/>
                <a:ea typeface="Calibri"/>
                <a:cs typeface="Arial" pitchFamily="34" charset="0"/>
              </a:rPr>
              <a:t>Groundwater quality degradation is related primarily to what the land is being used for and this could </a:t>
            </a:r>
            <a:r>
              <a:rPr lang="en-US" sz="1500" dirty="0" smtClean="0">
                <a:solidFill>
                  <a:prstClr val="black"/>
                </a:solidFill>
                <a:latin typeface="Arial" pitchFamily="34" charset="0"/>
                <a:ea typeface="Calibri"/>
                <a:cs typeface="Arial" pitchFamily="34" charset="0"/>
              </a:rPr>
              <a:t>be; </a:t>
            </a:r>
          </a:p>
          <a:p>
            <a:pPr lvl="0" algn="just">
              <a:buFont typeface="Wingdings" pitchFamily="2" charset="2"/>
              <a:buChar char="v"/>
            </a:pPr>
            <a:r>
              <a:rPr lang="en-US" sz="1500" dirty="0" smtClean="0">
                <a:solidFill>
                  <a:prstClr val="black"/>
                </a:solidFill>
                <a:latin typeface="Arial" pitchFamily="34" charset="0"/>
                <a:ea typeface="Calibri"/>
                <a:cs typeface="Arial" pitchFamily="34" charset="0"/>
              </a:rPr>
              <a:t>An </a:t>
            </a:r>
            <a:r>
              <a:rPr lang="en-US" sz="1500" dirty="0">
                <a:solidFill>
                  <a:prstClr val="black"/>
                </a:solidFill>
                <a:latin typeface="Arial" pitchFamily="34" charset="0"/>
                <a:ea typeface="Calibri"/>
                <a:cs typeface="Arial" pitchFamily="34" charset="0"/>
              </a:rPr>
              <a:t>industry (food, clothe or drug</a:t>
            </a:r>
            <a:r>
              <a:rPr lang="en-US" sz="1500" dirty="0" smtClean="0">
                <a:solidFill>
                  <a:prstClr val="black"/>
                </a:solidFill>
                <a:latin typeface="Arial" pitchFamily="34" charset="0"/>
                <a:ea typeface="Calibri"/>
                <a:cs typeface="Arial" pitchFamily="34" charset="0"/>
              </a:rPr>
              <a:t>); </a:t>
            </a:r>
          </a:p>
          <a:p>
            <a:pPr lvl="0" algn="just">
              <a:buFont typeface="Wingdings" pitchFamily="2" charset="2"/>
              <a:buChar char="v"/>
            </a:pPr>
            <a:r>
              <a:rPr lang="en-US" sz="1500" dirty="0" smtClean="0">
                <a:solidFill>
                  <a:prstClr val="black"/>
                </a:solidFill>
                <a:latin typeface="Arial" pitchFamily="34" charset="0"/>
                <a:ea typeface="Calibri"/>
                <a:cs typeface="Arial" pitchFamily="34" charset="0"/>
              </a:rPr>
              <a:t> Agricultural plantation; </a:t>
            </a:r>
          </a:p>
          <a:p>
            <a:pPr lvl="0" algn="just">
              <a:buFont typeface="Wingdings" pitchFamily="2" charset="2"/>
              <a:buChar char="v"/>
            </a:pPr>
            <a:r>
              <a:rPr lang="en-US" sz="1500" dirty="0" smtClean="0">
                <a:solidFill>
                  <a:prstClr val="black"/>
                </a:solidFill>
                <a:latin typeface="Arial" pitchFamily="34" charset="0"/>
                <a:ea typeface="Calibri"/>
                <a:cs typeface="Arial" pitchFamily="34" charset="0"/>
              </a:rPr>
              <a:t>Mechanical </a:t>
            </a:r>
            <a:r>
              <a:rPr lang="en-US" sz="1500" dirty="0">
                <a:solidFill>
                  <a:prstClr val="black"/>
                </a:solidFill>
                <a:latin typeface="Arial" pitchFamily="34" charset="0"/>
                <a:ea typeface="Calibri"/>
                <a:cs typeface="Arial" pitchFamily="34" charset="0"/>
              </a:rPr>
              <a:t>workshop, </a:t>
            </a:r>
            <a:endParaRPr lang="en-US" sz="1500" dirty="0" smtClean="0">
              <a:solidFill>
                <a:prstClr val="black"/>
              </a:solidFill>
              <a:latin typeface="Arial" pitchFamily="34" charset="0"/>
              <a:ea typeface="Calibri"/>
              <a:cs typeface="Arial" pitchFamily="34" charset="0"/>
            </a:endParaRPr>
          </a:p>
          <a:p>
            <a:pPr lvl="0" algn="just">
              <a:buFont typeface="Wingdings" pitchFamily="2" charset="2"/>
              <a:buChar char="v"/>
            </a:pPr>
            <a:r>
              <a:rPr lang="en-US" sz="1500" dirty="0" smtClean="0">
                <a:solidFill>
                  <a:prstClr val="black"/>
                </a:solidFill>
                <a:latin typeface="Arial" pitchFamily="34" charset="0"/>
                <a:ea typeface="Calibri"/>
                <a:cs typeface="Arial" pitchFamily="34" charset="0"/>
              </a:rPr>
              <a:t>and </a:t>
            </a:r>
            <a:r>
              <a:rPr lang="en-US" sz="1500" dirty="0">
                <a:solidFill>
                  <a:prstClr val="black"/>
                </a:solidFill>
                <a:latin typeface="Arial" pitchFamily="34" charset="0"/>
                <a:ea typeface="Calibri"/>
                <a:cs typeface="Arial" pitchFamily="34" charset="0"/>
              </a:rPr>
              <a:t>many others that contains anthropogenic products from emission of fuel combustion into the atmosphere which precipitated as rain and leached as water run-offs into the underlying aquifer thereby polluting the aquifer. </a:t>
            </a:r>
          </a:p>
          <a:p>
            <a:endParaRPr lang="en-GB" dirty="0"/>
          </a:p>
        </p:txBody>
      </p:sp>
    </p:spTree>
    <p:extLst>
      <p:ext uri="{BB962C8B-B14F-4D97-AF65-F5344CB8AC3E}">
        <p14:creationId xmlns:p14="http://schemas.microsoft.com/office/powerpoint/2010/main" val="34244987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10"/>
          <p:cNvSpPr>
            <a:spLocks noChangeArrowheads="1"/>
          </p:cNvSpPr>
          <p:nvPr/>
        </p:nvSpPr>
        <p:spPr bwMode="auto">
          <a:xfrm>
            <a:off x="323850" y="3168660"/>
            <a:ext cx="28448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600" b="1" dirty="0" smtClean="0">
                <a:solidFill>
                  <a:srgbClr val="FF5050"/>
                </a:solidFill>
                <a:latin typeface="Arial Narrow" pitchFamily="34" charset="0"/>
              </a:rPr>
              <a:t>Chemicals and waste dump sites</a:t>
            </a:r>
            <a:endParaRPr lang="en-US" sz="1600" b="1" dirty="0">
              <a:solidFill>
                <a:srgbClr val="FF5050"/>
              </a:solidFill>
              <a:latin typeface="Arial Narrow" pitchFamily="34" charset="0"/>
            </a:endParaRPr>
          </a:p>
        </p:txBody>
      </p:sp>
      <p:sp>
        <p:nvSpPr>
          <p:cNvPr id="5127" name="Rectangle 11"/>
          <p:cNvSpPr>
            <a:spLocks noChangeArrowheads="1"/>
          </p:cNvSpPr>
          <p:nvPr/>
        </p:nvSpPr>
        <p:spPr bwMode="auto">
          <a:xfrm>
            <a:off x="3923928" y="3284972"/>
            <a:ext cx="194421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600" b="1" dirty="0" smtClean="0">
                <a:solidFill>
                  <a:srgbClr val="FF5050"/>
                </a:solidFill>
                <a:latin typeface="Arial Narrow" pitchFamily="34" charset="0"/>
              </a:rPr>
              <a:t>Sewage pits</a:t>
            </a:r>
            <a:endParaRPr lang="en-US" sz="1600" b="1" dirty="0">
              <a:solidFill>
                <a:srgbClr val="FF5050"/>
              </a:solidFill>
              <a:latin typeface="Arial Narrow" pitchFamily="34" charset="0"/>
            </a:endParaRPr>
          </a:p>
        </p:txBody>
      </p:sp>
      <p:sp>
        <p:nvSpPr>
          <p:cNvPr id="5128" name="Rectangle 18"/>
          <p:cNvSpPr>
            <a:spLocks noChangeArrowheads="1"/>
          </p:cNvSpPr>
          <p:nvPr/>
        </p:nvSpPr>
        <p:spPr bwMode="auto">
          <a:xfrm>
            <a:off x="1331913" y="6303963"/>
            <a:ext cx="3673475" cy="554037"/>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000" dirty="0">
                <a:latin typeface="Arial Narrow" pitchFamily="34" charset="0"/>
              </a:rPr>
              <a:t>Figure 1: </a:t>
            </a:r>
            <a:r>
              <a:rPr lang="en-US" sz="2000" dirty="0" smtClean="0">
                <a:latin typeface="Arial Narrow" pitchFamily="34" charset="0"/>
              </a:rPr>
              <a:t>Contamination by Man</a:t>
            </a:r>
            <a:endParaRPr lang="en-US" sz="2000" dirty="0">
              <a:solidFill>
                <a:schemeClr val="bg1"/>
              </a:solidFill>
              <a:latin typeface="Arial Narrow" pitchFamily="34" charset="0"/>
            </a:endParaRPr>
          </a:p>
        </p:txBody>
      </p:sp>
      <p:sp>
        <p:nvSpPr>
          <p:cNvPr id="5130" name="Rectangle 25"/>
          <p:cNvSpPr>
            <a:spLocks noChangeArrowheads="1"/>
          </p:cNvSpPr>
          <p:nvPr/>
        </p:nvSpPr>
        <p:spPr bwMode="auto">
          <a:xfrm>
            <a:off x="4067944" y="341028"/>
            <a:ext cx="45775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i="1" dirty="0" smtClean="0">
                <a:latin typeface="Arial Narrow" pitchFamily="34" charset="0"/>
              </a:rPr>
              <a:t>Groundwater contamination associated with man occurs from sources such as:-</a:t>
            </a:r>
            <a:endParaRPr lang="en-US" i="1" dirty="0">
              <a:latin typeface="Arial Narrow" pitchFamily="34" charset="0"/>
            </a:endParaRPr>
          </a:p>
        </p:txBody>
      </p:sp>
      <p:sp>
        <p:nvSpPr>
          <p:cNvPr id="5133" name="Rectangle 28"/>
          <p:cNvSpPr>
            <a:spLocks noChangeArrowheads="1"/>
          </p:cNvSpPr>
          <p:nvPr/>
        </p:nvSpPr>
        <p:spPr bwMode="auto">
          <a:xfrm>
            <a:off x="179388" y="332656"/>
            <a:ext cx="8857108" cy="5904632"/>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400" i="1"/>
          </a:p>
        </p:txBody>
      </p:sp>
      <p:pic>
        <p:nvPicPr>
          <p:cNvPr id="5134" name="t1008820" descr="EIS00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262" y="3644901"/>
            <a:ext cx="2665413" cy="213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5" name="Rectangle 30"/>
          <p:cNvSpPr>
            <a:spLocks noChangeArrowheads="1"/>
          </p:cNvSpPr>
          <p:nvPr/>
        </p:nvSpPr>
        <p:spPr bwMode="auto">
          <a:xfrm>
            <a:off x="323850" y="5734050"/>
            <a:ext cx="2376488" cy="527050"/>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1400" b="1">
                <a:solidFill>
                  <a:srgbClr val="FF5050"/>
                </a:solidFill>
                <a:latin typeface="Arial Narrow" pitchFamily="34" charset="0"/>
              </a:rPr>
              <a:t>burning of fossil fuels (especially coal</a:t>
            </a:r>
            <a:r>
              <a:rPr lang="en-US" sz="1200" b="1">
                <a:solidFill>
                  <a:srgbClr val="FF5050"/>
                </a:solidFill>
                <a:latin typeface="Arial Narrow" pitchFamily="34" charset="0"/>
              </a:rPr>
              <a:t>),</a:t>
            </a:r>
          </a:p>
        </p:txBody>
      </p:sp>
      <p:sp>
        <p:nvSpPr>
          <p:cNvPr id="5136" name="Rectangle 31"/>
          <p:cNvSpPr>
            <a:spLocks noChangeArrowheads="1"/>
          </p:cNvSpPr>
          <p:nvPr/>
        </p:nvSpPr>
        <p:spPr bwMode="auto">
          <a:xfrm>
            <a:off x="1692275" y="5516563"/>
            <a:ext cx="1295400" cy="26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sz="1100">
                <a:solidFill>
                  <a:schemeClr val="bg1"/>
                </a:solidFill>
              </a:rPr>
              <a:t>Seth et al 2002</a:t>
            </a:r>
            <a:endParaRPr lang="en-US" sz="1100">
              <a:solidFill>
                <a:schemeClr val="bg1"/>
              </a:solidFill>
            </a:endParaRPr>
          </a:p>
        </p:txBody>
      </p:sp>
      <p:pic>
        <p:nvPicPr>
          <p:cNvPr id="5137" name="yui_3_3_0_1_1312232074450252" descr="Construc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3575" y="3644900"/>
            <a:ext cx="2519363" cy="204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8" name="Picture 33" descr="DSCF056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1863" y="3644900"/>
            <a:ext cx="2627312"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9" name="Rectangle 35"/>
          <p:cNvSpPr>
            <a:spLocks noChangeArrowheads="1"/>
          </p:cNvSpPr>
          <p:nvPr/>
        </p:nvSpPr>
        <p:spPr bwMode="auto">
          <a:xfrm>
            <a:off x="3348038" y="5805488"/>
            <a:ext cx="194468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sz="1600" b="1">
                <a:solidFill>
                  <a:srgbClr val="FF5050"/>
                </a:solidFill>
                <a:latin typeface="Arial Narrow" pitchFamily="34" charset="0"/>
              </a:rPr>
              <a:t>waste incineration</a:t>
            </a:r>
          </a:p>
        </p:txBody>
      </p:sp>
      <p:sp>
        <p:nvSpPr>
          <p:cNvPr id="5140" name="Rectangle 36"/>
          <p:cNvSpPr>
            <a:spLocks noChangeArrowheads="1"/>
          </p:cNvSpPr>
          <p:nvPr/>
        </p:nvSpPr>
        <p:spPr bwMode="auto">
          <a:xfrm>
            <a:off x="6300788" y="5805488"/>
            <a:ext cx="172515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600" b="1" dirty="0" smtClean="0">
                <a:solidFill>
                  <a:srgbClr val="FF5050"/>
                </a:solidFill>
                <a:latin typeface="Arial Narrow" pitchFamily="34" charset="0"/>
              </a:rPr>
              <a:t>High water run-offs</a:t>
            </a:r>
            <a:endParaRPr lang="en-US" sz="1600" b="1" dirty="0">
              <a:solidFill>
                <a:srgbClr val="FF5050"/>
              </a:solidFill>
              <a:latin typeface="Arial Narrow" pitchFamily="34" charset="0"/>
            </a:endParaRPr>
          </a:p>
        </p:txBody>
      </p:sp>
      <p:sp>
        <p:nvSpPr>
          <p:cNvPr id="2"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3" name="Object 2"/>
          <p:cNvGraphicFramePr>
            <a:graphicFrameLocks noChangeAspect="1"/>
          </p:cNvGraphicFramePr>
          <p:nvPr>
            <p:extLst>
              <p:ext uri="{D42A27DB-BD31-4B8C-83A1-F6EECF244321}">
                <p14:modId xmlns:p14="http://schemas.microsoft.com/office/powerpoint/2010/main" val="3643717651"/>
              </p:ext>
            </p:extLst>
          </p:nvPr>
        </p:nvGraphicFramePr>
        <p:xfrm>
          <a:off x="384217" y="664193"/>
          <a:ext cx="2819358" cy="2357209"/>
        </p:xfrm>
        <a:graphic>
          <a:graphicData uri="http://schemas.openxmlformats.org/presentationml/2006/ole">
            <mc:AlternateContent xmlns:mc="http://schemas.openxmlformats.org/markup-compatibility/2006">
              <mc:Choice xmlns:v="urn:schemas-microsoft-com:vml" Requires="v">
                <p:oleObj spid="_x0000_s3106" r:id="rId6" imgW="4832640" imgH="3846960" progId="CorelDRAW.Graphic.13">
                  <p:embed/>
                </p:oleObj>
              </mc:Choice>
              <mc:Fallback>
                <p:oleObj r:id="rId6" imgW="4832640" imgH="3846960" progId="CorelDRAW.Graphic.13">
                  <p:embed/>
                  <p:pic>
                    <p:nvPicPr>
                      <p:cNvPr id="0" name="Object 1"/>
                      <p:cNvPicPr>
                        <a:picLocks noChangeAspect="1" noChangeArrowheads="1"/>
                      </p:cNvPicPr>
                      <p:nvPr/>
                    </p:nvPicPr>
                    <p:blipFill>
                      <a:blip r:embed="rId7">
                        <a:extLst>
                          <a:ext uri="{28A0092B-C50C-407E-A947-70E740481C1C}">
                            <a14:useLocalDpi xmlns:a14="http://schemas.microsoft.com/office/drawing/2010/main" val="0"/>
                          </a:ext>
                        </a:extLst>
                      </a:blip>
                      <a:srcRect t="7019"/>
                      <a:stretch>
                        <a:fillRect/>
                      </a:stretch>
                    </p:blipFill>
                    <p:spPr bwMode="auto">
                      <a:xfrm>
                        <a:off x="384217" y="664193"/>
                        <a:ext cx="2819358" cy="2357209"/>
                      </a:xfrm>
                      <a:prstGeom prst="rect">
                        <a:avLst/>
                      </a:prstGeom>
                      <a:noFill/>
                    </p:spPr>
                  </p:pic>
                </p:oleObj>
              </mc:Fallback>
            </mc:AlternateContent>
          </a:graphicData>
        </a:graphic>
      </p:graphicFrame>
      <p:sp>
        <p:nvSpPr>
          <p:cNvPr id="4" name="Rectangle 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5" name="Object 4"/>
          <p:cNvGraphicFramePr>
            <a:graphicFrameLocks noChangeAspect="1"/>
          </p:cNvGraphicFramePr>
          <p:nvPr>
            <p:extLst>
              <p:ext uri="{D42A27DB-BD31-4B8C-83A1-F6EECF244321}">
                <p14:modId xmlns:p14="http://schemas.microsoft.com/office/powerpoint/2010/main" val="4177462484"/>
              </p:ext>
            </p:extLst>
          </p:nvPr>
        </p:nvGraphicFramePr>
        <p:xfrm>
          <a:off x="3496576" y="987358"/>
          <a:ext cx="3056897" cy="2279977"/>
        </p:xfrm>
        <a:graphic>
          <a:graphicData uri="http://schemas.openxmlformats.org/presentationml/2006/ole">
            <mc:AlternateContent xmlns:mc="http://schemas.openxmlformats.org/markup-compatibility/2006">
              <mc:Choice xmlns:v="urn:schemas-microsoft-com:vml" Requires="v">
                <p:oleObj spid="_x0000_s3107" r:id="rId8" imgW="3113870" imgH="2285876" progId="CorelPHOTOPAINT.Image.13">
                  <p:embed/>
                </p:oleObj>
              </mc:Choice>
              <mc:Fallback>
                <p:oleObj r:id="rId8" imgW="3113870" imgH="2285876" progId="CorelPHOTOPAINT.Image.13">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96576" y="987358"/>
                        <a:ext cx="3056897" cy="2279977"/>
                      </a:xfrm>
                      <a:prstGeom prst="rect">
                        <a:avLst/>
                      </a:prstGeom>
                      <a:noFill/>
                    </p:spPr>
                  </p:pic>
                </p:oleObj>
              </mc:Fallback>
            </mc:AlternateContent>
          </a:graphicData>
        </a:graphic>
      </p:graphicFrame>
    </p:spTree>
    <p:extLst>
      <p:ext uri="{BB962C8B-B14F-4D97-AF65-F5344CB8AC3E}">
        <p14:creationId xmlns:p14="http://schemas.microsoft.com/office/powerpoint/2010/main" val="35383634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3084643"/>
            <a:ext cx="3419475" cy="286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169" y="548680"/>
            <a:ext cx="3543300" cy="215265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4088" y="2496691"/>
            <a:ext cx="3076575" cy="2152650"/>
          </a:xfrm>
          <a:prstGeom prst="rect">
            <a:avLst/>
          </a:prstGeom>
          <a:noFill/>
          <a:extLst>
            <a:ext uri="{909E8E84-426E-40DD-AFC4-6F175D3DCCD1}">
              <a14:hiddenFill xmlns:a14="http://schemas.microsoft.com/office/drawing/2010/main">
                <a:solidFill>
                  <a:srgbClr val="FFFFFF"/>
                </a:solidFill>
              </a14:hiddenFill>
            </a:ext>
          </a:extLst>
        </p:spPr>
      </p:pic>
      <p:cxnSp>
        <p:nvCxnSpPr>
          <p:cNvPr id="9" name="Elbow Connector 8"/>
          <p:cNvCxnSpPr/>
          <p:nvPr/>
        </p:nvCxnSpPr>
        <p:spPr>
          <a:xfrm>
            <a:off x="4134569" y="1416621"/>
            <a:ext cx="2601999" cy="572269"/>
          </a:xfrm>
          <a:prstGeom prst="bentConnector3">
            <a:avLst>
              <a:gd name="adj1" fmla="val 60250"/>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Down Arrow 17"/>
          <p:cNvSpPr/>
          <p:nvPr/>
        </p:nvSpPr>
        <p:spPr>
          <a:xfrm>
            <a:off x="6626540" y="1985045"/>
            <a:ext cx="411820" cy="51164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p:cNvSpPr/>
          <p:nvPr/>
        </p:nvSpPr>
        <p:spPr>
          <a:xfrm>
            <a:off x="4283968" y="490613"/>
            <a:ext cx="1872208"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Contamination occurs from </a:t>
            </a:r>
            <a:r>
              <a:rPr lang="en-US" dirty="0" err="1" smtClean="0"/>
              <a:t>tye</a:t>
            </a:r>
            <a:r>
              <a:rPr lang="en-US" dirty="0" smtClean="0"/>
              <a:t> and dye</a:t>
            </a:r>
            <a:endParaRPr lang="en-GB" dirty="0"/>
          </a:p>
        </p:txBody>
      </p:sp>
      <p:sp>
        <p:nvSpPr>
          <p:cNvPr id="20" name="Rectangle 19"/>
          <p:cNvSpPr/>
          <p:nvPr/>
        </p:nvSpPr>
        <p:spPr>
          <a:xfrm>
            <a:off x="7031960" y="1283407"/>
            <a:ext cx="1918097" cy="9574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Affects the Groundwater through leaching</a:t>
            </a:r>
            <a:endParaRPr lang="en-GB" dirty="0"/>
          </a:p>
        </p:txBody>
      </p:sp>
      <p:sp>
        <p:nvSpPr>
          <p:cNvPr id="21" name="Right Arrow 20"/>
          <p:cNvSpPr/>
          <p:nvPr/>
        </p:nvSpPr>
        <p:spPr>
          <a:xfrm rot="9449482">
            <a:off x="3418842" y="4252484"/>
            <a:ext cx="1898811"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p:cNvSpPr/>
          <p:nvPr/>
        </p:nvSpPr>
        <p:spPr>
          <a:xfrm rot="810051">
            <a:off x="2921740" y="5148067"/>
            <a:ext cx="2162719" cy="12241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Element gets Introduced into Drinking water  </a:t>
            </a:r>
            <a:endParaRPr lang="en-GB" dirty="0">
              <a:solidFill>
                <a:srgbClr val="FF0000"/>
              </a:solidFill>
            </a:endParaRPr>
          </a:p>
        </p:txBody>
      </p:sp>
      <p:sp>
        <p:nvSpPr>
          <p:cNvPr id="23" name="Rectangle 22"/>
          <p:cNvSpPr/>
          <p:nvPr/>
        </p:nvSpPr>
        <p:spPr>
          <a:xfrm>
            <a:off x="6166421" y="5074366"/>
            <a:ext cx="2793880" cy="13715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With deadly diseases such as cholera, dysentery, </a:t>
            </a:r>
            <a:r>
              <a:rPr lang="en-US" dirty="0" err="1" smtClean="0"/>
              <a:t>diaherrea</a:t>
            </a:r>
            <a:r>
              <a:rPr lang="en-US" dirty="0" smtClean="0"/>
              <a:t>, with other diseases and ultimately death </a:t>
            </a:r>
            <a:endParaRPr lang="en-GB" dirty="0"/>
          </a:p>
        </p:txBody>
      </p:sp>
      <p:pic>
        <p:nvPicPr>
          <p:cNvPr id="512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64684" y="5651630"/>
            <a:ext cx="1201737" cy="59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Line 5"/>
          <p:cNvSpPr>
            <a:spLocks noChangeShapeType="1"/>
          </p:cNvSpPr>
          <p:nvPr/>
        </p:nvSpPr>
        <p:spPr bwMode="auto">
          <a:xfrm flipH="1" flipV="1">
            <a:off x="2123728" y="4797151"/>
            <a:ext cx="974427" cy="92580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6" name="Rectangle 18"/>
          <p:cNvSpPr>
            <a:spLocks noChangeArrowheads="1"/>
          </p:cNvSpPr>
          <p:nvPr/>
        </p:nvSpPr>
        <p:spPr bwMode="auto">
          <a:xfrm>
            <a:off x="286991" y="6248530"/>
            <a:ext cx="2988866" cy="554037"/>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2000" dirty="0">
                <a:latin typeface="Arial Narrow" pitchFamily="34" charset="0"/>
              </a:rPr>
              <a:t>Figure </a:t>
            </a:r>
            <a:r>
              <a:rPr lang="en-US" sz="2000" dirty="0" smtClean="0">
                <a:latin typeface="Arial Narrow" pitchFamily="34" charset="0"/>
              </a:rPr>
              <a:t>2: </a:t>
            </a:r>
            <a:r>
              <a:rPr lang="en-US" sz="2000" dirty="0" smtClean="0">
                <a:latin typeface="Arial Narrow" pitchFamily="34" charset="0"/>
              </a:rPr>
              <a:t>Contamination by Man</a:t>
            </a:r>
            <a:endParaRPr lang="en-US" sz="2000" dirty="0">
              <a:solidFill>
                <a:schemeClr val="bg1"/>
              </a:solidFill>
              <a:latin typeface="Arial Narrow" pitchFamily="34" charset="0"/>
            </a:endParaRPr>
          </a:p>
        </p:txBody>
      </p:sp>
    </p:spTree>
    <p:extLst>
      <p:ext uri="{BB962C8B-B14F-4D97-AF65-F5344CB8AC3E}">
        <p14:creationId xmlns:p14="http://schemas.microsoft.com/office/powerpoint/2010/main" val="2550844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395288" y="188913"/>
            <a:ext cx="8424862" cy="2808039"/>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 name="Rectangle 6"/>
          <p:cNvSpPr>
            <a:spLocks noChangeArrowheads="1"/>
          </p:cNvSpPr>
          <p:nvPr/>
        </p:nvSpPr>
        <p:spPr bwMode="auto">
          <a:xfrm>
            <a:off x="3671888" y="2996952"/>
            <a:ext cx="1800225" cy="864095"/>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 name="Rectangle 5"/>
          <p:cNvSpPr>
            <a:spLocks noChangeArrowheads="1"/>
          </p:cNvSpPr>
          <p:nvPr/>
        </p:nvSpPr>
        <p:spPr bwMode="auto">
          <a:xfrm>
            <a:off x="323850" y="3869803"/>
            <a:ext cx="8424863" cy="200747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 name="Rectangle 5"/>
          <p:cNvSpPr/>
          <p:nvPr/>
        </p:nvSpPr>
        <p:spPr>
          <a:xfrm>
            <a:off x="395289" y="194053"/>
            <a:ext cx="8353424" cy="2585323"/>
          </a:xfrm>
          <a:prstGeom prst="rect">
            <a:avLst/>
          </a:prstGeom>
        </p:spPr>
        <p:txBody>
          <a:bodyPr wrap="square">
            <a:spAutoFit/>
          </a:bodyPr>
          <a:lstStyle/>
          <a:p>
            <a:pPr algn="ctr"/>
            <a:endParaRPr lang="en-GB" dirty="0" smtClean="0"/>
          </a:p>
          <a:p>
            <a:pPr algn="ctr"/>
            <a:r>
              <a:rPr lang="en-GB" b="1" dirty="0" smtClean="0"/>
              <a:t>JUSTIFICATION</a:t>
            </a:r>
          </a:p>
          <a:p>
            <a:r>
              <a:rPr lang="en-US" dirty="0"/>
              <a:t> </a:t>
            </a:r>
            <a:endParaRPr lang="en-GB" dirty="0"/>
          </a:p>
          <a:p>
            <a:pPr marL="285750" lvl="0" indent="-285750">
              <a:buFont typeface="Wingdings" pitchFamily="2" charset="2"/>
              <a:buChar char="v"/>
            </a:pPr>
            <a:r>
              <a:rPr lang="en-US" dirty="0"/>
              <a:t>Due to the toxicity and health </a:t>
            </a:r>
            <a:r>
              <a:rPr lang="en-US" dirty="0" smtClean="0"/>
              <a:t>impact;</a:t>
            </a:r>
          </a:p>
          <a:p>
            <a:pPr marL="285750" lvl="0" indent="-285750">
              <a:buFont typeface="Wingdings" pitchFamily="2" charset="2"/>
              <a:buChar char="v"/>
            </a:pPr>
            <a:endParaRPr lang="en-US" dirty="0"/>
          </a:p>
          <a:p>
            <a:pPr marL="285750" lvl="0" indent="-285750">
              <a:buFont typeface="Wingdings" pitchFamily="2" charset="2"/>
              <a:buChar char="v"/>
            </a:pPr>
            <a:r>
              <a:rPr lang="en-US" dirty="0" smtClean="0"/>
              <a:t>Research </a:t>
            </a:r>
            <a:r>
              <a:rPr lang="en-US" dirty="0"/>
              <a:t>was focused on the impact of contamination on groundwater of different </a:t>
            </a:r>
            <a:r>
              <a:rPr lang="en-US" dirty="0" smtClean="0"/>
              <a:t>zones;</a:t>
            </a:r>
          </a:p>
          <a:p>
            <a:pPr marL="285750" lvl="0" indent="-285750">
              <a:buFont typeface="Wingdings" pitchFamily="2" charset="2"/>
              <a:buChar char="v"/>
            </a:pPr>
            <a:endParaRPr lang="en-US" dirty="0"/>
          </a:p>
          <a:p>
            <a:pPr marL="285750" lvl="0" indent="-285750">
              <a:buFont typeface="Wingdings" pitchFamily="2" charset="2"/>
              <a:buChar char="v"/>
            </a:pPr>
            <a:r>
              <a:rPr lang="en-US" dirty="0" smtClean="0"/>
              <a:t>Information </a:t>
            </a:r>
            <a:r>
              <a:rPr lang="en-US" dirty="0"/>
              <a:t>about impact of contamination on zones of a particular city is scarce</a:t>
            </a:r>
            <a:endParaRPr lang="en-GB" dirty="0"/>
          </a:p>
        </p:txBody>
      </p:sp>
      <p:sp>
        <p:nvSpPr>
          <p:cNvPr id="7" name="Rectangle 6"/>
          <p:cNvSpPr/>
          <p:nvPr/>
        </p:nvSpPr>
        <p:spPr>
          <a:xfrm>
            <a:off x="323849" y="3871340"/>
            <a:ext cx="8424863" cy="2031325"/>
          </a:xfrm>
          <a:prstGeom prst="rect">
            <a:avLst/>
          </a:prstGeom>
        </p:spPr>
        <p:txBody>
          <a:bodyPr wrap="square">
            <a:spAutoFit/>
          </a:bodyPr>
          <a:lstStyle/>
          <a:p>
            <a:pPr algn="ctr"/>
            <a:endParaRPr lang="en-US" b="1" dirty="0" smtClean="0"/>
          </a:p>
          <a:p>
            <a:pPr algn="ctr"/>
            <a:r>
              <a:rPr lang="en-US" b="1" dirty="0" smtClean="0"/>
              <a:t>OBJECTIVES</a:t>
            </a:r>
            <a:endParaRPr lang="en-US" b="1" dirty="0"/>
          </a:p>
          <a:p>
            <a:endParaRPr lang="en-US" dirty="0"/>
          </a:p>
          <a:p>
            <a:pPr marL="285750" indent="-285750">
              <a:buFont typeface="Wingdings" pitchFamily="2" charset="2"/>
              <a:buChar char="v"/>
            </a:pPr>
            <a:r>
              <a:rPr lang="en-US" dirty="0"/>
              <a:t>This study is therefore aimed at assessing the impact of </a:t>
            </a:r>
            <a:r>
              <a:rPr lang="en-US" b="1" dirty="0"/>
              <a:t>anthropogenic activities </a:t>
            </a:r>
            <a:r>
              <a:rPr lang="en-US" dirty="0"/>
              <a:t>on groundwater in crowded, market, residential and industrial zone; </a:t>
            </a:r>
            <a:endParaRPr lang="en-US" dirty="0" smtClean="0"/>
          </a:p>
          <a:p>
            <a:pPr marL="285750" indent="-285750">
              <a:buFont typeface="Wingdings" pitchFamily="2" charset="2"/>
              <a:buChar char="v"/>
            </a:pPr>
            <a:endParaRPr lang="en-US" dirty="0"/>
          </a:p>
          <a:p>
            <a:pPr marL="285750" indent="-285750">
              <a:buFont typeface="Wingdings" pitchFamily="2" charset="2"/>
              <a:buChar char="v"/>
            </a:pPr>
            <a:r>
              <a:rPr lang="en-US" dirty="0" smtClean="0"/>
              <a:t>to </a:t>
            </a:r>
            <a:r>
              <a:rPr lang="en-US" dirty="0"/>
              <a:t>determine the </a:t>
            </a:r>
            <a:r>
              <a:rPr lang="en-US" b="1" dirty="0"/>
              <a:t>source</a:t>
            </a:r>
            <a:r>
              <a:rPr lang="en-US" dirty="0"/>
              <a:t> of groundwater pollution in the study area.</a:t>
            </a:r>
          </a:p>
        </p:txBody>
      </p:sp>
    </p:spTree>
    <p:extLst>
      <p:ext uri="{BB962C8B-B14F-4D97-AF65-F5344CB8AC3E}">
        <p14:creationId xmlns:p14="http://schemas.microsoft.com/office/powerpoint/2010/main" val="27045505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1720" y="19348"/>
            <a:ext cx="4464496" cy="529332"/>
          </a:xfrm>
        </p:spPr>
        <p:txBody>
          <a:bodyPr>
            <a:normAutofit/>
          </a:bodyPr>
          <a:lstStyle/>
          <a:p>
            <a:r>
              <a:rPr lang="en-US" sz="1800" dirty="0" smtClean="0">
                <a:latin typeface="Arial Narrow" pitchFamily="34" charset="0"/>
              </a:rPr>
              <a:t>Study Location and Geology</a:t>
            </a:r>
            <a:endParaRPr lang="en-GB" sz="1800" dirty="0">
              <a:latin typeface="Arial Narrow" pitchFamily="34" charset="0"/>
            </a:endParaRPr>
          </a:p>
        </p:txBody>
      </p:sp>
      <p:sp>
        <p:nvSpPr>
          <p:cNvPr id="3" name="Content Placeholder 2"/>
          <p:cNvSpPr>
            <a:spLocks noGrp="1"/>
          </p:cNvSpPr>
          <p:nvPr>
            <p:ph sz="half" idx="1"/>
          </p:nvPr>
        </p:nvSpPr>
        <p:spPr>
          <a:xfrm>
            <a:off x="179512" y="472697"/>
            <a:ext cx="4104456" cy="6385303"/>
          </a:xfrm>
        </p:spPr>
        <p:txBody>
          <a:bodyPr>
            <a:noAutofit/>
          </a:bodyPr>
          <a:lstStyle/>
          <a:p>
            <a:pPr algn="just">
              <a:buFont typeface="Wingdings" pitchFamily="2" charset="2"/>
              <a:buChar char="q"/>
            </a:pPr>
            <a:r>
              <a:rPr lang="en-US" sz="1800" dirty="0">
                <a:latin typeface="Arial Narrow" pitchFamily="34" charset="0"/>
                <a:cs typeface="Arial" pitchFamily="34" charset="0"/>
              </a:rPr>
              <a:t>Abeokuta metropolis the study area was divided into four zones: </a:t>
            </a:r>
            <a:endParaRPr lang="en-US" sz="1800" dirty="0" smtClean="0">
              <a:latin typeface="Arial Narrow" pitchFamily="34" charset="0"/>
              <a:cs typeface="Arial" pitchFamily="34" charset="0"/>
            </a:endParaRPr>
          </a:p>
          <a:p>
            <a:pPr algn="just"/>
            <a:r>
              <a:rPr lang="en-US" sz="1800" dirty="0" smtClean="0">
                <a:latin typeface="Arial Narrow" pitchFamily="34" charset="0"/>
                <a:cs typeface="Arial" pitchFamily="34" charset="0"/>
              </a:rPr>
              <a:t>Crowded </a:t>
            </a:r>
            <a:r>
              <a:rPr lang="en-US" sz="1800" dirty="0">
                <a:latin typeface="Arial Narrow" pitchFamily="34" charset="0"/>
                <a:cs typeface="Arial" pitchFamily="34" charset="0"/>
              </a:rPr>
              <a:t>zone of </a:t>
            </a:r>
            <a:r>
              <a:rPr lang="en-US" sz="1800" dirty="0" err="1">
                <a:latin typeface="Arial Narrow" pitchFamily="34" charset="0"/>
                <a:cs typeface="Arial" pitchFamily="34" charset="0"/>
              </a:rPr>
              <a:t>Labaiwa</a:t>
            </a:r>
            <a:r>
              <a:rPr lang="en-US" sz="1800" dirty="0">
                <a:latin typeface="Arial Narrow" pitchFamily="34" charset="0"/>
                <a:cs typeface="Arial" pitchFamily="34" charset="0"/>
              </a:rPr>
              <a:t> and </a:t>
            </a:r>
            <a:r>
              <a:rPr lang="en-US" sz="1800" dirty="0" err="1">
                <a:latin typeface="Arial Narrow" pitchFamily="34" charset="0"/>
                <a:cs typeface="Arial" pitchFamily="34" charset="0"/>
              </a:rPr>
              <a:t>Olose</a:t>
            </a:r>
            <a:r>
              <a:rPr lang="en-US" sz="1800" dirty="0">
                <a:latin typeface="Arial Narrow" pitchFamily="34" charset="0"/>
                <a:cs typeface="Arial" pitchFamily="34" charset="0"/>
              </a:rPr>
              <a:t> area; </a:t>
            </a:r>
            <a:endParaRPr lang="en-US" sz="1800" dirty="0" smtClean="0">
              <a:latin typeface="Arial Narrow" pitchFamily="34" charset="0"/>
              <a:cs typeface="Arial" pitchFamily="34" charset="0"/>
            </a:endParaRPr>
          </a:p>
          <a:p>
            <a:pPr algn="just"/>
            <a:r>
              <a:rPr lang="en-US" sz="1800" dirty="0" smtClean="0">
                <a:latin typeface="Arial Narrow" pitchFamily="34" charset="0"/>
                <a:cs typeface="Arial" pitchFamily="34" charset="0"/>
              </a:rPr>
              <a:t>Industrial </a:t>
            </a:r>
            <a:r>
              <a:rPr lang="en-US" sz="1800" dirty="0">
                <a:latin typeface="Arial Narrow" pitchFamily="34" charset="0"/>
                <a:cs typeface="Arial" pitchFamily="34" charset="0"/>
              </a:rPr>
              <a:t>zone of </a:t>
            </a:r>
            <a:r>
              <a:rPr lang="en-US" sz="1800" dirty="0" err="1">
                <a:latin typeface="Arial Narrow" pitchFamily="34" charset="0"/>
                <a:cs typeface="Arial" pitchFamily="34" charset="0"/>
              </a:rPr>
              <a:t>Itoku</a:t>
            </a:r>
            <a:r>
              <a:rPr lang="en-US" sz="1800" dirty="0">
                <a:latin typeface="Arial Narrow" pitchFamily="34" charset="0"/>
                <a:cs typeface="Arial" pitchFamily="34" charset="0"/>
              </a:rPr>
              <a:t>; </a:t>
            </a:r>
            <a:endParaRPr lang="en-US" sz="1800" dirty="0" smtClean="0">
              <a:latin typeface="Arial Narrow" pitchFamily="34" charset="0"/>
              <a:cs typeface="Arial" pitchFamily="34" charset="0"/>
            </a:endParaRPr>
          </a:p>
          <a:p>
            <a:pPr algn="just"/>
            <a:r>
              <a:rPr lang="en-US" sz="1800" dirty="0" smtClean="0">
                <a:latin typeface="Arial Narrow" pitchFamily="34" charset="0"/>
                <a:cs typeface="Arial" pitchFamily="34" charset="0"/>
              </a:rPr>
              <a:t>Market </a:t>
            </a:r>
            <a:r>
              <a:rPr lang="en-US" sz="1800" dirty="0">
                <a:latin typeface="Arial Narrow" pitchFamily="34" charset="0"/>
                <a:cs typeface="Arial" pitchFamily="34" charset="0"/>
              </a:rPr>
              <a:t>zone of </a:t>
            </a:r>
            <a:r>
              <a:rPr lang="en-US" sz="1800" dirty="0" err="1">
                <a:latin typeface="Arial Narrow" pitchFamily="34" charset="0"/>
                <a:cs typeface="Arial" pitchFamily="34" charset="0"/>
              </a:rPr>
              <a:t>Kuto</a:t>
            </a:r>
            <a:r>
              <a:rPr lang="en-US" sz="1800" dirty="0">
                <a:latin typeface="Arial Narrow" pitchFamily="34" charset="0"/>
                <a:cs typeface="Arial" pitchFamily="34" charset="0"/>
              </a:rPr>
              <a:t> area and </a:t>
            </a:r>
            <a:endParaRPr lang="en-US" sz="1800" dirty="0" smtClean="0">
              <a:latin typeface="Arial Narrow" pitchFamily="34" charset="0"/>
              <a:cs typeface="Arial" pitchFamily="34" charset="0"/>
            </a:endParaRPr>
          </a:p>
          <a:p>
            <a:pPr algn="just"/>
            <a:r>
              <a:rPr lang="en-US" sz="1800" dirty="0" smtClean="0">
                <a:latin typeface="Arial Narrow" pitchFamily="34" charset="0"/>
                <a:cs typeface="Arial" pitchFamily="34" charset="0"/>
              </a:rPr>
              <a:t>Residential </a:t>
            </a:r>
            <a:r>
              <a:rPr lang="en-US" sz="1800" dirty="0">
                <a:latin typeface="Arial Narrow" pitchFamily="34" charset="0"/>
                <a:cs typeface="Arial" pitchFamily="34" charset="0"/>
              </a:rPr>
              <a:t>zone of </a:t>
            </a:r>
            <a:r>
              <a:rPr lang="en-US" sz="1800" dirty="0" err="1">
                <a:latin typeface="Arial Narrow" pitchFamily="34" charset="0"/>
                <a:cs typeface="Arial" pitchFamily="34" charset="0"/>
              </a:rPr>
              <a:t>Elega</a:t>
            </a:r>
            <a:r>
              <a:rPr lang="en-US" sz="1800" dirty="0">
                <a:latin typeface="Arial Narrow" pitchFamily="34" charset="0"/>
                <a:cs typeface="Arial" pitchFamily="34" charset="0"/>
              </a:rPr>
              <a:t> Housing area, </a:t>
            </a:r>
            <a:endParaRPr lang="en-US" sz="1800" dirty="0" smtClean="0">
              <a:latin typeface="Arial Narrow" pitchFamily="34" charset="0"/>
              <a:cs typeface="Arial" pitchFamily="34" charset="0"/>
            </a:endParaRPr>
          </a:p>
          <a:p>
            <a:pPr algn="just">
              <a:buFont typeface="Wingdings" pitchFamily="2" charset="2"/>
              <a:buChar char="q"/>
            </a:pPr>
            <a:r>
              <a:rPr lang="en-US" sz="1800" dirty="0" smtClean="0">
                <a:latin typeface="Arial Narrow" pitchFamily="34" charset="0"/>
                <a:cs typeface="Arial" pitchFamily="34" charset="0"/>
              </a:rPr>
              <a:t>All </a:t>
            </a:r>
            <a:r>
              <a:rPr lang="en-US" sz="1800" dirty="0">
                <a:latin typeface="Arial Narrow" pitchFamily="34" charset="0"/>
                <a:cs typeface="Arial" pitchFamily="34" charset="0"/>
              </a:rPr>
              <a:t>falls within the Basement Complex of Southwestern Nigeria. </a:t>
            </a:r>
            <a:endParaRPr lang="en-US" sz="1800" dirty="0" smtClean="0">
              <a:latin typeface="Arial Narrow" pitchFamily="34" charset="0"/>
              <a:cs typeface="Arial" pitchFamily="34" charset="0"/>
            </a:endParaRPr>
          </a:p>
          <a:p>
            <a:pPr algn="just">
              <a:buFont typeface="Wingdings" pitchFamily="2" charset="2"/>
              <a:buChar char="q"/>
            </a:pPr>
            <a:r>
              <a:rPr lang="en-US" sz="1800" dirty="0" smtClean="0">
                <a:latin typeface="Arial Narrow" pitchFamily="34" charset="0"/>
                <a:cs typeface="Arial" pitchFamily="34" charset="0"/>
              </a:rPr>
              <a:t>The </a:t>
            </a:r>
            <a:r>
              <a:rPr lang="en-US" sz="1800" dirty="0">
                <a:latin typeface="Arial Narrow" pitchFamily="34" charset="0"/>
                <a:cs typeface="Arial" pitchFamily="34" charset="0"/>
              </a:rPr>
              <a:t>study area lies within the Southeastern part of Abeokuta in Ogun State of Nigeria </a:t>
            </a:r>
            <a:endParaRPr lang="en-US" sz="1800" dirty="0" smtClean="0">
              <a:latin typeface="Arial Narrow" pitchFamily="34" charset="0"/>
              <a:cs typeface="Arial" pitchFamily="34" charset="0"/>
            </a:endParaRPr>
          </a:p>
          <a:p>
            <a:pPr algn="just"/>
            <a:r>
              <a:rPr lang="en-US" sz="1800" dirty="0" smtClean="0">
                <a:latin typeface="Arial Narrow" pitchFamily="34" charset="0"/>
                <a:cs typeface="Arial" pitchFamily="34" charset="0"/>
              </a:rPr>
              <a:t>With latitudes </a:t>
            </a:r>
            <a:r>
              <a:rPr lang="en-US" sz="1800" dirty="0">
                <a:latin typeface="Arial Narrow" pitchFamily="34" charset="0"/>
                <a:cs typeface="Arial" pitchFamily="34" charset="0"/>
              </a:rPr>
              <a:t>070 08’N and 070 13’ N of the equator and longitudes 0030 20’ E and 0030 23’ E of the Greenwich </a:t>
            </a:r>
            <a:r>
              <a:rPr lang="en-US" sz="1800" dirty="0" smtClean="0">
                <a:latin typeface="Arial Narrow" pitchFamily="34" charset="0"/>
                <a:cs typeface="Arial" pitchFamily="34" charset="0"/>
              </a:rPr>
              <a:t>meridian. </a:t>
            </a:r>
          </a:p>
          <a:p>
            <a:pPr algn="just"/>
            <a:r>
              <a:rPr lang="en-US" sz="1800" dirty="0" smtClean="0">
                <a:latin typeface="Arial Narrow" pitchFamily="34" charset="0"/>
                <a:cs typeface="Arial" pitchFamily="34" charset="0"/>
              </a:rPr>
              <a:t>The </a:t>
            </a:r>
            <a:r>
              <a:rPr lang="en-US" sz="1800" dirty="0">
                <a:latin typeface="Arial Narrow" pitchFamily="34" charset="0"/>
                <a:cs typeface="Arial" pitchFamily="34" charset="0"/>
              </a:rPr>
              <a:t>study area contains two major rocks types: Biotite Granite which covers approximately 10% of the study area, and it is observed in the North–Eastern part of the study area </a:t>
            </a:r>
            <a:r>
              <a:rPr lang="en-US" sz="1800" dirty="0" smtClean="0">
                <a:latin typeface="Arial Narrow" pitchFamily="34" charset="0"/>
                <a:cs typeface="Arial" pitchFamily="34" charset="0"/>
              </a:rPr>
              <a:t>and</a:t>
            </a:r>
          </a:p>
          <a:p>
            <a:pPr algn="just"/>
            <a:r>
              <a:rPr lang="en-US" sz="1800" dirty="0" smtClean="0">
                <a:latin typeface="Arial Narrow" pitchFamily="34" charset="0"/>
                <a:cs typeface="Arial" pitchFamily="34" charset="0"/>
              </a:rPr>
              <a:t> </a:t>
            </a:r>
            <a:r>
              <a:rPr lang="en-US" sz="1800" dirty="0" err="1">
                <a:latin typeface="Arial Narrow" pitchFamily="34" charset="0"/>
                <a:cs typeface="Arial" pitchFamily="34" charset="0"/>
              </a:rPr>
              <a:t>Porphyroblastic</a:t>
            </a:r>
            <a:r>
              <a:rPr lang="en-US" sz="1800" dirty="0">
                <a:latin typeface="Arial Narrow" pitchFamily="34" charset="0"/>
                <a:cs typeface="Arial" pitchFamily="34" charset="0"/>
              </a:rPr>
              <a:t> Gneiss which covers about 90% of the study area (Fig 1).</a:t>
            </a:r>
            <a:endParaRPr lang="en-GB" sz="1800" dirty="0">
              <a:latin typeface="Arial Narrow" pitchFamily="34" charset="0"/>
              <a:cs typeface="Arial" pitchFamily="34" charset="0"/>
            </a:endParaRPr>
          </a:p>
        </p:txBody>
      </p:sp>
      <p:pic>
        <p:nvPicPr>
          <p:cNvPr id="4098"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427984" y="692696"/>
            <a:ext cx="4634132" cy="54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ight Arrow 4"/>
          <p:cNvSpPr/>
          <p:nvPr/>
        </p:nvSpPr>
        <p:spPr>
          <a:xfrm rot="1492138">
            <a:off x="3849662" y="2496098"/>
            <a:ext cx="1324069" cy="6286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18"/>
          <p:cNvSpPr>
            <a:spLocks noChangeArrowheads="1"/>
          </p:cNvSpPr>
          <p:nvPr/>
        </p:nvSpPr>
        <p:spPr bwMode="auto">
          <a:xfrm>
            <a:off x="4860032" y="6252403"/>
            <a:ext cx="3816424" cy="554037"/>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1400" dirty="0">
                <a:latin typeface="Arial Narrow" pitchFamily="34" charset="0"/>
              </a:rPr>
              <a:t>Figure </a:t>
            </a:r>
            <a:r>
              <a:rPr lang="en-US" sz="1400" dirty="0" smtClean="0">
                <a:latin typeface="Arial Narrow" pitchFamily="34" charset="0"/>
              </a:rPr>
              <a:t>3: Location and Geology map of the study area</a:t>
            </a:r>
            <a:endParaRPr lang="en-US" sz="1400" dirty="0">
              <a:solidFill>
                <a:schemeClr val="bg1"/>
              </a:solidFill>
              <a:latin typeface="Arial Narrow" pitchFamily="34" charset="0"/>
            </a:endParaRPr>
          </a:p>
        </p:txBody>
      </p:sp>
    </p:spTree>
    <p:extLst>
      <p:ext uri="{BB962C8B-B14F-4D97-AF65-F5344CB8AC3E}">
        <p14:creationId xmlns:p14="http://schemas.microsoft.com/office/powerpoint/2010/main" val="36003362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34" descr="adire 25 oshom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3951" y="2419197"/>
            <a:ext cx="4212431" cy="3675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1" name="Picture 35" descr="adire osh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2996952"/>
            <a:ext cx="3966170" cy="2991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4"/>
          <p:cNvSpPr>
            <a:spLocks noChangeArrowheads="1"/>
          </p:cNvSpPr>
          <p:nvPr/>
        </p:nvSpPr>
        <p:spPr bwMode="auto">
          <a:xfrm>
            <a:off x="251520" y="2348880"/>
            <a:ext cx="8424862" cy="381642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 name="Rectangle 3"/>
          <p:cNvSpPr/>
          <p:nvPr/>
        </p:nvSpPr>
        <p:spPr>
          <a:xfrm>
            <a:off x="200397" y="2313635"/>
            <a:ext cx="4212431" cy="1152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FF0000"/>
                </a:solidFill>
                <a:latin typeface="Arial Narrow" pitchFamily="34" charset="0"/>
              </a:rPr>
              <a:t>INDUSTRIAL ZONE</a:t>
            </a:r>
            <a:r>
              <a:rPr lang="en-US" sz="1600" dirty="0" smtClean="0">
                <a:latin typeface="Arial Narrow" pitchFamily="34" charset="0"/>
              </a:rPr>
              <a:t> at </a:t>
            </a:r>
            <a:r>
              <a:rPr lang="en-US" sz="1600" dirty="0" err="1" smtClean="0">
                <a:latin typeface="Arial Narrow" pitchFamily="34" charset="0"/>
              </a:rPr>
              <a:t>Itoku</a:t>
            </a:r>
            <a:r>
              <a:rPr lang="en-US" sz="1600" dirty="0" smtClean="0">
                <a:latin typeface="Arial Narrow" pitchFamily="34" charset="0"/>
              </a:rPr>
              <a:t> – Tie and Dye, with chemicals such as Sodium Hydro-sulfite(sodium dithionite) (NaHSO</a:t>
            </a:r>
            <a:r>
              <a:rPr lang="en-US" sz="1600" baseline="-25000" dirty="0" smtClean="0">
                <a:latin typeface="Arial Narrow" pitchFamily="34" charset="0"/>
              </a:rPr>
              <a:t>3</a:t>
            </a:r>
            <a:r>
              <a:rPr lang="en-US" sz="1600" dirty="0" smtClean="0">
                <a:latin typeface="Arial Narrow" pitchFamily="34" charset="0"/>
              </a:rPr>
              <a:t>), Soda ash (</a:t>
            </a:r>
            <a:r>
              <a:rPr lang="en-US" sz="1600" dirty="0">
                <a:latin typeface="Arial Narrow" pitchFamily="34" charset="0"/>
              </a:rPr>
              <a:t>Na</a:t>
            </a:r>
            <a:r>
              <a:rPr lang="en-US" sz="1600" baseline="-25000" dirty="0">
                <a:latin typeface="Arial Narrow" pitchFamily="34" charset="0"/>
              </a:rPr>
              <a:t>2</a:t>
            </a:r>
            <a:r>
              <a:rPr lang="en-US" sz="1600" dirty="0">
                <a:latin typeface="Arial Narrow" pitchFamily="34" charset="0"/>
              </a:rPr>
              <a:t>CO</a:t>
            </a:r>
            <a:r>
              <a:rPr lang="en-US" sz="1600" baseline="-25000" dirty="0">
                <a:latin typeface="Arial Narrow" pitchFamily="34" charset="0"/>
              </a:rPr>
              <a:t>3</a:t>
            </a:r>
            <a:r>
              <a:rPr lang="en-US" sz="1600" dirty="0" smtClean="0">
                <a:latin typeface="Arial Narrow" pitchFamily="34" charset="0"/>
              </a:rPr>
              <a:t>), Common salt (</a:t>
            </a:r>
            <a:r>
              <a:rPr lang="en-US" sz="1600" dirty="0" err="1" smtClean="0">
                <a:latin typeface="Arial Narrow" pitchFamily="34" charset="0"/>
              </a:rPr>
              <a:t>NaCl</a:t>
            </a:r>
            <a:r>
              <a:rPr lang="en-US" sz="1600" dirty="0" smtClean="0">
                <a:latin typeface="Arial Narrow" pitchFamily="34" charset="0"/>
              </a:rPr>
              <a:t>), and Caustic Soda (</a:t>
            </a:r>
            <a:r>
              <a:rPr lang="en-US" sz="1600" dirty="0" err="1" smtClean="0">
                <a:latin typeface="Arial Narrow" pitchFamily="34" charset="0"/>
              </a:rPr>
              <a:t>NaOH</a:t>
            </a:r>
            <a:r>
              <a:rPr lang="en-US" dirty="0" smtClean="0"/>
              <a:t>) </a:t>
            </a:r>
            <a:endParaRPr lang="en-GB" dirty="0"/>
          </a:p>
        </p:txBody>
      </p:sp>
      <p:sp>
        <p:nvSpPr>
          <p:cNvPr id="8" name="AutoShape 13"/>
          <p:cNvSpPr>
            <a:spLocks noChangeArrowheads="1"/>
          </p:cNvSpPr>
          <p:nvPr/>
        </p:nvSpPr>
        <p:spPr bwMode="auto">
          <a:xfrm rot="5400000">
            <a:off x="4066928" y="1700934"/>
            <a:ext cx="864093" cy="431800"/>
          </a:xfrm>
          <a:prstGeom prst="rightArrow">
            <a:avLst>
              <a:gd name="adj1" fmla="val 50000"/>
              <a:gd name="adj2" fmla="val 37500"/>
            </a:avLst>
          </a:prstGeom>
          <a:solidFill>
            <a:srgbClr val="FF0000"/>
          </a:solidFill>
          <a:ln w="38100">
            <a:solidFill>
              <a:schemeClr val="tx1"/>
            </a:solidFill>
            <a:miter lim="800000"/>
            <a:headEnd/>
            <a:tailEnd/>
          </a:ln>
          <a:effectLst/>
        </p:spPr>
        <p:txBody>
          <a:bodyPr wrap="none" anchor="ctr"/>
          <a:lstStyle/>
          <a:p>
            <a:endParaRPr lang="en-GB" dirty="0"/>
          </a:p>
        </p:txBody>
      </p:sp>
      <p:sp>
        <p:nvSpPr>
          <p:cNvPr id="9" name="Rectangle 3"/>
          <p:cNvSpPr txBox="1">
            <a:spLocks noChangeArrowheads="1"/>
          </p:cNvSpPr>
          <p:nvPr/>
        </p:nvSpPr>
        <p:spPr>
          <a:xfrm>
            <a:off x="1835696" y="588750"/>
            <a:ext cx="4908004" cy="89603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lnSpc>
                <a:spcPct val="90000"/>
              </a:lnSpc>
              <a:buFontTx/>
              <a:buNone/>
            </a:pPr>
            <a:r>
              <a:rPr lang="en-US" sz="2400" b="1" dirty="0" smtClean="0">
                <a:latin typeface="Arial Narrow" pitchFamily="34" charset="0"/>
              </a:rPr>
              <a:t>The study area was divided into zones for better evaluation these are:</a:t>
            </a:r>
            <a:endParaRPr lang="en-US" sz="2400" dirty="0" smtClean="0">
              <a:latin typeface="Arial Narrow" pitchFamily="34" charset="0"/>
            </a:endParaRPr>
          </a:p>
          <a:p>
            <a:pPr marL="990600" lvl="1" indent="-533400">
              <a:lnSpc>
                <a:spcPct val="90000"/>
              </a:lnSpc>
              <a:buFontTx/>
              <a:buNone/>
            </a:pPr>
            <a:endParaRPr lang="en-US" sz="3200" dirty="0" smtClean="0">
              <a:latin typeface="Arial Narrow" pitchFamily="34" charset="0"/>
            </a:endParaRPr>
          </a:p>
          <a:p>
            <a:pPr marL="990600" lvl="1" indent="-533400">
              <a:lnSpc>
                <a:spcPct val="90000"/>
              </a:lnSpc>
              <a:buFontTx/>
              <a:buNone/>
            </a:pPr>
            <a:endParaRPr lang="en-US" sz="2000" dirty="0" smtClean="0">
              <a:latin typeface="Arial Narrow" pitchFamily="34" charset="0"/>
            </a:endParaRPr>
          </a:p>
        </p:txBody>
      </p:sp>
      <p:sp>
        <p:nvSpPr>
          <p:cNvPr id="10" name="Rectangle 10"/>
          <p:cNvSpPr>
            <a:spLocks noChangeArrowheads="1"/>
          </p:cNvSpPr>
          <p:nvPr/>
        </p:nvSpPr>
        <p:spPr bwMode="auto">
          <a:xfrm>
            <a:off x="1800424" y="588750"/>
            <a:ext cx="4908004" cy="89603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 name="Rectangle 4"/>
          <p:cNvSpPr/>
          <p:nvPr/>
        </p:nvSpPr>
        <p:spPr>
          <a:xfrm>
            <a:off x="3491880" y="20379"/>
            <a:ext cx="1584176" cy="400110"/>
          </a:xfrm>
          <a:prstGeom prst="rect">
            <a:avLst/>
          </a:prstGeom>
        </p:spPr>
        <p:txBody>
          <a:bodyPr wrap="square">
            <a:spAutoFit/>
          </a:bodyPr>
          <a:lstStyle/>
          <a:p>
            <a:r>
              <a:rPr lang="en-US" sz="2000" dirty="0">
                <a:latin typeface="Arial Narrow" pitchFamily="34" charset="0"/>
              </a:rPr>
              <a:t>Study Design</a:t>
            </a:r>
            <a:endParaRPr lang="en-GB" sz="2000" dirty="0"/>
          </a:p>
        </p:txBody>
      </p:sp>
    </p:spTree>
    <p:extLst>
      <p:ext uri="{BB962C8B-B14F-4D97-AF65-F5344CB8AC3E}">
        <p14:creationId xmlns:p14="http://schemas.microsoft.com/office/powerpoint/2010/main" val="3149319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3" descr="DSCF0567"/>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467544" y="188640"/>
            <a:ext cx="2630978" cy="20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3" descr="Photo-011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5" y="2423463"/>
            <a:ext cx="2736304" cy="179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1" descr="106_116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6291" y="4517704"/>
            <a:ext cx="2861574" cy="214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5" name="Picture 3"/>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bwMode="auto">
          <a:xfrm>
            <a:off x="4283968" y="188640"/>
            <a:ext cx="4464496" cy="6264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1" name="Straight Arrow Connector 10"/>
          <p:cNvCxnSpPr/>
          <p:nvPr/>
        </p:nvCxnSpPr>
        <p:spPr>
          <a:xfrm>
            <a:off x="2393170" y="908720"/>
            <a:ext cx="2106822" cy="115212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2890665" y="3068960"/>
            <a:ext cx="1825351" cy="7920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989381" y="5013176"/>
            <a:ext cx="1798643" cy="72008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6222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2339975" y="0"/>
            <a:ext cx="3816350" cy="433388"/>
          </a:xfrm>
        </p:spPr>
        <p:txBody>
          <a:bodyPr>
            <a:normAutofit fontScale="90000"/>
          </a:bodyPr>
          <a:lstStyle/>
          <a:p>
            <a:pPr eaLnBrk="1" hangingPunct="1"/>
            <a:r>
              <a:rPr lang="en-US" sz="2400" smtClean="0"/>
              <a:t>Analytical Procedures</a:t>
            </a:r>
          </a:p>
        </p:txBody>
      </p:sp>
      <p:sp>
        <p:nvSpPr>
          <p:cNvPr id="12291" name="Rectangle 3"/>
          <p:cNvSpPr>
            <a:spLocks noGrp="1" noChangeArrowheads="1"/>
          </p:cNvSpPr>
          <p:nvPr>
            <p:ph type="body" idx="1"/>
          </p:nvPr>
        </p:nvSpPr>
        <p:spPr>
          <a:xfrm>
            <a:off x="467544" y="926438"/>
            <a:ext cx="8147050" cy="1854489"/>
          </a:xfrm>
        </p:spPr>
        <p:txBody>
          <a:bodyPr>
            <a:normAutofit lnSpcReduction="10000"/>
          </a:bodyPr>
          <a:lstStyle/>
          <a:p>
            <a:pPr lvl="1" eaLnBrk="1" hangingPunct="1">
              <a:lnSpc>
                <a:spcPct val="90000"/>
              </a:lnSpc>
              <a:buFont typeface="Wingdings" pitchFamily="2" charset="2"/>
              <a:buChar char="Ø"/>
            </a:pPr>
            <a:endParaRPr lang="en-US" sz="2000" dirty="0" smtClean="0">
              <a:latin typeface="Arial Narrow" pitchFamily="34" charset="0"/>
            </a:endParaRPr>
          </a:p>
          <a:p>
            <a:pPr lvl="1" eaLnBrk="1" hangingPunct="1">
              <a:lnSpc>
                <a:spcPct val="90000"/>
              </a:lnSpc>
              <a:buFont typeface="Wingdings" pitchFamily="2" charset="2"/>
              <a:buChar char="Ø"/>
            </a:pPr>
            <a:r>
              <a:rPr lang="en-US" sz="2000" dirty="0" smtClean="0">
                <a:latin typeface="Arial Narrow" pitchFamily="34" charset="0"/>
              </a:rPr>
              <a:t>Physico-chemical parameters; pH, EC, </a:t>
            </a:r>
            <a:r>
              <a:rPr lang="en-US" sz="2000" baseline="30000" dirty="0" err="1" smtClean="0">
                <a:latin typeface="Arial Narrow" pitchFamily="34" charset="0"/>
              </a:rPr>
              <a:t>o</a:t>
            </a:r>
            <a:r>
              <a:rPr lang="en-US" sz="2000" dirty="0" err="1" smtClean="0">
                <a:latin typeface="Arial Narrow" pitchFamily="34" charset="0"/>
              </a:rPr>
              <a:t>T</a:t>
            </a:r>
            <a:r>
              <a:rPr lang="en-US" sz="2000" dirty="0" smtClean="0">
                <a:latin typeface="Arial Narrow" pitchFamily="34" charset="0"/>
              </a:rPr>
              <a:t> &amp; TDS</a:t>
            </a:r>
          </a:p>
          <a:p>
            <a:pPr lvl="1" eaLnBrk="1" hangingPunct="1">
              <a:lnSpc>
                <a:spcPct val="90000"/>
              </a:lnSpc>
            </a:pPr>
            <a:r>
              <a:rPr lang="en-US" sz="2000" dirty="0" smtClean="0">
                <a:latin typeface="Arial Narrow" pitchFamily="34" charset="0"/>
              </a:rPr>
              <a:t>were measured in-situ on Hand-dug wells and deep wells.</a:t>
            </a:r>
          </a:p>
          <a:p>
            <a:pPr lvl="1" eaLnBrk="1" hangingPunct="1">
              <a:lnSpc>
                <a:spcPct val="90000"/>
              </a:lnSpc>
              <a:buFont typeface="Wingdings" pitchFamily="2" charset="2"/>
              <a:buChar char="Ø"/>
            </a:pPr>
            <a:r>
              <a:rPr lang="en-GB" sz="2000" dirty="0" smtClean="0">
                <a:latin typeface="Arial Narrow" pitchFamily="34" charset="0"/>
              </a:rPr>
              <a:t>inductively coupled plasma mass spectrometry </a:t>
            </a:r>
            <a:r>
              <a:rPr lang="en-US" sz="2000" dirty="0" smtClean="0">
                <a:latin typeface="Arial Narrow" pitchFamily="34" charset="0"/>
              </a:rPr>
              <a:t>was used to determine </a:t>
            </a:r>
            <a:r>
              <a:rPr lang="en-US" sz="2000" dirty="0" err="1" smtClean="0">
                <a:latin typeface="Arial Narrow" pitchFamily="34" charset="0"/>
              </a:rPr>
              <a:t>cations</a:t>
            </a:r>
            <a:r>
              <a:rPr lang="en-US" sz="2000" dirty="0" smtClean="0">
                <a:latin typeface="Arial Narrow" pitchFamily="34" charset="0"/>
              </a:rPr>
              <a:t>, while anions were analyzed in the University of Ibadan, Chemistry laboratory</a:t>
            </a:r>
            <a:endParaRPr lang="en-US" sz="2000" dirty="0" smtClean="0"/>
          </a:p>
        </p:txBody>
      </p:sp>
      <p:sp>
        <p:nvSpPr>
          <p:cNvPr id="12294" name="Rectangle 6"/>
          <p:cNvSpPr>
            <a:spLocks noChangeArrowheads="1"/>
          </p:cNvSpPr>
          <p:nvPr/>
        </p:nvSpPr>
        <p:spPr bwMode="auto">
          <a:xfrm>
            <a:off x="2411413" y="0"/>
            <a:ext cx="3455987" cy="404813"/>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296" name="Rectangle 8"/>
          <p:cNvSpPr>
            <a:spLocks noChangeArrowheads="1"/>
          </p:cNvSpPr>
          <p:nvPr/>
        </p:nvSpPr>
        <p:spPr bwMode="auto">
          <a:xfrm>
            <a:off x="467544" y="931769"/>
            <a:ext cx="8281169" cy="1849159"/>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297" name="Rectangle 9"/>
          <p:cNvSpPr>
            <a:spLocks noChangeArrowheads="1"/>
          </p:cNvSpPr>
          <p:nvPr/>
        </p:nvSpPr>
        <p:spPr bwMode="auto">
          <a:xfrm>
            <a:off x="827088" y="3977465"/>
            <a:ext cx="6696075" cy="2817913"/>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2298" name="AutoShape 10"/>
          <p:cNvSpPr>
            <a:spLocks noChangeArrowheads="1"/>
          </p:cNvSpPr>
          <p:nvPr/>
        </p:nvSpPr>
        <p:spPr bwMode="auto">
          <a:xfrm rot="7368344">
            <a:off x="4147823" y="490827"/>
            <a:ext cx="483730" cy="442786"/>
          </a:xfrm>
          <a:prstGeom prst="rightArrow">
            <a:avLst>
              <a:gd name="adj1" fmla="val 50000"/>
              <a:gd name="adj2" fmla="val 25000"/>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3" name="Rectangle 2"/>
          <p:cNvSpPr/>
          <p:nvPr/>
        </p:nvSpPr>
        <p:spPr>
          <a:xfrm>
            <a:off x="876431" y="3933056"/>
            <a:ext cx="6696075" cy="2862322"/>
          </a:xfrm>
          <a:prstGeom prst="rect">
            <a:avLst/>
          </a:prstGeom>
        </p:spPr>
        <p:txBody>
          <a:bodyPr wrap="square">
            <a:spAutoFit/>
          </a:bodyPr>
          <a:lstStyle/>
          <a:p>
            <a:endParaRPr lang="en-US" b="1" dirty="0" smtClean="0"/>
          </a:p>
          <a:p>
            <a:r>
              <a:rPr lang="en-US" b="1" dirty="0" smtClean="0"/>
              <a:t>Contamination </a:t>
            </a:r>
            <a:r>
              <a:rPr lang="en-US" b="1" dirty="0"/>
              <a:t>Factor (</a:t>
            </a:r>
            <a:r>
              <a:rPr lang="en-US" b="1" dirty="0" err="1"/>
              <a:t>C.f</a:t>
            </a:r>
            <a:r>
              <a:rPr lang="en-US" b="1" dirty="0"/>
              <a:t>), </a:t>
            </a:r>
            <a:endParaRPr lang="en-GB" dirty="0"/>
          </a:p>
          <a:p>
            <a:r>
              <a:rPr lang="en-US" dirty="0"/>
              <a:t>(1) </a:t>
            </a:r>
            <a:r>
              <a:rPr lang="en-US" dirty="0" err="1"/>
              <a:t>Cf</a:t>
            </a:r>
            <a:r>
              <a:rPr lang="en-US" dirty="0"/>
              <a:t> = mean value of metal/W.H.O standard  </a:t>
            </a:r>
            <a:endParaRPr lang="en-GB" dirty="0"/>
          </a:p>
          <a:p>
            <a:endParaRPr lang="en-US" b="1" dirty="0" smtClean="0"/>
          </a:p>
          <a:p>
            <a:r>
              <a:rPr lang="en-US" b="1" dirty="0" smtClean="0"/>
              <a:t> </a:t>
            </a:r>
            <a:r>
              <a:rPr lang="en-US" b="1" dirty="0"/>
              <a:t>Geo Accumulation (</a:t>
            </a:r>
            <a:r>
              <a:rPr lang="en-US" b="1" dirty="0" err="1"/>
              <a:t>Igeo</a:t>
            </a:r>
            <a:r>
              <a:rPr lang="en-US" b="1" dirty="0"/>
              <a:t>)</a:t>
            </a:r>
            <a:r>
              <a:rPr lang="en-US" dirty="0"/>
              <a:t> </a:t>
            </a:r>
            <a:endParaRPr lang="en-GB" dirty="0"/>
          </a:p>
          <a:p>
            <a:r>
              <a:rPr lang="en-US" dirty="0"/>
              <a:t>I geo = Log</a:t>
            </a:r>
            <a:r>
              <a:rPr lang="en-US" baseline="-25000" dirty="0"/>
              <a:t>2 </a:t>
            </a:r>
            <a:r>
              <a:rPr lang="en-US" dirty="0"/>
              <a:t>(</a:t>
            </a:r>
            <a:r>
              <a:rPr lang="en-US" dirty="0" err="1"/>
              <a:t>Cn</a:t>
            </a:r>
            <a:r>
              <a:rPr lang="en-US" dirty="0"/>
              <a:t>/ 1.5 x </a:t>
            </a:r>
            <a:r>
              <a:rPr lang="en-US" dirty="0" err="1"/>
              <a:t>Bn</a:t>
            </a:r>
            <a:r>
              <a:rPr lang="en-US" dirty="0"/>
              <a:t>) (</a:t>
            </a:r>
            <a:r>
              <a:rPr lang="en-US" dirty="0" err="1"/>
              <a:t>Cn</a:t>
            </a:r>
            <a:r>
              <a:rPr lang="en-US" dirty="0"/>
              <a:t> = measured concentration , </a:t>
            </a:r>
            <a:r>
              <a:rPr lang="en-US" dirty="0" err="1"/>
              <a:t>Bn</a:t>
            </a:r>
            <a:r>
              <a:rPr lang="en-US" dirty="0"/>
              <a:t> = World Health Organization standard)</a:t>
            </a:r>
            <a:endParaRPr lang="en-GB" dirty="0"/>
          </a:p>
          <a:p>
            <a:endParaRPr lang="en-US" b="1" dirty="0" smtClean="0"/>
          </a:p>
          <a:p>
            <a:r>
              <a:rPr lang="en-US" b="1" dirty="0" smtClean="0"/>
              <a:t>Degree </a:t>
            </a:r>
            <a:r>
              <a:rPr lang="en-US" b="1" dirty="0"/>
              <a:t>of Contamination (Cd)</a:t>
            </a:r>
            <a:endParaRPr lang="en-GB" dirty="0"/>
          </a:p>
          <a:p>
            <a:r>
              <a:rPr lang="en-US" dirty="0" err="1"/>
              <a:t>C.d</a:t>
            </a:r>
            <a:r>
              <a:rPr lang="en-US" dirty="0"/>
              <a:t> = sum total of contamination factor (</a:t>
            </a:r>
            <a:r>
              <a:rPr lang="en-US" dirty="0" err="1"/>
              <a:t>C.f</a:t>
            </a:r>
            <a:r>
              <a:rPr lang="en-US" dirty="0"/>
              <a:t>)</a:t>
            </a:r>
            <a:endParaRPr lang="en-GB" dirty="0"/>
          </a:p>
        </p:txBody>
      </p:sp>
      <p:sp>
        <p:nvSpPr>
          <p:cNvPr id="15" name="Rectangle 7"/>
          <p:cNvSpPr>
            <a:spLocks noChangeArrowheads="1"/>
          </p:cNvSpPr>
          <p:nvPr/>
        </p:nvSpPr>
        <p:spPr bwMode="auto">
          <a:xfrm>
            <a:off x="2855177" y="3115944"/>
            <a:ext cx="3586491" cy="503237"/>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 name="Rectangle 3"/>
          <p:cNvSpPr/>
          <p:nvPr/>
        </p:nvSpPr>
        <p:spPr>
          <a:xfrm>
            <a:off x="2857717" y="3115944"/>
            <a:ext cx="3698192" cy="369332"/>
          </a:xfrm>
          <a:prstGeom prst="rect">
            <a:avLst/>
          </a:prstGeom>
        </p:spPr>
        <p:txBody>
          <a:bodyPr wrap="none">
            <a:spAutoFit/>
          </a:bodyPr>
          <a:lstStyle/>
          <a:p>
            <a:r>
              <a:rPr lang="en-US" b="1" dirty="0"/>
              <a:t>Determination of Factors and Indices</a:t>
            </a:r>
            <a:endParaRPr lang="en-GB" dirty="0"/>
          </a:p>
        </p:txBody>
      </p:sp>
      <p:sp>
        <p:nvSpPr>
          <p:cNvPr id="17" name="AutoShape 10"/>
          <p:cNvSpPr>
            <a:spLocks noChangeArrowheads="1"/>
          </p:cNvSpPr>
          <p:nvPr/>
        </p:nvSpPr>
        <p:spPr bwMode="auto">
          <a:xfrm rot="7368344">
            <a:off x="4107818" y="2692800"/>
            <a:ext cx="343399" cy="442786"/>
          </a:xfrm>
          <a:prstGeom prst="rightArrow">
            <a:avLst>
              <a:gd name="adj1" fmla="val 50000"/>
              <a:gd name="adj2" fmla="val 25000"/>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8" name="AutoShape 10"/>
          <p:cNvSpPr>
            <a:spLocks noChangeArrowheads="1"/>
          </p:cNvSpPr>
          <p:nvPr/>
        </p:nvSpPr>
        <p:spPr bwMode="auto">
          <a:xfrm rot="7368344">
            <a:off x="4175836" y="3563868"/>
            <a:ext cx="331375" cy="442786"/>
          </a:xfrm>
          <a:prstGeom prst="rightArrow">
            <a:avLst>
              <a:gd name="adj1" fmla="val 50000"/>
              <a:gd name="adj2" fmla="val 25000"/>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 name="Rectangle 4"/>
          <p:cNvSpPr/>
          <p:nvPr/>
        </p:nvSpPr>
        <p:spPr>
          <a:xfrm rot="5400000">
            <a:off x="7354389" y="4747288"/>
            <a:ext cx="2293385" cy="369332"/>
          </a:xfrm>
          <a:prstGeom prst="rect">
            <a:avLst/>
          </a:prstGeom>
        </p:spPr>
        <p:txBody>
          <a:bodyPr wrap="none">
            <a:spAutoFit/>
          </a:bodyPr>
          <a:lstStyle/>
          <a:p>
            <a:r>
              <a:rPr lang="en-US" dirty="0"/>
              <a:t>Results and Discussion</a:t>
            </a:r>
          </a:p>
        </p:txBody>
      </p:sp>
      <p:sp>
        <p:nvSpPr>
          <p:cNvPr id="20" name="AutoShape 10"/>
          <p:cNvSpPr>
            <a:spLocks noChangeArrowheads="1"/>
          </p:cNvSpPr>
          <p:nvPr/>
        </p:nvSpPr>
        <p:spPr bwMode="auto">
          <a:xfrm rot="619025">
            <a:off x="7556723" y="4895542"/>
            <a:ext cx="753393" cy="442786"/>
          </a:xfrm>
          <a:prstGeom prst="rightArrow">
            <a:avLst>
              <a:gd name="adj1" fmla="val 50000"/>
              <a:gd name="adj2" fmla="val 25000"/>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1" name="Rectangle 7"/>
          <p:cNvSpPr>
            <a:spLocks noChangeArrowheads="1"/>
          </p:cNvSpPr>
          <p:nvPr/>
        </p:nvSpPr>
        <p:spPr bwMode="auto">
          <a:xfrm rot="16372106">
            <a:off x="7125099" y="4613730"/>
            <a:ext cx="2756466" cy="503237"/>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extLst>
      <p:ext uri="{BB962C8B-B14F-4D97-AF65-F5344CB8AC3E}">
        <p14:creationId xmlns:p14="http://schemas.microsoft.com/office/powerpoint/2010/main" val="236434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7"/>
          <p:cNvSpPr>
            <a:spLocks noChangeArrowheads="1"/>
          </p:cNvSpPr>
          <p:nvPr/>
        </p:nvSpPr>
        <p:spPr bwMode="auto">
          <a:xfrm>
            <a:off x="865365" y="109011"/>
            <a:ext cx="6798517" cy="750136"/>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 name="Rectangle 913"/>
          <p:cNvSpPr>
            <a:spLocks noChangeArrowheads="1"/>
          </p:cNvSpPr>
          <p:nvPr/>
        </p:nvSpPr>
        <p:spPr bwMode="auto">
          <a:xfrm>
            <a:off x="906541" y="36821"/>
            <a:ext cx="676592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
            <a:r>
              <a:rPr lang="en-GB" sz="2400" b="1" dirty="0">
                <a:latin typeface="Arial Narrow" pitchFamily="34" charset="0"/>
              </a:rPr>
              <a:t>Table 1: Mean Physico-chemical results of trace metals of rocks and water sources</a:t>
            </a:r>
            <a:r>
              <a:rPr lang="en-GB" dirty="0"/>
              <a:t> </a:t>
            </a:r>
          </a:p>
        </p:txBody>
      </p:sp>
      <p:graphicFrame>
        <p:nvGraphicFramePr>
          <p:cNvPr id="7" name="Table 6"/>
          <p:cNvGraphicFramePr>
            <a:graphicFrameLocks noGrp="1"/>
          </p:cNvGraphicFramePr>
          <p:nvPr>
            <p:extLst>
              <p:ext uri="{D42A27DB-BD31-4B8C-83A1-F6EECF244321}">
                <p14:modId xmlns:p14="http://schemas.microsoft.com/office/powerpoint/2010/main" val="4058259878"/>
              </p:ext>
            </p:extLst>
          </p:nvPr>
        </p:nvGraphicFramePr>
        <p:xfrm>
          <a:off x="683566" y="1340768"/>
          <a:ext cx="7344819" cy="4608518"/>
        </p:xfrm>
        <a:graphic>
          <a:graphicData uri="http://schemas.openxmlformats.org/drawingml/2006/table">
            <a:tbl>
              <a:tblPr/>
              <a:tblGrid>
                <a:gridCol w="1508744"/>
                <a:gridCol w="1133895"/>
                <a:gridCol w="1300495"/>
                <a:gridCol w="1133895"/>
                <a:gridCol w="1133895"/>
                <a:gridCol w="1133895"/>
              </a:tblGrid>
              <a:tr h="565482">
                <a:tc>
                  <a:txBody>
                    <a:bodyPr/>
                    <a:lstStyle/>
                    <a:p>
                      <a:pPr algn="ctr">
                        <a:lnSpc>
                          <a:spcPct val="150000"/>
                        </a:lnSpc>
                        <a:spcBef>
                          <a:spcPts val="175"/>
                        </a:spcBef>
                        <a:spcAft>
                          <a:spcPts val="0"/>
                        </a:spcAft>
                      </a:pPr>
                      <a:r>
                        <a:rPr lang="en-US" sz="1200" dirty="0">
                          <a:effectLst/>
                          <a:latin typeface="Arial Narrow" pitchFamily="34" charset="0"/>
                          <a:ea typeface="Times New Roman"/>
                          <a:cs typeface="Arial"/>
                        </a:rPr>
                        <a:t> </a:t>
                      </a:r>
                      <a:endParaRPr lang="en-GB" sz="1200" dirty="0">
                        <a:effectLst/>
                        <a:latin typeface="Arial Narrow" pitchFamily="34" charset="0"/>
                        <a:ea typeface="Calibri"/>
                        <a:cs typeface="Times New Roman"/>
                      </a:endParaRPr>
                    </a:p>
                    <a:p>
                      <a:pPr algn="ctr">
                        <a:lnSpc>
                          <a:spcPct val="150000"/>
                        </a:lnSpc>
                        <a:spcBef>
                          <a:spcPts val="175"/>
                        </a:spcBef>
                        <a:spcAft>
                          <a:spcPts val="0"/>
                        </a:spcAft>
                      </a:pPr>
                      <a:r>
                        <a:rPr lang="en-US" sz="1200" dirty="0">
                          <a:effectLst/>
                          <a:latin typeface="Arial Narrow" pitchFamily="34" charset="0"/>
                          <a:ea typeface="Times New Roman"/>
                          <a:cs typeface="Arial"/>
                        </a:rPr>
                        <a:t>Parameters (ppm)</a:t>
                      </a:r>
                      <a:endParaRPr lang="en-GB" sz="120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Mean</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Range</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WHO (2006)</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EPA (2008)</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SON (2006)</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6303">
                <a:tc>
                  <a:txBody>
                    <a:bodyPr/>
                    <a:lstStyle/>
                    <a:p>
                      <a:pPr algn="ctr">
                        <a:lnSpc>
                          <a:spcPct val="150000"/>
                        </a:lnSpc>
                        <a:spcBef>
                          <a:spcPts val="175"/>
                        </a:spcBef>
                        <a:spcAft>
                          <a:spcPts val="0"/>
                        </a:spcAft>
                      </a:pPr>
                      <a:r>
                        <a:rPr lang="en-US" sz="1200" dirty="0">
                          <a:effectLst/>
                          <a:latin typeface="Arial Narrow" pitchFamily="34" charset="0"/>
                          <a:ea typeface="Times New Roman"/>
                          <a:cs typeface="Arial"/>
                        </a:rPr>
                        <a:t>K</a:t>
                      </a:r>
                      <a:endParaRPr lang="en-GB" sz="120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solidFill>
                            <a:srgbClr val="FF0000"/>
                          </a:solidFill>
                          <a:effectLst/>
                          <a:latin typeface="Arial Narrow" pitchFamily="34" charset="0"/>
                          <a:ea typeface="Times New Roman"/>
                          <a:cs typeface="Arial"/>
                        </a:rPr>
                        <a:t>19.05</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1.74-88.91</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13.48</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6303">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Ca</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49.11</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17.07-86.63</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75</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6303">
                <a:tc>
                  <a:txBody>
                    <a:bodyPr/>
                    <a:lstStyle/>
                    <a:p>
                      <a:pPr algn="ctr">
                        <a:lnSpc>
                          <a:spcPct val="150000"/>
                        </a:lnSpc>
                        <a:spcBef>
                          <a:spcPts val="175"/>
                        </a:spcBef>
                        <a:spcAft>
                          <a:spcPts val="0"/>
                        </a:spcAft>
                      </a:pPr>
                      <a:r>
                        <a:rPr lang="en-US" sz="1200" dirty="0">
                          <a:effectLst/>
                          <a:latin typeface="Arial Narrow" pitchFamily="34" charset="0"/>
                          <a:ea typeface="Times New Roman"/>
                          <a:cs typeface="Arial"/>
                        </a:rPr>
                        <a:t>Mg</a:t>
                      </a:r>
                      <a:endParaRPr lang="en-GB" sz="120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dirty="0">
                          <a:effectLst/>
                          <a:latin typeface="Arial Narrow" pitchFamily="34" charset="0"/>
                          <a:ea typeface="Times New Roman"/>
                          <a:cs typeface="Arial"/>
                        </a:rPr>
                        <a:t>8.78</a:t>
                      </a:r>
                      <a:endParaRPr lang="en-GB" sz="120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3.14-18.60</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200</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0.2</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6303">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Fe</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dirty="0">
                          <a:effectLst/>
                          <a:latin typeface="Arial Narrow" pitchFamily="34" charset="0"/>
                          <a:ea typeface="Times New Roman"/>
                          <a:cs typeface="Arial"/>
                        </a:rPr>
                        <a:t>0.99</a:t>
                      </a:r>
                      <a:endParaRPr lang="en-GB" sz="120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0.01-10.01</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0.03</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6303">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Cu</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dirty="0">
                          <a:effectLst/>
                          <a:latin typeface="Arial Narrow" pitchFamily="34" charset="0"/>
                          <a:ea typeface="Times New Roman"/>
                          <a:cs typeface="Arial"/>
                        </a:rPr>
                        <a:t>0.00</a:t>
                      </a:r>
                      <a:endParaRPr lang="en-GB" sz="120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0.00-0.00</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2</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1.3</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1</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6303">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Pb</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0.00</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0.00-0.02</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0.01</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0.01</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6303">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Cl</a:t>
                      </a:r>
                      <a:r>
                        <a:rPr lang="en-US" sz="1200" baseline="30000">
                          <a:effectLst/>
                          <a:latin typeface="Arial Narrow" pitchFamily="34" charset="0"/>
                          <a:ea typeface="Times New Roman"/>
                          <a:cs typeface="Arial"/>
                        </a:rPr>
                        <a:t>-</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168.33</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60.00-350</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200</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6303">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NO</a:t>
                      </a:r>
                      <a:r>
                        <a:rPr lang="en-US" sz="1200" baseline="-25000">
                          <a:effectLst/>
                          <a:latin typeface="Arial Narrow" pitchFamily="34" charset="0"/>
                          <a:ea typeface="Times New Roman"/>
                          <a:cs typeface="Arial"/>
                        </a:rPr>
                        <a:t>3</a:t>
                      </a:r>
                      <a:r>
                        <a:rPr lang="en-US" sz="1200" baseline="30000">
                          <a:effectLst/>
                          <a:latin typeface="Arial Narrow" pitchFamily="34" charset="0"/>
                          <a:ea typeface="Times New Roman"/>
                          <a:cs typeface="Arial"/>
                        </a:rPr>
                        <a:t>-</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28.08</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dirty="0">
                          <a:effectLst/>
                          <a:latin typeface="Arial Narrow" pitchFamily="34" charset="0"/>
                          <a:ea typeface="Times New Roman"/>
                          <a:cs typeface="Arial"/>
                        </a:rPr>
                        <a:t>16.72-46.01</a:t>
                      </a:r>
                      <a:endParaRPr lang="en-GB" sz="120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25</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6303">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Mn</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0.19</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0.00-1.27</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dirty="0">
                          <a:effectLst/>
                          <a:latin typeface="Arial Narrow" pitchFamily="34" charset="0"/>
                          <a:ea typeface="Times New Roman"/>
                          <a:cs typeface="Arial"/>
                        </a:rPr>
                        <a:t>0.4</a:t>
                      </a:r>
                      <a:endParaRPr lang="en-GB" sz="120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0.05</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0.2</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6303">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Na</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47.48</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8.81-168.6</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dirty="0">
                          <a:effectLst/>
                          <a:latin typeface="Arial Narrow" pitchFamily="34" charset="0"/>
                          <a:ea typeface="Times New Roman"/>
                          <a:cs typeface="Arial"/>
                        </a:rPr>
                        <a:t>200</a:t>
                      </a:r>
                      <a:endParaRPr lang="en-GB" sz="120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200</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6303">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Zn</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0.03</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0.01-0.04</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3</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5</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200">
                          <a:effectLst/>
                          <a:latin typeface="Arial Narrow" pitchFamily="34" charset="0"/>
                          <a:ea typeface="Times New Roman"/>
                          <a:cs typeface="Arial"/>
                        </a:rPr>
                        <a:t>3</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5343">
                <a:tc>
                  <a:txBody>
                    <a:bodyPr/>
                    <a:lstStyle/>
                    <a:p>
                      <a:pPr algn="ctr">
                        <a:lnSpc>
                          <a:spcPct val="115000"/>
                        </a:lnSpc>
                        <a:spcBef>
                          <a:spcPts val="175"/>
                        </a:spcBef>
                        <a:spcAft>
                          <a:spcPts val="1000"/>
                        </a:spcAft>
                        <a:tabLst>
                          <a:tab pos="777875" algn="l"/>
                        </a:tabLst>
                      </a:pPr>
                      <a:r>
                        <a:rPr lang="en-US" sz="1200">
                          <a:effectLst/>
                          <a:latin typeface="Arial Narrow" pitchFamily="34" charset="0"/>
                          <a:ea typeface="Times New Roman"/>
                          <a:cs typeface="Times New Roman"/>
                        </a:rPr>
                        <a:t>TDS(ppm)</a:t>
                      </a:r>
                      <a:endParaRPr lang="en-GB" sz="1200">
                        <a:effectLst/>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175"/>
                        </a:spcBef>
                        <a:spcAft>
                          <a:spcPts val="1000"/>
                        </a:spcAft>
                        <a:tabLst>
                          <a:tab pos="777875" algn="l"/>
                        </a:tabLst>
                      </a:pPr>
                      <a:r>
                        <a:rPr lang="en-US" sz="1200">
                          <a:effectLst/>
                          <a:latin typeface="Arial Narrow" pitchFamily="34" charset="0"/>
                          <a:ea typeface="Times New Roman"/>
                          <a:cs typeface="Times New Roman"/>
                        </a:rPr>
                        <a:t>269.17</a:t>
                      </a:r>
                      <a:endParaRPr lang="en-GB" sz="1200">
                        <a:effectLst/>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175"/>
                        </a:spcBef>
                        <a:spcAft>
                          <a:spcPts val="1000"/>
                        </a:spcAft>
                        <a:tabLst>
                          <a:tab pos="777875" algn="l"/>
                        </a:tabLst>
                      </a:pPr>
                      <a:r>
                        <a:rPr lang="en-US" sz="1200">
                          <a:effectLst/>
                          <a:latin typeface="Arial Narrow" pitchFamily="34" charset="0"/>
                          <a:ea typeface="Times New Roman"/>
                          <a:cs typeface="Times New Roman"/>
                        </a:rPr>
                        <a:t>67-649</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175"/>
                        </a:spcBef>
                        <a:spcAft>
                          <a:spcPts val="1000"/>
                        </a:spcAft>
                        <a:tabLst>
                          <a:tab pos="777875" algn="l"/>
                        </a:tabLst>
                      </a:pPr>
                      <a:r>
                        <a:rPr lang="en-US" sz="1200">
                          <a:effectLst/>
                          <a:latin typeface="Arial Narrow" pitchFamily="34" charset="0"/>
                          <a:ea typeface="Times New Roman"/>
                          <a:cs typeface="Times New Roman"/>
                        </a:rPr>
                        <a:t>500</a:t>
                      </a:r>
                      <a:endParaRPr lang="en-GB" sz="1200">
                        <a:effectLst/>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175"/>
                        </a:spcBef>
                        <a:spcAft>
                          <a:spcPts val="1000"/>
                        </a:spcAft>
                        <a:tabLst>
                          <a:tab pos="777875" algn="l"/>
                        </a:tabLst>
                      </a:pPr>
                      <a:r>
                        <a:rPr lang="en-US" sz="1200">
                          <a:effectLst/>
                          <a:latin typeface="Arial Narrow" pitchFamily="34" charset="0"/>
                          <a:ea typeface="Times New Roman"/>
                          <a:cs typeface="Times New Roman"/>
                        </a:rPr>
                        <a:t>500</a:t>
                      </a:r>
                      <a:endParaRPr lang="en-GB" sz="1200">
                        <a:effectLst/>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175"/>
                        </a:spcBef>
                        <a:spcAft>
                          <a:spcPts val="1000"/>
                        </a:spcAft>
                        <a:tabLst>
                          <a:tab pos="777875" algn="l"/>
                        </a:tabLst>
                      </a:pPr>
                      <a:r>
                        <a:rPr lang="en-US" sz="1200">
                          <a:effectLst/>
                          <a:latin typeface="Arial Narrow" pitchFamily="34" charset="0"/>
                          <a:ea typeface="Times New Roman"/>
                          <a:cs typeface="Times New Roman"/>
                        </a:rPr>
                        <a:t>500</a:t>
                      </a:r>
                      <a:endParaRPr lang="en-GB" sz="1200">
                        <a:effectLst/>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9590">
                <a:tc>
                  <a:txBody>
                    <a:bodyPr/>
                    <a:lstStyle/>
                    <a:p>
                      <a:pPr algn="ctr">
                        <a:lnSpc>
                          <a:spcPct val="115000"/>
                        </a:lnSpc>
                        <a:spcBef>
                          <a:spcPts val="175"/>
                        </a:spcBef>
                        <a:spcAft>
                          <a:spcPts val="1000"/>
                        </a:spcAft>
                        <a:tabLst>
                          <a:tab pos="777875" algn="l"/>
                        </a:tabLst>
                      </a:pPr>
                      <a:r>
                        <a:rPr lang="en-US" sz="1200">
                          <a:effectLst/>
                          <a:latin typeface="Arial Narrow" pitchFamily="34" charset="0"/>
                          <a:ea typeface="Times New Roman"/>
                          <a:cs typeface="Times New Roman"/>
                        </a:rPr>
                        <a:t>EC(us)</a:t>
                      </a:r>
                      <a:endParaRPr lang="en-GB" sz="1200">
                        <a:effectLst/>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175"/>
                        </a:spcBef>
                        <a:spcAft>
                          <a:spcPts val="1000"/>
                        </a:spcAft>
                        <a:tabLst>
                          <a:tab pos="777875" algn="l"/>
                        </a:tabLst>
                      </a:pPr>
                      <a:r>
                        <a:rPr lang="en-US" sz="1200">
                          <a:effectLst/>
                          <a:latin typeface="Arial Narrow" pitchFamily="34" charset="0"/>
                          <a:ea typeface="Times New Roman"/>
                          <a:cs typeface="Times New Roman"/>
                        </a:rPr>
                        <a:t>405.79</a:t>
                      </a:r>
                      <a:endParaRPr lang="en-GB" sz="1200">
                        <a:effectLst/>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175"/>
                        </a:spcBef>
                        <a:spcAft>
                          <a:spcPts val="1000"/>
                        </a:spcAft>
                        <a:tabLst>
                          <a:tab pos="777875" algn="l"/>
                        </a:tabLst>
                      </a:pPr>
                      <a:r>
                        <a:rPr lang="en-US" sz="1200">
                          <a:effectLst/>
                          <a:latin typeface="Arial Narrow" pitchFamily="34" charset="0"/>
                          <a:ea typeface="Times New Roman"/>
                          <a:cs typeface="Times New Roman"/>
                        </a:rPr>
                        <a:t>103.07-984.61</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175"/>
                        </a:spcBef>
                        <a:spcAft>
                          <a:spcPts val="1000"/>
                        </a:spcAft>
                        <a:tabLst>
                          <a:tab pos="777875" algn="l"/>
                        </a:tabLst>
                      </a:pPr>
                      <a:r>
                        <a:rPr lang="en-US" sz="1200">
                          <a:effectLst/>
                          <a:latin typeface="Arial Narrow" pitchFamily="34" charset="0"/>
                          <a:ea typeface="Times New Roman"/>
                          <a:cs typeface="Times New Roman"/>
                        </a:rPr>
                        <a:t>1400</a:t>
                      </a:r>
                      <a:endParaRPr lang="en-GB" sz="1200">
                        <a:effectLst/>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175"/>
                        </a:spcBef>
                        <a:spcAft>
                          <a:spcPts val="1000"/>
                        </a:spcAft>
                        <a:tabLst>
                          <a:tab pos="777875" algn="l"/>
                        </a:tabLst>
                      </a:pPr>
                      <a:r>
                        <a:rPr lang="en-US" sz="1200">
                          <a:effectLst/>
                          <a:latin typeface="Arial Narrow" pitchFamily="34" charset="0"/>
                          <a:ea typeface="Times New Roman"/>
                          <a:cs typeface="Times New Roman"/>
                        </a:rPr>
                        <a:t>1400</a:t>
                      </a:r>
                      <a:endParaRPr lang="en-GB" sz="1200">
                        <a:effectLst/>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175"/>
                        </a:spcBef>
                        <a:spcAft>
                          <a:spcPts val="1000"/>
                        </a:spcAft>
                        <a:tabLst>
                          <a:tab pos="777875" algn="l"/>
                        </a:tabLst>
                      </a:pPr>
                      <a:r>
                        <a:rPr lang="en-US" sz="1200">
                          <a:effectLst/>
                          <a:latin typeface="Arial Narrow" pitchFamily="34" charset="0"/>
                          <a:ea typeface="Times New Roman"/>
                          <a:cs typeface="Times New Roman"/>
                        </a:rPr>
                        <a:t>1000</a:t>
                      </a:r>
                      <a:endParaRPr lang="en-GB" sz="1200">
                        <a:effectLst/>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9590">
                <a:tc>
                  <a:txBody>
                    <a:bodyPr/>
                    <a:lstStyle/>
                    <a:p>
                      <a:pPr algn="ctr">
                        <a:lnSpc>
                          <a:spcPct val="115000"/>
                        </a:lnSpc>
                        <a:spcBef>
                          <a:spcPts val="175"/>
                        </a:spcBef>
                        <a:spcAft>
                          <a:spcPts val="1000"/>
                        </a:spcAft>
                        <a:tabLst>
                          <a:tab pos="777875" algn="l"/>
                        </a:tabLst>
                      </a:pPr>
                      <a:r>
                        <a:rPr lang="en-US" sz="1200">
                          <a:effectLst/>
                          <a:latin typeface="Arial Narrow" pitchFamily="34" charset="0"/>
                          <a:ea typeface="Times New Roman"/>
                          <a:cs typeface="Times New Roman"/>
                        </a:rPr>
                        <a:t>pH</a:t>
                      </a:r>
                      <a:endParaRPr lang="en-GB" sz="1200">
                        <a:effectLst/>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175"/>
                        </a:spcBef>
                        <a:spcAft>
                          <a:spcPts val="1000"/>
                        </a:spcAft>
                        <a:tabLst>
                          <a:tab pos="777875" algn="l"/>
                        </a:tabLst>
                      </a:pPr>
                      <a:r>
                        <a:rPr lang="en-US" sz="1200">
                          <a:effectLst/>
                          <a:latin typeface="Arial Narrow" pitchFamily="34" charset="0"/>
                          <a:ea typeface="Times New Roman"/>
                          <a:cs typeface="Times New Roman"/>
                        </a:rPr>
                        <a:t>8.16</a:t>
                      </a:r>
                      <a:endParaRPr lang="en-GB" sz="1200">
                        <a:effectLst/>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175"/>
                        </a:spcBef>
                        <a:spcAft>
                          <a:spcPts val="1000"/>
                        </a:spcAft>
                        <a:tabLst>
                          <a:tab pos="777875" algn="l"/>
                        </a:tabLst>
                      </a:pPr>
                      <a:r>
                        <a:rPr lang="en-US" sz="1200">
                          <a:effectLst/>
                          <a:latin typeface="Arial Narrow" pitchFamily="34" charset="0"/>
                          <a:ea typeface="Times New Roman"/>
                          <a:cs typeface="Times New Roman"/>
                        </a:rPr>
                        <a:t>6.6-8.9</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175"/>
                        </a:spcBef>
                        <a:spcAft>
                          <a:spcPts val="1000"/>
                        </a:spcAft>
                        <a:tabLst>
                          <a:tab pos="777875" algn="l"/>
                        </a:tabLst>
                      </a:pPr>
                      <a:r>
                        <a:rPr lang="en-US" sz="1200">
                          <a:effectLst/>
                          <a:latin typeface="Arial Narrow" pitchFamily="34" charset="0"/>
                          <a:ea typeface="Times New Roman"/>
                          <a:cs typeface="Times New Roman"/>
                        </a:rPr>
                        <a:t>6.5-8.5</a:t>
                      </a:r>
                      <a:endParaRPr lang="en-GB" sz="1200">
                        <a:effectLst/>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175"/>
                        </a:spcBef>
                        <a:spcAft>
                          <a:spcPts val="1000"/>
                        </a:spcAft>
                        <a:tabLst>
                          <a:tab pos="777875" algn="l"/>
                        </a:tabLst>
                      </a:pPr>
                      <a:r>
                        <a:rPr lang="en-US" sz="1200">
                          <a:effectLst/>
                          <a:latin typeface="Arial Narrow" pitchFamily="34" charset="0"/>
                          <a:ea typeface="Times New Roman"/>
                          <a:cs typeface="Times New Roman"/>
                        </a:rPr>
                        <a:t>6.5-8.5</a:t>
                      </a:r>
                      <a:endParaRPr lang="en-GB" sz="1200">
                        <a:effectLst/>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175"/>
                        </a:spcBef>
                        <a:spcAft>
                          <a:spcPts val="1000"/>
                        </a:spcAft>
                        <a:tabLst>
                          <a:tab pos="777875" algn="l"/>
                        </a:tabLst>
                      </a:pPr>
                      <a:r>
                        <a:rPr lang="en-US" sz="1200" dirty="0">
                          <a:effectLst/>
                          <a:latin typeface="Arial Narrow" pitchFamily="34" charset="0"/>
                          <a:ea typeface="Times New Roman"/>
                          <a:cs typeface="Times New Roman"/>
                        </a:rPr>
                        <a:t>6.5-8.5</a:t>
                      </a:r>
                      <a:endParaRPr lang="en-GB" sz="1200" dirty="0">
                        <a:effectLst/>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9590">
                <a:tc>
                  <a:txBody>
                    <a:bodyPr/>
                    <a:lstStyle/>
                    <a:p>
                      <a:pPr algn="ctr">
                        <a:lnSpc>
                          <a:spcPct val="115000"/>
                        </a:lnSpc>
                        <a:spcBef>
                          <a:spcPts val="175"/>
                        </a:spcBef>
                        <a:spcAft>
                          <a:spcPts val="1000"/>
                        </a:spcAft>
                        <a:tabLst>
                          <a:tab pos="777875" algn="l"/>
                        </a:tabLst>
                      </a:pPr>
                      <a:r>
                        <a:rPr lang="en-US" sz="1200">
                          <a:effectLst/>
                          <a:latin typeface="Arial Narrow" pitchFamily="34" charset="0"/>
                          <a:ea typeface="Times New Roman"/>
                          <a:cs typeface="Times New Roman"/>
                        </a:rPr>
                        <a:t>Temp (0C)</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175"/>
                        </a:spcBef>
                        <a:spcAft>
                          <a:spcPts val="1000"/>
                        </a:spcAft>
                        <a:tabLst>
                          <a:tab pos="777875" algn="l"/>
                        </a:tabLst>
                      </a:pPr>
                      <a:r>
                        <a:rPr lang="en-US" sz="1200">
                          <a:effectLst/>
                          <a:latin typeface="Arial Narrow" pitchFamily="34" charset="0"/>
                          <a:ea typeface="Times New Roman"/>
                          <a:cs typeface="Times New Roman"/>
                        </a:rPr>
                        <a:t>27.12</a:t>
                      </a:r>
                      <a:endParaRPr lang="en-GB" sz="1200">
                        <a:effectLst/>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175"/>
                        </a:spcBef>
                        <a:spcAft>
                          <a:spcPts val="1000"/>
                        </a:spcAft>
                        <a:tabLst>
                          <a:tab pos="777875" algn="l"/>
                        </a:tabLst>
                      </a:pPr>
                      <a:r>
                        <a:rPr lang="en-US" sz="1200">
                          <a:effectLst/>
                          <a:latin typeface="Arial Narrow" pitchFamily="34" charset="0"/>
                          <a:ea typeface="Times New Roman"/>
                          <a:cs typeface="Times New Roman"/>
                        </a:rPr>
                        <a:t>26-29</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175"/>
                        </a:spcBef>
                        <a:spcAft>
                          <a:spcPts val="1000"/>
                        </a:spcAft>
                        <a:tabLst>
                          <a:tab pos="777875" algn="l"/>
                        </a:tabLst>
                      </a:pPr>
                      <a:r>
                        <a:rPr lang="en-US" sz="1200">
                          <a:effectLst/>
                          <a:latin typeface="Arial Narrow" pitchFamily="34" charset="0"/>
                          <a:ea typeface="Times New Roman"/>
                          <a:cs typeface="Times New Roman"/>
                        </a:rPr>
                        <a:t>-</a:t>
                      </a:r>
                      <a:endParaRPr lang="en-GB" sz="1200">
                        <a:effectLst/>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175"/>
                        </a:spcBef>
                        <a:spcAft>
                          <a:spcPts val="1000"/>
                        </a:spcAft>
                        <a:tabLst>
                          <a:tab pos="777875" algn="l"/>
                        </a:tabLst>
                      </a:pPr>
                      <a:r>
                        <a:rPr lang="en-US" sz="1200">
                          <a:effectLst/>
                          <a:latin typeface="Arial Narrow" pitchFamily="34" charset="0"/>
                          <a:ea typeface="Times New Roman"/>
                          <a:cs typeface="Times New Roman"/>
                        </a:rPr>
                        <a:t>-</a:t>
                      </a:r>
                      <a:endParaRPr lang="en-GB" sz="1200">
                        <a:effectLst/>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175"/>
                        </a:spcBef>
                        <a:spcAft>
                          <a:spcPts val="1000"/>
                        </a:spcAft>
                        <a:tabLst>
                          <a:tab pos="777875" algn="l"/>
                        </a:tabLst>
                      </a:pPr>
                      <a:r>
                        <a:rPr lang="en-US" sz="1200">
                          <a:effectLst/>
                          <a:latin typeface="Arial Narrow" pitchFamily="34" charset="0"/>
                          <a:ea typeface="Times New Roman"/>
                          <a:cs typeface="Times New Roman"/>
                        </a:rPr>
                        <a:t>-</a:t>
                      </a:r>
                      <a:endParaRPr lang="en-GB" sz="1200">
                        <a:effectLst/>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9590">
                <a:tc>
                  <a:txBody>
                    <a:bodyPr/>
                    <a:lstStyle/>
                    <a:p>
                      <a:pPr algn="ctr">
                        <a:lnSpc>
                          <a:spcPct val="115000"/>
                        </a:lnSpc>
                        <a:spcBef>
                          <a:spcPts val="175"/>
                        </a:spcBef>
                        <a:spcAft>
                          <a:spcPts val="1000"/>
                        </a:spcAft>
                        <a:tabLst>
                          <a:tab pos="777875" algn="l"/>
                        </a:tabLst>
                      </a:pPr>
                      <a:r>
                        <a:rPr lang="en-US" sz="1200">
                          <a:effectLst/>
                          <a:latin typeface="Arial Narrow" pitchFamily="34" charset="0"/>
                          <a:ea typeface="Times New Roman"/>
                          <a:cs typeface="Times New Roman"/>
                        </a:rPr>
                        <a:t>SAL (%)</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175"/>
                        </a:spcBef>
                        <a:spcAft>
                          <a:spcPts val="1000"/>
                        </a:spcAft>
                        <a:tabLst>
                          <a:tab pos="777875" algn="l"/>
                        </a:tabLst>
                      </a:pPr>
                      <a:r>
                        <a:rPr lang="en-US" sz="1200">
                          <a:effectLst/>
                          <a:latin typeface="Arial Narrow" pitchFamily="34" charset="0"/>
                          <a:ea typeface="Times New Roman"/>
                          <a:cs typeface="Times New Roman"/>
                        </a:rPr>
                        <a:t>0.03</a:t>
                      </a:r>
                      <a:endParaRPr lang="en-GB" sz="1200">
                        <a:effectLst/>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175"/>
                        </a:spcBef>
                        <a:spcAft>
                          <a:spcPts val="1000"/>
                        </a:spcAft>
                        <a:tabLst>
                          <a:tab pos="777875" algn="l"/>
                        </a:tabLst>
                      </a:pPr>
                      <a:r>
                        <a:rPr lang="en-US" sz="1200">
                          <a:effectLst/>
                          <a:latin typeface="Arial Narrow" pitchFamily="34" charset="0"/>
                          <a:ea typeface="Times New Roman"/>
                          <a:cs typeface="Times New Roman"/>
                        </a:rPr>
                        <a:t>0.01-0.06</a:t>
                      </a:r>
                      <a:endParaRPr lang="en-GB" sz="12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175"/>
                        </a:spcBef>
                        <a:spcAft>
                          <a:spcPts val="1000"/>
                        </a:spcAft>
                        <a:tabLst>
                          <a:tab pos="777875" algn="l"/>
                        </a:tabLst>
                      </a:pPr>
                      <a:r>
                        <a:rPr lang="en-US" sz="1200">
                          <a:effectLst/>
                          <a:latin typeface="Arial Narrow" pitchFamily="34" charset="0"/>
                          <a:ea typeface="Times New Roman"/>
                          <a:cs typeface="Times New Roman"/>
                        </a:rPr>
                        <a:t>-</a:t>
                      </a:r>
                      <a:endParaRPr lang="en-GB" sz="1200">
                        <a:effectLst/>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175"/>
                        </a:spcBef>
                        <a:spcAft>
                          <a:spcPts val="1000"/>
                        </a:spcAft>
                        <a:tabLst>
                          <a:tab pos="777875" algn="l"/>
                        </a:tabLst>
                      </a:pPr>
                      <a:r>
                        <a:rPr lang="en-US" sz="1200">
                          <a:effectLst/>
                          <a:latin typeface="Arial Narrow" pitchFamily="34" charset="0"/>
                          <a:ea typeface="Times New Roman"/>
                          <a:cs typeface="Times New Roman"/>
                        </a:rPr>
                        <a:t>-</a:t>
                      </a:r>
                      <a:endParaRPr lang="en-GB" sz="1200">
                        <a:effectLst/>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Bef>
                          <a:spcPts val="175"/>
                        </a:spcBef>
                        <a:spcAft>
                          <a:spcPts val="1000"/>
                        </a:spcAft>
                        <a:tabLst>
                          <a:tab pos="777875" algn="l"/>
                        </a:tabLst>
                      </a:pPr>
                      <a:r>
                        <a:rPr lang="en-US" sz="1200" dirty="0">
                          <a:effectLst/>
                          <a:latin typeface="Arial Narrow" pitchFamily="34" charset="0"/>
                          <a:ea typeface="Times New Roman"/>
                          <a:cs typeface="Times New Roman"/>
                        </a:rPr>
                        <a:t>-</a:t>
                      </a:r>
                      <a:endParaRPr lang="en-GB" sz="1200" dirty="0">
                        <a:effectLst/>
                        <a:latin typeface="Arial Narrow"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269510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15616" y="188640"/>
            <a:ext cx="5616624" cy="382733"/>
          </a:xfrm>
          <a:prstGeom prst="rect">
            <a:avLst/>
          </a:prstGeom>
        </p:spPr>
        <p:txBody>
          <a:bodyPr wrap="square">
            <a:spAutoFit/>
          </a:bodyPr>
          <a:lstStyle/>
          <a:p>
            <a:pPr marL="171450" indent="-171450" algn="ctr">
              <a:lnSpc>
                <a:spcPct val="115000"/>
              </a:lnSpc>
              <a:tabLst>
                <a:tab pos="57150" algn="l"/>
              </a:tabLst>
            </a:pPr>
            <a:r>
              <a:rPr lang="en-US" dirty="0">
                <a:latin typeface="Arial Narrow" pitchFamily="34" charset="0"/>
              </a:rPr>
              <a:t>Table 2: Contamination Factor for </a:t>
            </a:r>
            <a:r>
              <a:rPr lang="en-US" dirty="0" smtClean="0">
                <a:latin typeface="Arial Narrow" pitchFamily="34" charset="0"/>
              </a:rPr>
              <a:t>the various zones</a:t>
            </a:r>
            <a:endParaRPr lang="en-GB" dirty="0">
              <a:effectLst/>
              <a:latin typeface="Arial Narrow"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3413656644"/>
              </p:ext>
            </p:extLst>
          </p:nvPr>
        </p:nvGraphicFramePr>
        <p:xfrm>
          <a:off x="251520" y="836712"/>
          <a:ext cx="5112566" cy="4896544"/>
        </p:xfrm>
        <a:graphic>
          <a:graphicData uri="http://schemas.openxmlformats.org/drawingml/2006/table">
            <a:tbl>
              <a:tblPr/>
              <a:tblGrid>
                <a:gridCol w="793715"/>
                <a:gridCol w="613399"/>
                <a:gridCol w="613399"/>
                <a:gridCol w="613399"/>
                <a:gridCol w="613399"/>
                <a:gridCol w="625928"/>
                <a:gridCol w="613399"/>
                <a:gridCol w="625928"/>
              </a:tblGrid>
              <a:tr h="612068">
                <a:tc>
                  <a:txBody>
                    <a:bodyPr/>
                    <a:lstStyle/>
                    <a:p>
                      <a:pPr algn="ctr">
                        <a:lnSpc>
                          <a:spcPct val="150000"/>
                        </a:lnSpc>
                        <a:spcBef>
                          <a:spcPts val="175"/>
                        </a:spcBef>
                        <a:spcAft>
                          <a:spcPts val="0"/>
                        </a:spcAft>
                      </a:pPr>
                      <a:r>
                        <a:rPr lang="en-US" sz="1050" dirty="0">
                          <a:effectLst/>
                          <a:latin typeface="Arial Narrow" pitchFamily="34" charset="0"/>
                          <a:ea typeface="Times New Roman"/>
                          <a:cs typeface="Times New Roman"/>
                        </a:rPr>
                        <a:t>Zones</a:t>
                      </a:r>
                      <a:endParaRPr lang="en-GB" sz="105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dirty="0">
                          <a:effectLst/>
                          <a:latin typeface="Arial Narrow" pitchFamily="34" charset="0"/>
                          <a:ea typeface="Times New Roman"/>
                          <a:cs typeface="Times New Roman"/>
                        </a:rPr>
                        <a:t>Cu (ppm)</a:t>
                      </a:r>
                      <a:endParaRPr lang="en-GB" sz="105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dirty="0" err="1">
                          <a:effectLst/>
                          <a:latin typeface="Arial Narrow" pitchFamily="34" charset="0"/>
                          <a:ea typeface="Times New Roman"/>
                          <a:cs typeface="Times New Roman"/>
                        </a:rPr>
                        <a:t>Mn</a:t>
                      </a:r>
                      <a:r>
                        <a:rPr lang="en-US" sz="1050" dirty="0">
                          <a:effectLst/>
                          <a:latin typeface="Arial Narrow" pitchFamily="34" charset="0"/>
                          <a:ea typeface="Times New Roman"/>
                          <a:cs typeface="Times New Roman"/>
                        </a:rPr>
                        <a:t> (ppm)</a:t>
                      </a:r>
                      <a:endParaRPr lang="en-GB" sz="105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a:effectLst/>
                          <a:latin typeface="Arial Narrow" pitchFamily="34" charset="0"/>
                          <a:ea typeface="Times New Roman"/>
                          <a:cs typeface="Times New Roman"/>
                        </a:rPr>
                        <a:t>Pb (ppm0</a:t>
                      </a:r>
                      <a:endParaRPr lang="en-GB" sz="105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a:effectLst/>
                          <a:latin typeface="Arial Narrow" pitchFamily="34" charset="0"/>
                          <a:ea typeface="Times New Roman"/>
                          <a:cs typeface="Times New Roman"/>
                        </a:rPr>
                        <a:t>Zn(ppm)</a:t>
                      </a:r>
                      <a:endParaRPr lang="en-GB" sz="105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a:effectLst/>
                          <a:latin typeface="Arial Narrow" pitchFamily="34" charset="0"/>
                          <a:ea typeface="Times New Roman"/>
                          <a:cs typeface="Times New Roman"/>
                        </a:rPr>
                        <a:t>Na(ppm)</a:t>
                      </a:r>
                      <a:endParaRPr lang="en-GB" sz="105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a:effectLst/>
                          <a:latin typeface="Arial Narrow" pitchFamily="34" charset="0"/>
                          <a:ea typeface="Times New Roman"/>
                          <a:cs typeface="Times New Roman"/>
                        </a:rPr>
                        <a:t>Ca (ppm)</a:t>
                      </a:r>
                      <a:endParaRPr lang="en-GB" sz="105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a:effectLst/>
                          <a:latin typeface="Arial Narrow" pitchFamily="34" charset="0"/>
                          <a:ea typeface="Times New Roman"/>
                          <a:cs typeface="Times New Roman"/>
                        </a:rPr>
                        <a:t>Mg (ppm)</a:t>
                      </a:r>
                      <a:endParaRPr lang="en-GB" sz="105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2068">
                <a:tc>
                  <a:txBody>
                    <a:bodyPr/>
                    <a:lstStyle/>
                    <a:p>
                      <a:pPr algn="ctr">
                        <a:lnSpc>
                          <a:spcPct val="150000"/>
                        </a:lnSpc>
                        <a:spcBef>
                          <a:spcPts val="175"/>
                        </a:spcBef>
                        <a:spcAft>
                          <a:spcPts val="0"/>
                        </a:spcAft>
                      </a:pPr>
                      <a:r>
                        <a:rPr lang="en-US" sz="1050" dirty="0">
                          <a:effectLst/>
                          <a:latin typeface="Arial Narrow" pitchFamily="34" charset="0"/>
                          <a:ea typeface="Times New Roman"/>
                          <a:cs typeface="Times New Roman"/>
                        </a:rPr>
                        <a:t>Industrial</a:t>
                      </a:r>
                      <a:endParaRPr lang="en-GB" sz="105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a:effectLst/>
                          <a:latin typeface="Arial Narrow" pitchFamily="34" charset="0"/>
                          <a:ea typeface="Times New Roman"/>
                          <a:cs typeface="Times New Roman"/>
                        </a:rPr>
                        <a:t>0.00</a:t>
                      </a:r>
                      <a:endParaRPr lang="en-GB" sz="105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dirty="0">
                          <a:effectLst/>
                          <a:latin typeface="Arial Narrow" pitchFamily="34" charset="0"/>
                          <a:ea typeface="Times New Roman"/>
                          <a:cs typeface="Times New Roman"/>
                        </a:rPr>
                        <a:t>0.08</a:t>
                      </a:r>
                      <a:endParaRPr lang="en-GB" sz="105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dirty="0">
                          <a:solidFill>
                            <a:srgbClr val="FF0000"/>
                          </a:solidFill>
                          <a:effectLst/>
                          <a:latin typeface="Arial Narrow" pitchFamily="34" charset="0"/>
                          <a:ea typeface="Times New Roman"/>
                          <a:cs typeface="Times New Roman"/>
                        </a:rPr>
                        <a:t>0.23</a:t>
                      </a:r>
                      <a:endParaRPr lang="en-GB" sz="1050" dirty="0">
                        <a:solidFill>
                          <a:srgbClr val="FF0000"/>
                        </a:solidFill>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dirty="0">
                          <a:effectLst/>
                          <a:latin typeface="Arial Narrow" pitchFamily="34" charset="0"/>
                          <a:ea typeface="Times New Roman"/>
                          <a:cs typeface="Times New Roman"/>
                        </a:rPr>
                        <a:t>0.01</a:t>
                      </a:r>
                      <a:endParaRPr lang="en-GB" sz="105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dirty="0">
                          <a:solidFill>
                            <a:srgbClr val="FF0000"/>
                          </a:solidFill>
                          <a:effectLst/>
                          <a:latin typeface="Arial Narrow" pitchFamily="34" charset="0"/>
                          <a:ea typeface="Times New Roman"/>
                          <a:cs typeface="Times New Roman"/>
                        </a:rPr>
                        <a:t>0.65</a:t>
                      </a:r>
                      <a:endParaRPr lang="en-GB" sz="1050" dirty="0">
                        <a:solidFill>
                          <a:srgbClr val="FF0000"/>
                        </a:solidFill>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dirty="0">
                          <a:solidFill>
                            <a:srgbClr val="FF0000"/>
                          </a:solidFill>
                          <a:effectLst/>
                          <a:latin typeface="Arial Narrow" pitchFamily="34" charset="0"/>
                          <a:ea typeface="Times New Roman"/>
                          <a:cs typeface="Times New Roman"/>
                        </a:rPr>
                        <a:t>0.91</a:t>
                      </a:r>
                      <a:endParaRPr lang="en-GB" sz="1050" dirty="0">
                        <a:solidFill>
                          <a:srgbClr val="FF0000"/>
                        </a:solidFill>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dirty="0">
                          <a:solidFill>
                            <a:srgbClr val="FF0000"/>
                          </a:solidFill>
                          <a:effectLst/>
                          <a:latin typeface="Arial Narrow" pitchFamily="34" charset="0"/>
                          <a:ea typeface="Times New Roman"/>
                          <a:cs typeface="Times New Roman"/>
                        </a:rPr>
                        <a:t>0.14</a:t>
                      </a:r>
                      <a:endParaRPr lang="en-GB" sz="1050" dirty="0">
                        <a:solidFill>
                          <a:srgbClr val="FF0000"/>
                        </a:solidFill>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2068">
                <a:tc>
                  <a:txBody>
                    <a:bodyPr/>
                    <a:lstStyle/>
                    <a:p>
                      <a:pPr algn="ctr">
                        <a:lnSpc>
                          <a:spcPct val="150000"/>
                        </a:lnSpc>
                        <a:spcBef>
                          <a:spcPts val="175"/>
                        </a:spcBef>
                        <a:spcAft>
                          <a:spcPts val="0"/>
                        </a:spcAft>
                      </a:pPr>
                      <a:r>
                        <a:rPr lang="en-US" sz="1050">
                          <a:effectLst/>
                          <a:latin typeface="Arial Narrow" pitchFamily="34" charset="0"/>
                          <a:ea typeface="Times New Roman"/>
                          <a:cs typeface="Times New Roman"/>
                        </a:rPr>
                        <a:t>Market</a:t>
                      </a:r>
                      <a:endParaRPr lang="en-GB" sz="105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a:effectLst/>
                          <a:latin typeface="Arial Narrow" pitchFamily="34" charset="0"/>
                          <a:ea typeface="Times New Roman"/>
                          <a:cs typeface="Times New Roman"/>
                        </a:rPr>
                        <a:t>0.00</a:t>
                      </a:r>
                      <a:endParaRPr lang="en-GB" sz="105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a:effectLst/>
                          <a:latin typeface="Arial Narrow" pitchFamily="34" charset="0"/>
                          <a:ea typeface="Times New Roman"/>
                          <a:cs typeface="Times New Roman"/>
                        </a:rPr>
                        <a:t>0.00</a:t>
                      </a:r>
                      <a:endParaRPr lang="en-GB" sz="105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dirty="0">
                          <a:solidFill>
                            <a:srgbClr val="FF0000"/>
                          </a:solidFill>
                          <a:effectLst/>
                          <a:latin typeface="Arial Narrow" pitchFamily="34" charset="0"/>
                          <a:ea typeface="Times New Roman"/>
                          <a:cs typeface="Times New Roman"/>
                        </a:rPr>
                        <a:t>0.10</a:t>
                      </a:r>
                      <a:endParaRPr lang="en-GB" sz="1050" dirty="0">
                        <a:solidFill>
                          <a:srgbClr val="FF0000"/>
                        </a:solidFill>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dirty="0">
                          <a:effectLst/>
                          <a:latin typeface="Arial Narrow" pitchFamily="34" charset="0"/>
                          <a:ea typeface="Times New Roman"/>
                          <a:cs typeface="Times New Roman"/>
                        </a:rPr>
                        <a:t>0.01</a:t>
                      </a:r>
                      <a:endParaRPr lang="en-GB" sz="105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dirty="0">
                          <a:solidFill>
                            <a:srgbClr val="FF0000"/>
                          </a:solidFill>
                          <a:effectLst/>
                          <a:latin typeface="Arial Narrow" pitchFamily="34" charset="0"/>
                          <a:ea typeface="Times New Roman"/>
                          <a:cs typeface="Times New Roman"/>
                        </a:rPr>
                        <a:t>0.40</a:t>
                      </a:r>
                      <a:endParaRPr lang="en-GB" sz="1050" dirty="0">
                        <a:solidFill>
                          <a:srgbClr val="FF0000"/>
                        </a:solidFill>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dirty="0">
                          <a:solidFill>
                            <a:srgbClr val="FF0000"/>
                          </a:solidFill>
                          <a:effectLst/>
                          <a:latin typeface="Arial Narrow" pitchFamily="34" charset="0"/>
                          <a:ea typeface="Times New Roman"/>
                          <a:cs typeface="Times New Roman"/>
                        </a:rPr>
                        <a:t>0.85</a:t>
                      </a:r>
                      <a:endParaRPr lang="en-GB" sz="1050" dirty="0">
                        <a:solidFill>
                          <a:srgbClr val="FF0000"/>
                        </a:solidFill>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dirty="0">
                          <a:solidFill>
                            <a:srgbClr val="FF0000"/>
                          </a:solidFill>
                          <a:effectLst/>
                          <a:latin typeface="Arial Narrow" pitchFamily="34" charset="0"/>
                          <a:ea typeface="Times New Roman"/>
                          <a:cs typeface="Times New Roman"/>
                        </a:rPr>
                        <a:t>0.11</a:t>
                      </a:r>
                      <a:endParaRPr lang="en-GB" sz="1050" dirty="0">
                        <a:solidFill>
                          <a:srgbClr val="FF0000"/>
                        </a:solidFill>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2068">
                <a:tc>
                  <a:txBody>
                    <a:bodyPr/>
                    <a:lstStyle/>
                    <a:p>
                      <a:pPr algn="ctr">
                        <a:lnSpc>
                          <a:spcPct val="150000"/>
                        </a:lnSpc>
                        <a:spcBef>
                          <a:spcPts val="175"/>
                        </a:spcBef>
                        <a:spcAft>
                          <a:spcPts val="0"/>
                        </a:spcAft>
                      </a:pPr>
                      <a:r>
                        <a:rPr lang="en-US" sz="1050">
                          <a:effectLst/>
                          <a:latin typeface="Arial Narrow" pitchFamily="34" charset="0"/>
                          <a:ea typeface="Times New Roman"/>
                          <a:cs typeface="Times New Roman"/>
                        </a:rPr>
                        <a:t>Crowded</a:t>
                      </a:r>
                      <a:endParaRPr lang="en-GB" sz="105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dirty="0">
                          <a:effectLst/>
                          <a:latin typeface="Arial Narrow" pitchFamily="34" charset="0"/>
                          <a:ea typeface="Times New Roman"/>
                          <a:cs typeface="Times New Roman"/>
                        </a:rPr>
                        <a:t>0.00</a:t>
                      </a:r>
                      <a:endParaRPr lang="en-GB" sz="105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dirty="0">
                          <a:solidFill>
                            <a:srgbClr val="FF0000"/>
                          </a:solidFill>
                          <a:effectLst/>
                          <a:latin typeface="Arial Narrow" pitchFamily="34" charset="0"/>
                          <a:ea typeface="Times New Roman"/>
                          <a:cs typeface="Times New Roman"/>
                        </a:rPr>
                        <a:t>0.55</a:t>
                      </a:r>
                      <a:endParaRPr lang="en-GB" sz="1050" dirty="0">
                        <a:solidFill>
                          <a:srgbClr val="FF0000"/>
                        </a:solidFill>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dirty="0">
                          <a:solidFill>
                            <a:srgbClr val="FF0000"/>
                          </a:solidFill>
                          <a:effectLst/>
                          <a:latin typeface="Arial Narrow" pitchFamily="34" charset="0"/>
                          <a:ea typeface="Times New Roman"/>
                          <a:cs typeface="Times New Roman"/>
                        </a:rPr>
                        <a:t>0.26</a:t>
                      </a:r>
                      <a:endParaRPr lang="en-GB" sz="1050" dirty="0">
                        <a:solidFill>
                          <a:srgbClr val="FF0000"/>
                        </a:solidFill>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a:effectLst/>
                          <a:latin typeface="Arial Narrow" pitchFamily="34" charset="0"/>
                          <a:ea typeface="Times New Roman"/>
                          <a:cs typeface="Times New Roman"/>
                        </a:rPr>
                        <a:t>0.01</a:t>
                      </a:r>
                      <a:endParaRPr lang="en-GB" sz="105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dirty="0">
                          <a:solidFill>
                            <a:srgbClr val="FF0000"/>
                          </a:solidFill>
                          <a:effectLst/>
                          <a:latin typeface="Arial Narrow" pitchFamily="34" charset="0"/>
                          <a:ea typeface="Times New Roman"/>
                          <a:cs typeface="Times New Roman"/>
                        </a:rPr>
                        <a:t>0.25</a:t>
                      </a:r>
                      <a:endParaRPr lang="en-GB" sz="1050" dirty="0">
                        <a:solidFill>
                          <a:srgbClr val="FF0000"/>
                        </a:solidFill>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dirty="0">
                          <a:solidFill>
                            <a:srgbClr val="FF0000"/>
                          </a:solidFill>
                          <a:effectLst/>
                          <a:latin typeface="Arial Narrow" pitchFamily="34" charset="0"/>
                          <a:ea typeface="Times New Roman"/>
                          <a:cs typeface="Times New Roman"/>
                        </a:rPr>
                        <a:t>0.46</a:t>
                      </a:r>
                      <a:endParaRPr lang="en-GB" sz="1050" dirty="0">
                        <a:solidFill>
                          <a:srgbClr val="FF0000"/>
                        </a:solidFill>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a:effectLst/>
                          <a:latin typeface="Arial Narrow" pitchFamily="34" charset="0"/>
                          <a:ea typeface="Times New Roman"/>
                          <a:cs typeface="Times New Roman"/>
                        </a:rPr>
                        <a:t>0.07</a:t>
                      </a:r>
                      <a:endParaRPr lang="en-GB" sz="105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2068">
                <a:tc>
                  <a:txBody>
                    <a:bodyPr/>
                    <a:lstStyle/>
                    <a:p>
                      <a:pPr algn="ctr">
                        <a:lnSpc>
                          <a:spcPct val="150000"/>
                        </a:lnSpc>
                        <a:spcBef>
                          <a:spcPts val="175"/>
                        </a:spcBef>
                        <a:spcAft>
                          <a:spcPts val="0"/>
                        </a:spcAft>
                      </a:pPr>
                      <a:r>
                        <a:rPr lang="en-US" sz="1050">
                          <a:effectLst/>
                          <a:latin typeface="Arial Narrow" pitchFamily="34" charset="0"/>
                          <a:ea typeface="Times New Roman"/>
                          <a:cs typeface="Times New Roman"/>
                        </a:rPr>
                        <a:t>Residential</a:t>
                      </a:r>
                      <a:endParaRPr lang="en-GB" sz="105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a:effectLst/>
                          <a:latin typeface="Arial Narrow" pitchFamily="34" charset="0"/>
                          <a:ea typeface="Times New Roman"/>
                          <a:cs typeface="Times New Roman"/>
                        </a:rPr>
                        <a:t>0.00</a:t>
                      </a:r>
                      <a:endParaRPr lang="en-GB" sz="105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dirty="0">
                          <a:effectLst/>
                          <a:latin typeface="Arial Narrow" pitchFamily="34" charset="0"/>
                          <a:ea typeface="Times New Roman"/>
                          <a:cs typeface="Times New Roman"/>
                        </a:rPr>
                        <a:t>1.83</a:t>
                      </a:r>
                      <a:endParaRPr lang="en-GB" sz="105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dirty="0">
                          <a:effectLst/>
                          <a:latin typeface="Arial Narrow" pitchFamily="34" charset="0"/>
                          <a:ea typeface="Times New Roman"/>
                          <a:cs typeface="Times New Roman"/>
                        </a:rPr>
                        <a:t>0.15</a:t>
                      </a:r>
                      <a:endParaRPr lang="en-GB" sz="105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dirty="0">
                          <a:effectLst/>
                          <a:latin typeface="Arial Narrow" pitchFamily="34" charset="0"/>
                          <a:ea typeface="Times New Roman"/>
                          <a:cs typeface="Times New Roman"/>
                        </a:rPr>
                        <a:t>0.02</a:t>
                      </a:r>
                      <a:endParaRPr lang="en-GB" sz="105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dirty="0">
                          <a:solidFill>
                            <a:srgbClr val="FF0000"/>
                          </a:solidFill>
                          <a:effectLst/>
                          <a:latin typeface="Arial Narrow" pitchFamily="34" charset="0"/>
                          <a:ea typeface="Times New Roman"/>
                          <a:cs typeface="Times New Roman"/>
                        </a:rPr>
                        <a:t>0.16</a:t>
                      </a:r>
                      <a:endParaRPr lang="en-GB" sz="1050" dirty="0">
                        <a:solidFill>
                          <a:srgbClr val="FF0000"/>
                        </a:solidFill>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dirty="0">
                          <a:solidFill>
                            <a:srgbClr val="FF0000"/>
                          </a:solidFill>
                          <a:effectLst/>
                          <a:latin typeface="Arial Narrow" pitchFamily="34" charset="0"/>
                          <a:ea typeface="Times New Roman"/>
                          <a:cs typeface="Times New Roman"/>
                        </a:rPr>
                        <a:t>0.57</a:t>
                      </a:r>
                      <a:endParaRPr lang="en-GB" sz="1050" dirty="0">
                        <a:solidFill>
                          <a:srgbClr val="FF0000"/>
                        </a:solidFill>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a:effectLst/>
                          <a:latin typeface="Arial Narrow" pitchFamily="34" charset="0"/>
                          <a:ea typeface="Times New Roman"/>
                          <a:cs typeface="Times New Roman"/>
                        </a:rPr>
                        <a:t>0.06</a:t>
                      </a:r>
                      <a:endParaRPr lang="en-GB" sz="105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2068">
                <a:tc>
                  <a:txBody>
                    <a:bodyPr/>
                    <a:lstStyle/>
                    <a:p>
                      <a:pPr algn="ctr">
                        <a:lnSpc>
                          <a:spcPct val="150000"/>
                        </a:lnSpc>
                        <a:spcBef>
                          <a:spcPts val="175"/>
                        </a:spcBef>
                        <a:spcAft>
                          <a:spcPts val="0"/>
                        </a:spcAft>
                      </a:pPr>
                      <a:r>
                        <a:rPr lang="en-US" sz="1050">
                          <a:effectLst/>
                          <a:latin typeface="Arial Narrow" pitchFamily="34" charset="0"/>
                          <a:ea typeface="Times New Roman"/>
                          <a:cs typeface="Times New Roman"/>
                        </a:rPr>
                        <a:t>Control</a:t>
                      </a:r>
                      <a:endParaRPr lang="en-GB" sz="105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a:effectLst/>
                          <a:latin typeface="Arial Narrow" pitchFamily="34" charset="0"/>
                          <a:ea typeface="Times New Roman"/>
                          <a:cs typeface="Times New Roman"/>
                        </a:rPr>
                        <a:t>0.00</a:t>
                      </a:r>
                      <a:endParaRPr lang="en-GB" sz="105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a:effectLst/>
                          <a:latin typeface="Arial Narrow" pitchFamily="34" charset="0"/>
                          <a:ea typeface="Times New Roman"/>
                          <a:cs typeface="Times New Roman"/>
                        </a:rPr>
                        <a:t>0.01</a:t>
                      </a:r>
                      <a:endParaRPr lang="en-GB" sz="105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dirty="0">
                          <a:effectLst/>
                          <a:latin typeface="Arial Narrow" pitchFamily="34" charset="0"/>
                          <a:ea typeface="Times New Roman"/>
                          <a:cs typeface="Times New Roman"/>
                        </a:rPr>
                        <a:t>0.59</a:t>
                      </a:r>
                      <a:endParaRPr lang="en-GB" sz="105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a:effectLst/>
                          <a:latin typeface="Arial Narrow" pitchFamily="34" charset="0"/>
                          <a:ea typeface="Times New Roman"/>
                          <a:cs typeface="Times New Roman"/>
                        </a:rPr>
                        <a:t>0.02</a:t>
                      </a:r>
                      <a:endParaRPr lang="en-GB" sz="105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dirty="0">
                          <a:effectLst/>
                          <a:latin typeface="Arial Narrow" pitchFamily="34" charset="0"/>
                          <a:ea typeface="Times New Roman"/>
                          <a:cs typeface="Times New Roman"/>
                        </a:rPr>
                        <a:t>0.22</a:t>
                      </a:r>
                      <a:endParaRPr lang="en-GB" sz="105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dirty="0">
                          <a:effectLst/>
                          <a:latin typeface="Arial Narrow" pitchFamily="34" charset="0"/>
                          <a:ea typeface="Times New Roman"/>
                          <a:cs typeface="Times New Roman"/>
                        </a:rPr>
                        <a:t>0.57</a:t>
                      </a:r>
                      <a:endParaRPr lang="en-GB" sz="105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dirty="0">
                          <a:effectLst/>
                          <a:latin typeface="Arial Narrow" pitchFamily="34" charset="0"/>
                          <a:ea typeface="Times New Roman"/>
                          <a:cs typeface="Times New Roman"/>
                        </a:rPr>
                        <a:t>0.09</a:t>
                      </a:r>
                      <a:endParaRPr lang="en-GB" sz="105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2068">
                <a:tc>
                  <a:txBody>
                    <a:bodyPr/>
                    <a:lstStyle/>
                    <a:p>
                      <a:pPr algn="ctr">
                        <a:lnSpc>
                          <a:spcPct val="150000"/>
                        </a:lnSpc>
                        <a:spcBef>
                          <a:spcPts val="175"/>
                        </a:spcBef>
                        <a:spcAft>
                          <a:spcPts val="0"/>
                        </a:spcAft>
                      </a:pPr>
                      <a:r>
                        <a:rPr lang="en-US" sz="1050">
                          <a:effectLst/>
                          <a:latin typeface="Arial Narrow" pitchFamily="34" charset="0"/>
                          <a:ea typeface="Times New Roman"/>
                          <a:cs typeface="Times New Roman"/>
                        </a:rPr>
                        <a:t>W.H.O (2006)</a:t>
                      </a:r>
                      <a:endParaRPr lang="en-GB" sz="105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a:effectLst/>
                          <a:latin typeface="Arial Narrow" pitchFamily="34" charset="0"/>
                          <a:ea typeface="Times New Roman"/>
                          <a:cs typeface="Times New Roman"/>
                        </a:rPr>
                        <a:t>2.00</a:t>
                      </a:r>
                      <a:endParaRPr lang="en-GB" sz="105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a:effectLst/>
                          <a:latin typeface="Arial Narrow" pitchFamily="34" charset="0"/>
                          <a:ea typeface="Times New Roman"/>
                          <a:cs typeface="Times New Roman"/>
                        </a:rPr>
                        <a:t>0.40</a:t>
                      </a:r>
                      <a:endParaRPr lang="en-GB" sz="105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a:effectLst/>
                          <a:latin typeface="Arial Narrow" pitchFamily="34" charset="0"/>
                          <a:ea typeface="Times New Roman"/>
                          <a:cs typeface="Times New Roman"/>
                        </a:rPr>
                        <a:t>0.01</a:t>
                      </a:r>
                      <a:endParaRPr lang="en-GB" sz="105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dirty="0">
                          <a:effectLst/>
                          <a:latin typeface="Arial Narrow" pitchFamily="34" charset="0"/>
                          <a:ea typeface="Times New Roman"/>
                          <a:cs typeface="Times New Roman"/>
                        </a:rPr>
                        <a:t>3.00</a:t>
                      </a:r>
                      <a:endParaRPr lang="en-GB" sz="105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dirty="0">
                          <a:effectLst/>
                          <a:latin typeface="Arial Narrow" pitchFamily="34" charset="0"/>
                          <a:ea typeface="Times New Roman"/>
                          <a:cs typeface="Times New Roman"/>
                        </a:rPr>
                        <a:t>200.00</a:t>
                      </a:r>
                      <a:endParaRPr lang="en-GB" sz="105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dirty="0">
                          <a:effectLst/>
                          <a:latin typeface="Arial Narrow" pitchFamily="34" charset="0"/>
                          <a:ea typeface="Times New Roman"/>
                          <a:cs typeface="Times New Roman"/>
                        </a:rPr>
                        <a:t>75.00</a:t>
                      </a:r>
                      <a:endParaRPr lang="en-GB" sz="105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dirty="0">
                          <a:effectLst/>
                          <a:latin typeface="Arial Narrow" pitchFamily="34" charset="0"/>
                          <a:ea typeface="Times New Roman"/>
                          <a:cs typeface="Times New Roman"/>
                        </a:rPr>
                        <a:t>100.00</a:t>
                      </a:r>
                      <a:endParaRPr lang="en-GB" sz="105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2068">
                <a:tc>
                  <a:txBody>
                    <a:bodyPr/>
                    <a:lstStyle/>
                    <a:p>
                      <a:pPr algn="ctr">
                        <a:lnSpc>
                          <a:spcPct val="150000"/>
                        </a:lnSpc>
                        <a:spcBef>
                          <a:spcPts val="175"/>
                        </a:spcBef>
                        <a:spcAft>
                          <a:spcPts val="0"/>
                        </a:spcAft>
                      </a:pPr>
                      <a:r>
                        <a:rPr lang="en-US" sz="1050">
                          <a:effectLst/>
                          <a:latin typeface="Arial Narrow" pitchFamily="34" charset="0"/>
                          <a:ea typeface="Times New Roman"/>
                          <a:cs typeface="Times New Roman"/>
                        </a:rPr>
                        <a:t>C.D</a:t>
                      </a:r>
                      <a:endParaRPr lang="en-GB" sz="105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a:effectLst/>
                          <a:latin typeface="Arial Narrow" pitchFamily="34" charset="0"/>
                          <a:ea typeface="Times New Roman"/>
                          <a:cs typeface="Times New Roman"/>
                        </a:rPr>
                        <a:t>0.00</a:t>
                      </a:r>
                      <a:endParaRPr lang="en-GB" sz="105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a:effectLst/>
                          <a:latin typeface="Arial Narrow" pitchFamily="34" charset="0"/>
                          <a:ea typeface="Times New Roman"/>
                          <a:cs typeface="Times New Roman"/>
                        </a:rPr>
                        <a:t>6.02</a:t>
                      </a:r>
                      <a:endParaRPr lang="en-GB" sz="105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a:effectLst/>
                          <a:latin typeface="Arial Narrow" pitchFamily="34" charset="0"/>
                          <a:ea typeface="Times New Roman"/>
                          <a:cs typeface="Times New Roman"/>
                        </a:rPr>
                        <a:t>2.94</a:t>
                      </a:r>
                      <a:endParaRPr lang="en-GB" sz="105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a:effectLst/>
                          <a:latin typeface="Arial Narrow" pitchFamily="34" charset="0"/>
                          <a:ea typeface="Times New Roman"/>
                          <a:cs typeface="Times New Roman"/>
                        </a:rPr>
                        <a:t>0.17</a:t>
                      </a:r>
                      <a:endParaRPr lang="en-GB" sz="105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a:effectLst/>
                          <a:latin typeface="Arial Narrow" pitchFamily="34" charset="0"/>
                          <a:ea typeface="Times New Roman"/>
                          <a:cs typeface="Times New Roman"/>
                        </a:rPr>
                        <a:t>3.88</a:t>
                      </a:r>
                      <a:endParaRPr lang="en-GB" sz="105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dirty="0">
                          <a:effectLst/>
                          <a:latin typeface="Arial Narrow" pitchFamily="34" charset="0"/>
                          <a:ea typeface="Times New Roman"/>
                          <a:cs typeface="Times New Roman"/>
                        </a:rPr>
                        <a:t>7.64</a:t>
                      </a:r>
                      <a:endParaRPr lang="en-GB" sz="105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050" dirty="0">
                          <a:effectLst/>
                          <a:latin typeface="Arial Narrow" pitchFamily="34" charset="0"/>
                          <a:ea typeface="Times New Roman"/>
                          <a:cs typeface="Times New Roman"/>
                        </a:rPr>
                        <a:t>1.06</a:t>
                      </a:r>
                      <a:endParaRPr lang="en-GB" sz="105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Rectangle 3"/>
          <p:cNvSpPr/>
          <p:nvPr/>
        </p:nvSpPr>
        <p:spPr>
          <a:xfrm>
            <a:off x="5724128" y="764704"/>
            <a:ext cx="3168352" cy="5493812"/>
          </a:xfrm>
          <a:prstGeom prst="rect">
            <a:avLst/>
          </a:prstGeom>
        </p:spPr>
        <p:txBody>
          <a:bodyPr wrap="square">
            <a:spAutoFit/>
          </a:bodyPr>
          <a:lstStyle/>
          <a:p>
            <a:pPr marL="171450" indent="-171450" algn="just">
              <a:lnSpc>
                <a:spcPct val="150000"/>
              </a:lnSpc>
              <a:spcBef>
                <a:spcPts val="175"/>
              </a:spcBef>
              <a:spcAft>
                <a:spcPts val="0"/>
              </a:spcAft>
              <a:tabLst>
                <a:tab pos="57150" algn="l"/>
              </a:tabLst>
            </a:pPr>
            <a:r>
              <a:rPr lang="en-US" sz="1400" b="1" dirty="0" smtClean="0">
                <a:latin typeface="Arial Narrow" pitchFamily="34" charset="0"/>
                <a:ea typeface="Times New Roman"/>
                <a:cs typeface="Times New Roman"/>
              </a:rPr>
              <a:t>CONTAMINATION </a:t>
            </a:r>
            <a:r>
              <a:rPr lang="en-US" sz="1400" b="1" dirty="0">
                <a:latin typeface="Arial Narrow" pitchFamily="34" charset="0"/>
                <a:ea typeface="Times New Roman"/>
                <a:cs typeface="Times New Roman"/>
              </a:rPr>
              <a:t>FACTOR (</a:t>
            </a:r>
            <a:r>
              <a:rPr lang="en-US" sz="1400" b="1" dirty="0" err="1">
                <a:latin typeface="Arial Narrow" pitchFamily="34" charset="0"/>
                <a:ea typeface="Times New Roman"/>
                <a:cs typeface="Times New Roman"/>
              </a:rPr>
              <a:t>Cf</a:t>
            </a:r>
            <a:r>
              <a:rPr lang="en-US" sz="1400" b="1" dirty="0">
                <a:latin typeface="Arial Narrow" pitchFamily="34" charset="0"/>
                <a:ea typeface="Times New Roman"/>
                <a:cs typeface="Times New Roman"/>
              </a:rPr>
              <a:t>)</a:t>
            </a:r>
            <a:endParaRPr lang="en-GB" sz="1400" dirty="0">
              <a:latin typeface="Arial Narrow" pitchFamily="34" charset="0"/>
              <a:ea typeface="Calibri"/>
              <a:cs typeface="Times New Roman"/>
            </a:endParaRPr>
          </a:p>
          <a:p>
            <a:pPr marL="171450" indent="-171450" algn="just">
              <a:lnSpc>
                <a:spcPct val="150000"/>
              </a:lnSpc>
              <a:spcBef>
                <a:spcPts val="175"/>
              </a:spcBef>
              <a:spcAft>
                <a:spcPts val="0"/>
              </a:spcAft>
              <a:tabLst>
                <a:tab pos="57150" algn="l"/>
              </a:tabLst>
            </a:pPr>
            <a:r>
              <a:rPr lang="en-US" sz="1400" dirty="0">
                <a:latin typeface="Arial Narrow" pitchFamily="34" charset="0"/>
                <a:ea typeface="Times New Roman"/>
                <a:cs typeface="Times New Roman"/>
              </a:rPr>
              <a:t> </a:t>
            </a:r>
            <a:endParaRPr lang="en-US" sz="1400" dirty="0" smtClean="0">
              <a:latin typeface="Arial Narrow" pitchFamily="34" charset="0"/>
              <a:ea typeface="Times New Roman"/>
              <a:cs typeface="Times New Roman"/>
            </a:endParaRPr>
          </a:p>
          <a:p>
            <a:pPr marL="171450" indent="-171450" algn="just">
              <a:lnSpc>
                <a:spcPct val="150000"/>
              </a:lnSpc>
              <a:spcBef>
                <a:spcPts val="175"/>
              </a:spcBef>
              <a:spcAft>
                <a:spcPts val="0"/>
              </a:spcAft>
              <a:tabLst>
                <a:tab pos="57150" algn="l"/>
              </a:tabLst>
            </a:pPr>
            <a:r>
              <a:rPr lang="en-US" sz="1400" dirty="0" smtClean="0">
                <a:latin typeface="Arial Narrow" pitchFamily="34" charset="0"/>
                <a:ea typeface="Times New Roman"/>
                <a:cs typeface="Times New Roman"/>
              </a:rPr>
              <a:t>The </a:t>
            </a:r>
            <a:r>
              <a:rPr lang="en-US" sz="1400" dirty="0">
                <a:latin typeface="Arial Narrow" pitchFamily="34" charset="0"/>
                <a:ea typeface="Times New Roman"/>
                <a:cs typeface="Times New Roman"/>
              </a:rPr>
              <a:t>contamination factor (</a:t>
            </a:r>
            <a:r>
              <a:rPr lang="en-US" sz="1400" dirty="0" err="1">
                <a:latin typeface="Arial Narrow" pitchFamily="34" charset="0"/>
                <a:ea typeface="Times New Roman"/>
                <a:cs typeface="Times New Roman"/>
              </a:rPr>
              <a:t>Hakanson</a:t>
            </a:r>
            <a:r>
              <a:rPr lang="en-US" sz="1400" dirty="0">
                <a:latin typeface="Arial Narrow" pitchFamily="34" charset="0"/>
                <a:ea typeface="Times New Roman"/>
                <a:cs typeface="Times New Roman"/>
              </a:rPr>
              <a:t>, 1980) is used to classifying the level of contamination of metals in water. </a:t>
            </a:r>
            <a:endParaRPr lang="en-GB" sz="1400" dirty="0">
              <a:latin typeface="Arial Narrow" pitchFamily="34" charset="0"/>
              <a:ea typeface="Calibri"/>
              <a:cs typeface="Times New Roman"/>
            </a:endParaRPr>
          </a:p>
          <a:p>
            <a:pPr marL="171450" indent="-171450" algn="just">
              <a:lnSpc>
                <a:spcPct val="150000"/>
              </a:lnSpc>
              <a:spcBef>
                <a:spcPts val="175"/>
              </a:spcBef>
              <a:spcAft>
                <a:spcPts val="0"/>
              </a:spcAft>
              <a:tabLst>
                <a:tab pos="57150" algn="l"/>
              </a:tabLst>
            </a:pPr>
            <a:r>
              <a:rPr lang="en-US" sz="1400" dirty="0">
                <a:latin typeface="Arial Narrow" pitchFamily="34" charset="0"/>
                <a:ea typeface="Times New Roman"/>
                <a:cs typeface="Times New Roman"/>
              </a:rPr>
              <a:t>It is expressed as </a:t>
            </a:r>
            <a:endParaRPr lang="en-GB" sz="1400" dirty="0">
              <a:latin typeface="Arial Narrow" pitchFamily="34" charset="0"/>
              <a:ea typeface="Calibri"/>
              <a:cs typeface="Times New Roman"/>
            </a:endParaRPr>
          </a:p>
          <a:p>
            <a:pPr marL="171450" indent="-171450" algn="just">
              <a:lnSpc>
                <a:spcPct val="150000"/>
              </a:lnSpc>
              <a:spcBef>
                <a:spcPts val="175"/>
              </a:spcBef>
              <a:spcAft>
                <a:spcPts val="0"/>
              </a:spcAft>
              <a:tabLst>
                <a:tab pos="57150" algn="l"/>
              </a:tabLst>
            </a:pPr>
            <a:r>
              <a:rPr lang="en-US" sz="1400" dirty="0" err="1">
                <a:latin typeface="Arial Narrow" pitchFamily="34" charset="0"/>
                <a:ea typeface="Times New Roman"/>
                <a:cs typeface="Times New Roman"/>
              </a:rPr>
              <a:t>Cf</a:t>
            </a:r>
            <a:r>
              <a:rPr lang="en-US" sz="1400" dirty="0">
                <a:latin typeface="Arial Narrow" pitchFamily="34" charset="0"/>
                <a:ea typeface="Times New Roman"/>
                <a:cs typeface="Times New Roman"/>
              </a:rPr>
              <a:t> = mean value of metal/W.H.O standard</a:t>
            </a:r>
            <a:endParaRPr lang="en-GB" sz="1400" dirty="0">
              <a:latin typeface="Arial Narrow" pitchFamily="34" charset="0"/>
              <a:ea typeface="Calibri"/>
              <a:cs typeface="Times New Roman"/>
            </a:endParaRPr>
          </a:p>
          <a:p>
            <a:pPr marL="171450" indent="-171450" algn="just">
              <a:lnSpc>
                <a:spcPct val="150000"/>
              </a:lnSpc>
              <a:spcBef>
                <a:spcPts val="175"/>
              </a:spcBef>
              <a:spcAft>
                <a:spcPts val="0"/>
              </a:spcAft>
              <a:tabLst>
                <a:tab pos="57150" algn="l"/>
              </a:tabLst>
            </a:pPr>
            <a:r>
              <a:rPr lang="en-US" sz="1400" dirty="0">
                <a:latin typeface="Arial Narrow" pitchFamily="34" charset="0"/>
                <a:ea typeface="Times New Roman"/>
                <a:cs typeface="Times New Roman"/>
              </a:rPr>
              <a:t>Where:</a:t>
            </a:r>
            <a:endParaRPr lang="en-GB" sz="1400" dirty="0">
              <a:latin typeface="Arial Narrow" pitchFamily="34" charset="0"/>
              <a:ea typeface="Calibri"/>
              <a:cs typeface="Times New Roman"/>
            </a:endParaRPr>
          </a:p>
          <a:p>
            <a:pPr marL="171450" indent="-171450" algn="just">
              <a:lnSpc>
                <a:spcPct val="150000"/>
              </a:lnSpc>
              <a:spcBef>
                <a:spcPts val="175"/>
              </a:spcBef>
              <a:spcAft>
                <a:spcPts val="0"/>
              </a:spcAft>
              <a:tabLst>
                <a:tab pos="57150" algn="l"/>
              </a:tabLst>
            </a:pPr>
            <a:r>
              <a:rPr lang="en-US" sz="1400" dirty="0" err="1">
                <a:latin typeface="Arial Narrow" pitchFamily="34" charset="0"/>
                <a:ea typeface="Times New Roman"/>
                <a:cs typeface="Times New Roman"/>
              </a:rPr>
              <a:t>Cfi</a:t>
            </a:r>
            <a:r>
              <a:rPr lang="en-US" sz="1400" dirty="0">
                <a:latin typeface="Arial Narrow" pitchFamily="34" charset="0"/>
                <a:ea typeface="Times New Roman"/>
                <a:cs typeface="Times New Roman"/>
              </a:rPr>
              <a:t> &lt;1	</a:t>
            </a:r>
            <a:r>
              <a:rPr lang="en-US" sz="1400" dirty="0" smtClean="0">
                <a:latin typeface="Arial Narrow" pitchFamily="34" charset="0"/>
                <a:ea typeface="Times New Roman"/>
                <a:cs typeface="Times New Roman"/>
              </a:rPr>
              <a:t>Low </a:t>
            </a:r>
            <a:r>
              <a:rPr lang="en-US" sz="1400" dirty="0">
                <a:latin typeface="Arial Narrow" pitchFamily="34" charset="0"/>
                <a:ea typeface="Times New Roman"/>
                <a:cs typeface="Times New Roman"/>
              </a:rPr>
              <a:t>contamination factor</a:t>
            </a:r>
            <a:endParaRPr lang="en-GB" sz="1400" dirty="0">
              <a:latin typeface="Arial Narrow" pitchFamily="34" charset="0"/>
              <a:ea typeface="Calibri"/>
              <a:cs typeface="Times New Roman"/>
            </a:endParaRPr>
          </a:p>
          <a:p>
            <a:pPr marL="171450" indent="-171450" algn="just">
              <a:lnSpc>
                <a:spcPct val="150000"/>
              </a:lnSpc>
              <a:spcBef>
                <a:spcPts val="175"/>
              </a:spcBef>
              <a:spcAft>
                <a:spcPts val="0"/>
              </a:spcAft>
              <a:tabLst>
                <a:tab pos="57150" algn="l"/>
              </a:tabLst>
            </a:pPr>
            <a:r>
              <a:rPr lang="en-US" sz="1400" dirty="0">
                <a:latin typeface="Arial Narrow" pitchFamily="34" charset="0"/>
                <a:ea typeface="Times New Roman"/>
                <a:cs typeface="Times New Roman"/>
              </a:rPr>
              <a:t>1&lt;</a:t>
            </a:r>
            <a:r>
              <a:rPr lang="en-US" sz="1400" dirty="0" err="1">
                <a:latin typeface="Arial Narrow" pitchFamily="34" charset="0"/>
                <a:ea typeface="Times New Roman"/>
                <a:cs typeface="Times New Roman"/>
              </a:rPr>
              <a:t>Cfi</a:t>
            </a:r>
            <a:r>
              <a:rPr lang="en-US" sz="1400" dirty="0">
                <a:latin typeface="Arial Narrow" pitchFamily="34" charset="0"/>
                <a:ea typeface="Times New Roman"/>
                <a:cs typeface="Times New Roman"/>
              </a:rPr>
              <a:t> &lt; 6	</a:t>
            </a:r>
            <a:r>
              <a:rPr lang="en-US" sz="1400" dirty="0" smtClean="0">
                <a:latin typeface="Arial Narrow" pitchFamily="34" charset="0"/>
                <a:ea typeface="Times New Roman"/>
                <a:cs typeface="Times New Roman"/>
              </a:rPr>
              <a:t>Moderate contamination 	factor</a:t>
            </a:r>
            <a:endParaRPr lang="en-GB" sz="1400" dirty="0">
              <a:latin typeface="Arial Narrow" pitchFamily="34" charset="0"/>
              <a:ea typeface="Calibri"/>
              <a:cs typeface="Times New Roman"/>
            </a:endParaRPr>
          </a:p>
          <a:p>
            <a:pPr marL="171450" indent="-171450" algn="just">
              <a:lnSpc>
                <a:spcPct val="150000"/>
              </a:lnSpc>
              <a:spcBef>
                <a:spcPts val="175"/>
              </a:spcBef>
              <a:spcAft>
                <a:spcPts val="0"/>
              </a:spcAft>
              <a:tabLst>
                <a:tab pos="57150" algn="l"/>
              </a:tabLst>
            </a:pPr>
            <a:r>
              <a:rPr lang="en-US" sz="1400" dirty="0">
                <a:latin typeface="Arial Narrow" pitchFamily="34" charset="0"/>
                <a:ea typeface="Times New Roman"/>
                <a:cs typeface="Times New Roman"/>
              </a:rPr>
              <a:t>3 &lt; </a:t>
            </a:r>
            <a:r>
              <a:rPr lang="en-US" sz="1400" dirty="0" err="1">
                <a:latin typeface="Arial Narrow" pitchFamily="34" charset="0"/>
                <a:ea typeface="Times New Roman"/>
                <a:cs typeface="Times New Roman"/>
              </a:rPr>
              <a:t>Cfi</a:t>
            </a:r>
            <a:r>
              <a:rPr lang="en-US" sz="1400" dirty="0">
                <a:latin typeface="Arial Narrow" pitchFamily="34" charset="0"/>
                <a:ea typeface="Times New Roman"/>
                <a:cs typeface="Times New Roman"/>
              </a:rPr>
              <a:t> &lt; 6	Considerable contamination </a:t>
            </a:r>
            <a:r>
              <a:rPr lang="en-US" sz="1400" dirty="0" smtClean="0">
                <a:latin typeface="Arial Narrow" pitchFamily="34" charset="0"/>
                <a:ea typeface="Times New Roman"/>
                <a:cs typeface="Times New Roman"/>
              </a:rPr>
              <a:t>	factor</a:t>
            </a:r>
          </a:p>
          <a:p>
            <a:pPr marL="171450" indent="-171450" algn="just">
              <a:lnSpc>
                <a:spcPct val="150000"/>
              </a:lnSpc>
              <a:spcBef>
                <a:spcPts val="175"/>
              </a:spcBef>
              <a:spcAft>
                <a:spcPts val="0"/>
              </a:spcAft>
              <a:tabLst>
                <a:tab pos="57150" algn="l"/>
              </a:tabLst>
            </a:pPr>
            <a:r>
              <a:rPr lang="en-US" sz="1400" dirty="0" smtClean="0">
                <a:latin typeface="Arial Narrow" pitchFamily="34" charset="0"/>
                <a:ea typeface="Times New Roman"/>
              </a:rPr>
              <a:t>All the elements have </a:t>
            </a:r>
            <a:r>
              <a:rPr lang="en-US" sz="1400" dirty="0">
                <a:latin typeface="Arial Narrow" pitchFamily="34" charset="0"/>
                <a:ea typeface="Times New Roman"/>
              </a:rPr>
              <a:t>a </a:t>
            </a:r>
            <a:r>
              <a:rPr lang="en-US" sz="1400" dirty="0" smtClean="0">
                <a:latin typeface="Arial Narrow" pitchFamily="34" charset="0"/>
                <a:ea typeface="Times New Roman"/>
              </a:rPr>
              <a:t>contamination degree </a:t>
            </a:r>
            <a:r>
              <a:rPr lang="en-US" sz="1400" dirty="0">
                <a:latin typeface="Arial Narrow" pitchFamily="34" charset="0"/>
                <a:ea typeface="Times New Roman"/>
              </a:rPr>
              <a:t>of &lt; 8 (</a:t>
            </a:r>
            <a:r>
              <a:rPr lang="en-US" sz="1400" dirty="0" err="1">
                <a:latin typeface="Arial Narrow" pitchFamily="34" charset="0"/>
                <a:ea typeface="Times New Roman"/>
              </a:rPr>
              <a:t>cfi</a:t>
            </a:r>
            <a:r>
              <a:rPr lang="en-US" sz="1400" dirty="0">
                <a:latin typeface="Arial Narrow" pitchFamily="34" charset="0"/>
                <a:ea typeface="Times New Roman"/>
              </a:rPr>
              <a:t> &lt; 8 ), thus are said to have low a low degree of contamination </a:t>
            </a:r>
            <a:endParaRPr lang="en-GB" sz="1400" dirty="0">
              <a:latin typeface="Arial Narrow" pitchFamily="34" charset="0"/>
              <a:ea typeface="Calibri"/>
              <a:cs typeface="Times New Roman"/>
            </a:endParaRPr>
          </a:p>
        </p:txBody>
      </p:sp>
    </p:spTree>
    <p:extLst>
      <p:ext uri="{BB962C8B-B14F-4D97-AF65-F5344CB8AC3E}">
        <p14:creationId xmlns:p14="http://schemas.microsoft.com/office/powerpoint/2010/main" val="21479097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91680" y="116632"/>
            <a:ext cx="4968552" cy="410882"/>
          </a:xfrm>
          <a:prstGeom prst="rect">
            <a:avLst/>
          </a:prstGeom>
        </p:spPr>
        <p:txBody>
          <a:bodyPr wrap="square">
            <a:spAutoFit/>
          </a:bodyPr>
          <a:lstStyle/>
          <a:p>
            <a:pPr marL="171450" indent="-171450">
              <a:lnSpc>
                <a:spcPct val="115000"/>
              </a:lnSpc>
              <a:tabLst>
                <a:tab pos="57150" algn="l"/>
              </a:tabLst>
            </a:pPr>
            <a:r>
              <a:rPr lang="en-US" dirty="0">
                <a:latin typeface="Arial Narrow" pitchFamily="34" charset="0"/>
              </a:rPr>
              <a:t>Table 3: Geo- accumulation index of the different zones</a:t>
            </a:r>
            <a:endParaRPr lang="en-GB" dirty="0">
              <a:effectLst/>
              <a:latin typeface="Arial Narrow"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2261971569"/>
              </p:ext>
            </p:extLst>
          </p:nvPr>
        </p:nvGraphicFramePr>
        <p:xfrm>
          <a:off x="323528" y="1124744"/>
          <a:ext cx="4032447" cy="4320480"/>
        </p:xfrm>
        <a:graphic>
          <a:graphicData uri="http://schemas.openxmlformats.org/drawingml/2006/table">
            <a:tbl>
              <a:tblPr/>
              <a:tblGrid>
                <a:gridCol w="698229"/>
                <a:gridCol w="555703"/>
                <a:gridCol w="555703"/>
                <a:gridCol w="555703"/>
                <a:gridCol w="555703"/>
                <a:gridCol w="555703"/>
                <a:gridCol w="555703"/>
              </a:tblGrid>
              <a:tr h="720080">
                <a:tc>
                  <a:txBody>
                    <a:bodyPr/>
                    <a:lstStyle/>
                    <a:p>
                      <a:pPr algn="ctr">
                        <a:lnSpc>
                          <a:spcPct val="150000"/>
                        </a:lnSpc>
                        <a:spcBef>
                          <a:spcPts val="175"/>
                        </a:spcBef>
                        <a:spcAft>
                          <a:spcPts val="0"/>
                        </a:spcAft>
                      </a:pPr>
                      <a:r>
                        <a:rPr lang="en-US" sz="1100" dirty="0">
                          <a:effectLst/>
                          <a:latin typeface="Arial Narrow" pitchFamily="34" charset="0"/>
                          <a:ea typeface="Times New Roman"/>
                          <a:cs typeface="Times New Roman"/>
                        </a:rPr>
                        <a:t>Zones</a:t>
                      </a:r>
                      <a:endParaRPr lang="en-GB" sz="110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100" dirty="0" smtClean="0">
                          <a:effectLst/>
                          <a:latin typeface="Arial Narrow" pitchFamily="34" charset="0"/>
                          <a:ea typeface="Times New Roman"/>
                          <a:cs typeface="Times New Roman"/>
                        </a:rPr>
                        <a:t>As ppm</a:t>
                      </a:r>
                      <a:endParaRPr lang="en-GB" sz="110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100" dirty="0" smtClean="0">
                          <a:effectLst/>
                          <a:latin typeface="Arial Narrow" pitchFamily="34" charset="0"/>
                          <a:ea typeface="Times New Roman"/>
                          <a:cs typeface="Times New Roman"/>
                        </a:rPr>
                        <a:t>Cd ppm</a:t>
                      </a:r>
                      <a:endParaRPr lang="en-GB" sz="110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100" dirty="0" smtClean="0">
                          <a:effectLst/>
                          <a:latin typeface="Arial Narrow" pitchFamily="34" charset="0"/>
                          <a:ea typeface="Times New Roman"/>
                          <a:cs typeface="Times New Roman"/>
                        </a:rPr>
                        <a:t>Cu ppm</a:t>
                      </a:r>
                      <a:endParaRPr lang="en-GB" sz="110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100" dirty="0" err="1" smtClean="0">
                          <a:effectLst/>
                          <a:latin typeface="Arial Narrow" pitchFamily="34" charset="0"/>
                          <a:ea typeface="Times New Roman"/>
                          <a:cs typeface="Times New Roman"/>
                        </a:rPr>
                        <a:t>Mn</a:t>
                      </a:r>
                      <a:r>
                        <a:rPr lang="en-US" sz="1100" dirty="0" smtClean="0">
                          <a:effectLst/>
                          <a:latin typeface="Arial Narrow" pitchFamily="34" charset="0"/>
                          <a:ea typeface="Times New Roman"/>
                          <a:cs typeface="Times New Roman"/>
                        </a:rPr>
                        <a:t> ppm</a:t>
                      </a:r>
                      <a:endParaRPr lang="en-GB" sz="110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100" dirty="0" smtClean="0">
                          <a:effectLst/>
                          <a:latin typeface="Arial Narrow" pitchFamily="34" charset="0"/>
                          <a:ea typeface="Times New Roman"/>
                          <a:cs typeface="Times New Roman"/>
                        </a:rPr>
                        <a:t>Pb ppm</a:t>
                      </a:r>
                      <a:endParaRPr lang="en-GB" sz="110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100" dirty="0" smtClean="0">
                          <a:effectLst/>
                          <a:latin typeface="Arial Narrow" pitchFamily="34" charset="0"/>
                          <a:ea typeface="Times New Roman"/>
                          <a:cs typeface="Times New Roman"/>
                        </a:rPr>
                        <a:t>Zn ppm</a:t>
                      </a:r>
                      <a:endParaRPr lang="en-GB" sz="110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0080">
                <a:tc>
                  <a:txBody>
                    <a:bodyPr/>
                    <a:lstStyle/>
                    <a:p>
                      <a:pPr algn="ctr">
                        <a:lnSpc>
                          <a:spcPct val="150000"/>
                        </a:lnSpc>
                        <a:spcBef>
                          <a:spcPts val="175"/>
                        </a:spcBef>
                        <a:spcAft>
                          <a:spcPts val="0"/>
                        </a:spcAft>
                      </a:pPr>
                      <a:r>
                        <a:rPr lang="en-US" sz="1100" dirty="0">
                          <a:effectLst/>
                          <a:latin typeface="Arial Narrow" pitchFamily="34" charset="0"/>
                          <a:ea typeface="Times New Roman"/>
                          <a:cs typeface="Times New Roman"/>
                        </a:rPr>
                        <a:t>Industrial</a:t>
                      </a:r>
                      <a:endParaRPr lang="en-GB" sz="110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100" dirty="0">
                          <a:effectLst/>
                          <a:latin typeface="Arial Narrow" pitchFamily="34" charset="0"/>
                          <a:ea typeface="Times New Roman"/>
                          <a:cs typeface="Times New Roman"/>
                        </a:rPr>
                        <a:t>-3</a:t>
                      </a:r>
                      <a:endParaRPr lang="en-GB" sz="110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100" dirty="0">
                          <a:solidFill>
                            <a:srgbClr val="FF0000"/>
                          </a:solidFill>
                          <a:effectLst/>
                          <a:latin typeface="Arial Narrow" pitchFamily="34" charset="0"/>
                          <a:ea typeface="Times New Roman"/>
                          <a:cs typeface="Times New Roman"/>
                        </a:rPr>
                        <a:t>0.65</a:t>
                      </a:r>
                      <a:endParaRPr lang="en-GB" sz="1100" dirty="0">
                        <a:solidFill>
                          <a:srgbClr val="FF0000"/>
                        </a:solidFill>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100" dirty="0">
                          <a:effectLst/>
                          <a:latin typeface="Arial Narrow" pitchFamily="34" charset="0"/>
                          <a:ea typeface="Times New Roman"/>
                          <a:cs typeface="Times New Roman"/>
                        </a:rPr>
                        <a:t>-17.5</a:t>
                      </a:r>
                      <a:endParaRPr lang="en-GB" sz="110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100" dirty="0">
                          <a:effectLst/>
                          <a:latin typeface="Arial Narrow" pitchFamily="34" charset="0"/>
                          <a:ea typeface="Times New Roman"/>
                          <a:cs typeface="Times New Roman"/>
                        </a:rPr>
                        <a:t>-3</a:t>
                      </a:r>
                      <a:endParaRPr lang="en-GB" sz="110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100" dirty="0">
                          <a:solidFill>
                            <a:srgbClr val="FF0000"/>
                          </a:solidFill>
                          <a:effectLst/>
                          <a:latin typeface="Arial Narrow" pitchFamily="34" charset="0"/>
                          <a:ea typeface="Times New Roman"/>
                          <a:cs typeface="Times New Roman"/>
                        </a:rPr>
                        <a:t>0.49</a:t>
                      </a:r>
                      <a:endParaRPr lang="en-GB" sz="1100" dirty="0">
                        <a:solidFill>
                          <a:srgbClr val="FF0000"/>
                        </a:solidFill>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100">
                          <a:effectLst/>
                          <a:latin typeface="Arial Narrow" pitchFamily="34" charset="0"/>
                          <a:ea typeface="Times New Roman"/>
                          <a:cs typeface="Times New Roman"/>
                        </a:rPr>
                        <a:t>-7</a:t>
                      </a:r>
                      <a:endParaRPr lang="en-GB" sz="11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0080">
                <a:tc>
                  <a:txBody>
                    <a:bodyPr/>
                    <a:lstStyle/>
                    <a:p>
                      <a:pPr algn="ctr">
                        <a:lnSpc>
                          <a:spcPct val="150000"/>
                        </a:lnSpc>
                        <a:spcBef>
                          <a:spcPts val="175"/>
                        </a:spcBef>
                        <a:spcAft>
                          <a:spcPts val="0"/>
                        </a:spcAft>
                      </a:pPr>
                      <a:r>
                        <a:rPr lang="en-US" sz="1100">
                          <a:effectLst/>
                          <a:latin typeface="Arial Narrow" pitchFamily="34" charset="0"/>
                          <a:ea typeface="Times New Roman"/>
                          <a:cs typeface="Times New Roman"/>
                        </a:rPr>
                        <a:t>market</a:t>
                      </a:r>
                      <a:endParaRPr lang="en-GB" sz="11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100">
                          <a:effectLst/>
                          <a:latin typeface="Arial Narrow" pitchFamily="34" charset="0"/>
                          <a:ea typeface="Times New Roman"/>
                          <a:cs typeface="Times New Roman"/>
                        </a:rPr>
                        <a:t>-2.7</a:t>
                      </a:r>
                      <a:endParaRPr lang="en-GB" sz="11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100">
                          <a:effectLst/>
                          <a:latin typeface="Arial Narrow" pitchFamily="34" charset="0"/>
                          <a:ea typeface="Times New Roman"/>
                          <a:cs typeface="Times New Roman"/>
                        </a:rPr>
                        <a:t>-0.5</a:t>
                      </a:r>
                      <a:endParaRPr lang="en-GB" sz="11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100" dirty="0">
                          <a:effectLst/>
                          <a:latin typeface="Arial Narrow" pitchFamily="34" charset="0"/>
                          <a:ea typeface="Times New Roman"/>
                          <a:cs typeface="Times New Roman"/>
                        </a:rPr>
                        <a:t>-17</a:t>
                      </a:r>
                      <a:endParaRPr lang="en-GB" sz="110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100" dirty="0">
                          <a:effectLst/>
                          <a:latin typeface="Arial Narrow" pitchFamily="34" charset="0"/>
                          <a:ea typeface="Times New Roman"/>
                          <a:cs typeface="Times New Roman"/>
                        </a:rPr>
                        <a:t>-14.5</a:t>
                      </a:r>
                      <a:endParaRPr lang="en-GB" sz="110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100" dirty="0">
                          <a:effectLst/>
                          <a:latin typeface="Arial Narrow" pitchFamily="34" charset="0"/>
                          <a:ea typeface="Times New Roman"/>
                          <a:cs typeface="Times New Roman"/>
                        </a:rPr>
                        <a:t>-7</a:t>
                      </a:r>
                      <a:endParaRPr lang="en-GB" sz="110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100" dirty="0">
                          <a:effectLst/>
                          <a:latin typeface="Arial Narrow" pitchFamily="34" charset="0"/>
                          <a:ea typeface="Times New Roman"/>
                          <a:cs typeface="Times New Roman"/>
                        </a:rPr>
                        <a:t>-7.5</a:t>
                      </a:r>
                      <a:endParaRPr lang="en-GB" sz="110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0080">
                <a:tc>
                  <a:txBody>
                    <a:bodyPr/>
                    <a:lstStyle/>
                    <a:p>
                      <a:pPr algn="ctr">
                        <a:lnSpc>
                          <a:spcPct val="150000"/>
                        </a:lnSpc>
                        <a:spcBef>
                          <a:spcPts val="175"/>
                        </a:spcBef>
                        <a:spcAft>
                          <a:spcPts val="0"/>
                        </a:spcAft>
                      </a:pPr>
                      <a:r>
                        <a:rPr lang="en-US" sz="1100">
                          <a:effectLst/>
                          <a:latin typeface="Arial Narrow" pitchFamily="34" charset="0"/>
                          <a:ea typeface="Times New Roman"/>
                          <a:cs typeface="Times New Roman"/>
                        </a:rPr>
                        <a:t>Crowded</a:t>
                      </a:r>
                      <a:endParaRPr lang="en-GB" sz="11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100">
                          <a:effectLst/>
                          <a:latin typeface="Arial Narrow" pitchFamily="34" charset="0"/>
                          <a:ea typeface="Times New Roman"/>
                          <a:cs typeface="Times New Roman"/>
                        </a:rPr>
                        <a:t>-7.5</a:t>
                      </a:r>
                      <a:endParaRPr lang="en-GB" sz="11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100">
                          <a:effectLst/>
                          <a:latin typeface="Arial Narrow" pitchFamily="34" charset="0"/>
                          <a:ea typeface="Times New Roman"/>
                          <a:cs typeface="Times New Roman"/>
                        </a:rPr>
                        <a:t>0.55</a:t>
                      </a:r>
                      <a:endParaRPr lang="en-GB" sz="11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100">
                          <a:effectLst/>
                          <a:latin typeface="Arial Narrow" pitchFamily="34" charset="0"/>
                          <a:ea typeface="Times New Roman"/>
                          <a:cs typeface="Times New Roman"/>
                        </a:rPr>
                        <a:t>-18</a:t>
                      </a:r>
                      <a:endParaRPr lang="en-GB" sz="11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100">
                          <a:effectLst/>
                          <a:latin typeface="Arial Narrow" pitchFamily="34" charset="0"/>
                          <a:ea typeface="Times New Roman"/>
                          <a:cs typeface="Times New Roman"/>
                        </a:rPr>
                        <a:t>-2.4</a:t>
                      </a:r>
                      <a:endParaRPr lang="en-GB" sz="11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100" dirty="0">
                          <a:effectLst/>
                          <a:latin typeface="Arial Narrow" pitchFamily="34" charset="0"/>
                          <a:ea typeface="Times New Roman"/>
                          <a:cs typeface="Times New Roman"/>
                        </a:rPr>
                        <a:t>-2.5</a:t>
                      </a:r>
                      <a:endParaRPr lang="en-GB" sz="110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100" dirty="0">
                          <a:effectLst/>
                          <a:latin typeface="Arial Narrow" pitchFamily="34" charset="0"/>
                          <a:ea typeface="Times New Roman"/>
                          <a:cs typeface="Times New Roman"/>
                        </a:rPr>
                        <a:t>-7.25</a:t>
                      </a:r>
                      <a:endParaRPr lang="en-GB" sz="110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0080">
                <a:tc>
                  <a:txBody>
                    <a:bodyPr/>
                    <a:lstStyle/>
                    <a:p>
                      <a:pPr algn="ctr">
                        <a:lnSpc>
                          <a:spcPct val="150000"/>
                        </a:lnSpc>
                        <a:spcBef>
                          <a:spcPts val="175"/>
                        </a:spcBef>
                        <a:spcAft>
                          <a:spcPts val="0"/>
                        </a:spcAft>
                      </a:pPr>
                      <a:r>
                        <a:rPr lang="en-US" sz="1100">
                          <a:effectLst/>
                          <a:latin typeface="Arial Narrow" pitchFamily="34" charset="0"/>
                          <a:ea typeface="Times New Roman"/>
                          <a:cs typeface="Times New Roman"/>
                        </a:rPr>
                        <a:t>Residential</a:t>
                      </a:r>
                      <a:endParaRPr lang="en-GB" sz="11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100">
                          <a:effectLst/>
                          <a:latin typeface="Arial Narrow" pitchFamily="34" charset="0"/>
                          <a:ea typeface="Times New Roman"/>
                          <a:cs typeface="Times New Roman"/>
                        </a:rPr>
                        <a:t>-4</a:t>
                      </a:r>
                      <a:endParaRPr lang="en-GB" sz="11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100">
                          <a:effectLst/>
                          <a:latin typeface="Arial Narrow" pitchFamily="34" charset="0"/>
                          <a:ea typeface="Times New Roman"/>
                          <a:cs typeface="Times New Roman"/>
                        </a:rPr>
                        <a:t>0</a:t>
                      </a:r>
                      <a:endParaRPr lang="en-GB" sz="11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100">
                          <a:effectLst/>
                          <a:latin typeface="Arial Narrow" pitchFamily="34" charset="0"/>
                          <a:ea typeface="Times New Roman"/>
                          <a:cs typeface="Times New Roman"/>
                        </a:rPr>
                        <a:t>-15.5</a:t>
                      </a:r>
                      <a:endParaRPr lang="en-GB" sz="11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100">
                          <a:effectLst/>
                          <a:latin typeface="Arial Narrow" pitchFamily="34" charset="0"/>
                          <a:ea typeface="Times New Roman"/>
                          <a:cs typeface="Times New Roman"/>
                        </a:rPr>
                        <a:t>-2</a:t>
                      </a:r>
                      <a:endParaRPr lang="en-GB" sz="11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100">
                          <a:effectLst/>
                          <a:latin typeface="Arial Narrow" pitchFamily="34" charset="0"/>
                          <a:ea typeface="Times New Roman"/>
                          <a:cs typeface="Times New Roman"/>
                        </a:rPr>
                        <a:t>-3.5</a:t>
                      </a:r>
                      <a:endParaRPr lang="en-GB" sz="11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100" dirty="0">
                          <a:effectLst/>
                          <a:latin typeface="Arial Narrow" pitchFamily="34" charset="0"/>
                          <a:ea typeface="Times New Roman"/>
                          <a:cs typeface="Times New Roman"/>
                        </a:rPr>
                        <a:t>-6.5</a:t>
                      </a:r>
                      <a:endParaRPr lang="en-GB" sz="110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0080">
                <a:tc>
                  <a:txBody>
                    <a:bodyPr/>
                    <a:lstStyle/>
                    <a:p>
                      <a:pPr algn="ctr">
                        <a:lnSpc>
                          <a:spcPct val="150000"/>
                        </a:lnSpc>
                        <a:spcBef>
                          <a:spcPts val="175"/>
                        </a:spcBef>
                        <a:spcAft>
                          <a:spcPts val="0"/>
                        </a:spcAft>
                      </a:pPr>
                      <a:r>
                        <a:rPr lang="en-US" sz="1100">
                          <a:effectLst/>
                          <a:latin typeface="Arial Narrow" pitchFamily="34" charset="0"/>
                          <a:ea typeface="Times New Roman"/>
                          <a:cs typeface="Times New Roman"/>
                        </a:rPr>
                        <a:t>control</a:t>
                      </a:r>
                      <a:endParaRPr lang="en-GB" sz="11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100">
                          <a:effectLst/>
                          <a:latin typeface="Arial Narrow" pitchFamily="34" charset="0"/>
                          <a:ea typeface="Times New Roman"/>
                          <a:cs typeface="Times New Roman"/>
                        </a:rPr>
                        <a:t>-6.5</a:t>
                      </a:r>
                      <a:endParaRPr lang="en-GB" sz="11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100" dirty="0">
                          <a:effectLst/>
                          <a:latin typeface="Arial Narrow" pitchFamily="34" charset="0"/>
                          <a:ea typeface="Times New Roman"/>
                          <a:cs typeface="Times New Roman"/>
                        </a:rPr>
                        <a:t>0.05</a:t>
                      </a:r>
                      <a:endParaRPr lang="en-GB" sz="110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100">
                          <a:effectLst/>
                          <a:latin typeface="Arial Narrow" pitchFamily="34" charset="0"/>
                          <a:ea typeface="Times New Roman"/>
                          <a:cs typeface="Times New Roman"/>
                        </a:rPr>
                        <a:t>-18</a:t>
                      </a:r>
                      <a:endParaRPr lang="en-GB" sz="11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100">
                          <a:effectLst/>
                          <a:latin typeface="Arial Narrow" pitchFamily="34" charset="0"/>
                          <a:ea typeface="Times New Roman"/>
                          <a:cs typeface="Times New Roman"/>
                        </a:rPr>
                        <a:t>-6</a:t>
                      </a:r>
                      <a:endParaRPr lang="en-GB" sz="11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100">
                          <a:effectLst/>
                          <a:latin typeface="Arial Narrow" pitchFamily="34" charset="0"/>
                          <a:ea typeface="Times New Roman"/>
                          <a:cs typeface="Times New Roman"/>
                        </a:rPr>
                        <a:t>-3</a:t>
                      </a:r>
                      <a:endParaRPr lang="en-GB" sz="110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75"/>
                        </a:spcBef>
                        <a:spcAft>
                          <a:spcPts val="0"/>
                        </a:spcAft>
                      </a:pPr>
                      <a:r>
                        <a:rPr lang="en-US" sz="1100" dirty="0">
                          <a:effectLst/>
                          <a:latin typeface="Arial Narrow" pitchFamily="34" charset="0"/>
                          <a:ea typeface="Times New Roman"/>
                          <a:cs typeface="Times New Roman"/>
                        </a:rPr>
                        <a:t>-7.5</a:t>
                      </a:r>
                      <a:endParaRPr lang="en-GB" sz="1100" dirty="0">
                        <a:effectLst/>
                        <a:latin typeface="Arial Narrow" pitchFamily="34" charset="0"/>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Rectangle 3"/>
          <p:cNvSpPr/>
          <p:nvPr/>
        </p:nvSpPr>
        <p:spPr>
          <a:xfrm>
            <a:off x="4547937" y="836712"/>
            <a:ext cx="4128519" cy="5134739"/>
          </a:xfrm>
          <a:prstGeom prst="rect">
            <a:avLst/>
          </a:prstGeom>
        </p:spPr>
        <p:txBody>
          <a:bodyPr wrap="square">
            <a:spAutoFit/>
          </a:bodyPr>
          <a:lstStyle/>
          <a:p>
            <a:pPr>
              <a:lnSpc>
                <a:spcPct val="150000"/>
              </a:lnSpc>
              <a:spcBef>
                <a:spcPts val="175"/>
              </a:spcBef>
              <a:tabLst>
                <a:tab pos="57150" algn="l"/>
              </a:tabLst>
            </a:pPr>
            <a:r>
              <a:rPr lang="en-US" sz="1200" b="1" dirty="0">
                <a:latin typeface="Arial Narrow" pitchFamily="34" charset="0"/>
                <a:ea typeface="Times New Roman"/>
                <a:cs typeface="Times New Roman"/>
              </a:rPr>
              <a:t>GEOACCUMULATION INDEX (I geo)</a:t>
            </a:r>
            <a:endParaRPr lang="en-GB" sz="1200" dirty="0">
              <a:latin typeface="Arial Narrow" pitchFamily="34" charset="0"/>
              <a:ea typeface="Calibri"/>
              <a:cs typeface="Times New Roman"/>
            </a:endParaRPr>
          </a:p>
          <a:p>
            <a:pPr marL="171450" indent="-171450">
              <a:lnSpc>
                <a:spcPct val="150000"/>
              </a:lnSpc>
              <a:spcBef>
                <a:spcPts val="175"/>
              </a:spcBef>
              <a:tabLst>
                <a:tab pos="57150" algn="l"/>
              </a:tabLst>
            </a:pPr>
            <a:r>
              <a:rPr lang="en-US" sz="1200" dirty="0">
                <a:latin typeface="Arial Narrow" pitchFamily="34" charset="0"/>
                <a:ea typeface="Times New Roman"/>
                <a:cs typeface="Times New Roman"/>
              </a:rPr>
              <a:t>The index is used in assessing </a:t>
            </a:r>
            <a:r>
              <a:rPr lang="en-US" sz="1200" dirty="0" smtClean="0">
                <a:latin typeface="Arial Narrow" pitchFamily="34" charset="0"/>
                <a:ea typeface="Times New Roman"/>
                <a:cs typeface="Times New Roman"/>
              </a:rPr>
              <a:t>contamination by </a:t>
            </a:r>
            <a:r>
              <a:rPr lang="en-US" sz="1200" dirty="0">
                <a:latin typeface="Arial Narrow" pitchFamily="34" charset="0"/>
                <a:ea typeface="Times New Roman"/>
                <a:cs typeface="Times New Roman"/>
              </a:rPr>
              <a:t>Muller (1981)</a:t>
            </a:r>
            <a:endParaRPr lang="en-GB" sz="1200" dirty="0">
              <a:latin typeface="Arial Narrow" pitchFamily="34" charset="0"/>
              <a:ea typeface="Calibri"/>
              <a:cs typeface="Times New Roman"/>
            </a:endParaRPr>
          </a:p>
          <a:p>
            <a:pPr marL="171450" indent="-171450">
              <a:lnSpc>
                <a:spcPct val="150000"/>
              </a:lnSpc>
              <a:spcBef>
                <a:spcPts val="175"/>
              </a:spcBef>
              <a:tabLst>
                <a:tab pos="57150" algn="l"/>
              </a:tabLst>
            </a:pPr>
            <a:r>
              <a:rPr lang="en-US" sz="1200" dirty="0">
                <a:latin typeface="Arial Narrow" pitchFamily="34" charset="0"/>
                <a:ea typeface="Times New Roman"/>
                <a:cs typeface="Times New Roman"/>
              </a:rPr>
              <a:t>That is;	Log</a:t>
            </a:r>
            <a:r>
              <a:rPr lang="en-US" sz="1200" baseline="-25000" dirty="0">
                <a:latin typeface="Arial Narrow" pitchFamily="34" charset="0"/>
                <a:ea typeface="Times New Roman"/>
                <a:cs typeface="Times New Roman"/>
              </a:rPr>
              <a:t>2 </a:t>
            </a:r>
            <a:r>
              <a:rPr lang="en-US" sz="1200" dirty="0">
                <a:latin typeface="Arial Narrow" pitchFamily="34" charset="0"/>
                <a:ea typeface="Times New Roman"/>
                <a:cs typeface="Times New Roman"/>
              </a:rPr>
              <a:t>(</a:t>
            </a:r>
            <a:r>
              <a:rPr lang="en-US" sz="1200" dirty="0" err="1">
                <a:latin typeface="Arial Narrow" pitchFamily="34" charset="0"/>
                <a:ea typeface="Times New Roman"/>
                <a:cs typeface="Times New Roman"/>
              </a:rPr>
              <a:t>Cn</a:t>
            </a:r>
            <a:r>
              <a:rPr lang="en-US" sz="1200" dirty="0">
                <a:latin typeface="Arial Narrow" pitchFamily="34" charset="0"/>
                <a:ea typeface="Times New Roman"/>
                <a:cs typeface="Times New Roman"/>
              </a:rPr>
              <a:t>/ 1.5 x </a:t>
            </a:r>
            <a:r>
              <a:rPr lang="en-US" sz="1200" dirty="0" err="1">
                <a:latin typeface="Arial Narrow" pitchFamily="34" charset="0"/>
                <a:ea typeface="Times New Roman"/>
                <a:cs typeface="Times New Roman"/>
              </a:rPr>
              <a:t>Bn</a:t>
            </a:r>
            <a:r>
              <a:rPr lang="en-US" sz="1200" dirty="0">
                <a:latin typeface="Arial Narrow" pitchFamily="34" charset="0"/>
                <a:ea typeface="Times New Roman"/>
                <a:cs typeface="Times New Roman"/>
              </a:rPr>
              <a:t>)</a:t>
            </a:r>
            <a:endParaRPr lang="en-GB" sz="1200" dirty="0">
              <a:latin typeface="Arial Narrow" pitchFamily="34" charset="0"/>
              <a:ea typeface="Calibri"/>
              <a:cs typeface="Times New Roman"/>
            </a:endParaRPr>
          </a:p>
          <a:p>
            <a:pPr marL="171450" indent="-171450">
              <a:lnSpc>
                <a:spcPct val="150000"/>
              </a:lnSpc>
              <a:spcBef>
                <a:spcPts val="175"/>
              </a:spcBef>
              <a:tabLst>
                <a:tab pos="57150" algn="l"/>
              </a:tabLst>
            </a:pPr>
            <a:r>
              <a:rPr lang="en-US" sz="1200" dirty="0" err="1">
                <a:latin typeface="Arial Narrow" pitchFamily="34" charset="0"/>
                <a:ea typeface="Times New Roman"/>
                <a:cs typeface="Times New Roman"/>
              </a:rPr>
              <a:t>Cn</a:t>
            </a:r>
            <a:r>
              <a:rPr lang="en-US" sz="1200" dirty="0">
                <a:latin typeface="Arial Narrow" pitchFamily="34" charset="0"/>
                <a:ea typeface="Times New Roman"/>
                <a:cs typeface="Times New Roman"/>
              </a:rPr>
              <a:t> = measured concentration </a:t>
            </a:r>
            <a:endParaRPr lang="en-GB" sz="1200" dirty="0">
              <a:latin typeface="Arial Narrow" pitchFamily="34" charset="0"/>
              <a:ea typeface="Calibri"/>
              <a:cs typeface="Times New Roman"/>
            </a:endParaRPr>
          </a:p>
          <a:p>
            <a:pPr marL="171450" indent="-171450">
              <a:lnSpc>
                <a:spcPct val="150000"/>
              </a:lnSpc>
              <a:spcBef>
                <a:spcPts val="175"/>
              </a:spcBef>
              <a:tabLst>
                <a:tab pos="57150" algn="l"/>
              </a:tabLst>
            </a:pPr>
            <a:r>
              <a:rPr lang="en-US" sz="1200" dirty="0" err="1">
                <a:latin typeface="Arial Narrow" pitchFamily="34" charset="0"/>
                <a:ea typeface="Times New Roman"/>
                <a:cs typeface="Times New Roman"/>
              </a:rPr>
              <a:t>Bn</a:t>
            </a:r>
            <a:r>
              <a:rPr lang="en-US" sz="1200" dirty="0">
                <a:latin typeface="Arial Narrow" pitchFamily="34" charset="0"/>
                <a:ea typeface="Times New Roman"/>
                <a:cs typeface="Times New Roman"/>
              </a:rPr>
              <a:t> = World Health Organization standard</a:t>
            </a:r>
            <a:endParaRPr lang="en-GB" sz="1200" dirty="0">
              <a:latin typeface="Arial Narrow" pitchFamily="34" charset="0"/>
              <a:ea typeface="Calibri"/>
              <a:cs typeface="Times New Roman"/>
            </a:endParaRPr>
          </a:p>
          <a:p>
            <a:pPr marL="171450" indent="-171450">
              <a:lnSpc>
                <a:spcPct val="150000"/>
              </a:lnSpc>
              <a:spcBef>
                <a:spcPts val="175"/>
              </a:spcBef>
              <a:tabLst>
                <a:tab pos="57150" algn="l"/>
              </a:tabLst>
            </a:pPr>
            <a:r>
              <a:rPr lang="en-US" sz="1200" dirty="0">
                <a:latin typeface="Arial Narrow" pitchFamily="34" charset="0"/>
                <a:ea typeface="Times New Roman"/>
                <a:cs typeface="Times New Roman"/>
              </a:rPr>
              <a:t>Where;</a:t>
            </a:r>
            <a:endParaRPr lang="en-GB" sz="1200" dirty="0">
              <a:latin typeface="Arial Narrow" pitchFamily="34" charset="0"/>
              <a:ea typeface="Calibri"/>
              <a:cs typeface="Times New Roman"/>
            </a:endParaRPr>
          </a:p>
          <a:p>
            <a:pPr algn="just">
              <a:lnSpc>
                <a:spcPct val="150000"/>
              </a:lnSpc>
              <a:spcBef>
                <a:spcPts val="175"/>
              </a:spcBef>
              <a:spcAft>
                <a:spcPts val="0"/>
              </a:spcAft>
              <a:tabLst>
                <a:tab pos="57150" algn="l"/>
              </a:tabLst>
            </a:pPr>
            <a:r>
              <a:rPr lang="en-US" sz="1200" dirty="0">
                <a:latin typeface="Arial Narrow" pitchFamily="34" charset="0"/>
                <a:ea typeface="Times New Roman"/>
                <a:cs typeface="Times New Roman"/>
              </a:rPr>
              <a:t>     0	</a:t>
            </a:r>
            <a:r>
              <a:rPr lang="en-US" sz="1200" dirty="0" err="1">
                <a:latin typeface="Arial Narrow" pitchFamily="34" charset="0"/>
                <a:ea typeface="Times New Roman"/>
                <a:cs typeface="Times New Roman"/>
              </a:rPr>
              <a:t>Igeo</a:t>
            </a:r>
            <a:r>
              <a:rPr lang="en-US" sz="1200" dirty="0">
                <a:latin typeface="Arial Narrow" pitchFamily="34" charset="0"/>
                <a:ea typeface="Times New Roman"/>
                <a:cs typeface="Times New Roman"/>
              </a:rPr>
              <a:t> &lt;0	Practically uncontaminated</a:t>
            </a:r>
            <a:endParaRPr lang="en-GB" sz="1200" dirty="0">
              <a:latin typeface="Arial Narrow" pitchFamily="34" charset="0"/>
              <a:ea typeface="Calibri"/>
              <a:cs typeface="Times New Roman"/>
            </a:endParaRPr>
          </a:p>
          <a:p>
            <a:pPr algn="just">
              <a:lnSpc>
                <a:spcPct val="150000"/>
              </a:lnSpc>
              <a:spcBef>
                <a:spcPts val="175"/>
              </a:spcBef>
              <a:spcAft>
                <a:spcPts val="0"/>
              </a:spcAft>
              <a:tabLst>
                <a:tab pos="57150" algn="l"/>
              </a:tabLst>
            </a:pPr>
            <a:r>
              <a:rPr lang="en-US" sz="1200" dirty="0">
                <a:latin typeface="Arial Narrow" pitchFamily="34" charset="0"/>
                <a:ea typeface="Times New Roman"/>
                <a:cs typeface="Times New Roman"/>
              </a:rPr>
              <a:t>     1	0&lt;</a:t>
            </a:r>
            <a:r>
              <a:rPr lang="en-US" sz="1200" dirty="0" err="1">
                <a:latin typeface="Arial Narrow" pitchFamily="34" charset="0"/>
                <a:ea typeface="Times New Roman"/>
                <a:cs typeface="Times New Roman"/>
              </a:rPr>
              <a:t>Igeo</a:t>
            </a:r>
            <a:r>
              <a:rPr lang="en-US" sz="1200" dirty="0">
                <a:latin typeface="Arial Narrow" pitchFamily="34" charset="0"/>
                <a:ea typeface="Times New Roman"/>
                <a:cs typeface="Times New Roman"/>
              </a:rPr>
              <a:t>&lt;1	</a:t>
            </a:r>
            <a:r>
              <a:rPr lang="en-US" sz="1200" dirty="0" smtClean="0">
                <a:latin typeface="Arial Narrow" pitchFamily="34" charset="0"/>
                <a:ea typeface="Times New Roman"/>
                <a:cs typeface="Times New Roman"/>
              </a:rPr>
              <a:t>Uncontaminated to </a:t>
            </a:r>
            <a:r>
              <a:rPr lang="en-US" sz="1200" dirty="0">
                <a:latin typeface="Arial Narrow" pitchFamily="34" charset="0"/>
                <a:ea typeface="Times New Roman"/>
                <a:cs typeface="Times New Roman"/>
              </a:rPr>
              <a:t>moderately </a:t>
            </a:r>
            <a:r>
              <a:rPr lang="en-US" sz="1200" dirty="0" smtClean="0">
                <a:latin typeface="Arial Narrow" pitchFamily="34" charset="0"/>
                <a:ea typeface="Times New Roman"/>
                <a:cs typeface="Times New Roman"/>
              </a:rPr>
              <a:t>				contaminated</a:t>
            </a:r>
            <a:endParaRPr lang="en-GB" sz="1200" dirty="0">
              <a:latin typeface="Arial Narrow" pitchFamily="34" charset="0"/>
              <a:ea typeface="Calibri"/>
              <a:cs typeface="Times New Roman"/>
            </a:endParaRPr>
          </a:p>
          <a:p>
            <a:pPr algn="just">
              <a:lnSpc>
                <a:spcPct val="150000"/>
              </a:lnSpc>
              <a:spcBef>
                <a:spcPts val="175"/>
              </a:spcBef>
              <a:spcAft>
                <a:spcPts val="0"/>
              </a:spcAft>
              <a:tabLst>
                <a:tab pos="57150" algn="l"/>
              </a:tabLst>
            </a:pPr>
            <a:r>
              <a:rPr lang="en-US" sz="1200" dirty="0">
                <a:latin typeface="Arial Narrow" pitchFamily="34" charset="0"/>
                <a:ea typeface="Times New Roman"/>
                <a:cs typeface="Times New Roman"/>
              </a:rPr>
              <a:t>      2	1&lt;</a:t>
            </a:r>
            <a:r>
              <a:rPr lang="en-US" sz="1200" dirty="0" err="1">
                <a:latin typeface="Arial Narrow" pitchFamily="34" charset="0"/>
                <a:ea typeface="Times New Roman"/>
                <a:cs typeface="Times New Roman"/>
              </a:rPr>
              <a:t>Igeo</a:t>
            </a:r>
            <a:r>
              <a:rPr lang="en-US" sz="1200" dirty="0">
                <a:latin typeface="Arial Narrow" pitchFamily="34" charset="0"/>
                <a:ea typeface="Times New Roman"/>
                <a:cs typeface="Times New Roman"/>
              </a:rPr>
              <a:t>&lt;2	moderately contaminated</a:t>
            </a:r>
            <a:endParaRPr lang="en-GB" sz="1200" dirty="0">
              <a:latin typeface="Arial Narrow" pitchFamily="34" charset="0"/>
              <a:ea typeface="Calibri"/>
              <a:cs typeface="Times New Roman"/>
            </a:endParaRPr>
          </a:p>
          <a:p>
            <a:pPr algn="just">
              <a:lnSpc>
                <a:spcPct val="150000"/>
              </a:lnSpc>
              <a:spcBef>
                <a:spcPts val="175"/>
              </a:spcBef>
              <a:spcAft>
                <a:spcPts val="0"/>
              </a:spcAft>
              <a:tabLst>
                <a:tab pos="57150" algn="l"/>
              </a:tabLst>
            </a:pPr>
            <a:r>
              <a:rPr lang="en-US" sz="1200" dirty="0">
                <a:latin typeface="Arial Narrow" pitchFamily="34" charset="0"/>
                <a:ea typeface="Times New Roman"/>
                <a:cs typeface="Times New Roman"/>
              </a:rPr>
              <a:t>      3	2&lt;</a:t>
            </a:r>
            <a:r>
              <a:rPr lang="en-US" sz="1200" dirty="0" err="1">
                <a:latin typeface="Arial Narrow" pitchFamily="34" charset="0"/>
                <a:ea typeface="Times New Roman"/>
                <a:cs typeface="Times New Roman"/>
              </a:rPr>
              <a:t>Igeo</a:t>
            </a:r>
            <a:r>
              <a:rPr lang="en-US" sz="1200" dirty="0">
                <a:latin typeface="Arial Narrow" pitchFamily="34" charset="0"/>
                <a:ea typeface="Times New Roman"/>
                <a:cs typeface="Times New Roman"/>
              </a:rPr>
              <a:t>&lt;3	moderately  to heavily contaminated</a:t>
            </a:r>
            <a:endParaRPr lang="en-GB" sz="1200" dirty="0">
              <a:latin typeface="Arial Narrow" pitchFamily="34" charset="0"/>
              <a:ea typeface="Calibri"/>
              <a:cs typeface="Times New Roman"/>
            </a:endParaRPr>
          </a:p>
          <a:p>
            <a:pPr algn="just">
              <a:lnSpc>
                <a:spcPct val="150000"/>
              </a:lnSpc>
              <a:spcBef>
                <a:spcPts val="175"/>
              </a:spcBef>
              <a:spcAft>
                <a:spcPts val="0"/>
              </a:spcAft>
              <a:tabLst>
                <a:tab pos="57150" algn="l"/>
              </a:tabLst>
            </a:pPr>
            <a:r>
              <a:rPr lang="en-US" sz="1200" dirty="0">
                <a:latin typeface="Arial Narrow" pitchFamily="34" charset="0"/>
                <a:ea typeface="Times New Roman"/>
                <a:cs typeface="Times New Roman"/>
              </a:rPr>
              <a:t>      4	3&lt;</a:t>
            </a:r>
            <a:r>
              <a:rPr lang="en-US" sz="1200" dirty="0" err="1">
                <a:latin typeface="Arial Narrow" pitchFamily="34" charset="0"/>
                <a:ea typeface="Times New Roman"/>
                <a:cs typeface="Times New Roman"/>
              </a:rPr>
              <a:t>Igeo</a:t>
            </a:r>
            <a:r>
              <a:rPr lang="en-US" sz="1200" dirty="0">
                <a:latin typeface="Arial Narrow" pitchFamily="34" charset="0"/>
                <a:ea typeface="Times New Roman"/>
                <a:cs typeface="Times New Roman"/>
              </a:rPr>
              <a:t>&lt;4	heavily contaminated</a:t>
            </a:r>
            <a:endParaRPr lang="en-GB" sz="1200" dirty="0">
              <a:latin typeface="Arial Narrow" pitchFamily="34" charset="0"/>
              <a:ea typeface="Calibri"/>
              <a:cs typeface="Times New Roman"/>
            </a:endParaRPr>
          </a:p>
          <a:p>
            <a:pPr algn="just">
              <a:lnSpc>
                <a:spcPct val="150000"/>
              </a:lnSpc>
              <a:spcBef>
                <a:spcPts val="175"/>
              </a:spcBef>
              <a:spcAft>
                <a:spcPts val="0"/>
              </a:spcAft>
              <a:tabLst>
                <a:tab pos="57150" algn="l"/>
              </a:tabLst>
            </a:pPr>
            <a:r>
              <a:rPr lang="en-US" sz="1200" dirty="0">
                <a:latin typeface="Arial Narrow" pitchFamily="34" charset="0"/>
                <a:ea typeface="Times New Roman"/>
                <a:cs typeface="Times New Roman"/>
              </a:rPr>
              <a:t>       5	4&lt;</a:t>
            </a:r>
            <a:r>
              <a:rPr lang="en-US" sz="1200" dirty="0" err="1">
                <a:latin typeface="Arial Narrow" pitchFamily="34" charset="0"/>
                <a:ea typeface="Times New Roman"/>
                <a:cs typeface="Times New Roman"/>
              </a:rPr>
              <a:t>Igeo</a:t>
            </a:r>
            <a:r>
              <a:rPr lang="en-US" sz="1200" dirty="0">
                <a:latin typeface="Arial Narrow" pitchFamily="34" charset="0"/>
                <a:ea typeface="Times New Roman"/>
                <a:cs typeface="Times New Roman"/>
              </a:rPr>
              <a:t>&lt;5	Heavily to extremely contaminated</a:t>
            </a:r>
            <a:endParaRPr lang="en-GB" sz="1200" dirty="0">
              <a:latin typeface="Arial Narrow" pitchFamily="34" charset="0"/>
              <a:ea typeface="Calibri"/>
              <a:cs typeface="Times New Roman"/>
            </a:endParaRPr>
          </a:p>
          <a:p>
            <a:pPr algn="just">
              <a:lnSpc>
                <a:spcPct val="150000"/>
              </a:lnSpc>
              <a:spcBef>
                <a:spcPts val="175"/>
              </a:spcBef>
              <a:spcAft>
                <a:spcPts val="0"/>
              </a:spcAft>
              <a:tabLst>
                <a:tab pos="57150" algn="l"/>
              </a:tabLst>
            </a:pPr>
            <a:r>
              <a:rPr lang="en-US" sz="1200" dirty="0">
                <a:latin typeface="Arial Narrow" pitchFamily="34" charset="0"/>
                <a:ea typeface="Times New Roman"/>
                <a:cs typeface="Times New Roman"/>
              </a:rPr>
              <a:t>       6	5&lt;</a:t>
            </a:r>
            <a:r>
              <a:rPr lang="en-US" sz="1200" dirty="0" err="1">
                <a:latin typeface="Arial Narrow" pitchFamily="34" charset="0"/>
                <a:ea typeface="Times New Roman"/>
                <a:cs typeface="Times New Roman"/>
              </a:rPr>
              <a:t>Igeo</a:t>
            </a:r>
            <a:r>
              <a:rPr lang="en-US" sz="1200" dirty="0">
                <a:latin typeface="Arial Narrow" pitchFamily="34" charset="0"/>
                <a:ea typeface="Times New Roman"/>
                <a:cs typeface="Times New Roman"/>
              </a:rPr>
              <a:t>&lt;6	extremely </a:t>
            </a:r>
            <a:r>
              <a:rPr lang="en-US" sz="1200" dirty="0" smtClean="0">
                <a:latin typeface="Arial Narrow" pitchFamily="34" charset="0"/>
                <a:ea typeface="Times New Roman"/>
                <a:cs typeface="Times New Roman"/>
              </a:rPr>
              <a:t>contaminated</a:t>
            </a:r>
          </a:p>
          <a:p>
            <a:pPr algn="just">
              <a:lnSpc>
                <a:spcPct val="150000"/>
              </a:lnSpc>
              <a:spcBef>
                <a:spcPts val="175"/>
              </a:spcBef>
              <a:spcAft>
                <a:spcPts val="0"/>
              </a:spcAft>
              <a:tabLst>
                <a:tab pos="57150" algn="l"/>
              </a:tabLst>
            </a:pPr>
            <a:r>
              <a:rPr lang="en-US" sz="1200" dirty="0">
                <a:latin typeface="Times New Roman"/>
                <a:ea typeface="Calibri"/>
              </a:rPr>
              <a:t>Geo-accumulation index </a:t>
            </a:r>
            <a:r>
              <a:rPr lang="en-US" sz="1200" dirty="0" smtClean="0">
                <a:latin typeface="Times New Roman"/>
                <a:ea typeface="Calibri"/>
              </a:rPr>
              <a:t>result showed </a:t>
            </a:r>
            <a:r>
              <a:rPr lang="en-US" sz="1200" dirty="0">
                <a:latin typeface="Times New Roman"/>
                <a:ea typeface="Calibri"/>
              </a:rPr>
              <a:t>contamination only in the industrial zone with Cd with all the other zones showing practically no contamination </a:t>
            </a:r>
            <a:endParaRPr lang="en-GB" sz="1200" dirty="0">
              <a:latin typeface="Arial Narrow" pitchFamily="34" charset="0"/>
              <a:ea typeface="Calibri"/>
              <a:cs typeface="Times New Roman"/>
            </a:endParaRPr>
          </a:p>
        </p:txBody>
      </p:sp>
    </p:spTree>
    <p:extLst>
      <p:ext uri="{BB962C8B-B14F-4D97-AF65-F5344CB8AC3E}">
        <p14:creationId xmlns:p14="http://schemas.microsoft.com/office/powerpoint/2010/main" val="1002640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y box.emf"/>
          <p:cNvPicPr/>
          <p:nvPr/>
        </p:nvPicPr>
        <p:blipFill>
          <a:blip r:embed="rId2">
            <a:extLst>
              <a:ext uri="{28A0092B-C50C-407E-A947-70E740481C1C}">
                <a14:useLocalDpi xmlns:a14="http://schemas.microsoft.com/office/drawing/2010/main" val="0"/>
              </a:ext>
            </a:extLst>
          </a:blip>
          <a:srcRect/>
          <a:stretch>
            <a:fillRect/>
          </a:stretch>
        </p:blipFill>
        <p:spPr bwMode="auto">
          <a:xfrm>
            <a:off x="1043608" y="620688"/>
            <a:ext cx="6048672" cy="4536504"/>
          </a:xfrm>
          <a:prstGeom prst="rect">
            <a:avLst/>
          </a:prstGeom>
          <a:noFill/>
          <a:ln>
            <a:noFill/>
          </a:ln>
        </p:spPr>
      </p:pic>
      <p:sp>
        <p:nvSpPr>
          <p:cNvPr id="3" name="Rectangle 2"/>
          <p:cNvSpPr/>
          <p:nvPr/>
        </p:nvSpPr>
        <p:spPr>
          <a:xfrm>
            <a:off x="1943385" y="5445224"/>
            <a:ext cx="3951210" cy="455446"/>
          </a:xfrm>
          <a:prstGeom prst="rect">
            <a:avLst/>
          </a:prstGeom>
        </p:spPr>
        <p:txBody>
          <a:bodyPr wrap="none">
            <a:spAutoFit/>
          </a:bodyPr>
          <a:lstStyle/>
          <a:p>
            <a:pPr algn="just">
              <a:lnSpc>
                <a:spcPct val="150000"/>
              </a:lnSpc>
              <a:spcBef>
                <a:spcPts val="175"/>
              </a:spcBef>
              <a:spcAft>
                <a:spcPts val="1000"/>
              </a:spcAft>
            </a:pPr>
            <a:r>
              <a:rPr lang="en-US" dirty="0">
                <a:latin typeface="Arial Narrow" pitchFamily="34" charset="0"/>
                <a:ea typeface="Calibri"/>
                <a:cs typeface="Times New Roman"/>
              </a:rPr>
              <a:t>Figure </a:t>
            </a:r>
            <a:r>
              <a:rPr lang="en-US" dirty="0" smtClean="0">
                <a:latin typeface="Arial Narrow" pitchFamily="34" charset="0"/>
                <a:ea typeface="Calibri"/>
                <a:cs typeface="Times New Roman"/>
              </a:rPr>
              <a:t>4: </a:t>
            </a:r>
            <a:r>
              <a:rPr lang="en-US" dirty="0">
                <a:latin typeface="Arial Narrow" pitchFamily="34" charset="0"/>
                <a:ea typeface="Calibri"/>
                <a:cs typeface="Times New Roman"/>
              </a:rPr>
              <a:t>Box Plot for </a:t>
            </a:r>
            <a:r>
              <a:rPr lang="en-US" dirty="0" err="1">
                <a:latin typeface="Arial Narrow" pitchFamily="34" charset="0"/>
                <a:ea typeface="Calibri"/>
                <a:cs typeface="Times New Roman"/>
              </a:rPr>
              <a:t>Igeo</a:t>
            </a:r>
            <a:r>
              <a:rPr lang="en-US" dirty="0">
                <a:latin typeface="Arial Narrow" pitchFamily="34" charset="0"/>
                <a:ea typeface="Calibri"/>
                <a:cs typeface="Times New Roman"/>
              </a:rPr>
              <a:t> of Trace elements</a:t>
            </a:r>
            <a:endParaRPr lang="en-GB" dirty="0">
              <a:latin typeface="Arial Narrow" pitchFamily="34" charset="0"/>
              <a:ea typeface="Calibri"/>
              <a:cs typeface="Times New Roman"/>
            </a:endParaRPr>
          </a:p>
        </p:txBody>
      </p:sp>
    </p:spTree>
    <p:extLst>
      <p:ext uri="{BB962C8B-B14F-4D97-AF65-F5344CB8AC3E}">
        <p14:creationId xmlns:p14="http://schemas.microsoft.com/office/powerpoint/2010/main" val="42204815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611560" y="620688"/>
            <a:ext cx="5184576" cy="4752528"/>
          </a:xfrm>
          <a:prstGeom prst="rect">
            <a:avLst/>
          </a:prstGeom>
          <a:noFill/>
        </p:spPr>
      </p:pic>
      <p:sp>
        <p:nvSpPr>
          <p:cNvPr id="3" name="Rectangle 2"/>
          <p:cNvSpPr/>
          <p:nvPr/>
        </p:nvSpPr>
        <p:spPr>
          <a:xfrm>
            <a:off x="755576" y="5373216"/>
            <a:ext cx="4283417" cy="507831"/>
          </a:xfrm>
          <a:prstGeom prst="rect">
            <a:avLst/>
          </a:prstGeom>
        </p:spPr>
        <p:txBody>
          <a:bodyPr wrap="none">
            <a:spAutoFit/>
          </a:bodyPr>
          <a:lstStyle/>
          <a:p>
            <a:pPr algn="just">
              <a:lnSpc>
                <a:spcPct val="150000"/>
              </a:lnSpc>
              <a:spcBef>
                <a:spcPts val="175"/>
              </a:spcBef>
              <a:spcAft>
                <a:spcPts val="1000"/>
              </a:spcAft>
            </a:pPr>
            <a:r>
              <a:rPr lang="en-US" dirty="0">
                <a:ea typeface="Calibri"/>
                <a:cs typeface="Times New Roman"/>
              </a:rPr>
              <a:t>Figure 5: </a:t>
            </a:r>
            <a:r>
              <a:rPr lang="en-US" dirty="0" err="1">
                <a:ea typeface="Calibri"/>
                <a:cs typeface="Times New Roman"/>
              </a:rPr>
              <a:t>Piezometric</a:t>
            </a:r>
            <a:r>
              <a:rPr lang="en-US" dirty="0">
                <a:ea typeface="Calibri"/>
                <a:cs typeface="Times New Roman"/>
              </a:rPr>
              <a:t> map of the Study area</a:t>
            </a:r>
            <a:endParaRPr lang="en-GB" dirty="0">
              <a:ea typeface="Calibri"/>
              <a:cs typeface="Times New Roman"/>
            </a:endParaRPr>
          </a:p>
        </p:txBody>
      </p:sp>
      <p:sp>
        <p:nvSpPr>
          <p:cNvPr id="4" name="Rectangle 3"/>
          <p:cNvSpPr/>
          <p:nvPr/>
        </p:nvSpPr>
        <p:spPr>
          <a:xfrm>
            <a:off x="5940152" y="1085621"/>
            <a:ext cx="3005536" cy="4339650"/>
          </a:xfrm>
          <a:prstGeom prst="rect">
            <a:avLst/>
          </a:prstGeom>
        </p:spPr>
        <p:txBody>
          <a:bodyPr wrap="square">
            <a:spAutoFit/>
          </a:bodyPr>
          <a:lstStyle/>
          <a:p>
            <a:pPr algn="just">
              <a:lnSpc>
                <a:spcPct val="115000"/>
              </a:lnSpc>
              <a:spcBef>
                <a:spcPts val="175"/>
              </a:spcBef>
              <a:spcAft>
                <a:spcPts val="1000"/>
              </a:spcAft>
              <a:tabLst>
                <a:tab pos="57150" algn="l"/>
              </a:tabLst>
            </a:pPr>
            <a:r>
              <a:rPr lang="en-US" sz="2000" dirty="0" err="1">
                <a:latin typeface="Arial Narrow" pitchFamily="34" charset="0"/>
                <a:ea typeface="Calibri"/>
                <a:cs typeface="Times New Roman"/>
              </a:rPr>
              <a:t>Piezometric</a:t>
            </a:r>
            <a:r>
              <a:rPr lang="en-US" sz="2000" dirty="0">
                <a:latin typeface="Arial Narrow" pitchFamily="34" charset="0"/>
                <a:ea typeface="Calibri"/>
                <a:cs typeface="Times New Roman"/>
              </a:rPr>
              <a:t> Map (Plummer </a:t>
            </a:r>
            <a:r>
              <a:rPr lang="en-US" sz="2000" i="1" dirty="0">
                <a:latin typeface="Arial Narrow" pitchFamily="34" charset="0"/>
                <a:ea typeface="Calibri"/>
                <a:cs typeface="Times New Roman"/>
              </a:rPr>
              <a:t>et al</a:t>
            </a:r>
            <a:r>
              <a:rPr lang="en-US" sz="2000" dirty="0">
                <a:latin typeface="Arial Narrow" pitchFamily="34" charset="0"/>
                <a:ea typeface="Calibri"/>
                <a:cs typeface="Times New Roman"/>
              </a:rPr>
              <a:t>., 2011) </a:t>
            </a:r>
            <a:r>
              <a:rPr lang="en-US" sz="2000" dirty="0" smtClean="0">
                <a:latin typeface="Arial Narrow" pitchFamily="34" charset="0"/>
                <a:ea typeface="Calibri"/>
                <a:cs typeface="Times New Roman"/>
              </a:rPr>
              <a:t>revealed a </a:t>
            </a:r>
            <a:r>
              <a:rPr lang="en-US" sz="2000" dirty="0">
                <a:latin typeface="Arial Narrow" pitchFamily="34" charset="0"/>
                <a:ea typeface="Calibri"/>
                <a:cs typeface="Times New Roman"/>
              </a:rPr>
              <a:t>general flow direction </a:t>
            </a:r>
            <a:r>
              <a:rPr lang="en-US" sz="2000" dirty="0" smtClean="0">
                <a:latin typeface="Arial Narrow" pitchFamily="34" charset="0"/>
                <a:ea typeface="Calibri"/>
                <a:cs typeface="Times New Roman"/>
              </a:rPr>
              <a:t>of North </a:t>
            </a:r>
            <a:r>
              <a:rPr lang="en-US" sz="2000" dirty="0">
                <a:latin typeface="Arial Narrow" pitchFamily="34" charset="0"/>
                <a:ea typeface="Calibri"/>
                <a:cs typeface="Times New Roman"/>
              </a:rPr>
              <a:t>- East- </a:t>
            </a:r>
            <a:r>
              <a:rPr lang="en-US" sz="2000" dirty="0" smtClean="0">
                <a:latin typeface="Arial Narrow" pitchFamily="34" charset="0"/>
                <a:ea typeface="Calibri"/>
                <a:cs typeface="Times New Roman"/>
              </a:rPr>
              <a:t>South- West direction. </a:t>
            </a:r>
            <a:r>
              <a:rPr lang="en-US" sz="2000" dirty="0">
                <a:latin typeface="Arial Narrow" pitchFamily="34" charset="0"/>
                <a:ea typeface="Calibri"/>
                <a:cs typeface="Times New Roman"/>
              </a:rPr>
              <a:t>Contaminated water flowing westward and southward in the crowded area may get leached and thus, affecting the aquifers of industrial area, and this could enhance the rate of contamination of the area.</a:t>
            </a:r>
            <a:endParaRPr lang="en-GB" sz="2000" dirty="0">
              <a:latin typeface="Arial Narrow" pitchFamily="34" charset="0"/>
              <a:ea typeface="Calibri"/>
              <a:cs typeface="Times New Roman"/>
            </a:endParaRPr>
          </a:p>
        </p:txBody>
      </p:sp>
    </p:spTree>
    <p:extLst>
      <p:ext uri="{BB962C8B-B14F-4D97-AF65-F5344CB8AC3E}">
        <p14:creationId xmlns:p14="http://schemas.microsoft.com/office/powerpoint/2010/main" val="11511325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31640" y="116632"/>
            <a:ext cx="6192688" cy="646331"/>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smtClean="0">
                <a:ln>
                  <a:noFill/>
                </a:ln>
                <a:solidFill>
                  <a:srgbClr val="000000"/>
                </a:solidFill>
                <a:effectLst/>
                <a:uLnTx/>
                <a:uFillTx/>
                <a:latin typeface="Arial Narrow" pitchFamily="34" charset="0"/>
                <a:ea typeface="+mj-ea"/>
                <a:cs typeface="Arial"/>
              </a:rPr>
              <a:t>Conclusion and Recommendation</a:t>
            </a:r>
            <a:endParaRPr kumimoji="0" lang="en-GB" sz="3600" b="0" i="0" u="none" strike="noStrike" kern="0" cap="none" spc="0" normalizeH="0" baseline="0" noProof="0" dirty="0" smtClean="0">
              <a:ln>
                <a:noFill/>
              </a:ln>
              <a:solidFill>
                <a:sysClr val="windowText" lastClr="000000"/>
              </a:solidFill>
              <a:effectLst/>
              <a:uLnTx/>
              <a:uFillTx/>
              <a:latin typeface="Arial Narrow" pitchFamily="34" charset="0"/>
            </a:endParaRPr>
          </a:p>
        </p:txBody>
      </p:sp>
      <p:sp>
        <p:nvSpPr>
          <p:cNvPr id="3" name="Rectangle 2"/>
          <p:cNvSpPr/>
          <p:nvPr/>
        </p:nvSpPr>
        <p:spPr>
          <a:xfrm>
            <a:off x="323528" y="1052736"/>
            <a:ext cx="8181528" cy="5316199"/>
          </a:xfrm>
          <a:prstGeom prst="rect">
            <a:avLst/>
          </a:prstGeom>
        </p:spPr>
        <p:txBody>
          <a:bodyPr wrap="square">
            <a:spAutoFit/>
          </a:bodyPr>
          <a:lstStyle/>
          <a:p>
            <a:pPr algn="just">
              <a:lnSpc>
                <a:spcPct val="150000"/>
              </a:lnSpc>
              <a:spcBef>
                <a:spcPts val="175"/>
              </a:spcBef>
              <a:spcAft>
                <a:spcPts val="1000"/>
              </a:spcAft>
            </a:pPr>
            <a:r>
              <a:rPr lang="en-US" sz="2400" dirty="0">
                <a:latin typeface="Arial Narrow" pitchFamily="34" charset="0"/>
                <a:ea typeface="Calibri"/>
                <a:cs typeface="Times New Roman"/>
              </a:rPr>
              <a:t>Future pollution is certain especially in the industrial, market and crowded areas due to long term effects of the contaminants such as tie and dye, food items rich in Na, domestic activities with metal laden wastes, fuel combustion found within the area. </a:t>
            </a:r>
            <a:endParaRPr lang="en-GB" sz="2400" dirty="0">
              <a:latin typeface="Arial Narrow" pitchFamily="34" charset="0"/>
              <a:ea typeface="Calibri"/>
              <a:cs typeface="Times New Roman"/>
            </a:endParaRPr>
          </a:p>
          <a:p>
            <a:pPr algn="just">
              <a:lnSpc>
                <a:spcPct val="150000"/>
              </a:lnSpc>
              <a:spcBef>
                <a:spcPts val="175"/>
              </a:spcBef>
              <a:spcAft>
                <a:spcPts val="1000"/>
              </a:spcAft>
            </a:pPr>
            <a:r>
              <a:rPr lang="en-US" sz="2400" dirty="0">
                <a:latin typeface="Arial Narrow" pitchFamily="34" charset="0"/>
                <a:ea typeface="Calibri"/>
                <a:cs typeface="Times New Roman"/>
              </a:rPr>
              <a:t>Though the contamination factor (</a:t>
            </a:r>
            <a:r>
              <a:rPr lang="en-US" sz="2400" dirty="0" err="1">
                <a:latin typeface="Arial Narrow" pitchFamily="34" charset="0"/>
                <a:ea typeface="Calibri"/>
                <a:cs typeface="Times New Roman"/>
              </a:rPr>
              <a:t>C.f</a:t>
            </a:r>
            <a:r>
              <a:rPr lang="en-US" sz="2400" dirty="0">
                <a:latin typeface="Arial Narrow" pitchFamily="34" charset="0"/>
                <a:ea typeface="Calibri"/>
                <a:cs typeface="Times New Roman"/>
              </a:rPr>
              <a:t>), of trace or heavy metals is relatively low in the zones proper monitoring of the areas are needed to avoid a long term effects of the metals in the area. </a:t>
            </a:r>
            <a:endParaRPr lang="en-GB" sz="2400" dirty="0">
              <a:latin typeface="Arial Narrow" pitchFamily="34" charset="0"/>
              <a:ea typeface="Calibri"/>
              <a:cs typeface="Times New Roman"/>
            </a:endParaRPr>
          </a:p>
          <a:p>
            <a:pPr algn="just">
              <a:lnSpc>
                <a:spcPct val="150000"/>
              </a:lnSpc>
              <a:spcBef>
                <a:spcPts val="175"/>
              </a:spcBef>
              <a:spcAft>
                <a:spcPts val="1000"/>
              </a:spcAft>
            </a:pPr>
            <a:r>
              <a:rPr lang="en-US" sz="2400" dirty="0">
                <a:latin typeface="Arial Narrow" pitchFamily="34" charset="0"/>
                <a:ea typeface="Calibri"/>
                <a:cs typeface="Times New Roman"/>
              </a:rPr>
              <a:t>The study thus recommended that proper waste disposal systems should be in place to avert epidemic due to pollution in the environment.</a:t>
            </a:r>
            <a:endParaRPr lang="en-GB" sz="2400" dirty="0">
              <a:latin typeface="Arial Narrow" pitchFamily="34" charset="0"/>
              <a:ea typeface="Calibri"/>
              <a:cs typeface="Times New Roman"/>
            </a:endParaRPr>
          </a:p>
        </p:txBody>
      </p:sp>
    </p:spTree>
    <p:extLst>
      <p:ext uri="{BB962C8B-B14F-4D97-AF65-F5344CB8AC3E}">
        <p14:creationId xmlns:p14="http://schemas.microsoft.com/office/powerpoint/2010/main" val="12657947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1042988" y="274638"/>
            <a:ext cx="7200900" cy="850900"/>
          </a:xfrm>
        </p:spPr>
        <p:txBody>
          <a:bodyPr/>
          <a:lstStyle/>
          <a:p>
            <a:pPr eaLnBrk="1" hangingPunct="1"/>
            <a:r>
              <a:rPr lang="en-US" sz="4000" smtClean="0">
                <a:latin typeface="Arial Narrow" pitchFamily="34" charset="0"/>
              </a:rPr>
              <a:t>Some Of My Other Works </a:t>
            </a:r>
          </a:p>
        </p:txBody>
      </p:sp>
      <p:sp>
        <p:nvSpPr>
          <p:cNvPr id="23555" name="Rectangle 3"/>
          <p:cNvSpPr>
            <a:spLocks noGrp="1" noChangeArrowheads="1"/>
          </p:cNvSpPr>
          <p:nvPr>
            <p:ph type="body" idx="1"/>
          </p:nvPr>
        </p:nvSpPr>
        <p:spPr>
          <a:xfrm>
            <a:off x="468313" y="1341439"/>
            <a:ext cx="8229600" cy="4895874"/>
          </a:xfrm>
        </p:spPr>
        <p:txBody>
          <a:bodyPr/>
          <a:lstStyle/>
          <a:p>
            <a:pPr eaLnBrk="1" hangingPunct="1">
              <a:lnSpc>
                <a:spcPct val="80000"/>
              </a:lnSpc>
            </a:pPr>
            <a:endParaRPr lang="en-GB" sz="1600" dirty="0" smtClean="0"/>
          </a:p>
          <a:p>
            <a:pPr eaLnBrk="1" hangingPunct="1">
              <a:lnSpc>
                <a:spcPct val="80000"/>
              </a:lnSpc>
            </a:pPr>
            <a:r>
              <a:rPr lang="af-ZA" sz="2400" dirty="0" smtClean="0">
                <a:latin typeface="Arial Narrow" pitchFamily="34" charset="0"/>
              </a:rPr>
              <a:t>Environmental impact of cement factories was evaluated around Ewekoro environ. Soil samples and consumable vegetales (Sugar-cane (</a:t>
            </a:r>
            <a:r>
              <a:rPr lang="af-ZA" sz="2400" i="1" dirty="0" smtClean="0">
                <a:latin typeface="Arial Narrow" pitchFamily="34" charset="0"/>
              </a:rPr>
              <a:t>Saccharum</a:t>
            </a:r>
            <a:r>
              <a:rPr lang="en-US" sz="2400" i="1" dirty="0" smtClean="0">
                <a:latin typeface="Arial Narrow" pitchFamily="34" charset="0"/>
              </a:rPr>
              <a:t>o</a:t>
            </a:r>
            <a:r>
              <a:rPr lang="af-ZA" sz="2400" i="1" dirty="0" smtClean="0">
                <a:latin typeface="Arial Narrow" pitchFamily="34" charset="0"/>
              </a:rPr>
              <a:t>fficinarum</a:t>
            </a:r>
            <a:r>
              <a:rPr lang="af-ZA" sz="2400" dirty="0" smtClean="0">
                <a:latin typeface="Arial Narrow" pitchFamily="34" charset="0"/>
              </a:rPr>
              <a:t>), Soko(</a:t>
            </a:r>
            <a:r>
              <a:rPr lang="af-ZA" sz="2400" i="1" dirty="0" smtClean="0">
                <a:latin typeface="Arial Narrow" pitchFamily="34" charset="0"/>
              </a:rPr>
              <a:t>Celosia argentea</a:t>
            </a:r>
            <a:r>
              <a:rPr lang="af-ZA" sz="2400" dirty="0" smtClean="0">
                <a:latin typeface="Arial Narrow" pitchFamily="34" charset="0"/>
              </a:rPr>
              <a:t>), Cocoyam (</a:t>
            </a:r>
            <a:r>
              <a:rPr lang="af-ZA" sz="2400" i="1" dirty="0" smtClean="0">
                <a:latin typeface="Arial Narrow" pitchFamily="34" charset="0"/>
              </a:rPr>
              <a:t>Colocasiaesculerita</a:t>
            </a:r>
            <a:r>
              <a:rPr lang="af-ZA" sz="2400" dirty="0" smtClean="0">
                <a:latin typeface="Arial Narrow" pitchFamily="34" charset="0"/>
              </a:rPr>
              <a:t>) and </a:t>
            </a:r>
            <a:r>
              <a:rPr lang="af-ZA" sz="2400" b="1" dirty="0" smtClean="0">
                <a:latin typeface="Arial Narrow" pitchFamily="34" charset="0"/>
              </a:rPr>
              <a:t>Ewedu</a:t>
            </a:r>
            <a:r>
              <a:rPr lang="af-ZA" sz="2400" dirty="0" smtClean="0">
                <a:latin typeface="Arial Narrow" pitchFamily="34" charset="0"/>
              </a:rPr>
              <a:t> (</a:t>
            </a:r>
            <a:r>
              <a:rPr lang="af-ZA" sz="2400" i="1" dirty="0" smtClean="0">
                <a:latin typeface="Arial Narrow" pitchFamily="34" charset="0"/>
              </a:rPr>
              <a:t>Corchoruos</a:t>
            </a:r>
            <a:r>
              <a:rPr lang="en-US" sz="2400" i="1" dirty="0" smtClean="0">
                <a:latin typeface="Arial Narrow" pitchFamily="34" charset="0"/>
              </a:rPr>
              <a:t> o</a:t>
            </a:r>
            <a:r>
              <a:rPr lang="af-ZA" sz="2400" i="1" dirty="0" smtClean="0">
                <a:latin typeface="Arial Narrow" pitchFamily="34" charset="0"/>
              </a:rPr>
              <a:t>litorius</a:t>
            </a:r>
            <a:r>
              <a:rPr lang="af-ZA" sz="2400" dirty="0" smtClean="0">
                <a:latin typeface="Arial Narrow" pitchFamily="34" charset="0"/>
              </a:rPr>
              <a:t>)) were collected 200m apart around the cement factory</a:t>
            </a:r>
            <a:r>
              <a:rPr lang="af-ZA" sz="2400" b="1" dirty="0" smtClean="0">
                <a:latin typeface="Arial Narrow" pitchFamily="34" charset="0"/>
              </a:rPr>
              <a:t>.</a:t>
            </a:r>
            <a:r>
              <a:rPr lang="en-US" sz="2400" dirty="0" smtClean="0">
                <a:latin typeface="Arial Narrow" pitchFamily="34" charset="0"/>
              </a:rPr>
              <a:t> </a:t>
            </a:r>
            <a:r>
              <a:rPr lang="af-ZA" sz="2400" dirty="0" smtClean="0">
                <a:latin typeface="Arial Narrow" pitchFamily="34" charset="0"/>
              </a:rPr>
              <a:t>Soils and vegetables of areas around the cement factory are contaminated with metals especially Zn and Mn. </a:t>
            </a:r>
            <a:endParaRPr lang="af-ZA" sz="2400" dirty="0" smtClean="0">
              <a:latin typeface="Arial Narrow" pitchFamily="34" charset="0"/>
            </a:endParaRPr>
          </a:p>
          <a:p>
            <a:pPr eaLnBrk="1" hangingPunct="1">
              <a:lnSpc>
                <a:spcPct val="80000"/>
              </a:lnSpc>
            </a:pPr>
            <a:endParaRPr lang="en-GB" sz="2400" dirty="0" smtClean="0">
              <a:latin typeface="Arial Narrow" pitchFamily="34" charset="0"/>
            </a:endParaRPr>
          </a:p>
          <a:p>
            <a:pPr eaLnBrk="1" hangingPunct="1">
              <a:lnSpc>
                <a:spcPct val="80000"/>
              </a:lnSpc>
            </a:pPr>
            <a:r>
              <a:rPr lang="en-US" sz="2400" dirty="0" smtClean="0">
                <a:latin typeface="Arial Narrow" pitchFamily="34" charset="0"/>
              </a:rPr>
              <a:t>Remediation of arsenic in concentrated waters of highly urbanized Nigerian city.</a:t>
            </a:r>
          </a:p>
          <a:p>
            <a:pPr eaLnBrk="1" hangingPunct="1">
              <a:lnSpc>
                <a:spcPct val="80000"/>
              </a:lnSpc>
            </a:pPr>
            <a:endParaRPr lang="en-US" sz="2400" dirty="0" smtClean="0">
              <a:latin typeface="Arial Narrow" pitchFamily="34" charset="0"/>
            </a:endParaRPr>
          </a:p>
          <a:p>
            <a:pPr eaLnBrk="1" hangingPunct="1">
              <a:lnSpc>
                <a:spcPct val="80000"/>
              </a:lnSpc>
            </a:pPr>
            <a:r>
              <a:rPr lang="en-US" sz="2400" dirty="0" smtClean="0">
                <a:latin typeface="Arial Narrow" pitchFamily="34" charset="0"/>
              </a:rPr>
              <a:t>Comparison of phytoremediation water hyacinth (</a:t>
            </a:r>
            <a:r>
              <a:rPr lang="en-US" sz="2400" i="1" dirty="0" smtClean="0">
                <a:latin typeface="Arial Narrow" pitchFamily="34" charset="0"/>
              </a:rPr>
              <a:t>Eichhornia crasspipes Mart. Solms</a:t>
            </a:r>
            <a:r>
              <a:rPr lang="en-US" sz="2400" dirty="0" smtClean="0">
                <a:latin typeface="Arial Narrow" pitchFamily="34" charset="0"/>
              </a:rPr>
              <a:t>) and filtration with the use of geo-materials (marble, activated charcoal, filtration carbon and clay).</a:t>
            </a:r>
          </a:p>
          <a:p>
            <a:pPr eaLnBrk="1" hangingPunct="1">
              <a:lnSpc>
                <a:spcPct val="80000"/>
              </a:lnSpc>
            </a:pPr>
            <a:endParaRPr lang="en-US" sz="2000" dirty="0" smtClean="0">
              <a:latin typeface="Arial Narrow" pitchFamily="34" charset="0"/>
            </a:endParaRPr>
          </a:p>
          <a:p>
            <a:pPr eaLnBrk="1" hangingPunct="1">
              <a:lnSpc>
                <a:spcPct val="80000"/>
              </a:lnSpc>
            </a:pPr>
            <a:endParaRPr lang="en-US" sz="1600" dirty="0" smtClean="0"/>
          </a:p>
          <a:p>
            <a:pPr eaLnBrk="1" hangingPunct="1">
              <a:lnSpc>
                <a:spcPct val="80000"/>
              </a:lnSpc>
            </a:pPr>
            <a:endParaRPr lang="en-US" sz="1600" dirty="0" smtClean="0"/>
          </a:p>
        </p:txBody>
      </p:sp>
    </p:spTree>
    <p:extLst>
      <p:ext uri="{BB962C8B-B14F-4D97-AF65-F5344CB8AC3E}">
        <p14:creationId xmlns:p14="http://schemas.microsoft.com/office/powerpoint/2010/main" val="10247516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WordArt 4"/>
          <p:cNvSpPr>
            <a:spLocks noChangeArrowheads="1" noChangeShapeType="1" noTextEdit="1"/>
          </p:cNvSpPr>
          <p:nvPr/>
        </p:nvSpPr>
        <p:spPr bwMode="auto">
          <a:xfrm rot="-1788209">
            <a:off x="1352550" y="2355850"/>
            <a:ext cx="6240463" cy="2136775"/>
          </a:xfrm>
          <a:prstGeom prst="rect">
            <a:avLst/>
          </a:prstGeom>
        </p:spPr>
        <p:txBody>
          <a:bodyPr wrap="none" fromWordArt="1">
            <a:prstTxWarp prst="textPlain">
              <a:avLst>
                <a:gd name="adj" fmla="val 50000"/>
              </a:avLst>
            </a:prstTxWarp>
          </a:bodyPr>
          <a:lstStyle/>
          <a:p>
            <a:pPr algn="ctr" fontAlgn="base">
              <a:spcBef>
                <a:spcPct val="0"/>
              </a:spcBef>
              <a:spcAft>
                <a:spcPct val="0"/>
              </a:spcAft>
            </a:pPr>
            <a:r>
              <a:rPr lang="en-US" sz="3600" kern="10" smtClean="0">
                <a:ln w="19050">
                  <a:solidFill>
                    <a:srgbClr val="99CCFF"/>
                  </a:solidFill>
                  <a:round/>
                  <a:headEnd/>
                  <a:tailEnd/>
                </a:ln>
                <a:solidFill>
                  <a:srgbClr val="0066CC"/>
                </a:solidFill>
                <a:effectLst>
                  <a:outerShdw dist="35921" dir="2700000" algn="ctr" rotWithShape="0">
                    <a:srgbClr val="990000"/>
                  </a:outerShdw>
                </a:effectLst>
                <a:latin typeface="Impact"/>
              </a:rPr>
              <a:t>THANK YOU AND GOD BLESS</a:t>
            </a:r>
            <a:endParaRPr lang="en-GB" sz="3600" kern="10" smtClean="0">
              <a:ln w="19050">
                <a:solidFill>
                  <a:srgbClr val="99CCFF"/>
                </a:solidFill>
                <a:round/>
                <a:headEnd/>
                <a:tailEnd/>
              </a:ln>
              <a:solidFill>
                <a:srgbClr val="0066CC"/>
              </a:solidFill>
              <a:effectLst>
                <a:outerShdw dist="35921" dir="2700000" algn="ctr" rotWithShape="0">
                  <a:srgbClr val="990000"/>
                </a:outerShdw>
              </a:effectLst>
              <a:latin typeface="Impact"/>
            </a:endParaRPr>
          </a:p>
        </p:txBody>
      </p:sp>
    </p:spTree>
    <p:extLst>
      <p:ext uri="{BB962C8B-B14F-4D97-AF65-F5344CB8AC3E}">
        <p14:creationId xmlns:p14="http://schemas.microsoft.com/office/powerpoint/2010/main" val="33906987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608</TotalTime>
  <Words>1270</Words>
  <Application>Microsoft Office PowerPoint</Application>
  <PresentationFormat>On-screen Show (4:3)</PresentationFormat>
  <Paragraphs>328</Paragraphs>
  <Slides>18</Slides>
  <Notes>0</Notes>
  <HiddenSlides>0</HiddenSlides>
  <MMClips>0</MMClips>
  <ScaleCrop>false</ScaleCrop>
  <HeadingPairs>
    <vt:vector size="6" baseType="variant">
      <vt:variant>
        <vt:lpstr>Theme</vt:lpstr>
      </vt:variant>
      <vt:variant>
        <vt:i4>3</vt:i4>
      </vt:variant>
      <vt:variant>
        <vt:lpstr>Embedded OLE Servers</vt:lpstr>
      </vt:variant>
      <vt:variant>
        <vt:i4>2</vt:i4>
      </vt:variant>
      <vt:variant>
        <vt:lpstr>Slide Titles</vt:lpstr>
      </vt:variant>
      <vt:variant>
        <vt:i4>18</vt:i4>
      </vt:variant>
    </vt:vector>
  </HeadingPairs>
  <TitlesOfParts>
    <vt:vector size="23" baseType="lpstr">
      <vt:lpstr>Office Theme</vt:lpstr>
      <vt:lpstr>Default Design</vt:lpstr>
      <vt:lpstr>1_Default Design</vt:lpstr>
      <vt:lpstr>CorelDRAW.Graphic.13</vt:lpstr>
      <vt:lpstr>CorelPHOTOPAINT.Image.13</vt:lpstr>
      <vt:lpstr>Anthropogenic influence within various zones on urban city of  Nigeria </vt:lpstr>
      <vt:lpstr>PowerPoint Presentation</vt:lpstr>
      <vt:lpstr>INTRODUCTION</vt:lpstr>
      <vt:lpstr>PowerPoint Presentation</vt:lpstr>
      <vt:lpstr>PowerPoint Presentation</vt:lpstr>
      <vt:lpstr>PowerPoint Presentation</vt:lpstr>
      <vt:lpstr>Study Location and Geology</vt:lpstr>
      <vt:lpstr>PowerPoint Presentation</vt:lpstr>
      <vt:lpstr>PowerPoint Presentation</vt:lpstr>
      <vt:lpstr>Analytical Procedures</vt:lpstr>
      <vt:lpstr>PowerPoint Presentation</vt:lpstr>
      <vt:lpstr>PowerPoint Presentation</vt:lpstr>
      <vt:lpstr>PowerPoint Presentation</vt:lpstr>
      <vt:lpstr>PowerPoint Presentation</vt:lpstr>
      <vt:lpstr>PowerPoint Presentation</vt:lpstr>
      <vt:lpstr>PowerPoint Presentation</vt:lpstr>
      <vt:lpstr>Some Of My Other Works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Impact of urban activities on groundwater qualities in Abeokuta Southwestern, Nigeria</dc:title>
  <dc:creator>Temitope</dc:creator>
  <cp:lastModifiedBy>Temitope</cp:lastModifiedBy>
  <cp:revision>45</cp:revision>
  <dcterms:created xsi:type="dcterms:W3CDTF">2015-06-01T13:02:38Z</dcterms:created>
  <dcterms:modified xsi:type="dcterms:W3CDTF">2015-06-19T05:57:26Z</dcterms:modified>
</cp:coreProperties>
</file>