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bookmarkIdSeed="3">
  <p:sldMasterIdLst>
    <p:sldMasterId id="2147483648" r:id="rId1"/>
  </p:sldMasterIdLst>
  <p:notesMasterIdLst>
    <p:notesMasterId r:id="rId20"/>
  </p:notesMasterIdLst>
  <p:handoutMasterIdLst>
    <p:handoutMasterId r:id="rId21"/>
  </p:handoutMasterIdLst>
  <p:sldIdLst>
    <p:sldId id="703" r:id="rId2"/>
    <p:sldId id="804" r:id="rId3"/>
    <p:sldId id="803" r:id="rId4"/>
    <p:sldId id="805" r:id="rId5"/>
    <p:sldId id="787" r:id="rId6"/>
    <p:sldId id="788" r:id="rId7"/>
    <p:sldId id="789" r:id="rId8"/>
    <p:sldId id="790" r:id="rId9"/>
    <p:sldId id="791" r:id="rId10"/>
    <p:sldId id="802" r:id="rId11"/>
    <p:sldId id="792" r:id="rId12"/>
    <p:sldId id="800" r:id="rId13"/>
    <p:sldId id="793" r:id="rId14"/>
    <p:sldId id="809" r:id="rId15"/>
    <p:sldId id="795" r:id="rId16"/>
    <p:sldId id="811" r:id="rId17"/>
    <p:sldId id="786" r:id="rId18"/>
    <p:sldId id="796" r:id="rId19"/>
  </p:sldIdLst>
  <p:sldSz cx="9144000" cy="6858000" type="screen4x3"/>
  <p:notesSz cx="7010400" cy="92964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024">
          <p15:clr>
            <a:srgbClr val="A4A3A4"/>
          </p15:clr>
        </p15:guide>
        <p15:guide id="2" pos="2304">
          <p15:clr>
            <a:srgbClr val="A4A3A4"/>
          </p15:clr>
        </p15:guide>
        <p15:guide id="3" orient="horz" pos="2928">
          <p15:clr>
            <a:srgbClr val="A4A3A4"/>
          </p15:clr>
        </p15:guide>
        <p15:guide id="4"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ynda Tussey" initials="LT" lastIdx="2" clrIdx="0">
    <p:extLst>
      <p:ext uri="{19B8F6BF-5375-455C-9EA6-DF929625EA0E}">
        <p15:presenceInfo xmlns="" xmlns:p15="http://schemas.microsoft.com/office/powerpoint/2012/main" userId="c35ccd4047a4e39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7FBB43"/>
    <a:srgbClr val="235FAB"/>
    <a:srgbClr val="99CC00"/>
    <a:srgbClr val="0033CC"/>
    <a:srgbClr val="363C81"/>
    <a:srgbClr val="FFFFFF"/>
    <a:srgbClr val="333399"/>
    <a:srgbClr val="3333CC"/>
    <a:srgbClr val="5C892F"/>
    <a:srgbClr val="000099"/>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25" autoAdjust="0"/>
    <p:restoredTop sz="98986" autoAdjust="0"/>
  </p:normalViewPr>
  <p:slideViewPr>
    <p:cSldViewPr snapToGrid="0">
      <p:cViewPr varScale="1">
        <p:scale>
          <a:sx n="72" d="100"/>
          <a:sy n="72" d="100"/>
        </p:scale>
        <p:origin x="-1230"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90" d="100"/>
          <a:sy n="90" d="100"/>
        </p:scale>
        <p:origin x="-3738" y="-120"/>
      </p:cViewPr>
      <p:guideLst>
        <p:guide orient="horz" pos="3024"/>
        <p:guide orient="horz" pos="2928"/>
        <p:guide pos="2304"/>
        <p:guide pos="220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image" Target="../media/image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5138"/>
          </a:xfrm>
          <a:prstGeom prst="rect">
            <a:avLst/>
          </a:prstGeom>
        </p:spPr>
        <p:txBody>
          <a:bodyPr vert="horz" lIns="91427" tIns="45713" rIns="91427" bIns="45713" rtlCol="0"/>
          <a:lstStyle>
            <a:lvl1pPr algn="l" fontAlgn="auto">
              <a:spcBef>
                <a:spcPts val="0"/>
              </a:spcBef>
              <a:spcAft>
                <a:spcPts val="0"/>
              </a:spcAft>
              <a:defRPr sz="1200">
                <a:latin typeface="+mn-lt"/>
                <a:ea typeface="+mn-ea"/>
              </a:defRPr>
            </a:lvl1pPr>
          </a:lstStyle>
          <a:p>
            <a:pPr>
              <a:defRPr/>
            </a:pPr>
            <a:endParaRPr lang="en-US" dirty="0"/>
          </a:p>
        </p:txBody>
      </p:sp>
      <p:sp>
        <p:nvSpPr>
          <p:cNvPr id="3" name="Date Placeholder 2"/>
          <p:cNvSpPr>
            <a:spLocks noGrp="1"/>
          </p:cNvSpPr>
          <p:nvPr>
            <p:ph type="dt" sz="quarter" idx="1"/>
          </p:nvPr>
        </p:nvSpPr>
        <p:spPr>
          <a:xfrm>
            <a:off x="3970938" y="0"/>
            <a:ext cx="3037840" cy="465138"/>
          </a:xfrm>
          <a:prstGeom prst="rect">
            <a:avLst/>
          </a:prstGeom>
        </p:spPr>
        <p:txBody>
          <a:bodyPr vert="horz" wrap="square" lIns="91427" tIns="45713" rIns="91427" bIns="45713" numCol="1" anchor="t" anchorCtr="0" compatLnSpc="1">
            <a:prstTxWarp prst="textNoShape">
              <a:avLst/>
            </a:prstTxWarp>
          </a:bodyPr>
          <a:lstStyle>
            <a:lvl1pPr algn="r">
              <a:defRPr sz="1200">
                <a:latin typeface="Calibri" pitchFamily="34" charset="0"/>
              </a:defRPr>
            </a:lvl1pPr>
          </a:lstStyle>
          <a:p>
            <a:pPr>
              <a:defRPr/>
            </a:pPr>
            <a:fld id="{654C8F14-F29F-4D54-8472-530DE5278020}" type="datetime1">
              <a:rPr lang="en-US"/>
              <a:pPr>
                <a:defRPr/>
              </a:pPr>
              <a:t>9/19/2014</a:t>
            </a:fld>
            <a:endParaRPr lang="en-US" dirty="0"/>
          </a:p>
        </p:txBody>
      </p:sp>
      <p:sp>
        <p:nvSpPr>
          <p:cNvPr id="4" name="Footer Placeholder 3"/>
          <p:cNvSpPr>
            <a:spLocks noGrp="1"/>
          </p:cNvSpPr>
          <p:nvPr>
            <p:ph type="ftr" sz="quarter" idx="2"/>
          </p:nvPr>
        </p:nvSpPr>
        <p:spPr>
          <a:xfrm>
            <a:off x="0" y="8829675"/>
            <a:ext cx="3037840" cy="465138"/>
          </a:xfrm>
          <a:prstGeom prst="rect">
            <a:avLst/>
          </a:prstGeom>
        </p:spPr>
        <p:txBody>
          <a:bodyPr vert="horz" lIns="91427" tIns="45713" rIns="91427" bIns="45713" rtlCol="0" anchor="b"/>
          <a:lstStyle>
            <a:lvl1pPr algn="l" fontAlgn="auto">
              <a:spcBef>
                <a:spcPts val="0"/>
              </a:spcBef>
              <a:spcAft>
                <a:spcPts val="0"/>
              </a:spcAft>
              <a:defRPr sz="1200">
                <a:latin typeface="+mn-lt"/>
                <a:ea typeface="+mn-ea"/>
              </a:defRPr>
            </a:lvl1pPr>
          </a:lstStyle>
          <a:p>
            <a:pPr>
              <a:defRPr/>
            </a:pPr>
            <a:endParaRPr lang="en-US" dirty="0"/>
          </a:p>
        </p:txBody>
      </p:sp>
      <p:sp>
        <p:nvSpPr>
          <p:cNvPr id="5" name="Slide Number Placeholder 4"/>
          <p:cNvSpPr>
            <a:spLocks noGrp="1"/>
          </p:cNvSpPr>
          <p:nvPr>
            <p:ph type="sldNum" sz="quarter" idx="3"/>
          </p:nvPr>
        </p:nvSpPr>
        <p:spPr>
          <a:xfrm>
            <a:off x="3970938" y="8829675"/>
            <a:ext cx="3037840" cy="465138"/>
          </a:xfrm>
          <a:prstGeom prst="rect">
            <a:avLst/>
          </a:prstGeom>
        </p:spPr>
        <p:txBody>
          <a:bodyPr vert="horz" wrap="square" lIns="91427" tIns="45713" rIns="91427" bIns="45713" numCol="1" anchor="b" anchorCtr="0" compatLnSpc="1">
            <a:prstTxWarp prst="textNoShape">
              <a:avLst/>
            </a:prstTxWarp>
          </a:bodyPr>
          <a:lstStyle>
            <a:lvl1pPr algn="r">
              <a:defRPr sz="1200">
                <a:latin typeface="Calibri" pitchFamily="34" charset="0"/>
              </a:defRPr>
            </a:lvl1pPr>
          </a:lstStyle>
          <a:p>
            <a:pPr>
              <a:defRPr/>
            </a:pPr>
            <a:fld id="{7461E7A6-F37A-4311-BFCA-51DC25044E0E}" type="slidenum">
              <a:rPr lang="en-US"/>
              <a:pPr>
                <a:defRPr/>
              </a:pPr>
              <a:t>‹#›</a:t>
            </a:fld>
            <a:endParaRPr lang="en-US" dirty="0"/>
          </a:p>
        </p:txBody>
      </p:sp>
    </p:spTree>
    <p:extLst>
      <p:ext uri="{BB962C8B-B14F-4D97-AF65-F5344CB8AC3E}">
        <p14:creationId xmlns="" xmlns:p14="http://schemas.microsoft.com/office/powerpoint/2010/main" val="39609296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5138"/>
          </a:xfrm>
          <a:prstGeom prst="rect">
            <a:avLst/>
          </a:prstGeom>
        </p:spPr>
        <p:txBody>
          <a:bodyPr vert="horz" lIns="91427" tIns="45713" rIns="91427" bIns="45713" rtlCol="0"/>
          <a:lstStyle>
            <a:lvl1pPr algn="l" fontAlgn="auto">
              <a:spcBef>
                <a:spcPts val="0"/>
              </a:spcBef>
              <a:spcAft>
                <a:spcPts val="0"/>
              </a:spcAft>
              <a:defRPr sz="1200">
                <a:latin typeface="+mn-lt"/>
                <a:ea typeface="+mn-ea"/>
              </a:defRPr>
            </a:lvl1pPr>
          </a:lstStyle>
          <a:p>
            <a:pPr>
              <a:defRPr/>
            </a:pPr>
            <a:endParaRPr lang="en-US" dirty="0"/>
          </a:p>
        </p:txBody>
      </p:sp>
      <p:sp>
        <p:nvSpPr>
          <p:cNvPr id="3" name="Date Placeholder 2"/>
          <p:cNvSpPr>
            <a:spLocks noGrp="1"/>
          </p:cNvSpPr>
          <p:nvPr>
            <p:ph type="dt" idx="1"/>
          </p:nvPr>
        </p:nvSpPr>
        <p:spPr>
          <a:xfrm>
            <a:off x="3970938" y="0"/>
            <a:ext cx="3037840" cy="465138"/>
          </a:xfrm>
          <a:prstGeom prst="rect">
            <a:avLst/>
          </a:prstGeom>
        </p:spPr>
        <p:txBody>
          <a:bodyPr vert="horz" wrap="square" lIns="91427" tIns="45713" rIns="91427" bIns="45713" numCol="1" anchor="t" anchorCtr="0" compatLnSpc="1">
            <a:prstTxWarp prst="textNoShape">
              <a:avLst/>
            </a:prstTxWarp>
          </a:bodyPr>
          <a:lstStyle>
            <a:lvl1pPr algn="r">
              <a:defRPr sz="1200">
                <a:latin typeface="Calibri" pitchFamily="34" charset="0"/>
              </a:defRPr>
            </a:lvl1pPr>
          </a:lstStyle>
          <a:p>
            <a:pPr>
              <a:defRPr/>
            </a:pPr>
            <a:fld id="{A8D961C6-183F-49B7-81C9-C9DC5B18D22F}" type="datetime1">
              <a:rPr lang="en-US"/>
              <a:pPr>
                <a:defRPr/>
              </a:pPr>
              <a:t>9/19/2014</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27" tIns="45713" rIns="91427" bIns="45713" rtlCol="0" anchor="ctr"/>
          <a:lstStyle/>
          <a:p>
            <a:pPr lvl="0"/>
            <a:endParaRPr lang="en-US" noProof="0" dirty="0"/>
          </a:p>
        </p:txBody>
      </p:sp>
      <p:sp>
        <p:nvSpPr>
          <p:cNvPr id="5" name="Notes Placeholder 4"/>
          <p:cNvSpPr>
            <a:spLocks noGrp="1"/>
          </p:cNvSpPr>
          <p:nvPr>
            <p:ph type="body" sz="quarter" idx="3"/>
          </p:nvPr>
        </p:nvSpPr>
        <p:spPr>
          <a:xfrm>
            <a:off x="701040" y="4416427"/>
            <a:ext cx="5608320" cy="4183063"/>
          </a:xfrm>
          <a:prstGeom prst="rect">
            <a:avLst/>
          </a:prstGeom>
        </p:spPr>
        <p:txBody>
          <a:bodyPr vert="horz" lIns="91427" tIns="45713" rIns="91427" bIns="45713"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675"/>
            <a:ext cx="3037840" cy="465138"/>
          </a:xfrm>
          <a:prstGeom prst="rect">
            <a:avLst/>
          </a:prstGeom>
        </p:spPr>
        <p:txBody>
          <a:bodyPr vert="horz" lIns="91427" tIns="45713" rIns="91427" bIns="45713" rtlCol="0" anchor="b"/>
          <a:lstStyle>
            <a:lvl1pPr algn="l" fontAlgn="auto">
              <a:spcBef>
                <a:spcPts val="0"/>
              </a:spcBef>
              <a:spcAft>
                <a:spcPts val="0"/>
              </a:spcAft>
              <a:defRPr sz="1200">
                <a:latin typeface="+mn-lt"/>
                <a:ea typeface="+mn-ea"/>
              </a:defRPr>
            </a:lvl1pPr>
          </a:lstStyle>
          <a:p>
            <a:pPr>
              <a:defRPr/>
            </a:pPr>
            <a:endParaRPr lang="en-US" dirty="0"/>
          </a:p>
        </p:txBody>
      </p:sp>
      <p:sp>
        <p:nvSpPr>
          <p:cNvPr id="7" name="Slide Number Placeholder 6"/>
          <p:cNvSpPr>
            <a:spLocks noGrp="1"/>
          </p:cNvSpPr>
          <p:nvPr>
            <p:ph type="sldNum" sz="quarter" idx="5"/>
          </p:nvPr>
        </p:nvSpPr>
        <p:spPr>
          <a:xfrm>
            <a:off x="3970938" y="8829675"/>
            <a:ext cx="3037840" cy="465138"/>
          </a:xfrm>
          <a:prstGeom prst="rect">
            <a:avLst/>
          </a:prstGeom>
        </p:spPr>
        <p:txBody>
          <a:bodyPr vert="horz" wrap="square" lIns="91427" tIns="45713" rIns="91427" bIns="45713" numCol="1" anchor="b" anchorCtr="0" compatLnSpc="1">
            <a:prstTxWarp prst="textNoShape">
              <a:avLst/>
            </a:prstTxWarp>
          </a:bodyPr>
          <a:lstStyle>
            <a:lvl1pPr algn="r">
              <a:defRPr sz="1200">
                <a:latin typeface="Calibri" pitchFamily="34" charset="0"/>
              </a:defRPr>
            </a:lvl1pPr>
          </a:lstStyle>
          <a:p>
            <a:pPr>
              <a:defRPr/>
            </a:pPr>
            <a:fld id="{3271DAC3-A9E3-4463-96F0-C263B1BE74BE}" type="slidenum">
              <a:rPr lang="en-US"/>
              <a:pPr>
                <a:defRPr/>
              </a:pPr>
              <a:t>‹#›</a:t>
            </a:fld>
            <a:endParaRPr lang="en-US" dirty="0"/>
          </a:p>
        </p:txBody>
      </p:sp>
    </p:spTree>
    <p:extLst>
      <p:ext uri="{BB962C8B-B14F-4D97-AF65-F5344CB8AC3E}">
        <p14:creationId xmlns="" xmlns:p14="http://schemas.microsoft.com/office/powerpoint/2010/main" val="829908738"/>
      </p:ext>
    </p:extLst>
  </p:cSld>
  <p:clrMap bg1="lt1" tx1="dk1" bg2="lt2" tx2="dk2" accent1="accent1" accent2="accent2" accent3="accent3" accent4="accent4" accent5="accent5" accent6="accent6" hlink="hlink" folHlink="folHlink"/>
  <p:hf sldNum="0" hdr="0" ftr="0" dt="0"/>
  <p:notesStyle>
    <a:lvl1pPr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 xmlns:p14="http://schemas.microsoft.com/office/powerpoint/2010/main" val="28611945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TextEdit="1"/>
          </p:cNvSpPr>
          <p:nvPr>
            <p:ph type="sldImg"/>
          </p:nvPr>
        </p:nvSpPr>
        <p:spPr bwMode="auto">
          <a:xfrm>
            <a:off x="1185863" y="695325"/>
            <a:ext cx="4645025" cy="3484563"/>
          </a:xfrm>
          <a:noFill/>
          <a:ln>
            <a:solidFill>
              <a:srgbClr val="000000"/>
            </a:solidFill>
            <a:miter lim="800000"/>
            <a:headEnd/>
            <a:tailEnd/>
          </a:ln>
        </p:spPr>
      </p:sp>
      <p:sp>
        <p:nvSpPr>
          <p:cNvPr id="33795" name="Rectangle 3"/>
          <p:cNvSpPr>
            <a:spLocks noGrp="1"/>
          </p:cNvSpPr>
          <p:nvPr>
            <p:ph type="body" idx="1"/>
          </p:nvPr>
        </p:nvSpPr>
        <p:spPr bwMode="auto">
          <a:xfrm>
            <a:off x="704286" y="4418013"/>
            <a:ext cx="5601829" cy="4183062"/>
          </a:xfrm>
          <a:noFill/>
        </p:spPr>
        <p:txBody>
          <a:bodyPr wrap="square" numCol="1" anchor="t" anchorCtr="0" compatLnSpc="1">
            <a:prstTxWarp prst="textNoShape">
              <a:avLst/>
            </a:prstTxWarp>
          </a:bodyPr>
          <a:lstStyle/>
          <a:p>
            <a:pPr eaLnBrk="1" hangingPunct="1"/>
            <a:endParaRPr lang="en-US" dirty="0" smtClean="0"/>
          </a:p>
        </p:txBody>
      </p:sp>
    </p:spTree>
    <p:extLst>
      <p:ext uri="{BB962C8B-B14F-4D97-AF65-F5344CB8AC3E}">
        <p14:creationId xmlns="" xmlns:p14="http://schemas.microsoft.com/office/powerpoint/2010/main" val="25489486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8" descr="TP143_Powerpoint template B-01.png"/>
          <p:cNvPicPr>
            <a:picLocks noChangeAspect="1"/>
          </p:cNvPicPr>
          <p:nvPr userDrawn="1"/>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ctrTitle"/>
          </p:nvPr>
        </p:nvSpPr>
        <p:spPr>
          <a:xfrm>
            <a:off x="1913056" y="2382796"/>
            <a:ext cx="6545144" cy="1470025"/>
          </a:xfrm>
        </p:spPr>
        <p:txBody>
          <a:bodyPr anchor="b"/>
          <a:lstStyle/>
          <a:p>
            <a:r>
              <a:rPr lang="en-US" dirty="0" smtClean="0"/>
              <a:t>Click to edit Master title style</a:t>
            </a:r>
            <a:endParaRPr lang="en-US" dirty="0"/>
          </a:p>
        </p:txBody>
      </p:sp>
      <p:sp>
        <p:nvSpPr>
          <p:cNvPr id="3" name="Subtitle 2"/>
          <p:cNvSpPr>
            <a:spLocks noGrp="1"/>
          </p:cNvSpPr>
          <p:nvPr>
            <p:ph type="subTitle" idx="1"/>
          </p:nvPr>
        </p:nvSpPr>
        <p:spPr>
          <a:xfrm>
            <a:off x="1913056" y="4138571"/>
            <a:ext cx="5859344" cy="1752600"/>
          </a:xfrm>
        </p:spPr>
        <p:txBody>
          <a:bodyPr>
            <a:normAutofit/>
          </a:bodyPr>
          <a:lstStyle>
            <a:lvl1pPr marL="0" indent="0" algn="l">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CBB19621-0C5C-40C5-92B8-0CFBAC8D4D6D}"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solidFill>
                  <a:srgbClr val="235FAB"/>
                </a:solidFill>
              </a:defRPr>
            </a:lvl1pPr>
          </a:lstStyle>
          <a:p>
            <a:pPr>
              <a:defRPr/>
            </a:pPr>
            <a:fld id="{F5247097-A335-4C6D-9342-533314C88624}" type="slidenum">
              <a:rPr lang="en-US"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3DF2BA7F-0C3E-42DC-950D-A5C76467D81C}"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10F72C03-BFCC-4653-BD56-5476A23A5740}"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090613" y="274638"/>
            <a:ext cx="7596187" cy="10287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1090613" y="1473200"/>
            <a:ext cx="3721100" cy="22494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964113" y="1473200"/>
            <a:ext cx="3722687" cy="22494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1090613" y="3875088"/>
            <a:ext cx="3721100" cy="22510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964113" y="3875088"/>
            <a:ext cx="3722687" cy="22510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82E2232A-5427-4687-B04D-E2996AB2C972}"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90613" y="274638"/>
            <a:ext cx="7596187" cy="10287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090613" y="1473200"/>
            <a:ext cx="3721100" cy="4652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64113" y="1473200"/>
            <a:ext cx="3722687" cy="4652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5"/>
          <p:cNvSpPr>
            <a:spLocks noGrp="1"/>
          </p:cNvSpPr>
          <p:nvPr>
            <p:ph type="sldNum" sz="quarter" idx="10"/>
          </p:nvPr>
        </p:nvSpPr>
        <p:spPr/>
        <p:txBody>
          <a:bodyPr/>
          <a:lstStyle>
            <a:lvl1pPr>
              <a:defRPr/>
            </a:lvl1pPr>
          </a:lstStyle>
          <a:p>
            <a:pPr>
              <a:defRPr/>
            </a:pPr>
            <a:fld id="{5943C9D5-5B59-4ADF-9B71-48D6FDF67EA2}"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0613" y="274638"/>
            <a:ext cx="7596187" cy="10287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090613" y="1473200"/>
            <a:ext cx="3721100" cy="4652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64113" y="1473200"/>
            <a:ext cx="3722687" cy="4652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5"/>
          <p:cNvSpPr>
            <a:spLocks noGrp="1"/>
          </p:cNvSpPr>
          <p:nvPr>
            <p:ph type="sldNum" sz="quarter" idx="10"/>
          </p:nvPr>
        </p:nvSpPr>
        <p:spPr/>
        <p:txBody>
          <a:bodyPr/>
          <a:lstStyle>
            <a:lvl1pPr>
              <a:defRPr/>
            </a:lvl1pPr>
          </a:lstStyle>
          <a:p>
            <a:pPr>
              <a:defRPr/>
            </a:pPr>
            <a:fld id="{ABD7AF0A-BE21-4633-8531-724BC88A566D}"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090613" y="274638"/>
            <a:ext cx="7596187" cy="10287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090613" y="1473200"/>
            <a:ext cx="7596187" cy="4652963"/>
          </a:xfrm>
        </p:spPr>
        <p:txBody>
          <a:bodyPr/>
          <a:lstStyle/>
          <a:p>
            <a:pPr lvl="0"/>
            <a:endParaRPr lang="en-US" noProof="0" dirty="0"/>
          </a:p>
        </p:txBody>
      </p:sp>
      <p:sp>
        <p:nvSpPr>
          <p:cNvPr id="4" name="Slide Number Placeholder 5"/>
          <p:cNvSpPr>
            <a:spLocks noGrp="1"/>
          </p:cNvSpPr>
          <p:nvPr>
            <p:ph type="sldNum" sz="quarter" idx="10"/>
          </p:nvPr>
        </p:nvSpPr>
        <p:spPr/>
        <p:txBody>
          <a:bodyPr/>
          <a:lstStyle>
            <a:lvl1pPr>
              <a:defRPr/>
            </a:lvl1pPr>
          </a:lstStyle>
          <a:p>
            <a:pPr>
              <a:defRPr/>
            </a:pPr>
            <a:fld id="{EE6DD34A-A599-427A-856D-8738986C77D9}"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090613" y="274638"/>
            <a:ext cx="7596187"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Slide Number Placeholder 5"/>
          <p:cNvSpPr>
            <a:spLocks noGrp="1"/>
          </p:cNvSpPr>
          <p:nvPr>
            <p:ph type="sldNum" sz="quarter" idx="10"/>
          </p:nvPr>
        </p:nvSpPr>
        <p:spPr/>
        <p:txBody>
          <a:bodyPr/>
          <a:lstStyle>
            <a:lvl1pPr>
              <a:defRPr/>
            </a:lvl1pPr>
          </a:lstStyle>
          <a:p>
            <a:pPr>
              <a:defRPr/>
            </a:pPr>
            <a:fld id="{C8F873F7-E7C6-458D-9045-6289BBD8881D}"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Slide Number Placeholder 5"/>
          <p:cNvSpPr>
            <a:spLocks noGrp="1"/>
          </p:cNvSpPr>
          <p:nvPr>
            <p:ph type="sldNum" sz="quarter" idx="10"/>
          </p:nvPr>
        </p:nvSpPr>
        <p:spPr/>
        <p:txBody>
          <a:bodyPr/>
          <a:lstStyle>
            <a:lvl1pPr>
              <a:defRPr/>
            </a:lvl1pPr>
          </a:lstStyle>
          <a:p>
            <a:pPr>
              <a:defRPr/>
            </a:pPr>
            <a:fld id="{B7E05988-A977-4F27-A0AF-E7CD8D84EA3D}"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9" name="Slide Number Placeholder 8"/>
          <p:cNvSpPr>
            <a:spLocks noGrp="1"/>
          </p:cNvSpPr>
          <p:nvPr>
            <p:ph type="sldNum" sz="quarter" idx="12"/>
          </p:nvPr>
        </p:nvSpPr>
        <p:spPr/>
        <p:txBody>
          <a:bodyPr/>
          <a:lstStyle/>
          <a:p>
            <a:fld id="{5AEBBB9F-9E83-4D44-8390-A08DEDA76559}"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218" name="Picture 6" descr="TP143_Powerpoint template B-02.png"/>
          <p:cNvPicPr>
            <a:picLocks noChangeAspect="1"/>
          </p:cNvPicPr>
          <p:nvPr userDrawn="1"/>
        </p:nvPicPr>
        <p:blipFill>
          <a:blip r:embed="rId13"/>
          <a:srcRect/>
          <a:stretch>
            <a:fillRect/>
          </a:stretch>
        </p:blipFill>
        <p:spPr bwMode="auto">
          <a:xfrm>
            <a:off x="0" y="0"/>
            <a:ext cx="9144000" cy="6858000"/>
          </a:xfrm>
          <a:prstGeom prst="rect">
            <a:avLst/>
          </a:prstGeom>
          <a:noFill/>
          <a:ln w="9525">
            <a:noFill/>
            <a:miter lim="800000"/>
            <a:headEnd/>
            <a:tailEnd/>
          </a:ln>
        </p:spPr>
      </p:pic>
      <p:sp>
        <p:nvSpPr>
          <p:cNvPr id="9219" name="Title Placeholder 1"/>
          <p:cNvSpPr>
            <a:spLocks noGrp="1"/>
          </p:cNvSpPr>
          <p:nvPr>
            <p:ph type="title"/>
          </p:nvPr>
        </p:nvSpPr>
        <p:spPr bwMode="auto">
          <a:xfrm>
            <a:off x="1090613" y="274638"/>
            <a:ext cx="7596187" cy="10287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9220" name="Text Placeholder 2"/>
          <p:cNvSpPr>
            <a:spLocks noGrp="1"/>
          </p:cNvSpPr>
          <p:nvPr>
            <p:ph type="body" idx="1"/>
          </p:nvPr>
        </p:nvSpPr>
        <p:spPr bwMode="auto">
          <a:xfrm>
            <a:off x="1090613" y="1473200"/>
            <a:ext cx="7596187" cy="4652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Slide Number Placeholder 5"/>
          <p:cNvSpPr>
            <a:spLocks noGrp="1"/>
          </p:cNvSpPr>
          <p:nvPr>
            <p:ph type="sldNum" sz="quarter" idx="4"/>
          </p:nvPr>
        </p:nvSpPr>
        <p:spPr>
          <a:xfrm>
            <a:off x="100965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Calibri" pitchFamily="34" charset="0"/>
              </a:defRPr>
            </a:lvl1pPr>
          </a:lstStyle>
          <a:p>
            <a:pPr>
              <a:defRPr/>
            </a:pPr>
            <a:fld id="{996F059A-D8F2-47EB-9BC9-A40C79A83FAA}" type="slidenum">
              <a:rPr lang="en-US"/>
              <a:pPr>
                <a:defRPr/>
              </a:pPr>
              <a:t>‹#›</a:t>
            </a:fld>
            <a:endParaRPr lang="en-US" dirty="0"/>
          </a:p>
        </p:txBody>
      </p:sp>
      <p:pic>
        <p:nvPicPr>
          <p:cNvPr id="9222" name="Picture 7" descr="TP143_Powerpoint template B-06.png"/>
          <p:cNvPicPr>
            <a:picLocks noChangeAspect="1"/>
          </p:cNvPicPr>
          <p:nvPr userDrawn="1"/>
        </p:nvPicPr>
        <p:blipFill>
          <a:blip r:embed="rId14"/>
          <a:srcRect/>
          <a:stretch>
            <a:fillRect/>
          </a:stretch>
        </p:blipFill>
        <p:spPr bwMode="auto">
          <a:xfrm>
            <a:off x="7358063" y="6356350"/>
            <a:ext cx="1435100" cy="44291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2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6" r:id="rId11"/>
  </p:sldLayoutIdLst>
  <p:hf hdr="0" ftr="0" dt="0"/>
  <p:txStyles>
    <p:titleStyle>
      <a:lvl1pPr algn="l" defTabSz="457200" rtl="0" eaLnBrk="0" fontAlgn="base" hangingPunct="0">
        <a:spcBef>
          <a:spcPct val="0"/>
        </a:spcBef>
        <a:spcAft>
          <a:spcPct val="0"/>
        </a:spcAft>
        <a:defRPr sz="3600" b="1" kern="1200">
          <a:solidFill>
            <a:srgbClr val="235FAB"/>
          </a:solidFill>
          <a:latin typeface="+mj-lt"/>
          <a:ea typeface="ＭＳ Ｐゴシック" pitchFamily="34" charset="-128"/>
          <a:cs typeface="+mj-cs"/>
        </a:defRPr>
      </a:lvl1pPr>
      <a:lvl2pPr algn="l" defTabSz="457200" rtl="0" eaLnBrk="0" fontAlgn="base" hangingPunct="0">
        <a:spcBef>
          <a:spcPct val="0"/>
        </a:spcBef>
        <a:spcAft>
          <a:spcPct val="0"/>
        </a:spcAft>
        <a:defRPr sz="3600" b="1">
          <a:solidFill>
            <a:srgbClr val="235FAB"/>
          </a:solidFill>
          <a:latin typeface="Calibri" pitchFamily="34" charset="0"/>
          <a:ea typeface="ＭＳ Ｐゴシック" pitchFamily="34" charset="-128"/>
        </a:defRPr>
      </a:lvl2pPr>
      <a:lvl3pPr algn="l" defTabSz="457200" rtl="0" eaLnBrk="0" fontAlgn="base" hangingPunct="0">
        <a:spcBef>
          <a:spcPct val="0"/>
        </a:spcBef>
        <a:spcAft>
          <a:spcPct val="0"/>
        </a:spcAft>
        <a:defRPr sz="3600" b="1">
          <a:solidFill>
            <a:srgbClr val="235FAB"/>
          </a:solidFill>
          <a:latin typeface="Calibri" pitchFamily="34" charset="0"/>
          <a:ea typeface="ＭＳ Ｐゴシック" pitchFamily="34" charset="-128"/>
        </a:defRPr>
      </a:lvl3pPr>
      <a:lvl4pPr algn="l" defTabSz="457200" rtl="0" eaLnBrk="0" fontAlgn="base" hangingPunct="0">
        <a:spcBef>
          <a:spcPct val="0"/>
        </a:spcBef>
        <a:spcAft>
          <a:spcPct val="0"/>
        </a:spcAft>
        <a:defRPr sz="3600" b="1">
          <a:solidFill>
            <a:srgbClr val="235FAB"/>
          </a:solidFill>
          <a:latin typeface="Calibri" pitchFamily="34" charset="0"/>
          <a:ea typeface="ＭＳ Ｐゴシック" pitchFamily="34" charset="-128"/>
        </a:defRPr>
      </a:lvl4pPr>
      <a:lvl5pPr algn="l" defTabSz="457200" rtl="0" eaLnBrk="0" fontAlgn="base" hangingPunct="0">
        <a:spcBef>
          <a:spcPct val="0"/>
        </a:spcBef>
        <a:spcAft>
          <a:spcPct val="0"/>
        </a:spcAft>
        <a:defRPr sz="3600" b="1">
          <a:solidFill>
            <a:srgbClr val="235FAB"/>
          </a:solidFill>
          <a:latin typeface="Calibri" pitchFamily="34" charset="0"/>
          <a:ea typeface="ＭＳ Ｐゴシック" pitchFamily="34" charset="-128"/>
        </a:defRPr>
      </a:lvl5pPr>
      <a:lvl6pPr marL="457200" algn="l" defTabSz="457200" rtl="0" fontAlgn="base">
        <a:spcBef>
          <a:spcPct val="0"/>
        </a:spcBef>
        <a:spcAft>
          <a:spcPct val="0"/>
        </a:spcAft>
        <a:defRPr sz="3600" b="1">
          <a:solidFill>
            <a:srgbClr val="235FAB"/>
          </a:solidFill>
          <a:latin typeface="Calibri" pitchFamily="34" charset="0"/>
          <a:ea typeface="ＭＳ Ｐゴシック" pitchFamily="34" charset="-128"/>
        </a:defRPr>
      </a:lvl6pPr>
      <a:lvl7pPr marL="914400" algn="l" defTabSz="457200" rtl="0" fontAlgn="base">
        <a:spcBef>
          <a:spcPct val="0"/>
        </a:spcBef>
        <a:spcAft>
          <a:spcPct val="0"/>
        </a:spcAft>
        <a:defRPr sz="3600" b="1">
          <a:solidFill>
            <a:srgbClr val="235FAB"/>
          </a:solidFill>
          <a:latin typeface="Calibri" pitchFamily="34" charset="0"/>
          <a:ea typeface="ＭＳ Ｐゴシック" pitchFamily="34" charset="-128"/>
        </a:defRPr>
      </a:lvl7pPr>
      <a:lvl8pPr marL="1371600" algn="l" defTabSz="457200" rtl="0" fontAlgn="base">
        <a:spcBef>
          <a:spcPct val="0"/>
        </a:spcBef>
        <a:spcAft>
          <a:spcPct val="0"/>
        </a:spcAft>
        <a:defRPr sz="3600" b="1">
          <a:solidFill>
            <a:srgbClr val="235FAB"/>
          </a:solidFill>
          <a:latin typeface="Calibri" pitchFamily="34" charset="0"/>
          <a:ea typeface="ＭＳ Ｐゴシック" pitchFamily="34" charset="-128"/>
        </a:defRPr>
      </a:lvl8pPr>
      <a:lvl9pPr marL="1828800" algn="l" defTabSz="457200" rtl="0" fontAlgn="base">
        <a:spcBef>
          <a:spcPct val="0"/>
        </a:spcBef>
        <a:spcAft>
          <a:spcPct val="0"/>
        </a:spcAft>
        <a:defRPr sz="3600" b="1">
          <a:solidFill>
            <a:srgbClr val="235FAB"/>
          </a:solidFill>
          <a:latin typeface="Calibri" pitchFamily="34" charset="0"/>
          <a:ea typeface="ＭＳ Ｐゴシック" pitchFamily="34" charset="-128"/>
        </a:defRPr>
      </a:lvl9pPr>
    </p:titleStyle>
    <p:bodyStyle>
      <a:lvl1pPr marL="342900" indent="-342900" algn="l" defTabSz="457200" rtl="0" eaLnBrk="0" fontAlgn="base" hangingPunct="0">
        <a:lnSpc>
          <a:spcPct val="110000"/>
        </a:lnSpc>
        <a:spcBef>
          <a:spcPts val="750"/>
        </a:spcBef>
        <a:spcAft>
          <a:spcPct val="0"/>
        </a:spcAft>
        <a:buClr>
          <a:srgbClr val="7FBB43"/>
        </a:buClr>
        <a:buFont typeface="Arial" charset="0"/>
        <a:buChar char="•"/>
        <a:defRPr sz="3000" kern="1200">
          <a:solidFill>
            <a:srgbClr val="262626"/>
          </a:solidFill>
          <a:latin typeface="+mn-lt"/>
          <a:ea typeface="ＭＳ Ｐゴシック" pitchFamily="34" charset="-128"/>
          <a:cs typeface="+mn-cs"/>
        </a:defRPr>
      </a:lvl1pPr>
      <a:lvl2pPr marL="742950" indent="-285750" algn="l" defTabSz="457200" rtl="0" eaLnBrk="0" fontAlgn="base" hangingPunct="0">
        <a:lnSpc>
          <a:spcPct val="110000"/>
        </a:lnSpc>
        <a:spcBef>
          <a:spcPts val="750"/>
        </a:spcBef>
        <a:spcAft>
          <a:spcPct val="0"/>
        </a:spcAft>
        <a:buClr>
          <a:srgbClr val="7FBB43"/>
        </a:buClr>
        <a:buFont typeface="Arial" charset="0"/>
        <a:buChar char="–"/>
        <a:defRPr sz="2800" kern="1200">
          <a:solidFill>
            <a:srgbClr val="262626"/>
          </a:solidFill>
          <a:latin typeface="+mn-lt"/>
          <a:ea typeface="ＭＳ Ｐゴシック" pitchFamily="34" charset="-128"/>
          <a:cs typeface="+mn-cs"/>
        </a:defRPr>
      </a:lvl2pPr>
      <a:lvl3pPr marL="1143000" indent="-228600" algn="l" defTabSz="457200" rtl="0" eaLnBrk="0" fontAlgn="base" hangingPunct="0">
        <a:lnSpc>
          <a:spcPct val="110000"/>
        </a:lnSpc>
        <a:spcBef>
          <a:spcPts val="750"/>
        </a:spcBef>
        <a:spcAft>
          <a:spcPct val="0"/>
        </a:spcAft>
        <a:buClr>
          <a:srgbClr val="7FBB43"/>
        </a:buClr>
        <a:buFont typeface="Arial" charset="0"/>
        <a:buChar char="•"/>
        <a:defRPr sz="2400" kern="1200">
          <a:solidFill>
            <a:srgbClr val="262626"/>
          </a:solidFill>
          <a:latin typeface="+mn-lt"/>
          <a:ea typeface="ＭＳ Ｐゴシック" pitchFamily="34" charset="-128"/>
          <a:cs typeface="+mn-cs"/>
        </a:defRPr>
      </a:lvl3pPr>
      <a:lvl4pPr marL="1600200" indent="-228600" algn="l" defTabSz="457200" rtl="0" eaLnBrk="0" fontAlgn="base" hangingPunct="0">
        <a:lnSpc>
          <a:spcPct val="110000"/>
        </a:lnSpc>
        <a:spcBef>
          <a:spcPts val="750"/>
        </a:spcBef>
        <a:spcAft>
          <a:spcPct val="0"/>
        </a:spcAft>
        <a:buClr>
          <a:srgbClr val="7FBB43"/>
        </a:buClr>
        <a:buFont typeface="Arial" charset="0"/>
        <a:buChar char="–"/>
        <a:defRPr sz="2000" kern="1200">
          <a:solidFill>
            <a:srgbClr val="262626"/>
          </a:solidFill>
          <a:latin typeface="+mn-lt"/>
          <a:ea typeface="ＭＳ Ｐゴシック" pitchFamily="34" charset="-128"/>
          <a:cs typeface="+mn-cs"/>
        </a:defRPr>
      </a:lvl4pPr>
      <a:lvl5pPr marL="2057400" indent="-228600" algn="l" defTabSz="457200" rtl="0" eaLnBrk="0" fontAlgn="base" hangingPunct="0">
        <a:lnSpc>
          <a:spcPct val="110000"/>
        </a:lnSpc>
        <a:spcBef>
          <a:spcPts val="750"/>
        </a:spcBef>
        <a:spcAft>
          <a:spcPct val="0"/>
        </a:spcAft>
        <a:buClr>
          <a:srgbClr val="7FBB43"/>
        </a:buClr>
        <a:buFont typeface="Arial" charset="0"/>
        <a:buChar char="»"/>
        <a:defRPr sz="2000" kern="1200">
          <a:solidFill>
            <a:srgbClr val="262626"/>
          </a:solidFill>
          <a:latin typeface="+mn-lt"/>
          <a:ea typeface="ＭＳ Ｐゴシック"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2.xml"/><Relationship Id="rId7" Type="http://schemas.openxmlformats.org/officeDocument/2006/relationships/image" Target="../media/image9.png"/><Relationship Id="rId2" Type="http://schemas.openxmlformats.org/officeDocument/2006/relationships/slideLayout" Target="../slideLayouts/slideLayout5.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8.png"/><Relationship Id="rId4" Type="http://schemas.openxmlformats.org/officeDocument/2006/relationships/image" Target="../media/image7.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51610" y="4618598"/>
            <a:ext cx="7086600" cy="1233386"/>
          </a:xfrm>
        </p:spPr>
        <p:txBody>
          <a:bodyPr/>
          <a:lstStyle/>
          <a:p>
            <a:pPr algn="ctr"/>
            <a:r>
              <a:rPr lang="en-US" sz="2400" i="1" dirty="0" smtClean="0"/>
              <a:t/>
            </a:r>
            <a:br>
              <a:rPr lang="en-US" sz="2400" i="1" dirty="0" smtClean="0"/>
            </a:br>
            <a:r>
              <a:rPr lang="en-US" sz="2400" i="1" dirty="0" smtClean="0"/>
              <a:t/>
            </a:r>
            <a:br>
              <a:rPr lang="en-US" sz="2400" i="1" dirty="0" smtClean="0"/>
            </a:br>
            <a:r>
              <a:rPr lang="en-US" sz="2400" i="1" dirty="0" smtClean="0"/>
              <a:t>Langzhou Song</a:t>
            </a:r>
            <a:br>
              <a:rPr lang="en-US" sz="2400" i="1" dirty="0" smtClean="0"/>
            </a:br>
            <a:r>
              <a:rPr lang="en-US" sz="2000" dirty="0" smtClean="0"/>
              <a:t> </a:t>
            </a:r>
            <a:r>
              <a:rPr lang="en-US" sz="2400" dirty="0" err="1" smtClean="0"/>
              <a:t>VaxInnate</a:t>
            </a:r>
            <a:r>
              <a:rPr lang="en-US" sz="2400" dirty="0" smtClean="0"/>
              <a:t> Corporation</a:t>
            </a:r>
            <a:br>
              <a:rPr lang="en-US" sz="2400" dirty="0" smtClean="0"/>
            </a:br>
            <a:r>
              <a:rPr lang="en-US" sz="2400" dirty="0" smtClean="0"/>
              <a:t>September 26, 2014</a:t>
            </a:r>
            <a:endParaRPr lang="en-US" sz="2000" dirty="0" smtClean="0">
              <a:solidFill>
                <a:srgbClr val="00B050"/>
              </a:solidFill>
            </a:endParaRPr>
          </a:p>
        </p:txBody>
      </p:sp>
      <p:pic>
        <p:nvPicPr>
          <p:cNvPr id="8" name="Picture 7" descr="TP143_Powerpoint template B-06.png"/>
          <p:cNvPicPr>
            <a:picLocks noChangeAspect="1"/>
          </p:cNvPicPr>
          <p:nvPr/>
        </p:nvPicPr>
        <p:blipFill>
          <a:blip r:embed="rId3"/>
          <a:stretch>
            <a:fillRect/>
          </a:stretch>
        </p:blipFill>
        <p:spPr>
          <a:xfrm>
            <a:off x="1793079" y="1059846"/>
            <a:ext cx="3881916" cy="1197817"/>
          </a:xfrm>
          <a:prstGeom prst="rect">
            <a:avLst/>
          </a:prstGeom>
        </p:spPr>
      </p:pic>
      <p:cxnSp>
        <p:nvCxnSpPr>
          <p:cNvPr id="4" name="Straight Connector 3"/>
          <p:cNvCxnSpPr>
            <a:cxnSpLocks noChangeShapeType="1"/>
          </p:cNvCxnSpPr>
          <p:nvPr/>
        </p:nvCxnSpPr>
        <p:spPr bwMode="auto">
          <a:xfrm>
            <a:off x="1428750" y="2076450"/>
            <a:ext cx="7715250" cy="30373"/>
          </a:xfrm>
          <a:prstGeom prst="line">
            <a:avLst/>
          </a:prstGeom>
          <a:noFill/>
          <a:ln w="25400">
            <a:solidFill>
              <a:srgbClr val="7FBB43"/>
            </a:solidFill>
            <a:round/>
            <a:headEnd/>
            <a:tailEnd/>
          </a:ln>
          <a:effectLst>
            <a:outerShdw dist="20000" dir="5400000" rotWithShape="0">
              <a:srgbClr val="808080">
                <a:alpha val="14999"/>
              </a:srgbClr>
            </a:outerShdw>
          </a:effectLst>
        </p:spPr>
      </p:cxnSp>
      <p:sp>
        <p:nvSpPr>
          <p:cNvPr id="5" name="TextBox 4"/>
          <p:cNvSpPr txBox="1"/>
          <p:nvPr/>
        </p:nvSpPr>
        <p:spPr>
          <a:xfrm>
            <a:off x="1940118" y="2719353"/>
            <a:ext cx="6098651" cy="1569660"/>
          </a:xfrm>
          <a:prstGeom prst="rect">
            <a:avLst/>
          </a:prstGeom>
          <a:noFill/>
        </p:spPr>
        <p:txBody>
          <a:bodyPr wrap="square" rtlCol="0">
            <a:spAutoFit/>
          </a:bodyPr>
          <a:lstStyle/>
          <a:p>
            <a:pPr algn="ctr"/>
            <a:r>
              <a:rPr lang="en-US" sz="2400" b="1" dirty="0" smtClean="0">
                <a:solidFill>
                  <a:srgbClr val="235FAB"/>
                </a:solidFill>
              </a:rPr>
              <a:t>A Rationally Designed Form of The TLR5 Agonist, </a:t>
            </a:r>
            <a:r>
              <a:rPr lang="en-US" sz="2400" b="1" dirty="0" err="1" smtClean="0">
                <a:solidFill>
                  <a:srgbClr val="235FAB"/>
                </a:solidFill>
              </a:rPr>
              <a:t>Flagellin</a:t>
            </a:r>
            <a:r>
              <a:rPr lang="en-US" sz="2400" b="1" dirty="0" smtClean="0">
                <a:solidFill>
                  <a:srgbClr val="235FAB"/>
                </a:solidFill>
              </a:rPr>
              <a:t>, Supports Superior Immunogenicity of Influenza B Globular Head Vaccines </a:t>
            </a:r>
            <a:endParaRPr lang="en-US" sz="2400" b="1" dirty="0">
              <a:solidFill>
                <a:srgbClr val="235FAB"/>
              </a:solidFill>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p:nvPr>
        </p:nvSpPr>
        <p:spPr>
          <a:xfrm>
            <a:off x="4524292" y="1311964"/>
            <a:ext cx="4162508" cy="5041127"/>
          </a:xfrm>
        </p:spPr>
        <p:txBody>
          <a:bodyPr/>
          <a:lstStyle/>
          <a:p>
            <a:r>
              <a:rPr lang="en-US" sz="1800" dirty="0" smtClean="0">
                <a:solidFill>
                  <a:schemeClr val="tx1"/>
                </a:solidFill>
              </a:rPr>
              <a:t>Traditional flu vaccine contains three components: 1 H1, 1 H3 and 1 B</a:t>
            </a:r>
          </a:p>
          <a:p>
            <a:r>
              <a:rPr lang="en-US" sz="1800" dirty="0" smtClean="0">
                <a:solidFill>
                  <a:schemeClr val="tx1"/>
                </a:solidFill>
              </a:rPr>
              <a:t>More recently </a:t>
            </a:r>
            <a:r>
              <a:rPr lang="en-US" sz="1800" dirty="0" err="1" smtClean="0">
                <a:solidFill>
                  <a:schemeClr val="tx1"/>
                </a:solidFill>
              </a:rPr>
              <a:t>quadrivalent</a:t>
            </a:r>
            <a:r>
              <a:rPr lang="en-US" sz="1800" dirty="0" smtClean="0">
                <a:solidFill>
                  <a:schemeClr val="tx1"/>
                </a:solidFill>
              </a:rPr>
              <a:t> flu vaccine was introduced to the market which includes 1 H1, 1 H3 and 2 Bs from both  lineages (Yamagata and Victoria). </a:t>
            </a:r>
          </a:p>
          <a:p>
            <a:r>
              <a:rPr lang="en-US" sz="1800" dirty="0" err="1" smtClean="0">
                <a:solidFill>
                  <a:schemeClr val="tx1"/>
                </a:solidFill>
              </a:rPr>
              <a:t>VaxInnate</a:t>
            </a:r>
            <a:r>
              <a:rPr lang="en-US" sz="1800" dirty="0" smtClean="0">
                <a:solidFill>
                  <a:schemeClr val="tx1"/>
                </a:solidFill>
              </a:rPr>
              <a:t> has successfully developed flu A vaccines that include H1, H3 and H5 subtypes which are immunogenic and safe in pre clinical animal models and in human clinical trials. However, influenza B vaccines based on the same vaccine formats are poor triggers of TLR5 and consequently poorly immunogenic. </a:t>
            </a:r>
            <a:endParaRPr lang="en-US" sz="1800" dirty="0">
              <a:solidFill>
                <a:schemeClr val="tx1"/>
              </a:solidFill>
            </a:endParaRPr>
          </a:p>
        </p:txBody>
      </p:sp>
      <p:sp>
        <p:nvSpPr>
          <p:cNvPr id="4" name="Slide Number Placeholder 3"/>
          <p:cNvSpPr>
            <a:spLocks noGrp="1"/>
          </p:cNvSpPr>
          <p:nvPr>
            <p:ph type="sldNum" sz="quarter" idx="10"/>
          </p:nvPr>
        </p:nvSpPr>
        <p:spPr>
          <a:xfrm>
            <a:off x="796809" y="6356350"/>
            <a:ext cx="2133600" cy="365125"/>
          </a:xfrm>
        </p:spPr>
        <p:txBody>
          <a:bodyPr/>
          <a:lstStyle/>
          <a:p>
            <a:pPr>
              <a:defRPr/>
            </a:pPr>
            <a:fld id="{199AF42B-5FC7-4FDD-9259-220BDCB88C30}" type="slidenum">
              <a:rPr lang="en-US" b="1">
                <a:solidFill>
                  <a:srgbClr val="00B050"/>
                </a:solidFill>
              </a:rPr>
              <a:pPr>
                <a:defRPr/>
              </a:pPr>
              <a:t>2</a:t>
            </a:fld>
            <a:endParaRPr lang="en-US" b="1" dirty="0">
              <a:solidFill>
                <a:srgbClr val="00B050"/>
              </a:solidFill>
            </a:endParaRPr>
          </a:p>
        </p:txBody>
      </p:sp>
      <p:sp>
        <p:nvSpPr>
          <p:cNvPr id="31745" name="Title 1"/>
          <p:cNvSpPr>
            <a:spLocks noGrp="1"/>
          </p:cNvSpPr>
          <p:nvPr>
            <p:ph type="title" idx="4294967295"/>
          </p:nvPr>
        </p:nvSpPr>
        <p:spPr>
          <a:xfrm>
            <a:off x="1237724" y="231870"/>
            <a:ext cx="7596187" cy="1028700"/>
          </a:xfrm>
        </p:spPr>
        <p:txBody>
          <a:bodyPr/>
          <a:lstStyle/>
          <a:p>
            <a:pPr eaLnBrk="1" hangingPunct="1"/>
            <a:r>
              <a:rPr lang="en-US" dirty="0" err="1" smtClean="0"/>
              <a:t>VaxInnate</a:t>
            </a:r>
            <a:r>
              <a:rPr lang="en-US" dirty="0" smtClean="0"/>
              <a:t> Influenza Vaccine Development</a:t>
            </a:r>
          </a:p>
        </p:txBody>
      </p:sp>
      <p:pic>
        <p:nvPicPr>
          <p:cNvPr id="6" name="Picture 2"/>
          <p:cNvPicPr>
            <a:picLocks noChangeAspect="1" noChangeArrowheads="1"/>
          </p:cNvPicPr>
          <p:nvPr/>
        </p:nvPicPr>
        <p:blipFill>
          <a:blip r:embed="rId2"/>
          <a:srcRect/>
          <a:stretch>
            <a:fillRect/>
          </a:stretch>
        </p:blipFill>
        <p:spPr bwMode="auto">
          <a:xfrm>
            <a:off x="1369169" y="1959835"/>
            <a:ext cx="2752725" cy="277337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4"/>
          <a:srcRect/>
          <a:stretch>
            <a:fillRect/>
          </a:stretch>
        </p:blipFill>
        <p:spPr bwMode="auto">
          <a:xfrm rot="-418209">
            <a:off x="4150791" y="1354138"/>
            <a:ext cx="2257425" cy="2925762"/>
          </a:xfrm>
          <a:prstGeom prst="rect">
            <a:avLst/>
          </a:prstGeom>
          <a:noFill/>
          <a:ln w="9525">
            <a:noFill/>
            <a:miter lim="800000"/>
            <a:headEnd/>
            <a:tailEnd/>
          </a:ln>
        </p:spPr>
      </p:pic>
      <p:grpSp>
        <p:nvGrpSpPr>
          <p:cNvPr id="3" name="Group 4"/>
          <p:cNvGrpSpPr>
            <a:grpSpLocks/>
          </p:cNvGrpSpPr>
          <p:nvPr/>
        </p:nvGrpSpPr>
        <p:grpSpPr bwMode="auto">
          <a:xfrm>
            <a:off x="2564878" y="1155700"/>
            <a:ext cx="1662113" cy="3427413"/>
            <a:chOff x="2928" y="1008"/>
            <a:chExt cx="1419" cy="3168"/>
          </a:xfrm>
        </p:grpSpPr>
        <p:grpSp>
          <p:nvGrpSpPr>
            <p:cNvPr id="4" name="Group 5"/>
            <p:cNvGrpSpPr>
              <a:grpSpLocks/>
            </p:cNvGrpSpPr>
            <p:nvPr/>
          </p:nvGrpSpPr>
          <p:grpSpPr bwMode="auto">
            <a:xfrm>
              <a:off x="2928" y="1008"/>
              <a:ext cx="1419" cy="3168"/>
              <a:chOff x="2640" y="1056"/>
              <a:chExt cx="1707" cy="3792"/>
            </a:xfrm>
          </p:grpSpPr>
          <p:pic>
            <p:nvPicPr>
              <p:cNvPr id="3102" name="Picture 6"/>
              <p:cNvPicPr>
                <a:picLocks noChangeAspect="1" noChangeArrowheads="1"/>
              </p:cNvPicPr>
              <p:nvPr/>
            </p:nvPicPr>
            <p:blipFill>
              <a:blip r:embed="rId5"/>
              <a:srcRect/>
              <a:stretch>
                <a:fillRect/>
              </a:stretch>
            </p:blipFill>
            <p:spPr bwMode="auto">
              <a:xfrm rot="-4689617">
                <a:off x="1951" y="2561"/>
                <a:ext cx="2976" cy="1597"/>
              </a:xfrm>
              <a:prstGeom prst="rect">
                <a:avLst/>
              </a:prstGeom>
              <a:noFill/>
              <a:ln w="9525">
                <a:noFill/>
                <a:miter lim="800000"/>
                <a:headEnd/>
                <a:tailEnd/>
              </a:ln>
            </p:spPr>
          </p:pic>
          <p:graphicFrame>
            <p:nvGraphicFramePr>
              <p:cNvPr id="3074" name="Object 7"/>
              <p:cNvGraphicFramePr>
                <a:graphicFrameLocks noChangeAspect="1"/>
              </p:cNvGraphicFramePr>
              <p:nvPr/>
            </p:nvGraphicFramePr>
            <p:xfrm>
              <a:off x="3600" y="1056"/>
              <a:ext cx="747" cy="958"/>
            </p:xfrm>
            <a:graphic>
              <a:graphicData uri="http://schemas.openxmlformats.org/presentationml/2006/ole">
                <p:oleObj spid="_x0000_s1192964" name="Image" r:id="rId6" imgW="1185474" imgH="1520698" progId="">
                  <p:embed/>
                </p:oleObj>
              </a:graphicData>
            </a:graphic>
          </p:graphicFrame>
        </p:grpSp>
        <p:sp>
          <p:nvSpPr>
            <p:cNvPr id="3101" name="Line 8"/>
            <p:cNvSpPr>
              <a:spLocks noChangeShapeType="1"/>
            </p:cNvSpPr>
            <p:nvPr/>
          </p:nvSpPr>
          <p:spPr bwMode="auto">
            <a:xfrm>
              <a:off x="4224" y="1776"/>
              <a:ext cx="0" cy="48"/>
            </a:xfrm>
            <a:prstGeom prst="line">
              <a:avLst/>
            </a:prstGeom>
            <a:noFill/>
            <a:ln w="9525">
              <a:solidFill>
                <a:srgbClr val="DDDDDD"/>
              </a:solidFill>
              <a:round/>
              <a:headEnd/>
              <a:tailEnd/>
            </a:ln>
          </p:spPr>
          <p:txBody>
            <a:bodyPr/>
            <a:lstStyle/>
            <a:p>
              <a:endParaRPr lang="en-US" dirty="0"/>
            </a:p>
          </p:txBody>
        </p:sp>
      </p:grpSp>
      <p:sp>
        <p:nvSpPr>
          <p:cNvPr id="3077" name="Oval 10"/>
          <p:cNvSpPr>
            <a:spLocks noChangeArrowheads="1"/>
          </p:cNvSpPr>
          <p:nvPr/>
        </p:nvSpPr>
        <p:spPr bwMode="auto">
          <a:xfrm>
            <a:off x="4317478" y="3441700"/>
            <a:ext cx="990600" cy="1023938"/>
          </a:xfrm>
          <a:prstGeom prst="ellipse">
            <a:avLst/>
          </a:prstGeom>
          <a:noFill/>
          <a:ln w="25400" cap="rnd">
            <a:solidFill>
              <a:srgbClr val="C00000"/>
            </a:solidFill>
            <a:prstDash val="sysDot"/>
            <a:round/>
            <a:headEnd/>
            <a:tailEnd/>
          </a:ln>
        </p:spPr>
        <p:txBody>
          <a:bodyPr wrap="none" anchor="ctr"/>
          <a:lstStyle/>
          <a:p>
            <a:endParaRPr lang="en-US" dirty="0"/>
          </a:p>
        </p:txBody>
      </p:sp>
      <p:sp>
        <p:nvSpPr>
          <p:cNvPr id="3078" name="Text Box 11"/>
          <p:cNvSpPr txBox="1">
            <a:spLocks noChangeArrowheads="1"/>
          </p:cNvSpPr>
          <p:nvPr/>
        </p:nvSpPr>
        <p:spPr bwMode="auto">
          <a:xfrm>
            <a:off x="2336278" y="3529013"/>
            <a:ext cx="355600" cy="274637"/>
          </a:xfrm>
          <a:prstGeom prst="rect">
            <a:avLst/>
          </a:prstGeom>
          <a:noFill/>
          <a:ln w="9525">
            <a:noFill/>
            <a:miter lim="800000"/>
            <a:headEnd/>
            <a:tailEnd/>
          </a:ln>
        </p:spPr>
        <p:txBody>
          <a:bodyPr wrap="none">
            <a:spAutoFit/>
          </a:bodyPr>
          <a:lstStyle/>
          <a:p>
            <a:r>
              <a:rPr lang="en-US" sz="1200" dirty="0">
                <a:latin typeface="Calibri" pitchFamily="34" charset="0"/>
                <a:cs typeface="Arial" charset="0"/>
              </a:rPr>
              <a:t>D3</a:t>
            </a:r>
          </a:p>
        </p:txBody>
      </p:sp>
      <p:sp>
        <p:nvSpPr>
          <p:cNvPr id="3079" name="Text Box 12"/>
          <p:cNvSpPr txBox="1">
            <a:spLocks noChangeArrowheads="1"/>
          </p:cNvSpPr>
          <p:nvPr/>
        </p:nvSpPr>
        <p:spPr bwMode="auto">
          <a:xfrm>
            <a:off x="2803003" y="3192463"/>
            <a:ext cx="355600" cy="274637"/>
          </a:xfrm>
          <a:prstGeom prst="rect">
            <a:avLst/>
          </a:prstGeom>
          <a:noFill/>
          <a:ln w="9525">
            <a:noFill/>
            <a:miter lim="800000"/>
            <a:headEnd/>
            <a:tailEnd/>
          </a:ln>
        </p:spPr>
        <p:txBody>
          <a:bodyPr wrap="none">
            <a:spAutoFit/>
          </a:bodyPr>
          <a:lstStyle/>
          <a:p>
            <a:r>
              <a:rPr lang="en-US" sz="1200" dirty="0">
                <a:latin typeface="Calibri" pitchFamily="34" charset="0"/>
                <a:cs typeface="Arial" charset="0"/>
              </a:rPr>
              <a:t>D2</a:t>
            </a:r>
          </a:p>
        </p:txBody>
      </p:sp>
      <p:sp>
        <p:nvSpPr>
          <p:cNvPr id="3080" name="Text Box 13"/>
          <p:cNvSpPr txBox="1">
            <a:spLocks noChangeArrowheads="1"/>
          </p:cNvSpPr>
          <p:nvPr/>
        </p:nvSpPr>
        <p:spPr bwMode="auto">
          <a:xfrm>
            <a:off x="3255441" y="2824163"/>
            <a:ext cx="355600" cy="274637"/>
          </a:xfrm>
          <a:prstGeom prst="rect">
            <a:avLst/>
          </a:prstGeom>
          <a:noFill/>
          <a:ln w="9525">
            <a:noFill/>
            <a:miter lim="800000"/>
            <a:headEnd/>
            <a:tailEnd/>
          </a:ln>
        </p:spPr>
        <p:txBody>
          <a:bodyPr wrap="none">
            <a:spAutoFit/>
          </a:bodyPr>
          <a:lstStyle/>
          <a:p>
            <a:r>
              <a:rPr lang="en-US" sz="1200" dirty="0">
                <a:latin typeface="Calibri" pitchFamily="34" charset="0"/>
                <a:cs typeface="Arial" charset="0"/>
              </a:rPr>
              <a:t>D1</a:t>
            </a:r>
          </a:p>
        </p:txBody>
      </p:sp>
      <p:sp>
        <p:nvSpPr>
          <p:cNvPr id="3081" name="Text Box 14"/>
          <p:cNvSpPr txBox="1">
            <a:spLocks noChangeArrowheads="1"/>
          </p:cNvSpPr>
          <p:nvPr/>
        </p:nvSpPr>
        <p:spPr bwMode="auto">
          <a:xfrm>
            <a:off x="3482453" y="2016125"/>
            <a:ext cx="355600" cy="274638"/>
          </a:xfrm>
          <a:prstGeom prst="rect">
            <a:avLst/>
          </a:prstGeom>
          <a:noFill/>
          <a:ln w="9525">
            <a:noFill/>
            <a:miter lim="800000"/>
            <a:headEnd/>
            <a:tailEnd/>
          </a:ln>
        </p:spPr>
        <p:txBody>
          <a:bodyPr wrap="none">
            <a:spAutoFit/>
          </a:bodyPr>
          <a:lstStyle/>
          <a:p>
            <a:r>
              <a:rPr lang="en-US" sz="1200" dirty="0">
                <a:latin typeface="Calibri" pitchFamily="34" charset="0"/>
                <a:cs typeface="Arial" charset="0"/>
              </a:rPr>
              <a:t>D0</a:t>
            </a:r>
          </a:p>
        </p:txBody>
      </p:sp>
      <p:sp>
        <p:nvSpPr>
          <p:cNvPr id="3082" name="Text Box 15"/>
          <p:cNvSpPr txBox="1">
            <a:spLocks noChangeArrowheads="1"/>
          </p:cNvSpPr>
          <p:nvPr/>
        </p:nvSpPr>
        <p:spPr bwMode="auto">
          <a:xfrm>
            <a:off x="5536678" y="1700213"/>
            <a:ext cx="355600" cy="274637"/>
          </a:xfrm>
          <a:prstGeom prst="rect">
            <a:avLst/>
          </a:prstGeom>
          <a:noFill/>
          <a:ln w="9525">
            <a:noFill/>
            <a:miter lim="800000"/>
            <a:headEnd/>
            <a:tailEnd/>
          </a:ln>
        </p:spPr>
        <p:txBody>
          <a:bodyPr wrap="none">
            <a:spAutoFit/>
          </a:bodyPr>
          <a:lstStyle/>
          <a:p>
            <a:r>
              <a:rPr lang="en-US" sz="1200" dirty="0">
                <a:latin typeface="Calibri" pitchFamily="34" charset="0"/>
                <a:cs typeface="Arial" charset="0"/>
              </a:rPr>
              <a:t>D0</a:t>
            </a:r>
          </a:p>
        </p:txBody>
      </p:sp>
      <p:sp>
        <p:nvSpPr>
          <p:cNvPr id="3083" name="Text Box 16"/>
          <p:cNvSpPr txBox="1">
            <a:spLocks noChangeArrowheads="1"/>
          </p:cNvSpPr>
          <p:nvPr/>
        </p:nvSpPr>
        <p:spPr bwMode="auto">
          <a:xfrm>
            <a:off x="5308078" y="2538413"/>
            <a:ext cx="355600" cy="274637"/>
          </a:xfrm>
          <a:prstGeom prst="rect">
            <a:avLst/>
          </a:prstGeom>
          <a:noFill/>
          <a:ln w="9525">
            <a:noFill/>
            <a:miter lim="800000"/>
            <a:headEnd/>
            <a:tailEnd/>
          </a:ln>
        </p:spPr>
        <p:txBody>
          <a:bodyPr wrap="none">
            <a:spAutoFit/>
          </a:bodyPr>
          <a:lstStyle/>
          <a:p>
            <a:r>
              <a:rPr lang="en-US" sz="1200" dirty="0">
                <a:latin typeface="Calibri" pitchFamily="34" charset="0"/>
                <a:cs typeface="Arial" charset="0"/>
              </a:rPr>
              <a:t>D1</a:t>
            </a:r>
          </a:p>
        </p:txBody>
      </p:sp>
      <p:sp>
        <p:nvSpPr>
          <p:cNvPr id="3084" name="Text Box 17"/>
          <p:cNvSpPr txBox="1">
            <a:spLocks noChangeArrowheads="1"/>
          </p:cNvSpPr>
          <p:nvPr/>
        </p:nvSpPr>
        <p:spPr bwMode="auto">
          <a:xfrm>
            <a:off x="4927078" y="3071813"/>
            <a:ext cx="355600" cy="274637"/>
          </a:xfrm>
          <a:prstGeom prst="rect">
            <a:avLst/>
          </a:prstGeom>
          <a:noFill/>
          <a:ln w="9525">
            <a:noFill/>
            <a:miter lim="800000"/>
            <a:headEnd/>
            <a:tailEnd/>
          </a:ln>
        </p:spPr>
        <p:txBody>
          <a:bodyPr wrap="none">
            <a:spAutoFit/>
          </a:bodyPr>
          <a:lstStyle/>
          <a:p>
            <a:r>
              <a:rPr lang="en-US" sz="1200" dirty="0">
                <a:latin typeface="Calibri" pitchFamily="34" charset="0"/>
                <a:cs typeface="Arial" charset="0"/>
              </a:rPr>
              <a:t>D2</a:t>
            </a:r>
          </a:p>
        </p:txBody>
      </p:sp>
      <p:sp>
        <p:nvSpPr>
          <p:cNvPr id="3085" name="Line 18"/>
          <p:cNvSpPr>
            <a:spLocks noChangeShapeType="1"/>
          </p:cNvSpPr>
          <p:nvPr/>
        </p:nvSpPr>
        <p:spPr bwMode="auto">
          <a:xfrm>
            <a:off x="5011216" y="1825625"/>
            <a:ext cx="0" cy="58738"/>
          </a:xfrm>
          <a:prstGeom prst="line">
            <a:avLst/>
          </a:prstGeom>
          <a:noFill/>
          <a:ln w="9525">
            <a:solidFill>
              <a:srgbClr val="DDDDDD"/>
            </a:solidFill>
            <a:round/>
            <a:headEnd/>
            <a:tailEnd/>
          </a:ln>
        </p:spPr>
        <p:txBody>
          <a:bodyPr/>
          <a:lstStyle/>
          <a:p>
            <a:endParaRPr lang="en-US" dirty="0"/>
          </a:p>
        </p:txBody>
      </p:sp>
      <p:sp>
        <p:nvSpPr>
          <p:cNvPr id="3086" name="Text Box 19"/>
          <p:cNvSpPr txBox="1">
            <a:spLocks noChangeArrowheads="1"/>
          </p:cNvSpPr>
          <p:nvPr/>
        </p:nvSpPr>
        <p:spPr bwMode="auto">
          <a:xfrm>
            <a:off x="3909491" y="4721225"/>
            <a:ext cx="2286000" cy="892175"/>
          </a:xfrm>
          <a:prstGeom prst="rect">
            <a:avLst/>
          </a:prstGeom>
          <a:noFill/>
          <a:ln w="9525">
            <a:noFill/>
            <a:miter lim="800000"/>
            <a:headEnd/>
            <a:tailEnd/>
          </a:ln>
        </p:spPr>
        <p:txBody>
          <a:bodyPr>
            <a:spAutoFit/>
          </a:bodyPr>
          <a:lstStyle/>
          <a:p>
            <a:pPr algn="ctr"/>
            <a:r>
              <a:rPr lang="en-US" sz="2400" b="1" dirty="0">
                <a:solidFill>
                  <a:srgbClr val="003399"/>
                </a:solidFill>
                <a:latin typeface="Calibri" pitchFamily="34" charset="0"/>
                <a:cs typeface="Arial" charset="0"/>
              </a:rPr>
              <a:t>R3</a:t>
            </a:r>
          </a:p>
          <a:p>
            <a:pPr algn="ctr"/>
            <a:r>
              <a:rPr lang="en-US" sz="1400" i="1" dirty="0">
                <a:solidFill>
                  <a:srgbClr val="003399"/>
                </a:solidFill>
                <a:latin typeface="Calibri" pitchFamily="34" charset="0"/>
                <a:cs typeface="Arial" charset="0"/>
              </a:rPr>
              <a:t>(Antigen Replaces </a:t>
            </a:r>
          </a:p>
          <a:p>
            <a:pPr algn="ctr"/>
            <a:r>
              <a:rPr lang="en-US" sz="1400" i="1" dirty="0">
                <a:solidFill>
                  <a:srgbClr val="003399"/>
                </a:solidFill>
                <a:latin typeface="Calibri" pitchFamily="34" charset="0"/>
                <a:cs typeface="Arial" charset="0"/>
              </a:rPr>
              <a:t>D3 Domain)</a:t>
            </a:r>
          </a:p>
        </p:txBody>
      </p:sp>
      <p:sp>
        <p:nvSpPr>
          <p:cNvPr id="3087" name="Text Box 20"/>
          <p:cNvSpPr txBox="1">
            <a:spLocks noChangeArrowheads="1"/>
          </p:cNvSpPr>
          <p:nvPr/>
        </p:nvSpPr>
        <p:spPr bwMode="auto">
          <a:xfrm>
            <a:off x="6565378" y="4721225"/>
            <a:ext cx="2209800" cy="892175"/>
          </a:xfrm>
          <a:prstGeom prst="rect">
            <a:avLst/>
          </a:prstGeom>
          <a:noFill/>
          <a:ln w="9525">
            <a:noFill/>
            <a:miter lim="800000"/>
            <a:headEnd/>
            <a:tailEnd/>
          </a:ln>
        </p:spPr>
        <p:txBody>
          <a:bodyPr>
            <a:spAutoFit/>
          </a:bodyPr>
          <a:lstStyle/>
          <a:p>
            <a:pPr algn="ctr"/>
            <a:r>
              <a:rPr lang="en-US" sz="2400" b="1" dirty="0">
                <a:solidFill>
                  <a:srgbClr val="003399"/>
                </a:solidFill>
                <a:latin typeface="Calibri" pitchFamily="34" charset="0"/>
                <a:cs typeface="Arial" charset="0"/>
              </a:rPr>
              <a:t>R3.2x</a:t>
            </a:r>
          </a:p>
          <a:p>
            <a:pPr algn="ctr"/>
            <a:r>
              <a:rPr lang="en-US" sz="1400" i="1" dirty="0">
                <a:solidFill>
                  <a:srgbClr val="003399"/>
                </a:solidFill>
                <a:latin typeface="Calibri" pitchFamily="34" charset="0"/>
                <a:cs typeface="Arial" charset="0"/>
              </a:rPr>
              <a:t>(2 Antigens Fused </a:t>
            </a:r>
          </a:p>
          <a:p>
            <a:pPr algn="ctr"/>
            <a:r>
              <a:rPr lang="en-US" sz="1400" i="1" dirty="0">
                <a:solidFill>
                  <a:srgbClr val="003399"/>
                </a:solidFill>
                <a:latin typeface="Calibri" pitchFamily="34" charset="0"/>
                <a:cs typeface="Arial" charset="0"/>
              </a:rPr>
              <a:t>to Flagellin)</a:t>
            </a:r>
          </a:p>
        </p:txBody>
      </p:sp>
      <p:grpSp>
        <p:nvGrpSpPr>
          <p:cNvPr id="5" name="Group 21"/>
          <p:cNvGrpSpPr>
            <a:grpSpLocks/>
          </p:cNvGrpSpPr>
          <p:nvPr/>
        </p:nvGrpSpPr>
        <p:grpSpPr bwMode="auto">
          <a:xfrm rot="261237">
            <a:off x="6374878" y="1079500"/>
            <a:ext cx="2133600" cy="3429000"/>
            <a:chOff x="3792" y="768"/>
            <a:chExt cx="1666" cy="2736"/>
          </a:xfrm>
        </p:grpSpPr>
        <p:pic>
          <p:nvPicPr>
            <p:cNvPr id="3098" name="Picture 22"/>
            <p:cNvPicPr>
              <a:picLocks noChangeAspect="1" noChangeArrowheads="1"/>
            </p:cNvPicPr>
            <p:nvPr/>
          </p:nvPicPr>
          <p:blipFill>
            <a:blip r:embed="rId4"/>
            <a:srcRect/>
            <a:stretch>
              <a:fillRect/>
            </a:stretch>
          </p:blipFill>
          <p:spPr bwMode="auto">
            <a:xfrm rot="-418209">
              <a:off x="3792" y="1344"/>
              <a:ext cx="1666" cy="2160"/>
            </a:xfrm>
            <a:prstGeom prst="rect">
              <a:avLst/>
            </a:prstGeom>
            <a:noFill/>
            <a:ln w="9525">
              <a:noFill/>
              <a:miter lim="800000"/>
              <a:headEnd/>
              <a:tailEnd/>
            </a:ln>
          </p:spPr>
        </p:pic>
        <p:pic>
          <p:nvPicPr>
            <p:cNvPr id="3099" name="Picture 23"/>
            <p:cNvPicPr>
              <a:picLocks noChangeAspect="1" noChangeArrowheads="1"/>
            </p:cNvPicPr>
            <p:nvPr/>
          </p:nvPicPr>
          <p:blipFill>
            <a:blip r:embed="rId7"/>
            <a:srcRect/>
            <a:stretch>
              <a:fillRect/>
            </a:stretch>
          </p:blipFill>
          <p:spPr bwMode="auto">
            <a:xfrm>
              <a:off x="4848" y="768"/>
              <a:ext cx="514" cy="629"/>
            </a:xfrm>
            <a:prstGeom prst="rect">
              <a:avLst/>
            </a:prstGeom>
            <a:noFill/>
            <a:ln w="9525">
              <a:noFill/>
              <a:miter lim="800000"/>
              <a:headEnd/>
              <a:tailEnd/>
            </a:ln>
          </p:spPr>
        </p:pic>
      </p:grpSp>
      <p:sp>
        <p:nvSpPr>
          <p:cNvPr id="3089" name="Oval 25"/>
          <p:cNvSpPr>
            <a:spLocks noChangeArrowheads="1"/>
          </p:cNvSpPr>
          <p:nvPr/>
        </p:nvSpPr>
        <p:spPr bwMode="auto">
          <a:xfrm>
            <a:off x="6374878" y="3697288"/>
            <a:ext cx="914400" cy="1023937"/>
          </a:xfrm>
          <a:prstGeom prst="ellipse">
            <a:avLst/>
          </a:prstGeom>
          <a:noFill/>
          <a:ln w="25400" cap="rnd">
            <a:solidFill>
              <a:srgbClr val="C00000"/>
            </a:solidFill>
            <a:prstDash val="sysDot"/>
            <a:round/>
            <a:headEnd/>
            <a:tailEnd/>
          </a:ln>
        </p:spPr>
        <p:txBody>
          <a:bodyPr wrap="none" anchor="ctr"/>
          <a:lstStyle/>
          <a:p>
            <a:endParaRPr lang="en-US" dirty="0"/>
          </a:p>
        </p:txBody>
      </p:sp>
      <p:sp>
        <p:nvSpPr>
          <p:cNvPr id="3090" name="Text Box 26"/>
          <p:cNvSpPr txBox="1">
            <a:spLocks noChangeArrowheads="1"/>
          </p:cNvSpPr>
          <p:nvPr/>
        </p:nvSpPr>
        <p:spPr bwMode="auto">
          <a:xfrm>
            <a:off x="7670278" y="2078038"/>
            <a:ext cx="355600" cy="274637"/>
          </a:xfrm>
          <a:prstGeom prst="rect">
            <a:avLst/>
          </a:prstGeom>
          <a:noFill/>
          <a:ln w="9525">
            <a:noFill/>
            <a:miter lim="800000"/>
            <a:headEnd/>
            <a:tailEnd/>
          </a:ln>
        </p:spPr>
        <p:txBody>
          <a:bodyPr wrap="none">
            <a:spAutoFit/>
          </a:bodyPr>
          <a:lstStyle/>
          <a:p>
            <a:r>
              <a:rPr lang="en-US" sz="1200" dirty="0">
                <a:latin typeface="Calibri" pitchFamily="34" charset="0"/>
                <a:cs typeface="Arial" charset="0"/>
              </a:rPr>
              <a:t>D0</a:t>
            </a:r>
          </a:p>
        </p:txBody>
      </p:sp>
      <p:sp>
        <p:nvSpPr>
          <p:cNvPr id="3091" name="Text Box 27"/>
          <p:cNvSpPr txBox="1">
            <a:spLocks noChangeArrowheads="1"/>
          </p:cNvSpPr>
          <p:nvPr/>
        </p:nvSpPr>
        <p:spPr bwMode="auto">
          <a:xfrm>
            <a:off x="7517878" y="2840038"/>
            <a:ext cx="355600" cy="274637"/>
          </a:xfrm>
          <a:prstGeom prst="rect">
            <a:avLst/>
          </a:prstGeom>
          <a:noFill/>
          <a:ln w="9525">
            <a:noFill/>
            <a:miter lim="800000"/>
            <a:headEnd/>
            <a:tailEnd/>
          </a:ln>
        </p:spPr>
        <p:txBody>
          <a:bodyPr wrap="none">
            <a:spAutoFit/>
          </a:bodyPr>
          <a:lstStyle/>
          <a:p>
            <a:r>
              <a:rPr lang="en-US" sz="1200" dirty="0">
                <a:latin typeface="Calibri" pitchFamily="34" charset="0"/>
                <a:cs typeface="Arial" charset="0"/>
              </a:rPr>
              <a:t>D1</a:t>
            </a:r>
          </a:p>
        </p:txBody>
      </p:sp>
      <p:sp>
        <p:nvSpPr>
          <p:cNvPr id="3092" name="Text Box 28"/>
          <p:cNvSpPr txBox="1">
            <a:spLocks noChangeArrowheads="1"/>
          </p:cNvSpPr>
          <p:nvPr/>
        </p:nvSpPr>
        <p:spPr bwMode="auto">
          <a:xfrm>
            <a:off x="7060678" y="3297238"/>
            <a:ext cx="355600" cy="274637"/>
          </a:xfrm>
          <a:prstGeom prst="rect">
            <a:avLst/>
          </a:prstGeom>
          <a:noFill/>
          <a:ln w="9525">
            <a:noFill/>
            <a:miter lim="800000"/>
            <a:headEnd/>
            <a:tailEnd/>
          </a:ln>
        </p:spPr>
        <p:txBody>
          <a:bodyPr wrap="none">
            <a:spAutoFit/>
          </a:bodyPr>
          <a:lstStyle/>
          <a:p>
            <a:r>
              <a:rPr lang="en-US" sz="1200" dirty="0">
                <a:latin typeface="Calibri" pitchFamily="34" charset="0"/>
                <a:cs typeface="Arial" charset="0"/>
              </a:rPr>
              <a:t>D2</a:t>
            </a:r>
          </a:p>
        </p:txBody>
      </p:sp>
      <p:sp>
        <p:nvSpPr>
          <p:cNvPr id="3093" name="Text Box 29"/>
          <p:cNvSpPr txBox="1">
            <a:spLocks noChangeArrowheads="1"/>
          </p:cNvSpPr>
          <p:nvPr/>
        </p:nvSpPr>
        <p:spPr bwMode="auto">
          <a:xfrm>
            <a:off x="1869553" y="4721225"/>
            <a:ext cx="2212975" cy="892175"/>
          </a:xfrm>
          <a:prstGeom prst="rect">
            <a:avLst/>
          </a:prstGeom>
          <a:noFill/>
          <a:ln w="9525">
            <a:noFill/>
            <a:miter lim="800000"/>
            <a:headEnd/>
            <a:tailEnd/>
          </a:ln>
        </p:spPr>
        <p:txBody>
          <a:bodyPr>
            <a:spAutoFit/>
          </a:bodyPr>
          <a:lstStyle/>
          <a:p>
            <a:pPr algn="ctr"/>
            <a:r>
              <a:rPr lang="en-US" sz="2400" b="1" dirty="0">
                <a:solidFill>
                  <a:srgbClr val="003399"/>
                </a:solidFill>
                <a:latin typeface="Calibri" pitchFamily="34" charset="0"/>
                <a:cs typeface="Arial" charset="0"/>
              </a:rPr>
              <a:t>C Term</a:t>
            </a:r>
          </a:p>
          <a:p>
            <a:pPr algn="ctr"/>
            <a:r>
              <a:rPr lang="en-US" sz="1400" i="1" dirty="0">
                <a:solidFill>
                  <a:srgbClr val="003399"/>
                </a:solidFill>
                <a:latin typeface="Calibri" pitchFamily="34" charset="0"/>
                <a:cs typeface="Arial" charset="0"/>
              </a:rPr>
              <a:t>(Antigen Attached </a:t>
            </a:r>
          </a:p>
          <a:p>
            <a:pPr algn="ctr"/>
            <a:r>
              <a:rPr lang="en-US" sz="1400" i="1" dirty="0">
                <a:solidFill>
                  <a:srgbClr val="003399"/>
                </a:solidFill>
                <a:latin typeface="Calibri" pitchFamily="34" charset="0"/>
                <a:cs typeface="Arial" charset="0"/>
              </a:rPr>
              <a:t>to C-terminus)</a:t>
            </a:r>
          </a:p>
        </p:txBody>
      </p:sp>
      <p:sp>
        <p:nvSpPr>
          <p:cNvPr id="3094" name="Rectangle 32"/>
          <p:cNvSpPr>
            <a:spLocks noChangeArrowheads="1"/>
          </p:cNvSpPr>
          <p:nvPr/>
        </p:nvSpPr>
        <p:spPr bwMode="auto">
          <a:xfrm>
            <a:off x="752475" y="0"/>
            <a:ext cx="8229600" cy="731838"/>
          </a:xfrm>
          <a:prstGeom prst="rect">
            <a:avLst/>
          </a:prstGeom>
          <a:noFill/>
          <a:ln w="9525">
            <a:noFill/>
            <a:miter lim="800000"/>
            <a:headEnd/>
            <a:tailEnd/>
          </a:ln>
        </p:spPr>
        <p:txBody>
          <a:bodyPr/>
          <a:lstStyle/>
          <a:p>
            <a:r>
              <a:rPr lang="en-US" sz="3200" b="1" dirty="0" err="1" smtClean="0">
                <a:solidFill>
                  <a:srgbClr val="235FAB"/>
                </a:solidFill>
                <a:latin typeface="Calibri" pitchFamily="34" charset="0"/>
              </a:rPr>
              <a:t>VaxInnate’s</a:t>
            </a:r>
            <a:r>
              <a:rPr lang="en-US" sz="3200" b="1" dirty="0" smtClean="0">
                <a:solidFill>
                  <a:srgbClr val="235FAB"/>
                </a:solidFill>
                <a:latin typeface="Calibri" pitchFamily="34" charset="0"/>
              </a:rPr>
              <a:t> HA </a:t>
            </a:r>
            <a:r>
              <a:rPr lang="en-US" sz="3200" b="1" dirty="0">
                <a:solidFill>
                  <a:srgbClr val="235FAB"/>
                </a:solidFill>
                <a:latin typeface="Calibri" pitchFamily="34" charset="0"/>
              </a:rPr>
              <a:t>Subunit Vaccines</a:t>
            </a:r>
            <a:br>
              <a:rPr lang="en-US" sz="3200" b="1" dirty="0">
                <a:solidFill>
                  <a:srgbClr val="235FAB"/>
                </a:solidFill>
                <a:latin typeface="Calibri" pitchFamily="34" charset="0"/>
              </a:rPr>
            </a:br>
            <a:r>
              <a:rPr lang="en-US" b="1" dirty="0">
                <a:solidFill>
                  <a:srgbClr val="7FBB43"/>
                </a:solidFill>
                <a:latin typeface="Calibri" pitchFamily="34" charset="0"/>
                <a:cs typeface="Times New Roman" pitchFamily="18" charset="0"/>
              </a:rPr>
              <a:t>Development of </a:t>
            </a:r>
            <a:r>
              <a:rPr lang="en-US" b="1" dirty="0" smtClean="0">
                <a:solidFill>
                  <a:srgbClr val="7FBB43"/>
                </a:solidFill>
                <a:latin typeface="Calibri" pitchFamily="34" charset="0"/>
                <a:cs typeface="Times New Roman" pitchFamily="18" charset="0"/>
              </a:rPr>
              <a:t>Initial </a:t>
            </a:r>
            <a:r>
              <a:rPr lang="en-US" b="1" dirty="0">
                <a:solidFill>
                  <a:srgbClr val="7FBB43"/>
                </a:solidFill>
                <a:latin typeface="Calibri" pitchFamily="34" charset="0"/>
                <a:cs typeface="Times New Roman" pitchFamily="18" charset="0"/>
              </a:rPr>
              <a:t>Vaccine Formats</a:t>
            </a:r>
          </a:p>
        </p:txBody>
      </p:sp>
      <p:sp>
        <p:nvSpPr>
          <p:cNvPr id="3095" name="Oval 33"/>
          <p:cNvSpPr>
            <a:spLocks noChangeArrowheads="1"/>
          </p:cNvSpPr>
          <p:nvPr/>
        </p:nvSpPr>
        <p:spPr bwMode="auto">
          <a:xfrm>
            <a:off x="3414191" y="992188"/>
            <a:ext cx="990600" cy="1023937"/>
          </a:xfrm>
          <a:prstGeom prst="ellipse">
            <a:avLst/>
          </a:prstGeom>
          <a:noFill/>
          <a:ln w="25400" cap="rnd">
            <a:solidFill>
              <a:srgbClr val="C00000"/>
            </a:solidFill>
            <a:prstDash val="sysDot"/>
            <a:round/>
            <a:headEnd/>
            <a:tailEnd/>
          </a:ln>
        </p:spPr>
        <p:txBody>
          <a:bodyPr wrap="none" anchor="ctr"/>
          <a:lstStyle/>
          <a:p>
            <a:endParaRPr lang="en-US" dirty="0"/>
          </a:p>
        </p:txBody>
      </p:sp>
      <p:sp>
        <p:nvSpPr>
          <p:cNvPr id="3096" name="Oval 9"/>
          <p:cNvSpPr>
            <a:spLocks noChangeArrowheads="1"/>
          </p:cNvSpPr>
          <p:nvPr/>
        </p:nvSpPr>
        <p:spPr bwMode="auto">
          <a:xfrm>
            <a:off x="7670278" y="935038"/>
            <a:ext cx="990600" cy="982662"/>
          </a:xfrm>
          <a:prstGeom prst="ellipse">
            <a:avLst/>
          </a:prstGeom>
          <a:noFill/>
          <a:ln w="25400" cap="rnd">
            <a:solidFill>
              <a:srgbClr val="C00000"/>
            </a:solidFill>
            <a:prstDash val="sysDot"/>
            <a:round/>
            <a:headEnd/>
            <a:tailEnd/>
          </a:ln>
        </p:spPr>
        <p:txBody>
          <a:bodyPr wrap="none" anchor="ctr"/>
          <a:lstStyle/>
          <a:p>
            <a:endParaRPr lang="en-US" dirty="0"/>
          </a:p>
        </p:txBody>
      </p:sp>
      <p:sp>
        <p:nvSpPr>
          <p:cNvPr id="9" name="Rounded Rectangle 8"/>
          <p:cNvSpPr/>
          <p:nvPr/>
        </p:nvSpPr>
        <p:spPr>
          <a:xfrm>
            <a:off x="1141956" y="5597891"/>
            <a:ext cx="7524750" cy="762000"/>
          </a:xfrm>
          <a:prstGeom prst="roundRect">
            <a:avLst/>
          </a:prstGeom>
          <a:solidFill>
            <a:srgbClr val="235FAB"/>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smtClean="0"/>
              <a:t>The vaccine format, or point of attachment of the vaccine antigen to </a:t>
            </a:r>
            <a:r>
              <a:rPr lang="en-US" sz="1600" b="1" dirty="0" err="1" smtClean="0"/>
              <a:t>flagellin</a:t>
            </a:r>
            <a:r>
              <a:rPr lang="en-US" sz="1600" b="1" dirty="0" smtClean="0"/>
              <a:t>, can dramatically affect the immunogenicity and safety profile of the vaccine. </a:t>
            </a:r>
            <a:endParaRPr lang="en-US" sz="1600" b="1" dirty="0">
              <a:solidFill>
                <a:schemeClr val="tx1"/>
              </a:solidFill>
              <a:ea typeface="ＭＳ Ｐゴシック" pitchFamily="34" charset="-128"/>
            </a:endParaRPr>
          </a:p>
        </p:txBody>
      </p:sp>
      <p:graphicFrame>
        <p:nvGraphicFramePr>
          <p:cNvPr id="2" name="Object 3"/>
          <p:cNvGraphicFramePr>
            <a:graphicFrameLocks noChangeAspect="1"/>
          </p:cNvGraphicFramePr>
          <p:nvPr/>
        </p:nvGraphicFramePr>
        <p:xfrm>
          <a:off x="1023998" y="1164303"/>
          <a:ext cx="965459" cy="3123025"/>
        </p:xfrm>
        <a:graphic>
          <a:graphicData uri="http://schemas.openxmlformats.org/presentationml/2006/ole">
            <p:oleObj spid="_x0000_s1192965" name="Image" r:id="rId8" imgW="1160995" imgH="3364999" progId="">
              <p:embed/>
            </p:oleObj>
          </a:graphicData>
        </a:graphic>
      </p:graphicFrame>
      <p:sp>
        <p:nvSpPr>
          <p:cNvPr id="32" name="Text Box 5"/>
          <p:cNvSpPr txBox="1">
            <a:spLocks noChangeArrowheads="1"/>
          </p:cNvSpPr>
          <p:nvPr/>
        </p:nvSpPr>
        <p:spPr bwMode="auto">
          <a:xfrm>
            <a:off x="784824" y="4263456"/>
            <a:ext cx="1466850" cy="366712"/>
          </a:xfrm>
          <a:prstGeom prst="rect">
            <a:avLst/>
          </a:prstGeom>
          <a:noFill/>
          <a:ln w="9525">
            <a:noFill/>
            <a:miter lim="800000"/>
            <a:headEnd/>
            <a:tailEnd/>
          </a:ln>
        </p:spPr>
        <p:txBody>
          <a:bodyPr wrap="none">
            <a:spAutoFit/>
          </a:bodyPr>
          <a:lstStyle/>
          <a:p>
            <a:r>
              <a:rPr lang="en-US" b="1" dirty="0">
                <a:solidFill>
                  <a:srgbClr val="003399"/>
                </a:solidFill>
                <a:latin typeface="Calibri" pitchFamily="34" charset="0"/>
              </a:rPr>
              <a:t>HA Monomer</a:t>
            </a:r>
          </a:p>
        </p:txBody>
      </p:sp>
      <p:sp>
        <p:nvSpPr>
          <p:cNvPr id="33" name="Oval 33"/>
          <p:cNvSpPr>
            <a:spLocks noChangeArrowheads="1"/>
          </p:cNvSpPr>
          <p:nvPr/>
        </p:nvSpPr>
        <p:spPr bwMode="auto">
          <a:xfrm>
            <a:off x="1043796" y="1112808"/>
            <a:ext cx="1061049" cy="1173192"/>
          </a:xfrm>
          <a:prstGeom prst="ellipse">
            <a:avLst/>
          </a:prstGeom>
          <a:noFill/>
          <a:ln w="25400" cap="rnd">
            <a:solidFill>
              <a:srgbClr val="C00000"/>
            </a:solidFill>
            <a:prstDash val="sysDot"/>
            <a:round/>
            <a:headEnd/>
            <a:tailEnd/>
          </a:ln>
        </p:spPr>
        <p:txBody>
          <a:bodyPr wrap="none" anchor="ctr"/>
          <a:lstStyle/>
          <a:p>
            <a:endParaRPr lang="en-US" dirty="0"/>
          </a:p>
        </p:txBody>
      </p:sp>
      <p:sp>
        <p:nvSpPr>
          <p:cNvPr id="34" name="Right Arrow 33"/>
          <p:cNvSpPr/>
          <p:nvPr/>
        </p:nvSpPr>
        <p:spPr>
          <a:xfrm>
            <a:off x="2294626" y="1518249"/>
            <a:ext cx="560717" cy="18978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5" name="Text Box 18"/>
          <p:cNvSpPr txBox="1">
            <a:spLocks noChangeArrowheads="1"/>
          </p:cNvSpPr>
          <p:nvPr/>
        </p:nvSpPr>
        <p:spPr bwMode="auto">
          <a:xfrm>
            <a:off x="1981137" y="993955"/>
            <a:ext cx="1091966" cy="523220"/>
          </a:xfrm>
          <a:prstGeom prst="rect">
            <a:avLst/>
          </a:prstGeom>
          <a:noFill/>
          <a:ln w="9525" algn="ctr">
            <a:noFill/>
            <a:miter lim="800000"/>
            <a:headEnd/>
            <a:tailEnd/>
          </a:ln>
        </p:spPr>
        <p:txBody>
          <a:bodyPr wrap="none">
            <a:spAutoFit/>
          </a:bodyPr>
          <a:lstStyle/>
          <a:p>
            <a:pPr algn="ctr"/>
            <a:r>
              <a:rPr lang="en-US" sz="1400" b="1" dirty="0">
                <a:solidFill>
                  <a:srgbClr val="003399"/>
                </a:solidFill>
                <a:latin typeface="Calibri" pitchFamily="34" charset="0"/>
              </a:rPr>
              <a:t>HA Globular</a:t>
            </a:r>
          </a:p>
          <a:p>
            <a:pPr algn="ctr"/>
            <a:r>
              <a:rPr lang="en-US" sz="1400" b="1" dirty="0">
                <a:solidFill>
                  <a:srgbClr val="003399"/>
                </a:solidFill>
                <a:latin typeface="Calibri" pitchFamily="34" charset="0"/>
              </a:rPr>
              <a:t>Head</a:t>
            </a:r>
          </a:p>
        </p:txBody>
      </p:sp>
      <p:sp>
        <p:nvSpPr>
          <p:cNvPr id="36" name="Slide Number Placeholder 35"/>
          <p:cNvSpPr>
            <a:spLocks noGrp="1"/>
          </p:cNvSpPr>
          <p:nvPr>
            <p:ph type="sldNum" sz="quarter" idx="10"/>
          </p:nvPr>
        </p:nvSpPr>
        <p:spPr>
          <a:xfrm>
            <a:off x="796809" y="6356350"/>
            <a:ext cx="2133600" cy="365125"/>
          </a:xfrm>
        </p:spPr>
        <p:txBody>
          <a:bodyPr/>
          <a:lstStyle/>
          <a:p>
            <a:pPr>
              <a:defRPr/>
            </a:pPr>
            <a:fld id="{82E2232A-5427-4687-B04D-E2996AB2C972}" type="slidenum">
              <a:rPr lang="en-US" b="1" smtClean="0">
                <a:solidFill>
                  <a:srgbClr val="00B050"/>
                </a:solidFill>
              </a:rPr>
              <a:pPr>
                <a:defRPr/>
              </a:pPr>
              <a:t>3</a:t>
            </a:fld>
            <a:endParaRPr lang="en-US" b="1" dirty="0">
              <a:solidFill>
                <a:srgbClr val="00B050"/>
              </a:solidFill>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Rationale for Flu B vaccine Design</a:t>
            </a:r>
            <a:endParaRPr lang="en-US" dirty="0"/>
          </a:p>
        </p:txBody>
      </p:sp>
      <p:sp>
        <p:nvSpPr>
          <p:cNvPr id="3" name="Content Placeholder 2"/>
          <p:cNvSpPr>
            <a:spLocks noGrp="1"/>
          </p:cNvSpPr>
          <p:nvPr>
            <p:ph idx="1"/>
          </p:nvPr>
        </p:nvSpPr>
        <p:spPr/>
        <p:txBody>
          <a:bodyPr/>
          <a:lstStyle/>
          <a:p>
            <a:r>
              <a:rPr lang="en-US" sz="1800" dirty="0" smtClean="0"/>
              <a:t>A major difference between the influenza A and B globular head domains is their </a:t>
            </a:r>
            <a:r>
              <a:rPr lang="en-US" sz="1800" dirty="0" err="1" smtClean="0"/>
              <a:t>iso</a:t>
            </a:r>
            <a:r>
              <a:rPr lang="en-US" sz="1800" dirty="0" smtClean="0"/>
              <a:t>-electric points (</a:t>
            </a:r>
            <a:r>
              <a:rPr lang="en-US" sz="1800" dirty="0" err="1" smtClean="0"/>
              <a:t>pIs</a:t>
            </a:r>
            <a:r>
              <a:rPr lang="en-US" sz="1800" dirty="0" smtClean="0"/>
              <a:t>), which for influenza B is among the highest (above 9.0 for the HA1 subunit) as compared to most influenza A HA1s. </a:t>
            </a:r>
            <a:r>
              <a:rPr lang="en-US" sz="1800" dirty="0" err="1" smtClean="0"/>
              <a:t>Flagellin</a:t>
            </a:r>
            <a:r>
              <a:rPr lang="en-US" sz="1800" dirty="0" smtClean="0"/>
              <a:t>, on the other hand, has </a:t>
            </a:r>
            <a:r>
              <a:rPr lang="en-US" sz="1800" dirty="0" err="1" smtClean="0"/>
              <a:t>pI</a:t>
            </a:r>
            <a:r>
              <a:rPr lang="en-US" sz="1800" dirty="0" smtClean="0"/>
              <a:t> around 5. </a:t>
            </a:r>
          </a:p>
          <a:p>
            <a:r>
              <a:rPr lang="en-US" sz="1800" dirty="0" smtClean="0"/>
              <a:t>We speculated that the positively charged influenza B HA heads might be interacting with the negatively charged </a:t>
            </a:r>
            <a:r>
              <a:rPr lang="en-US" sz="1800" dirty="0" err="1" smtClean="0"/>
              <a:t>flagellin</a:t>
            </a:r>
            <a:r>
              <a:rPr lang="en-US" sz="1800" dirty="0" smtClean="0"/>
              <a:t> at neutral pH, thereby interfering with TLR5 signaling and/or antigen presentation.</a:t>
            </a:r>
          </a:p>
          <a:p>
            <a:r>
              <a:rPr lang="en-US" sz="1800" dirty="0" smtClean="0"/>
              <a:t>To test this, we introduced two negatively charged residues, to mitigate potential charge interactions, in the region linking HA to </a:t>
            </a:r>
            <a:r>
              <a:rPr lang="en-US" sz="1800" dirty="0" err="1" smtClean="0"/>
              <a:t>flagellin</a:t>
            </a:r>
            <a:r>
              <a:rPr lang="en-US" sz="1800" dirty="0" smtClean="0"/>
              <a:t> in the R3 format.</a:t>
            </a:r>
          </a:p>
          <a:p>
            <a:r>
              <a:rPr lang="en-US" sz="1800" dirty="0" smtClean="0"/>
              <a:t>We also generated a second construct in which the globular head was inserted into D3 rather than fully replacing it, to form the D3Ins format. The latter design serves to move the globular head further away from the primary TLR5 binding sites in D1.</a:t>
            </a:r>
            <a:endParaRPr lang="en-US" sz="1800" dirty="0"/>
          </a:p>
        </p:txBody>
      </p:sp>
      <p:sp>
        <p:nvSpPr>
          <p:cNvPr id="4" name="Slide Number Placeholder 3"/>
          <p:cNvSpPr>
            <a:spLocks noGrp="1"/>
          </p:cNvSpPr>
          <p:nvPr>
            <p:ph type="sldNum" sz="quarter" idx="10"/>
          </p:nvPr>
        </p:nvSpPr>
        <p:spPr>
          <a:xfrm>
            <a:off x="796809" y="6356350"/>
            <a:ext cx="2133600" cy="365125"/>
          </a:xfrm>
        </p:spPr>
        <p:txBody>
          <a:bodyPr/>
          <a:lstStyle/>
          <a:p>
            <a:pPr>
              <a:defRPr/>
            </a:pPr>
            <a:fld id="{F5247097-A335-4C6D-9342-533314C88624}" type="slidenum">
              <a:rPr lang="en-US" smtClean="0">
                <a:solidFill>
                  <a:srgbClr val="00B050"/>
                </a:solidFill>
              </a:rPr>
              <a:pPr>
                <a:defRPr/>
              </a:pPr>
              <a:t>4</a:t>
            </a:fld>
            <a:endParaRPr lang="en-US" dirty="0">
              <a:solidFill>
                <a:srgbClr val="00B05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0613" y="177358"/>
            <a:ext cx="7596187" cy="1028700"/>
          </a:xfrm>
        </p:spPr>
        <p:txBody>
          <a:bodyPr/>
          <a:lstStyle/>
          <a:p>
            <a:r>
              <a:rPr lang="en-US" dirty="0" smtClean="0"/>
              <a:t>Design of Flu B Vaccines</a:t>
            </a:r>
            <a:br>
              <a:rPr lang="en-US" dirty="0" smtClean="0"/>
            </a:br>
            <a:r>
              <a:rPr lang="en-US" sz="2800" dirty="0" smtClean="0">
                <a:solidFill>
                  <a:srgbClr val="92D050"/>
                </a:solidFill>
              </a:rPr>
              <a:t>R3 and D3Ins Format</a:t>
            </a:r>
            <a:endParaRPr lang="en-US" sz="2800" dirty="0">
              <a:solidFill>
                <a:srgbClr val="92D050"/>
              </a:solidFill>
            </a:endParaRPr>
          </a:p>
        </p:txBody>
      </p:sp>
      <p:sp>
        <p:nvSpPr>
          <p:cNvPr id="4" name="Slide Number Placeholder 3"/>
          <p:cNvSpPr>
            <a:spLocks noGrp="1"/>
          </p:cNvSpPr>
          <p:nvPr>
            <p:ph type="sldNum" sz="quarter" idx="10"/>
          </p:nvPr>
        </p:nvSpPr>
        <p:spPr>
          <a:xfrm>
            <a:off x="788926" y="6356350"/>
            <a:ext cx="2133600" cy="365125"/>
          </a:xfrm>
        </p:spPr>
        <p:txBody>
          <a:bodyPr/>
          <a:lstStyle/>
          <a:p>
            <a:pPr>
              <a:defRPr/>
            </a:pPr>
            <a:fld id="{F5247097-A335-4C6D-9342-533314C88624}" type="slidenum">
              <a:rPr lang="en-US" b="1" smtClean="0">
                <a:solidFill>
                  <a:srgbClr val="00B050"/>
                </a:solidFill>
              </a:rPr>
              <a:pPr>
                <a:defRPr/>
              </a:pPr>
              <a:t>5</a:t>
            </a:fld>
            <a:endParaRPr lang="en-US" b="1" dirty="0">
              <a:solidFill>
                <a:srgbClr val="00B050"/>
              </a:solidFill>
            </a:endParaRPr>
          </a:p>
        </p:txBody>
      </p:sp>
      <p:pic>
        <p:nvPicPr>
          <p:cNvPr id="1178627" name="Picture 3"/>
          <p:cNvPicPr>
            <a:picLocks noChangeAspect="1" noChangeArrowheads="1"/>
          </p:cNvPicPr>
          <p:nvPr/>
        </p:nvPicPr>
        <p:blipFill>
          <a:blip r:embed="rId2"/>
          <a:srcRect/>
          <a:stretch>
            <a:fillRect/>
          </a:stretch>
        </p:blipFill>
        <p:spPr bwMode="auto">
          <a:xfrm>
            <a:off x="1180107" y="1570011"/>
            <a:ext cx="7481887" cy="3689350"/>
          </a:xfrm>
          <a:prstGeom prst="rect">
            <a:avLst/>
          </a:prstGeom>
          <a:noFill/>
          <a:ln w="9525">
            <a:noFill/>
            <a:miter lim="800000"/>
            <a:headEnd/>
            <a:tailEnd/>
          </a:ln>
          <a:effectLst/>
        </p:spPr>
      </p:pic>
      <p:sp>
        <p:nvSpPr>
          <p:cNvPr id="5" name="Rounded Rectangle 4"/>
          <p:cNvSpPr/>
          <p:nvPr/>
        </p:nvSpPr>
        <p:spPr>
          <a:xfrm>
            <a:off x="1141956" y="5526332"/>
            <a:ext cx="7524750" cy="762000"/>
          </a:xfrm>
          <a:prstGeom prst="roundRect">
            <a:avLst/>
          </a:prstGeom>
          <a:solidFill>
            <a:srgbClr val="235FAB"/>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smtClean="0"/>
              <a:t>The vaccine format design aims to reduce charge-charge interactions between HA head and </a:t>
            </a:r>
            <a:r>
              <a:rPr lang="en-US" sz="1600" b="1" dirty="0" err="1" smtClean="0"/>
              <a:t>flagellin</a:t>
            </a:r>
            <a:r>
              <a:rPr lang="en-US" sz="1600" b="1" dirty="0" smtClean="0"/>
              <a:t> to facilitate antigen presentation and TLR5 signaling.</a:t>
            </a:r>
            <a:endParaRPr lang="en-US" sz="1600" b="1" dirty="0">
              <a:solidFill>
                <a:schemeClr val="tx1"/>
              </a:solidFill>
              <a:ea typeface="ＭＳ Ｐゴシック" pitchFamily="34" charset="-128"/>
            </a:endParaRPr>
          </a:p>
        </p:txBody>
      </p:sp>
      <p:sp>
        <p:nvSpPr>
          <p:cNvPr id="6" name="Oval 5"/>
          <p:cNvSpPr/>
          <p:nvPr/>
        </p:nvSpPr>
        <p:spPr>
          <a:xfrm>
            <a:off x="5360275" y="2412124"/>
            <a:ext cx="220717" cy="204952"/>
          </a:xfrm>
          <a:prstGeom prst="ellipse">
            <a:avLst/>
          </a:prstGeom>
          <a:noFill/>
          <a:ln w="9525">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7830277" y="2328034"/>
            <a:ext cx="220717" cy="204952"/>
          </a:xfrm>
          <a:prstGeom prst="ellipse">
            <a:avLst/>
          </a:prstGeom>
          <a:noFill/>
          <a:ln w="9525">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p:cNvSpPr>
            <a:spLocks noGrp="1"/>
          </p:cNvSpPr>
          <p:nvPr>
            <p:ph/>
          </p:nvPr>
        </p:nvSpPr>
        <p:spPr>
          <a:xfrm>
            <a:off x="5979382" y="1844683"/>
            <a:ext cx="2675614" cy="2934035"/>
          </a:xfrm>
        </p:spPr>
        <p:txBody>
          <a:bodyPr/>
          <a:lstStyle/>
          <a:p>
            <a:r>
              <a:rPr lang="en-US" sz="1400" dirty="0" smtClean="0"/>
              <a:t>BALB/c mice (6 per group) were immunized </a:t>
            </a:r>
            <a:r>
              <a:rPr lang="en-US" sz="1400" dirty="0" err="1" smtClean="0"/>
              <a:t>s.c</a:t>
            </a:r>
            <a:r>
              <a:rPr lang="en-US" sz="1400" dirty="0" smtClean="0"/>
              <a:t>. </a:t>
            </a:r>
            <a:r>
              <a:rPr lang="en-US" sz="1400" dirty="0" smtClean="0">
                <a:solidFill>
                  <a:schemeClr val="tx1"/>
                </a:solidFill>
              </a:rPr>
              <a:t>twice (3 weeks apart) </a:t>
            </a:r>
            <a:r>
              <a:rPr lang="en-US" sz="1400" dirty="0" smtClean="0"/>
              <a:t>with 6  </a:t>
            </a:r>
            <a:r>
              <a:rPr lang="en-US" sz="1400" dirty="0" smtClean="0">
                <a:latin typeface="Symbol" pitchFamily="18" charset="2"/>
              </a:rPr>
              <a:t>m</a:t>
            </a:r>
            <a:r>
              <a:rPr lang="en-US" sz="1400" dirty="0" smtClean="0"/>
              <a:t>g of Flu B vaccines. </a:t>
            </a:r>
          </a:p>
          <a:p>
            <a:r>
              <a:rPr lang="en-US" sz="1400" dirty="0" smtClean="0"/>
              <a:t>Sera were harvested two weeks post the booster and evaluated for HAI titers using ether extracted B/Wisconsin/01/2010 virus antigen. Titers of individual mice with GMTs are shown.</a:t>
            </a:r>
            <a:endParaRPr lang="en-US" sz="1400" dirty="0"/>
          </a:p>
        </p:txBody>
      </p:sp>
      <p:sp>
        <p:nvSpPr>
          <p:cNvPr id="7" name="Slide Number Placeholder 6"/>
          <p:cNvSpPr>
            <a:spLocks noGrp="1"/>
          </p:cNvSpPr>
          <p:nvPr>
            <p:ph type="sldNum" sz="quarter" idx="10"/>
          </p:nvPr>
        </p:nvSpPr>
        <p:spPr>
          <a:xfrm>
            <a:off x="796809" y="6356350"/>
            <a:ext cx="2133600" cy="365125"/>
          </a:xfrm>
        </p:spPr>
        <p:txBody>
          <a:bodyPr/>
          <a:lstStyle/>
          <a:p>
            <a:fld id="{5AEBBB9F-9E83-4D44-8390-A08DEDA76559}" type="slidenum">
              <a:rPr lang="en-US" b="1" smtClean="0">
                <a:solidFill>
                  <a:srgbClr val="00B050"/>
                </a:solidFill>
              </a:rPr>
              <a:pPr/>
              <a:t>6</a:t>
            </a:fld>
            <a:endParaRPr lang="en-US" b="1" dirty="0">
              <a:solidFill>
                <a:srgbClr val="00B050"/>
              </a:solidFill>
            </a:endParaRPr>
          </a:p>
        </p:txBody>
      </p:sp>
      <p:sp>
        <p:nvSpPr>
          <p:cNvPr id="2" name="Title 1"/>
          <p:cNvSpPr>
            <a:spLocks noGrp="1"/>
          </p:cNvSpPr>
          <p:nvPr>
            <p:ph type="title" idx="4294967295"/>
          </p:nvPr>
        </p:nvSpPr>
        <p:spPr>
          <a:xfrm>
            <a:off x="910483" y="206375"/>
            <a:ext cx="7796212" cy="1143000"/>
          </a:xfrm>
        </p:spPr>
        <p:txBody>
          <a:bodyPr>
            <a:noAutofit/>
          </a:bodyPr>
          <a:lstStyle/>
          <a:p>
            <a:r>
              <a:rPr lang="en-US" sz="3200" b="1" dirty="0" smtClean="0"/>
              <a:t>Comparison of R3 and D3Ins formats in Mice</a:t>
            </a:r>
            <a:br>
              <a:rPr lang="en-US" sz="3200" b="1" dirty="0" smtClean="0"/>
            </a:br>
            <a:r>
              <a:rPr lang="en-US" sz="2800" b="1" dirty="0" smtClean="0">
                <a:solidFill>
                  <a:srgbClr val="92D050"/>
                </a:solidFill>
              </a:rPr>
              <a:t>Neutralizing Antibody Responses (HAI)</a:t>
            </a:r>
            <a:endParaRPr lang="en-US" sz="3200" b="1" dirty="0">
              <a:solidFill>
                <a:srgbClr val="92D050"/>
              </a:solidFill>
            </a:endParaRPr>
          </a:p>
        </p:txBody>
      </p:sp>
      <p:pic>
        <p:nvPicPr>
          <p:cNvPr id="1179650" name="Picture 2"/>
          <p:cNvPicPr>
            <a:picLocks noChangeAspect="1" noChangeArrowheads="1"/>
          </p:cNvPicPr>
          <p:nvPr/>
        </p:nvPicPr>
        <p:blipFill>
          <a:blip r:embed="rId2"/>
          <a:srcRect/>
          <a:stretch>
            <a:fillRect/>
          </a:stretch>
        </p:blipFill>
        <p:spPr bwMode="auto">
          <a:xfrm>
            <a:off x="421583" y="1280180"/>
            <a:ext cx="6163003" cy="3379294"/>
          </a:xfrm>
          <a:prstGeom prst="rect">
            <a:avLst/>
          </a:prstGeom>
          <a:noFill/>
          <a:ln w="9525">
            <a:noFill/>
            <a:miter lim="800000"/>
            <a:headEnd/>
            <a:tailEnd/>
          </a:ln>
          <a:effectLst/>
        </p:spPr>
      </p:pic>
      <p:sp>
        <p:nvSpPr>
          <p:cNvPr id="6" name="Rounded Rectangle 5"/>
          <p:cNvSpPr/>
          <p:nvPr/>
        </p:nvSpPr>
        <p:spPr>
          <a:xfrm>
            <a:off x="1141956" y="5446643"/>
            <a:ext cx="7524750" cy="890547"/>
          </a:xfrm>
          <a:prstGeom prst="roundRect">
            <a:avLst/>
          </a:prstGeom>
          <a:solidFill>
            <a:srgbClr val="235FAB"/>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smtClean="0"/>
              <a:t>Introduction of the two negatively charged residues in the linking region of the R3 construct modestly improved titers. The use of the D3Ins format provided the most significant improvement in HAI titers.</a:t>
            </a:r>
            <a:endParaRPr lang="en-US" sz="1600" b="1" dirty="0">
              <a:solidFill>
                <a:schemeClr val="tx1"/>
              </a:solidFill>
              <a:ea typeface="ＭＳ Ｐゴシック" pitchFamily="34" charset="-128"/>
            </a:endParaRPr>
          </a:p>
        </p:txBody>
      </p:sp>
      <p:sp>
        <p:nvSpPr>
          <p:cNvPr id="12" name="TextBox 11"/>
          <p:cNvSpPr txBox="1"/>
          <p:nvPr/>
        </p:nvSpPr>
        <p:spPr>
          <a:xfrm>
            <a:off x="1081387" y="4937768"/>
            <a:ext cx="5390983" cy="400110"/>
          </a:xfrm>
          <a:prstGeom prst="rect">
            <a:avLst/>
          </a:prstGeom>
          <a:noFill/>
        </p:spPr>
        <p:txBody>
          <a:bodyPr wrap="square" rtlCol="0">
            <a:spAutoFit/>
          </a:bodyPr>
          <a:lstStyle/>
          <a:p>
            <a:r>
              <a:rPr lang="en-US" sz="1000" b="1" dirty="0" smtClean="0"/>
              <a:t>HL719</a:t>
            </a:r>
            <a:r>
              <a:rPr lang="en-US" sz="1000" dirty="0" smtClean="0"/>
              <a:t> (</a:t>
            </a:r>
            <a:r>
              <a:rPr lang="en-US" sz="1000" dirty="0" smtClean="0">
                <a:solidFill>
                  <a:srgbClr val="00B050"/>
                </a:solidFill>
              </a:rPr>
              <a:t>R3 B/WI</a:t>
            </a:r>
            <a:r>
              <a:rPr lang="en-US" sz="1000" dirty="0" smtClean="0"/>
              <a:t>, an R3 format), </a:t>
            </a:r>
            <a:r>
              <a:rPr lang="en-US" sz="1000" b="1" dirty="0" smtClean="0"/>
              <a:t>HL724</a:t>
            </a:r>
            <a:r>
              <a:rPr lang="en-US" sz="1000" dirty="0" smtClean="0"/>
              <a:t> (</a:t>
            </a:r>
            <a:r>
              <a:rPr lang="en-US" sz="1000" dirty="0" smtClean="0">
                <a:solidFill>
                  <a:srgbClr val="00B050"/>
                </a:solidFill>
              </a:rPr>
              <a:t>R3 B/WI</a:t>
            </a:r>
            <a:r>
              <a:rPr lang="en-US" sz="1000" dirty="0" smtClean="0"/>
              <a:t>, an R3 with negative charges in the linker), </a:t>
            </a:r>
          </a:p>
          <a:p>
            <a:r>
              <a:rPr lang="en-US" sz="1000" b="1" dirty="0" smtClean="0"/>
              <a:t>HL772</a:t>
            </a:r>
            <a:r>
              <a:rPr lang="en-US" sz="1000" dirty="0" smtClean="0"/>
              <a:t> (</a:t>
            </a:r>
            <a:r>
              <a:rPr lang="en-US" sz="1000" dirty="0" smtClean="0">
                <a:solidFill>
                  <a:srgbClr val="00B050"/>
                </a:solidFill>
              </a:rPr>
              <a:t>D3Ins B/WI </a:t>
            </a:r>
            <a:r>
              <a:rPr lang="en-US" sz="1000" dirty="0" smtClean="0"/>
              <a:t>, a D3Ins format), F147 buffer</a:t>
            </a:r>
            <a:endParaRPr lang="en-US" sz="1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p:nvPr>
        </p:nvSpPr>
        <p:spPr>
          <a:xfrm>
            <a:off x="5907819" y="1630003"/>
            <a:ext cx="2778981" cy="3347514"/>
          </a:xfrm>
        </p:spPr>
        <p:txBody>
          <a:bodyPr/>
          <a:lstStyle/>
          <a:p>
            <a:r>
              <a:rPr lang="en-US" sz="1400" dirty="0" smtClean="0"/>
              <a:t>BALB/c mice (n = 5) were immunized once (</a:t>
            </a:r>
            <a:r>
              <a:rPr lang="en-US" sz="1400" dirty="0" err="1" smtClean="0"/>
              <a:t>i.m</a:t>
            </a:r>
            <a:r>
              <a:rPr lang="en-US" sz="1400" dirty="0" smtClean="0"/>
              <a:t>.), sera harvested 3 h later and evaluated for IL-6 and TNF levels using a mouse </a:t>
            </a:r>
            <a:r>
              <a:rPr lang="en-US" sz="1400" dirty="0" err="1" smtClean="0"/>
              <a:t>cytometric</a:t>
            </a:r>
            <a:r>
              <a:rPr lang="en-US" sz="1400" dirty="0" smtClean="0"/>
              <a:t> bead array (CBA) from BD Biosciences.</a:t>
            </a:r>
          </a:p>
          <a:p>
            <a:r>
              <a:rPr lang="en-US" sz="1400" dirty="0" smtClean="0"/>
              <a:t>HL185 (R3 A/CA07): positive control; HL719, (R3 format, B/WI), HL724 (R3 B/WI with negative charges in the linker) and HL772 (D3Ins format, B/WI ). </a:t>
            </a:r>
            <a:endParaRPr lang="en-US" sz="1400" dirty="0"/>
          </a:p>
        </p:txBody>
      </p:sp>
      <p:sp>
        <p:nvSpPr>
          <p:cNvPr id="4" name="Slide Number Placeholder 3"/>
          <p:cNvSpPr>
            <a:spLocks noGrp="1"/>
          </p:cNvSpPr>
          <p:nvPr>
            <p:ph type="sldNum" sz="quarter" idx="10"/>
          </p:nvPr>
        </p:nvSpPr>
        <p:spPr>
          <a:xfrm>
            <a:off x="796809" y="6356350"/>
            <a:ext cx="2133600" cy="365125"/>
          </a:xfrm>
          <a:prstGeom prst="rect">
            <a:avLst/>
          </a:prstGeom>
        </p:spPr>
        <p:txBody>
          <a:bodyPr/>
          <a:lstStyle/>
          <a:p>
            <a:fld id="{5AEBBB9F-9E83-4D44-8390-A08DEDA76559}" type="slidenum">
              <a:rPr lang="en-US" b="1" smtClean="0">
                <a:solidFill>
                  <a:srgbClr val="00B050"/>
                </a:solidFill>
              </a:rPr>
              <a:pPr/>
              <a:t>7</a:t>
            </a:fld>
            <a:endParaRPr lang="en-US" b="1" dirty="0">
              <a:solidFill>
                <a:srgbClr val="00B050"/>
              </a:solidFill>
            </a:endParaRPr>
          </a:p>
        </p:txBody>
      </p:sp>
      <p:sp>
        <p:nvSpPr>
          <p:cNvPr id="2" name="Title 1"/>
          <p:cNvSpPr>
            <a:spLocks noGrp="1"/>
          </p:cNvSpPr>
          <p:nvPr>
            <p:ph type="title" idx="4294967295"/>
          </p:nvPr>
        </p:nvSpPr>
        <p:spPr>
          <a:xfrm>
            <a:off x="903782" y="141193"/>
            <a:ext cx="7596187" cy="1028700"/>
          </a:xfrm>
        </p:spPr>
        <p:txBody>
          <a:bodyPr>
            <a:noAutofit/>
          </a:bodyPr>
          <a:lstStyle/>
          <a:p>
            <a:r>
              <a:rPr lang="en-US" sz="3200" b="1" dirty="0" err="1" smtClean="0"/>
              <a:t>Flagellin</a:t>
            </a:r>
            <a:r>
              <a:rPr lang="en-US" sz="3200" b="1" dirty="0" smtClean="0"/>
              <a:t> function of the fusion vaccines </a:t>
            </a:r>
            <a:br>
              <a:rPr lang="en-US" sz="3200" b="1" dirty="0" smtClean="0"/>
            </a:br>
            <a:r>
              <a:rPr lang="en-US" sz="2800" dirty="0" smtClean="0">
                <a:solidFill>
                  <a:srgbClr val="92D050"/>
                </a:solidFill>
              </a:rPr>
              <a:t>TLR5 Activity by </a:t>
            </a:r>
            <a:r>
              <a:rPr lang="en-US" sz="2800" i="1" dirty="0" smtClean="0">
                <a:solidFill>
                  <a:srgbClr val="92D050"/>
                </a:solidFill>
              </a:rPr>
              <a:t>In Vivo </a:t>
            </a:r>
            <a:r>
              <a:rPr lang="en-US" sz="2800" dirty="0" smtClean="0">
                <a:solidFill>
                  <a:srgbClr val="92D050"/>
                </a:solidFill>
              </a:rPr>
              <a:t>Cytokine Assay</a:t>
            </a:r>
            <a:endParaRPr lang="en-US" sz="3200" b="1" dirty="0">
              <a:solidFill>
                <a:srgbClr val="92D050"/>
              </a:solidFill>
            </a:endParaRPr>
          </a:p>
        </p:txBody>
      </p:sp>
      <p:pic>
        <p:nvPicPr>
          <p:cNvPr id="1180674" name="Picture 2"/>
          <p:cNvPicPr>
            <a:picLocks noChangeAspect="1" noChangeArrowheads="1"/>
          </p:cNvPicPr>
          <p:nvPr/>
        </p:nvPicPr>
        <p:blipFill>
          <a:blip r:embed="rId2"/>
          <a:srcRect/>
          <a:stretch>
            <a:fillRect/>
          </a:stretch>
        </p:blipFill>
        <p:spPr bwMode="auto">
          <a:xfrm>
            <a:off x="1144978" y="1137037"/>
            <a:ext cx="4560937" cy="4490537"/>
          </a:xfrm>
          <a:prstGeom prst="rect">
            <a:avLst/>
          </a:prstGeom>
          <a:noFill/>
          <a:ln w="9525">
            <a:noFill/>
            <a:miter lim="800000"/>
            <a:headEnd/>
            <a:tailEnd/>
          </a:ln>
          <a:effectLst/>
        </p:spPr>
      </p:pic>
      <p:sp>
        <p:nvSpPr>
          <p:cNvPr id="8" name="Rounded Rectangle 7"/>
          <p:cNvSpPr/>
          <p:nvPr/>
        </p:nvSpPr>
        <p:spPr>
          <a:xfrm>
            <a:off x="1141956" y="5645428"/>
            <a:ext cx="7524750" cy="699713"/>
          </a:xfrm>
          <a:prstGeom prst="roundRect">
            <a:avLst/>
          </a:prstGeom>
          <a:solidFill>
            <a:srgbClr val="235FAB"/>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smtClean="0"/>
              <a:t>The results show that introduction of the two negatively charged residues provides an incremental improvement while movement of the globular head to the D3Ins position provides a distinct improvement in the TLR5 activity, particularly as measured by IL-6 production</a:t>
            </a:r>
            <a:endParaRPr lang="en-US" sz="1300" b="1" dirty="0">
              <a:solidFill>
                <a:schemeClr val="tx1"/>
              </a:solidFill>
              <a:ea typeface="ＭＳ Ｐゴシック" pitchFamily="34"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p:cNvSpPr>
            <a:spLocks noGrp="1"/>
          </p:cNvSpPr>
          <p:nvPr>
            <p:ph/>
          </p:nvPr>
        </p:nvSpPr>
        <p:spPr>
          <a:xfrm>
            <a:off x="6131349" y="1407959"/>
            <a:ext cx="2667663" cy="3944447"/>
          </a:xfrm>
        </p:spPr>
        <p:txBody>
          <a:bodyPr/>
          <a:lstStyle/>
          <a:p>
            <a:r>
              <a:rPr lang="en-US" sz="1400" dirty="0" smtClean="0"/>
              <a:t>NIA</a:t>
            </a:r>
            <a:r>
              <a:rPr lang="en-US" sz="1400" b="1" dirty="0" smtClean="0"/>
              <a:t> </a:t>
            </a:r>
            <a:r>
              <a:rPr lang="en-US" sz="1400" dirty="0" smtClean="0"/>
              <a:t>measures the ability of a vaccine candidate to bind and deplete neutralizing antibodies presented in the immune serum, thereby assessing the integrity of neutralizing </a:t>
            </a:r>
            <a:r>
              <a:rPr lang="en-US" sz="1400" dirty="0" err="1" smtClean="0"/>
              <a:t>epitopes</a:t>
            </a:r>
            <a:r>
              <a:rPr lang="en-US" sz="1400" dirty="0" smtClean="0"/>
              <a:t> on the </a:t>
            </a:r>
            <a:r>
              <a:rPr lang="en-US" sz="1400" dirty="0" err="1" smtClean="0"/>
              <a:t>flagellin</a:t>
            </a:r>
            <a:r>
              <a:rPr lang="en-US" sz="1400" dirty="0" smtClean="0"/>
              <a:t>-HA fusion </a:t>
            </a:r>
            <a:r>
              <a:rPr lang="en-US" sz="1400" dirty="0" err="1" smtClean="0"/>
              <a:t>immunogen</a:t>
            </a:r>
            <a:r>
              <a:rPr lang="en-US" sz="1400" dirty="0" smtClean="0"/>
              <a:t>.  </a:t>
            </a:r>
          </a:p>
          <a:p>
            <a:r>
              <a:rPr lang="en-US" sz="1400" dirty="0" smtClean="0"/>
              <a:t>The higher potency of the vaccine candidate, the </a:t>
            </a:r>
            <a:r>
              <a:rPr lang="en-US" sz="1400" dirty="0" smtClean="0">
                <a:solidFill>
                  <a:schemeClr val="tx1"/>
                </a:solidFill>
              </a:rPr>
              <a:t>greater the depletion of the neutralizing antibodies in the serum that allows the test virus to infect </a:t>
            </a:r>
            <a:r>
              <a:rPr lang="en-US" sz="1400" dirty="0" smtClean="0"/>
              <a:t>MDCK cells.</a:t>
            </a:r>
            <a:endParaRPr lang="en-US" sz="1400" dirty="0"/>
          </a:p>
        </p:txBody>
      </p:sp>
      <p:sp>
        <p:nvSpPr>
          <p:cNvPr id="4" name="Slide Number Placeholder 3"/>
          <p:cNvSpPr>
            <a:spLocks noGrp="1"/>
          </p:cNvSpPr>
          <p:nvPr>
            <p:ph type="sldNum" sz="quarter" idx="10"/>
          </p:nvPr>
        </p:nvSpPr>
        <p:spPr>
          <a:xfrm>
            <a:off x="796809" y="6395765"/>
            <a:ext cx="2133600" cy="365125"/>
          </a:xfrm>
          <a:prstGeom prst="rect">
            <a:avLst/>
          </a:prstGeom>
        </p:spPr>
        <p:txBody>
          <a:bodyPr/>
          <a:lstStyle/>
          <a:p>
            <a:fld id="{5AEBBB9F-9E83-4D44-8390-A08DEDA76559}" type="slidenum">
              <a:rPr lang="en-US" b="1" smtClean="0">
                <a:solidFill>
                  <a:srgbClr val="00B050"/>
                </a:solidFill>
              </a:rPr>
              <a:pPr/>
              <a:t>8</a:t>
            </a:fld>
            <a:endParaRPr lang="en-US" b="1" dirty="0">
              <a:solidFill>
                <a:srgbClr val="00B050"/>
              </a:solidFill>
            </a:endParaRPr>
          </a:p>
        </p:txBody>
      </p:sp>
      <p:sp>
        <p:nvSpPr>
          <p:cNvPr id="2" name="Title 1"/>
          <p:cNvSpPr>
            <a:spLocks noGrp="1"/>
          </p:cNvSpPr>
          <p:nvPr>
            <p:ph type="title" idx="4294967295"/>
          </p:nvPr>
        </p:nvSpPr>
        <p:spPr>
          <a:xfrm>
            <a:off x="914400" y="177800"/>
            <a:ext cx="8229600" cy="1143000"/>
          </a:xfrm>
        </p:spPr>
        <p:txBody>
          <a:bodyPr>
            <a:noAutofit/>
          </a:bodyPr>
          <a:lstStyle/>
          <a:p>
            <a:r>
              <a:rPr lang="en-US" sz="3200" b="1" dirty="0" err="1" smtClean="0"/>
              <a:t>Antigenicity</a:t>
            </a:r>
            <a:r>
              <a:rPr lang="en-US" sz="3200" b="1" dirty="0" smtClean="0"/>
              <a:t> of HA in Fusion Vaccines</a:t>
            </a:r>
            <a:br>
              <a:rPr lang="en-US" sz="3200" b="1" dirty="0" smtClean="0"/>
            </a:br>
            <a:r>
              <a:rPr lang="en-US" sz="2800" dirty="0" smtClean="0">
                <a:solidFill>
                  <a:srgbClr val="92D050"/>
                </a:solidFill>
              </a:rPr>
              <a:t>Neutralizing Inhibition Assay (NIA)</a:t>
            </a:r>
            <a:endParaRPr lang="en-US" sz="2800" b="1" dirty="0">
              <a:solidFill>
                <a:srgbClr val="92D050"/>
              </a:solidFill>
            </a:endParaRPr>
          </a:p>
        </p:txBody>
      </p:sp>
      <p:pic>
        <p:nvPicPr>
          <p:cNvPr id="1181698" name="Picture 2"/>
          <p:cNvPicPr>
            <a:picLocks noChangeAspect="1" noChangeArrowheads="1"/>
          </p:cNvPicPr>
          <p:nvPr/>
        </p:nvPicPr>
        <p:blipFill>
          <a:blip r:embed="rId2"/>
          <a:srcRect/>
          <a:stretch>
            <a:fillRect/>
          </a:stretch>
        </p:blipFill>
        <p:spPr bwMode="auto">
          <a:xfrm>
            <a:off x="1002006" y="1184749"/>
            <a:ext cx="4988714" cy="3673507"/>
          </a:xfrm>
          <a:prstGeom prst="rect">
            <a:avLst/>
          </a:prstGeom>
          <a:noFill/>
          <a:ln w="9525">
            <a:noFill/>
            <a:miter lim="800000"/>
            <a:headEnd/>
            <a:tailEnd/>
          </a:ln>
          <a:effectLst/>
        </p:spPr>
      </p:pic>
      <p:sp>
        <p:nvSpPr>
          <p:cNvPr id="6" name="Rounded Rectangle 5"/>
          <p:cNvSpPr/>
          <p:nvPr/>
        </p:nvSpPr>
        <p:spPr>
          <a:xfrm>
            <a:off x="1141956" y="5454597"/>
            <a:ext cx="7524750" cy="906449"/>
          </a:xfrm>
          <a:prstGeom prst="roundRect">
            <a:avLst/>
          </a:prstGeom>
          <a:solidFill>
            <a:srgbClr val="235FAB"/>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smtClean="0"/>
              <a:t>The R3 format and the D3Ins format compete equally well for binding to neutralizing </a:t>
            </a:r>
            <a:r>
              <a:rPr lang="en-US" sz="1400" dirty="0" smtClean="0">
                <a:solidFill>
                  <a:schemeClr val="bg1"/>
                </a:solidFill>
              </a:rPr>
              <a:t>antibodies</a:t>
            </a:r>
            <a:r>
              <a:rPr lang="en-US" sz="1400" dirty="0" smtClean="0"/>
              <a:t> in the hyper-immune serum indicating that the </a:t>
            </a:r>
            <a:r>
              <a:rPr lang="en-US" sz="1400" dirty="0" err="1" smtClean="0"/>
              <a:t>antigenicity</a:t>
            </a:r>
            <a:r>
              <a:rPr lang="en-US" sz="1400" dirty="0" smtClean="0"/>
              <a:t> of the HA head is unaltered across the different constructs. Thus the poor immunogenicity of the R3 format of the B/Wisconsin vaccine likely relates primarily to impaired TLR5 signaling activity</a:t>
            </a:r>
            <a:endParaRPr lang="en-US" sz="1300" b="1" dirty="0">
              <a:solidFill>
                <a:schemeClr val="tx1"/>
              </a:solidFill>
              <a:ea typeface="ＭＳ Ｐゴシック" pitchFamily="34" charset="-128"/>
            </a:endParaRPr>
          </a:p>
        </p:txBody>
      </p:sp>
      <p:sp>
        <p:nvSpPr>
          <p:cNvPr id="13" name="TextBox 12"/>
          <p:cNvSpPr txBox="1"/>
          <p:nvPr/>
        </p:nvSpPr>
        <p:spPr>
          <a:xfrm>
            <a:off x="1892390" y="4921866"/>
            <a:ext cx="3593980" cy="400110"/>
          </a:xfrm>
          <a:prstGeom prst="rect">
            <a:avLst/>
          </a:prstGeom>
          <a:noFill/>
        </p:spPr>
        <p:txBody>
          <a:bodyPr wrap="square" rtlCol="0">
            <a:spAutoFit/>
          </a:bodyPr>
          <a:lstStyle/>
          <a:p>
            <a:r>
              <a:rPr lang="en-US" sz="1000" b="1" dirty="0" smtClean="0"/>
              <a:t>HL724</a:t>
            </a:r>
            <a:r>
              <a:rPr lang="en-US" sz="1000" dirty="0" smtClean="0"/>
              <a:t> (</a:t>
            </a:r>
            <a:r>
              <a:rPr lang="en-US" sz="1000" dirty="0" smtClean="0">
                <a:solidFill>
                  <a:srgbClr val="00B050"/>
                </a:solidFill>
              </a:rPr>
              <a:t>R3 B/WI</a:t>
            </a:r>
            <a:r>
              <a:rPr lang="en-US" sz="1000" dirty="0" smtClean="0"/>
              <a:t>, an R3 with negative charges in the linker), </a:t>
            </a:r>
          </a:p>
          <a:p>
            <a:r>
              <a:rPr lang="en-US" sz="1000" b="1" dirty="0" smtClean="0"/>
              <a:t>HL772</a:t>
            </a:r>
            <a:r>
              <a:rPr lang="en-US" sz="1000" dirty="0" smtClean="0"/>
              <a:t> (</a:t>
            </a:r>
            <a:r>
              <a:rPr lang="en-US" sz="1000" dirty="0" smtClean="0">
                <a:solidFill>
                  <a:srgbClr val="00B050"/>
                </a:solidFill>
              </a:rPr>
              <a:t>D3Ins B/WI </a:t>
            </a:r>
            <a:r>
              <a:rPr lang="en-US" sz="1000" dirty="0" smtClean="0"/>
              <a:t>, a D3Ins format)</a:t>
            </a:r>
            <a:endParaRPr lang="en-US" sz="1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1" y="274638"/>
            <a:ext cx="8019737" cy="1028700"/>
          </a:xfrm>
        </p:spPr>
        <p:txBody>
          <a:bodyPr>
            <a:noAutofit/>
          </a:bodyPr>
          <a:lstStyle/>
          <a:p>
            <a:r>
              <a:rPr lang="en-US" dirty="0" smtClean="0"/>
              <a:t>Insertion Points of Flu B Vaccine Variants</a:t>
            </a:r>
            <a:br>
              <a:rPr lang="en-US" dirty="0" smtClean="0"/>
            </a:br>
            <a:r>
              <a:rPr lang="en-US" sz="2800" dirty="0" smtClean="0">
                <a:solidFill>
                  <a:srgbClr val="92D050"/>
                </a:solidFill>
              </a:rPr>
              <a:t>D3Ins Format Optimization</a:t>
            </a:r>
            <a:endParaRPr lang="en-US" b="1" dirty="0">
              <a:solidFill>
                <a:srgbClr val="92D050"/>
              </a:solidFill>
            </a:endParaRPr>
          </a:p>
        </p:txBody>
      </p:sp>
      <p:sp>
        <p:nvSpPr>
          <p:cNvPr id="5" name="Slide Number Placeholder 4"/>
          <p:cNvSpPr>
            <a:spLocks noGrp="1"/>
          </p:cNvSpPr>
          <p:nvPr>
            <p:ph type="sldNum" sz="quarter" idx="4294967295"/>
          </p:nvPr>
        </p:nvSpPr>
        <p:spPr>
          <a:xfrm>
            <a:off x="797082" y="6382513"/>
            <a:ext cx="401096" cy="365125"/>
          </a:xfrm>
          <a:prstGeom prst="rect">
            <a:avLst/>
          </a:prstGeom>
        </p:spPr>
        <p:txBody>
          <a:bodyPr/>
          <a:lstStyle/>
          <a:p>
            <a:fld id="{5AEBBB9F-9E83-4D44-8390-A08DEDA76559}" type="slidenum">
              <a:rPr lang="en-US" b="1" smtClean="0">
                <a:solidFill>
                  <a:srgbClr val="00B050"/>
                </a:solidFill>
              </a:rPr>
              <a:pPr/>
              <a:t>9</a:t>
            </a:fld>
            <a:endParaRPr lang="en-US" b="1" dirty="0">
              <a:solidFill>
                <a:srgbClr val="00B050"/>
              </a:solidFill>
            </a:endParaRPr>
          </a:p>
        </p:txBody>
      </p:sp>
      <p:pic>
        <p:nvPicPr>
          <p:cNvPr id="1182722" name="Picture 2"/>
          <p:cNvPicPr>
            <a:picLocks noChangeAspect="1" noChangeArrowheads="1"/>
          </p:cNvPicPr>
          <p:nvPr/>
        </p:nvPicPr>
        <p:blipFill>
          <a:blip r:embed="rId2"/>
          <a:srcRect/>
          <a:stretch>
            <a:fillRect/>
          </a:stretch>
        </p:blipFill>
        <p:spPr bwMode="auto">
          <a:xfrm>
            <a:off x="1159740" y="1760539"/>
            <a:ext cx="7785477" cy="3514716"/>
          </a:xfrm>
          <a:prstGeom prst="rect">
            <a:avLst/>
          </a:prstGeom>
          <a:noFill/>
          <a:ln w="9525">
            <a:noFill/>
            <a:miter lim="800000"/>
            <a:headEnd/>
            <a:tailEnd/>
          </a:ln>
          <a:effectLst/>
        </p:spPr>
      </p:pic>
      <p:sp>
        <p:nvSpPr>
          <p:cNvPr id="6" name="Rounded Rectangle 5"/>
          <p:cNvSpPr/>
          <p:nvPr/>
        </p:nvSpPr>
        <p:spPr>
          <a:xfrm>
            <a:off x="1141956" y="5597718"/>
            <a:ext cx="7524750" cy="707666"/>
          </a:xfrm>
          <a:prstGeom prst="roundRect">
            <a:avLst/>
          </a:prstGeom>
          <a:solidFill>
            <a:srgbClr val="235FAB"/>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smtClean="0"/>
              <a:t>Various insertion points in D3 and D2 were tested. The D3Ins vaccines were found to outperform the D2Ins vaccine candidates. </a:t>
            </a:r>
            <a:endParaRPr lang="en-US" sz="1300" b="1" dirty="0">
              <a:solidFill>
                <a:schemeClr val="tx1"/>
              </a:solidFill>
              <a:ea typeface="ＭＳ Ｐゴシック" pitchFamily="34"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1" y="274638"/>
            <a:ext cx="8019737" cy="1028700"/>
          </a:xfrm>
        </p:spPr>
        <p:txBody>
          <a:bodyPr>
            <a:noAutofit/>
          </a:bodyPr>
          <a:lstStyle/>
          <a:p>
            <a:r>
              <a:rPr lang="en-US" dirty="0" smtClean="0"/>
              <a:t>Insertion Points of Flu B Vaccine Variants </a:t>
            </a:r>
            <a:br>
              <a:rPr lang="en-US" dirty="0" smtClean="0"/>
            </a:br>
            <a:r>
              <a:rPr lang="en-US" sz="2800" dirty="0" smtClean="0">
                <a:solidFill>
                  <a:srgbClr val="92D050"/>
                </a:solidFill>
              </a:rPr>
              <a:t>D3Ins Format Optimization</a:t>
            </a:r>
            <a:endParaRPr lang="en-US" b="1" dirty="0">
              <a:solidFill>
                <a:srgbClr val="92D050"/>
              </a:solidFill>
            </a:endParaRPr>
          </a:p>
        </p:txBody>
      </p:sp>
      <p:sp>
        <p:nvSpPr>
          <p:cNvPr id="5" name="Slide Number Placeholder 4"/>
          <p:cNvSpPr>
            <a:spLocks noGrp="1"/>
          </p:cNvSpPr>
          <p:nvPr>
            <p:ph type="sldNum" sz="quarter" idx="4294967295"/>
          </p:nvPr>
        </p:nvSpPr>
        <p:spPr>
          <a:xfrm>
            <a:off x="797081" y="6390396"/>
            <a:ext cx="2143187" cy="365125"/>
          </a:xfrm>
          <a:prstGeom prst="rect">
            <a:avLst/>
          </a:prstGeom>
        </p:spPr>
        <p:txBody>
          <a:bodyPr/>
          <a:lstStyle/>
          <a:p>
            <a:fld id="{5AEBBB9F-9E83-4D44-8390-A08DEDA76559}" type="slidenum">
              <a:rPr lang="en-US" b="1" smtClean="0">
                <a:solidFill>
                  <a:srgbClr val="00B050"/>
                </a:solidFill>
              </a:rPr>
              <a:pPr/>
              <a:t>10</a:t>
            </a:fld>
            <a:endParaRPr lang="en-US" b="1" dirty="0">
              <a:solidFill>
                <a:srgbClr val="00B050"/>
              </a:solidFill>
            </a:endParaRPr>
          </a:p>
        </p:txBody>
      </p:sp>
      <p:graphicFrame>
        <p:nvGraphicFramePr>
          <p:cNvPr id="8" name="Table 7"/>
          <p:cNvGraphicFramePr>
            <a:graphicFrameLocks noGrp="1"/>
          </p:cNvGraphicFramePr>
          <p:nvPr/>
        </p:nvGraphicFramePr>
        <p:xfrm>
          <a:off x="1415332" y="2194536"/>
          <a:ext cx="6877880" cy="2711395"/>
        </p:xfrm>
        <a:graphic>
          <a:graphicData uri="http://schemas.openxmlformats.org/drawingml/2006/table">
            <a:tbl>
              <a:tblPr/>
              <a:tblGrid>
                <a:gridCol w="1719470"/>
                <a:gridCol w="1719470"/>
                <a:gridCol w="1719470"/>
                <a:gridCol w="1719470"/>
              </a:tblGrid>
              <a:tr h="471633">
                <a:tc>
                  <a:txBody>
                    <a:bodyPr/>
                    <a:lstStyle/>
                    <a:p>
                      <a:pPr marL="0" marR="0" algn="ctr" hangingPunct="0">
                        <a:lnSpc>
                          <a:spcPct val="200000"/>
                        </a:lnSpc>
                        <a:spcBef>
                          <a:spcPts val="600"/>
                        </a:spcBef>
                        <a:spcAft>
                          <a:spcPts val="600"/>
                        </a:spcAft>
                      </a:pPr>
                      <a:r>
                        <a:rPr lang="en-US" sz="1000" b="1" dirty="0">
                          <a:latin typeface="Calibri"/>
                          <a:ea typeface="Times New Roman"/>
                        </a:rPr>
                        <a:t>Construct</a:t>
                      </a:r>
                      <a:endParaRPr lang="en-US" sz="10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ctr" hangingPunct="0">
                        <a:lnSpc>
                          <a:spcPct val="200000"/>
                        </a:lnSpc>
                        <a:spcBef>
                          <a:spcPts val="600"/>
                        </a:spcBef>
                        <a:spcAft>
                          <a:spcPts val="600"/>
                        </a:spcAft>
                      </a:pPr>
                      <a:r>
                        <a:rPr lang="en-US" sz="1000" b="1" i="1">
                          <a:latin typeface="Calibri"/>
                          <a:ea typeface="Times New Roman"/>
                        </a:rPr>
                        <a:t>In Vivo</a:t>
                      </a:r>
                      <a:r>
                        <a:rPr lang="en-US" sz="1000" b="1">
                          <a:latin typeface="Calibri"/>
                          <a:ea typeface="Times New Roman"/>
                        </a:rPr>
                        <a:t> TLR5 Activity</a:t>
                      </a:r>
                      <a:endParaRPr lang="en-US" sz="1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ctr" hangingPunct="0">
                        <a:lnSpc>
                          <a:spcPct val="200000"/>
                        </a:lnSpc>
                        <a:spcBef>
                          <a:spcPts val="600"/>
                        </a:spcBef>
                        <a:spcAft>
                          <a:spcPts val="600"/>
                        </a:spcAft>
                      </a:pPr>
                      <a:r>
                        <a:rPr lang="en-US" sz="1000" b="1">
                          <a:latin typeface="Calibri"/>
                          <a:ea typeface="Times New Roman"/>
                        </a:rPr>
                        <a:t>Construct</a:t>
                      </a:r>
                      <a:endParaRPr lang="en-US" sz="1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marL="0" marR="0" algn="ctr" hangingPunct="0">
                        <a:lnSpc>
                          <a:spcPct val="200000"/>
                        </a:lnSpc>
                        <a:spcBef>
                          <a:spcPts val="600"/>
                        </a:spcBef>
                        <a:spcAft>
                          <a:spcPts val="600"/>
                        </a:spcAft>
                      </a:pPr>
                      <a:r>
                        <a:rPr lang="en-US" sz="1000" b="1" i="1">
                          <a:latin typeface="Calibri"/>
                          <a:ea typeface="Times New Roman"/>
                        </a:rPr>
                        <a:t>In Vivo</a:t>
                      </a:r>
                      <a:r>
                        <a:rPr lang="en-US" sz="1000" b="1">
                          <a:latin typeface="Calibri"/>
                          <a:ea typeface="Times New Roman"/>
                        </a:rPr>
                        <a:t> TLR5 Activity</a:t>
                      </a:r>
                      <a:endParaRPr lang="en-US" sz="1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r>
              <a:tr h="424469">
                <a:tc>
                  <a:txBody>
                    <a:bodyPr/>
                    <a:lstStyle/>
                    <a:p>
                      <a:pPr marL="0" marR="0" algn="ctr" hangingPunct="0">
                        <a:lnSpc>
                          <a:spcPct val="200000"/>
                        </a:lnSpc>
                        <a:spcBef>
                          <a:spcPts val="600"/>
                        </a:spcBef>
                        <a:spcAft>
                          <a:spcPts val="600"/>
                        </a:spcAft>
                      </a:pPr>
                      <a:r>
                        <a:rPr lang="en-US" sz="900" dirty="0">
                          <a:latin typeface="Calibri"/>
                          <a:ea typeface="Times New Roman"/>
                        </a:rPr>
                        <a:t>HL772, </a:t>
                      </a:r>
                      <a:r>
                        <a:rPr lang="en-US" sz="900" dirty="0">
                          <a:solidFill>
                            <a:srgbClr val="FF0000"/>
                          </a:solidFill>
                          <a:latin typeface="Calibri"/>
                          <a:ea typeface="Times New Roman"/>
                        </a:rPr>
                        <a:t>D3I-o1</a:t>
                      </a:r>
                      <a:endParaRPr lang="en-US" sz="1000" dirty="0">
                        <a:solidFill>
                          <a:srgbClr val="FF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marL="0" marR="0" algn="ctr" hangingPunct="0">
                        <a:lnSpc>
                          <a:spcPct val="200000"/>
                        </a:lnSpc>
                        <a:spcBef>
                          <a:spcPts val="600"/>
                        </a:spcBef>
                        <a:spcAft>
                          <a:spcPts val="600"/>
                        </a:spcAft>
                      </a:pPr>
                      <a:r>
                        <a:rPr lang="en-US" sz="900" dirty="0">
                          <a:solidFill>
                            <a:srgbClr val="FF0000"/>
                          </a:solidFill>
                          <a:latin typeface="Calibri"/>
                          <a:ea typeface="Times New Roman"/>
                        </a:rPr>
                        <a:t>High (IL-6), Moderate (TNF-</a:t>
                      </a:r>
                      <a:r>
                        <a:rPr lang="en-US" sz="900" dirty="0">
                          <a:solidFill>
                            <a:srgbClr val="FF0000"/>
                          </a:solidFill>
                          <a:latin typeface="Symbol"/>
                          <a:ea typeface="Times New Roman"/>
                        </a:rPr>
                        <a:t>a</a:t>
                      </a:r>
                      <a:r>
                        <a:rPr lang="en-US" sz="900" dirty="0">
                          <a:solidFill>
                            <a:srgbClr val="FF0000"/>
                          </a:solidFill>
                          <a:latin typeface="Calibri"/>
                          <a:ea typeface="Times New Roman"/>
                        </a:rPr>
                        <a:t>)</a:t>
                      </a:r>
                      <a:endParaRPr lang="en-US" sz="1000" dirty="0">
                        <a:solidFill>
                          <a:srgbClr val="FF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marL="0" marR="0" algn="ctr" hangingPunct="0">
                        <a:lnSpc>
                          <a:spcPct val="200000"/>
                        </a:lnSpc>
                        <a:spcBef>
                          <a:spcPts val="600"/>
                        </a:spcBef>
                        <a:spcAft>
                          <a:spcPts val="600"/>
                        </a:spcAft>
                      </a:pPr>
                      <a:r>
                        <a:rPr lang="en-US" sz="900">
                          <a:latin typeface="Calibri"/>
                          <a:ea typeface="Times New Roman"/>
                        </a:rPr>
                        <a:t>HL826, D2I-o2</a:t>
                      </a:r>
                      <a:endParaRPr lang="en-US" sz="1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marL="0" marR="0" algn="ctr" hangingPunct="0">
                        <a:lnSpc>
                          <a:spcPct val="200000"/>
                        </a:lnSpc>
                        <a:spcBef>
                          <a:spcPts val="600"/>
                        </a:spcBef>
                        <a:spcAft>
                          <a:spcPts val="600"/>
                        </a:spcAft>
                      </a:pPr>
                      <a:r>
                        <a:rPr lang="en-US" sz="900">
                          <a:latin typeface="Calibri"/>
                          <a:ea typeface="Times New Roman"/>
                        </a:rPr>
                        <a:t>Low (IL-6), Inactive (TNF-</a:t>
                      </a:r>
                      <a:r>
                        <a:rPr lang="en-US" sz="900">
                          <a:latin typeface="Symbol"/>
                          <a:ea typeface="Times New Roman"/>
                        </a:rPr>
                        <a:t>a</a:t>
                      </a:r>
                      <a:r>
                        <a:rPr lang="en-US" sz="900">
                          <a:latin typeface="Calibri"/>
                          <a:ea typeface="Times New Roman"/>
                        </a:rPr>
                        <a:t>)</a:t>
                      </a:r>
                      <a:endParaRPr lang="en-US" sz="1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r>
              <a:tr h="424469">
                <a:tc>
                  <a:txBody>
                    <a:bodyPr/>
                    <a:lstStyle/>
                    <a:p>
                      <a:pPr marL="0" marR="0" algn="ctr" hangingPunct="0">
                        <a:lnSpc>
                          <a:spcPct val="200000"/>
                        </a:lnSpc>
                        <a:spcBef>
                          <a:spcPts val="600"/>
                        </a:spcBef>
                        <a:spcAft>
                          <a:spcPts val="600"/>
                        </a:spcAft>
                      </a:pPr>
                      <a:r>
                        <a:rPr lang="en-US" sz="900" dirty="0">
                          <a:latin typeface="Calibri"/>
                          <a:ea typeface="Times New Roman"/>
                        </a:rPr>
                        <a:t>HL849, </a:t>
                      </a:r>
                      <a:r>
                        <a:rPr lang="en-US" sz="900" dirty="0">
                          <a:solidFill>
                            <a:srgbClr val="FF0000"/>
                          </a:solidFill>
                          <a:latin typeface="Calibri"/>
                          <a:ea typeface="Times New Roman"/>
                        </a:rPr>
                        <a:t>D3I-i1</a:t>
                      </a:r>
                      <a:endParaRPr lang="en-US" sz="1000" dirty="0">
                        <a:solidFill>
                          <a:srgbClr val="FF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hangingPunct="0">
                        <a:lnSpc>
                          <a:spcPct val="200000"/>
                        </a:lnSpc>
                        <a:spcBef>
                          <a:spcPts val="600"/>
                        </a:spcBef>
                        <a:spcAft>
                          <a:spcPts val="600"/>
                        </a:spcAft>
                      </a:pPr>
                      <a:r>
                        <a:rPr lang="en-US" sz="900" dirty="0">
                          <a:solidFill>
                            <a:srgbClr val="FF0000"/>
                          </a:solidFill>
                          <a:latin typeface="Calibri"/>
                          <a:ea typeface="Times New Roman"/>
                        </a:rPr>
                        <a:t>High (IL-6), Moderate (TNF-</a:t>
                      </a:r>
                      <a:r>
                        <a:rPr lang="en-US" sz="900" dirty="0">
                          <a:solidFill>
                            <a:srgbClr val="FF0000"/>
                          </a:solidFill>
                          <a:latin typeface="Symbol"/>
                          <a:ea typeface="Times New Roman"/>
                        </a:rPr>
                        <a:t>a</a:t>
                      </a:r>
                      <a:r>
                        <a:rPr lang="en-US" sz="900" dirty="0">
                          <a:solidFill>
                            <a:srgbClr val="FF0000"/>
                          </a:solidFill>
                          <a:latin typeface="Calibri"/>
                          <a:ea typeface="Times New Roman"/>
                        </a:rPr>
                        <a:t>)</a:t>
                      </a:r>
                      <a:endParaRPr lang="en-US" sz="1000" dirty="0">
                        <a:solidFill>
                          <a:srgbClr val="FF0000"/>
                        </a:solidFill>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hangingPunct="0">
                        <a:lnSpc>
                          <a:spcPct val="200000"/>
                        </a:lnSpc>
                        <a:spcBef>
                          <a:spcPts val="600"/>
                        </a:spcBef>
                        <a:spcAft>
                          <a:spcPts val="600"/>
                        </a:spcAft>
                      </a:pPr>
                      <a:r>
                        <a:rPr lang="en-US" sz="900">
                          <a:latin typeface="Calibri"/>
                          <a:ea typeface="Times New Roman"/>
                        </a:rPr>
                        <a:t>HL827, D2I-o3</a:t>
                      </a:r>
                      <a:endParaRPr lang="en-US" sz="1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hangingPunct="0">
                        <a:lnSpc>
                          <a:spcPct val="200000"/>
                        </a:lnSpc>
                        <a:spcBef>
                          <a:spcPts val="600"/>
                        </a:spcBef>
                        <a:spcAft>
                          <a:spcPts val="600"/>
                        </a:spcAft>
                      </a:pPr>
                      <a:r>
                        <a:rPr lang="en-US" sz="900">
                          <a:latin typeface="Calibri"/>
                          <a:ea typeface="Times New Roman"/>
                        </a:rPr>
                        <a:t>Low (IL-6), Inactive (TNF-</a:t>
                      </a:r>
                      <a:r>
                        <a:rPr lang="en-US" sz="900">
                          <a:latin typeface="Symbol"/>
                          <a:ea typeface="Times New Roman"/>
                        </a:rPr>
                        <a:t>a</a:t>
                      </a:r>
                      <a:r>
                        <a:rPr lang="en-US" sz="900">
                          <a:latin typeface="Calibri"/>
                          <a:ea typeface="Times New Roman"/>
                        </a:rPr>
                        <a:t>)</a:t>
                      </a:r>
                      <a:endParaRPr lang="en-US" sz="1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4375">
                <a:tc>
                  <a:txBody>
                    <a:bodyPr/>
                    <a:lstStyle/>
                    <a:p>
                      <a:pPr marL="0" marR="0" algn="ctr" hangingPunct="0">
                        <a:lnSpc>
                          <a:spcPct val="200000"/>
                        </a:lnSpc>
                        <a:spcBef>
                          <a:spcPts val="600"/>
                        </a:spcBef>
                        <a:spcAft>
                          <a:spcPts val="600"/>
                        </a:spcAft>
                      </a:pPr>
                      <a:r>
                        <a:rPr lang="en-US" sz="900">
                          <a:latin typeface="Calibri"/>
                          <a:ea typeface="Times New Roman"/>
                        </a:rPr>
                        <a:t>HL848, D3I-s1</a:t>
                      </a:r>
                      <a:endParaRPr lang="en-US" sz="1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marL="0" marR="0" algn="ctr" hangingPunct="0">
                        <a:lnSpc>
                          <a:spcPct val="200000"/>
                        </a:lnSpc>
                        <a:spcBef>
                          <a:spcPts val="600"/>
                        </a:spcBef>
                        <a:spcAft>
                          <a:spcPts val="600"/>
                        </a:spcAft>
                      </a:pPr>
                      <a:r>
                        <a:rPr lang="en-US" sz="900">
                          <a:latin typeface="Calibri"/>
                          <a:ea typeface="Times New Roman"/>
                        </a:rPr>
                        <a:t>Moderate (IL-6), Inactive (TNF-</a:t>
                      </a:r>
                      <a:r>
                        <a:rPr lang="en-US" sz="900">
                          <a:latin typeface="Symbol"/>
                          <a:ea typeface="Times New Roman"/>
                        </a:rPr>
                        <a:t>a</a:t>
                      </a:r>
                      <a:r>
                        <a:rPr lang="en-US" sz="900">
                          <a:latin typeface="Calibri"/>
                          <a:ea typeface="Times New Roman"/>
                        </a:rPr>
                        <a:t>),</a:t>
                      </a:r>
                      <a:endParaRPr lang="en-US" sz="1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marL="0" marR="0" algn="ctr" hangingPunct="0">
                        <a:lnSpc>
                          <a:spcPct val="200000"/>
                        </a:lnSpc>
                        <a:spcBef>
                          <a:spcPts val="600"/>
                        </a:spcBef>
                        <a:spcAft>
                          <a:spcPts val="600"/>
                        </a:spcAft>
                      </a:pPr>
                      <a:r>
                        <a:rPr lang="en-US" sz="900" dirty="0">
                          <a:latin typeface="Calibri"/>
                          <a:ea typeface="Times New Roman"/>
                        </a:rPr>
                        <a:t>HL850, D2I-i1</a:t>
                      </a:r>
                      <a:endParaRPr lang="en-US" sz="10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marL="0" marR="0" algn="ctr" hangingPunct="0">
                        <a:lnSpc>
                          <a:spcPct val="200000"/>
                        </a:lnSpc>
                        <a:spcBef>
                          <a:spcPts val="600"/>
                        </a:spcBef>
                        <a:spcAft>
                          <a:spcPts val="600"/>
                        </a:spcAft>
                      </a:pPr>
                      <a:r>
                        <a:rPr lang="en-US" sz="900">
                          <a:latin typeface="Calibri"/>
                          <a:ea typeface="Times New Roman"/>
                        </a:rPr>
                        <a:t>Low (IL-6), Inactive (TNF-</a:t>
                      </a:r>
                      <a:r>
                        <a:rPr lang="en-US" sz="900">
                          <a:latin typeface="Symbol"/>
                          <a:ea typeface="Times New Roman"/>
                        </a:rPr>
                        <a:t>a</a:t>
                      </a:r>
                      <a:r>
                        <a:rPr lang="en-US" sz="900">
                          <a:latin typeface="Calibri"/>
                          <a:ea typeface="Times New Roman"/>
                        </a:rPr>
                        <a:t>)</a:t>
                      </a:r>
                      <a:endParaRPr lang="en-US" sz="1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r>
              <a:tr h="424469">
                <a:tc>
                  <a:txBody>
                    <a:bodyPr/>
                    <a:lstStyle/>
                    <a:p>
                      <a:pPr marL="0" marR="0" algn="ctr" hangingPunct="0">
                        <a:lnSpc>
                          <a:spcPct val="200000"/>
                        </a:lnSpc>
                        <a:spcBef>
                          <a:spcPts val="600"/>
                        </a:spcBef>
                        <a:spcAft>
                          <a:spcPts val="600"/>
                        </a:spcAft>
                      </a:pPr>
                      <a:r>
                        <a:rPr lang="en-US" sz="900">
                          <a:latin typeface="Calibri"/>
                          <a:ea typeface="Times New Roman"/>
                        </a:rPr>
                        <a:t>HL888, D3I-o2</a:t>
                      </a:r>
                      <a:endParaRPr lang="en-US" sz="1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hangingPunct="0">
                        <a:lnSpc>
                          <a:spcPct val="200000"/>
                        </a:lnSpc>
                        <a:spcBef>
                          <a:spcPts val="600"/>
                        </a:spcBef>
                        <a:spcAft>
                          <a:spcPts val="600"/>
                        </a:spcAft>
                      </a:pPr>
                      <a:r>
                        <a:rPr lang="en-US" sz="900">
                          <a:latin typeface="Calibri"/>
                          <a:ea typeface="Times New Roman"/>
                        </a:rPr>
                        <a:t>Low (IL-6), Inactive (TNF-</a:t>
                      </a:r>
                      <a:r>
                        <a:rPr lang="en-US" sz="900">
                          <a:latin typeface="Symbol"/>
                          <a:ea typeface="Times New Roman"/>
                        </a:rPr>
                        <a:t>a</a:t>
                      </a:r>
                      <a:r>
                        <a:rPr lang="en-US" sz="900">
                          <a:latin typeface="Calibri"/>
                          <a:ea typeface="Times New Roman"/>
                        </a:rPr>
                        <a:t>)</a:t>
                      </a:r>
                      <a:endParaRPr lang="en-US" sz="1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hangingPunct="0">
                        <a:lnSpc>
                          <a:spcPct val="200000"/>
                        </a:lnSpc>
                        <a:spcBef>
                          <a:spcPts val="600"/>
                        </a:spcBef>
                        <a:spcAft>
                          <a:spcPts val="600"/>
                        </a:spcAft>
                      </a:pPr>
                      <a:r>
                        <a:rPr lang="en-US" sz="900">
                          <a:latin typeface="Calibri"/>
                          <a:ea typeface="Times New Roman"/>
                        </a:rPr>
                        <a:t>HL892, D2I-i2</a:t>
                      </a:r>
                      <a:endParaRPr lang="en-US" sz="1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hangingPunct="0">
                        <a:lnSpc>
                          <a:spcPct val="200000"/>
                        </a:lnSpc>
                        <a:spcBef>
                          <a:spcPts val="600"/>
                        </a:spcBef>
                        <a:spcAft>
                          <a:spcPts val="600"/>
                        </a:spcAft>
                      </a:pPr>
                      <a:r>
                        <a:rPr lang="en-US" sz="900">
                          <a:latin typeface="Calibri"/>
                          <a:ea typeface="Times New Roman"/>
                        </a:rPr>
                        <a:t>Low (IL-6), Inactive (TNF-</a:t>
                      </a:r>
                      <a:r>
                        <a:rPr lang="en-US" sz="900">
                          <a:latin typeface="Symbol"/>
                          <a:ea typeface="Times New Roman"/>
                        </a:rPr>
                        <a:t>a</a:t>
                      </a:r>
                      <a:r>
                        <a:rPr lang="en-US" sz="900">
                          <a:latin typeface="Calibri"/>
                          <a:ea typeface="Times New Roman"/>
                        </a:rPr>
                        <a:t>)</a:t>
                      </a:r>
                      <a:endParaRPr lang="en-US" sz="1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1980">
                <a:tc>
                  <a:txBody>
                    <a:bodyPr/>
                    <a:lstStyle/>
                    <a:p>
                      <a:pPr marL="0" marR="0" algn="ctr" hangingPunct="0">
                        <a:lnSpc>
                          <a:spcPct val="200000"/>
                        </a:lnSpc>
                        <a:spcBef>
                          <a:spcPts val="600"/>
                        </a:spcBef>
                        <a:spcAft>
                          <a:spcPts val="600"/>
                        </a:spcAft>
                      </a:pPr>
                      <a:r>
                        <a:rPr lang="en-US" sz="900">
                          <a:latin typeface="Calibri"/>
                          <a:ea typeface="Times New Roman"/>
                        </a:rPr>
                        <a:t>HL825, D2I-o1</a:t>
                      </a:r>
                      <a:endParaRPr lang="en-US" sz="1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marL="0" marR="0" algn="ctr" hangingPunct="0">
                        <a:lnSpc>
                          <a:spcPct val="200000"/>
                        </a:lnSpc>
                        <a:spcBef>
                          <a:spcPts val="600"/>
                        </a:spcBef>
                        <a:spcAft>
                          <a:spcPts val="600"/>
                        </a:spcAft>
                      </a:pPr>
                      <a:r>
                        <a:rPr lang="en-US" sz="900">
                          <a:latin typeface="Calibri"/>
                          <a:ea typeface="Times New Roman"/>
                        </a:rPr>
                        <a:t>Moderate (IL-6), Low (TNF-</a:t>
                      </a:r>
                      <a:r>
                        <a:rPr lang="en-US" sz="900">
                          <a:latin typeface="Symbol"/>
                          <a:ea typeface="Times New Roman"/>
                        </a:rPr>
                        <a:t>a</a:t>
                      </a:r>
                      <a:r>
                        <a:rPr lang="en-US" sz="900">
                          <a:latin typeface="Calibri"/>
                          <a:ea typeface="Times New Roman"/>
                        </a:rPr>
                        <a:t>)</a:t>
                      </a:r>
                      <a:endParaRPr lang="en-US" sz="1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marL="0" marR="0" algn="ctr" hangingPunct="0">
                        <a:lnSpc>
                          <a:spcPct val="200000"/>
                        </a:lnSpc>
                        <a:spcBef>
                          <a:spcPts val="600"/>
                        </a:spcBef>
                        <a:spcAft>
                          <a:spcPts val="600"/>
                        </a:spcAft>
                      </a:pPr>
                      <a:r>
                        <a:rPr lang="en-US" sz="900">
                          <a:latin typeface="Calibri"/>
                          <a:ea typeface="Times New Roman"/>
                        </a:rPr>
                        <a:t>HL828, D1I-o1</a:t>
                      </a:r>
                      <a:endParaRPr lang="en-US" sz="100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a:txBody>
                    <a:bodyPr/>
                    <a:lstStyle/>
                    <a:p>
                      <a:pPr marL="0" marR="0" algn="ctr" hangingPunct="0">
                        <a:lnSpc>
                          <a:spcPct val="200000"/>
                        </a:lnSpc>
                        <a:spcBef>
                          <a:spcPts val="600"/>
                        </a:spcBef>
                        <a:spcAft>
                          <a:spcPts val="600"/>
                        </a:spcAft>
                      </a:pPr>
                      <a:r>
                        <a:rPr lang="en-US" sz="900" dirty="0">
                          <a:latin typeface="Calibri"/>
                          <a:ea typeface="Times New Roman"/>
                        </a:rPr>
                        <a:t>Inactive (IL-6), Inactive (TNF-</a:t>
                      </a:r>
                      <a:r>
                        <a:rPr lang="en-US" sz="900" dirty="0">
                          <a:latin typeface="Symbol"/>
                          <a:ea typeface="Times New Roman"/>
                        </a:rPr>
                        <a:t>a</a:t>
                      </a:r>
                      <a:r>
                        <a:rPr lang="en-US" sz="900" dirty="0">
                          <a:latin typeface="Calibri"/>
                          <a:ea typeface="Times New Roman"/>
                        </a:rPr>
                        <a:t>)</a:t>
                      </a:r>
                      <a:endParaRPr lang="en-US" sz="1000" dirty="0">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r>
            </a:tbl>
          </a:graphicData>
        </a:graphic>
      </p:graphicFrame>
      <p:sp>
        <p:nvSpPr>
          <p:cNvPr id="6" name="Rounded Rectangle 5"/>
          <p:cNvSpPr/>
          <p:nvPr/>
        </p:nvSpPr>
        <p:spPr>
          <a:xfrm>
            <a:off x="1141956" y="5597718"/>
            <a:ext cx="7524750" cy="707666"/>
          </a:xfrm>
          <a:prstGeom prst="roundRect">
            <a:avLst/>
          </a:prstGeom>
          <a:solidFill>
            <a:srgbClr val="235FAB"/>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smtClean="0"/>
              <a:t>Various insertion points in D3 and D2 were tested. The D3Ins vaccines were found to outperform the D2Ins vaccine candidates. </a:t>
            </a:r>
            <a:endParaRPr lang="en-US" sz="1300" b="1" dirty="0">
              <a:solidFill>
                <a:schemeClr val="tx1"/>
              </a:solidFill>
              <a:ea typeface="ＭＳ Ｐゴシック" pitchFamily="34" charset="-12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4466" y="294198"/>
            <a:ext cx="7596187" cy="1486894"/>
          </a:xfrm>
        </p:spPr>
        <p:txBody>
          <a:bodyPr>
            <a:noAutofit/>
          </a:bodyPr>
          <a:lstStyle/>
          <a:p>
            <a:r>
              <a:rPr lang="en-US" sz="3200" dirty="0" smtClean="0"/>
              <a:t/>
            </a:r>
            <a:br>
              <a:rPr lang="en-US" sz="3200" dirty="0" smtClean="0"/>
            </a:br>
            <a:r>
              <a:rPr lang="en-US" sz="3200" dirty="0" smtClean="0"/>
              <a:t>Insertion Points of Flu B Vaccine Variants </a:t>
            </a:r>
            <a:br>
              <a:rPr lang="en-US" sz="3200" dirty="0" smtClean="0"/>
            </a:br>
            <a:r>
              <a:rPr lang="en-US" sz="3200" i="1" dirty="0" smtClean="0">
                <a:solidFill>
                  <a:srgbClr val="92D050"/>
                </a:solidFill>
              </a:rPr>
              <a:t>In Vivo </a:t>
            </a:r>
            <a:r>
              <a:rPr lang="en-US" sz="3200" dirty="0" smtClean="0">
                <a:solidFill>
                  <a:srgbClr val="92D050"/>
                </a:solidFill>
              </a:rPr>
              <a:t>TLR5 Assay for the Representative Vaccine Variants</a:t>
            </a:r>
            <a:r>
              <a:rPr lang="en-US" sz="3200" dirty="0" smtClean="0"/>
              <a:t/>
            </a:r>
            <a:br>
              <a:rPr lang="en-US" sz="3200" dirty="0" smtClean="0"/>
            </a:br>
            <a:endParaRPr lang="en-US" sz="3200" dirty="0"/>
          </a:p>
        </p:txBody>
      </p:sp>
      <p:pic>
        <p:nvPicPr>
          <p:cNvPr id="1196033" name="Picture 1"/>
          <p:cNvPicPr>
            <a:picLocks noChangeAspect="1" noChangeArrowheads="1"/>
          </p:cNvPicPr>
          <p:nvPr/>
        </p:nvPicPr>
        <p:blipFill>
          <a:blip r:embed="rId2"/>
          <a:srcRect/>
          <a:stretch>
            <a:fillRect/>
          </a:stretch>
        </p:blipFill>
        <p:spPr bwMode="auto">
          <a:xfrm>
            <a:off x="1073426" y="1847595"/>
            <a:ext cx="7821167" cy="2598749"/>
          </a:xfrm>
          <a:prstGeom prst="rect">
            <a:avLst/>
          </a:prstGeom>
          <a:noFill/>
          <a:ln w="9525">
            <a:noFill/>
            <a:miter lim="800000"/>
            <a:headEnd/>
            <a:tailEnd/>
          </a:ln>
          <a:effectLst/>
        </p:spPr>
      </p:pic>
      <p:sp>
        <p:nvSpPr>
          <p:cNvPr id="5" name="Rounded Rectangle 4"/>
          <p:cNvSpPr/>
          <p:nvPr/>
        </p:nvSpPr>
        <p:spPr>
          <a:xfrm>
            <a:off x="1141956" y="5597718"/>
            <a:ext cx="7524750" cy="707666"/>
          </a:xfrm>
          <a:prstGeom prst="roundRect">
            <a:avLst/>
          </a:prstGeom>
          <a:solidFill>
            <a:srgbClr val="235FAB"/>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smtClean="0"/>
              <a:t>Various insertion points in D3 and D2 were tested. The D3Ins vaccines were found to outperform the D2Ins vaccine candidates. </a:t>
            </a:r>
            <a:endParaRPr lang="en-US" sz="1300" b="1" dirty="0">
              <a:solidFill>
                <a:schemeClr val="tx1"/>
              </a:solidFill>
              <a:ea typeface="ＭＳ Ｐゴシック" pitchFamily="34" charset="-128"/>
            </a:endParaRPr>
          </a:p>
        </p:txBody>
      </p:sp>
      <p:sp>
        <p:nvSpPr>
          <p:cNvPr id="6" name="Rectangle 5"/>
          <p:cNvSpPr/>
          <p:nvPr/>
        </p:nvSpPr>
        <p:spPr>
          <a:xfrm>
            <a:off x="2548383" y="4676800"/>
            <a:ext cx="4572000" cy="738664"/>
          </a:xfrm>
          <a:prstGeom prst="rect">
            <a:avLst/>
          </a:prstGeom>
        </p:spPr>
        <p:txBody>
          <a:bodyPr>
            <a:spAutoFit/>
          </a:bodyPr>
          <a:lstStyle/>
          <a:p>
            <a:r>
              <a:rPr lang="en-US" sz="1400" dirty="0" smtClean="0"/>
              <a:t>D3Ins: HL772 (D3I-o1, B/WI) and HL849 (D3I-i1, B/WI)</a:t>
            </a:r>
          </a:p>
          <a:p>
            <a:r>
              <a:rPr lang="en-US" sz="1400" dirty="0" smtClean="0"/>
              <a:t>D2Ins: HL850 (D2I-i1, B/WI)</a:t>
            </a:r>
          </a:p>
          <a:p>
            <a:r>
              <a:rPr lang="en-US" sz="1400" dirty="0" smtClean="0"/>
              <a:t>Positive Control: HL185 (R3 A/CA07)</a:t>
            </a:r>
            <a:endParaRPr lang="en-US" sz="1400" dirty="0"/>
          </a:p>
        </p:txBody>
      </p:sp>
      <p:sp>
        <p:nvSpPr>
          <p:cNvPr id="7" name="Slide Number Placeholder 6"/>
          <p:cNvSpPr>
            <a:spLocks noGrp="1"/>
          </p:cNvSpPr>
          <p:nvPr>
            <p:ph type="sldNum" sz="quarter" idx="10"/>
          </p:nvPr>
        </p:nvSpPr>
        <p:spPr>
          <a:xfrm>
            <a:off x="781043" y="6356350"/>
            <a:ext cx="2133600" cy="365125"/>
          </a:xfrm>
        </p:spPr>
        <p:txBody>
          <a:bodyPr/>
          <a:lstStyle/>
          <a:p>
            <a:pPr>
              <a:defRPr/>
            </a:pPr>
            <a:fld id="{F5247097-A335-4C6D-9342-533314C88624}" type="slidenum">
              <a:rPr lang="en-US" b="1" smtClean="0">
                <a:solidFill>
                  <a:srgbClr val="00B050"/>
                </a:solidFill>
              </a:rPr>
              <a:pPr>
                <a:defRPr/>
              </a:pPr>
              <a:t>11</a:t>
            </a:fld>
            <a:endParaRPr lang="en-US" b="1" dirty="0">
              <a:solidFill>
                <a:srgbClr val="00B05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0613" y="274638"/>
            <a:ext cx="8053387" cy="1028700"/>
          </a:xfrm>
        </p:spPr>
        <p:txBody>
          <a:bodyPr/>
          <a:lstStyle/>
          <a:p>
            <a:r>
              <a:rPr lang="en-US" sz="3200" dirty="0" smtClean="0"/>
              <a:t>Insertion Points of Insertion Variants</a:t>
            </a:r>
            <a:br>
              <a:rPr lang="en-US" sz="3200" dirty="0" smtClean="0"/>
            </a:br>
            <a:r>
              <a:rPr lang="en-US" sz="3200" dirty="0" smtClean="0">
                <a:solidFill>
                  <a:srgbClr val="92D050"/>
                </a:solidFill>
              </a:rPr>
              <a:t>Mouse Immunogenicity by HAI</a:t>
            </a:r>
            <a:endParaRPr lang="en-US" sz="3200" dirty="0"/>
          </a:p>
        </p:txBody>
      </p:sp>
      <p:sp>
        <p:nvSpPr>
          <p:cNvPr id="5" name="Slide Number Placeholder 4"/>
          <p:cNvSpPr>
            <a:spLocks noGrp="1"/>
          </p:cNvSpPr>
          <p:nvPr>
            <p:ph type="sldNum" sz="quarter" idx="10"/>
          </p:nvPr>
        </p:nvSpPr>
        <p:spPr>
          <a:xfrm>
            <a:off x="796809" y="6364233"/>
            <a:ext cx="2133600" cy="365125"/>
          </a:xfrm>
        </p:spPr>
        <p:txBody>
          <a:bodyPr/>
          <a:lstStyle/>
          <a:p>
            <a:pPr>
              <a:defRPr/>
            </a:pPr>
            <a:fld id="{ABD7AF0A-BE21-4633-8531-724BC88A566D}" type="slidenum">
              <a:rPr lang="en-US" b="1" smtClean="0">
                <a:solidFill>
                  <a:srgbClr val="00B050"/>
                </a:solidFill>
              </a:rPr>
              <a:pPr>
                <a:defRPr/>
              </a:pPr>
              <a:t>12</a:t>
            </a:fld>
            <a:endParaRPr lang="en-US" b="1" dirty="0">
              <a:solidFill>
                <a:srgbClr val="00B050"/>
              </a:solidFill>
            </a:endParaRPr>
          </a:p>
        </p:txBody>
      </p:sp>
      <p:pic>
        <p:nvPicPr>
          <p:cNvPr id="1195009" name="Picture 1"/>
          <p:cNvPicPr>
            <a:picLocks noChangeAspect="1" noChangeArrowheads="1"/>
          </p:cNvPicPr>
          <p:nvPr/>
        </p:nvPicPr>
        <p:blipFill>
          <a:blip r:embed="rId2"/>
          <a:srcRect/>
          <a:stretch>
            <a:fillRect/>
          </a:stretch>
        </p:blipFill>
        <p:spPr bwMode="auto">
          <a:xfrm>
            <a:off x="1678595" y="1510743"/>
            <a:ext cx="6193183" cy="3871593"/>
          </a:xfrm>
          <a:prstGeom prst="rect">
            <a:avLst/>
          </a:prstGeom>
          <a:noFill/>
          <a:ln w="9525">
            <a:noFill/>
            <a:miter lim="800000"/>
            <a:headEnd/>
            <a:tailEnd/>
          </a:ln>
          <a:effectLst/>
        </p:spPr>
      </p:pic>
      <p:sp>
        <p:nvSpPr>
          <p:cNvPr id="6" name="Rounded Rectangle 5"/>
          <p:cNvSpPr/>
          <p:nvPr/>
        </p:nvSpPr>
        <p:spPr>
          <a:xfrm>
            <a:off x="1141956" y="5661326"/>
            <a:ext cx="7524750" cy="707666"/>
          </a:xfrm>
          <a:prstGeom prst="roundRect">
            <a:avLst/>
          </a:prstGeom>
          <a:solidFill>
            <a:srgbClr val="235FAB"/>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smtClean="0"/>
              <a:t>Various insertion points in D3 and D2 were tested. The D3Ins vaccines were found to outperform the D2Ins vaccine candidates. </a:t>
            </a:r>
            <a:endParaRPr lang="en-US" sz="1300" b="1" dirty="0">
              <a:solidFill>
                <a:schemeClr val="tx1"/>
              </a:solidFill>
              <a:ea typeface="ＭＳ Ｐゴシック" pitchFamily="34" charset="-12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3887" y="274638"/>
            <a:ext cx="8053387" cy="1028700"/>
          </a:xfrm>
        </p:spPr>
        <p:txBody>
          <a:bodyPr>
            <a:noAutofit/>
          </a:bodyPr>
          <a:lstStyle/>
          <a:p>
            <a:r>
              <a:rPr lang="en-US" sz="2600" dirty="0" smtClean="0"/>
              <a:t>Application of D3Ins Format to Both Flu B Lineages</a:t>
            </a:r>
            <a:br>
              <a:rPr lang="en-US" sz="2600" dirty="0" smtClean="0"/>
            </a:br>
            <a:r>
              <a:rPr lang="en-US" sz="2600" dirty="0" smtClean="0">
                <a:solidFill>
                  <a:srgbClr val="92D050"/>
                </a:solidFill>
              </a:rPr>
              <a:t>HAI Titers of Flu B Vaccines of Two Lineages </a:t>
            </a:r>
            <a:endParaRPr lang="en-US" sz="2600" dirty="0"/>
          </a:p>
        </p:txBody>
      </p:sp>
      <p:pic>
        <p:nvPicPr>
          <p:cNvPr id="1193985" name="Picture 1"/>
          <p:cNvPicPr>
            <a:picLocks noChangeAspect="1" noChangeArrowheads="1"/>
          </p:cNvPicPr>
          <p:nvPr/>
        </p:nvPicPr>
        <p:blipFill>
          <a:blip r:embed="rId2"/>
          <a:srcRect/>
          <a:stretch>
            <a:fillRect/>
          </a:stretch>
        </p:blipFill>
        <p:spPr bwMode="auto">
          <a:xfrm>
            <a:off x="1008135" y="1463049"/>
            <a:ext cx="7590413" cy="3373700"/>
          </a:xfrm>
          <a:prstGeom prst="rect">
            <a:avLst/>
          </a:prstGeom>
          <a:noFill/>
          <a:ln w="9525">
            <a:noFill/>
            <a:miter lim="800000"/>
            <a:headEnd/>
            <a:tailEnd/>
          </a:ln>
          <a:effectLst/>
        </p:spPr>
      </p:pic>
      <p:sp>
        <p:nvSpPr>
          <p:cNvPr id="4" name="TextBox 3"/>
          <p:cNvSpPr txBox="1"/>
          <p:nvPr/>
        </p:nvSpPr>
        <p:spPr>
          <a:xfrm>
            <a:off x="1129094" y="4882111"/>
            <a:ext cx="3593980" cy="553998"/>
          </a:xfrm>
          <a:prstGeom prst="rect">
            <a:avLst/>
          </a:prstGeom>
          <a:noFill/>
        </p:spPr>
        <p:txBody>
          <a:bodyPr wrap="square" rtlCol="0">
            <a:spAutoFit/>
          </a:bodyPr>
          <a:lstStyle/>
          <a:p>
            <a:r>
              <a:rPr lang="en-US" sz="1000" b="1" dirty="0" smtClean="0"/>
              <a:t>F147: </a:t>
            </a:r>
            <a:r>
              <a:rPr lang="en-US" sz="1000" dirty="0" smtClean="0"/>
              <a:t>Formulation buffer</a:t>
            </a:r>
          </a:p>
          <a:p>
            <a:r>
              <a:rPr lang="en-US" sz="1000" b="1" dirty="0" smtClean="0"/>
              <a:t>HL610</a:t>
            </a:r>
            <a:r>
              <a:rPr lang="en-US" sz="1000" dirty="0" smtClean="0"/>
              <a:t> (</a:t>
            </a:r>
            <a:r>
              <a:rPr lang="en-US" sz="1000" dirty="0" smtClean="0">
                <a:solidFill>
                  <a:srgbClr val="00B050"/>
                </a:solidFill>
              </a:rPr>
              <a:t>R3 B/FL</a:t>
            </a:r>
            <a:r>
              <a:rPr lang="en-US" sz="1000" dirty="0" smtClean="0"/>
              <a:t>, an R3 with negative charges in the linker), </a:t>
            </a:r>
          </a:p>
          <a:p>
            <a:r>
              <a:rPr lang="en-US" sz="1000" b="1" dirty="0" smtClean="0"/>
              <a:t>HL772</a:t>
            </a:r>
            <a:r>
              <a:rPr lang="en-US" sz="1000" dirty="0" smtClean="0"/>
              <a:t> (</a:t>
            </a:r>
            <a:r>
              <a:rPr lang="en-US" sz="1000" dirty="0" smtClean="0">
                <a:solidFill>
                  <a:srgbClr val="00B050"/>
                </a:solidFill>
              </a:rPr>
              <a:t>D3Ins B/FL</a:t>
            </a:r>
            <a:r>
              <a:rPr lang="en-US" sz="1000" dirty="0" smtClean="0"/>
              <a:t>, a D3Ins format)</a:t>
            </a:r>
            <a:endParaRPr lang="en-US" sz="1000" dirty="0"/>
          </a:p>
        </p:txBody>
      </p:sp>
      <p:sp>
        <p:nvSpPr>
          <p:cNvPr id="5" name="TextBox 4"/>
          <p:cNvSpPr txBox="1"/>
          <p:nvPr/>
        </p:nvSpPr>
        <p:spPr>
          <a:xfrm>
            <a:off x="1216576" y="1375579"/>
            <a:ext cx="3226909" cy="307777"/>
          </a:xfrm>
          <a:prstGeom prst="rect">
            <a:avLst/>
          </a:prstGeom>
          <a:noFill/>
        </p:spPr>
        <p:txBody>
          <a:bodyPr wrap="none" rtlCol="0">
            <a:spAutoFit/>
          </a:bodyPr>
          <a:lstStyle/>
          <a:p>
            <a:r>
              <a:rPr lang="en-US" sz="1400" b="1" dirty="0" smtClean="0">
                <a:solidFill>
                  <a:srgbClr val="C00000"/>
                </a:solidFill>
              </a:rPr>
              <a:t>Yamagata Lineage: B/Florida/4/2006</a:t>
            </a:r>
            <a:endParaRPr lang="en-US" sz="1400" b="1" dirty="0">
              <a:solidFill>
                <a:srgbClr val="C00000"/>
              </a:solidFill>
            </a:endParaRPr>
          </a:p>
        </p:txBody>
      </p:sp>
      <p:sp>
        <p:nvSpPr>
          <p:cNvPr id="6" name="TextBox 5"/>
          <p:cNvSpPr txBox="1"/>
          <p:nvPr/>
        </p:nvSpPr>
        <p:spPr>
          <a:xfrm>
            <a:off x="5193522" y="1361004"/>
            <a:ext cx="3610219" cy="307777"/>
          </a:xfrm>
          <a:prstGeom prst="rect">
            <a:avLst/>
          </a:prstGeom>
          <a:noFill/>
        </p:spPr>
        <p:txBody>
          <a:bodyPr wrap="none" rtlCol="0">
            <a:spAutoFit/>
          </a:bodyPr>
          <a:lstStyle/>
          <a:p>
            <a:r>
              <a:rPr lang="en-US" sz="1400" b="1" dirty="0" smtClean="0">
                <a:solidFill>
                  <a:srgbClr val="C00000"/>
                </a:solidFill>
              </a:rPr>
              <a:t>Victoria Lineage: B/Bangladesh/5945/09 </a:t>
            </a:r>
            <a:endParaRPr lang="en-US" sz="1400" b="1" dirty="0">
              <a:solidFill>
                <a:srgbClr val="C00000"/>
              </a:solidFill>
            </a:endParaRPr>
          </a:p>
        </p:txBody>
      </p:sp>
      <p:sp>
        <p:nvSpPr>
          <p:cNvPr id="7" name="TextBox 6"/>
          <p:cNvSpPr txBox="1"/>
          <p:nvPr/>
        </p:nvSpPr>
        <p:spPr>
          <a:xfrm>
            <a:off x="5153781" y="4859586"/>
            <a:ext cx="3593980" cy="553998"/>
          </a:xfrm>
          <a:prstGeom prst="rect">
            <a:avLst/>
          </a:prstGeom>
          <a:noFill/>
        </p:spPr>
        <p:txBody>
          <a:bodyPr wrap="square" rtlCol="0">
            <a:spAutoFit/>
          </a:bodyPr>
          <a:lstStyle/>
          <a:p>
            <a:r>
              <a:rPr lang="en-US" sz="1000" b="1" dirty="0" smtClean="0"/>
              <a:t>F147: </a:t>
            </a:r>
            <a:r>
              <a:rPr lang="en-US" sz="1000" dirty="0" smtClean="0"/>
              <a:t>Formulation buffer; </a:t>
            </a:r>
            <a:r>
              <a:rPr lang="en-US" sz="1000" b="1" dirty="0" smtClean="0"/>
              <a:t>TIV</a:t>
            </a:r>
            <a:r>
              <a:rPr lang="en-US" sz="1000" dirty="0" smtClean="0"/>
              <a:t>, </a:t>
            </a:r>
            <a:r>
              <a:rPr lang="en-US" sz="1000" dirty="0" err="1" smtClean="0"/>
              <a:t>Fluzone</a:t>
            </a:r>
            <a:r>
              <a:rPr lang="en-US" sz="1000" dirty="0" smtClean="0"/>
              <a:t> positive control</a:t>
            </a:r>
          </a:p>
          <a:p>
            <a:r>
              <a:rPr lang="en-US" sz="1000" b="1" dirty="0" smtClean="0"/>
              <a:t>HL742</a:t>
            </a:r>
            <a:r>
              <a:rPr lang="en-US" sz="1000" dirty="0" smtClean="0"/>
              <a:t> (</a:t>
            </a:r>
            <a:r>
              <a:rPr lang="en-US" sz="1000" dirty="0" smtClean="0">
                <a:solidFill>
                  <a:srgbClr val="00B050"/>
                </a:solidFill>
              </a:rPr>
              <a:t>R3 B/BD</a:t>
            </a:r>
            <a:r>
              <a:rPr lang="en-US" sz="1000" dirty="0" smtClean="0"/>
              <a:t>, an R3 with negative charges in the linker), </a:t>
            </a:r>
          </a:p>
          <a:p>
            <a:r>
              <a:rPr lang="en-US" sz="1000" b="1" dirty="0" smtClean="0"/>
              <a:t>HL787</a:t>
            </a:r>
            <a:r>
              <a:rPr lang="en-US" sz="1000" dirty="0" smtClean="0"/>
              <a:t> (</a:t>
            </a:r>
            <a:r>
              <a:rPr lang="en-US" sz="1000" dirty="0" smtClean="0">
                <a:solidFill>
                  <a:srgbClr val="00B050"/>
                </a:solidFill>
              </a:rPr>
              <a:t>D3Ins B/BD</a:t>
            </a:r>
            <a:r>
              <a:rPr lang="en-US" sz="1000" dirty="0" smtClean="0"/>
              <a:t>, a D3Ins format)</a:t>
            </a:r>
            <a:endParaRPr lang="en-US" sz="1000" dirty="0"/>
          </a:p>
        </p:txBody>
      </p:sp>
      <p:sp>
        <p:nvSpPr>
          <p:cNvPr id="8" name="Rounded Rectangle 7"/>
          <p:cNvSpPr/>
          <p:nvPr/>
        </p:nvSpPr>
        <p:spPr>
          <a:xfrm>
            <a:off x="1141956" y="5756744"/>
            <a:ext cx="7524750" cy="492981"/>
          </a:xfrm>
          <a:prstGeom prst="roundRect">
            <a:avLst/>
          </a:prstGeom>
          <a:solidFill>
            <a:srgbClr val="235FAB"/>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smtClean="0"/>
              <a:t>D3Ins format is applicable to both B lineages.</a:t>
            </a:r>
            <a:endParaRPr lang="en-US" sz="1600" b="1" dirty="0">
              <a:solidFill>
                <a:schemeClr val="tx1"/>
              </a:solidFill>
              <a:ea typeface="ＭＳ Ｐゴシック" pitchFamily="34" charset="-128"/>
            </a:endParaRPr>
          </a:p>
        </p:txBody>
      </p:sp>
      <p:sp>
        <p:nvSpPr>
          <p:cNvPr id="9" name="Slide Number Placeholder 8"/>
          <p:cNvSpPr>
            <a:spLocks noGrp="1"/>
          </p:cNvSpPr>
          <p:nvPr>
            <p:ph type="sldNum" sz="quarter" idx="12"/>
          </p:nvPr>
        </p:nvSpPr>
        <p:spPr>
          <a:xfrm>
            <a:off x="796809" y="6356350"/>
            <a:ext cx="2133600" cy="365125"/>
          </a:xfrm>
        </p:spPr>
        <p:txBody>
          <a:bodyPr/>
          <a:lstStyle/>
          <a:p>
            <a:fld id="{5AEBBB9F-9E83-4D44-8390-A08DEDA76559}" type="slidenum">
              <a:rPr lang="en-US" b="1" smtClean="0">
                <a:solidFill>
                  <a:srgbClr val="00B050"/>
                </a:solidFill>
              </a:rPr>
              <a:pPr/>
              <a:t>13</a:t>
            </a:fld>
            <a:endParaRPr lang="en-US" b="1" dirty="0">
              <a:solidFill>
                <a:srgbClr val="00B05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p:nvPr>
        </p:nvSpPr>
        <p:spPr>
          <a:xfrm>
            <a:off x="5359179" y="1987804"/>
            <a:ext cx="3327621" cy="2552369"/>
          </a:xfrm>
        </p:spPr>
        <p:txBody>
          <a:bodyPr/>
          <a:lstStyle/>
          <a:p>
            <a:r>
              <a:rPr lang="en-US" sz="1400" dirty="0" smtClean="0"/>
              <a:t>Flu B challenge mouse model using B/Sichuan/379/1999 (D3Ins B/SI, Yamagata lineage). </a:t>
            </a:r>
          </a:p>
          <a:p>
            <a:r>
              <a:rPr lang="en-US" sz="1400" dirty="0" smtClean="0"/>
              <a:t>Groups of 10 BALB/c mice were immunized twice with 6 </a:t>
            </a:r>
            <a:r>
              <a:rPr lang="en-US" sz="1400" dirty="0" smtClean="0">
                <a:latin typeface="Symbol" pitchFamily="18" charset="2"/>
              </a:rPr>
              <a:t>m</a:t>
            </a:r>
            <a:r>
              <a:rPr lang="en-US" sz="1400" dirty="0" smtClean="0"/>
              <a:t>g of a D3Ins format vaccine against the B/SI. </a:t>
            </a:r>
          </a:p>
          <a:p>
            <a:r>
              <a:rPr lang="en-US" sz="1400" dirty="0" smtClean="0"/>
              <a:t>Sera were harvested two weeks post the booster dose and evaluated for HAI titers. </a:t>
            </a:r>
            <a:endParaRPr lang="en-US" sz="1400" dirty="0"/>
          </a:p>
        </p:txBody>
      </p:sp>
      <p:sp>
        <p:nvSpPr>
          <p:cNvPr id="3" name="Slide Number Placeholder 2"/>
          <p:cNvSpPr>
            <a:spLocks noGrp="1"/>
          </p:cNvSpPr>
          <p:nvPr>
            <p:ph type="sldNum" sz="quarter" idx="10"/>
          </p:nvPr>
        </p:nvSpPr>
        <p:spPr>
          <a:xfrm>
            <a:off x="796809" y="6356350"/>
            <a:ext cx="2133600" cy="365125"/>
          </a:xfrm>
        </p:spPr>
        <p:txBody>
          <a:bodyPr/>
          <a:lstStyle/>
          <a:p>
            <a:pPr>
              <a:defRPr/>
            </a:pPr>
            <a:fld id="{3DF2BA7F-0C3E-42DC-950D-A5C76467D81C}" type="slidenum">
              <a:rPr lang="en-US" b="1" smtClean="0">
                <a:solidFill>
                  <a:srgbClr val="00B050"/>
                </a:solidFill>
              </a:rPr>
              <a:pPr>
                <a:defRPr/>
              </a:pPr>
              <a:t>14</a:t>
            </a:fld>
            <a:endParaRPr lang="en-US" b="1" dirty="0">
              <a:solidFill>
                <a:srgbClr val="00B050"/>
              </a:solidFill>
            </a:endParaRPr>
          </a:p>
        </p:txBody>
      </p:sp>
      <p:sp>
        <p:nvSpPr>
          <p:cNvPr id="6" name="Title 1"/>
          <p:cNvSpPr>
            <a:spLocks noGrp="1"/>
          </p:cNvSpPr>
          <p:nvPr>
            <p:ph type="title" idx="4294967295"/>
          </p:nvPr>
        </p:nvSpPr>
        <p:spPr>
          <a:xfrm>
            <a:off x="1128713" y="274638"/>
            <a:ext cx="8015287" cy="1028700"/>
          </a:xfrm>
        </p:spPr>
        <p:txBody>
          <a:bodyPr>
            <a:normAutofit fontScale="90000"/>
          </a:bodyPr>
          <a:lstStyle/>
          <a:p>
            <a:r>
              <a:rPr lang="en-US" dirty="0" smtClean="0"/>
              <a:t>Immunogenicity and Efficacy of Flu B Vaccines</a:t>
            </a:r>
            <a:br>
              <a:rPr lang="en-US" dirty="0" smtClean="0"/>
            </a:br>
            <a:r>
              <a:rPr lang="en-US" sz="3100" dirty="0" smtClean="0">
                <a:solidFill>
                  <a:srgbClr val="92D050"/>
                </a:solidFill>
              </a:rPr>
              <a:t>Flu B Challenge Model (B/Sichuan/379/1999) </a:t>
            </a:r>
            <a:endParaRPr lang="en-US" sz="3100" dirty="0">
              <a:solidFill>
                <a:srgbClr val="92D050"/>
              </a:solidFill>
            </a:endParaRPr>
          </a:p>
        </p:txBody>
      </p:sp>
      <p:pic>
        <p:nvPicPr>
          <p:cNvPr id="1232898" name="Picture 2"/>
          <p:cNvPicPr>
            <a:picLocks noChangeAspect="1" noChangeArrowheads="1"/>
          </p:cNvPicPr>
          <p:nvPr/>
        </p:nvPicPr>
        <p:blipFill>
          <a:blip r:embed="rId2"/>
          <a:srcRect/>
          <a:stretch>
            <a:fillRect/>
          </a:stretch>
        </p:blipFill>
        <p:spPr bwMode="auto">
          <a:xfrm>
            <a:off x="1411195" y="1622348"/>
            <a:ext cx="3542485" cy="4354036"/>
          </a:xfrm>
          <a:prstGeom prst="rect">
            <a:avLst/>
          </a:prstGeom>
          <a:noFill/>
          <a:ln w="9525">
            <a:noFill/>
            <a:miter lim="800000"/>
            <a:headEnd/>
            <a:tailEnd/>
          </a:ln>
          <a:effectLst/>
        </p:spPr>
      </p:pic>
      <p:sp>
        <p:nvSpPr>
          <p:cNvPr id="9" name="Rounded Rectangle 8"/>
          <p:cNvSpPr/>
          <p:nvPr/>
        </p:nvSpPr>
        <p:spPr>
          <a:xfrm>
            <a:off x="1141956" y="5756744"/>
            <a:ext cx="7524750" cy="492981"/>
          </a:xfrm>
          <a:prstGeom prst="roundRect">
            <a:avLst/>
          </a:prstGeom>
          <a:solidFill>
            <a:srgbClr val="235FAB"/>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smtClean="0"/>
              <a:t>A robust immune response was shown in all mice in the challenge model.</a:t>
            </a:r>
            <a:endParaRPr lang="en-US" sz="1600" b="1" dirty="0">
              <a:solidFill>
                <a:schemeClr val="tx1"/>
              </a:solidFill>
              <a:ea typeface="ＭＳ Ｐゴシック" pitchFamily="34"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546" y="274638"/>
            <a:ext cx="8014915" cy="1028700"/>
          </a:xfrm>
        </p:spPr>
        <p:txBody>
          <a:bodyPr>
            <a:normAutofit fontScale="90000"/>
          </a:bodyPr>
          <a:lstStyle/>
          <a:p>
            <a:r>
              <a:rPr lang="en-US" dirty="0" smtClean="0"/>
              <a:t>Immunogenicity and Efficacy of Flu B Vaccines</a:t>
            </a:r>
            <a:br>
              <a:rPr lang="en-US" dirty="0" smtClean="0"/>
            </a:br>
            <a:r>
              <a:rPr lang="en-US" sz="3100" dirty="0" smtClean="0">
                <a:solidFill>
                  <a:srgbClr val="92D050"/>
                </a:solidFill>
              </a:rPr>
              <a:t>Flu B Challenge Model (B/Sichuan/379/1999) </a:t>
            </a:r>
            <a:endParaRPr lang="en-US" sz="3100" dirty="0">
              <a:solidFill>
                <a:srgbClr val="92D050"/>
              </a:solidFill>
            </a:endParaRPr>
          </a:p>
        </p:txBody>
      </p:sp>
      <p:sp>
        <p:nvSpPr>
          <p:cNvPr id="9" name="Rounded Rectangle 8"/>
          <p:cNvSpPr/>
          <p:nvPr/>
        </p:nvSpPr>
        <p:spPr>
          <a:xfrm>
            <a:off x="906859" y="5408320"/>
            <a:ext cx="7961312" cy="877824"/>
          </a:xfrm>
          <a:prstGeom prst="roundRect">
            <a:avLst/>
          </a:prstGeom>
          <a:solidFill>
            <a:srgbClr val="235FAB"/>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sz="1600" b="1" dirty="0" smtClean="0"/>
              <a:t>D3Ins vaccine of B/Sichuan/379/1999 is efficacious at a </a:t>
            </a:r>
            <a:r>
              <a:rPr lang="en-US" sz="1600" b="1" dirty="0" err="1" smtClean="0"/>
              <a:t>submicrogram</a:t>
            </a:r>
            <a:r>
              <a:rPr lang="en-US" sz="1600" b="1" dirty="0" smtClean="0"/>
              <a:t> dose. The efficacy results of D3Ins B/SI thus support the general suitability of D3Ins format for our influenza B vaccines.</a:t>
            </a:r>
            <a:endParaRPr lang="en-US" sz="1600" b="1" dirty="0">
              <a:solidFill>
                <a:schemeClr val="bg1"/>
              </a:solidFill>
            </a:endParaRPr>
          </a:p>
        </p:txBody>
      </p:sp>
      <p:pic>
        <p:nvPicPr>
          <p:cNvPr id="1214465" name="Picture 1"/>
          <p:cNvPicPr>
            <a:picLocks noChangeAspect="1" noChangeArrowheads="1"/>
          </p:cNvPicPr>
          <p:nvPr/>
        </p:nvPicPr>
        <p:blipFill>
          <a:blip r:embed="rId2"/>
          <a:srcRect/>
          <a:stretch>
            <a:fillRect/>
          </a:stretch>
        </p:blipFill>
        <p:spPr bwMode="auto">
          <a:xfrm>
            <a:off x="1062038" y="1484591"/>
            <a:ext cx="7746587" cy="2594458"/>
          </a:xfrm>
          <a:prstGeom prst="rect">
            <a:avLst/>
          </a:prstGeom>
          <a:noFill/>
          <a:ln w="9525">
            <a:noFill/>
            <a:miter lim="800000"/>
            <a:headEnd/>
            <a:tailEnd/>
          </a:ln>
          <a:effectLst/>
        </p:spPr>
      </p:pic>
      <p:sp>
        <p:nvSpPr>
          <p:cNvPr id="7" name="Rectangle 6"/>
          <p:cNvSpPr/>
          <p:nvPr/>
        </p:nvSpPr>
        <p:spPr>
          <a:xfrm>
            <a:off x="1089327" y="4171795"/>
            <a:ext cx="7776376" cy="954107"/>
          </a:xfrm>
          <a:prstGeom prst="rect">
            <a:avLst/>
          </a:prstGeom>
        </p:spPr>
        <p:txBody>
          <a:bodyPr wrap="square">
            <a:spAutoFit/>
          </a:bodyPr>
          <a:lstStyle/>
          <a:p>
            <a:r>
              <a:rPr lang="en-US" sz="1400" dirty="0" smtClean="0"/>
              <a:t>Groups of 10 BALB/c mice were immunized </a:t>
            </a:r>
            <a:r>
              <a:rPr lang="en-US" sz="1400" dirty="0" err="1" smtClean="0"/>
              <a:t>s.c</a:t>
            </a:r>
            <a:r>
              <a:rPr lang="en-US" sz="1400" dirty="0" smtClean="0"/>
              <a:t>. with the indicated doses of D3Ins B/SI or F147 formulation buffer on days 0 and 21. On day 42, mice were challenged </a:t>
            </a:r>
            <a:r>
              <a:rPr lang="en-US" sz="1400" dirty="0" err="1" smtClean="0"/>
              <a:t>i.n</a:t>
            </a:r>
            <a:r>
              <a:rPr lang="en-US" sz="1400" dirty="0" smtClean="0"/>
              <a:t>. with 5 LD</a:t>
            </a:r>
            <a:r>
              <a:rPr lang="en-US" sz="1000" dirty="0" smtClean="0"/>
              <a:t>50</a:t>
            </a:r>
            <a:r>
              <a:rPr lang="en-US" sz="1400" dirty="0" smtClean="0"/>
              <a:t> of B/SI, and monitored daily for mortality for 21 days and weight change for 14 days. Survival rates (A) and weights (mean percentage of initial weight) (B) are plotted.</a:t>
            </a:r>
            <a:endParaRPr lang="en-US" sz="1400" dirty="0"/>
          </a:p>
        </p:txBody>
      </p:sp>
      <p:sp>
        <p:nvSpPr>
          <p:cNvPr id="6" name="Slide Number Placeholder 5"/>
          <p:cNvSpPr>
            <a:spLocks noGrp="1"/>
          </p:cNvSpPr>
          <p:nvPr>
            <p:ph type="sldNum" sz="quarter" idx="10"/>
          </p:nvPr>
        </p:nvSpPr>
        <p:spPr>
          <a:xfrm>
            <a:off x="788926" y="6356350"/>
            <a:ext cx="2133600" cy="365125"/>
          </a:xfrm>
        </p:spPr>
        <p:txBody>
          <a:bodyPr/>
          <a:lstStyle/>
          <a:p>
            <a:pPr>
              <a:defRPr/>
            </a:pPr>
            <a:fld id="{F5247097-A335-4C6D-9342-533314C88624}" type="slidenum">
              <a:rPr lang="en-US" b="1" smtClean="0">
                <a:solidFill>
                  <a:srgbClr val="00B050"/>
                </a:solidFill>
              </a:rPr>
              <a:pPr>
                <a:defRPr/>
              </a:pPr>
              <a:t>15</a:t>
            </a:fld>
            <a:endParaRPr lang="en-US" b="1" dirty="0">
              <a:solidFill>
                <a:srgbClr val="00B050"/>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2702" y="235220"/>
            <a:ext cx="8138176" cy="798443"/>
          </a:xfrm>
        </p:spPr>
        <p:txBody>
          <a:bodyPr/>
          <a:lstStyle/>
          <a:p>
            <a:r>
              <a:rPr lang="en-US" sz="2800" dirty="0" err="1" smtClean="0"/>
              <a:t>Flagellin</a:t>
            </a:r>
            <a:r>
              <a:rPr lang="en-US" sz="2800" dirty="0" smtClean="0"/>
              <a:t> and TLR5 (Yoon, et al., Science 2012)</a:t>
            </a:r>
            <a:br>
              <a:rPr lang="en-US" sz="2800" dirty="0" smtClean="0"/>
            </a:br>
            <a:r>
              <a:rPr lang="en-US" sz="2800" dirty="0" smtClean="0">
                <a:solidFill>
                  <a:srgbClr val="99CC00"/>
                </a:solidFill>
              </a:rPr>
              <a:t>X-Ray Crystal Structure of </a:t>
            </a:r>
            <a:r>
              <a:rPr lang="en-US" sz="2800" dirty="0" err="1" smtClean="0">
                <a:solidFill>
                  <a:srgbClr val="99CC00"/>
                </a:solidFill>
              </a:rPr>
              <a:t>Flagellin</a:t>
            </a:r>
            <a:r>
              <a:rPr lang="en-US" sz="2800" dirty="0" smtClean="0">
                <a:solidFill>
                  <a:srgbClr val="99CC00"/>
                </a:solidFill>
              </a:rPr>
              <a:t> and TLR5 Complex</a:t>
            </a:r>
            <a:endParaRPr lang="en-US" sz="2800" dirty="0">
              <a:solidFill>
                <a:srgbClr val="99CC00"/>
              </a:solidFill>
            </a:endParaRPr>
          </a:p>
        </p:txBody>
      </p:sp>
      <p:pic>
        <p:nvPicPr>
          <p:cNvPr id="1026" name="Picture 2"/>
          <p:cNvPicPr>
            <a:picLocks noChangeAspect="1" noChangeArrowheads="1"/>
          </p:cNvPicPr>
          <p:nvPr/>
        </p:nvPicPr>
        <p:blipFill>
          <a:blip r:embed="rId2" cstate="print"/>
          <a:srcRect/>
          <a:stretch>
            <a:fillRect/>
          </a:stretch>
        </p:blipFill>
        <p:spPr bwMode="auto">
          <a:xfrm>
            <a:off x="2223688" y="1248504"/>
            <a:ext cx="5027902" cy="4200478"/>
          </a:xfrm>
          <a:prstGeom prst="rect">
            <a:avLst/>
          </a:prstGeom>
          <a:noFill/>
          <a:ln w="9525">
            <a:noFill/>
            <a:miter lim="800000"/>
            <a:headEnd/>
            <a:tailEnd/>
          </a:ln>
        </p:spPr>
      </p:pic>
      <p:sp>
        <p:nvSpPr>
          <p:cNvPr id="5" name="Rounded Rectangle 4"/>
          <p:cNvSpPr/>
          <p:nvPr/>
        </p:nvSpPr>
        <p:spPr>
          <a:xfrm>
            <a:off x="906859" y="5581815"/>
            <a:ext cx="7961312" cy="771277"/>
          </a:xfrm>
          <a:prstGeom prst="roundRect">
            <a:avLst/>
          </a:prstGeom>
          <a:solidFill>
            <a:srgbClr val="235FAB"/>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sz="1600" b="1" dirty="0" smtClean="0"/>
              <a:t>The </a:t>
            </a:r>
            <a:r>
              <a:rPr lang="en-US" sz="1600" b="1" dirty="0" err="1" smtClean="0"/>
              <a:t>Flagellin</a:t>
            </a:r>
            <a:r>
              <a:rPr lang="en-US" sz="1600" b="1" dirty="0" smtClean="0"/>
              <a:t>/TLR5 structure confirmed that all known agonist-activated TLR structures form a similar </a:t>
            </a:r>
            <a:r>
              <a:rPr lang="en-US" sz="1600" b="1" dirty="0" err="1" smtClean="0"/>
              <a:t>dimer</a:t>
            </a:r>
            <a:r>
              <a:rPr lang="en-US" sz="1600" b="1" dirty="0" smtClean="0"/>
              <a:t> organization, which brings their C-terminal regions into juxtaposition so that their intracellular TIR domains can initiate a signaling cascade.</a:t>
            </a:r>
            <a:endParaRPr lang="en-US" sz="1600" b="1" dirty="0">
              <a:solidFill>
                <a:schemeClr val="bg1"/>
              </a:solidFill>
            </a:endParaRPr>
          </a:p>
        </p:txBody>
      </p:sp>
      <p:sp>
        <p:nvSpPr>
          <p:cNvPr id="6" name="Slide Number Placeholder 5"/>
          <p:cNvSpPr>
            <a:spLocks noGrp="1"/>
          </p:cNvSpPr>
          <p:nvPr>
            <p:ph type="sldNum" sz="quarter" idx="10"/>
          </p:nvPr>
        </p:nvSpPr>
        <p:spPr>
          <a:xfrm>
            <a:off x="788926" y="6356350"/>
            <a:ext cx="2133600" cy="365125"/>
          </a:xfrm>
        </p:spPr>
        <p:txBody>
          <a:bodyPr/>
          <a:lstStyle/>
          <a:p>
            <a:pPr>
              <a:defRPr/>
            </a:pPr>
            <a:fld id="{3DF2BA7F-0C3E-42DC-950D-A5C76467D81C}" type="slidenum">
              <a:rPr lang="en-US" b="1" smtClean="0">
                <a:solidFill>
                  <a:srgbClr val="00B050"/>
                </a:solidFill>
              </a:rPr>
              <a:pPr>
                <a:defRPr/>
              </a:pPr>
              <a:t>16</a:t>
            </a:fld>
            <a:endParaRPr lang="en-US" b="1" dirty="0">
              <a:solidFill>
                <a:srgbClr val="00B05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Summary</a:t>
            </a:r>
            <a:endParaRPr lang="en-US" sz="3200" dirty="0"/>
          </a:p>
        </p:txBody>
      </p:sp>
      <p:sp>
        <p:nvSpPr>
          <p:cNvPr id="3" name="Content Placeholder 2"/>
          <p:cNvSpPr>
            <a:spLocks noGrp="1"/>
          </p:cNvSpPr>
          <p:nvPr>
            <p:ph idx="1"/>
          </p:nvPr>
        </p:nvSpPr>
        <p:spPr/>
        <p:txBody>
          <a:bodyPr/>
          <a:lstStyle/>
          <a:p>
            <a:r>
              <a:rPr lang="en-US" sz="2000" dirty="0" smtClean="0"/>
              <a:t>We have developed an alternative vaccine format for influenza B vaccines for which the HA head is inserted into domain 3 of </a:t>
            </a:r>
            <a:r>
              <a:rPr lang="en-US" sz="2000" dirty="0" err="1" smtClean="0"/>
              <a:t>flagellin</a:t>
            </a:r>
            <a:r>
              <a:rPr lang="en-US" sz="2000" dirty="0" smtClean="0"/>
              <a:t> and we have confirmed the optimal insertion point within domain 3. </a:t>
            </a:r>
          </a:p>
          <a:p>
            <a:r>
              <a:rPr lang="en-US" sz="2000" dirty="0" smtClean="0"/>
              <a:t>We have shown that the redesigned format maximizes TLR5 signaling and immunogenicity for multiple influenza B strains. </a:t>
            </a:r>
          </a:p>
          <a:p>
            <a:r>
              <a:rPr lang="en-US" sz="2000" dirty="0" smtClean="0"/>
              <a:t>Similar to the A strain vaccines, the Flu B vaccines are economically and efficiently produced in our standard prokaryotic system which therefore allows for time and cost efficient production of a multivalent seasonal product comprising A and B strains.</a:t>
            </a:r>
            <a:endParaRPr lang="en-US" sz="2000" dirty="0"/>
          </a:p>
        </p:txBody>
      </p:sp>
      <p:sp>
        <p:nvSpPr>
          <p:cNvPr id="4" name="Slide Number Placeholder 3"/>
          <p:cNvSpPr>
            <a:spLocks noGrp="1"/>
          </p:cNvSpPr>
          <p:nvPr>
            <p:ph type="sldNum" sz="quarter" idx="10"/>
          </p:nvPr>
        </p:nvSpPr>
        <p:spPr>
          <a:xfrm>
            <a:off x="796809" y="6356350"/>
            <a:ext cx="2133600" cy="365125"/>
          </a:xfrm>
        </p:spPr>
        <p:txBody>
          <a:bodyPr/>
          <a:lstStyle/>
          <a:p>
            <a:pPr>
              <a:defRPr/>
            </a:pPr>
            <a:fld id="{F5247097-A335-4C6D-9342-533314C88624}" type="slidenum">
              <a:rPr lang="en-US" b="1" smtClean="0">
                <a:solidFill>
                  <a:srgbClr val="00B050"/>
                </a:solidFill>
              </a:rPr>
              <a:pPr>
                <a:defRPr/>
              </a:pPr>
              <a:t>17</a:t>
            </a:fld>
            <a:endParaRPr lang="en-US" b="1" dirty="0">
              <a:solidFill>
                <a:srgbClr val="00B05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Acknowledgements</a:t>
            </a:r>
            <a:endParaRPr lang="en-US" sz="4000" dirty="0"/>
          </a:p>
        </p:txBody>
      </p:sp>
      <p:sp>
        <p:nvSpPr>
          <p:cNvPr id="3" name="Content Placeholder 2"/>
          <p:cNvSpPr>
            <a:spLocks noGrp="1"/>
          </p:cNvSpPr>
          <p:nvPr>
            <p:ph idx="1"/>
          </p:nvPr>
        </p:nvSpPr>
        <p:spPr>
          <a:xfrm>
            <a:off x="1090613" y="1593120"/>
            <a:ext cx="7596187" cy="4652963"/>
          </a:xfrm>
        </p:spPr>
        <p:txBody>
          <a:bodyPr/>
          <a:lstStyle/>
          <a:p>
            <a:r>
              <a:rPr lang="en-US" sz="2000" b="1" dirty="0" err="1" smtClean="0">
                <a:solidFill>
                  <a:srgbClr val="235FAB"/>
                </a:solidFill>
              </a:rPr>
              <a:t>VaxInnate</a:t>
            </a:r>
            <a:r>
              <a:rPr lang="en-US" sz="2000" b="1" dirty="0" smtClean="0">
                <a:solidFill>
                  <a:srgbClr val="235FAB"/>
                </a:solidFill>
              </a:rPr>
              <a:t>: Molecular Biology and Protein Sciences; Process Development; Analytical Development; Virology and Immunology Departments. Especially, Dr. Lynda Tussey (VP, R&amp;D), Dr. Ge Liu (Virology) and Dr. Scott Umlauf (Immunology). </a:t>
            </a:r>
          </a:p>
          <a:p>
            <a:r>
              <a:rPr lang="en-US" sz="2000" b="1" dirty="0" smtClean="0">
                <a:solidFill>
                  <a:srgbClr val="235FAB"/>
                </a:solidFill>
              </a:rPr>
              <a:t>Scripps Research Institute: Dr. Andrew Ward and Dr. Ian Wilson </a:t>
            </a:r>
          </a:p>
          <a:p>
            <a:r>
              <a:rPr lang="en-US" sz="2000" b="1" dirty="0" smtClean="0">
                <a:solidFill>
                  <a:srgbClr val="235FAB"/>
                </a:solidFill>
              </a:rPr>
              <a:t>This project has been funded in part with Federal funds from the Office of the Assistant Secretary for Preparedness and Response, Biomedical Advanced Research and Development Authority, Department of Health and Human Services, under Contract No. HHSO100201100011C and from </a:t>
            </a:r>
            <a:r>
              <a:rPr lang="en-US" sz="2000" b="1" dirty="0" err="1" smtClean="0">
                <a:solidFill>
                  <a:srgbClr val="235FAB"/>
                </a:solidFill>
              </a:rPr>
              <a:t>VaxInnate</a:t>
            </a:r>
            <a:r>
              <a:rPr lang="en-US" sz="2000" b="1" dirty="0" smtClean="0">
                <a:solidFill>
                  <a:srgbClr val="235FAB"/>
                </a:solidFill>
              </a:rPr>
              <a:t> Corporation.</a:t>
            </a:r>
          </a:p>
          <a:p>
            <a:endParaRPr lang="en-US" b="1" dirty="0" smtClean="0">
              <a:solidFill>
                <a:srgbClr val="0070C0"/>
              </a:solidFill>
            </a:endParaRPr>
          </a:p>
          <a:p>
            <a:endParaRPr lang="en-US" b="1" dirty="0" smtClean="0">
              <a:solidFill>
                <a:srgbClr val="0070C0"/>
              </a:solidFill>
            </a:endParaRPr>
          </a:p>
          <a:p>
            <a:pPr lvl="1"/>
            <a:endParaRPr lang="en-US" dirty="0"/>
          </a:p>
        </p:txBody>
      </p:sp>
      <p:sp>
        <p:nvSpPr>
          <p:cNvPr id="4" name="Slide Number Placeholder 3"/>
          <p:cNvSpPr>
            <a:spLocks noGrp="1"/>
          </p:cNvSpPr>
          <p:nvPr>
            <p:ph type="sldNum" sz="quarter" idx="4294967295"/>
          </p:nvPr>
        </p:nvSpPr>
        <p:spPr>
          <a:xfrm>
            <a:off x="798031" y="6414045"/>
            <a:ext cx="2133600" cy="365125"/>
          </a:xfrm>
          <a:prstGeom prst="rect">
            <a:avLst/>
          </a:prstGeom>
        </p:spPr>
        <p:txBody>
          <a:bodyPr/>
          <a:lstStyle/>
          <a:p>
            <a:fld id="{5AEBBB9F-9E83-4D44-8390-A08DEDA76559}" type="slidenum">
              <a:rPr lang="en-US" b="1" smtClean="0">
                <a:solidFill>
                  <a:srgbClr val="00B050"/>
                </a:solidFill>
              </a:rPr>
              <a:pPr/>
              <a:t>18</a:t>
            </a:fld>
            <a:endParaRPr lang="en-US" b="1" dirty="0">
              <a:solidFill>
                <a:srgbClr val="00B050"/>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35">
      <a:dk1>
        <a:sysClr val="windowText" lastClr="000000"/>
      </a:dk1>
      <a:lt1>
        <a:sysClr val="window" lastClr="FFFFFF"/>
      </a:lt1>
      <a:dk2>
        <a:srgbClr val="1F497D"/>
      </a:dk2>
      <a:lt2>
        <a:srgbClr val="EEECE1"/>
      </a:lt2>
      <a:accent1>
        <a:srgbClr val="7FBB43"/>
      </a:accent1>
      <a:accent2>
        <a:srgbClr val="FF922E"/>
      </a:accent2>
      <a:accent3>
        <a:srgbClr val="0181C3"/>
      </a:accent3>
      <a:accent4>
        <a:srgbClr val="8064A2"/>
      </a:accent4>
      <a:accent5>
        <a:srgbClr val="2C5561"/>
      </a:accent5>
      <a:accent6>
        <a:srgbClr val="747474"/>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12285</TotalTime>
  <Words>1569</Words>
  <Application>Microsoft Office PowerPoint</Application>
  <PresentationFormat>On-screen Show (4:3)</PresentationFormat>
  <Paragraphs>134</Paragraphs>
  <Slides>18</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0" baseType="lpstr">
      <vt:lpstr>Office Theme</vt:lpstr>
      <vt:lpstr>Image</vt:lpstr>
      <vt:lpstr>  Langzhou Song  VaxInnate Corporation September 26, 2014</vt:lpstr>
      <vt:lpstr>VaxInnate Influenza Vaccine Development</vt:lpstr>
      <vt:lpstr>Slide 3</vt:lpstr>
      <vt:lpstr>Rationale for Flu B vaccine Design</vt:lpstr>
      <vt:lpstr>Design of Flu B Vaccines R3 and D3Ins Format</vt:lpstr>
      <vt:lpstr>Comparison of R3 and D3Ins formats in Mice Neutralizing Antibody Responses (HAI)</vt:lpstr>
      <vt:lpstr>Flagellin function of the fusion vaccines  TLR5 Activity by In Vivo Cytokine Assay</vt:lpstr>
      <vt:lpstr>Antigenicity of HA in Fusion Vaccines Neutralizing Inhibition Assay (NIA)</vt:lpstr>
      <vt:lpstr>Insertion Points of Flu B Vaccine Variants D3Ins Format Optimization</vt:lpstr>
      <vt:lpstr>Insertion Points of Flu B Vaccine Variants  D3Ins Format Optimization</vt:lpstr>
      <vt:lpstr> Insertion Points of Flu B Vaccine Variants  In Vivo TLR5 Assay for the Representative Vaccine Variants </vt:lpstr>
      <vt:lpstr>Insertion Points of Insertion Variants Mouse Immunogenicity by HAI</vt:lpstr>
      <vt:lpstr>Application of D3Ins Format to Both Flu B Lineages HAI Titers of Flu B Vaccines of Two Lineages </vt:lpstr>
      <vt:lpstr>Immunogenicity and Efficacy of Flu B Vaccines Flu B Challenge Model (B/Sichuan/379/1999) </vt:lpstr>
      <vt:lpstr>Immunogenicity and Efficacy of Flu B Vaccines Flu B Challenge Model (B/Sichuan/379/1999) </vt:lpstr>
      <vt:lpstr>Flagellin and TLR5 (Yoon, et al., Science 2012) X-Ray Crystal Structure of Flagellin and TLR5 Complex</vt:lpstr>
      <vt:lpstr>Summary</vt:lpstr>
      <vt:lpstr>Acknowledgements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 P</dc:creator>
  <cp:lastModifiedBy>Langzhou Song</cp:lastModifiedBy>
  <cp:revision>854</cp:revision>
  <dcterms:created xsi:type="dcterms:W3CDTF">2010-09-24T22:28:59Z</dcterms:created>
  <dcterms:modified xsi:type="dcterms:W3CDTF">2014-09-19T14:20:07Z</dcterms:modified>
</cp:coreProperties>
</file>