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8"/>
  </p:notesMasterIdLst>
  <p:sldIdLst>
    <p:sldId id="256" r:id="rId2"/>
    <p:sldId id="298" r:id="rId3"/>
    <p:sldId id="257" r:id="rId4"/>
    <p:sldId id="259" r:id="rId5"/>
    <p:sldId id="263" r:id="rId6"/>
    <p:sldId id="260" r:id="rId7"/>
    <p:sldId id="297" r:id="rId8"/>
    <p:sldId id="261" r:id="rId9"/>
    <p:sldId id="296" r:id="rId10"/>
    <p:sldId id="299" r:id="rId11"/>
    <p:sldId id="270" r:id="rId12"/>
    <p:sldId id="272" r:id="rId13"/>
    <p:sldId id="300" r:id="rId14"/>
    <p:sldId id="294" r:id="rId15"/>
    <p:sldId id="301" r:id="rId16"/>
    <p:sldId id="275" r:id="rId17"/>
    <p:sldId id="273" r:id="rId18"/>
    <p:sldId id="278" r:id="rId19"/>
    <p:sldId id="302" r:id="rId20"/>
    <p:sldId id="303" r:id="rId21"/>
    <p:sldId id="304" r:id="rId22"/>
    <p:sldId id="280" r:id="rId23"/>
    <p:sldId id="281" r:id="rId24"/>
    <p:sldId id="283" r:id="rId25"/>
    <p:sldId id="284" r:id="rId26"/>
    <p:sldId id="28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49" autoAdjust="0"/>
    <p:restoredTop sz="75797" autoAdjust="0"/>
  </p:normalViewPr>
  <p:slideViewPr>
    <p:cSldViewPr>
      <p:cViewPr varScale="1">
        <p:scale>
          <a:sx n="68" d="100"/>
          <a:sy n="68" d="100"/>
        </p:scale>
        <p:origin x="-216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Lang\Documents\AUDIT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Lang\Documents\AUDIT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Lang\Documents\AUDIT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Lang\Documents\AUDIT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Lang\Documents\AUDIT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6"/>
  <c:chart>
    <c:view3D>
      <c:rotX val="30"/>
      <c:perspective val="30"/>
    </c:view3D>
    <c:plotArea>
      <c:layout>
        <c:manualLayout>
          <c:layoutTarget val="inner"/>
          <c:xMode val="edge"/>
          <c:yMode val="edge"/>
          <c:x val="1.0008418758975883E-3"/>
          <c:y val="0"/>
          <c:w val="0.99899915812410323"/>
          <c:h val="1"/>
        </c:manualLayout>
      </c:layout>
      <c:pie3DChart>
        <c:varyColors val="1"/>
        <c:ser>
          <c:idx val="0"/>
          <c:order val="0"/>
          <c:dPt>
            <c:idx val="1"/>
            <c:explosion val="24"/>
          </c:dPt>
          <c:dLbls>
            <c:dLbl>
              <c:idx val="0"/>
              <c:layout/>
              <c:tx>
                <c:rich>
                  <a:bodyPr/>
                  <a:lstStyle/>
                  <a:p>
                    <a:r>
                      <a:rPr lang="en-US" sz="1600"/>
                      <a:t>1</a:t>
                    </a:r>
                    <a:r>
                      <a:rPr lang="en-US"/>
                      <a:t>4%</a:t>
                    </a:r>
                  </a:p>
                </c:rich>
              </c:tx>
              <c:showVal val="1"/>
            </c:dLbl>
            <c:dLbl>
              <c:idx val="1"/>
              <c:layout/>
              <c:tx>
                <c:rich>
                  <a:bodyPr/>
                  <a:lstStyle/>
                  <a:p>
                    <a:r>
                      <a:rPr lang="en-US" sz="1600"/>
                      <a:t>4</a:t>
                    </a:r>
                    <a:r>
                      <a:rPr lang="en-US"/>
                      <a:t>8%</a:t>
                    </a:r>
                  </a:p>
                </c:rich>
              </c:tx>
              <c:showVal val="1"/>
            </c:dLbl>
            <c:dLbl>
              <c:idx val="2"/>
              <c:layout/>
              <c:tx>
                <c:rich>
                  <a:bodyPr/>
                  <a:lstStyle/>
                  <a:p>
                    <a:r>
                      <a:rPr lang="en-US" sz="1600"/>
                      <a:t>3</a:t>
                    </a:r>
                    <a:r>
                      <a:rPr lang="en-US" sz="1200"/>
                      <a:t>8%</a:t>
                    </a:r>
                    <a:endParaRPr lang="en-US"/>
                  </a:p>
                </c:rich>
              </c:tx>
              <c:showVal val="1"/>
            </c:dLbl>
            <c:showVal val="1"/>
            <c:showLeaderLines val="1"/>
          </c:dLbls>
          <c:cat>
            <c:strRef>
              <c:f>Sheet1!$BC$11:$BC$13</c:f>
              <c:strCache>
                <c:ptCount val="3"/>
                <c:pt idx="0">
                  <c:v>Uni-malleolar</c:v>
                </c:pt>
                <c:pt idx="1">
                  <c:v>Bi-malleolar</c:v>
                </c:pt>
                <c:pt idx="2">
                  <c:v>Tri-malleolar</c:v>
                </c:pt>
              </c:strCache>
            </c:strRef>
          </c:cat>
          <c:val>
            <c:numRef>
              <c:f>Sheet1!$BD$11:$BD$13</c:f>
              <c:numCache>
                <c:formatCode>General</c:formatCode>
                <c:ptCount val="3"/>
                <c:pt idx="0">
                  <c:v>6</c:v>
                </c:pt>
                <c:pt idx="1">
                  <c:v>20</c:v>
                </c:pt>
                <c:pt idx="2">
                  <c:v>16</c:v>
                </c:pt>
              </c:numCache>
            </c:numRef>
          </c:val>
        </c:ser>
      </c:pie3DChart>
    </c:plotArea>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34"/>
  <c:chart>
    <c:view3D>
      <c:rotX val="30"/>
      <c:perspective val="30"/>
    </c:view3D>
    <c:plotArea>
      <c:layout>
        <c:manualLayout>
          <c:layoutTarget val="inner"/>
          <c:xMode val="edge"/>
          <c:yMode val="edge"/>
          <c:x val="1.9072138224869948E-2"/>
          <c:y val="0"/>
          <c:w val="0.98092786177512958"/>
          <c:h val="1"/>
        </c:manualLayout>
      </c:layout>
      <c:pie3DChart>
        <c:varyColors val="1"/>
        <c:ser>
          <c:idx val="0"/>
          <c:order val="0"/>
          <c:explosion val="1"/>
          <c:dPt>
            <c:idx val="0"/>
            <c:explosion val="9"/>
          </c:dPt>
          <c:dLbls>
            <c:dLbl>
              <c:idx val="0"/>
              <c:layout>
                <c:manualLayout>
                  <c:x val="-0.14933616987140019"/>
                  <c:y val="-8.8375118020529525E-2"/>
                </c:manualLayout>
              </c:layout>
              <c:tx>
                <c:rich>
                  <a:bodyPr/>
                  <a:lstStyle/>
                  <a:p>
                    <a:r>
                      <a:rPr lang="en-US" sz="1700"/>
                      <a:t>5</a:t>
                    </a:r>
                    <a:r>
                      <a:rPr lang="en-US"/>
                      <a:t>0%</a:t>
                    </a:r>
                  </a:p>
                </c:rich>
              </c:tx>
              <c:showVal val="1"/>
            </c:dLbl>
            <c:dLbl>
              <c:idx val="1"/>
              <c:layout/>
              <c:tx>
                <c:rich>
                  <a:bodyPr/>
                  <a:lstStyle/>
                  <a:p>
                    <a:r>
                      <a:rPr lang="en-US" sz="1700"/>
                      <a:t>3</a:t>
                    </a:r>
                    <a:r>
                      <a:rPr lang="en-US"/>
                      <a:t>8%</a:t>
                    </a:r>
                  </a:p>
                </c:rich>
              </c:tx>
              <c:showVal val="1"/>
            </c:dLbl>
            <c:dLbl>
              <c:idx val="2"/>
              <c:layout>
                <c:manualLayout>
                  <c:x val="0.11395411222622009"/>
                  <c:y val="0.10038537412546807"/>
                </c:manualLayout>
              </c:layout>
              <c:tx>
                <c:rich>
                  <a:bodyPr/>
                  <a:lstStyle/>
                  <a:p>
                    <a:r>
                      <a:rPr lang="en-US" sz="1700"/>
                      <a:t>1</a:t>
                    </a:r>
                    <a:r>
                      <a:rPr lang="en-US"/>
                      <a:t>2%</a:t>
                    </a:r>
                  </a:p>
                </c:rich>
              </c:tx>
              <c:showVal val="1"/>
            </c:dLbl>
            <c:txPr>
              <a:bodyPr/>
              <a:lstStyle/>
              <a:p>
                <a:pPr>
                  <a:defRPr sz="1700"/>
                </a:pPr>
                <a:endParaRPr lang="en-US"/>
              </a:p>
            </c:txPr>
            <c:showVal val="1"/>
            <c:showLeaderLines val="1"/>
          </c:dLbls>
          <c:cat>
            <c:strRef>
              <c:f>Sheet1!$BC$11:$BC$13</c:f>
              <c:strCache>
                <c:ptCount val="3"/>
                <c:pt idx="0">
                  <c:v>Uni-malleolar</c:v>
                </c:pt>
                <c:pt idx="1">
                  <c:v>Bi-malleolar</c:v>
                </c:pt>
                <c:pt idx="2">
                  <c:v>Tri-malleolar</c:v>
                </c:pt>
              </c:strCache>
            </c:strRef>
          </c:cat>
          <c:val>
            <c:numRef>
              <c:f>Sheet1!$BE$11:$BE$13</c:f>
              <c:numCache>
                <c:formatCode>General</c:formatCode>
                <c:ptCount val="3"/>
                <c:pt idx="0">
                  <c:v>4</c:v>
                </c:pt>
                <c:pt idx="1">
                  <c:v>3</c:v>
                </c:pt>
                <c:pt idx="2">
                  <c:v>1</c:v>
                </c:pt>
              </c:numCache>
            </c:numRef>
          </c:val>
        </c:ser>
      </c:pie3DChart>
    </c:plotArea>
    <c:legend>
      <c:legendPos val="r"/>
      <c:layout>
        <c:manualLayout>
          <c:xMode val="edge"/>
          <c:yMode val="edge"/>
          <c:x val="0"/>
          <c:y val="0.83354330708661417"/>
          <c:w val="1"/>
          <c:h val="0.16239391951006121"/>
        </c:manualLayout>
      </c:layout>
      <c:txPr>
        <a:bodyPr/>
        <a:lstStyle/>
        <a:p>
          <a:pPr>
            <a:defRPr sz="1400"/>
          </a:pPr>
          <a:endParaRPr lang="en-US"/>
        </a:p>
      </c:txPr>
    </c:legend>
    <c:plotVisOnly val="1"/>
  </c:chart>
  <c:spPr>
    <a:ln>
      <a:noFill/>
    </a:ln>
  </c:spPr>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26"/>
  <c:chart>
    <c:autoTitleDeleted val="1"/>
    <c:plotArea>
      <c:layout>
        <c:manualLayout>
          <c:layoutTarget val="inner"/>
          <c:xMode val="edge"/>
          <c:yMode val="edge"/>
          <c:x val="5.0823497483398712E-2"/>
          <c:y val="1.4762685914260731E-2"/>
          <c:w val="0.92417649923576106"/>
          <c:h val="0.85631197142023918"/>
        </c:manualLayout>
      </c:layout>
      <c:barChart>
        <c:barDir val="col"/>
        <c:grouping val="clustered"/>
        <c:ser>
          <c:idx val="0"/>
          <c:order val="0"/>
          <c:tx>
            <c:strRef>
              <c:f>Sheet1!$BD$41</c:f>
              <c:strCache>
                <c:ptCount val="1"/>
                <c:pt idx="0">
                  <c:v>Surgical Trainee</c:v>
                </c:pt>
              </c:strCache>
            </c:strRef>
          </c:tx>
          <c:cat>
            <c:strRef>
              <c:f>Sheet1!$BE$40:$BG$40</c:f>
              <c:strCache>
                <c:ptCount val="3"/>
                <c:pt idx="0">
                  <c:v>Anatomical Union</c:v>
                </c:pt>
                <c:pt idx="1">
                  <c:v>Malunion</c:v>
                </c:pt>
                <c:pt idx="2">
                  <c:v>Non-union</c:v>
                </c:pt>
              </c:strCache>
            </c:strRef>
          </c:cat>
          <c:val>
            <c:numRef>
              <c:f>Sheet1!$BE$41:$BG$41</c:f>
              <c:numCache>
                <c:formatCode>General</c:formatCode>
                <c:ptCount val="3"/>
                <c:pt idx="0">
                  <c:v>48</c:v>
                </c:pt>
                <c:pt idx="1">
                  <c:v>48</c:v>
                </c:pt>
                <c:pt idx="2">
                  <c:v>4</c:v>
                </c:pt>
              </c:numCache>
            </c:numRef>
          </c:val>
        </c:ser>
        <c:ser>
          <c:idx val="1"/>
          <c:order val="1"/>
          <c:tx>
            <c:strRef>
              <c:f>Sheet1!$BD$42</c:f>
              <c:strCache>
                <c:ptCount val="1"/>
                <c:pt idx="0">
                  <c:v>Trainee + Con</c:v>
                </c:pt>
              </c:strCache>
            </c:strRef>
          </c:tx>
          <c:cat>
            <c:strRef>
              <c:f>Sheet1!$BE$40:$BG$40</c:f>
              <c:strCache>
                <c:ptCount val="3"/>
                <c:pt idx="0">
                  <c:v>Anatomical Union</c:v>
                </c:pt>
                <c:pt idx="1">
                  <c:v>Malunion</c:v>
                </c:pt>
                <c:pt idx="2">
                  <c:v>Non-union</c:v>
                </c:pt>
              </c:strCache>
            </c:strRef>
          </c:cat>
          <c:val>
            <c:numRef>
              <c:f>Sheet1!$BE$42:$BG$42</c:f>
              <c:numCache>
                <c:formatCode>General</c:formatCode>
                <c:ptCount val="3"/>
                <c:pt idx="0">
                  <c:v>60</c:v>
                </c:pt>
                <c:pt idx="1">
                  <c:v>27</c:v>
                </c:pt>
                <c:pt idx="2">
                  <c:v>13</c:v>
                </c:pt>
              </c:numCache>
            </c:numRef>
          </c:val>
        </c:ser>
        <c:ser>
          <c:idx val="2"/>
          <c:order val="2"/>
          <c:tx>
            <c:strRef>
              <c:f>Sheet1!$BD$43</c:f>
              <c:strCache>
                <c:ptCount val="1"/>
                <c:pt idx="0">
                  <c:v>Consultant </c:v>
                </c:pt>
              </c:strCache>
            </c:strRef>
          </c:tx>
          <c:cat>
            <c:strRef>
              <c:f>Sheet1!$BE$40:$BG$40</c:f>
              <c:strCache>
                <c:ptCount val="3"/>
                <c:pt idx="0">
                  <c:v>Anatomical Union</c:v>
                </c:pt>
                <c:pt idx="1">
                  <c:v>Malunion</c:v>
                </c:pt>
                <c:pt idx="2">
                  <c:v>Non-union</c:v>
                </c:pt>
              </c:strCache>
            </c:strRef>
          </c:cat>
          <c:val>
            <c:numRef>
              <c:f>Sheet1!$BE$43:$BG$43</c:f>
              <c:numCache>
                <c:formatCode>General</c:formatCode>
                <c:ptCount val="3"/>
                <c:pt idx="0">
                  <c:v>100</c:v>
                </c:pt>
                <c:pt idx="1">
                  <c:v>0</c:v>
                </c:pt>
                <c:pt idx="2">
                  <c:v>0</c:v>
                </c:pt>
              </c:numCache>
            </c:numRef>
          </c:val>
        </c:ser>
        <c:gapWidth val="75"/>
        <c:overlap val="-25"/>
        <c:axId val="67227008"/>
        <c:axId val="69211264"/>
      </c:barChart>
      <c:catAx>
        <c:axId val="67227008"/>
        <c:scaling>
          <c:orientation val="minMax"/>
        </c:scaling>
        <c:axPos val="b"/>
        <c:majorTickMark val="none"/>
        <c:tickLblPos val="nextTo"/>
        <c:txPr>
          <a:bodyPr/>
          <a:lstStyle/>
          <a:p>
            <a:pPr>
              <a:defRPr sz="1100" b="1"/>
            </a:pPr>
            <a:endParaRPr lang="en-US"/>
          </a:p>
        </c:txPr>
        <c:crossAx val="69211264"/>
        <c:crosses val="autoZero"/>
        <c:auto val="1"/>
        <c:lblAlgn val="ctr"/>
        <c:lblOffset val="100"/>
      </c:catAx>
      <c:valAx>
        <c:axId val="69211264"/>
        <c:scaling>
          <c:orientation val="minMax"/>
        </c:scaling>
        <c:axPos val="l"/>
        <c:majorGridlines/>
        <c:numFmt formatCode="0" sourceLinked="0"/>
        <c:majorTickMark val="none"/>
        <c:tickLblPos val="nextTo"/>
        <c:txPr>
          <a:bodyPr/>
          <a:lstStyle/>
          <a:p>
            <a:pPr>
              <a:defRPr sz="1100" b="1"/>
            </a:pPr>
            <a:endParaRPr lang="en-US"/>
          </a:p>
        </c:txPr>
        <c:crossAx val="67227008"/>
        <c:crosses val="autoZero"/>
        <c:crossBetween val="between"/>
      </c:valAx>
    </c:plotArea>
    <c:legend>
      <c:legendPos val="b"/>
      <c:layout>
        <c:manualLayout>
          <c:xMode val="edge"/>
          <c:yMode val="edge"/>
          <c:x val="0.24710134476395601"/>
          <c:y val="0.94159598077779527"/>
          <c:w val="0.50579717923847578"/>
          <c:h val="5.8404019222204694E-2"/>
        </c:manualLayout>
      </c:layout>
      <c:txPr>
        <a:bodyPr/>
        <a:lstStyle/>
        <a:p>
          <a:pPr>
            <a:defRPr sz="1100" b="1"/>
          </a:pPr>
          <a:endParaRPr lang="en-US"/>
        </a:p>
      </c:txPr>
    </c:legend>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26"/>
  <c:chart>
    <c:view3D>
      <c:rotX val="30"/>
      <c:perspective val="30"/>
    </c:view3D>
    <c:plotArea>
      <c:layout>
        <c:manualLayout>
          <c:layoutTarget val="inner"/>
          <c:xMode val="edge"/>
          <c:yMode val="edge"/>
          <c:x val="0"/>
          <c:y val="0"/>
          <c:w val="1"/>
          <c:h val="1"/>
        </c:manualLayout>
      </c:layout>
      <c:pie3DChart>
        <c:varyColors val="1"/>
        <c:ser>
          <c:idx val="0"/>
          <c:order val="0"/>
          <c:dPt>
            <c:idx val="0"/>
            <c:explosion val="21"/>
          </c:dPt>
          <c:dLbls>
            <c:showVal val="1"/>
            <c:showLeaderLines val="1"/>
          </c:dLbls>
          <c:cat>
            <c:strRef>
              <c:f>Sheet1!$BK$11:$BK$13</c:f>
              <c:strCache>
                <c:ptCount val="3"/>
                <c:pt idx="0">
                  <c:v>Anatomical Union</c:v>
                </c:pt>
                <c:pt idx="1">
                  <c:v>Malunion</c:v>
                </c:pt>
                <c:pt idx="2">
                  <c:v>Non-union</c:v>
                </c:pt>
              </c:strCache>
            </c:strRef>
          </c:cat>
          <c:val>
            <c:numRef>
              <c:f>Sheet1!$BL$11:$BL$13</c:f>
              <c:numCache>
                <c:formatCode>0%</c:formatCode>
                <c:ptCount val="3"/>
                <c:pt idx="0">
                  <c:v>0.56999999999999995</c:v>
                </c:pt>
                <c:pt idx="1">
                  <c:v>0.36000000000000032</c:v>
                </c:pt>
                <c:pt idx="2">
                  <c:v>7.0000000000000021E-2</c:v>
                </c:pt>
              </c:numCache>
            </c:numRef>
          </c:val>
        </c:ser>
      </c:pie3DChart>
    </c:plotArea>
    <c:plotVisOnly val="1"/>
  </c:chart>
  <c:txPr>
    <a:bodyPr/>
    <a:lstStyle/>
    <a:p>
      <a:pPr>
        <a:defRPr sz="18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style val="18"/>
  <c:chart>
    <c:view3D>
      <c:rotX val="30"/>
      <c:perspective val="30"/>
    </c:view3D>
    <c:plotArea>
      <c:layout>
        <c:manualLayout>
          <c:layoutTarget val="inner"/>
          <c:xMode val="edge"/>
          <c:yMode val="edge"/>
          <c:x val="0.13922871483169871"/>
          <c:y val="2.4683036879868847E-3"/>
          <c:w val="0.8591969424874526"/>
          <c:h val="0.95594177649392631"/>
        </c:manualLayout>
      </c:layout>
      <c:pie3DChart>
        <c:varyColors val="1"/>
        <c:ser>
          <c:idx val="0"/>
          <c:order val="0"/>
          <c:explosion val="4"/>
          <c:dPt>
            <c:idx val="1"/>
            <c:explosion val="18"/>
          </c:dPt>
          <c:dLbls>
            <c:showVal val="1"/>
            <c:showLeaderLines val="1"/>
          </c:dLbls>
          <c:cat>
            <c:strRef>
              <c:f>Sheet1!$BK$11:$BK$13</c:f>
              <c:strCache>
                <c:ptCount val="3"/>
                <c:pt idx="0">
                  <c:v>Anatomical Union</c:v>
                </c:pt>
                <c:pt idx="1">
                  <c:v>Malunion</c:v>
                </c:pt>
                <c:pt idx="2">
                  <c:v>Non-union</c:v>
                </c:pt>
              </c:strCache>
            </c:strRef>
          </c:cat>
          <c:val>
            <c:numRef>
              <c:f>Sheet1!$BM$11:$BM$13</c:f>
              <c:numCache>
                <c:formatCode>0%</c:formatCode>
                <c:ptCount val="3"/>
                <c:pt idx="0">
                  <c:v>0.12000000000000002</c:v>
                </c:pt>
                <c:pt idx="1">
                  <c:v>0.630000000000002</c:v>
                </c:pt>
                <c:pt idx="2">
                  <c:v>0.25</c:v>
                </c:pt>
              </c:numCache>
            </c:numRef>
          </c:val>
        </c:ser>
      </c:pie3DChart>
    </c:plotArea>
    <c:legend>
      <c:legendPos val="r"/>
      <c:layout>
        <c:manualLayout>
          <c:xMode val="edge"/>
          <c:yMode val="edge"/>
          <c:x val="1.461988304093568E-2"/>
          <c:y val="0.77453797826547177"/>
          <c:w val="0.98276246719159999"/>
          <c:h val="0.14606299212598467"/>
        </c:manualLayout>
      </c:layout>
    </c:legend>
    <c:plotVisOnly val="1"/>
  </c:chart>
  <c:txPr>
    <a:bodyPr/>
    <a:lstStyle/>
    <a:p>
      <a:pPr>
        <a:defRPr sz="18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723975-18C9-4C9B-84CA-38F9D1F94840}" type="datetimeFigureOut">
              <a:rPr lang="en-US" smtClean="0"/>
              <a:pPr/>
              <a:t>11/9/2016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FC20AD-DD7F-458E-843D-2B112822D57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Hi, my name is Langhit,</a:t>
            </a:r>
            <a:r>
              <a:rPr lang="en-US" baseline="0" dirty="0" smtClean="0"/>
              <a:t> </a:t>
            </a:r>
            <a:r>
              <a:rPr lang="en-US" baseline="0" dirty="0" err="1" smtClean="0"/>
              <a:t>im</a:t>
            </a:r>
            <a:r>
              <a:rPr lang="en-US" baseline="0" dirty="0" smtClean="0"/>
              <a:t> a Foundation doctor </a:t>
            </a:r>
            <a:r>
              <a:rPr lang="en-US" baseline="0" smtClean="0"/>
              <a:t>at UHL and </a:t>
            </a:r>
            <a:r>
              <a:rPr lang="en-US" baseline="0" dirty="0" smtClean="0"/>
              <a:t>over a retrospective 3 week period I </a:t>
            </a:r>
            <a:r>
              <a:rPr lang="en-US" sz="1200" kern="1200" baseline="0" dirty="0" smtClean="0">
                <a:solidFill>
                  <a:schemeClr val="tx1"/>
                </a:solidFill>
                <a:latin typeface="+mn-lt"/>
                <a:ea typeface="+mn-ea"/>
                <a:cs typeface="+mn-cs"/>
              </a:rPr>
              <a:t>reviewed results of ankle fracture management in the elderly. </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why consider performing</a:t>
            </a:r>
            <a:r>
              <a:rPr lang="en-US" baseline="0" dirty="0" smtClean="0"/>
              <a:t> the audit. </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 am sure we are all aware </a:t>
            </a:r>
            <a:r>
              <a:rPr lang="en-GB" sz="1200" kern="1200" dirty="0" smtClean="0">
                <a:solidFill>
                  <a:schemeClr val="tx1"/>
                </a:solidFill>
                <a:latin typeface="+mn-lt"/>
                <a:ea typeface="+mn-ea"/>
                <a:cs typeface="+mn-cs"/>
              </a:rPr>
              <a:t>Fragility fractures of the ankle are common, and mainly occur in elderly osteoporotic women. Low-energy, trivial trauma often associated with osteoporotic fractures can predispose to more unstable, severe patterns of injury.</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Establishing a positive treatment outcome is therefore vital to promote early mobilisation, restore independence, and reduce hospital-associated morbidity</a:t>
            </a:r>
            <a:r>
              <a:rPr lang="en-GB" sz="1200" kern="1200" baseline="0" dirty="0" smtClean="0">
                <a:solidFill>
                  <a:schemeClr val="tx1"/>
                </a:solidFill>
                <a:latin typeface="+mn-lt"/>
                <a:ea typeface="+mn-ea"/>
                <a:cs typeface="+mn-cs"/>
              </a:rPr>
              <a:t>. To complicate matters. </a:t>
            </a:r>
            <a:r>
              <a:rPr lang="en-GB" sz="1200" kern="1200" dirty="0" smtClean="0">
                <a:solidFill>
                  <a:schemeClr val="tx1"/>
                </a:solidFill>
                <a:latin typeface="+mn-lt"/>
                <a:ea typeface="+mn-ea"/>
                <a:cs typeface="+mn-cs"/>
              </a:rPr>
              <a:t>management remains controversial. Although surgery may be warranted in the majority of younger patients, osteoporotic bone can be associated with poor vascularity, prolonged healing, and failure of fixation</a:t>
            </a:r>
            <a:r>
              <a:rPr lang="en-GB" sz="1200" kern="1200" baseline="30000" dirty="0" smtClean="0">
                <a:solidFill>
                  <a:schemeClr val="tx1"/>
                </a:solidFill>
                <a:latin typeface="+mn-lt"/>
                <a:ea typeface="+mn-ea"/>
                <a:cs typeface="+mn-cs"/>
              </a:rPr>
              <a:t>1,2</a:t>
            </a:r>
            <a:r>
              <a:rPr lang="en-GB" sz="1200" kern="1200" dirty="0" smtClean="0">
                <a:solidFill>
                  <a:schemeClr val="tx1"/>
                </a:solidFill>
                <a:latin typeface="+mn-lt"/>
                <a:ea typeface="+mn-ea"/>
                <a:cs typeface="+mn-cs"/>
              </a:rPr>
              <a:t>. as no rigid </a:t>
            </a:r>
            <a:r>
              <a:rPr lang="en-GB" sz="1200" kern="1200" dirty="0" err="1" smtClean="0">
                <a:solidFill>
                  <a:schemeClr val="tx1"/>
                </a:solidFill>
                <a:latin typeface="+mn-lt"/>
                <a:ea typeface="+mn-ea"/>
                <a:cs typeface="+mn-cs"/>
              </a:rPr>
              <a:t>protocls</a:t>
            </a:r>
            <a:r>
              <a:rPr lang="en-GB" sz="1200" kern="1200" dirty="0" smtClean="0">
                <a:solidFill>
                  <a:schemeClr val="tx1"/>
                </a:solidFill>
                <a:latin typeface="+mn-lt"/>
                <a:ea typeface="+mn-ea"/>
                <a:cs typeface="+mn-cs"/>
              </a:rPr>
              <a:t> exist, further debate as to whether less invasive methods, including cast application following MUA, should be routinely advocated in the elderly. </a:t>
            </a:r>
            <a:endParaRPr lang="en-US" sz="1200" kern="1200" dirty="0" smtClean="0">
              <a:solidFill>
                <a:schemeClr val="tx1"/>
              </a:solidFill>
              <a:latin typeface="+mn-lt"/>
              <a:ea typeface="+mn-ea"/>
              <a:cs typeface="+mn-cs"/>
            </a:endParaRP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99FC20AD-DD7F-458E-843D-2B112822D57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a:t>
            </a:r>
            <a:r>
              <a:rPr lang="en-US" baseline="0" dirty="0" smtClean="0"/>
              <a:t> are the aims and objectives. </a:t>
            </a:r>
            <a:r>
              <a:rPr lang="en-GB" sz="1200" kern="1200" dirty="0" smtClean="0">
                <a:solidFill>
                  <a:schemeClr val="tx1"/>
                </a:solidFill>
                <a:latin typeface="+mn-lt"/>
                <a:ea typeface="+mn-ea"/>
                <a:cs typeface="+mn-cs"/>
              </a:rPr>
              <a:t>Firstly, it is important to isolate trends in surgical and non-surgical patients, to ensure longer-term outcomes can be compared. Secondly, all patients meeting inclusion criteria will be reviewed for various outcome measures (e.g. LOS). With no recommended guideline in place, management protocol identified through the audit will be compared to evidence-base to assess for marked discrepancy. Finally, any recurring trends facilitating better outcomes will be identified and used to propose future improvements in clinical practice. Recommended standards can then be piloted although this is </a:t>
            </a:r>
            <a:r>
              <a:rPr lang="en-GB" sz="1200" kern="1200" dirty="0" err="1" smtClean="0">
                <a:solidFill>
                  <a:schemeClr val="tx1"/>
                </a:solidFill>
                <a:latin typeface="+mn-lt"/>
                <a:ea typeface="+mn-ea"/>
                <a:cs typeface="+mn-cs"/>
              </a:rPr>
              <a:t>ouitside</a:t>
            </a:r>
            <a:r>
              <a:rPr lang="en-GB" sz="1200" kern="1200" dirty="0" smtClean="0">
                <a:solidFill>
                  <a:schemeClr val="tx1"/>
                </a:solidFill>
                <a:latin typeface="+mn-lt"/>
                <a:ea typeface="+mn-ea"/>
                <a:cs typeface="+mn-cs"/>
              </a:rPr>
              <a:t> the scope of this </a:t>
            </a:r>
            <a:r>
              <a:rPr lang="en-GB" sz="1200" kern="1200" dirty="0" err="1" smtClean="0">
                <a:solidFill>
                  <a:schemeClr val="tx1"/>
                </a:solidFill>
                <a:latin typeface="+mn-lt"/>
                <a:ea typeface="+mn-ea"/>
                <a:cs typeface="+mn-cs"/>
              </a:rPr>
              <a:t>essc</a:t>
            </a:r>
            <a:r>
              <a:rPr lang="en-GB" sz="1200" kern="1200" baseline="0" dirty="0" smtClean="0">
                <a:solidFill>
                  <a:schemeClr val="tx1"/>
                </a:solidFill>
                <a:latin typeface="+mn-lt"/>
                <a:ea typeface="+mn-ea"/>
                <a:cs typeface="+mn-cs"/>
              </a:rPr>
              <a:t> period. </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onto</a:t>
            </a:r>
            <a:r>
              <a:rPr lang="en-US" baseline="0" dirty="0" smtClean="0"/>
              <a:t> the methods</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was the</a:t>
            </a:r>
            <a:r>
              <a:rPr lang="en-US" baseline="0" dirty="0" smtClean="0"/>
              <a:t> basic method used to conduct the audit. Like I said it was done over a 3 week period, and included 50 most recent patients managed for ankle fracture management meeting </a:t>
            </a:r>
            <a:r>
              <a:rPr lang="en-US" baseline="0" dirty="0" err="1" smtClean="0"/>
              <a:t>inclusioon</a:t>
            </a:r>
            <a:r>
              <a:rPr lang="en-US" baseline="0" dirty="0" smtClean="0"/>
              <a:t> criteria . </a:t>
            </a:r>
            <a:r>
              <a:rPr lang="en-GB" sz="1200" kern="1200" dirty="0" smtClean="0">
                <a:solidFill>
                  <a:schemeClr val="tx1"/>
                </a:solidFill>
                <a:latin typeface="+mn-lt"/>
                <a:ea typeface="+mn-ea"/>
                <a:cs typeface="+mn-cs"/>
              </a:rPr>
              <a:t>Pre-operative details including patient demographics and falls assessment were noted (see TABLE 1). The operative details included grade of surgeon, duration, previous manipulation, delay to theatre, and category of surgery (e.g. primary, revision, planned delay etc.). Post-operative/non-operative variables included length of stay (LOS), revision, and follow up care. Time for fracture union and mal-union was assessed independently using patient X-rays. </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Management was subdivided into non-operative (MUA/ POP) or surgical (ORIF/Ex-Fix followed by POP). By consensus, severity of injury, degree of swelling and associated co-morbidity helped guide treatment, with decisions on management made by senior clinicians. . Follow-up with repeat X-rays was conducted at two and six weeks. Planned surgical delay was often recommended for patients with extensive swelling. Patients requiring operative intervention following MUA were excluded from non-operative management and assessed under the surgical group.</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is an example </a:t>
            </a:r>
            <a:r>
              <a:rPr lang="en-US" baseline="0" dirty="0" err="1" smtClean="0"/>
              <a:t>proforma</a:t>
            </a:r>
            <a:r>
              <a:rPr lang="en-US" baseline="0" dirty="0" smtClean="0"/>
              <a:t> I used to help keep a track of key times and dates including,…</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is an example </a:t>
            </a:r>
            <a:r>
              <a:rPr lang="en-US" baseline="0" dirty="0" err="1" smtClean="0"/>
              <a:t>proforma</a:t>
            </a:r>
            <a:r>
              <a:rPr lang="en-US" baseline="0" dirty="0" smtClean="0"/>
              <a:t> I used to help keep a track of key times and dates including,…</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onto</a:t>
            </a:r>
            <a:r>
              <a:rPr lang="en-US" baseline="0" dirty="0" smtClean="0"/>
              <a:t> the results. </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A formal bone protection strategy was performed on only three patients (6%) in both operative and non-operative groups. This included a comprehensive falls history taken on admission and </a:t>
            </a:r>
            <a:r>
              <a:rPr lang="en-GB" sz="1200" i="1" kern="1200" dirty="0" smtClean="0">
                <a:solidFill>
                  <a:schemeClr val="tx1"/>
                </a:solidFill>
                <a:latin typeface="+mn-lt"/>
                <a:ea typeface="+mn-ea"/>
                <a:cs typeface="+mn-cs"/>
              </a:rPr>
              <a:t>DEXA</a:t>
            </a:r>
            <a:r>
              <a:rPr lang="en-GB" sz="1200" kern="1200" dirty="0" smtClean="0">
                <a:solidFill>
                  <a:schemeClr val="tx1"/>
                </a:solidFill>
                <a:latin typeface="+mn-lt"/>
                <a:ea typeface="+mn-ea"/>
                <a:cs typeface="+mn-cs"/>
              </a:rPr>
              <a:t> scan result. Furthermore, only 4 patients aged over 65 years had received a DEXA scan out of 23, inconsistent with recommendations made by NICE (2011)</a:t>
            </a:r>
            <a:r>
              <a:rPr lang="en-GB" sz="1200" kern="1200" baseline="30000" dirty="0" smtClean="0">
                <a:solidFill>
                  <a:schemeClr val="tx1"/>
                </a:solidFill>
                <a:latin typeface="+mn-lt"/>
                <a:ea typeface="+mn-ea"/>
                <a:cs typeface="+mn-cs"/>
              </a:rPr>
              <a:t>10</a:t>
            </a:r>
            <a:r>
              <a:rPr lang="en-GB" sz="1200" kern="1200" dirty="0" smtClean="0">
                <a:solidFill>
                  <a:schemeClr val="tx1"/>
                </a:solidFill>
                <a:latin typeface="+mn-lt"/>
                <a:ea typeface="+mn-ea"/>
                <a:cs typeface="+mn-cs"/>
              </a:rPr>
              <a:t> on osteoporosis screening </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in terms of incidence of fracture, from the pie</a:t>
            </a:r>
            <a:r>
              <a:rPr lang="en-US" baseline="0" dirty="0" smtClean="0"/>
              <a:t> chart we can see that the more complex bi and tri malleolar fractures were more </a:t>
            </a:r>
            <a:r>
              <a:rPr lang="en-US" baseline="0" dirty="0" err="1" smtClean="0"/>
              <a:t>likey</a:t>
            </a:r>
            <a:r>
              <a:rPr lang="en-US" baseline="0" dirty="0" smtClean="0"/>
              <a:t> to be managed surgically as opposed to non-</a:t>
            </a:r>
            <a:r>
              <a:rPr lang="en-US" baseline="0" dirty="0" err="1" smtClean="0"/>
              <a:t>operativey</a:t>
            </a:r>
            <a:r>
              <a:rPr lang="en-US" baseline="0" dirty="0" smtClean="0"/>
              <a:t>. </a:t>
            </a:r>
          </a:p>
          <a:p>
            <a:r>
              <a:rPr lang="en-US" baseline="0" dirty="0" smtClean="0"/>
              <a:t>Majority of </a:t>
            </a:r>
            <a:r>
              <a:rPr lang="en-US" baseline="0" dirty="0" err="1" smtClean="0"/>
              <a:t>trimallerolar</a:t>
            </a:r>
            <a:r>
              <a:rPr lang="en-US" baseline="0" dirty="0" smtClean="0"/>
              <a:t> fractures classed as </a:t>
            </a:r>
            <a:r>
              <a:rPr lang="en-US" baseline="0" dirty="0" err="1" smtClean="0"/>
              <a:t>weber</a:t>
            </a:r>
            <a:r>
              <a:rPr lang="en-US" baseline="0" dirty="0" smtClean="0"/>
              <a:t> b (14/17) and required </a:t>
            </a:r>
            <a:r>
              <a:rPr lang="en-US" baseline="0" dirty="0" err="1" smtClean="0"/>
              <a:t>urgical</a:t>
            </a:r>
            <a:r>
              <a:rPr lang="en-US" baseline="0" dirty="0" smtClean="0"/>
              <a:t> fixation.</a:t>
            </a:r>
            <a:r>
              <a:rPr lang="en-GB" sz="1200" kern="1200" dirty="0" smtClean="0">
                <a:solidFill>
                  <a:schemeClr val="tx1"/>
                </a:solidFill>
                <a:latin typeface="+mn-lt"/>
                <a:ea typeface="+mn-ea"/>
                <a:cs typeface="+mn-cs"/>
              </a:rPr>
              <a:t> This contributed to overt </a:t>
            </a:r>
            <a:r>
              <a:rPr lang="en-GB" sz="1200" kern="1200" dirty="0" err="1" smtClean="0">
                <a:solidFill>
                  <a:schemeClr val="tx1"/>
                </a:solidFill>
                <a:latin typeface="+mn-lt"/>
                <a:ea typeface="+mn-ea"/>
                <a:cs typeface="+mn-cs"/>
              </a:rPr>
              <a:t>antero</a:t>
            </a:r>
            <a:r>
              <a:rPr lang="en-GB" sz="1200" kern="1200" dirty="0" smtClean="0">
                <a:solidFill>
                  <a:schemeClr val="tx1"/>
                </a:solidFill>
                <a:latin typeface="+mn-lt"/>
                <a:ea typeface="+mn-ea"/>
                <a:cs typeface="+mn-cs"/>
              </a:rPr>
              <a:t>-posterior joint instability, requiring fixation with locking-plate constructs. </a:t>
            </a:r>
            <a:r>
              <a:rPr lang="en-US" baseline="0" dirty="0" smtClean="0"/>
              <a:t> Generally unstable </a:t>
            </a:r>
          </a:p>
          <a:p>
            <a:endParaRPr lang="en-US" baseline="0" dirty="0" smtClean="0"/>
          </a:p>
        </p:txBody>
      </p:sp>
      <p:sp>
        <p:nvSpPr>
          <p:cNvPr id="4" name="Slide Number Placeholder 3"/>
          <p:cNvSpPr>
            <a:spLocks noGrp="1"/>
          </p:cNvSpPr>
          <p:nvPr>
            <p:ph type="sldNum" sz="quarter" idx="10"/>
          </p:nvPr>
        </p:nvSpPr>
        <p:spPr/>
        <p:txBody>
          <a:bodyPr/>
          <a:lstStyle/>
          <a:p>
            <a:fld id="{99FC20AD-DD7F-458E-843D-2B112822D57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Patients managed non-operatively had a mean LOS of 7.44 days (</a:t>
            </a:r>
            <a:r>
              <a:rPr lang="en-GB" sz="1200" i="1" kern="1200" dirty="0" smtClean="0">
                <a:solidFill>
                  <a:schemeClr val="tx1"/>
                </a:solidFill>
                <a:latin typeface="+mn-lt"/>
                <a:ea typeface="+mn-ea"/>
                <a:cs typeface="+mn-cs"/>
              </a:rPr>
              <a:t>SD 8.78</a:t>
            </a:r>
            <a:r>
              <a:rPr lang="en-GB" sz="1200" kern="1200" dirty="0" smtClean="0">
                <a:solidFill>
                  <a:schemeClr val="tx1"/>
                </a:solidFill>
                <a:latin typeface="+mn-lt"/>
                <a:ea typeface="+mn-ea"/>
                <a:cs typeface="+mn-cs"/>
              </a:rPr>
              <a:t>), compared with 9.50 days (</a:t>
            </a:r>
            <a:r>
              <a:rPr lang="en-GB" sz="1200" i="1" kern="1200" dirty="0" smtClean="0">
                <a:solidFill>
                  <a:schemeClr val="tx1"/>
                </a:solidFill>
                <a:latin typeface="+mn-lt"/>
                <a:ea typeface="+mn-ea"/>
                <a:cs typeface="+mn-cs"/>
              </a:rPr>
              <a:t>SD 8.88</a:t>
            </a:r>
            <a:r>
              <a:rPr lang="en-GB" sz="1200" kern="1200" dirty="0" smtClean="0">
                <a:solidFill>
                  <a:schemeClr val="tx1"/>
                </a:solidFill>
                <a:latin typeface="+mn-lt"/>
                <a:ea typeface="+mn-ea"/>
                <a:cs typeface="+mn-cs"/>
              </a:rPr>
              <a:t>) in the surgical group (e.g. ORIF, ex-fix). This was not statistically significant (p=0.533). Planned surgical delay (≥7 days) was scheduled for ten patients (24% surgical patients), due to medical co-morbidity (e.g. extensive swelling) that needed to be optimised. Four patients required further revision following failed MUA. However, this had no significant influence on total inpatient stay (p=0.740). </a:t>
            </a:r>
            <a:endParaRPr lang="en-US" sz="1200" kern="1200" dirty="0" smtClean="0">
              <a:solidFill>
                <a:schemeClr val="tx1"/>
              </a:solidFill>
              <a:latin typeface="+mn-lt"/>
              <a:ea typeface="+mn-ea"/>
              <a:cs typeface="+mn-cs"/>
            </a:endParaRPr>
          </a:p>
          <a:p>
            <a:r>
              <a:rPr lang="en-US" dirty="0" smtClean="0"/>
              <a:t> </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Incidence of fracture malunion (48%) was significantly higher following surgery without consultant supervision (p=0.043). Similar failure rates were not reproducible following surgery performed by a consultant lead .</a:t>
            </a:r>
            <a:r>
              <a:rPr lang="en-GB" sz="1200" kern="1200" baseline="0" dirty="0" smtClean="0">
                <a:solidFill>
                  <a:schemeClr val="tx1"/>
                </a:solidFill>
                <a:latin typeface="+mn-lt"/>
                <a:ea typeface="+mn-ea"/>
                <a:cs typeface="+mn-cs"/>
              </a:rPr>
              <a:t> </a:t>
            </a:r>
            <a:endParaRPr lang="en-US" baseline="0" dirty="0" smtClean="0"/>
          </a:p>
        </p:txBody>
      </p:sp>
      <p:sp>
        <p:nvSpPr>
          <p:cNvPr id="4" name="Slide Number Placeholder 3"/>
          <p:cNvSpPr>
            <a:spLocks noGrp="1"/>
          </p:cNvSpPr>
          <p:nvPr>
            <p:ph type="sldNum" sz="quarter" idx="10"/>
          </p:nvPr>
        </p:nvSpPr>
        <p:spPr/>
        <p:txBody>
          <a:bodyPr/>
          <a:lstStyle/>
          <a:p>
            <a:fld id="{99FC20AD-DD7F-458E-843D-2B112822D57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perhaps</a:t>
            </a:r>
            <a:r>
              <a:rPr lang="en-US" baseline="0" dirty="0" smtClean="0"/>
              <a:t> the most significant slide derived from the report, </a:t>
            </a:r>
            <a:r>
              <a:rPr lang="en-GB" sz="1200" kern="1200" dirty="0" smtClean="0">
                <a:solidFill>
                  <a:schemeClr val="tx1"/>
                </a:solidFill>
                <a:latin typeface="+mn-lt"/>
                <a:ea typeface="+mn-ea"/>
                <a:cs typeface="+mn-cs"/>
              </a:rPr>
              <a:t>Malunion (63%) and failed fracture fixation (25%) was more commonly reported in patients managed non-operatively. And you can see…</a:t>
            </a:r>
          </a:p>
          <a:p>
            <a:endParaRPr lang="en-GB" sz="1200" kern="1200" baseline="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Following radiological confirmation, at six</a:t>
            </a:r>
            <a:r>
              <a:rPr lang="en-GB" sz="1200" kern="1200" baseline="0" dirty="0" smtClean="0">
                <a:solidFill>
                  <a:schemeClr val="tx1"/>
                </a:solidFill>
                <a:latin typeface="+mn-lt"/>
                <a:ea typeface="+mn-ea"/>
                <a:cs typeface="+mn-cs"/>
              </a:rPr>
              <a:t> weeks,</a:t>
            </a:r>
          </a:p>
          <a:p>
            <a:endParaRPr lang="en-GB" sz="1200" kern="1200" baseline="0" dirty="0" smtClean="0">
              <a:solidFill>
                <a:schemeClr val="tx1"/>
              </a:solidFill>
              <a:latin typeface="+mn-lt"/>
              <a:ea typeface="+mn-ea"/>
              <a:cs typeface="+mn-cs"/>
            </a:endParaRPr>
          </a:p>
          <a:p>
            <a:r>
              <a:rPr lang="en-GB" sz="1200" kern="1200" baseline="0" dirty="0" smtClean="0">
                <a:solidFill>
                  <a:schemeClr val="tx1"/>
                </a:solidFill>
                <a:latin typeface="+mn-lt"/>
                <a:ea typeface="+mn-ea"/>
                <a:cs typeface="+mn-cs"/>
              </a:rPr>
              <a:t>However, </a:t>
            </a:r>
          </a:p>
          <a:p>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average time for fracture union was similar in patients treated by either non-operative (mean average: 9.83 weeks, </a:t>
            </a:r>
            <a:r>
              <a:rPr lang="en-GB" sz="1200" i="1" kern="1200" dirty="0" smtClean="0">
                <a:solidFill>
                  <a:schemeClr val="tx1"/>
                </a:solidFill>
                <a:latin typeface="+mn-lt"/>
                <a:ea typeface="+mn-ea"/>
                <a:cs typeface="+mn-cs"/>
              </a:rPr>
              <a:t>SD 0.75</a:t>
            </a:r>
            <a:r>
              <a:rPr lang="en-GB" sz="1200" kern="1200" dirty="0" smtClean="0">
                <a:solidFill>
                  <a:schemeClr val="tx1"/>
                </a:solidFill>
                <a:latin typeface="+mn-lt"/>
                <a:ea typeface="+mn-ea"/>
                <a:cs typeface="+mn-cs"/>
              </a:rPr>
              <a:t>) or operative (mean average: 9.97 weeks, </a:t>
            </a:r>
            <a:r>
              <a:rPr lang="en-GB" sz="1200" i="1" kern="1200" dirty="0" smtClean="0">
                <a:solidFill>
                  <a:schemeClr val="tx1"/>
                </a:solidFill>
                <a:latin typeface="+mn-lt"/>
                <a:ea typeface="+mn-ea"/>
                <a:cs typeface="+mn-cs"/>
              </a:rPr>
              <a:t>SD 11.41</a:t>
            </a:r>
            <a:r>
              <a:rPr lang="en-GB" sz="1200" kern="1200" dirty="0" smtClean="0">
                <a:solidFill>
                  <a:schemeClr val="tx1"/>
                </a:solidFill>
                <a:latin typeface="+mn-lt"/>
                <a:ea typeface="+mn-ea"/>
                <a:cs typeface="+mn-cs"/>
              </a:rPr>
              <a:t>) approaches (p=0.976). However, </a:t>
            </a:r>
            <a:endParaRPr lang="en-US" baseline="0" dirty="0" smtClean="0"/>
          </a:p>
        </p:txBody>
      </p:sp>
      <p:sp>
        <p:nvSpPr>
          <p:cNvPr id="4" name="Slide Number Placeholder 3"/>
          <p:cNvSpPr>
            <a:spLocks noGrp="1"/>
          </p:cNvSpPr>
          <p:nvPr>
            <p:ph type="sldNum" sz="quarter" idx="10"/>
          </p:nvPr>
        </p:nvSpPr>
        <p:spPr/>
        <p:txBody>
          <a:bodyPr/>
          <a:lstStyle/>
          <a:p>
            <a:fld id="{99FC20AD-DD7F-458E-843D-2B112822D57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now onto</a:t>
            </a:r>
            <a:r>
              <a:rPr lang="en-US" baseline="0" dirty="0" smtClean="0"/>
              <a:t> the discussion. </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iv subdivided this segment of the talk into 4 key areas…</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A lower rate of complications was noted in patients following ORIF as opposed to MUA or POP. This has helped answer several key learning objectives stated at the start of the audit. Although no significant difference was identified in time for fracture union, achieving anatomical restoration after non-operative management was difficult.  Sixty-three percent patients lost anatomical congruity following non-operative management (e.g. externally rotated fibula) with 8% requiring further surgical intervention</a:t>
            </a:r>
            <a:r>
              <a:rPr lang="en-GB" sz="1200" kern="1200" baseline="0" dirty="0" smtClean="0">
                <a:solidFill>
                  <a:schemeClr val="tx1"/>
                </a:solidFill>
                <a:latin typeface="+mn-lt"/>
                <a:ea typeface="+mn-ea"/>
                <a:cs typeface="+mn-cs"/>
              </a:rPr>
              <a:t> as opposed to only 3 surgical patients requiring revision. </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terms of the type of fracture sustained,</a:t>
            </a:r>
            <a:r>
              <a:rPr lang="en-US" baseline="0" dirty="0" smtClean="0"/>
              <a:t> </a:t>
            </a:r>
            <a:r>
              <a:rPr lang="en-GB" sz="1200" kern="1200" dirty="0" smtClean="0">
                <a:solidFill>
                  <a:schemeClr val="tx1"/>
                </a:solidFill>
                <a:latin typeface="+mn-lt"/>
                <a:ea typeface="+mn-ea"/>
                <a:cs typeface="+mn-cs"/>
              </a:rPr>
              <a:t>Seventy-six percent of Weber B fractures were associated with subluxation/dislocation, with internal-fixation the preferred mode of treatment. Manipulation and POP for similar patterns of injury have been shown to promote malunion or non-union, with a significant number requiring surgical revision</a:t>
            </a:r>
            <a:r>
              <a:rPr lang="en-GB" sz="1200" kern="1200" baseline="30000" dirty="0" smtClean="0">
                <a:solidFill>
                  <a:schemeClr val="tx1"/>
                </a:solidFill>
                <a:latin typeface="+mn-lt"/>
                <a:ea typeface="+mn-ea"/>
                <a:cs typeface="+mn-cs"/>
              </a:rPr>
              <a:t>11,12</a:t>
            </a:r>
            <a:r>
              <a:rPr lang="en-GB" sz="1200" kern="1200" dirty="0" smtClean="0">
                <a:solidFill>
                  <a:schemeClr val="tx1"/>
                </a:solidFill>
                <a:latin typeface="+mn-lt"/>
                <a:ea typeface="+mn-ea"/>
                <a:cs typeface="+mn-cs"/>
              </a:rPr>
              <a:t>. Although only 8% of the patient cohort required internal-fixation following failed MUA, failed fracture fixation was reported in 25% patients managed solely with MUA or POP. </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No significant difference in mean LOS (p=0.533) was noted between either treatment arm. Furthermore, total inpatient stay was not significantly influenced by delayed surgery, aimed at optimising patient co-morbidity (e.g. reduce extensive swelling). This correlates poorly with previous reports showing a mean average increase of 4.1 days in surgical patients delayed due to overrun theatre list or patient co-morbidity</a:t>
            </a:r>
            <a:r>
              <a:rPr lang="en-GB" sz="1200" kern="1200" baseline="30000" dirty="0" smtClean="0">
                <a:solidFill>
                  <a:schemeClr val="tx1"/>
                </a:solidFill>
                <a:latin typeface="+mn-lt"/>
                <a:ea typeface="+mn-ea"/>
                <a:cs typeface="+mn-cs"/>
              </a:rPr>
              <a:t>14</a:t>
            </a:r>
            <a:r>
              <a:rPr lang="en-GB" sz="1200" kern="1200" dirty="0" smtClean="0">
                <a:solidFill>
                  <a:schemeClr val="tx1"/>
                </a:solidFill>
                <a:latin typeface="+mn-lt"/>
                <a:ea typeface="+mn-ea"/>
                <a:cs typeface="+mn-cs"/>
              </a:rPr>
              <a:t>.  so</a:t>
            </a:r>
            <a:r>
              <a:rPr lang="en-GB" sz="1200" kern="1200" baseline="0" dirty="0" smtClean="0">
                <a:solidFill>
                  <a:schemeClr val="tx1"/>
                </a:solidFill>
                <a:latin typeface="+mn-lt"/>
                <a:ea typeface="+mn-ea"/>
                <a:cs typeface="+mn-cs"/>
              </a:rPr>
              <a:t> </a:t>
            </a:r>
            <a:r>
              <a:rPr lang="en-GB" sz="1200" kern="1200" baseline="0" dirty="0" err="1" smtClean="0">
                <a:solidFill>
                  <a:schemeClr val="tx1"/>
                </a:solidFill>
                <a:latin typeface="+mn-lt"/>
                <a:ea typeface="+mn-ea"/>
                <a:cs typeface="+mn-cs"/>
              </a:rPr>
              <a:t>wer</a:t>
            </a:r>
            <a:r>
              <a:rPr lang="en-GB" sz="1200" kern="1200" baseline="0" dirty="0" smtClean="0">
                <a:solidFill>
                  <a:schemeClr val="tx1"/>
                </a:solidFill>
                <a:latin typeface="+mn-lt"/>
                <a:ea typeface="+mn-ea"/>
                <a:cs typeface="+mn-cs"/>
              </a:rPr>
              <a:t> certainly doing something right with respect to intensive </a:t>
            </a:r>
            <a:r>
              <a:rPr lang="en-GB" sz="1200" kern="1200" baseline="0" dirty="0" err="1" smtClean="0">
                <a:solidFill>
                  <a:schemeClr val="tx1"/>
                </a:solidFill>
                <a:latin typeface="+mn-lt"/>
                <a:ea typeface="+mn-ea"/>
                <a:cs typeface="+mn-cs"/>
              </a:rPr>
              <a:t>physio</a:t>
            </a:r>
            <a:r>
              <a:rPr lang="en-GB" sz="1200" kern="1200" baseline="0" dirty="0" smtClean="0">
                <a:solidFill>
                  <a:schemeClr val="tx1"/>
                </a:solidFill>
                <a:latin typeface="+mn-lt"/>
                <a:ea typeface="+mn-ea"/>
                <a:cs typeface="+mn-cs"/>
              </a:rPr>
              <a:t> and early discharge. </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a:t>
            </a:r>
            <a:r>
              <a:rPr lang="en-US" baseline="0" dirty="0" smtClean="0"/>
              <a:t> slide is simply reiterating the chart I showed you earlier, </a:t>
            </a:r>
            <a:r>
              <a:rPr lang="en-GB" sz="1200" kern="1200" dirty="0" smtClean="0">
                <a:solidFill>
                  <a:schemeClr val="tx1"/>
                </a:solidFill>
                <a:latin typeface="+mn-lt"/>
                <a:ea typeface="+mn-ea"/>
                <a:cs typeface="+mn-cs"/>
              </a:rPr>
              <a:t>rates of fracture malunion and failed fixation were significantly higher in the latter group. This was more commonly reported following trimalleolar and bimalleolar repair without consultant supervision (80% of fracture malunion). This was largely expected given the lower levels of surgical experience and level of training held by registrars.</a:t>
            </a:r>
            <a:endParaRPr lang="en-US" sz="1200" kern="1200" dirty="0" smtClean="0">
              <a:solidFill>
                <a:schemeClr val="tx1"/>
              </a:solidFill>
              <a:latin typeface="+mn-lt"/>
              <a:ea typeface="+mn-ea"/>
              <a:cs typeface="+mn-cs"/>
            </a:endParaRPr>
          </a:p>
          <a:p>
            <a:r>
              <a:rPr lang="en-US" dirty="0" smtClean="0"/>
              <a:t> </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Following</a:t>
            </a:r>
            <a:r>
              <a:rPr lang="en-US" baseline="0" dirty="0" smtClean="0"/>
              <a:t> audit, a number of key recommendations can be made. </a:t>
            </a:r>
            <a:r>
              <a:rPr lang="en-GB" sz="1200" kern="1200" dirty="0" smtClean="0">
                <a:solidFill>
                  <a:schemeClr val="tx1"/>
                </a:solidFill>
                <a:latin typeface="+mn-lt"/>
                <a:ea typeface="+mn-ea"/>
                <a:cs typeface="+mn-cs"/>
              </a:rPr>
              <a:t>. Firstly, primary prevention should involve screening all patients over the age of 65 for reduced bone mineral density, using DEXA scanning. Hence, at risk patients can be identified early and treated with combination bone protection therapy if required. Such recommendations are consistent with national guidelines produced by NICE (2011)</a:t>
            </a:r>
            <a:r>
              <a:rPr lang="en-GB" sz="1200" kern="1200" baseline="30000" dirty="0" smtClean="0">
                <a:solidFill>
                  <a:schemeClr val="tx1"/>
                </a:solidFill>
                <a:latin typeface="+mn-lt"/>
                <a:ea typeface="+mn-ea"/>
                <a:cs typeface="+mn-cs"/>
              </a:rPr>
              <a:t>10</a:t>
            </a:r>
            <a:r>
              <a:rPr lang="en-GB" sz="1200" kern="1200" dirty="0" smtClean="0">
                <a:solidFill>
                  <a:schemeClr val="tx1"/>
                </a:solidFill>
                <a:latin typeface="+mn-lt"/>
                <a:ea typeface="+mn-ea"/>
                <a:cs typeface="+mn-cs"/>
              </a:rPr>
              <a:t>. Secondly, failed anatomical reduction following internal fixation of complex ankle fractures (e.g. bi- or trimalleolar) was more likely when performed by registrars without supervision. Therefore, all surgical fixation performed on either bi- or trimalleolar fractures should be supervised or performed by a lead consultant. Finally, as incidence of fracture malunion and failed fixation was approximately half the failure rate associated with non-operative management, internal-fixation or hind-foot nail should be the preferred mode of treatment. This is provided patients are medically fit and eligible for surgery.  </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how can we improve the audit</a:t>
            </a:r>
            <a:r>
              <a:rPr lang="en-US" baseline="0" dirty="0" smtClean="0"/>
              <a:t> for next year? </a:t>
            </a:r>
            <a:endParaRPr lang="en-US" baseline="0" dirty="0"/>
          </a:p>
          <a:p>
            <a:endParaRPr lang="en-US" baseline="0" dirty="0"/>
          </a:p>
          <a:p>
            <a:r>
              <a:rPr lang="en-GB" sz="1200" kern="1200" dirty="0" smtClean="0">
                <a:solidFill>
                  <a:schemeClr val="tx1"/>
                </a:solidFill>
                <a:latin typeface="+mn-lt"/>
                <a:ea typeface="+mn-ea"/>
                <a:cs typeface="+mn-cs"/>
              </a:rPr>
              <a:t>Given the small sample size, reasonable assumptions cannot be made about the statistical significance of the data set. The audit is insufficiently powered to detect rare treatment outcomes (e.g. malunion and failed fixation), particularly as only nine patients were managed non-operatively across the cohort. Therefore, to avoid type-II statistical error a reasonable sample size of at least 256 patients in each treatment arm, at 80%-power is required.  Certain patient details had</a:t>
            </a:r>
            <a:r>
              <a:rPr lang="en-GB" sz="1200" kern="1200" baseline="0" dirty="0" smtClean="0">
                <a:solidFill>
                  <a:schemeClr val="tx1"/>
                </a:solidFill>
                <a:latin typeface="+mn-lt"/>
                <a:ea typeface="+mn-ea"/>
                <a:cs typeface="+mn-cs"/>
              </a:rPr>
              <a:t> been lost to follow-up and therefore failure rates of implant prosthesis and wound edge necrosis were underreported. </a:t>
            </a:r>
            <a:endParaRPr lang="en-US" baseline="0" dirty="0" smtClean="0"/>
          </a:p>
        </p:txBody>
      </p:sp>
      <p:sp>
        <p:nvSpPr>
          <p:cNvPr id="4" name="Slide Number Placeholder 3"/>
          <p:cNvSpPr>
            <a:spLocks noGrp="1"/>
          </p:cNvSpPr>
          <p:nvPr>
            <p:ph type="sldNum" sz="quarter" idx="10"/>
          </p:nvPr>
        </p:nvSpPr>
        <p:spPr/>
        <p:txBody>
          <a:bodyPr/>
          <a:lstStyle/>
          <a:p>
            <a:fld id="{99FC20AD-DD7F-458E-843D-2B112822D57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BOAST</a:t>
            </a:r>
            <a:r>
              <a:rPr lang="en-US" baseline="0" smtClean="0"/>
              <a:t> GUIDELINES PUBLISHED 2016 </a:t>
            </a:r>
            <a:endParaRPr lang="en-US"/>
          </a:p>
        </p:txBody>
      </p:sp>
      <p:sp>
        <p:nvSpPr>
          <p:cNvPr id="4" name="Slide Number Placeholder 3"/>
          <p:cNvSpPr>
            <a:spLocks noGrp="1"/>
          </p:cNvSpPr>
          <p:nvPr>
            <p:ph type="sldNum" sz="quarter" idx="10"/>
          </p:nvPr>
        </p:nvSpPr>
        <p:spPr/>
        <p:txBody>
          <a:bodyPr/>
          <a:lstStyle/>
          <a:p>
            <a:fld id="{99FC20AD-DD7F-458E-843D-2B112822D575}"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to conclude, significant</a:t>
            </a:r>
            <a:r>
              <a:rPr lang="en-US" baseline="0" dirty="0" smtClean="0"/>
              <a:t> ambiguity still persists on the most appropriate treatment strategy for patients with inherently unstable fractures and extensive co-morbidity. However the audit has shown that if patients can be </a:t>
            </a:r>
            <a:r>
              <a:rPr lang="en-US" baseline="0" dirty="0" err="1" smtClean="0"/>
              <a:t>optimised</a:t>
            </a:r>
            <a:r>
              <a:rPr lang="en-US" baseline="0" dirty="0" smtClean="0"/>
              <a:t> prior to surgery, the longer term anatomical restoration rates are far </a:t>
            </a:r>
            <a:r>
              <a:rPr lang="en-US" baseline="0" dirty="0" err="1" smtClean="0"/>
              <a:t>moer</a:t>
            </a:r>
            <a:r>
              <a:rPr lang="en-US" baseline="0" dirty="0" smtClean="0"/>
              <a:t> </a:t>
            </a:r>
            <a:r>
              <a:rPr lang="en-US" baseline="0" dirty="0" err="1" smtClean="0"/>
              <a:t>favourable</a:t>
            </a:r>
            <a:r>
              <a:rPr lang="en-US" baseline="0" dirty="0" smtClean="0"/>
              <a:t> when compared to non-operative treatment. Now the next step following these recommendations would be to close the loop through re-audit which would hopefully confirm a marked treatment benefit for patients. </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Thankyou</a:t>
            </a:r>
            <a:r>
              <a:rPr lang="en-US" dirty="0" smtClean="0"/>
              <a:t> all for listening</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99FC20AD-DD7F-458E-843D-2B112822D575}"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A1378C59-809A-429A-8406-48031FD3C367}" type="datetimeFigureOut">
              <a:rPr lang="en-US" smtClean="0"/>
              <a:pPr/>
              <a:t>11/9/2016</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A4722339-E443-4F76-8FD3-55FD899793D1}"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1378C59-809A-429A-8406-48031FD3C367}" type="datetimeFigureOut">
              <a:rPr lang="en-US" smtClean="0"/>
              <a:pPr/>
              <a:t>11/9/2016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4722339-E443-4F76-8FD3-55FD899793D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1378C59-809A-429A-8406-48031FD3C367}" type="datetimeFigureOut">
              <a:rPr lang="en-US" smtClean="0"/>
              <a:pPr/>
              <a:t>11/9/2016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4722339-E443-4F76-8FD3-55FD899793D1}"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1378C59-809A-429A-8406-48031FD3C367}" type="datetimeFigureOut">
              <a:rPr lang="en-US" smtClean="0"/>
              <a:pPr/>
              <a:t>11/9/2016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4722339-E443-4F76-8FD3-55FD899793D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1378C59-809A-429A-8406-48031FD3C367}" type="datetimeFigureOut">
              <a:rPr lang="en-US" smtClean="0"/>
              <a:pPr/>
              <a:t>11/9/2016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4722339-E443-4F76-8FD3-55FD899793D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1378C59-809A-429A-8406-48031FD3C367}" type="datetimeFigureOut">
              <a:rPr lang="en-US" smtClean="0"/>
              <a:pPr/>
              <a:t>11/9/2016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4722339-E443-4F76-8FD3-55FD899793D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A1378C59-809A-429A-8406-48031FD3C367}" type="datetimeFigureOut">
              <a:rPr lang="en-US" smtClean="0"/>
              <a:pPr/>
              <a:t>11/9/2016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4722339-E443-4F76-8FD3-55FD899793D1}"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1378C59-809A-429A-8406-48031FD3C367}" type="datetimeFigureOut">
              <a:rPr lang="en-US" smtClean="0"/>
              <a:pPr/>
              <a:t>11/9/2016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4722339-E443-4F76-8FD3-55FD899793D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A1378C59-809A-429A-8406-48031FD3C367}" type="datetimeFigureOut">
              <a:rPr lang="en-US" smtClean="0"/>
              <a:pPr/>
              <a:t>11/9/2016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4722339-E443-4F76-8FD3-55FD899793D1}"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1378C59-809A-429A-8406-48031FD3C367}" type="datetimeFigureOut">
              <a:rPr lang="en-US" smtClean="0"/>
              <a:pPr/>
              <a:t>11/9/2016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4722339-E443-4F76-8FD3-55FD899793D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1378C59-809A-429A-8406-48031FD3C367}" type="datetimeFigureOut">
              <a:rPr lang="en-US" smtClean="0"/>
              <a:pPr/>
              <a:t>11/9/2016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4722339-E443-4F76-8FD3-55FD899793D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1378C59-809A-429A-8406-48031FD3C367}" type="datetimeFigureOut">
              <a:rPr lang="en-US" smtClean="0"/>
              <a:pPr/>
              <a:t>11/9/2016</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4722339-E443-4F76-8FD3-55FD899793D1}"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838200"/>
            <a:ext cx="7406640" cy="1472184"/>
          </a:xfrm>
        </p:spPr>
        <p:txBody>
          <a:bodyPr>
            <a:normAutofit fontScale="90000"/>
          </a:bodyPr>
          <a:lstStyle/>
          <a:p>
            <a:r>
              <a:rPr lang="en-US" dirty="0" smtClean="0"/>
              <a:t/>
            </a:r>
            <a:br>
              <a:rPr lang="en-US" dirty="0" smtClean="0"/>
            </a:br>
            <a:r>
              <a:rPr lang="en-US" b="1" dirty="0" smtClean="0"/>
              <a:t>Clinical Audit of Ankle Fracture Management in the Elderly </a:t>
            </a:r>
            <a:endParaRPr lang="en-US" dirty="0"/>
          </a:p>
        </p:txBody>
      </p:sp>
      <p:sp>
        <p:nvSpPr>
          <p:cNvPr id="3" name="Subtitle 2"/>
          <p:cNvSpPr>
            <a:spLocks noGrp="1"/>
          </p:cNvSpPr>
          <p:nvPr>
            <p:ph type="subTitle" idx="1"/>
          </p:nvPr>
        </p:nvSpPr>
        <p:spPr>
          <a:xfrm>
            <a:off x="1371600" y="2438400"/>
            <a:ext cx="7406640" cy="1752600"/>
          </a:xfrm>
        </p:spPr>
        <p:txBody>
          <a:bodyPr/>
          <a:lstStyle/>
          <a:p>
            <a:r>
              <a:rPr lang="en-US" dirty="0" smtClean="0"/>
              <a:t>Heygroves Theatre, BRI </a:t>
            </a:r>
          </a:p>
        </p:txBody>
      </p:sp>
      <p:sp>
        <p:nvSpPr>
          <p:cNvPr id="4" name="Subtitle 2"/>
          <p:cNvSpPr txBox="1">
            <a:spLocks/>
          </p:cNvSpPr>
          <p:nvPr/>
        </p:nvSpPr>
        <p:spPr>
          <a:xfrm>
            <a:off x="1219200" y="4724400"/>
            <a:ext cx="8458200" cy="1752600"/>
          </a:xfrm>
          <a:prstGeom prst="rect">
            <a:avLst/>
          </a:prstGeom>
        </p:spPr>
        <p:txBody>
          <a:bodyPr tIns="0">
            <a:normAutofit/>
          </a:bodyPr>
          <a:lstStyle/>
          <a:p>
            <a:pPr marL="27432" marR="0" lvl="0" indent="0" algn="l" defTabSz="914400" rtl="0"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2500" b="0" i="0" u="none" strike="noStrike" kern="1200" cap="none" spc="0" normalizeH="0" baseline="0" noProof="0" dirty="0" smtClean="0">
                <a:ln>
                  <a:noFill/>
                </a:ln>
                <a:solidFill>
                  <a:schemeClr val="tx2">
                    <a:shade val="30000"/>
                    <a:satMod val="150000"/>
                  </a:schemeClr>
                </a:solidFill>
                <a:effectLst/>
                <a:uLnTx/>
                <a:uFillTx/>
                <a:latin typeface="+mn-lt"/>
                <a:ea typeface="+mn-ea"/>
                <a:cs typeface="+mn-cs"/>
              </a:rPr>
              <a:t>Langhit </a:t>
            </a:r>
            <a:r>
              <a:rPr kumimoji="0" lang="en-US" sz="2500" b="0" i="0" u="none" strike="noStrike" kern="1200" cap="none" spc="0" normalizeH="0" baseline="0" noProof="0" dirty="0" smtClean="0">
                <a:ln>
                  <a:noFill/>
                </a:ln>
                <a:solidFill>
                  <a:schemeClr val="tx2">
                    <a:shade val="30000"/>
                    <a:satMod val="150000"/>
                  </a:schemeClr>
                </a:solidFill>
                <a:effectLst/>
                <a:uLnTx/>
                <a:uFillTx/>
                <a:latin typeface="+mn-lt"/>
                <a:ea typeface="+mn-ea"/>
                <a:cs typeface="+mn-cs"/>
              </a:rPr>
              <a:t>Kurar</a:t>
            </a:r>
            <a:r>
              <a:rPr lang="en-US" sz="2500" dirty="0" smtClean="0">
                <a:solidFill>
                  <a:schemeClr val="tx2">
                    <a:shade val="30000"/>
                    <a:satMod val="150000"/>
                  </a:schemeClr>
                </a:solidFill>
              </a:rPr>
              <a:t> </a:t>
            </a:r>
            <a:r>
              <a:rPr lang="en-US" sz="2500" dirty="0" smtClean="0">
                <a:solidFill>
                  <a:schemeClr val="tx2">
                    <a:shade val="30000"/>
                    <a:satMod val="150000"/>
                  </a:schemeClr>
                </a:solidFill>
              </a:rPr>
              <a:t>MBChB BSc, CST </a:t>
            </a:r>
            <a:endParaRPr lang="en-US" sz="2500" dirty="0" smtClean="0">
              <a:solidFill>
                <a:schemeClr val="tx2">
                  <a:shade val="30000"/>
                  <a:satMod val="150000"/>
                </a:schemeClr>
              </a:solidFill>
            </a:endParaRPr>
          </a:p>
          <a:p>
            <a:pPr marL="27432" marR="0" lvl="0" indent="0" algn="l" defTabSz="914400" rtl="0" eaLnBrk="1" fontAlgn="auto" latinLnBrk="0" hangingPunct="1">
              <a:lnSpc>
                <a:spcPct val="100000"/>
              </a:lnSpc>
              <a:spcBef>
                <a:spcPts val="600"/>
              </a:spcBef>
              <a:spcAft>
                <a:spcPts val="0"/>
              </a:spcAft>
              <a:buClr>
                <a:schemeClr val="accent1"/>
              </a:buClr>
              <a:buSzPct val="80000"/>
              <a:buFont typeface="Wingdings 2"/>
              <a:buNone/>
              <a:tabLst/>
              <a:defRPr/>
            </a:pPr>
            <a:r>
              <a:rPr lang="en-US" sz="2500" dirty="0" smtClean="0">
                <a:solidFill>
                  <a:schemeClr val="tx2">
                    <a:shade val="30000"/>
                    <a:satMod val="150000"/>
                  </a:schemeClr>
                </a:solidFill>
              </a:rPr>
              <a:t>Mr. Steve Mitchell, Consultant in Trauma and Orthopaedics </a:t>
            </a:r>
            <a:endParaRPr kumimoji="0" lang="en-US" sz="2500" b="0" i="0" u="none" strike="noStrike" kern="1200" cap="none" spc="0" normalizeH="0" baseline="0" noProof="0" dirty="0">
              <a:ln>
                <a:noFill/>
              </a:ln>
              <a:solidFill>
                <a:schemeClr val="tx2">
                  <a:shade val="30000"/>
                  <a:satMod val="150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590800"/>
            <a:ext cx="7498080" cy="1143000"/>
          </a:xfrm>
        </p:spPr>
        <p:txBody>
          <a:bodyPr/>
          <a:lstStyle/>
          <a:p>
            <a:r>
              <a:rPr lang="en-US" dirty="0" smtClean="0"/>
              <a:t>1. INTRODUCTION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Challenge</a:t>
            </a:r>
            <a:endParaRPr lang="en-US" dirty="0"/>
          </a:p>
        </p:txBody>
      </p:sp>
      <p:sp>
        <p:nvSpPr>
          <p:cNvPr id="3" name="Content Placeholder 2"/>
          <p:cNvSpPr>
            <a:spLocks noGrp="1"/>
          </p:cNvSpPr>
          <p:nvPr>
            <p:ph idx="1"/>
          </p:nvPr>
        </p:nvSpPr>
        <p:spPr>
          <a:xfrm>
            <a:off x="1447800" y="1600200"/>
            <a:ext cx="7498080" cy="4800600"/>
          </a:xfrm>
        </p:spPr>
        <p:txBody>
          <a:bodyPr/>
          <a:lstStyle/>
          <a:p>
            <a:r>
              <a:rPr lang="en-US" dirty="0" smtClean="0"/>
              <a:t>Exponential rise in fracture incidence</a:t>
            </a:r>
            <a:r>
              <a:rPr lang="en-US" b="1" dirty="0" smtClean="0"/>
              <a:t> </a:t>
            </a:r>
          </a:p>
          <a:p>
            <a:r>
              <a:rPr lang="en-US" dirty="0" smtClean="0"/>
              <a:t>Unstable patterns of injury</a:t>
            </a:r>
          </a:p>
          <a:p>
            <a:r>
              <a:rPr lang="en-US" dirty="0" smtClean="0"/>
              <a:t>No rigid protocols exist</a:t>
            </a:r>
          </a:p>
          <a:p>
            <a:r>
              <a:rPr lang="en-US" dirty="0" smtClean="0"/>
              <a:t>Complex associated co-morbidity </a:t>
            </a:r>
          </a:p>
          <a:p>
            <a:r>
              <a:rPr lang="en-US" dirty="0" smtClean="0"/>
              <a:t>Limited evidence available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Aims and Objectives </a:t>
            </a:r>
            <a:endParaRPr lang="en-US" dirty="0"/>
          </a:p>
        </p:txBody>
      </p:sp>
      <p:sp>
        <p:nvSpPr>
          <p:cNvPr id="3" name="Content Placeholder 2"/>
          <p:cNvSpPr>
            <a:spLocks noGrp="1"/>
          </p:cNvSpPr>
          <p:nvPr>
            <p:ph idx="1"/>
          </p:nvPr>
        </p:nvSpPr>
        <p:spPr>
          <a:xfrm>
            <a:off x="1447800" y="1676400"/>
            <a:ext cx="7498080" cy="4800600"/>
          </a:xfrm>
        </p:spPr>
        <p:txBody>
          <a:bodyPr>
            <a:normAutofit/>
          </a:bodyPr>
          <a:lstStyle/>
          <a:p>
            <a:r>
              <a:rPr lang="en-US" dirty="0" smtClean="0"/>
              <a:t>Isolate trends in surgical vs. non-surgical </a:t>
            </a:r>
            <a:endParaRPr lang="en-US" u="sng" dirty="0" smtClean="0"/>
          </a:p>
          <a:p>
            <a:r>
              <a:rPr lang="en-US" dirty="0" smtClean="0"/>
              <a:t>Review outcome measures (e.g. LOS)</a:t>
            </a:r>
          </a:p>
          <a:p>
            <a:r>
              <a:rPr lang="en-US" dirty="0" smtClean="0"/>
              <a:t>Collaborate with evidence-base </a:t>
            </a:r>
          </a:p>
          <a:p>
            <a:r>
              <a:rPr lang="en-US" dirty="0" smtClean="0"/>
              <a:t>Recommend clinical guidelines</a:t>
            </a:r>
          </a:p>
          <a:p>
            <a:r>
              <a:rPr lang="en-US" smtClean="0"/>
              <a:t>PILOT</a:t>
            </a: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590800"/>
            <a:ext cx="7498080" cy="1143000"/>
          </a:xfrm>
        </p:spPr>
        <p:txBody>
          <a:bodyPr/>
          <a:lstStyle/>
          <a:p>
            <a:r>
              <a:rPr lang="en-US" dirty="0" smtClean="0"/>
              <a:t>2. METHODS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562088" cy="1325562"/>
          </a:xfrm>
        </p:spPr>
        <p:txBody>
          <a:bodyPr>
            <a:normAutofit/>
          </a:bodyPr>
          <a:lstStyle/>
          <a:p>
            <a:r>
              <a:rPr lang="en-US" i="1" dirty="0" smtClean="0"/>
              <a:t>2.1 Patient Characteristics </a:t>
            </a:r>
            <a:endParaRPr lang="en-US" i="1" dirty="0"/>
          </a:p>
        </p:txBody>
      </p:sp>
      <p:sp>
        <p:nvSpPr>
          <p:cNvPr id="3" name="Content Placeholder 2"/>
          <p:cNvSpPr>
            <a:spLocks noGrp="1"/>
          </p:cNvSpPr>
          <p:nvPr>
            <p:ph idx="1"/>
          </p:nvPr>
        </p:nvSpPr>
        <p:spPr>
          <a:xfrm>
            <a:off x="1447800" y="1600200"/>
            <a:ext cx="7498080" cy="4800600"/>
          </a:xfrm>
        </p:spPr>
        <p:txBody>
          <a:bodyPr>
            <a:normAutofit/>
          </a:bodyPr>
          <a:lstStyle/>
          <a:p>
            <a:r>
              <a:rPr lang="en-US" dirty="0" smtClean="0"/>
              <a:t>Retrospective 3-week data collection</a:t>
            </a:r>
          </a:p>
          <a:p>
            <a:r>
              <a:rPr lang="en-US" dirty="0" smtClean="0"/>
              <a:t>50 patients aged 50-80 years</a:t>
            </a:r>
          </a:p>
          <a:p>
            <a:r>
              <a:rPr lang="en-US" dirty="0" smtClean="0"/>
              <a:t>Inclusion vs. Exclusion criteria</a:t>
            </a:r>
          </a:p>
          <a:p>
            <a:r>
              <a:rPr lang="en-US" dirty="0" smtClean="0"/>
              <a:t>Patient demographics and falls assessment </a:t>
            </a:r>
          </a:p>
          <a:p>
            <a:r>
              <a:rPr lang="en-US" dirty="0" smtClean="0"/>
              <a:t>Intra/Post-operative complications</a:t>
            </a:r>
          </a:p>
          <a:p>
            <a:r>
              <a:rPr lang="en-US" dirty="0" smtClean="0"/>
              <a:t>Case notes (incl. discharge summaries)</a:t>
            </a:r>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7498080" cy="1143000"/>
          </a:xfrm>
        </p:spPr>
        <p:txBody>
          <a:bodyPr>
            <a:normAutofit/>
          </a:bodyPr>
          <a:lstStyle/>
          <a:p>
            <a:r>
              <a:rPr lang="en-US" i="1" dirty="0" smtClean="0"/>
              <a:t>2.2 Treatment  </a:t>
            </a:r>
            <a:endParaRPr lang="en-US" i="1" dirty="0"/>
          </a:p>
        </p:txBody>
      </p:sp>
      <p:sp>
        <p:nvSpPr>
          <p:cNvPr id="3" name="Content Placeholder 2"/>
          <p:cNvSpPr>
            <a:spLocks noGrp="1"/>
          </p:cNvSpPr>
          <p:nvPr>
            <p:ph idx="1"/>
          </p:nvPr>
        </p:nvSpPr>
        <p:spPr>
          <a:xfrm>
            <a:off x="1371600" y="1447800"/>
            <a:ext cx="7498080" cy="4800600"/>
          </a:xfrm>
        </p:spPr>
        <p:txBody>
          <a:bodyPr>
            <a:normAutofit/>
          </a:bodyPr>
          <a:lstStyle/>
          <a:p>
            <a:r>
              <a:rPr lang="en-US" dirty="0" smtClean="0"/>
              <a:t>Planned surgical delay </a:t>
            </a:r>
          </a:p>
          <a:p>
            <a:r>
              <a:rPr lang="en-US" dirty="0" smtClean="0"/>
              <a:t>Non-operative (MUA*/POP)</a:t>
            </a:r>
          </a:p>
          <a:p>
            <a:r>
              <a:rPr lang="en-US" dirty="0" smtClean="0"/>
              <a:t>Operative (ORIF/Ex-Fix followed by POP) </a:t>
            </a:r>
          </a:p>
          <a:p>
            <a:r>
              <a:rPr lang="en-US" dirty="0" smtClean="0"/>
              <a:t>Follow-up at two and six weeks</a:t>
            </a:r>
          </a:p>
          <a:p>
            <a:r>
              <a:rPr lang="en-US" dirty="0" smtClean="0"/>
              <a:t>Physiotherapy and Occupational therapy</a:t>
            </a:r>
          </a:p>
          <a:p>
            <a:endParaRPr lang="en-US" dirty="0" smtClean="0"/>
          </a:p>
          <a:p>
            <a:endParaRPr lang="en-US" dirty="0" smtClean="0"/>
          </a:p>
          <a:p>
            <a:endParaRPr lang="en-US" dirty="0" smtClean="0"/>
          </a:p>
          <a:p>
            <a:endParaRPr lang="en-US" dirty="0"/>
          </a:p>
        </p:txBody>
      </p:sp>
      <p:sp>
        <p:nvSpPr>
          <p:cNvPr id="4" name="Title 1"/>
          <p:cNvSpPr txBox="1">
            <a:spLocks/>
          </p:cNvSpPr>
          <p:nvPr/>
        </p:nvSpPr>
        <p:spPr>
          <a:xfrm>
            <a:off x="1600200" y="5715000"/>
            <a:ext cx="5867400" cy="457200"/>
          </a:xfrm>
          <a:prstGeom prst="rect">
            <a:avLst/>
          </a:prstGeom>
        </p:spPr>
        <p:txBody>
          <a:bodyPr anchor="ctr">
            <a:normAutofit fontScale="5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300" b="0" i="0" u="none" strike="noStrike" kern="1200" cap="none" spc="0" normalizeH="0" baseline="0" noProof="0" dirty="0"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t>* </a:t>
            </a:r>
            <a:r>
              <a:rPr lang="en-US" sz="43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revision assessed in operative group</a:t>
            </a:r>
            <a:endParaRPr kumimoji="0" lang="en-US" sz="4300" b="0" i="1"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7421880" cy="838200"/>
          </a:xfrm>
        </p:spPr>
        <p:txBody>
          <a:bodyPr/>
          <a:lstStyle/>
          <a:p>
            <a:r>
              <a:rPr lang="en-US" dirty="0" smtClean="0"/>
              <a:t>Example Performa  </a:t>
            </a:r>
            <a:endParaRPr lang="en-US" dirty="0"/>
          </a:p>
        </p:txBody>
      </p:sp>
      <p:graphicFrame>
        <p:nvGraphicFramePr>
          <p:cNvPr id="9" name="Table 8"/>
          <p:cNvGraphicFramePr>
            <a:graphicFrameLocks noGrp="1"/>
          </p:cNvGraphicFramePr>
          <p:nvPr/>
        </p:nvGraphicFramePr>
        <p:xfrm>
          <a:off x="2514600" y="990600"/>
          <a:ext cx="4953000" cy="1638300"/>
        </p:xfrm>
        <a:graphic>
          <a:graphicData uri="http://schemas.openxmlformats.org/drawingml/2006/table">
            <a:tbl>
              <a:tblPr>
                <a:tableStyleId>{35758FB7-9AC5-4552-8A53-C91805E547FA}</a:tableStyleId>
              </a:tblPr>
              <a:tblGrid>
                <a:gridCol w="2859768"/>
                <a:gridCol w="2093232"/>
              </a:tblGrid>
              <a:tr h="273050">
                <a:tc>
                  <a:txBody>
                    <a:bodyPr/>
                    <a:lstStyle/>
                    <a:p>
                      <a:pPr algn="l" fontAlgn="b"/>
                      <a:r>
                        <a:rPr lang="en-US" sz="1100" u="none" strike="noStrike" dirty="0"/>
                        <a:t>Patient ID No.</a:t>
                      </a:r>
                      <a:endParaRPr lang="en-US" sz="1100" b="1" i="0" u="none" strike="noStrike" dirty="0">
                        <a:solidFill>
                          <a:srgbClr val="000000"/>
                        </a:solidFill>
                        <a:latin typeface="Calibri"/>
                      </a:endParaRPr>
                    </a:p>
                  </a:txBody>
                  <a:tcPr marL="9525" marR="9525" marT="9525" marB="0" anchor="b"/>
                </a:tc>
                <a:tc>
                  <a:txBody>
                    <a:bodyPr/>
                    <a:lstStyle/>
                    <a:p>
                      <a:pPr algn="l" fontAlgn="b"/>
                      <a:r>
                        <a:rPr lang="en-US" sz="1100" u="none" strike="noStrike" dirty="0"/>
                        <a:t> </a:t>
                      </a:r>
                      <a:endParaRPr lang="en-US" sz="1100" b="0" i="0" u="none" strike="noStrike" dirty="0">
                        <a:solidFill>
                          <a:srgbClr val="000000"/>
                        </a:solidFill>
                        <a:latin typeface="Calibri"/>
                      </a:endParaRPr>
                    </a:p>
                  </a:txBody>
                  <a:tcPr marL="9525" marR="9525" marT="9525" marB="0" anchor="b"/>
                </a:tc>
              </a:tr>
              <a:tr h="273050">
                <a:tc>
                  <a:txBody>
                    <a:bodyPr/>
                    <a:lstStyle/>
                    <a:p>
                      <a:pPr algn="l" fontAlgn="b"/>
                      <a:r>
                        <a:rPr lang="en-US" sz="1100" u="none" strike="noStrike"/>
                        <a:t>Age </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                   yrs</a:t>
                      </a:r>
                      <a:endParaRPr lang="en-US" sz="1100" b="0" i="0" u="none" strike="noStrike">
                        <a:solidFill>
                          <a:srgbClr val="000000"/>
                        </a:solidFill>
                        <a:latin typeface="Calibri"/>
                      </a:endParaRPr>
                    </a:p>
                  </a:txBody>
                  <a:tcPr marL="9525" marR="9525" marT="9525" marB="0" anchor="b"/>
                </a:tc>
              </a:tr>
              <a:tr h="273050">
                <a:tc>
                  <a:txBody>
                    <a:bodyPr/>
                    <a:lstStyle/>
                    <a:p>
                      <a:pPr algn="l" fontAlgn="b"/>
                      <a:r>
                        <a:rPr lang="en-US" sz="1100" u="none" strike="noStrike"/>
                        <a:t>Sex </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dirty="0"/>
                        <a:t>M/F</a:t>
                      </a:r>
                      <a:endParaRPr lang="en-US" sz="1100" b="0" i="0" u="none" strike="noStrike" dirty="0">
                        <a:solidFill>
                          <a:srgbClr val="000000"/>
                        </a:solidFill>
                        <a:latin typeface="Calibri"/>
                      </a:endParaRPr>
                    </a:p>
                  </a:txBody>
                  <a:tcPr marL="9525" marR="9525" marT="9525" marB="0" anchor="b"/>
                </a:tc>
              </a:tr>
              <a:tr h="273050">
                <a:tc>
                  <a:txBody>
                    <a:bodyPr/>
                    <a:lstStyle/>
                    <a:p>
                      <a:pPr algn="l" fontAlgn="b"/>
                      <a:r>
                        <a:rPr lang="en-US" sz="1100" u="none" strike="noStrike"/>
                        <a:t>Falls Assessment</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Y/N</a:t>
                      </a:r>
                      <a:endParaRPr lang="en-US" sz="1100" b="0" i="0" u="none" strike="noStrike">
                        <a:solidFill>
                          <a:srgbClr val="000000"/>
                        </a:solidFill>
                        <a:latin typeface="Calibri"/>
                      </a:endParaRPr>
                    </a:p>
                  </a:txBody>
                  <a:tcPr marL="9525" marR="9525" marT="9525" marB="0" anchor="b"/>
                </a:tc>
              </a:tr>
              <a:tr h="273050">
                <a:tc>
                  <a:txBody>
                    <a:bodyPr/>
                    <a:lstStyle/>
                    <a:p>
                      <a:pPr algn="l" fontAlgn="b"/>
                      <a:r>
                        <a:rPr lang="en-US" sz="1100" u="none" strike="noStrike"/>
                        <a:t>DEXA</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Y/N</a:t>
                      </a:r>
                      <a:endParaRPr lang="en-US" sz="1100" b="0" i="0" u="none" strike="noStrike">
                        <a:solidFill>
                          <a:srgbClr val="000000"/>
                        </a:solidFill>
                        <a:latin typeface="Calibri"/>
                      </a:endParaRPr>
                    </a:p>
                  </a:txBody>
                  <a:tcPr marL="9525" marR="9525" marT="9525" marB="0" anchor="b"/>
                </a:tc>
              </a:tr>
              <a:tr h="273050">
                <a:tc>
                  <a:txBody>
                    <a:bodyPr/>
                    <a:lstStyle/>
                    <a:p>
                      <a:pPr algn="l" fontAlgn="b"/>
                      <a:r>
                        <a:rPr lang="en-US" sz="1100" u="none" strike="noStrike"/>
                        <a:t> </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dirty="0"/>
                        <a:t> </a:t>
                      </a:r>
                      <a:endParaRPr lang="en-US" sz="1100" b="0" i="0" u="none" strike="noStrike" dirty="0">
                        <a:solidFill>
                          <a:srgbClr val="000000"/>
                        </a:solidFill>
                        <a:latin typeface="Calibri"/>
                      </a:endParaRPr>
                    </a:p>
                  </a:txBody>
                  <a:tcPr marL="9525" marR="9525" marT="9525" marB="0" anchor="b"/>
                </a:tc>
              </a:tr>
            </a:tbl>
          </a:graphicData>
        </a:graphic>
      </p:graphicFrame>
      <p:graphicFrame>
        <p:nvGraphicFramePr>
          <p:cNvPr id="10" name="Table 9"/>
          <p:cNvGraphicFramePr>
            <a:graphicFrameLocks noGrp="1"/>
          </p:cNvGraphicFramePr>
          <p:nvPr/>
        </p:nvGraphicFramePr>
        <p:xfrm>
          <a:off x="2514600" y="2743200"/>
          <a:ext cx="4953000" cy="3810006"/>
        </p:xfrm>
        <a:graphic>
          <a:graphicData uri="http://schemas.openxmlformats.org/drawingml/2006/table">
            <a:tbl>
              <a:tblPr>
                <a:tableStyleId>{35758FB7-9AC5-4552-8A53-C91805E547FA}</a:tableStyleId>
              </a:tblPr>
              <a:tblGrid>
                <a:gridCol w="2859768"/>
                <a:gridCol w="2093232"/>
              </a:tblGrid>
              <a:tr h="211667">
                <a:tc>
                  <a:txBody>
                    <a:bodyPr/>
                    <a:lstStyle/>
                    <a:p>
                      <a:pPr algn="l" fontAlgn="b"/>
                      <a:r>
                        <a:rPr lang="en-US" sz="1100" u="none" strike="noStrike" dirty="0"/>
                        <a:t>Operation </a:t>
                      </a:r>
                      <a:endParaRPr lang="en-US" sz="1100" b="1" i="0" u="none" strike="noStrike" dirty="0">
                        <a:solidFill>
                          <a:srgbClr val="000000"/>
                        </a:solidFill>
                        <a:latin typeface="Calibri"/>
                      </a:endParaRPr>
                    </a:p>
                  </a:txBody>
                  <a:tcPr marL="9525" marR="9525" marT="9525" marB="0" anchor="b"/>
                </a:tc>
                <a:tc>
                  <a:txBody>
                    <a:bodyPr/>
                    <a:lstStyle/>
                    <a:p>
                      <a:pPr algn="ctr" fontAlgn="b"/>
                      <a:r>
                        <a:rPr lang="en-US" sz="1100" u="none" strike="noStrike" dirty="0"/>
                        <a:t> </a:t>
                      </a:r>
                      <a:endParaRPr lang="en-US" sz="1100" b="0" i="0" u="none" strike="noStrike" dirty="0">
                        <a:solidFill>
                          <a:srgbClr val="000000"/>
                        </a:solidFill>
                        <a:latin typeface="Calibri"/>
                      </a:endParaRPr>
                    </a:p>
                  </a:txBody>
                  <a:tcPr marL="9525" marR="9525" marT="9525" marB="0" anchor="b"/>
                </a:tc>
              </a:tr>
              <a:tr h="211667">
                <a:tc>
                  <a:txBody>
                    <a:bodyPr/>
                    <a:lstStyle/>
                    <a:p>
                      <a:pPr algn="l" fontAlgn="b"/>
                      <a:r>
                        <a:rPr lang="en-US" sz="1100" u="none" strike="noStrike" dirty="0"/>
                        <a:t> </a:t>
                      </a:r>
                      <a:endParaRPr lang="en-US" sz="1100" b="0" i="0" u="none" strike="noStrike" dirty="0">
                        <a:solidFill>
                          <a:srgbClr val="000000"/>
                        </a:solidFill>
                        <a:latin typeface="Calibri"/>
                      </a:endParaRPr>
                    </a:p>
                  </a:txBody>
                  <a:tcPr marL="9525" marR="9525" marT="9525" marB="0" anchor="b"/>
                </a:tc>
                <a:tc>
                  <a:txBody>
                    <a:bodyPr/>
                    <a:lstStyle/>
                    <a:p>
                      <a:pPr algn="ctr" fontAlgn="b"/>
                      <a:r>
                        <a:rPr lang="en-US" sz="1100" u="none" strike="noStrike"/>
                        <a:t> </a:t>
                      </a:r>
                      <a:endParaRPr lang="en-US" sz="1100" b="0" i="0" u="none" strike="noStrike">
                        <a:solidFill>
                          <a:srgbClr val="000000"/>
                        </a:solidFill>
                        <a:latin typeface="Calibri"/>
                      </a:endParaRPr>
                    </a:p>
                  </a:txBody>
                  <a:tcPr marL="9525" marR="9525" marT="9525" marB="0" anchor="b"/>
                </a:tc>
              </a:tr>
              <a:tr h="211667">
                <a:tc>
                  <a:txBody>
                    <a:bodyPr/>
                    <a:lstStyle/>
                    <a:p>
                      <a:pPr algn="l" fontAlgn="b"/>
                      <a:r>
                        <a:rPr lang="en-US" sz="1100" u="none" strike="noStrike"/>
                        <a:t>1°/Revision/Late/Staged/Planned Delay*</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 </a:t>
                      </a:r>
                      <a:endParaRPr lang="en-US" sz="1100" b="0" i="0" u="none" strike="noStrike">
                        <a:solidFill>
                          <a:srgbClr val="000000"/>
                        </a:solidFill>
                        <a:latin typeface="Calibri"/>
                      </a:endParaRPr>
                    </a:p>
                  </a:txBody>
                  <a:tcPr marL="9525" marR="9525" marT="9525" marB="0" anchor="b"/>
                </a:tc>
              </a:tr>
              <a:tr h="211667">
                <a:tc>
                  <a:txBody>
                    <a:bodyPr/>
                    <a:lstStyle/>
                    <a:p>
                      <a:pPr algn="l" fontAlgn="b"/>
                      <a:r>
                        <a:rPr lang="en-US" sz="1100" u="none" strike="noStrike"/>
                        <a:t>Type of Surgery</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ORIF/EX-FIX/HIND-FOOT</a:t>
                      </a:r>
                      <a:endParaRPr lang="en-US" sz="1100" b="0" i="0" u="none" strike="noStrike">
                        <a:solidFill>
                          <a:srgbClr val="000000"/>
                        </a:solidFill>
                        <a:latin typeface="Calibri"/>
                      </a:endParaRPr>
                    </a:p>
                  </a:txBody>
                  <a:tcPr marL="9525" marR="9525" marT="9525" marB="0" anchor="b"/>
                </a:tc>
              </a:tr>
              <a:tr h="211667">
                <a:tc>
                  <a:txBody>
                    <a:bodyPr/>
                    <a:lstStyle/>
                    <a:p>
                      <a:pPr algn="l" fontAlgn="b"/>
                      <a:r>
                        <a:rPr lang="en-US" sz="1100" u="none" strike="noStrike"/>
                        <a:t>Grade of Surgeon </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 </a:t>
                      </a:r>
                      <a:endParaRPr lang="en-US" sz="1100" b="0" i="0" u="none" strike="noStrike">
                        <a:solidFill>
                          <a:srgbClr val="000000"/>
                        </a:solidFill>
                        <a:latin typeface="Calibri"/>
                      </a:endParaRPr>
                    </a:p>
                  </a:txBody>
                  <a:tcPr marL="9525" marR="9525" marT="9525" marB="0" anchor="b"/>
                </a:tc>
              </a:tr>
              <a:tr h="211667">
                <a:tc>
                  <a:txBody>
                    <a:bodyPr/>
                    <a:lstStyle/>
                    <a:p>
                      <a:pPr algn="l" fontAlgn="b"/>
                      <a:r>
                        <a:rPr lang="en-US" sz="1100" u="none" strike="noStrike"/>
                        <a:t>Delay to Theatre (days)*</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 </a:t>
                      </a:r>
                      <a:endParaRPr lang="en-US" sz="1100" b="0" i="0" u="none" strike="noStrike">
                        <a:solidFill>
                          <a:srgbClr val="000000"/>
                        </a:solidFill>
                        <a:latin typeface="Calibri"/>
                      </a:endParaRPr>
                    </a:p>
                  </a:txBody>
                  <a:tcPr marL="9525" marR="9525" marT="9525" marB="0" anchor="b"/>
                </a:tc>
              </a:tr>
              <a:tr h="211667">
                <a:tc>
                  <a:txBody>
                    <a:bodyPr/>
                    <a:lstStyle/>
                    <a:p>
                      <a:pPr algn="l" fontAlgn="b"/>
                      <a:r>
                        <a:rPr lang="en-US" sz="1100" u="none" strike="noStrike"/>
                        <a:t>Surgical Time (mins)-recent</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 </a:t>
                      </a:r>
                      <a:endParaRPr lang="en-US" sz="1100" b="0" i="0" u="none" strike="noStrike">
                        <a:solidFill>
                          <a:srgbClr val="000000"/>
                        </a:solidFill>
                        <a:latin typeface="Calibri"/>
                      </a:endParaRPr>
                    </a:p>
                  </a:txBody>
                  <a:tcPr marL="9525" marR="9525" marT="9525" marB="0" anchor="b"/>
                </a:tc>
              </a:tr>
              <a:tr h="211667">
                <a:tc>
                  <a:txBody>
                    <a:bodyPr/>
                    <a:lstStyle/>
                    <a:p>
                      <a:pPr algn="l" fontAlgn="b"/>
                      <a:r>
                        <a:rPr lang="en-US" sz="1100" u="none" strike="noStrike"/>
                        <a:t>MUA</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Y/N</a:t>
                      </a:r>
                      <a:endParaRPr lang="en-US" sz="1100" b="0" i="0" u="none" strike="noStrike">
                        <a:solidFill>
                          <a:srgbClr val="000000"/>
                        </a:solidFill>
                        <a:latin typeface="Calibri"/>
                      </a:endParaRPr>
                    </a:p>
                  </a:txBody>
                  <a:tcPr marL="9525" marR="9525" marT="9525" marB="0" anchor="b"/>
                </a:tc>
              </a:tr>
              <a:tr h="211667">
                <a:tc>
                  <a:txBody>
                    <a:bodyPr/>
                    <a:lstStyle/>
                    <a:p>
                      <a:pPr algn="l" fontAlgn="b"/>
                      <a:r>
                        <a:rPr lang="en-US" sz="1100" u="none" strike="noStrike"/>
                        <a:t> </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 </a:t>
                      </a:r>
                      <a:endParaRPr lang="en-US" sz="1100" b="0" i="0" u="none" strike="noStrike">
                        <a:solidFill>
                          <a:srgbClr val="000000"/>
                        </a:solidFill>
                        <a:latin typeface="Calibri"/>
                      </a:endParaRPr>
                    </a:p>
                  </a:txBody>
                  <a:tcPr marL="9525" marR="9525" marT="9525" marB="0" anchor="b"/>
                </a:tc>
              </a:tr>
              <a:tr h="211667">
                <a:tc>
                  <a:txBody>
                    <a:bodyPr/>
                    <a:lstStyle/>
                    <a:p>
                      <a:pPr algn="l" fontAlgn="b"/>
                      <a:r>
                        <a:rPr lang="en-US" sz="1100" u="none" strike="noStrike"/>
                        <a:t>Measured Variables </a:t>
                      </a:r>
                      <a:endParaRPr lang="en-US" sz="1100" b="0" i="1" u="none" strike="noStrike">
                        <a:solidFill>
                          <a:srgbClr val="000000"/>
                        </a:solidFill>
                        <a:latin typeface="Calibri"/>
                      </a:endParaRPr>
                    </a:p>
                  </a:txBody>
                  <a:tcPr marL="9525" marR="9525" marT="9525" marB="0" anchor="b"/>
                </a:tc>
                <a:tc>
                  <a:txBody>
                    <a:bodyPr/>
                    <a:lstStyle/>
                    <a:p>
                      <a:pPr algn="ctr" fontAlgn="b"/>
                      <a:r>
                        <a:rPr lang="en-US" sz="1100" u="none" strike="noStrike"/>
                        <a:t> </a:t>
                      </a:r>
                      <a:endParaRPr lang="en-US" sz="1100" b="0" i="0" u="none" strike="noStrike">
                        <a:solidFill>
                          <a:srgbClr val="000000"/>
                        </a:solidFill>
                        <a:latin typeface="Calibri"/>
                      </a:endParaRPr>
                    </a:p>
                  </a:txBody>
                  <a:tcPr marL="9525" marR="9525" marT="9525" marB="0" anchor="b"/>
                </a:tc>
              </a:tr>
              <a:tr h="211667">
                <a:tc>
                  <a:txBody>
                    <a:bodyPr/>
                    <a:lstStyle/>
                    <a:p>
                      <a:pPr algn="l" fontAlgn="b"/>
                      <a:r>
                        <a:rPr lang="en-US" sz="1100" u="none" strike="noStrike"/>
                        <a:t> </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 </a:t>
                      </a:r>
                      <a:endParaRPr lang="en-US" sz="1100" b="0" i="0" u="none" strike="noStrike">
                        <a:solidFill>
                          <a:srgbClr val="000000"/>
                        </a:solidFill>
                        <a:latin typeface="Calibri"/>
                      </a:endParaRPr>
                    </a:p>
                  </a:txBody>
                  <a:tcPr marL="9525" marR="9525" marT="9525" marB="0" anchor="b"/>
                </a:tc>
              </a:tr>
              <a:tr h="211667">
                <a:tc>
                  <a:txBody>
                    <a:bodyPr/>
                    <a:lstStyle/>
                    <a:p>
                      <a:pPr algn="l" fontAlgn="b"/>
                      <a:r>
                        <a:rPr lang="en-US" sz="1100" u="none" strike="noStrike"/>
                        <a:t>Time to Union (weeks)</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_____:_____</a:t>
                      </a:r>
                      <a:endParaRPr lang="en-US" sz="1100" b="0" i="0" u="none" strike="noStrike">
                        <a:solidFill>
                          <a:srgbClr val="000000"/>
                        </a:solidFill>
                        <a:latin typeface="Calibri"/>
                      </a:endParaRPr>
                    </a:p>
                  </a:txBody>
                  <a:tcPr marL="9525" marR="9525" marT="9525" marB="0" anchor="b"/>
                </a:tc>
              </a:tr>
              <a:tr h="211667">
                <a:tc>
                  <a:txBody>
                    <a:bodyPr/>
                    <a:lstStyle/>
                    <a:p>
                      <a:pPr algn="l" fontAlgn="b"/>
                      <a:r>
                        <a:rPr lang="en-US" sz="1100" u="none" strike="noStrike" dirty="0"/>
                        <a:t>Non-union</a:t>
                      </a:r>
                      <a:endParaRPr lang="en-US" sz="1100" b="0" i="0" u="none" strike="noStrike" dirty="0">
                        <a:solidFill>
                          <a:srgbClr val="000000"/>
                        </a:solidFill>
                        <a:latin typeface="Calibri"/>
                      </a:endParaRPr>
                    </a:p>
                  </a:txBody>
                  <a:tcPr marL="9525" marR="9525" marT="9525" marB="0" anchor="b"/>
                </a:tc>
                <a:tc>
                  <a:txBody>
                    <a:bodyPr/>
                    <a:lstStyle/>
                    <a:p>
                      <a:pPr algn="ctr" fontAlgn="b"/>
                      <a:r>
                        <a:rPr lang="en-US" sz="1100" u="none" strike="noStrike"/>
                        <a:t>Y/N</a:t>
                      </a:r>
                      <a:endParaRPr lang="en-US" sz="1100" b="0" i="0" u="none" strike="noStrike">
                        <a:solidFill>
                          <a:srgbClr val="000000"/>
                        </a:solidFill>
                        <a:latin typeface="Calibri"/>
                      </a:endParaRPr>
                    </a:p>
                  </a:txBody>
                  <a:tcPr marL="9525" marR="9525" marT="9525" marB="0" anchor="b"/>
                </a:tc>
              </a:tr>
              <a:tr h="211667">
                <a:tc>
                  <a:txBody>
                    <a:bodyPr/>
                    <a:lstStyle/>
                    <a:p>
                      <a:pPr algn="l" fontAlgn="b"/>
                      <a:r>
                        <a:rPr lang="en-US" sz="1100" u="none" strike="noStrike"/>
                        <a:t>Malunion/Deformity </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Y/N</a:t>
                      </a:r>
                      <a:endParaRPr lang="en-US" sz="1100" b="0" i="0" u="none" strike="noStrike">
                        <a:solidFill>
                          <a:srgbClr val="000000"/>
                        </a:solidFill>
                        <a:latin typeface="Calibri"/>
                      </a:endParaRPr>
                    </a:p>
                  </a:txBody>
                  <a:tcPr marL="9525" marR="9525" marT="9525" marB="0" anchor="b"/>
                </a:tc>
              </a:tr>
              <a:tr h="211667">
                <a:tc>
                  <a:txBody>
                    <a:bodyPr/>
                    <a:lstStyle/>
                    <a:p>
                      <a:pPr algn="l" fontAlgn="b"/>
                      <a:r>
                        <a:rPr lang="en-US" sz="1100" u="none" strike="noStrike"/>
                        <a:t>Failure of Fixation</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Y/N</a:t>
                      </a:r>
                      <a:endParaRPr lang="en-US" sz="1100" b="0" i="0" u="none" strike="noStrike">
                        <a:solidFill>
                          <a:srgbClr val="000000"/>
                        </a:solidFill>
                        <a:latin typeface="Calibri"/>
                      </a:endParaRPr>
                    </a:p>
                  </a:txBody>
                  <a:tcPr marL="9525" marR="9525" marT="9525" marB="0" anchor="b"/>
                </a:tc>
              </a:tr>
              <a:tr h="211667">
                <a:tc>
                  <a:txBody>
                    <a:bodyPr/>
                    <a:lstStyle/>
                    <a:p>
                      <a:pPr algn="l" fontAlgn="b"/>
                      <a:r>
                        <a:rPr lang="en-US" sz="1100" u="none" strike="noStrike"/>
                        <a:t>Revision</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Y/N</a:t>
                      </a:r>
                      <a:endParaRPr lang="en-US" sz="1100" b="0" i="0" u="none" strike="noStrike">
                        <a:solidFill>
                          <a:srgbClr val="000000"/>
                        </a:solidFill>
                        <a:latin typeface="Calibri"/>
                      </a:endParaRPr>
                    </a:p>
                  </a:txBody>
                  <a:tcPr marL="9525" marR="9525" marT="9525" marB="0" anchor="b"/>
                </a:tc>
              </a:tr>
              <a:tr h="211667">
                <a:tc>
                  <a:txBody>
                    <a:bodyPr/>
                    <a:lstStyle/>
                    <a:p>
                      <a:pPr algn="l" fontAlgn="b"/>
                      <a:r>
                        <a:rPr lang="en-US" sz="1100" u="none" strike="noStrike"/>
                        <a:t>LOS (days)</a:t>
                      </a:r>
                      <a:endParaRPr lang="en-US" sz="1100" b="0" i="1" u="none" strike="noStrike">
                        <a:solidFill>
                          <a:srgbClr val="000000"/>
                        </a:solidFill>
                        <a:latin typeface="Calibri"/>
                      </a:endParaRPr>
                    </a:p>
                  </a:txBody>
                  <a:tcPr marL="9525" marR="9525" marT="9525" marB="0" anchor="b"/>
                </a:tc>
                <a:tc>
                  <a:txBody>
                    <a:bodyPr/>
                    <a:lstStyle/>
                    <a:p>
                      <a:pPr algn="ctr" fontAlgn="b"/>
                      <a:r>
                        <a:rPr lang="en-US" sz="1100" u="none" strike="noStrike"/>
                        <a:t>_____:_____</a:t>
                      </a:r>
                      <a:endParaRPr lang="en-US" sz="1100" b="0" i="0" u="none" strike="noStrike">
                        <a:solidFill>
                          <a:srgbClr val="000000"/>
                        </a:solidFill>
                        <a:latin typeface="Calibri"/>
                      </a:endParaRPr>
                    </a:p>
                  </a:txBody>
                  <a:tcPr marL="9525" marR="9525" marT="9525" marB="0" anchor="b"/>
                </a:tc>
              </a:tr>
              <a:tr h="211667">
                <a:tc>
                  <a:txBody>
                    <a:bodyPr/>
                    <a:lstStyle/>
                    <a:p>
                      <a:pPr algn="l" fontAlgn="b"/>
                      <a:r>
                        <a:rPr lang="en-US" sz="1100" u="none" strike="noStrike"/>
                        <a:t>*-incl. reason</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dirty="0"/>
                        <a:t> </a:t>
                      </a:r>
                      <a:endParaRPr lang="en-US" sz="1100" b="0" i="0" u="none" strike="noStrike" dirty="0">
                        <a:solidFill>
                          <a:srgbClr val="000000"/>
                        </a:solidFill>
                        <a:latin typeface="Calibri"/>
                      </a:endParaRPr>
                    </a:p>
                  </a:txBody>
                  <a:tcPr marL="9525" marR="9525" marT="9525" marB="0" anchor="b"/>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7421880" cy="838200"/>
          </a:xfrm>
        </p:spPr>
        <p:txBody>
          <a:bodyPr/>
          <a:lstStyle/>
          <a:p>
            <a:r>
              <a:rPr lang="en-US" dirty="0" smtClean="0"/>
              <a:t>Example Performa  </a:t>
            </a:r>
            <a:endParaRPr lang="en-US" dirty="0"/>
          </a:p>
        </p:txBody>
      </p:sp>
      <p:graphicFrame>
        <p:nvGraphicFramePr>
          <p:cNvPr id="5" name="Table 4"/>
          <p:cNvGraphicFramePr>
            <a:graphicFrameLocks noGrp="1"/>
          </p:cNvGraphicFramePr>
          <p:nvPr/>
        </p:nvGraphicFramePr>
        <p:xfrm>
          <a:off x="2514600" y="1066800"/>
          <a:ext cx="4876800" cy="2362200"/>
        </p:xfrm>
        <a:graphic>
          <a:graphicData uri="http://schemas.openxmlformats.org/drawingml/2006/table">
            <a:tbl>
              <a:tblPr>
                <a:tableStyleId>{35758FB7-9AC5-4552-8A53-C91805E547FA}</a:tableStyleId>
              </a:tblPr>
              <a:tblGrid>
                <a:gridCol w="2815772"/>
                <a:gridCol w="2061028"/>
              </a:tblGrid>
              <a:tr h="236220">
                <a:tc>
                  <a:txBody>
                    <a:bodyPr/>
                    <a:lstStyle/>
                    <a:p>
                      <a:pPr algn="l" fontAlgn="b"/>
                      <a:r>
                        <a:rPr lang="en-US" sz="1100" u="none" strike="noStrike"/>
                        <a:t>Non-Operation</a:t>
                      </a:r>
                      <a:endParaRPr lang="en-US" sz="1100" b="1" i="0" u="none" strike="noStrike">
                        <a:solidFill>
                          <a:srgbClr val="000000"/>
                        </a:solidFill>
                        <a:latin typeface="Calibri"/>
                      </a:endParaRPr>
                    </a:p>
                  </a:txBody>
                  <a:tcPr marL="9525" marR="9525" marT="9525" marB="0" anchor="b"/>
                </a:tc>
                <a:tc>
                  <a:txBody>
                    <a:bodyPr/>
                    <a:lstStyle/>
                    <a:p>
                      <a:pPr algn="ctr" fontAlgn="b"/>
                      <a:r>
                        <a:rPr lang="en-US" sz="1100" u="none" strike="noStrike"/>
                        <a:t> </a:t>
                      </a:r>
                      <a:endParaRPr lang="en-US" sz="1100" b="0" i="0" u="none" strike="noStrike">
                        <a:solidFill>
                          <a:srgbClr val="000000"/>
                        </a:solidFill>
                        <a:latin typeface="Calibri"/>
                      </a:endParaRPr>
                    </a:p>
                  </a:txBody>
                  <a:tcPr marL="9525" marR="9525" marT="9525" marB="0" anchor="b"/>
                </a:tc>
              </a:tr>
              <a:tr h="236220">
                <a:tc>
                  <a:txBody>
                    <a:bodyPr/>
                    <a:lstStyle/>
                    <a:p>
                      <a:pPr algn="l" fontAlgn="b"/>
                      <a:r>
                        <a:rPr lang="en-US" sz="1100" u="none" strike="noStrike"/>
                        <a:t> </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 </a:t>
                      </a:r>
                      <a:endParaRPr lang="en-US" sz="1100" b="0" i="0" u="none" strike="noStrike">
                        <a:solidFill>
                          <a:srgbClr val="000000"/>
                        </a:solidFill>
                        <a:latin typeface="Calibri"/>
                      </a:endParaRPr>
                    </a:p>
                  </a:txBody>
                  <a:tcPr marL="9525" marR="9525" marT="9525" marB="0" anchor="b"/>
                </a:tc>
              </a:tr>
              <a:tr h="236220">
                <a:tc>
                  <a:txBody>
                    <a:bodyPr/>
                    <a:lstStyle/>
                    <a:p>
                      <a:pPr algn="l" fontAlgn="b"/>
                      <a:r>
                        <a:rPr lang="en-US" sz="1100" u="none" strike="noStrike"/>
                        <a:t>Measured Variables </a:t>
                      </a:r>
                      <a:endParaRPr lang="en-US" sz="1100" b="0" i="1" u="none" strike="noStrike">
                        <a:solidFill>
                          <a:srgbClr val="000000"/>
                        </a:solidFill>
                        <a:latin typeface="Calibri"/>
                      </a:endParaRPr>
                    </a:p>
                  </a:txBody>
                  <a:tcPr marL="9525" marR="9525" marT="9525" marB="0" anchor="b"/>
                </a:tc>
                <a:tc>
                  <a:txBody>
                    <a:bodyPr/>
                    <a:lstStyle/>
                    <a:p>
                      <a:pPr algn="ctr" fontAlgn="b"/>
                      <a:r>
                        <a:rPr lang="en-US" sz="1100" u="none" strike="noStrike"/>
                        <a:t> </a:t>
                      </a:r>
                      <a:endParaRPr lang="en-US" sz="1100" b="0" i="0" u="none" strike="noStrike">
                        <a:solidFill>
                          <a:srgbClr val="000000"/>
                        </a:solidFill>
                        <a:latin typeface="Calibri"/>
                      </a:endParaRPr>
                    </a:p>
                  </a:txBody>
                  <a:tcPr marL="9525" marR="9525" marT="9525" marB="0" anchor="b"/>
                </a:tc>
              </a:tr>
              <a:tr h="236220">
                <a:tc>
                  <a:txBody>
                    <a:bodyPr/>
                    <a:lstStyle/>
                    <a:p>
                      <a:pPr algn="l" fontAlgn="b"/>
                      <a:r>
                        <a:rPr lang="en-US" sz="1100" u="none" strike="noStrike"/>
                        <a:t> </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 </a:t>
                      </a:r>
                      <a:endParaRPr lang="en-US" sz="1100" b="0" i="0" u="none" strike="noStrike">
                        <a:solidFill>
                          <a:srgbClr val="000000"/>
                        </a:solidFill>
                        <a:latin typeface="Calibri"/>
                      </a:endParaRPr>
                    </a:p>
                  </a:txBody>
                  <a:tcPr marL="9525" marR="9525" marT="9525" marB="0" anchor="b"/>
                </a:tc>
              </a:tr>
              <a:tr h="236220">
                <a:tc>
                  <a:txBody>
                    <a:bodyPr/>
                    <a:lstStyle/>
                    <a:p>
                      <a:pPr algn="l" fontAlgn="b"/>
                      <a:r>
                        <a:rPr lang="en-US" sz="1100" u="none" strike="noStrike"/>
                        <a:t>Time to Union (weeks)</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_____:_____</a:t>
                      </a:r>
                      <a:endParaRPr lang="en-US" sz="1100" b="0" i="0" u="none" strike="noStrike">
                        <a:solidFill>
                          <a:srgbClr val="000000"/>
                        </a:solidFill>
                        <a:latin typeface="Calibri"/>
                      </a:endParaRPr>
                    </a:p>
                  </a:txBody>
                  <a:tcPr marL="9525" marR="9525" marT="9525" marB="0" anchor="b"/>
                </a:tc>
              </a:tr>
              <a:tr h="236220">
                <a:tc>
                  <a:txBody>
                    <a:bodyPr/>
                    <a:lstStyle/>
                    <a:p>
                      <a:pPr algn="l" fontAlgn="b"/>
                      <a:r>
                        <a:rPr lang="en-US" sz="1100" u="none" strike="noStrike"/>
                        <a:t>Non-union</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Y/N</a:t>
                      </a:r>
                      <a:endParaRPr lang="en-US" sz="1100" b="0" i="0" u="none" strike="noStrike">
                        <a:solidFill>
                          <a:srgbClr val="000000"/>
                        </a:solidFill>
                        <a:latin typeface="Calibri"/>
                      </a:endParaRPr>
                    </a:p>
                  </a:txBody>
                  <a:tcPr marL="9525" marR="9525" marT="9525" marB="0" anchor="b"/>
                </a:tc>
              </a:tr>
              <a:tr h="236220">
                <a:tc>
                  <a:txBody>
                    <a:bodyPr/>
                    <a:lstStyle/>
                    <a:p>
                      <a:pPr algn="l" fontAlgn="b"/>
                      <a:r>
                        <a:rPr lang="en-US" sz="1100" u="none" strike="noStrike"/>
                        <a:t>Malunion/Deformity</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Y/N</a:t>
                      </a:r>
                      <a:endParaRPr lang="en-US" sz="1100" b="0" i="0" u="none" strike="noStrike">
                        <a:solidFill>
                          <a:srgbClr val="000000"/>
                        </a:solidFill>
                        <a:latin typeface="Calibri"/>
                      </a:endParaRPr>
                    </a:p>
                  </a:txBody>
                  <a:tcPr marL="9525" marR="9525" marT="9525" marB="0" anchor="b"/>
                </a:tc>
              </a:tr>
              <a:tr h="236220">
                <a:tc>
                  <a:txBody>
                    <a:bodyPr/>
                    <a:lstStyle/>
                    <a:p>
                      <a:pPr algn="l" fontAlgn="b"/>
                      <a:r>
                        <a:rPr lang="en-US" sz="1100" u="none" strike="noStrike"/>
                        <a:t>Late Surgery (e.g. revision/fusion)</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a:t>Y/N</a:t>
                      </a:r>
                      <a:endParaRPr lang="en-US" sz="1100" b="0" i="0" u="none" strike="noStrike">
                        <a:solidFill>
                          <a:srgbClr val="000000"/>
                        </a:solidFill>
                        <a:latin typeface="Calibri"/>
                      </a:endParaRPr>
                    </a:p>
                  </a:txBody>
                  <a:tcPr marL="9525" marR="9525" marT="9525" marB="0" anchor="b"/>
                </a:tc>
              </a:tr>
              <a:tr h="236220">
                <a:tc>
                  <a:txBody>
                    <a:bodyPr/>
                    <a:lstStyle/>
                    <a:p>
                      <a:pPr algn="l" fontAlgn="b"/>
                      <a:r>
                        <a:rPr lang="en-US" sz="1100" u="none" strike="noStrike"/>
                        <a:t>LOS (days)</a:t>
                      </a:r>
                      <a:endParaRPr lang="en-US" sz="1100" b="0" i="1" u="none" strike="noStrike">
                        <a:solidFill>
                          <a:srgbClr val="000000"/>
                        </a:solidFill>
                        <a:latin typeface="Calibri"/>
                      </a:endParaRPr>
                    </a:p>
                  </a:txBody>
                  <a:tcPr marL="9525" marR="9525" marT="9525" marB="0" anchor="b"/>
                </a:tc>
                <a:tc>
                  <a:txBody>
                    <a:bodyPr/>
                    <a:lstStyle/>
                    <a:p>
                      <a:pPr algn="ctr" fontAlgn="b"/>
                      <a:r>
                        <a:rPr lang="en-US" sz="1100" u="none" strike="noStrike"/>
                        <a:t>_____:_____</a:t>
                      </a:r>
                      <a:endParaRPr lang="en-US" sz="1100" b="0" i="0" u="none" strike="noStrike">
                        <a:solidFill>
                          <a:srgbClr val="000000"/>
                        </a:solidFill>
                        <a:latin typeface="Calibri"/>
                      </a:endParaRPr>
                    </a:p>
                  </a:txBody>
                  <a:tcPr marL="9525" marR="9525" marT="9525" marB="0" anchor="b"/>
                </a:tc>
              </a:tr>
              <a:tr h="236220">
                <a:tc>
                  <a:txBody>
                    <a:bodyPr/>
                    <a:lstStyle/>
                    <a:p>
                      <a:pPr algn="l" fontAlgn="b"/>
                      <a:r>
                        <a:rPr lang="en-US" sz="1100" u="none" strike="noStrike"/>
                        <a:t>*-incl. reason</a:t>
                      </a:r>
                      <a:endParaRPr lang="en-US" sz="1100" b="0" i="0" u="none" strike="noStrike">
                        <a:solidFill>
                          <a:srgbClr val="000000"/>
                        </a:solidFill>
                        <a:latin typeface="Calibri"/>
                      </a:endParaRPr>
                    </a:p>
                  </a:txBody>
                  <a:tcPr marL="9525" marR="9525" marT="9525" marB="0" anchor="b"/>
                </a:tc>
                <a:tc>
                  <a:txBody>
                    <a:bodyPr/>
                    <a:lstStyle/>
                    <a:p>
                      <a:pPr algn="ctr" fontAlgn="b"/>
                      <a:r>
                        <a:rPr lang="en-US" sz="1100" u="none" strike="noStrike" dirty="0"/>
                        <a:t> </a:t>
                      </a:r>
                      <a:endParaRPr lang="en-US" sz="1100" b="0" i="0" u="none" strike="noStrike" dirty="0">
                        <a:solidFill>
                          <a:srgbClr val="000000"/>
                        </a:solidFill>
                        <a:latin typeface="Calibri"/>
                      </a:endParaRPr>
                    </a:p>
                  </a:txBody>
                  <a:tcPr marL="9525" marR="9525" marT="9525" marB="0" anchor="b"/>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590800"/>
            <a:ext cx="7498080" cy="1143000"/>
          </a:xfrm>
        </p:spPr>
        <p:txBody>
          <a:bodyPr/>
          <a:lstStyle/>
          <a:p>
            <a:r>
              <a:rPr lang="en-US" dirty="0" smtClean="0"/>
              <a:t>RESULTS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Bone Protection </a:t>
            </a:r>
            <a:endParaRPr lang="en-US" dirty="0"/>
          </a:p>
        </p:txBody>
      </p:sp>
      <p:graphicFrame>
        <p:nvGraphicFramePr>
          <p:cNvPr id="6" name="Table 5"/>
          <p:cNvGraphicFramePr>
            <a:graphicFrameLocks noGrp="1"/>
          </p:cNvGraphicFramePr>
          <p:nvPr/>
        </p:nvGraphicFramePr>
        <p:xfrm>
          <a:off x="1447800" y="1752600"/>
          <a:ext cx="6956108" cy="3886200"/>
        </p:xfrm>
        <a:graphic>
          <a:graphicData uri="http://schemas.openxmlformats.org/drawingml/2006/table">
            <a:tbl>
              <a:tblPr/>
              <a:tblGrid>
                <a:gridCol w="2464441"/>
                <a:gridCol w="1701961"/>
                <a:gridCol w="1904686"/>
                <a:gridCol w="885020"/>
              </a:tblGrid>
              <a:tr h="698500">
                <a:tc>
                  <a:txBody>
                    <a:bodyPr/>
                    <a:lstStyle/>
                    <a:p>
                      <a:pPr marL="0" marR="0" algn="ctr">
                        <a:lnSpc>
                          <a:spcPct val="150000"/>
                        </a:lnSpc>
                        <a:spcBef>
                          <a:spcPts val="0"/>
                        </a:spcBef>
                        <a:spcAft>
                          <a:spcPts val="0"/>
                        </a:spcAft>
                      </a:pPr>
                      <a:endParaRPr lang="en-US" sz="1200" dirty="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0504D"/>
                    </a:solidFill>
                  </a:tcPr>
                </a:tc>
                <a:tc>
                  <a:txBody>
                    <a:bodyPr/>
                    <a:lstStyle/>
                    <a:p>
                      <a:pPr marL="0" marR="0" algn="ctr">
                        <a:lnSpc>
                          <a:spcPct val="150000"/>
                        </a:lnSpc>
                        <a:spcBef>
                          <a:spcPts val="0"/>
                        </a:spcBef>
                        <a:spcAft>
                          <a:spcPts val="0"/>
                        </a:spcAft>
                      </a:pPr>
                      <a:r>
                        <a:rPr lang="en-GB" sz="1200" b="1">
                          <a:solidFill>
                            <a:srgbClr val="FFFFFF"/>
                          </a:solidFill>
                          <a:latin typeface="Arial"/>
                          <a:ea typeface="Cambria"/>
                          <a:cs typeface="Times New Roman"/>
                        </a:rPr>
                        <a:t>Operative (</a:t>
                      </a:r>
                      <a:r>
                        <a:rPr lang="en-GB" sz="1200" b="1" i="1">
                          <a:solidFill>
                            <a:srgbClr val="FFFFFF"/>
                          </a:solidFill>
                          <a:latin typeface="Arial"/>
                          <a:ea typeface="Cambria"/>
                          <a:cs typeface="Times New Roman"/>
                        </a:rPr>
                        <a:t>n=42)</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0504D"/>
                    </a:solidFill>
                  </a:tcPr>
                </a:tc>
                <a:tc>
                  <a:txBody>
                    <a:bodyPr/>
                    <a:lstStyle/>
                    <a:p>
                      <a:pPr marL="0" marR="0" algn="ctr">
                        <a:lnSpc>
                          <a:spcPct val="150000"/>
                        </a:lnSpc>
                        <a:spcBef>
                          <a:spcPts val="0"/>
                        </a:spcBef>
                        <a:spcAft>
                          <a:spcPts val="0"/>
                        </a:spcAft>
                      </a:pPr>
                      <a:r>
                        <a:rPr lang="en-GB" sz="1200" b="1">
                          <a:solidFill>
                            <a:srgbClr val="FFFFFF"/>
                          </a:solidFill>
                          <a:latin typeface="Arial"/>
                          <a:ea typeface="Cambria"/>
                          <a:cs typeface="Times New Roman"/>
                        </a:rPr>
                        <a:t>Non-operative </a:t>
                      </a:r>
                      <a:r>
                        <a:rPr lang="en-GB" sz="1200" b="1" i="1">
                          <a:solidFill>
                            <a:srgbClr val="FFFFFF"/>
                          </a:solidFill>
                          <a:latin typeface="Arial"/>
                          <a:ea typeface="Cambria"/>
                          <a:cs typeface="Times New Roman"/>
                        </a:rPr>
                        <a:t>(n=8)</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0504D"/>
                    </a:solidFill>
                  </a:tcPr>
                </a:tc>
                <a:tc>
                  <a:txBody>
                    <a:bodyPr/>
                    <a:lstStyle/>
                    <a:p>
                      <a:pPr marL="0" marR="0" algn="ctr">
                        <a:lnSpc>
                          <a:spcPct val="150000"/>
                        </a:lnSpc>
                        <a:spcBef>
                          <a:spcPts val="0"/>
                        </a:spcBef>
                        <a:spcAft>
                          <a:spcPts val="0"/>
                        </a:spcAft>
                      </a:pPr>
                      <a:r>
                        <a:rPr lang="en-GB" sz="1200" b="1">
                          <a:solidFill>
                            <a:srgbClr val="FFFFFF"/>
                          </a:solidFill>
                          <a:latin typeface="Arial"/>
                          <a:ea typeface="Cambria"/>
                          <a:cs typeface="Times New Roman"/>
                        </a:rPr>
                        <a:t>p-value</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0504D"/>
                    </a:solidFill>
                  </a:tcPr>
                </a:tc>
              </a:tr>
              <a:tr h="698500">
                <a:tc>
                  <a:txBody>
                    <a:bodyPr/>
                    <a:lstStyle/>
                    <a:p>
                      <a:pPr marL="0" marR="0" algn="ctr">
                        <a:lnSpc>
                          <a:spcPct val="150000"/>
                        </a:lnSpc>
                        <a:spcBef>
                          <a:spcPts val="0"/>
                        </a:spcBef>
                        <a:spcAft>
                          <a:spcPts val="0"/>
                        </a:spcAft>
                      </a:pPr>
                      <a:r>
                        <a:rPr lang="en-GB" sz="1200" b="1" dirty="0">
                          <a:solidFill>
                            <a:srgbClr val="FFFFFF"/>
                          </a:solidFill>
                          <a:latin typeface="Arial"/>
                          <a:ea typeface="Cambria"/>
                          <a:cs typeface="Times New Roman"/>
                        </a:rPr>
                        <a:t>Mean age </a:t>
                      </a:r>
                      <a:r>
                        <a:rPr lang="en-GB" sz="1200" b="1" i="1" dirty="0">
                          <a:solidFill>
                            <a:srgbClr val="FFFFFF"/>
                          </a:solidFill>
                          <a:latin typeface="Arial"/>
                          <a:ea typeface="Cambria"/>
                          <a:cs typeface="Times New Roman"/>
                        </a:rPr>
                        <a:t>(range)</a:t>
                      </a:r>
                      <a:endParaRPr lang="en-US" sz="1200" dirty="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504D"/>
                    </a:solidFill>
                  </a:tcPr>
                </a:tc>
                <a:tc>
                  <a:txBody>
                    <a:bodyPr/>
                    <a:lstStyle/>
                    <a:p>
                      <a:pPr marL="0" marR="0" algn="ctr">
                        <a:lnSpc>
                          <a:spcPct val="150000"/>
                        </a:lnSpc>
                        <a:spcBef>
                          <a:spcPts val="0"/>
                        </a:spcBef>
                        <a:spcAft>
                          <a:spcPts val="0"/>
                        </a:spcAft>
                      </a:pPr>
                      <a:r>
                        <a:rPr lang="en-GB" sz="1200" b="1">
                          <a:latin typeface="Arial"/>
                          <a:ea typeface="Cambria"/>
                          <a:cs typeface="Times New Roman"/>
                        </a:rPr>
                        <a:t>63 </a:t>
                      </a:r>
                      <a:r>
                        <a:rPr lang="en-GB" sz="1200" b="1" i="1">
                          <a:latin typeface="Arial"/>
                          <a:ea typeface="Cambria"/>
                          <a:cs typeface="Times New Roman"/>
                        </a:rPr>
                        <a:t>(50-80)</a:t>
                      </a:r>
                      <a:endParaRPr lang="en-US" sz="1200">
                        <a:latin typeface="Cambria"/>
                        <a:ea typeface="Cambria"/>
                        <a:cs typeface="Times New Roman"/>
                      </a:endParaRPr>
                    </a:p>
                  </a:txBody>
                  <a:tcPr marL="68580" marR="68580"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A7A6"/>
                    </a:solidFill>
                  </a:tcPr>
                </a:tc>
                <a:tc>
                  <a:txBody>
                    <a:bodyPr/>
                    <a:lstStyle/>
                    <a:p>
                      <a:pPr marL="0" marR="0" algn="ctr">
                        <a:lnSpc>
                          <a:spcPct val="150000"/>
                        </a:lnSpc>
                        <a:spcBef>
                          <a:spcPts val="0"/>
                        </a:spcBef>
                        <a:spcAft>
                          <a:spcPts val="0"/>
                        </a:spcAft>
                      </a:pPr>
                      <a:r>
                        <a:rPr lang="en-GB" sz="1200" b="1">
                          <a:latin typeface="Arial"/>
                          <a:ea typeface="Cambria"/>
                          <a:cs typeface="Times New Roman"/>
                        </a:rPr>
                        <a:t>69 </a:t>
                      </a:r>
                      <a:r>
                        <a:rPr lang="en-GB" sz="1200" b="1" i="1">
                          <a:latin typeface="Arial"/>
                          <a:ea typeface="Cambria"/>
                          <a:cs typeface="Times New Roman"/>
                        </a:rPr>
                        <a:t>(56-80)</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A7A6"/>
                    </a:solidFill>
                  </a:tcPr>
                </a:tc>
                <a:tc>
                  <a:txBody>
                    <a:bodyPr/>
                    <a:lstStyle/>
                    <a:p>
                      <a:pPr marL="0" marR="0" algn="ctr">
                        <a:lnSpc>
                          <a:spcPct val="150000"/>
                        </a:lnSpc>
                        <a:spcBef>
                          <a:spcPts val="0"/>
                        </a:spcBef>
                        <a:spcAft>
                          <a:spcPts val="0"/>
                        </a:spcAft>
                      </a:pPr>
                      <a:r>
                        <a:rPr lang="en-GB" sz="1200" b="1">
                          <a:latin typeface="Arial"/>
                          <a:ea typeface="Cambria"/>
                          <a:cs typeface="Times New Roman"/>
                        </a:rPr>
                        <a:t>0.127</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A7A6"/>
                    </a:solidFill>
                  </a:tcPr>
                </a:tc>
              </a:tr>
              <a:tr h="698500">
                <a:tc>
                  <a:txBody>
                    <a:bodyPr/>
                    <a:lstStyle/>
                    <a:p>
                      <a:pPr marL="0" marR="0" algn="ctr">
                        <a:lnSpc>
                          <a:spcPct val="150000"/>
                        </a:lnSpc>
                        <a:spcBef>
                          <a:spcPts val="0"/>
                        </a:spcBef>
                        <a:spcAft>
                          <a:spcPts val="0"/>
                        </a:spcAft>
                      </a:pPr>
                      <a:r>
                        <a:rPr lang="en-GB" sz="1200" b="1">
                          <a:solidFill>
                            <a:srgbClr val="FFFFFF"/>
                          </a:solidFill>
                          <a:latin typeface="Arial"/>
                          <a:ea typeface="Cambria"/>
                          <a:cs typeface="Times New Roman"/>
                        </a:rPr>
                        <a:t>Male:Female ratio </a:t>
                      </a:r>
                      <a:r>
                        <a:rPr lang="en-GB" sz="1200" b="1" i="1">
                          <a:solidFill>
                            <a:srgbClr val="FFFFFF"/>
                          </a:solidFill>
                          <a:latin typeface="Arial"/>
                          <a:ea typeface="Cambria"/>
                          <a:cs typeface="Times New Roman"/>
                        </a:rPr>
                        <a:t>(%male)</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504D"/>
                    </a:solidFill>
                  </a:tcPr>
                </a:tc>
                <a:tc>
                  <a:txBody>
                    <a:bodyPr/>
                    <a:lstStyle/>
                    <a:p>
                      <a:pPr marL="0" marR="0" algn="ctr">
                        <a:lnSpc>
                          <a:spcPct val="150000"/>
                        </a:lnSpc>
                        <a:spcBef>
                          <a:spcPts val="0"/>
                        </a:spcBef>
                        <a:spcAft>
                          <a:spcPts val="0"/>
                        </a:spcAft>
                      </a:pPr>
                      <a:r>
                        <a:rPr lang="en-GB" sz="1200" b="1">
                          <a:latin typeface="Arial"/>
                          <a:ea typeface="Cambria"/>
                          <a:cs typeface="Times New Roman"/>
                        </a:rPr>
                        <a:t>13:28 </a:t>
                      </a:r>
                      <a:r>
                        <a:rPr lang="en-GB" sz="1200" b="1" i="1">
                          <a:latin typeface="Arial"/>
                          <a:ea typeface="Cambria"/>
                          <a:cs typeface="Times New Roman"/>
                        </a:rPr>
                        <a:t>(46%)</a:t>
                      </a:r>
                      <a:endParaRPr lang="en-US" sz="1200">
                        <a:latin typeface="Cambria"/>
                        <a:ea typeface="Cambria"/>
                        <a:cs typeface="Times New Roman"/>
                      </a:endParaRPr>
                    </a:p>
                  </a:txBody>
                  <a:tcPr marL="68580" marR="68580"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D3D2"/>
                    </a:solidFill>
                  </a:tcPr>
                </a:tc>
                <a:tc>
                  <a:txBody>
                    <a:bodyPr/>
                    <a:lstStyle/>
                    <a:p>
                      <a:pPr marL="0" marR="0" algn="ctr">
                        <a:lnSpc>
                          <a:spcPct val="150000"/>
                        </a:lnSpc>
                        <a:spcBef>
                          <a:spcPts val="0"/>
                        </a:spcBef>
                        <a:spcAft>
                          <a:spcPts val="0"/>
                        </a:spcAft>
                      </a:pPr>
                      <a:r>
                        <a:rPr lang="en-GB" sz="1200" b="1">
                          <a:latin typeface="Arial"/>
                          <a:ea typeface="Cambria"/>
                          <a:cs typeface="Times New Roman"/>
                        </a:rPr>
                        <a:t>1:2 </a:t>
                      </a:r>
                      <a:r>
                        <a:rPr lang="en-GB" sz="1200" b="1" i="1">
                          <a:latin typeface="Arial"/>
                          <a:ea typeface="Cambria"/>
                          <a:cs typeface="Times New Roman"/>
                        </a:rPr>
                        <a:t>(50%)</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D3D2"/>
                    </a:solidFill>
                  </a:tcPr>
                </a:tc>
                <a:tc>
                  <a:txBody>
                    <a:bodyPr/>
                    <a:lstStyle/>
                    <a:p>
                      <a:pPr marL="0" marR="0">
                        <a:spcBef>
                          <a:spcPts val="0"/>
                        </a:spcBef>
                        <a:spcAft>
                          <a:spcPts val="0"/>
                        </a:spcAft>
                      </a:pPr>
                      <a:r>
                        <a:rPr lang="en-US" sz="1200">
                          <a:latin typeface="Cambria"/>
                          <a:ea typeface="Cambria"/>
                          <a:cs typeface="Times New Roman"/>
                        </a:rPr>
                        <a:t> </a:t>
                      </a:r>
                    </a:p>
                  </a:txBody>
                  <a:tcPr marL="0" marR="0" marT="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a:noFill/>
                    </a:lnB>
                  </a:tcPr>
                </a:tc>
              </a:tr>
              <a:tr h="698500">
                <a:tc>
                  <a:txBody>
                    <a:bodyPr/>
                    <a:lstStyle/>
                    <a:p>
                      <a:pPr marL="0" marR="0" algn="ctr">
                        <a:lnSpc>
                          <a:spcPct val="150000"/>
                        </a:lnSpc>
                        <a:spcBef>
                          <a:spcPts val="0"/>
                        </a:spcBef>
                        <a:spcAft>
                          <a:spcPts val="0"/>
                        </a:spcAft>
                      </a:pPr>
                      <a:r>
                        <a:rPr lang="en-GB" sz="1200" b="1" dirty="0">
                          <a:solidFill>
                            <a:srgbClr val="FFFFFF"/>
                          </a:solidFill>
                          <a:latin typeface="Arial"/>
                          <a:ea typeface="Cambria"/>
                          <a:cs typeface="Times New Roman"/>
                        </a:rPr>
                        <a:t>Falls assessment* </a:t>
                      </a:r>
                      <a:r>
                        <a:rPr lang="en-GB" sz="1200" b="1" i="1" dirty="0">
                          <a:solidFill>
                            <a:srgbClr val="FFFFFF"/>
                          </a:solidFill>
                          <a:latin typeface="Arial"/>
                          <a:ea typeface="Cambria"/>
                          <a:cs typeface="Times New Roman"/>
                        </a:rPr>
                        <a:t>(%)</a:t>
                      </a:r>
                      <a:endParaRPr lang="en-US" sz="1200" dirty="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50000"/>
                        </a:lnSpc>
                        <a:spcBef>
                          <a:spcPts val="0"/>
                        </a:spcBef>
                        <a:spcAft>
                          <a:spcPts val="0"/>
                        </a:spcAft>
                      </a:pPr>
                      <a:r>
                        <a:rPr lang="en-GB" sz="1200" b="1">
                          <a:latin typeface="Arial"/>
                          <a:ea typeface="Cambria"/>
                          <a:cs typeface="Times New Roman"/>
                        </a:rPr>
                        <a:t>12 </a:t>
                      </a:r>
                      <a:r>
                        <a:rPr lang="en-GB" sz="1200" b="1" i="1">
                          <a:latin typeface="Arial"/>
                          <a:ea typeface="Cambria"/>
                          <a:cs typeface="Times New Roman"/>
                        </a:rPr>
                        <a:t>(29%)</a:t>
                      </a:r>
                      <a:endParaRPr lang="en-US" sz="1200">
                        <a:latin typeface="Cambria"/>
                        <a:ea typeface="Cambria"/>
                        <a:cs typeface="Times New Roman"/>
                      </a:endParaRPr>
                    </a:p>
                  </a:txBody>
                  <a:tcPr marL="68580" marR="68580"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50000"/>
                        </a:lnSpc>
                        <a:spcBef>
                          <a:spcPts val="0"/>
                        </a:spcBef>
                        <a:spcAft>
                          <a:spcPts val="0"/>
                        </a:spcAft>
                      </a:pPr>
                      <a:r>
                        <a:rPr lang="en-GB" sz="1200" b="1">
                          <a:latin typeface="Arial"/>
                          <a:ea typeface="Cambria"/>
                          <a:cs typeface="Times New Roman"/>
                        </a:rPr>
                        <a:t>4 </a:t>
                      </a:r>
                      <a:r>
                        <a:rPr lang="en-GB" sz="1200" b="1" i="1">
                          <a:latin typeface="Arial"/>
                          <a:ea typeface="Cambria"/>
                          <a:cs typeface="Times New Roman"/>
                        </a:rPr>
                        <a:t>(50%)</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spcBef>
                          <a:spcPts val="0"/>
                        </a:spcBef>
                        <a:spcAft>
                          <a:spcPts val="0"/>
                        </a:spcAft>
                      </a:pPr>
                      <a:r>
                        <a:rPr lang="en-US" sz="1200" dirty="0">
                          <a:latin typeface="Cambria"/>
                          <a:ea typeface="Cambria"/>
                          <a:cs typeface="Times New Roman"/>
                        </a:rPr>
                        <a:t> </a:t>
                      </a:r>
                    </a:p>
                  </a:txBody>
                  <a:tcPr marL="0" marR="0" marT="0" marB="0" anchor="ctr">
                    <a:lnL w="12700" cap="flat" cmpd="sng" algn="ctr">
                      <a:solidFill>
                        <a:srgbClr val="FFFFFF"/>
                      </a:solidFill>
                      <a:prstDash val="solid"/>
                      <a:round/>
                      <a:headEnd type="none" w="med" len="med"/>
                      <a:tailEnd type="none" w="med" len="med"/>
                    </a:lnL>
                    <a:lnR>
                      <a:noFill/>
                    </a:lnR>
                    <a:lnT>
                      <a:noFill/>
                    </a:lnT>
                    <a:lnB>
                      <a:noFill/>
                    </a:lnB>
                    <a:solidFill>
                      <a:schemeClr val="accent1">
                        <a:lumMod val="60000"/>
                        <a:lumOff val="40000"/>
                      </a:schemeClr>
                    </a:solidFill>
                  </a:tcPr>
                </a:tc>
              </a:tr>
              <a:tr h="698500">
                <a:tc>
                  <a:txBody>
                    <a:bodyPr/>
                    <a:lstStyle/>
                    <a:p>
                      <a:pPr marL="0" marR="0" algn="ctr">
                        <a:lnSpc>
                          <a:spcPct val="150000"/>
                        </a:lnSpc>
                        <a:spcBef>
                          <a:spcPts val="0"/>
                        </a:spcBef>
                        <a:spcAft>
                          <a:spcPts val="0"/>
                        </a:spcAft>
                      </a:pPr>
                      <a:r>
                        <a:rPr lang="en-GB" sz="1200" b="1" i="1" dirty="0">
                          <a:solidFill>
                            <a:srgbClr val="FFFFFF"/>
                          </a:solidFill>
                          <a:latin typeface="Arial"/>
                          <a:ea typeface="Cambria"/>
                          <a:cs typeface="Times New Roman"/>
                        </a:rPr>
                        <a:t>DEXA</a:t>
                      </a:r>
                      <a:r>
                        <a:rPr lang="en-GB" sz="1200" b="1" dirty="0">
                          <a:solidFill>
                            <a:srgbClr val="FFFFFF"/>
                          </a:solidFill>
                          <a:latin typeface="Arial"/>
                          <a:ea typeface="Cambria"/>
                          <a:cs typeface="Times New Roman"/>
                        </a:rPr>
                        <a:t> scan* </a:t>
                      </a:r>
                      <a:r>
                        <a:rPr lang="en-GB" sz="1200" b="1" i="1" dirty="0">
                          <a:solidFill>
                            <a:srgbClr val="FFFFFF"/>
                          </a:solidFill>
                          <a:latin typeface="Arial"/>
                          <a:ea typeface="Cambria"/>
                          <a:cs typeface="Times New Roman"/>
                        </a:rPr>
                        <a:t>(%)</a:t>
                      </a:r>
                      <a:endParaRPr lang="en-US" sz="1200" dirty="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50000"/>
                        </a:lnSpc>
                        <a:spcBef>
                          <a:spcPts val="0"/>
                        </a:spcBef>
                        <a:spcAft>
                          <a:spcPts val="0"/>
                        </a:spcAft>
                      </a:pPr>
                      <a:r>
                        <a:rPr lang="en-GB" sz="1200" b="1">
                          <a:latin typeface="Arial"/>
                          <a:ea typeface="Cambria"/>
                          <a:cs typeface="Times New Roman"/>
                        </a:rPr>
                        <a:t>3 </a:t>
                      </a:r>
                      <a:r>
                        <a:rPr lang="en-GB" sz="1200" b="1" i="1">
                          <a:latin typeface="Arial"/>
                          <a:ea typeface="Cambria"/>
                          <a:cs typeface="Times New Roman"/>
                        </a:rPr>
                        <a:t>(7%)</a:t>
                      </a:r>
                      <a:endParaRPr lang="en-US" sz="1200">
                        <a:latin typeface="Cambria"/>
                        <a:ea typeface="Cambria"/>
                        <a:cs typeface="Times New Roman"/>
                      </a:endParaRPr>
                    </a:p>
                  </a:txBody>
                  <a:tcPr marL="68580" marR="68580"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50000"/>
                        </a:lnSpc>
                        <a:spcBef>
                          <a:spcPts val="0"/>
                        </a:spcBef>
                        <a:spcAft>
                          <a:spcPts val="0"/>
                        </a:spcAft>
                      </a:pPr>
                      <a:r>
                        <a:rPr lang="en-GB" sz="1200" b="1">
                          <a:latin typeface="Arial"/>
                          <a:ea typeface="Cambria"/>
                          <a:cs typeface="Times New Roman"/>
                        </a:rPr>
                        <a:t>1 </a:t>
                      </a:r>
                      <a:r>
                        <a:rPr lang="en-GB" sz="1200" b="1" i="1">
                          <a:latin typeface="Arial"/>
                          <a:ea typeface="Cambria"/>
                          <a:cs typeface="Times New Roman"/>
                        </a:rPr>
                        <a:t>(13%)</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spcBef>
                          <a:spcPts val="0"/>
                        </a:spcBef>
                        <a:spcAft>
                          <a:spcPts val="0"/>
                        </a:spcAft>
                      </a:pPr>
                      <a:r>
                        <a:rPr lang="en-US" sz="1200" dirty="0">
                          <a:latin typeface="Cambria"/>
                          <a:ea typeface="Cambria"/>
                          <a:cs typeface="Times New Roman"/>
                        </a:rPr>
                        <a:t> </a:t>
                      </a:r>
                    </a:p>
                  </a:txBody>
                  <a:tcPr marL="0" marR="0" marT="0" marB="0" anchor="ctr">
                    <a:lnL w="12700" cap="flat" cmpd="sng" algn="ctr">
                      <a:solidFill>
                        <a:srgbClr val="FFFFFF"/>
                      </a:solidFill>
                      <a:prstDash val="solid"/>
                      <a:round/>
                      <a:headEnd type="none" w="med" len="med"/>
                      <a:tailEnd type="none" w="med" len="med"/>
                    </a:lnL>
                    <a:lnR>
                      <a:noFill/>
                    </a:lnR>
                    <a:lnT>
                      <a:noFill/>
                    </a:lnT>
                    <a:lnB>
                      <a:noFill/>
                    </a:lnB>
                    <a:solidFill>
                      <a:schemeClr val="accent1">
                        <a:lumMod val="60000"/>
                        <a:lumOff val="40000"/>
                      </a:schemeClr>
                    </a:solidFill>
                  </a:tcPr>
                </a:tc>
              </a:tr>
              <a:tr h="393700">
                <a:tc gridSpan="3">
                  <a:txBody>
                    <a:bodyPr/>
                    <a:lstStyle/>
                    <a:p>
                      <a:pPr marL="0" marR="0">
                        <a:lnSpc>
                          <a:spcPct val="150000"/>
                        </a:lnSpc>
                        <a:spcBef>
                          <a:spcPts val="0"/>
                        </a:spcBef>
                        <a:spcAft>
                          <a:spcPts val="0"/>
                        </a:spcAft>
                      </a:pPr>
                      <a:r>
                        <a:rPr lang="en-GB" sz="1200" i="1">
                          <a:solidFill>
                            <a:srgbClr val="FFFFFF"/>
                          </a:solidFill>
                          <a:latin typeface="Arial"/>
                          <a:ea typeface="Cambria"/>
                          <a:cs typeface="Times New Roman"/>
                        </a:rPr>
                        <a:t>*performed </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504D"/>
                    </a:solidFill>
                  </a:tcPr>
                </a:tc>
                <a:tc hMerge="1">
                  <a:txBody>
                    <a:bodyPr/>
                    <a:lstStyle/>
                    <a:p>
                      <a:endParaRPr lang="en-US"/>
                    </a:p>
                  </a:txBody>
                  <a:tcPr/>
                </a:tc>
                <a:tc hMerge="1">
                  <a:txBody>
                    <a:bodyPr/>
                    <a:lstStyle/>
                    <a:p>
                      <a:endParaRPr lang="en-US"/>
                    </a:p>
                  </a:txBody>
                  <a:tcPr/>
                </a:tc>
                <a:tc>
                  <a:txBody>
                    <a:bodyPr/>
                    <a:lstStyle/>
                    <a:p>
                      <a:pPr marL="0" marR="0">
                        <a:spcBef>
                          <a:spcPts val="0"/>
                        </a:spcBef>
                        <a:spcAft>
                          <a:spcPts val="0"/>
                        </a:spcAft>
                      </a:pPr>
                      <a:r>
                        <a:rPr lang="en-US" sz="1200" dirty="0">
                          <a:latin typeface="Cambria"/>
                          <a:ea typeface="Cambria"/>
                          <a:cs typeface="Times New Roman"/>
                        </a:rPr>
                        <a:t> </a:t>
                      </a:r>
                    </a:p>
                  </a:txBody>
                  <a:tcPr marL="0" marR="0" marT="0" marB="0" anchor="ctr">
                    <a:lnL w="38100" cap="flat" cmpd="sng" algn="ctr">
                      <a:solidFill>
                        <a:srgbClr val="FFFFFF"/>
                      </a:solidFill>
                      <a:prstDash val="solid"/>
                      <a:round/>
                      <a:headEnd type="none" w="med" len="med"/>
                      <a:tailEnd type="none" w="med" len="med"/>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7498080" cy="1143000"/>
          </a:xfrm>
        </p:spPr>
        <p:txBody>
          <a:bodyPr>
            <a:normAutofit/>
          </a:bodyPr>
          <a:lstStyle/>
          <a:p>
            <a:r>
              <a:rPr lang="en-US" dirty="0" smtClean="0"/>
              <a:t>Fracture Classification </a:t>
            </a:r>
            <a:endParaRPr lang="en-US" dirty="0"/>
          </a:p>
        </p:txBody>
      </p:sp>
      <p:sp>
        <p:nvSpPr>
          <p:cNvPr id="5" name="Title 1"/>
          <p:cNvSpPr txBox="1">
            <a:spLocks/>
          </p:cNvSpPr>
          <p:nvPr/>
        </p:nvSpPr>
        <p:spPr>
          <a:xfrm>
            <a:off x="2590800" y="914400"/>
            <a:ext cx="1828800" cy="914400"/>
          </a:xfrm>
          <a:prstGeom prst="rect">
            <a:avLst/>
          </a:prstGeom>
        </p:spPr>
        <p:txBody>
          <a:bodyPr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200" noProof="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SURGICAL </a:t>
            </a:r>
            <a:endParaRPr kumimoji="0" lang="en-US" sz="2200" b="0" i="0"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endParaRPr>
          </a:p>
        </p:txBody>
      </p:sp>
      <p:sp>
        <p:nvSpPr>
          <p:cNvPr id="7" name="Title 1"/>
          <p:cNvSpPr txBox="1">
            <a:spLocks/>
          </p:cNvSpPr>
          <p:nvPr/>
        </p:nvSpPr>
        <p:spPr>
          <a:xfrm>
            <a:off x="5867400" y="1066800"/>
            <a:ext cx="2362200" cy="609600"/>
          </a:xfrm>
          <a:prstGeom prst="rect">
            <a:avLst/>
          </a:prstGeom>
        </p:spPr>
        <p:txBody>
          <a:bodyPr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0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NON-SURGICAL   </a:t>
            </a:r>
            <a:endParaRPr kumimoji="0" lang="en-US" sz="2000" b="0" i="0"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endParaRPr>
          </a:p>
        </p:txBody>
      </p:sp>
      <p:graphicFrame>
        <p:nvGraphicFramePr>
          <p:cNvPr id="12" name="Chart 11"/>
          <p:cNvGraphicFramePr/>
          <p:nvPr/>
        </p:nvGraphicFramePr>
        <p:xfrm>
          <a:off x="1219200" y="1447800"/>
          <a:ext cx="4038600" cy="2819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p:nvPr/>
        </p:nvGraphicFramePr>
        <p:xfrm>
          <a:off x="5334000" y="1600200"/>
          <a:ext cx="32004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Table 14"/>
          <p:cNvGraphicFramePr>
            <a:graphicFrameLocks noGrp="1"/>
          </p:cNvGraphicFramePr>
          <p:nvPr/>
        </p:nvGraphicFramePr>
        <p:xfrm>
          <a:off x="2209800" y="4495800"/>
          <a:ext cx="5638800" cy="1828800"/>
        </p:xfrm>
        <a:graphic>
          <a:graphicData uri="http://schemas.openxmlformats.org/drawingml/2006/table">
            <a:tbl>
              <a:tblPr firstRow="1" bandRow="1">
                <a:tableStyleId>{5C22544A-7EE6-4342-B048-85BDC9FD1C3A}</a:tableStyleId>
              </a:tblPr>
              <a:tblGrid>
                <a:gridCol w="2819400"/>
                <a:gridCol w="2819400"/>
              </a:tblGrid>
              <a:tr h="284480">
                <a:tc>
                  <a:txBody>
                    <a:bodyPr/>
                    <a:lstStyle/>
                    <a:p>
                      <a:pPr algn="ctr"/>
                      <a:r>
                        <a:rPr lang="en-US" dirty="0" smtClean="0"/>
                        <a:t>Weber</a:t>
                      </a:r>
                      <a:r>
                        <a:rPr lang="en-US" baseline="0" dirty="0" smtClean="0"/>
                        <a:t> Classification</a:t>
                      </a:r>
                      <a:endParaRPr lang="en-US" dirty="0"/>
                    </a:p>
                  </a:txBody>
                  <a:tcPr>
                    <a:solidFill>
                      <a:schemeClr val="accent1">
                        <a:lumMod val="75000"/>
                      </a:schemeClr>
                    </a:solidFill>
                  </a:tcPr>
                </a:tc>
                <a:tc>
                  <a:txBody>
                    <a:bodyPr/>
                    <a:lstStyle/>
                    <a:p>
                      <a:pPr algn="ctr"/>
                      <a:r>
                        <a:rPr lang="en-US" dirty="0" smtClean="0"/>
                        <a:t>Incidence</a:t>
                      </a:r>
                      <a:r>
                        <a:rPr lang="en-US" baseline="0" dirty="0" smtClean="0"/>
                        <a:t>(%)</a:t>
                      </a:r>
                      <a:endParaRPr lang="en-US" dirty="0"/>
                    </a:p>
                  </a:txBody>
                  <a:tcPr>
                    <a:solidFill>
                      <a:schemeClr val="accent1">
                        <a:lumMod val="75000"/>
                      </a:schemeClr>
                    </a:solidFill>
                  </a:tcPr>
                </a:tc>
              </a:tr>
              <a:tr h="284480">
                <a:tc>
                  <a:txBody>
                    <a:bodyPr/>
                    <a:lstStyle/>
                    <a:p>
                      <a:pPr algn="ctr"/>
                      <a:r>
                        <a:rPr lang="en-US" dirty="0" smtClean="0"/>
                        <a:t>A</a:t>
                      </a:r>
                      <a:endParaRPr lang="en-US" dirty="0"/>
                    </a:p>
                  </a:txBody>
                  <a:tcPr/>
                </a:tc>
                <a:tc>
                  <a:txBody>
                    <a:bodyPr/>
                    <a:lstStyle/>
                    <a:p>
                      <a:pPr algn="ctr"/>
                      <a:r>
                        <a:rPr lang="en-US" dirty="0" smtClean="0"/>
                        <a:t>2(4%)</a:t>
                      </a:r>
                      <a:endParaRPr lang="en-US" dirty="0"/>
                    </a:p>
                  </a:txBody>
                  <a:tcPr/>
                </a:tc>
              </a:tr>
              <a:tr h="284480">
                <a:tc>
                  <a:txBody>
                    <a:bodyPr/>
                    <a:lstStyle/>
                    <a:p>
                      <a:pPr algn="ctr"/>
                      <a:r>
                        <a:rPr lang="en-US" dirty="0" smtClean="0"/>
                        <a:t>B</a:t>
                      </a:r>
                      <a:endParaRPr lang="en-US" dirty="0"/>
                    </a:p>
                  </a:txBody>
                  <a:tcPr/>
                </a:tc>
                <a:tc>
                  <a:txBody>
                    <a:bodyPr/>
                    <a:lstStyle/>
                    <a:p>
                      <a:pPr algn="ctr"/>
                      <a:r>
                        <a:rPr lang="en-US" dirty="0" smtClean="0"/>
                        <a:t>39(78%)</a:t>
                      </a:r>
                      <a:endParaRPr lang="en-US" dirty="0"/>
                    </a:p>
                  </a:txBody>
                  <a:tcPr/>
                </a:tc>
              </a:tr>
              <a:tr h="284480">
                <a:tc>
                  <a:txBody>
                    <a:bodyPr/>
                    <a:lstStyle/>
                    <a:p>
                      <a:pPr algn="ctr"/>
                      <a:r>
                        <a:rPr lang="en-US" dirty="0" smtClean="0"/>
                        <a:t>C</a:t>
                      </a:r>
                      <a:endParaRPr lang="en-US" dirty="0"/>
                    </a:p>
                  </a:txBody>
                  <a:tcPr/>
                </a:tc>
                <a:tc>
                  <a:txBody>
                    <a:bodyPr/>
                    <a:lstStyle/>
                    <a:p>
                      <a:pPr algn="ctr"/>
                      <a:r>
                        <a:rPr lang="en-US" dirty="0" smtClean="0"/>
                        <a:t>9(18%)</a:t>
                      </a:r>
                      <a:endParaRPr lang="en-US" dirty="0"/>
                    </a:p>
                  </a:txBody>
                  <a:tcPr/>
                </a:tc>
              </a:tr>
              <a:tr h="284480">
                <a:tc gridSpan="2">
                  <a:txBody>
                    <a:bodyPr/>
                    <a:lstStyle/>
                    <a:p>
                      <a:pPr algn="ctr"/>
                      <a:endParaRPr lang="en-US" dirty="0"/>
                    </a:p>
                  </a:txBody>
                  <a:tcPr>
                    <a:solidFill>
                      <a:schemeClr val="accent1">
                        <a:lumMod val="75000"/>
                      </a:schemeClr>
                    </a:solidFill>
                  </a:tcPr>
                </a:tc>
                <a:tc hMerge="1">
                  <a:txBody>
                    <a:bodyPr/>
                    <a:lstStyle/>
                    <a:p>
                      <a:endParaRPr lang="en-US" dirty="0"/>
                    </a:p>
                  </a:txBody>
                  <a:tcPr/>
                </a:tc>
              </a:tr>
            </a:tbl>
          </a:graphicData>
        </a:graphic>
      </p:graphicFrame>
      <p:sp>
        <p:nvSpPr>
          <p:cNvPr id="16" name="Oval 15"/>
          <p:cNvSpPr/>
          <p:nvPr/>
        </p:nvSpPr>
        <p:spPr>
          <a:xfrm>
            <a:off x="2209800" y="5181600"/>
            <a:ext cx="56388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amond(in)">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Inpatient Stay </a:t>
            </a:r>
            <a:endParaRPr lang="en-US" dirty="0"/>
          </a:p>
        </p:txBody>
      </p:sp>
      <p:sp>
        <p:nvSpPr>
          <p:cNvPr id="7" name="Content Placeholder 2"/>
          <p:cNvSpPr>
            <a:spLocks noGrp="1"/>
          </p:cNvSpPr>
          <p:nvPr>
            <p:ph idx="1"/>
          </p:nvPr>
        </p:nvSpPr>
        <p:spPr>
          <a:xfrm>
            <a:off x="1600200" y="5257800"/>
            <a:ext cx="6324600" cy="609600"/>
          </a:xfrm>
        </p:spPr>
        <p:txBody>
          <a:bodyPr>
            <a:normAutofit fontScale="70000" lnSpcReduction="20000"/>
          </a:bodyPr>
          <a:lstStyle/>
          <a:p>
            <a:r>
              <a:rPr lang="en-GB" b="1" dirty="0" smtClean="0"/>
              <a:t>Planned surgical delay (≥7 days)</a:t>
            </a:r>
            <a:r>
              <a:rPr lang="en-US" b="1" dirty="0" smtClean="0"/>
              <a:t>:  </a:t>
            </a:r>
            <a:r>
              <a:rPr lang="en-US" dirty="0" smtClean="0"/>
              <a:t>10</a:t>
            </a:r>
            <a:r>
              <a:rPr lang="en-US" i="1" dirty="0" smtClean="0"/>
              <a:t>(24%)</a:t>
            </a:r>
          </a:p>
        </p:txBody>
      </p:sp>
      <p:graphicFrame>
        <p:nvGraphicFramePr>
          <p:cNvPr id="5" name="Table 4"/>
          <p:cNvGraphicFramePr>
            <a:graphicFrameLocks noGrp="1"/>
          </p:cNvGraphicFramePr>
          <p:nvPr/>
        </p:nvGraphicFramePr>
        <p:xfrm>
          <a:off x="1447800" y="1600200"/>
          <a:ext cx="7010400" cy="2743200"/>
        </p:xfrm>
        <a:graphic>
          <a:graphicData uri="http://schemas.openxmlformats.org/drawingml/2006/table">
            <a:tbl>
              <a:tblPr/>
              <a:tblGrid>
                <a:gridCol w="2653654"/>
                <a:gridCol w="1584271"/>
                <a:gridCol w="1907727"/>
                <a:gridCol w="864748"/>
              </a:tblGrid>
              <a:tr h="765810">
                <a:tc>
                  <a:txBody>
                    <a:bodyPr/>
                    <a:lstStyle/>
                    <a:p>
                      <a:pPr marL="0" marR="0" algn="ctr">
                        <a:lnSpc>
                          <a:spcPct val="150000"/>
                        </a:lnSpc>
                        <a:spcBef>
                          <a:spcPts val="0"/>
                        </a:spcBef>
                        <a:spcAft>
                          <a:spcPts val="0"/>
                        </a:spcAft>
                      </a:pPr>
                      <a:endParaRPr lang="en-US" sz="1200" dirty="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0504D"/>
                    </a:solidFill>
                  </a:tcPr>
                </a:tc>
                <a:tc>
                  <a:txBody>
                    <a:bodyPr/>
                    <a:lstStyle/>
                    <a:p>
                      <a:pPr marL="0" marR="0" algn="ctr">
                        <a:lnSpc>
                          <a:spcPct val="150000"/>
                        </a:lnSpc>
                        <a:spcBef>
                          <a:spcPts val="0"/>
                        </a:spcBef>
                        <a:spcAft>
                          <a:spcPts val="0"/>
                        </a:spcAft>
                      </a:pPr>
                      <a:r>
                        <a:rPr lang="en-GB" sz="1200" b="1">
                          <a:solidFill>
                            <a:srgbClr val="FFFFFF"/>
                          </a:solidFill>
                          <a:latin typeface="Arial"/>
                          <a:ea typeface="Cambria"/>
                          <a:cs typeface="Times New Roman"/>
                        </a:rPr>
                        <a:t>Operative (</a:t>
                      </a:r>
                      <a:r>
                        <a:rPr lang="en-GB" sz="1200" b="1" i="1">
                          <a:solidFill>
                            <a:srgbClr val="FFFFFF"/>
                          </a:solidFill>
                          <a:latin typeface="Arial"/>
                          <a:ea typeface="Cambria"/>
                          <a:cs typeface="Times New Roman"/>
                        </a:rPr>
                        <a:t>n=42)</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0504D"/>
                    </a:solidFill>
                  </a:tcPr>
                </a:tc>
                <a:tc>
                  <a:txBody>
                    <a:bodyPr/>
                    <a:lstStyle/>
                    <a:p>
                      <a:pPr marL="0" marR="0" algn="ctr">
                        <a:lnSpc>
                          <a:spcPct val="150000"/>
                        </a:lnSpc>
                        <a:spcBef>
                          <a:spcPts val="0"/>
                        </a:spcBef>
                        <a:spcAft>
                          <a:spcPts val="0"/>
                        </a:spcAft>
                      </a:pPr>
                      <a:r>
                        <a:rPr lang="en-GB" sz="1200" b="1">
                          <a:solidFill>
                            <a:srgbClr val="FFFFFF"/>
                          </a:solidFill>
                          <a:latin typeface="Arial"/>
                          <a:ea typeface="Cambria"/>
                          <a:cs typeface="Times New Roman"/>
                        </a:rPr>
                        <a:t>Non-operative </a:t>
                      </a:r>
                      <a:r>
                        <a:rPr lang="en-GB" sz="1200" b="1" i="1">
                          <a:solidFill>
                            <a:srgbClr val="FFFFFF"/>
                          </a:solidFill>
                          <a:latin typeface="Arial"/>
                          <a:ea typeface="Cambria"/>
                          <a:cs typeface="Times New Roman"/>
                        </a:rPr>
                        <a:t>(n=8)</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0504D"/>
                    </a:solidFill>
                  </a:tcPr>
                </a:tc>
                <a:tc>
                  <a:txBody>
                    <a:bodyPr/>
                    <a:lstStyle/>
                    <a:p>
                      <a:pPr marL="0" marR="0" algn="ctr">
                        <a:lnSpc>
                          <a:spcPct val="150000"/>
                        </a:lnSpc>
                        <a:spcBef>
                          <a:spcPts val="0"/>
                        </a:spcBef>
                        <a:spcAft>
                          <a:spcPts val="0"/>
                        </a:spcAft>
                      </a:pPr>
                      <a:r>
                        <a:rPr lang="en-GB" sz="1200" b="1" dirty="0">
                          <a:solidFill>
                            <a:srgbClr val="FFFFFF"/>
                          </a:solidFill>
                          <a:latin typeface="Arial"/>
                          <a:ea typeface="Cambria"/>
                          <a:cs typeface="Times New Roman"/>
                        </a:rPr>
                        <a:t>p-value</a:t>
                      </a:r>
                      <a:endParaRPr lang="en-US" sz="1200" dirty="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C0504D"/>
                    </a:solidFill>
                  </a:tcPr>
                </a:tc>
              </a:tr>
              <a:tr h="765810">
                <a:tc>
                  <a:txBody>
                    <a:bodyPr/>
                    <a:lstStyle/>
                    <a:p>
                      <a:pPr marL="0" marR="0" algn="ctr">
                        <a:lnSpc>
                          <a:spcPct val="150000"/>
                        </a:lnSpc>
                        <a:spcBef>
                          <a:spcPts val="0"/>
                        </a:spcBef>
                        <a:spcAft>
                          <a:spcPts val="0"/>
                        </a:spcAft>
                      </a:pPr>
                      <a:r>
                        <a:rPr lang="en-GB" sz="1200" b="1" i="1">
                          <a:solidFill>
                            <a:srgbClr val="FFFFFF"/>
                          </a:solidFill>
                          <a:latin typeface="Arial"/>
                          <a:ea typeface="Cambria"/>
                          <a:cs typeface="Times New Roman"/>
                        </a:rPr>
                        <a:t>LOS </a:t>
                      </a:r>
                      <a:r>
                        <a:rPr lang="en-GB" sz="1200" b="1">
                          <a:solidFill>
                            <a:srgbClr val="FFFFFF"/>
                          </a:solidFill>
                          <a:latin typeface="Arial"/>
                          <a:ea typeface="Cambria"/>
                          <a:cs typeface="Times New Roman"/>
                        </a:rPr>
                        <a:t>(days)</a:t>
                      </a:r>
                      <a:r>
                        <a:rPr lang="en-GB" sz="1200" b="1" i="1">
                          <a:solidFill>
                            <a:srgbClr val="FFFFFF"/>
                          </a:solidFill>
                          <a:latin typeface="Arial"/>
                          <a:ea typeface="Cambria"/>
                          <a:cs typeface="Times New Roman"/>
                        </a:rPr>
                        <a:t> *</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504D"/>
                    </a:solidFill>
                  </a:tcPr>
                </a:tc>
                <a:tc>
                  <a:txBody>
                    <a:bodyPr/>
                    <a:lstStyle/>
                    <a:p>
                      <a:pPr marL="0" marR="0" algn="ctr">
                        <a:lnSpc>
                          <a:spcPct val="150000"/>
                        </a:lnSpc>
                        <a:spcBef>
                          <a:spcPts val="0"/>
                        </a:spcBef>
                        <a:spcAft>
                          <a:spcPts val="0"/>
                        </a:spcAft>
                      </a:pPr>
                      <a:r>
                        <a:rPr lang="en-GB" sz="1100" b="1">
                          <a:latin typeface="Arial"/>
                          <a:ea typeface="Cambria"/>
                          <a:cs typeface="Times New Roman"/>
                        </a:rPr>
                        <a:t>7.44</a:t>
                      </a:r>
                      <a:endParaRPr lang="en-US" sz="1200">
                        <a:latin typeface="Cambria"/>
                        <a:ea typeface="Cambria"/>
                        <a:cs typeface="Times New Roman"/>
                      </a:endParaRPr>
                    </a:p>
                  </a:txBody>
                  <a:tcPr marL="68580" marR="68580"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A7A6"/>
                    </a:solidFill>
                  </a:tcPr>
                </a:tc>
                <a:tc>
                  <a:txBody>
                    <a:bodyPr/>
                    <a:lstStyle/>
                    <a:p>
                      <a:pPr marL="0" marR="0" algn="ctr">
                        <a:lnSpc>
                          <a:spcPct val="150000"/>
                        </a:lnSpc>
                        <a:spcBef>
                          <a:spcPts val="0"/>
                        </a:spcBef>
                        <a:spcAft>
                          <a:spcPts val="0"/>
                        </a:spcAft>
                      </a:pPr>
                      <a:r>
                        <a:rPr lang="en-GB" sz="1200" b="1">
                          <a:latin typeface="Arial"/>
                          <a:ea typeface="Cambria"/>
                          <a:cs typeface="Times New Roman"/>
                        </a:rPr>
                        <a:t>9.50</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A7A6"/>
                    </a:solidFill>
                  </a:tcPr>
                </a:tc>
                <a:tc>
                  <a:txBody>
                    <a:bodyPr/>
                    <a:lstStyle/>
                    <a:p>
                      <a:pPr marL="0" marR="0" algn="ctr">
                        <a:lnSpc>
                          <a:spcPct val="150000"/>
                        </a:lnSpc>
                        <a:spcBef>
                          <a:spcPts val="0"/>
                        </a:spcBef>
                        <a:spcAft>
                          <a:spcPts val="0"/>
                        </a:spcAft>
                      </a:pPr>
                      <a:r>
                        <a:rPr lang="en-GB" sz="1200" b="1">
                          <a:latin typeface="Arial"/>
                          <a:ea typeface="Cambria"/>
                          <a:cs typeface="Times New Roman"/>
                        </a:rPr>
                        <a:t>0.533</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A7A6"/>
                    </a:solidFill>
                  </a:tcPr>
                </a:tc>
              </a:tr>
              <a:tr h="765810">
                <a:tc>
                  <a:txBody>
                    <a:bodyPr/>
                    <a:lstStyle/>
                    <a:p>
                      <a:pPr marL="0" marR="0" algn="ctr">
                        <a:lnSpc>
                          <a:spcPct val="150000"/>
                        </a:lnSpc>
                        <a:spcBef>
                          <a:spcPts val="0"/>
                        </a:spcBef>
                        <a:spcAft>
                          <a:spcPts val="0"/>
                        </a:spcAft>
                      </a:pPr>
                      <a:r>
                        <a:rPr lang="en-GB" sz="1200" b="1">
                          <a:solidFill>
                            <a:srgbClr val="FFFFFF"/>
                          </a:solidFill>
                          <a:latin typeface="Arial"/>
                          <a:ea typeface="Cambria"/>
                          <a:cs typeface="Times New Roman"/>
                        </a:rPr>
                        <a:t>Time to Union (weeks) *</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504D"/>
                    </a:solidFill>
                  </a:tcPr>
                </a:tc>
                <a:tc>
                  <a:txBody>
                    <a:bodyPr/>
                    <a:lstStyle/>
                    <a:p>
                      <a:pPr marL="0" marR="0" algn="ctr">
                        <a:lnSpc>
                          <a:spcPct val="150000"/>
                        </a:lnSpc>
                        <a:spcBef>
                          <a:spcPts val="0"/>
                        </a:spcBef>
                        <a:spcAft>
                          <a:spcPts val="0"/>
                        </a:spcAft>
                      </a:pPr>
                      <a:r>
                        <a:rPr lang="en-GB" sz="1200" b="1">
                          <a:latin typeface="Arial"/>
                          <a:ea typeface="Cambria"/>
                          <a:cs typeface="Times New Roman"/>
                        </a:rPr>
                        <a:t>9.83 </a:t>
                      </a:r>
                      <a:endParaRPr lang="en-US" sz="1200">
                        <a:latin typeface="Cambria"/>
                        <a:ea typeface="Cambria"/>
                        <a:cs typeface="Times New Roman"/>
                      </a:endParaRPr>
                    </a:p>
                  </a:txBody>
                  <a:tcPr marL="68580" marR="68580"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D3D2"/>
                    </a:solidFill>
                  </a:tcPr>
                </a:tc>
                <a:tc>
                  <a:txBody>
                    <a:bodyPr/>
                    <a:lstStyle/>
                    <a:p>
                      <a:pPr marL="0" marR="0" algn="ctr">
                        <a:lnSpc>
                          <a:spcPct val="150000"/>
                        </a:lnSpc>
                        <a:spcBef>
                          <a:spcPts val="0"/>
                        </a:spcBef>
                        <a:spcAft>
                          <a:spcPts val="0"/>
                        </a:spcAft>
                      </a:pPr>
                      <a:r>
                        <a:rPr lang="en-GB" sz="1200" b="1">
                          <a:latin typeface="Arial"/>
                          <a:ea typeface="Cambria"/>
                          <a:cs typeface="Times New Roman"/>
                        </a:rPr>
                        <a:t>9.97</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D3D2"/>
                    </a:solidFill>
                  </a:tcPr>
                </a:tc>
                <a:tc>
                  <a:txBody>
                    <a:bodyPr/>
                    <a:lstStyle/>
                    <a:p>
                      <a:pPr marL="0" marR="0" algn="ctr">
                        <a:lnSpc>
                          <a:spcPct val="150000"/>
                        </a:lnSpc>
                        <a:spcBef>
                          <a:spcPts val="0"/>
                        </a:spcBef>
                        <a:spcAft>
                          <a:spcPts val="0"/>
                        </a:spcAft>
                      </a:pPr>
                      <a:r>
                        <a:rPr lang="en-GB" sz="1200" b="1">
                          <a:latin typeface="Arial"/>
                          <a:ea typeface="Cambria"/>
                          <a:cs typeface="Times New Roman"/>
                        </a:rPr>
                        <a:t>0.976</a:t>
                      </a:r>
                      <a:endParaRPr lang="en-US" sz="120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D3D2"/>
                    </a:solidFill>
                  </a:tcPr>
                </a:tc>
              </a:tr>
              <a:tr h="445770">
                <a:tc gridSpan="4">
                  <a:txBody>
                    <a:bodyPr/>
                    <a:lstStyle/>
                    <a:p>
                      <a:pPr marL="0" marR="0" algn="just">
                        <a:lnSpc>
                          <a:spcPct val="150000"/>
                        </a:lnSpc>
                        <a:spcBef>
                          <a:spcPts val="0"/>
                        </a:spcBef>
                        <a:spcAft>
                          <a:spcPts val="0"/>
                        </a:spcAft>
                      </a:pPr>
                      <a:r>
                        <a:rPr lang="en-GB" sz="1200" b="1" dirty="0">
                          <a:solidFill>
                            <a:srgbClr val="FFFFFF"/>
                          </a:solidFill>
                          <a:latin typeface="Arial"/>
                          <a:ea typeface="Cambria"/>
                          <a:cs typeface="Times New Roman"/>
                        </a:rPr>
                        <a:t>*Values presented as averages, (Mann–Whitney test, p </a:t>
                      </a:r>
                      <a:r>
                        <a:rPr lang="en-GB" sz="1200" b="1" dirty="0" smtClean="0">
                          <a:solidFill>
                            <a:srgbClr val="FFFFFF"/>
                          </a:solidFill>
                          <a:latin typeface="Arial"/>
                          <a:ea typeface="Cambria"/>
                          <a:cs typeface="Times New Roman"/>
                        </a:rPr>
                        <a:t>&lt;0.05</a:t>
                      </a:r>
                      <a:r>
                        <a:rPr lang="en-GB" sz="1200" b="1" dirty="0">
                          <a:solidFill>
                            <a:srgbClr val="FFFFFF"/>
                          </a:solidFill>
                          <a:latin typeface="Arial"/>
                          <a:ea typeface="Cambria"/>
                          <a:cs typeface="Times New Roman"/>
                        </a:rPr>
                        <a:t>).</a:t>
                      </a:r>
                      <a:endParaRPr lang="en-US" sz="1200" dirty="0">
                        <a:latin typeface="Cambria"/>
                        <a:ea typeface="Cambria"/>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504D"/>
                    </a:solidFill>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Grade of Surgeon </a:t>
            </a:r>
            <a:endParaRPr lang="en-US" dirty="0"/>
          </a:p>
        </p:txBody>
      </p:sp>
      <p:graphicFrame>
        <p:nvGraphicFramePr>
          <p:cNvPr id="6" name="Chart 5"/>
          <p:cNvGraphicFramePr/>
          <p:nvPr/>
        </p:nvGraphicFramePr>
        <p:xfrm>
          <a:off x="1219200" y="1219200"/>
          <a:ext cx="7543800" cy="5181600"/>
        </p:xfrm>
        <a:graphic>
          <a:graphicData uri="http://schemas.openxmlformats.org/drawingml/2006/chart">
            <c:chart xmlns:c="http://schemas.openxmlformats.org/drawingml/2006/chart" xmlns:r="http://schemas.openxmlformats.org/officeDocument/2006/relationships" r:id="rId3"/>
          </a:graphicData>
        </a:graphic>
      </p:graphicFrame>
      <p:cxnSp>
        <p:nvCxnSpPr>
          <p:cNvPr id="14" name="Straight Connector 13"/>
          <p:cNvCxnSpPr/>
          <p:nvPr/>
        </p:nvCxnSpPr>
        <p:spPr>
          <a:xfrm>
            <a:off x="1600200" y="3962400"/>
            <a:ext cx="7010400" cy="0"/>
          </a:xfrm>
          <a:prstGeom prst="line">
            <a:avLst/>
          </a:prstGeom>
        </p:spPr>
        <p:style>
          <a:lnRef idx="3">
            <a:schemeClr val="accent3"/>
          </a:lnRef>
          <a:fillRef idx="0">
            <a:schemeClr val="accent3"/>
          </a:fillRef>
          <a:effectRef idx="2">
            <a:schemeClr val="accent3"/>
          </a:effectRef>
          <a:fontRef idx="minor">
            <a:schemeClr val="tx1"/>
          </a:fontRef>
        </p:style>
      </p:cxnSp>
      <p:sp>
        <p:nvSpPr>
          <p:cNvPr id="66561" name="Text Box 1"/>
          <p:cNvSpPr txBox="1">
            <a:spLocks noChangeArrowheads="1"/>
          </p:cNvSpPr>
          <p:nvPr/>
        </p:nvSpPr>
        <p:spPr bwMode="auto">
          <a:xfrm>
            <a:off x="1066800" y="1066800"/>
            <a:ext cx="533400" cy="3810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700" b="1" i="0" u="none" strike="noStrike" cap="none" normalizeH="0" baseline="0" dirty="0" smtClean="0">
                <a:ln>
                  <a:noFill/>
                </a:ln>
                <a:solidFill>
                  <a:schemeClr val="tx1"/>
                </a:solidFill>
                <a:effectLst/>
                <a:latin typeface="Calibri" pitchFamily="34" charset="0"/>
                <a:cs typeface="Arial" pitchFamily="34" charset="0"/>
              </a:rPr>
              <a:t>(%)</a:t>
            </a:r>
            <a:endParaRPr kumimoji="0" lang="en-US" sz="17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7498080" cy="1143000"/>
          </a:xfrm>
        </p:spPr>
        <p:txBody>
          <a:bodyPr>
            <a:normAutofit/>
          </a:bodyPr>
          <a:lstStyle/>
          <a:p>
            <a:r>
              <a:rPr lang="en-US" dirty="0" smtClean="0"/>
              <a:t>Radiological Results*</a:t>
            </a:r>
            <a:endParaRPr lang="en-US" dirty="0"/>
          </a:p>
        </p:txBody>
      </p:sp>
      <p:sp>
        <p:nvSpPr>
          <p:cNvPr id="5" name="Title 1"/>
          <p:cNvSpPr txBox="1">
            <a:spLocks/>
          </p:cNvSpPr>
          <p:nvPr/>
        </p:nvSpPr>
        <p:spPr>
          <a:xfrm>
            <a:off x="2590800" y="914400"/>
            <a:ext cx="1828800" cy="914400"/>
          </a:xfrm>
          <a:prstGeom prst="rect">
            <a:avLst/>
          </a:prstGeom>
        </p:spPr>
        <p:txBody>
          <a:bodyPr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200" noProof="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SURGICAL </a:t>
            </a:r>
            <a:endParaRPr kumimoji="0" lang="en-US" sz="2200" b="0" i="0"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endParaRPr>
          </a:p>
        </p:txBody>
      </p:sp>
      <p:sp>
        <p:nvSpPr>
          <p:cNvPr id="7" name="Title 1"/>
          <p:cNvSpPr txBox="1">
            <a:spLocks/>
          </p:cNvSpPr>
          <p:nvPr/>
        </p:nvSpPr>
        <p:spPr>
          <a:xfrm>
            <a:off x="5867400" y="1066800"/>
            <a:ext cx="2362200" cy="609600"/>
          </a:xfrm>
          <a:prstGeom prst="rect">
            <a:avLst/>
          </a:prstGeom>
        </p:spPr>
        <p:txBody>
          <a:bodyPr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0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NON-SURGICAL   </a:t>
            </a:r>
            <a:endParaRPr kumimoji="0" lang="en-US" sz="2000" b="0" i="0"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endParaRPr>
          </a:p>
        </p:txBody>
      </p:sp>
      <p:graphicFrame>
        <p:nvGraphicFramePr>
          <p:cNvPr id="9" name="Chart 8"/>
          <p:cNvGraphicFramePr/>
          <p:nvPr/>
        </p:nvGraphicFramePr>
        <p:xfrm>
          <a:off x="914400" y="1295400"/>
          <a:ext cx="4267200" cy="32819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nvGraphicFramePr>
        <p:xfrm>
          <a:off x="4572000" y="1371600"/>
          <a:ext cx="4343400" cy="3358987"/>
        </p:xfrm>
        <a:graphic>
          <a:graphicData uri="http://schemas.openxmlformats.org/drawingml/2006/chart">
            <c:chart xmlns:c="http://schemas.openxmlformats.org/drawingml/2006/chart" xmlns:r="http://schemas.openxmlformats.org/officeDocument/2006/relationships" r:id="rId4"/>
          </a:graphicData>
        </a:graphic>
      </p:graphicFrame>
      <p:sp>
        <p:nvSpPr>
          <p:cNvPr id="11" name="Content Placeholder 2"/>
          <p:cNvSpPr>
            <a:spLocks noGrp="1"/>
          </p:cNvSpPr>
          <p:nvPr>
            <p:ph idx="1"/>
          </p:nvPr>
        </p:nvSpPr>
        <p:spPr>
          <a:xfrm>
            <a:off x="1295400" y="4953000"/>
            <a:ext cx="7315200" cy="685800"/>
          </a:xfrm>
        </p:spPr>
        <p:txBody>
          <a:bodyPr>
            <a:normAutofit fontScale="70000" lnSpcReduction="20000"/>
          </a:bodyPr>
          <a:lstStyle/>
          <a:p>
            <a:r>
              <a:rPr lang="en-GB" b="1" dirty="0" smtClean="0"/>
              <a:t>Fracture union (≤6 weeks)</a:t>
            </a:r>
            <a:r>
              <a:rPr lang="en-US" b="1" dirty="0" smtClean="0"/>
              <a:t>:  </a:t>
            </a:r>
            <a:r>
              <a:rPr lang="en-US" dirty="0" smtClean="0"/>
              <a:t>23 (surg.) vs. 0 (non-surg.)</a:t>
            </a:r>
            <a:endParaRPr lang="en-US" i="1" dirty="0" smtClean="0"/>
          </a:p>
        </p:txBody>
      </p:sp>
      <p:sp>
        <p:nvSpPr>
          <p:cNvPr id="14" name="Title 1"/>
          <p:cNvSpPr txBox="1">
            <a:spLocks/>
          </p:cNvSpPr>
          <p:nvPr/>
        </p:nvSpPr>
        <p:spPr>
          <a:xfrm>
            <a:off x="1524000" y="5715000"/>
            <a:ext cx="6172200" cy="685800"/>
          </a:xfrm>
          <a:prstGeom prst="rect">
            <a:avLst/>
          </a:prstGeom>
        </p:spPr>
        <p:txBody>
          <a:bodyPr anchor="ctr">
            <a:normAutofit fontScale="55000" lnSpcReduction="20000"/>
          </a:bodyPr>
          <a:lstStyle/>
          <a:p>
            <a:pPr lvl="0">
              <a:spcBef>
                <a:spcPct val="0"/>
              </a:spcBef>
              <a:defRPr/>
            </a:pPr>
            <a:r>
              <a:rPr kumimoji="0" lang="en-US" sz="4300" b="0" i="0" u="none" strike="noStrike" kern="1200" cap="none" spc="0" normalizeH="0" baseline="0" noProof="0" dirty="0"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t>* </a:t>
            </a:r>
            <a:r>
              <a:rPr lang="en-GB" sz="3600" dirty="0" smtClean="0"/>
              <a:t>No operative complications (e.g. haemorrhage, infection, wound edge necrosis) reported. </a:t>
            </a:r>
            <a:endParaRPr kumimoji="0" lang="en-US" sz="4300" b="0" i="1"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590800"/>
            <a:ext cx="7498080" cy="1143000"/>
          </a:xfrm>
        </p:spPr>
        <p:txBody>
          <a:bodyPr/>
          <a:lstStyle/>
          <a:p>
            <a:r>
              <a:rPr lang="en-US" dirty="0" smtClean="0"/>
              <a:t>DISCUSSION</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Fracture Management </a:t>
            </a:r>
            <a:endParaRPr lang="en-US" dirty="0"/>
          </a:p>
        </p:txBody>
      </p:sp>
      <p:sp>
        <p:nvSpPr>
          <p:cNvPr id="4" name="Title 1"/>
          <p:cNvSpPr txBox="1">
            <a:spLocks/>
          </p:cNvSpPr>
          <p:nvPr/>
        </p:nvSpPr>
        <p:spPr>
          <a:xfrm>
            <a:off x="1447800" y="1295400"/>
            <a:ext cx="6324600" cy="457200"/>
          </a:xfrm>
          <a:prstGeom prst="rect">
            <a:avLst/>
          </a:prstGeom>
        </p:spPr>
        <p:txBody>
          <a:bodyPr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500" dirty="0" smtClean="0">
                <a:solidFill>
                  <a:srgbClr val="FF0000"/>
                </a:solidFill>
                <a:effectLst>
                  <a:outerShdw blurRad="50000" dist="30000" dir="5400000" algn="tl" rotWithShape="0">
                    <a:srgbClr val="000000">
                      <a:alpha val="30000"/>
                    </a:srgbClr>
                  </a:outerShdw>
                </a:effectLst>
                <a:latin typeface="+mj-lt"/>
                <a:ea typeface="+mj-ea"/>
                <a:cs typeface="+mj-cs"/>
              </a:rPr>
              <a:t>- ‘Operative’ vs. ‘Non-operative’</a:t>
            </a:r>
            <a:endParaRPr kumimoji="0" lang="en-US" sz="2500" b="0" i="0" u="none" strike="noStrike" kern="1200" cap="none" spc="0" normalizeH="0" baseline="0" noProof="0" dirty="0">
              <a:ln>
                <a:noFill/>
              </a:ln>
              <a:solidFill>
                <a:srgbClr val="FF0000"/>
              </a:solidFill>
              <a:effectLst>
                <a:outerShdw blurRad="50000" dist="30000" dir="5400000" algn="tl" rotWithShape="0">
                  <a:srgbClr val="000000">
                    <a:alpha val="30000"/>
                  </a:srgbClr>
                </a:outerShdw>
              </a:effectLst>
              <a:uLnTx/>
              <a:uFillTx/>
              <a:latin typeface="+mj-lt"/>
              <a:ea typeface="+mj-ea"/>
              <a:cs typeface="+mj-cs"/>
            </a:endParaRPr>
          </a:p>
        </p:txBody>
      </p:sp>
      <p:sp>
        <p:nvSpPr>
          <p:cNvPr id="5" name="Content Placeholder 2"/>
          <p:cNvSpPr txBox="1">
            <a:spLocks/>
          </p:cNvSpPr>
          <p:nvPr/>
        </p:nvSpPr>
        <p:spPr>
          <a:xfrm>
            <a:off x="1371600" y="2514600"/>
            <a:ext cx="7467600" cy="4495800"/>
          </a:xfrm>
          <a:prstGeom prst="rect">
            <a:avLst/>
          </a:prstGeom>
        </p:spPr>
        <p:txBody>
          <a:bodyPr>
            <a:normAutofit lnSpcReduction="10000"/>
          </a:bodyPr>
          <a:lstStyle/>
          <a:p>
            <a:pPr marL="365760" marR="0" lvl="0" indent="-283464" algn="l" defTabSz="914400" rtl="0" eaLnBrk="1" fontAlgn="auto" latinLnBrk="0" hangingPunct="1">
              <a:lnSpc>
                <a:spcPct val="100000"/>
              </a:lnSpc>
              <a:spcBef>
                <a:spcPts val="600"/>
              </a:spcBef>
              <a:spcAft>
                <a:spcPts val="0"/>
              </a:spcAft>
              <a:buClr>
                <a:schemeClr val="accent1"/>
              </a:buClr>
              <a:buSzPct val="80000"/>
              <a:tabLst/>
              <a:defRPr/>
            </a:pPr>
            <a:r>
              <a:rPr lang="en-US" sz="3200" b="1" i="1" u="sng" dirty="0" smtClean="0"/>
              <a:t>Key components</a:t>
            </a:r>
          </a:p>
          <a:p>
            <a:pPr marL="365760" marR="0" lvl="0" indent="-283464" algn="l" defTabSz="914400" rtl="0" eaLnBrk="1" fontAlgn="auto" latinLnBrk="0" hangingPunct="1">
              <a:lnSpc>
                <a:spcPct val="100000"/>
              </a:lnSpc>
              <a:spcBef>
                <a:spcPts val="600"/>
              </a:spcBef>
              <a:spcAft>
                <a:spcPts val="0"/>
              </a:spcAft>
              <a:buClr>
                <a:schemeClr val="accent1"/>
              </a:buClr>
              <a:buSzPct val="80000"/>
              <a:tabLst/>
              <a:defRPr/>
            </a:pPr>
            <a:endParaRPr lang="en-US" sz="3200" b="1" i="1" u="sng" dirty="0" smtClean="0"/>
          </a:p>
          <a:p>
            <a:pPr marL="365760" lvl="0" indent="-283464">
              <a:spcBef>
                <a:spcPts val="600"/>
              </a:spcBef>
              <a:buClr>
                <a:schemeClr val="accent1"/>
              </a:buClr>
              <a:buSzPct val="80000"/>
              <a:buFontTx/>
              <a:buChar char="-"/>
              <a:defRPr/>
            </a:pPr>
            <a:r>
              <a:rPr lang="en-GB" sz="3200" dirty="0" smtClean="0"/>
              <a:t>Anatomical congruity</a:t>
            </a:r>
            <a:endParaRPr lang="en-US" sz="3200" dirty="0" smtClean="0"/>
          </a:p>
          <a:p>
            <a:pPr marL="365760" marR="0" lvl="0" indent="-283464" algn="l" defTabSz="914400" rtl="0" eaLnBrk="1" fontAlgn="auto" latinLnBrk="0" hangingPunct="1">
              <a:lnSpc>
                <a:spcPct val="100000"/>
              </a:lnSpc>
              <a:spcBef>
                <a:spcPts val="600"/>
              </a:spcBef>
              <a:spcAft>
                <a:spcPts val="0"/>
              </a:spcAft>
              <a:buClr>
                <a:schemeClr val="accent1"/>
              </a:buClr>
              <a:buSzPct val="80000"/>
              <a:buFontTx/>
              <a:buChar char="-"/>
              <a:tabLst/>
              <a:defRPr/>
            </a:pPr>
            <a:r>
              <a:rPr lang="en-US" sz="3200" dirty="0" smtClean="0"/>
              <a:t>‘Weber B’ subclass </a:t>
            </a:r>
          </a:p>
          <a:p>
            <a:pPr marL="365760" marR="0" lvl="0" indent="-283464" algn="l" defTabSz="914400" rtl="0" eaLnBrk="1" fontAlgn="auto" latinLnBrk="0" hangingPunct="1">
              <a:lnSpc>
                <a:spcPct val="100000"/>
              </a:lnSpc>
              <a:spcBef>
                <a:spcPts val="600"/>
              </a:spcBef>
              <a:spcAft>
                <a:spcPts val="0"/>
              </a:spcAft>
              <a:buClr>
                <a:schemeClr val="accent1"/>
              </a:buClr>
              <a:buSzPct val="80000"/>
              <a:buFontTx/>
              <a:buChar char="-"/>
              <a:tabLst/>
              <a:defRPr/>
            </a:pPr>
            <a:r>
              <a:rPr lang="en-US" sz="3200" dirty="0" smtClean="0"/>
              <a:t>LOS</a:t>
            </a:r>
          </a:p>
          <a:p>
            <a:pPr marL="365760" marR="0" lvl="0" indent="-283464" algn="l" defTabSz="914400" rtl="0" eaLnBrk="1" fontAlgn="auto" latinLnBrk="0" hangingPunct="1">
              <a:lnSpc>
                <a:spcPct val="100000"/>
              </a:lnSpc>
              <a:spcBef>
                <a:spcPts val="600"/>
              </a:spcBef>
              <a:spcAft>
                <a:spcPts val="0"/>
              </a:spcAft>
              <a:buClr>
                <a:schemeClr val="accent1"/>
              </a:buClr>
              <a:buSzPct val="80000"/>
              <a:buFontTx/>
              <a:buChar char="-"/>
              <a:tabLst/>
              <a:defRPr/>
            </a:pPr>
            <a:r>
              <a:rPr lang="en-US" sz="3200" dirty="0" smtClean="0"/>
              <a:t>Level of training </a:t>
            </a:r>
          </a:p>
          <a:p>
            <a:pPr marL="365760" marR="0" lvl="0" indent="-283464" algn="l" defTabSz="914400" rtl="0" eaLnBrk="1" fontAlgn="auto" latinLnBrk="0" hangingPunct="1">
              <a:lnSpc>
                <a:spcPct val="100000"/>
              </a:lnSpc>
              <a:spcBef>
                <a:spcPts val="600"/>
              </a:spcBef>
              <a:spcAft>
                <a:spcPts val="0"/>
              </a:spcAft>
              <a:buClr>
                <a:schemeClr val="accent1"/>
              </a:buClr>
              <a:buSzPct val="80000"/>
              <a:tabLst/>
              <a:defRPr/>
            </a:pPr>
            <a:endParaRPr kumimoji="0" lang="en-US" sz="3200" b="1" i="1" u="sng" strike="noStrike" kern="1200" cap="none" spc="0" normalizeH="0" noProof="0" dirty="0" smtClean="0">
              <a:ln>
                <a:noFill/>
              </a:ln>
              <a:solidFill>
                <a:schemeClr val="tx1"/>
              </a:solidFill>
              <a:effectLst/>
              <a:uLnTx/>
              <a:uFillTx/>
              <a:latin typeface="+mn-lt"/>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tabLst/>
              <a:defRPr/>
            </a:pPr>
            <a:r>
              <a:rPr kumimoji="0" lang="en-US" sz="3200" b="1" i="1" u="sng" strike="noStrike" kern="1200" cap="none" spc="0" normalizeH="0" noProof="0" dirty="0" smtClean="0">
                <a:ln>
                  <a:noFill/>
                </a:ln>
                <a:solidFill>
                  <a:schemeClr val="tx1"/>
                </a:solidFill>
                <a:effectLst/>
                <a:uLnTx/>
                <a:uFillTx/>
                <a:latin typeface="+mn-lt"/>
                <a:ea typeface="+mn-ea"/>
                <a:cs typeface="+mn-cs"/>
              </a:rPr>
              <a:t> </a:t>
            </a:r>
            <a:endParaRPr kumimoji="0" lang="en-US" sz="3200" b="0" i="1" u="sng"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Fracture Management </a:t>
            </a:r>
            <a:endParaRPr lang="en-US" dirty="0"/>
          </a:p>
        </p:txBody>
      </p:sp>
      <p:sp>
        <p:nvSpPr>
          <p:cNvPr id="4" name="Title 1"/>
          <p:cNvSpPr txBox="1">
            <a:spLocks/>
          </p:cNvSpPr>
          <p:nvPr/>
        </p:nvSpPr>
        <p:spPr>
          <a:xfrm>
            <a:off x="1828800" y="1295400"/>
            <a:ext cx="7315200" cy="609600"/>
          </a:xfrm>
          <a:prstGeom prst="rect">
            <a:avLst/>
          </a:prstGeom>
        </p:spPr>
        <p:txBody>
          <a:bodyPr anchor="ctr">
            <a:normAutofit fontScale="92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300" b="0" i="0" u="none" strike="noStrike" kern="1200" cap="none" spc="0" normalizeH="0" baseline="0" noProof="0" dirty="0" smtClean="0">
                <a:ln>
                  <a:noFill/>
                </a:ln>
                <a:solidFill>
                  <a:srgbClr val="FF0000"/>
                </a:solidFill>
                <a:effectLst>
                  <a:outerShdw blurRad="50000" dist="30000" dir="5400000" algn="tl" rotWithShape="0">
                    <a:srgbClr val="000000">
                      <a:alpha val="30000"/>
                    </a:srgbClr>
                  </a:outerShdw>
                </a:effectLst>
                <a:uLnTx/>
                <a:uFillTx/>
                <a:latin typeface="+mj-lt"/>
                <a:ea typeface="+mj-ea"/>
                <a:cs typeface="+mj-cs"/>
              </a:rPr>
              <a:t>- Anatomical Congruity</a:t>
            </a:r>
            <a:r>
              <a:rPr kumimoji="0" lang="en-US" sz="4300" b="0" i="0" u="none" strike="noStrike" kern="1200" cap="none" spc="0" normalizeH="0" noProof="0" dirty="0" smtClean="0">
                <a:ln>
                  <a:noFill/>
                </a:ln>
                <a:solidFill>
                  <a:srgbClr val="FF0000"/>
                </a:solidFill>
                <a:effectLst>
                  <a:outerShdw blurRad="50000" dist="30000" dir="5400000" algn="tl" rotWithShape="0">
                    <a:srgbClr val="000000">
                      <a:alpha val="30000"/>
                    </a:srgbClr>
                  </a:outerShdw>
                </a:effectLst>
                <a:uLnTx/>
                <a:uFillTx/>
                <a:latin typeface="+mj-lt"/>
                <a:ea typeface="+mj-ea"/>
                <a:cs typeface="+mj-cs"/>
              </a:rPr>
              <a:t> </a:t>
            </a:r>
            <a:endParaRPr kumimoji="0" lang="en-US" sz="4300" b="0" i="0" u="none" strike="noStrike" kern="1200" cap="none" spc="0" normalizeH="0" baseline="0" noProof="0" dirty="0">
              <a:ln>
                <a:noFill/>
              </a:ln>
              <a:solidFill>
                <a:srgbClr val="FF0000"/>
              </a:solidFill>
              <a:effectLst>
                <a:outerShdw blurRad="50000" dist="30000" dir="5400000" algn="tl" rotWithShape="0">
                  <a:srgbClr val="000000">
                    <a:alpha val="30000"/>
                  </a:srgbClr>
                </a:outerShdw>
              </a:effectLst>
              <a:uLnTx/>
              <a:uFillTx/>
              <a:latin typeface="+mj-lt"/>
              <a:ea typeface="+mj-ea"/>
              <a:cs typeface="+mj-cs"/>
            </a:endParaRPr>
          </a:p>
        </p:txBody>
      </p:sp>
      <p:sp>
        <p:nvSpPr>
          <p:cNvPr id="9" name="Content Placeholder 2"/>
          <p:cNvSpPr>
            <a:spLocks noGrp="1"/>
          </p:cNvSpPr>
          <p:nvPr>
            <p:ph idx="1"/>
          </p:nvPr>
        </p:nvSpPr>
        <p:spPr>
          <a:xfrm>
            <a:off x="1219200" y="2514600"/>
            <a:ext cx="7620000" cy="5181600"/>
          </a:xfrm>
        </p:spPr>
        <p:txBody>
          <a:bodyPr>
            <a:normAutofit/>
          </a:bodyPr>
          <a:lstStyle/>
          <a:p>
            <a:pPr lvl="0"/>
            <a:r>
              <a:rPr lang="en-US" dirty="0" smtClean="0">
                <a:solidFill>
                  <a:srgbClr val="FF0000"/>
                </a:solidFill>
              </a:rPr>
              <a:t>63%</a:t>
            </a:r>
            <a:r>
              <a:rPr lang="en-US" dirty="0" smtClean="0"/>
              <a:t> impaired when managed conservatively </a:t>
            </a:r>
          </a:p>
          <a:p>
            <a:pPr lvl="0"/>
            <a:r>
              <a:rPr lang="en-US" dirty="0" smtClean="0">
                <a:solidFill>
                  <a:srgbClr val="FF0000"/>
                </a:solidFill>
              </a:rPr>
              <a:t>36% </a:t>
            </a:r>
            <a:r>
              <a:rPr lang="en-US" dirty="0" smtClean="0"/>
              <a:t>impaired when managed surgically </a:t>
            </a:r>
          </a:p>
          <a:p>
            <a:pPr lvl="0"/>
            <a:r>
              <a:rPr lang="en-US" dirty="0" smtClean="0">
                <a:solidFill>
                  <a:srgbClr val="FF0000"/>
                </a:solidFill>
              </a:rPr>
              <a:t>8%</a:t>
            </a:r>
            <a:r>
              <a:rPr lang="en-US" dirty="0" smtClean="0"/>
              <a:t> required further surgical intervention </a:t>
            </a:r>
          </a:p>
          <a:p>
            <a:pPr lvl="0">
              <a:buNone/>
            </a:pPr>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Fracture Management </a:t>
            </a:r>
            <a:endParaRPr lang="en-US" dirty="0"/>
          </a:p>
        </p:txBody>
      </p:sp>
      <p:sp>
        <p:nvSpPr>
          <p:cNvPr id="4" name="Title 1"/>
          <p:cNvSpPr txBox="1">
            <a:spLocks/>
          </p:cNvSpPr>
          <p:nvPr/>
        </p:nvSpPr>
        <p:spPr>
          <a:xfrm>
            <a:off x="1828800" y="1371600"/>
            <a:ext cx="7315200" cy="609600"/>
          </a:xfrm>
          <a:prstGeom prst="rect">
            <a:avLst/>
          </a:prstGeom>
        </p:spPr>
        <p:txBody>
          <a:bodyPr anchor="ctr">
            <a:normAutofit fontScale="25000" lnSpcReduction="20000"/>
          </a:bodyPr>
          <a:lstStyle/>
          <a:p>
            <a:pPr lvl="0">
              <a:spcBef>
                <a:spcPct val="0"/>
              </a:spcBef>
              <a:defRPr/>
            </a:pPr>
            <a:r>
              <a:rPr lang="en-US" sz="16000" dirty="0" smtClean="0">
                <a:solidFill>
                  <a:srgbClr val="FF0000"/>
                </a:solidFill>
                <a:effectLst>
                  <a:outerShdw blurRad="50000" dist="30000" dir="5400000" algn="tl" rotWithShape="0">
                    <a:srgbClr val="000000">
                      <a:alpha val="30000"/>
                    </a:srgbClr>
                  </a:outerShdw>
                </a:effectLst>
                <a:latin typeface="+mj-lt"/>
                <a:ea typeface="+mj-ea"/>
                <a:cs typeface="+mj-cs"/>
              </a:rPr>
              <a:t>- ‘Weber B’ subclass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300" b="0" i="0" u="none" strike="noStrike" kern="1200" cap="none" spc="0" normalizeH="0" noProof="0" dirty="0" smtClean="0">
                <a:ln>
                  <a:noFill/>
                </a:ln>
                <a:solidFill>
                  <a:srgbClr val="FF0000"/>
                </a:solidFill>
                <a:effectLst>
                  <a:outerShdw blurRad="50000" dist="30000" dir="5400000" algn="tl" rotWithShape="0">
                    <a:srgbClr val="000000">
                      <a:alpha val="30000"/>
                    </a:srgbClr>
                  </a:outerShdw>
                </a:effectLst>
                <a:uLnTx/>
                <a:uFillTx/>
                <a:latin typeface="+mj-lt"/>
                <a:ea typeface="+mj-ea"/>
                <a:cs typeface="+mj-cs"/>
              </a:rPr>
              <a:t> </a:t>
            </a:r>
            <a:endParaRPr kumimoji="0" lang="en-US" sz="4300" b="0" i="0" u="none" strike="noStrike" kern="1200" cap="none" spc="0" normalizeH="0" baseline="0" noProof="0" dirty="0">
              <a:ln>
                <a:noFill/>
              </a:ln>
              <a:solidFill>
                <a:srgbClr val="FF0000"/>
              </a:solidFill>
              <a:effectLst>
                <a:outerShdw blurRad="50000" dist="30000" dir="5400000" algn="tl" rotWithShape="0">
                  <a:srgbClr val="000000">
                    <a:alpha val="30000"/>
                  </a:srgbClr>
                </a:outerShdw>
              </a:effectLst>
              <a:uLnTx/>
              <a:uFillTx/>
              <a:latin typeface="+mj-lt"/>
              <a:ea typeface="+mj-ea"/>
              <a:cs typeface="+mj-cs"/>
            </a:endParaRPr>
          </a:p>
        </p:txBody>
      </p:sp>
      <p:sp>
        <p:nvSpPr>
          <p:cNvPr id="9" name="Content Placeholder 2"/>
          <p:cNvSpPr>
            <a:spLocks noGrp="1"/>
          </p:cNvSpPr>
          <p:nvPr>
            <p:ph idx="1"/>
          </p:nvPr>
        </p:nvSpPr>
        <p:spPr>
          <a:xfrm>
            <a:off x="1219200" y="2438400"/>
            <a:ext cx="7620000" cy="5181600"/>
          </a:xfrm>
        </p:spPr>
        <p:txBody>
          <a:bodyPr>
            <a:normAutofit/>
          </a:bodyPr>
          <a:lstStyle/>
          <a:p>
            <a:pPr lvl="0"/>
            <a:r>
              <a:rPr lang="en-US" dirty="0" smtClean="0"/>
              <a:t>Majority (</a:t>
            </a:r>
            <a:r>
              <a:rPr lang="en-US" dirty="0" smtClean="0">
                <a:solidFill>
                  <a:srgbClr val="FF0000"/>
                </a:solidFill>
              </a:rPr>
              <a:t>78%</a:t>
            </a:r>
            <a:r>
              <a:rPr lang="en-US" dirty="0" smtClean="0"/>
              <a:t>) sustained fracture at level of syndesmosis. </a:t>
            </a:r>
          </a:p>
          <a:p>
            <a:pPr lvl="0"/>
            <a:r>
              <a:rPr lang="en-GB" dirty="0" smtClean="0">
                <a:solidFill>
                  <a:srgbClr val="FF0000"/>
                </a:solidFill>
              </a:rPr>
              <a:t>76%</a:t>
            </a:r>
            <a:r>
              <a:rPr lang="en-GB" dirty="0" smtClean="0"/>
              <a:t> Weber B fractures associated with subluxation/dislocation</a:t>
            </a:r>
            <a:endParaRPr lang="en-US" dirty="0" smtClean="0"/>
          </a:p>
          <a:p>
            <a:pPr lvl="0"/>
            <a:r>
              <a:rPr lang="en-US" dirty="0" smtClean="0">
                <a:solidFill>
                  <a:srgbClr val="FF0000"/>
                </a:solidFill>
              </a:rPr>
              <a:t>25%</a:t>
            </a:r>
            <a:r>
              <a:rPr lang="en-US" dirty="0" smtClean="0"/>
              <a:t> failed fixation following conservative management </a:t>
            </a:r>
          </a:p>
          <a:p>
            <a:pPr lvl="0"/>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Fracture Management </a:t>
            </a:r>
            <a:endParaRPr lang="en-US" dirty="0"/>
          </a:p>
        </p:txBody>
      </p:sp>
      <p:sp>
        <p:nvSpPr>
          <p:cNvPr id="4" name="Title 1"/>
          <p:cNvSpPr txBox="1">
            <a:spLocks/>
          </p:cNvSpPr>
          <p:nvPr/>
        </p:nvSpPr>
        <p:spPr>
          <a:xfrm>
            <a:off x="1828800" y="1295400"/>
            <a:ext cx="7315200" cy="609600"/>
          </a:xfrm>
          <a:prstGeom prst="rect">
            <a:avLst/>
          </a:prstGeom>
        </p:spPr>
        <p:txBody>
          <a:bodyPr anchor="ctr">
            <a:normAutofit fontScale="92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300" b="0" i="0" u="none" strike="noStrike" kern="1200" cap="none" spc="0" normalizeH="0" baseline="0" noProof="0" dirty="0" smtClean="0">
                <a:ln>
                  <a:noFill/>
                </a:ln>
                <a:solidFill>
                  <a:srgbClr val="FF0000"/>
                </a:solidFill>
                <a:effectLst>
                  <a:outerShdw blurRad="50000" dist="30000" dir="5400000" algn="tl" rotWithShape="0">
                    <a:srgbClr val="000000">
                      <a:alpha val="30000"/>
                    </a:srgbClr>
                  </a:outerShdw>
                </a:effectLst>
                <a:uLnTx/>
                <a:uFillTx/>
                <a:latin typeface="+mj-lt"/>
                <a:ea typeface="+mj-ea"/>
                <a:cs typeface="+mj-cs"/>
              </a:rPr>
              <a:t>- LOS</a:t>
            </a:r>
            <a:endParaRPr kumimoji="0" lang="en-US" sz="4300" b="0" i="0" u="none" strike="noStrike" kern="1200" cap="none" spc="0" normalizeH="0" baseline="0" noProof="0" dirty="0">
              <a:ln>
                <a:noFill/>
              </a:ln>
              <a:solidFill>
                <a:srgbClr val="FF0000"/>
              </a:solidFill>
              <a:effectLst>
                <a:outerShdw blurRad="50000" dist="30000" dir="5400000" algn="tl" rotWithShape="0">
                  <a:srgbClr val="000000">
                    <a:alpha val="30000"/>
                  </a:srgbClr>
                </a:outerShdw>
              </a:effectLst>
              <a:uLnTx/>
              <a:uFillTx/>
              <a:latin typeface="+mj-lt"/>
              <a:ea typeface="+mj-ea"/>
              <a:cs typeface="+mj-cs"/>
            </a:endParaRPr>
          </a:p>
        </p:txBody>
      </p:sp>
      <p:sp>
        <p:nvSpPr>
          <p:cNvPr id="9" name="Content Placeholder 2"/>
          <p:cNvSpPr>
            <a:spLocks noGrp="1"/>
          </p:cNvSpPr>
          <p:nvPr>
            <p:ph idx="1"/>
          </p:nvPr>
        </p:nvSpPr>
        <p:spPr>
          <a:xfrm>
            <a:off x="1219200" y="2362200"/>
            <a:ext cx="7620000" cy="5181600"/>
          </a:xfrm>
        </p:spPr>
        <p:txBody>
          <a:bodyPr>
            <a:normAutofit/>
          </a:bodyPr>
          <a:lstStyle/>
          <a:p>
            <a:pPr lvl="0"/>
            <a:r>
              <a:rPr lang="en-GB" dirty="0" smtClean="0"/>
              <a:t>No significant difference (</a:t>
            </a:r>
            <a:r>
              <a:rPr lang="en-GB" dirty="0" smtClean="0">
                <a:solidFill>
                  <a:srgbClr val="FF0000"/>
                </a:solidFill>
              </a:rPr>
              <a:t>p=0.533</a:t>
            </a:r>
            <a:r>
              <a:rPr lang="en-GB" dirty="0" smtClean="0"/>
              <a:t>) </a:t>
            </a:r>
          </a:p>
          <a:p>
            <a:pPr lvl="0"/>
            <a:r>
              <a:rPr lang="en-US" dirty="0" smtClean="0"/>
              <a:t>Delaying surgery did not have significant bearing </a:t>
            </a:r>
          </a:p>
          <a:p>
            <a:pPr lvl="0"/>
            <a:r>
              <a:rPr lang="en-GB" dirty="0" smtClean="0"/>
              <a:t>Intensive physiotherapy and early-facilitated discharge </a:t>
            </a:r>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Fracture Management </a:t>
            </a:r>
            <a:endParaRPr lang="en-US" dirty="0"/>
          </a:p>
        </p:txBody>
      </p:sp>
      <p:sp>
        <p:nvSpPr>
          <p:cNvPr id="4" name="Title 1"/>
          <p:cNvSpPr txBox="1">
            <a:spLocks/>
          </p:cNvSpPr>
          <p:nvPr/>
        </p:nvSpPr>
        <p:spPr>
          <a:xfrm>
            <a:off x="1828800" y="1295400"/>
            <a:ext cx="7315200" cy="609600"/>
          </a:xfrm>
          <a:prstGeom prst="rect">
            <a:avLst/>
          </a:prstGeom>
        </p:spPr>
        <p:txBody>
          <a:bodyPr anchor="ctr">
            <a:normAutofit fontScale="92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300" b="0" i="0" u="none" strike="noStrike" kern="1200" cap="none" spc="0" normalizeH="0" baseline="0" noProof="0" dirty="0" smtClean="0">
                <a:ln>
                  <a:noFill/>
                </a:ln>
                <a:solidFill>
                  <a:srgbClr val="FF0000"/>
                </a:solidFill>
                <a:effectLst>
                  <a:outerShdw blurRad="50000" dist="30000" dir="5400000" algn="tl" rotWithShape="0">
                    <a:srgbClr val="000000">
                      <a:alpha val="30000"/>
                    </a:srgbClr>
                  </a:outerShdw>
                </a:effectLst>
                <a:uLnTx/>
                <a:uFillTx/>
                <a:latin typeface="+mj-lt"/>
                <a:ea typeface="+mj-ea"/>
                <a:cs typeface="+mj-cs"/>
              </a:rPr>
              <a:t>- Level of Training </a:t>
            </a:r>
            <a:r>
              <a:rPr kumimoji="0" lang="en-US" sz="4300" b="0" i="0" u="none" strike="noStrike" kern="1200" cap="none" spc="0" normalizeH="0" noProof="0" dirty="0" smtClean="0">
                <a:ln>
                  <a:noFill/>
                </a:ln>
                <a:solidFill>
                  <a:srgbClr val="FF0000"/>
                </a:solidFill>
                <a:effectLst>
                  <a:outerShdw blurRad="50000" dist="30000" dir="5400000" algn="tl" rotWithShape="0">
                    <a:srgbClr val="000000">
                      <a:alpha val="30000"/>
                    </a:srgbClr>
                  </a:outerShdw>
                </a:effectLst>
                <a:uLnTx/>
                <a:uFillTx/>
                <a:latin typeface="+mj-lt"/>
                <a:ea typeface="+mj-ea"/>
                <a:cs typeface="+mj-cs"/>
              </a:rPr>
              <a:t> </a:t>
            </a:r>
            <a:endParaRPr kumimoji="0" lang="en-US" sz="4300" b="0" i="0" u="none" strike="noStrike" kern="1200" cap="none" spc="0" normalizeH="0" baseline="0" noProof="0" dirty="0">
              <a:ln>
                <a:noFill/>
              </a:ln>
              <a:solidFill>
                <a:srgbClr val="FF0000"/>
              </a:solidFill>
              <a:effectLst>
                <a:outerShdw blurRad="50000" dist="30000" dir="5400000" algn="tl" rotWithShape="0">
                  <a:srgbClr val="000000">
                    <a:alpha val="30000"/>
                  </a:srgbClr>
                </a:outerShdw>
              </a:effectLst>
              <a:uLnTx/>
              <a:uFillTx/>
              <a:latin typeface="+mj-lt"/>
              <a:ea typeface="+mj-ea"/>
              <a:cs typeface="+mj-cs"/>
            </a:endParaRPr>
          </a:p>
        </p:txBody>
      </p:sp>
      <p:sp>
        <p:nvSpPr>
          <p:cNvPr id="9" name="Content Placeholder 2"/>
          <p:cNvSpPr>
            <a:spLocks noGrp="1"/>
          </p:cNvSpPr>
          <p:nvPr>
            <p:ph idx="1"/>
          </p:nvPr>
        </p:nvSpPr>
        <p:spPr>
          <a:xfrm>
            <a:off x="1219200" y="2438400"/>
            <a:ext cx="7620000" cy="5181600"/>
          </a:xfrm>
        </p:spPr>
        <p:txBody>
          <a:bodyPr>
            <a:normAutofit/>
          </a:bodyPr>
          <a:lstStyle/>
          <a:p>
            <a:pPr lvl="0"/>
            <a:r>
              <a:rPr lang="en-GB" dirty="0" smtClean="0"/>
              <a:t>Failed fixation significantly higher without consultant supervision (</a:t>
            </a:r>
            <a:r>
              <a:rPr lang="en-GB" dirty="0" smtClean="0">
                <a:solidFill>
                  <a:srgbClr val="FF0000"/>
                </a:solidFill>
              </a:rPr>
              <a:t>p=0.043</a:t>
            </a:r>
            <a:r>
              <a:rPr lang="en-GB" dirty="0" smtClean="0"/>
              <a:t>) </a:t>
            </a:r>
            <a:endParaRPr lang="en-US" dirty="0" smtClean="0"/>
          </a:p>
          <a:p>
            <a:pPr lvl="0"/>
            <a:r>
              <a:rPr lang="en-GB" dirty="0" smtClean="0"/>
              <a:t>Often following trimalleolar and bimalleolar repair (</a:t>
            </a:r>
            <a:r>
              <a:rPr lang="en-GB" dirty="0" smtClean="0">
                <a:solidFill>
                  <a:srgbClr val="FF0000"/>
                </a:solidFill>
              </a:rPr>
              <a:t>80%</a:t>
            </a:r>
            <a:r>
              <a:rPr lang="en-GB" dirty="0" smtClean="0"/>
              <a:t> malunion)  </a:t>
            </a:r>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 Recommendations </a:t>
            </a:r>
            <a:endParaRPr lang="en-US" dirty="0"/>
          </a:p>
        </p:txBody>
      </p:sp>
      <p:sp>
        <p:nvSpPr>
          <p:cNvPr id="3" name="Content Placeholder 2"/>
          <p:cNvSpPr>
            <a:spLocks noGrp="1"/>
          </p:cNvSpPr>
          <p:nvPr>
            <p:ph idx="1"/>
          </p:nvPr>
        </p:nvSpPr>
        <p:spPr>
          <a:xfrm>
            <a:off x="1219200" y="1524000"/>
            <a:ext cx="7498080" cy="5105400"/>
          </a:xfrm>
        </p:spPr>
        <p:txBody>
          <a:bodyPr>
            <a:normAutofit/>
          </a:bodyPr>
          <a:lstStyle/>
          <a:p>
            <a:pPr lvl="0"/>
            <a:r>
              <a:rPr lang="en-US" dirty="0" smtClean="0"/>
              <a:t>Screening for reduced BMD (&gt;65yrs) </a:t>
            </a:r>
          </a:p>
          <a:p>
            <a:pPr lvl="0"/>
            <a:r>
              <a:rPr lang="en-US" dirty="0" smtClean="0"/>
              <a:t>Targeted </a:t>
            </a:r>
            <a:r>
              <a:rPr lang="en-GB" dirty="0" smtClean="0"/>
              <a:t>bone protection therapy </a:t>
            </a:r>
            <a:endParaRPr lang="en-US" dirty="0" smtClean="0"/>
          </a:p>
          <a:p>
            <a:pPr lvl="0"/>
            <a:r>
              <a:rPr lang="en-US" dirty="0" smtClean="0"/>
              <a:t>Surgical fixation supervised (particularly for bi-/tri-malleolar)</a:t>
            </a:r>
          </a:p>
          <a:p>
            <a:pPr lvl="0">
              <a:buNone/>
            </a:pPr>
            <a:endParaRPr lang="en-US" dirty="0" smtClean="0"/>
          </a:p>
          <a:p>
            <a:pPr lvl="0"/>
            <a:r>
              <a:rPr lang="en-US" dirty="0" smtClean="0">
                <a:solidFill>
                  <a:srgbClr val="FF0000"/>
                </a:solidFill>
              </a:rPr>
              <a:t>IF MEDICALLY FIT</a:t>
            </a:r>
            <a:r>
              <a:rPr lang="en-US" dirty="0" smtClean="0"/>
              <a:t>, surgical intervention favoured  (ORIF/hind-foot nail) </a:t>
            </a:r>
          </a:p>
          <a:p>
            <a:endParaRPr lang="en-US" dirty="0" smtClean="0"/>
          </a:p>
          <a:p>
            <a:endParaRPr lang="en-US" dirty="0"/>
          </a:p>
        </p:txBody>
      </p:sp>
      <p:sp>
        <p:nvSpPr>
          <p:cNvPr id="4" name="TextBox 3"/>
          <p:cNvSpPr txBox="1"/>
          <p:nvPr/>
        </p:nvSpPr>
        <p:spPr>
          <a:xfrm>
            <a:off x="1447800" y="3810000"/>
            <a:ext cx="7162800" cy="2308324"/>
          </a:xfrm>
          <a:prstGeom prst="rect">
            <a:avLst/>
          </a:prstGeom>
          <a:noFill/>
          <a:ln>
            <a:solidFill>
              <a:srgbClr val="C00000"/>
            </a:solidFill>
          </a:ln>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Audit Limitation </a:t>
            </a:r>
            <a:endParaRPr lang="en-US" dirty="0"/>
          </a:p>
        </p:txBody>
      </p:sp>
      <p:sp>
        <p:nvSpPr>
          <p:cNvPr id="3" name="Content Placeholder 2"/>
          <p:cNvSpPr>
            <a:spLocks noGrp="1"/>
          </p:cNvSpPr>
          <p:nvPr>
            <p:ph idx="1"/>
          </p:nvPr>
        </p:nvSpPr>
        <p:spPr>
          <a:xfrm>
            <a:off x="1295400" y="1524000"/>
            <a:ext cx="7498080" cy="4876800"/>
          </a:xfrm>
        </p:spPr>
        <p:txBody>
          <a:bodyPr>
            <a:normAutofit fontScale="92500" lnSpcReduction="20000"/>
          </a:bodyPr>
          <a:lstStyle/>
          <a:p>
            <a:pPr>
              <a:buNone/>
            </a:pPr>
            <a:r>
              <a:rPr lang="en-US" b="1" dirty="0" smtClean="0"/>
              <a:t>  </a:t>
            </a:r>
            <a:r>
              <a:rPr lang="en-US" b="1" i="1" dirty="0" smtClean="0">
                <a:solidFill>
                  <a:srgbClr val="FF0000"/>
                </a:solidFill>
              </a:rPr>
              <a:t>(Sample Size)</a:t>
            </a:r>
            <a:endParaRPr lang="en-US" i="1" dirty="0" smtClean="0">
              <a:solidFill>
                <a:srgbClr val="FF0000"/>
              </a:solidFill>
            </a:endParaRPr>
          </a:p>
          <a:p>
            <a:pPr>
              <a:buNone/>
            </a:pPr>
            <a:endParaRPr lang="en-US" dirty="0" smtClean="0"/>
          </a:p>
          <a:p>
            <a:pPr lvl="0"/>
            <a:r>
              <a:rPr lang="en-US" dirty="0" smtClean="0"/>
              <a:t>Insufficient to detect rare treatment outcomes </a:t>
            </a:r>
          </a:p>
          <a:p>
            <a:pPr lvl="0"/>
            <a:r>
              <a:rPr lang="en-US" dirty="0" smtClean="0"/>
              <a:t>Type II statistical error </a:t>
            </a:r>
          </a:p>
          <a:p>
            <a:pPr lvl="0"/>
            <a:r>
              <a:rPr lang="en-US" u="sng" dirty="0" smtClean="0"/>
              <a:t>256 patients </a:t>
            </a:r>
            <a:r>
              <a:rPr lang="en-US" dirty="0" smtClean="0"/>
              <a:t>required for 80% statistical power.</a:t>
            </a:r>
          </a:p>
          <a:p>
            <a:pPr>
              <a:buNone/>
            </a:pPr>
            <a:r>
              <a:rPr lang="en-US" dirty="0" smtClean="0"/>
              <a:t> </a:t>
            </a:r>
          </a:p>
          <a:p>
            <a:pPr>
              <a:buNone/>
            </a:pPr>
            <a:r>
              <a:rPr lang="en-US" b="1" dirty="0" smtClean="0"/>
              <a:t>  </a:t>
            </a:r>
            <a:r>
              <a:rPr lang="en-US" b="1" i="1" dirty="0" smtClean="0">
                <a:solidFill>
                  <a:srgbClr val="FF0000"/>
                </a:solidFill>
              </a:rPr>
              <a:t>(Patient Domain)</a:t>
            </a:r>
            <a:endParaRPr lang="en-US" i="1" dirty="0" smtClean="0">
              <a:solidFill>
                <a:srgbClr val="FF0000"/>
              </a:solidFill>
            </a:endParaRPr>
          </a:p>
          <a:p>
            <a:pPr>
              <a:buNone/>
            </a:pPr>
            <a:endParaRPr lang="en-US" dirty="0" smtClean="0"/>
          </a:p>
          <a:p>
            <a:pPr lvl="0"/>
            <a:r>
              <a:rPr lang="en-US" dirty="0" smtClean="0"/>
              <a:t>Absent long-term follow-up</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590800"/>
            <a:ext cx="7498080" cy="1143000"/>
          </a:xfrm>
        </p:spPr>
        <p:txBody>
          <a:bodyPr/>
          <a:lstStyle/>
          <a:p>
            <a:r>
              <a:rPr lang="en-US" dirty="0" smtClean="0"/>
              <a:t>CONCLUSION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990600"/>
            <a:ext cx="3810000" cy="4800600"/>
          </a:xfrm>
        </p:spPr>
        <p:txBody>
          <a:bodyPr>
            <a:normAutofit/>
          </a:bodyPr>
          <a:lstStyle/>
          <a:p>
            <a:r>
              <a:rPr lang="en-GB" dirty="0" smtClean="0"/>
              <a:t>Significant ambiguity persists</a:t>
            </a:r>
          </a:p>
          <a:p>
            <a:r>
              <a:rPr lang="en-GB" dirty="0" smtClean="0"/>
              <a:t>Inherently unstable fractures</a:t>
            </a:r>
          </a:p>
          <a:p>
            <a:r>
              <a:rPr lang="en-GB" dirty="0" smtClean="0"/>
              <a:t>Surgery preferred</a:t>
            </a:r>
          </a:p>
          <a:p>
            <a:endParaRPr lang="en-GB" dirty="0" smtClean="0"/>
          </a:p>
          <a:p>
            <a:pPr>
              <a:buNone/>
            </a:pPr>
            <a:r>
              <a:rPr lang="en-US" dirty="0" smtClean="0"/>
              <a:t>Re-audit required! </a:t>
            </a:r>
            <a:endParaRPr lang="en-US" dirty="0"/>
          </a:p>
        </p:txBody>
      </p:sp>
      <p:pic>
        <p:nvPicPr>
          <p:cNvPr id="4" name="Picture 3"/>
          <p:cNvPicPr/>
          <p:nvPr/>
        </p:nvPicPr>
        <p:blipFill>
          <a:blip r:embed="rId3" cstate="print"/>
          <a:srcRect l="8000" t="6173" r="6000" b="3704"/>
          <a:stretch>
            <a:fillRect/>
          </a:stretch>
        </p:blipFill>
        <p:spPr bwMode="auto">
          <a:xfrm>
            <a:off x="5257800" y="457200"/>
            <a:ext cx="3505200"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frankensteinlessons.wikispaces.com/file/view/question-mark7a.jpg"/>
          <p:cNvPicPr>
            <a:picLocks noChangeAspect="1" noChangeArrowheads="1"/>
          </p:cNvPicPr>
          <p:nvPr/>
        </p:nvPicPr>
        <p:blipFill>
          <a:blip r:embed="rId3" cstate="print"/>
          <a:srcRect/>
          <a:stretch>
            <a:fillRect/>
          </a:stretch>
        </p:blipFill>
        <p:spPr bwMode="auto">
          <a:xfrm>
            <a:off x="3505200" y="2514600"/>
            <a:ext cx="5207000" cy="390525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18803</TotalTime>
  <Words>2249</Words>
  <Application>Microsoft Office PowerPoint</Application>
  <PresentationFormat>On-screen Show (4:3)</PresentationFormat>
  <Paragraphs>296</Paragraphs>
  <Slides>26</Slides>
  <Notes>26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Solstice</vt:lpstr>
      <vt:lpstr> Clinical Audit of Ankle Fracture Management in the Elderly </vt:lpstr>
      <vt:lpstr>1. INTRODUCTION </vt:lpstr>
      <vt:lpstr>Management Challenge</vt:lpstr>
      <vt:lpstr>Aims and Objectives </vt:lpstr>
      <vt:lpstr>2. METHODS</vt:lpstr>
      <vt:lpstr>2.1 Patient Characteristics </vt:lpstr>
      <vt:lpstr>2.2 Treatment  </vt:lpstr>
      <vt:lpstr>Example Performa  </vt:lpstr>
      <vt:lpstr>Example Performa  </vt:lpstr>
      <vt:lpstr>RESULTS</vt:lpstr>
      <vt:lpstr>Bone Protection </vt:lpstr>
      <vt:lpstr>Fracture Classification </vt:lpstr>
      <vt:lpstr>Inpatient Stay </vt:lpstr>
      <vt:lpstr>Grade of Surgeon </vt:lpstr>
      <vt:lpstr>Radiological Results*</vt:lpstr>
      <vt:lpstr>DISCUSSION</vt:lpstr>
      <vt:lpstr>Fracture Management </vt:lpstr>
      <vt:lpstr>Fracture Management </vt:lpstr>
      <vt:lpstr>Fracture Management </vt:lpstr>
      <vt:lpstr>Fracture Management </vt:lpstr>
      <vt:lpstr>Fracture Management </vt:lpstr>
      <vt:lpstr>Key Recommendations </vt:lpstr>
      <vt:lpstr>Audit Limitation </vt:lpstr>
      <vt:lpstr>CONCLUSION </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Departmental Audit of Trauma Theatre Efficiency</dc:title>
  <dc:creator>Lan</dc:creator>
  <cp:lastModifiedBy>Kurar</cp:lastModifiedBy>
  <cp:revision>130</cp:revision>
  <dcterms:created xsi:type="dcterms:W3CDTF">2011-08-22T16:25:31Z</dcterms:created>
  <dcterms:modified xsi:type="dcterms:W3CDTF">2016-11-09T00:19:29Z</dcterms:modified>
</cp:coreProperties>
</file>