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35"/>
  </p:handoutMasterIdLst>
  <p:sldIdLst>
    <p:sldId id="256" r:id="rId2"/>
    <p:sldId id="311" r:id="rId3"/>
    <p:sldId id="312" r:id="rId4"/>
    <p:sldId id="323" r:id="rId5"/>
    <p:sldId id="335" r:id="rId6"/>
    <p:sldId id="322" r:id="rId7"/>
    <p:sldId id="313" r:id="rId8"/>
    <p:sldId id="314" r:id="rId9"/>
    <p:sldId id="315" r:id="rId10"/>
    <p:sldId id="327" r:id="rId11"/>
    <p:sldId id="326" r:id="rId12"/>
    <p:sldId id="328" r:id="rId13"/>
    <p:sldId id="319" r:id="rId14"/>
    <p:sldId id="325" r:id="rId15"/>
    <p:sldId id="317" r:id="rId16"/>
    <p:sldId id="316" r:id="rId17"/>
    <p:sldId id="320" r:id="rId18"/>
    <p:sldId id="318" r:id="rId19"/>
    <p:sldId id="334" r:id="rId20"/>
    <p:sldId id="329" r:id="rId21"/>
    <p:sldId id="333" r:id="rId22"/>
    <p:sldId id="330" r:id="rId23"/>
    <p:sldId id="331" r:id="rId24"/>
    <p:sldId id="332" r:id="rId25"/>
    <p:sldId id="321" r:id="rId26"/>
    <p:sldId id="324" r:id="rId27"/>
    <p:sldId id="337" r:id="rId28"/>
    <p:sldId id="336" r:id="rId29"/>
    <p:sldId id="338" r:id="rId30"/>
    <p:sldId id="339" r:id="rId31"/>
    <p:sldId id="340" r:id="rId32"/>
    <p:sldId id="258" r:id="rId33"/>
    <p:sldId id="308" r:id="rId34"/>
  </p:sldIdLst>
  <p:sldSz cx="9144000" cy="6858000" type="screen4x3"/>
  <p:notesSz cx="6953250" cy="9239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 varScale="1">
        <p:scale>
          <a:sx n="87" d="100"/>
          <a:sy n="87" d="100"/>
        </p:scale>
        <p:origin x="-147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1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9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30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8588" y="0"/>
            <a:ext cx="3013075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F969F79-2950-44CF-85F0-20378EEC7265}" type="datetimeFigureOut">
              <a:rPr lang="en-US" smtClean="0"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5700"/>
            <a:ext cx="30130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8588" y="8775700"/>
            <a:ext cx="3013075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1AFC11-2D01-4878-B8B5-C180346F63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607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8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19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20.em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1066800"/>
            <a:ext cx="7772400" cy="1470025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The Impact of Non-Thermal Processes on Food Quality and Safety </a:t>
            </a:r>
            <a:endParaRPr lang="en-US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2971800"/>
            <a:ext cx="6400800" cy="1752600"/>
          </a:xfrm>
        </p:spPr>
        <p:txBody>
          <a:bodyPr>
            <a:normAutofit fontScale="85000" lnSpcReduction="20000"/>
          </a:bodyPr>
          <a:lstStyle/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by</a:t>
            </a:r>
          </a:p>
          <a:p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Lamin S. Kassama, PhD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Department of Food and Animal Sciences 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Alabama A&amp;M University </a:t>
            </a:r>
          </a:p>
          <a:p>
            <a:r>
              <a:rPr lang="en-US" sz="2000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Normal, Alabama 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5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1143000" cy="1161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 descr="http://media.al.com/breaking/photo/10221508-large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42440" y="152400"/>
            <a:ext cx="720560" cy="10298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Subtitle 2"/>
          <p:cNvSpPr txBox="1">
            <a:spLocks/>
          </p:cNvSpPr>
          <p:nvPr/>
        </p:nvSpPr>
        <p:spPr>
          <a:xfrm>
            <a:off x="399143" y="4953000"/>
            <a:ext cx="8021720" cy="1257300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1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Symposium on Bio-control &amp; antimicrobials for sustainable control of food-borne pathogens – Are we there </a:t>
            </a:r>
            <a:r>
              <a:rPr lang="en-US" sz="31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yet?  </a:t>
            </a:r>
            <a:endParaRPr lang="en-US" sz="31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000" baseline="30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rd</a:t>
            </a:r>
            <a:r>
              <a:rPr lang="en-US" sz="2000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 International Conference and Exhibition on Food Processing and Technology  July 21, 2014. Hampton Inn Tropicana, Las Vegas</a:t>
            </a:r>
          </a:p>
          <a:p>
            <a:endParaRPr lang="en-US" sz="2000" dirty="0" smtClean="0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Outline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Technologies and Principles </a:t>
            </a:r>
          </a:p>
          <a:p>
            <a:pPr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err="1" smtClean="0"/>
              <a:t>Ultrasonication</a:t>
            </a:r>
            <a:r>
              <a:rPr lang="en-US" dirty="0" smtClean="0"/>
              <a:t> (US)</a:t>
            </a:r>
          </a:p>
          <a:p>
            <a:pPr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Pulsed Ultraviolet light (PUV)</a:t>
            </a:r>
          </a:p>
          <a:p>
            <a:pPr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smtClean="0"/>
              <a:t>Antimicrobials 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Applications and Effects  </a:t>
            </a:r>
          </a:p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smtClean="0"/>
              <a:t>Future Implications </a:t>
            </a:r>
          </a:p>
          <a:p>
            <a:pPr lvl="1"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5587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</a:t>
            </a:r>
            <a:r>
              <a:rPr lang="en-US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Ultrasonication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lnSpcReduction="10000"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err="1" smtClean="0"/>
              <a:t>Ultrasonication</a:t>
            </a:r>
            <a:r>
              <a:rPr lang="en-US" dirty="0" smtClean="0"/>
              <a:t>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Ultrasonic pressure wave directed to food surface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Generates force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if perpendicular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Results to compression waves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If parallel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Shearing waves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Both waves attenuate as they move through food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Depth of penetration and antimicrobial effect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Dependent on the frequency and intensity of waves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Composition of food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6421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Ultrasonication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534400" cy="5410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err="1" smtClean="0"/>
              <a:t>Ultrasonication</a:t>
            </a:r>
            <a:r>
              <a:rPr lang="en-US" dirty="0" smtClean="0"/>
              <a:t>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</a:t>
            </a:r>
            <a:r>
              <a:rPr lang="en-US" sz="2400" dirty="0" smtClean="0"/>
              <a:t>The rapid localized change in pressure</a:t>
            </a:r>
            <a:r>
              <a:rPr lang="en-US" dirty="0" smtClean="0"/>
              <a:t>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Cause shear disruption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/>
              <a:t>Cavitation</a:t>
            </a:r>
            <a:r>
              <a:rPr lang="en-US" dirty="0" smtClean="0"/>
              <a:t> </a:t>
            </a:r>
          </a:p>
          <a:p>
            <a:pPr lvl="3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Creation and rupture of </a:t>
            </a:r>
          </a:p>
          <a:p>
            <a:pPr marL="1371600" lvl="3" indent="0">
              <a:buClr>
                <a:srgbClr val="0070C0"/>
              </a:buClr>
              <a:buNone/>
            </a:pPr>
            <a:r>
              <a:rPr lang="en-US" dirty="0" smtClean="0"/>
              <a:t>microscopic bubbles </a:t>
            </a:r>
          </a:p>
          <a:p>
            <a:pPr lvl="3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Thinning of cell membranes </a:t>
            </a:r>
          </a:p>
          <a:p>
            <a:pPr lvl="3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localized heating </a:t>
            </a:r>
          </a:p>
          <a:p>
            <a:pPr lvl="4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/>
              <a:t>Lethal effect on microorganisms </a:t>
            </a:r>
          </a:p>
          <a:p>
            <a:pPr lvl="4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/>
              <a:t>Detachment of microbes in surfaces  </a:t>
            </a:r>
          </a:p>
          <a:p>
            <a:pPr lvl="3">
              <a:buFont typeface="Wingdings" panose="05000000000000000000" pitchFamily="2" charset="2"/>
              <a:buChar char="v"/>
            </a:pP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62600" y="2361500"/>
            <a:ext cx="3581400" cy="4271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5173921"/>
            <a:ext cx="3962400" cy="1662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/>
          <p:nvPr/>
        </p:nvSpPr>
        <p:spPr>
          <a:xfrm>
            <a:off x="4107543" y="5497243"/>
            <a:ext cx="1371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High pressure breaks cell wall</a:t>
            </a:r>
          </a:p>
          <a:p>
            <a:r>
              <a:rPr lang="en-US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Disrupt cell membrane</a:t>
            </a:r>
          </a:p>
          <a:p>
            <a:r>
              <a:rPr lang="en-US" sz="12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Damage DNA</a:t>
            </a:r>
            <a:endParaRPr lang="en-US" sz="1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502190" y="6557481"/>
            <a:ext cx="262366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Soria and </a:t>
            </a:r>
            <a:r>
              <a:rPr lang="en-US" sz="14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Villamiel</a:t>
            </a:r>
            <a:r>
              <a:rPr lang="en-US" sz="14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2010</a:t>
            </a:r>
            <a:endParaRPr lang="en-US" sz="14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9636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Ultrasonication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err="1" smtClean="0"/>
              <a:t>Depolymerization</a:t>
            </a:r>
            <a:r>
              <a:rPr lang="en-US" dirty="0" smtClean="0"/>
              <a:t> </a:t>
            </a:r>
            <a:r>
              <a:rPr lang="en-US" dirty="0"/>
              <a:t>effect on Cell </a:t>
            </a:r>
            <a:r>
              <a:rPr lang="en-US" dirty="0" smtClean="0"/>
              <a:t>Structure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6111" y="2362200"/>
            <a:ext cx="3448689" cy="24832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3581400" y="6255677"/>
            <a:ext cx="2466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6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Chemat</a:t>
            </a:r>
            <a:r>
              <a:rPr lang="en-US" sz="16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2011</a:t>
            </a:r>
            <a:endParaRPr lang="en-US" sz="16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1800" y="4191000"/>
            <a:ext cx="5922266" cy="18974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010745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Ultrasonication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92500" lnSpcReduction="10000"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Low Energy (&lt; 1 W/cm²; &gt;100 KHz)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Non-invasive detection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Stimulate activity of living cells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Surface cleaning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Effects on enzyme  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Extraction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Crystallization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Emulsification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Filtration 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Drying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enderization of </a:t>
            </a:r>
            <a:r>
              <a:rPr lang="en-US" dirty="0" smtClean="0"/>
              <a:t>meat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92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Ultrasonication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High Energy (&gt;1 W/cm² (</a:t>
            </a:r>
            <a:r>
              <a:rPr lang="en-US" sz="1800" b="1" dirty="0" smtClean="0">
                <a:solidFill>
                  <a:srgbClr val="FF0000"/>
                </a:solidFill>
              </a:rPr>
              <a:t>10 </a:t>
            </a:r>
            <a:r>
              <a:rPr lang="en-US" sz="1800" b="1" dirty="0">
                <a:solidFill>
                  <a:srgbClr val="FF0000"/>
                </a:solidFill>
              </a:rPr>
              <a:t>– 1000 W/cm²</a:t>
            </a:r>
            <a:r>
              <a:rPr lang="en-US" dirty="0"/>
              <a:t>) </a:t>
            </a:r>
            <a:r>
              <a:rPr lang="en-US" dirty="0" smtClean="0"/>
              <a:t>; Between 18 &amp; 100 KHz)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Physical disruption,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Acceleration of chemical reaction 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Degassing of liquid foods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Extraction of enzymes and proteins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Inactivation of enzymes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Induction of nucleation for crystallization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Enhance drying and filtration 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735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Ultrasonication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Methods of US Applications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Ultrasonication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1314450"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Low temperature</a:t>
            </a:r>
          </a:p>
          <a:p>
            <a:pPr marL="1714500"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Inactivate enzymes and microbes  </a:t>
            </a:r>
          </a:p>
          <a:p>
            <a:pPr marL="1714500"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Heat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liable products</a:t>
            </a:r>
          </a:p>
          <a:p>
            <a:pPr marL="1714500"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Requires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long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treatment time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1314450"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err="1">
                <a:latin typeface="Times New Roman" pitchFamily="18" charset="0"/>
                <a:cs typeface="Times New Roman" pitchFamily="18" charset="0"/>
              </a:rPr>
              <a:t>Themosonication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1257300"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Combination of 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untrasound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and heat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1657350"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Greater effects on microbes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1657350"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Lower D and Z values than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conventional thermal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processing</a:t>
            </a:r>
          </a:p>
        </p:txBody>
      </p:sp>
    </p:spTree>
    <p:extLst>
      <p:ext uri="{BB962C8B-B14F-4D97-AF65-F5344CB8AC3E}">
        <p14:creationId xmlns:p14="http://schemas.microsoft.com/office/powerpoint/2010/main" val="834781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</a:t>
            </a:r>
            <a:r>
              <a:rPr lang="en-US" sz="28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Ultrasonication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Method and Applications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Manosonication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1085850"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Combined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sonication and pressure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1485900"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Effectively inactivates microbes than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ultrasound</a:t>
            </a:r>
          </a:p>
          <a:p>
            <a:pPr marL="1485900"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Efficacy higher than ultrasound alone at the same temperature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marL="1085850" lvl="1">
              <a:buClr>
                <a:srgbClr val="0070C0"/>
              </a:buClr>
              <a:buFont typeface="Wingdings" panose="05000000000000000000" pitchFamily="2" charset="2"/>
              <a:buChar char="v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800100"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Manothermosonication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1085850"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Combination of heat, ultrasound and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pressure</a:t>
            </a:r>
          </a:p>
          <a:p>
            <a:pPr marL="1485900"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Much more effective than the three categories above </a:t>
            </a:r>
          </a:p>
          <a:p>
            <a:pPr marL="1485900"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Inactivate enzyme/microbes at low </a:t>
            </a: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temperature and short time</a:t>
            </a:r>
          </a:p>
          <a:p>
            <a:pPr marL="1485900"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>
                <a:latin typeface="Times New Roman" pitchFamily="18" charset="0"/>
                <a:cs typeface="Times New Roman" pitchFamily="18" charset="0"/>
              </a:rPr>
              <a:t>  Heat stable enzymes also effectively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destroyed</a:t>
            </a:r>
          </a:p>
          <a:p>
            <a:pPr marL="1085850"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Effect on cavitation </a:t>
            </a:r>
          </a:p>
          <a:p>
            <a:pPr marL="1485900"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Application of temperature and pressure maximizes cavitation </a:t>
            </a:r>
          </a:p>
          <a:p>
            <a:pPr marL="1485900"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Heat resistant enzymes </a:t>
            </a:r>
          </a:p>
          <a:p>
            <a:pPr marL="1943100" lvl="3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Lipoxygenase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peroxydase</a:t>
            </a:r>
            <a:r>
              <a:rPr lang="en-US" sz="1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200" dirty="0" err="1" smtClean="0">
                <a:latin typeface="Times New Roman" pitchFamily="18" charset="0"/>
                <a:cs typeface="Times New Roman" pitchFamily="18" charset="0"/>
              </a:rPr>
              <a:t>ettc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7571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Applications: </a:t>
            </a:r>
            <a:r>
              <a:rPr lang="en-US" sz="2800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Ultrasonication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/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Different scales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2057400"/>
            <a:ext cx="5514975" cy="4548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5105440" y="6533960"/>
            <a:ext cx="24668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6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Chemat</a:t>
            </a:r>
            <a:r>
              <a:rPr lang="en-US" sz="16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2011</a:t>
            </a:r>
            <a:endParaRPr lang="en-US" sz="16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828800"/>
            <a:ext cx="2502274" cy="2900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4787757"/>
            <a:ext cx="2273674" cy="194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3590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Ultrasonication</a:t>
            </a:r>
            <a:r>
              <a:rPr lang="en-US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7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Enzymatic inactivation  </a:t>
            </a:r>
            <a:endParaRPr lang="en-US" sz="2700" dirty="0"/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913673304"/>
              </p:ext>
            </p:extLst>
          </p:nvPr>
        </p:nvGraphicFramePr>
        <p:xfrm>
          <a:off x="533400" y="1905000"/>
          <a:ext cx="8229600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09800"/>
                <a:gridCol w="1082040"/>
                <a:gridCol w="1645920"/>
                <a:gridCol w="1645920"/>
                <a:gridCol w="164592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Methods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°C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Volume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(mL)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Intensity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mg/</a:t>
                      </a:r>
                      <a:r>
                        <a:rPr lang="en-US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L.min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D-Value (min)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Conventional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NA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25.3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rowSpan="3">
                  <a:txBody>
                    <a:bodyPr/>
                    <a:lstStyle/>
                    <a:p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Ultra</a:t>
                      </a:r>
                      <a:r>
                        <a:rPr lang="en-US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sonication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81000">
                <a:tc vMerge="1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0.020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rowSpan="6">
                  <a:txBody>
                    <a:bodyPr/>
                    <a:lstStyle/>
                    <a:p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Thermosonication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0.012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 vMerge="1"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0.008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457200" y="1524000"/>
            <a:ext cx="39485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Inactivation of PME in tomato juices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" y="6324600"/>
            <a:ext cx="251742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sz="1600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Raviyan</a:t>
            </a:r>
            <a:r>
              <a:rPr lang="en-US" sz="16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et al., 2005</a:t>
            </a:r>
            <a:endParaRPr lang="en-US" sz="16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23694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Ultrasonication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Effect on Quality</a:t>
            </a:r>
            <a:endParaRPr lang="en-US" sz="2800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26163167"/>
              </p:ext>
            </p:extLst>
          </p:nvPr>
        </p:nvGraphicFramePr>
        <p:xfrm>
          <a:off x="457200" y="2514600"/>
          <a:ext cx="82296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48200"/>
                <a:gridCol w="1752600"/>
                <a:gridCol w="1828800"/>
              </a:tblGrid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Parameters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Before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After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pH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3.78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Brix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7.02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L*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22.06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22.69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a*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9.27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9.79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b*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-8.79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-7.97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800" dirty="0" smtClean="0">
                          <a:latin typeface="Times New Roman" pitchFamily="18" charset="0"/>
                          <a:cs typeface="Times New Roman" pitchFamily="18" charset="0"/>
                        </a:rPr>
                        <a:t>Cyanidin-3-O-glucosides (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CA) (mg/100 mL)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13.68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33400" y="5334000"/>
            <a:ext cx="236577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Tiwari et al., 2010</a:t>
            </a:r>
            <a:endParaRPr lang="en-US" sz="16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24114" y="1708666"/>
            <a:ext cx="7746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effect of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ultrasonication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on color and anthocyanin content in grape juices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2048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Introduction: </a:t>
            </a:r>
            <a:r>
              <a:rPr lang="en-US" sz="2800" dirty="0" smtClean="0">
                <a:solidFill>
                  <a:srgbClr val="C00000"/>
                </a:solidFill>
              </a:rPr>
              <a:t>PUV 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371600"/>
            <a:ext cx="8458201" cy="5410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Pulsed Ultraviolet light </a:t>
            </a:r>
          </a:p>
          <a:p>
            <a:pPr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Is a method of food preservation</a:t>
            </a:r>
          </a:p>
          <a:p>
            <a:pPr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Using intense and short duration of pulses of broad spectrum white light</a:t>
            </a:r>
          </a:p>
          <a:p>
            <a:pPr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 spectrum involves wavelength in the UV and near infrared region </a:t>
            </a:r>
          </a:p>
          <a:p>
            <a:pPr lvl="2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900" dirty="0" smtClean="0">
                <a:latin typeface="Times New Roman" pitchFamily="18" charset="0"/>
                <a:cs typeface="Times New Roman" pitchFamily="18" charset="0"/>
              </a:rPr>
              <a:t>Materials exposed to at least 1 pulse of light having an energy density in the range of 0.01 to 50 J/cm²</a:t>
            </a:r>
          </a:p>
          <a:p>
            <a:pPr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Wavelength distribution </a:t>
            </a:r>
          </a:p>
          <a:p>
            <a:pPr lvl="2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About 70% of the electromagnetic energy is within the range of 170 to 2600 nm used </a:t>
            </a:r>
          </a:p>
          <a:p>
            <a:pPr indent="0">
              <a:buNone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8677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 </a:t>
            </a:r>
            <a:r>
              <a:rPr lang="en-US" sz="2800" dirty="0">
                <a:solidFill>
                  <a:srgbClr val="C00000"/>
                </a:solidFill>
              </a:rPr>
              <a:t>PUV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371600"/>
            <a:ext cx="8458201" cy="52578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Pulsed Ultraviolet light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Similar spectrum as sunlight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Emits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electromagnetic radiation from 100 to 1100 nm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from the UV region to Infrared region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Peak emission between 400 to 500 nm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It is non-ionizing part of the electromagnetic spectrum </a:t>
            </a:r>
          </a:p>
          <a:p>
            <a:pPr lvl="2">
              <a:buFont typeface="Wingdings" panose="05000000000000000000" pitchFamily="2" charset="2"/>
              <a:buChar char="v"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  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3800" y="3409950"/>
            <a:ext cx="5371785" cy="344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Rectangle 4"/>
          <p:cNvSpPr/>
          <p:nvPr/>
        </p:nvSpPr>
        <p:spPr>
          <a:xfrm>
            <a:off x="3429000" y="6604867"/>
            <a:ext cx="441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http</a:t>
            </a:r>
            <a:r>
              <a:rPr lang="en-U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1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steribeam.com/technology/SBS-PUV-principles</a:t>
            </a:r>
            <a:endParaRPr lang="en-U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7164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 </a:t>
            </a:r>
            <a:r>
              <a:rPr lang="en-US" sz="2800" dirty="0">
                <a:solidFill>
                  <a:srgbClr val="C00000"/>
                </a:solidFill>
              </a:rPr>
              <a:t>PUV </a:t>
            </a:r>
            <a:r>
              <a:rPr lang="en-US" dirty="0" smtClean="0"/>
              <a:t> 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599" y="1447800"/>
            <a:ext cx="8458201" cy="51816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Pulsed Ultraviolet light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Short pulses (1 </a:t>
            </a:r>
            <a:r>
              <a:rPr lang="en-US" sz="2000" dirty="0">
                <a:latin typeface="Times New Roman" pitchFamily="18" charset="0"/>
                <a:cs typeface="Times New Roman" pitchFamily="18" charset="0"/>
                <a:sym typeface="Symbol"/>
              </a:rPr>
              <a:t>s to 0.1 s)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  <a:sym typeface="Symbol"/>
              </a:rPr>
              <a:t>Typically 1 – 20 flashes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  <a:sym typeface="Symbol"/>
              </a:rPr>
              <a:t>per second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Spectrum Intensity (Xenon produce about (80,000 x) at sea level 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 marL="457200" lvl="1"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9" y="3272618"/>
            <a:ext cx="5486401" cy="352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4343400"/>
            <a:ext cx="3429000" cy="19702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3429000" y="6604867"/>
            <a:ext cx="441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http</a:t>
            </a:r>
            <a:r>
              <a:rPr lang="en-U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1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steribeam.com/technology/SBS-PUV-principles</a:t>
            </a:r>
            <a:endParaRPr lang="en-U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97448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 </a:t>
            </a:r>
            <a:r>
              <a:rPr lang="en-US" sz="2800" dirty="0">
                <a:solidFill>
                  <a:srgbClr val="C00000"/>
                </a:solidFill>
              </a:rPr>
              <a:t>PUV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447800"/>
            <a:ext cx="8458200" cy="51816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Pulsed Ultraviolet light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Energy input to food surface or package surface area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Expresses in Energy per square area (J/cm²) or energy density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Broad spectrum of Pulse light inactivates microbes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Via the combination 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of photochemical and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photothermal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mechanism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Photochemical </a:t>
            </a:r>
          </a:p>
          <a:p>
            <a:pPr lvl="3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Chemical modifications of proteins membrane</a:t>
            </a:r>
          </a:p>
          <a:p>
            <a:pPr marL="1371600" lvl="3" indent="0">
              <a:buClr>
                <a:srgbClr val="0070C0"/>
              </a:buClr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and other cellular materials and DNAs </a:t>
            </a:r>
          </a:p>
          <a:p>
            <a:pPr lvl="3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The UV-C provide greater </a:t>
            </a:r>
          </a:p>
          <a:p>
            <a:pPr marL="1371600" lvl="3" indent="0">
              <a:buClr>
                <a:srgbClr val="0070C0"/>
              </a:buClr>
              <a:buNone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photochemical effects   </a:t>
            </a:r>
          </a:p>
          <a:p>
            <a:pPr lvl="2">
              <a:buFont typeface="Wingdings" panose="05000000000000000000" pitchFamily="2" charset="2"/>
              <a:buChar char="v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anose="05000000000000000000" pitchFamily="2" charset="2"/>
              <a:buChar char="v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anose="05000000000000000000" pitchFamily="2" charset="2"/>
              <a:buChar char="v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anose="05000000000000000000" pitchFamily="2" charset="2"/>
              <a:buChar char="v"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47074" y="3505200"/>
            <a:ext cx="4348436" cy="33024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0" y="6466367"/>
            <a:ext cx="441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http</a:t>
            </a:r>
            <a:r>
              <a:rPr lang="en-U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1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steribeam.com/technology/SBS-PUV-principles</a:t>
            </a:r>
            <a:endParaRPr lang="en-U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571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 </a:t>
            </a:r>
            <a:r>
              <a:rPr lang="en-US" sz="2800" dirty="0">
                <a:solidFill>
                  <a:srgbClr val="C00000"/>
                </a:solidFill>
              </a:rPr>
              <a:t>PUV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6700" y="1400881"/>
            <a:ext cx="8458200" cy="5029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Pulsed Ultraviolet light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Energy in the visual spectrum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Contributes to the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photothermal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effect </a:t>
            </a:r>
            <a:endParaRPr lang="en-US" sz="8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Large amount of energy is transferred rapid to the surface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Temperature increase</a:t>
            </a:r>
          </a:p>
          <a:p>
            <a:pPr lvl="3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Sufficient to destroy vegetative cells </a:t>
            </a:r>
          </a:p>
          <a:p>
            <a:pPr lvl="2">
              <a:buFont typeface="Wingdings" panose="05000000000000000000" pitchFamily="2" charset="2"/>
              <a:buChar char="v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Wingdings" panose="05000000000000000000" pitchFamily="2" charset="2"/>
              <a:buChar char="v"/>
            </a:pP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anose="05000000000000000000" pitchFamily="2" charset="2"/>
              <a:buChar char="v"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anose="05000000000000000000" pitchFamily="2" charset="2"/>
              <a:buChar char="v"/>
            </a:pPr>
            <a:endParaRPr lang="en-US" sz="1200" dirty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286000" y="6466367"/>
            <a:ext cx="441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http</a:t>
            </a:r>
            <a:r>
              <a:rPr lang="en-U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1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steribeam.com/technology/SBS-PUV-principles</a:t>
            </a:r>
            <a:endParaRPr lang="en-U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127"/>
          <a:stretch/>
        </p:blipFill>
        <p:spPr bwMode="auto">
          <a:xfrm>
            <a:off x="4806268" y="3375838"/>
            <a:ext cx="4048125" cy="30905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80078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Introduction: </a:t>
            </a:r>
            <a:r>
              <a:rPr lang="en-US" sz="2800" dirty="0">
                <a:solidFill>
                  <a:srgbClr val="C00000"/>
                </a:solidFill>
              </a:rPr>
              <a:t>PUV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458200" cy="5410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Pulsed Ultraviolet light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Wavelength is divided into different regions of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UA-A: 315 - 400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UV-B: 280 - 315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UV-C: 200 – 280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Microbial Effect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Absorption of energy by the conjugated double carbon bonds in proteins and nucleic acids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Cause crosslinking between the pyrimidine nucleoside bases in DNA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Disruption of cellular metabolism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Results of irreversible changes 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indent="0"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4136854"/>
            <a:ext cx="3547393" cy="2694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4711175"/>
            <a:ext cx="3890963" cy="191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5"/>
          <p:cNvSpPr/>
          <p:nvPr/>
        </p:nvSpPr>
        <p:spPr>
          <a:xfrm>
            <a:off x="2286000" y="6466367"/>
            <a:ext cx="44196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http</a:t>
            </a:r>
            <a:r>
              <a:rPr lang="en-US" sz="1200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://</a:t>
            </a:r>
            <a:r>
              <a:rPr lang="en-US" sz="1200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steribeam.com/technology/SBS-PUV-principles</a:t>
            </a:r>
            <a:endParaRPr lang="en-US" sz="1200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9997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Application: </a:t>
            </a:r>
            <a:r>
              <a:rPr lang="en-US" sz="2800" dirty="0" smtClean="0">
                <a:solidFill>
                  <a:srgbClr val="C00000"/>
                </a:solidFill>
              </a:rPr>
              <a:t>PUV Systems</a:t>
            </a:r>
            <a:endParaRPr lang="en-US" sz="28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Treatment chamber and generator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Static and or continues systems </a:t>
            </a:r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73"/>
          <a:stretch/>
        </p:blipFill>
        <p:spPr bwMode="auto">
          <a:xfrm>
            <a:off x="2057400" y="2685142"/>
            <a:ext cx="5943600" cy="4017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18583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Application: </a:t>
            </a:r>
            <a:r>
              <a:rPr lang="en-US" sz="2800" dirty="0">
                <a:solidFill>
                  <a:srgbClr val="C00000"/>
                </a:solidFill>
              </a:rPr>
              <a:t>PUV </a:t>
            </a:r>
            <a:r>
              <a:rPr lang="en-US" sz="2800" dirty="0" smtClean="0">
                <a:solidFill>
                  <a:srgbClr val="C00000"/>
                </a:solidFill>
              </a:rPr>
              <a:t>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Effect on </a:t>
            </a:r>
            <a:r>
              <a:rPr lang="en-US" altLang="en-US" i="1" dirty="0" smtClean="0"/>
              <a:t>Salmonella </a:t>
            </a:r>
            <a:r>
              <a:rPr lang="en-US" altLang="en-US" i="1" dirty="0" err="1"/>
              <a:t>Enteritidis</a:t>
            </a:r>
            <a:r>
              <a:rPr lang="en-US" altLang="en-US" dirty="0"/>
              <a:t> 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7021" y="3505200"/>
            <a:ext cx="4200169" cy="23517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99" y="3276600"/>
            <a:ext cx="4390765" cy="258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590800" y="6019800"/>
            <a:ext cx="27133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Yang and </a:t>
            </a:r>
            <a:r>
              <a:rPr lang="en-US" sz="1600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US" sz="16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ingh 2010</a:t>
            </a:r>
            <a:endParaRPr lang="en-US" sz="16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50883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r>
              <a:rPr lang="en-US" sz="3200" dirty="0"/>
              <a:t>Application: </a:t>
            </a:r>
            <a:r>
              <a:rPr lang="en-US" sz="1800" dirty="0">
                <a:solidFill>
                  <a:srgbClr val="C00000"/>
                </a:solidFill>
              </a:rPr>
              <a:t>PUV Systems</a:t>
            </a:r>
            <a:endParaRPr lang="en-US" altLang="en-US" sz="3200" dirty="0" smtClean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altLang="en-US" dirty="0" smtClean="0"/>
              <a:t>Continuous UV </a:t>
            </a:r>
            <a:r>
              <a:rPr lang="en-US" altLang="en-US" dirty="0"/>
              <a:t>Decontamination </a:t>
            </a:r>
            <a:r>
              <a:rPr lang="en-US" altLang="en-US" dirty="0" smtClean="0"/>
              <a:t>system for treating poultry chiller water  </a:t>
            </a:r>
          </a:p>
          <a:p>
            <a:pPr lvl="1" eaLnBrk="1" hangingPunct="1">
              <a:buFont typeface="Wingdings" pitchFamily="2" charset="2"/>
              <a:buNone/>
            </a:pPr>
            <a:r>
              <a:rPr lang="en-US" altLang="en-US" dirty="0" smtClean="0"/>
              <a:t> </a:t>
            </a:r>
          </a:p>
        </p:txBody>
      </p:sp>
      <p:grpSp>
        <p:nvGrpSpPr>
          <p:cNvPr id="10244" name="Group 54"/>
          <p:cNvGrpSpPr>
            <a:grpSpLocks/>
          </p:cNvGrpSpPr>
          <p:nvPr/>
        </p:nvGrpSpPr>
        <p:grpSpPr bwMode="auto">
          <a:xfrm>
            <a:off x="533400" y="2298972"/>
            <a:ext cx="5667375" cy="4254228"/>
            <a:chOff x="2550" y="2280"/>
            <a:chExt cx="7245" cy="7710"/>
          </a:xfrm>
        </p:grpSpPr>
        <p:sp>
          <p:nvSpPr>
            <p:cNvPr id="10246" name="Text Box 55"/>
            <p:cNvSpPr txBox="1">
              <a:spLocks noChangeArrowheads="1"/>
            </p:cNvSpPr>
            <p:nvPr/>
          </p:nvSpPr>
          <p:spPr bwMode="auto">
            <a:xfrm>
              <a:off x="3030" y="4725"/>
              <a:ext cx="1605" cy="52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Times New Roman" pitchFamily="18" charset="0"/>
                </a:defRPr>
              </a:lvl9pPr>
            </a:lstStyle>
            <a:p>
              <a:r>
                <a:rPr lang="en-US" altLang="en-US" sz="1200" b="1"/>
                <a:t>Flow Meter </a:t>
              </a:r>
            </a:p>
          </p:txBody>
        </p:sp>
        <p:grpSp>
          <p:nvGrpSpPr>
            <p:cNvPr id="10247" name="Group 56"/>
            <p:cNvGrpSpPr>
              <a:grpSpLocks/>
            </p:cNvGrpSpPr>
            <p:nvPr/>
          </p:nvGrpSpPr>
          <p:grpSpPr bwMode="auto">
            <a:xfrm>
              <a:off x="2550" y="2280"/>
              <a:ext cx="7245" cy="7710"/>
              <a:chOff x="2550" y="2280"/>
              <a:chExt cx="7245" cy="7710"/>
            </a:xfrm>
          </p:grpSpPr>
          <p:sp>
            <p:nvSpPr>
              <p:cNvPr id="10248" name="Text Box 57"/>
              <p:cNvSpPr txBox="1">
                <a:spLocks noChangeArrowheads="1"/>
              </p:cNvSpPr>
              <p:nvPr/>
            </p:nvSpPr>
            <p:spPr bwMode="auto">
              <a:xfrm>
                <a:off x="2550" y="9540"/>
                <a:ext cx="1350" cy="45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1200" b="1"/>
                  <a:t>Sample </a:t>
                </a:r>
              </a:p>
            </p:txBody>
          </p:sp>
          <p:sp>
            <p:nvSpPr>
              <p:cNvPr id="10249" name="Text Box 58"/>
              <p:cNvSpPr txBox="1">
                <a:spLocks noChangeArrowheads="1"/>
              </p:cNvSpPr>
              <p:nvPr/>
            </p:nvSpPr>
            <p:spPr bwMode="auto">
              <a:xfrm>
                <a:off x="3675" y="7095"/>
                <a:ext cx="2055" cy="5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1200" b="1"/>
                  <a:t>Peristaltic pump </a:t>
                </a:r>
              </a:p>
            </p:txBody>
          </p:sp>
          <p:sp>
            <p:nvSpPr>
              <p:cNvPr id="10250" name="Text Box 59"/>
              <p:cNvSpPr txBox="1">
                <a:spLocks noChangeArrowheads="1"/>
              </p:cNvSpPr>
              <p:nvPr/>
            </p:nvSpPr>
            <p:spPr bwMode="auto">
              <a:xfrm>
                <a:off x="3300" y="3255"/>
                <a:ext cx="1530" cy="55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1200"/>
                  <a:t>UV </a:t>
                </a:r>
                <a:r>
                  <a:rPr lang="en-US" altLang="en-US" sz="1200" b="1"/>
                  <a:t>Reactor</a:t>
                </a:r>
                <a:r>
                  <a:rPr lang="en-US" altLang="en-US" sz="1200"/>
                  <a:t> </a:t>
                </a:r>
              </a:p>
            </p:txBody>
          </p:sp>
          <p:sp>
            <p:nvSpPr>
              <p:cNvPr id="10251" name="Text Box 60"/>
              <p:cNvSpPr txBox="1">
                <a:spLocks noChangeArrowheads="1"/>
              </p:cNvSpPr>
              <p:nvPr/>
            </p:nvSpPr>
            <p:spPr bwMode="auto">
              <a:xfrm>
                <a:off x="6870" y="6030"/>
                <a:ext cx="2250" cy="60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1200" b="1"/>
                  <a:t>Treated Samples </a:t>
                </a:r>
              </a:p>
            </p:txBody>
          </p:sp>
          <p:sp>
            <p:nvSpPr>
              <p:cNvPr id="10252" name="Text Box 61"/>
              <p:cNvSpPr txBox="1">
                <a:spLocks noChangeArrowheads="1"/>
              </p:cNvSpPr>
              <p:nvPr/>
            </p:nvSpPr>
            <p:spPr bwMode="auto">
              <a:xfrm>
                <a:off x="6600" y="2865"/>
                <a:ext cx="1755" cy="58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Times New Roman" pitchFamily="18" charset="0"/>
                  </a:defRPr>
                </a:lvl9pPr>
              </a:lstStyle>
              <a:p>
                <a:r>
                  <a:rPr lang="en-US" altLang="en-US" sz="1200" b="1"/>
                  <a:t>UV generator</a:t>
                </a:r>
              </a:p>
            </p:txBody>
          </p:sp>
          <p:grpSp>
            <p:nvGrpSpPr>
              <p:cNvPr id="10253" name="Group 62"/>
              <p:cNvGrpSpPr>
                <a:grpSpLocks/>
              </p:cNvGrpSpPr>
              <p:nvPr/>
            </p:nvGrpSpPr>
            <p:grpSpPr bwMode="auto">
              <a:xfrm>
                <a:off x="2700" y="2280"/>
                <a:ext cx="7095" cy="7155"/>
                <a:chOff x="2700" y="2280"/>
                <a:chExt cx="7095" cy="7155"/>
              </a:xfrm>
            </p:grpSpPr>
            <p:grpSp>
              <p:nvGrpSpPr>
                <p:cNvPr id="10254" name="Group 63"/>
                <p:cNvGrpSpPr>
                  <a:grpSpLocks/>
                </p:cNvGrpSpPr>
                <p:nvPr/>
              </p:nvGrpSpPr>
              <p:grpSpPr bwMode="auto">
                <a:xfrm>
                  <a:off x="2700" y="2280"/>
                  <a:ext cx="7095" cy="7155"/>
                  <a:chOff x="2700" y="2280"/>
                  <a:chExt cx="7095" cy="7155"/>
                </a:xfrm>
              </p:grpSpPr>
              <p:grpSp>
                <p:nvGrpSpPr>
                  <p:cNvPr id="10264" name="Group 64"/>
                  <p:cNvGrpSpPr>
                    <a:grpSpLocks/>
                  </p:cNvGrpSpPr>
                  <p:nvPr/>
                </p:nvGrpSpPr>
                <p:grpSpPr bwMode="auto">
                  <a:xfrm>
                    <a:off x="2700" y="6600"/>
                    <a:ext cx="795" cy="765"/>
                    <a:chOff x="2745" y="5730"/>
                    <a:chExt cx="795" cy="765"/>
                  </a:xfrm>
                </p:grpSpPr>
                <p:sp>
                  <p:nvSpPr>
                    <p:cNvPr id="10294" name="AutoShape 65"/>
                    <p:cNvSpPr>
                      <a:spLocks noChangeArrowheads="1"/>
                    </p:cNvSpPr>
                    <p:nvPr/>
                  </p:nvSpPr>
                  <p:spPr bwMode="auto">
                    <a:xfrm rot="10746192">
                      <a:off x="2745" y="6030"/>
                      <a:ext cx="795" cy="465"/>
                    </a:xfrm>
                    <a:custGeom>
                      <a:avLst/>
                      <a:gdLst>
                        <a:gd name="T0" fmla="*/ 696 w 21600"/>
                        <a:gd name="T1" fmla="*/ 233 h 21600"/>
                        <a:gd name="T2" fmla="*/ 398 w 21600"/>
                        <a:gd name="T3" fmla="*/ 465 h 21600"/>
                        <a:gd name="T4" fmla="*/ 99 w 21600"/>
                        <a:gd name="T5" fmla="*/ 233 h 21600"/>
                        <a:gd name="T6" fmla="*/ 398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10 w 21600"/>
                        <a:gd name="T13" fmla="*/ 4506 h 21600"/>
                        <a:gd name="T14" fmla="*/ 17090 w 21600"/>
                        <a:gd name="T15" fmla="*/ 1709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90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95" name="AutoShape 66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5" y="5730"/>
                      <a:ext cx="600" cy="495"/>
                    </a:xfrm>
                    <a:prstGeom prst="flowChartConnector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/>
                      <a:endParaRPr lang="en-US" altLang="en-US"/>
                    </a:p>
                  </p:txBody>
                </p:sp>
              </p:grpSp>
              <p:grpSp>
                <p:nvGrpSpPr>
                  <p:cNvPr id="10265" name="Group 67"/>
                  <p:cNvGrpSpPr>
                    <a:grpSpLocks/>
                  </p:cNvGrpSpPr>
                  <p:nvPr/>
                </p:nvGrpSpPr>
                <p:grpSpPr bwMode="auto">
                  <a:xfrm>
                    <a:off x="2715" y="8340"/>
                    <a:ext cx="855" cy="1095"/>
                    <a:chOff x="6450" y="5850"/>
                    <a:chExt cx="855" cy="1095"/>
                  </a:xfrm>
                </p:grpSpPr>
                <p:sp>
                  <p:nvSpPr>
                    <p:cNvPr id="10292" name="AutoShape 68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6450" y="6000"/>
                      <a:ext cx="855" cy="945"/>
                    </a:xfrm>
                    <a:prstGeom prst="flowChartManualOperation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/>
                      <a:endParaRPr lang="en-US" altLang="en-US"/>
                    </a:p>
                  </p:txBody>
                </p:sp>
                <p:sp>
                  <p:nvSpPr>
                    <p:cNvPr id="10293" name="AutoShape 6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70" y="5850"/>
                      <a:ext cx="615" cy="405"/>
                    </a:xfrm>
                    <a:prstGeom prst="flowChartManualOperation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/>
                      <a:endParaRPr lang="en-US" altLang="en-US"/>
                    </a:p>
                  </p:txBody>
                </p:sp>
              </p:grpSp>
              <p:grpSp>
                <p:nvGrpSpPr>
                  <p:cNvPr id="10266" name="Group 70"/>
                  <p:cNvGrpSpPr>
                    <a:grpSpLocks/>
                  </p:cNvGrpSpPr>
                  <p:nvPr/>
                </p:nvGrpSpPr>
                <p:grpSpPr bwMode="auto">
                  <a:xfrm>
                    <a:off x="7470" y="4725"/>
                    <a:ext cx="855" cy="1095"/>
                    <a:chOff x="6450" y="5850"/>
                    <a:chExt cx="855" cy="1095"/>
                  </a:xfrm>
                </p:grpSpPr>
                <p:sp>
                  <p:nvSpPr>
                    <p:cNvPr id="10290" name="AutoShape 71"/>
                    <p:cNvSpPr>
                      <a:spLocks noChangeArrowheads="1"/>
                    </p:cNvSpPr>
                    <p:nvPr/>
                  </p:nvSpPr>
                  <p:spPr bwMode="auto">
                    <a:xfrm rot="10800000">
                      <a:off x="6450" y="6000"/>
                      <a:ext cx="855" cy="945"/>
                    </a:xfrm>
                    <a:prstGeom prst="flowChartManualOperation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/>
                      <a:endParaRPr lang="en-US" altLang="en-US"/>
                    </a:p>
                  </p:txBody>
                </p:sp>
                <p:sp>
                  <p:nvSpPr>
                    <p:cNvPr id="10291" name="AutoShape 72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6570" y="5850"/>
                      <a:ext cx="615" cy="405"/>
                    </a:xfrm>
                    <a:prstGeom prst="flowChartManualOperation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/>
                      <a:endParaRPr lang="en-US" altLang="en-US"/>
                    </a:p>
                  </p:txBody>
                </p:sp>
              </p:grpSp>
              <p:sp>
                <p:nvSpPr>
                  <p:cNvPr id="10267" name="AutoShape 73"/>
                  <p:cNvSpPr>
                    <a:spLocks noChangeArrowheads="1"/>
                  </p:cNvSpPr>
                  <p:nvPr/>
                </p:nvSpPr>
                <p:spPr bwMode="auto">
                  <a:xfrm>
                    <a:off x="8430" y="2280"/>
                    <a:ext cx="1365" cy="780"/>
                  </a:xfrm>
                  <a:prstGeom prst="bevel">
                    <a:avLst>
                      <a:gd name="adj" fmla="val 12500"/>
                    </a:avLst>
                  </a:prstGeom>
                  <a:solidFill>
                    <a:srgbClr val="FFFFFF"/>
                  </a:solidFill>
                  <a:ln w="19050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US" altLang="en-US"/>
                  </a:p>
                </p:txBody>
              </p:sp>
              <p:grpSp>
                <p:nvGrpSpPr>
                  <p:cNvPr id="10268" name="Group 74"/>
                  <p:cNvGrpSpPr>
                    <a:grpSpLocks/>
                  </p:cNvGrpSpPr>
                  <p:nvPr/>
                </p:nvGrpSpPr>
                <p:grpSpPr bwMode="auto">
                  <a:xfrm>
                    <a:off x="4722" y="3030"/>
                    <a:ext cx="1410" cy="2805"/>
                    <a:chOff x="5292" y="4800"/>
                    <a:chExt cx="1410" cy="2805"/>
                  </a:xfrm>
                </p:grpSpPr>
                <p:sp>
                  <p:nvSpPr>
                    <p:cNvPr id="10281" name="Line 75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653" y="5395"/>
                      <a:ext cx="0" cy="221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82" name="Line 76"/>
                    <p:cNvSpPr>
                      <a:spLocks noChangeShapeType="1"/>
                    </p:cNvSpPr>
                    <p:nvPr/>
                  </p:nvSpPr>
                  <p:spPr bwMode="auto">
                    <a:xfrm>
                      <a:off x="5653" y="7579"/>
                      <a:ext cx="691" cy="0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83" name="Line 77"/>
                    <p:cNvSpPr>
                      <a:spLocks noChangeShapeType="1"/>
                    </p:cNvSpPr>
                    <p:nvPr/>
                  </p:nvSpPr>
                  <p:spPr bwMode="auto">
                    <a:xfrm flipV="1">
                      <a:off x="6344" y="5382"/>
                      <a:ext cx="0" cy="2197"/>
                    </a:xfrm>
                    <a:prstGeom prst="line">
                      <a:avLst/>
                    </a:prstGeom>
                    <a:noFill/>
                    <a:ln w="19050">
                      <a:solidFill>
                        <a:srgbClr val="000000"/>
                      </a:solidFill>
                      <a:round/>
                      <a:headEnd/>
                      <a:tailEnd/>
                    </a:ln>
                    <a:extLst>
                      <a:ext uri="{909E8E84-426E-40DD-AFC4-6F175D3DCCD1}">
                        <a14:hiddenFill xmlns:a14="http://schemas.microsoft.com/office/drawing/2010/main">
                          <a:noFill/>
                        </a14:hiddenFill>
                      </a:ext>
                    </a:extLst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  <p:sp>
                  <p:nvSpPr>
                    <p:cNvPr id="10284" name="AutoShape 78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928" y="5422"/>
                      <a:ext cx="122" cy="1905"/>
                    </a:xfrm>
                    <a:prstGeom prst="roundRect">
                      <a:avLst>
                        <a:gd name="adj" fmla="val 16667"/>
                      </a:avLst>
                    </a:prstGeom>
                    <a:solidFill>
                      <a:srgbClr val="FFFFFF"/>
                    </a:solidFill>
                    <a:ln w="19050">
                      <a:solidFill>
                        <a:srgbClr val="000000"/>
                      </a:solidFill>
                      <a:prstDash val="lgDash"/>
                      <a:round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/>
                      <a:endParaRPr lang="en-US" altLang="en-US"/>
                    </a:p>
                  </p:txBody>
                </p:sp>
                <p:sp>
                  <p:nvSpPr>
                    <p:cNvPr id="10285" name="Rectangle 79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487" y="4985"/>
                      <a:ext cx="998" cy="397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/>
                      <a:endParaRPr lang="en-US" altLang="en-US"/>
                    </a:p>
                  </p:txBody>
                </p:sp>
                <p:sp>
                  <p:nvSpPr>
                    <p:cNvPr id="10286" name="Rectangle 80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768" y="4800"/>
                      <a:ext cx="422" cy="648"/>
                    </a:xfrm>
                    <a:prstGeom prst="rect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/>
                      <a:endParaRPr lang="en-US" altLang="en-US"/>
                    </a:p>
                  </p:txBody>
                </p:sp>
                <p:sp>
                  <p:nvSpPr>
                    <p:cNvPr id="10287" name="AutoShape 81"/>
                    <p:cNvSpPr>
                      <a:spLocks noChangeArrowheads="1"/>
                    </p:cNvSpPr>
                    <p:nvPr/>
                  </p:nvSpPr>
                  <p:spPr bwMode="auto">
                    <a:xfrm rot="5370534">
                      <a:off x="5408" y="7138"/>
                      <a:ext cx="126" cy="358"/>
                    </a:xfrm>
                    <a:prstGeom prst="flowChartManualOperation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/>
                      <a:endParaRPr lang="en-US" altLang="en-US"/>
                    </a:p>
                  </p:txBody>
                </p:sp>
                <p:sp>
                  <p:nvSpPr>
                    <p:cNvPr id="10288" name="AutoShape 82"/>
                    <p:cNvSpPr>
                      <a:spLocks noChangeArrowheads="1"/>
                    </p:cNvSpPr>
                    <p:nvPr/>
                  </p:nvSpPr>
                  <p:spPr bwMode="auto">
                    <a:xfrm rot="-5581230">
                      <a:off x="6460" y="5419"/>
                      <a:ext cx="126" cy="358"/>
                    </a:xfrm>
                    <a:prstGeom prst="flowChartManualOperation">
                      <a:avLst/>
                    </a:prstGeom>
                    <a:solidFill>
                      <a:srgbClr val="FFFFFF"/>
                    </a:solidFill>
                    <a:ln w="190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>
                      <a:lvl1pPr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1pPr>
                      <a:lvl2pPr marL="742950" indent="-28575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2pPr>
                      <a:lvl3pPr marL="11430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3pPr>
                      <a:lvl4pPr marL="16002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4pPr>
                      <a:lvl5pPr marL="2057400" indent="-228600" eaLnBrk="0" hangingPunct="0"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0"/>
                        </a:spcBef>
                        <a:spcAft>
                          <a:spcPct val="0"/>
                        </a:spcAft>
                        <a:defRPr sz="2400">
                          <a:solidFill>
                            <a:schemeClr val="tx1"/>
                          </a:solidFill>
                          <a:latin typeface="Times New Roman" pitchFamily="18" charset="0"/>
                        </a:defRPr>
                      </a:lvl9pPr>
                    </a:lstStyle>
                    <a:p>
                      <a:pPr eaLnBrk="1" hangingPunct="1"/>
                      <a:endParaRPr lang="en-US" altLang="en-US"/>
                    </a:p>
                  </p:txBody>
                </p:sp>
                <p:sp>
                  <p:nvSpPr>
                    <p:cNvPr id="10289" name="AutoShape 83"/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790" y="7245"/>
                      <a:ext cx="398" cy="330"/>
                    </a:xfrm>
                    <a:custGeom>
                      <a:avLst/>
                      <a:gdLst>
                        <a:gd name="T0" fmla="*/ 348 w 21600"/>
                        <a:gd name="T1" fmla="*/ 165 h 21600"/>
                        <a:gd name="T2" fmla="*/ 199 w 21600"/>
                        <a:gd name="T3" fmla="*/ 330 h 21600"/>
                        <a:gd name="T4" fmla="*/ 50 w 21600"/>
                        <a:gd name="T5" fmla="*/ 165 h 21600"/>
                        <a:gd name="T6" fmla="*/ 199 w 21600"/>
                        <a:gd name="T7" fmla="*/ 0 h 21600"/>
                        <a:gd name="T8" fmla="*/ 0 60000 65536"/>
                        <a:gd name="T9" fmla="*/ 0 60000 65536"/>
                        <a:gd name="T10" fmla="*/ 0 60000 65536"/>
                        <a:gd name="T11" fmla="*/ 0 60000 65536"/>
                        <a:gd name="T12" fmla="*/ 4505 w 21600"/>
                        <a:gd name="T13" fmla="*/ 4516 h 21600"/>
                        <a:gd name="T14" fmla="*/ 17095 w 21600"/>
                        <a:gd name="T15" fmla="*/ 17084 h 21600"/>
                      </a:gdLst>
                      <a:ahLst/>
                      <a:cxnLst>
                        <a:cxn ang="T8">
                          <a:pos x="T0" y="T1"/>
                        </a:cxn>
                        <a:cxn ang="T9">
                          <a:pos x="T2" y="T3"/>
                        </a:cxn>
                        <a:cxn ang="T10">
                          <a:pos x="T4" y="T5"/>
                        </a:cxn>
                        <a:cxn ang="T11">
                          <a:pos x="T6" y="T7"/>
                        </a:cxn>
                      </a:cxnLst>
                      <a:rect l="T12" t="T13" r="T14" b="T15"/>
                      <a:pathLst>
                        <a:path w="21600" h="21600">
                          <a:moveTo>
                            <a:pt x="0" y="0"/>
                          </a:moveTo>
                          <a:lnTo>
                            <a:pt x="5400" y="21600"/>
                          </a:lnTo>
                          <a:lnTo>
                            <a:pt x="16200" y="21600"/>
                          </a:lnTo>
                          <a:lnTo>
                            <a:pt x="21600" y="0"/>
                          </a:lnTo>
                          <a:lnTo>
                            <a:pt x="0" y="0"/>
                          </a:lnTo>
                          <a:close/>
                        </a:path>
                      </a:pathLst>
                    </a:custGeom>
                    <a:solidFill>
                      <a:srgbClr val="FFFFFF"/>
                    </a:solidFill>
                    <a:ln w="19050">
                      <a:solidFill>
                        <a:srgbClr val="000000"/>
                      </a:solidFill>
                      <a:miter lim="800000"/>
                      <a:headEnd/>
                      <a:tailEnd/>
                    </a:ln>
                  </p:spPr>
                  <p:txBody>
                    <a:bodyPr/>
                    <a:lstStyle/>
                    <a:p>
                      <a:endParaRPr lang="en-US"/>
                    </a:p>
                  </p:txBody>
                </p:sp>
              </p:grpSp>
              <p:sp>
                <p:nvSpPr>
                  <p:cNvPr id="10269" name="Line 84"/>
                  <p:cNvSpPr>
                    <a:spLocks noChangeShapeType="1"/>
                  </p:cNvSpPr>
                  <p:nvPr/>
                </p:nvSpPr>
                <p:spPr bwMode="auto">
                  <a:xfrm>
                    <a:off x="3135" y="7365"/>
                    <a:ext cx="0" cy="1875"/>
                  </a:xfrm>
                  <a:prstGeom prst="line">
                    <a:avLst/>
                  </a:prstGeom>
                  <a:noFill/>
                  <a:ln w="571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270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6135" y="3825"/>
                    <a:ext cx="1740" cy="0"/>
                  </a:xfrm>
                  <a:prstGeom prst="line">
                    <a:avLst/>
                  </a:prstGeom>
                  <a:noFill/>
                  <a:ln w="571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271" name="Line 86"/>
                  <p:cNvSpPr>
                    <a:spLocks noChangeShapeType="1"/>
                  </p:cNvSpPr>
                  <p:nvPr/>
                </p:nvSpPr>
                <p:spPr bwMode="auto">
                  <a:xfrm>
                    <a:off x="7875" y="3795"/>
                    <a:ext cx="0" cy="1875"/>
                  </a:xfrm>
                  <a:prstGeom prst="line">
                    <a:avLst/>
                  </a:prstGeom>
                  <a:noFill/>
                  <a:ln w="5715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272" name="Line 87"/>
                  <p:cNvSpPr>
                    <a:spLocks noChangeShapeType="1"/>
                  </p:cNvSpPr>
                  <p:nvPr/>
                </p:nvSpPr>
                <p:spPr bwMode="auto">
                  <a:xfrm>
                    <a:off x="5355" y="2640"/>
                    <a:ext cx="3060" cy="15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273" name="Line 88"/>
                  <p:cNvSpPr>
                    <a:spLocks noChangeShapeType="1"/>
                  </p:cNvSpPr>
                  <p:nvPr/>
                </p:nvSpPr>
                <p:spPr bwMode="auto">
                  <a:xfrm>
                    <a:off x="9120" y="3030"/>
                    <a:ext cx="0" cy="1245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274" name="Line 89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8790" y="4260"/>
                    <a:ext cx="67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275" name="Line 90"/>
                  <p:cNvSpPr>
                    <a:spLocks noChangeShapeType="1"/>
                  </p:cNvSpPr>
                  <p:nvPr/>
                </p:nvSpPr>
                <p:spPr bwMode="auto">
                  <a:xfrm>
                    <a:off x="8970" y="4365"/>
                    <a:ext cx="43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276" name="Line 91"/>
                  <p:cNvSpPr>
                    <a:spLocks noChangeShapeType="1"/>
                  </p:cNvSpPr>
                  <p:nvPr/>
                </p:nvSpPr>
                <p:spPr bwMode="auto">
                  <a:xfrm>
                    <a:off x="9015" y="4440"/>
                    <a:ext cx="255" cy="0"/>
                  </a:xfrm>
                  <a:prstGeom prst="line">
                    <a:avLst/>
                  </a:prstGeom>
                  <a:noFill/>
                  <a:ln w="9525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277" name="Line 9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5385" y="2655"/>
                    <a:ext cx="0" cy="360"/>
                  </a:xfrm>
                  <a:prstGeom prst="line">
                    <a:avLst/>
                  </a:prstGeom>
                  <a:noFill/>
                  <a:ln w="38100">
                    <a:solidFill>
                      <a:srgbClr val="000000"/>
                    </a:solidFill>
                    <a:round/>
                    <a:headEnd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278" name="Rectangle 93"/>
                  <p:cNvSpPr>
                    <a:spLocks noChangeArrowheads="1"/>
                  </p:cNvSpPr>
                  <p:nvPr/>
                </p:nvSpPr>
                <p:spPr bwMode="auto">
                  <a:xfrm>
                    <a:off x="3645" y="5355"/>
                    <a:ext cx="255" cy="1560"/>
                  </a:xfrm>
                  <a:prstGeom prst="rect">
                    <a:avLst/>
                  </a:prstGeom>
                  <a:solidFill>
                    <a:srgbClr val="FFFFFF"/>
                  </a:solidFill>
                  <a:ln w="9525">
                    <a:solidFill>
                      <a:srgbClr val="000000"/>
                    </a:solidFill>
                    <a:miter lim="800000"/>
                    <a:headEnd/>
                    <a:tailEnd/>
                  </a:ln>
                </p:spPr>
                <p:txBody>
                  <a:bodyPr/>
                  <a:lstStyle>
                    <a:lvl1pPr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1pPr>
                    <a:lvl2pPr marL="742950" indent="-28575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2pPr>
                    <a:lvl3pPr marL="11430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3pPr>
                    <a:lvl4pPr marL="16002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4pPr>
                    <a:lvl5pPr marL="2057400" indent="-228600" eaLnBrk="0" hangingPunct="0"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 sz="2400">
                        <a:solidFill>
                          <a:schemeClr val="tx1"/>
                        </a:solidFill>
                        <a:latin typeface="Times New Roman" pitchFamily="18" charset="0"/>
                      </a:defRPr>
                    </a:lvl9pPr>
                  </a:lstStyle>
                  <a:p>
                    <a:pPr eaLnBrk="1" hangingPunct="1"/>
                    <a:endParaRPr lang="en-US" altLang="en-US"/>
                  </a:p>
                </p:txBody>
              </p:sp>
              <p:sp>
                <p:nvSpPr>
                  <p:cNvPr id="10279" name="Line 9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780" y="5550"/>
                    <a:ext cx="93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 type="triangle" w="med" len="med"/>
                    <a:tailEnd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  <p:sp>
                <p:nvSpPr>
                  <p:cNvPr id="10280" name="Line 95"/>
                  <p:cNvSpPr>
                    <a:spLocks noChangeShapeType="1"/>
                  </p:cNvSpPr>
                  <p:nvPr/>
                </p:nvSpPr>
                <p:spPr bwMode="auto">
                  <a:xfrm>
                    <a:off x="3375" y="6810"/>
                    <a:ext cx="270" cy="0"/>
                  </a:xfrm>
                  <a:prstGeom prst="line">
                    <a:avLst/>
                  </a:prstGeom>
                  <a:noFill/>
                  <a:ln w="28575">
                    <a:solidFill>
                      <a:srgbClr val="000000"/>
                    </a:solidFill>
                    <a:round/>
                    <a:headEnd/>
                    <a:tailEnd type="triangle" w="med" len="med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255" name="Line 96"/>
                <p:cNvSpPr>
                  <a:spLocks noChangeShapeType="1"/>
                </p:cNvSpPr>
                <p:nvPr/>
              </p:nvSpPr>
              <p:spPr bwMode="auto">
                <a:xfrm>
                  <a:off x="3720" y="6075"/>
                  <a:ext cx="10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56" name="Line 97"/>
                <p:cNvSpPr>
                  <a:spLocks noChangeShapeType="1"/>
                </p:cNvSpPr>
                <p:nvPr/>
              </p:nvSpPr>
              <p:spPr bwMode="auto">
                <a:xfrm>
                  <a:off x="3750" y="5955"/>
                  <a:ext cx="10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57" name="Line 98"/>
                <p:cNvSpPr>
                  <a:spLocks noChangeShapeType="1"/>
                </p:cNvSpPr>
                <p:nvPr/>
              </p:nvSpPr>
              <p:spPr bwMode="auto">
                <a:xfrm>
                  <a:off x="3720" y="6225"/>
                  <a:ext cx="10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58" name="Line 99"/>
                <p:cNvSpPr>
                  <a:spLocks noChangeShapeType="1"/>
                </p:cNvSpPr>
                <p:nvPr/>
              </p:nvSpPr>
              <p:spPr bwMode="auto">
                <a:xfrm>
                  <a:off x="3735" y="6330"/>
                  <a:ext cx="10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59" name="Line 100"/>
                <p:cNvSpPr>
                  <a:spLocks noChangeShapeType="1"/>
                </p:cNvSpPr>
                <p:nvPr/>
              </p:nvSpPr>
              <p:spPr bwMode="auto">
                <a:xfrm>
                  <a:off x="3750" y="6570"/>
                  <a:ext cx="10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60" name="Line 101"/>
                <p:cNvSpPr>
                  <a:spLocks noChangeShapeType="1"/>
                </p:cNvSpPr>
                <p:nvPr/>
              </p:nvSpPr>
              <p:spPr bwMode="auto">
                <a:xfrm>
                  <a:off x="3765" y="6780"/>
                  <a:ext cx="10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61" name="Line 102"/>
                <p:cNvSpPr>
                  <a:spLocks noChangeShapeType="1"/>
                </p:cNvSpPr>
                <p:nvPr/>
              </p:nvSpPr>
              <p:spPr bwMode="auto">
                <a:xfrm>
                  <a:off x="3750" y="6660"/>
                  <a:ext cx="10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62" name="Line 103"/>
                <p:cNvSpPr>
                  <a:spLocks noChangeShapeType="1"/>
                </p:cNvSpPr>
                <p:nvPr/>
              </p:nvSpPr>
              <p:spPr bwMode="auto">
                <a:xfrm>
                  <a:off x="3750" y="5730"/>
                  <a:ext cx="10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263" name="Line 104"/>
                <p:cNvSpPr>
                  <a:spLocks noChangeShapeType="1"/>
                </p:cNvSpPr>
                <p:nvPr/>
              </p:nvSpPr>
              <p:spPr bwMode="auto">
                <a:xfrm>
                  <a:off x="3735" y="5655"/>
                  <a:ext cx="105" cy="0"/>
                </a:xfrm>
                <a:prstGeom prst="line">
                  <a:avLst/>
                </a:prstGeom>
                <a:noFill/>
                <a:ln w="9525">
                  <a:solidFill>
                    <a:srgbClr val="000000"/>
                  </a:solidFill>
                  <a:round/>
                  <a:headEnd/>
                  <a:tailEnd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10245" name="Rectangle 105"/>
          <p:cNvSpPr>
            <a:spLocks noChangeArrowheads="1"/>
          </p:cNvSpPr>
          <p:nvPr/>
        </p:nvSpPr>
        <p:spPr bwMode="auto">
          <a:xfrm>
            <a:off x="4792731" y="4843463"/>
            <a:ext cx="4351269" cy="1600438"/>
          </a:xfrm>
          <a:prstGeom prst="rect">
            <a:avLst/>
          </a:prstGeom>
          <a:solidFill>
            <a:srgbClr val="CCEC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pPr lvl="1" eaLnBrk="1" hangingPunct="1">
              <a:spcBef>
                <a:spcPct val="50000"/>
              </a:spcBef>
              <a:buSzPct val="75000"/>
              <a:buFont typeface="Wingdings" pitchFamily="2" charset="2"/>
              <a:buChar char="q"/>
            </a:pPr>
            <a:r>
              <a:rPr lang="en-US" altLang="en-US" sz="2800" dirty="0"/>
              <a:t>Made of stainless steel</a:t>
            </a:r>
          </a:p>
          <a:p>
            <a:pPr lvl="1" eaLnBrk="1" hangingPunct="1">
              <a:spcBef>
                <a:spcPct val="50000"/>
              </a:spcBef>
              <a:buSzPct val="75000"/>
              <a:buFont typeface="Wingdings" pitchFamily="2" charset="2"/>
              <a:buChar char="q"/>
            </a:pPr>
            <a:r>
              <a:rPr lang="en-US" altLang="en-US" sz="2800" dirty="0"/>
              <a:t>Reactor Capacity = 151.1 cc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Application: </a:t>
            </a:r>
            <a:r>
              <a:rPr lang="en-US" sz="1800" dirty="0">
                <a:solidFill>
                  <a:srgbClr val="C00000"/>
                </a:solidFill>
              </a:rPr>
              <a:t>PUV Systems</a:t>
            </a:r>
            <a:endParaRPr lang="en-US" altLang="en-US" sz="3200" dirty="0" smtClean="0"/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534400" cy="5029200"/>
          </a:xfrm>
        </p:spPr>
        <p:txBody>
          <a:bodyPr/>
          <a:lstStyle/>
          <a:p>
            <a:pPr eaLnBrk="1" hangingPunct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altLang="en-US" dirty="0" smtClean="0"/>
              <a:t> Continuous reactor</a:t>
            </a:r>
          </a:p>
          <a:p>
            <a:pPr lvl="1" eaLnBrk="1" hangingPunct="1"/>
            <a:endParaRPr lang="en-US" altLang="en-US" dirty="0" smtClean="0"/>
          </a:p>
        </p:txBody>
      </p:sp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762000" y="2209800"/>
          <a:ext cx="7620000" cy="434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3" name="Chart" r:id="rId3" imgW="4677032" imgH="2343386" progId="Excel.Chart.8">
                  <p:embed/>
                </p:oleObj>
              </mc:Choice>
              <mc:Fallback>
                <p:oleObj name="Chart" r:id="rId3" imgW="4677032" imgH="2343386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2000" y="2209800"/>
                        <a:ext cx="7620000" cy="434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/>
              <a:t>Application: </a:t>
            </a:r>
            <a:r>
              <a:rPr lang="en-US" sz="1800" dirty="0">
                <a:solidFill>
                  <a:srgbClr val="C00000"/>
                </a:solidFill>
              </a:rPr>
              <a:t>PUV Systems</a:t>
            </a:r>
            <a:endParaRPr lang="en-US" altLang="en-US" sz="3200" dirty="0" smtClean="0"/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600200"/>
            <a:ext cx="8458200" cy="5105400"/>
          </a:xfrm>
        </p:spPr>
        <p:txBody>
          <a:bodyPr/>
          <a:lstStyle/>
          <a:p>
            <a:pPr eaLnBrk="1" hangingPunct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altLang="en-US" dirty="0" smtClean="0"/>
              <a:t> Continuous reactor </a:t>
            </a:r>
          </a:p>
        </p:txBody>
      </p:sp>
      <p:graphicFrame>
        <p:nvGraphicFramePr>
          <p:cNvPr id="21508" name="Object 5"/>
          <p:cNvGraphicFramePr>
            <a:graphicFrameLocks noChangeAspect="1"/>
          </p:cNvGraphicFramePr>
          <p:nvPr/>
        </p:nvGraphicFramePr>
        <p:xfrm>
          <a:off x="876300" y="2057400"/>
          <a:ext cx="7734300" cy="4465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6" name="Chart" r:id="rId3" imgW="4677032" imgH="2343386" progId="Excel.Chart.8">
                  <p:embed/>
                </p:oleObj>
              </mc:Choice>
              <mc:Fallback>
                <p:oleObj name="Chart" r:id="rId3" imgW="4677032" imgH="2343386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2057400"/>
                        <a:ext cx="7734300" cy="4465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z="3200" dirty="0"/>
              <a:t>Effect on Salmonella</a:t>
            </a:r>
            <a:endParaRPr lang="en-US" altLang="en-US" sz="3200" dirty="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71500" y="1371600"/>
            <a:ext cx="8001000" cy="5486400"/>
          </a:xfrm>
        </p:spPr>
        <p:txBody>
          <a:bodyPr/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altLang="en-US" dirty="0" smtClean="0"/>
              <a:t>Pulsed UV effect </a:t>
            </a:r>
            <a:r>
              <a:rPr lang="en-US" altLang="en-US" dirty="0"/>
              <a:t>on </a:t>
            </a:r>
            <a:r>
              <a:rPr lang="en-US" altLang="en-US" i="1" dirty="0"/>
              <a:t>Salmonella </a:t>
            </a:r>
            <a:endParaRPr lang="en-US" altLang="en-US" i="1" dirty="0" smtClean="0"/>
          </a:p>
        </p:txBody>
      </p:sp>
      <p:graphicFrame>
        <p:nvGraphicFramePr>
          <p:cNvPr id="22532" name="Object 4"/>
          <p:cNvGraphicFramePr>
            <a:graphicFrameLocks noChangeAspect="1"/>
          </p:cNvGraphicFramePr>
          <p:nvPr/>
        </p:nvGraphicFramePr>
        <p:xfrm>
          <a:off x="876300" y="2057400"/>
          <a:ext cx="7391400" cy="4441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1" name="Chart" r:id="rId3" imgW="5096075" imgH="2905540" progId="Excel.Chart.8">
                  <p:embed/>
                </p:oleObj>
              </mc:Choice>
              <mc:Fallback>
                <p:oleObj name="Chart" r:id="rId3" imgW="5096075" imgH="2905540" progId="Excel.Chart.8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6300" y="2057400"/>
                        <a:ext cx="7391400" cy="4441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Antimicrobials </a:t>
            </a:r>
            <a:endParaRPr lang="en-US" sz="2800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Crave for natural foods, organic and less chemically processed food are the trend  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Therefore, the application of Conventional aqueous Sanitizers for washing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Chlorine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Hydrogen peroxide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Trisodium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phosphate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The use of this solution has not be successful in controlling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Produce adverse effect: chlorine ---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trihallomethanes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Use of Organic acids as antimicrobial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They are GRAS and known to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nactivate foodborne pathogen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lvl="2">
              <a:buFont typeface="Wingdings" panose="05000000000000000000" pitchFamily="2" charset="2"/>
              <a:buChar char="v"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25153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Introduction: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Antimicrobials</a:t>
            </a:r>
            <a:r>
              <a:rPr lang="en-US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85000" lnSpcReduction="20000"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For example </a:t>
            </a:r>
          </a:p>
          <a:p>
            <a:pPr marL="1085850"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 Lactic Acid: are know to increase the lag phase of pathogens, lower the growth rate during storage </a:t>
            </a:r>
          </a:p>
          <a:p>
            <a:pPr marL="1085850"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Lactic acid surface treatment: usually in water base solution and hydrophilic </a:t>
            </a:r>
          </a:p>
          <a:p>
            <a:pPr marL="685800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300" dirty="0" smtClean="0">
                <a:latin typeface="Times New Roman" pitchFamily="18" charset="0"/>
                <a:cs typeface="Times New Roman" pitchFamily="18" charset="0"/>
              </a:rPr>
              <a:t>Challenges </a:t>
            </a:r>
          </a:p>
          <a:p>
            <a:pPr marL="1085850"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Use of hydrophilic agent in hydrophobic environments</a:t>
            </a:r>
          </a:p>
          <a:p>
            <a:pPr marL="1085850"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Many studies has shown microbes to be entrapped in fat matrix in meats and poultry </a:t>
            </a:r>
          </a:p>
          <a:p>
            <a:pPr marL="1085850"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Thus limit the effectiveness of some antimicrobial 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marL="1085850" lvl="1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Surfactants (Sodium Lauryl sulfate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)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1485900" lvl="2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Decrease surface tension and enhance wettability of hydrophobic surfaces   </a:t>
            </a:r>
          </a:p>
          <a:p>
            <a:pPr marL="1485900" lvl="2">
              <a:lnSpc>
                <a:spcPct val="15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100" dirty="0" err="1" smtClean="0">
                <a:latin typeface="Times New Roman" pitchFamily="18" charset="0"/>
                <a:cs typeface="Times New Roman" pitchFamily="18" charset="0"/>
              </a:rPr>
              <a:t>Amphiphilic</a:t>
            </a:r>
            <a:r>
              <a:rPr lang="en-US" sz="2100" dirty="0" smtClean="0">
                <a:latin typeface="Times New Roman" pitchFamily="18" charset="0"/>
                <a:cs typeface="Times New Roman" pitchFamily="18" charset="0"/>
              </a:rPr>
              <a:t>, thus enhance mobility when mixed with antimicrobials </a:t>
            </a:r>
            <a:endParaRPr lang="en-US" sz="21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en-US" sz="17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3334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Applications: </a:t>
            </a:r>
            <a:r>
              <a:rPr lang="en-US" sz="2800" dirty="0" smtClean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Antimicrobials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610600" cy="5562600"/>
          </a:xfrm>
        </p:spPr>
        <p:txBody>
          <a:bodyPr/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Antimicrobial  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60893775"/>
              </p:ext>
            </p:extLst>
          </p:nvPr>
        </p:nvGraphicFramePr>
        <p:xfrm>
          <a:off x="1600200" y="2440827"/>
          <a:ext cx="7239000" cy="43840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52675"/>
                <a:gridCol w="1266825"/>
                <a:gridCol w="1085850"/>
                <a:gridCol w="1085850"/>
                <a:gridCol w="1447800"/>
              </a:tblGrid>
              <a:tr h="398549"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Microbes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Trtm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Lactic Acid  (Log CFU/g)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398549">
                <a:tc>
                  <a:txBody>
                    <a:bodyPr/>
                    <a:lstStyle/>
                    <a:p>
                      <a:pPr algn="ctr"/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 (%)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min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 min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min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8549">
                <a:tc>
                  <a:txBody>
                    <a:bodyPr/>
                    <a:lstStyle/>
                    <a:p>
                      <a:pPr algn="l"/>
                      <a:r>
                        <a:rPr lang="en-US" b="1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E. Coli </a:t>
                      </a:r>
                      <a:endParaRPr lang="en-US" b="1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8549">
                <a:tc>
                  <a:txBody>
                    <a:bodyPr/>
                    <a:lstStyle/>
                    <a:p>
                      <a:pPr algn="l"/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1.92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8549">
                <a:tc>
                  <a:txBody>
                    <a:bodyPr/>
                    <a:lstStyle/>
                    <a:p>
                      <a:pPr algn="l"/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8549">
                <a:tc>
                  <a:txBody>
                    <a:bodyPr/>
                    <a:lstStyle/>
                    <a:p>
                      <a:pPr algn="l"/>
                      <a:r>
                        <a:rPr lang="en-US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S. </a:t>
                      </a:r>
                      <a:r>
                        <a:rPr lang="en-US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Typhimurium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8549">
                <a:tc>
                  <a:txBody>
                    <a:bodyPr/>
                    <a:lstStyle/>
                    <a:p>
                      <a:pPr algn="l"/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1.50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2.49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8549">
                <a:tc>
                  <a:txBody>
                    <a:bodyPr/>
                    <a:lstStyle/>
                    <a:p>
                      <a:pPr algn="l"/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2.67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8549">
                <a:tc>
                  <a:txBody>
                    <a:bodyPr/>
                    <a:lstStyle/>
                    <a:p>
                      <a:pPr algn="l"/>
                      <a:r>
                        <a:rPr lang="en-US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L. </a:t>
                      </a:r>
                      <a:r>
                        <a:rPr lang="en-US" i="1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Monocytogenes</a:t>
                      </a:r>
                      <a:r>
                        <a:rPr lang="en-US" i="1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8549">
                <a:tc>
                  <a:txBody>
                    <a:bodyPr/>
                    <a:lstStyle/>
                    <a:p>
                      <a:pPr algn="l"/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3.03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98549">
                <a:tc>
                  <a:txBody>
                    <a:bodyPr/>
                    <a:lstStyle/>
                    <a:p>
                      <a:pPr algn="l"/>
                      <a:endParaRPr lang="en-US" i="1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3.45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66800" y="1981200"/>
            <a:ext cx="516577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Table: Organic acid antimicrobial effects in lettuces 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14917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Applications: </a:t>
            </a:r>
            <a:r>
              <a:rPr lang="en-US" sz="28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Antimicrobials 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475403" cy="5516563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800" dirty="0" smtClean="0"/>
              <a:t>Effect of Essential oils on growth of E. coli ATCC 25922</a:t>
            </a:r>
            <a:endParaRPr lang="en-US" sz="2800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5523140"/>
              </p:ext>
            </p:extLst>
          </p:nvPr>
        </p:nvGraphicFramePr>
        <p:xfrm>
          <a:off x="533400" y="2209800"/>
          <a:ext cx="7467603" cy="387095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7005"/>
                <a:gridCol w="1773556"/>
                <a:gridCol w="1773556"/>
                <a:gridCol w="1213486"/>
              </a:tblGrid>
              <a:tr h="799438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Essential Oils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Concentration</a:t>
                      </a:r>
                      <a:r>
                        <a:rPr lang="en-US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Lag</a:t>
                      </a:r>
                      <a:r>
                        <a:rPr lang="en-US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phase (h)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Growth</a:t>
                      </a:r>
                      <a:r>
                        <a:rPr lang="en-US" sz="1600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rate (/h)</a:t>
                      </a:r>
                      <a:endParaRPr lang="en-US" sz="16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192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Lemon balm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20,000 ppm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5.21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192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Oregano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300 ppm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3.84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1920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Rosemary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10,000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4.55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192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Oregano</a:t>
                      </a:r>
                      <a:r>
                        <a:rPr lang="en-US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+Basil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11.28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0.45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192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Oregano+lemon</a:t>
                      </a:r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balm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1:2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8.76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511920">
                <a:tc>
                  <a:txBody>
                    <a:bodyPr/>
                    <a:lstStyle/>
                    <a:p>
                      <a:r>
                        <a:rPr lang="en-US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Oregano</a:t>
                      </a:r>
                      <a:r>
                        <a:rPr lang="en-US" baseline="0" dirty="0" err="1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+Rosemary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1:2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5.84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0.38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3429000" y="6324600"/>
            <a:ext cx="262520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600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Gutierrez et al., 2008</a:t>
            </a:r>
            <a:endParaRPr lang="en-US" sz="1600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9112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Applications: </a:t>
            </a:r>
            <a:r>
              <a:rPr lang="en-US" sz="3100" dirty="0" smtClean="0">
                <a:solidFill>
                  <a:srgbClr val="C00000"/>
                </a:solidFill>
              </a:rPr>
              <a:t>Combine Ultrasound and OA</a:t>
            </a:r>
            <a:endParaRPr lang="en-US" sz="3100" dirty="0">
              <a:solidFill>
                <a:srgbClr val="C00000"/>
              </a:solidFill>
            </a:endParaRPr>
          </a:p>
        </p:txBody>
      </p:sp>
      <p:graphicFrame>
        <p:nvGraphicFramePr>
          <p:cNvPr id="5" name="Content Placeholder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44102505"/>
              </p:ext>
            </p:extLst>
          </p:nvPr>
        </p:nvGraphicFramePr>
        <p:xfrm>
          <a:off x="457200" y="1895137"/>
          <a:ext cx="8153400" cy="479447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8350"/>
                <a:gridCol w="2038350"/>
                <a:gridCol w="2038350"/>
                <a:gridCol w="2038350"/>
              </a:tblGrid>
              <a:tr h="405353">
                <a:tc rowSpan="2">
                  <a:txBody>
                    <a:bodyPr/>
                    <a:lstStyle/>
                    <a:p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Organic Acids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endParaRPr lang="en-US" dirty="0" smtClean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Concentration (%)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Log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CFU/g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670685"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Organic</a:t>
                      </a:r>
                      <a:r>
                        <a:rPr lang="en-US" sz="16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 </a:t>
                      </a:r>
                    </a:p>
                    <a:p>
                      <a:pPr algn="ctr"/>
                      <a:r>
                        <a:rPr lang="en-US" sz="16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Treatments</a:t>
                      </a:r>
                      <a:endParaRPr lang="en-US" sz="16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Organic</a:t>
                      </a:r>
                      <a:r>
                        <a:rPr lang="en-US" sz="1400" baseline="0" dirty="0" smtClean="0">
                          <a:solidFill>
                            <a:srgbClr val="C0000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acid and Ultrasonic  Treatments (40 Hz and 30 W/L)</a:t>
                      </a:r>
                      <a:endParaRPr lang="en-US" sz="1400" dirty="0">
                        <a:solidFill>
                          <a:srgbClr val="C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5342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0.89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534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Malic acid</a:t>
                      </a:r>
                      <a:r>
                        <a:rPr lang="en-US" baseline="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0.57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1.09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5342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1.23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1.78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5342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1.45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2.26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534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Lactic Acid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0.53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1.4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5342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0.97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2.21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5342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1.03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2.53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5342">
                <a:tc>
                  <a:txBody>
                    <a:bodyPr/>
                    <a:lstStyle/>
                    <a:p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Citric Acid 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0.3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0.5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1.62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5342">
                <a:tc>
                  <a:txBody>
                    <a:bodyPr/>
                    <a:lstStyle/>
                    <a:p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0.7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0.91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ab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1.84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35342">
                <a:tc>
                  <a:txBody>
                    <a:bodyPr/>
                    <a:lstStyle/>
                    <a:p>
                      <a:endParaRPr lang="en-US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0.1</a:t>
                      </a:r>
                      <a:endParaRPr lang="en-US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1.15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bc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2.09</a:t>
                      </a:r>
                      <a:r>
                        <a:rPr lang="en-US" baseline="30000" dirty="0" smtClean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d</a:t>
                      </a:r>
                      <a:endParaRPr lang="en-US" baseline="300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457200" y="1441200"/>
            <a:ext cx="775994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Combine ultrasound and organic acid treatment of Escherichia coli O157:H7 in lettuce   </a:t>
            </a: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Rectangle 6"/>
          <p:cNvSpPr/>
          <p:nvPr/>
        </p:nvSpPr>
        <p:spPr>
          <a:xfrm rot="16200000">
            <a:off x="7509586" y="4606214"/>
            <a:ext cx="27237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i="1" dirty="0" err="1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Sagong</a:t>
            </a:r>
            <a:r>
              <a:rPr lang="en-US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 </a:t>
            </a:r>
            <a:r>
              <a:rPr lang="en-US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2011</a:t>
            </a:r>
            <a:endParaRPr lang="en-US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9733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9943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Applications: </a:t>
            </a:r>
            <a:r>
              <a:rPr lang="en-US" sz="3100" dirty="0" smtClean="0">
                <a:solidFill>
                  <a:srgbClr val="C00000"/>
                </a:solidFill>
              </a:rPr>
              <a:t>Combine </a:t>
            </a:r>
            <a:r>
              <a:rPr lang="en-US" sz="3100" dirty="0">
                <a:solidFill>
                  <a:srgbClr val="C00000"/>
                </a:solidFill>
              </a:rPr>
              <a:t>Ultrasound and </a:t>
            </a:r>
            <a:r>
              <a:rPr lang="en-US" sz="3100" dirty="0" smtClean="0">
                <a:solidFill>
                  <a:srgbClr val="C00000"/>
                </a:solidFill>
              </a:rPr>
              <a:t>PUV</a:t>
            </a:r>
            <a:endParaRPr lang="en-US" sz="3100" dirty="0">
              <a:solidFill>
                <a:srgbClr val="C0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Combine ultrasound and PUV inactivation E. coli O157:H7 in apple juice </a:t>
            </a:r>
            <a:endParaRPr lang="en-US" sz="2400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2518291"/>
            <a:ext cx="6029325" cy="353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Rectangle 3"/>
          <p:cNvSpPr/>
          <p:nvPr/>
        </p:nvSpPr>
        <p:spPr>
          <a:xfrm>
            <a:off x="1299028" y="6150428"/>
            <a:ext cx="267675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Source: </a:t>
            </a:r>
            <a:r>
              <a:rPr lang="en-US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Munoz </a:t>
            </a:r>
            <a:r>
              <a:rPr lang="en-US" i="1" dirty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et al., </a:t>
            </a:r>
            <a:r>
              <a:rPr lang="en-US" i="1" dirty="0" smtClean="0">
                <a:solidFill>
                  <a:srgbClr val="00B0F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2012</a:t>
            </a:r>
            <a:endParaRPr lang="en-US" i="1" dirty="0">
              <a:solidFill>
                <a:srgbClr val="00B0F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1210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Future Implications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334000"/>
          </a:xfrm>
        </p:spPr>
        <p:txBody>
          <a:bodyPr>
            <a:norm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Potential in Food safety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Ultrasound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smtClean="0"/>
              <a:t>Enhance penetration to inaccessible sites (hydrophobic pockets in foods),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Combination of this technologies improve safety issues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Fresh cut fruit and vegetables; meat and poultry </a:t>
            </a:r>
          </a:p>
          <a:p>
            <a:pPr lvl="1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Design of a suitable system 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 Combine PUV, Ultrasound and Acidification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 smtClean="0"/>
              <a:t>Low cost and ‘Green technology’</a:t>
            </a:r>
          </a:p>
          <a:p>
            <a:pPr lvl="2"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dirty="0"/>
              <a:t> </a:t>
            </a:r>
            <a:r>
              <a:rPr lang="en-US" dirty="0" smtClean="0"/>
              <a:t>Automated system in food production lines  </a:t>
            </a:r>
          </a:p>
          <a:p>
            <a:pPr lvl="2">
              <a:buClr>
                <a:srgbClr val="00B0F0"/>
              </a:buClr>
              <a:buFont typeface="Wingdings" panose="05000000000000000000" pitchFamily="2" charset="2"/>
              <a:buChar char="v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47102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References </a:t>
            </a:r>
            <a:endParaRPr lang="en-US" sz="36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6019800"/>
          </a:xfrm>
        </p:spPr>
        <p:txBody>
          <a:bodyPr>
            <a:noAutofit/>
          </a:bodyPr>
          <a:lstStyle/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Awad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T. S., et al. (2012). "Applications of ultrasound in analysis, processing and quality control of food: A review." </a:t>
            </a:r>
            <a:r>
              <a:rPr lang="en-US" sz="1600" u="sng" dirty="0" smtClean="0">
                <a:latin typeface="Times New Roman" pitchFamily="18" charset="0"/>
                <a:cs typeface="Times New Roman" pitchFamily="18" charset="0"/>
              </a:rPr>
              <a:t>Food Research International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48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(2): 410-427.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O’donnell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C., et al. (2010). "Effect of ultrasonic processing on food enzymes of industrial importance." </a:t>
            </a:r>
            <a:r>
              <a:rPr lang="en-US" sz="1600" u="sng" dirty="0" smtClean="0">
                <a:latin typeface="Times New Roman" pitchFamily="18" charset="0"/>
                <a:cs typeface="Times New Roman" pitchFamily="18" charset="0"/>
              </a:rPr>
              <a:t>Trends in food science &amp; technology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(7): 358-367.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Piyasena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P., et al. (2003). "Inactivation of microbes using ultrasound: a review." </a:t>
            </a:r>
            <a:r>
              <a:rPr lang="en-US" sz="1600" u="sng" dirty="0" smtClean="0">
                <a:latin typeface="Times New Roman" pitchFamily="18" charset="0"/>
                <a:cs typeface="Times New Roman" pitchFamily="18" charset="0"/>
              </a:rPr>
              <a:t>International Journal of Food Microbiology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87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(3): 207-216.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Sagong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H.-G., et al. (2011). "Combined effect of ultrasound and organic acids to reduce Escherichia coli O157:H7, Salmonella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Typhimurium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and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Listeria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monocytogenes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on organic fresh lettuce." </a:t>
            </a:r>
            <a:r>
              <a:rPr lang="en-US" sz="1600" u="sng" dirty="0" smtClean="0">
                <a:latin typeface="Times New Roman" pitchFamily="18" charset="0"/>
                <a:cs typeface="Times New Roman" pitchFamily="18" charset="0"/>
              </a:rPr>
              <a:t>International Journal of Food Microbiology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145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(1): 287-292.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Soria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A. C. and M.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Villamiel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(2010). "Effect of ultrasound on the technological properties and bioactivity of food: a review." </a:t>
            </a:r>
            <a:r>
              <a:rPr lang="en-US" sz="1600" u="sng" dirty="0" smtClean="0">
                <a:latin typeface="Times New Roman" pitchFamily="18" charset="0"/>
                <a:cs typeface="Times New Roman" pitchFamily="18" charset="0"/>
              </a:rPr>
              <a:t>Trends in food science &amp; technology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21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(7): 323-331.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B.K.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Tiwari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., et al. (2010). “Effect of ultrasound processing on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anthocyanins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and color of red grape juice.”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Ultrasonics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sonochemistry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17: 598-604.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Monoz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et al. (2012). Effect of E. coli inactivation and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quilaity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attributes in apple juice treated by combination of PUV and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thermosonication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Food Research International. 45: 299-305.</a:t>
            </a:r>
          </a:p>
          <a:p>
            <a:pPr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Chemat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, F., Z.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Huma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 and M.K. Khan. (2011). Applications of ultrasound in food technology: processing, preservation and extraction. Ultrasonic </a:t>
            </a:r>
            <a:r>
              <a:rPr lang="en-US" sz="1600" dirty="0" err="1" smtClean="0">
                <a:latin typeface="Times New Roman" pitchFamily="18" charset="0"/>
                <a:cs typeface="Times New Roman" pitchFamily="18" charset="0"/>
              </a:rPr>
              <a:t>Sonochemistry</a:t>
            </a:r>
            <a:r>
              <a:rPr lang="en-US" sz="1600" dirty="0" smtClean="0">
                <a:latin typeface="Times New Roman" pitchFamily="18" charset="0"/>
                <a:cs typeface="Times New Roman" pitchFamily="18" charset="0"/>
              </a:rPr>
              <a:t>. 18: 813-835.</a:t>
            </a:r>
          </a:p>
          <a:p>
            <a:pPr>
              <a:buClr>
                <a:srgbClr val="0070C0"/>
              </a:buClr>
            </a:pP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3124200"/>
            <a:ext cx="8229600" cy="2925763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n-US" sz="54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Thank you</a:t>
            </a:r>
            <a:endParaRPr lang="en-US" sz="54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4431</TotalTime>
  <Words>1713</Words>
  <Application>Microsoft Office PowerPoint</Application>
  <PresentationFormat>On-screen Show (4:3)</PresentationFormat>
  <Paragraphs>431</Paragraphs>
  <Slides>33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33</vt:i4>
      </vt:variant>
    </vt:vector>
  </HeadingPairs>
  <TitlesOfParts>
    <vt:vector size="35" baseType="lpstr">
      <vt:lpstr>Office Theme</vt:lpstr>
      <vt:lpstr>Chart</vt:lpstr>
      <vt:lpstr>The Impact of Non-Thermal Processes on Food Quality and Safety </vt:lpstr>
      <vt:lpstr>Outline </vt:lpstr>
      <vt:lpstr>Introduction: Ultrasonication   </vt:lpstr>
      <vt:lpstr>Introduction: Ultrasonication </vt:lpstr>
      <vt:lpstr>Introduction: Ultrasonication </vt:lpstr>
      <vt:lpstr>Introduction: Ultrasonication </vt:lpstr>
      <vt:lpstr>Introduction: Ultrasonication </vt:lpstr>
      <vt:lpstr>Introduction: Ultrasonication  </vt:lpstr>
      <vt:lpstr>Introduction: Ultrasonication  </vt:lpstr>
      <vt:lpstr>Applications: Ultrasonication  </vt:lpstr>
      <vt:lpstr>Ultrasonication: Enzymatic inactivation  </vt:lpstr>
      <vt:lpstr>Ultrasonication: Effect on Quality</vt:lpstr>
      <vt:lpstr>Introduction: PUV </vt:lpstr>
      <vt:lpstr>Introduction: PUV </vt:lpstr>
      <vt:lpstr>Introduction: PUV   </vt:lpstr>
      <vt:lpstr>Introduction: PUV </vt:lpstr>
      <vt:lpstr>Introduction: PUV </vt:lpstr>
      <vt:lpstr>Introduction: PUV </vt:lpstr>
      <vt:lpstr>Application: PUV Systems</vt:lpstr>
      <vt:lpstr>Application: PUV Systems</vt:lpstr>
      <vt:lpstr>Application: PUV Systems</vt:lpstr>
      <vt:lpstr>Application: PUV Systems</vt:lpstr>
      <vt:lpstr>Application: PUV Systems</vt:lpstr>
      <vt:lpstr>Effect on Salmonella</vt:lpstr>
      <vt:lpstr>Introduction: Antimicrobials </vt:lpstr>
      <vt:lpstr>Introduction: Antimicrobials </vt:lpstr>
      <vt:lpstr>Applications: Antimicrobials </vt:lpstr>
      <vt:lpstr>Applications: Antimicrobials </vt:lpstr>
      <vt:lpstr>Applications: Combine Ultrasound and OA</vt:lpstr>
      <vt:lpstr>Applications: Combine Ultrasound and PUV</vt:lpstr>
      <vt:lpstr>Future Implications </vt:lpstr>
      <vt:lpstr>References 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Tukkani</dc:creator>
  <cp:lastModifiedBy>Lamin</cp:lastModifiedBy>
  <cp:revision>145</cp:revision>
  <cp:lastPrinted>2014-07-20T04:42:15Z</cp:lastPrinted>
  <dcterms:created xsi:type="dcterms:W3CDTF">2006-08-16T00:00:00Z</dcterms:created>
  <dcterms:modified xsi:type="dcterms:W3CDTF">2014-07-21T13:34:57Z</dcterms:modified>
</cp:coreProperties>
</file>