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6" r:id="rId2"/>
  </p:sldMasterIdLst>
  <p:notesMasterIdLst>
    <p:notesMasterId r:id="rId17"/>
  </p:notesMasterIdLst>
  <p:sldIdLst>
    <p:sldId id="263" r:id="rId3"/>
    <p:sldId id="260" r:id="rId4"/>
    <p:sldId id="274" r:id="rId5"/>
    <p:sldId id="267" r:id="rId6"/>
    <p:sldId id="270" r:id="rId7"/>
    <p:sldId id="271" r:id="rId8"/>
    <p:sldId id="261" r:id="rId9"/>
    <p:sldId id="264" r:id="rId10"/>
    <p:sldId id="265" r:id="rId11"/>
    <p:sldId id="266" r:id="rId12"/>
    <p:sldId id="262" r:id="rId13"/>
    <p:sldId id="272" r:id="rId14"/>
    <p:sldId id="269" r:id="rId15"/>
    <p:sldId id="275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image" Target="../media/image13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image" Target="../media/image2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0CEA51-92DA-4073-B0B3-38246EEB397A}" type="datetimeFigureOut">
              <a:rPr lang="en-US" smtClean="0"/>
              <a:t>10/30/2015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5576E3-9BE6-4B03-987E-715F46C6E3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861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5576E3-9BE6-4B03-987E-715F46C6E38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5591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304800"/>
            <a:ext cx="103632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الأساسي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1600200"/>
            <a:ext cx="8534400" cy="7620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ar-SA"/>
              <a:t>انقر لتحرير نمط العنوان الثانوي الأساسي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3048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FFFFCC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49600" y="6248400"/>
            <a:ext cx="5791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FFFFCC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472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01AB773E-DC3D-4643-BBEF-C7D4BD59BD00}" type="slidenum">
              <a:rPr lang="ar-SA">
                <a:solidFill>
                  <a:srgbClr val="FFFFCC"/>
                </a:solidFill>
              </a:rPr>
              <a:pPr/>
              <a:t>‹#›</a:t>
            </a:fld>
            <a:endParaRPr lang="ar-SA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6350145"/>
      </p:ext>
    </p:extLst>
  </p:cSld>
  <p:clrMapOvr>
    <a:masterClrMapping/>
  </p:clrMapOvr>
  <p:transition>
    <p:whee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FFFFCC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FFFFCC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00E0D1-462A-4C72-BB41-EDF4B009CDEC}" type="slidenum">
              <a:rPr lang="ar-SA">
                <a:solidFill>
                  <a:srgbClr val="FFFFCC"/>
                </a:solidFill>
              </a:rPr>
              <a:pPr/>
              <a:t>‹#›</a:t>
            </a:fld>
            <a:endParaRPr lang="ar-SA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668807"/>
      </p:ext>
    </p:extLst>
  </p:cSld>
  <p:clrMapOvr>
    <a:masterClrMapping/>
  </p:clrMapOvr>
  <p:transition>
    <p:whee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FFFFCC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FFFFCC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EB7B18-7BE6-49E1-9E9E-EDEA5F184B35}" type="slidenum">
              <a:rPr lang="ar-SA">
                <a:solidFill>
                  <a:srgbClr val="FFFFCC"/>
                </a:solidFill>
              </a:rPr>
              <a:pPr/>
              <a:t>‹#›</a:t>
            </a:fld>
            <a:endParaRPr lang="ar-SA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078753"/>
      </p:ext>
    </p:extLst>
  </p:cSld>
  <p:clrMapOvr>
    <a:masterClrMapping/>
  </p:clrMapOvr>
  <p:transition>
    <p:whee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27200" y="1676400"/>
            <a:ext cx="46736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4000" y="1676400"/>
            <a:ext cx="46736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FFFFCC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FFFFCC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927225-31F0-4A37-842A-78649C677FA3}" type="slidenum">
              <a:rPr lang="ar-SA">
                <a:solidFill>
                  <a:srgbClr val="FFFFCC"/>
                </a:solidFill>
              </a:rPr>
              <a:pPr/>
              <a:t>‹#›</a:t>
            </a:fld>
            <a:endParaRPr lang="ar-SA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0667437"/>
      </p:ext>
    </p:extLst>
  </p:cSld>
  <p:clrMapOvr>
    <a:masterClrMapping/>
  </p:clrMapOvr>
  <p:transition>
    <p:whee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FFFFCC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FFFFCC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BD255A-7219-4F36-BCD1-025BB17F33ED}" type="slidenum">
              <a:rPr lang="ar-SA">
                <a:solidFill>
                  <a:srgbClr val="FFFFCC"/>
                </a:solidFill>
              </a:rPr>
              <a:pPr/>
              <a:t>‹#›</a:t>
            </a:fld>
            <a:endParaRPr lang="ar-SA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856565"/>
      </p:ext>
    </p:extLst>
  </p:cSld>
  <p:clrMapOvr>
    <a:masterClrMapping/>
  </p:clrMapOvr>
  <p:transition>
    <p:whee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FFFFCC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FFFFCC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BFD8E0-6A21-458B-AFA7-4C844EF76297}" type="slidenum">
              <a:rPr lang="ar-SA">
                <a:solidFill>
                  <a:srgbClr val="FFFFCC"/>
                </a:solidFill>
              </a:rPr>
              <a:pPr/>
              <a:t>‹#›</a:t>
            </a:fld>
            <a:endParaRPr lang="ar-SA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151499"/>
      </p:ext>
    </p:extLst>
  </p:cSld>
  <p:clrMapOvr>
    <a:masterClrMapping/>
  </p:clrMapOvr>
  <p:transition>
    <p:whee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FFFFCC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FFFFCC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48D153-483D-4C3A-8C59-CADCF715C1E7}" type="slidenum">
              <a:rPr lang="ar-SA">
                <a:solidFill>
                  <a:srgbClr val="FFFFCC"/>
                </a:solidFill>
              </a:rPr>
              <a:pPr/>
              <a:t>‹#›</a:t>
            </a:fld>
            <a:endParaRPr lang="ar-SA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856178"/>
      </p:ext>
    </p:extLst>
  </p:cSld>
  <p:clrMapOvr>
    <a:masterClrMapping/>
  </p:clrMapOvr>
  <p:transition>
    <p:whee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FFFFCC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FFFFCC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A709CC-544A-4CD8-BE4E-A1D21DA24818}" type="slidenum">
              <a:rPr lang="ar-SA">
                <a:solidFill>
                  <a:srgbClr val="FFFFCC"/>
                </a:solidFill>
              </a:rPr>
              <a:pPr/>
              <a:t>‹#›</a:t>
            </a:fld>
            <a:endParaRPr lang="ar-SA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0018480"/>
      </p:ext>
    </p:extLst>
  </p:cSld>
  <p:clrMapOvr>
    <a:masterClrMapping/>
  </p:clrMapOvr>
  <p:transition>
    <p:whee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FFFFCC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FFFFCC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B88CA1-074B-4772-B213-4573645625D4}" type="slidenum">
              <a:rPr lang="ar-SA">
                <a:solidFill>
                  <a:srgbClr val="FFFFCC"/>
                </a:solidFill>
              </a:rPr>
              <a:pPr/>
              <a:t>‹#›</a:t>
            </a:fld>
            <a:endParaRPr lang="ar-SA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791272"/>
      </p:ext>
    </p:extLst>
  </p:cSld>
  <p:clrMapOvr>
    <a:masterClrMapping/>
  </p:clrMapOvr>
  <p:transition>
    <p:whee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FFFFCC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FFFFCC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37BBDC-DB71-4FDA-8D1C-F9DC0790DC72}" type="slidenum">
              <a:rPr lang="ar-SA">
                <a:solidFill>
                  <a:srgbClr val="FFFFCC"/>
                </a:solidFill>
              </a:rPr>
              <a:pPr/>
              <a:t>‹#›</a:t>
            </a:fld>
            <a:endParaRPr lang="ar-SA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7145851"/>
      </p:ext>
    </p:extLst>
  </p:cSld>
  <p:clrMapOvr>
    <a:masterClrMapping/>
  </p:clrMapOvr>
  <p:transition>
    <p:whee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90000" y="457200"/>
            <a:ext cx="238760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27200" y="457200"/>
            <a:ext cx="6959600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FFFFCC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FFFFCC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49473F-58D5-4AF0-B2F0-C740D02A8D40}" type="slidenum">
              <a:rPr lang="ar-SA">
                <a:solidFill>
                  <a:srgbClr val="FFFFCC"/>
                </a:solidFill>
              </a:rPr>
              <a:pPr/>
              <a:t>‹#›</a:t>
            </a:fld>
            <a:endParaRPr lang="ar-SA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8877555"/>
      </p:ext>
    </p:extLst>
  </p:cSld>
  <p:clrMapOvr>
    <a:masterClrMapping/>
  </p:clrMapOvr>
  <p:transition>
    <p:wheel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727200" y="457200"/>
            <a:ext cx="9550400" cy="5638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FFFFCC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FFFFCC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5ED123-0CC8-40F4-8D5F-FAD4DCC9B112}" type="slidenum">
              <a:rPr lang="ar-SA">
                <a:solidFill>
                  <a:srgbClr val="FFFFCC"/>
                </a:solidFill>
              </a:rPr>
              <a:pPr/>
              <a:t>‹#›</a:t>
            </a:fld>
            <a:endParaRPr lang="ar-SA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824513"/>
      </p:ext>
    </p:extLst>
  </p:cSld>
  <p:clrMapOvr>
    <a:masterClrMapping/>
  </p:clrMapOvr>
  <p:transition>
    <p:wheel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7200" y="457200"/>
            <a:ext cx="95504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27200" y="1676400"/>
            <a:ext cx="46736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604000" y="1676400"/>
            <a:ext cx="4673600" cy="2133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604000" y="3962400"/>
            <a:ext cx="4673600" cy="2133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FFFFCC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FFFFCC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5ABDC4-7DE9-4266-BF51-0F128F038952}" type="slidenum">
              <a:rPr lang="ar-SA">
                <a:solidFill>
                  <a:srgbClr val="FFFFCC"/>
                </a:solidFill>
              </a:rPr>
              <a:pPr/>
              <a:t>‹#›</a:t>
            </a:fld>
            <a:endParaRPr lang="ar-SA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5119831"/>
      </p:ext>
    </p:extLst>
  </p:cSld>
  <p:clrMapOvr>
    <a:masterClrMapping/>
  </p:clrMapOvr>
  <p:transition>
    <p:wheel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727200" y="457200"/>
            <a:ext cx="95504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727200" y="1676400"/>
            <a:ext cx="4673600" cy="2133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604000" y="1676400"/>
            <a:ext cx="4673600" cy="2133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727200" y="3962400"/>
            <a:ext cx="4673600" cy="2133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4000" y="3962400"/>
            <a:ext cx="4673600" cy="2133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FFFFCC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FFFFCC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983F4F-BF58-4876-A3F5-92968BDED164}" type="slidenum">
              <a:rPr lang="ar-SA">
                <a:solidFill>
                  <a:srgbClr val="FFFFCC"/>
                </a:solidFill>
              </a:rPr>
              <a:pPr/>
              <a:t>‹#›</a:t>
            </a:fld>
            <a:endParaRPr lang="ar-SA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1714071"/>
      </p:ext>
    </p:extLst>
  </p:cSld>
  <p:clrMapOvr>
    <a:masterClrMapping/>
  </p:clrMapOvr>
  <p:transition>
    <p:wheel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7200" y="457200"/>
            <a:ext cx="95504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727200" y="1676400"/>
            <a:ext cx="9550400" cy="44196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FFFFCC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FFFFCC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E33E09-0BEA-4F26-92B2-502A83F90E95}" type="slidenum">
              <a:rPr lang="ar-SA">
                <a:solidFill>
                  <a:srgbClr val="FFFFCC"/>
                </a:solidFill>
              </a:rPr>
              <a:pPr/>
              <a:t>‹#›</a:t>
            </a:fld>
            <a:endParaRPr lang="ar-SA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220288"/>
      </p:ext>
    </p:extLst>
  </p:cSld>
  <p:clrMapOvr>
    <a:masterClrMapping/>
  </p:clrMapOvr>
  <p:transition>
    <p:wheel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304800"/>
            <a:ext cx="103632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الأساسي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1600200"/>
            <a:ext cx="8534400" cy="7620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ar-SA"/>
              <a:t>انقر لتحرير نمط العنوان الثانوي الأساسي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3048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FFFFCC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49600" y="6248400"/>
            <a:ext cx="5791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FFFFCC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472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01AB773E-DC3D-4643-BBEF-C7D4BD59BD00}" type="slidenum">
              <a:rPr lang="ar-SA">
                <a:solidFill>
                  <a:srgbClr val="FFFFCC"/>
                </a:solidFill>
              </a:rPr>
              <a:pPr/>
              <a:t>‹#›</a:t>
            </a:fld>
            <a:endParaRPr lang="ar-SA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6025574"/>
      </p:ext>
    </p:extLst>
  </p:cSld>
  <p:clrMapOvr>
    <a:masterClrMapping/>
  </p:clrMapOvr>
  <p:transition>
    <p:wheel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FFFFCC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FFFFCC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00E0D1-462A-4C72-BB41-EDF4B009CDEC}" type="slidenum">
              <a:rPr lang="ar-SA">
                <a:solidFill>
                  <a:srgbClr val="FFFFCC"/>
                </a:solidFill>
              </a:rPr>
              <a:pPr/>
              <a:t>‹#›</a:t>
            </a:fld>
            <a:endParaRPr lang="ar-SA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2071467"/>
      </p:ext>
    </p:extLst>
  </p:cSld>
  <p:clrMapOvr>
    <a:masterClrMapping/>
  </p:clrMapOvr>
  <p:transition>
    <p:wheel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FFFFCC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FFFFCC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EB7B18-7BE6-49E1-9E9E-EDEA5F184B35}" type="slidenum">
              <a:rPr lang="ar-SA">
                <a:solidFill>
                  <a:srgbClr val="FFFFCC"/>
                </a:solidFill>
              </a:rPr>
              <a:pPr/>
              <a:t>‹#›</a:t>
            </a:fld>
            <a:endParaRPr lang="ar-SA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0853773"/>
      </p:ext>
    </p:extLst>
  </p:cSld>
  <p:clrMapOvr>
    <a:masterClrMapping/>
  </p:clrMapOvr>
  <p:transition>
    <p:wheel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27200" y="1676400"/>
            <a:ext cx="46736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4000" y="1676400"/>
            <a:ext cx="46736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FFFFCC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FFFFCC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927225-31F0-4A37-842A-78649C677FA3}" type="slidenum">
              <a:rPr lang="ar-SA">
                <a:solidFill>
                  <a:srgbClr val="FFFFCC"/>
                </a:solidFill>
              </a:rPr>
              <a:pPr/>
              <a:t>‹#›</a:t>
            </a:fld>
            <a:endParaRPr lang="ar-SA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2260317"/>
      </p:ext>
    </p:extLst>
  </p:cSld>
  <p:clrMapOvr>
    <a:masterClrMapping/>
  </p:clrMapOvr>
  <p:transition>
    <p:wheel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FFFFCC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FFFFCC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BD255A-7219-4F36-BCD1-025BB17F33ED}" type="slidenum">
              <a:rPr lang="ar-SA">
                <a:solidFill>
                  <a:srgbClr val="FFFFCC"/>
                </a:solidFill>
              </a:rPr>
              <a:pPr/>
              <a:t>‹#›</a:t>
            </a:fld>
            <a:endParaRPr lang="ar-SA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1287234"/>
      </p:ext>
    </p:extLst>
  </p:cSld>
  <p:clrMapOvr>
    <a:masterClrMapping/>
  </p:clrMapOvr>
  <p:transition>
    <p:wheel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FFFFCC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FFFFCC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BFD8E0-6A21-458B-AFA7-4C844EF76297}" type="slidenum">
              <a:rPr lang="ar-SA">
                <a:solidFill>
                  <a:srgbClr val="FFFFCC"/>
                </a:solidFill>
              </a:rPr>
              <a:pPr/>
              <a:t>‹#›</a:t>
            </a:fld>
            <a:endParaRPr lang="ar-SA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673479"/>
      </p:ext>
    </p:extLst>
  </p:cSld>
  <p:clrMapOvr>
    <a:masterClrMapping/>
  </p:clrMapOvr>
  <p:transition>
    <p:wheel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FFFFCC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FFFFCC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48D153-483D-4C3A-8C59-CADCF715C1E7}" type="slidenum">
              <a:rPr lang="ar-SA">
                <a:solidFill>
                  <a:srgbClr val="FFFFCC"/>
                </a:solidFill>
              </a:rPr>
              <a:pPr/>
              <a:t>‹#›</a:t>
            </a:fld>
            <a:endParaRPr lang="ar-SA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847346"/>
      </p:ext>
    </p:extLst>
  </p:cSld>
  <p:clrMapOvr>
    <a:masterClrMapping/>
  </p:clrMapOvr>
  <p:transition>
    <p:wheel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FFFFCC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FFFFCC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A709CC-544A-4CD8-BE4E-A1D21DA24818}" type="slidenum">
              <a:rPr lang="ar-SA">
                <a:solidFill>
                  <a:srgbClr val="FFFFCC"/>
                </a:solidFill>
              </a:rPr>
              <a:pPr/>
              <a:t>‹#›</a:t>
            </a:fld>
            <a:endParaRPr lang="ar-SA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0463418"/>
      </p:ext>
    </p:extLst>
  </p:cSld>
  <p:clrMapOvr>
    <a:masterClrMapping/>
  </p:clrMapOvr>
  <p:transition>
    <p:wheel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FFFFCC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FFFFCC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B88CA1-074B-4772-B213-4573645625D4}" type="slidenum">
              <a:rPr lang="ar-SA">
                <a:solidFill>
                  <a:srgbClr val="FFFFCC"/>
                </a:solidFill>
              </a:rPr>
              <a:pPr/>
              <a:t>‹#›</a:t>
            </a:fld>
            <a:endParaRPr lang="ar-SA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228984"/>
      </p:ext>
    </p:extLst>
  </p:cSld>
  <p:clrMapOvr>
    <a:masterClrMapping/>
  </p:clrMapOvr>
  <p:transition>
    <p:wheel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FFFFCC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FFFFCC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37BBDC-DB71-4FDA-8D1C-F9DC0790DC72}" type="slidenum">
              <a:rPr lang="ar-SA">
                <a:solidFill>
                  <a:srgbClr val="FFFFCC"/>
                </a:solidFill>
              </a:rPr>
              <a:pPr/>
              <a:t>‹#›</a:t>
            </a:fld>
            <a:endParaRPr lang="ar-SA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252786"/>
      </p:ext>
    </p:extLst>
  </p:cSld>
  <p:clrMapOvr>
    <a:masterClrMapping/>
  </p:clrMapOvr>
  <p:transition>
    <p:wheel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90000" y="457200"/>
            <a:ext cx="238760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27200" y="457200"/>
            <a:ext cx="6959600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FFFFCC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FFFFCC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49473F-58D5-4AF0-B2F0-C740D02A8D40}" type="slidenum">
              <a:rPr lang="ar-SA">
                <a:solidFill>
                  <a:srgbClr val="FFFFCC"/>
                </a:solidFill>
              </a:rPr>
              <a:pPr/>
              <a:t>‹#›</a:t>
            </a:fld>
            <a:endParaRPr lang="ar-SA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878973"/>
      </p:ext>
    </p:extLst>
  </p:cSld>
  <p:clrMapOvr>
    <a:masterClrMapping/>
  </p:clrMapOvr>
  <p:transition>
    <p:wheel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727200" y="457200"/>
            <a:ext cx="9550400" cy="5638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FFFFCC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FFFFCC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5ED123-0CC8-40F4-8D5F-FAD4DCC9B112}" type="slidenum">
              <a:rPr lang="ar-SA">
                <a:solidFill>
                  <a:srgbClr val="FFFFCC"/>
                </a:solidFill>
              </a:rPr>
              <a:pPr/>
              <a:t>‹#›</a:t>
            </a:fld>
            <a:endParaRPr lang="ar-SA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1970098"/>
      </p:ext>
    </p:extLst>
  </p:cSld>
  <p:clrMapOvr>
    <a:masterClrMapping/>
  </p:clrMapOvr>
  <p:transition>
    <p:wheel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7200" y="457200"/>
            <a:ext cx="95504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27200" y="1676400"/>
            <a:ext cx="46736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604000" y="1676400"/>
            <a:ext cx="4673600" cy="2133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604000" y="3962400"/>
            <a:ext cx="4673600" cy="2133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FFFFCC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FFFFCC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5ABDC4-7DE9-4266-BF51-0F128F038952}" type="slidenum">
              <a:rPr lang="ar-SA">
                <a:solidFill>
                  <a:srgbClr val="FFFFCC"/>
                </a:solidFill>
              </a:rPr>
              <a:pPr/>
              <a:t>‹#›</a:t>
            </a:fld>
            <a:endParaRPr lang="ar-SA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5376287"/>
      </p:ext>
    </p:extLst>
  </p:cSld>
  <p:clrMapOvr>
    <a:masterClrMapping/>
  </p:clrMapOvr>
  <p:transition>
    <p:wheel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727200" y="457200"/>
            <a:ext cx="95504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727200" y="1676400"/>
            <a:ext cx="4673600" cy="2133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604000" y="1676400"/>
            <a:ext cx="4673600" cy="2133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727200" y="3962400"/>
            <a:ext cx="4673600" cy="2133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4000" y="3962400"/>
            <a:ext cx="4673600" cy="2133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FFFFCC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FFFFCC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983F4F-BF58-4876-A3F5-92968BDED164}" type="slidenum">
              <a:rPr lang="ar-SA">
                <a:solidFill>
                  <a:srgbClr val="FFFFCC"/>
                </a:solidFill>
              </a:rPr>
              <a:pPr/>
              <a:t>‹#›</a:t>
            </a:fld>
            <a:endParaRPr lang="ar-SA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7742013"/>
      </p:ext>
    </p:extLst>
  </p:cSld>
  <p:clrMapOvr>
    <a:masterClrMapping/>
  </p:clrMapOvr>
  <p:transition>
    <p:wheel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7200" y="457200"/>
            <a:ext cx="95504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727200" y="1676400"/>
            <a:ext cx="9550400" cy="44196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FFFFCC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>
              <a:solidFill>
                <a:srgbClr val="FFFFCC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E33E09-0BEA-4F26-92B2-502A83F90E95}" type="slidenum">
              <a:rPr lang="ar-SA">
                <a:solidFill>
                  <a:srgbClr val="FFFFCC"/>
                </a:solidFill>
              </a:rPr>
              <a:pPr/>
              <a:t>‹#›</a:t>
            </a:fld>
            <a:endParaRPr lang="ar-SA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6799630"/>
      </p:ext>
    </p:extLst>
  </p:cSld>
  <p:clrMapOvr>
    <a:masterClrMapping/>
  </p:clrMapOvr>
  <p:transition>
    <p:whee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7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27200" y="457200"/>
            <a:ext cx="9550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الأساسي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27200" y="1676400"/>
            <a:ext cx="95504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الأساسي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911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727200" y="6248400"/>
            <a:ext cx="172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 eaLnBrk="1" hangingPunct="1">
              <a:defRPr sz="1000" b="0">
                <a:latin typeface="+mn-lt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ar-SA">
              <a:solidFill>
                <a:srgbClr val="FFFFCC"/>
              </a:solidFill>
            </a:endParaRPr>
          </a:p>
        </p:txBody>
      </p:sp>
      <p:sp>
        <p:nvSpPr>
          <p:cNvPr id="911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368801" y="6248400"/>
            <a:ext cx="418041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1" eaLnBrk="1" hangingPunct="1">
              <a:defRPr sz="1000" b="0">
                <a:latin typeface="+mn-lt"/>
                <a:cs typeface="Arial" charset="0"/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ar-SA">
              <a:solidFill>
                <a:srgbClr val="FFFFCC"/>
              </a:solidFill>
            </a:endParaRPr>
          </a:p>
        </p:txBody>
      </p:sp>
      <p:sp>
        <p:nvSpPr>
          <p:cNvPr id="911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550400" y="6248400"/>
            <a:ext cx="172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 eaLnBrk="1" hangingPunct="1">
              <a:defRPr sz="1000" b="0">
                <a:latin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54CC580-A3B6-42A3-9A44-BF0F629D393A}" type="slidenum">
              <a:rPr lang="ar-SA">
                <a:solidFill>
                  <a:srgbClr val="FFFFCC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ar-SA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521246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ransition>
    <p:wheel/>
  </p:transition>
  <p:txStyles>
    <p:titleStyle>
      <a:lvl1pPr algn="r" rtl="1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r" rtl="1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  <a:cs typeface="Arial" charset="0"/>
        </a:defRPr>
      </a:lvl2pPr>
      <a:lvl3pPr algn="r" rtl="1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  <a:cs typeface="Arial" charset="0"/>
        </a:defRPr>
      </a:lvl3pPr>
      <a:lvl4pPr algn="r" rtl="1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  <a:cs typeface="Arial" charset="0"/>
        </a:defRPr>
      </a:lvl4pPr>
      <a:lvl5pPr algn="r" rtl="1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  <a:cs typeface="Arial" charset="0"/>
        </a:defRPr>
      </a:lvl5pPr>
      <a:lvl6pPr marL="457200" algn="r" rtl="1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  <a:cs typeface="Arial" charset="0"/>
        </a:defRPr>
      </a:lvl6pPr>
      <a:lvl7pPr marL="914400" algn="r" rtl="1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  <a:cs typeface="Arial" charset="0"/>
        </a:defRPr>
      </a:lvl7pPr>
      <a:lvl8pPr marL="1371600" algn="r" rtl="1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  <a:cs typeface="Arial" charset="0"/>
        </a:defRPr>
      </a:lvl8pPr>
      <a:lvl9pPr marL="1828800" algn="r" rtl="1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27200" y="457200"/>
            <a:ext cx="9550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الأساسي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27200" y="1676400"/>
            <a:ext cx="95504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الأساسي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911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727200" y="6248400"/>
            <a:ext cx="172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 eaLnBrk="1" hangingPunct="1">
              <a:defRPr sz="1000" b="0">
                <a:latin typeface="+mn-lt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ar-SA">
              <a:solidFill>
                <a:srgbClr val="FFFFCC"/>
              </a:solidFill>
            </a:endParaRPr>
          </a:p>
        </p:txBody>
      </p:sp>
      <p:sp>
        <p:nvSpPr>
          <p:cNvPr id="911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368801" y="6248400"/>
            <a:ext cx="418041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1" eaLnBrk="1" hangingPunct="1">
              <a:defRPr sz="1000" b="0">
                <a:latin typeface="+mn-lt"/>
                <a:cs typeface="Arial" charset="0"/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ar-SA">
              <a:solidFill>
                <a:srgbClr val="FFFFCC"/>
              </a:solidFill>
            </a:endParaRPr>
          </a:p>
        </p:txBody>
      </p:sp>
      <p:sp>
        <p:nvSpPr>
          <p:cNvPr id="911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550400" y="6248400"/>
            <a:ext cx="172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 eaLnBrk="1" hangingPunct="1">
              <a:defRPr sz="1000" b="0">
                <a:latin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54CC580-A3B6-42A3-9A44-BF0F629D393A}" type="slidenum">
              <a:rPr lang="ar-SA">
                <a:solidFill>
                  <a:srgbClr val="FFFFCC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ar-SA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793311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</p:sldLayoutIdLst>
  <p:transition>
    <p:wheel/>
  </p:transition>
  <p:txStyles>
    <p:titleStyle>
      <a:lvl1pPr algn="r" rtl="1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r" rtl="1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  <a:cs typeface="Arial" charset="0"/>
        </a:defRPr>
      </a:lvl2pPr>
      <a:lvl3pPr algn="r" rtl="1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  <a:cs typeface="Arial" charset="0"/>
        </a:defRPr>
      </a:lvl3pPr>
      <a:lvl4pPr algn="r" rtl="1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  <a:cs typeface="Arial" charset="0"/>
        </a:defRPr>
      </a:lvl4pPr>
      <a:lvl5pPr algn="r" rtl="1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  <a:cs typeface="Arial" charset="0"/>
        </a:defRPr>
      </a:lvl5pPr>
      <a:lvl6pPr marL="457200" algn="r" rtl="1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  <a:cs typeface="Arial" charset="0"/>
        </a:defRPr>
      </a:lvl6pPr>
      <a:lvl7pPr marL="914400" algn="r" rtl="1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  <a:cs typeface="Arial" charset="0"/>
        </a:defRPr>
      </a:lvl7pPr>
      <a:lvl8pPr marL="1371600" algn="r" rtl="1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  <a:cs typeface="Arial" charset="0"/>
        </a:defRPr>
      </a:lvl8pPr>
      <a:lvl9pPr marL="1828800" algn="r" rtl="1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6.png"/><Relationship Id="rId7" Type="http://schemas.openxmlformats.org/officeDocument/2006/relationships/image" Target="../media/image14.emf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3.e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15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13" Type="http://schemas.openxmlformats.org/officeDocument/2006/relationships/image" Target="../media/image6.png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12" Type="http://schemas.openxmlformats.org/officeDocument/2006/relationships/image" Target="../media/image20.emf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7.wmf"/><Relationship Id="rId11" Type="http://schemas.openxmlformats.org/officeDocument/2006/relationships/oleObject" Target="../embeddings/oleObject8.bin"/><Relationship Id="rId5" Type="http://schemas.openxmlformats.org/officeDocument/2006/relationships/oleObject" Target="../embeddings/oleObject5.bin"/><Relationship Id="rId10" Type="http://schemas.openxmlformats.org/officeDocument/2006/relationships/image" Target="../media/image19.emf"/><Relationship Id="rId4" Type="http://schemas.openxmlformats.org/officeDocument/2006/relationships/image" Target="../media/image16.wmf"/><Relationship Id="rId9" Type="http://schemas.openxmlformats.org/officeDocument/2006/relationships/oleObject" Target="../embeddings/oleObject7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image" Target="../media/image27.png"/><Relationship Id="rId7" Type="http://schemas.openxmlformats.org/officeDocument/2006/relationships/image" Target="../media/image25.emf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24.emf"/><Relationship Id="rId4" Type="http://schemas.openxmlformats.org/officeDocument/2006/relationships/oleObject" Target="../embeddings/oleObject9.bin"/><Relationship Id="rId9" Type="http://schemas.openxmlformats.org/officeDocument/2006/relationships/image" Target="../media/image26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4557" y="206062"/>
            <a:ext cx="7778840" cy="221304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11370" y="2585371"/>
            <a:ext cx="9040968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b="1" i="1" kern="0" dirty="0">
                <a:solidFill>
                  <a:srgbClr val="6CBD4B"/>
                </a:solidFill>
                <a:latin typeface="Batang" pitchFamily="18" charset="-127"/>
              </a:rPr>
              <a:t>Dr. Lamia Wagdy Mohamed</a:t>
            </a:r>
            <a:r>
              <a:rPr lang="en-US" sz="5400" i="1" kern="0" dirty="0">
                <a:solidFill>
                  <a:srgbClr val="DFD293"/>
                </a:solidFill>
                <a:latin typeface="Blackadder ITC" panose="04020505051007020D02" pitchFamily="82" charset="0"/>
              </a:rPr>
              <a:t/>
            </a:r>
            <a:br>
              <a:rPr lang="en-US" sz="5400" i="1" kern="0" dirty="0">
                <a:solidFill>
                  <a:srgbClr val="DFD293"/>
                </a:solidFill>
                <a:latin typeface="Blackadder ITC" panose="04020505051007020D02" pitchFamily="82" charset="0"/>
              </a:rPr>
            </a:br>
            <a:r>
              <a:rPr lang="en-US" sz="3400" b="1" i="1" kern="0" dirty="0">
                <a:solidFill>
                  <a:srgbClr val="95EC86"/>
                </a:solidFill>
                <a:latin typeface="Batang" pitchFamily="18" charset="-127"/>
              </a:rPr>
              <a:t>Associate Professor of Pharmaceutical  Organic Chemistry</a:t>
            </a:r>
            <a:r>
              <a:rPr lang="en-US" sz="3600" b="1" i="1" kern="0" dirty="0">
                <a:solidFill>
                  <a:srgbClr val="95EC86"/>
                </a:solidFill>
                <a:latin typeface="Batang" pitchFamily="18" charset="-127"/>
              </a:rPr>
              <a:t/>
            </a:r>
            <a:br>
              <a:rPr lang="en-US" sz="3600" b="1" i="1" kern="0" dirty="0">
                <a:solidFill>
                  <a:srgbClr val="95EC86"/>
                </a:solidFill>
                <a:latin typeface="Batang" pitchFamily="18" charset="-127"/>
              </a:rPr>
            </a:br>
            <a:r>
              <a:rPr lang="en-US" sz="3400" b="1" i="1" kern="0" dirty="0">
                <a:solidFill>
                  <a:srgbClr val="95EC86"/>
                </a:solidFill>
                <a:latin typeface="Batang" pitchFamily="18" charset="-127"/>
              </a:rPr>
              <a:t>Faculty of Pharmacy- Cairo University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9753" y="0"/>
            <a:ext cx="1914310" cy="134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788599"/>
      </p:ext>
    </p:extLst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794" y="0"/>
            <a:ext cx="1914310" cy="134733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27200" y="1347333"/>
            <a:ext cx="9550400" cy="4748667"/>
          </a:xfrm>
        </p:spPr>
        <p:txBody>
          <a:bodyPr/>
          <a:lstStyle/>
          <a:p>
            <a:pPr algn="l" rtl="0"/>
            <a:r>
              <a:rPr lang="en-US" dirty="0" smtClean="0"/>
              <a:t>During mitosis, tightly regulated microtubule dynamics is essential for spindle formation and chromosomal separation. </a:t>
            </a:r>
          </a:p>
          <a:p>
            <a:pPr algn="l" rtl="0"/>
            <a:r>
              <a:rPr lang="en-US" dirty="0" smtClean="0"/>
              <a:t>Targeting tubulin is a successful strategy for cancer therapy.</a:t>
            </a:r>
          </a:p>
          <a:p>
            <a:pPr algn="l" rtl="0"/>
            <a:r>
              <a:rPr lang="en-US" dirty="0"/>
              <a:t>it is highly desirable to develop safe and</a:t>
            </a:r>
          </a:p>
          <a:p>
            <a:pPr marL="0" indent="0" algn="l" rtl="0">
              <a:buNone/>
            </a:pPr>
            <a:r>
              <a:rPr lang="en-US" dirty="0" smtClean="0"/>
              <a:t>  effective </a:t>
            </a:r>
            <a:r>
              <a:rPr lang="en-US" dirty="0"/>
              <a:t>anticancer drugs to treat this disease and </a:t>
            </a:r>
            <a:r>
              <a:rPr lang="en-US" dirty="0" smtClean="0"/>
              <a:t>     to </a:t>
            </a:r>
            <a:r>
              <a:rPr lang="en-US" dirty="0"/>
              <a:t>improve </a:t>
            </a:r>
            <a:r>
              <a:rPr lang="en-US" dirty="0" smtClean="0"/>
              <a:t>the quality </a:t>
            </a:r>
            <a:r>
              <a:rPr lang="en-US" dirty="0"/>
              <a:t>of life of patients with cancer</a:t>
            </a:r>
          </a:p>
        </p:txBody>
      </p:sp>
    </p:spTree>
    <p:extLst>
      <p:ext uri="{BB962C8B-B14F-4D97-AF65-F5344CB8AC3E}">
        <p14:creationId xmlns:p14="http://schemas.microsoft.com/office/powerpoint/2010/main" val="2519558219"/>
      </p:ext>
    </p:extLst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0"/>
            <a:r>
              <a:rPr lang="ar-EG" dirty="0" smtClean="0"/>
              <a:t>        </a:t>
            </a:r>
            <a:r>
              <a:rPr lang="en-US" dirty="0" smtClean="0"/>
              <a:t>Angiogenesis        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75210" y="2173914"/>
            <a:ext cx="4580913" cy="308066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437" y="81242"/>
            <a:ext cx="1941623" cy="1366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913688"/>
      </p:ext>
    </p:extLst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915" y="0"/>
            <a:ext cx="1914310" cy="134733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 rtl="0">
              <a:buNone/>
            </a:pPr>
            <a:r>
              <a:rPr lang="en-US" dirty="0" smtClean="0">
                <a:latin typeface="TTFFA6o00"/>
              </a:rPr>
              <a:t>Considerable </a:t>
            </a:r>
            <a:r>
              <a:rPr lang="en-US" dirty="0">
                <a:latin typeface="TTFFA6o00"/>
              </a:rPr>
              <a:t>amount of research </a:t>
            </a:r>
            <a:r>
              <a:rPr lang="en-US" dirty="0" smtClean="0">
                <a:latin typeface="TTFFA6o00"/>
              </a:rPr>
              <a:t>focuses on </a:t>
            </a:r>
            <a:r>
              <a:rPr lang="en-US" dirty="0" err="1">
                <a:latin typeface="TTFFA6o00"/>
              </a:rPr>
              <a:t>benzotriazepinones</a:t>
            </a:r>
            <a:r>
              <a:rPr lang="en-US" dirty="0">
                <a:latin typeface="TTFFA6o00"/>
              </a:rPr>
              <a:t> and </a:t>
            </a:r>
            <a:r>
              <a:rPr lang="en-US" dirty="0" err="1">
                <a:latin typeface="TTFFA6o00"/>
              </a:rPr>
              <a:t>benzodiazepinones</a:t>
            </a:r>
            <a:r>
              <a:rPr lang="en-US" dirty="0">
                <a:latin typeface="TTFFA6o00"/>
              </a:rPr>
              <a:t> due </a:t>
            </a:r>
            <a:r>
              <a:rPr lang="en-US" dirty="0" smtClean="0">
                <a:latin typeface="TTFFA6o00"/>
              </a:rPr>
              <a:t>to their specificity on </a:t>
            </a:r>
            <a:r>
              <a:rPr lang="en-US" dirty="0">
                <a:latin typeface="TTFFA6o00"/>
              </a:rPr>
              <a:t>different types </a:t>
            </a:r>
            <a:r>
              <a:rPr lang="en-US" dirty="0" smtClean="0">
                <a:latin typeface="TTFFA6o00"/>
              </a:rPr>
              <a:t>of normal </a:t>
            </a:r>
            <a:r>
              <a:rPr lang="en-US" dirty="0">
                <a:latin typeface="TTFFA6o00"/>
              </a:rPr>
              <a:t>and cancer cells</a:t>
            </a:r>
            <a:r>
              <a:rPr lang="en-US" dirty="0" smtClean="0">
                <a:latin typeface="TTFFA6o00"/>
              </a:rPr>
              <a:t>.</a:t>
            </a:r>
          </a:p>
          <a:p>
            <a:pPr marL="0" indent="0" algn="l" rtl="0">
              <a:buNone/>
            </a:pPr>
            <a:r>
              <a:rPr lang="en-GB" dirty="0"/>
              <a:t>1,4-benzodiazepine has unique structure that mimics the peptide linkage. This interesting observation completely shifted the interest of medicinal chemist for [1,4]-benzodiazepine from CNS acting drugs to anticancer agent. </a:t>
            </a:r>
            <a:endParaRPr lang="en-GB" dirty="0" smtClean="0"/>
          </a:p>
          <a:p>
            <a:pPr algn="l" rtl="0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0620" y="6344286"/>
            <a:ext cx="6903076" cy="513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263823"/>
      </p:ext>
    </p:extLst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During last few decades, large number of reports has appeared in the literature highlighting the anticancer activity of [1,4]-benzodiazepines.</a:t>
            </a:r>
          </a:p>
          <a:p>
            <a:pPr algn="l" rtl="0"/>
            <a:r>
              <a:rPr lang="en-US" dirty="0" smtClean="0"/>
              <a:t> Several derivatives of 1,3,4-benzotriazepine have been synthesized and showed distinctive antitumor activity</a:t>
            </a:r>
          </a:p>
          <a:p>
            <a:pPr marL="0" indent="0" algn="l" rtl="0">
              <a:buNone/>
            </a:pPr>
            <a:r>
              <a:rPr lang="en-US" dirty="0" smtClean="0"/>
              <a:t>    </a:t>
            </a:r>
            <a:r>
              <a:rPr lang="en-US" sz="800" dirty="0" smtClean="0">
                <a:solidFill>
                  <a:srgbClr val="2197D2"/>
                </a:solidFill>
                <a:latin typeface="AdvOT863180fb"/>
              </a:rPr>
              <a:t>European Journal of Medicinal Chemistry 89 (2015) 147</a:t>
            </a:r>
            <a:r>
              <a:rPr lang="en-US" sz="800" dirty="0" smtClean="0">
                <a:solidFill>
                  <a:srgbClr val="2197D2"/>
                </a:solidFill>
                <a:latin typeface="AdvPS44A44B"/>
              </a:rPr>
              <a:t>e</a:t>
            </a:r>
            <a:r>
              <a:rPr lang="en-US" sz="800" dirty="0" smtClean="0">
                <a:solidFill>
                  <a:srgbClr val="2197D2"/>
                </a:solidFill>
                <a:latin typeface="AdvOT863180fb"/>
              </a:rPr>
              <a:t>155</a:t>
            </a:r>
          </a:p>
          <a:p>
            <a:pPr marL="457200" indent="-457200" algn="l" rtl="0">
              <a:lnSpc>
                <a:spcPct val="115000"/>
              </a:lnSpc>
              <a:spcAft>
                <a:spcPts val="0"/>
              </a:spcAft>
            </a:pPr>
            <a:r>
              <a:rPr lang="en-GB" sz="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Sinha, J., </a:t>
            </a:r>
            <a:r>
              <a:rPr lang="en-GB" sz="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Kurup</a:t>
            </a:r>
            <a:r>
              <a:rPr lang="en-GB" sz="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A., </a:t>
            </a:r>
            <a:r>
              <a:rPr lang="en-GB" sz="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Paleti</a:t>
            </a:r>
            <a:r>
              <a:rPr lang="en-GB" sz="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A., and Gupta, S. Quantitative structure-activity relationship study on some </a:t>
            </a:r>
            <a:r>
              <a:rPr lang="en-GB" sz="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nonepeptidal</a:t>
            </a:r>
            <a:r>
              <a:rPr lang="en-GB" sz="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cholecystokinin antagonists. </a:t>
            </a:r>
            <a:r>
              <a:rPr lang="en-GB" sz="8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Bioorg</a:t>
            </a:r>
            <a:r>
              <a:rPr lang="en-GB" sz="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&amp; Med. Chem.</a:t>
            </a:r>
            <a:r>
              <a:rPr lang="en-GB" sz="800" i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en-GB" sz="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7</a:t>
            </a:r>
            <a:r>
              <a:rPr lang="en-GB" sz="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en-GB" sz="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1127-1130 (1999).</a:t>
            </a:r>
            <a:endParaRPr lang="en-US" sz="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l" rtl="0">
              <a:buNone/>
            </a:pPr>
            <a:endParaRPr lang="en-US" sz="800" dirty="0" smtClean="0">
              <a:solidFill>
                <a:srgbClr val="2197D2"/>
              </a:solidFill>
              <a:latin typeface="AdvOT863180fb"/>
            </a:endParaRPr>
          </a:p>
          <a:p>
            <a:pPr algn="l" rtl="0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85" y="100467"/>
            <a:ext cx="1914310" cy="134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339661"/>
      </p:ext>
    </p:extLst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334" y="99277"/>
            <a:ext cx="1914310" cy="134733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77869" y="1645387"/>
            <a:ext cx="2169551" cy="167969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</p:pic>
      <p:sp>
        <p:nvSpPr>
          <p:cNvPr id="6" name="Rectangle 5"/>
          <p:cNvSpPr/>
          <p:nvPr/>
        </p:nvSpPr>
        <p:spPr>
          <a:xfrm>
            <a:off x="2110501" y="3722636"/>
            <a:ext cx="1402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Devazepide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1698" y="1749304"/>
            <a:ext cx="1943664" cy="167969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</p:pic>
      <p:sp>
        <p:nvSpPr>
          <p:cNvPr id="8" name="Rectangle 7"/>
          <p:cNvSpPr/>
          <p:nvPr/>
        </p:nvSpPr>
        <p:spPr>
          <a:xfrm>
            <a:off x="4757942" y="3730504"/>
            <a:ext cx="1184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Asperlicin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9738" y="1682482"/>
            <a:ext cx="2665371" cy="200062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</p:pic>
      <p:sp>
        <p:nvSpPr>
          <p:cNvPr id="10" name="Rectangle 9"/>
          <p:cNvSpPr/>
          <p:nvPr/>
        </p:nvSpPr>
        <p:spPr>
          <a:xfrm>
            <a:off x="7168804" y="6001601"/>
            <a:ext cx="48526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J Label </a:t>
            </a:r>
            <a:r>
              <a:rPr lang="en-US" dirty="0" err="1"/>
              <a:t>Compd</a:t>
            </a:r>
            <a:r>
              <a:rPr lang="en-US" dirty="0"/>
              <a:t> </a:t>
            </a:r>
            <a:r>
              <a:rPr lang="en-US" dirty="0" err="1"/>
              <a:t>Radiopharm</a:t>
            </a:r>
            <a:r>
              <a:rPr lang="en-US" dirty="0"/>
              <a:t> 2006; 49: 71–76.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47109" y="392636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N-(1-methyl-2-oxo-5-phenyl-2,3-dihydro-1Hbenzo[</a:t>
            </a:r>
          </a:p>
          <a:p>
            <a:r>
              <a:rPr lang="en-US" dirty="0"/>
              <a:t>e][1,4]diazepin-3-yl)-</a:t>
            </a:r>
            <a:r>
              <a:rPr lang="en-US" dirty="0" err="1"/>
              <a:t>benzamide</a:t>
            </a:r>
            <a:r>
              <a:rPr lang="en-US" dirty="0"/>
              <a:t>-[carboxyl-14C]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29411" y="4643120"/>
            <a:ext cx="2021693" cy="172781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</p:pic>
      <p:sp>
        <p:nvSpPr>
          <p:cNvPr id="13" name="Rectangle 12"/>
          <p:cNvSpPr/>
          <p:nvPr/>
        </p:nvSpPr>
        <p:spPr>
          <a:xfrm>
            <a:off x="2810298" y="6335737"/>
            <a:ext cx="37113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dirty="0"/>
              <a:t>Biopolymers, Vol. 56, 55–76 (2001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9751603"/>
      </p:ext>
    </p:extLst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1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826" y="0"/>
            <a:ext cx="1914310" cy="134733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27200" y="1657371"/>
            <a:ext cx="9550400" cy="4419600"/>
          </a:xfrm>
        </p:spPr>
        <p:txBody>
          <a:bodyPr/>
          <a:lstStyle/>
          <a:p>
            <a:pPr algn="l" rtl="0"/>
            <a:r>
              <a:rPr lang="en-US" dirty="0" smtClean="0"/>
              <a:t>Many natural and synthetic products of varied structures bind to the colchicine site of tubulin</a:t>
            </a:r>
          </a:p>
          <a:p>
            <a:pPr algn="l" rtl="0"/>
            <a:r>
              <a:rPr lang="en-GB" dirty="0" smtClean="0"/>
              <a:t>As: </a:t>
            </a:r>
            <a:r>
              <a:rPr lang="en-GB" dirty="0" err="1" smtClean="0"/>
              <a:t>Isaindigotone</a:t>
            </a:r>
            <a:r>
              <a:rPr lang="en-GB" dirty="0" smtClean="0"/>
              <a:t>    </a:t>
            </a:r>
            <a:r>
              <a:rPr lang="en-GB" dirty="0" err="1" smtClean="0"/>
              <a:t>Combretastatin</a:t>
            </a:r>
            <a:r>
              <a:rPr lang="en-GB" dirty="0" smtClean="0"/>
              <a:t>  	</a:t>
            </a:r>
            <a:r>
              <a:rPr lang="en-GB" dirty="0" err="1" smtClean="0"/>
              <a:t>phenstatin</a:t>
            </a:r>
            <a:r>
              <a:rPr lang="en-GB" dirty="0" smtClean="0"/>
              <a:t>          </a:t>
            </a:r>
          </a:p>
          <a:p>
            <a:pPr algn="l" rtl="0"/>
            <a:r>
              <a:rPr lang="en-GB" dirty="0"/>
              <a:t> </a:t>
            </a:r>
            <a:r>
              <a:rPr lang="en-GB" dirty="0" smtClean="0"/>
              <a:t>                                       </a:t>
            </a:r>
          </a:p>
          <a:p>
            <a:pPr algn="l" rtl="0"/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5266998"/>
              </p:ext>
            </p:extLst>
          </p:nvPr>
        </p:nvGraphicFramePr>
        <p:xfrm>
          <a:off x="2372295" y="3311368"/>
          <a:ext cx="1962150" cy="2887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9" name="CS ChemDraw Drawing" r:id="rId4" imgW="1962263" imgH="2887619" progId="ChemDraw.Document.6.0">
                  <p:embed/>
                </p:oleObj>
              </mc:Choice>
              <mc:Fallback>
                <p:oleObj name="CS ChemDraw Drawing" r:id="rId4" imgW="1962263" imgH="2887619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372295" y="3311368"/>
                        <a:ext cx="1962150" cy="2887663"/>
                      </a:xfrm>
                      <a:prstGeom prst="rect">
                        <a:avLst/>
                      </a:prstGeom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6724631"/>
              </p:ext>
            </p:extLst>
          </p:nvPr>
        </p:nvGraphicFramePr>
        <p:xfrm>
          <a:off x="8223348" y="3924792"/>
          <a:ext cx="3251200" cy="1687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0" name="CS ChemDraw Drawing" r:id="rId6" imgW="3251653" imgH="1688152" progId="ChemDraw.Document.6.0">
                  <p:embed/>
                </p:oleObj>
              </mc:Choice>
              <mc:Fallback>
                <p:oleObj name="CS ChemDraw Drawing" r:id="rId6" imgW="3251653" imgH="1688152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223348" y="3924792"/>
                        <a:ext cx="3251200" cy="1687513"/>
                      </a:xfrm>
                      <a:prstGeom prst="rect">
                        <a:avLst/>
                      </a:prstGeom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9627221"/>
              </p:ext>
            </p:extLst>
          </p:nvPr>
        </p:nvGraphicFramePr>
        <p:xfrm>
          <a:off x="4979540" y="3692030"/>
          <a:ext cx="3045719" cy="192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1" name="CS ChemDraw Drawing" r:id="rId8" imgW="3582605" imgH="2259793" progId="ChemDraw.Document.6.0">
                  <p:embed/>
                </p:oleObj>
              </mc:Choice>
              <mc:Fallback>
                <p:oleObj name="CS ChemDraw Drawing" r:id="rId8" imgW="3582605" imgH="2259793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979540" y="3692030"/>
                        <a:ext cx="3045719" cy="1920275"/>
                      </a:xfrm>
                      <a:prstGeom prst="rect">
                        <a:avLst/>
                      </a:prstGeom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77819813"/>
      </p:ext>
    </p:extLst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ar-EG" dirty="0" smtClean="0"/>
              <a:t>           </a:t>
            </a:r>
            <a:r>
              <a:rPr lang="en-GB" dirty="0" smtClean="0"/>
              <a:t>Scheme: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2038833"/>
              </p:ext>
            </p:extLst>
          </p:nvPr>
        </p:nvGraphicFramePr>
        <p:xfrm>
          <a:off x="2104891" y="1832042"/>
          <a:ext cx="1217613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8" name="CS ChemDraw Drawing" r:id="rId3" imgW="1217160" imgH="1086120" progId="ChemDraw.Document.6.0">
                  <p:embed/>
                </p:oleObj>
              </mc:Choice>
              <mc:Fallback>
                <p:oleObj name="CS ChemDraw Drawing" r:id="rId3" imgW="1217160" imgH="1086120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4891" y="1832042"/>
                        <a:ext cx="1217613" cy="1085850"/>
                      </a:xfrm>
                      <a:prstGeom prst="rect">
                        <a:avLst/>
                      </a:prstGeom>
                      <a:solidFill>
                        <a:schemeClr val="accent5"/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5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9254376"/>
              </p:ext>
            </p:extLst>
          </p:nvPr>
        </p:nvGraphicFramePr>
        <p:xfrm>
          <a:off x="3797691" y="2063817"/>
          <a:ext cx="1236663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9" name="CS ChemDraw Drawing" r:id="rId5" imgW="1235880" imgH="621720" progId="ChemDraw.Document.6.0">
                  <p:embed/>
                </p:oleObj>
              </mc:Choice>
              <mc:Fallback>
                <p:oleObj name="CS ChemDraw Drawing" r:id="rId5" imgW="1235880" imgH="621720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97691" y="2063817"/>
                        <a:ext cx="1236663" cy="622300"/>
                      </a:xfrm>
                      <a:prstGeom prst="rect">
                        <a:avLst/>
                      </a:prstGeom>
                      <a:solidFill>
                        <a:schemeClr val="accent5"/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6295763"/>
              </p:ext>
            </p:extLst>
          </p:nvPr>
        </p:nvGraphicFramePr>
        <p:xfrm>
          <a:off x="5509541" y="1877990"/>
          <a:ext cx="1158875" cy="1230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" name="CS ChemDraw Drawing" r:id="rId7" imgW="1158840" imgH="1230840" progId="ChemDraw.Document.6.0">
                  <p:embed/>
                </p:oleObj>
              </mc:Choice>
              <mc:Fallback>
                <p:oleObj name="CS ChemDraw Drawing" r:id="rId7" imgW="1158840" imgH="1230840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9541" y="1877990"/>
                        <a:ext cx="1158875" cy="1230312"/>
                      </a:xfrm>
                      <a:prstGeom prst="rect">
                        <a:avLst/>
                      </a:prstGeom>
                      <a:solidFill>
                        <a:schemeClr val="accent5"/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9331608"/>
              </p:ext>
            </p:extLst>
          </p:nvPr>
        </p:nvGraphicFramePr>
        <p:xfrm>
          <a:off x="5386388" y="4500563"/>
          <a:ext cx="2232025" cy="1795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" name="CS ChemDraw Drawing" r:id="rId9" imgW="2232320" imgH="1794864" progId="ChemDraw.Document.6.0">
                  <p:embed/>
                </p:oleObj>
              </mc:Choice>
              <mc:Fallback>
                <p:oleObj name="CS ChemDraw Drawing" r:id="rId9" imgW="2232320" imgH="1794864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386388" y="4500563"/>
                        <a:ext cx="2232025" cy="1795462"/>
                      </a:xfrm>
                      <a:prstGeom prst="rect">
                        <a:avLst/>
                      </a:prstGeom>
                      <a:solidFill>
                        <a:schemeClr val="accent5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7055333"/>
              </p:ext>
            </p:extLst>
          </p:nvPr>
        </p:nvGraphicFramePr>
        <p:xfrm>
          <a:off x="6015953" y="3108302"/>
          <a:ext cx="652463" cy="1309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" name="CS ChemDraw Drawing" r:id="rId11" imgW="652070" imgH="1310326" progId="ChemDraw.Document.6.0">
                  <p:embed/>
                </p:oleObj>
              </mc:Choice>
              <mc:Fallback>
                <p:oleObj name="CS ChemDraw Drawing" r:id="rId11" imgW="652070" imgH="1310326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015953" y="3108302"/>
                        <a:ext cx="652463" cy="1309687"/>
                      </a:xfrm>
                      <a:prstGeom prst="rect">
                        <a:avLst/>
                      </a:prstGeom>
                      <a:solidFill>
                        <a:schemeClr val="accent5"/>
                      </a:solidFill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47736" y="27010"/>
            <a:ext cx="1914310" cy="134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308137"/>
      </p:ext>
    </p:extLst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GB" dirty="0" smtClean="0"/>
              <a:t>        First step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98502" y="1676400"/>
            <a:ext cx="7559898" cy="4419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879" y="0"/>
            <a:ext cx="1914310" cy="134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929977"/>
      </p:ext>
    </p:extLst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         Second step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GB" dirty="0" smtClean="0"/>
              <a:t>The use of aldehydes substituted with hydroxyl and </a:t>
            </a:r>
            <a:r>
              <a:rPr lang="en-GB" dirty="0" err="1" smtClean="0"/>
              <a:t>methoxy</a:t>
            </a:r>
            <a:r>
              <a:rPr lang="en-GB" dirty="0" smtClean="0"/>
              <a:t> groups to compare </a:t>
            </a:r>
          </a:p>
          <a:p>
            <a:pPr algn="l" rtl="0"/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5083063"/>
              </p:ext>
            </p:extLst>
          </p:nvPr>
        </p:nvGraphicFramePr>
        <p:xfrm>
          <a:off x="2238062" y="3308320"/>
          <a:ext cx="8128000" cy="24485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22061"/>
                <a:gridCol w="4105939"/>
              </a:tblGrid>
              <a:tr h="489707">
                <a:tc>
                  <a:txBody>
                    <a:bodyPr/>
                    <a:lstStyle/>
                    <a:p>
                      <a:r>
                        <a:rPr lang="en-GB" dirty="0" smtClean="0"/>
                        <a:t> </a:t>
                      </a:r>
                      <a:r>
                        <a:rPr lang="en-GB" b="0" dirty="0" smtClean="0">
                          <a:solidFill>
                            <a:schemeClr val="bg2"/>
                          </a:solidFill>
                        </a:rPr>
                        <a:t>4- hydroxyl (I)</a:t>
                      </a:r>
                      <a:endParaRPr lang="en-US" b="0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chemeClr val="bg2"/>
                          </a:solidFill>
                        </a:rPr>
                        <a:t>2,4-dihydroxy ( II)          </a:t>
                      </a:r>
                      <a:endParaRPr lang="en-US" b="0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89707">
                <a:tc>
                  <a:txBody>
                    <a:bodyPr/>
                    <a:lstStyle/>
                    <a:p>
                      <a:r>
                        <a:rPr lang="en-GB" dirty="0" smtClean="0"/>
                        <a:t>2-Hydroxy   ( III 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2- </a:t>
                      </a:r>
                      <a:r>
                        <a:rPr lang="en-GB" dirty="0" err="1" smtClean="0"/>
                        <a:t>methoxy</a:t>
                      </a:r>
                      <a:r>
                        <a:rPr lang="en-GB" dirty="0" smtClean="0"/>
                        <a:t> ( IV)</a:t>
                      </a:r>
                      <a:endParaRPr lang="en-US" dirty="0"/>
                    </a:p>
                  </a:txBody>
                  <a:tcPr/>
                </a:tc>
              </a:tr>
              <a:tr h="489707">
                <a:tc>
                  <a:txBody>
                    <a:bodyPr/>
                    <a:lstStyle/>
                    <a:p>
                      <a:r>
                        <a:rPr lang="en-GB" dirty="0" smtClean="0"/>
                        <a:t>3,4-dihydroxy ( V)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3,4-dimethoxy ( VI)</a:t>
                      </a:r>
                      <a:endParaRPr lang="en-US" dirty="0"/>
                    </a:p>
                  </a:txBody>
                  <a:tcPr/>
                </a:tc>
              </a:tr>
              <a:tr h="489707">
                <a:tc>
                  <a:txBody>
                    <a:bodyPr/>
                    <a:lstStyle/>
                    <a:p>
                      <a:r>
                        <a:rPr lang="en-GB" dirty="0" smtClean="0"/>
                        <a:t>3,4,5-trihydroxy ( VII)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3,4,5-trimethoxy ( VIII)</a:t>
                      </a:r>
                    </a:p>
                  </a:txBody>
                  <a:tcPr/>
                </a:tc>
              </a:tr>
              <a:tr h="48970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2147666"/>
              </p:ext>
            </p:extLst>
          </p:nvPr>
        </p:nvGraphicFramePr>
        <p:xfrm>
          <a:off x="2238062" y="5279514"/>
          <a:ext cx="8128000" cy="43870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128000"/>
              </a:tblGrid>
              <a:tr h="438705">
                <a:tc>
                  <a:txBody>
                    <a:bodyPr/>
                    <a:lstStyle/>
                    <a:p>
                      <a:r>
                        <a:rPr lang="en-US" dirty="0" smtClean="0"/>
                        <a:t>                                            </a:t>
                      </a:r>
                      <a:r>
                        <a:rPr lang="en-US" b="0" dirty="0" smtClean="0">
                          <a:solidFill>
                            <a:schemeClr val="bg2"/>
                          </a:solidFill>
                        </a:rPr>
                        <a:t>3-methoxy-4-hydroxyl ( IX)</a:t>
                      </a:r>
                      <a:endParaRPr lang="en-US" b="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848" y="0"/>
            <a:ext cx="1914310" cy="1347333"/>
          </a:xfrm>
          <a:prstGeom prst="rect">
            <a:avLst/>
          </a:prstGeom>
        </p:spPr>
      </p:pic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0752278"/>
              </p:ext>
            </p:extLst>
          </p:nvPr>
        </p:nvGraphicFramePr>
        <p:xfrm>
          <a:off x="2307101" y="5840306"/>
          <a:ext cx="8007644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03822"/>
                <a:gridCol w="4003822"/>
              </a:tblGrid>
              <a:tr h="370840"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chemeClr val="bg2"/>
                          </a:solidFill>
                        </a:rPr>
                        <a:t>3-Pyridyl (X)</a:t>
                      </a:r>
                      <a:endParaRPr lang="en-US" b="0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chemeClr val="bg2"/>
                          </a:solidFill>
                        </a:rPr>
                        <a:t>4- </a:t>
                      </a:r>
                      <a:r>
                        <a:rPr lang="en-GB" b="0" dirty="0" err="1" smtClean="0">
                          <a:solidFill>
                            <a:schemeClr val="bg2"/>
                          </a:solidFill>
                        </a:rPr>
                        <a:t>Pyridyl</a:t>
                      </a:r>
                      <a:r>
                        <a:rPr lang="en-GB" b="0" dirty="0" smtClean="0">
                          <a:solidFill>
                            <a:schemeClr val="bg2"/>
                          </a:solidFill>
                        </a:rPr>
                        <a:t> ( XI)</a:t>
                      </a:r>
                      <a:endParaRPr lang="en-US" b="0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25000"/>
                        <a:lumOff val="75000"/>
                      </a:schemeClr>
                    </a:solidFill>
                  </a:tcPr>
                </a:tc>
              </a:tr>
              <a:tr h="370840">
                <a:tc gridSpan="2">
                  <a:txBody>
                    <a:bodyPr/>
                    <a:lstStyle/>
                    <a:p>
                      <a:r>
                        <a:rPr lang="en-GB" dirty="0" smtClean="0"/>
                        <a:t>                                       4-(N,N-dimethyl</a:t>
                      </a:r>
                      <a:r>
                        <a:rPr lang="en-GB" baseline="0" dirty="0" smtClean="0"/>
                        <a:t> amino)  ( XII)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2724890"/>
      </p:ext>
    </p:extLst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ar-EG" dirty="0" smtClean="0"/>
              <a:t>         </a:t>
            </a:r>
            <a:r>
              <a:rPr lang="en-US" dirty="0" smtClean="0"/>
              <a:t>Tubulin Polymerase with </a:t>
            </a:r>
            <a:br>
              <a:rPr lang="en-US" dirty="0" smtClean="0"/>
            </a:br>
            <a:r>
              <a:rPr lang="en-US" dirty="0" smtClean="0"/>
              <a:t>                 compound VI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29" y="0"/>
            <a:ext cx="1914310" cy="1347333"/>
          </a:xfrm>
          <a:prstGeom prst="rect">
            <a:avLst/>
          </a:prstGeom>
        </p:spPr>
      </p:pic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076" y="1634197"/>
            <a:ext cx="6363159" cy="4419600"/>
          </a:xfrm>
        </p:spPr>
      </p:pic>
    </p:spTree>
    <p:extLst>
      <p:ext uri="{BB962C8B-B14F-4D97-AF65-F5344CB8AC3E}">
        <p14:creationId xmlns:p14="http://schemas.microsoft.com/office/powerpoint/2010/main" val="2530958523"/>
      </p:ext>
    </p:extLst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Tubulin Polymerase with </a:t>
            </a:r>
            <a:br>
              <a:rPr lang="en-US" dirty="0"/>
            </a:br>
            <a:r>
              <a:rPr lang="en-US" dirty="0"/>
              <a:t>           </a:t>
            </a:r>
            <a:r>
              <a:rPr lang="en-US" dirty="0" smtClean="0"/>
              <a:t> </a:t>
            </a:r>
            <a:r>
              <a:rPr lang="en-US" dirty="0"/>
              <a:t>compound </a:t>
            </a:r>
            <a:r>
              <a:rPr lang="en-US" dirty="0" smtClean="0"/>
              <a:t>VI </a:t>
            </a:r>
            <a:br>
              <a:rPr lang="en-US" dirty="0" smtClean="0"/>
            </a:br>
            <a:r>
              <a:rPr lang="en-US" dirty="0" smtClean="0"/>
              <a:t>overlapped with colchicine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558" y="2028093"/>
            <a:ext cx="5698768" cy="44196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011" y="0"/>
            <a:ext cx="1914310" cy="134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657080"/>
      </p:ext>
    </p:extLst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       Pharmacological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GB" dirty="0" smtClean="0"/>
              <a:t>XII                                II                        III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214" y="0"/>
            <a:ext cx="1914310" cy="1353429"/>
          </a:xfrm>
          <a:prstGeom prst="rect">
            <a:avLst/>
          </a:prstGeom>
        </p:spPr>
      </p:pic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5611513"/>
              </p:ext>
            </p:extLst>
          </p:nvPr>
        </p:nvGraphicFramePr>
        <p:xfrm>
          <a:off x="1767024" y="2383301"/>
          <a:ext cx="2413000" cy="220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CS ChemDraw Drawing" r:id="rId4" imgW="2412358" imgH="2206626" progId="ChemDraw.Document.6.0">
                  <p:embed/>
                </p:oleObj>
              </mc:Choice>
              <mc:Fallback>
                <p:oleObj name="CS ChemDraw Drawing" r:id="rId4" imgW="2412358" imgH="2206626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767024" y="2383301"/>
                        <a:ext cx="2413000" cy="2206625"/>
                      </a:xfrm>
                      <a:prstGeom prst="rect">
                        <a:avLst/>
                      </a:prstGeom>
                      <a:solidFill>
                        <a:schemeClr val="accent5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7112433"/>
              </p:ext>
            </p:extLst>
          </p:nvPr>
        </p:nvGraphicFramePr>
        <p:xfrm>
          <a:off x="8496886" y="2486905"/>
          <a:ext cx="2560320" cy="19162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CS ChemDraw Drawing" r:id="rId6" imgW="2139275" imgH="1770354" progId="ChemDraw.Document.6.0">
                  <p:embed/>
                </p:oleObj>
              </mc:Choice>
              <mc:Fallback>
                <p:oleObj name="CS ChemDraw Drawing" r:id="rId6" imgW="2139275" imgH="1770354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496886" y="2486905"/>
                        <a:ext cx="2560320" cy="1916283"/>
                      </a:xfrm>
                      <a:prstGeom prst="rect">
                        <a:avLst/>
                      </a:prstGeom>
                      <a:solidFill>
                        <a:schemeClr val="accent5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9494932"/>
              </p:ext>
            </p:extLst>
          </p:nvPr>
        </p:nvGraphicFramePr>
        <p:xfrm>
          <a:off x="5389472" y="2468527"/>
          <a:ext cx="2277420" cy="19346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CS ChemDraw Drawing" r:id="rId8" imgW="2105613" imgH="1849916" progId="ChemDraw.Document.6.0">
                  <p:embed/>
                </p:oleObj>
              </mc:Choice>
              <mc:Fallback>
                <p:oleObj name="CS ChemDraw Drawing" r:id="rId8" imgW="2105613" imgH="1849916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389472" y="2468527"/>
                        <a:ext cx="2277420" cy="1934661"/>
                      </a:xfrm>
                      <a:prstGeom prst="rect">
                        <a:avLst/>
                      </a:prstGeom>
                      <a:solidFill>
                        <a:schemeClr val="accent5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70249087"/>
      </p:ext>
    </p:extLst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310" y="154745"/>
            <a:ext cx="10452295" cy="6471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694527"/>
      </p:ext>
    </p:extLst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قالب تصميم أنابيب الاختبار المتوهجة">
  <a:themeElements>
    <a:clrScheme name="قالب تصميم أنابيب الاختبار المتوهجة 6">
      <a:dk1>
        <a:srgbClr val="5C1F00"/>
      </a:dk1>
      <a:lt1>
        <a:srgbClr val="FFFFCC"/>
      </a:lt1>
      <a:dk2>
        <a:srgbClr val="7E2A00"/>
      </a:dk2>
      <a:lt2>
        <a:srgbClr val="DFD293"/>
      </a:lt2>
      <a:accent1>
        <a:srgbClr val="FF6600"/>
      </a:accent1>
      <a:accent2>
        <a:srgbClr val="DF8F3F"/>
      </a:accent2>
      <a:accent3>
        <a:srgbClr val="C0ACAA"/>
      </a:accent3>
      <a:accent4>
        <a:srgbClr val="DADAAE"/>
      </a:accent4>
      <a:accent5>
        <a:srgbClr val="FFB8AA"/>
      </a:accent5>
      <a:accent6>
        <a:srgbClr val="CA8138"/>
      </a:accent6>
      <a:hlink>
        <a:srgbClr val="FFFF99"/>
      </a:hlink>
      <a:folHlink>
        <a:srgbClr val="FFCC99"/>
      </a:folHlink>
    </a:clrScheme>
    <a:fontScheme name="قالب تصميم أنابيب الاختبار المتوهجة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Black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Black" pitchFamily="34" charset="0"/>
            <a:cs typeface="Arial" charset="0"/>
          </a:defRPr>
        </a:defPPr>
      </a:lstStyle>
    </a:lnDef>
  </a:objectDefaults>
  <a:extraClrSchemeLst>
    <a:extraClrScheme>
      <a:clrScheme name="قالب تصميم أنابيب الاختبار المتوهجة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قالب تصميم أنابيب الاختبار المتوهجة 2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C0C0C0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737373"/>
        </a:accent6>
        <a:hlink>
          <a:srgbClr val="4D4D4D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قالب تصميم أنابيب الاختبار المتوهجة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EEEC2"/>
        </a:accent1>
        <a:accent2>
          <a:srgbClr val="653A01"/>
        </a:accent2>
        <a:accent3>
          <a:srgbClr val="FFFFFF"/>
        </a:accent3>
        <a:accent4>
          <a:srgbClr val="000000"/>
        </a:accent4>
        <a:accent5>
          <a:srgbClr val="FEF5DD"/>
        </a:accent5>
        <a:accent6>
          <a:srgbClr val="5B3401"/>
        </a:accent6>
        <a:hlink>
          <a:srgbClr val="009999"/>
        </a:hlink>
        <a:folHlink>
          <a:srgbClr val="CC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قالب تصميم أنابيب الاختبار المتوهجة 4">
        <a:dk1>
          <a:srgbClr val="462300"/>
        </a:dk1>
        <a:lt1>
          <a:srgbClr val="FFFFFF"/>
        </a:lt1>
        <a:dk2>
          <a:srgbClr val="000000"/>
        </a:dk2>
        <a:lt2>
          <a:srgbClr val="808080"/>
        </a:lt2>
        <a:accent1>
          <a:srgbClr val="FFE499"/>
        </a:accent1>
        <a:accent2>
          <a:srgbClr val="FCA416"/>
        </a:accent2>
        <a:accent3>
          <a:srgbClr val="FFFFFF"/>
        </a:accent3>
        <a:accent4>
          <a:srgbClr val="3A1C00"/>
        </a:accent4>
        <a:accent5>
          <a:srgbClr val="FFEFCA"/>
        </a:accent5>
        <a:accent6>
          <a:srgbClr val="E49413"/>
        </a:accent6>
        <a:hlink>
          <a:srgbClr val="663300"/>
        </a:hlink>
        <a:folHlink>
          <a:srgbClr val="A5002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قالب تصميم أنابيب الاختبار المتوهجة 5">
        <a:dk1>
          <a:srgbClr val="422100"/>
        </a:dk1>
        <a:lt1>
          <a:srgbClr val="FFFFCC"/>
        </a:lt1>
        <a:dk2>
          <a:srgbClr val="000000"/>
        </a:dk2>
        <a:lt2>
          <a:srgbClr val="969696"/>
        </a:lt2>
        <a:accent1>
          <a:srgbClr val="FFFFCC"/>
        </a:accent1>
        <a:accent2>
          <a:srgbClr val="E7B96F"/>
        </a:accent2>
        <a:accent3>
          <a:srgbClr val="FFFFE2"/>
        </a:accent3>
        <a:accent4>
          <a:srgbClr val="371B00"/>
        </a:accent4>
        <a:accent5>
          <a:srgbClr val="FFFFE2"/>
        </a:accent5>
        <a:accent6>
          <a:srgbClr val="D1A764"/>
        </a:accent6>
        <a:hlink>
          <a:srgbClr val="0066CC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قالب تصميم أنابيب الاختبار المتوهجة 6">
        <a:dk1>
          <a:srgbClr val="5C1F00"/>
        </a:dk1>
        <a:lt1>
          <a:srgbClr val="FFFFCC"/>
        </a:lt1>
        <a:dk2>
          <a:srgbClr val="7E2A00"/>
        </a:dk2>
        <a:lt2>
          <a:srgbClr val="DFD293"/>
        </a:lt2>
        <a:accent1>
          <a:srgbClr val="FF6600"/>
        </a:accent1>
        <a:accent2>
          <a:srgbClr val="DF8F3F"/>
        </a:accent2>
        <a:accent3>
          <a:srgbClr val="C0ACAA"/>
        </a:accent3>
        <a:accent4>
          <a:srgbClr val="DADAAE"/>
        </a:accent4>
        <a:accent5>
          <a:srgbClr val="FFB8AA"/>
        </a:accent5>
        <a:accent6>
          <a:srgbClr val="CA8138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قالب تصميم أنابيب الاختبار المتوهجة 7">
        <a:dk1>
          <a:srgbClr val="005A58"/>
        </a:dk1>
        <a:lt1>
          <a:srgbClr val="FFE8A9"/>
        </a:lt1>
        <a:dk2>
          <a:srgbClr val="CC9900"/>
        </a:dk2>
        <a:lt2>
          <a:srgbClr val="FFFF99"/>
        </a:lt2>
        <a:accent1>
          <a:srgbClr val="E0A04A"/>
        </a:accent1>
        <a:accent2>
          <a:srgbClr val="9478BC"/>
        </a:accent2>
        <a:accent3>
          <a:srgbClr val="E2CAAA"/>
        </a:accent3>
        <a:accent4>
          <a:srgbClr val="DAC690"/>
        </a:accent4>
        <a:accent5>
          <a:srgbClr val="EDCDB1"/>
        </a:accent5>
        <a:accent6>
          <a:srgbClr val="866CAA"/>
        </a:accent6>
        <a:hlink>
          <a:srgbClr val="EFE2BD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قالب تصميم أنابيب الاختبار المتوهجة 8">
        <a:dk1>
          <a:srgbClr val="003366"/>
        </a:dk1>
        <a:lt1>
          <a:srgbClr val="E0DFDA"/>
        </a:lt1>
        <a:dk2>
          <a:srgbClr val="B6B6AE"/>
        </a:dk2>
        <a:lt2>
          <a:srgbClr val="FFFFCC"/>
        </a:lt2>
        <a:accent1>
          <a:srgbClr val="DF9C5F"/>
        </a:accent1>
        <a:accent2>
          <a:srgbClr val="CCCC00"/>
        </a:accent2>
        <a:accent3>
          <a:srgbClr val="D7D7D3"/>
        </a:accent3>
        <a:accent4>
          <a:srgbClr val="BFBEBA"/>
        </a:accent4>
        <a:accent5>
          <a:srgbClr val="ECCBB6"/>
        </a:accent5>
        <a:accent6>
          <a:srgbClr val="B9B900"/>
        </a:accent6>
        <a:hlink>
          <a:srgbClr val="FFFFCC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قالب تصميم أنابيب الاختبار المتوهجة 9">
        <a:dk1>
          <a:srgbClr val="777777"/>
        </a:dk1>
        <a:lt1>
          <a:srgbClr val="FFFFCC"/>
        </a:lt1>
        <a:dk2>
          <a:srgbClr val="A1A496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CDCFC9"/>
        </a:accent3>
        <a:accent4>
          <a:srgbClr val="DADAAE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قالب تصميم أنابيب الاختبار المتوهجة 10">
        <a:dk1>
          <a:srgbClr val="2D2015"/>
        </a:dk1>
        <a:lt1>
          <a:srgbClr val="FFEE99"/>
        </a:lt1>
        <a:dk2>
          <a:srgbClr val="523E26"/>
        </a:dk2>
        <a:lt2>
          <a:srgbClr val="DFC08D"/>
        </a:lt2>
        <a:accent1>
          <a:srgbClr val="A0815C"/>
        </a:accent1>
        <a:accent2>
          <a:srgbClr val="8F5F2F"/>
        </a:accent2>
        <a:accent3>
          <a:srgbClr val="B3AFAC"/>
        </a:accent3>
        <a:accent4>
          <a:srgbClr val="DACB82"/>
        </a:accent4>
        <a:accent5>
          <a:srgbClr val="CDC1B5"/>
        </a:accent5>
        <a:accent6>
          <a:srgbClr val="81552A"/>
        </a:accent6>
        <a:hlink>
          <a:srgbClr val="CCB400"/>
        </a:hlink>
        <a:folHlink>
          <a:srgbClr val="E2DAB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قالب تصميم أنابيب الاختبار المتوهجة 11">
        <a:dk1>
          <a:srgbClr val="422100"/>
        </a:dk1>
        <a:lt1>
          <a:srgbClr val="FFEC99"/>
        </a:lt1>
        <a:dk2>
          <a:srgbClr val="000000"/>
        </a:dk2>
        <a:lt2>
          <a:srgbClr val="777777"/>
        </a:lt2>
        <a:accent1>
          <a:srgbClr val="FEECCC"/>
        </a:accent1>
        <a:accent2>
          <a:srgbClr val="FFCC00"/>
        </a:accent2>
        <a:accent3>
          <a:srgbClr val="FFF4CA"/>
        </a:accent3>
        <a:accent4>
          <a:srgbClr val="371B00"/>
        </a:accent4>
        <a:accent5>
          <a:srgbClr val="FEF4E2"/>
        </a:accent5>
        <a:accent6>
          <a:srgbClr val="E7B900"/>
        </a:accent6>
        <a:hlink>
          <a:srgbClr val="FE6E0C"/>
        </a:hlink>
        <a:folHlink>
          <a:srgbClr val="B46B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قالب تصميم أنابيب الاختبار المتوهجة 12">
        <a:dk1>
          <a:srgbClr val="336699"/>
        </a:dk1>
        <a:lt1>
          <a:srgbClr val="FFFFCC"/>
        </a:lt1>
        <a:dk2>
          <a:srgbClr val="000000"/>
        </a:dk2>
        <a:lt2>
          <a:srgbClr val="F3F1E1"/>
        </a:lt2>
        <a:accent1>
          <a:srgbClr val="FF6600"/>
        </a:accent1>
        <a:accent2>
          <a:srgbClr val="865B26"/>
        </a:accent2>
        <a:accent3>
          <a:srgbClr val="AAAAAA"/>
        </a:accent3>
        <a:accent4>
          <a:srgbClr val="DADAAE"/>
        </a:accent4>
        <a:accent5>
          <a:srgbClr val="FFB8AA"/>
        </a:accent5>
        <a:accent6>
          <a:srgbClr val="795221"/>
        </a:accent6>
        <a:hlink>
          <a:srgbClr val="FFCC00"/>
        </a:hlink>
        <a:folHlink>
          <a:srgbClr val="FFFA9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قالب تصميم أنابيب الاختبار المتوهجة 13">
        <a:dk1>
          <a:srgbClr val="3E3E5C"/>
        </a:dk1>
        <a:lt1>
          <a:srgbClr val="FBEAD3"/>
        </a:lt1>
        <a:dk2>
          <a:srgbClr val="FFCC00"/>
        </a:dk2>
        <a:lt2>
          <a:srgbClr val="FFFFFF"/>
        </a:lt2>
        <a:accent1>
          <a:srgbClr val="A16233"/>
        </a:accent1>
        <a:accent2>
          <a:srgbClr val="CC9900"/>
        </a:accent2>
        <a:accent3>
          <a:srgbClr val="FFE2AA"/>
        </a:accent3>
        <a:accent4>
          <a:srgbClr val="D6C8B4"/>
        </a:accent4>
        <a:accent5>
          <a:srgbClr val="CDB7AD"/>
        </a:accent5>
        <a:accent6>
          <a:srgbClr val="B98A00"/>
        </a:accent6>
        <a:hlink>
          <a:srgbClr val="FDD30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قالب تصميم أنابيب الاختبار المتوهجة">
  <a:themeElements>
    <a:clrScheme name="قالب تصميم أنابيب الاختبار المتوهجة 6">
      <a:dk1>
        <a:srgbClr val="5C1F00"/>
      </a:dk1>
      <a:lt1>
        <a:srgbClr val="FFFFCC"/>
      </a:lt1>
      <a:dk2>
        <a:srgbClr val="7E2A00"/>
      </a:dk2>
      <a:lt2>
        <a:srgbClr val="DFD293"/>
      </a:lt2>
      <a:accent1>
        <a:srgbClr val="FF6600"/>
      </a:accent1>
      <a:accent2>
        <a:srgbClr val="DF8F3F"/>
      </a:accent2>
      <a:accent3>
        <a:srgbClr val="C0ACAA"/>
      </a:accent3>
      <a:accent4>
        <a:srgbClr val="DADAAE"/>
      </a:accent4>
      <a:accent5>
        <a:srgbClr val="FFB8AA"/>
      </a:accent5>
      <a:accent6>
        <a:srgbClr val="CA8138"/>
      </a:accent6>
      <a:hlink>
        <a:srgbClr val="FFFF99"/>
      </a:hlink>
      <a:folHlink>
        <a:srgbClr val="FFCC99"/>
      </a:folHlink>
    </a:clrScheme>
    <a:fontScheme name="قالب تصميم أنابيب الاختبار المتوهجة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Black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Black" pitchFamily="34" charset="0"/>
            <a:cs typeface="Arial" charset="0"/>
          </a:defRPr>
        </a:defPPr>
      </a:lstStyle>
    </a:lnDef>
  </a:objectDefaults>
  <a:extraClrSchemeLst>
    <a:extraClrScheme>
      <a:clrScheme name="قالب تصميم أنابيب الاختبار المتوهجة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قالب تصميم أنابيب الاختبار المتوهجة 2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C0C0C0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737373"/>
        </a:accent6>
        <a:hlink>
          <a:srgbClr val="4D4D4D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قالب تصميم أنابيب الاختبار المتوهجة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EEEC2"/>
        </a:accent1>
        <a:accent2>
          <a:srgbClr val="653A01"/>
        </a:accent2>
        <a:accent3>
          <a:srgbClr val="FFFFFF"/>
        </a:accent3>
        <a:accent4>
          <a:srgbClr val="000000"/>
        </a:accent4>
        <a:accent5>
          <a:srgbClr val="FEF5DD"/>
        </a:accent5>
        <a:accent6>
          <a:srgbClr val="5B3401"/>
        </a:accent6>
        <a:hlink>
          <a:srgbClr val="009999"/>
        </a:hlink>
        <a:folHlink>
          <a:srgbClr val="CC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قالب تصميم أنابيب الاختبار المتوهجة 4">
        <a:dk1>
          <a:srgbClr val="462300"/>
        </a:dk1>
        <a:lt1>
          <a:srgbClr val="FFFFFF"/>
        </a:lt1>
        <a:dk2>
          <a:srgbClr val="000000"/>
        </a:dk2>
        <a:lt2>
          <a:srgbClr val="808080"/>
        </a:lt2>
        <a:accent1>
          <a:srgbClr val="FFE499"/>
        </a:accent1>
        <a:accent2>
          <a:srgbClr val="FCA416"/>
        </a:accent2>
        <a:accent3>
          <a:srgbClr val="FFFFFF"/>
        </a:accent3>
        <a:accent4>
          <a:srgbClr val="3A1C00"/>
        </a:accent4>
        <a:accent5>
          <a:srgbClr val="FFEFCA"/>
        </a:accent5>
        <a:accent6>
          <a:srgbClr val="E49413"/>
        </a:accent6>
        <a:hlink>
          <a:srgbClr val="663300"/>
        </a:hlink>
        <a:folHlink>
          <a:srgbClr val="A5002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قالب تصميم أنابيب الاختبار المتوهجة 5">
        <a:dk1>
          <a:srgbClr val="422100"/>
        </a:dk1>
        <a:lt1>
          <a:srgbClr val="FFFFCC"/>
        </a:lt1>
        <a:dk2>
          <a:srgbClr val="000000"/>
        </a:dk2>
        <a:lt2>
          <a:srgbClr val="969696"/>
        </a:lt2>
        <a:accent1>
          <a:srgbClr val="FFFFCC"/>
        </a:accent1>
        <a:accent2>
          <a:srgbClr val="E7B96F"/>
        </a:accent2>
        <a:accent3>
          <a:srgbClr val="FFFFE2"/>
        </a:accent3>
        <a:accent4>
          <a:srgbClr val="371B00"/>
        </a:accent4>
        <a:accent5>
          <a:srgbClr val="FFFFE2"/>
        </a:accent5>
        <a:accent6>
          <a:srgbClr val="D1A764"/>
        </a:accent6>
        <a:hlink>
          <a:srgbClr val="0066CC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قالب تصميم أنابيب الاختبار المتوهجة 6">
        <a:dk1>
          <a:srgbClr val="5C1F00"/>
        </a:dk1>
        <a:lt1>
          <a:srgbClr val="FFFFCC"/>
        </a:lt1>
        <a:dk2>
          <a:srgbClr val="7E2A00"/>
        </a:dk2>
        <a:lt2>
          <a:srgbClr val="DFD293"/>
        </a:lt2>
        <a:accent1>
          <a:srgbClr val="FF6600"/>
        </a:accent1>
        <a:accent2>
          <a:srgbClr val="DF8F3F"/>
        </a:accent2>
        <a:accent3>
          <a:srgbClr val="C0ACAA"/>
        </a:accent3>
        <a:accent4>
          <a:srgbClr val="DADAAE"/>
        </a:accent4>
        <a:accent5>
          <a:srgbClr val="FFB8AA"/>
        </a:accent5>
        <a:accent6>
          <a:srgbClr val="CA8138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قالب تصميم أنابيب الاختبار المتوهجة 7">
        <a:dk1>
          <a:srgbClr val="005A58"/>
        </a:dk1>
        <a:lt1>
          <a:srgbClr val="FFE8A9"/>
        </a:lt1>
        <a:dk2>
          <a:srgbClr val="CC9900"/>
        </a:dk2>
        <a:lt2>
          <a:srgbClr val="FFFF99"/>
        </a:lt2>
        <a:accent1>
          <a:srgbClr val="E0A04A"/>
        </a:accent1>
        <a:accent2>
          <a:srgbClr val="9478BC"/>
        </a:accent2>
        <a:accent3>
          <a:srgbClr val="E2CAAA"/>
        </a:accent3>
        <a:accent4>
          <a:srgbClr val="DAC690"/>
        </a:accent4>
        <a:accent5>
          <a:srgbClr val="EDCDB1"/>
        </a:accent5>
        <a:accent6>
          <a:srgbClr val="866CAA"/>
        </a:accent6>
        <a:hlink>
          <a:srgbClr val="EFE2BD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قالب تصميم أنابيب الاختبار المتوهجة 8">
        <a:dk1>
          <a:srgbClr val="003366"/>
        </a:dk1>
        <a:lt1>
          <a:srgbClr val="E0DFDA"/>
        </a:lt1>
        <a:dk2>
          <a:srgbClr val="B6B6AE"/>
        </a:dk2>
        <a:lt2>
          <a:srgbClr val="FFFFCC"/>
        </a:lt2>
        <a:accent1>
          <a:srgbClr val="DF9C5F"/>
        </a:accent1>
        <a:accent2>
          <a:srgbClr val="CCCC00"/>
        </a:accent2>
        <a:accent3>
          <a:srgbClr val="D7D7D3"/>
        </a:accent3>
        <a:accent4>
          <a:srgbClr val="BFBEBA"/>
        </a:accent4>
        <a:accent5>
          <a:srgbClr val="ECCBB6"/>
        </a:accent5>
        <a:accent6>
          <a:srgbClr val="B9B900"/>
        </a:accent6>
        <a:hlink>
          <a:srgbClr val="FFFFCC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قالب تصميم أنابيب الاختبار المتوهجة 9">
        <a:dk1>
          <a:srgbClr val="777777"/>
        </a:dk1>
        <a:lt1>
          <a:srgbClr val="FFFFCC"/>
        </a:lt1>
        <a:dk2>
          <a:srgbClr val="A1A496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CDCFC9"/>
        </a:accent3>
        <a:accent4>
          <a:srgbClr val="DADAAE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قالب تصميم أنابيب الاختبار المتوهجة 10">
        <a:dk1>
          <a:srgbClr val="2D2015"/>
        </a:dk1>
        <a:lt1>
          <a:srgbClr val="FFEE99"/>
        </a:lt1>
        <a:dk2>
          <a:srgbClr val="523E26"/>
        </a:dk2>
        <a:lt2>
          <a:srgbClr val="DFC08D"/>
        </a:lt2>
        <a:accent1>
          <a:srgbClr val="A0815C"/>
        </a:accent1>
        <a:accent2>
          <a:srgbClr val="8F5F2F"/>
        </a:accent2>
        <a:accent3>
          <a:srgbClr val="B3AFAC"/>
        </a:accent3>
        <a:accent4>
          <a:srgbClr val="DACB82"/>
        </a:accent4>
        <a:accent5>
          <a:srgbClr val="CDC1B5"/>
        </a:accent5>
        <a:accent6>
          <a:srgbClr val="81552A"/>
        </a:accent6>
        <a:hlink>
          <a:srgbClr val="CCB400"/>
        </a:hlink>
        <a:folHlink>
          <a:srgbClr val="E2DAB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قالب تصميم أنابيب الاختبار المتوهجة 11">
        <a:dk1>
          <a:srgbClr val="422100"/>
        </a:dk1>
        <a:lt1>
          <a:srgbClr val="FFEC99"/>
        </a:lt1>
        <a:dk2>
          <a:srgbClr val="000000"/>
        </a:dk2>
        <a:lt2>
          <a:srgbClr val="777777"/>
        </a:lt2>
        <a:accent1>
          <a:srgbClr val="FEECCC"/>
        </a:accent1>
        <a:accent2>
          <a:srgbClr val="FFCC00"/>
        </a:accent2>
        <a:accent3>
          <a:srgbClr val="FFF4CA"/>
        </a:accent3>
        <a:accent4>
          <a:srgbClr val="371B00"/>
        </a:accent4>
        <a:accent5>
          <a:srgbClr val="FEF4E2"/>
        </a:accent5>
        <a:accent6>
          <a:srgbClr val="E7B900"/>
        </a:accent6>
        <a:hlink>
          <a:srgbClr val="FE6E0C"/>
        </a:hlink>
        <a:folHlink>
          <a:srgbClr val="B46B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قالب تصميم أنابيب الاختبار المتوهجة 12">
        <a:dk1>
          <a:srgbClr val="336699"/>
        </a:dk1>
        <a:lt1>
          <a:srgbClr val="FFFFCC"/>
        </a:lt1>
        <a:dk2>
          <a:srgbClr val="000000"/>
        </a:dk2>
        <a:lt2>
          <a:srgbClr val="F3F1E1"/>
        </a:lt2>
        <a:accent1>
          <a:srgbClr val="FF6600"/>
        </a:accent1>
        <a:accent2>
          <a:srgbClr val="865B26"/>
        </a:accent2>
        <a:accent3>
          <a:srgbClr val="AAAAAA"/>
        </a:accent3>
        <a:accent4>
          <a:srgbClr val="DADAAE"/>
        </a:accent4>
        <a:accent5>
          <a:srgbClr val="FFB8AA"/>
        </a:accent5>
        <a:accent6>
          <a:srgbClr val="795221"/>
        </a:accent6>
        <a:hlink>
          <a:srgbClr val="FFCC00"/>
        </a:hlink>
        <a:folHlink>
          <a:srgbClr val="FFFA9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قالب تصميم أنابيب الاختبار المتوهجة 13">
        <a:dk1>
          <a:srgbClr val="3E3E5C"/>
        </a:dk1>
        <a:lt1>
          <a:srgbClr val="FBEAD3"/>
        </a:lt1>
        <a:dk2>
          <a:srgbClr val="FFCC00"/>
        </a:dk2>
        <a:lt2>
          <a:srgbClr val="FFFFFF"/>
        </a:lt2>
        <a:accent1>
          <a:srgbClr val="A16233"/>
        </a:accent1>
        <a:accent2>
          <a:srgbClr val="CC9900"/>
        </a:accent2>
        <a:accent3>
          <a:srgbClr val="FFE2AA"/>
        </a:accent3>
        <a:accent4>
          <a:srgbClr val="D6C8B4"/>
        </a:accent4>
        <a:accent5>
          <a:srgbClr val="CDB7AD"/>
        </a:accent5>
        <a:accent6>
          <a:srgbClr val="B98A00"/>
        </a:accent6>
        <a:hlink>
          <a:srgbClr val="FDD30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2007</TotalTime>
  <Words>348</Words>
  <Application>Microsoft Office PowerPoint</Application>
  <PresentationFormat>Widescreen</PresentationFormat>
  <Paragraphs>42</Paragraphs>
  <Slides>14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5" baseType="lpstr">
      <vt:lpstr>AdvOT863180fb</vt:lpstr>
      <vt:lpstr>AdvPS44A44B</vt:lpstr>
      <vt:lpstr>Arial</vt:lpstr>
      <vt:lpstr>Arial Black</vt:lpstr>
      <vt:lpstr>Batang</vt:lpstr>
      <vt:lpstr>Blackadder ITC</vt:lpstr>
      <vt:lpstr>Calibri</vt:lpstr>
      <vt:lpstr>TTFFA6o00</vt:lpstr>
      <vt:lpstr>قالب تصميم أنابيب الاختبار المتوهجة</vt:lpstr>
      <vt:lpstr>1_قالب تصميم أنابيب الاختبار المتوهجة</vt:lpstr>
      <vt:lpstr>CS ChemDraw Drawing</vt:lpstr>
      <vt:lpstr>PowerPoint Presentation</vt:lpstr>
      <vt:lpstr>PowerPoint Presentation</vt:lpstr>
      <vt:lpstr>        Angiogenesis         </vt:lpstr>
      <vt:lpstr>PowerPoint Presentation</vt:lpstr>
      <vt:lpstr>PowerPoint Presentation</vt:lpstr>
      <vt:lpstr>PowerPoint Presentation</vt:lpstr>
      <vt:lpstr>PowerPoint Presentation</vt:lpstr>
      <vt:lpstr>           Scheme:</vt:lpstr>
      <vt:lpstr>        First step</vt:lpstr>
      <vt:lpstr>         Second step</vt:lpstr>
      <vt:lpstr>         Tubulin Polymerase with                   compound VI</vt:lpstr>
      <vt:lpstr>Tubulin Polymerase with              compound VI  overlapped with colchicine</vt:lpstr>
      <vt:lpstr>       Pharmacological Results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Dr. Lamia Wagdy Mohamed Associate Professor of Pharmaceutical  Organic Chemistry Faculty of Pharmacy- Cairo University</dc:title>
  <dc:creator>lamia wagdy</dc:creator>
  <cp:lastModifiedBy>lamia wagdy</cp:lastModifiedBy>
  <cp:revision>28</cp:revision>
  <dcterms:created xsi:type="dcterms:W3CDTF">2015-10-21T06:18:27Z</dcterms:created>
  <dcterms:modified xsi:type="dcterms:W3CDTF">2015-10-30T11:41:22Z</dcterms:modified>
</cp:coreProperties>
</file>