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9"/>
  </p:notesMasterIdLst>
  <p:sldIdLst>
    <p:sldId id="256" r:id="rId2"/>
    <p:sldId id="270" r:id="rId3"/>
    <p:sldId id="271" r:id="rId4"/>
    <p:sldId id="257" r:id="rId5"/>
    <p:sldId id="258" r:id="rId6"/>
    <p:sldId id="259" r:id="rId7"/>
    <p:sldId id="260" r:id="rId8"/>
    <p:sldId id="261" r:id="rId9"/>
    <p:sldId id="269" r:id="rId10"/>
    <p:sldId id="262" r:id="rId11"/>
    <p:sldId id="267" r:id="rId12"/>
    <p:sldId id="268" r:id="rId13"/>
    <p:sldId id="263" r:id="rId14"/>
    <p:sldId id="264" r:id="rId15"/>
    <p:sldId id="272" r:id="rId16"/>
    <p:sldId id="265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66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42F0E-8E05-BE48-9E90-52AA4D8891F6}" type="datetimeFigureOut">
              <a:rPr lang="en-US" smtClean="0"/>
              <a:t>12/2/15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6F2BC-FB22-4543-BAD8-CCF8CB22A6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90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Focus today on health-related programs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6F2BC-FB22-4543-BAD8-CCF8CB22A6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Focus today on health-related programs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6F2BC-FB22-4543-BAD8-CCF8CB22A6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0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8611-F518-5E40-89FC-2A057B242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8611-F518-5E40-89FC-2A057B242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8611-F518-5E40-89FC-2A057B242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8611-F518-5E40-89FC-2A057B242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8611-F518-5E40-89FC-2A057B242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8611-F518-5E40-89FC-2A057B242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1D8611-F518-5E40-89FC-2A057B24273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8611-F518-5E40-89FC-2A057B242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D8611-F518-5E40-89FC-2A057B2427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831D8611-F518-5E40-89FC-2A057B24273A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ACDB0EB-6A2D-4F45-8A87-02A17460EA7A}" type="datetimeFigureOut">
              <a:rPr lang="en-US" smtClean="0"/>
              <a:t>12/2/15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dc.gov/workplacehealthpromotion/pdfs/Workplace_Health_Program_Definition_and_Description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Innovations in Corporate Wellness: </a:t>
            </a:r>
            <a:br>
              <a:rPr lang="en-US" dirty="0" smtClean="0"/>
            </a:br>
            <a:r>
              <a:rPr lang="en-US" dirty="0" smtClean="0"/>
              <a:t>Beyond Lunch and Learns	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</a:t>
            </a:r>
          </a:p>
          <a:p>
            <a:r>
              <a:rPr lang="en-US" dirty="0" smtClean="0"/>
              <a:t>Lacey Durrance, MS, RD, LDN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955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Corporate Wellness?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Focus on health of employees to</a:t>
            </a:r>
          </a:p>
          <a:p>
            <a:pPr lvl="1"/>
            <a:r>
              <a:rPr lang="en-US" sz="2400" dirty="0" smtClean="0"/>
              <a:t>Increase employee morale</a:t>
            </a:r>
          </a:p>
          <a:p>
            <a:pPr lvl="1"/>
            <a:r>
              <a:rPr lang="en-US" sz="2400" dirty="0" smtClean="0"/>
              <a:t>Increase productivity and performance</a:t>
            </a:r>
          </a:p>
          <a:p>
            <a:pPr lvl="1"/>
            <a:r>
              <a:rPr lang="en-US" sz="2400" dirty="0" smtClean="0"/>
              <a:t>Reduce sick leave</a:t>
            </a:r>
          </a:p>
          <a:p>
            <a:pPr lvl="1"/>
            <a:r>
              <a:rPr lang="en-US" sz="2400" dirty="0" smtClean="0"/>
              <a:t>Reduce medical expenses</a:t>
            </a:r>
          </a:p>
          <a:p>
            <a:pPr lvl="1"/>
            <a:r>
              <a:rPr lang="en-US" sz="2400" dirty="0" smtClean="0"/>
              <a:t>Boost acquisition and retention</a:t>
            </a:r>
          </a:p>
        </p:txBody>
      </p:sp>
    </p:spTree>
    <p:extLst>
      <p:ext uri="{BB962C8B-B14F-4D97-AF65-F5344CB8AC3E}">
        <p14:creationId xmlns:p14="http://schemas.microsoft.com/office/powerpoint/2010/main" val="2752318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Corporate Wellness?</a:t>
            </a:r>
            <a:r>
              <a:rPr lang="en-US" baseline="30000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23487"/>
            <a:ext cx="7620000" cy="1751620"/>
          </a:xfrm>
        </p:spPr>
        <p:txBody>
          <a:bodyPr/>
          <a:lstStyle/>
          <a:p>
            <a:r>
              <a:rPr lang="en-US" sz="2400" dirty="0"/>
              <a:t>“</a:t>
            </a:r>
            <a:r>
              <a:rPr lang="is-IS" sz="2400" dirty="0"/>
              <a:t>…</a:t>
            </a:r>
            <a:r>
              <a:rPr lang="en-US" sz="2400" b="1" dirty="0"/>
              <a:t>programs</a:t>
            </a:r>
            <a:r>
              <a:rPr lang="en-US" sz="2400" dirty="0"/>
              <a:t>, policies, benefits, environmental supports, and links to the surrounding community designed to encourage the health and safety of all employees.</a:t>
            </a:r>
            <a:r>
              <a:rPr lang="en-US" sz="2400" dirty="0" smtClean="0"/>
              <a:t>” -CDC</a:t>
            </a:r>
          </a:p>
        </p:txBody>
      </p:sp>
    </p:spTree>
    <p:extLst>
      <p:ext uri="{BB962C8B-B14F-4D97-AF65-F5344CB8AC3E}">
        <p14:creationId xmlns:p14="http://schemas.microsoft.com/office/powerpoint/2010/main" val="205840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Nutrition Risk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High for majority</a:t>
            </a:r>
          </a:p>
          <a:p>
            <a:pPr lvl="1"/>
            <a:r>
              <a:rPr lang="en-US" sz="2800" dirty="0" smtClean="0"/>
              <a:t>Low intakes of fruits and vegetables</a:t>
            </a:r>
          </a:p>
          <a:p>
            <a:pPr lvl="1"/>
            <a:r>
              <a:rPr lang="en-US" sz="2800" dirty="0" smtClean="0"/>
              <a:t>Low intake of water</a:t>
            </a:r>
          </a:p>
          <a:p>
            <a:pPr lvl="1"/>
            <a:r>
              <a:rPr lang="en-US" sz="2800" dirty="0" smtClean="0"/>
              <a:t>Low intake of fiber</a:t>
            </a:r>
          </a:p>
          <a:p>
            <a:pPr marL="457200" lvl="1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7346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Cofounding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Malnourishment can lead to</a:t>
            </a:r>
            <a:r>
              <a:rPr lang="is-IS" sz="2800" dirty="0" smtClean="0"/>
              <a:t>…</a:t>
            </a:r>
          </a:p>
          <a:p>
            <a:pPr lvl="1"/>
            <a:r>
              <a:rPr lang="is-IS" sz="2600" dirty="0" smtClean="0"/>
              <a:t>Fatigue</a:t>
            </a:r>
          </a:p>
          <a:p>
            <a:pPr lvl="1"/>
            <a:r>
              <a:rPr lang="is-IS" sz="2600" dirty="0" smtClean="0"/>
              <a:t>Imparied concentration</a:t>
            </a:r>
          </a:p>
          <a:p>
            <a:pPr lvl="1"/>
            <a:r>
              <a:rPr lang="is-IS" sz="2600" dirty="0" smtClean="0"/>
              <a:t>Irritability</a:t>
            </a:r>
          </a:p>
          <a:p>
            <a:pPr lvl="1"/>
            <a:r>
              <a:rPr lang="is-IS" sz="2600" dirty="0" smtClean="0"/>
              <a:t>Sickness</a:t>
            </a:r>
          </a:p>
          <a:p>
            <a:pPr lvl="1"/>
            <a:endParaRPr lang="en-US" sz="2600" dirty="0" smtClean="0"/>
          </a:p>
          <a:p>
            <a:r>
              <a:rPr lang="en-US" sz="2800" dirty="0" smtClean="0"/>
              <a:t>Which then leads to..</a:t>
            </a:r>
          </a:p>
          <a:p>
            <a:pPr lvl="1"/>
            <a:r>
              <a:rPr lang="en-US" sz="2600" dirty="0" smtClean="0"/>
              <a:t>Low physical activity</a:t>
            </a:r>
          </a:p>
          <a:p>
            <a:pPr lvl="1"/>
            <a:r>
              <a:rPr lang="en-US" sz="2600" dirty="0" smtClean="0"/>
              <a:t>High stress</a:t>
            </a:r>
          </a:p>
          <a:p>
            <a:pPr lvl="1"/>
            <a:r>
              <a:rPr lang="en-US" sz="2600" dirty="0" smtClean="0"/>
              <a:t>Poor performance</a:t>
            </a:r>
          </a:p>
          <a:p>
            <a:pPr lvl="1"/>
            <a:r>
              <a:rPr lang="en-US" sz="2600" dirty="0" smtClean="0"/>
              <a:t>Poor relationships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86675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Health Risk Appraisal/Personal Health Assessment</a:t>
            </a:r>
          </a:p>
          <a:p>
            <a:pPr lvl="1"/>
            <a:r>
              <a:rPr lang="en-US" sz="2800" dirty="0" smtClean="0"/>
              <a:t>Lifestyle habit survey + biometrics</a:t>
            </a:r>
          </a:p>
          <a:p>
            <a:pPr lvl="2"/>
            <a:r>
              <a:rPr lang="en-US" sz="2400" dirty="0" smtClean="0"/>
              <a:t>Height, weight, blood sugar, blood pressure, blood lipids (HDL, LDL, Total), A1C, bone density</a:t>
            </a:r>
          </a:p>
          <a:p>
            <a:pPr lvl="2"/>
            <a:r>
              <a:rPr lang="en-US" sz="2400" dirty="0" smtClean="0"/>
              <a:t>Exercise, stress, nutrition, tobacco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571011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Programming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Health coaching</a:t>
            </a:r>
          </a:p>
          <a:p>
            <a:r>
              <a:rPr lang="en-US" sz="2800" dirty="0" smtClean="0"/>
              <a:t>Educational sessions</a:t>
            </a:r>
          </a:p>
          <a:p>
            <a:pPr lvl="1"/>
            <a:r>
              <a:rPr lang="en-US" sz="2800" dirty="0" smtClean="0"/>
              <a:t>Onsite or webinar</a:t>
            </a:r>
          </a:p>
          <a:p>
            <a:pPr lvl="2"/>
            <a:r>
              <a:rPr lang="en-US" sz="2400" dirty="0" smtClean="0"/>
              <a:t>Lunch and Learns</a:t>
            </a:r>
          </a:p>
          <a:p>
            <a:pPr lvl="2"/>
            <a:r>
              <a:rPr lang="en-US" sz="2400" dirty="0" smtClean="0"/>
              <a:t>Lecture-style</a:t>
            </a:r>
          </a:p>
        </p:txBody>
      </p:sp>
    </p:spTree>
    <p:extLst>
      <p:ext uri="{BB962C8B-B14F-4D97-AF65-F5344CB8AC3E}">
        <p14:creationId xmlns:p14="http://schemas.microsoft.com/office/powerpoint/2010/main" val="3030684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for 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Low engagement</a:t>
            </a:r>
          </a:p>
          <a:p>
            <a:r>
              <a:rPr lang="en-US" sz="2800" dirty="0" smtClean="0"/>
              <a:t>Poorly addresses learning styles</a:t>
            </a:r>
          </a:p>
          <a:p>
            <a:pPr lvl="1"/>
            <a:r>
              <a:rPr lang="en-US" sz="2600" dirty="0" smtClean="0"/>
              <a:t>Tactile, auditory, visual</a:t>
            </a:r>
          </a:p>
          <a:p>
            <a:r>
              <a:rPr lang="en-US" sz="2800" dirty="0" smtClean="0"/>
              <a:t>Lack of long-term behavior change</a:t>
            </a:r>
          </a:p>
          <a:p>
            <a:r>
              <a:rPr lang="en-US" sz="2800" dirty="0" smtClean="0"/>
              <a:t>Lack of significant behavior change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4481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Driving </a:t>
            </a:r>
            <a:r>
              <a:rPr lang="en-US" dirty="0" smtClean="0"/>
              <a:t>Behavior Change </a:t>
            </a:r>
            <a:r>
              <a:rPr lang="en-US" dirty="0" smtClean="0"/>
              <a:t>and Engagement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7620000" cy="337607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Educational Series</a:t>
            </a:r>
          </a:p>
          <a:p>
            <a:pPr lvl="1"/>
            <a:r>
              <a:rPr lang="en-US" sz="2800" dirty="0" smtClean="0"/>
              <a:t>5-6 session program series</a:t>
            </a:r>
          </a:p>
          <a:p>
            <a:pPr lvl="1"/>
            <a:r>
              <a:rPr lang="en-US" sz="2800" dirty="0" smtClean="0"/>
              <a:t>Workbook included</a:t>
            </a:r>
          </a:p>
          <a:p>
            <a:pPr lvl="1"/>
            <a:r>
              <a:rPr lang="en-US" sz="2800" dirty="0" smtClean="0"/>
              <a:t>Hands-on activities in-class/simulated via webinar</a:t>
            </a:r>
          </a:p>
          <a:p>
            <a:pPr lvl="1"/>
            <a:r>
              <a:rPr lang="en-US" sz="2800" dirty="0" smtClean="0"/>
              <a:t>Homework activities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10733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Nutrition Innovation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146772" cy="4800600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 smtClean="0"/>
              <a:t>Café Tours</a:t>
            </a:r>
          </a:p>
          <a:p>
            <a:pPr lvl="1"/>
            <a:r>
              <a:rPr lang="en-US" sz="2800" dirty="0" smtClean="0"/>
              <a:t>Color-coded options based on health criteria</a:t>
            </a:r>
          </a:p>
          <a:p>
            <a:pPr lvl="1"/>
            <a:endParaRPr lang="en-US" sz="2800" dirty="0" smtClean="0"/>
          </a:p>
          <a:p>
            <a:r>
              <a:rPr lang="en-US" sz="2600" dirty="0" smtClean="0"/>
              <a:t>Farmers Market</a:t>
            </a:r>
          </a:p>
          <a:p>
            <a:pPr lvl="1"/>
            <a:endParaRPr lang="en-US" sz="2800" dirty="0"/>
          </a:p>
          <a:p>
            <a:pPr marL="514350" indent="-457200"/>
            <a:r>
              <a:rPr lang="en-US" sz="2800" dirty="0" smtClean="0"/>
              <a:t>Tasting Parties</a:t>
            </a:r>
          </a:p>
          <a:p>
            <a:pPr marL="914400" lvl="1" indent="-457200"/>
            <a:r>
              <a:rPr lang="en-US" sz="2800" dirty="0" smtClean="0"/>
              <a:t>Sampling “tastes” of various healthy foods</a:t>
            </a:r>
          </a:p>
          <a:p>
            <a:pPr marL="914400" lvl="1" indent="-457200"/>
            <a:endParaRPr lang="en-US" sz="2800" dirty="0"/>
          </a:p>
          <a:p>
            <a:pPr marL="514350" indent="-457200"/>
            <a:r>
              <a:rPr lang="en-US" sz="2800" dirty="0" smtClean="0"/>
              <a:t>Grocery Store Tours</a:t>
            </a:r>
          </a:p>
          <a:p>
            <a:pPr marL="914400" lvl="1" indent="-457200"/>
            <a:r>
              <a:rPr lang="en-US" sz="2800" dirty="0" smtClean="0"/>
              <a:t>Teambuilding, out-of-office</a:t>
            </a:r>
          </a:p>
          <a:p>
            <a:pPr marL="914400" lvl="1" indent="-457200"/>
            <a:endParaRPr lang="en-US" sz="2800" dirty="0" smtClean="0"/>
          </a:p>
          <a:p>
            <a:pPr marL="617220" indent="-457200"/>
            <a:r>
              <a:rPr lang="en-US" sz="2800" dirty="0"/>
              <a:t>Movie Screenings</a:t>
            </a:r>
          </a:p>
          <a:p>
            <a:pPr marL="617220" indent="-457200"/>
            <a:endParaRPr lang="en-US" sz="30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3692" y="1852322"/>
            <a:ext cx="3063508" cy="38059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9259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Nutrition Innovation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Menu Consultations</a:t>
            </a:r>
          </a:p>
          <a:p>
            <a:pPr lvl="1"/>
            <a:r>
              <a:rPr lang="en-US" sz="2600" dirty="0" smtClean="0"/>
              <a:t>Food Service Providers</a:t>
            </a:r>
          </a:p>
          <a:p>
            <a:pPr lvl="1"/>
            <a:endParaRPr lang="en-US" sz="2800" dirty="0"/>
          </a:p>
          <a:p>
            <a:r>
              <a:rPr lang="en-US" sz="2800" dirty="0" smtClean="0"/>
              <a:t>Eating Out Guidance</a:t>
            </a:r>
          </a:p>
          <a:p>
            <a:endParaRPr lang="en-US" sz="2800" dirty="0"/>
          </a:p>
          <a:p>
            <a:r>
              <a:rPr lang="en-US" sz="2800" dirty="0" smtClean="0"/>
              <a:t>Dietitian Consultations</a:t>
            </a:r>
          </a:p>
          <a:p>
            <a:pPr lvl="1"/>
            <a:r>
              <a:rPr lang="en-US" sz="2800" dirty="0" smtClean="0"/>
              <a:t>Telephonic and/or onsite</a:t>
            </a:r>
          </a:p>
          <a:p>
            <a:pPr lvl="1"/>
            <a:r>
              <a:rPr lang="en-US" sz="2800" dirty="0" smtClean="0"/>
              <a:t>Increase significance and safety of behavior changes</a:t>
            </a:r>
          </a:p>
        </p:txBody>
      </p:sp>
    </p:spTree>
    <p:extLst>
      <p:ext uri="{BB962C8B-B14F-4D97-AF65-F5344CB8AC3E}">
        <p14:creationId xmlns:p14="http://schemas.microsoft.com/office/powerpoint/2010/main" val="4096255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Nutrition Innovation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Workshops</a:t>
            </a:r>
          </a:p>
          <a:p>
            <a:pPr lvl="1"/>
            <a:r>
              <a:rPr lang="en-US" sz="2800" dirty="0" smtClean="0"/>
              <a:t>Do-it-yourself:</a:t>
            </a:r>
          </a:p>
          <a:p>
            <a:pPr lvl="2"/>
            <a:r>
              <a:rPr lang="en-US" sz="2400" dirty="0" smtClean="0"/>
              <a:t>Water bottle</a:t>
            </a:r>
          </a:p>
          <a:p>
            <a:pPr lvl="2"/>
            <a:r>
              <a:rPr lang="en-US" sz="2400" dirty="0" smtClean="0"/>
              <a:t>Spice blend or tea blend</a:t>
            </a:r>
          </a:p>
          <a:p>
            <a:pPr lvl="2"/>
            <a:r>
              <a:rPr lang="en-US" sz="2400" dirty="0" smtClean="0"/>
              <a:t>Lunch box</a:t>
            </a:r>
          </a:p>
          <a:p>
            <a:pPr marL="914400" lvl="2" indent="0">
              <a:buNone/>
            </a:pPr>
            <a:endParaRPr lang="en-US" sz="2400" dirty="0" smtClean="0"/>
          </a:p>
          <a:p>
            <a:r>
              <a:rPr lang="en-US" sz="2800" dirty="0" smtClean="0"/>
              <a:t>Family-specific events</a:t>
            </a:r>
          </a:p>
          <a:p>
            <a:pPr lvl="1"/>
            <a:r>
              <a:rPr lang="en-US" sz="2800" dirty="0" smtClean="0"/>
              <a:t>Back to School Health Fair</a:t>
            </a:r>
          </a:p>
          <a:p>
            <a:pPr lvl="1"/>
            <a:r>
              <a:rPr lang="en-US" sz="2800" dirty="0" smtClean="0"/>
              <a:t>Movie or game nights</a:t>
            </a:r>
          </a:p>
          <a:p>
            <a:pPr lvl="1"/>
            <a:r>
              <a:rPr lang="en-US" sz="2800" dirty="0" smtClean="0"/>
              <a:t>Cooking classes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66584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Satisfaction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Highly satisfied</a:t>
            </a:r>
          </a:p>
          <a:p>
            <a:r>
              <a:rPr lang="en-US" sz="2800" dirty="0" smtClean="0"/>
              <a:t>Unique</a:t>
            </a:r>
          </a:p>
          <a:p>
            <a:r>
              <a:rPr lang="en-US" sz="2800" dirty="0" smtClean="0"/>
              <a:t>Fun</a:t>
            </a:r>
          </a:p>
          <a:p>
            <a:r>
              <a:rPr lang="en-US" sz="2800" dirty="0" smtClean="0"/>
              <a:t>Thankful</a:t>
            </a:r>
          </a:p>
          <a:p>
            <a:r>
              <a:rPr lang="en-US" sz="2800" dirty="0"/>
              <a:t>I</a:t>
            </a:r>
            <a:r>
              <a:rPr lang="en-US" sz="2800" dirty="0" smtClean="0"/>
              <a:t>mpactful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06121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to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483057"/>
            <a:ext cx="5152236" cy="1080774"/>
          </a:xfrm>
        </p:spPr>
        <p:txBody>
          <a:bodyPr>
            <a:normAutofit/>
          </a:bodyPr>
          <a:lstStyle/>
          <a:p>
            <a:r>
              <a:rPr lang="en-US" sz="2400" dirty="0" smtClean="0"/>
              <a:t>Properly assess outcomes</a:t>
            </a:r>
          </a:p>
          <a:p>
            <a:pPr lvl="1"/>
            <a:r>
              <a:rPr lang="en-US" sz="2400" dirty="0" smtClean="0"/>
              <a:t>Assess target behaviors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05" y="2563831"/>
            <a:ext cx="6091443" cy="40187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3992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to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Expert staff</a:t>
            </a:r>
          </a:p>
          <a:p>
            <a:pPr lvl="1"/>
            <a:r>
              <a:rPr lang="en-US" sz="2600" dirty="0"/>
              <a:t>Trained facilitators</a:t>
            </a:r>
          </a:p>
          <a:p>
            <a:pPr lvl="1"/>
            <a:r>
              <a:rPr lang="en-US" sz="2600" dirty="0"/>
              <a:t>Registered </a:t>
            </a:r>
            <a:r>
              <a:rPr lang="en-US" sz="2600" dirty="0" smtClean="0"/>
              <a:t>Dietitians</a:t>
            </a:r>
          </a:p>
          <a:p>
            <a:r>
              <a:rPr lang="en-US" sz="2800" dirty="0" smtClean="0"/>
              <a:t>Privacy secured</a:t>
            </a:r>
          </a:p>
          <a:p>
            <a:r>
              <a:rPr lang="en-US" sz="2800" dirty="0" smtClean="0"/>
              <a:t>Internal incentives</a:t>
            </a:r>
          </a:p>
          <a:p>
            <a:r>
              <a:rPr lang="en-US" sz="2800" dirty="0" smtClean="0"/>
              <a:t>Include family/support system</a:t>
            </a:r>
          </a:p>
          <a:p>
            <a:r>
              <a:rPr lang="en-US" sz="2800" smtClean="0"/>
              <a:t>Access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6471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 Change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52% increased fruit and vegetable consumption</a:t>
            </a:r>
          </a:p>
          <a:p>
            <a:pPr lvl="1"/>
            <a:r>
              <a:rPr lang="en-US" sz="2600" dirty="0" smtClean="0"/>
              <a:t>35% already eating daily recommendation</a:t>
            </a:r>
          </a:p>
          <a:p>
            <a:r>
              <a:rPr lang="en-US" sz="2800" dirty="0" smtClean="0"/>
              <a:t>73% increased confidence with meal planning</a:t>
            </a:r>
            <a:endParaRPr lang="en-US" sz="2600" dirty="0" smtClean="0"/>
          </a:p>
          <a:p>
            <a:r>
              <a:rPr lang="en-US" sz="2800" dirty="0" smtClean="0"/>
              <a:t>40% increased belief that eating healthy is important</a:t>
            </a:r>
          </a:p>
          <a:p>
            <a:pPr lvl="1"/>
            <a:r>
              <a:rPr lang="en-US" sz="2600" dirty="0" smtClean="0"/>
              <a:t>60% already believed healthy eating was important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934659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Workplace Health Program Definition and Description. Centers for Disease Control and Prevention. </a:t>
            </a:r>
            <a:r>
              <a:rPr lang="en-US" dirty="0"/>
              <a:t>Available at </a:t>
            </a:r>
            <a:r>
              <a:rPr lang="en-US" dirty="0">
                <a:hlinkClick r:id="rId2"/>
              </a:rPr>
              <a:t>http://www.cdc.gov/workplacehealthpromotion/pdfs/</a:t>
            </a:r>
            <a:r>
              <a:rPr lang="en-US" dirty="0" smtClean="0">
                <a:hlinkClick r:id="rId2"/>
              </a:rPr>
              <a:t>Workplace_Health_Program_Definition_and_Description.pdf</a:t>
            </a:r>
            <a:r>
              <a:rPr lang="en-US" dirty="0" smtClean="0"/>
              <a:t>. Accessed on November 28, 2015.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031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175</TotalTime>
  <Words>463</Words>
  <Application>Microsoft Macintosh PowerPoint</Application>
  <PresentationFormat>On-screen Show (4:3)</PresentationFormat>
  <Paragraphs>114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Adjacency</vt:lpstr>
      <vt:lpstr>Innovations in Corporate Wellness:  Beyond Lunch and Learns  </vt:lpstr>
      <vt:lpstr>What is Corporate Wellness?</vt:lpstr>
      <vt:lpstr>What is Corporate Wellness?1</vt:lpstr>
      <vt:lpstr>Nutrition Risk</vt:lpstr>
      <vt:lpstr>Cofounding Variables</vt:lpstr>
      <vt:lpstr>Traditional Programming</vt:lpstr>
      <vt:lpstr>Traditional Programming</vt:lpstr>
      <vt:lpstr>Need for Innovation</vt:lpstr>
      <vt:lpstr>Driving Behavior Change and Engagement</vt:lpstr>
      <vt:lpstr>Nutrition Innovation</vt:lpstr>
      <vt:lpstr>Nutrition Innovation</vt:lpstr>
      <vt:lpstr>Nutrition Innovation</vt:lpstr>
      <vt:lpstr>Satisfaction Outcomes</vt:lpstr>
      <vt:lpstr>Key to Implementation</vt:lpstr>
      <vt:lpstr>Key to Implementation</vt:lpstr>
      <vt:lpstr>Behavior Change Outcomes</vt:lpstr>
      <vt:lpstr>References</vt:lpstr>
    </vt:vector>
  </TitlesOfParts>
  <Company>university of north florida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Lacey Durrance</dc:creator>
  <cp:lastModifiedBy>Lacey Durrance</cp:lastModifiedBy>
  <cp:revision>26</cp:revision>
  <dcterms:created xsi:type="dcterms:W3CDTF">2015-11-09T14:27:33Z</dcterms:created>
  <dcterms:modified xsi:type="dcterms:W3CDTF">2015-12-02T22:52:28Z</dcterms:modified>
</cp:coreProperties>
</file>