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ags/tag1.xml" ContentType="application/vnd.openxmlformats-officedocument.presentationml.tags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2" r:id="rId1"/>
  </p:sldMasterIdLst>
  <p:notesMasterIdLst>
    <p:notesMasterId r:id="rId20"/>
  </p:notesMasterIdLst>
  <p:sldIdLst>
    <p:sldId id="256" r:id="rId2"/>
    <p:sldId id="258" r:id="rId3"/>
    <p:sldId id="259" r:id="rId4"/>
    <p:sldId id="257" r:id="rId5"/>
    <p:sldId id="260" r:id="rId6"/>
    <p:sldId id="261" r:id="rId7"/>
    <p:sldId id="263" r:id="rId8"/>
    <p:sldId id="262" r:id="rId9"/>
    <p:sldId id="264" r:id="rId10"/>
    <p:sldId id="265" r:id="rId11"/>
    <p:sldId id="268" r:id="rId12"/>
    <p:sldId id="269" r:id="rId13"/>
    <p:sldId id="273" r:id="rId14"/>
    <p:sldId id="274" r:id="rId15"/>
    <p:sldId id="272" r:id="rId16"/>
    <p:sldId id="275" r:id="rId17"/>
    <p:sldId id="276" r:id="rId18"/>
    <p:sldId id="270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D0FF94"/>
    <a:srgbClr val="FFC3FA"/>
    <a:srgbClr val="800040"/>
    <a:srgbClr val="8F63FF"/>
    <a:srgbClr val="8000FF"/>
    <a:srgbClr val="008040"/>
    <a:srgbClr val="00FF00"/>
    <a:srgbClr val="0080FF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08" y="-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Alphaviruses\Nuclear%20Import%20Drugs\Paper\Revised%20for%20Antiviral%20research\Revision\041013%20siRNA%20knockdown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Alphaviruses\Nuclear%20Import%20Drugs\Paper\Revised%20for%20Antiviral%20research\Revision\041013%20siRNA%20knockdown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Alphaviruses\Nuclear%20Import%20Drugs\Paper\Revised%20for%20Antiviral%20research\Revision\041013%20siRNA%20knockdowns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ocuments\Alphaviruses\Nuclear%20Import%20Drugs\Paper\Revised%20for%20Antiviral%20research\Revision\041013%20siRNA%20knockdowns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My%20Documents\Alphaviruses\Nuclear%20Import%20Drugs\Paper\New%20Figures\020313%20U87MG%208,%2016,%2024%20hpi%20NID%20TC83%20MOI%200.1%20Growth%20Curve%20Plaque%20Assay%20Repeat%20sans%20LepB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Local%20Settings\temp\121312%20U87MG%208,%2016,%2024%20hpi%20NID%20TC83%20MOI%200.1%20Growth%20Curve%20Plaque%20Assay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My%20Documents\Alphaviruses\BSL-3%20experiments\Iv,%20Mif,%20LepB%20repeat_011813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Lindsay\Alphavirus%20Capsid\Karyopharm\Results%20by%20Date\031114%20Vero%202hr%20preRX%20KPT%20Plate%20Setup%20for%20wt%20Alphavirus%20Infection%20KKH_EEEV%20and%20WEEV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User\Desktop\Lindsay\Alphavirus%20Capsid\Karyopharm\Results%20by%20Date\031114%20Vero%202hr%20preRX%20KPT%20Plate%20Setup%20for%20wt%20Alphavirus%20Infection%20KKH_EEEV%20and%20WEE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Graph!$C$1</c:f>
              <c:strCache>
                <c:ptCount val="1"/>
                <c:pt idx="0">
                  <c:v>Fn/c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Graph!$D$4:$D$9</c:f>
                <c:numCache>
                  <c:formatCode>General</c:formatCode>
                  <c:ptCount val="6"/>
                  <c:pt idx="0">
                    <c:v>9.7069054521399696E-3</c:v>
                  </c:pt>
                  <c:pt idx="1">
                    <c:v>1.4901481594541599E-2</c:v>
                  </c:pt>
                  <c:pt idx="2">
                    <c:v>3.09694700611063E-2</c:v>
                  </c:pt>
                  <c:pt idx="3">
                    <c:v>1.49098298692113E-2</c:v>
                  </c:pt>
                  <c:pt idx="4">
                    <c:v>1.9536952113259402E-2</c:v>
                  </c:pt>
                  <c:pt idx="5">
                    <c:v>1.9705342170323499E-2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Graph!$B$4:$B$9</c:f>
              <c:strCache>
                <c:ptCount val="6"/>
                <c:pt idx="0">
                  <c:v>siNeg</c:v>
                </c:pt>
                <c:pt idx="1">
                  <c:v>siImpa</c:v>
                </c:pt>
                <c:pt idx="2">
                  <c:v>siNeg</c:v>
                </c:pt>
                <c:pt idx="3">
                  <c:v>siImpb1</c:v>
                </c:pt>
                <c:pt idx="4">
                  <c:v>siNeg</c:v>
                </c:pt>
                <c:pt idx="5">
                  <c:v>siImpa/b1</c:v>
                </c:pt>
              </c:strCache>
            </c:strRef>
          </c:cat>
          <c:val>
            <c:numRef>
              <c:f>Graph!$C$4:$C$5</c:f>
              <c:numCache>
                <c:formatCode>General</c:formatCode>
                <c:ptCount val="2"/>
                <c:pt idx="0">
                  <c:v>0.50486821117959302</c:v>
                </c:pt>
                <c:pt idx="1">
                  <c:v>0.42923631215615798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299072"/>
        <c:axId val="76019904"/>
      </c:barChart>
      <c:catAx>
        <c:axId val="952990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n-US"/>
          </a:p>
        </c:txPr>
        <c:crossAx val="76019904"/>
        <c:crosses val="autoZero"/>
        <c:auto val="1"/>
        <c:lblAlgn val="ctr"/>
        <c:lblOffset val="100"/>
        <c:noMultiLvlLbl val="0"/>
      </c:catAx>
      <c:valAx>
        <c:axId val="76019904"/>
        <c:scaling>
          <c:orientation val="minMax"/>
          <c:min val="0.2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Fn/c</a:t>
                </a:r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crossAx val="95299072"/>
        <c:crosses val="autoZero"/>
        <c:crossBetween val="between"/>
        <c:majorUnit val="0.1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Graph!$C$1</c:f>
              <c:strCache>
                <c:ptCount val="1"/>
                <c:pt idx="0">
                  <c:v>Fn/c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Graph!$D$4:$D$9</c:f>
                <c:numCache>
                  <c:formatCode>General</c:formatCode>
                  <c:ptCount val="6"/>
                  <c:pt idx="0">
                    <c:v>9.7069054521399592E-3</c:v>
                  </c:pt>
                  <c:pt idx="1">
                    <c:v>1.4901481594541599E-2</c:v>
                  </c:pt>
                  <c:pt idx="2">
                    <c:v>3.09694700611063E-2</c:v>
                  </c:pt>
                  <c:pt idx="3">
                    <c:v>1.49098298692113E-2</c:v>
                  </c:pt>
                  <c:pt idx="4">
                    <c:v>1.9536952113259402E-2</c:v>
                  </c:pt>
                  <c:pt idx="5">
                    <c:v>1.9705342170323499E-2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Graph!$B$6:$B$7</c:f>
              <c:strCache>
                <c:ptCount val="2"/>
                <c:pt idx="0">
                  <c:v>siNeg</c:v>
                </c:pt>
                <c:pt idx="1">
                  <c:v>siImpb1</c:v>
                </c:pt>
              </c:strCache>
            </c:strRef>
          </c:cat>
          <c:val>
            <c:numRef>
              <c:f>Graph!$C$6:$C$7</c:f>
              <c:numCache>
                <c:formatCode>General</c:formatCode>
                <c:ptCount val="2"/>
                <c:pt idx="0">
                  <c:v>0.70539067732956795</c:v>
                </c:pt>
                <c:pt idx="1">
                  <c:v>0.30456099358002597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4383104"/>
        <c:axId val="77399168"/>
      </c:barChart>
      <c:catAx>
        <c:axId val="943831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n-US"/>
          </a:p>
        </c:txPr>
        <c:crossAx val="77399168"/>
        <c:crosses val="autoZero"/>
        <c:auto val="1"/>
        <c:lblAlgn val="ctr"/>
        <c:lblOffset val="100"/>
        <c:noMultiLvlLbl val="0"/>
      </c:catAx>
      <c:valAx>
        <c:axId val="7739916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Fn/c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43831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Graph!$C$1</c:f>
              <c:strCache>
                <c:ptCount val="1"/>
                <c:pt idx="0">
                  <c:v>Fn/c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errBars>
            <c:errBarType val="plus"/>
            <c:errValType val="cust"/>
            <c:noEndCap val="0"/>
            <c:plus>
              <c:numRef>
                <c:f>Graph!$D$4:$D$9</c:f>
                <c:numCache>
                  <c:formatCode>General</c:formatCode>
                  <c:ptCount val="6"/>
                  <c:pt idx="0">
                    <c:v>9.7069054521399592E-3</c:v>
                  </c:pt>
                  <c:pt idx="1">
                    <c:v>1.4901481594541599E-2</c:v>
                  </c:pt>
                  <c:pt idx="2">
                    <c:v>3.09694700611063E-2</c:v>
                  </c:pt>
                  <c:pt idx="3">
                    <c:v>1.49098298692113E-2</c:v>
                  </c:pt>
                  <c:pt idx="4">
                    <c:v>1.9536952113259402E-2</c:v>
                  </c:pt>
                  <c:pt idx="5">
                    <c:v>1.9705342170323499E-2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Graph!$B$8:$B$9</c:f>
              <c:strCache>
                <c:ptCount val="2"/>
                <c:pt idx="0">
                  <c:v>siNeg</c:v>
                </c:pt>
                <c:pt idx="1">
                  <c:v>siImpa/b1</c:v>
                </c:pt>
              </c:strCache>
            </c:strRef>
          </c:cat>
          <c:val>
            <c:numRef>
              <c:f>Graph!$C$8:$C$9</c:f>
              <c:numCache>
                <c:formatCode>General</c:formatCode>
                <c:ptCount val="2"/>
                <c:pt idx="0">
                  <c:v>0.60502292922714396</c:v>
                </c:pt>
                <c:pt idx="1">
                  <c:v>0.37526632014334799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5299584"/>
        <c:axId val="77400896"/>
      </c:barChart>
      <c:catAx>
        <c:axId val="952995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baseline="0"/>
            </a:pPr>
            <a:endParaRPr lang="en-US"/>
          </a:p>
        </c:txPr>
        <c:crossAx val="77400896"/>
        <c:crosses val="autoZero"/>
        <c:auto val="1"/>
        <c:lblAlgn val="ctr"/>
        <c:lblOffset val="100"/>
        <c:noMultiLvlLbl val="0"/>
      </c:catAx>
      <c:valAx>
        <c:axId val="774008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Fn/c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5299584"/>
        <c:crosses val="autoZero"/>
        <c:crossBetween val="between"/>
        <c:majorUnit val="0.2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Graph!$C$1</c:f>
              <c:strCache>
                <c:ptCount val="1"/>
                <c:pt idx="0">
                  <c:v>Fn/c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Graph!$D$2:$D$7</c:f>
                <c:numCache>
                  <c:formatCode>General</c:formatCode>
                  <c:ptCount val="6"/>
                  <c:pt idx="0">
                    <c:v>1.9644635749648399E-2</c:v>
                  </c:pt>
                  <c:pt idx="1">
                    <c:v>0.21834587353214099</c:v>
                  </c:pt>
                  <c:pt idx="2">
                    <c:v>3.09694700611063E-2</c:v>
                  </c:pt>
                  <c:pt idx="3">
                    <c:v>1.49098298692113E-2</c:v>
                  </c:pt>
                  <c:pt idx="4">
                    <c:v>1.9536952113259402E-2</c:v>
                  </c:pt>
                  <c:pt idx="5">
                    <c:v>1.9705342170323499E-2</c:v>
                  </c:pt>
                </c:numCache>
              </c:numRef>
            </c:plus>
            <c:minus>
              <c:numRef>
                <c:f>Graph!$D$2:$D$7</c:f>
                <c:numCache>
                  <c:formatCode>General</c:formatCode>
                  <c:ptCount val="6"/>
                  <c:pt idx="0">
                    <c:v>1.9644635749648399E-2</c:v>
                  </c:pt>
                  <c:pt idx="1">
                    <c:v>0.21834587353214099</c:v>
                  </c:pt>
                  <c:pt idx="2">
                    <c:v>3.09694700611063E-2</c:v>
                  </c:pt>
                  <c:pt idx="3">
                    <c:v>1.49098298692113E-2</c:v>
                  </c:pt>
                  <c:pt idx="4">
                    <c:v>1.9536952113259402E-2</c:v>
                  </c:pt>
                  <c:pt idx="5">
                    <c:v>1.9705342170323499E-2</c:v>
                  </c:pt>
                </c:numCache>
              </c:numRef>
            </c:minus>
          </c:errBars>
          <c:cat>
            <c:strRef>
              <c:f>Graph!$B$2:$B$3</c:f>
              <c:strCache>
                <c:ptCount val="2"/>
                <c:pt idx="0">
                  <c:v>siNeg</c:v>
                </c:pt>
                <c:pt idx="1">
                  <c:v>siCRM1</c:v>
                </c:pt>
              </c:strCache>
            </c:strRef>
          </c:cat>
          <c:val>
            <c:numRef>
              <c:f>Graph!$C$2:$C$3</c:f>
              <c:numCache>
                <c:formatCode>General</c:formatCode>
                <c:ptCount val="2"/>
                <c:pt idx="0">
                  <c:v>0.56541510295892405</c:v>
                </c:pt>
                <c:pt idx="1">
                  <c:v>2.9380478834722781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403456"/>
        <c:axId val="79340096"/>
      </c:barChart>
      <c:catAx>
        <c:axId val="964034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9340096"/>
        <c:crosses val="autoZero"/>
        <c:auto val="1"/>
        <c:lblAlgn val="ctr"/>
        <c:lblOffset val="100"/>
        <c:noMultiLvlLbl val="0"/>
      </c:catAx>
      <c:valAx>
        <c:axId val="7934009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/>
                </a:pPr>
                <a:r>
                  <a:rPr lang="en-US" sz="1200"/>
                  <a:t>Fn/c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640345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Sheet1!$M$6</c:f>
              <c:strCache>
                <c:ptCount val="1"/>
                <c:pt idx="0">
                  <c:v>DMSO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Sheet1!$M$21:$M$23</c:f>
                <c:numCache>
                  <c:formatCode>General</c:formatCode>
                  <c:ptCount val="3"/>
                  <c:pt idx="0">
                    <c:v>265165.04294495413</c:v>
                  </c:pt>
                  <c:pt idx="1">
                    <c:v>44194173.824159198</c:v>
                  </c:pt>
                  <c:pt idx="2">
                    <c:v>18561553006.146999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Sheet1!$L$18:$L$20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24</c:v>
                </c:pt>
              </c:numCache>
            </c:numRef>
          </c:cat>
          <c:val>
            <c:numRef>
              <c:f>Sheet1!$M$18:$M$20</c:f>
              <c:numCache>
                <c:formatCode>0.00E+00</c:formatCode>
                <c:ptCount val="3"/>
                <c:pt idx="0">
                  <c:v>1312500</c:v>
                </c:pt>
                <c:pt idx="1">
                  <c:v>518750000</c:v>
                </c:pt>
                <c:pt idx="2">
                  <c:v>161875000000</c:v>
                </c:pt>
              </c:numCache>
            </c:numRef>
          </c:val>
        </c:ser>
        <c:ser>
          <c:idx val="1"/>
          <c:order val="1"/>
          <c:tx>
            <c:strRef>
              <c:f>Sheet1!$M$7</c:f>
              <c:strCache>
                <c:ptCount val="1"/>
                <c:pt idx="0">
                  <c:v>Mif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Sheet1!$N$21:$N$23</c:f>
                <c:numCache>
                  <c:formatCode>General</c:formatCode>
                  <c:ptCount val="3"/>
                  <c:pt idx="0">
                    <c:v>441941.73824159219</c:v>
                  </c:pt>
                  <c:pt idx="1">
                    <c:v>6187184.3353822902</c:v>
                  </c:pt>
                  <c:pt idx="2">
                    <c:v>353553390.59327298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Sheet1!$L$18:$L$20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24</c:v>
                </c:pt>
              </c:numCache>
            </c:numRef>
          </c:cat>
          <c:val>
            <c:numRef>
              <c:f>Sheet1!$N$18:$N$20</c:f>
              <c:numCache>
                <c:formatCode>0.00E+00</c:formatCode>
                <c:ptCount val="3"/>
                <c:pt idx="0">
                  <c:v>312500</c:v>
                </c:pt>
                <c:pt idx="1">
                  <c:v>70625000</c:v>
                </c:pt>
                <c:pt idx="2">
                  <c:v>10125000000</c:v>
                </c:pt>
              </c:numCache>
            </c:numRef>
          </c:val>
        </c:ser>
        <c:ser>
          <c:idx val="2"/>
          <c:order val="2"/>
          <c:tx>
            <c:strRef>
              <c:f>Sheet1!$M$8</c:f>
              <c:strCache>
                <c:ptCount val="1"/>
                <c:pt idx="0">
                  <c:v>Iv</c:v>
                </c:pt>
              </c:strCache>
            </c:strRef>
          </c:tx>
          <c:spPr>
            <a:pattFill prst="zigZag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Sheet1!$O$21:$O$23</c:f>
                <c:numCache>
                  <c:formatCode>General</c:formatCode>
                  <c:ptCount val="3"/>
                  <c:pt idx="0">
                    <c:v>176776.69529663681</c:v>
                  </c:pt>
                  <c:pt idx="1">
                    <c:v>4331029.0347675998</c:v>
                  </c:pt>
                  <c:pt idx="2">
                    <c:v>49497474683.058296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Ref>
              <c:f>Sheet1!$L$18:$L$20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24</c:v>
                </c:pt>
              </c:numCache>
            </c:numRef>
          </c:cat>
          <c:val>
            <c:numRef>
              <c:f>Sheet1!$O$18:$O$20</c:f>
              <c:numCache>
                <c:formatCode>0.00E+00</c:formatCode>
                <c:ptCount val="3"/>
                <c:pt idx="0">
                  <c:v>375000</c:v>
                </c:pt>
                <c:pt idx="1">
                  <c:v>10062500</c:v>
                </c:pt>
                <c:pt idx="2">
                  <c:v>147500000000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467968"/>
        <c:axId val="79345856"/>
      </c:barChart>
      <c:catAx>
        <c:axId val="964679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Hours post infection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79345856"/>
        <c:crosses val="autoZero"/>
        <c:auto val="1"/>
        <c:lblAlgn val="ctr"/>
        <c:lblOffset val="100"/>
        <c:noMultiLvlLbl val="0"/>
      </c:catAx>
      <c:valAx>
        <c:axId val="79345856"/>
        <c:scaling>
          <c:logBase val="10"/>
          <c:orientation val="minMax"/>
          <c:min val="1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Pfu/ml</a:t>
                </a:r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crossAx val="964679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DMSO</c:v>
          </c:tx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(Sheet1!$O$6,Sheet1!$O$10,Sheet1!$O$14)</c:f>
                <c:numCache>
                  <c:formatCode>General</c:formatCode>
                  <c:ptCount val="3"/>
                  <c:pt idx="0">
                    <c:v>194454.36482629969</c:v>
                  </c:pt>
                  <c:pt idx="1">
                    <c:v>141244579.54201299</c:v>
                  </c:pt>
                  <c:pt idx="2">
                    <c:v>61871843.3538225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numLit>
              <c:formatCode>General</c:formatCode>
              <c:ptCount val="3"/>
              <c:pt idx="0">
                <c:v>8</c:v>
              </c:pt>
              <c:pt idx="1">
                <c:v>16</c:v>
              </c:pt>
              <c:pt idx="2">
                <c:v>24</c:v>
              </c:pt>
            </c:numLit>
          </c:cat>
          <c:val>
            <c:numRef>
              <c:f>(Sheet1!$N$6,Sheet1!$N$10,Sheet1!$N$14)</c:f>
              <c:numCache>
                <c:formatCode>0.00E+00</c:formatCode>
                <c:ptCount val="3"/>
                <c:pt idx="0">
                  <c:v>387500</c:v>
                </c:pt>
                <c:pt idx="1">
                  <c:v>111375000</c:v>
                </c:pt>
                <c:pt idx="2">
                  <c:v>1456250000</c:v>
                </c:pt>
              </c:numCache>
            </c:numRef>
          </c:val>
        </c:ser>
        <c:ser>
          <c:idx val="3"/>
          <c:order val="1"/>
          <c:tx>
            <c:v>LepB</c:v>
          </c:tx>
          <c:spPr>
            <a:solidFill>
              <a:schemeClr val="accent1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  <a:prstDash val="solid"/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(Sheet1!$O$9,Sheet1!$O$13,Sheet1!$O$17)</c:f>
                <c:numCache>
                  <c:formatCode>General</c:formatCode>
                  <c:ptCount val="3"/>
                  <c:pt idx="0">
                    <c:v>17677.66952966369</c:v>
                  </c:pt>
                  <c:pt idx="1">
                    <c:v>353553.39059327572</c:v>
                  </c:pt>
                  <c:pt idx="2">
                    <c:v>70710.678118655502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val>
            <c:numRef>
              <c:f>(Sheet1!$N$9,Sheet1!$N$13,Sheet1!$N$17)</c:f>
              <c:numCache>
                <c:formatCode>0.00E+00</c:formatCode>
                <c:ptCount val="3"/>
                <c:pt idx="0">
                  <c:v>25000</c:v>
                </c:pt>
                <c:pt idx="1">
                  <c:v>300000</c:v>
                </c:pt>
                <c:pt idx="2">
                  <c:v>75000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171520"/>
        <c:axId val="94830592"/>
      </c:barChart>
      <c:catAx>
        <c:axId val="9617152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Hours post infection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4830592"/>
        <c:crosses val="autoZero"/>
        <c:auto val="1"/>
        <c:lblAlgn val="ctr"/>
        <c:lblOffset val="100"/>
        <c:noMultiLvlLbl val="0"/>
      </c:catAx>
      <c:valAx>
        <c:axId val="94830592"/>
        <c:scaling>
          <c:logBase val="10"/>
          <c:orientation val="minMax"/>
          <c:min val="1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Pfu/ml</a:t>
                </a:r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crossAx val="9617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334954454222703"/>
          <c:y val="0.21037787555967299"/>
          <c:w val="0.19901806391848101"/>
          <c:h val="0.1772834645669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c:spPr>
          <c:invertIfNegative val="0"/>
          <c:errBars>
            <c:errBarType val="plus"/>
            <c:errValType val="cust"/>
            <c:noEndCap val="0"/>
            <c:plus>
              <c:numRef>
                <c:f>(Sheet1!$O$5,Sheet1!$O$11,Sheet1!$O$17,Sheet1!$O$23)</c:f>
                <c:numCache>
                  <c:formatCode>General</c:formatCode>
                  <c:ptCount val="4"/>
                  <c:pt idx="0">
                    <c:v>14440971804.787399</c:v>
                  </c:pt>
                  <c:pt idx="1">
                    <c:v>1384437310.48634</c:v>
                  </c:pt>
                  <c:pt idx="2">
                    <c:v>20046820196.7295</c:v>
                  </c:pt>
                  <c:pt idx="3">
                    <c:v>100519.48401512339</c:v>
                  </c:pt>
                </c:numCache>
              </c:numRef>
            </c:plus>
            <c:minus>
              <c:numLit>
                <c:formatCode>General</c:formatCode>
                <c:ptCount val="1"/>
                <c:pt idx="0">
                  <c:v>1</c:v>
                </c:pt>
              </c:numLit>
            </c:minus>
          </c:errBars>
          <c:cat>
            <c:strRef>
              <c:f>(Sheet1!$A$5,Sheet1!$A$11,Sheet1!$A$17,Sheet1!$A$23)</c:f>
              <c:strCache>
                <c:ptCount val="4"/>
                <c:pt idx="0">
                  <c:v>DMSO</c:v>
                </c:pt>
                <c:pt idx="1">
                  <c:v>Mif</c:v>
                </c:pt>
                <c:pt idx="2">
                  <c:v>Iv</c:v>
                </c:pt>
                <c:pt idx="3">
                  <c:v>LepB</c:v>
                </c:pt>
              </c:strCache>
            </c:strRef>
          </c:cat>
          <c:val>
            <c:numRef>
              <c:f>(Sheet1!$N$5,Sheet1!$N$11,Sheet1!$N$17,Sheet1!$N$23)</c:f>
              <c:numCache>
                <c:formatCode>0.00E+00</c:formatCode>
                <c:ptCount val="4"/>
                <c:pt idx="0">
                  <c:v>92083333333.333405</c:v>
                </c:pt>
                <c:pt idx="1">
                  <c:v>8500000000</c:v>
                </c:pt>
                <c:pt idx="2">
                  <c:v>96250000000</c:v>
                </c:pt>
                <c:pt idx="3">
                  <c:v>404166.66666666669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172032"/>
        <c:axId val="94832320"/>
      </c:barChart>
      <c:catAx>
        <c:axId val="9617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en-US"/>
          </a:p>
        </c:txPr>
        <c:crossAx val="94832320"/>
        <c:crosses val="autoZero"/>
        <c:auto val="1"/>
        <c:lblAlgn val="ctr"/>
        <c:lblOffset val="100"/>
        <c:noMultiLvlLbl val="0"/>
      </c:catAx>
      <c:valAx>
        <c:axId val="94832320"/>
        <c:scaling>
          <c:logBase val="10"/>
          <c:orientation val="minMax"/>
          <c:min val="10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200" b="1"/>
                </a:pPr>
                <a:r>
                  <a:rPr lang="en-US" sz="1200" b="1" dirty="0" err="1" smtClean="0"/>
                  <a:t>pfu</a:t>
                </a:r>
                <a:r>
                  <a:rPr lang="en-US" sz="1200" b="1" dirty="0" smtClean="0"/>
                  <a:t>/ml</a:t>
                </a:r>
                <a:endParaRPr lang="en-US" sz="1200" b="1" dirty="0"/>
              </a:p>
            </c:rich>
          </c:tx>
          <c:layout/>
          <c:overlay val="0"/>
        </c:title>
        <c:numFmt formatCode="0.0E+00" sourceLinked="0"/>
        <c:majorTickMark val="out"/>
        <c:minorTickMark val="none"/>
        <c:tickLblPos val="nextTo"/>
        <c:crossAx val="96172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75000"/>
              </a:schemeClr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(WEEV!$P$4,WEEV!$P$7,WEEV!$P$10,WEEV!$P$13,WEEV!$P$16,WEEV!$P$19)</c:f>
                <c:numCache>
                  <c:formatCode>General</c:formatCode>
                  <c:ptCount val="6"/>
                  <c:pt idx="0">
                    <c:v>278388.21814150119</c:v>
                  </c:pt>
                  <c:pt idx="1">
                    <c:v>10408.32999733066</c:v>
                  </c:pt>
                  <c:pt idx="2">
                    <c:v>2886.7513459481302</c:v>
                  </c:pt>
                  <c:pt idx="3">
                    <c:v>132287.56555322951</c:v>
                  </c:pt>
                  <c:pt idx="4">
                    <c:v>2886.7513459481302</c:v>
                  </c:pt>
                  <c:pt idx="5">
                    <c:v>2886.7513459481302</c:v>
                  </c:pt>
                </c:numCache>
              </c:numRef>
            </c:plus>
            <c:minus>
              <c:numRef>
                <c:f>(WEEV!$P$4,WEEV!$P$7,WEEV!$P$10,WEEV!$P$13,WEEV!$P$16,WEEV!$P$19)</c:f>
                <c:numCache>
                  <c:formatCode>General</c:formatCode>
                  <c:ptCount val="6"/>
                  <c:pt idx="0">
                    <c:v>278388.21814150119</c:v>
                  </c:pt>
                  <c:pt idx="1">
                    <c:v>10408.32999733066</c:v>
                  </c:pt>
                  <c:pt idx="2">
                    <c:v>2886.7513459481302</c:v>
                  </c:pt>
                  <c:pt idx="3">
                    <c:v>132287.56555322951</c:v>
                  </c:pt>
                  <c:pt idx="4">
                    <c:v>2886.7513459481302</c:v>
                  </c:pt>
                  <c:pt idx="5">
                    <c:v>2886.7513459481302</c:v>
                  </c:pt>
                </c:numCache>
              </c:numRef>
            </c:minus>
          </c:errBars>
          <c:cat>
            <c:strRef>
              <c:f>(EEEV!$A$4,EEEV!$A$7,EEEV!$A$10,EEEV!$A$13,EEEV!$A$16,EEEV!$A$19)</c:f>
              <c:strCache>
                <c:ptCount val="6"/>
                <c:pt idx="0">
                  <c:v>DMSO</c:v>
                </c:pt>
                <c:pt idx="1">
                  <c:v>LepB (45nM)</c:v>
                </c:pt>
                <c:pt idx="2">
                  <c:v>KPT_185</c:v>
                </c:pt>
                <c:pt idx="3">
                  <c:v>KPT_301</c:v>
                </c:pt>
                <c:pt idx="4">
                  <c:v>KPT_335</c:v>
                </c:pt>
                <c:pt idx="5">
                  <c:v>KPT_350</c:v>
                </c:pt>
              </c:strCache>
            </c:strRef>
          </c:cat>
          <c:val>
            <c:numRef>
              <c:f>(WEEV!$O$4,WEEV!$O$7,WEEV!$O$10,WEEV!$O$13,WEEV!$O$16,WEEV!$O$19)</c:f>
              <c:numCache>
                <c:formatCode>0.00E+00</c:formatCode>
                <c:ptCount val="6"/>
                <c:pt idx="0">
                  <c:v>1000000</c:v>
                </c:pt>
                <c:pt idx="1">
                  <c:v>13333.33333333333</c:v>
                </c:pt>
                <c:pt idx="2">
                  <c:v>6666.6666666667197</c:v>
                </c:pt>
                <c:pt idx="3">
                  <c:v>1350000</c:v>
                </c:pt>
                <c:pt idx="4">
                  <c:v>6666.6666666667197</c:v>
                </c:pt>
                <c:pt idx="5">
                  <c:v>6666.6666666667197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60640"/>
        <c:axId val="94834624"/>
      </c:barChart>
      <c:catAx>
        <c:axId val="965606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94834624"/>
        <c:crosses val="autoZero"/>
        <c:auto val="1"/>
        <c:lblAlgn val="ctr"/>
        <c:lblOffset val="100"/>
        <c:noMultiLvlLbl val="0"/>
      </c:catAx>
      <c:valAx>
        <c:axId val="94834624"/>
        <c:scaling>
          <c:logBase val="10"/>
          <c:orientation val="minMax"/>
          <c:min val="1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pfu/ml</a:t>
                </a:r>
              </a:p>
            </c:rich>
          </c:tx>
          <c:layout>
            <c:manualLayout>
              <c:xMode val="edge"/>
              <c:yMode val="edge"/>
              <c:x val="1.21350033454867E-2"/>
              <c:y val="0.30599375508564303"/>
            </c:manualLayout>
          </c:layout>
          <c:overlay val="0"/>
        </c:title>
        <c:numFmt formatCode="0.0E+00" sourceLinked="0"/>
        <c:majorTickMark val="out"/>
        <c:minorTickMark val="none"/>
        <c:tickLblPos val="nextTo"/>
        <c:crossAx val="965606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  <a:ln>
              <a:solidFill>
                <a:schemeClr val="accent1">
                  <a:lumMod val="75000"/>
                </a:schemeClr>
              </a:solidFill>
            </a:ln>
          </c:spPr>
          <c:invertIfNegative val="0"/>
          <c:errBars>
            <c:errBarType val="both"/>
            <c:errValType val="cust"/>
            <c:noEndCap val="0"/>
            <c:plus>
              <c:numRef>
                <c:f>(EEEV!$P$4,EEEV!$P$7,EEEV!$P$10,EEEV!$P$13,EEEV!$P$16,EEEV!$P$19)</c:f>
                <c:numCache>
                  <c:formatCode>General</c:formatCode>
                  <c:ptCount val="6"/>
                  <c:pt idx="0">
                    <c:v>12583057.392117999</c:v>
                  </c:pt>
                  <c:pt idx="1">
                    <c:v>217944.94717703381</c:v>
                  </c:pt>
                  <c:pt idx="2">
                    <c:v>104083.2999733061</c:v>
                  </c:pt>
                  <c:pt idx="3">
                    <c:v>17559422.9214212</c:v>
                  </c:pt>
                  <c:pt idx="4">
                    <c:v>305505.04633038939</c:v>
                  </c:pt>
                  <c:pt idx="5">
                    <c:v>202072.59421636871</c:v>
                  </c:pt>
                </c:numCache>
              </c:numRef>
            </c:plus>
            <c:minus>
              <c:numRef>
                <c:f>(EEEV!$P$4,EEEV!$P$7,EEEV!$P$10,EEEV!$P$13,EEEV!$P$16,EEEV!$P$19)</c:f>
                <c:numCache>
                  <c:formatCode>General</c:formatCode>
                  <c:ptCount val="6"/>
                  <c:pt idx="0">
                    <c:v>12583057.392117999</c:v>
                  </c:pt>
                  <c:pt idx="1">
                    <c:v>217944.94717703381</c:v>
                  </c:pt>
                  <c:pt idx="2">
                    <c:v>104083.2999733061</c:v>
                  </c:pt>
                  <c:pt idx="3">
                    <c:v>17559422.9214212</c:v>
                  </c:pt>
                  <c:pt idx="4">
                    <c:v>305505.04633038939</c:v>
                  </c:pt>
                  <c:pt idx="5">
                    <c:v>202072.59421636871</c:v>
                  </c:pt>
                </c:numCache>
              </c:numRef>
            </c:minus>
          </c:errBars>
          <c:cat>
            <c:strRef>
              <c:f>(EEEV!$A$4,EEEV!$A$7,EEEV!$A$10,EEEV!$A$13,EEEV!$A$16,EEEV!$A$19)</c:f>
              <c:strCache>
                <c:ptCount val="6"/>
                <c:pt idx="0">
                  <c:v>DMSO</c:v>
                </c:pt>
                <c:pt idx="1">
                  <c:v>LepB (45nM)</c:v>
                </c:pt>
                <c:pt idx="2">
                  <c:v>KPT_185</c:v>
                </c:pt>
                <c:pt idx="3">
                  <c:v>KPT_301</c:v>
                </c:pt>
                <c:pt idx="4">
                  <c:v>KPT_335</c:v>
                </c:pt>
                <c:pt idx="5">
                  <c:v>KPT_350</c:v>
                </c:pt>
              </c:strCache>
            </c:strRef>
          </c:cat>
          <c:val>
            <c:numRef>
              <c:f>(EEEV!$O$4,EEEV!$O$7,EEEV!$O$10,EEEV!$O$13,EEEV!$O$16,EEEV!$O$19)</c:f>
              <c:numCache>
                <c:formatCode>0.00E+00</c:formatCode>
                <c:ptCount val="6"/>
                <c:pt idx="0">
                  <c:v>63333333.333333299</c:v>
                </c:pt>
                <c:pt idx="1">
                  <c:v>700000</c:v>
                </c:pt>
                <c:pt idx="2">
                  <c:v>583333.33333333442</c:v>
                </c:pt>
                <c:pt idx="3">
                  <c:v>91666666.666666701</c:v>
                </c:pt>
                <c:pt idx="4">
                  <c:v>683333.33333333442</c:v>
                </c:pt>
                <c:pt idx="5">
                  <c:v>1166666.66666667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96561664"/>
        <c:axId val="94836352"/>
      </c:barChart>
      <c:catAx>
        <c:axId val="96561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/>
          <a:lstStyle/>
          <a:p>
            <a:pPr>
              <a:defRPr/>
            </a:pPr>
            <a:endParaRPr lang="en-US"/>
          </a:p>
        </c:txPr>
        <c:crossAx val="94836352"/>
        <c:crosses val="autoZero"/>
        <c:auto val="1"/>
        <c:lblAlgn val="ctr"/>
        <c:lblOffset val="100"/>
        <c:noMultiLvlLbl val="0"/>
      </c:catAx>
      <c:valAx>
        <c:axId val="94836352"/>
        <c:scaling>
          <c:logBase val="10"/>
          <c:orientation val="minMax"/>
          <c:min val="100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pfu/ml</a:t>
                </a:r>
              </a:p>
            </c:rich>
          </c:tx>
          <c:layout>
            <c:manualLayout>
              <c:xMode val="edge"/>
              <c:yMode val="edge"/>
              <c:x val="1.1918064712745299E-2"/>
              <c:y val="0.31476195683872799"/>
            </c:manualLayout>
          </c:layout>
          <c:overlay val="0"/>
        </c:title>
        <c:numFmt formatCode="0.0E+00" sourceLinked="0"/>
        <c:majorTickMark val="out"/>
        <c:minorTickMark val="none"/>
        <c:tickLblPos val="nextTo"/>
        <c:crossAx val="96561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FF1646-35E6-734A-AC2C-4DF8EE4B11CE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BB78F-E08C-B54A-B1A0-8D58A4C204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880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B4E3338-B9FF-EB46-9A09-0D58B26FD7B4}" type="slidenum">
              <a:rPr lang="en-US"/>
              <a:pPr/>
              <a:t>7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84A37A-AFC2-4A01-80A1-FC20F2C0D5B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AU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AU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A2ADC9D-E8F2-5D43-BD07-F2F04FDEB8B0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46783768-7ED9-214C-BEDF-B23741951AFA}" type="datetimeFigureOut">
              <a:rPr lang="en-US" smtClean="0"/>
              <a:t>12/8/2015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jpeg"/><Relationship Id="rId7" Type="http://schemas.openxmlformats.org/officeDocument/2006/relationships/image" Target="../media/image12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microsoft.com/office/2007/relationships/hdphoto" Target="../media/hdphoto1.wdp"/><Relationship Id="rId9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2.jpeg"/><Relationship Id="rId3" Type="http://schemas.openxmlformats.org/officeDocument/2006/relationships/image" Target="../media/image13.png"/><Relationship Id="rId7" Type="http://schemas.microsoft.com/office/2007/relationships/hdphoto" Target="../media/hdphoto4.wdp"/><Relationship Id="rId12" Type="http://schemas.microsoft.com/office/2007/relationships/hdphoto" Target="../media/hdphoto6.wdp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11" Type="http://schemas.openxmlformats.org/officeDocument/2006/relationships/image" Target="../media/image21.jpeg"/><Relationship Id="rId5" Type="http://schemas.microsoft.com/office/2007/relationships/hdphoto" Target="../media/hdphoto3.wdp"/><Relationship Id="rId10" Type="http://schemas.microsoft.com/office/2007/relationships/hdphoto" Target="../media/hdphoto5.wdp"/><Relationship Id="rId4" Type="http://schemas.openxmlformats.org/officeDocument/2006/relationships/image" Target="../media/image17.jpeg"/><Relationship Id="rId9" Type="http://schemas.openxmlformats.org/officeDocument/2006/relationships/image" Target="../media/image20.jpeg"/><Relationship Id="rId1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13" Type="http://schemas.microsoft.com/office/2007/relationships/hdphoto" Target="../media/hdphoto13.wdp"/><Relationship Id="rId3" Type="http://schemas.microsoft.com/office/2007/relationships/hdphoto" Target="../media/hdphoto8.wdp"/><Relationship Id="rId7" Type="http://schemas.microsoft.com/office/2007/relationships/hdphoto" Target="../media/hdphoto10.wdp"/><Relationship Id="rId12" Type="http://schemas.openxmlformats.org/officeDocument/2006/relationships/image" Target="../media/image28.jpeg"/><Relationship Id="rId2" Type="http://schemas.openxmlformats.org/officeDocument/2006/relationships/image" Target="../media/image23.jpeg"/><Relationship Id="rId16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jpeg"/><Relationship Id="rId11" Type="http://schemas.microsoft.com/office/2007/relationships/hdphoto" Target="../media/hdphoto12.wdp"/><Relationship Id="rId5" Type="http://schemas.microsoft.com/office/2007/relationships/hdphoto" Target="../media/hdphoto9.wdp"/><Relationship Id="rId15" Type="http://schemas.openxmlformats.org/officeDocument/2006/relationships/chart" Target="../charts/chart2.xml"/><Relationship Id="rId10" Type="http://schemas.openxmlformats.org/officeDocument/2006/relationships/image" Target="../media/image27.jpeg"/><Relationship Id="rId4" Type="http://schemas.openxmlformats.org/officeDocument/2006/relationships/image" Target="../media/image24.jpeg"/><Relationship Id="rId9" Type="http://schemas.microsoft.com/office/2007/relationships/hdphoto" Target="../media/hdphoto11.wdp"/><Relationship Id="rId1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6.wdp"/><Relationship Id="rId13" Type="http://schemas.openxmlformats.org/officeDocument/2006/relationships/image" Target="../media/image34.jpeg"/><Relationship Id="rId3" Type="http://schemas.openxmlformats.org/officeDocument/2006/relationships/image" Target="../media/image29.jpeg"/><Relationship Id="rId7" Type="http://schemas.openxmlformats.org/officeDocument/2006/relationships/image" Target="../media/image31.jpeg"/><Relationship Id="rId12" Type="http://schemas.microsoft.com/office/2007/relationships/hdphoto" Target="../media/hdphoto18.wdp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5.wdp"/><Relationship Id="rId11" Type="http://schemas.openxmlformats.org/officeDocument/2006/relationships/image" Target="../media/image33.jpeg"/><Relationship Id="rId5" Type="http://schemas.openxmlformats.org/officeDocument/2006/relationships/image" Target="../media/image30.jpeg"/><Relationship Id="rId10" Type="http://schemas.microsoft.com/office/2007/relationships/hdphoto" Target="../media/hdphoto17.wdp"/><Relationship Id="rId4" Type="http://schemas.microsoft.com/office/2007/relationships/hdphoto" Target="../media/hdphoto14.wdp"/><Relationship Id="rId9" Type="http://schemas.openxmlformats.org/officeDocument/2006/relationships/image" Target="../media/image32.jpeg"/><Relationship Id="rId14" Type="http://schemas.microsoft.com/office/2007/relationships/hdphoto" Target="../media/hdphoto19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tiff"/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tiff"/><Relationship Id="rId2" Type="http://schemas.openxmlformats.org/officeDocument/2006/relationships/image" Target="../media/image38.tif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7844" y="436531"/>
            <a:ext cx="7958208" cy="4109623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/>
              <a:t>Nuclear Transport Inhibitors Alter Capsid Subcellular </a:t>
            </a:r>
            <a:r>
              <a:rPr lang="en-US" sz="3600" b="1" dirty="0" err="1"/>
              <a:t>Localisation</a:t>
            </a:r>
            <a:r>
              <a:rPr lang="en-US" sz="3600" b="1" dirty="0"/>
              <a:t> and Replication of Venezuelan Equine Encephalitis Virus and Related New World </a:t>
            </a:r>
            <a:r>
              <a:rPr lang="en-US" sz="3600" b="1" dirty="0" err="1"/>
              <a:t>Alphaviruses</a:t>
            </a:r>
            <a:r>
              <a:rPr lang="en-US" sz="3600" b="1" dirty="0"/>
              <a:t> </a:t>
            </a:r>
            <a:r>
              <a:rPr lang="en-US" sz="4800" dirty="0"/>
              <a:t/>
            </a:r>
            <a:br>
              <a:rPr lang="en-US" sz="4800" dirty="0"/>
            </a:b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6226" y="4370297"/>
            <a:ext cx="7541445" cy="1880029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 Kylie M. </a:t>
            </a:r>
            <a:r>
              <a:rPr lang="en-US" sz="2400" b="1" dirty="0" err="1" smtClean="0"/>
              <a:t>Wagstaff</a:t>
            </a:r>
            <a:r>
              <a:rPr lang="en-US" sz="2400" dirty="0" smtClean="0"/>
              <a:t>, </a:t>
            </a:r>
            <a:r>
              <a:rPr lang="en-US" sz="2400" dirty="0"/>
              <a:t>Lindsay </a:t>
            </a:r>
            <a:r>
              <a:rPr lang="en-US" sz="2400" dirty="0" smtClean="0"/>
              <a:t>Lundberg, </a:t>
            </a:r>
            <a:r>
              <a:rPr lang="en-US" sz="2400" dirty="0"/>
              <a:t>Chelsea </a:t>
            </a:r>
            <a:r>
              <a:rPr lang="en-US" sz="2400" dirty="0" smtClean="0"/>
              <a:t>Pinkham, </a:t>
            </a:r>
            <a:r>
              <a:rPr lang="en-US" sz="2400" dirty="0" err="1"/>
              <a:t>Ashwini</a:t>
            </a:r>
            <a:r>
              <a:rPr lang="en-US" sz="2400" dirty="0"/>
              <a:t> </a:t>
            </a:r>
            <a:r>
              <a:rPr lang="en-US" sz="2400" dirty="0" smtClean="0"/>
              <a:t>Benedict, </a:t>
            </a:r>
            <a:r>
              <a:rPr lang="en-US" sz="2400" dirty="0" err="1"/>
              <a:t>Nazly</a:t>
            </a:r>
            <a:r>
              <a:rPr lang="en-US" sz="2400" dirty="0"/>
              <a:t> </a:t>
            </a:r>
            <a:r>
              <a:rPr lang="en-US" sz="2400" dirty="0" err="1" smtClean="0"/>
              <a:t>Shafagati</a:t>
            </a:r>
            <a:r>
              <a:rPr lang="en-US" sz="2400" dirty="0" smtClean="0"/>
              <a:t>, </a:t>
            </a:r>
            <a:r>
              <a:rPr lang="en-US" sz="2400" dirty="0" err="1"/>
              <a:t>Moushimi</a:t>
            </a:r>
            <a:r>
              <a:rPr lang="en-US" sz="2400" dirty="0"/>
              <a:t> </a:t>
            </a:r>
            <a:r>
              <a:rPr lang="en-US" sz="2400" dirty="0" smtClean="0"/>
              <a:t>Amaya, </a:t>
            </a:r>
            <a:r>
              <a:rPr lang="en-US" sz="2400" dirty="0" err="1"/>
              <a:t>Aarthi</a:t>
            </a:r>
            <a:r>
              <a:rPr lang="en-US" sz="2400" dirty="0"/>
              <a:t> </a:t>
            </a:r>
            <a:r>
              <a:rPr lang="en-US" sz="2400" dirty="0" smtClean="0"/>
              <a:t>Narayanan, </a:t>
            </a:r>
            <a:r>
              <a:rPr lang="en-US" sz="2400" dirty="0"/>
              <a:t>David </a:t>
            </a:r>
            <a:r>
              <a:rPr lang="en-US" sz="2400" dirty="0" smtClean="0"/>
              <a:t>Thomas, </a:t>
            </a:r>
            <a:r>
              <a:rPr lang="en-US" sz="2400" dirty="0"/>
              <a:t>Aaron </a:t>
            </a:r>
            <a:r>
              <a:rPr lang="en-US" sz="2400" dirty="0" err="1" smtClean="0"/>
              <a:t>DeBono</a:t>
            </a:r>
            <a:r>
              <a:rPr lang="en-US" sz="2400" dirty="0" smtClean="0"/>
              <a:t>, </a:t>
            </a:r>
            <a:r>
              <a:rPr lang="en-US" sz="2400" dirty="0"/>
              <a:t>Jonathan </a:t>
            </a:r>
            <a:r>
              <a:rPr lang="en-US" sz="2400" dirty="0" err="1" smtClean="0"/>
              <a:t>Baell</a:t>
            </a:r>
            <a:r>
              <a:rPr lang="en-US" sz="2400" dirty="0" smtClean="0"/>
              <a:t>, </a:t>
            </a:r>
            <a:r>
              <a:rPr lang="en-US" sz="2400" dirty="0"/>
              <a:t>David A. </a:t>
            </a:r>
            <a:r>
              <a:rPr lang="en-US" sz="2400" dirty="0" err="1" smtClean="0"/>
              <a:t>Jans</a:t>
            </a:r>
            <a:r>
              <a:rPr lang="en-US" sz="2400" dirty="0" smtClean="0"/>
              <a:t>, </a:t>
            </a:r>
            <a:r>
              <a:rPr lang="en-US" sz="2400" dirty="0"/>
              <a:t>Sharon </a:t>
            </a:r>
            <a:r>
              <a:rPr lang="en-US" sz="2400" dirty="0" err="1" smtClean="0"/>
              <a:t>Tamir</a:t>
            </a:r>
            <a:r>
              <a:rPr lang="en-US" sz="2400" dirty="0" smtClean="0"/>
              <a:t>, </a:t>
            </a:r>
            <a:r>
              <a:rPr lang="en-US" sz="2400" dirty="0" err="1"/>
              <a:t>Kylene</a:t>
            </a:r>
            <a:r>
              <a:rPr lang="en-US" sz="2400" dirty="0"/>
              <a:t> Kehn-</a:t>
            </a:r>
            <a:r>
              <a:rPr lang="en-US" sz="2400" dirty="0" smtClean="0"/>
              <a:t>Hall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83974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1066800" y="0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1" y="3886200"/>
            <a:ext cx="7990788" cy="222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1132681" y="6341477"/>
            <a:ext cx="62306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err="1" smtClean="0"/>
              <a:t>Zacks</a:t>
            </a:r>
            <a:r>
              <a:rPr lang="en-US" sz="1600" dirty="0" smtClean="0"/>
              <a:t>, M.A., </a:t>
            </a:r>
            <a:r>
              <a:rPr lang="en-US" sz="1600" dirty="0" err="1" smtClean="0"/>
              <a:t>Paessler</a:t>
            </a:r>
            <a:r>
              <a:rPr lang="en-US" sz="1600" dirty="0" smtClean="0"/>
              <a:t>, S., Encephalitic </a:t>
            </a:r>
            <a:r>
              <a:rPr lang="en-US" sz="1600" dirty="0" err="1" smtClean="0"/>
              <a:t>alphaviruses</a:t>
            </a:r>
            <a:r>
              <a:rPr lang="en-US" sz="1600" dirty="0" smtClean="0"/>
              <a:t>. Vet. </a:t>
            </a:r>
            <a:r>
              <a:rPr lang="en-US" sz="1600" dirty="0" err="1" smtClean="0"/>
              <a:t>Microbiol</a:t>
            </a:r>
            <a:r>
              <a:rPr lang="en-US" sz="1600" dirty="0" smtClean="0"/>
              <a:t>. (2009)</a:t>
            </a:r>
            <a:endParaRPr lang="en-US" sz="1600" dirty="0"/>
          </a:p>
        </p:txBody>
      </p:sp>
      <p:pic>
        <p:nvPicPr>
          <p:cNvPr id="5" name="Picture 4" descr="Transmission cycles, host range, evolution and emergence of arboviral disease"/>
          <p:cNvPicPr>
            <a:picLocks noChangeAspect="1" noChangeArrowheads="1"/>
          </p:cNvPicPr>
          <p:nvPr/>
        </p:nvPicPr>
        <p:blipFill>
          <a:blip r:embed="rId3" cstate="print"/>
          <a:srcRect b="69231"/>
          <a:stretch>
            <a:fillRect/>
          </a:stretch>
        </p:blipFill>
        <p:spPr bwMode="auto">
          <a:xfrm>
            <a:off x="1132681" y="1066800"/>
            <a:ext cx="6878638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4953000" y="2743200"/>
            <a:ext cx="41910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54864" tIns="91440">
            <a:normAutofit/>
          </a:bodyPr>
          <a:lstStyle/>
          <a:p>
            <a:pPr marL="438150" indent="-319088" eaLnBrk="0" hangingPunct="0">
              <a:buClr>
                <a:srgbClr val="00206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600" dirty="0">
                <a:latin typeface="+mn-lt"/>
              </a:rPr>
              <a:t>Enveloped, </a:t>
            </a:r>
            <a:r>
              <a:rPr lang="en-US" sz="1600" dirty="0" err="1">
                <a:latin typeface="+mn-lt"/>
              </a:rPr>
              <a:t>Icosahedral</a:t>
            </a:r>
            <a:r>
              <a:rPr lang="en-US" sz="1600" dirty="0">
                <a:latin typeface="+mn-lt"/>
              </a:rPr>
              <a:t> symmetry </a:t>
            </a:r>
          </a:p>
          <a:p>
            <a:pPr marL="438150" indent="-319088" eaLnBrk="0" hangingPunct="0">
              <a:buClr>
                <a:srgbClr val="00206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600" dirty="0">
                <a:latin typeface="+mn-lt"/>
              </a:rPr>
              <a:t>Positive </a:t>
            </a:r>
            <a:r>
              <a:rPr lang="en-US" sz="1600" dirty="0" err="1">
                <a:latin typeface="+mn-lt"/>
              </a:rPr>
              <a:t>ssRNA</a:t>
            </a:r>
            <a:r>
              <a:rPr lang="en-US" sz="1600" dirty="0">
                <a:latin typeface="+mn-lt"/>
              </a:rPr>
              <a:t> genome</a:t>
            </a:r>
          </a:p>
          <a:p>
            <a:pPr marL="438150" indent="-319088" eaLnBrk="0" hangingPunct="0">
              <a:buClr>
                <a:srgbClr val="002060"/>
              </a:buClr>
              <a:buSzPct val="100000"/>
              <a:buFont typeface="Wingdings" pitchFamily="2" charset="2"/>
              <a:buChar char="§"/>
              <a:defRPr/>
            </a:pPr>
            <a:r>
              <a:rPr lang="en-US" sz="1600" dirty="0" err="1">
                <a:latin typeface="+mn-lt"/>
              </a:rPr>
              <a:t>Cytoplasmic</a:t>
            </a:r>
            <a:r>
              <a:rPr lang="en-US" sz="1600" dirty="0">
                <a:latin typeface="+mn-lt"/>
              </a:rPr>
              <a:t> replicating virus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2743200"/>
            <a:ext cx="4495800" cy="11430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Family: </a:t>
            </a:r>
            <a:r>
              <a:rPr kumimoji="0" lang="en-US" sz="1600" b="0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Togaviridae</a:t>
            </a: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; Genus: </a:t>
            </a:r>
            <a:r>
              <a:rPr kumimoji="0" lang="en-US" sz="16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Alphavirus</a:t>
            </a:r>
            <a:endParaRPr kumimoji="0" lang="en-US" sz="1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Category B select agent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Overlap priority pathogen for CDC and USDA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Venezuelan Equine </a:t>
            </a:r>
            <a:r>
              <a:rPr lang="en-US" sz="3600" b="1" dirty="0"/>
              <a:t>Encephalitis </a:t>
            </a:r>
            <a:r>
              <a:rPr lang="en-US" sz="3600" b="1" dirty="0" smtClean="0"/>
              <a:t>Virus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3432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8952"/>
    </mc:Choice>
    <mc:Fallback xmlns="">
      <p:transition spd="slow" advTm="178952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1477434"/>
            <a:ext cx="3429000" cy="4876800"/>
            <a:chOff x="228600" y="1676400"/>
            <a:chExt cx="3429000" cy="4876800"/>
          </a:xfrm>
        </p:grpSpPr>
        <p:pic>
          <p:nvPicPr>
            <p:cNvPr id="5" name="Picture 2" descr="http://education.expasy.org/images/Togaviridae_virion.jpg"/>
            <p:cNvPicPr>
              <a:picLocks noChangeAspect="1" noChangeArrowheads="1"/>
            </p:cNvPicPr>
            <p:nvPr/>
          </p:nvPicPr>
          <p:blipFill>
            <a:blip r:embed="rId2" cstate="print"/>
            <a:srcRect r="38639"/>
            <a:stretch>
              <a:fillRect/>
            </a:stretch>
          </p:blipFill>
          <p:spPr bwMode="auto">
            <a:xfrm>
              <a:off x="609600" y="1676400"/>
              <a:ext cx="2590800" cy="2438400"/>
            </a:xfrm>
            <a:prstGeom prst="rect">
              <a:avLst/>
            </a:prstGeom>
            <a:noFill/>
          </p:spPr>
        </p:pic>
        <p:pic>
          <p:nvPicPr>
            <p:cNvPr id="6" name="Picture 2" descr="http://education.expasy.org/images/Togaviridae_virion.jpg"/>
            <p:cNvPicPr>
              <a:picLocks noChangeAspect="1" noChangeArrowheads="1"/>
            </p:cNvPicPr>
            <p:nvPr/>
          </p:nvPicPr>
          <p:blipFill>
            <a:blip r:embed="rId2" cstate="print"/>
            <a:srcRect l="50532"/>
            <a:stretch>
              <a:fillRect/>
            </a:stretch>
          </p:blipFill>
          <p:spPr bwMode="auto">
            <a:xfrm>
              <a:off x="533400" y="4114800"/>
              <a:ext cx="2088644" cy="243840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2743200" y="2057400"/>
              <a:ext cx="914400" cy="22098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28600" y="4038600"/>
              <a:ext cx="762000" cy="4572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VEEV Capsid is a major pathogenicity factor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819401" y="1851025"/>
            <a:ext cx="5496034" cy="4525963"/>
          </a:xfrm>
          <a:solidFill>
            <a:schemeClr val="bg1"/>
          </a:solidFill>
        </p:spPr>
        <p:txBody>
          <a:bodyPr>
            <a:normAutofit fontScale="92500"/>
          </a:bodyPr>
          <a:lstStyle/>
          <a:p>
            <a:r>
              <a:rPr lang="en-US" dirty="0"/>
              <a:t>Capsid protein has multiple functions</a:t>
            </a:r>
          </a:p>
          <a:p>
            <a:pPr lvl="1"/>
            <a:r>
              <a:rPr lang="en-US" dirty="0"/>
              <a:t>Packaging of the viral genome</a:t>
            </a:r>
          </a:p>
          <a:p>
            <a:pPr lvl="1"/>
            <a:r>
              <a:rPr lang="en-US" dirty="0"/>
              <a:t>Protease activity for processing the structural proteins</a:t>
            </a:r>
          </a:p>
          <a:p>
            <a:pPr lvl="1"/>
            <a:r>
              <a:rPr lang="en-US" dirty="0"/>
              <a:t>Host cell transcriptional </a:t>
            </a:r>
            <a:r>
              <a:rPr lang="en-US" dirty="0" smtClean="0"/>
              <a:t>inhibitor</a:t>
            </a:r>
          </a:p>
          <a:p>
            <a:pPr lvl="1"/>
            <a:r>
              <a:rPr lang="en-US" dirty="0" smtClean="0"/>
              <a:t>Causes extensive CPE</a:t>
            </a:r>
            <a:endParaRPr lang="en-US" dirty="0"/>
          </a:p>
          <a:p>
            <a:r>
              <a:rPr lang="en-US" dirty="0"/>
              <a:t>Cellular transcriptional inhibition is: </a:t>
            </a:r>
          </a:p>
          <a:p>
            <a:pPr lvl="1"/>
            <a:r>
              <a:rPr lang="en-US" dirty="0"/>
              <a:t>Independent of its protease activity and RNA binding domain</a:t>
            </a:r>
          </a:p>
          <a:p>
            <a:pPr lvl="1"/>
            <a:r>
              <a:rPr lang="en-US" dirty="0"/>
              <a:t>Dependent on a short amino-terminal peptide</a:t>
            </a:r>
          </a:p>
          <a:p>
            <a:r>
              <a:rPr lang="en-US" dirty="0"/>
              <a:t>Present at the </a:t>
            </a:r>
            <a:r>
              <a:rPr lang="en-US" dirty="0" smtClean="0"/>
              <a:t>nuclear envelope embedded nuclear pore complex (NPC) </a:t>
            </a:r>
            <a:r>
              <a:rPr lang="en-US" dirty="0"/>
              <a:t>and </a:t>
            </a:r>
            <a:r>
              <a:rPr lang="en-US" dirty="0" smtClean="0"/>
              <a:t>is a </a:t>
            </a:r>
            <a:r>
              <a:rPr lang="en-US" dirty="0"/>
              <a:t>potent inhibitor of </a:t>
            </a:r>
            <a:r>
              <a:rPr lang="en-US" dirty="0" err="1"/>
              <a:t>nucleo</a:t>
            </a:r>
            <a:r>
              <a:rPr lang="en-US" dirty="0"/>
              <a:t>-cytoplasmic trafficking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223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385"/>
    </mc:Choice>
    <mc:Fallback xmlns="">
      <p:transition spd="slow" advTm="7438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02360"/>
            <a:ext cx="7620000" cy="1143000"/>
          </a:xfrm>
        </p:spPr>
        <p:txBody>
          <a:bodyPr/>
          <a:lstStyle/>
          <a:p>
            <a:r>
              <a:rPr lang="en-US" dirty="0" smtClean="0"/>
              <a:t>Nuclear transport</a:t>
            </a:r>
            <a:endParaRPr lang="en-US" dirty="0"/>
          </a:p>
        </p:txBody>
      </p:sp>
      <p:pic>
        <p:nvPicPr>
          <p:cNvPr id="4" name="Picture 3" descr="nuclear trans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740" y="1116826"/>
            <a:ext cx="6692900" cy="532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uclear transpo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416"/>
          <a:stretch>
            <a:fillRect/>
          </a:stretch>
        </p:blipFill>
        <p:spPr bwMode="auto">
          <a:xfrm>
            <a:off x="258740" y="1116826"/>
            <a:ext cx="4389437" cy="532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7057225" y="1723443"/>
            <a:ext cx="137728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NLS</a:t>
            </a:r>
            <a:r>
              <a:rPr lang="en-US" sz="1600" dirty="0"/>
              <a:t>, nuclear </a:t>
            </a:r>
            <a:r>
              <a:rPr lang="en-US" sz="1600" dirty="0" err="1"/>
              <a:t>localisation</a:t>
            </a:r>
            <a:r>
              <a:rPr lang="en-US" sz="1600" dirty="0"/>
              <a:t> signal</a:t>
            </a:r>
          </a:p>
          <a:p>
            <a:r>
              <a:rPr lang="en-US" sz="1600" dirty="0"/>
              <a:t>(Lys-</a:t>
            </a:r>
            <a:r>
              <a:rPr lang="en-US" sz="1600" dirty="0" err="1"/>
              <a:t>Arg</a:t>
            </a:r>
            <a:r>
              <a:rPr lang="en-US" sz="1600" dirty="0"/>
              <a:t> rich)</a:t>
            </a:r>
            <a:endParaRPr lang="en-US" dirty="0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7096917" y="4568385"/>
            <a:ext cx="1741488" cy="106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600" dirty="0">
                <a:solidFill>
                  <a:schemeClr val="hlink"/>
                </a:solidFill>
              </a:rPr>
              <a:t>NES</a:t>
            </a:r>
            <a:r>
              <a:rPr lang="en-US" sz="1600" dirty="0"/>
              <a:t>, nuclear export signal</a:t>
            </a:r>
          </a:p>
          <a:p>
            <a:r>
              <a:rPr lang="en-US" sz="1600" dirty="0"/>
              <a:t>(generally hydrophobic)</a:t>
            </a:r>
            <a:endParaRPr lang="en-US" dirty="0"/>
          </a:p>
        </p:txBody>
      </p:sp>
      <p:sp>
        <p:nvSpPr>
          <p:cNvPr id="8" name="Text Box 15"/>
          <p:cNvSpPr txBox="1">
            <a:spLocks noChangeArrowheads="1"/>
          </p:cNvSpPr>
          <p:nvPr/>
        </p:nvSpPr>
        <p:spPr bwMode="auto">
          <a:xfrm>
            <a:off x="2396308" y="6613525"/>
            <a:ext cx="4503737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1000" dirty="0" err="1"/>
              <a:t>Wagstaff</a:t>
            </a:r>
            <a:r>
              <a:rPr lang="en-US" sz="1000" dirty="0"/>
              <a:t> and </a:t>
            </a:r>
            <a:r>
              <a:rPr lang="en-US" sz="1000" dirty="0" err="1"/>
              <a:t>Jans</a:t>
            </a:r>
            <a:r>
              <a:rPr lang="en-US" sz="1000" dirty="0"/>
              <a:t> (2009) </a:t>
            </a:r>
            <a:r>
              <a:rPr lang="en-US" sz="1000" i="1" dirty="0"/>
              <a:t>European Journal of Pharmacology, </a:t>
            </a:r>
            <a:r>
              <a:rPr lang="en-US" sz="1000" dirty="0"/>
              <a:t>invited review</a:t>
            </a:r>
          </a:p>
        </p:txBody>
      </p:sp>
    </p:spTree>
    <p:extLst>
      <p:ext uri="{BB962C8B-B14F-4D97-AF65-F5344CB8AC3E}">
        <p14:creationId xmlns:p14="http://schemas.microsoft.com/office/powerpoint/2010/main" val="35708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4779502"/>
            <a:ext cx="8454753" cy="2078498"/>
          </a:xfrm>
          <a:prstGeom prst="rect">
            <a:avLst/>
          </a:prstGeom>
          <a:solidFill>
            <a:srgbClr val="D0FF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Inhibition of nuclear transport by VEEV capsid protein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0" y="3630902"/>
            <a:ext cx="8454753" cy="11486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6976010" y="5265259"/>
            <a:ext cx="1072498" cy="759147"/>
          </a:xfrm>
          <a:custGeom>
            <a:avLst/>
            <a:gdLst/>
            <a:ahLst/>
            <a:cxnLst/>
            <a:rect l="l" t="t" r="r" b="b"/>
            <a:pathLst>
              <a:path w="1072498" h="759147">
                <a:moveTo>
                  <a:pt x="536249" y="0"/>
                </a:moveTo>
                <a:cubicBezTo>
                  <a:pt x="832411" y="0"/>
                  <a:pt x="1072498" y="198273"/>
                  <a:pt x="1072498" y="442856"/>
                </a:cubicBezTo>
                <a:cubicBezTo>
                  <a:pt x="1072498" y="565148"/>
                  <a:pt x="1012476" y="675862"/>
                  <a:pt x="915434" y="756003"/>
                </a:cubicBezTo>
                <a:lnTo>
                  <a:pt x="910820" y="759147"/>
                </a:lnTo>
                <a:lnTo>
                  <a:pt x="904315" y="742489"/>
                </a:lnTo>
                <a:cubicBezTo>
                  <a:pt x="843674" y="628516"/>
                  <a:pt x="701709" y="548545"/>
                  <a:pt x="536248" y="548545"/>
                </a:cubicBezTo>
                <a:cubicBezTo>
                  <a:pt x="370787" y="548545"/>
                  <a:pt x="228822" y="628516"/>
                  <a:pt x="168182" y="742489"/>
                </a:cubicBezTo>
                <a:lnTo>
                  <a:pt x="161677" y="759146"/>
                </a:lnTo>
                <a:lnTo>
                  <a:pt x="157064" y="756003"/>
                </a:lnTo>
                <a:cubicBezTo>
                  <a:pt x="60022" y="675862"/>
                  <a:pt x="0" y="565148"/>
                  <a:pt x="0" y="442856"/>
                </a:cubicBezTo>
                <a:cubicBezTo>
                  <a:pt x="0" y="198273"/>
                  <a:pt x="240087" y="0"/>
                  <a:pt x="536249" y="0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FF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CRM-1</a:t>
            </a:r>
          </a:p>
        </p:txBody>
      </p:sp>
      <p:sp>
        <p:nvSpPr>
          <p:cNvPr id="4" name="Oval 3"/>
          <p:cNvSpPr/>
          <p:nvPr/>
        </p:nvSpPr>
        <p:spPr>
          <a:xfrm>
            <a:off x="7112800" y="5789148"/>
            <a:ext cx="798916" cy="635095"/>
          </a:xfrm>
          <a:prstGeom prst="ellipse">
            <a:avLst/>
          </a:prstGeom>
          <a:solidFill>
            <a:srgbClr val="CCFFCC"/>
          </a:solidFill>
          <a:ln>
            <a:solidFill>
              <a:srgbClr val="00FF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5-Point Star 6"/>
          <p:cNvSpPr/>
          <p:nvPr/>
        </p:nvSpPr>
        <p:spPr>
          <a:xfrm>
            <a:off x="6483094" y="5662757"/>
            <a:ext cx="818741" cy="689874"/>
          </a:xfrm>
          <a:prstGeom prst="star5">
            <a:avLst>
              <a:gd name="adj" fmla="val 26154"/>
              <a:gd name="hf" fmla="val 105146"/>
              <a:gd name="vf" fmla="val 110557"/>
            </a:avLst>
          </a:prstGeom>
          <a:solidFill>
            <a:srgbClr val="FFC3FA"/>
          </a:solidFill>
          <a:ln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100" dirty="0" smtClean="0">
                <a:solidFill>
                  <a:schemeClr val="tx1"/>
                </a:solidFill>
              </a:rPr>
              <a:t>RANGTP</a:t>
            </a:r>
          </a:p>
        </p:txBody>
      </p:sp>
      <p:sp>
        <p:nvSpPr>
          <p:cNvPr id="11" name="Oval 10"/>
          <p:cNvSpPr/>
          <p:nvPr/>
        </p:nvSpPr>
        <p:spPr>
          <a:xfrm>
            <a:off x="1375367" y="1933136"/>
            <a:ext cx="798916" cy="531332"/>
          </a:xfrm>
          <a:custGeom>
            <a:avLst/>
            <a:gdLst/>
            <a:ahLst/>
            <a:cxnLst/>
            <a:rect l="l" t="t" r="r" b="b"/>
            <a:pathLst>
              <a:path w="798916" h="531332">
                <a:moveTo>
                  <a:pt x="399458" y="0"/>
                </a:moveTo>
                <a:cubicBezTo>
                  <a:pt x="620073" y="0"/>
                  <a:pt x="798916" y="142171"/>
                  <a:pt x="798916" y="317548"/>
                </a:cubicBezTo>
                <a:cubicBezTo>
                  <a:pt x="798916" y="383315"/>
                  <a:pt x="773766" y="444411"/>
                  <a:pt x="730695" y="495092"/>
                </a:cubicBezTo>
                <a:lnTo>
                  <a:pt x="693082" y="531332"/>
                </a:lnTo>
                <a:lnTo>
                  <a:pt x="681918" y="517834"/>
                </a:lnTo>
                <a:cubicBezTo>
                  <a:pt x="609630" y="445722"/>
                  <a:pt x="509766" y="401120"/>
                  <a:pt x="399458" y="401120"/>
                </a:cubicBezTo>
                <a:cubicBezTo>
                  <a:pt x="289151" y="401120"/>
                  <a:pt x="189286" y="445722"/>
                  <a:pt x="116998" y="517834"/>
                </a:cubicBezTo>
                <a:lnTo>
                  <a:pt x="105834" y="531332"/>
                </a:lnTo>
                <a:lnTo>
                  <a:pt x="68221" y="495092"/>
                </a:lnTo>
                <a:cubicBezTo>
                  <a:pt x="25150" y="444411"/>
                  <a:pt x="0" y="383315"/>
                  <a:pt x="0" y="317548"/>
                </a:cubicBezTo>
                <a:cubicBezTo>
                  <a:pt x="0" y="142171"/>
                  <a:pt x="178843" y="0"/>
                  <a:pt x="399458" y="0"/>
                </a:cubicBezTo>
                <a:close/>
              </a:path>
            </a:pathLst>
          </a:custGeom>
          <a:solidFill>
            <a:srgbClr val="66FFFF"/>
          </a:solidFill>
          <a:ln>
            <a:solidFill>
              <a:srgbClr val="008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endParaRPr lang="en-US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9" name="Oval 8"/>
          <p:cNvSpPr/>
          <p:nvPr/>
        </p:nvSpPr>
        <p:spPr>
          <a:xfrm>
            <a:off x="1375367" y="2330772"/>
            <a:ext cx="798916" cy="534798"/>
          </a:xfrm>
          <a:custGeom>
            <a:avLst/>
            <a:gdLst/>
            <a:ahLst/>
            <a:cxnLst/>
            <a:rect l="l" t="t" r="r" b="b"/>
            <a:pathLst>
              <a:path w="798916" h="426173">
                <a:moveTo>
                  <a:pt x="399458" y="0"/>
                </a:moveTo>
                <a:cubicBezTo>
                  <a:pt x="620073" y="0"/>
                  <a:pt x="798916" y="142171"/>
                  <a:pt x="798916" y="317548"/>
                </a:cubicBezTo>
                <a:cubicBezTo>
                  <a:pt x="798916" y="339470"/>
                  <a:pt x="796122" y="360874"/>
                  <a:pt x="790801" y="381545"/>
                </a:cubicBezTo>
                <a:lnTo>
                  <a:pt x="773374" y="426173"/>
                </a:lnTo>
                <a:lnTo>
                  <a:pt x="767525" y="411194"/>
                </a:lnTo>
                <a:cubicBezTo>
                  <a:pt x="706884" y="297221"/>
                  <a:pt x="564919" y="217250"/>
                  <a:pt x="399458" y="217250"/>
                </a:cubicBezTo>
                <a:cubicBezTo>
                  <a:pt x="233997" y="217250"/>
                  <a:pt x="92032" y="297221"/>
                  <a:pt x="31391" y="411194"/>
                </a:cubicBezTo>
                <a:lnTo>
                  <a:pt x="25542" y="426173"/>
                </a:lnTo>
                <a:lnTo>
                  <a:pt x="8116" y="381545"/>
                </a:lnTo>
                <a:cubicBezTo>
                  <a:pt x="2794" y="360874"/>
                  <a:pt x="0" y="339470"/>
                  <a:pt x="0" y="317548"/>
                </a:cubicBezTo>
                <a:cubicBezTo>
                  <a:pt x="0" y="142171"/>
                  <a:pt x="178843" y="0"/>
                  <a:pt x="399458" y="0"/>
                </a:cubicBezTo>
                <a:close/>
              </a:path>
            </a:pathLst>
          </a:custGeom>
          <a:solidFill>
            <a:srgbClr val="00FF00"/>
          </a:solidFill>
          <a:ln>
            <a:solidFill>
              <a:srgbClr val="008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a</a:t>
            </a:r>
            <a:endParaRPr lang="en-US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8" name="Oval 7"/>
          <p:cNvSpPr/>
          <p:nvPr/>
        </p:nvSpPr>
        <p:spPr>
          <a:xfrm>
            <a:off x="1375367" y="2598171"/>
            <a:ext cx="798916" cy="63509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NLS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642135" y="3233266"/>
            <a:ext cx="3239433" cy="1914036"/>
          </a:xfrm>
          <a:prstGeom prst="roundRect">
            <a:avLst/>
          </a:prstGeom>
          <a:solidFill>
            <a:srgbClr val="8F63FF"/>
          </a:solidFill>
          <a:ln>
            <a:solidFill>
              <a:srgbClr val="800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5" name="Oval 4"/>
          <p:cNvSpPr/>
          <p:nvPr/>
        </p:nvSpPr>
        <p:spPr>
          <a:xfrm>
            <a:off x="4321296" y="4281277"/>
            <a:ext cx="1072498" cy="759147"/>
          </a:xfrm>
          <a:custGeom>
            <a:avLst/>
            <a:gdLst/>
            <a:ahLst/>
            <a:cxnLst/>
            <a:rect l="l" t="t" r="r" b="b"/>
            <a:pathLst>
              <a:path w="1072498" h="759147">
                <a:moveTo>
                  <a:pt x="536249" y="0"/>
                </a:moveTo>
                <a:cubicBezTo>
                  <a:pt x="832411" y="0"/>
                  <a:pt x="1072498" y="198273"/>
                  <a:pt x="1072498" y="442856"/>
                </a:cubicBezTo>
                <a:cubicBezTo>
                  <a:pt x="1072498" y="565148"/>
                  <a:pt x="1012476" y="675862"/>
                  <a:pt x="915434" y="756003"/>
                </a:cubicBezTo>
                <a:lnTo>
                  <a:pt x="910820" y="759147"/>
                </a:lnTo>
                <a:lnTo>
                  <a:pt x="904315" y="742489"/>
                </a:lnTo>
                <a:cubicBezTo>
                  <a:pt x="843674" y="628516"/>
                  <a:pt x="701709" y="548545"/>
                  <a:pt x="536248" y="548545"/>
                </a:cubicBezTo>
                <a:cubicBezTo>
                  <a:pt x="370787" y="548545"/>
                  <a:pt x="228822" y="628516"/>
                  <a:pt x="168182" y="742489"/>
                </a:cubicBezTo>
                <a:lnTo>
                  <a:pt x="161677" y="759146"/>
                </a:lnTo>
                <a:lnTo>
                  <a:pt x="157064" y="756003"/>
                </a:lnTo>
                <a:cubicBezTo>
                  <a:pt x="60022" y="675862"/>
                  <a:pt x="0" y="565148"/>
                  <a:pt x="0" y="442856"/>
                </a:cubicBezTo>
                <a:cubicBezTo>
                  <a:pt x="0" y="198273"/>
                  <a:pt x="240087" y="0"/>
                  <a:pt x="536249" y="0"/>
                </a:cubicBezTo>
                <a:close/>
              </a:path>
            </a:pathLst>
          </a:custGeom>
          <a:solidFill>
            <a:srgbClr val="FF66FF"/>
          </a:solidFill>
          <a:ln>
            <a:solidFill>
              <a:srgbClr val="FF0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CRM-1</a:t>
            </a:r>
          </a:p>
        </p:txBody>
      </p:sp>
      <p:sp>
        <p:nvSpPr>
          <p:cNvPr id="16" name="Oval 10"/>
          <p:cNvSpPr/>
          <p:nvPr/>
        </p:nvSpPr>
        <p:spPr>
          <a:xfrm>
            <a:off x="3728220" y="3366962"/>
            <a:ext cx="798916" cy="531332"/>
          </a:xfrm>
          <a:custGeom>
            <a:avLst/>
            <a:gdLst/>
            <a:ahLst/>
            <a:cxnLst/>
            <a:rect l="l" t="t" r="r" b="b"/>
            <a:pathLst>
              <a:path w="798916" h="531332">
                <a:moveTo>
                  <a:pt x="399458" y="0"/>
                </a:moveTo>
                <a:cubicBezTo>
                  <a:pt x="620073" y="0"/>
                  <a:pt x="798916" y="142171"/>
                  <a:pt x="798916" y="317548"/>
                </a:cubicBezTo>
                <a:cubicBezTo>
                  <a:pt x="798916" y="383315"/>
                  <a:pt x="773766" y="444411"/>
                  <a:pt x="730695" y="495092"/>
                </a:cubicBezTo>
                <a:lnTo>
                  <a:pt x="693082" y="531332"/>
                </a:lnTo>
                <a:lnTo>
                  <a:pt x="681918" y="517834"/>
                </a:lnTo>
                <a:cubicBezTo>
                  <a:pt x="609630" y="445722"/>
                  <a:pt x="509766" y="401120"/>
                  <a:pt x="399458" y="401120"/>
                </a:cubicBezTo>
                <a:cubicBezTo>
                  <a:pt x="289151" y="401120"/>
                  <a:pt x="189286" y="445722"/>
                  <a:pt x="116998" y="517834"/>
                </a:cubicBezTo>
                <a:lnTo>
                  <a:pt x="105834" y="531332"/>
                </a:lnTo>
                <a:lnTo>
                  <a:pt x="68221" y="495092"/>
                </a:lnTo>
                <a:cubicBezTo>
                  <a:pt x="25150" y="444411"/>
                  <a:pt x="0" y="383315"/>
                  <a:pt x="0" y="317548"/>
                </a:cubicBezTo>
                <a:cubicBezTo>
                  <a:pt x="0" y="142171"/>
                  <a:pt x="178843" y="0"/>
                  <a:pt x="399458" y="0"/>
                </a:cubicBezTo>
                <a:close/>
              </a:path>
            </a:pathLst>
          </a:custGeom>
          <a:solidFill>
            <a:srgbClr val="66FFFF"/>
          </a:solidFill>
          <a:ln>
            <a:solidFill>
              <a:srgbClr val="0080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b</a:t>
            </a:r>
            <a:endParaRPr lang="en-US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17" name="Oval 8"/>
          <p:cNvSpPr/>
          <p:nvPr/>
        </p:nvSpPr>
        <p:spPr>
          <a:xfrm>
            <a:off x="3728220" y="3764598"/>
            <a:ext cx="798916" cy="534798"/>
          </a:xfrm>
          <a:custGeom>
            <a:avLst/>
            <a:gdLst/>
            <a:ahLst/>
            <a:cxnLst/>
            <a:rect l="l" t="t" r="r" b="b"/>
            <a:pathLst>
              <a:path w="798916" h="426173">
                <a:moveTo>
                  <a:pt x="399458" y="0"/>
                </a:moveTo>
                <a:cubicBezTo>
                  <a:pt x="620073" y="0"/>
                  <a:pt x="798916" y="142171"/>
                  <a:pt x="798916" y="317548"/>
                </a:cubicBezTo>
                <a:cubicBezTo>
                  <a:pt x="798916" y="339470"/>
                  <a:pt x="796122" y="360874"/>
                  <a:pt x="790801" y="381545"/>
                </a:cubicBezTo>
                <a:lnTo>
                  <a:pt x="773374" y="426173"/>
                </a:lnTo>
                <a:lnTo>
                  <a:pt x="767525" y="411194"/>
                </a:lnTo>
                <a:cubicBezTo>
                  <a:pt x="706884" y="297221"/>
                  <a:pt x="564919" y="217250"/>
                  <a:pt x="399458" y="217250"/>
                </a:cubicBezTo>
                <a:cubicBezTo>
                  <a:pt x="233997" y="217250"/>
                  <a:pt x="92032" y="297221"/>
                  <a:pt x="31391" y="411194"/>
                </a:cubicBezTo>
                <a:lnTo>
                  <a:pt x="25542" y="426173"/>
                </a:lnTo>
                <a:lnTo>
                  <a:pt x="8116" y="381545"/>
                </a:lnTo>
                <a:cubicBezTo>
                  <a:pt x="2794" y="360874"/>
                  <a:pt x="0" y="339470"/>
                  <a:pt x="0" y="317548"/>
                </a:cubicBezTo>
                <a:cubicBezTo>
                  <a:pt x="0" y="142171"/>
                  <a:pt x="178843" y="0"/>
                  <a:pt x="399458" y="0"/>
                </a:cubicBezTo>
                <a:close/>
              </a:path>
            </a:pathLst>
          </a:custGeom>
          <a:solidFill>
            <a:srgbClr val="00FF00"/>
          </a:solidFill>
          <a:ln>
            <a:solidFill>
              <a:srgbClr val="00804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rtlCol="0" anchor="t"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Symbol" charset="2"/>
                <a:cs typeface="Symbol" charset="2"/>
              </a:rPr>
              <a:t>a</a:t>
            </a:r>
            <a:endParaRPr lang="en-US" dirty="0">
              <a:solidFill>
                <a:schemeClr val="tx1"/>
              </a:solidFill>
              <a:latin typeface="Symbol" charset="2"/>
              <a:cs typeface="Symbol" charset="2"/>
            </a:endParaRPr>
          </a:p>
        </p:txBody>
      </p:sp>
      <p:sp>
        <p:nvSpPr>
          <p:cNvPr id="14" name="Trapezoid 13"/>
          <p:cNvSpPr/>
          <p:nvPr/>
        </p:nvSpPr>
        <p:spPr>
          <a:xfrm>
            <a:off x="3675980" y="4060909"/>
            <a:ext cx="985831" cy="467924"/>
          </a:xfrm>
          <a:prstGeom prst="trapezoid">
            <a:avLst/>
          </a:prstGeom>
          <a:solidFill>
            <a:srgbClr val="FF6600"/>
          </a:solidFill>
          <a:ln>
            <a:solidFill>
              <a:schemeClr val="accent5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 smtClean="0">
                <a:solidFill>
                  <a:schemeClr val="tx1"/>
                </a:solidFill>
              </a:rPr>
              <a:t>Capsid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42135" y="3395266"/>
            <a:ext cx="802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NPC</a:t>
            </a:r>
            <a:endParaRPr lang="en-US" dirty="0"/>
          </a:p>
        </p:txBody>
      </p:sp>
      <p:sp>
        <p:nvSpPr>
          <p:cNvPr id="27" name="Freeform 26"/>
          <p:cNvSpPr/>
          <p:nvPr/>
        </p:nvSpPr>
        <p:spPr>
          <a:xfrm>
            <a:off x="2472932" y="2473309"/>
            <a:ext cx="1737736" cy="601615"/>
          </a:xfrm>
          <a:custGeom>
            <a:avLst/>
            <a:gdLst>
              <a:gd name="connsiteX0" fmla="*/ 0 w 1737736"/>
              <a:gd name="connsiteY0" fmla="*/ 0 h 601615"/>
              <a:gd name="connsiteX1" fmla="*/ 1436974 w 1737736"/>
              <a:gd name="connsiteY1" fmla="*/ 116980 h 601615"/>
              <a:gd name="connsiteX2" fmla="*/ 1737736 w 1737736"/>
              <a:gd name="connsiteY2" fmla="*/ 601615 h 601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37736" h="601615">
                <a:moveTo>
                  <a:pt x="0" y="0"/>
                </a:moveTo>
                <a:cubicBezTo>
                  <a:pt x="573675" y="8355"/>
                  <a:pt x="1147351" y="16711"/>
                  <a:pt x="1436974" y="116980"/>
                </a:cubicBezTo>
                <a:cubicBezTo>
                  <a:pt x="1726597" y="217249"/>
                  <a:pt x="1737736" y="601615"/>
                  <a:pt x="1737736" y="601615"/>
                </a:cubicBezTo>
              </a:path>
            </a:pathLst>
          </a:cu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3960033" y="3074924"/>
            <a:ext cx="46684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 rot="10800000">
            <a:off x="4314961" y="5446456"/>
            <a:ext cx="1953950" cy="601615"/>
            <a:chOff x="2789400" y="5488340"/>
            <a:chExt cx="1953950" cy="601615"/>
          </a:xfrm>
        </p:grpSpPr>
        <p:sp>
          <p:nvSpPr>
            <p:cNvPr id="30" name="Freeform 29"/>
            <p:cNvSpPr/>
            <p:nvPr/>
          </p:nvSpPr>
          <p:spPr>
            <a:xfrm>
              <a:off x="2789400" y="5488340"/>
              <a:ext cx="1737736" cy="601615"/>
            </a:xfrm>
            <a:custGeom>
              <a:avLst/>
              <a:gdLst>
                <a:gd name="connsiteX0" fmla="*/ 0 w 1737736"/>
                <a:gd name="connsiteY0" fmla="*/ 0 h 601615"/>
                <a:gd name="connsiteX1" fmla="*/ 1436974 w 1737736"/>
                <a:gd name="connsiteY1" fmla="*/ 116980 h 601615"/>
                <a:gd name="connsiteX2" fmla="*/ 1737736 w 1737736"/>
                <a:gd name="connsiteY2" fmla="*/ 601615 h 6016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37736" h="601615">
                  <a:moveTo>
                    <a:pt x="0" y="0"/>
                  </a:moveTo>
                  <a:cubicBezTo>
                    <a:pt x="573675" y="8355"/>
                    <a:pt x="1147351" y="16711"/>
                    <a:pt x="1436974" y="116980"/>
                  </a:cubicBezTo>
                  <a:cubicBezTo>
                    <a:pt x="1726597" y="217249"/>
                    <a:pt x="1737736" y="601615"/>
                    <a:pt x="1737736" y="601615"/>
                  </a:cubicBezTo>
                </a:path>
              </a:pathLst>
            </a:cu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4276501" y="6089955"/>
              <a:ext cx="466849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TextBox 33"/>
          <p:cNvSpPr txBox="1"/>
          <p:nvPr/>
        </p:nvSpPr>
        <p:spPr>
          <a:xfrm>
            <a:off x="4314960" y="2275005"/>
            <a:ext cx="19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Blocks Nuclear Import</a:t>
            </a:r>
            <a:endParaRPr lang="en-US" dirty="0"/>
          </a:p>
        </p:txBody>
      </p:sp>
      <p:sp>
        <p:nvSpPr>
          <p:cNvPr id="35" name="TextBox 34"/>
          <p:cNvSpPr txBox="1"/>
          <p:nvPr/>
        </p:nvSpPr>
        <p:spPr>
          <a:xfrm>
            <a:off x="2363040" y="5662757"/>
            <a:ext cx="1951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Blocks Nuclear Export</a:t>
            </a:r>
            <a:endParaRPr lang="en-US" dirty="0"/>
          </a:p>
        </p:txBody>
      </p:sp>
      <p:grpSp>
        <p:nvGrpSpPr>
          <p:cNvPr id="44" name="Group 43"/>
          <p:cNvGrpSpPr/>
          <p:nvPr/>
        </p:nvGrpSpPr>
        <p:grpSpPr>
          <a:xfrm>
            <a:off x="457200" y="3787838"/>
            <a:ext cx="4383319" cy="2521250"/>
            <a:chOff x="457200" y="3787838"/>
            <a:chExt cx="4383319" cy="2521250"/>
          </a:xfrm>
        </p:grpSpPr>
        <p:sp>
          <p:nvSpPr>
            <p:cNvPr id="36" name="Sun 35"/>
            <p:cNvSpPr/>
            <p:nvPr/>
          </p:nvSpPr>
          <p:spPr>
            <a:xfrm>
              <a:off x="879192" y="4900316"/>
              <a:ext cx="618690" cy="546141"/>
            </a:xfrm>
            <a:prstGeom prst="sun">
              <a:avLst/>
            </a:prstGeom>
            <a:solidFill>
              <a:srgbClr val="FF0000"/>
            </a:solidFill>
            <a:ln>
              <a:solidFill>
                <a:srgbClr val="800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57200" y="5662757"/>
              <a:ext cx="13825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Target for inhibitors</a:t>
              </a:r>
              <a:endParaRPr lang="en-US" dirty="0"/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flipV="1">
              <a:off x="1497882" y="4060909"/>
              <a:ext cx="2462151" cy="1086393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/>
            <p:nvPr/>
          </p:nvCxnSpPr>
          <p:spPr>
            <a:xfrm flipV="1">
              <a:off x="1497882" y="4528833"/>
              <a:ext cx="2929000" cy="73642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Sun 41"/>
            <p:cNvSpPr/>
            <p:nvPr/>
          </p:nvSpPr>
          <p:spPr>
            <a:xfrm>
              <a:off x="3848490" y="3787838"/>
              <a:ext cx="618690" cy="546141"/>
            </a:xfrm>
            <a:prstGeom prst="sun">
              <a:avLst/>
            </a:prstGeom>
            <a:solidFill>
              <a:srgbClr val="FF0000"/>
            </a:solidFill>
            <a:ln>
              <a:solidFill>
                <a:srgbClr val="800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43" name="Sun 42"/>
            <p:cNvSpPr/>
            <p:nvPr/>
          </p:nvSpPr>
          <p:spPr>
            <a:xfrm>
              <a:off x="4221829" y="4213308"/>
              <a:ext cx="618690" cy="546141"/>
            </a:xfrm>
            <a:prstGeom prst="sun">
              <a:avLst/>
            </a:prstGeom>
            <a:solidFill>
              <a:srgbClr val="FF0000"/>
            </a:solidFill>
            <a:ln>
              <a:solidFill>
                <a:srgbClr val="80004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8401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Capsid binds to both </a:t>
            </a:r>
            <a:r>
              <a:rPr lang="en-US" dirty="0" err="1" smtClean="0"/>
              <a:t>Imp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r>
              <a:rPr lang="en-US" dirty="0" smtClean="0"/>
              <a:t> and Imp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/>
              <a:t>1 directly</a:t>
            </a:r>
            <a:endParaRPr lang="en-US" dirty="0"/>
          </a:p>
        </p:txBody>
      </p:sp>
      <p:pic>
        <p:nvPicPr>
          <p:cNvPr id="3" name="Picture 2"/>
          <p:cNvPicPr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113966" y="2253567"/>
            <a:ext cx="3996000" cy="41088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8690" y="1758253"/>
            <a:ext cx="3491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SV40 T-</a:t>
            </a:r>
            <a:r>
              <a:rPr lang="en-US" dirty="0" err="1" smtClean="0"/>
              <a:t>ag</a:t>
            </a:r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4298268" y="1758253"/>
            <a:ext cx="4001870" cy="4635314"/>
            <a:chOff x="4298268" y="1758253"/>
            <a:chExt cx="4001870" cy="463531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8268" y="2253567"/>
              <a:ext cx="3970019" cy="414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808862" y="1758253"/>
              <a:ext cx="349127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Capsid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678192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245546" y="-34682"/>
            <a:ext cx="8171903" cy="1143000"/>
          </a:xfrm>
        </p:spPr>
        <p:txBody>
          <a:bodyPr/>
          <a:lstStyle/>
          <a:p>
            <a:r>
              <a:rPr lang="en-US" i="1" dirty="0"/>
              <a:t>In Vitro </a:t>
            </a:r>
            <a:r>
              <a:rPr lang="en-US" dirty="0"/>
              <a:t>Nuclear Transport Assay</a:t>
            </a:r>
          </a:p>
        </p:txBody>
      </p:sp>
      <p:sp>
        <p:nvSpPr>
          <p:cNvPr id="37891" name="AutoShape 2"/>
          <p:cNvSpPr>
            <a:spLocks/>
          </p:cNvSpPr>
          <p:nvPr/>
        </p:nvSpPr>
        <p:spPr bwMode="auto">
          <a:xfrm rot="5400000" flipV="1">
            <a:off x="4707732" y="3140869"/>
            <a:ext cx="298450" cy="331787"/>
          </a:xfrm>
          <a:prstGeom prst="rightBracket">
            <a:avLst>
              <a:gd name="adj" fmla="val 9264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2" name="Oval 3"/>
          <p:cNvSpPr>
            <a:spLocks noChangeArrowheads="1"/>
          </p:cNvSpPr>
          <p:nvPr/>
        </p:nvSpPr>
        <p:spPr bwMode="auto">
          <a:xfrm flipV="1">
            <a:off x="4764088" y="3181350"/>
            <a:ext cx="157162" cy="22225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3" name="AutoShape 4"/>
          <p:cNvSpPr>
            <a:spLocks/>
          </p:cNvSpPr>
          <p:nvPr/>
        </p:nvSpPr>
        <p:spPr bwMode="auto">
          <a:xfrm rot="5400000" flipV="1">
            <a:off x="4268788" y="3140075"/>
            <a:ext cx="298450" cy="333375"/>
          </a:xfrm>
          <a:prstGeom prst="rightBracket">
            <a:avLst>
              <a:gd name="adj" fmla="val 9309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4" name="Oval 5"/>
          <p:cNvSpPr>
            <a:spLocks noChangeArrowheads="1"/>
          </p:cNvSpPr>
          <p:nvPr/>
        </p:nvSpPr>
        <p:spPr bwMode="auto">
          <a:xfrm flipV="1">
            <a:off x="4324350" y="3181350"/>
            <a:ext cx="158750" cy="22225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5" name="AutoShape 6"/>
          <p:cNvSpPr>
            <a:spLocks/>
          </p:cNvSpPr>
          <p:nvPr/>
        </p:nvSpPr>
        <p:spPr bwMode="auto">
          <a:xfrm rot="5400000" flipV="1">
            <a:off x="3829051" y="3140075"/>
            <a:ext cx="298450" cy="333375"/>
          </a:xfrm>
          <a:prstGeom prst="rightBracket">
            <a:avLst>
              <a:gd name="adj" fmla="val 9309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6" name="Oval 7"/>
          <p:cNvSpPr>
            <a:spLocks noChangeArrowheads="1"/>
          </p:cNvSpPr>
          <p:nvPr/>
        </p:nvSpPr>
        <p:spPr bwMode="auto">
          <a:xfrm flipV="1">
            <a:off x="3884613" y="3181350"/>
            <a:ext cx="158750" cy="222250"/>
          </a:xfrm>
          <a:prstGeom prst="ellipse">
            <a:avLst/>
          </a:prstGeom>
          <a:solidFill>
            <a:srgbClr val="FF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rot="10800000"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37897" name="Rectangle 8"/>
          <p:cNvSpPr>
            <a:spLocks noChangeArrowheads="1"/>
          </p:cNvSpPr>
          <p:nvPr/>
        </p:nvSpPr>
        <p:spPr bwMode="auto">
          <a:xfrm>
            <a:off x="3255963" y="3436938"/>
            <a:ext cx="2265362" cy="265112"/>
          </a:xfrm>
          <a:prstGeom prst="rect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defTabSz="762000"/>
            <a:endParaRPr lang="en-US">
              <a:latin typeface="Times" charset="0"/>
            </a:endParaRPr>
          </a:p>
        </p:txBody>
      </p:sp>
      <p:sp>
        <p:nvSpPr>
          <p:cNvPr id="930825" name="AutoShape 9"/>
          <p:cNvSpPr>
            <a:spLocks noChangeArrowheads="1"/>
          </p:cNvSpPr>
          <p:nvPr/>
        </p:nvSpPr>
        <p:spPr bwMode="auto">
          <a:xfrm rot="-2214408">
            <a:off x="4002088" y="1544638"/>
            <a:ext cx="138112" cy="1020762"/>
          </a:xfrm>
          <a:custGeom>
            <a:avLst/>
            <a:gdLst>
              <a:gd name="T0" fmla="*/ 120849 w 21600"/>
              <a:gd name="T1" fmla="*/ 510382 h 21600"/>
              <a:gd name="T2" fmla="*/ 69057 w 21600"/>
              <a:gd name="T3" fmla="*/ 1020763 h 21600"/>
              <a:gd name="T4" fmla="*/ 17264 w 21600"/>
              <a:gd name="T5" fmla="*/ 510382 h 21600"/>
              <a:gd name="T6" fmla="*/ 6905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4500 w 21600"/>
              <a:gd name="T13" fmla="*/ 4500 h 21600"/>
              <a:gd name="T14" fmla="*/ 17100 w 21600"/>
              <a:gd name="T15" fmla="*/ 171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930826" name="Freeform 10"/>
          <p:cNvSpPr>
            <a:spLocks/>
          </p:cNvSpPr>
          <p:nvPr/>
        </p:nvSpPr>
        <p:spPr bwMode="auto">
          <a:xfrm>
            <a:off x="4416425" y="2595563"/>
            <a:ext cx="166688" cy="369887"/>
          </a:xfrm>
          <a:custGeom>
            <a:avLst/>
            <a:gdLst>
              <a:gd name="T0" fmla="*/ 64 w 195"/>
              <a:gd name="T1" fmla="*/ 0 h 309"/>
              <a:gd name="T2" fmla="*/ 18 w 195"/>
              <a:gd name="T3" fmla="*/ 109 h 309"/>
              <a:gd name="T4" fmla="*/ 0 w 195"/>
              <a:gd name="T5" fmla="*/ 163 h 309"/>
              <a:gd name="T6" fmla="*/ 9 w 195"/>
              <a:gd name="T7" fmla="*/ 273 h 309"/>
              <a:gd name="T8" fmla="*/ 82 w 195"/>
              <a:gd name="T9" fmla="*/ 309 h 309"/>
              <a:gd name="T10" fmla="*/ 164 w 195"/>
              <a:gd name="T11" fmla="*/ 263 h 309"/>
              <a:gd name="T12" fmla="*/ 173 w 195"/>
              <a:gd name="T13" fmla="*/ 172 h 309"/>
              <a:gd name="T14" fmla="*/ 118 w 195"/>
              <a:gd name="T15" fmla="*/ 118 h 309"/>
              <a:gd name="T16" fmla="*/ 64 w 195"/>
              <a:gd name="T17" fmla="*/ 0 h 30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95"/>
              <a:gd name="T28" fmla="*/ 0 h 309"/>
              <a:gd name="T29" fmla="*/ 195 w 195"/>
              <a:gd name="T30" fmla="*/ 309 h 309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95" h="309">
                <a:moveTo>
                  <a:pt x="64" y="0"/>
                </a:moveTo>
                <a:cubicBezTo>
                  <a:pt x="51" y="38"/>
                  <a:pt x="31" y="71"/>
                  <a:pt x="18" y="109"/>
                </a:cubicBezTo>
                <a:cubicBezTo>
                  <a:pt x="12" y="127"/>
                  <a:pt x="0" y="163"/>
                  <a:pt x="0" y="163"/>
                </a:cubicBezTo>
                <a:cubicBezTo>
                  <a:pt x="3" y="200"/>
                  <a:pt x="1" y="237"/>
                  <a:pt x="9" y="273"/>
                </a:cubicBezTo>
                <a:cubicBezTo>
                  <a:pt x="15" y="300"/>
                  <a:pt x="82" y="309"/>
                  <a:pt x="82" y="309"/>
                </a:cubicBezTo>
                <a:cubicBezTo>
                  <a:pt x="119" y="300"/>
                  <a:pt x="138" y="291"/>
                  <a:pt x="164" y="263"/>
                </a:cubicBezTo>
                <a:cubicBezTo>
                  <a:pt x="174" y="234"/>
                  <a:pt x="195" y="203"/>
                  <a:pt x="173" y="172"/>
                </a:cubicBezTo>
                <a:cubicBezTo>
                  <a:pt x="158" y="151"/>
                  <a:pt x="118" y="118"/>
                  <a:pt x="118" y="118"/>
                </a:cubicBezTo>
                <a:cubicBezTo>
                  <a:pt x="104" y="74"/>
                  <a:pt x="97" y="33"/>
                  <a:pt x="64" y="0"/>
                </a:cubicBezTo>
                <a:close/>
              </a:path>
            </a:pathLst>
          </a:custGeom>
          <a:solidFill>
            <a:srgbClr val="66FF33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1600" b="1">
              <a:latin typeface="Times New Roman" charset="0"/>
            </a:endParaRPr>
          </a:p>
        </p:txBody>
      </p:sp>
      <p:sp>
        <p:nvSpPr>
          <p:cNvPr id="930827" name="Text Box 11"/>
          <p:cNvSpPr txBox="1">
            <a:spLocks noChangeArrowheads="1"/>
          </p:cNvSpPr>
          <p:nvPr/>
        </p:nvSpPr>
        <p:spPr bwMode="auto">
          <a:xfrm>
            <a:off x="5838825" y="1955800"/>
            <a:ext cx="2911475" cy="210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en-US" sz="2200" b="1">
                <a:solidFill>
                  <a:srgbClr val="66FF33"/>
                </a:solidFill>
                <a:latin typeface="Comic Sans MS" charset="0"/>
              </a:rPr>
              <a:t>Fluorescent IN </a:t>
            </a:r>
          </a:p>
          <a:p>
            <a:pPr algn="ctr"/>
            <a:r>
              <a:rPr lang="en-US" sz="2200" b="1">
                <a:solidFill>
                  <a:srgbClr val="66FF33"/>
                </a:solidFill>
                <a:latin typeface="Comic Sans MS" charset="0"/>
              </a:rPr>
              <a:t>+/- DNA etc.</a:t>
            </a:r>
            <a:endParaRPr lang="en-US" sz="2200" b="1">
              <a:solidFill>
                <a:schemeClr val="bg1"/>
              </a:solidFill>
              <a:latin typeface="Comic Sans MS" charset="0"/>
            </a:endParaRPr>
          </a:p>
          <a:p>
            <a:pPr algn="ctr"/>
            <a:r>
              <a:rPr lang="en-US" sz="2200" b="1">
                <a:solidFill>
                  <a:srgbClr val="FFCC00"/>
                </a:solidFill>
                <a:latin typeface="Comic Sans MS" charset="0"/>
              </a:rPr>
              <a:t>+ ATP/GTP</a:t>
            </a:r>
            <a:r>
              <a:rPr lang="en-US" sz="2200" b="1">
                <a:solidFill>
                  <a:srgbClr val="FF9966"/>
                </a:solidFill>
                <a:latin typeface="Comic Sans MS" charset="0"/>
              </a:rPr>
              <a:t> </a:t>
            </a:r>
          </a:p>
          <a:p>
            <a:pPr algn="ctr"/>
            <a:r>
              <a:rPr lang="en-US" sz="2200" b="1">
                <a:solidFill>
                  <a:srgbClr val="FF9966"/>
                </a:solidFill>
                <a:latin typeface="Comic Sans MS" charset="0"/>
              </a:rPr>
              <a:t>+/- Cytosol</a:t>
            </a:r>
          </a:p>
          <a:p>
            <a:pPr algn="ctr"/>
            <a:r>
              <a:rPr lang="en-US" sz="2200" b="1">
                <a:solidFill>
                  <a:srgbClr val="FFCC00"/>
                </a:solidFill>
                <a:latin typeface="Comic Sans MS" charset="0"/>
              </a:rPr>
              <a:t>+/- antibodies inhibitors</a:t>
            </a:r>
          </a:p>
        </p:txBody>
      </p: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341688" y="3771900"/>
            <a:ext cx="4786312" cy="2935288"/>
            <a:chOff x="2368" y="2108"/>
            <a:chExt cx="3392" cy="1849"/>
          </a:xfrm>
        </p:grpSpPr>
        <p:sp>
          <p:nvSpPr>
            <p:cNvPr id="37903" name="Line 14"/>
            <p:cNvSpPr>
              <a:spLocks noChangeShapeType="1"/>
            </p:cNvSpPr>
            <p:nvPr/>
          </p:nvSpPr>
          <p:spPr bwMode="auto">
            <a:xfrm>
              <a:off x="3112" y="2108"/>
              <a:ext cx="1" cy="462"/>
            </a:xfrm>
            <a:prstGeom prst="line">
              <a:avLst/>
            </a:prstGeom>
            <a:noFill/>
            <a:ln w="76200">
              <a:solidFill>
                <a:srgbClr val="FF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04" name="AutoShape 15"/>
            <p:cNvSpPr>
              <a:spLocks/>
            </p:cNvSpPr>
            <p:nvPr/>
          </p:nvSpPr>
          <p:spPr bwMode="auto">
            <a:xfrm rot="-5400000">
              <a:off x="3340" y="3634"/>
              <a:ext cx="109" cy="211"/>
            </a:xfrm>
            <a:prstGeom prst="rightBracket">
              <a:avLst>
                <a:gd name="adj" fmla="val 16131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05" name="Oval 16"/>
            <p:cNvSpPr>
              <a:spLocks noChangeArrowheads="1"/>
            </p:cNvSpPr>
            <p:nvPr/>
          </p:nvSpPr>
          <p:spPr bwMode="auto">
            <a:xfrm>
              <a:off x="3334" y="3702"/>
              <a:ext cx="102" cy="8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06" name="AutoShape 17"/>
            <p:cNvSpPr>
              <a:spLocks/>
            </p:cNvSpPr>
            <p:nvPr/>
          </p:nvSpPr>
          <p:spPr bwMode="auto">
            <a:xfrm rot="-5400000">
              <a:off x="3061" y="3634"/>
              <a:ext cx="109" cy="211"/>
            </a:xfrm>
            <a:prstGeom prst="rightBracket">
              <a:avLst>
                <a:gd name="adj" fmla="val 16131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07" name="Oval 18"/>
            <p:cNvSpPr>
              <a:spLocks noChangeArrowheads="1"/>
            </p:cNvSpPr>
            <p:nvPr/>
          </p:nvSpPr>
          <p:spPr bwMode="auto">
            <a:xfrm>
              <a:off x="3055" y="3702"/>
              <a:ext cx="102" cy="80"/>
            </a:xfrm>
            <a:prstGeom prst="ellipse">
              <a:avLst/>
            </a:prstGeom>
            <a:solidFill>
              <a:srgbClr val="66FF33"/>
            </a:solidFill>
            <a:ln w="9525">
              <a:solidFill>
                <a:schemeClr val="folHlink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08" name="AutoShape 19"/>
            <p:cNvSpPr>
              <a:spLocks/>
            </p:cNvSpPr>
            <p:nvPr/>
          </p:nvSpPr>
          <p:spPr bwMode="auto">
            <a:xfrm rot="-5400000">
              <a:off x="2782" y="3634"/>
              <a:ext cx="109" cy="212"/>
            </a:xfrm>
            <a:prstGeom prst="rightBracket">
              <a:avLst>
                <a:gd name="adj" fmla="val 16208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eaVert"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09" name="Oval 20"/>
            <p:cNvSpPr>
              <a:spLocks noChangeArrowheads="1"/>
            </p:cNvSpPr>
            <p:nvPr/>
          </p:nvSpPr>
          <p:spPr bwMode="auto">
            <a:xfrm>
              <a:off x="2778" y="3702"/>
              <a:ext cx="101" cy="80"/>
            </a:xfrm>
            <a:prstGeom prst="ellipse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0" name="Rectangle 21"/>
            <p:cNvSpPr>
              <a:spLocks noChangeArrowheads="1"/>
            </p:cNvSpPr>
            <p:nvPr/>
          </p:nvSpPr>
          <p:spPr bwMode="auto">
            <a:xfrm flipV="1">
              <a:off x="2380" y="3607"/>
              <a:ext cx="1435" cy="84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rot="10800000"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1" name="Rectangle 22"/>
            <p:cNvSpPr>
              <a:spLocks noChangeArrowheads="1"/>
            </p:cNvSpPr>
            <p:nvPr/>
          </p:nvSpPr>
          <p:spPr bwMode="auto">
            <a:xfrm>
              <a:off x="2368" y="3846"/>
              <a:ext cx="1508" cy="11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2" name="Rectangle 23"/>
            <p:cNvSpPr>
              <a:spLocks noChangeArrowheads="1"/>
            </p:cNvSpPr>
            <p:nvPr/>
          </p:nvSpPr>
          <p:spPr bwMode="auto">
            <a:xfrm>
              <a:off x="2378" y="3797"/>
              <a:ext cx="539" cy="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3" name="Rectangle 24"/>
            <p:cNvSpPr>
              <a:spLocks noChangeArrowheads="1"/>
            </p:cNvSpPr>
            <p:nvPr/>
          </p:nvSpPr>
          <p:spPr bwMode="auto">
            <a:xfrm>
              <a:off x="3332" y="3797"/>
              <a:ext cx="540" cy="52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4" name="Rectangle 25"/>
            <p:cNvSpPr>
              <a:spLocks noChangeArrowheads="1"/>
            </p:cNvSpPr>
            <p:nvPr/>
          </p:nvSpPr>
          <p:spPr bwMode="auto">
            <a:xfrm>
              <a:off x="2933" y="3800"/>
              <a:ext cx="383" cy="73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5" name="Oval 26"/>
            <p:cNvSpPr>
              <a:spLocks noChangeArrowheads="1"/>
            </p:cNvSpPr>
            <p:nvPr/>
          </p:nvSpPr>
          <p:spPr bwMode="auto">
            <a:xfrm>
              <a:off x="3025" y="3132"/>
              <a:ext cx="192" cy="101"/>
            </a:xfrm>
            <a:prstGeom prst="ellipse">
              <a:avLst/>
            </a:prstGeom>
            <a:solidFill>
              <a:srgbClr val="AAAAAA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6" name="AutoShape 27"/>
            <p:cNvSpPr>
              <a:spLocks noChangeArrowheads="1"/>
            </p:cNvSpPr>
            <p:nvPr/>
          </p:nvSpPr>
          <p:spPr bwMode="auto">
            <a:xfrm>
              <a:off x="2925" y="3005"/>
              <a:ext cx="393" cy="164"/>
            </a:xfrm>
            <a:custGeom>
              <a:avLst/>
              <a:gdLst>
                <a:gd name="T0" fmla="*/ 344 w 21600"/>
                <a:gd name="T1" fmla="*/ 82 h 21600"/>
                <a:gd name="T2" fmla="*/ 197 w 21600"/>
                <a:gd name="T3" fmla="*/ 164 h 21600"/>
                <a:gd name="T4" fmla="*/ 49 w 21600"/>
                <a:gd name="T5" fmla="*/ 82 h 21600"/>
                <a:gd name="T6" fmla="*/ 19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4507 w 21600"/>
                <a:gd name="T13" fmla="*/ 4478 h 21600"/>
                <a:gd name="T14" fmla="*/ 17093 w 21600"/>
                <a:gd name="T15" fmla="*/ 1712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5400" y="21600"/>
                  </a:lnTo>
                  <a:lnTo>
                    <a:pt x="1620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AAAAAA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7" name="Rectangle 28"/>
            <p:cNvSpPr>
              <a:spLocks noChangeArrowheads="1"/>
            </p:cNvSpPr>
            <p:nvPr/>
          </p:nvSpPr>
          <p:spPr bwMode="auto">
            <a:xfrm>
              <a:off x="2914" y="2737"/>
              <a:ext cx="417" cy="270"/>
            </a:xfrm>
            <a:prstGeom prst="rect">
              <a:avLst/>
            </a:prstGeom>
            <a:solidFill>
              <a:srgbClr val="AAAAAA"/>
            </a:solidFill>
            <a:ln w="9525">
              <a:solidFill>
                <a:schemeClr val="folHlink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8" name="AutoShape 29"/>
            <p:cNvSpPr>
              <a:spLocks noChangeArrowheads="1"/>
            </p:cNvSpPr>
            <p:nvPr/>
          </p:nvSpPr>
          <p:spPr bwMode="auto">
            <a:xfrm>
              <a:off x="2958" y="3179"/>
              <a:ext cx="313" cy="184"/>
            </a:xfrm>
            <a:prstGeom prst="irregularSeal1">
              <a:avLst/>
            </a:prstGeom>
            <a:solidFill>
              <a:srgbClr val="5FBD71"/>
            </a:solidFill>
            <a:ln w="9525">
              <a:solidFill>
                <a:srgbClr val="5FBD7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7919" name="Line 30"/>
            <p:cNvSpPr>
              <a:spLocks noChangeShapeType="1"/>
            </p:cNvSpPr>
            <p:nvPr/>
          </p:nvSpPr>
          <p:spPr bwMode="auto">
            <a:xfrm>
              <a:off x="3129" y="3305"/>
              <a:ext cx="0" cy="283"/>
            </a:xfrm>
            <a:prstGeom prst="line">
              <a:avLst/>
            </a:prstGeom>
            <a:noFill/>
            <a:ln w="57150">
              <a:solidFill>
                <a:srgbClr val="5FBD7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20" name="Text Box 31"/>
            <p:cNvSpPr txBox="1">
              <a:spLocks noChangeArrowheads="1"/>
            </p:cNvSpPr>
            <p:nvPr/>
          </p:nvSpPr>
          <p:spPr bwMode="auto">
            <a:xfrm>
              <a:off x="3345" y="2964"/>
              <a:ext cx="2415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US" sz="2200" b="1">
                  <a:solidFill>
                    <a:srgbClr val="FFFFFF"/>
                  </a:solidFill>
                  <a:latin typeface="Comic Sans MS" charset="0"/>
                </a:rPr>
                <a:t>Analysis of Nuclear import by CLSM </a:t>
              </a:r>
            </a:p>
          </p:txBody>
        </p:sp>
      </p:grpSp>
      <p:sp>
        <p:nvSpPr>
          <p:cNvPr id="37921" name="Text Box 35"/>
          <p:cNvSpPr txBox="1">
            <a:spLocks noChangeArrowheads="1"/>
          </p:cNvSpPr>
          <p:nvPr/>
        </p:nvSpPr>
        <p:spPr bwMode="auto">
          <a:xfrm>
            <a:off x="295275" y="2178050"/>
            <a:ext cx="3468688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en-AU" sz="2200" b="1">
                <a:latin typeface="Comic Sans MS" charset="0"/>
              </a:rPr>
              <a:t>Mechanically perforated</a:t>
            </a:r>
          </a:p>
          <a:p>
            <a:pPr algn="ctr"/>
            <a:r>
              <a:rPr lang="en-AU" sz="2200" b="1">
                <a:latin typeface="Comic Sans MS" charset="0"/>
              </a:rPr>
              <a:t>HTC cells</a:t>
            </a:r>
          </a:p>
        </p:txBody>
      </p:sp>
      <p:sp>
        <p:nvSpPr>
          <p:cNvPr id="37922" name="Line 36"/>
          <p:cNvSpPr>
            <a:spLocks noChangeShapeType="1"/>
          </p:cNvSpPr>
          <p:nvPr/>
        </p:nvSpPr>
        <p:spPr bwMode="auto">
          <a:xfrm>
            <a:off x="3289300" y="3027363"/>
            <a:ext cx="496888" cy="203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930854" name="Picture 38" descr="APINS12A"/>
          <p:cNvPicPr>
            <a:picLocks noChangeArrowheads="1"/>
          </p:cNvPicPr>
          <p:nvPr/>
        </p:nvPicPr>
        <p:blipFill>
          <a:blip r:embed="rId3">
            <a:lum bright="-18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3333" r="57356" b="22331"/>
          <a:stretch>
            <a:fillRect/>
          </a:stretch>
        </p:blipFill>
        <p:spPr bwMode="auto">
          <a:xfrm>
            <a:off x="455613" y="3762375"/>
            <a:ext cx="2355850" cy="2514600"/>
          </a:xfrm>
          <a:prstGeom prst="rect">
            <a:avLst/>
          </a:prstGeom>
          <a:noFill/>
          <a:ln w="12700">
            <a:solidFill>
              <a:srgbClr val="EAEAE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5" name="Group 410"/>
          <p:cNvGrpSpPr>
            <a:grpSpLocks/>
          </p:cNvGrpSpPr>
          <p:nvPr/>
        </p:nvGrpSpPr>
        <p:grpSpPr bwMode="auto">
          <a:xfrm>
            <a:off x="5890885" y="4610281"/>
            <a:ext cx="2350313" cy="1691913"/>
            <a:chOff x="2939" y="939"/>
            <a:chExt cx="2325" cy="1805"/>
          </a:xfrm>
        </p:grpSpPr>
        <p:sp>
          <p:nvSpPr>
            <p:cNvPr id="36" name="Text Box 3"/>
            <p:cNvSpPr txBox="1">
              <a:spLocks noChangeArrowheads="1"/>
            </p:cNvSpPr>
            <p:nvPr/>
          </p:nvSpPr>
          <p:spPr bwMode="auto">
            <a:xfrm>
              <a:off x="4895" y="1126"/>
              <a:ext cx="214" cy="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2pPr>
              <a:lvl3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3pPr>
              <a:lvl4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4pPr>
              <a:lvl5pPr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eaLnBrk="1" hangingPunct="1"/>
              <a:r>
                <a:rPr kumimoji="1" lang="en-AU" sz="1200">
                  <a:solidFill>
                    <a:schemeClr val="bg1"/>
                  </a:solidFill>
                  <a:latin typeface="Tahoma" charset="0"/>
                </a:rPr>
                <a:t>IN</a:t>
              </a:r>
            </a:p>
          </p:txBody>
        </p:sp>
        <p:sp>
          <p:nvSpPr>
            <p:cNvPr id="37" name="AutoShape 25"/>
            <p:cNvSpPr>
              <a:spLocks noChangeAspect="1" noChangeArrowheads="1" noTextEdit="1"/>
            </p:cNvSpPr>
            <p:nvPr/>
          </p:nvSpPr>
          <p:spPr bwMode="auto">
            <a:xfrm>
              <a:off x="3254" y="939"/>
              <a:ext cx="2010" cy="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Rectangle 27"/>
            <p:cNvSpPr>
              <a:spLocks noChangeArrowheads="1"/>
            </p:cNvSpPr>
            <p:nvPr/>
          </p:nvSpPr>
          <p:spPr bwMode="auto">
            <a:xfrm>
              <a:off x="2939" y="1011"/>
              <a:ext cx="2237" cy="1733"/>
            </a:xfrm>
            <a:prstGeom prst="rect">
              <a:avLst/>
            </a:prstGeom>
            <a:solidFill>
              <a:srgbClr val="FFFFFF"/>
            </a:solidFill>
            <a:ln w="2857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39" name="Rectangle 29"/>
            <p:cNvSpPr>
              <a:spLocks noChangeArrowheads="1"/>
            </p:cNvSpPr>
            <p:nvPr/>
          </p:nvSpPr>
          <p:spPr bwMode="auto">
            <a:xfrm>
              <a:off x="4029" y="2458"/>
              <a:ext cx="511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Comic Sans MS" charset="0"/>
                </a:rPr>
                <a:t>Time (mins)</a:t>
              </a:r>
              <a:endParaRPr lang="en-US" sz="1200" b="1">
                <a:latin typeface="Comic Sans MS" charset="0"/>
              </a:endParaRPr>
            </a:p>
          </p:txBody>
        </p:sp>
        <p:sp>
          <p:nvSpPr>
            <p:cNvPr id="40" name="Line 30"/>
            <p:cNvSpPr>
              <a:spLocks noChangeShapeType="1"/>
            </p:cNvSpPr>
            <p:nvPr/>
          </p:nvSpPr>
          <p:spPr bwMode="auto">
            <a:xfrm>
              <a:off x="3433" y="2322"/>
              <a:ext cx="1676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Line 31"/>
            <p:cNvSpPr>
              <a:spLocks noChangeShapeType="1"/>
            </p:cNvSpPr>
            <p:nvPr/>
          </p:nvSpPr>
          <p:spPr bwMode="auto">
            <a:xfrm flipV="1">
              <a:off x="3433" y="2322"/>
              <a:ext cx="1" cy="1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Line 32"/>
            <p:cNvSpPr>
              <a:spLocks noChangeShapeType="1"/>
            </p:cNvSpPr>
            <p:nvPr/>
          </p:nvSpPr>
          <p:spPr bwMode="auto">
            <a:xfrm flipV="1">
              <a:off x="3814" y="2322"/>
              <a:ext cx="1" cy="1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Line 33"/>
            <p:cNvSpPr>
              <a:spLocks noChangeShapeType="1"/>
            </p:cNvSpPr>
            <p:nvPr/>
          </p:nvSpPr>
          <p:spPr bwMode="auto">
            <a:xfrm flipV="1">
              <a:off x="4195" y="2322"/>
              <a:ext cx="1" cy="1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Line 34"/>
            <p:cNvSpPr>
              <a:spLocks noChangeShapeType="1"/>
            </p:cNvSpPr>
            <p:nvPr/>
          </p:nvSpPr>
          <p:spPr bwMode="auto">
            <a:xfrm flipV="1">
              <a:off x="4576" y="2322"/>
              <a:ext cx="1" cy="1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Line 35"/>
            <p:cNvSpPr>
              <a:spLocks noChangeShapeType="1"/>
            </p:cNvSpPr>
            <p:nvPr/>
          </p:nvSpPr>
          <p:spPr bwMode="auto">
            <a:xfrm flipV="1">
              <a:off x="4956" y="2322"/>
              <a:ext cx="1" cy="1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Rectangle 36"/>
            <p:cNvSpPr>
              <a:spLocks noChangeArrowheads="1"/>
            </p:cNvSpPr>
            <p:nvPr/>
          </p:nvSpPr>
          <p:spPr bwMode="auto">
            <a:xfrm>
              <a:off x="3416" y="2362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0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47" name="Rectangle 37"/>
            <p:cNvSpPr>
              <a:spLocks noChangeArrowheads="1"/>
            </p:cNvSpPr>
            <p:nvPr/>
          </p:nvSpPr>
          <p:spPr bwMode="auto">
            <a:xfrm>
              <a:off x="3797" y="2362"/>
              <a:ext cx="36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5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48" name="Rectangle 38"/>
            <p:cNvSpPr>
              <a:spLocks noChangeArrowheads="1"/>
            </p:cNvSpPr>
            <p:nvPr/>
          </p:nvSpPr>
          <p:spPr bwMode="auto">
            <a:xfrm>
              <a:off x="4158" y="2362"/>
              <a:ext cx="7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10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49" name="Rectangle 39"/>
            <p:cNvSpPr>
              <a:spLocks noChangeArrowheads="1"/>
            </p:cNvSpPr>
            <p:nvPr/>
          </p:nvSpPr>
          <p:spPr bwMode="auto">
            <a:xfrm>
              <a:off x="4539" y="2362"/>
              <a:ext cx="7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15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50" name="Rectangle 40"/>
            <p:cNvSpPr>
              <a:spLocks noChangeArrowheads="1"/>
            </p:cNvSpPr>
            <p:nvPr/>
          </p:nvSpPr>
          <p:spPr bwMode="auto">
            <a:xfrm>
              <a:off x="4920" y="2362"/>
              <a:ext cx="70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20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51" name="Line 41"/>
            <p:cNvSpPr>
              <a:spLocks noChangeShapeType="1"/>
            </p:cNvSpPr>
            <p:nvPr/>
          </p:nvSpPr>
          <p:spPr bwMode="auto">
            <a:xfrm>
              <a:off x="3433" y="1116"/>
              <a:ext cx="1676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Rectangle 42"/>
            <p:cNvSpPr>
              <a:spLocks noChangeArrowheads="1"/>
            </p:cNvSpPr>
            <p:nvPr/>
          </p:nvSpPr>
          <p:spPr bwMode="auto">
            <a:xfrm>
              <a:off x="3133" y="1218"/>
              <a:ext cx="205" cy="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1200">
                  <a:solidFill>
                    <a:srgbClr val="000000"/>
                  </a:solidFill>
                  <a:latin typeface="Comic Sans MS" charset="0"/>
                </a:rPr>
                <a:t>Fn/c</a:t>
              </a:r>
              <a:endParaRPr lang="en-US" sz="1200" b="1">
                <a:latin typeface="Comic Sans MS" charset="0"/>
              </a:endParaRPr>
            </a:p>
          </p:txBody>
        </p:sp>
        <p:sp>
          <p:nvSpPr>
            <p:cNvPr id="53" name="Line 43"/>
            <p:cNvSpPr>
              <a:spLocks noChangeShapeType="1"/>
            </p:cNvSpPr>
            <p:nvPr/>
          </p:nvSpPr>
          <p:spPr bwMode="auto">
            <a:xfrm flipV="1">
              <a:off x="3433" y="1116"/>
              <a:ext cx="1" cy="120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Line 44"/>
            <p:cNvSpPr>
              <a:spLocks noChangeShapeType="1"/>
            </p:cNvSpPr>
            <p:nvPr/>
          </p:nvSpPr>
          <p:spPr bwMode="auto">
            <a:xfrm>
              <a:off x="3416" y="2322"/>
              <a:ext cx="17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45"/>
            <p:cNvSpPr>
              <a:spLocks noChangeShapeType="1"/>
            </p:cNvSpPr>
            <p:nvPr/>
          </p:nvSpPr>
          <p:spPr bwMode="auto">
            <a:xfrm>
              <a:off x="3416" y="2020"/>
              <a:ext cx="17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46"/>
            <p:cNvSpPr>
              <a:spLocks noChangeShapeType="1"/>
            </p:cNvSpPr>
            <p:nvPr/>
          </p:nvSpPr>
          <p:spPr bwMode="auto">
            <a:xfrm>
              <a:off x="3416" y="1719"/>
              <a:ext cx="17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47"/>
            <p:cNvSpPr>
              <a:spLocks noChangeShapeType="1"/>
            </p:cNvSpPr>
            <p:nvPr/>
          </p:nvSpPr>
          <p:spPr bwMode="auto">
            <a:xfrm>
              <a:off x="3416" y="1417"/>
              <a:ext cx="17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48"/>
            <p:cNvSpPr>
              <a:spLocks noChangeShapeType="1"/>
            </p:cNvSpPr>
            <p:nvPr/>
          </p:nvSpPr>
          <p:spPr bwMode="auto">
            <a:xfrm>
              <a:off x="3416" y="1116"/>
              <a:ext cx="17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Rectangle 49"/>
            <p:cNvSpPr>
              <a:spLocks noChangeArrowheads="1"/>
            </p:cNvSpPr>
            <p:nvPr/>
          </p:nvSpPr>
          <p:spPr bwMode="auto">
            <a:xfrm>
              <a:off x="3371" y="2295"/>
              <a:ext cx="3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0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60" name="Rectangle 50"/>
            <p:cNvSpPr>
              <a:spLocks noChangeArrowheads="1"/>
            </p:cNvSpPr>
            <p:nvPr/>
          </p:nvSpPr>
          <p:spPr bwMode="auto">
            <a:xfrm>
              <a:off x="3371" y="1993"/>
              <a:ext cx="3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2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61" name="Rectangle 51"/>
            <p:cNvSpPr>
              <a:spLocks noChangeArrowheads="1"/>
            </p:cNvSpPr>
            <p:nvPr/>
          </p:nvSpPr>
          <p:spPr bwMode="auto">
            <a:xfrm>
              <a:off x="3371" y="1692"/>
              <a:ext cx="3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4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62" name="Rectangle 52"/>
            <p:cNvSpPr>
              <a:spLocks noChangeArrowheads="1"/>
            </p:cNvSpPr>
            <p:nvPr/>
          </p:nvSpPr>
          <p:spPr bwMode="auto">
            <a:xfrm>
              <a:off x="3371" y="1390"/>
              <a:ext cx="3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6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63" name="Rectangle 53"/>
            <p:cNvSpPr>
              <a:spLocks noChangeArrowheads="1"/>
            </p:cNvSpPr>
            <p:nvPr/>
          </p:nvSpPr>
          <p:spPr bwMode="auto">
            <a:xfrm>
              <a:off x="3371" y="1089"/>
              <a:ext cx="35" cy="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US" sz="800">
                  <a:solidFill>
                    <a:srgbClr val="000000"/>
                  </a:solidFill>
                </a:rPr>
                <a:t>8</a:t>
              </a:r>
              <a:endParaRPr lang="en-US" sz="800" b="1">
                <a:latin typeface="Times New Roman" charset="0"/>
              </a:endParaRPr>
            </a:p>
          </p:txBody>
        </p:sp>
        <p:sp>
          <p:nvSpPr>
            <p:cNvPr id="64" name="Line 54"/>
            <p:cNvSpPr>
              <a:spLocks noChangeShapeType="1"/>
            </p:cNvSpPr>
            <p:nvPr/>
          </p:nvSpPr>
          <p:spPr bwMode="auto">
            <a:xfrm flipV="1">
              <a:off x="5109" y="1116"/>
              <a:ext cx="1" cy="120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Oval 55"/>
            <p:cNvSpPr>
              <a:spLocks noChangeArrowheads="1"/>
            </p:cNvSpPr>
            <p:nvPr/>
          </p:nvSpPr>
          <p:spPr bwMode="auto">
            <a:xfrm>
              <a:off x="3420" y="2308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66" name="Line 56"/>
            <p:cNvSpPr>
              <a:spLocks noChangeShapeType="1"/>
            </p:cNvSpPr>
            <p:nvPr/>
          </p:nvSpPr>
          <p:spPr bwMode="auto">
            <a:xfrm flipV="1">
              <a:off x="3547" y="1817"/>
              <a:ext cx="1" cy="3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Line 57"/>
            <p:cNvSpPr>
              <a:spLocks noChangeShapeType="1"/>
            </p:cNvSpPr>
            <p:nvPr/>
          </p:nvSpPr>
          <p:spPr bwMode="auto">
            <a:xfrm>
              <a:off x="3530" y="1817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58"/>
            <p:cNvSpPr>
              <a:spLocks noChangeShapeType="1"/>
            </p:cNvSpPr>
            <p:nvPr/>
          </p:nvSpPr>
          <p:spPr bwMode="auto">
            <a:xfrm>
              <a:off x="3547" y="1848"/>
              <a:ext cx="1" cy="3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59"/>
            <p:cNvSpPr>
              <a:spLocks noChangeShapeType="1"/>
            </p:cNvSpPr>
            <p:nvPr/>
          </p:nvSpPr>
          <p:spPr bwMode="auto">
            <a:xfrm>
              <a:off x="3530" y="1879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Oval 60"/>
            <p:cNvSpPr>
              <a:spLocks noChangeArrowheads="1"/>
            </p:cNvSpPr>
            <p:nvPr/>
          </p:nvSpPr>
          <p:spPr bwMode="auto">
            <a:xfrm>
              <a:off x="3534" y="1834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71" name="Line 61"/>
            <p:cNvSpPr>
              <a:spLocks noChangeShapeType="1"/>
            </p:cNvSpPr>
            <p:nvPr/>
          </p:nvSpPr>
          <p:spPr bwMode="auto">
            <a:xfrm flipV="1">
              <a:off x="3586" y="1785"/>
              <a:ext cx="1" cy="18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62"/>
            <p:cNvSpPr>
              <a:spLocks noChangeShapeType="1"/>
            </p:cNvSpPr>
            <p:nvPr/>
          </p:nvSpPr>
          <p:spPr bwMode="auto">
            <a:xfrm>
              <a:off x="3569" y="1785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63"/>
            <p:cNvSpPr>
              <a:spLocks noChangeShapeType="1"/>
            </p:cNvSpPr>
            <p:nvPr/>
          </p:nvSpPr>
          <p:spPr bwMode="auto">
            <a:xfrm>
              <a:off x="3586" y="1803"/>
              <a:ext cx="1" cy="19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64"/>
            <p:cNvSpPr>
              <a:spLocks noChangeShapeType="1"/>
            </p:cNvSpPr>
            <p:nvPr/>
          </p:nvSpPr>
          <p:spPr bwMode="auto">
            <a:xfrm>
              <a:off x="3569" y="1822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Oval 65"/>
            <p:cNvSpPr>
              <a:spLocks noChangeArrowheads="1"/>
            </p:cNvSpPr>
            <p:nvPr/>
          </p:nvSpPr>
          <p:spPr bwMode="auto">
            <a:xfrm>
              <a:off x="3572" y="1790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76" name="Line 66"/>
            <p:cNvSpPr>
              <a:spLocks noChangeShapeType="1"/>
            </p:cNvSpPr>
            <p:nvPr/>
          </p:nvSpPr>
          <p:spPr bwMode="auto">
            <a:xfrm flipV="1">
              <a:off x="3662" y="1619"/>
              <a:ext cx="1" cy="5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Line 67"/>
            <p:cNvSpPr>
              <a:spLocks noChangeShapeType="1"/>
            </p:cNvSpPr>
            <p:nvPr/>
          </p:nvSpPr>
          <p:spPr bwMode="auto">
            <a:xfrm>
              <a:off x="3645" y="1619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Line 68"/>
            <p:cNvSpPr>
              <a:spLocks noChangeShapeType="1"/>
            </p:cNvSpPr>
            <p:nvPr/>
          </p:nvSpPr>
          <p:spPr bwMode="auto">
            <a:xfrm>
              <a:off x="3662" y="1674"/>
              <a:ext cx="1" cy="5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Line 69"/>
            <p:cNvSpPr>
              <a:spLocks noChangeShapeType="1"/>
            </p:cNvSpPr>
            <p:nvPr/>
          </p:nvSpPr>
          <p:spPr bwMode="auto">
            <a:xfrm>
              <a:off x="3645" y="1730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Oval 70"/>
            <p:cNvSpPr>
              <a:spLocks noChangeArrowheads="1"/>
            </p:cNvSpPr>
            <p:nvPr/>
          </p:nvSpPr>
          <p:spPr bwMode="auto">
            <a:xfrm>
              <a:off x="3649" y="1660"/>
              <a:ext cx="26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81" name="Line 71"/>
            <p:cNvSpPr>
              <a:spLocks noChangeShapeType="1"/>
            </p:cNvSpPr>
            <p:nvPr/>
          </p:nvSpPr>
          <p:spPr bwMode="auto">
            <a:xfrm flipV="1">
              <a:off x="3776" y="1701"/>
              <a:ext cx="1" cy="3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Line 72"/>
            <p:cNvSpPr>
              <a:spLocks noChangeShapeType="1"/>
            </p:cNvSpPr>
            <p:nvPr/>
          </p:nvSpPr>
          <p:spPr bwMode="auto">
            <a:xfrm>
              <a:off x="3759" y="1701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Line 73"/>
            <p:cNvSpPr>
              <a:spLocks noChangeShapeType="1"/>
            </p:cNvSpPr>
            <p:nvPr/>
          </p:nvSpPr>
          <p:spPr bwMode="auto">
            <a:xfrm>
              <a:off x="3776" y="1731"/>
              <a:ext cx="1" cy="3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Line 74"/>
            <p:cNvSpPr>
              <a:spLocks noChangeShapeType="1"/>
            </p:cNvSpPr>
            <p:nvPr/>
          </p:nvSpPr>
          <p:spPr bwMode="auto">
            <a:xfrm>
              <a:off x="3759" y="1761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Oval 75"/>
            <p:cNvSpPr>
              <a:spLocks noChangeArrowheads="1"/>
            </p:cNvSpPr>
            <p:nvPr/>
          </p:nvSpPr>
          <p:spPr bwMode="auto">
            <a:xfrm>
              <a:off x="3763" y="1718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86" name="Line 76"/>
            <p:cNvSpPr>
              <a:spLocks noChangeShapeType="1"/>
            </p:cNvSpPr>
            <p:nvPr/>
          </p:nvSpPr>
          <p:spPr bwMode="auto">
            <a:xfrm flipV="1">
              <a:off x="3814" y="1501"/>
              <a:ext cx="1" cy="88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Line 77"/>
            <p:cNvSpPr>
              <a:spLocks noChangeShapeType="1"/>
            </p:cNvSpPr>
            <p:nvPr/>
          </p:nvSpPr>
          <p:spPr bwMode="auto">
            <a:xfrm>
              <a:off x="3797" y="1501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Line 78"/>
            <p:cNvSpPr>
              <a:spLocks noChangeShapeType="1"/>
            </p:cNvSpPr>
            <p:nvPr/>
          </p:nvSpPr>
          <p:spPr bwMode="auto">
            <a:xfrm>
              <a:off x="3814" y="1589"/>
              <a:ext cx="1" cy="88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Line 79"/>
            <p:cNvSpPr>
              <a:spLocks noChangeShapeType="1"/>
            </p:cNvSpPr>
            <p:nvPr/>
          </p:nvSpPr>
          <p:spPr bwMode="auto">
            <a:xfrm>
              <a:off x="3797" y="1677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Oval 80"/>
            <p:cNvSpPr>
              <a:spLocks noChangeArrowheads="1"/>
            </p:cNvSpPr>
            <p:nvPr/>
          </p:nvSpPr>
          <p:spPr bwMode="auto">
            <a:xfrm>
              <a:off x="3801" y="1575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91" name="Line 81"/>
            <p:cNvSpPr>
              <a:spLocks noChangeShapeType="1"/>
            </p:cNvSpPr>
            <p:nvPr/>
          </p:nvSpPr>
          <p:spPr bwMode="auto">
            <a:xfrm flipV="1">
              <a:off x="3890" y="1334"/>
              <a:ext cx="1" cy="7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Line 82"/>
            <p:cNvSpPr>
              <a:spLocks noChangeShapeType="1"/>
            </p:cNvSpPr>
            <p:nvPr/>
          </p:nvSpPr>
          <p:spPr bwMode="auto">
            <a:xfrm>
              <a:off x="3873" y="1334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Line 83"/>
            <p:cNvSpPr>
              <a:spLocks noChangeShapeType="1"/>
            </p:cNvSpPr>
            <p:nvPr/>
          </p:nvSpPr>
          <p:spPr bwMode="auto">
            <a:xfrm>
              <a:off x="3890" y="1404"/>
              <a:ext cx="1" cy="70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Line 84"/>
            <p:cNvSpPr>
              <a:spLocks noChangeShapeType="1"/>
            </p:cNvSpPr>
            <p:nvPr/>
          </p:nvSpPr>
          <p:spPr bwMode="auto">
            <a:xfrm>
              <a:off x="3873" y="1474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Oval 85"/>
            <p:cNvSpPr>
              <a:spLocks noChangeArrowheads="1"/>
            </p:cNvSpPr>
            <p:nvPr/>
          </p:nvSpPr>
          <p:spPr bwMode="auto">
            <a:xfrm>
              <a:off x="3877" y="1390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96" name="Line 86"/>
            <p:cNvSpPr>
              <a:spLocks noChangeShapeType="1"/>
            </p:cNvSpPr>
            <p:nvPr/>
          </p:nvSpPr>
          <p:spPr bwMode="auto">
            <a:xfrm flipV="1">
              <a:off x="4042" y="1315"/>
              <a:ext cx="1" cy="8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Line 87"/>
            <p:cNvSpPr>
              <a:spLocks noChangeShapeType="1"/>
            </p:cNvSpPr>
            <p:nvPr/>
          </p:nvSpPr>
          <p:spPr bwMode="auto">
            <a:xfrm>
              <a:off x="4025" y="1315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Line 88"/>
            <p:cNvSpPr>
              <a:spLocks noChangeShapeType="1"/>
            </p:cNvSpPr>
            <p:nvPr/>
          </p:nvSpPr>
          <p:spPr bwMode="auto">
            <a:xfrm>
              <a:off x="4042" y="1397"/>
              <a:ext cx="1" cy="82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Line 89"/>
            <p:cNvSpPr>
              <a:spLocks noChangeShapeType="1"/>
            </p:cNvSpPr>
            <p:nvPr/>
          </p:nvSpPr>
          <p:spPr bwMode="auto">
            <a:xfrm>
              <a:off x="4025" y="1479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Oval 90"/>
            <p:cNvSpPr>
              <a:spLocks noChangeArrowheads="1"/>
            </p:cNvSpPr>
            <p:nvPr/>
          </p:nvSpPr>
          <p:spPr bwMode="auto">
            <a:xfrm>
              <a:off x="4029" y="1383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01" name="Line 91"/>
            <p:cNvSpPr>
              <a:spLocks noChangeShapeType="1"/>
            </p:cNvSpPr>
            <p:nvPr/>
          </p:nvSpPr>
          <p:spPr bwMode="auto">
            <a:xfrm flipV="1">
              <a:off x="4309" y="1338"/>
              <a:ext cx="1" cy="4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Line 92"/>
            <p:cNvSpPr>
              <a:spLocks noChangeShapeType="1"/>
            </p:cNvSpPr>
            <p:nvPr/>
          </p:nvSpPr>
          <p:spPr bwMode="auto">
            <a:xfrm>
              <a:off x="4292" y="1338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Line 93"/>
            <p:cNvSpPr>
              <a:spLocks noChangeShapeType="1"/>
            </p:cNvSpPr>
            <p:nvPr/>
          </p:nvSpPr>
          <p:spPr bwMode="auto">
            <a:xfrm>
              <a:off x="4309" y="1384"/>
              <a:ext cx="1" cy="4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Line 94"/>
            <p:cNvSpPr>
              <a:spLocks noChangeShapeType="1"/>
            </p:cNvSpPr>
            <p:nvPr/>
          </p:nvSpPr>
          <p:spPr bwMode="auto">
            <a:xfrm>
              <a:off x="4292" y="1431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Oval 95"/>
            <p:cNvSpPr>
              <a:spLocks noChangeArrowheads="1"/>
            </p:cNvSpPr>
            <p:nvPr/>
          </p:nvSpPr>
          <p:spPr bwMode="auto">
            <a:xfrm>
              <a:off x="4296" y="1371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06" name="Line 96"/>
            <p:cNvSpPr>
              <a:spLocks noChangeShapeType="1"/>
            </p:cNvSpPr>
            <p:nvPr/>
          </p:nvSpPr>
          <p:spPr bwMode="auto">
            <a:xfrm flipV="1">
              <a:off x="4499" y="1334"/>
              <a:ext cx="1" cy="7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Line 97"/>
            <p:cNvSpPr>
              <a:spLocks noChangeShapeType="1"/>
            </p:cNvSpPr>
            <p:nvPr/>
          </p:nvSpPr>
          <p:spPr bwMode="auto">
            <a:xfrm>
              <a:off x="4482" y="1334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Line 98"/>
            <p:cNvSpPr>
              <a:spLocks noChangeShapeType="1"/>
            </p:cNvSpPr>
            <p:nvPr/>
          </p:nvSpPr>
          <p:spPr bwMode="auto">
            <a:xfrm>
              <a:off x="4499" y="1405"/>
              <a:ext cx="1" cy="7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9" name="Line 99"/>
            <p:cNvSpPr>
              <a:spLocks noChangeShapeType="1"/>
            </p:cNvSpPr>
            <p:nvPr/>
          </p:nvSpPr>
          <p:spPr bwMode="auto">
            <a:xfrm>
              <a:off x="4482" y="1476"/>
              <a:ext cx="35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0" name="Oval 100"/>
            <p:cNvSpPr>
              <a:spLocks noChangeArrowheads="1"/>
            </p:cNvSpPr>
            <p:nvPr/>
          </p:nvSpPr>
          <p:spPr bwMode="auto">
            <a:xfrm>
              <a:off x="4486" y="1391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11" name="Line 101"/>
            <p:cNvSpPr>
              <a:spLocks noChangeShapeType="1"/>
            </p:cNvSpPr>
            <p:nvPr/>
          </p:nvSpPr>
          <p:spPr bwMode="auto">
            <a:xfrm flipV="1">
              <a:off x="4576" y="1167"/>
              <a:ext cx="1" cy="8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" name="Line 102"/>
            <p:cNvSpPr>
              <a:spLocks noChangeShapeType="1"/>
            </p:cNvSpPr>
            <p:nvPr/>
          </p:nvSpPr>
          <p:spPr bwMode="auto">
            <a:xfrm>
              <a:off x="4559" y="1167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" name="Line 103"/>
            <p:cNvSpPr>
              <a:spLocks noChangeShapeType="1"/>
            </p:cNvSpPr>
            <p:nvPr/>
          </p:nvSpPr>
          <p:spPr bwMode="auto">
            <a:xfrm>
              <a:off x="4576" y="1250"/>
              <a:ext cx="1" cy="83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" name="Line 104"/>
            <p:cNvSpPr>
              <a:spLocks noChangeShapeType="1"/>
            </p:cNvSpPr>
            <p:nvPr/>
          </p:nvSpPr>
          <p:spPr bwMode="auto">
            <a:xfrm>
              <a:off x="4559" y="1333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" name="Oval 105"/>
            <p:cNvSpPr>
              <a:spLocks noChangeArrowheads="1"/>
            </p:cNvSpPr>
            <p:nvPr/>
          </p:nvSpPr>
          <p:spPr bwMode="auto">
            <a:xfrm>
              <a:off x="4562" y="1236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16" name="Line 106"/>
            <p:cNvSpPr>
              <a:spLocks noChangeShapeType="1"/>
            </p:cNvSpPr>
            <p:nvPr/>
          </p:nvSpPr>
          <p:spPr bwMode="auto">
            <a:xfrm flipV="1">
              <a:off x="4690" y="1178"/>
              <a:ext cx="1" cy="6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7" name="Line 107"/>
            <p:cNvSpPr>
              <a:spLocks noChangeShapeType="1"/>
            </p:cNvSpPr>
            <p:nvPr/>
          </p:nvSpPr>
          <p:spPr bwMode="auto">
            <a:xfrm>
              <a:off x="4673" y="1178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8" name="Line 108"/>
            <p:cNvSpPr>
              <a:spLocks noChangeShapeType="1"/>
            </p:cNvSpPr>
            <p:nvPr/>
          </p:nvSpPr>
          <p:spPr bwMode="auto">
            <a:xfrm>
              <a:off x="4690" y="1243"/>
              <a:ext cx="1" cy="65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9" name="Line 109"/>
            <p:cNvSpPr>
              <a:spLocks noChangeShapeType="1"/>
            </p:cNvSpPr>
            <p:nvPr/>
          </p:nvSpPr>
          <p:spPr bwMode="auto">
            <a:xfrm>
              <a:off x="4673" y="1308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0" name="Oval 110"/>
            <p:cNvSpPr>
              <a:spLocks noChangeArrowheads="1"/>
            </p:cNvSpPr>
            <p:nvPr/>
          </p:nvSpPr>
          <p:spPr bwMode="auto">
            <a:xfrm>
              <a:off x="4676" y="1230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21" name="Line 111"/>
            <p:cNvSpPr>
              <a:spLocks noChangeShapeType="1"/>
            </p:cNvSpPr>
            <p:nvPr/>
          </p:nvSpPr>
          <p:spPr bwMode="auto">
            <a:xfrm flipV="1">
              <a:off x="4728" y="1333"/>
              <a:ext cx="1" cy="47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2" name="Line 112"/>
            <p:cNvSpPr>
              <a:spLocks noChangeShapeType="1"/>
            </p:cNvSpPr>
            <p:nvPr/>
          </p:nvSpPr>
          <p:spPr bwMode="auto">
            <a:xfrm>
              <a:off x="4711" y="1333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" name="Line 113"/>
            <p:cNvSpPr>
              <a:spLocks noChangeShapeType="1"/>
            </p:cNvSpPr>
            <p:nvPr/>
          </p:nvSpPr>
          <p:spPr bwMode="auto">
            <a:xfrm>
              <a:off x="4728" y="1380"/>
              <a:ext cx="1" cy="4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4" name="Line 114"/>
            <p:cNvSpPr>
              <a:spLocks noChangeShapeType="1"/>
            </p:cNvSpPr>
            <p:nvPr/>
          </p:nvSpPr>
          <p:spPr bwMode="auto">
            <a:xfrm>
              <a:off x="4711" y="1426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5" name="Oval 115"/>
            <p:cNvSpPr>
              <a:spLocks noChangeArrowheads="1"/>
            </p:cNvSpPr>
            <p:nvPr/>
          </p:nvSpPr>
          <p:spPr bwMode="auto">
            <a:xfrm>
              <a:off x="4714" y="1366"/>
              <a:ext cx="27" cy="27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26" name="Line 116"/>
            <p:cNvSpPr>
              <a:spLocks noChangeShapeType="1"/>
            </p:cNvSpPr>
            <p:nvPr/>
          </p:nvSpPr>
          <p:spPr bwMode="auto">
            <a:xfrm flipV="1">
              <a:off x="4918" y="1294"/>
              <a:ext cx="1" cy="10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7" name="Line 117"/>
            <p:cNvSpPr>
              <a:spLocks noChangeShapeType="1"/>
            </p:cNvSpPr>
            <p:nvPr/>
          </p:nvSpPr>
          <p:spPr bwMode="auto">
            <a:xfrm>
              <a:off x="4901" y="1294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8" name="Line 118"/>
            <p:cNvSpPr>
              <a:spLocks noChangeShapeType="1"/>
            </p:cNvSpPr>
            <p:nvPr/>
          </p:nvSpPr>
          <p:spPr bwMode="auto">
            <a:xfrm>
              <a:off x="4918" y="1400"/>
              <a:ext cx="1" cy="106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9" name="Line 119"/>
            <p:cNvSpPr>
              <a:spLocks noChangeShapeType="1"/>
            </p:cNvSpPr>
            <p:nvPr/>
          </p:nvSpPr>
          <p:spPr bwMode="auto">
            <a:xfrm>
              <a:off x="4901" y="1506"/>
              <a:ext cx="34" cy="1"/>
            </a:xfrm>
            <a:prstGeom prst="line">
              <a:avLst/>
            </a:pr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0" name="Oval 120"/>
            <p:cNvSpPr>
              <a:spLocks noChangeArrowheads="1"/>
            </p:cNvSpPr>
            <p:nvPr/>
          </p:nvSpPr>
          <p:spPr bwMode="auto">
            <a:xfrm>
              <a:off x="4905" y="1387"/>
              <a:ext cx="27" cy="26"/>
            </a:xfrm>
            <a:prstGeom prst="ellipse">
              <a:avLst/>
            </a:prstGeom>
            <a:solidFill>
              <a:srgbClr val="000000"/>
            </a:solidFill>
            <a:ln w="476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  <p:sp>
          <p:nvSpPr>
            <p:cNvPr id="131" name="Freeform 121"/>
            <p:cNvSpPr>
              <a:spLocks/>
            </p:cNvSpPr>
            <p:nvPr/>
          </p:nvSpPr>
          <p:spPr bwMode="auto">
            <a:xfrm flipV="1">
              <a:off x="3433" y="1342"/>
              <a:ext cx="1523" cy="980"/>
            </a:xfrm>
            <a:custGeom>
              <a:avLst/>
              <a:gdLst>
                <a:gd name="T0" fmla="*/ 69 w 4473"/>
                <a:gd name="T1" fmla="*/ 283 h 2879"/>
                <a:gd name="T2" fmla="*/ 157 w 4473"/>
                <a:gd name="T3" fmla="*/ 598 h 2879"/>
                <a:gd name="T4" fmla="*/ 244 w 4473"/>
                <a:gd name="T5" fmla="*/ 874 h 2879"/>
                <a:gd name="T6" fmla="*/ 332 w 4473"/>
                <a:gd name="T7" fmla="*/ 1118 h 2879"/>
                <a:gd name="T8" fmla="*/ 419 w 4473"/>
                <a:gd name="T9" fmla="*/ 1331 h 2879"/>
                <a:gd name="T10" fmla="*/ 506 w 4473"/>
                <a:gd name="T11" fmla="*/ 1519 h 2879"/>
                <a:gd name="T12" fmla="*/ 594 w 4473"/>
                <a:gd name="T13" fmla="*/ 1684 h 2879"/>
                <a:gd name="T14" fmla="*/ 681 w 4473"/>
                <a:gd name="T15" fmla="*/ 1829 h 2879"/>
                <a:gd name="T16" fmla="*/ 768 w 4473"/>
                <a:gd name="T17" fmla="*/ 1957 h 2879"/>
                <a:gd name="T18" fmla="*/ 856 w 4473"/>
                <a:gd name="T19" fmla="*/ 2069 h 2879"/>
                <a:gd name="T20" fmla="*/ 943 w 4473"/>
                <a:gd name="T21" fmla="*/ 2167 h 2879"/>
                <a:gd name="T22" fmla="*/ 1031 w 4473"/>
                <a:gd name="T23" fmla="*/ 2254 h 2879"/>
                <a:gd name="T24" fmla="*/ 1118 w 4473"/>
                <a:gd name="T25" fmla="*/ 2330 h 2879"/>
                <a:gd name="T26" fmla="*/ 1205 w 4473"/>
                <a:gd name="T27" fmla="*/ 2397 h 2879"/>
                <a:gd name="T28" fmla="*/ 1293 w 4473"/>
                <a:gd name="T29" fmla="*/ 2456 h 2879"/>
                <a:gd name="T30" fmla="*/ 1380 w 4473"/>
                <a:gd name="T31" fmla="*/ 2508 h 2879"/>
                <a:gd name="T32" fmla="*/ 1467 w 4473"/>
                <a:gd name="T33" fmla="*/ 2553 h 2879"/>
                <a:gd name="T34" fmla="*/ 1555 w 4473"/>
                <a:gd name="T35" fmla="*/ 2593 h 2879"/>
                <a:gd name="T36" fmla="*/ 1642 w 4473"/>
                <a:gd name="T37" fmla="*/ 2628 h 2879"/>
                <a:gd name="T38" fmla="*/ 1730 w 4473"/>
                <a:gd name="T39" fmla="*/ 2659 h 2879"/>
                <a:gd name="T40" fmla="*/ 1817 w 4473"/>
                <a:gd name="T41" fmla="*/ 2686 h 2879"/>
                <a:gd name="T42" fmla="*/ 1904 w 4473"/>
                <a:gd name="T43" fmla="*/ 2710 h 2879"/>
                <a:gd name="T44" fmla="*/ 1992 w 4473"/>
                <a:gd name="T45" fmla="*/ 2731 h 2879"/>
                <a:gd name="T46" fmla="*/ 2079 w 4473"/>
                <a:gd name="T47" fmla="*/ 2749 h 2879"/>
                <a:gd name="T48" fmla="*/ 2166 w 4473"/>
                <a:gd name="T49" fmla="*/ 2765 h 2879"/>
                <a:gd name="T50" fmla="*/ 2254 w 4473"/>
                <a:gd name="T51" fmla="*/ 2780 h 2879"/>
                <a:gd name="T52" fmla="*/ 2341 w 4473"/>
                <a:gd name="T53" fmla="*/ 2792 h 2879"/>
                <a:gd name="T54" fmla="*/ 2429 w 4473"/>
                <a:gd name="T55" fmla="*/ 2803 h 2879"/>
                <a:gd name="T56" fmla="*/ 2516 w 4473"/>
                <a:gd name="T57" fmla="*/ 2813 h 2879"/>
                <a:gd name="T58" fmla="*/ 2603 w 4473"/>
                <a:gd name="T59" fmla="*/ 2821 h 2879"/>
                <a:gd name="T60" fmla="*/ 2691 w 4473"/>
                <a:gd name="T61" fmla="*/ 2829 h 2879"/>
                <a:gd name="T62" fmla="*/ 2778 w 4473"/>
                <a:gd name="T63" fmla="*/ 2835 h 2879"/>
                <a:gd name="T64" fmla="*/ 2865 w 4473"/>
                <a:gd name="T65" fmla="*/ 2841 h 2879"/>
                <a:gd name="T66" fmla="*/ 2953 w 4473"/>
                <a:gd name="T67" fmla="*/ 2846 h 2879"/>
                <a:gd name="T68" fmla="*/ 3040 w 4473"/>
                <a:gd name="T69" fmla="*/ 2851 h 2879"/>
                <a:gd name="T70" fmla="*/ 3128 w 4473"/>
                <a:gd name="T71" fmla="*/ 2855 h 2879"/>
                <a:gd name="T72" fmla="*/ 3215 w 4473"/>
                <a:gd name="T73" fmla="*/ 2858 h 2879"/>
                <a:gd name="T74" fmla="*/ 3302 w 4473"/>
                <a:gd name="T75" fmla="*/ 2861 h 2879"/>
                <a:gd name="T76" fmla="*/ 3390 w 4473"/>
                <a:gd name="T77" fmla="*/ 2864 h 2879"/>
                <a:gd name="T78" fmla="*/ 3477 w 4473"/>
                <a:gd name="T79" fmla="*/ 2866 h 2879"/>
                <a:gd name="T80" fmla="*/ 3564 w 4473"/>
                <a:gd name="T81" fmla="*/ 2868 h 2879"/>
                <a:gd name="T82" fmla="*/ 3652 w 4473"/>
                <a:gd name="T83" fmla="*/ 2870 h 2879"/>
                <a:gd name="T84" fmla="*/ 3739 w 4473"/>
                <a:gd name="T85" fmla="*/ 2871 h 2879"/>
                <a:gd name="T86" fmla="*/ 3827 w 4473"/>
                <a:gd name="T87" fmla="*/ 2873 h 2879"/>
                <a:gd name="T88" fmla="*/ 3914 w 4473"/>
                <a:gd name="T89" fmla="*/ 2874 h 2879"/>
                <a:gd name="T90" fmla="*/ 4001 w 4473"/>
                <a:gd name="T91" fmla="*/ 2875 h 2879"/>
                <a:gd name="T92" fmla="*/ 4089 w 4473"/>
                <a:gd name="T93" fmla="*/ 2876 h 2879"/>
                <a:gd name="T94" fmla="*/ 4176 w 4473"/>
                <a:gd name="T95" fmla="*/ 2877 h 2879"/>
                <a:gd name="T96" fmla="*/ 4263 w 4473"/>
                <a:gd name="T97" fmla="*/ 2878 h 2879"/>
                <a:gd name="T98" fmla="*/ 4351 w 4473"/>
                <a:gd name="T99" fmla="*/ 2878 h 2879"/>
                <a:gd name="T100" fmla="*/ 4438 w 4473"/>
                <a:gd name="T101" fmla="*/ 2879 h 287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473"/>
                <a:gd name="T154" fmla="*/ 0 h 2879"/>
                <a:gd name="T155" fmla="*/ 4473 w 4473"/>
                <a:gd name="T156" fmla="*/ 2879 h 2879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473" h="2879">
                  <a:moveTo>
                    <a:pt x="0" y="0"/>
                  </a:moveTo>
                  <a:lnTo>
                    <a:pt x="17" y="74"/>
                  </a:lnTo>
                  <a:lnTo>
                    <a:pt x="34" y="145"/>
                  </a:lnTo>
                  <a:lnTo>
                    <a:pt x="52" y="215"/>
                  </a:lnTo>
                  <a:lnTo>
                    <a:pt x="69" y="283"/>
                  </a:lnTo>
                  <a:lnTo>
                    <a:pt x="87" y="349"/>
                  </a:lnTo>
                  <a:lnTo>
                    <a:pt x="104" y="414"/>
                  </a:lnTo>
                  <a:lnTo>
                    <a:pt x="122" y="477"/>
                  </a:lnTo>
                  <a:lnTo>
                    <a:pt x="139" y="538"/>
                  </a:lnTo>
                  <a:lnTo>
                    <a:pt x="157" y="598"/>
                  </a:lnTo>
                  <a:lnTo>
                    <a:pt x="174" y="656"/>
                  </a:lnTo>
                  <a:lnTo>
                    <a:pt x="192" y="713"/>
                  </a:lnTo>
                  <a:lnTo>
                    <a:pt x="209" y="768"/>
                  </a:lnTo>
                  <a:lnTo>
                    <a:pt x="227" y="822"/>
                  </a:lnTo>
                  <a:lnTo>
                    <a:pt x="244" y="874"/>
                  </a:lnTo>
                  <a:lnTo>
                    <a:pt x="262" y="926"/>
                  </a:lnTo>
                  <a:lnTo>
                    <a:pt x="279" y="975"/>
                  </a:lnTo>
                  <a:lnTo>
                    <a:pt x="297" y="1024"/>
                  </a:lnTo>
                  <a:lnTo>
                    <a:pt x="314" y="1071"/>
                  </a:lnTo>
                  <a:lnTo>
                    <a:pt x="332" y="1118"/>
                  </a:lnTo>
                  <a:lnTo>
                    <a:pt x="349" y="1162"/>
                  </a:lnTo>
                  <a:lnTo>
                    <a:pt x="366" y="1206"/>
                  </a:lnTo>
                  <a:lnTo>
                    <a:pt x="384" y="1249"/>
                  </a:lnTo>
                  <a:lnTo>
                    <a:pt x="401" y="1291"/>
                  </a:lnTo>
                  <a:lnTo>
                    <a:pt x="419" y="1331"/>
                  </a:lnTo>
                  <a:lnTo>
                    <a:pt x="436" y="1371"/>
                  </a:lnTo>
                  <a:lnTo>
                    <a:pt x="454" y="1409"/>
                  </a:lnTo>
                  <a:lnTo>
                    <a:pt x="471" y="1447"/>
                  </a:lnTo>
                  <a:lnTo>
                    <a:pt x="489" y="1483"/>
                  </a:lnTo>
                  <a:lnTo>
                    <a:pt x="506" y="1519"/>
                  </a:lnTo>
                  <a:lnTo>
                    <a:pt x="524" y="1554"/>
                  </a:lnTo>
                  <a:lnTo>
                    <a:pt x="541" y="1588"/>
                  </a:lnTo>
                  <a:lnTo>
                    <a:pt x="559" y="1621"/>
                  </a:lnTo>
                  <a:lnTo>
                    <a:pt x="576" y="1653"/>
                  </a:lnTo>
                  <a:lnTo>
                    <a:pt x="594" y="1684"/>
                  </a:lnTo>
                  <a:lnTo>
                    <a:pt x="611" y="1715"/>
                  </a:lnTo>
                  <a:lnTo>
                    <a:pt x="629" y="1744"/>
                  </a:lnTo>
                  <a:lnTo>
                    <a:pt x="646" y="1773"/>
                  </a:lnTo>
                  <a:lnTo>
                    <a:pt x="664" y="1802"/>
                  </a:lnTo>
                  <a:lnTo>
                    <a:pt x="681" y="1829"/>
                  </a:lnTo>
                  <a:lnTo>
                    <a:pt x="699" y="1856"/>
                  </a:lnTo>
                  <a:lnTo>
                    <a:pt x="716" y="1882"/>
                  </a:lnTo>
                  <a:lnTo>
                    <a:pt x="733" y="1908"/>
                  </a:lnTo>
                  <a:lnTo>
                    <a:pt x="751" y="1933"/>
                  </a:lnTo>
                  <a:lnTo>
                    <a:pt x="768" y="1957"/>
                  </a:lnTo>
                  <a:lnTo>
                    <a:pt x="786" y="1980"/>
                  </a:lnTo>
                  <a:lnTo>
                    <a:pt x="803" y="2003"/>
                  </a:lnTo>
                  <a:lnTo>
                    <a:pt x="821" y="2026"/>
                  </a:lnTo>
                  <a:lnTo>
                    <a:pt x="838" y="2048"/>
                  </a:lnTo>
                  <a:lnTo>
                    <a:pt x="856" y="2069"/>
                  </a:lnTo>
                  <a:lnTo>
                    <a:pt x="873" y="2090"/>
                  </a:lnTo>
                  <a:lnTo>
                    <a:pt x="891" y="2110"/>
                  </a:lnTo>
                  <a:lnTo>
                    <a:pt x="908" y="2130"/>
                  </a:lnTo>
                  <a:lnTo>
                    <a:pt x="926" y="2149"/>
                  </a:lnTo>
                  <a:lnTo>
                    <a:pt x="943" y="2167"/>
                  </a:lnTo>
                  <a:lnTo>
                    <a:pt x="961" y="2186"/>
                  </a:lnTo>
                  <a:lnTo>
                    <a:pt x="978" y="2203"/>
                  </a:lnTo>
                  <a:lnTo>
                    <a:pt x="996" y="2221"/>
                  </a:lnTo>
                  <a:lnTo>
                    <a:pt x="1013" y="2238"/>
                  </a:lnTo>
                  <a:lnTo>
                    <a:pt x="1031" y="2254"/>
                  </a:lnTo>
                  <a:lnTo>
                    <a:pt x="1048" y="2270"/>
                  </a:lnTo>
                  <a:lnTo>
                    <a:pt x="1065" y="2286"/>
                  </a:lnTo>
                  <a:lnTo>
                    <a:pt x="1083" y="2301"/>
                  </a:lnTo>
                  <a:lnTo>
                    <a:pt x="1100" y="2316"/>
                  </a:lnTo>
                  <a:lnTo>
                    <a:pt x="1118" y="2330"/>
                  </a:lnTo>
                  <a:lnTo>
                    <a:pt x="1135" y="2344"/>
                  </a:lnTo>
                  <a:lnTo>
                    <a:pt x="1153" y="2358"/>
                  </a:lnTo>
                  <a:lnTo>
                    <a:pt x="1170" y="2371"/>
                  </a:lnTo>
                  <a:lnTo>
                    <a:pt x="1188" y="2384"/>
                  </a:lnTo>
                  <a:lnTo>
                    <a:pt x="1205" y="2397"/>
                  </a:lnTo>
                  <a:lnTo>
                    <a:pt x="1223" y="2409"/>
                  </a:lnTo>
                  <a:lnTo>
                    <a:pt x="1240" y="2422"/>
                  </a:lnTo>
                  <a:lnTo>
                    <a:pt x="1258" y="2433"/>
                  </a:lnTo>
                  <a:lnTo>
                    <a:pt x="1275" y="2445"/>
                  </a:lnTo>
                  <a:lnTo>
                    <a:pt x="1293" y="2456"/>
                  </a:lnTo>
                  <a:lnTo>
                    <a:pt x="1310" y="2467"/>
                  </a:lnTo>
                  <a:lnTo>
                    <a:pt x="1328" y="2477"/>
                  </a:lnTo>
                  <a:lnTo>
                    <a:pt x="1345" y="2488"/>
                  </a:lnTo>
                  <a:lnTo>
                    <a:pt x="1363" y="2498"/>
                  </a:lnTo>
                  <a:lnTo>
                    <a:pt x="1380" y="2508"/>
                  </a:lnTo>
                  <a:lnTo>
                    <a:pt x="1398" y="2517"/>
                  </a:lnTo>
                  <a:lnTo>
                    <a:pt x="1415" y="2526"/>
                  </a:lnTo>
                  <a:lnTo>
                    <a:pt x="1432" y="2536"/>
                  </a:lnTo>
                  <a:lnTo>
                    <a:pt x="1450" y="2544"/>
                  </a:lnTo>
                  <a:lnTo>
                    <a:pt x="1467" y="2553"/>
                  </a:lnTo>
                  <a:lnTo>
                    <a:pt x="1485" y="2561"/>
                  </a:lnTo>
                  <a:lnTo>
                    <a:pt x="1502" y="2570"/>
                  </a:lnTo>
                  <a:lnTo>
                    <a:pt x="1520" y="2578"/>
                  </a:lnTo>
                  <a:lnTo>
                    <a:pt x="1537" y="2585"/>
                  </a:lnTo>
                  <a:lnTo>
                    <a:pt x="1555" y="2593"/>
                  </a:lnTo>
                  <a:lnTo>
                    <a:pt x="1572" y="2600"/>
                  </a:lnTo>
                  <a:lnTo>
                    <a:pt x="1590" y="2608"/>
                  </a:lnTo>
                  <a:lnTo>
                    <a:pt x="1607" y="2615"/>
                  </a:lnTo>
                  <a:lnTo>
                    <a:pt x="1625" y="2621"/>
                  </a:lnTo>
                  <a:lnTo>
                    <a:pt x="1642" y="2628"/>
                  </a:lnTo>
                  <a:lnTo>
                    <a:pt x="1660" y="2635"/>
                  </a:lnTo>
                  <a:lnTo>
                    <a:pt x="1677" y="2641"/>
                  </a:lnTo>
                  <a:lnTo>
                    <a:pt x="1695" y="2647"/>
                  </a:lnTo>
                  <a:lnTo>
                    <a:pt x="1712" y="2653"/>
                  </a:lnTo>
                  <a:lnTo>
                    <a:pt x="1730" y="2659"/>
                  </a:lnTo>
                  <a:lnTo>
                    <a:pt x="1747" y="2665"/>
                  </a:lnTo>
                  <a:lnTo>
                    <a:pt x="1764" y="2670"/>
                  </a:lnTo>
                  <a:lnTo>
                    <a:pt x="1782" y="2676"/>
                  </a:lnTo>
                  <a:lnTo>
                    <a:pt x="1799" y="2681"/>
                  </a:lnTo>
                  <a:lnTo>
                    <a:pt x="1817" y="2686"/>
                  </a:lnTo>
                  <a:lnTo>
                    <a:pt x="1834" y="2691"/>
                  </a:lnTo>
                  <a:lnTo>
                    <a:pt x="1852" y="2696"/>
                  </a:lnTo>
                  <a:lnTo>
                    <a:pt x="1869" y="2701"/>
                  </a:lnTo>
                  <a:lnTo>
                    <a:pt x="1887" y="2705"/>
                  </a:lnTo>
                  <a:lnTo>
                    <a:pt x="1904" y="2710"/>
                  </a:lnTo>
                  <a:lnTo>
                    <a:pt x="1922" y="2714"/>
                  </a:lnTo>
                  <a:lnTo>
                    <a:pt x="1939" y="2719"/>
                  </a:lnTo>
                  <a:lnTo>
                    <a:pt x="1957" y="2723"/>
                  </a:lnTo>
                  <a:lnTo>
                    <a:pt x="1974" y="2727"/>
                  </a:lnTo>
                  <a:lnTo>
                    <a:pt x="1992" y="2731"/>
                  </a:lnTo>
                  <a:lnTo>
                    <a:pt x="2009" y="2735"/>
                  </a:lnTo>
                  <a:lnTo>
                    <a:pt x="2027" y="2738"/>
                  </a:lnTo>
                  <a:lnTo>
                    <a:pt x="2044" y="2742"/>
                  </a:lnTo>
                  <a:lnTo>
                    <a:pt x="2062" y="2746"/>
                  </a:lnTo>
                  <a:lnTo>
                    <a:pt x="2079" y="2749"/>
                  </a:lnTo>
                  <a:lnTo>
                    <a:pt x="2097" y="2753"/>
                  </a:lnTo>
                  <a:lnTo>
                    <a:pt x="2114" y="2756"/>
                  </a:lnTo>
                  <a:lnTo>
                    <a:pt x="2131" y="2759"/>
                  </a:lnTo>
                  <a:lnTo>
                    <a:pt x="2149" y="2762"/>
                  </a:lnTo>
                  <a:lnTo>
                    <a:pt x="2166" y="2765"/>
                  </a:lnTo>
                  <a:lnTo>
                    <a:pt x="2184" y="2768"/>
                  </a:lnTo>
                  <a:lnTo>
                    <a:pt x="2201" y="2771"/>
                  </a:lnTo>
                  <a:lnTo>
                    <a:pt x="2219" y="2774"/>
                  </a:lnTo>
                  <a:lnTo>
                    <a:pt x="2236" y="2777"/>
                  </a:lnTo>
                  <a:lnTo>
                    <a:pt x="2254" y="2780"/>
                  </a:lnTo>
                  <a:lnTo>
                    <a:pt x="2271" y="2782"/>
                  </a:lnTo>
                  <a:lnTo>
                    <a:pt x="2289" y="2785"/>
                  </a:lnTo>
                  <a:lnTo>
                    <a:pt x="2306" y="2787"/>
                  </a:lnTo>
                  <a:lnTo>
                    <a:pt x="2324" y="2790"/>
                  </a:lnTo>
                  <a:lnTo>
                    <a:pt x="2341" y="2792"/>
                  </a:lnTo>
                  <a:lnTo>
                    <a:pt x="2359" y="2794"/>
                  </a:lnTo>
                  <a:lnTo>
                    <a:pt x="2376" y="2797"/>
                  </a:lnTo>
                  <a:lnTo>
                    <a:pt x="2394" y="2799"/>
                  </a:lnTo>
                  <a:lnTo>
                    <a:pt x="2411" y="2801"/>
                  </a:lnTo>
                  <a:lnTo>
                    <a:pt x="2429" y="2803"/>
                  </a:lnTo>
                  <a:lnTo>
                    <a:pt x="2446" y="2805"/>
                  </a:lnTo>
                  <a:lnTo>
                    <a:pt x="2463" y="2807"/>
                  </a:lnTo>
                  <a:lnTo>
                    <a:pt x="2481" y="2809"/>
                  </a:lnTo>
                  <a:lnTo>
                    <a:pt x="2498" y="2811"/>
                  </a:lnTo>
                  <a:lnTo>
                    <a:pt x="2516" y="2813"/>
                  </a:lnTo>
                  <a:lnTo>
                    <a:pt x="2533" y="2815"/>
                  </a:lnTo>
                  <a:lnTo>
                    <a:pt x="2551" y="2816"/>
                  </a:lnTo>
                  <a:lnTo>
                    <a:pt x="2568" y="2818"/>
                  </a:lnTo>
                  <a:lnTo>
                    <a:pt x="2586" y="2820"/>
                  </a:lnTo>
                  <a:lnTo>
                    <a:pt x="2603" y="2821"/>
                  </a:lnTo>
                  <a:lnTo>
                    <a:pt x="2621" y="2823"/>
                  </a:lnTo>
                  <a:lnTo>
                    <a:pt x="2638" y="2824"/>
                  </a:lnTo>
                  <a:lnTo>
                    <a:pt x="2656" y="2826"/>
                  </a:lnTo>
                  <a:lnTo>
                    <a:pt x="2673" y="2827"/>
                  </a:lnTo>
                  <a:lnTo>
                    <a:pt x="2691" y="2829"/>
                  </a:lnTo>
                  <a:lnTo>
                    <a:pt x="2708" y="2830"/>
                  </a:lnTo>
                  <a:lnTo>
                    <a:pt x="2726" y="2832"/>
                  </a:lnTo>
                  <a:lnTo>
                    <a:pt x="2743" y="2833"/>
                  </a:lnTo>
                  <a:lnTo>
                    <a:pt x="2761" y="2834"/>
                  </a:lnTo>
                  <a:lnTo>
                    <a:pt x="2778" y="2835"/>
                  </a:lnTo>
                  <a:lnTo>
                    <a:pt x="2796" y="2837"/>
                  </a:lnTo>
                  <a:lnTo>
                    <a:pt x="2813" y="2838"/>
                  </a:lnTo>
                  <a:lnTo>
                    <a:pt x="2830" y="2839"/>
                  </a:lnTo>
                  <a:lnTo>
                    <a:pt x="2848" y="2840"/>
                  </a:lnTo>
                  <a:lnTo>
                    <a:pt x="2865" y="2841"/>
                  </a:lnTo>
                  <a:lnTo>
                    <a:pt x="2883" y="2842"/>
                  </a:lnTo>
                  <a:lnTo>
                    <a:pt x="2900" y="2843"/>
                  </a:lnTo>
                  <a:lnTo>
                    <a:pt x="2918" y="2844"/>
                  </a:lnTo>
                  <a:lnTo>
                    <a:pt x="2935" y="2845"/>
                  </a:lnTo>
                  <a:lnTo>
                    <a:pt x="2953" y="2846"/>
                  </a:lnTo>
                  <a:lnTo>
                    <a:pt x="2970" y="2847"/>
                  </a:lnTo>
                  <a:lnTo>
                    <a:pt x="2988" y="2848"/>
                  </a:lnTo>
                  <a:lnTo>
                    <a:pt x="3005" y="2849"/>
                  </a:lnTo>
                  <a:lnTo>
                    <a:pt x="3023" y="2850"/>
                  </a:lnTo>
                  <a:lnTo>
                    <a:pt x="3040" y="2851"/>
                  </a:lnTo>
                  <a:lnTo>
                    <a:pt x="3058" y="2851"/>
                  </a:lnTo>
                  <a:lnTo>
                    <a:pt x="3075" y="2852"/>
                  </a:lnTo>
                  <a:lnTo>
                    <a:pt x="3093" y="2853"/>
                  </a:lnTo>
                  <a:lnTo>
                    <a:pt x="3110" y="2854"/>
                  </a:lnTo>
                  <a:lnTo>
                    <a:pt x="3128" y="2855"/>
                  </a:lnTo>
                  <a:lnTo>
                    <a:pt x="3145" y="2855"/>
                  </a:lnTo>
                  <a:lnTo>
                    <a:pt x="3163" y="2856"/>
                  </a:lnTo>
                  <a:lnTo>
                    <a:pt x="3180" y="2857"/>
                  </a:lnTo>
                  <a:lnTo>
                    <a:pt x="3197" y="2857"/>
                  </a:lnTo>
                  <a:lnTo>
                    <a:pt x="3215" y="2858"/>
                  </a:lnTo>
                  <a:lnTo>
                    <a:pt x="3232" y="2859"/>
                  </a:lnTo>
                  <a:lnTo>
                    <a:pt x="3250" y="2859"/>
                  </a:lnTo>
                  <a:lnTo>
                    <a:pt x="3267" y="2860"/>
                  </a:lnTo>
                  <a:lnTo>
                    <a:pt x="3285" y="2860"/>
                  </a:lnTo>
                  <a:lnTo>
                    <a:pt x="3302" y="2861"/>
                  </a:lnTo>
                  <a:lnTo>
                    <a:pt x="3320" y="2862"/>
                  </a:lnTo>
                  <a:lnTo>
                    <a:pt x="3337" y="2862"/>
                  </a:lnTo>
                  <a:lnTo>
                    <a:pt x="3355" y="2863"/>
                  </a:lnTo>
                  <a:lnTo>
                    <a:pt x="3372" y="2863"/>
                  </a:lnTo>
                  <a:lnTo>
                    <a:pt x="3390" y="2864"/>
                  </a:lnTo>
                  <a:lnTo>
                    <a:pt x="3407" y="2864"/>
                  </a:lnTo>
                  <a:lnTo>
                    <a:pt x="3425" y="2865"/>
                  </a:lnTo>
                  <a:lnTo>
                    <a:pt x="3442" y="2865"/>
                  </a:lnTo>
                  <a:lnTo>
                    <a:pt x="3460" y="2866"/>
                  </a:lnTo>
                  <a:lnTo>
                    <a:pt x="3477" y="2866"/>
                  </a:lnTo>
                  <a:lnTo>
                    <a:pt x="3495" y="2866"/>
                  </a:lnTo>
                  <a:lnTo>
                    <a:pt x="3512" y="2867"/>
                  </a:lnTo>
                  <a:lnTo>
                    <a:pt x="3529" y="2867"/>
                  </a:lnTo>
                  <a:lnTo>
                    <a:pt x="3547" y="2868"/>
                  </a:lnTo>
                  <a:lnTo>
                    <a:pt x="3564" y="2868"/>
                  </a:lnTo>
                  <a:lnTo>
                    <a:pt x="3582" y="2868"/>
                  </a:lnTo>
                  <a:lnTo>
                    <a:pt x="3599" y="2869"/>
                  </a:lnTo>
                  <a:lnTo>
                    <a:pt x="3617" y="2869"/>
                  </a:lnTo>
                  <a:lnTo>
                    <a:pt x="3634" y="2870"/>
                  </a:lnTo>
                  <a:lnTo>
                    <a:pt x="3652" y="2870"/>
                  </a:lnTo>
                  <a:lnTo>
                    <a:pt x="3669" y="2870"/>
                  </a:lnTo>
                  <a:lnTo>
                    <a:pt x="3687" y="2871"/>
                  </a:lnTo>
                  <a:lnTo>
                    <a:pt x="3704" y="2871"/>
                  </a:lnTo>
                  <a:lnTo>
                    <a:pt x="3722" y="2871"/>
                  </a:lnTo>
                  <a:lnTo>
                    <a:pt x="3739" y="2871"/>
                  </a:lnTo>
                  <a:lnTo>
                    <a:pt x="3757" y="2872"/>
                  </a:lnTo>
                  <a:lnTo>
                    <a:pt x="3774" y="2872"/>
                  </a:lnTo>
                  <a:lnTo>
                    <a:pt x="3792" y="2872"/>
                  </a:lnTo>
                  <a:lnTo>
                    <a:pt x="3809" y="2873"/>
                  </a:lnTo>
                  <a:lnTo>
                    <a:pt x="3827" y="2873"/>
                  </a:lnTo>
                  <a:lnTo>
                    <a:pt x="3844" y="2873"/>
                  </a:lnTo>
                  <a:lnTo>
                    <a:pt x="3862" y="2873"/>
                  </a:lnTo>
                  <a:lnTo>
                    <a:pt x="3879" y="2874"/>
                  </a:lnTo>
                  <a:lnTo>
                    <a:pt x="3896" y="2874"/>
                  </a:lnTo>
                  <a:lnTo>
                    <a:pt x="3914" y="2874"/>
                  </a:lnTo>
                  <a:lnTo>
                    <a:pt x="3931" y="2874"/>
                  </a:lnTo>
                  <a:lnTo>
                    <a:pt x="3949" y="2875"/>
                  </a:lnTo>
                  <a:lnTo>
                    <a:pt x="3966" y="2875"/>
                  </a:lnTo>
                  <a:lnTo>
                    <a:pt x="3984" y="2875"/>
                  </a:lnTo>
                  <a:lnTo>
                    <a:pt x="4001" y="2875"/>
                  </a:lnTo>
                  <a:lnTo>
                    <a:pt x="4019" y="2875"/>
                  </a:lnTo>
                  <a:lnTo>
                    <a:pt x="4036" y="2876"/>
                  </a:lnTo>
                  <a:lnTo>
                    <a:pt x="4054" y="2876"/>
                  </a:lnTo>
                  <a:lnTo>
                    <a:pt x="4071" y="2876"/>
                  </a:lnTo>
                  <a:lnTo>
                    <a:pt x="4089" y="2876"/>
                  </a:lnTo>
                  <a:lnTo>
                    <a:pt x="4106" y="2876"/>
                  </a:lnTo>
                  <a:lnTo>
                    <a:pt x="4124" y="2876"/>
                  </a:lnTo>
                  <a:lnTo>
                    <a:pt x="4141" y="2877"/>
                  </a:lnTo>
                  <a:lnTo>
                    <a:pt x="4159" y="2877"/>
                  </a:lnTo>
                  <a:lnTo>
                    <a:pt x="4176" y="2877"/>
                  </a:lnTo>
                  <a:lnTo>
                    <a:pt x="4194" y="2877"/>
                  </a:lnTo>
                  <a:lnTo>
                    <a:pt x="4211" y="2877"/>
                  </a:lnTo>
                  <a:lnTo>
                    <a:pt x="4228" y="2877"/>
                  </a:lnTo>
                  <a:lnTo>
                    <a:pt x="4246" y="2878"/>
                  </a:lnTo>
                  <a:lnTo>
                    <a:pt x="4263" y="2878"/>
                  </a:lnTo>
                  <a:lnTo>
                    <a:pt x="4281" y="2878"/>
                  </a:lnTo>
                  <a:lnTo>
                    <a:pt x="4298" y="2878"/>
                  </a:lnTo>
                  <a:lnTo>
                    <a:pt x="4316" y="2878"/>
                  </a:lnTo>
                  <a:lnTo>
                    <a:pt x="4333" y="2878"/>
                  </a:lnTo>
                  <a:lnTo>
                    <a:pt x="4351" y="2878"/>
                  </a:lnTo>
                  <a:lnTo>
                    <a:pt x="4368" y="2878"/>
                  </a:lnTo>
                  <a:lnTo>
                    <a:pt x="4386" y="2879"/>
                  </a:lnTo>
                  <a:lnTo>
                    <a:pt x="4403" y="2879"/>
                  </a:lnTo>
                  <a:lnTo>
                    <a:pt x="4421" y="2879"/>
                  </a:lnTo>
                  <a:lnTo>
                    <a:pt x="4438" y="2879"/>
                  </a:lnTo>
                  <a:lnTo>
                    <a:pt x="4456" y="2879"/>
                  </a:lnTo>
                  <a:lnTo>
                    <a:pt x="4473" y="2879"/>
                  </a:lnTo>
                </a:path>
              </a:pathLst>
            </a:custGeom>
            <a:noFill/>
            <a:ln w="47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rot="10800000"/>
            <a:lstStyle/>
            <a:p>
              <a:pPr algn="ctr"/>
              <a:endParaRPr lang="en-US" sz="1600" b="1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1710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0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30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30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308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308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30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0825" grpId="0" animBg="1"/>
      <p:bldP spid="930826" grpId="0" animBg="1"/>
      <p:bldP spid="93082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69" y="274638"/>
            <a:ext cx="8417446" cy="1143000"/>
          </a:xfrm>
        </p:spPr>
        <p:txBody>
          <a:bodyPr/>
          <a:lstStyle/>
          <a:p>
            <a:r>
              <a:rPr lang="en-US" sz="4200" dirty="0" smtClean="0"/>
              <a:t>Nuclear Import of Capsid is dependent on both </a:t>
            </a:r>
            <a:r>
              <a:rPr lang="en-US" sz="4200" dirty="0" err="1" smtClean="0"/>
              <a:t>Imp</a:t>
            </a:r>
            <a:r>
              <a:rPr lang="en-US" sz="4200" dirty="0" err="1" smtClean="0">
                <a:latin typeface="Symbol" charset="2"/>
                <a:cs typeface="Symbol" charset="2"/>
              </a:rPr>
              <a:t>a</a:t>
            </a:r>
            <a:r>
              <a:rPr lang="en-US" sz="4200" dirty="0" smtClean="0"/>
              <a:t> and Imp</a:t>
            </a:r>
            <a:r>
              <a:rPr lang="en-US" sz="4200" dirty="0" smtClean="0">
                <a:latin typeface="Symbol" charset="2"/>
                <a:cs typeface="Symbol" charset="2"/>
              </a:rPr>
              <a:t>b</a:t>
            </a:r>
            <a:r>
              <a:rPr lang="en-US" sz="4200" dirty="0" smtClean="0"/>
              <a:t>1</a:t>
            </a:r>
            <a:endParaRPr lang="en-US" sz="42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374477" y="3467665"/>
            <a:ext cx="3508625" cy="3172102"/>
            <a:chOff x="716378" y="3369985"/>
            <a:chExt cx="3508625" cy="3172102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/>
            <a:srcRect t="26515" r="17094"/>
            <a:stretch/>
          </p:blipFill>
          <p:spPr>
            <a:xfrm>
              <a:off x="716378" y="3369985"/>
              <a:ext cx="3158577" cy="3172102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655155" y="3389621"/>
              <a:ext cx="569848" cy="24420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507323" y="4219907"/>
              <a:ext cx="1497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Capsid alone</a:t>
              </a:r>
              <a:endParaRPr lang="en-US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2425917" y="5300274"/>
              <a:ext cx="1497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 CHAPS</a:t>
              </a:r>
              <a:endParaRPr lang="en-US" dirty="0"/>
            </a:p>
          </p:txBody>
        </p:sp>
      </p:grpSp>
      <p:pic>
        <p:nvPicPr>
          <p:cNvPr id="15" name="Picture 14"/>
          <p:cNvPicPr>
            <a:picLocks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6422" y="1995682"/>
            <a:ext cx="1260000" cy="1260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16" name="Picture 15"/>
          <p:cNvPicPr>
            <a:picLocks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14265" y="1995682"/>
            <a:ext cx="1260000" cy="1260000"/>
          </a:xfrm>
          <a:prstGeom prst="rect">
            <a:avLst/>
          </a:prstGeom>
          <a:ln>
            <a:solidFill>
              <a:srgbClr val="FFFFFF"/>
            </a:solidFill>
          </a:ln>
        </p:spPr>
      </p:pic>
      <p:sp>
        <p:nvSpPr>
          <p:cNvPr id="17" name="TextBox 16"/>
          <p:cNvSpPr txBox="1"/>
          <p:nvPr/>
        </p:nvSpPr>
        <p:spPr>
          <a:xfrm>
            <a:off x="1034359" y="1612552"/>
            <a:ext cx="804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Capsid</a:t>
            </a:r>
            <a:endParaRPr lang="en-AU" dirty="0"/>
          </a:p>
        </p:txBody>
      </p:sp>
      <p:sp>
        <p:nvSpPr>
          <p:cNvPr id="20" name="TextBox 19"/>
          <p:cNvSpPr txBox="1"/>
          <p:nvPr/>
        </p:nvSpPr>
        <p:spPr>
          <a:xfrm>
            <a:off x="2354388" y="1612552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+ CHAPS</a:t>
            </a:r>
            <a:endParaRPr lang="en-AU" dirty="0"/>
          </a:p>
        </p:txBody>
      </p:sp>
      <p:grpSp>
        <p:nvGrpSpPr>
          <p:cNvPr id="30" name="Group 29"/>
          <p:cNvGrpSpPr/>
          <p:nvPr/>
        </p:nvGrpSpPr>
        <p:grpSpPr>
          <a:xfrm>
            <a:off x="4270265" y="1612552"/>
            <a:ext cx="4018067" cy="5027215"/>
            <a:chOff x="4270265" y="1612552"/>
            <a:chExt cx="4018067" cy="5027215"/>
          </a:xfrm>
        </p:grpSpPr>
        <p:grpSp>
          <p:nvGrpSpPr>
            <p:cNvPr id="14" name="Group 13"/>
            <p:cNvGrpSpPr/>
            <p:nvPr/>
          </p:nvGrpSpPr>
          <p:grpSpPr>
            <a:xfrm>
              <a:off x="4705371" y="3302635"/>
              <a:ext cx="3147854" cy="3337132"/>
              <a:chOff x="4422964" y="3204955"/>
              <a:chExt cx="3147854" cy="3337132"/>
            </a:xfrm>
          </p:grpSpPr>
          <p:grpSp>
            <p:nvGrpSpPr>
              <p:cNvPr id="6" name="Group 5"/>
              <p:cNvGrpSpPr/>
              <p:nvPr/>
            </p:nvGrpSpPr>
            <p:grpSpPr>
              <a:xfrm>
                <a:off x="4422964" y="3383743"/>
                <a:ext cx="3147854" cy="3158344"/>
                <a:chOff x="4422964" y="3256023"/>
                <a:chExt cx="3147854" cy="3158344"/>
              </a:xfrm>
            </p:grpSpPr>
            <p:pic>
              <p:nvPicPr>
                <p:cNvPr id="4" name="Picture 3"/>
                <p:cNvPicPr>
                  <a:picLocks noChangeAspect="1"/>
                </p:cNvPicPr>
                <p:nvPr/>
              </p:nvPicPr>
              <p:blipFill rotWithShape="1">
                <a:blip r:embed="rId7"/>
                <a:srcRect t="6418" r="15589"/>
                <a:stretch/>
              </p:blipFill>
              <p:spPr>
                <a:xfrm>
                  <a:off x="4422964" y="3256023"/>
                  <a:ext cx="2952477" cy="3158344"/>
                </a:xfrm>
                <a:prstGeom prst="rect">
                  <a:avLst/>
                </a:prstGeom>
              </p:spPr>
            </p:pic>
            <p:sp>
              <p:nvSpPr>
                <p:cNvPr id="5" name="Rectangle 4"/>
                <p:cNvSpPr/>
                <p:nvPr/>
              </p:nvSpPr>
              <p:spPr>
                <a:xfrm>
                  <a:off x="7000970" y="3256023"/>
                  <a:ext cx="569848" cy="244201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 smtClean="0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0" name="TextBox 9"/>
              <p:cNvSpPr txBox="1"/>
              <p:nvPr/>
            </p:nvSpPr>
            <p:spPr>
              <a:xfrm>
                <a:off x="5753176" y="4088500"/>
                <a:ext cx="14978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Capsid alone</a:t>
                </a:r>
                <a:endParaRPr lang="en-US" dirty="0"/>
              </a:p>
            </p:txBody>
          </p:sp>
          <p:sp>
            <p:nvSpPr>
              <p:cNvPr id="11" name="TextBox 10"/>
              <p:cNvSpPr txBox="1"/>
              <p:nvPr/>
            </p:nvSpPr>
            <p:spPr>
              <a:xfrm>
                <a:off x="5671770" y="5168867"/>
                <a:ext cx="14978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+ BSA</a:t>
                </a:r>
                <a:endParaRPr lang="en-US" dirty="0"/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590363" y="3204955"/>
                <a:ext cx="14978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/>
                  <a:t>+ anti-Imp</a:t>
                </a:r>
                <a:r>
                  <a:rPr lang="en-US" dirty="0" smtClean="0">
                    <a:latin typeface="Symbol" charset="2"/>
                    <a:cs typeface="Symbol" charset="2"/>
                  </a:rPr>
                  <a:t>b</a:t>
                </a:r>
                <a:r>
                  <a:rPr lang="en-US" dirty="0" smtClean="0"/>
                  <a:t>2 </a:t>
                </a:r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4270265" y="1612552"/>
              <a:ext cx="4018067" cy="1643130"/>
              <a:chOff x="4400513" y="1612552"/>
              <a:chExt cx="4018067" cy="1643130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628450" y="1612552"/>
                <a:ext cx="8041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 smtClean="0"/>
                  <a:t>Capsid</a:t>
                </a:r>
                <a:endParaRPr lang="en-AU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6021089" y="1612552"/>
                <a:ext cx="71700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 smtClean="0"/>
                  <a:t>+ BSA</a:t>
                </a:r>
                <a:endParaRPr lang="en-AU" dirty="0"/>
              </a:p>
            </p:txBody>
          </p:sp>
          <p:sp>
            <p:nvSpPr>
              <p:cNvPr id="25" name="TextBox 24"/>
              <p:cNvSpPr txBox="1"/>
              <p:nvPr/>
            </p:nvSpPr>
            <p:spPr>
              <a:xfrm>
                <a:off x="7033540" y="1614140"/>
                <a:ext cx="13850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AU" dirty="0" smtClean="0"/>
                  <a:t>+ anti-Imp</a:t>
                </a:r>
                <a:r>
                  <a:rPr lang="en-AU" dirty="0" smtClean="0">
                    <a:latin typeface="Symbol" charset="2"/>
                    <a:cs typeface="Symbol" charset="2"/>
                  </a:rPr>
                  <a:t>b</a:t>
                </a:r>
                <a:r>
                  <a:rPr lang="en-AU" dirty="0" smtClean="0"/>
                  <a:t>2</a:t>
                </a:r>
                <a:endParaRPr lang="en-AU" dirty="0"/>
              </a:p>
            </p:txBody>
          </p:sp>
          <p:pic>
            <p:nvPicPr>
              <p:cNvPr id="26" name="Picture 25"/>
              <p:cNvPicPr>
                <a:picLocks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00513" y="1995682"/>
                <a:ext cx="1260000" cy="1260000"/>
              </a:xfrm>
              <a:prstGeom prst="rect">
                <a:avLst/>
              </a:prstGeom>
            </p:spPr>
          </p:pic>
          <p:pic>
            <p:nvPicPr>
              <p:cNvPr id="27" name="Picture 26"/>
              <p:cNvPicPr>
                <a:picLocks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749589" y="1995682"/>
                <a:ext cx="1260000" cy="126000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  <p:pic>
            <p:nvPicPr>
              <p:cNvPr id="28" name="Picture 27"/>
              <p:cNvPicPr>
                <a:picLocks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098664" y="1981884"/>
                <a:ext cx="1260000" cy="1260000"/>
              </a:xfrm>
              <a:prstGeom prst="rect">
                <a:avLst/>
              </a:prstGeom>
              <a:ln>
                <a:solidFill>
                  <a:srgbClr val="FFFFFF"/>
                </a:solidFill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268524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69" y="274638"/>
            <a:ext cx="8417446" cy="1143000"/>
          </a:xfrm>
        </p:spPr>
        <p:txBody>
          <a:bodyPr/>
          <a:lstStyle/>
          <a:p>
            <a:r>
              <a:rPr lang="en-US" sz="4200" dirty="0" smtClean="0"/>
              <a:t>Nuclear Import of Capsid is dependent on both </a:t>
            </a:r>
            <a:r>
              <a:rPr lang="en-US" sz="4200" dirty="0" err="1" smtClean="0"/>
              <a:t>Imp</a:t>
            </a:r>
            <a:r>
              <a:rPr lang="en-US" sz="4200" dirty="0" err="1" smtClean="0">
                <a:latin typeface="Symbol" charset="2"/>
                <a:cs typeface="Symbol" charset="2"/>
              </a:rPr>
              <a:t>a</a:t>
            </a:r>
            <a:r>
              <a:rPr lang="en-US" sz="4200" dirty="0" smtClean="0"/>
              <a:t> and Imp</a:t>
            </a:r>
            <a:r>
              <a:rPr lang="en-US" sz="4200" dirty="0" smtClean="0">
                <a:latin typeface="Symbol" charset="2"/>
                <a:cs typeface="Symbol" charset="2"/>
              </a:rPr>
              <a:t>b</a:t>
            </a:r>
            <a:r>
              <a:rPr lang="en-US" sz="4200" dirty="0" smtClean="0"/>
              <a:t>1</a:t>
            </a:r>
            <a:endParaRPr lang="en-US" sz="4200" dirty="0"/>
          </a:p>
        </p:txBody>
      </p:sp>
      <p:grpSp>
        <p:nvGrpSpPr>
          <p:cNvPr id="19" name="Group 18"/>
          <p:cNvGrpSpPr/>
          <p:nvPr/>
        </p:nvGrpSpPr>
        <p:grpSpPr>
          <a:xfrm>
            <a:off x="701835" y="3618898"/>
            <a:ext cx="3417339" cy="2938633"/>
            <a:chOff x="815802" y="3618898"/>
            <a:chExt cx="3417339" cy="2938633"/>
          </a:xfrm>
        </p:grpSpPr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2"/>
            <a:srcRect t="7110" r="15613"/>
            <a:stretch/>
          </p:blipFill>
          <p:spPr>
            <a:xfrm>
              <a:off x="815802" y="3618898"/>
              <a:ext cx="3077171" cy="2938633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3669637" y="4949156"/>
              <a:ext cx="563504" cy="1041928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1800169" y="3665983"/>
            <a:ext cx="149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Capsid alone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2197259" y="4764490"/>
            <a:ext cx="149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+ anti-</a:t>
            </a:r>
            <a:r>
              <a:rPr lang="en-US" dirty="0" err="1" smtClean="0"/>
              <a:t>Imp</a:t>
            </a:r>
            <a:r>
              <a:rPr lang="en-US" dirty="0" err="1" smtClean="0">
                <a:latin typeface="Symbol" charset="2"/>
                <a:cs typeface="Symbol" charset="2"/>
              </a:rPr>
              <a:t>a</a:t>
            </a:r>
            <a:endParaRPr lang="en-US" dirty="0">
              <a:latin typeface="Symbol" charset="2"/>
              <a:cs typeface="Symbol" charset="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197259" y="5621752"/>
            <a:ext cx="1497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+ anti-Imp</a:t>
            </a:r>
            <a:r>
              <a:rPr lang="en-US" dirty="0" smtClean="0">
                <a:latin typeface="Symbol" charset="2"/>
                <a:cs typeface="Symbol" charset="2"/>
              </a:rPr>
              <a:t>b</a:t>
            </a:r>
            <a:r>
              <a:rPr lang="en-US" dirty="0" smtClean="0">
                <a:latin typeface="Calibri"/>
                <a:cs typeface="Calibri"/>
              </a:rPr>
              <a:t>1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39714" y="1622280"/>
            <a:ext cx="8041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Capsid</a:t>
            </a:r>
            <a:endParaRPr lang="en-AU" dirty="0"/>
          </a:p>
        </p:txBody>
      </p:sp>
      <p:sp>
        <p:nvSpPr>
          <p:cNvPr id="45" name="TextBox 44"/>
          <p:cNvSpPr txBox="1"/>
          <p:nvPr/>
        </p:nvSpPr>
        <p:spPr>
          <a:xfrm>
            <a:off x="2842099" y="1622280"/>
            <a:ext cx="1390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+ anti-Imp</a:t>
            </a:r>
            <a:r>
              <a:rPr lang="en-AU" dirty="0" smtClean="0">
                <a:latin typeface="Symbol" charset="2"/>
                <a:cs typeface="Symbol" charset="2"/>
              </a:rPr>
              <a:t>b</a:t>
            </a:r>
            <a:r>
              <a:rPr lang="en-AU" dirty="0"/>
              <a:t>1</a:t>
            </a:r>
          </a:p>
        </p:txBody>
      </p:sp>
      <p:pic>
        <p:nvPicPr>
          <p:cNvPr id="46" name="Picture 45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211777" y="2011962"/>
            <a:ext cx="1260000" cy="1260000"/>
          </a:xfrm>
          <a:prstGeom prst="rect">
            <a:avLst/>
          </a:prstGeom>
        </p:spPr>
      </p:pic>
      <p:sp>
        <p:nvSpPr>
          <p:cNvPr id="49" name="TextBox 48"/>
          <p:cNvSpPr txBox="1"/>
          <p:nvPr/>
        </p:nvSpPr>
        <p:spPr>
          <a:xfrm>
            <a:off x="1543303" y="1622280"/>
            <a:ext cx="1292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+ anti-</a:t>
            </a:r>
            <a:r>
              <a:rPr lang="en-AU" dirty="0" err="1" smtClean="0"/>
              <a:t>Imp</a:t>
            </a:r>
            <a:r>
              <a:rPr lang="en-AU" dirty="0" err="1">
                <a:latin typeface="Symbol" charset="2"/>
                <a:cs typeface="Symbol" charset="2"/>
              </a:rPr>
              <a:t>a</a:t>
            </a:r>
            <a:endParaRPr lang="en-AU" dirty="0"/>
          </a:p>
        </p:txBody>
      </p:sp>
      <p:pic>
        <p:nvPicPr>
          <p:cNvPr id="51" name="Picture 50"/>
          <p:cNvPicPr>
            <a:picLocks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59601" y="2011962"/>
            <a:ext cx="1260000" cy="1260000"/>
          </a:xfrm>
          <a:prstGeom prst="rect">
            <a:avLst/>
          </a:prstGeom>
          <a:ln>
            <a:solidFill>
              <a:srgbClr val="FFFFFF"/>
            </a:solidFill>
          </a:ln>
        </p:spPr>
      </p:pic>
      <p:pic>
        <p:nvPicPr>
          <p:cNvPr id="52" name="Picture 51"/>
          <p:cNvPicPr>
            <a:picLocks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907425" y="2011962"/>
            <a:ext cx="1260000" cy="1260000"/>
          </a:xfrm>
          <a:prstGeom prst="rect">
            <a:avLst/>
          </a:prstGeom>
        </p:spPr>
      </p:pic>
      <p:grpSp>
        <p:nvGrpSpPr>
          <p:cNvPr id="22" name="Group 21"/>
          <p:cNvGrpSpPr/>
          <p:nvPr/>
        </p:nvGrpSpPr>
        <p:grpSpPr>
          <a:xfrm>
            <a:off x="4439477" y="1606000"/>
            <a:ext cx="3998089" cy="4951531"/>
            <a:chOff x="4439477" y="1606000"/>
            <a:chExt cx="3998089" cy="4951531"/>
          </a:xfrm>
        </p:grpSpPr>
        <p:sp>
          <p:nvSpPr>
            <p:cNvPr id="23" name="TextBox 22"/>
            <p:cNvSpPr txBox="1"/>
            <p:nvPr/>
          </p:nvSpPr>
          <p:spPr>
            <a:xfrm>
              <a:off x="4753272" y="1606000"/>
              <a:ext cx="58704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dirty="0" smtClean="0"/>
                <a:t>T-</a:t>
              </a:r>
              <a:r>
                <a:rPr lang="en-AU" dirty="0" err="1" smtClean="0"/>
                <a:t>ag</a:t>
              </a:r>
              <a:endParaRPr lang="en-A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7047116" y="1606000"/>
              <a:ext cx="139045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dirty="0" smtClean="0"/>
                <a:t>+ anti-Imp</a:t>
              </a:r>
              <a:r>
                <a:rPr lang="en-AU" dirty="0" smtClean="0">
                  <a:latin typeface="Symbol" charset="2"/>
                  <a:cs typeface="Symbol" charset="2"/>
                </a:rPr>
                <a:t>b</a:t>
              </a:r>
              <a:r>
                <a:rPr lang="en-AU" dirty="0"/>
                <a:t>1</a:t>
              </a: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4879245" y="3618898"/>
              <a:ext cx="3033882" cy="2938633"/>
              <a:chOff x="4960650" y="3618898"/>
              <a:chExt cx="3033882" cy="2938633"/>
            </a:xfrm>
          </p:grpSpPr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8"/>
              <a:srcRect t="13188" r="7860"/>
              <a:stretch/>
            </p:blipFill>
            <p:spPr>
              <a:xfrm>
                <a:off x="4960650" y="3618898"/>
                <a:ext cx="3033882" cy="2938633"/>
              </a:xfrm>
              <a:prstGeom prst="rect">
                <a:avLst/>
              </a:prstGeom>
            </p:spPr>
          </p:pic>
          <p:sp>
            <p:nvSpPr>
              <p:cNvPr id="33" name="Rectangle 32"/>
              <p:cNvSpPr/>
              <p:nvPr/>
            </p:nvSpPr>
            <p:spPr>
              <a:xfrm>
                <a:off x="7422431" y="4444472"/>
                <a:ext cx="563504" cy="154661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>
              <a:off x="6496650" y="4295797"/>
              <a:ext cx="1497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T-</a:t>
              </a:r>
              <a:r>
                <a:rPr lang="en-US" dirty="0" err="1" smtClean="0"/>
                <a:t>ag</a:t>
              </a:r>
              <a:r>
                <a:rPr lang="en-US" dirty="0" smtClean="0"/>
                <a:t> alone</a:t>
              </a:r>
              <a:endParaRPr lang="en-US" dirty="0"/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6488053" y="5812117"/>
              <a:ext cx="1497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 anti-</a:t>
              </a:r>
              <a:r>
                <a:rPr lang="en-US" dirty="0" err="1" smtClean="0"/>
                <a:t>Imp</a:t>
              </a:r>
              <a:r>
                <a:rPr lang="en-US" dirty="0" err="1" smtClean="0">
                  <a:latin typeface="Symbol" charset="2"/>
                  <a:cs typeface="Symbol" charset="2"/>
                </a:rPr>
                <a:t>a</a:t>
              </a:r>
              <a:endParaRPr lang="en-US" dirty="0">
                <a:latin typeface="Symbol" charset="2"/>
                <a:cs typeface="Symbol" charset="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6488053" y="5252420"/>
              <a:ext cx="14978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 smtClean="0"/>
                <a:t>+ anti-Imp</a:t>
              </a:r>
              <a:r>
                <a:rPr lang="en-US" dirty="0" smtClean="0">
                  <a:latin typeface="Symbol" charset="2"/>
                  <a:cs typeface="Symbol" charset="2"/>
                </a:rPr>
                <a:t>b</a:t>
              </a:r>
              <a:r>
                <a:rPr lang="en-US" dirty="0" smtClean="0">
                  <a:latin typeface="Calibri"/>
                  <a:cs typeface="Calibri"/>
                </a:rPr>
                <a:t>1</a:t>
              </a:r>
              <a:endParaRPr lang="en-US" dirty="0">
                <a:latin typeface="Calibri"/>
                <a:cs typeface="Calibri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748320" y="1606000"/>
              <a:ext cx="129239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AU" dirty="0" smtClean="0"/>
                <a:t>+ anti-</a:t>
              </a:r>
              <a:r>
                <a:rPr lang="en-AU" dirty="0" err="1" smtClean="0"/>
                <a:t>Imp</a:t>
              </a:r>
              <a:r>
                <a:rPr lang="en-AU" dirty="0" err="1">
                  <a:latin typeface="Symbol" charset="2"/>
                  <a:cs typeface="Symbol" charset="2"/>
                </a:rPr>
                <a:t>a</a:t>
              </a:r>
              <a:endParaRPr lang="en-AU" dirty="0"/>
            </a:p>
          </p:txBody>
        </p:sp>
        <p:pic>
          <p:nvPicPr>
            <p:cNvPr id="53" name="Picture 52"/>
            <p:cNvPicPr>
              <a:picLocks/>
            </p:cNvPicPr>
            <p:nvPr/>
          </p:nvPicPr>
          <p:blipFill>
            <a:blip r:embed="rId9">
              <a:alphaModFix/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70000" contrast="2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4439477" y="1993647"/>
              <a:ext cx="1260000" cy="1260000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pic>
          <p:nvPicPr>
            <p:cNvPr id="54" name="Picture 53"/>
            <p:cNvPicPr>
              <a:picLocks/>
            </p:cNvPicPr>
            <p:nvPr/>
          </p:nvPicPr>
          <p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70000" contrast="22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5784100" y="1993647"/>
              <a:ext cx="1260000" cy="1260000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  <p:pic>
          <p:nvPicPr>
            <p:cNvPr id="55" name="Picture 54"/>
            <p:cNvPicPr>
              <a:picLocks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57000" contrast="2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7128723" y="1993647"/>
              <a:ext cx="1260000" cy="1260000"/>
            </a:xfrm>
            <a:prstGeom prst="rect">
              <a:avLst/>
            </a:prstGeom>
            <a:ln>
              <a:solidFill>
                <a:srgbClr val="FFFFFF"/>
              </a:solidFill>
            </a:ln>
          </p:spPr>
        </p:pic>
      </p:grpSp>
      <p:sp>
        <p:nvSpPr>
          <p:cNvPr id="56" name="Rounded Rectangle 55"/>
          <p:cNvSpPr/>
          <p:nvPr/>
        </p:nvSpPr>
        <p:spPr>
          <a:xfrm>
            <a:off x="701835" y="2425738"/>
            <a:ext cx="7048076" cy="3755711"/>
          </a:xfrm>
          <a:prstGeom prst="roundRect">
            <a:avLst/>
          </a:prstGeom>
          <a:solidFill>
            <a:srgbClr val="CCFFCC"/>
          </a:solidFill>
          <a:ln>
            <a:solidFill>
              <a:srgbClr val="00FF8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</a:rPr>
              <a:t>Capsid nuclear transport appears to be mediated by multiple pathways.</a:t>
            </a:r>
          </a:p>
        </p:txBody>
      </p:sp>
    </p:spTree>
    <p:extLst>
      <p:ext uri="{BB962C8B-B14F-4D97-AF65-F5344CB8AC3E}">
        <p14:creationId xmlns:p14="http://schemas.microsoft.com/office/powerpoint/2010/main" val="206662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05" y="79278"/>
            <a:ext cx="8596540" cy="1143000"/>
          </a:xfrm>
        </p:spPr>
        <p:txBody>
          <a:bodyPr/>
          <a:lstStyle/>
          <a:p>
            <a:r>
              <a:rPr lang="en-US" sz="4000" dirty="0" smtClean="0"/>
              <a:t>Depletion of Imps inhibits Capsid nuclear accumulation in infected cells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1366192" y="2292965"/>
            <a:ext cx="15564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siNeg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 flipH="1">
            <a:off x="2313720" y="1435090"/>
            <a:ext cx="1498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Capsid</a:t>
            </a:r>
            <a:endParaRPr lang="en-US" b="1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3700833" y="1435090"/>
            <a:ext cx="1404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 smtClean="0"/>
              <a:t>Importin</a:t>
            </a:r>
            <a:r>
              <a:rPr lang="en-US" b="1" dirty="0" smtClean="0"/>
              <a:t> </a:t>
            </a:r>
            <a:r>
              <a:rPr lang="el-GR" b="1" dirty="0" smtClean="0"/>
              <a:t>α</a:t>
            </a:r>
            <a:endParaRPr lang="en-US" b="1" dirty="0"/>
          </a:p>
        </p:txBody>
      </p:sp>
      <p:sp>
        <p:nvSpPr>
          <p:cNvPr id="7" name="TextBox 6"/>
          <p:cNvSpPr txBox="1"/>
          <p:nvPr/>
        </p:nvSpPr>
        <p:spPr>
          <a:xfrm flipH="1">
            <a:off x="5119253" y="1435090"/>
            <a:ext cx="11958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Merge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32520" y="3594131"/>
            <a:ext cx="15583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 smtClean="0"/>
              <a:t>siImp</a:t>
            </a:r>
            <a:r>
              <a:rPr lang="el-GR" sz="1400" b="1" dirty="0" smtClean="0"/>
              <a:t>α</a:t>
            </a:r>
            <a:r>
              <a:rPr lang="en-US" sz="1400" b="1" dirty="0" smtClean="0"/>
              <a:t>/</a:t>
            </a:r>
            <a:r>
              <a:rPr lang="el-GR" sz="1400" b="1" dirty="0" smtClean="0"/>
              <a:t>β</a:t>
            </a:r>
            <a:r>
              <a:rPr lang="en-US" sz="1400" b="1" dirty="0" smtClean="0"/>
              <a:t>1</a:t>
            </a:r>
            <a:endParaRPr lang="en-US" sz="1400" b="1" dirty="0"/>
          </a:p>
        </p:txBody>
      </p:sp>
      <p:pic>
        <p:nvPicPr>
          <p:cNvPr id="11" name="Picture 3" descr="E:\Confocal Images\100413 siRNA U87 VEEV Paper Repeat\siNeg 100nM ImpAB 5 - ImpA.jpg"/>
          <p:cNvPicPr>
            <a:picLocks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94" y="179778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E:\Confocal Images\100413 siRNA U87 VEEV Paper Repeat\siNeg 100nM ImpAB 5 - Capsid.jpg"/>
          <p:cNvPicPr>
            <a:picLocks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84" y="179778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 descr="E:\Confocal Images\100413 siRNA U87 VEEV Paper Repeat\siNeg 100nM ImpAB 5 - Merge.jpg"/>
          <p:cNvPicPr>
            <a:picLocks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04" y="179778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E:\Confocal Images\100413 siRNA U87 VEEV Paper Repeat\siImpAB 100nM ImpAB 3 - ImpA.jpg"/>
          <p:cNvPicPr>
            <a:picLocks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2194" y="311086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E:\Confocal Images\100413 siRNA U87 VEEV Paper Repeat\siImpAB 100nM ImpAB 3 - Capsid.jpg"/>
          <p:cNvPicPr>
            <a:picLocks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5884" y="311086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E:\Confocal Images\100413 siRNA U87 VEEV Paper Repeat\siImpAB 100nM ImpAB 3 - Merge.jpg"/>
          <p:cNvPicPr>
            <a:picLocks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504" y="3110868"/>
            <a:ext cx="1260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81405" y="6550223"/>
            <a:ext cx="4198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Lundberg et al., </a:t>
            </a:r>
            <a:r>
              <a:rPr lang="en-US" sz="1400" b="1" dirty="0"/>
              <a:t>Antiviral Research 100 (2013) 662–672</a:t>
            </a:r>
          </a:p>
        </p:txBody>
      </p:sp>
      <p:graphicFrame>
        <p:nvGraphicFramePr>
          <p:cNvPr id="21" name="Chart 2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7447052"/>
              </p:ext>
            </p:extLst>
          </p:nvPr>
        </p:nvGraphicFramePr>
        <p:xfrm>
          <a:off x="3265082" y="4573176"/>
          <a:ext cx="1798338" cy="1779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4"/>
          </a:graphicData>
        </a:graphic>
      </p:graphicFrame>
      <p:graphicFrame>
        <p:nvGraphicFramePr>
          <p:cNvPr id="22" name="Chart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8382213"/>
              </p:ext>
            </p:extLst>
          </p:nvPr>
        </p:nvGraphicFramePr>
        <p:xfrm>
          <a:off x="4969520" y="4573176"/>
          <a:ext cx="1773616" cy="17791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0062810"/>
              </p:ext>
            </p:extLst>
          </p:nvPr>
        </p:nvGraphicFramePr>
        <p:xfrm>
          <a:off x="1489268" y="4503075"/>
          <a:ext cx="1869714" cy="1849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544916" y="5030558"/>
            <a:ext cx="797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****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4253140" y="4895796"/>
            <a:ext cx="797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****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5932784" y="5129302"/>
            <a:ext cx="797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****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124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81405" y="79278"/>
            <a:ext cx="859654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/>
              <a:t>Depletion of CRM-1 enhances Capsid nuclear accumulation in infected cells</a:t>
            </a:r>
            <a:endParaRPr lang="en-US" sz="4000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7407115"/>
              </p:ext>
            </p:extLst>
          </p:nvPr>
        </p:nvGraphicFramePr>
        <p:xfrm>
          <a:off x="2941207" y="4719570"/>
          <a:ext cx="2973779" cy="18192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0" y="6526680"/>
            <a:ext cx="4198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Lundberg et al., </a:t>
            </a:r>
            <a:r>
              <a:rPr lang="en-US" sz="1400" b="1" dirty="0"/>
              <a:t>Antiviral Research 100 (2013) 662–672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1082139" y="1201122"/>
            <a:ext cx="5661697" cy="3292615"/>
            <a:chOff x="1232520" y="1401666"/>
            <a:chExt cx="5661697" cy="3292615"/>
          </a:xfrm>
        </p:grpSpPr>
        <p:pic>
          <p:nvPicPr>
            <p:cNvPr id="4" name="Picture 3" descr="E:\Confocal Images\100413 siRNA U87 VEEV Paper Repeat\siNeg 50nM CRM1 2 - CRM1.jpg"/>
            <p:cNvPicPr>
              <a:picLocks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309" y="1758551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" name="Picture 4" descr="E:\Confocal Images\100413 siRNA U87 VEEV Paper Repeat\siNeg 50nM CRM1 2 - Capsid.jpg"/>
            <p:cNvPicPr>
              <a:picLocks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2976" y="1761250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 descr="E:\Confocal Images\100413 siRNA U87 VEEV Paper Repeat\siNeg 50nM CRM1 2 - Merge.jpg"/>
            <p:cNvPicPr>
              <a:picLocks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54217" y="1761250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3" descr="E:\Confocal Images\100413 siRNA U87 VEEV Paper Repeat\siCRM1 50nM CRM1 2 - CRM1.jpg"/>
            <p:cNvPicPr>
              <a:picLocks noChangeArrowheads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59434" y="3251582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E:\Confocal Images\100413 siRNA U87 VEEV Paper Repeat\siCRM1 50nM CRM1 2 - Capsid.jpg"/>
            <p:cNvPicPr>
              <a:picLocks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58814" y="3253252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5" descr="E:\Confocal Images\100413 siRNA U87 VEEV Paper Repeat\siCRM1 50nM CRM1 2 - Merge.jpg"/>
            <p:cNvPicPr>
              <a:picLocks noChangeArrowheads="1"/>
            </p:cNvPicPr>
            <p:nvPr/>
          </p:nvPicPr>
          <p:blipFill>
            <a:blip r:embed="rId13" cstate="print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43345" y="3254281"/>
              <a:ext cx="1440000" cy="14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1366192" y="2292965"/>
              <a:ext cx="155642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/>
                <a:t>siNeg</a:t>
              </a:r>
              <a:endParaRPr lang="en-US" sz="1400" b="1" dirty="0"/>
            </a:p>
          </p:txBody>
        </p:sp>
        <p:sp>
          <p:nvSpPr>
            <p:cNvPr id="13" name="TextBox 12"/>
            <p:cNvSpPr txBox="1"/>
            <p:nvPr/>
          </p:nvSpPr>
          <p:spPr>
            <a:xfrm flipH="1">
              <a:off x="2413974" y="1401666"/>
              <a:ext cx="149860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Capsid</a:t>
              </a:r>
              <a:endParaRPr lang="en-US" b="1" dirty="0"/>
            </a:p>
          </p:txBody>
        </p:sp>
        <p:sp>
          <p:nvSpPr>
            <p:cNvPr id="14" name="TextBox 13"/>
            <p:cNvSpPr txBox="1"/>
            <p:nvPr/>
          </p:nvSpPr>
          <p:spPr>
            <a:xfrm flipH="1">
              <a:off x="3984886" y="1401666"/>
              <a:ext cx="140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 smtClean="0"/>
                <a:t>Importin</a:t>
              </a:r>
              <a:r>
                <a:rPr lang="en-US" b="1" dirty="0" smtClean="0"/>
                <a:t> </a:t>
              </a:r>
              <a:r>
                <a:rPr lang="el-GR" b="1" dirty="0" smtClean="0"/>
                <a:t>α</a:t>
              </a:r>
              <a:endParaRPr lang="en-US" b="1" dirty="0"/>
            </a:p>
          </p:txBody>
        </p:sp>
        <p:sp>
          <p:nvSpPr>
            <p:cNvPr id="15" name="TextBox 14"/>
            <p:cNvSpPr txBox="1"/>
            <p:nvPr/>
          </p:nvSpPr>
          <p:spPr>
            <a:xfrm flipH="1">
              <a:off x="5587105" y="1401666"/>
              <a:ext cx="11958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Merge</a:t>
              </a:r>
              <a:endParaRPr lang="en-US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32520" y="3777963"/>
              <a:ext cx="1558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/>
                <a:t>siImp</a:t>
              </a:r>
              <a:r>
                <a:rPr lang="el-GR" sz="1400" b="1" dirty="0" smtClean="0"/>
                <a:t>α</a:t>
              </a:r>
              <a:r>
                <a:rPr lang="en-US" sz="1400" b="1" dirty="0" smtClean="0"/>
                <a:t>/</a:t>
              </a:r>
              <a:r>
                <a:rPr lang="el-GR" sz="1400" b="1" dirty="0" smtClean="0"/>
                <a:t>β</a:t>
              </a:r>
              <a:r>
                <a:rPr lang="en-US" sz="1400" b="1" dirty="0" smtClean="0"/>
                <a:t>1</a:t>
              </a:r>
              <a:endParaRPr lang="en-US" sz="1400" b="1" dirty="0"/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4823283" y="4686146"/>
            <a:ext cx="7977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****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72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25" y="107518"/>
            <a:ext cx="8438045" cy="1143000"/>
          </a:xfrm>
        </p:spPr>
        <p:txBody>
          <a:bodyPr/>
          <a:lstStyle/>
          <a:p>
            <a:r>
              <a:rPr lang="en-US" sz="4000" dirty="0" smtClean="0"/>
              <a:t>Nuclear import and export inhibitors alter Capsid nuclear accumulation</a:t>
            </a:r>
            <a:endParaRPr lang="en-US" sz="4000" dirty="0"/>
          </a:p>
        </p:txBody>
      </p:sp>
      <p:pic>
        <p:nvPicPr>
          <p:cNvPr id="3" name="Picture 2" descr="a.tif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33"/>
          <a:stretch/>
        </p:blipFill>
        <p:spPr>
          <a:xfrm>
            <a:off x="357120" y="1854980"/>
            <a:ext cx="2736515" cy="4107267"/>
          </a:xfrm>
          <a:prstGeom prst="rect">
            <a:avLst/>
          </a:prstGeom>
        </p:spPr>
      </p:pic>
      <p:pic>
        <p:nvPicPr>
          <p:cNvPr id="5" name="Picture 4" descr="c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35" y="1841536"/>
            <a:ext cx="2478034" cy="4103999"/>
          </a:xfrm>
          <a:prstGeom prst="rect">
            <a:avLst/>
          </a:prstGeom>
        </p:spPr>
      </p:pic>
      <p:pic>
        <p:nvPicPr>
          <p:cNvPr id="6" name="Picture 5" descr="d.tiff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148"/>
          <a:stretch/>
        </p:blipFill>
        <p:spPr>
          <a:xfrm>
            <a:off x="5655214" y="3107547"/>
            <a:ext cx="3317519" cy="1995738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233925" y="1654443"/>
            <a:ext cx="601525" cy="35094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5638505" y="2622113"/>
            <a:ext cx="259772" cy="78544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0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b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032" y="1401089"/>
            <a:ext cx="3112620" cy="5085542"/>
          </a:xfrm>
          <a:prstGeom prst="rect">
            <a:avLst/>
          </a:prstGeom>
        </p:spPr>
      </p:pic>
      <p:pic>
        <p:nvPicPr>
          <p:cNvPr id="5" name="Picture 4" descr="d.tif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55"/>
          <a:stretch/>
        </p:blipFill>
        <p:spPr>
          <a:xfrm>
            <a:off x="4227378" y="3081876"/>
            <a:ext cx="3843070" cy="228252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33925" y="107518"/>
            <a:ext cx="8438045" cy="1143000"/>
          </a:xfrm>
        </p:spPr>
        <p:txBody>
          <a:bodyPr/>
          <a:lstStyle/>
          <a:p>
            <a:r>
              <a:rPr lang="en-US" sz="4000" dirty="0" smtClean="0"/>
              <a:t>Nuclear import and export inhibitors alter Capsid nuclear accumulation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839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Nuclear transport inhibitors increase cell survival following VEEV infection</a:t>
            </a:r>
            <a:endParaRPr lang="en-US" sz="3600" dirty="0"/>
          </a:p>
        </p:txBody>
      </p:sp>
      <p:pic>
        <p:nvPicPr>
          <p:cNvPr id="5" name="Picture 4" descr="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543" y="1931147"/>
            <a:ext cx="6084861" cy="3901182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02794" y="1721289"/>
            <a:ext cx="735196" cy="885712"/>
          </a:xfrm>
          <a:prstGeom prst="roundRect">
            <a:avLst/>
          </a:prstGeom>
          <a:solidFill>
            <a:srgbClr val="FFFFFF"/>
          </a:solidFill>
          <a:ln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41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0110" y="150408"/>
            <a:ext cx="8229600" cy="838200"/>
          </a:xfrm>
        </p:spPr>
        <p:txBody>
          <a:bodyPr>
            <a:noAutofit/>
          </a:bodyPr>
          <a:lstStyle/>
          <a:p>
            <a:r>
              <a:rPr lang="en-US" sz="4000" b="1" dirty="0"/>
              <a:t>Nuclear import and export inhibitors </a:t>
            </a:r>
            <a:r>
              <a:rPr lang="en-US" sz="4000" b="1" dirty="0" smtClean="0"/>
              <a:t>inhibit VEEV replication</a:t>
            </a:r>
            <a:endParaRPr lang="en-US" sz="4000" b="1" dirty="0"/>
          </a:p>
        </p:txBody>
      </p:sp>
      <p:graphicFrame>
        <p:nvGraphicFramePr>
          <p:cNvPr id="4" name="Chart 3"/>
          <p:cNvGraphicFramePr/>
          <p:nvPr>
            <p:extLst>
              <p:ext uri="{D42A27DB-BD31-4B8C-83A1-F6EECF244321}">
                <p14:modId xmlns:p14="http://schemas.microsoft.com/office/powerpoint/2010/main" val="3388226093"/>
              </p:ext>
            </p:extLst>
          </p:nvPr>
        </p:nvGraphicFramePr>
        <p:xfrm>
          <a:off x="-12671" y="1372660"/>
          <a:ext cx="4438650" cy="2647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300890" y="2425559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**</a:t>
            </a:r>
            <a:endParaRPr 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101333" y="2175333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**</a:t>
            </a:r>
            <a:endParaRPr lang="en-US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2925711" y="1753660"/>
            <a:ext cx="3385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**</a:t>
            </a:r>
            <a:endParaRPr lang="en-US" sz="1200" dirty="0"/>
          </a:p>
        </p:txBody>
      </p:sp>
      <p:sp>
        <p:nvSpPr>
          <p:cNvPr id="17" name="TextBox 16"/>
          <p:cNvSpPr txBox="1"/>
          <p:nvPr/>
        </p:nvSpPr>
        <p:spPr>
          <a:xfrm>
            <a:off x="130233" y="6452957"/>
            <a:ext cx="41985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Lundberg et al., </a:t>
            </a:r>
            <a:r>
              <a:rPr lang="en-US" sz="1400" b="1" dirty="0"/>
              <a:t>Antiviral Research 100 (2013) 662–672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00160" y="1254669"/>
            <a:ext cx="6597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 smtClean="0"/>
              <a:t>TC-83</a:t>
            </a:r>
            <a:endParaRPr lang="en-US" sz="1600" u="sng" dirty="0"/>
          </a:p>
        </p:txBody>
      </p:sp>
      <p:grpSp>
        <p:nvGrpSpPr>
          <p:cNvPr id="21" name="Group 20"/>
          <p:cNvGrpSpPr/>
          <p:nvPr/>
        </p:nvGrpSpPr>
        <p:grpSpPr>
          <a:xfrm>
            <a:off x="4698695" y="1279583"/>
            <a:ext cx="3886200" cy="2760077"/>
            <a:chOff x="4698695" y="1279583"/>
            <a:chExt cx="3886200" cy="2760077"/>
          </a:xfrm>
        </p:grpSpPr>
        <p:graphicFrame>
          <p:nvGraphicFramePr>
            <p:cNvPr id="3" name="Chart 2"/>
            <p:cNvGraphicFramePr/>
            <p:nvPr>
              <p:extLst>
                <p:ext uri="{D42A27DB-BD31-4B8C-83A1-F6EECF244321}">
                  <p14:modId xmlns:p14="http://schemas.microsoft.com/office/powerpoint/2010/main" val="2246085292"/>
                </p:ext>
              </p:extLst>
            </p:nvPr>
          </p:nvGraphicFramePr>
          <p:xfrm>
            <a:off x="4698695" y="1448860"/>
            <a:ext cx="3886200" cy="25908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TextBox 8"/>
            <p:cNvSpPr txBox="1"/>
            <p:nvPr/>
          </p:nvSpPr>
          <p:spPr>
            <a:xfrm>
              <a:off x="7273610" y="2558782"/>
              <a:ext cx="33855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 smtClean="0"/>
                <a:t>**</a:t>
              </a:r>
              <a:endParaRPr lang="en-US" sz="12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11929" y="1279583"/>
              <a:ext cx="65973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u="sng" dirty="0" smtClean="0"/>
                <a:t>TC-83</a:t>
              </a:r>
              <a:endParaRPr lang="en-US" sz="1600" u="sng" dirty="0"/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528341" y="3835734"/>
            <a:ext cx="3966629" cy="2590875"/>
            <a:chOff x="2528341" y="3835734"/>
            <a:chExt cx="3966629" cy="2590875"/>
          </a:xfrm>
        </p:grpSpPr>
        <p:grpSp>
          <p:nvGrpSpPr>
            <p:cNvPr id="12" name="Group 11"/>
            <p:cNvGrpSpPr/>
            <p:nvPr/>
          </p:nvGrpSpPr>
          <p:grpSpPr>
            <a:xfrm>
              <a:off x="2528341" y="4064409"/>
              <a:ext cx="3966629" cy="2362200"/>
              <a:chOff x="1752600" y="1143000"/>
              <a:chExt cx="4876800" cy="2743200"/>
            </a:xfrm>
          </p:grpSpPr>
          <p:graphicFrame>
            <p:nvGraphicFramePr>
              <p:cNvPr id="13" name="Chart 12"/>
              <p:cNvGraphicFramePr/>
              <p:nvPr>
                <p:extLst>
                  <p:ext uri="{D42A27DB-BD31-4B8C-83A1-F6EECF244321}">
                    <p14:modId xmlns:p14="http://schemas.microsoft.com/office/powerpoint/2010/main" val="2202318565"/>
                  </p:ext>
                </p:extLst>
              </p:nvPr>
            </p:nvGraphicFramePr>
            <p:xfrm>
              <a:off x="1752600" y="1143000"/>
              <a:ext cx="48768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  <p:sp>
            <p:nvSpPr>
              <p:cNvPr id="14" name="TextBox 13"/>
              <p:cNvSpPr txBox="1"/>
              <p:nvPr/>
            </p:nvSpPr>
            <p:spPr>
              <a:xfrm>
                <a:off x="3966209" y="1600200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****</a:t>
                </a:r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5714871" y="2819400"/>
                <a:ext cx="49244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****</a:t>
                </a:r>
              </a:p>
            </p:txBody>
          </p:sp>
        </p:grpSp>
        <p:sp>
          <p:nvSpPr>
            <p:cNvPr id="19" name="TextBox 18"/>
            <p:cNvSpPr txBox="1"/>
            <p:nvPr/>
          </p:nvSpPr>
          <p:spPr>
            <a:xfrm>
              <a:off x="4511656" y="3835734"/>
              <a:ext cx="47012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u="sng" dirty="0" err="1" smtClean="0"/>
                <a:t>TrD</a:t>
              </a:r>
              <a:endParaRPr lang="en-US" sz="1600" u="sng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66831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477"/>
    </mc:Choice>
    <mc:Fallback xmlns="">
      <p:transition spd="slow" advTm="70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27361" y="124230"/>
            <a:ext cx="8565660" cy="1143000"/>
          </a:xfrm>
        </p:spPr>
        <p:txBody>
          <a:bodyPr/>
          <a:lstStyle/>
          <a:p>
            <a:r>
              <a:rPr lang="en-US" sz="4000" dirty="0" smtClean="0"/>
              <a:t>Nuclear transport inhibitors also inhibit other important new world </a:t>
            </a:r>
            <a:r>
              <a:rPr lang="en-US" sz="4000" dirty="0" err="1" smtClean="0"/>
              <a:t>alphaviruses</a:t>
            </a:r>
            <a:endParaRPr lang="en-US" sz="40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6706096"/>
              </p:ext>
            </p:extLst>
          </p:nvPr>
        </p:nvGraphicFramePr>
        <p:xfrm>
          <a:off x="4407559" y="2324100"/>
          <a:ext cx="4186237" cy="3010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0031529"/>
              </p:ext>
            </p:extLst>
          </p:nvPr>
        </p:nvGraphicFramePr>
        <p:xfrm>
          <a:off x="140359" y="2400300"/>
          <a:ext cx="4262437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04492" y="32385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237892" y="32385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270194" y="31739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803594" y="316230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71692" y="32882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05092" y="33644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495692" y="33644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994594" y="3364468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**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2163261" y="20193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EEEV</a:t>
            </a:r>
            <a:endParaRPr lang="en-US" u="sng" dirty="0"/>
          </a:p>
        </p:txBody>
      </p:sp>
      <p:sp>
        <p:nvSpPr>
          <p:cNvPr id="16" name="TextBox 15"/>
          <p:cNvSpPr txBox="1"/>
          <p:nvPr/>
        </p:nvSpPr>
        <p:spPr>
          <a:xfrm>
            <a:off x="6573487" y="2027767"/>
            <a:ext cx="7457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smtClean="0"/>
              <a:t>WEEV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4929823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VEEV capsid undergoes active nuclear transport via multiple </a:t>
            </a:r>
            <a:r>
              <a:rPr lang="en-US" sz="2800" dirty="0" err="1" smtClean="0"/>
              <a:t>importin</a:t>
            </a:r>
            <a:r>
              <a:rPr lang="en-US" sz="2800" dirty="0" smtClean="0"/>
              <a:t>-mediated pathways</a:t>
            </a:r>
          </a:p>
          <a:p>
            <a:r>
              <a:rPr lang="en-US" sz="2800" dirty="0" smtClean="0"/>
              <a:t>Inhibitors of Nuclear import and export efficiently alter Capsid nuclear accumulation in transfected and infected cells</a:t>
            </a:r>
          </a:p>
          <a:p>
            <a:r>
              <a:rPr lang="en-US" sz="2800" dirty="0" smtClean="0"/>
              <a:t>Nuclear transport inhibitors reduce VEEV infection, increase cell survival following infection and reduce viral </a:t>
            </a:r>
            <a:r>
              <a:rPr lang="en-US" sz="2800" dirty="0" err="1" smtClean="0"/>
              <a:t>titre</a:t>
            </a:r>
            <a:endParaRPr lang="en-US" sz="2800" dirty="0" smtClean="0"/>
          </a:p>
          <a:p>
            <a:r>
              <a:rPr lang="en-US" sz="2800" dirty="0" smtClean="0"/>
              <a:t>Similar mechanisms are observed in the related WEEV and EEEV.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288836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76961" y="1436027"/>
            <a:ext cx="3559017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</a:rPr>
              <a:t>Monash University</a:t>
            </a:r>
          </a:p>
          <a:p>
            <a:pPr algn="ctr"/>
            <a:r>
              <a:rPr lang="en-US" u="sng" dirty="0" smtClean="0"/>
              <a:t>David </a:t>
            </a:r>
            <a:r>
              <a:rPr lang="en-US" u="sng" dirty="0" err="1" smtClean="0"/>
              <a:t>Jans</a:t>
            </a:r>
            <a:r>
              <a:rPr lang="en-US" u="sng" dirty="0" smtClean="0"/>
              <a:t> </a:t>
            </a:r>
            <a:r>
              <a:rPr lang="en-US" dirty="0" smtClean="0"/>
              <a:t>(Dept. </a:t>
            </a:r>
            <a:r>
              <a:rPr lang="en-US" dirty="0"/>
              <a:t>B</a:t>
            </a:r>
            <a:r>
              <a:rPr lang="en-US" dirty="0" smtClean="0"/>
              <a:t>iochemistry)</a:t>
            </a:r>
            <a:endParaRPr lang="en-US" u="sng" dirty="0" smtClean="0"/>
          </a:p>
          <a:p>
            <a:pPr algn="ctr"/>
            <a:r>
              <a:rPr lang="en-US" dirty="0" smtClean="0"/>
              <a:t>David Thomas</a:t>
            </a:r>
          </a:p>
          <a:p>
            <a:pPr algn="ctr"/>
            <a:endParaRPr lang="en-US" dirty="0"/>
          </a:p>
          <a:p>
            <a:pPr algn="ctr"/>
            <a:r>
              <a:rPr lang="en-US" u="sng" dirty="0" smtClean="0"/>
              <a:t>Jonathan </a:t>
            </a:r>
            <a:r>
              <a:rPr lang="en-US" u="sng" dirty="0" err="1" smtClean="0"/>
              <a:t>Baell</a:t>
            </a:r>
            <a:r>
              <a:rPr lang="en-US" dirty="0"/>
              <a:t> </a:t>
            </a:r>
            <a:r>
              <a:rPr lang="en-US" dirty="0" smtClean="0"/>
              <a:t>(MIPS)</a:t>
            </a:r>
            <a:endParaRPr lang="en-US" u="sng" dirty="0" smtClean="0"/>
          </a:p>
          <a:p>
            <a:pPr algn="ctr"/>
            <a:r>
              <a:rPr lang="en-US" dirty="0" smtClean="0"/>
              <a:t>Aaron </a:t>
            </a:r>
            <a:r>
              <a:rPr lang="en-US" dirty="0" err="1" smtClean="0"/>
              <a:t>DeBono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542185" y="1436027"/>
            <a:ext cx="3559017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0000FF"/>
                </a:solidFill>
              </a:rPr>
              <a:t>George Mason University</a:t>
            </a:r>
          </a:p>
          <a:p>
            <a:pPr algn="ctr"/>
            <a:r>
              <a:rPr lang="en-US" u="sng" dirty="0" err="1" smtClean="0"/>
              <a:t>Kylene</a:t>
            </a:r>
            <a:r>
              <a:rPr lang="en-US" u="sng" dirty="0" smtClean="0"/>
              <a:t> </a:t>
            </a:r>
            <a:r>
              <a:rPr lang="en-US" u="sng" dirty="0" err="1" smtClean="0"/>
              <a:t>Kehn</a:t>
            </a:r>
            <a:r>
              <a:rPr lang="en-US" u="sng" dirty="0" smtClean="0"/>
              <a:t>-Hall</a:t>
            </a:r>
          </a:p>
          <a:p>
            <a:pPr algn="ctr"/>
            <a:r>
              <a:rPr lang="en-US" dirty="0" smtClean="0"/>
              <a:t>Lindsay Lundberg</a:t>
            </a:r>
          </a:p>
          <a:p>
            <a:pPr algn="ctr"/>
            <a:r>
              <a:rPr lang="en-US" dirty="0" smtClean="0"/>
              <a:t>Chelsea Pinkham</a:t>
            </a:r>
          </a:p>
          <a:p>
            <a:pPr algn="ctr"/>
            <a:r>
              <a:rPr lang="en-US" dirty="0" err="1" smtClean="0"/>
              <a:t>Ashwini</a:t>
            </a:r>
            <a:r>
              <a:rPr lang="en-US" dirty="0" smtClean="0"/>
              <a:t> Benedict</a:t>
            </a:r>
          </a:p>
          <a:p>
            <a:pPr algn="ctr"/>
            <a:r>
              <a:rPr lang="en-US" dirty="0" err="1" smtClean="0"/>
              <a:t>Nazly</a:t>
            </a:r>
            <a:r>
              <a:rPr lang="en-US" dirty="0" smtClean="0"/>
              <a:t> </a:t>
            </a:r>
            <a:r>
              <a:rPr lang="en-US" dirty="0" err="1" smtClean="0"/>
              <a:t>Shafagati</a:t>
            </a:r>
            <a:r>
              <a:rPr lang="en-US" dirty="0" smtClean="0"/>
              <a:t>,</a:t>
            </a:r>
          </a:p>
          <a:p>
            <a:pPr algn="ctr"/>
            <a:r>
              <a:rPr lang="en-US" dirty="0" err="1" smtClean="0"/>
              <a:t>Moushimi</a:t>
            </a:r>
            <a:r>
              <a:rPr lang="en-US" dirty="0" smtClean="0"/>
              <a:t> Amaya</a:t>
            </a:r>
          </a:p>
          <a:p>
            <a:pPr algn="ctr"/>
            <a:r>
              <a:rPr lang="en-US" dirty="0" err="1" smtClean="0"/>
              <a:t>Aarthi</a:t>
            </a:r>
            <a:r>
              <a:rPr lang="en-US" dirty="0" smtClean="0"/>
              <a:t> Narayanan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6961" y="3744216"/>
            <a:ext cx="355901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00FF"/>
                </a:solidFill>
              </a:rPr>
              <a:t>Karyopharm</a:t>
            </a:r>
            <a:r>
              <a:rPr lang="en-US" sz="2800" b="1" dirty="0" smtClean="0">
                <a:solidFill>
                  <a:srgbClr val="0000FF"/>
                </a:solidFill>
              </a:rPr>
              <a:t> Therapeutics</a:t>
            </a:r>
          </a:p>
          <a:p>
            <a:pPr algn="ctr"/>
            <a:r>
              <a:rPr lang="en-US" dirty="0" smtClean="0"/>
              <a:t>Sharon </a:t>
            </a:r>
            <a:r>
              <a:rPr lang="en-US" dirty="0" err="1" smtClean="0"/>
              <a:t>Tamir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071669" y="4391255"/>
            <a:ext cx="450004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solidFill>
                  <a:srgbClr val="0000FF"/>
                </a:solidFill>
              </a:rPr>
              <a:t>Schecter</a:t>
            </a:r>
            <a:r>
              <a:rPr lang="en-US" sz="2800" b="1" dirty="0" smtClean="0">
                <a:solidFill>
                  <a:srgbClr val="0000FF"/>
                </a:solidFill>
              </a:rPr>
              <a:t> Computational Solutions</a:t>
            </a:r>
          </a:p>
          <a:p>
            <a:pPr algn="ctr"/>
            <a:r>
              <a:rPr lang="en-US" dirty="0" smtClean="0"/>
              <a:t>Sharon </a:t>
            </a:r>
            <a:r>
              <a:rPr lang="en-US" dirty="0" err="1" smtClean="0"/>
              <a:t>Schecter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961" y="5622361"/>
            <a:ext cx="1016000" cy="1016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92961" y="5872013"/>
            <a:ext cx="44173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Defense Threat Reduction Agency</a:t>
            </a:r>
          </a:p>
        </p:txBody>
      </p:sp>
    </p:spTree>
    <p:extLst>
      <p:ext uri="{BB962C8B-B14F-4D97-AF65-F5344CB8AC3E}">
        <p14:creationId xmlns:p14="http://schemas.microsoft.com/office/powerpoint/2010/main" val="365234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4|19.9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>
    <a:spDef>
      <a:spPr>
        <a:solidFill>
          <a:srgbClr val="CCFFCC"/>
        </a:solidFill>
        <a:ln>
          <a:solidFill>
            <a:srgbClr val="00FF80"/>
          </a:solidFill>
        </a:ln>
        <a:effectLst/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678</TotalTime>
  <Words>633</Words>
  <Application>Microsoft Office PowerPoint</Application>
  <PresentationFormat>On-screen Show (4:3)</PresentationFormat>
  <Paragraphs>171</Paragraphs>
  <Slides>18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Adjacency</vt:lpstr>
      <vt:lpstr>Nuclear Transport Inhibitors Alter Capsid Subcellular Localisation and Replication of Venezuelan Equine Encephalitis Virus and Related New World Alphaviruses  </vt:lpstr>
      <vt:lpstr>Venezuelan Equine Encephalitis Virus</vt:lpstr>
      <vt:lpstr>VEEV Capsid is a major pathogenicity factor</vt:lpstr>
      <vt:lpstr>Nuclear transport</vt:lpstr>
      <vt:lpstr>Inhibition of nuclear transport by VEEV capsid protein</vt:lpstr>
      <vt:lpstr>Capsid binds to both Impa and Impb1 directly</vt:lpstr>
      <vt:lpstr>In Vitro Nuclear Transport Assay</vt:lpstr>
      <vt:lpstr>Nuclear Import of Capsid is dependent on both Impa and Impb1</vt:lpstr>
      <vt:lpstr>Nuclear Import of Capsid is dependent on both Impa and Impb1</vt:lpstr>
      <vt:lpstr>Depletion of Imps inhibits Capsid nuclear accumulation in infected cells</vt:lpstr>
      <vt:lpstr>PowerPoint Presentation</vt:lpstr>
      <vt:lpstr>Nuclear import and export inhibitors alter Capsid nuclear accumulation</vt:lpstr>
      <vt:lpstr>Nuclear import and export inhibitors alter Capsid nuclear accumulation</vt:lpstr>
      <vt:lpstr>Nuclear transport inhibitors increase cell survival following VEEV infection</vt:lpstr>
      <vt:lpstr>Nuclear import and export inhibitors inhibit VEEV replication</vt:lpstr>
      <vt:lpstr>Nuclear transport inhibitors also inhibit other important new world alphaviruses</vt:lpstr>
      <vt:lpstr>Conclusions</vt:lpstr>
      <vt:lpstr>Acknowledgements</vt:lpstr>
    </vt:vector>
  </TitlesOfParts>
  <Company>Monash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Nuclear Transport Inhibitors Alter Capsid Subcellular Localisation and Replication of Venezuelan Equine Encephalitis Virus and Related New World Alphaviruses  </dc:title>
  <dc:creator>Microsoft Office User</dc:creator>
  <cp:lastModifiedBy>omics</cp:lastModifiedBy>
  <cp:revision>57</cp:revision>
  <dcterms:created xsi:type="dcterms:W3CDTF">2015-12-06T17:01:00Z</dcterms:created>
  <dcterms:modified xsi:type="dcterms:W3CDTF">2015-12-08T12:53:56Z</dcterms:modified>
</cp:coreProperties>
</file>