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26" r:id="rId3"/>
    <p:sldId id="263" r:id="rId4"/>
    <p:sldId id="355" r:id="rId5"/>
    <p:sldId id="364" r:id="rId6"/>
    <p:sldId id="365" r:id="rId7"/>
    <p:sldId id="366" r:id="rId8"/>
    <p:sldId id="367" r:id="rId9"/>
    <p:sldId id="279" r:id="rId10"/>
    <p:sldId id="343" r:id="rId11"/>
    <p:sldId id="361" r:id="rId12"/>
    <p:sldId id="362" r:id="rId13"/>
    <p:sldId id="363" r:id="rId14"/>
    <p:sldId id="368" r:id="rId15"/>
    <p:sldId id="369" r:id="rId16"/>
    <p:sldId id="329" r:id="rId17"/>
    <p:sldId id="334" r:id="rId18"/>
    <p:sldId id="335" r:id="rId19"/>
    <p:sldId id="350" r:id="rId20"/>
    <p:sldId id="351" r:id="rId21"/>
    <p:sldId id="352" r:id="rId22"/>
    <p:sldId id="336" r:id="rId23"/>
    <p:sldId id="295" r:id="rId24"/>
    <p:sldId id="33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FF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A85F3-595E-4C1C-99BA-8F576A7F8B24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90957-7F53-427B-87CA-8E5ACE6C9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72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90957-7F53-427B-87CA-8E5ACE6C9E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42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90957-7F53-427B-87CA-8E5ACE6C9EB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41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0" y="6511925"/>
            <a:ext cx="51971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NT2015 Satellite Symposia CNTFA15, June 28</a:t>
            </a:r>
            <a:r>
              <a:rPr lang="en-US" altLang="en-US" baseline="30000" dirty="0" smtClean="0">
                <a:solidFill>
                  <a:schemeClr val="bg1"/>
                </a:solidFill>
                <a:latin typeface="Arial" charset="0"/>
              </a:rPr>
              <a:t>th</a:t>
            </a:r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1900232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3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1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9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8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8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7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4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DD23A-6300-40FC-A1A8-A1F32659FB89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A9DE2-D3DD-4A48-B4D6-4A14C71D13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89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503988"/>
            <a:ext cx="9144000" cy="3540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2" descr="C:\Users\Kuniharu Takei\Desktop\works\opulogo_h [更新済み].png"/>
          <p:cNvPicPr>
            <a:picLocks noChangeAspect="1" noChangeArrowheads="1"/>
          </p:cNvPicPr>
          <p:nvPr userDrawn="1"/>
        </p:nvPicPr>
        <p:blipFill>
          <a:blip r:embed="rId1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6538913"/>
            <a:ext cx="165417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Kuniharu Takei\Desktop\works\opulogo_h [更新済み].png"/>
          <p:cNvPicPr>
            <a:picLocks noChangeAspect="1" noChangeArrowheads="1"/>
          </p:cNvPicPr>
          <p:nvPr userDrawn="1"/>
        </p:nvPicPr>
        <p:blipFill>
          <a:blip r:embed="rId1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060" y="6539241"/>
            <a:ext cx="1654041" cy="31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4"/>
          <p:cNvSpPr>
            <a:spLocks noChangeArrowheads="1"/>
          </p:cNvSpPr>
          <p:nvPr userDrawn="1"/>
        </p:nvSpPr>
        <p:spPr bwMode="auto">
          <a:xfrm>
            <a:off x="0" y="6511925"/>
            <a:ext cx="4002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Nanotechnology 2015, August 12</a:t>
            </a:r>
            <a:r>
              <a:rPr lang="en-US" altLang="en-US" baseline="30000" dirty="0" smtClean="0">
                <a:solidFill>
                  <a:schemeClr val="bg1"/>
                </a:solidFill>
                <a:latin typeface="Arial" charset="0"/>
              </a:rPr>
              <a:t>th</a:t>
            </a:r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171419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gif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w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8.emf"/><Relationship Id="rId7" Type="http://schemas.openxmlformats.org/officeDocument/2006/relationships/image" Target="../media/image61.png"/><Relationship Id="rId12" Type="http://schemas.microsoft.com/office/2007/relationships/hdphoto" Target="../media/hdphoto3.wdp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11" Type="http://schemas.openxmlformats.org/officeDocument/2006/relationships/image" Target="../media/image64.jpeg"/><Relationship Id="rId5" Type="http://schemas.microsoft.com/office/2007/relationships/hdphoto" Target="../media/hdphoto1.wdp"/><Relationship Id="rId10" Type="http://schemas.openxmlformats.org/officeDocument/2006/relationships/image" Target="../media/image63.jpeg"/><Relationship Id="rId4" Type="http://schemas.openxmlformats.org/officeDocument/2006/relationships/image" Target="../media/image59.jpeg"/><Relationship Id="rId9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jpe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10" Type="http://schemas.openxmlformats.org/officeDocument/2006/relationships/image" Target="../media/image71.png"/><Relationship Id="rId4" Type="http://schemas.openxmlformats.org/officeDocument/2006/relationships/image" Target="../media/image66.pn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8" descr="IMG_0537-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" b="25893"/>
          <a:stretch/>
        </p:blipFill>
        <p:spPr bwMode="auto">
          <a:xfrm>
            <a:off x="-1" y="1141438"/>
            <a:ext cx="9144001" cy="5708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1" y="1016000"/>
            <a:ext cx="9144000" cy="58420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503988"/>
            <a:ext cx="9144000" cy="3540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7573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テキスト ボックス 2"/>
          <p:cNvSpPr txBox="1">
            <a:spLocks noChangeArrowheads="1"/>
          </p:cNvSpPr>
          <p:nvPr/>
        </p:nvSpPr>
        <p:spPr bwMode="auto">
          <a:xfrm>
            <a:off x="-8732" y="25436"/>
            <a:ext cx="916419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en-US" altLang="ja-JP" sz="3600" b="1" i="1" dirty="0" smtClean="0">
                <a:solidFill>
                  <a:schemeClr val="bg1"/>
                </a:solidFill>
                <a:latin typeface="Arial Black" pitchFamily="34" charset="0"/>
              </a:rPr>
              <a:t>Printed Nanomaterial-Based Flexible Device Sheets</a:t>
            </a:r>
            <a:endParaRPr kumimoji="1" lang="ja-JP" altLang="en-US" sz="3600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テキスト ボックス 2"/>
          <p:cNvSpPr txBox="1">
            <a:spLocks noChangeArrowheads="1"/>
          </p:cNvSpPr>
          <p:nvPr/>
        </p:nvSpPr>
        <p:spPr bwMode="auto">
          <a:xfrm>
            <a:off x="873125" y="3167063"/>
            <a:ext cx="76517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en-US" altLang="ja-JP" b="1" i="1" u="sng" dirty="0" err="1">
                <a:solidFill>
                  <a:srgbClr val="0000FF"/>
                </a:solidFill>
                <a:latin typeface="Arial" charset="0"/>
              </a:rPr>
              <a:t>Kuniharu</a:t>
            </a:r>
            <a:r>
              <a:rPr kumimoji="1" lang="en-US" altLang="ja-JP" b="1" i="1" u="sng" dirty="0">
                <a:solidFill>
                  <a:srgbClr val="0000FF"/>
                </a:solidFill>
                <a:latin typeface="Arial" charset="0"/>
              </a:rPr>
              <a:t> Takei</a:t>
            </a:r>
            <a:endParaRPr kumimoji="1" lang="ja-JP" altLang="en-US" i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0" name="テキスト ボックス 2"/>
          <p:cNvSpPr txBox="1">
            <a:spLocks noChangeArrowheads="1"/>
          </p:cNvSpPr>
          <p:nvPr/>
        </p:nvSpPr>
        <p:spPr bwMode="auto">
          <a:xfrm>
            <a:off x="1393825" y="4395788"/>
            <a:ext cx="76057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en-US" altLang="ja-JP" sz="2400" i="1">
                <a:latin typeface="Arial" charset="0"/>
              </a:rPr>
              <a:t>Department of Physics and Electronics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en-US" altLang="ja-JP" sz="2400" i="1">
                <a:latin typeface="Arial" charset="0"/>
              </a:rPr>
              <a:t>		</a:t>
            </a:r>
            <a:r>
              <a:rPr kumimoji="1" lang="en-US" altLang="ja-JP" sz="2400" b="1" i="1">
                <a:latin typeface="Arial" charset="0"/>
              </a:rPr>
              <a:t>Osaka Prefecture University</a:t>
            </a:r>
            <a:r>
              <a:rPr kumimoji="1" lang="en-US" altLang="ja-JP" sz="2400" i="1">
                <a:latin typeface="Arial" charset="0"/>
              </a:rPr>
              <a:t>, JAPAN</a:t>
            </a:r>
            <a:endParaRPr kumimoji="1" lang="ja-JP" altLang="en-US" sz="2400" i="1">
              <a:latin typeface="Arial" charset="0"/>
            </a:endParaRPr>
          </a:p>
        </p:txBody>
      </p:sp>
      <p:pic>
        <p:nvPicPr>
          <p:cNvPr id="11" name="Picture 2" descr="C:\Users\Kuniharu Takei\Desktop\works\opulogo_h [更新済み].png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6538913"/>
            <a:ext cx="165417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Kuniharu Takei\Desktop\works\opulogo_h [更新済み].png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6538913"/>
            <a:ext cx="165417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Kuniharu Takei\Desktop\works\opulogo_h [更新済み]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060" y="6539241"/>
            <a:ext cx="1654041" cy="31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6511925"/>
            <a:ext cx="4002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Nanotechnology 2015, August 12</a:t>
            </a:r>
            <a:r>
              <a:rPr lang="en-US" altLang="en-US" baseline="30000" dirty="0" smtClean="0">
                <a:solidFill>
                  <a:schemeClr val="bg1"/>
                </a:solidFill>
                <a:latin typeface="Arial" charset="0"/>
              </a:rPr>
              <a:t>th</a:t>
            </a:r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23026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251520" y="620688"/>
            <a:ext cx="89644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b="1" i="1" dirty="0">
                <a:solidFill>
                  <a:srgbClr val="FF0000"/>
                </a:solidFill>
                <a:latin typeface="Arial" charset="0"/>
                <a:ea typeface="ＭＳ Ｐゴシック" pitchFamily="50" charset="-128"/>
              </a:rPr>
              <a:t>Large-scale, flexible sensor network that can conformably cover any surfaces</a:t>
            </a:r>
          </a:p>
        </p:txBody>
      </p:sp>
      <p:sp>
        <p:nvSpPr>
          <p:cNvPr id="30" name="テキスト ボックス 6"/>
          <p:cNvSpPr txBox="1">
            <a:spLocks noChangeArrowheads="1"/>
          </p:cNvSpPr>
          <p:nvPr/>
        </p:nvSpPr>
        <p:spPr bwMode="auto">
          <a:xfrm>
            <a:off x="0" y="107950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i="1" dirty="0" smtClean="0">
                <a:solidFill>
                  <a:schemeClr val="bg1"/>
                </a:solidFill>
                <a:latin typeface="Arial Black" pitchFamily="34" charset="0"/>
              </a:rPr>
              <a:t>Flexible sensor sheets for what?</a:t>
            </a:r>
            <a:endParaRPr kumimoji="1" lang="ja-JP" altLang="en-US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5" name="AutoShape 10"/>
          <p:cNvSpPr>
            <a:spLocks noChangeAspect="1" noChangeArrowheads="1" noTextEdit="1"/>
          </p:cNvSpPr>
          <p:nvPr/>
        </p:nvSpPr>
        <p:spPr bwMode="auto">
          <a:xfrm>
            <a:off x="6140450" y="1072666"/>
            <a:ext cx="2349500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7069138" y="1525092"/>
            <a:ext cx="9794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Georgia" pitchFamily="18" charset="0"/>
              </a:rPr>
              <a:t>Robotics</a:t>
            </a:r>
            <a:endParaRPr lang="en-US" altLang="en-US"/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6329363" y="1799729"/>
            <a:ext cx="2376487" cy="31750"/>
          </a:xfrm>
          <a:prstGeom prst="rect">
            <a:avLst/>
          </a:prstGeom>
          <a:solidFill>
            <a:srgbClr val="FFC000"/>
          </a:solidFill>
          <a:ln w="0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Freeform 14"/>
          <p:cNvSpPr>
            <a:spLocks noEditPoints="1"/>
          </p:cNvSpPr>
          <p:nvPr/>
        </p:nvSpPr>
        <p:spPr bwMode="auto">
          <a:xfrm>
            <a:off x="6272213" y="1445037"/>
            <a:ext cx="2493962" cy="2471085"/>
          </a:xfrm>
          <a:custGeom>
            <a:avLst/>
            <a:gdLst>
              <a:gd name="T0" fmla="*/ 2147483647 w 4576"/>
              <a:gd name="T1" fmla="*/ 2147483647 h 5472"/>
              <a:gd name="T2" fmla="*/ 2147483647 w 4576"/>
              <a:gd name="T3" fmla="*/ 2147483647 h 5472"/>
              <a:gd name="T4" fmla="*/ 2147483647 w 4576"/>
              <a:gd name="T5" fmla="*/ 2147483647 h 5472"/>
              <a:gd name="T6" fmla="*/ 2147483647 w 4576"/>
              <a:gd name="T7" fmla="*/ 2147483647 h 5472"/>
              <a:gd name="T8" fmla="*/ 2147483647 w 4576"/>
              <a:gd name="T9" fmla="*/ 2147483647 h 5472"/>
              <a:gd name="T10" fmla="*/ 2147483647 w 4576"/>
              <a:gd name="T11" fmla="*/ 2147483647 h 5472"/>
              <a:gd name="T12" fmla="*/ 2147483647 w 4576"/>
              <a:gd name="T13" fmla="*/ 2147483647 h 5472"/>
              <a:gd name="T14" fmla="*/ 2147483647 w 4576"/>
              <a:gd name="T15" fmla="*/ 2147483647 h 5472"/>
              <a:gd name="T16" fmla="*/ 2147483647 w 4576"/>
              <a:gd name="T17" fmla="*/ 2147483647 h 5472"/>
              <a:gd name="T18" fmla="*/ 2147483647 w 4576"/>
              <a:gd name="T19" fmla="*/ 2147483647 h 5472"/>
              <a:gd name="T20" fmla="*/ 2147483647 w 4576"/>
              <a:gd name="T21" fmla="*/ 2147483647 h 5472"/>
              <a:gd name="T22" fmla="*/ 2147483647 w 4576"/>
              <a:gd name="T23" fmla="*/ 2147483647 h 5472"/>
              <a:gd name="T24" fmla="*/ 2147483647 w 4576"/>
              <a:gd name="T25" fmla="*/ 2147483647 h 5472"/>
              <a:gd name="T26" fmla="*/ 2147483647 w 4576"/>
              <a:gd name="T27" fmla="*/ 2147483647 h 5472"/>
              <a:gd name="T28" fmla="*/ 2147483647 w 4576"/>
              <a:gd name="T29" fmla="*/ 2147483647 h 5472"/>
              <a:gd name="T30" fmla="*/ 2147483647 w 4576"/>
              <a:gd name="T31" fmla="*/ 2147483647 h 5472"/>
              <a:gd name="T32" fmla="*/ 2147483647 w 4576"/>
              <a:gd name="T33" fmla="*/ 2147483647 h 5472"/>
              <a:gd name="T34" fmla="*/ 2147483647 w 4576"/>
              <a:gd name="T35" fmla="*/ 2147483647 h 5472"/>
              <a:gd name="T36" fmla="*/ 2147483647 w 4576"/>
              <a:gd name="T37" fmla="*/ 2147483647 h 5472"/>
              <a:gd name="T38" fmla="*/ 2147483647 w 4576"/>
              <a:gd name="T39" fmla="*/ 2147483647 h 5472"/>
              <a:gd name="T40" fmla="*/ 2147483647 w 4576"/>
              <a:gd name="T41" fmla="*/ 2147483647 h 5472"/>
              <a:gd name="T42" fmla="*/ 2147483647 w 4576"/>
              <a:gd name="T43" fmla="*/ 2147483647 h 5472"/>
              <a:gd name="T44" fmla="*/ 2147483647 w 4576"/>
              <a:gd name="T45" fmla="*/ 2147483647 h 5472"/>
              <a:gd name="T46" fmla="*/ 2147483647 w 4576"/>
              <a:gd name="T47" fmla="*/ 2147483647 h 5472"/>
              <a:gd name="T48" fmla="*/ 2147483647 w 4576"/>
              <a:gd name="T49" fmla="*/ 2147483647 h 5472"/>
              <a:gd name="T50" fmla="*/ 2147483647 w 4576"/>
              <a:gd name="T51" fmla="*/ 2147483647 h 5472"/>
              <a:gd name="T52" fmla="*/ 2147483647 w 4576"/>
              <a:gd name="T53" fmla="*/ 2147483647 h 5472"/>
              <a:gd name="T54" fmla="*/ 2147483647 w 4576"/>
              <a:gd name="T55" fmla="*/ 2147483647 h 5472"/>
              <a:gd name="T56" fmla="*/ 2147483647 w 4576"/>
              <a:gd name="T57" fmla="*/ 2147483647 h 5472"/>
              <a:gd name="T58" fmla="*/ 2147483647 w 4576"/>
              <a:gd name="T59" fmla="*/ 2147483647 h 5472"/>
              <a:gd name="T60" fmla="*/ 2147483647 w 4576"/>
              <a:gd name="T61" fmla="*/ 2147483647 h 5472"/>
              <a:gd name="T62" fmla="*/ 2147483647 w 4576"/>
              <a:gd name="T63" fmla="*/ 2147483647 h 5472"/>
              <a:gd name="T64" fmla="*/ 2147483647 w 4576"/>
              <a:gd name="T65" fmla="*/ 2147483647 h 5472"/>
              <a:gd name="T66" fmla="*/ 2147483647 w 4576"/>
              <a:gd name="T67" fmla="*/ 2147483647 h 5472"/>
              <a:gd name="T68" fmla="*/ 2147483647 w 4576"/>
              <a:gd name="T69" fmla="*/ 2147483647 h 5472"/>
              <a:gd name="T70" fmla="*/ 2147483647 w 4576"/>
              <a:gd name="T71" fmla="*/ 2147483647 h 5472"/>
              <a:gd name="T72" fmla="*/ 2147483647 w 4576"/>
              <a:gd name="T73" fmla="*/ 2147483647 h 5472"/>
              <a:gd name="T74" fmla="*/ 2147483647 w 4576"/>
              <a:gd name="T75" fmla="*/ 2147483647 h 5472"/>
              <a:gd name="T76" fmla="*/ 2147483647 w 4576"/>
              <a:gd name="T77" fmla="*/ 2147483647 h 5472"/>
              <a:gd name="T78" fmla="*/ 2147483647 w 4576"/>
              <a:gd name="T79" fmla="*/ 2147483647 h 5472"/>
              <a:gd name="T80" fmla="*/ 2147483647 w 4576"/>
              <a:gd name="T81" fmla="*/ 2147483647 h 5472"/>
              <a:gd name="T82" fmla="*/ 2147483647 w 4576"/>
              <a:gd name="T83" fmla="*/ 2147483647 h 5472"/>
              <a:gd name="T84" fmla="*/ 2147483647 w 4576"/>
              <a:gd name="T85" fmla="*/ 2147483647 h 547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4576" h="5472">
                <a:moveTo>
                  <a:pt x="0" y="795"/>
                </a:moveTo>
                <a:lnTo>
                  <a:pt x="5" y="717"/>
                </a:lnTo>
                <a:lnTo>
                  <a:pt x="16" y="638"/>
                </a:lnTo>
                <a:lnTo>
                  <a:pt x="36" y="561"/>
                </a:lnTo>
                <a:lnTo>
                  <a:pt x="62" y="488"/>
                </a:lnTo>
                <a:lnTo>
                  <a:pt x="95" y="419"/>
                </a:lnTo>
                <a:lnTo>
                  <a:pt x="136" y="353"/>
                </a:lnTo>
                <a:lnTo>
                  <a:pt x="230" y="237"/>
                </a:lnTo>
                <a:cubicBezTo>
                  <a:pt x="232" y="235"/>
                  <a:pt x="235" y="232"/>
                  <a:pt x="237" y="230"/>
                </a:cubicBezTo>
                <a:lnTo>
                  <a:pt x="348" y="139"/>
                </a:lnTo>
                <a:lnTo>
                  <a:pt x="414" y="98"/>
                </a:lnTo>
                <a:lnTo>
                  <a:pt x="484" y="64"/>
                </a:lnTo>
                <a:lnTo>
                  <a:pt x="557" y="37"/>
                </a:lnTo>
                <a:lnTo>
                  <a:pt x="633" y="17"/>
                </a:lnTo>
                <a:lnTo>
                  <a:pt x="712" y="5"/>
                </a:lnTo>
                <a:lnTo>
                  <a:pt x="793" y="1"/>
                </a:lnTo>
                <a:lnTo>
                  <a:pt x="3782" y="0"/>
                </a:lnTo>
                <a:lnTo>
                  <a:pt x="3861" y="5"/>
                </a:lnTo>
                <a:lnTo>
                  <a:pt x="3940" y="16"/>
                </a:lnTo>
                <a:lnTo>
                  <a:pt x="4017" y="36"/>
                </a:lnTo>
                <a:lnTo>
                  <a:pt x="4089" y="62"/>
                </a:lnTo>
                <a:lnTo>
                  <a:pt x="4159" y="95"/>
                </a:lnTo>
                <a:lnTo>
                  <a:pt x="4225" y="136"/>
                </a:lnTo>
                <a:lnTo>
                  <a:pt x="4341" y="230"/>
                </a:lnTo>
                <a:cubicBezTo>
                  <a:pt x="4343" y="232"/>
                  <a:pt x="4346" y="235"/>
                  <a:pt x="4348" y="237"/>
                </a:cubicBezTo>
                <a:lnTo>
                  <a:pt x="4439" y="348"/>
                </a:lnTo>
                <a:lnTo>
                  <a:pt x="4480" y="415"/>
                </a:lnTo>
                <a:lnTo>
                  <a:pt x="4513" y="484"/>
                </a:lnTo>
                <a:lnTo>
                  <a:pt x="4540" y="557"/>
                </a:lnTo>
                <a:lnTo>
                  <a:pt x="4560" y="633"/>
                </a:lnTo>
                <a:lnTo>
                  <a:pt x="4572" y="712"/>
                </a:lnTo>
                <a:lnTo>
                  <a:pt x="4576" y="793"/>
                </a:lnTo>
                <a:lnTo>
                  <a:pt x="4576" y="4678"/>
                </a:lnTo>
                <a:lnTo>
                  <a:pt x="4572" y="4757"/>
                </a:lnTo>
                <a:lnTo>
                  <a:pt x="4561" y="4836"/>
                </a:lnTo>
                <a:lnTo>
                  <a:pt x="4541" y="4913"/>
                </a:lnTo>
                <a:lnTo>
                  <a:pt x="4515" y="4985"/>
                </a:lnTo>
                <a:lnTo>
                  <a:pt x="4482" y="5055"/>
                </a:lnTo>
                <a:lnTo>
                  <a:pt x="4443" y="5120"/>
                </a:lnTo>
                <a:lnTo>
                  <a:pt x="4348" y="5237"/>
                </a:lnTo>
                <a:cubicBezTo>
                  <a:pt x="4346" y="5239"/>
                  <a:pt x="4343" y="5242"/>
                  <a:pt x="4341" y="5244"/>
                </a:cubicBezTo>
                <a:lnTo>
                  <a:pt x="4230" y="5335"/>
                </a:lnTo>
                <a:lnTo>
                  <a:pt x="4163" y="5376"/>
                </a:lnTo>
                <a:lnTo>
                  <a:pt x="4093" y="5409"/>
                </a:lnTo>
                <a:lnTo>
                  <a:pt x="4021" y="5436"/>
                </a:lnTo>
                <a:lnTo>
                  <a:pt x="3945" y="5456"/>
                </a:lnTo>
                <a:lnTo>
                  <a:pt x="3866" y="5468"/>
                </a:lnTo>
                <a:lnTo>
                  <a:pt x="3785" y="5472"/>
                </a:lnTo>
                <a:lnTo>
                  <a:pt x="795" y="5472"/>
                </a:lnTo>
                <a:lnTo>
                  <a:pt x="717" y="5468"/>
                </a:lnTo>
                <a:lnTo>
                  <a:pt x="638" y="5457"/>
                </a:lnTo>
                <a:lnTo>
                  <a:pt x="561" y="5437"/>
                </a:lnTo>
                <a:lnTo>
                  <a:pt x="488" y="5411"/>
                </a:lnTo>
                <a:lnTo>
                  <a:pt x="419" y="5378"/>
                </a:lnTo>
                <a:lnTo>
                  <a:pt x="354" y="5339"/>
                </a:lnTo>
                <a:lnTo>
                  <a:pt x="237" y="5244"/>
                </a:lnTo>
                <a:cubicBezTo>
                  <a:pt x="235" y="5242"/>
                  <a:pt x="232" y="5239"/>
                  <a:pt x="230" y="5237"/>
                </a:cubicBezTo>
                <a:lnTo>
                  <a:pt x="139" y="5126"/>
                </a:lnTo>
                <a:lnTo>
                  <a:pt x="98" y="5060"/>
                </a:lnTo>
                <a:lnTo>
                  <a:pt x="64" y="4989"/>
                </a:lnTo>
                <a:lnTo>
                  <a:pt x="37" y="4917"/>
                </a:lnTo>
                <a:lnTo>
                  <a:pt x="17" y="4841"/>
                </a:lnTo>
                <a:lnTo>
                  <a:pt x="5" y="4762"/>
                </a:lnTo>
                <a:lnTo>
                  <a:pt x="1" y="4681"/>
                </a:lnTo>
                <a:lnTo>
                  <a:pt x="0" y="795"/>
                </a:lnTo>
                <a:close/>
                <a:moveTo>
                  <a:pt x="96" y="4676"/>
                </a:moveTo>
                <a:lnTo>
                  <a:pt x="100" y="4747"/>
                </a:lnTo>
                <a:lnTo>
                  <a:pt x="110" y="4816"/>
                </a:lnTo>
                <a:lnTo>
                  <a:pt x="128" y="4884"/>
                </a:lnTo>
                <a:lnTo>
                  <a:pt x="151" y="4948"/>
                </a:lnTo>
                <a:lnTo>
                  <a:pt x="179" y="5009"/>
                </a:lnTo>
                <a:lnTo>
                  <a:pt x="214" y="5065"/>
                </a:lnTo>
                <a:lnTo>
                  <a:pt x="305" y="5176"/>
                </a:lnTo>
                <a:lnTo>
                  <a:pt x="298" y="5169"/>
                </a:lnTo>
                <a:lnTo>
                  <a:pt x="403" y="5256"/>
                </a:lnTo>
                <a:lnTo>
                  <a:pt x="460" y="5291"/>
                </a:lnTo>
                <a:lnTo>
                  <a:pt x="521" y="5320"/>
                </a:lnTo>
                <a:lnTo>
                  <a:pt x="586" y="5344"/>
                </a:lnTo>
                <a:lnTo>
                  <a:pt x="653" y="5362"/>
                </a:lnTo>
                <a:lnTo>
                  <a:pt x="722" y="5373"/>
                </a:lnTo>
                <a:lnTo>
                  <a:pt x="795" y="5376"/>
                </a:lnTo>
                <a:lnTo>
                  <a:pt x="3780" y="5377"/>
                </a:lnTo>
                <a:lnTo>
                  <a:pt x="3851" y="5373"/>
                </a:lnTo>
                <a:lnTo>
                  <a:pt x="3920" y="5363"/>
                </a:lnTo>
                <a:lnTo>
                  <a:pt x="3988" y="5345"/>
                </a:lnTo>
                <a:lnTo>
                  <a:pt x="4052" y="5322"/>
                </a:lnTo>
                <a:lnTo>
                  <a:pt x="4114" y="5293"/>
                </a:lnTo>
                <a:lnTo>
                  <a:pt x="4169" y="5260"/>
                </a:lnTo>
                <a:lnTo>
                  <a:pt x="4280" y="5169"/>
                </a:lnTo>
                <a:lnTo>
                  <a:pt x="4273" y="5176"/>
                </a:lnTo>
                <a:lnTo>
                  <a:pt x="4360" y="5071"/>
                </a:lnTo>
                <a:lnTo>
                  <a:pt x="4395" y="5014"/>
                </a:lnTo>
                <a:lnTo>
                  <a:pt x="4424" y="4952"/>
                </a:lnTo>
                <a:lnTo>
                  <a:pt x="4448" y="4888"/>
                </a:lnTo>
                <a:lnTo>
                  <a:pt x="4466" y="4821"/>
                </a:lnTo>
                <a:lnTo>
                  <a:pt x="4477" y="4752"/>
                </a:lnTo>
                <a:lnTo>
                  <a:pt x="4480" y="4678"/>
                </a:lnTo>
                <a:lnTo>
                  <a:pt x="4481" y="798"/>
                </a:lnTo>
                <a:lnTo>
                  <a:pt x="4477" y="727"/>
                </a:lnTo>
                <a:lnTo>
                  <a:pt x="4467" y="658"/>
                </a:lnTo>
                <a:lnTo>
                  <a:pt x="4449" y="590"/>
                </a:lnTo>
                <a:lnTo>
                  <a:pt x="4426" y="525"/>
                </a:lnTo>
                <a:lnTo>
                  <a:pt x="4397" y="464"/>
                </a:lnTo>
                <a:lnTo>
                  <a:pt x="4364" y="409"/>
                </a:lnTo>
                <a:lnTo>
                  <a:pt x="4273" y="298"/>
                </a:lnTo>
                <a:lnTo>
                  <a:pt x="4280" y="305"/>
                </a:lnTo>
                <a:lnTo>
                  <a:pt x="4174" y="217"/>
                </a:lnTo>
                <a:lnTo>
                  <a:pt x="4118" y="182"/>
                </a:lnTo>
                <a:lnTo>
                  <a:pt x="4056" y="153"/>
                </a:lnTo>
                <a:lnTo>
                  <a:pt x="3992" y="129"/>
                </a:lnTo>
                <a:lnTo>
                  <a:pt x="3925" y="111"/>
                </a:lnTo>
                <a:lnTo>
                  <a:pt x="3856" y="100"/>
                </a:lnTo>
                <a:lnTo>
                  <a:pt x="3782" y="96"/>
                </a:lnTo>
                <a:lnTo>
                  <a:pt x="798" y="96"/>
                </a:lnTo>
                <a:lnTo>
                  <a:pt x="727" y="100"/>
                </a:lnTo>
                <a:lnTo>
                  <a:pt x="658" y="110"/>
                </a:lnTo>
                <a:lnTo>
                  <a:pt x="590" y="128"/>
                </a:lnTo>
                <a:lnTo>
                  <a:pt x="525" y="151"/>
                </a:lnTo>
                <a:lnTo>
                  <a:pt x="465" y="179"/>
                </a:lnTo>
                <a:lnTo>
                  <a:pt x="409" y="214"/>
                </a:lnTo>
                <a:lnTo>
                  <a:pt x="298" y="305"/>
                </a:lnTo>
                <a:lnTo>
                  <a:pt x="305" y="298"/>
                </a:lnTo>
                <a:lnTo>
                  <a:pt x="217" y="404"/>
                </a:lnTo>
                <a:lnTo>
                  <a:pt x="182" y="460"/>
                </a:lnTo>
                <a:lnTo>
                  <a:pt x="153" y="521"/>
                </a:lnTo>
                <a:lnTo>
                  <a:pt x="129" y="586"/>
                </a:lnTo>
                <a:lnTo>
                  <a:pt x="111" y="653"/>
                </a:lnTo>
                <a:lnTo>
                  <a:pt x="100" y="722"/>
                </a:lnTo>
                <a:lnTo>
                  <a:pt x="96" y="795"/>
                </a:lnTo>
                <a:lnTo>
                  <a:pt x="96" y="4676"/>
                </a:lnTo>
                <a:close/>
              </a:path>
            </a:pathLst>
          </a:custGeom>
          <a:solidFill>
            <a:srgbClr val="0000CC"/>
          </a:solidFill>
          <a:ln w="0" cap="flat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" name="AutoShape 17"/>
          <p:cNvSpPr>
            <a:spLocks noChangeAspect="1" noChangeArrowheads="1" noTextEdit="1"/>
          </p:cNvSpPr>
          <p:nvPr/>
        </p:nvSpPr>
        <p:spPr bwMode="auto">
          <a:xfrm>
            <a:off x="311150" y="1145011"/>
            <a:ext cx="2546350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19"/>
          <p:cNvSpPr>
            <a:spLocks noChangeArrowheads="1"/>
          </p:cNvSpPr>
          <p:nvPr/>
        </p:nvSpPr>
        <p:spPr bwMode="auto">
          <a:xfrm>
            <a:off x="915922" y="3998279"/>
            <a:ext cx="1832262" cy="26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Georgia" pitchFamily="18" charset="0"/>
              </a:rPr>
              <a:t>Environmental</a:t>
            </a:r>
            <a:endParaRPr lang="en-US" altLang="en-US"/>
          </a:p>
        </p:txBody>
      </p:sp>
      <p:sp>
        <p:nvSpPr>
          <p:cNvPr id="42" name="Rectangle 20"/>
          <p:cNvSpPr>
            <a:spLocks noChangeArrowheads="1"/>
          </p:cNvSpPr>
          <p:nvPr/>
        </p:nvSpPr>
        <p:spPr bwMode="auto">
          <a:xfrm>
            <a:off x="410115" y="4270142"/>
            <a:ext cx="2695919" cy="30204"/>
          </a:xfrm>
          <a:prstGeom prst="rect">
            <a:avLst/>
          </a:prstGeom>
          <a:solidFill>
            <a:srgbClr val="FFC000"/>
          </a:solidFill>
          <a:ln w="0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" name="Freeform 21"/>
          <p:cNvSpPr>
            <a:spLocks noEditPoints="1"/>
          </p:cNvSpPr>
          <p:nvPr/>
        </p:nvSpPr>
        <p:spPr bwMode="auto">
          <a:xfrm>
            <a:off x="382588" y="3939347"/>
            <a:ext cx="2749252" cy="2540413"/>
          </a:xfrm>
          <a:custGeom>
            <a:avLst/>
            <a:gdLst>
              <a:gd name="T0" fmla="*/ 2147483647 w 1665"/>
              <a:gd name="T1" fmla="*/ 2147483647 h 1837"/>
              <a:gd name="T2" fmla="*/ 2147483647 w 1665"/>
              <a:gd name="T3" fmla="*/ 2147483647 h 1837"/>
              <a:gd name="T4" fmla="*/ 2147483647 w 1665"/>
              <a:gd name="T5" fmla="*/ 2147483647 h 1837"/>
              <a:gd name="T6" fmla="*/ 2147483647 w 1665"/>
              <a:gd name="T7" fmla="*/ 2147483647 h 1837"/>
              <a:gd name="T8" fmla="*/ 2147483647 w 1665"/>
              <a:gd name="T9" fmla="*/ 2147483647 h 1837"/>
              <a:gd name="T10" fmla="*/ 2147483647 w 1665"/>
              <a:gd name="T11" fmla="*/ 0 h 1837"/>
              <a:gd name="T12" fmla="*/ 2147483647 w 1665"/>
              <a:gd name="T13" fmla="*/ 2147483647 h 1837"/>
              <a:gd name="T14" fmla="*/ 2147483647 w 1665"/>
              <a:gd name="T15" fmla="*/ 2147483647 h 1837"/>
              <a:gd name="T16" fmla="*/ 2147483647 w 1665"/>
              <a:gd name="T17" fmla="*/ 2147483647 h 1837"/>
              <a:gd name="T18" fmla="*/ 2147483647 w 1665"/>
              <a:gd name="T19" fmla="*/ 2147483647 h 1837"/>
              <a:gd name="T20" fmla="*/ 2147483647 w 1665"/>
              <a:gd name="T21" fmla="*/ 2147483647 h 1837"/>
              <a:gd name="T22" fmla="*/ 2147483647 w 1665"/>
              <a:gd name="T23" fmla="*/ 2147483647 h 1837"/>
              <a:gd name="T24" fmla="*/ 2147483647 w 1665"/>
              <a:gd name="T25" fmla="*/ 2147483647 h 1837"/>
              <a:gd name="T26" fmla="*/ 2147483647 w 1665"/>
              <a:gd name="T27" fmla="*/ 2147483647 h 1837"/>
              <a:gd name="T28" fmla="*/ 2147483647 w 1665"/>
              <a:gd name="T29" fmla="*/ 2147483647 h 1837"/>
              <a:gd name="T30" fmla="*/ 2147483647 w 1665"/>
              <a:gd name="T31" fmla="*/ 2147483647 h 1837"/>
              <a:gd name="T32" fmla="*/ 2147483647 w 1665"/>
              <a:gd name="T33" fmla="*/ 2147483647 h 1837"/>
              <a:gd name="T34" fmla="*/ 2147483647 w 1665"/>
              <a:gd name="T35" fmla="*/ 2147483647 h 1837"/>
              <a:gd name="T36" fmla="*/ 2147483647 w 1665"/>
              <a:gd name="T37" fmla="*/ 2147483647 h 1837"/>
              <a:gd name="T38" fmla="*/ 2147483647 w 1665"/>
              <a:gd name="T39" fmla="*/ 2147483647 h 1837"/>
              <a:gd name="T40" fmla="*/ 2147483647 w 1665"/>
              <a:gd name="T41" fmla="*/ 2147483647 h 1837"/>
              <a:gd name="T42" fmla="*/ 2147483647 w 1665"/>
              <a:gd name="T43" fmla="*/ 2147483647 h 1837"/>
              <a:gd name="T44" fmla="*/ 0 w 1665"/>
              <a:gd name="T45" fmla="*/ 2147483647 h 1837"/>
              <a:gd name="T46" fmla="*/ 2147483647 w 1665"/>
              <a:gd name="T47" fmla="*/ 2147483647 h 1837"/>
              <a:gd name="T48" fmla="*/ 2147483647 w 1665"/>
              <a:gd name="T49" fmla="*/ 2147483647 h 1837"/>
              <a:gd name="T50" fmla="*/ 2147483647 w 1665"/>
              <a:gd name="T51" fmla="*/ 2147483647 h 1837"/>
              <a:gd name="T52" fmla="*/ 2147483647 w 1665"/>
              <a:gd name="T53" fmla="*/ 2147483647 h 1837"/>
              <a:gd name="T54" fmla="*/ 2147483647 w 1665"/>
              <a:gd name="T55" fmla="*/ 2147483647 h 1837"/>
              <a:gd name="T56" fmla="*/ 2147483647 w 1665"/>
              <a:gd name="T57" fmla="*/ 2147483647 h 1837"/>
              <a:gd name="T58" fmla="*/ 2147483647 w 1665"/>
              <a:gd name="T59" fmla="*/ 2147483647 h 1837"/>
              <a:gd name="T60" fmla="*/ 2147483647 w 1665"/>
              <a:gd name="T61" fmla="*/ 2147483647 h 1837"/>
              <a:gd name="T62" fmla="*/ 2147483647 w 1665"/>
              <a:gd name="T63" fmla="*/ 2147483647 h 1837"/>
              <a:gd name="T64" fmla="*/ 2147483647 w 1665"/>
              <a:gd name="T65" fmla="*/ 2147483647 h 1837"/>
              <a:gd name="T66" fmla="*/ 2147483647 w 1665"/>
              <a:gd name="T67" fmla="*/ 2147483647 h 1837"/>
              <a:gd name="T68" fmla="*/ 2147483647 w 1665"/>
              <a:gd name="T69" fmla="*/ 2147483647 h 1837"/>
              <a:gd name="T70" fmla="*/ 2147483647 w 1665"/>
              <a:gd name="T71" fmla="*/ 2147483647 h 1837"/>
              <a:gd name="T72" fmla="*/ 2147483647 w 1665"/>
              <a:gd name="T73" fmla="*/ 2147483647 h 1837"/>
              <a:gd name="T74" fmla="*/ 2147483647 w 1665"/>
              <a:gd name="T75" fmla="*/ 2147483647 h 1837"/>
              <a:gd name="T76" fmla="*/ 2147483647 w 1665"/>
              <a:gd name="T77" fmla="*/ 2147483647 h 1837"/>
              <a:gd name="T78" fmla="*/ 2147483647 w 1665"/>
              <a:gd name="T79" fmla="*/ 2147483647 h 1837"/>
              <a:gd name="T80" fmla="*/ 2147483647 w 1665"/>
              <a:gd name="T81" fmla="*/ 2147483647 h 1837"/>
              <a:gd name="T82" fmla="*/ 2147483647 w 1665"/>
              <a:gd name="T83" fmla="*/ 2147483647 h 1837"/>
              <a:gd name="T84" fmla="*/ 2147483647 w 1665"/>
              <a:gd name="T85" fmla="*/ 2147483647 h 1837"/>
              <a:gd name="T86" fmla="*/ 2147483647 w 1665"/>
              <a:gd name="T87" fmla="*/ 2147483647 h 1837"/>
              <a:gd name="T88" fmla="*/ 2147483647 w 1665"/>
              <a:gd name="T89" fmla="*/ 2147483647 h 1837"/>
              <a:gd name="T90" fmla="*/ 2147483647 w 1665"/>
              <a:gd name="T91" fmla="*/ 2147483647 h 183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665" h="1837">
                <a:moveTo>
                  <a:pt x="0" y="288"/>
                </a:moveTo>
                <a:lnTo>
                  <a:pt x="1" y="260"/>
                </a:lnTo>
                <a:lnTo>
                  <a:pt x="5" y="231"/>
                </a:lnTo>
                <a:lnTo>
                  <a:pt x="12" y="204"/>
                </a:lnTo>
                <a:lnTo>
                  <a:pt x="23" y="177"/>
                </a:lnTo>
                <a:lnTo>
                  <a:pt x="34" y="152"/>
                </a:lnTo>
                <a:lnTo>
                  <a:pt x="48" y="128"/>
                </a:lnTo>
                <a:lnTo>
                  <a:pt x="65" y="106"/>
                </a:lnTo>
                <a:lnTo>
                  <a:pt x="84" y="85"/>
                </a:lnTo>
                <a:lnTo>
                  <a:pt x="104" y="66"/>
                </a:lnTo>
                <a:lnTo>
                  <a:pt x="127" y="49"/>
                </a:lnTo>
                <a:lnTo>
                  <a:pt x="150" y="35"/>
                </a:lnTo>
                <a:lnTo>
                  <a:pt x="175" y="23"/>
                </a:lnTo>
                <a:lnTo>
                  <a:pt x="202" y="13"/>
                </a:lnTo>
                <a:lnTo>
                  <a:pt x="230" y="6"/>
                </a:lnTo>
                <a:lnTo>
                  <a:pt x="258" y="1"/>
                </a:lnTo>
                <a:lnTo>
                  <a:pt x="288" y="0"/>
                </a:lnTo>
                <a:lnTo>
                  <a:pt x="1377" y="0"/>
                </a:lnTo>
                <a:lnTo>
                  <a:pt x="1406" y="1"/>
                </a:lnTo>
                <a:lnTo>
                  <a:pt x="1435" y="5"/>
                </a:lnTo>
                <a:lnTo>
                  <a:pt x="1462" y="12"/>
                </a:lnTo>
                <a:lnTo>
                  <a:pt x="1489" y="22"/>
                </a:lnTo>
                <a:lnTo>
                  <a:pt x="1514" y="34"/>
                </a:lnTo>
                <a:lnTo>
                  <a:pt x="1538" y="48"/>
                </a:lnTo>
                <a:lnTo>
                  <a:pt x="1560" y="65"/>
                </a:lnTo>
                <a:lnTo>
                  <a:pt x="1581" y="84"/>
                </a:lnTo>
                <a:lnTo>
                  <a:pt x="1599" y="104"/>
                </a:lnTo>
                <a:lnTo>
                  <a:pt x="1616" y="127"/>
                </a:lnTo>
                <a:lnTo>
                  <a:pt x="1630" y="150"/>
                </a:lnTo>
                <a:lnTo>
                  <a:pt x="1643" y="175"/>
                </a:lnTo>
                <a:lnTo>
                  <a:pt x="1652" y="202"/>
                </a:lnTo>
                <a:lnTo>
                  <a:pt x="1660" y="230"/>
                </a:lnTo>
                <a:lnTo>
                  <a:pt x="1664" y="258"/>
                </a:lnTo>
                <a:lnTo>
                  <a:pt x="1665" y="288"/>
                </a:lnTo>
                <a:lnTo>
                  <a:pt x="1665" y="1549"/>
                </a:lnTo>
                <a:lnTo>
                  <a:pt x="1664" y="1578"/>
                </a:lnTo>
                <a:lnTo>
                  <a:pt x="1660" y="1607"/>
                </a:lnTo>
                <a:lnTo>
                  <a:pt x="1653" y="1634"/>
                </a:lnTo>
                <a:lnTo>
                  <a:pt x="1643" y="1661"/>
                </a:lnTo>
                <a:lnTo>
                  <a:pt x="1631" y="1686"/>
                </a:lnTo>
                <a:lnTo>
                  <a:pt x="1617" y="1710"/>
                </a:lnTo>
                <a:lnTo>
                  <a:pt x="1600" y="1732"/>
                </a:lnTo>
                <a:lnTo>
                  <a:pt x="1582" y="1753"/>
                </a:lnTo>
                <a:lnTo>
                  <a:pt x="1562" y="1771"/>
                </a:lnTo>
                <a:lnTo>
                  <a:pt x="1539" y="1788"/>
                </a:lnTo>
                <a:lnTo>
                  <a:pt x="1515" y="1802"/>
                </a:lnTo>
                <a:lnTo>
                  <a:pt x="1490" y="1815"/>
                </a:lnTo>
                <a:lnTo>
                  <a:pt x="1464" y="1824"/>
                </a:lnTo>
                <a:lnTo>
                  <a:pt x="1436" y="1832"/>
                </a:lnTo>
                <a:lnTo>
                  <a:pt x="1408" y="1836"/>
                </a:lnTo>
                <a:lnTo>
                  <a:pt x="1378" y="1837"/>
                </a:lnTo>
                <a:lnTo>
                  <a:pt x="288" y="1837"/>
                </a:lnTo>
                <a:lnTo>
                  <a:pt x="260" y="1836"/>
                </a:lnTo>
                <a:lnTo>
                  <a:pt x="231" y="1832"/>
                </a:lnTo>
                <a:lnTo>
                  <a:pt x="204" y="1825"/>
                </a:lnTo>
                <a:lnTo>
                  <a:pt x="177" y="1815"/>
                </a:lnTo>
                <a:lnTo>
                  <a:pt x="152" y="1803"/>
                </a:lnTo>
                <a:lnTo>
                  <a:pt x="128" y="1789"/>
                </a:lnTo>
                <a:lnTo>
                  <a:pt x="106" y="1772"/>
                </a:lnTo>
                <a:lnTo>
                  <a:pt x="85" y="1754"/>
                </a:lnTo>
                <a:lnTo>
                  <a:pt x="66" y="1734"/>
                </a:lnTo>
                <a:lnTo>
                  <a:pt x="49" y="1711"/>
                </a:lnTo>
                <a:lnTo>
                  <a:pt x="35" y="1687"/>
                </a:lnTo>
                <a:lnTo>
                  <a:pt x="23" y="1662"/>
                </a:lnTo>
                <a:lnTo>
                  <a:pt x="13" y="1636"/>
                </a:lnTo>
                <a:lnTo>
                  <a:pt x="6" y="1608"/>
                </a:lnTo>
                <a:lnTo>
                  <a:pt x="1" y="1580"/>
                </a:lnTo>
                <a:lnTo>
                  <a:pt x="0" y="1550"/>
                </a:lnTo>
                <a:lnTo>
                  <a:pt x="0" y="288"/>
                </a:lnTo>
                <a:close/>
                <a:moveTo>
                  <a:pt x="32" y="1549"/>
                </a:moveTo>
                <a:lnTo>
                  <a:pt x="33" y="1575"/>
                </a:lnTo>
                <a:lnTo>
                  <a:pt x="37" y="1600"/>
                </a:lnTo>
                <a:lnTo>
                  <a:pt x="43" y="1625"/>
                </a:lnTo>
                <a:lnTo>
                  <a:pt x="52" y="1648"/>
                </a:lnTo>
                <a:lnTo>
                  <a:pt x="63" y="1671"/>
                </a:lnTo>
                <a:lnTo>
                  <a:pt x="75" y="1692"/>
                </a:lnTo>
                <a:lnTo>
                  <a:pt x="90" y="1712"/>
                </a:lnTo>
                <a:lnTo>
                  <a:pt x="107" y="1730"/>
                </a:lnTo>
                <a:lnTo>
                  <a:pt x="125" y="1746"/>
                </a:lnTo>
                <a:lnTo>
                  <a:pt x="144" y="1761"/>
                </a:lnTo>
                <a:lnTo>
                  <a:pt x="165" y="1774"/>
                </a:lnTo>
                <a:lnTo>
                  <a:pt x="188" y="1785"/>
                </a:lnTo>
                <a:lnTo>
                  <a:pt x="211" y="1794"/>
                </a:lnTo>
                <a:lnTo>
                  <a:pt x="236" y="1800"/>
                </a:lnTo>
                <a:lnTo>
                  <a:pt x="261" y="1804"/>
                </a:lnTo>
                <a:lnTo>
                  <a:pt x="288" y="1805"/>
                </a:lnTo>
                <a:lnTo>
                  <a:pt x="1377" y="1805"/>
                </a:lnTo>
                <a:lnTo>
                  <a:pt x="1403" y="1804"/>
                </a:lnTo>
                <a:lnTo>
                  <a:pt x="1428" y="1800"/>
                </a:lnTo>
                <a:lnTo>
                  <a:pt x="1453" y="1794"/>
                </a:lnTo>
                <a:lnTo>
                  <a:pt x="1476" y="1785"/>
                </a:lnTo>
                <a:lnTo>
                  <a:pt x="1499" y="1775"/>
                </a:lnTo>
                <a:lnTo>
                  <a:pt x="1520" y="1762"/>
                </a:lnTo>
                <a:lnTo>
                  <a:pt x="1540" y="1747"/>
                </a:lnTo>
                <a:lnTo>
                  <a:pt x="1558" y="1731"/>
                </a:lnTo>
                <a:lnTo>
                  <a:pt x="1574" y="1713"/>
                </a:lnTo>
                <a:lnTo>
                  <a:pt x="1589" y="1693"/>
                </a:lnTo>
                <a:lnTo>
                  <a:pt x="1602" y="1672"/>
                </a:lnTo>
                <a:lnTo>
                  <a:pt x="1613" y="1650"/>
                </a:lnTo>
                <a:lnTo>
                  <a:pt x="1622" y="1626"/>
                </a:lnTo>
                <a:lnTo>
                  <a:pt x="1628" y="1602"/>
                </a:lnTo>
                <a:lnTo>
                  <a:pt x="1632" y="1576"/>
                </a:lnTo>
                <a:lnTo>
                  <a:pt x="1633" y="1549"/>
                </a:lnTo>
                <a:lnTo>
                  <a:pt x="1634" y="289"/>
                </a:lnTo>
                <a:lnTo>
                  <a:pt x="1632" y="263"/>
                </a:lnTo>
                <a:lnTo>
                  <a:pt x="1628" y="237"/>
                </a:lnTo>
                <a:lnTo>
                  <a:pt x="1622" y="213"/>
                </a:lnTo>
                <a:lnTo>
                  <a:pt x="1613" y="189"/>
                </a:lnTo>
                <a:lnTo>
                  <a:pt x="1603" y="167"/>
                </a:lnTo>
                <a:lnTo>
                  <a:pt x="1590" y="146"/>
                </a:lnTo>
                <a:lnTo>
                  <a:pt x="1575" y="126"/>
                </a:lnTo>
                <a:lnTo>
                  <a:pt x="1559" y="108"/>
                </a:lnTo>
                <a:lnTo>
                  <a:pt x="1541" y="91"/>
                </a:lnTo>
                <a:lnTo>
                  <a:pt x="1521" y="76"/>
                </a:lnTo>
                <a:lnTo>
                  <a:pt x="1500" y="64"/>
                </a:lnTo>
                <a:lnTo>
                  <a:pt x="1478" y="52"/>
                </a:lnTo>
                <a:lnTo>
                  <a:pt x="1455" y="44"/>
                </a:lnTo>
                <a:lnTo>
                  <a:pt x="1430" y="37"/>
                </a:lnTo>
                <a:lnTo>
                  <a:pt x="1404" y="33"/>
                </a:lnTo>
                <a:lnTo>
                  <a:pt x="1377" y="32"/>
                </a:lnTo>
                <a:lnTo>
                  <a:pt x="289" y="32"/>
                </a:lnTo>
                <a:lnTo>
                  <a:pt x="263" y="33"/>
                </a:lnTo>
                <a:lnTo>
                  <a:pt x="237" y="37"/>
                </a:lnTo>
                <a:lnTo>
                  <a:pt x="213" y="43"/>
                </a:lnTo>
                <a:lnTo>
                  <a:pt x="189" y="52"/>
                </a:lnTo>
                <a:lnTo>
                  <a:pt x="167" y="63"/>
                </a:lnTo>
                <a:lnTo>
                  <a:pt x="146" y="75"/>
                </a:lnTo>
                <a:lnTo>
                  <a:pt x="126" y="90"/>
                </a:lnTo>
                <a:lnTo>
                  <a:pt x="108" y="107"/>
                </a:lnTo>
                <a:lnTo>
                  <a:pt x="91" y="125"/>
                </a:lnTo>
                <a:lnTo>
                  <a:pt x="76" y="144"/>
                </a:lnTo>
                <a:lnTo>
                  <a:pt x="64" y="165"/>
                </a:lnTo>
                <a:lnTo>
                  <a:pt x="52" y="188"/>
                </a:lnTo>
                <a:lnTo>
                  <a:pt x="44" y="211"/>
                </a:lnTo>
                <a:lnTo>
                  <a:pt x="37" y="236"/>
                </a:lnTo>
                <a:lnTo>
                  <a:pt x="33" y="261"/>
                </a:lnTo>
                <a:lnTo>
                  <a:pt x="32" y="288"/>
                </a:lnTo>
                <a:lnTo>
                  <a:pt x="32" y="1549"/>
                </a:lnTo>
                <a:close/>
              </a:path>
            </a:pathLst>
          </a:custGeom>
          <a:solidFill>
            <a:srgbClr val="0000CC"/>
          </a:solidFill>
          <a:ln w="0" cap="flat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8" r="1900"/>
          <a:stretch>
            <a:fillRect/>
          </a:stretch>
        </p:blipFill>
        <p:spPr bwMode="auto">
          <a:xfrm>
            <a:off x="832353" y="5397677"/>
            <a:ext cx="2128441" cy="9448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06" y="4345173"/>
            <a:ext cx="1837860" cy="11474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AutoShape 2"/>
          <p:cNvSpPr>
            <a:spLocks noChangeAspect="1" noChangeArrowheads="1"/>
          </p:cNvSpPr>
          <p:nvPr/>
        </p:nvSpPr>
        <p:spPr bwMode="auto">
          <a:xfrm>
            <a:off x="6469063" y="1033314"/>
            <a:ext cx="2447925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7" name="AutoShape 3"/>
          <p:cNvSpPr>
            <a:spLocks noChangeAspect="1" noChangeArrowheads="1" noTextEdit="1"/>
          </p:cNvSpPr>
          <p:nvPr/>
        </p:nvSpPr>
        <p:spPr bwMode="auto">
          <a:xfrm>
            <a:off x="3294063" y="3829809"/>
            <a:ext cx="258127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Rectangle 6"/>
          <p:cNvSpPr>
            <a:spLocks noChangeArrowheads="1"/>
          </p:cNvSpPr>
          <p:nvPr/>
        </p:nvSpPr>
        <p:spPr bwMode="auto">
          <a:xfrm>
            <a:off x="4148138" y="3998085"/>
            <a:ext cx="10080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700" b="1">
                <a:solidFill>
                  <a:srgbClr val="000000"/>
                </a:solidFill>
                <a:latin typeface="Georgia" pitchFamily="18" charset="0"/>
              </a:rPr>
              <a:t>Energy</a:t>
            </a:r>
            <a:endParaRPr lang="en-US" altLang="en-US"/>
          </a:p>
        </p:txBody>
      </p:sp>
      <p:sp>
        <p:nvSpPr>
          <p:cNvPr id="49" name="Rectangle 7"/>
          <p:cNvSpPr>
            <a:spLocks noChangeArrowheads="1"/>
          </p:cNvSpPr>
          <p:nvPr/>
        </p:nvSpPr>
        <p:spPr bwMode="auto">
          <a:xfrm>
            <a:off x="3319463" y="4291772"/>
            <a:ext cx="2663825" cy="31750"/>
          </a:xfrm>
          <a:prstGeom prst="rect">
            <a:avLst/>
          </a:prstGeom>
          <a:solidFill>
            <a:srgbClr val="FFC000"/>
          </a:solidFill>
          <a:ln w="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0" name="Freeform 8"/>
          <p:cNvSpPr>
            <a:spLocks noEditPoints="1"/>
          </p:cNvSpPr>
          <p:nvPr/>
        </p:nvSpPr>
        <p:spPr bwMode="auto">
          <a:xfrm>
            <a:off x="3303588" y="3939347"/>
            <a:ext cx="2701925" cy="2540413"/>
          </a:xfrm>
          <a:custGeom>
            <a:avLst/>
            <a:gdLst>
              <a:gd name="T0" fmla="*/ 2147483647 w 1620"/>
              <a:gd name="T1" fmla="*/ 2147483647 h 1717"/>
              <a:gd name="T2" fmla="*/ 2147483647 w 1620"/>
              <a:gd name="T3" fmla="*/ 2147483647 h 1717"/>
              <a:gd name="T4" fmla="*/ 2147483647 w 1620"/>
              <a:gd name="T5" fmla="*/ 2147483647 h 1717"/>
              <a:gd name="T6" fmla="*/ 2147483647 w 1620"/>
              <a:gd name="T7" fmla="*/ 2147483647 h 1717"/>
              <a:gd name="T8" fmla="*/ 2147483647 w 1620"/>
              <a:gd name="T9" fmla="*/ 0 h 1717"/>
              <a:gd name="T10" fmla="*/ 2147483647 w 1620"/>
              <a:gd name="T11" fmla="*/ 0 h 1717"/>
              <a:gd name="T12" fmla="*/ 2147483647 w 1620"/>
              <a:gd name="T13" fmla="*/ 2147483647 h 1717"/>
              <a:gd name="T14" fmla="*/ 2147483647 w 1620"/>
              <a:gd name="T15" fmla="*/ 2147483647 h 1717"/>
              <a:gd name="T16" fmla="*/ 2147483647 w 1620"/>
              <a:gd name="T17" fmla="*/ 2147483647 h 1717"/>
              <a:gd name="T18" fmla="*/ 2147483647 w 1620"/>
              <a:gd name="T19" fmla="*/ 2147483647 h 1717"/>
              <a:gd name="T20" fmla="*/ 2147483647 w 1620"/>
              <a:gd name="T21" fmla="*/ 2147483647 h 1717"/>
              <a:gd name="T22" fmla="*/ 2147483647 w 1620"/>
              <a:gd name="T23" fmla="*/ 2147483647 h 1717"/>
              <a:gd name="T24" fmla="*/ 2147483647 w 1620"/>
              <a:gd name="T25" fmla="*/ 2147483647 h 1717"/>
              <a:gd name="T26" fmla="*/ 2147483647 w 1620"/>
              <a:gd name="T27" fmla="*/ 2147483647 h 1717"/>
              <a:gd name="T28" fmla="*/ 2147483647 w 1620"/>
              <a:gd name="T29" fmla="*/ 2147483647 h 1717"/>
              <a:gd name="T30" fmla="*/ 2147483647 w 1620"/>
              <a:gd name="T31" fmla="*/ 2147483647 h 1717"/>
              <a:gd name="T32" fmla="*/ 2147483647 w 1620"/>
              <a:gd name="T33" fmla="*/ 2147483647 h 1717"/>
              <a:gd name="T34" fmla="*/ 2147483647 w 1620"/>
              <a:gd name="T35" fmla="*/ 2147483647 h 1717"/>
              <a:gd name="T36" fmla="*/ 2147483647 w 1620"/>
              <a:gd name="T37" fmla="*/ 2147483647 h 1717"/>
              <a:gd name="T38" fmla="*/ 2147483647 w 1620"/>
              <a:gd name="T39" fmla="*/ 2147483647 h 1717"/>
              <a:gd name="T40" fmla="*/ 0 w 1620"/>
              <a:gd name="T41" fmla="*/ 2147483647 h 1717"/>
              <a:gd name="T42" fmla="*/ 2147483647 w 1620"/>
              <a:gd name="T43" fmla="*/ 2147483647 h 1717"/>
              <a:gd name="T44" fmla="*/ 2147483647 w 1620"/>
              <a:gd name="T45" fmla="*/ 2147483647 h 1717"/>
              <a:gd name="T46" fmla="*/ 2147483647 w 1620"/>
              <a:gd name="T47" fmla="*/ 2147483647 h 1717"/>
              <a:gd name="T48" fmla="*/ 2147483647 w 1620"/>
              <a:gd name="T49" fmla="*/ 2147483647 h 1717"/>
              <a:gd name="T50" fmla="*/ 2147483647 w 1620"/>
              <a:gd name="T51" fmla="*/ 2147483647 h 1717"/>
              <a:gd name="T52" fmla="*/ 2147483647 w 1620"/>
              <a:gd name="T53" fmla="*/ 2147483647 h 1717"/>
              <a:gd name="T54" fmla="*/ 2147483647 w 1620"/>
              <a:gd name="T55" fmla="*/ 2147483647 h 1717"/>
              <a:gd name="T56" fmla="*/ 2147483647 w 1620"/>
              <a:gd name="T57" fmla="*/ 2147483647 h 1717"/>
              <a:gd name="T58" fmla="*/ 2147483647 w 1620"/>
              <a:gd name="T59" fmla="*/ 2147483647 h 1717"/>
              <a:gd name="T60" fmla="*/ 2147483647 w 1620"/>
              <a:gd name="T61" fmla="*/ 2147483647 h 1717"/>
              <a:gd name="T62" fmla="*/ 2147483647 w 1620"/>
              <a:gd name="T63" fmla="*/ 2147483647 h 1717"/>
              <a:gd name="T64" fmla="*/ 2147483647 w 1620"/>
              <a:gd name="T65" fmla="*/ 2147483647 h 1717"/>
              <a:gd name="T66" fmla="*/ 2147483647 w 1620"/>
              <a:gd name="T67" fmla="*/ 2147483647 h 1717"/>
              <a:gd name="T68" fmla="*/ 2147483647 w 1620"/>
              <a:gd name="T69" fmla="*/ 2147483647 h 1717"/>
              <a:gd name="T70" fmla="*/ 2147483647 w 1620"/>
              <a:gd name="T71" fmla="*/ 2147483647 h 1717"/>
              <a:gd name="T72" fmla="*/ 2147483647 w 1620"/>
              <a:gd name="T73" fmla="*/ 2147483647 h 1717"/>
              <a:gd name="T74" fmla="*/ 2147483647 w 1620"/>
              <a:gd name="T75" fmla="*/ 2147483647 h 1717"/>
              <a:gd name="T76" fmla="*/ 2147483647 w 1620"/>
              <a:gd name="T77" fmla="*/ 2147483647 h 1717"/>
              <a:gd name="T78" fmla="*/ 2147483647 w 1620"/>
              <a:gd name="T79" fmla="*/ 2147483647 h 1717"/>
              <a:gd name="T80" fmla="*/ 2147483647 w 1620"/>
              <a:gd name="T81" fmla="*/ 2147483647 h 1717"/>
              <a:gd name="T82" fmla="*/ 2147483647 w 1620"/>
              <a:gd name="T83" fmla="*/ 2147483647 h 1717"/>
              <a:gd name="T84" fmla="*/ 2147483647 w 1620"/>
              <a:gd name="T85" fmla="*/ 2147483647 h 171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620" h="1717">
                <a:moveTo>
                  <a:pt x="0" y="246"/>
                </a:moveTo>
                <a:lnTo>
                  <a:pt x="0" y="221"/>
                </a:lnTo>
                <a:lnTo>
                  <a:pt x="5" y="196"/>
                </a:lnTo>
                <a:lnTo>
                  <a:pt x="11" y="176"/>
                </a:lnTo>
                <a:lnTo>
                  <a:pt x="17" y="151"/>
                </a:lnTo>
                <a:lnTo>
                  <a:pt x="28" y="131"/>
                </a:lnTo>
                <a:lnTo>
                  <a:pt x="45" y="110"/>
                </a:lnTo>
                <a:lnTo>
                  <a:pt x="79" y="70"/>
                </a:lnTo>
                <a:lnTo>
                  <a:pt x="119" y="40"/>
                </a:lnTo>
                <a:lnTo>
                  <a:pt x="141" y="30"/>
                </a:lnTo>
                <a:lnTo>
                  <a:pt x="170" y="20"/>
                </a:lnTo>
                <a:lnTo>
                  <a:pt x="192" y="10"/>
                </a:lnTo>
                <a:lnTo>
                  <a:pt x="221" y="5"/>
                </a:lnTo>
                <a:lnTo>
                  <a:pt x="249" y="0"/>
                </a:lnTo>
                <a:lnTo>
                  <a:pt x="277" y="0"/>
                </a:lnTo>
                <a:lnTo>
                  <a:pt x="1337" y="0"/>
                </a:lnTo>
                <a:lnTo>
                  <a:pt x="1365" y="0"/>
                </a:lnTo>
                <a:lnTo>
                  <a:pt x="1393" y="5"/>
                </a:lnTo>
                <a:lnTo>
                  <a:pt x="1422" y="10"/>
                </a:lnTo>
                <a:lnTo>
                  <a:pt x="1444" y="15"/>
                </a:lnTo>
                <a:lnTo>
                  <a:pt x="1467" y="25"/>
                </a:lnTo>
                <a:lnTo>
                  <a:pt x="1495" y="40"/>
                </a:lnTo>
                <a:lnTo>
                  <a:pt x="1535" y="70"/>
                </a:lnTo>
                <a:lnTo>
                  <a:pt x="1569" y="105"/>
                </a:lnTo>
                <a:lnTo>
                  <a:pt x="1586" y="126"/>
                </a:lnTo>
                <a:lnTo>
                  <a:pt x="1597" y="151"/>
                </a:lnTo>
                <a:lnTo>
                  <a:pt x="1603" y="171"/>
                </a:lnTo>
                <a:lnTo>
                  <a:pt x="1614" y="196"/>
                </a:lnTo>
                <a:lnTo>
                  <a:pt x="1614" y="221"/>
                </a:lnTo>
                <a:lnTo>
                  <a:pt x="1620" y="246"/>
                </a:lnTo>
                <a:lnTo>
                  <a:pt x="1620" y="1466"/>
                </a:lnTo>
                <a:lnTo>
                  <a:pt x="1614" y="1491"/>
                </a:lnTo>
                <a:lnTo>
                  <a:pt x="1614" y="1516"/>
                </a:lnTo>
                <a:lnTo>
                  <a:pt x="1603" y="1541"/>
                </a:lnTo>
                <a:lnTo>
                  <a:pt x="1597" y="1561"/>
                </a:lnTo>
                <a:lnTo>
                  <a:pt x="1586" y="1581"/>
                </a:lnTo>
                <a:lnTo>
                  <a:pt x="1569" y="1607"/>
                </a:lnTo>
                <a:lnTo>
                  <a:pt x="1535" y="1642"/>
                </a:lnTo>
                <a:lnTo>
                  <a:pt x="1495" y="1672"/>
                </a:lnTo>
                <a:lnTo>
                  <a:pt x="1473" y="1687"/>
                </a:lnTo>
                <a:lnTo>
                  <a:pt x="1444" y="1697"/>
                </a:lnTo>
                <a:lnTo>
                  <a:pt x="1422" y="1702"/>
                </a:lnTo>
                <a:lnTo>
                  <a:pt x="1393" y="1712"/>
                </a:lnTo>
                <a:lnTo>
                  <a:pt x="1365" y="1712"/>
                </a:lnTo>
                <a:lnTo>
                  <a:pt x="1337" y="1717"/>
                </a:lnTo>
                <a:lnTo>
                  <a:pt x="277" y="1717"/>
                </a:lnTo>
                <a:lnTo>
                  <a:pt x="249" y="1712"/>
                </a:lnTo>
                <a:lnTo>
                  <a:pt x="221" y="1712"/>
                </a:lnTo>
                <a:lnTo>
                  <a:pt x="198" y="1702"/>
                </a:lnTo>
                <a:lnTo>
                  <a:pt x="170" y="1697"/>
                </a:lnTo>
                <a:lnTo>
                  <a:pt x="147" y="1687"/>
                </a:lnTo>
                <a:lnTo>
                  <a:pt x="124" y="1672"/>
                </a:lnTo>
                <a:lnTo>
                  <a:pt x="79" y="1642"/>
                </a:lnTo>
                <a:lnTo>
                  <a:pt x="45" y="1607"/>
                </a:lnTo>
                <a:lnTo>
                  <a:pt x="34" y="1586"/>
                </a:lnTo>
                <a:lnTo>
                  <a:pt x="22" y="1561"/>
                </a:lnTo>
                <a:lnTo>
                  <a:pt x="11" y="1541"/>
                </a:lnTo>
                <a:lnTo>
                  <a:pt x="5" y="1516"/>
                </a:lnTo>
                <a:lnTo>
                  <a:pt x="0" y="1491"/>
                </a:lnTo>
                <a:lnTo>
                  <a:pt x="0" y="1466"/>
                </a:lnTo>
                <a:lnTo>
                  <a:pt x="0" y="246"/>
                </a:lnTo>
                <a:close/>
                <a:moveTo>
                  <a:pt x="34" y="1466"/>
                </a:moveTo>
                <a:lnTo>
                  <a:pt x="34" y="1486"/>
                </a:lnTo>
                <a:lnTo>
                  <a:pt x="34" y="1511"/>
                </a:lnTo>
                <a:lnTo>
                  <a:pt x="45" y="1531"/>
                </a:lnTo>
                <a:lnTo>
                  <a:pt x="51" y="1551"/>
                </a:lnTo>
                <a:lnTo>
                  <a:pt x="62" y="1571"/>
                </a:lnTo>
                <a:lnTo>
                  <a:pt x="73" y="1586"/>
                </a:lnTo>
                <a:lnTo>
                  <a:pt x="107" y="1622"/>
                </a:lnTo>
                <a:lnTo>
                  <a:pt x="102" y="1622"/>
                </a:lnTo>
                <a:lnTo>
                  <a:pt x="141" y="1647"/>
                </a:lnTo>
                <a:lnTo>
                  <a:pt x="158" y="1657"/>
                </a:lnTo>
                <a:lnTo>
                  <a:pt x="181" y="1667"/>
                </a:lnTo>
                <a:lnTo>
                  <a:pt x="204" y="1677"/>
                </a:lnTo>
                <a:lnTo>
                  <a:pt x="226" y="1682"/>
                </a:lnTo>
                <a:lnTo>
                  <a:pt x="255" y="1682"/>
                </a:lnTo>
                <a:lnTo>
                  <a:pt x="277" y="1687"/>
                </a:lnTo>
                <a:lnTo>
                  <a:pt x="1337" y="1687"/>
                </a:lnTo>
                <a:lnTo>
                  <a:pt x="1359" y="1682"/>
                </a:lnTo>
                <a:lnTo>
                  <a:pt x="1388" y="1682"/>
                </a:lnTo>
                <a:lnTo>
                  <a:pt x="1410" y="1677"/>
                </a:lnTo>
                <a:lnTo>
                  <a:pt x="1433" y="1667"/>
                </a:lnTo>
                <a:lnTo>
                  <a:pt x="1456" y="1657"/>
                </a:lnTo>
                <a:lnTo>
                  <a:pt x="1473" y="1647"/>
                </a:lnTo>
                <a:lnTo>
                  <a:pt x="1512" y="1622"/>
                </a:lnTo>
                <a:lnTo>
                  <a:pt x="1541" y="1586"/>
                </a:lnTo>
                <a:lnTo>
                  <a:pt x="1552" y="1571"/>
                </a:lnTo>
                <a:lnTo>
                  <a:pt x="1563" y="1551"/>
                </a:lnTo>
                <a:lnTo>
                  <a:pt x="1575" y="1531"/>
                </a:lnTo>
                <a:lnTo>
                  <a:pt x="1580" y="1511"/>
                </a:lnTo>
                <a:lnTo>
                  <a:pt x="1580" y="1491"/>
                </a:lnTo>
                <a:lnTo>
                  <a:pt x="1586" y="1466"/>
                </a:lnTo>
                <a:lnTo>
                  <a:pt x="1586" y="246"/>
                </a:lnTo>
                <a:lnTo>
                  <a:pt x="1580" y="226"/>
                </a:lnTo>
                <a:lnTo>
                  <a:pt x="1580" y="206"/>
                </a:lnTo>
                <a:lnTo>
                  <a:pt x="1575" y="181"/>
                </a:lnTo>
                <a:lnTo>
                  <a:pt x="1563" y="161"/>
                </a:lnTo>
                <a:lnTo>
                  <a:pt x="1552" y="146"/>
                </a:lnTo>
                <a:lnTo>
                  <a:pt x="1541" y="126"/>
                </a:lnTo>
                <a:lnTo>
                  <a:pt x="1512" y="90"/>
                </a:lnTo>
                <a:lnTo>
                  <a:pt x="1512" y="95"/>
                </a:lnTo>
                <a:lnTo>
                  <a:pt x="1473" y="65"/>
                </a:lnTo>
                <a:lnTo>
                  <a:pt x="1456" y="55"/>
                </a:lnTo>
                <a:lnTo>
                  <a:pt x="1433" y="45"/>
                </a:lnTo>
                <a:lnTo>
                  <a:pt x="1410" y="40"/>
                </a:lnTo>
                <a:lnTo>
                  <a:pt x="1388" y="30"/>
                </a:lnTo>
                <a:lnTo>
                  <a:pt x="1365" y="30"/>
                </a:lnTo>
                <a:lnTo>
                  <a:pt x="1337" y="30"/>
                </a:lnTo>
                <a:lnTo>
                  <a:pt x="277" y="30"/>
                </a:lnTo>
                <a:lnTo>
                  <a:pt x="255" y="30"/>
                </a:lnTo>
                <a:lnTo>
                  <a:pt x="232" y="30"/>
                </a:lnTo>
                <a:lnTo>
                  <a:pt x="204" y="40"/>
                </a:lnTo>
                <a:lnTo>
                  <a:pt x="181" y="45"/>
                </a:lnTo>
                <a:lnTo>
                  <a:pt x="164" y="55"/>
                </a:lnTo>
                <a:lnTo>
                  <a:pt x="141" y="65"/>
                </a:lnTo>
                <a:lnTo>
                  <a:pt x="102" y="95"/>
                </a:lnTo>
                <a:lnTo>
                  <a:pt x="107" y="90"/>
                </a:lnTo>
                <a:lnTo>
                  <a:pt x="73" y="126"/>
                </a:lnTo>
                <a:lnTo>
                  <a:pt x="62" y="141"/>
                </a:lnTo>
                <a:lnTo>
                  <a:pt x="51" y="161"/>
                </a:lnTo>
                <a:lnTo>
                  <a:pt x="45" y="181"/>
                </a:lnTo>
                <a:lnTo>
                  <a:pt x="34" y="201"/>
                </a:lnTo>
                <a:lnTo>
                  <a:pt x="34" y="226"/>
                </a:lnTo>
                <a:lnTo>
                  <a:pt x="34" y="246"/>
                </a:lnTo>
                <a:lnTo>
                  <a:pt x="34" y="1466"/>
                </a:lnTo>
                <a:close/>
              </a:path>
            </a:pathLst>
          </a:custGeom>
          <a:solidFill>
            <a:srgbClr val="0000CC"/>
          </a:solidFill>
          <a:ln w="0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" name="Picture 31" descr="http://www.omron.co.jp/press/2005/03/img/h0310a-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48" y="1904147"/>
            <a:ext cx="2425685" cy="1867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6" descr="http://www.crunchgear.com/wp-content/uploads/2008/07/solar_pane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698" y="4491652"/>
            <a:ext cx="2495224" cy="1805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8" descr="Airplane W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665" y="4554060"/>
            <a:ext cx="2375238" cy="1781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6273800" y="4283834"/>
            <a:ext cx="2517775" cy="31750"/>
          </a:xfrm>
          <a:prstGeom prst="rect">
            <a:avLst/>
          </a:prstGeom>
          <a:solidFill>
            <a:srgbClr val="FFC000"/>
          </a:solidFill>
          <a:ln w="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" name="Freeform 8"/>
          <p:cNvSpPr>
            <a:spLocks noEditPoints="1"/>
          </p:cNvSpPr>
          <p:nvPr/>
        </p:nvSpPr>
        <p:spPr bwMode="auto">
          <a:xfrm>
            <a:off x="6246813" y="3939347"/>
            <a:ext cx="2571750" cy="2540413"/>
          </a:xfrm>
          <a:custGeom>
            <a:avLst/>
            <a:gdLst>
              <a:gd name="T0" fmla="*/ 2147483647 w 1620"/>
              <a:gd name="T1" fmla="*/ 2147483647 h 1717"/>
              <a:gd name="T2" fmla="*/ 2147483647 w 1620"/>
              <a:gd name="T3" fmla="*/ 2147483647 h 1717"/>
              <a:gd name="T4" fmla="*/ 2147483647 w 1620"/>
              <a:gd name="T5" fmla="*/ 2147483647 h 1717"/>
              <a:gd name="T6" fmla="*/ 2147483647 w 1620"/>
              <a:gd name="T7" fmla="*/ 2147483647 h 1717"/>
              <a:gd name="T8" fmla="*/ 2147483647 w 1620"/>
              <a:gd name="T9" fmla="*/ 0 h 1717"/>
              <a:gd name="T10" fmla="*/ 2147483647 w 1620"/>
              <a:gd name="T11" fmla="*/ 0 h 1717"/>
              <a:gd name="T12" fmla="*/ 2147483647 w 1620"/>
              <a:gd name="T13" fmla="*/ 2147483647 h 1717"/>
              <a:gd name="T14" fmla="*/ 2147483647 w 1620"/>
              <a:gd name="T15" fmla="*/ 2147483647 h 1717"/>
              <a:gd name="T16" fmla="*/ 2147483647 w 1620"/>
              <a:gd name="T17" fmla="*/ 2147483647 h 1717"/>
              <a:gd name="T18" fmla="*/ 2147483647 w 1620"/>
              <a:gd name="T19" fmla="*/ 2147483647 h 1717"/>
              <a:gd name="T20" fmla="*/ 2147483647 w 1620"/>
              <a:gd name="T21" fmla="*/ 2147483647 h 1717"/>
              <a:gd name="T22" fmla="*/ 2147483647 w 1620"/>
              <a:gd name="T23" fmla="*/ 2147483647 h 1717"/>
              <a:gd name="T24" fmla="*/ 2147483647 w 1620"/>
              <a:gd name="T25" fmla="*/ 2147483647 h 1717"/>
              <a:gd name="T26" fmla="*/ 2147483647 w 1620"/>
              <a:gd name="T27" fmla="*/ 2147483647 h 1717"/>
              <a:gd name="T28" fmla="*/ 2147483647 w 1620"/>
              <a:gd name="T29" fmla="*/ 2147483647 h 1717"/>
              <a:gd name="T30" fmla="*/ 2147483647 w 1620"/>
              <a:gd name="T31" fmla="*/ 2147483647 h 1717"/>
              <a:gd name="T32" fmla="*/ 2147483647 w 1620"/>
              <a:gd name="T33" fmla="*/ 2147483647 h 1717"/>
              <a:gd name="T34" fmla="*/ 2147483647 w 1620"/>
              <a:gd name="T35" fmla="*/ 2147483647 h 1717"/>
              <a:gd name="T36" fmla="*/ 2147483647 w 1620"/>
              <a:gd name="T37" fmla="*/ 2147483647 h 1717"/>
              <a:gd name="T38" fmla="*/ 2147483647 w 1620"/>
              <a:gd name="T39" fmla="*/ 2147483647 h 1717"/>
              <a:gd name="T40" fmla="*/ 0 w 1620"/>
              <a:gd name="T41" fmla="*/ 2147483647 h 1717"/>
              <a:gd name="T42" fmla="*/ 2147483647 w 1620"/>
              <a:gd name="T43" fmla="*/ 2147483647 h 1717"/>
              <a:gd name="T44" fmla="*/ 2147483647 w 1620"/>
              <a:gd name="T45" fmla="*/ 2147483647 h 1717"/>
              <a:gd name="T46" fmla="*/ 2147483647 w 1620"/>
              <a:gd name="T47" fmla="*/ 2147483647 h 1717"/>
              <a:gd name="T48" fmla="*/ 2147483647 w 1620"/>
              <a:gd name="T49" fmla="*/ 2147483647 h 1717"/>
              <a:gd name="T50" fmla="*/ 2147483647 w 1620"/>
              <a:gd name="T51" fmla="*/ 2147483647 h 1717"/>
              <a:gd name="T52" fmla="*/ 2147483647 w 1620"/>
              <a:gd name="T53" fmla="*/ 2147483647 h 1717"/>
              <a:gd name="T54" fmla="*/ 2147483647 w 1620"/>
              <a:gd name="T55" fmla="*/ 2147483647 h 1717"/>
              <a:gd name="T56" fmla="*/ 2147483647 w 1620"/>
              <a:gd name="T57" fmla="*/ 2147483647 h 1717"/>
              <a:gd name="T58" fmla="*/ 2147483647 w 1620"/>
              <a:gd name="T59" fmla="*/ 2147483647 h 1717"/>
              <a:gd name="T60" fmla="*/ 2147483647 w 1620"/>
              <a:gd name="T61" fmla="*/ 2147483647 h 1717"/>
              <a:gd name="T62" fmla="*/ 2147483647 w 1620"/>
              <a:gd name="T63" fmla="*/ 2147483647 h 1717"/>
              <a:gd name="T64" fmla="*/ 2147483647 w 1620"/>
              <a:gd name="T65" fmla="*/ 2147483647 h 1717"/>
              <a:gd name="T66" fmla="*/ 2147483647 w 1620"/>
              <a:gd name="T67" fmla="*/ 2147483647 h 1717"/>
              <a:gd name="T68" fmla="*/ 2147483647 w 1620"/>
              <a:gd name="T69" fmla="*/ 2147483647 h 1717"/>
              <a:gd name="T70" fmla="*/ 2147483647 w 1620"/>
              <a:gd name="T71" fmla="*/ 2147483647 h 1717"/>
              <a:gd name="T72" fmla="*/ 2147483647 w 1620"/>
              <a:gd name="T73" fmla="*/ 2147483647 h 1717"/>
              <a:gd name="T74" fmla="*/ 2147483647 w 1620"/>
              <a:gd name="T75" fmla="*/ 2147483647 h 1717"/>
              <a:gd name="T76" fmla="*/ 2147483647 w 1620"/>
              <a:gd name="T77" fmla="*/ 2147483647 h 1717"/>
              <a:gd name="T78" fmla="*/ 2147483647 w 1620"/>
              <a:gd name="T79" fmla="*/ 2147483647 h 1717"/>
              <a:gd name="T80" fmla="*/ 2147483647 w 1620"/>
              <a:gd name="T81" fmla="*/ 2147483647 h 1717"/>
              <a:gd name="T82" fmla="*/ 2147483647 w 1620"/>
              <a:gd name="T83" fmla="*/ 2147483647 h 1717"/>
              <a:gd name="T84" fmla="*/ 2147483647 w 1620"/>
              <a:gd name="T85" fmla="*/ 2147483647 h 171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620" h="1717">
                <a:moveTo>
                  <a:pt x="0" y="246"/>
                </a:moveTo>
                <a:lnTo>
                  <a:pt x="0" y="221"/>
                </a:lnTo>
                <a:lnTo>
                  <a:pt x="5" y="196"/>
                </a:lnTo>
                <a:lnTo>
                  <a:pt x="11" y="176"/>
                </a:lnTo>
                <a:lnTo>
                  <a:pt x="17" y="151"/>
                </a:lnTo>
                <a:lnTo>
                  <a:pt x="28" y="131"/>
                </a:lnTo>
                <a:lnTo>
                  <a:pt x="45" y="110"/>
                </a:lnTo>
                <a:lnTo>
                  <a:pt x="79" y="70"/>
                </a:lnTo>
                <a:lnTo>
                  <a:pt x="119" y="40"/>
                </a:lnTo>
                <a:lnTo>
                  <a:pt x="141" y="30"/>
                </a:lnTo>
                <a:lnTo>
                  <a:pt x="170" y="20"/>
                </a:lnTo>
                <a:lnTo>
                  <a:pt x="192" y="10"/>
                </a:lnTo>
                <a:lnTo>
                  <a:pt x="221" y="5"/>
                </a:lnTo>
                <a:lnTo>
                  <a:pt x="249" y="0"/>
                </a:lnTo>
                <a:lnTo>
                  <a:pt x="277" y="0"/>
                </a:lnTo>
                <a:lnTo>
                  <a:pt x="1337" y="0"/>
                </a:lnTo>
                <a:lnTo>
                  <a:pt x="1365" y="0"/>
                </a:lnTo>
                <a:lnTo>
                  <a:pt x="1393" y="5"/>
                </a:lnTo>
                <a:lnTo>
                  <a:pt x="1422" y="10"/>
                </a:lnTo>
                <a:lnTo>
                  <a:pt x="1444" y="15"/>
                </a:lnTo>
                <a:lnTo>
                  <a:pt x="1467" y="25"/>
                </a:lnTo>
                <a:lnTo>
                  <a:pt x="1495" y="40"/>
                </a:lnTo>
                <a:lnTo>
                  <a:pt x="1535" y="70"/>
                </a:lnTo>
                <a:lnTo>
                  <a:pt x="1569" y="105"/>
                </a:lnTo>
                <a:lnTo>
                  <a:pt x="1586" y="126"/>
                </a:lnTo>
                <a:lnTo>
                  <a:pt x="1597" y="151"/>
                </a:lnTo>
                <a:lnTo>
                  <a:pt x="1603" y="171"/>
                </a:lnTo>
                <a:lnTo>
                  <a:pt x="1614" y="196"/>
                </a:lnTo>
                <a:lnTo>
                  <a:pt x="1614" y="221"/>
                </a:lnTo>
                <a:lnTo>
                  <a:pt x="1620" y="246"/>
                </a:lnTo>
                <a:lnTo>
                  <a:pt x="1620" y="1466"/>
                </a:lnTo>
                <a:lnTo>
                  <a:pt x="1614" y="1491"/>
                </a:lnTo>
                <a:lnTo>
                  <a:pt x="1614" y="1516"/>
                </a:lnTo>
                <a:lnTo>
                  <a:pt x="1603" y="1541"/>
                </a:lnTo>
                <a:lnTo>
                  <a:pt x="1597" y="1561"/>
                </a:lnTo>
                <a:lnTo>
                  <a:pt x="1586" y="1581"/>
                </a:lnTo>
                <a:lnTo>
                  <a:pt x="1569" y="1607"/>
                </a:lnTo>
                <a:lnTo>
                  <a:pt x="1535" y="1642"/>
                </a:lnTo>
                <a:lnTo>
                  <a:pt x="1495" y="1672"/>
                </a:lnTo>
                <a:lnTo>
                  <a:pt x="1473" y="1687"/>
                </a:lnTo>
                <a:lnTo>
                  <a:pt x="1444" y="1697"/>
                </a:lnTo>
                <a:lnTo>
                  <a:pt x="1422" y="1702"/>
                </a:lnTo>
                <a:lnTo>
                  <a:pt x="1393" y="1712"/>
                </a:lnTo>
                <a:lnTo>
                  <a:pt x="1365" y="1712"/>
                </a:lnTo>
                <a:lnTo>
                  <a:pt x="1337" y="1717"/>
                </a:lnTo>
                <a:lnTo>
                  <a:pt x="277" y="1717"/>
                </a:lnTo>
                <a:lnTo>
                  <a:pt x="249" y="1712"/>
                </a:lnTo>
                <a:lnTo>
                  <a:pt x="221" y="1712"/>
                </a:lnTo>
                <a:lnTo>
                  <a:pt x="198" y="1702"/>
                </a:lnTo>
                <a:lnTo>
                  <a:pt x="170" y="1697"/>
                </a:lnTo>
                <a:lnTo>
                  <a:pt x="147" y="1687"/>
                </a:lnTo>
                <a:lnTo>
                  <a:pt x="124" y="1672"/>
                </a:lnTo>
                <a:lnTo>
                  <a:pt x="79" y="1642"/>
                </a:lnTo>
                <a:lnTo>
                  <a:pt x="45" y="1607"/>
                </a:lnTo>
                <a:lnTo>
                  <a:pt x="34" y="1586"/>
                </a:lnTo>
                <a:lnTo>
                  <a:pt x="22" y="1561"/>
                </a:lnTo>
                <a:lnTo>
                  <a:pt x="11" y="1541"/>
                </a:lnTo>
                <a:lnTo>
                  <a:pt x="5" y="1516"/>
                </a:lnTo>
                <a:lnTo>
                  <a:pt x="0" y="1491"/>
                </a:lnTo>
                <a:lnTo>
                  <a:pt x="0" y="1466"/>
                </a:lnTo>
                <a:lnTo>
                  <a:pt x="0" y="246"/>
                </a:lnTo>
                <a:close/>
                <a:moveTo>
                  <a:pt x="34" y="1466"/>
                </a:moveTo>
                <a:lnTo>
                  <a:pt x="34" y="1486"/>
                </a:lnTo>
                <a:lnTo>
                  <a:pt x="34" y="1511"/>
                </a:lnTo>
                <a:lnTo>
                  <a:pt x="45" y="1531"/>
                </a:lnTo>
                <a:lnTo>
                  <a:pt x="51" y="1551"/>
                </a:lnTo>
                <a:lnTo>
                  <a:pt x="62" y="1571"/>
                </a:lnTo>
                <a:lnTo>
                  <a:pt x="73" y="1586"/>
                </a:lnTo>
                <a:lnTo>
                  <a:pt x="107" y="1622"/>
                </a:lnTo>
                <a:lnTo>
                  <a:pt x="102" y="1622"/>
                </a:lnTo>
                <a:lnTo>
                  <a:pt x="141" y="1647"/>
                </a:lnTo>
                <a:lnTo>
                  <a:pt x="158" y="1657"/>
                </a:lnTo>
                <a:lnTo>
                  <a:pt x="181" y="1667"/>
                </a:lnTo>
                <a:lnTo>
                  <a:pt x="204" y="1677"/>
                </a:lnTo>
                <a:lnTo>
                  <a:pt x="226" y="1682"/>
                </a:lnTo>
                <a:lnTo>
                  <a:pt x="255" y="1682"/>
                </a:lnTo>
                <a:lnTo>
                  <a:pt x="277" y="1687"/>
                </a:lnTo>
                <a:lnTo>
                  <a:pt x="1337" y="1687"/>
                </a:lnTo>
                <a:lnTo>
                  <a:pt x="1359" y="1682"/>
                </a:lnTo>
                <a:lnTo>
                  <a:pt x="1388" y="1682"/>
                </a:lnTo>
                <a:lnTo>
                  <a:pt x="1410" y="1677"/>
                </a:lnTo>
                <a:lnTo>
                  <a:pt x="1433" y="1667"/>
                </a:lnTo>
                <a:lnTo>
                  <a:pt x="1456" y="1657"/>
                </a:lnTo>
                <a:lnTo>
                  <a:pt x="1473" y="1647"/>
                </a:lnTo>
                <a:lnTo>
                  <a:pt x="1512" y="1622"/>
                </a:lnTo>
                <a:lnTo>
                  <a:pt x="1541" y="1586"/>
                </a:lnTo>
                <a:lnTo>
                  <a:pt x="1552" y="1571"/>
                </a:lnTo>
                <a:lnTo>
                  <a:pt x="1563" y="1551"/>
                </a:lnTo>
                <a:lnTo>
                  <a:pt x="1575" y="1531"/>
                </a:lnTo>
                <a:lnTo>
                  <a:pt x="1580" y="1511"/>
                </a:lnTo>
                <a:lnTo>
                  <a:pt x="1580" y="1491"/>
                </a:lnTo>
                <a:lnTo>
                  <a:pt x="1586" y="1466"/>
                </a:lnTo>
                <a:lnTo>
                  <a:pt x="1586" y="246"/>
                </a:lnTo>
                <a:lnTo>
                  <a:pt x="1580" y="226"/>
                </a:lnTo>
                <a:lnTo>
                  <a:pt x="1580" y="206"/>
                </a:lnTo>
                <a:lnTo>
                  <a:pt x="1575" y="181"/>
                </a:lnTo>
                <a:lnTo>
                  <a:pt x="1563" y="161"/>
                </a:lnTo>
                <a:lnTo>
                  <a:pt x="1552" y="146"/>
                </a:lnTo>
                <a:lnTo>
                  <a:pt x="1541" y="126"/>
                </a:lnTo>
                <a:lnTo>
                  <a:pt x="1512" y="90"/>
                </a:lnTo>
                <a:lnTo>
                  <a:pt x="1512" y="95"/>
                </a:lnTo>
                <a:lnTo>
                  <a:pt x="1473" y="65"/>
                </a:lnTo>
                <a:lnTo>
                  <a:pt x="1456" y="55"/>
                </a:lnTo>
                <a:lnTo>
                  <a:pt x="1433" y="45"/>
                </a:lnTo>
                <a:lnTo>
                  <a:pt x="1410" y="40"/>
                </a:lnTo>
                <a:lnTo>
                  <a:pt x="1388" y="30"/>
                </a:lnTo>
                <a:lnTo>
                  <a:pt x="1365" y="30"/>
                </a:lnTo>
                <a:lnTo>
                  <a:pt x="1337" y="30"/>
                </a:lnTo>
                <a:lnTo>
                  <a:pt x="277" y="30"/>
                </a:lnTo>
                <a:lnTo>
                  <a:pt x="255" y="30"/>
                </a:lnTo>
                <a:lnTo>
                  <a:pt x="232" y="30"/>
                </a:lnTo>
                <a:lnTo>
                  <a:pt x="204" y="40"/>
                </a:lnTo>
                <a:lnTo>
                  <a:pt x="181" y="45"/>
                </a:lnTo>
                <a:lnTo>
                  <a:pt x="164" y="55"/>
                </a:lnTo>
                <a:lnTo>
                  <a:pt x="141" y="65"/>
                </a:lnTo>
                <a:lnTo>
                  <a:pt x="102" y="95"/>
                </a:lnTo>
                <a:lnTo>
                  <a:pt x="107" y="90"/>
                </a:lnTo>
                <a:lnTo>
                  <a:pt x="73" y="126"/>
                </a:lnTo>
                <a:lnTo>
                  <a:pt x="62" y="141"/>
                </a:lnTo>
                <a:lnTo>
                  <a:pt x="51" y="161"/>
                </a:lnTo>
                <a:lnTo>
                  <a:pt x="45" y="181"/>
                </a:lnTo>
                <a:lnTo>
                  <a:pt x="34" y="201"/>
                </a:lnTo>
                <a:lnTo>
                  <a:pt x="34" y="226"/>
                </a:lnTo>
                <a:lnTo>
                  <a:pt x="34" y="246"/>
                </a:lnTo>
                <a:lnTo>
                  <a:pt x="34" y="1466"/>
                </a:lnTo>
                <a:close/>
              </a:path>
            </a:pathLst>
          </a:custGeom>
          <a:solidFill>
            <a:srgbClr val="0000CC"/>
          </a:solidFill>
          <a:ln w="0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6729413" y="3984552"/>
            <a:ext cx="171926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700" b="1" dirty="0">
                <a:solidFill>
                  <a:srgbClr val="000000"/>
                </a:solidFill>
                <a:latin typeface="Georgia" pitchFamily="18" charset="0"/>
              </a:rPr>
              <a:t>Transportation</a:t>
            </a:r>
            <a:endParaRPr lang="en-US" altLang="en-US" dirty="0"/>
          </a:p>
        </p:txBody>
      </p:sp>
      <p:sp>
        <p:nvSpPr>
          <p:cNvPr id="57" name="Rectangle 7"/>
          <p:cNvSpPr>
            <a:spLocks noChangeArrowheads="1"/>
          </p:cNvSpPr>
          <p:nvPr/>
        </p:nvSpPr>
        <p:spPr bwMode="auto">
          <a:xfrm>
            <a:off x="461963" y="1789525"/>
            <a:ext cx="2517775" cy="31750"/>
          </a:xfrm>
          <a:prstGeom prst="rect">
            <a:avLst/>
          </a:prstGeom>
          <a:solidFill>
            <a:srgbClr val="FFC000"/>
          </a:solidFill>
          <a:ln w="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8" name="Freeform 8"/>
          <p:cNvSpPr>
            <a:spLocks noEditPoints="1"/>
          </p:cNvSpPr>
          <p:nvPr/>
        </p:nvSpPr>
        <p:spPr bwMode="auto">
          <a:xfrm>
            <a:off x="409575" y="1417996"/>
            <a:ext cx="2696459" cy="2498126"/>
          </a:xfrm>
          <a:custGeom>
            <a:avLst/>
            <a:gdLst>
              <a:gd name="T0" fmla="*/ 2147483647 w 1620"/>
              <a:gd name="T1" fmla="*/ 2147483647 h 1717"/>
              <a:gd name="T2" fmla="*/ 2147483647 w 1620"/>
              <a:gd name="T3" fmla="*/ 2147483647 h 1717"/>
              <a:gd name="T4" fmla="*/ 2147483647 w 1620"/>
              <a:gd name="T5" fmla="*/ 2147483647 h 1717"/>
              <a:gd name="T6" fmla="*/ 2147483647 w 1620"/>
              <a:gd name="T7" fmla="*/ 2147483647 h 1717"/>
              <a:gd name="T8" fmla="*/ 2147483647 w 1620"/>
              <a:gd name="T9" fmla="*/ 0 h 1717"/>
              <a:gd name="T10" fmla="*/ 2147483647 w 1620"/>
              <a:gd name="T11" fmla="*/ 0 h 1717"/>
              <a:gd name="T12" fmla="*/ 2147483647 w 1620"/>
              <a:gd name="T13" fmla="*/ 2147483647 h 1717"/>
              <a:gd name="T14" fmla="*/ 2147483647 w 1620"/>
              <a:gd name="T15" fmla="*/ 2147483647 h 1717"/>
              <a:gd name="T16" fmla="*/ 2147483647 w 1620"/>
              <a:gd name="T17" fmla="*/ 2147483647 h 1717"/>
              <a:gd name="T18" fmla="*/ 2147483647 w 1620"/>
              <a:gd name="T19" fmla="*/ 2147483647 h 1717"/>
              <a:gd name="T20" fmla="*/ 2147483647 w 1620"/>
              <a:gd name="T21" fmla="*/ 2147483647 h 1717"/>
              <a:gd name="T22" fmla="*/ 2147483647 w 1620"/>
              <a:gd name="T23" fmla="*/ 2147483647 h 1717"/>
              <a:gd name="T24" fmla="*/ 2147483647 w 1620"/>
              <a:gd name="T25" fmla="*/ 2147483647 h 1717"/>
              <a:gd name="T26" fmla="*/ 2147483647 w 1620"/>
              <a:gd name="T27" fmla="*/ 2147483647 h 1717"/>
              <a:gd name="T28" fmla="*/ 2147483647 w 1620"/>
              <a:gd name="T29" fmla="*/ 2147483647 h 1717"/>
              <a:gd name="T30" fmla="*/ 2147483647 w 1620"/>
              <a:gd name="T31" fmla="*/ 2147483647 h 1717"/>
              <a:gd name="T32" fmla="*/ 2147483647 w 1620"/>
              <a:gd name="T33" fmla="*/ 2147483647 h 1717"/>
              <a:gd name="T34" fmla="*/ 2147483647 w 1620"/>
              <a:gd name="T35" fmla="*/ 2147483647 h 1717"/>
              <a:gd name="T36" fmla="*/ 2147483647 w 1620"/>
              <a:gd name="T37" fmla="*/ 2147483647 h 1717"/>
              <a:gd name="T38" fmla="*/ 2147483647 w 1620"/>
              <a:gd name="T39" fmla="*/ 2147483647 h 1717"/>
              <a:gd name="T40" fmla="*/ 0 w 1620"/>
              <a:gd name="T41" fmla="*/ 2147483647 h 1717"/>
              <a:gd name="T42" fmla="*/ 2147483647 w 1620"/>
              <a:gd name="T43" fmla="*/ 2147483647 h 1717"/>
              <a:gd name="T44" fmla="*/ 2147483647 w 1620"/>
              <a:gd name="T45" fmla="*/ 2147483647 h 1717"/>
              <a:gd name="T46" fmla="*/ 2147483647 w 1620"/>
              <a:gd name="T47" fmla="*/ 2147483647 h 1717"/>
              <a:gd name="T48" fmla="*/ 2147483647 w 1620"/>
              <a:gd name="T49" fmla="*/ 2147483647 h 1717"/>
              <a:gd name="T50" fmla="*/ 2147483647 w 1620"/>
              <a:gd name="T51" fmla="*/ 2147483647 h 1717"/>
              <a:gd name="T52" fmla="*/ 2147483647 w 1620"/>
              <a:gd name="T53" fmla="*/ 2147483647 h 1717"/>
              <a:gd name="T54" fmla="*/ 2147483647 w 1620"/>
              <a:gd name="T55" fmla="*/ 2147483647 h 1717"/>
              <a:gd name="T56" fmla="*/ 2147483647 w 1620"/>
              <a:gd name="T57" fmla="*/ 2147483647 h 1717"/>
              <a:gd name="T58" fmla="*/ 2147483647 w 1620"/>
              <a:gd name="T59" fmla="*/ 2147483647 h 1717"/>
              <a:gd name="T60" fmla="*/ 2147483647 w 1620"/>
              <a:gd name="T61" fmla="*/ 2147483647 h 1717"/>
              <a:gd name="T62" fmla="*/ 2147483647 w 1620"/>
              <a:gd name="T63" fmla="*/ 2147483647 h 1717"/>
              <a:gd name="T64" fmla="*/ 2147483647 w 1620"/>
              <a:gd name="T65" fmla="*/ 2147483647 h 1717"/>
              <a:gd name="T66" fmla="*/ 2147483647 w 1620"/>
              <a:gd name="T67" fmla="*/ 2147483647 h 1717"/>
              <a:gd name="T68" fmla="*/ 2147483647 w 1620"/>
              <a:gd name="T69" fmla="*/ 2147483647 h 1717"/>
              <a:gd name="T70" fmla="*/ 2147483647 w 1620"/>
              <a:gd name="T71" fmla="*/ 2147483647 h 1717"/>
              <a:gd name="T72" fmla="*/ 2147483647 w 1620"/>
              <a:gd name="T73" fmla="*/ 2147483647 h 1717"/>
              <a:gd name="T74" fmla="*/ 2147483647 w 1620"/>
              <a:gd name="T75" fmla="*/ 2147483647 h 1717"/>
              <a:gd name="T76" fmla="*/ 2147483647 w 1620"/>
              <a:gd name="T77" fmla="*/ 2147483647 h 1717"/>
              <a:gd name="T78" fmla="*/ 2147483647 w 1620"/>
              <a:gd name="T79" fmla="*/ 2147483647 h 1717"/>
              <a:gd name="T80" fmla="*/ 2147483647 w 1620"/>
              <a:gd name="T81" fmla="*/ 2147483647 h 1717"/>
              <a:gd name="T82" fmla="*/ 2147483647 w 1620"/>
              <a:gd name="T83" fmla="*/ 2147483647 h 1717"/>
              <a:gd name="T84" fmla="*/ 2147483647 w 1620"/>
              <a:gd name="T85" fmla="*/ 2147483647 h 171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620" h="1717">
                <a:moveTo>
                  <a:pt x="0" y="246"/>
                </a:moveTo>
                <a:lnTo>
                  <a:pt x="0" y="221"/>
                </a:lnTo>
                <a:lnTo>
                  <a:pt x="5" y="196"/>
                </a:lnTo>
                <a:lnTo>
                  <a:pt x="11" y="176"/>
                </a:lnTo>
                <a:lnTo>
                  <a:pt x="17" y="151"/>
                </a:lnTo>
                <a:lnTo>
                  <a:pt x="28" y="131"/>
                </a:lnTo>
                <a:lnTo>
                  <a:pt x="45" y="110"/>
                </a:lnTo>
                <a:lnTo>
                  <a:pt x="79" y="70"/>
                </a:lnTo>
                <a:lnTo>
                  <a:pt x="119" y="40"/>
                </a:lnTo>
                <a:lnTo>
                  <a:pt x="141" y="30"/>
                </a:lnTo>
                <a:lnTo>
                  <a:pt x="170" y="20"/>
                </a:lnTo>
                <a:lnTo>
                  <a:pt x="192" y="10"/>
                </a:lnTo>
                <a:lnTo>
                  <a:pt x="221" y="5"/>
                </a:lnTo>
                <a:lnTo>
                  <a:pt x="249" y="0"/>
                </a:lnTo>
                <a:lnTo>
                  <a:pt x="277" y="0"/>
                </a:lnTo>
                <a:lnTo>
                  <a:pt x="1337" y="0"/>
                </a:lnTo>
                <a:lnTo>
                  <a:pt x="1365" y="0"/>
                </a:lnTo>
                <a:lnTo>
                  <a:pt x="1393" y="5"/>
                </a:lnTo>
                <a:lnTo>
                  <a:pt x="1422" y="10"/>
                </a:lnTo>
                <a:lnTo>
                  <a:pt x="1444" y="15"/>
                </a:lnTo>
                <a:lnTo>
                  <a:pt x="1467" y="25"/>
                </a:lnTo>
                <a:lnTo>
                  <a:pt x="1495" y="40"/>
                </a:lnTo>
                <a:lnTo>
                  <a:pt x="1535" y="70"/>
                </a:lnTo>
                <a:lnTo>
                  <a:pt x="1569" y="105"/>
                </a:lnTo>
                <a:lnTo>
                  <a:pt x="1586" y="126"/>
                </a:lnTo>
                <a:lnTo>
                  <a:pt x="1597" y="151"/>
                </a:lnTo>
                <a:lnTo>
                  <a:pt x="1603" y="171"/>
                </a:lnTo>
                <a:lnTo>
                  <a:pt x="1614" y="196"/>
                </a:lnTo>
                <a:lnTo>
                  <a:pt x="1614" y="221"/>
                </a:lnTo>
                <a:lnTo>
                  <a:pt x="1620" y="246"/>
                </a:lnTo>
                <a:lnTo>
                  <a:pt x="1620" y="1466"/>
                </a:lnTo>
                <a:lnTo>
                  <a:pt x="1614" y="1491"/>
                </a:lnTo>
                <a:lnTo>
                  <a:pt x="1614" y="1516"/>
                </a:lnTo>
                <a:lnTo>
                  <a:pt x="1603" y="1541"/>
                </a:lnTo>
                <a:lnTo>
                  <a:pt x="1597" y="1561"/>
                </a:lnTo>
                <a:lnTo>
                  <a:pt x="1586" y="1581"/>
                </a:lnTo>
                <a:lnTo>
                  <a:pt x="1569" y="1607"/>
                </a:lnTo>
                <a:lnTo>
                  <a:pt x="1535" y="1642"/>
                </a:lnTo>
                <a:lnTo>
                  <a:pt x="1495" y="1672"/>
                </a:lnTo>
                <a:lnTo>
                  <a:pt x="1473" y="1687"/>
                </a:lnTo>
                <a:lnTo>
                  <a:pt x="1444" y="1697"/>
                </a:lnTo>
                <a:lnTo>
                  <a:pt x="1422" y="1702"/>
                </a:lnTo>
                <a:lnTo>
                  <a:pt x="1393" y="1712"/>
                </a:lnTo>
                <a:lnTo>
                  <a:pt x="1365" y="1712"/>
                </a:lnTo>
                <a:lnTo>
                  <a:pt x="1337" y="1717"/>
                </a:lnTo>
                <a:lnTo>
                  <a:pt x="277" y="1717"/>
                </a:lnTo>
                <a:lnTo>
                  <a:pt x="249" y="1712"/>
                </a:lnTo>
                <a:lnTo>
                  <a:pt x="221" y="1712"/>
                </a:lnTo>
                <a:lnTo>
                  <a:pt x="198" y="1702"/>
                </a:lnTo>
                <a:lnTo>
                  <a:pt x="170" y="1697"/>
                </a:lnTo>
                <a:lnTo>
                  <a:pt x="147" y="1687"/>
                </a:lnTo>
                <a:lnTo>
                  <a:pt x="124" y="1672"/>
                </a:lnTo>
                <a:lnTo>
                  <a:pt x="79" y="1642"/>
                </a:lnTo>
                <a:lnTo>
                  <a:pt x="45" y="1607"/>
                </a:lnTo>
                <a:lnTo>
                  <a:pt x="34" y="1586"/>
                </a:lnTo>
                <a:lnTo>
                  <a:pt x="22" y="1561"/>
                </a:lnTo>
                <a:lnTo>
                  <a:pt x="11" y="1541"/>
                </a:lnTo>
                <a:lnTo>
                  <a:pt x="5" y="1516"/>
                </a:lnTo>
                <a:lnTo>
                  <a:pt x="0" y="1491"/>
                </a:lnTo>
                <a:lnTo>
                  <a:pt x="0" y="1466"/>
                </a:lnTo>
                <a:lnTo>
                  <a:pt x="0" y="246"/>
                </a:lnTo>
                <a:close/>
                <a:moveTo>
                  <a:pt x="34" y="1466"/>
                </a:moveTo>
                <a:lnTo>
                  <a:pt x="34" y="1486"/>
                </a:lnTo>
                <a:lnTo>
                  <a:pt x="34" y="1511"/>
                </a:lnTo>
                <a:lnTo>
                  <a:pt x="45" y="1531"/>
                </a:lnTo>
                <a:lnTo>
                  <a:pt x="51" y="1551"/>
                </a:lnTo>
                <a:lnTo>
                  <a:pt x="62" y="1571"/>
                </a:lnTo>
                <a:lnTo>
                  <a:pt x="73" y="1586"/>
                </a:lnTo>
                <a:lnTo>
                  <a:pt x="107" y="1622"/>
                </a:lnTo>
                <a:lnTo>
                  <a:pt x="102" y="1622"/>
                </a:lnTo>
                <a:lnTo>
                  <a:pt x="141" y="1647"/>
                </a:lnTo>
                <a:lnTo>
                  <a:pt x="158" y="1657"/>
                </a:lnTo>
                <a:lnTo>
                  <a:pt x="181" y="1667"/>
                </a:lnTo>
                <a:lnTo>
                  <a:pt x="204" y="1677"/>
                </a:lnTo>
                <a:lnTo>
                  <a:pt x="226" y="1682"/>
                </a:lnTo>
                <a:lnTo>
                  <a:pt x="255" y="1682"/>
                </a:lnTo>
                <a:lnTo>
                  <a:pt x="277" y="1687"/>
                </a:lnTo>
                <a:lnTo>
                  <a:pt x="1337" y="1687"/>
                </a:lnTo>
                <a:lnTo>
                  <a:pt x="1359" y="1682"/>
                </a:lnTo>
                <a:lnTo>
                  <a:pt x="1388" y="1682"/>
                </a:lnTo>
                <a:lnTo>
                  <a:pt x="1410" y="1677"/>
                </a:lnTo>
                <a:lnTo>
                  <a:pt x="1433" y="1667"/>
                </a:lnTo>
                <a:lnTo>
                  <a:pt x="1456" y="1657"/>
                </a:lnTo>
                <a:lnTo>
                  <a:pt x="1473" y="1647"/>
                </a:lnTo>
                <a:lnTo>
                  <a:pt x="1512" y="1622"/>
                </a:lnTo>
                <a:lnTo>
                  <a:pt x="1541" y="1586"/>
                </a:lnTo>
                <a:lnTo>
                  <a:pt x="1552" y="1571"/>
                </a:lnTo>
                <a:lnTo>
                  <a:pt x="1563" y="1551"/>
                </a:lnTo>
                <a:lnTo>
                  <a:pt x="1575" y="1531"/>
                </a:lnTo>
                <a:lnTo>
                  <a:pt x="1580" y="1511"/>
                </a:lnTo>
                <a:lnTo>
                  <a:pt x="1580" y="1491"/>
                </a:lnTo>
                <a:lnTo>
                  <a:pt x="1586" y="1466"/>
                </a:lnTo>
                <a:lnTo>
                  <a:pt x="1586" y="246"/>
                </a:lnTo>
                <a:lnTo>
                  <a:pt x="1580" y="226"/>
                </a:lnTo>
                <a:lnTo>
                  <a:pt x="1580" y="206"/>
                </a:lnTo>
                <a:lnTo>
                  <a:pt x="1575" y="181"/>
                </a:lnTo>
                <a:lnTo>
                  <a:pt x="1563" y="161"/>
                </a:lnTo>
                <a:lnTo>
                  <a:pt x="1552" y="146"/>
                </a:lnTo>
                <a:lnTo>
                  <a:pt x="1541" y="126"/>
                </a:lnTo>
                <a:lnTo>
                  <a:pt x="1512" y="90"/>
                </a:lnTo>
                <a:lnTo>
                  <a:pt x="1512" y="95"/>
                </a:lnTo>
                <a:lnTo>
                  <a:pt x="1473" y="65"/>
                </a:lnTo>
                <a:lnTo>
                  <a:pt x="1456" y="55"/>
                </a:lnTo>
                <a:lnTo>
                  <a:pt x="1433" y="45"/>
                </a:lnTo>
                <a:lnTo>
                  <a:pt x="1410" y="40"/>
                </a:lnTo>
                <a:lnTo>
                  <a:pt x="1388" y="30"/>
                </a:lnTo>
                <a:lnTo>
                  <a:pt x="1365" y="30"/>
                </a:lnTo>
                <a:lnTo>
                  <a:pt x="1337" y="30"/>
                </a:lnTo>
                <a:lnTo>
                  <a:pt x="277" y="30"/>
                </a:lnTo>
                <a:lnTo>
                  <a:pt x="255" y="30"/>
                </a:lnTo>
                <a:lnTo>
                  <a:pt x="232" y="30"/>
                </a:lnTo>
                <a:lnTo>
                  <a:pt x="204" y="40"/>
                </a:lnTo>
                <a:lnTo>
                  <a:pt x="181" y="45"/>
                </a:lnTo>
                <a:lnTo>
                  <a:pt x="164" y="55"/>
                </a:lnTo>
                <a:lnTo>
                  <a:pt x="141" y="65"/>
                </a:lnTo>
                <a:lnTo>
                  <a:pt x="102" y="95"/>
                </a:lnTo>
                <a:lnTo>
                  <a:pt x="107" y="90"/>
                </a:lnTo>
                <a:lnTo>
                  <a:pt x="73" y="126"/>
                </a:lnTo>
                <a:lnTo>
                  <a:pt x="62" y="141"/>
                </a:lnTo>
                <a:lnTo>
                  <a:pt x="51" y="161"/>
                </a:lnTo>
                <a:lnTo>
                  <a:pt x="45" y="181"/>
                </a:lnTo>
                <a:lnTo>
                  <a:pt x="34" y="201"/>
                </a:lnTo>
                <a:lnTo>
                  <a:pt x="34" y="226"/>
                </a:lnTo>
                <a:lnTo>
                  <a:pt x="34" y="246"/>
                </a:lnTo>
                <a:lnTo>
                  <a:pt x="34" y="1466"/>
                </a:lnTo>
                <a:close/>
              </a:path>
            </a:pathLst>
          </a:custGeom>
          <a:solidFill>
            <a:srgbClr val="0000CC"/>
          </a:solidFill>
          <a:ln w="0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" name="Rectangle 6"/>
          <p:cNvSpPr>
            <a:spLocks noChangeArrowheads="1"/>
          </p:cNvSpPr>
          <p:nvPr/>
        </p:nvSpPr>
        <p:spPr bwMode="auto">
          <a:xfrm>
            <a:off x="865188" y="1445037"/>
            <a:ext cx="17430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700" b="1" dirty="0">
                <a:solidFill>
                  <a:srgbClr val="000000"/>
                </a:solidFill>
                <a:latin typeface="Georgia" pitchFamily="18" charset="0"/>
              </a:rPr>
              <a:t>Health monitor</a:t>
            </a:r>
            <a:endParaRPr lang="en-US" altLang="en-US" dirty="0"/>
          </a:p>
        </p:txBody>
      </p:sp>
      <p:pic>
        <p:nvPicPr>
          <p:cNvPr id="60" name="Picture 2" descr="http://interface.fh-potsdam.de/publicdisplays/_img/human-rights1_smal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5698" y="2002822"/>
            <a:ext cx="2519694" cy="16781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6"/>
          <p:cNvSpPr>
            <a:spLocks noChangeArrowheads="1"/>
          </p:cNvSpPr>
          <p:nvPr/>
        </p:nvSpPr>
        <p:spPr bwMode="auto">
          <a:xfrm>
            <a:off x="3718898" y="1497884"/>
            <a:ext cx="193322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700" b="1" dirty="0" smtClean="0">
                <a:solidFill>
                  <a:srgbClr val="000000"/>
                </a:solidFill>
                <a:latin typeface="Georgia" pitchFamily="18" charset="0"/>
              </a:rPr>
              <a:t>Human Interface</a:t>
            </a:r>
            <a:endParaRPr lang="en-US" altLang="en-US" dirty="0"/>
          </a:p>
        </p:txBody>
      </p:sp>
      <p:sp>
        <p:nvSpPr>
          <p:cNvPr id="62" name="Rectangle 7"/>
          <p:cNvSpPr>
            <a:spLocks noChangeArrowheads="1"/>
          </p:cNvSpPr>
          <p:nvPr/>
        </p:nvSpPr>
        <p:spPr bwMode="auto">
          <a:xfrm>
            <a:off x="3331083" y="1816972"/>
            <a:ext cx="2663825" cy="31750"/>
          </a:xfrm>
          <a:prstGeom prst="rect">
            <a:avLst/>
          </a:prstGeom>
          <a:solidFill>
            <a:srgbClr val="FFC000"/>
          </a:solidFill>
          <a:ln w="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3" name="Freeform 8"/>
          <p:cNvSpPr>
            <a:spLocks noEditPoints="1"/>
          </p:cNvSpPr>
          <p:nvPr/>
        </p:nvSpPr>
        <p:spPr bwMode="auto">
          <a:xfrm>
            <a:off x="3315208" y="1445037"/>
            <a:ext cx="2701925" cy="2471085"/>
          </a:xfrm>
          <a:custGeom>
            <a:avLst/>
            <a:gdLst>
              <a:gd name="T0" fmla="*/ 2147483647 w 1620"/>
              <a:gd name="T1" fmla="*/ 2147483647 h 1717"/>
              <a:gd name="T2" fmla="*/ 2147483647 w 1620"/>
              <a:gd name="T3" fmla="*/ 2147483647 h 1717"/>
              <a:gd name="T4" fmla="*/ 2147483647 w 1620"/>
              <a:gd name="T5" fmla="*/ 2147483647 h 1717"/>
              <a:gd name="T6" fmla="*/ 2147483647 w 1620"/>
              <a:gd name="T7" fmla="*/ 2147483647 h 1717"/>
              <a:gd name="T8" fmla="*/ 2147483647 w 1620"/>
              <a:gd name="T9" fmla="*/ 0 h 1717"/>
              <a:gd name="T10" fmla="*/ 2147483647 w 1620"/>
              <a:gd name="T11" fmla="*/ 0 h 1717"/>
              <a:gd name="T12" fmla="*/ 2147483647 w 1620"/>
              <a:gd name="T13" fmla="*/ 2147483647 h 1717"/>
              <a:gd name="T14" fmla="*/ 2147483647 w 1620"/>
              <a:gd name="T15" fmla="*/ 2147483647 h 1717"/>
              <a:gd name="T16" fmla="*/ 2147483647 w 1620"/>
              <a:gd name="T17" fmla="*/ 2147483647 h 1717"/>
              <a:gd name="T18" fmla="*/ 2147483647 w 1620"/>
              <a:gd name="T19" fmla="*/ 2147483647 h 1717"/>
              <a:gd name="T20" fmla="*/ 2147483647 w 1620"/>
              <a:gd name="T21" fmla="*/ 2147483647 h 1717"/>
              <a:gd name="T22" fmla="*/ 2147483647 w 1620"/>
              <a:gd name="T23" fmla="*/ 2147483647 h 1717"/>
              <a:gd name="T24" fmla="*/ 2147483647 w 1620"/>
              <a:gd name="T25" fmla="*/ 2147483647 h 1717"/>
              <a:gd name="T26" fmla="*/ 2147483647 w 1620"/>
              <a:gd name="T27" fmla="*/ 2147483647 h 1717"/>
              <a:gd name="T28" fmla="*/ 2147483647 w 1620"/>
              <a:gd name="T29" fmla="*/ 2147483647 h 1717"/>
              <a:gd name="T30" fmla="*/ 2147483647 w 1620"/>
              <a:gd name="T31" fmla="*/ 2147483647 h 1717"/>
              <a:gd name="T32" fmla="*/ 2147483647 w 1620"/>
              <a:gd name="T33" fmla="*/ 2147483647 h 1717"/>
              <a:gd name="T34" fmla="*/ 2147483647 w 1620"/>
              <a:gd name="T35" fmla="*/ 2147483647 h 1717"/>
              <a:gd name="T36" fmla="*/ 2147483647 w 1620"/>
              <a:gd name="T37" fmla="*/ 2147483647 h 1717"/>
              <a:gd name="T38" fmla="*/ 2147483647 w 1620"/>
              <a:gd name="T39" fmla="*/ 2147483647 h 1717"/>
              <a:gd name="T40" fmla="*/ 0 w 1620"/>
              <a:gd name="T41" fmla="*/ 2147483647 h 1717"/>
              <a:gd name="T42" fmla="*/ 2147483647 w 1620"/>
              <a:gd name="T43" fmla="*/ 2147483647 h 1717"/>
              <a:gd name="T44" fmla="*/ 2147483647 w 1620"/>
              <a:gd name="T45" fmla="*/ 2147483647 h 1717"/>
              <a:gd name="T46" fmla="*/ 2147483647 w 1620"/>
              <a:gd name="T47" fmla="*/ 2147483647 h 1717"/>
              <a:gd name="T48" fmla="*/ 2147483647 w 1620"/>
              <a:gd name="T49" fmla="*/ 2147483647 h 1717"/>
              <a:gd name="T50" fmla="*/ 2147483647 w 1620"/>
              <a:gd name="T51" fmla="*/ 2147483647 h 1717"/>
              <a:gd name="T52" fmla="*/ 2147483647 w 1620"/>
              <a:gd name="T53" fmla="*/ 2147483647 h 1717"/>
              <a:gd name="T54" fmla="*/ 2147483647 w 1620"/>
              <a:gd name="T55" fmla="*/ 2147483647 h 1717"/>
              <a:gd name="T56" fmla="*/ 2147483647 w 1620"/>
              <a:gd name="T57" fmla="*/ 2147483647 h 1717"/>
              <a:gd name="T58" fmla="*/ 2147483647 w 1620"/>
              <a:gd name="T59" fmla="*/ 2147483647 h 1717"/>
              <a:gd name="T60" fmla="*/ 2147483647 w 1620"/>
              <a:gd name="T61" fmla="*/ 2147483647 h 1717"/>
              <a:gd name="T62" fmla="*/ 2147483647 w 1620"/>
              <a:gd name="T63" fmla="*/ 2147483647 h 1717"/>
              <a:gd name="T64" fmla="*/ 2147483647 w 1620"/>
              <a:gd name="T65" fmla="*/ 2147483647 h 1717"/>
              <a:gd name="T66" fmla="*/ 2147483647 w 1620"/>
              <a:gd name="T67" fmla="*/ 2147483647 h 1717"/>
              <a:gd name="T68" fmla="*/ 2147483647 w 1620"/>
              <a:gd name="T69" fmla="*/ 2147483647 h 1717"/>
              <a:gd name="T70" fmla="*/ 2147483647 w 1620"/>
              <a:gd name="T71" fmla="*/ 2147483647 h 1717"/>
              <a:gd name="T72" fmla="*/ 2147483647 w 1620"/>
              <a:gd name="T73" fmla="*/ 2147483647 h 1717"/>
              <a:gd name="T74" fmla="*/ 2147483647 w 1620"/>
              <a:gd name="T75" fmla="*/ 2147483647 h 1717"/>
              <a:gd name="T76" fmla="*/ 2147483647 w 1620"/>
              <a:gd name="T77" fmla="*/ 2147483647 h 1717"/>
              <a:gd name="T78" fmla="*/ 2147483647 w 1620"/>
              <a:gd name="T79" fmla="*/ 2147483647 h 1717"/>
              <a:gd name="T80" fmla="*/ 2147483647 w 1620"/>
              <a:gd name="T81" fmla="*/ 2147483647 h 1717"/>
              <a:gd name="T82" fmla="*/ 2147483647 w 1620"/>
              <a:gd name="T83" fmla="*/ 2147483647 h 1717"/>
              <a:gd name="T84" fmla="*/ 2147483647 w 1620"/>
              <a:gd name="T85" fmla="*/ 2147483647 h 171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620" h="1717">
                <a:moveTo>
                  <a:pt x="0" y="246"/>
                </a:moveTo>
                <a:lnTo>
                  <a:pt x="0" y="221"/>
                </a:lnTo>
                <a:lnTo>
                  <a:pt x="5" y="196"/>
                </a:lnTo>
                <a:lnTo>
                  <a:pt x="11" y="176"/>
                </a:lnTo>
                <a:lnTo>
                  <a:pt x="17" y="151"/>
                </a:lnTo>
                <a:lnTo>
                  <a:pt x="28" y="131"/>
                </a:lnTo>
                <a:lnTo>
                  <a:pt x="45" y="110"/>
                </a:lnTo>
                <a:lnTo>
                  <a:pt x="79" y="70"/>
                </a:lnTo>
                <a:lnTo>
                  <a:pt x="119" y="40"/>
                </a:lnTo>
                <a:lnTo>
                  <a:pt x="141" y="30"/>
                </a:lnTo>
                <a:lnTo>
                  <a:pt x="170" y="20"/>
                </a:lnTo>
                <a:lnTo>
                  <a:pt x="192" y="10"/>
                </a:lnTo>
                <a:lnTo>
                  <a:pt x="221" y="5"/>
                </a:lnTo>
                <a:lnTo>
                  <a:pt x="249" y="0"/>
                </a:lnTo>
                <a:lnTo>
                  <a:pt x="277" y="0"/>
                </a:lnTo>
                <a:lnTo>
                  <a:pt x="1337" y="0"/>
                </a:lnTo>
                <a:lnTo>
                  <a:pt x="1365" y="0"/>
                </a:lnTo>
                <a:lnTo>
                  <a:pt x="1393" y="5"/>
                </a:lnTo>
                <a:lnTo>
                  <a:pt x="1422" y="10"/>
                </a:lnTo>
                <a:lnTo>
                  <a:pt x="1444" y="15"/>
                </a:lnTo>
                <a:lnTo>
                  <a:pt x="1467" y="25"/>
                </a:lnTo>
                <a:lnTo>
                  <a:pt x="1495" y="40"/>
                </a:lnTo>
                <a:lnTo>
                  <a:pt x="1535" y="70"/>
                </a:lnTo>
                <a:lnTo>
                  <a:pt x="1569" y="105"/>
                </a:lnTo>
                <a:lnTo>
                  <a:pt x="1586" y="126"/>
                </a:lnTo>
                <a:lnTo>
                  <a:pt x="1597" y="151"/>
                </a:lnTo>
                <a:lnTo>
                  <a:pt x="1603" y="171"/>
                </a:lnTo>
                <a:lnTo>
                  <a:pt x="1614" y="196"/>
                </a:lnTo>
                <a:lnTo>
                  <a:pt x="1614" y="221"/>
                </a:lnTo>
                <a:lnTo>
                  <a:pt x="1620" y="246"/>
                </a:lnTo>
                <a:lnTo>
                  <a:pt x="1620" y="1466"/>
                </a:lnTo>
                <a:lnTo>
                  <a:pt x="1614" y="1491"/>
                </a:lnTo>
                <a:lnTo>
                  <a:pt x="1614" y="1516"/>
                </a:lnTo>
                <a:lnTo>
                  <a:pt x="1603" y="1541"/>
                </a:lnTo>
                <a:lnTo>
                  <a:pt x="1597" y="1561"/>
                </a:lnTo>
                <a:lnTo>
                  <a:pt x="1586" y="1581"/>
                </a:lnTo>
                <a:lnTo>
                  <a:pt x="1569" y="1607"/>
                </a:lnTo>
                <a:lnTo>
                  <a:pt x="1535" y="1642"/>
                </a:lnTo>
                <a:lnTo>
                  <a:pt x="1495" y="1672"/>
                </a:lnTo>
                <a:lnTo>
                  <a:pt x="1473" y="1687"/>
                </a:lnTo>
                <a:lnTo>
                  <a:pt x="1444" y="1697"/>
                </a:lnTo>
                <a:lnTo>
                  <a:pt x="1422" y="1702"/>
                </a:lnTo>
                <a:lnTo>
                  <a:pt x="1393" y="1712"/>
                </a:lnTo>
                <a:lnTo>
                  <a:pt x="1365" y="1712"/>
                </a:lnTo>
                <a:lnTo>
                  <a:pt x="1337" y="1717"/>
                </a:lnTo>
                <a:lnTo>
                  <a:pt x="277" y="1717"/>
                </a:lnTo>
                <a:lnTo>
                  <a:pt x="249" y="1712"/>
                </a:lnTo>
                <a:lnTo>
                  <a:pt x="221" y="1712"/>
                </a:lnTo>
                <a:lnTo>
                  <a:pt x="198" y="1702"/>
                </a:lnTo>
                <a:lnTo>
                  <a:pt x="170" y="1697"/>
                </a:lnTo>
                <a:lnTo>
                  <a:pt x="147" y="1687"/>
                </a:lnTo>
                <a:lnTo>
                  <a:pt x="124" y="1672"/>
                </a:lnTo>
                <a:lnTo>
                  <a:pt x="79" y="1642"/>
                </a:lnTo>
                <a:lnTo>
                  <a:pt x="45" y="1607"/>
                </a:lnTo>
                <a:lnTo>
                  <a:pt x="34" y="1586"/>
                </a:lnTo>
                <a:lnTo>
                  <a:pt x="22" y="1561"/>
                </a:lnTo>
                <a:lnTo>
                  <a:pt x="11" y="1541"/>
                </a:lnTo>
                <a:lnTo>
                  <a:pt x="5" y="1516"/>
                </a:lnTo>
                <a:lnTo>
                  <a:pt x="0" y="1491"/>
                </a:lnTo>
                <a:lnTo>
                  <a:pt x="0" y="1466"/>
                </a:lnTo>
                <a:lnTo>
                  <a:pt x="0" y="246"/>
                </a:lnTo>
                <a:close/>
                <a:moveTo>
                  <a:pt x="34" y="1466"/>
                </a:moveTo>
                <a:lnTo>
                  <a:pt x="34" y="1486"/>
                </a:lnTo>
                <a:lnTo>
                  <a:pt x="34" y="1511"/>
                </a:lnTo>
                <a:lnTo>
                  <a:pt x="45" y="1531"/>
                </a:lnTo>
                <a:lnTo>
                  <a:pt x="51" y="1551"/>
                </a:lnTo>
                <a:lnTo>
                  <a:pt x="62" y="1571"/>
                </a:lnTo>
                <a:lnTo>
                  <a:pt x="73" y="1586"/>
                </a:lnTo>
                <a:lnTo>
                  <a:pt x="107" y="1622"/>
                </a:lnTo>
                <a:lnTo>
                  <a:pt x="102" y="1622"/>
                </a:lnTo>
                <a:lnTo>
                  <a:pt x="141" y="1647"/>
                </a:lnTo>
                <a:lnTo>
                  <a:pt x="158" y="1657"/>
                </a:lnTo>
                <a:lnTo>
                  <a:pt x="181" y="1667"/>
                </a:lnTo>
                <a:lnTo>
                  <a:pt x="204" y="1677"/>
                </a:lnTo>
                <a:lnTo>
                  <a:pt x="226" y="1682"/>
                </a:lnTo>
                <a:lnTo>
                  <a:pt x="255" y="1682"/>
                </a:lnTo>
                <a:lnTo>
                  <a:pt x="277" y="1687"/>
                </a:lnTo>
                <a:lnTo>
                  <a:pt x="1337" y="1687"/>
                </a:lnTo>
                <a:lnTo>
                  <a:pt x="1359" y="1682"/>
                </a:lnTo>
                <a:lnTo>
                  <a:pt x="1388" y="1682"/>
                </a:lnTo>
                <a:lnTo>
                  <a:pt x="1410" y="1677"/>
                </a:lnTo>
                <a:lnTo>
                  <a:pt x="1433" y="1667"/>
                </a:lnTo>
                <a:lnTo>
                  <a:pt x="1456" y="1657"/>
                </a:lnTo>
                <a:lnTo>
                  <a:pt x="1473" y="1647"/>
                </a:lnTo>
                <a:lnTo>
                  <a:pt x="1512" y="1622"/>
                </a:lnTo>
                <a:lnTo>
                  <a:pt x="1541" y="1586"/>
                </a:lnTo>
                <a:lnTo>
                  <a:pt x="1552" y="1571"/>
                </a:lnTo>
                <a:lnTo>
                  <a:pt x="1563" y="1551"/>
                </a:lnTo>
                <a:lnTo>
                  <a:pt x="1575" y="1531"/>
                </a:lnTo>
                <a:lnTo>
                  <a:pt x="1580" y="1511"/>
                </a:lnTo>
                <a:lnTo>
                  <a:pt x="1580" y="1491"/>
                </a:lnTo>
                <a:lnTo>
                  <a:pt x="1586" y="1466"/>
                </a:lnTo>
                <a:lnTo>
                  <a:pt x="1586" y="246"/>
                </a:lnTo>
                <a:lnTo>
                  <a:pt x="1580" y="226"/>
                </a:lnTo>
                <a:lnTo>
                  <a:pt x="1580" y="206"/>
                </a:lnTo>
                <a:lnTo>
                  <a:pt x="1575" y="181"/>
                </a:lnTo>
                <a:lnTo>
                  <a:pt x="1563" y="161"/>
                </a:lnTo>
                <a:lnTo>
                  <a:pt x="1552" y="146"/>
                </a:lnTo>
                <a:lnTo>
                  <a:pt x="1541" y="126"/>
                </a:lnTo>
                <a:lnTo>
                  <a:pt x="1512" y="90"/>
                </a:lnTo>
                <a:lnTo>
                  <a:pt x="1512" y="95"/>
                </a:lnTo>
                <a:lnTo>
                  <a:pt x="1473" y="65"/>
                </a:lnTo>
                <a:lnTo>
                  <a:pt x="1456" y="55"/>
                </a:lnTo>
                <a:lnTo>
                  <a:pt x="1433" y="45"/>
                </a:lnTo>
                <a:lnTo>
                  <a:pt x="1410" y="40"/>
                </a:lnTo>
                <a:lnTo>
                  <a:pt x="1388" y="30"/>
                </a:lnTo>
                <a:lnTo>
                  <a:pt x="1365" y="30"/>
                </a:lnTo>
                <a:lnTo>
                  <a:pt x="1337" y="30"/>
                </a:lnTo>
                <a:lnTo>
                  <a:pt x="277" y="30"/>
                </a:lnTo>
                <a:lnTo>
                  <a:pt x="255" y="30"/>
                </a:lnTo>
                <a:lnTo>
                  <a:pt x="232" y="30"/>
                </a:lnTo>
                <a:lnTo>
                  <a:pt x="204" y="40"/>
                </a:lnTo>
                <a:lnTo>
                  <a:pt x="181" y="45"/>
                </a:lnTo>
                <a:lnTo>
                  <a:pt x="164" y="55"/>
                </a:lnTo>
                <a:lnTo>
                  <a:pt x="141" y="65"/>
                </a:lnTo>
                <a:lnTo>
                  <a:pt x="102" y="95"/>
                </a:lnTo>
                <a:lnTo>
                  <a:pt x="107" y="90"/>
                </a:lnTo>
                <a:lnTo>
                  <a:pt x="73" y="126"/>
                </a:lnTo>
                <a:lnTo>
                  <a:pt x="62" y="141"/>
                </a:lnTo>
                <a:lnTo>
                  <a:pt x="51" y="161"/>
                </a:lnTo>
                <a:lnTo>
                  <a:pt x="45" y="181"/>
                </a:lnTo>
                <a:lnTo>
                  <a:pt x="34" y="201"/>
                </a:lnTo>
                <a:lnTo>
                  <a:pt x="34" y="226"/>
                </a:lnTo>
                <a:lnTo>
                  <a:pt x="34" y="246"/>
                </a:lnTo>
                <a:lnTo>
                  <a:pt x="34" y="1466"/>
                </a:lnTo>
                <a:close/>
              </a:path>
            </a:pathLst>
          </a:custGeom>
          <a:solidFill>
            <a:srgbClr val="0000CC"/>
          </a:solidFill>
          <a:ln w="0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3" name="Picture 2" descr="http://10e.org/samcimg4/robot-hand-picture_big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" b="21511"/>
          <a:stretch/>
        </p:blipFill>
        <p:spPr bwMode="auto">
          <a:xfrm>
            <a:off x="6444208" y="2708920"/>
            <a:ext cx="1615123" cy="10750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robotics.eecs.berkeley.edu/~ronf/Ambulation/Figures/clash-2012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8474" y="1862024"/>
            <a:ext cx="1579811" cy="1053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10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6"/>
          <p:cNvSpPr txBox="1">
            <a:spLocks noChangeArrowheads="1"/>
          </p:cNvSpPr>
          <p:nvPr/>
        </p:nvSpPr>
        <p:spPr bwMode="auto">
          <a:xfrm>
            <a:off x="-7266" y="165100"/>
            <a:ext cx="91512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3000" i="1" dirty="0" smtClean="0">
                <a:solidFill>
                  <a:schemeClr val="bg1"/>
                </a:solidFill>
                <a:latin typeface="Arial Black" pitchFamily="34" charset="0"/>
              </a:rPr>
              <a:t>Printing </a:t>
            </a:r>
            <a:r>
              <a:rPr kumimoji="1" lang="en-US" altLang="ja-JP" sz="3000" i="1" smtClean="0">
                <a:solidFill>
                  <a:schemeClr val="bg1"/>
                </a:solidFill>
                <a:latin typeface="Arial Black" pitchFamily="34" charset="0"/>
              </a:rPr>
              <a:t>fabrication methods</a:t>
            </a:r>
            <a:endParaRPr kumimoji="1" lang="ja-JP" altLang="en-US" sz="3000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392386" y="836712"/>
            <a:ext cx="4751614" cy="2679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-1506" y="3560413"/>
            <a:ext cx="4393891" cy="27438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-1505" y="836712"/>
            <a:ext cx="4393891" cy="26794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392386" y="3560412"/>
            <a:ext cx="4751614" cy="27350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38" y="1155107"/>
            <a:ext cx="3918858" cy="1709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Connector 50"/>
          <p:cNvCxnSpPr/>
          <p:nvPr/>
        </p:nvCxnSpPr>
        <p:spPr>
          <a:xfrm>
            <a:off x="-1505" y="3527748"/>
            <a:ext cx="914550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6136" y="2869838"/>
            <a:ext cx="3045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Nature Mater., 9, 821-826, 2010.</a:t>
            </a:r>
          </a:p>
          <a:p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ACS </a:t>
            </a:r>
            <a:r>
              <a:rPr lang="en-US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4, 5855-5860, 2010.</a:t>
            </a:r>
          </a:p>
          <a:p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Nanotech., 23, 045201, 2012.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660" y="844875"/>
            <a:ext cx="428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i="1" dirty="0" smtClean="0">
                <a:solidFill>
                  <a:srgbClr val="0000FF"/>
                </a:solidFill>
              </a:rPr>
              <a:t>Nanowire printing</a:t>
            </a:r>
            <a:r>
              <a:rPr lang="ja-JP" altLang="en-US" b="1" i="1" dirty="0" smtClean="0">
                <a:solidFill>
                  <a:srgbClr val="0000FF"/>
                </a:solidFill>
              </a:rPr>
              <a:t> </a:t>
            </a:r>
            <a:r>
              <a:rPr lang="en-US" altLang="ja-JP" b="1" i="1" dirty="0" smtClean="0">
                <a:solidFill>
                  <a:srgbClr val="0000FF"/>
                </a:solidFill>
              </a:rPr>
              <a:t>(Si, Ge, Ge/Si, </a:t>
            </a:r>
            <a:r>
              <a:rPr lang="en-US" altLang="ja-JP" b="1" i="1" dirty="0" err="1" smtClean="0">
                <a:solidFill>
                  <a:srgbClr val="0000FF"/>
                </a:solidFill>
              </a:rPr>
              <a:t>InAs</a:t>
            </a:r>
            <a:r>
              <a:rPr lang="en-US" altLang="ja-JP" b="1" i="1" dirty="0" smtClean="0">
                <a:solidFill>
                  <a:srgbClr val="0000FF"/>
                </a:solidFill>
              </a:rPr>
              <a:t> etc.)</a:t>
            </a:r>
            <a:endParaRPr lang="en-US" b="1" i="1" dirty="0">
              <a:solidFill>
                <a:srgbClr val="0000FF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4124425" y="852486"/>
            <a:ext cx="5156141" cy="2415539"/>
            <a:chOff x="4124425" y="704750"/>
            <a:chExt cx="5156141" cy="2415539"/>
          </a:xfrm>
        </p:grpSpPr>
        <p:sp>
          <p:nvSpPr>
            <p:cNvPr id="55" name="TextBox 54"/>
            <p:cNvSpPr txBox="1"/>
            <p:nvPr/>
          </p:nvSpPr>
          <p:spPr>
            <a:xfrm>
              <a:off x="4563830" y="2473958"/>
              <a:ext cx="45619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Nature, 468, 286, 2010.	             APL, 99, 103507, 2011.</a:t>
              </a:r>
            </a:p>
            <a:p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Nano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Lett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., 11, 5008, 2011.            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Nano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Lett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., 12, 2060, 2012.</a:t>
              </a:r>
            </a:p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APL, 102, 153513, 2013.                JPC C, 117, 17845, 2013</a:t>
              </a:r>
              <a:endParaRPr lang="en-US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425" y="939339"/>
              <a:ext cx="5156141" cy="14038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TextBox 56"/>
            <p:cNvSpPr txBox="1"/>
            <p:nvPr/>
          </p:nvSpPr>
          <p:spPr>
            <a:xfrm>
              <a:off x="4392385" y="704750"/>
              <a:ext cx="4286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i="1" dirty="0" smtClean="0">
                  <a:solidFill>
                    <a:srgbClr val="0000FF"/>
                  </a:solidFill>
                </a:rPr>
                <a:t>2D</a:t>
              </a:r>
              <a:r>
                <a:rPr lang="ja-JP" altLang="en-US" b="1" i="1" dirty="0" smtClean="0">
                  <a:solidFill>
                    <a:srgbClr val="0000FF"/>
                  </a:solidFill>
                </a:rPr>
                <a:t> </a:t>
              </a:r>
              <a:r>
                <a:rPr lang="en-US" altLang="ja-JP" b="1" i="1" dirty="0" smtClean="0">
                  <a:solidFill>
                    <a:srgbClr val="0000FF"/>
                  </a:solidFill>
                </a:rPr>
                <a:t>film transfer</a:t>
              </a:r>
              <a:r>
                <a:rPr lang="ja-JP" altLang="en-US" b="1" i="1" dirty="0" smtClean="0">
                  <a:solidFill>
                    <a:srgbClr val="0000FF"/>
                  </a:solidFill>
                </a:rPr>
                <a:t> </a:t>
              </a:r>
              <a:r>
                <a:rPr lang="en-US" altLang="ja-JP" b="1" i="1" dirty="0" smtClean="0">
                  <a:solidFill>
                    <a:srgbClr val="0000FF"/>
                  </a:solidFill>
                </a:rPr>
                <a:t>(</a:t>
              </a:r>
              <a:r>
                <a:rPr lang="en-US" altLang="ja-JP" b="1" i="1" dirty="0" err="1" smtClean="0">
                  <a:solidFill>
                    <a:srgbClr val="0000FF"/>
                  </a:solidFill>
                </a:rPr>
                <a:t>InAs</a:t>
              </a:r>
              <a:r>
                <a:rPr lang="en-US" altLang="ja-JP" b="1" i="1" dirty="0" smtClean="0">
                  <a:solidFill>
                    <a:srgbClr val="0000FF"/>
                  </a:solidFill>
                </a:rPr>
                <a:t>, </a:t>
              </a:r>
              <a:r>
                <a:rPr lang="en-US" altLang="ja-JP" b="1" i="1" dirty="0" err="1" smtClean="0">
                  <a:solidFill>
                    <a:srgbClr val="0000FF"/>
                  </a:solidFill>
                </a:rPr>
                <a:t>InGaSb</a:t>
              </a:r>
              <a:r>
                <a:rPr lang="en-US" altLang="ja-JP" b="1" i="1" dirty="0" smtClean="0">
                  <a:solidFill>
                    <a:srgbClr val="0000FF"/>
                  </a:solidFill>
                </a:rPr>
                <a:t> etc.)</a:t>
              </a:r>
              <a:endParaRPr lang="en-US" b="1" i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-7266" y="3550936"/>
            <a:ext cx="4457871" cy="2452987"/>
            <a:chOff x="-7266" y="3403200"/>
            <a:chExt cx="4457871" cy="2452987"/>
          </a:xfrm>
        </p:grpSpPr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266" y="3741754"/>
              <a:ext cx="4399651" cy="14347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" name="TextBox 59"/>
            <p:cNvSpPr txBox="1"/>
            <p:nvPr/>
          </p:nvSpPr>
          <p:spPr>
            <a:xfrm>
              <a:off x="0" y="5209856"/>
              <a:ext cx="44506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Nano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Lett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., 11, 5408, 2011.        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Nano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Lett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., 12, 1527, 2012.</a:t>
              </a:r>
            </a:p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Nature Mater., 12, 899, 2013.     Nano Lett., 13, 5425, 2013.</a:t>
              </a:r>
            </a:p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Adv. Mater., in press, 2015</a:t>
              </a:r>
              <a:endParaRPr lang="en-US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-7266" y="3403200"/>
              <a:ext cx="4286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i="1" dirty="0" smtClean="0">
                  <a:solidFill>
                    <a:srgbClr val="0000FF"/>
                  </a:solidFill>
                </a:rPr>
                <a:t>Nanotube printing</a:t>
              </a:r>
              <a:endParaRPr lang="en-US" b="1" i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392384" y="3560413"/>
            <a:ext cx="4733445" cy="2628175"/>
            <a:chOff x="4392384" y="3412677"/>
            <a:chExt cx="4733445" cy="2628175"/>
          </a:xfrm>
        </p:grpSpPr>
        <p:pic>
          <p:nvPicPr>
            <p:cNvPr id="6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605" y="3812710"/>
              <a:ext cx="4503780" cy="1426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TextBox 63"/>
            <p:cNvSpPr txBox="1"/>
            <p:nvPr/>
          </p:nvSpPr>
          <p:spPr>
            <a:xfrm>
              <a:off x="4450605" y="5209855"/>
              <a:ext cx="46752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PNAS, 111, 1703, 2014.            Adv.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Funct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 Mater, 24, 3299, 2014.</a:t>
              </a:r>
            </a:p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ACS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Nano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8, 3921, 2014.       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pss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A, 11, 2631, 2014.</a:t>
              </a:r>
            </a:p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ACS Nano, 8, 12851, 2014.      RSC Adv. 5, 30170, 2015.</a:t>
              </a:r>
            </a:p>
            <a:p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Adv. </a:t>
              </a:r>
              <a:r>
                <a:rPr lang="en-US" sz="1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Ele</a:t>
              </a:r>
              <a:r>
                <a:rPr lang="en-US" sz="1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 Mater. in press, 2015</a:t>
              </a:r>
              <a:endParaRPr lang="en-US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392384" y="3412677"/>
              <a:ext cx="4286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i="1" dirty="0" smtClean="0">
                  <a:solidFill>
                    <a:srgbClr val="0000FF"/>
                  </a:solidFill>
                </a:rPr>
                <a:t>Screen printing</a:t>
              </a:r>
              <a:endParaRPr lang="en-US" b="1" i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63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251520" y="620688"/>
            <a:ext cx="89644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b="1" i="1" dirty="0">
                <a:solidFill>
                  <a:srgbClr val="FF0000"/>
                </a:solidFill>
                <a:latin typeface="Arial" charset="0"/>
                <a:ea typeface="ＭＳ Ｐゴシック" pitchFamily="50" charset="-128"/>
              </a:rPr>
              <a:t>Large-scale, flexible sensor network that can conformably cover any surfaces</a:t>
            </a:r>
          </a:p>
        </p:txBody>
      </p:sp>
      <p:sp>
        <p:nvSpPr>
          <p:cNvPr id="30" name="テキスト ボックス 6"/>
          <p:cNvSpPr txBox="1">
            <a:spLocks noChangeArrowheads="1"/>
          </p:cNvSpPr>
          <p:nvPr/>
        </p:nvSpPr>
        <p:spPr bwMode="auto">
          <a:xfrm>
            <a:off x="0" y="107950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i="1" dirty="0" smtClean="0">
                <a:solidFill>
                  <a:schemeClr val="bg1"/>
                </a:solidFill>
                <a:latin typeface="Arial Black" pitchFamily="34" charset="0"/>
              </a:rPr>
              <a:t>Robotic applications</a:t>
            </a:r>
            <a:endParaRPr kumimoji="1" lang="ja-JP" altLang="en-US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5" name="AutoShape 10"/>
          <p:cNvSpPr>
            <a:spLocks noChangeAspect="1" noChangeArrowheads="1" noTextEdit="1"/>
          </p:cNvSpPr>
          <p:nvPr/>
        </p:nvSpPr>
        <p:spPr bwMode="auto">
          <a:xfrm>
            <a:off x="6140450" y="1072666"/>
            <a:ext cx="2349500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Rectangle 12"/>
          <p:cNvSpPr>
            <a:spLocks noChangeArrowheads="1"/>
          </p:cNvSpPr>
          <p:nvPr/>
        </p:nvSpPr>
        <p:spPr bwMode="auto">
          <a:xfrm>
            <a:off x="7069138" y="1525092"/>
            <a:ext cx="97948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Georgia" pitchFamily="18" charset="0"/>
              </a:rPr>
              <a:t>Robotics</a:t>
            </a:r>
            <a:endParaRPr lang="en-US" altLang="en-US"/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6329363" y="1799729"/>
            <a:ext cx="2376487" cy="31750"/>
          </a:xfrm>
          <a:prstGeom prst="rect">
            <a:avLst/>
          </a:prstGeom>
          <a:solidFill>
            <a:srgbClr val="FFC000"/>
          </a:solidFill>
          <a:ln w="0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" name="Freeform 14"/>
          <p:cNvSpPr>
            <a:spLocks noEditPoints="1"/>
          </p:cNvSpPr>
          <p:nvPr/>
        </p:nvSpPr>
        <p:spPr bwMode="auto">
          <a:xfrm>
            <a:off x="6272213" y="1445037"/>
            <a:ext cx="2493962" cy="2471085"/>
          </a:xfrm>
          <a:custGeom>
            <a:avLst/>
            <a:gdLst>
              <a:gd name="T0" fmla="*/ 2147483647 w 4576"/>
              <a:gd name="T1" fmla="*/ 2147483647 h 5472"/>
              <a:gd name="T2" fmla="*/ 2147483647 w 4576"/>
              <a:gd name="T3" fmla="*/ 2147483647 h 5472"/>
              <a:gd name="T4" fmla="*/ 2147483647 w 4576"/>
              <a:gd name="T5" fmla="*/ 2147483647 h 5472"/>
              <a:gd name="T6" fmla="*/ 2147483647 w 4576"/>
              <a:gd name="T7" fmla="*/ 2147483647 h 5472"/>
              <a:gd name="T8" fmla="*/ 2147483647 w 4576"/>
              <a:gd name="T9" fmla="*/ 2147483647 h 5472"/>
              <a:gd name="T10" fmla="*/ 2147483647 w 4576"/>
              <a:gd name="T11" fmla="*/ 2147483647 h 5472"/>
              <a:gd name="T12" fmla="*/ 2147483647 w 4576"/>
              <a:gd name="T13" fmla="*/ 2147483647 h 5472"/>
              <a:gd name="T14" fmla="*/ 2147483647 w 4576"/>
              <a:gd name="T15" fmla="*/ 2147483647 h 5472"/>
              <a:gd name="T16" fmla="*/ 2147483647 w 4576"/>
              <a:gd name="T17" fmla="*/ 2147483647 h 5472"/>
              <a:gd name="T18" fmla="*/ 2147483647 w 4576"/>
              <a:gd name="T19" fmla="*/ 2147483647 h 5472"/>
              <a:gd name="T20" fmla="*/ 2147483647 w 4576"/>
              <a:gd name="T21" fmla="*/ 2147483647 h 5472"/>
              <a:gd name="T22" fmla="*/ 2147483647 w 4576"/>
              <a:gd name="T23" fmla="*/ 2147483647 h 5472"/>
              <a:gd name="T24" fmla="*/ 2147483647 w 4576"/>
              <a:gd name="T25" fmla="*/ 2147483647 h 5472"/>
              <a:gd name="T26" fmla="*/ 2147483647 w 4576"/>
              <a:gd name="T27" fmla="*/ 2147483647 h 5472"/>
              <a:gd name="T28" fmla="*/ 2147483647 w 4576"/>
              <a:gd name="T29" fmla="*/ 2147483647 h 5472"/>
              <a:gd name="T30" fmla="*/ 2147483647 w 4576"/>
              <a:gd name="T31" fmla="*/ 2147483647 h 5472"/>
              <a:gd name="T32" fmla="*/ 2147483647 w 4576"/>
              <a:gd name="T33" fmla="*/ 2147483647 h 5472"/>
              <a:gd name="T34" fmla="*/ 2147483647 w 4576"/>
              <a:gd name="T35" fmla="*/ 2147483647 h 5472"/>
              <a:gd name="T36" fmla="*/ 2147483647 w 4576"/>
              <a:gd name="T37" fmla="*/ 2147483647 h 5472"/>
              <a:gd name="T38" fmla="*/ 2147483647 w 4576"/>
              <a:gd name="T39" fmla="*/ 2147483647 h 5472"/>
              <a:gd name="T40" fmla="*/ 2147483647 w 4576"/>
              <a:gd name="T41" fmla="*/ 2147483647 h 5472"/>
              <a:gd name="T42" fmla="*/ 2147483647 w 4576"/>
              <a:gd name="T43" fmla="*/ 2147483647 h 5472"/>
              <a:gd name="T44" fmla="*/ 2147483647 w 4576"/>
              <a:gd name="T45" fmla="*/ 2147483647 h 5472"/>
              <a:gd name="T46" fmla="*/ 2147483647 w 4576"/>
              <a:gd name="T47" fmla="*/ 2147483647 h 5472"/>
              <a:gd name="T48" fmla="*/ 2147483647 w 4576"/>
              <a:gd name="T49" fmla="*/ 2147483647 h 5472"/>
              <a:gd name="T50" fmla="*/ 2147483647 w 4576"/>
              <a:gd name="T51" fmla="*/ 2147483647 h 5472"/>
              <a:gd name="T52" fmla="*/ 2147483647 w 4576"/>
              <a:gd name="T53" fmla="*/ 2147483647 h 5472"/>
              <a:gd name="T54" fmla="*/ 2147483647 w 4576"/>
              <a:gd name="T55" fmla="*/ 2147483647 h 5472"/>
              <a:gd name="T56" fmla="*/ 2147483647 w 4576"/>
              <a:gd name="T57" fmla="*/ 2147483647 h 5472"/>
              <a:gd name="T58" fmla="*/ 2147483647 w 4576"/>
              <a:gd name="T59" fmla="*/ 2147483647 h 5472"/>
              <a:gd name="T60" fmla="*/ 2147483647 w 4576"/>
              <a:gd name="T61" fmla="*/ 2147483647 h 5472"/>
              <a:gd name="T62" fmla="*/ 2147483647 w 4576"/>
              <a:gd name="T63" fmla="*/ 2147483647 h 5472"/>
              <a:gd name="T64" fmla="*/ 2147483647 w 4576"/>
              <a:gd name="T65" fmla="*/ 2147483647 h 5472"/>
              <a:gd name="T66" fmla="*/ 2147483647 w 4576"/>
              <a:gd name="T67" fmla="*/ 2147483647 h 5472"/>
              <a:gd name="T68" fmla="*/ 2147483647 w 4576"/>
              <a:gd name="T69" fmla="*/ 2147483647 h 5472"/>
              <a:gd name="T70" fmla="*/ 2147483647 w 4576"/>
              <a:gd name="T71" fmla="*/ 2147483647 h 5472"/>
              <a:gd name="T72" fmla="*/ 2147483647 w 4576"/>
              <a:gd name="T73" fmla="*/ 2147483647 h 5472"/>
              <a:gd name="T74" fmla="*/ 2147483647 w 4576"/>
              <a:gd name="T75" fmla="*/ 2147483647 h 5472"/>
              <a:gd name="T76" fmla="*/ 2147483647 w 4576"/>
              <a:gd name="T77" fmla="*/ 2147483647 h 5472"/>
              <a:gd name="T78" fmla="*/ 2147483647 w 4576"/>
              <a:gd name="T79" fmla="*/ 2147483647 h 5472"/>
              <a:gd name="T80" fmla="*/ 2147483647 w 4576"/>
              <a:gd name="T81" fmla="*/ 2147483647 h 5472"/>
              <a:gd name="T82" fmla="*/ 2147483647 w 4576"/>
              <a:gd name="T83" fmla="*/ 2147483647 h 5472"/>
              <a:gd name="T84" fmla="*/ 2147483647 w 4576"/>
              <a:gd name="T85" fmla="*/ 2147483647 h 547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4576" h="5472">
                <a:moveTo>
                  <a:pt x="0" y="795"/>
                </a:moveTo>
                <a:lnTo>
                  <a:pt x="5" y="717"/>
                </a:lnTo>
                <a:lnTo>
                  <a:pt x="16" y="638"/>
                </a:lnTo>
                <a:lnTo>
                  <a:pt x="36" y="561"/>
                </a:lnTo>
                <a:lnTo>
                  <a:pt x="62" y="488"/>
                </a:lnTo>
                <a:lnTo>
                  <a:pt x="95" y="419"/>
                </a:lnTo>
                <a:lnTo>
                  <a:pt x="136" y="353"/>
                </a:lnTo>
                <a:lnTo>
                  <a:pt x="230" y="237"/>
                </a:lnTo>
                <a:cubicBezTo>
                  <a:pt x="232" y="235"/>
                  <a:pt x="235" y="232"/>
                  <a:pt x="237" y="230"/>
                </a:cubicBezTo>
                <a:lnTo>
                  <a:pt x="348" y="139"/>
                </a:lnTo>
                <a:lnTo>
                  <a:pt x="414" y="98"/>
                </a:lnTo>
                <a:lnTo>
                  <a:pt x="484" y="64"/>
                </a:lnTo>
                <a:lnTo>
                  <a:pt x="557" y="37"/>
                </a:lnTo>
                <a:lnTo>
                  <a:pt x="633" y="17"/>
                </a:lnTo>
                <a:lnTo>
                  <a:pt x="712" y="5"/>
                </a:lnTo>
                <a:lnTo>
                  <a:pt x="793" y="1"/>
                </a:lnTo>
                <a:lnTo>
                  <a:pt x="3782" y="0"/>
                </a:lnTo>
                <a:lnTo>
                  <a:pt x="3861" y="5"/>
                </a:lnTo>
                <a:lnTo>
                  <a:pt x="3940" y="16"/>
                </a:lnTo>
                <a:lnTo>
                  <a:pt x="4017" y="36"/>
                </a:lnTo>
                <a:lnTo>
                  <a:pt x="4089" y="62"/>
                </a:lnTo>
                <a:lnTo>
                  <a:pt x="4159" y="95"/>
                </a:lnTo>
                <a:lnTo>
                  <a:pt x="4225" y="136"/>
                </a:lnTo>
                <a:lnTo>
                  <a:pt x="4341" y="230"/>
                </a:lnTo>
                <a:cubicBezTo>
                  <a:pt x="4343" y="232"/>
                  <a:pt x="4346" y="235"/>
                  <a:pt x="4348" y="237"/>
                </a:cubicBezTo>
                <a:lnTo>
                  <a:pt x="4439" y="348"/>
                </a:lnTo>
                <a:lnTo>
                  <a:pt x="4480" y="415"/>
                </a:lnTo>
                <a:lnTo>
                  <a:pt x="4513" y="484"/>
                </a:lnTo>
                <a:lnTo>
                  <a:pt x="4540" y="557"/>
                </a:lnTo>
                <a:lnTo>
                  <a:pt x="4560" y="633"/>
                </a:lnTo>
                <a:lnTo>
                  <a:pt x="4572" y="712"/>
                </a:lnTo>
                <a:lnTo>
                  <a:pt x="4576" y="793"/>
                </a:lnTo>
                <a:lnTo>
                  <a:pt x="4576" y="4678"/>
                </a:lnTo>
                <a:lnTo>
                  <a:pt x="4572" y="4757"/>
                </a:lnTo>
                <a:lnTo>
                  <a:pt x="4561" y="4836"/>
                </a:lnTo>
                <a:lnTo>
                  <a:pt x="4541" y="4913"/>
                </a:lnTo>
                <a:lnTo>
                  <a:pt x="4515" y="4985"/>
                </a:lnTo>
                <a:lnTo>
                  <a:pt x="4482" y="5055"/>
                </a:lnTo>
                <a:lnTo>
                  <a:pt x="4443" y="5120"/>
                </a:lnTo>
                <a:lnTo>
                  <a:pt x="4348" y="5237"/>
                </a:lnTo>
                <a:cubicBezTo>
                  <a:pt x="4346" y="5239"/>
                  <a:pt x="4343" y="5242"/>
                  <a:pt x="4341" y="5244"/>
                </a:cubicBezTo>
                <a:lnTo>
                  <a:pt x="4230" y="5335"/>
                </a:lnTo>
                <a:lnTo>
                  <a:pt x="4163" y="5376"/>
                </a:lnTo>
                <a:lnTo>
                  <a:pt x="4093" y="5409"/>
                </a:lnTo>
                <a:lnTo>
                  <a:pt x="4021" y="5436"/>
                </a:lnTo>
                <a:lnTo>
                  <a:pt x="3945" y="5456"/>
                </a:lnTo>
                <a:lnTo>
                  <a:pt x="3866" y="5468"/>
                </a:lnTo>
                <a:lnTo>
                  <a:pt x="3785" y="5472"/>
                </a:lnTo>
                <a:lnTo>
                  <a:pt x="795" y="5472"/>
                </a:lnTo>
                <a:lnTo>
                  <a:pt x="717" y="5468"/>
                </a:lnTo>
                <a:lnTo>
                  <a:pt x="638" y="5457"/>
                </a:lnTo>
                <a:lnTo>
                  <a:pt x="561" y="5437"/>
                </a:lnTo>
                <a:lnTo>
                  <a:pt x="488" y="5411"/>
                </a:lnTo>
                <a:lnTo>
                  <a:pt x="419" y="5378"/>
                </a:lnTo>
                <a:lnTo>
                  <a:pt x="354" y="5339"/>
                </a:lnTo>
                <a:lnTo>
                  <a:pt x="237" y="5244"/>
                </a:lnTo>
                <a:cubicBezTo>
                  <a:pt x="235" y="5242"/>
                  <a:pt x="232" y="5239"/>
                  <a:pt x="230" y="5237"/>
                </a:cubicBezTo>
                <a:lnTo>
                  <a:pt x="139" y="5126"/>
                </a:lnTo>
                <a:lnTo>
                  <a:pt x="98" y="5060"/>
                </a:lnTo>
                <a:lnTo>
                  <a:pt x="64" y="4989"/>
                </a:lnTo>
                <a:lnTo>
                  <a:pt x="37" y="4917"/>
                </a:lnTo>
                <a:lnTo>
                  <a:pt x="17" y="4841"/>
                </a:lnTo>
                <a:lnTo>
                  <a:pt x="5" y="4762"/>
                </a:lnTo>
                <a:lnTo>
                  <a:pt x="1" y="4681"/>
                </a:lnTo>
                <a:lnTo>
                  <a:pt x="0" y="795"/>
                </a:lnTo>
                <a:close/>
                <a:moveTo>
                  <a:pt x="96" y="4676"/>
                </a:moveTo>
                <a:lnTo>
                  <a:pt x="100" y="4747"/>
                </a:lnTo>
                <a:lnTo>
                  <a:pt x="110" y="4816"/>
                </a:lnTo>
                <a:lnTo>
                  <a:pt x="128" y="4884"/>
                </a:lnTo>
                <a:lnTo>
                  <a:pt x="151" y="4948"/>
                </a:lnTo>
                <a:lnTo>
                  <a:pt x="179" y="5009"/>
                </a:lnTo>
                <a:lnTo>
                  <a:pt x="214" y="5065"/>
                </a:lnTo>
                <a:lnTo>
                  <a:pt x="305" y="5176"/>
                </a:lnTo>
                <a:lnTo>
                  <a:pt x="298" y="5169"/>
                </a:lnTo>
                <a:lnTo>
                  <a:pt x="403" y="5256"/>
                </a:lnTo>
                <a:lnTo>
                  <a:pt x="460" y="5291"/>
                </a:lnTo>
                <a:lnTo>
                  <a:pt x="521" y="5320"/>
                </a:lnTo>
                <a:lnTo>
                  <a:pt x="586" y="5344"/>
                </a:lnTo>
                <a:lnTo>
                  <a:pt x="653" y="5362"/>
                </a:lnTo>
                <a:lnTo>
                  <a:pt x="722" y="5373"/>
                </a:lnTo>
                <a:lnTo>
                  <a:pt x="795" y="5376"/>
                </a:lnTo>
                <a:lnTo>
                  <a:pt x="3780" y="5377"/>
                </a:lnTo>
                <a:lnTo>
                  <a:pt x="3851" y="5373"/>
                </a:lnTo>
                <a:lnTo>
                  <a:pt x="3920" y="5363"/>
                </a:lnTo>
                <a:lnTo>
                  <a:pt x="3988" y="5345"/>
                </a:lnTo>
                <a:lnTo>
                  <a:pt x="4052" y="5322"/>
                </a:lnTo>
                <a:lnTo>
                  <a:pt x="4114" y="5293"/>
                </a:lnTo>
                <a:lnTo>
                  <a:pt x="4169" y="5260"/>
                </a:lnTo>
                <a:lnTo>
                  <a:pt x="4280" y="5169"/>
                </a:lnTo>
                <a:lnTo>
                  <a:pt x="4273" y="5176"/>
                </a:lnTo>
                <a:lnTo>
                  <a:pt x="4360" y="5071"/>
                </a:lnTo>
                <a:lnTo>
                  <a:pt x="4395" y="5014"/>
                </a:lnTo>
                <a:lnTo>
                  <a:pt x="4424" y="4952"/>
                </a:lnTo>
                <a:lnTo>
                  <a:pt x="4448" y="4888"/>
                </a:lnTo>
                <a:lnTo>
                  <a:pt x="4466" y="4821"/>
                </a:lnTo>
                <a:lnTo>
                  <a:pt x="4477" y="4752"/>
                </a:lnTo>
                <a:lnTo>
                  <a:pt x="4480" y="4678"/>
                </a:lnTo>
                <a:lnTo>
                  <a:pt x="4481" y="798"/>
                </a:lnTo>
                <a:lnTo>
                  <a:pt x="4477" y="727"/>
                </a:lnTo>
                <a:lnTo>
                  <a:pt x="4467" y="658"/>
                </a:lnTo>
                <a:lnTo>
                  <a:pt x="4449" y="590"/>
                </a:lnTo>
                <a:lnTo>
                  <a:pt x="4426" y="525"/>
                </a:lnTo>
                <a:lnTo>
                  <a:pt x="4397" y="464"/>
                </a:lnTo>
                <a:lnTo>
                  <a:pt x="4364" y="409"/>
                </a:lnTo>
                <a:lnTo>
                  <a:pt x="4273" y="298"/>
                </a:lnTo>
                <a:lnTo>
                  <a:pt x="4280" y="305"/>
                </a:lnTo>
                <a:lnTo>
                  <a:pt x="4174" y="217"/>
                </a:lnTo>
                <a:lnTo>
                  <a:pt x="4118" y="182"/>
                </a:lnTo>
                <a:lnTo>
                  <a:pt x="4056" y="153"/>
                </a:lnTo>
                <a:lnTo>
                  <a:pt x="3992" y="129"/>
                </a:lnTo>
                <a:lnTo>
                  <a:pt x="3925" y="111"/>
                </a:lnTo>
                <a:lnTo>
                  <a:pt x="3856" y="100"/>
                </a:lnTo>
                <a:lnTo>
                  <a:pt x="3782" y="96"/>
                </a:lnTo>
                <a:lnTo>
                  <a:pt x="798" y="96"/>
                </a:lnTo>
                <a:lnTo>
                  <a:pt x="727" y="100"/>
                </a:lnTo>
                <a:lnTo>
                  <a:pt x="658" y="110"/>
                </a:lnTo>
                <a:lnTo>
                  <a:pt x="590" y="128"/>
                </a:lnTo>
                <a:lnTo>
                  <a:pt x="525" y="151"/>
                </a:lnTo>
                <a:lnTo>
                  <a:pt x="465" y="179"/>
                </a:lnTo>
                <a:lnTo>
                  <a:pt x="409" y="214"/>
                </a:lnTo>
                <a:lnTo>
                  <a:pt x="298" y="305"/>
                </a:lnTo>
                <a:lnTo>
                  <a:pt x="305" y="298"/>
                </a:lnTo>
                <a:lnTo>
                  <a:pt x="217" y="404"/>
                </a:lnTo>
                <a:lnTo>
                  <a:pt x="182" y="460"/>
                </a:lnTo>
                <a:lnTo>
                  <a:pt x="153" y="521"/>
                </a:lnTo>
                <a:lnTo>
                  <a:pt x="129" y="586"/>
                </a:lnTo>
                <a:lnTo>
                  <a:pt x="111" y="653"/>
                </a:lnTo>
                <a:lnTo>
                  <a:pt x="100" y="722"/>
                </a:lnTo>
                <a:lnTo>
                  <a:pt x="96" y="795"/>
                </a:lnTo>
                <a:lnTo>
                  <a:pt x="96" y="4676"/>
                </a:lnTo>
                <a:close/>
              </a:path>
            </a:pathLst>
          </a:custGeom>
          <a:solidFill>
            <a:srgbClr val="0000CC"/>
          </a:solidFill>
          <a:ln w="0" cap="flat">
            <a:solidFill>
              <a:srgbClr val="0000C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" name="AutoShape 17"/>
          <p:cNvSpPr>
            <a:spLocks noChangeAspect="1" noChangeArrowheads="1" noTextEdit="1"/>
          </p:cNvSpPr>
          <p:nvPr/>
        </p:nvSpPr>
        <p:spPr bwMode="auto">
          <a:xfrm>
            <a:off x="311150" y="1145011"/>
            <a:ext cx="2546350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AutoShape 2"/>
          <p:cNvSpPr>
            <a:spLocks noChangeAspect="1" noChangeArrowheads="1"/>
          </p:cNvSpPr>
          <p:nvPr/>
        </p:nvSpPr>
        <p:spPr bwMode="auto">
          <a:xfrm>
            <a:off x="6469063" y="1033314"/>
            <a:ext cx="2447925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4" name="Picture 2" descr="http://10e.org/samcimg4/robot-hand-picture_bi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" b="21511"/>
          <a:stretch/>
        </p:blipFill>
        <p:spPr bwMode="auto">
          <a:xfrm>
            <a:off x="6444208" y="2708920"/>
            <a:ext cx="1615123" cy="10750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21" y="1404355"/>
            <a:ext cx="8480271" cy="5188146"/>
          </a:xfrm>
          <a:prstGeom prst="rect">
            <a:avLst/>
          </a:prstGeom>
        </p:spPr>
      </p:pic>
      <p:pic>
        <p:nvPicPr>
          <p:cNvPr id="1026" name="Picture 2" descr="http://robotics.eecs.berkeley.edu/~ronf/Ambulation/Figures/clash-201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8474" y="1862024"/>
            <a:ext cx="1579811" cy="1053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32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obotics.eecs.berkeley.edu/~ronf/Ambulation/Figures/clash-201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04074"/>
            <a:ext cx="9144000" cy="578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6"/>
          <p:cNvSpPr txBox="1">
            <a:spLocks noChangeArrowheads="1"/>
          </p:cNvSpPr>
          <p:nvPr/>
        </p:nvSpPr>
        <p:spPr bwMode="auto">
          <a:xfrm>
            <a:off x="0" y="10795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i="1" dirty="0" smtClean="0">
                <a:solidFill>
                  <a:schemeClr val="bg1"/>
                </a:solidFill>
                <a:latin typeface="Arial Black" pitchFamily="34" charset="0"/>
              </a:rPr>
              <a:t>Artificial electronic whisker (e-whisker)</a:t>
            </a:r>
            <a:endParaRPr kumimoji="1" lang="ja-JP" altLang="en-US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2" y="4653136"/>
            <a:ext cx="8784976" cy="1754326"/>
          </a:xfrm>
          <a:prstGeom prst="rect">
            <a:avLst/>
          </a:prstGeom>
          <a:solidFill>
            <a:srgbClr val="FFFF00">
              <a:alpha val="58824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3600" dirty="0" smtClean="0">
                <a:latin typeface="Arial Black" panose="020B0A04020102020204" pitchFamily="34" charset="0"/>
              </a:rPr>
              <a:t>How can this robot distinguish whether it can go forward or not between obstacles like a cat.</a:t>
            </a:r>
            <a:endParaRPr kumimoji="1" lang="ja-JP" altLang="en-US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69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001051" y="755344"/>
            <a:ext cx="4930685" cy="11614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001051" y="755344"/>
            <a:ext cx="5048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whiskers detect:</a:t>
            </a:r>
          </a:p>
          <a:p>
            <a:pPr marL="342900" indent="-342900">
              <a:buAutoNum type="arabicParenR"/>
            </a:pPr>
            <a:r>
              <a:rPr kumimoji="1" lang="en-US" altLang="ja-JP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distribution by touching an </a:t>
            </a:r>
            <a:r>
              <a:rPr kumimoji="1" lang="en-US" altLang="ja-JP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abstacle</a:t>
            </a:r>
            <a:endParaRPr kumimoji="1" lang="en-US" altLang="ja-JP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arenR"/>
            </a:pPr>
            <a:r>
              <a:rPr kumimoji="1" lang="en-US" altLang="ja-JP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 flow</a:t>
            </a:r>
          </a:p>
          <a:p>
            <a:pPr marL="342900" indent="-342900">
              <a:buAutoNum type="arabicParenR"/>
            </a:pPr>
            <a:r>
              <a:rPr kumimoji="1" lang="en-US" altLang="ja-JP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endParaRPr kumimoji="1" lang="ja-JP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929946" y="1859277"/>
            <a:ext cx="4100491" cy="4182285"/>
            <a:chOff x="5689607" y="1574791"/>
            <a:chExt cx="3491604" cy="3561253"/>
          </a:xfrm>
        </p:grpSpPr>
        <p:pic>
          <p:nvPicPr>
            <p:cNvPr id="22" name="Picture 2" descr="C:\Users\Kuniharu Takei\Desktop\2013 科研スタートアップ\whisker scanner.jpg"/>
            <p:cNvPicPr>
              <a:picLocks noChangeAspect="1" noChangeArrowheads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4591744">
              <a:off x="5472144" y="1792254"/>
              <a:ext cx="3514824" cy="3079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 rot="2816585">
              <a:off x="6101117" y="4623442"/>
              <a:ext cx="749787" cy="275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Object</a:t>
              </a:r>
              <a:endPara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 rot="21305889">
              <a:off x="6990572" y="1886184"/>
              <a:ext cx="989636" cy="504056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isometricOffAxis1Top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06118" y="1779433"/>
              <a:ext cx="2175093" cy="300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b="1" dirty="0" smtClean="0"/>
                <a:t>Scan direction</a:t>
              </a:r>
              <a:endParaRPr lang="en-US" sz="1800" b="1" dirty="0"/>
            </a:p>
          </p:txBody>
        </p:sp>
      </p:grpSp>
      <p:pic>
        <p:nvPicPr>
          <p:cNvPr id="27" name="Picture 2" descr="http://blog-imgs-38.fc2.com/t/h/e/thecrystalskull/940675_pet_rat.jpe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1471" y="1134502"/>
            <a:ext cx="2988929" cy="532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423678" y="5725720"/>
            <a:ext cx="1776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Whisker of rat</a:t>
            </a:r>
            <a:endParaRPr lang="en-U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28" idx="0"/>
          </p:cNvCxnSpPr>
          <p:nvPr/>
        </p:nvCxnSpPr>
        <p:spPr>
          <a:xfrm flipH="1" flipV="1">
            <a:off x="2041585" y="4655588"/>
            <a:ext cx="270454" cy="107013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Printable strain sensor array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6158" y="709055"/>
            <a:ext cx="406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 smtClean="0"/>
              <a:t>Artificial electronic whisker</a:t>
            </a:r>
            <a:endParaRPr lang="en-US" sz="2400" b="1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4828555" y="1968241"/>
            <a:ext cx="4221315" cy="4297747"/>
            <a:chOff x="4631385" y="1767501"/>
            <a:chExt cx="4418486" cy="4498488"/>
          </a:xfrm>
        </p:grpSpPr>
        <p:sp>
          <p:nvSpPr>
            <p:cNvPr id="35" name="Rectangle 34"/>
            <p:cNvSpPr/>
            <p:nvPr/>
          </p:nvSpPr>
          <p:spPr>
            <a:xfrm>
              <a:off x="4631385" y="4337957"/>
              <a:ext cx="140368" cy="1387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 flipV="1">
              <a:off x="4771753" y="1767502"/>
              <a:ext cx="1583327" cy="257045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4771753" y="4476750"/>
              <a:ext cx="1583327" cy="1789239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659"/>
            <a:stretch/>
          </p:blipFill>
          <p:spPr bwMode="auto">
            <a:xfrm>
              <a:off x="6355080" y="1767501"/>
              <a:ext cx="2694791" cy="449848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" name="テキスト ボックス 44"/>
          <p:cNvSpPr txBox="1">
            <a:spLocks noChangeArrowheads="1"/>
          </p:cNvSpPr>
          <p:nvPr/>
        </p:nvSpPr>
        <p:spPr bwMode="auto">
          <a:xfrm>
            <a:off x="3636" y="6243638"/>
            <a:ext cx="91403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kumimoji="1" lang="en-US" altLang="ja-JP" sz="1400" i="1" dirty="0">
                <a:latin typeface="Arial" charset="0"/>
              </a:rPr>
              <a:t>K. Takei et al., </a:t>
            </a:r>
            <a:r>
              <a:rPr kumimoji="1" lang="en-US" altLang="ja-JP" sz="1400" i="1" dirty="0" smtClean="0">
                <a:latin typeface="Arial" charset="0"/>
              </a:rPr>
              <a:t>PNAS 2014,	 S. Harada et al., ACS </a:t>
            </a:r>
            <a:r>
              <a:rPr kumimoji="1" lang="en-US" altLang="ja-JP" sz="1400" i="1" dirty="0" err="1" smtClean="0">
                <a:latin typeface="Arial" charset="0"/>
              </a:rPr>
              <a:t>Nano</a:t>
            </a:r>
            <a:r>
              <a:rPr kumimoji="1" lang="en-US" altLang="ja-JP" sz="1400" i="1" dirty="0" smtClean="0">
                <a:latin typeface="Arial" charset="0"/>
              </a:rPr>
              <a:t> 2014.</a:t>
            </a:r>
            <a:endParaRPr kumimoji="1" lang="ja-JP" altLang="en-US" sz="14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64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35496" y="836712"/>
            <a:ext cx="9036497" cy="2526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Printable strain sensor array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633" y="836712"/>
            <a:ext cx="9125476" cy="2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24060" y="6254492"/>
            <a:ext cx="265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</a:t>
            </a:r>
            <a:r>
              <a:rPr lang="en-US" sz="1400" dirty="0" err="1" smtClean="0"/>
              <a:t>Nano</a:t>
            </a:r>
            <a:r>
              <a:rPr lang="en-US" sz="1400" dirty="0" smtClean="0"/>
              <a:t> 2014.</a:t>
            </a:r>
            <a:endParaRPr lang="en-US" sz="14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67543" y="2901772"/>
            <a:ext cx="8676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latin typeface="Arial Black" panose="020B0A04020102020204" pitchFamily="34" charset="0"/>
              </a:rPr>
              <a:t>Sensor material: 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Mixture of </a:t>
            </a:r>
            <a:r>
              <a:rPr kumimoji="1" lang="en-US" altLang="ja-JP" sz="2400" i="1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CNT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and </a:t>
            </a:r>
            <a:r>
              <a:rPr kumimoji="1" lang="en-US" altLang="ja-JP" sz="2400" i="1" u="sng" dirty="0" err="1" smtClean="0">
                <a:solidFill>
                  <a:srgbClr val="0000FF"/>
                </a:solidFill>
                <a:latin typeface="Arial Black" panose="020B0A04020102020204" pitchFamily="34" charset="0"/>
              </a:rPr>
              <a:t>AgNP</a:t>
            </a:r>
            <a:r>
              <a:rPr kumimoji="1" lang="en-US" altLang="ja-JP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inks</a:t>
            </a:r>
            <a:endParaRPr kumimoji="1" lang="ja-JP" alt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0" y="3628428"/>
            <a:ext cx="9071993" cy="2536876"/>
            <a:chOff x="0" y="3628428"/>
            <a:chExt cx="9071993" cy="2536876"/>
          </a:xfrm>
        </p:grpSpPr>
        <p:sp>
          <p:nvSpPr>
            <p:cNvPr id="9" name="正方形/長方形 8"/>
            <p:cNvSpPr/>
            <p:nvPr/>
          </p:nvSpPr>
          <p:spPr>
            <a:xfrm>
              <a:off x="35496" y="3628428"/>
              <a:ext cx="9036497" cy="2526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76"/>
            <a:stretch/>
          </p:blipFill>
          <p:spPr bwMode="auto">
            <a:xfrm>
              <a:off x="0" y="3645024"/>
              <a:ext cx="9036495" cy="20744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テキスト ボックス 6"/>
            <p:cNvSpPr txBox="1"/>
            <p:nvPr/>
          </p:nvSpPr>
          <p:spPr>
            <a:xfrm>
              <a:off x="35496" y="5703639"/>
              <a:ext cx="90364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 smtClean="0">
                  <a:latin typeface="Arial Black" panose="020B0A04020102020204" pitchFamily="34" charset="0"/>
                </a:rPr>
                <a:t>Sensor material: </a:t>
              </a:r>
              <a:r>
                <a:rPr kumimoji="1" lang="en-US" altLang="ja-JP" sz="2400" dirty="0" smtClean="0">
                  <a:solidFill>
                    <a:srgbClr val="FF0000"/>
                  </a:solidFill>
                  <a:latin typeface="Arial Black" panose="020B0A04020102020204" pitchFamily="34" charset="0"/>
                </a:rPr>
                <a:t>Mixture of </a:t>
              </a:r>
              <a:r>
                <a:rPr kumimoji="1" lang="en-US" altLang="ja-JP" sz="2400" i="1" u="sng" dirty="0" smtClean="0">
                  <a:solidFill>
                    <a:srgbClr val="FF0000"/>
                  </a:solidFill>
                  <a:latin typeface="Arial Black" panose="020B0A04020102020204" pitchFamily="34" charset="0"/>
                </a:rPr>
                <a:t>CNT</a:t>
              </a:r>
              <a:r>
                <a:rPr kumimoji="1" lang="en-US" altLang="ja-JP" sz="2400" dirty="0" smtClean="0">
                  <a:solidFill>
                    <a:srgbClr val="FF0000"/>
                  </a:solidFill>
                  <a:latin typeface="Arial Black" panose="020B0A04020102020204" pitchFamily="34" charset="0"/>
                </a:rPr>
                <a:t> and </a:t>
              </a:r>
              <a:r>
                <a:rPr kumimoji="1" lang="en-US" altLang="ja-JP" sz="2400" i="1" u="sng" dirty="0" smtClean="0">
                  <a:solidFill>
                    <a:srgbClr val="0000FF"/>
                  </a:solidFill>
                  <a:latin typeface="Arial Black" panose="020B0A04020102020204" pitchFamily="34" charset="0"/>
                </a:rPr>
                <a:t>PEDOT:PSS</a:t>
              </a:r>
              <a:r>
                <a:rPr kumimoji="1" lang="en-US" altLang="ja-JP" sz="2400" dirty="0" smtClean="0">
                  <a:solidFill>
                    <a:srgbClr val="FF0000"/>
                  </a:solidFill>
                  <a:latin typeface="Arial Black" panose="020B0A04020102020204" pitchFamily="34" charset="0"/>
                </a:rPr>
                <a:t> inks</a:t>
              </a:r>
              <a:endParaRPr kumimoji="1" lang="ja-JP" altLang="en-US" sz="2400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40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Printable strain sensor array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10" y="849948"/>
            <a:ext cx="4864420" cy="161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837" y="895669"/>
            <a:ext cx="3995719" cy="155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71703" y="2972149"/>
            <a:ext cx="9000494" cy="2641159"/>
            <a:chOff x="1342975" y="5648467"/>
            <a:chExt cx="6468076" cy="1898031"/>
          </a:xfrm>
        </p:grpSpPr>
        <p:pic>
          <p:nvPicPr>
            <p:cNvPr id="18" name="Picture 14" descr="C:\Users\Kuniharu Takei\Desktop\works\At Osaka Pref Univ\1st printable e-whisker\Process images\whisker structure0003_0003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1119894">
              <a:off x="1875101" y="5792098"/>
              <a:ext cx="5105767" cy="1745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Straight Connector 18"/>
            <p:cNvCxnSpPr/>
            <p:nvPr/>
          </p:nvCxnSpPr>
          <p:spPr>
            <a:xfrm>
              <a:off x="3178448" y="6505371"/>
              <a:ext cx="0" cy="4817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427985" y="6096024"/>
              <a:ext cx="0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6529785" y="6312048"/>
              <a:ext cx="0" cy="5401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4415335" y="6189081"/>
              <a:ext cx="2101800" cy="23103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005091" y="5956200"/>
              <a:ext cx="1774402" cy="265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baseline="-25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flex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=0.5mm-9mm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6849518" y="6645661"/>
              <a:ext cx="3724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859043" y="6787529"/>
              <a:ext cx="3724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7074464" y="6365081"/>
              <a:ext cx="0" cy="2805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0800000">
              <a:off x="7084592" y="6785456"/>
              <a:ext cx="0" cy="28058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6729640" y="5942746"/>
              <a:ext cx="1081411" cy="464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Thickness</a:t>
              </a:r>
            </a:p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(0.1-1.5 mm)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 flipH="1">
              <a:off x="4283968" y="6582104"/>
              <a:ext cx="1" cy="594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cxnSpLocks noChangeAspect="1"/>
            </p:cNvCxnSpPr>
            <p:nvPr/>
          </p:nvCxnSpPr>
          <p:spPr>
            <a:xfrm>
              <a:off x="3166765" y="6852160"/>
              <a:ext cx="1117203" cy="18942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128338" y="6974122"/>
              <a:ext cx="1422619" cy="265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baseline="-25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sensor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=3-8 mm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515223">
              <a:off x="4850085" y="6573677"/>
              <a:ext cx="2023207" cy="287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Flexible substrate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46106" y="6635675"/>
              <a:ext cx="1719845" cy="862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Sensor materials</a:t>
              </a:r>
            </a:p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CNT-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AgNP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 or </a:t>
              </a:r>
            </a:p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PEDOT:PSS-CNT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2485605" y="6385207"/>
              <a:ext cx="65956" cy="3389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869757" y="6787529"/>
              <a:ext cx="0" cy="415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328767" y="7063754"/>
              <a:ext cx="0" cy="4165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6341467" y="7063308"/>
              <a:ext cx="515590" cy="367977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6444208" y="7281083"/>
              <a:ext cx="1305969" cy="265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1.5mm-3mm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 flipV="1">
              <a:off x="2873273" y="5853996"/>
              <a:ext cx="0" cy="3731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1451963" y="5869871"/>
              <a:ext cx="14101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2396778" y="5780907"/>
              <a:ext cx="98098" cy="1862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2501226" y="5648467"/>
              <a:ext cx="0" cy="4558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403128" y="5731107"/>
              <a:ext cx="0" cy="2774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2238053" y="6150391"/>
              <a:ext cx="0" cy="22271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455138" y="6163681"/>
              <a:ext cx="7829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1455138" y="5862289"/>
              <a:ext cx="0" cy="3140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1355034" y="5910106"/>
              <a:ext cx="205758" cy="2057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42975" y="5882763"/>
              <a:ext cx="288032" cy="265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-24060" y="6254492"/>
            <a:ext cx="265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</a:t>
            </a:r>
            <a:r>
              <a:rPr lang="en-US" sz="1400" dirty="0" err="1" smtClean="0"/>
              <a:t>Nano</a:t>
            </a:r>
            <a:r>
              <a:rPr lang="en-US" sz="1400" dirty="0" smtClean="0"/>
              <a:t> 2014.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805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Printable strain sensor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26935"/>
            <a:ext cx="5184576" cy="509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8" y="5694347"/>
            <a:ext cx="6017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strain sensitivity ~59 %/Pa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 </a:t>
            </a:r>
            <a:r>
              <a:rPr lang="en-US" sz="24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tunability</a:t>
            </a:r>
            <a:endParaRPr lang="en-US" sz="2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Nano 2014.</a:t>
            </a:r>
            <a:endParaRPr lang="en-US" sz="1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4902" y="637940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Strain sensor :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Mixture of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CNT ink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nanoparticle ink</a:t>
            </a:r>
          </a:p>
        </p:txBody>
      </p:sp>
    </p:spTree>
    <p:extLst>
      <p:ext uri="{BB962C8B-B14F-4D97-AF65-F5344CB8AC3E}">
        <p14:creationId xmlns:p14="http://schemas.microsoft.com/office/powerpoint/2010/main" val="336838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Printable temperature sensor array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95"/>
          <a:stretch/>
        </p:blipFill>
        <p:spPr bwMode="auto">
          <a:xfrm>
            <a:off x="52587" y="1173411"/>
            <a:ext cx="4375512" cy="478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39800" y="5550331"/>
            <a:ext cx="7835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 sensitivity ~0.6 %/°C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selectivity between strain and temperature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4060" y="6254492"/>
            <a:ext cx="265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</a:t>
            </a:r>
            <a:r>
              <a:rPr lang="en-US" sz="1400" dirty="0" err="1" smtClean="0"/>
              <a:t>Nano</a:t>
            </a:r>
            <a:r>
              <a:rPr lang="en-US" sz="1400" dirty="0" smtClean="0"/>
              <a:t> 2014.</a:t>
            </a:r>
            <a:endParaRPr lang="en-US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4"/>
          <a:stretch/>
        </p:blipFill>
        <p:spPr bwMode="auto">
          <a:xfrm>
            <a:off x="4491765" y="1173411"/>
            <a:ext cx="4561983" cy="478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3636" y="631766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Strain sensor :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Mixture of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CNT ink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nanoparticle ink</a:t>
            </a:r>
          </a:p>
          <a:p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Temp. sensor :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Mixture of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CNT ink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PEDOT:PSS</a:t>
            </a:r>
            <a:endParaRPr kumimoji="1" lang="ja-JP" alt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15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Printable strain sensor array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9" y="796480"/>
            <a:ext cx="5463302" cy="5556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55600" y="596900"/>
            <a:ext cx="8077312" cy="6082594"/>
            <a:chOff x="755600" y="596900"/>
            <a:chExt cx="8077312" cy="608259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600" y="4783648"/>
              <a:ext cx="3600499" cy="17949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8076" y="596900"/>
              <a:ext cx="2644836" cy="6082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-24060" y="6254492"/>
            <a:ext cx="265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</a:t>
            </a:r>
            <a:r>
              <a:rPr lang="en-US" sz="1400" dirty="0" err="1" smtClean="0"/>
              <a:t>Nano</a:t>
            </a:r>
            <a:r>
              <a:rPr lang="en-US" sz="1400" dirty="0" smtClean="0"/>
              <a:t> 2014.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45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111"/>
          <p:cNvSpPr txBox="1"/>
          <p:nvPr/>
        </p:nvSpPr>
        <p:spPr>
          <a:xfrm>
            <a:off x="6797493" y="5346757"/>
            <a:ext cx="473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#5</a:t>
            </a:r>
            <a:endParaRPr kumimoji="1" lang="ja-JP" altLang="en-US" sz="1600" dirty="0">
              <a:solidFill>
                <a:schemeClr val="bg1"/>
              </a:solidFill>
              <a:latin typeface="Arial" pitchFamily="34" charset="0"/>
              <a:ea typeface="Gulim" pitchFamily="34" charset="-127"/>
              <a:cs typeface="Arial" pitchFamily="34" charset="0"/>
            </a:endParaRPr>
          </a:p>
        </p:txBody>
      </p:sp>
      <p:sp>
        <p:nvSpPr>
          <p:cNvPr id="5" name="テキスト ボックス 112"/>
          <p:cNvSpPr txBox="1"/>
          <p:nvPr/>
        </p:nvSpPr>
        <p:spPr>
          <a:xfrm>
            <a:off x="6801867" y="5583155"/>
            <a:ext cx="473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#4</a:t>
            </a:r>
            <a:endParaRPr kumimoji="1" lang="ja-JP" altLang="en-US" sz="1600" dirty="0">
              <a:solidFill>
                <a:schemeClr val="bg1"/>
              </a:solidFill>
              <a:latin typeface="Arial" pitchFamily="34" charset="0"/>
              <a:ea typeface="Gulim" pitchFamily="34" charset="-127"/>
              <a:cs typeface="Arial" pitchFamily="34" charset="0"/>
            </a:endParaRPr>
          </a:p>
        </p:txBody>
      </p:sp>
      <p:sp>
        <p:nvSpPr>
          <p:cNvPr id="6" name="テキスト ボックス 115"/>
          <p:cNvSpPr txBox="1"/>
          <p:nvPr/>
        </p:nvSpPr>
        <p:spPr>
          <a:xfrm>
            <a:off x="6806629" y="5826903"/>
            <a:ext cx="473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#3</a:t>
            </a:r>
            <a:endParaRPr kumimoji="1" lang="ja-JP" altLang="en-US" sz="1600" dirty="0">
              <a:solidFill>
                <a:schemeClr val="bg1"/>
              </a:solidFill>
              <a:latin typeface="Arial" pitchFamily="34" charset="0"/>
              <a:ea typeface="Gulim" pitchFamily="34" charset="-127"/>
              <a:cs typeface="Arial" pitchFamily="34" charset="0"/>
            </a:endParaRPr>
          </a:p>
        </p:txBody>
      </p:sp>
      <p:sp>
        <p:nvSpPr>
          <p:cNvPr id="7" name="テキスト ボックス 117"/>
          <p:cNvSpPr txBox="1"/>
          <p:nvPr/>
        </p:nvSpPr>
        <p:spPr>
          <a:xfrm>
            <a:off x="6788812" y="5104542"/>
            <a:ext cx="473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#6</a:t>
            </a:r>
            <a:endParaRPr kumimoji="1" lang="ja-JP" altLang="en-US" sz="1600" dirty="0">
              <a:solidFill>
                <a:schemeClr val="bg1"/>
              </a:solidFill>
              <a:latin typeface="Arial" pitchFamily="34" charset="0"/>
              <a:ea typeface="Gulim" pitchFamily="34" charset="-127"/>
              <a:cs typeface="Arial" pitchFamily="34" charset="0"/>
            </a:endParaRPr>
          </a:p>
        </p:txBody>
      </p:sp>
      <p:sp>
        <p:nvSpPr>
          <p:cNvPr id="8" name="テキスト ボックス 118"/>
          <p:cNvSpPr txBox="1"/>
          <p:nvPr/>
        </p:nvSpPr>
        <p:spPr>
          <a:xfrm>
            <a:off x="6800517" y="4575220"/>
            <a:ext cx="473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#8</a:t>
            </a:r>
            <a:endParaRPr kumimoji="1" lang="ja-JP" altLang="en-US" sz="1600" dirty="0">
              <a:solidFill>
                <a:schemeClr val="bg1"/>
              </a:solidFill>
              <a:latin typeface="Arial" pitchFamily="34" charset="0"/>
              <a:ea typeface="Gulim" pitchFamily="34" charset="-127"/>
              <a:cs typeface="Arial" pitchFamily="34" charset="0"/>
            </a:endParaRPr>
          </a:p>
        </p:txBody>
      </p:sp>
      <p:sp>
        <p:nvSpPr>
          <p:cNvPr id="9" name="テキスト ボックス 119"/>
          <p:cNvSpPr txBox="1"/>
          <p:nvPr/>
        </p:nvSpPr>
        <p:spPr>
          <a:xfrm>
            <a:off x="6801867" y="4834680"/>
            <a:ext cx="473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#7</a:t>
            </a:r>
            <a:endParaRPr kumimoji="1" lang="ja-JP" altLang="en-US" sz="1600" dirty="0">
              <a:solidFill>
                <a:schemeClr val="bg1"/>
              </a:solidFill>
              <a:latin typeface="Arial" pitchFamily="34" charset="0"/>
              <a:ea typeface="Gulim" pitchFamily="34" charset="-127"/>
              <a:cs typeface="Arial" pitchFamily="34" charset="0"/>
            </a:endParaRPr>
          </a:p>
        </p:txBody>
      </p:sp>
      <p:sp>
        <p:nvSpPr>
          <p:cNvPr id="10" name="テキスト ボックス 120"/>
          <p:cNvSpPr txBox="1"/>
          <p:nvPr/>
        </p:nvSpPr>
        <p:spPr>
          <a:xfrm>
            <a:off x="6793846" y="4287569"/>
            <a:ext cx="473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Arial" pitchFamily="34" charset="0"/>
                <a:ea typeface="Gulim" pitchFamily="34" charset="-127"/>
                <a:cs typeface="Arial" pitchFamily="34" charset="0"/>
              </a:rPr>
              <a:t>#9</a:t>
            </a:r>
            <a:endParaRPr kumimoji="1" lang="ja-JP" altLang="en-US" sz="1600" dirty="0">
              <a:solidFill>
                <a:schemeClr val="bg1"/>
              </a:solidFill>
              <a:latin typeface="Arial" pitchFamily="34" charset="0"/>
              <a:ea typeface="Gulim" pitchFamily="34" charset="-127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806305"/>
            <a:ext cx="4664034" cy="563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6" y="596900"/>
            <a:ext cx="2644836" cy="608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-24060" y="6254492"/>
            <a:ext cx="265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</a:t>
            </a:r>
            <a:r>
              <a:rPr lang="en-US" sz="1400" dirty="0" err="1" smtClean="0"/>
              <a:t>Nano</a:t>
            </a:r>
            <a:r>
              <a:rPr lang="en-US" sz="1400" dirty="0" smtClean="0"/>
              <a:t> 2014.</a:t>
            </a:r>
            <a:endParaRPr lang="en-US" sz="1400" dirty="0"/>
          </a:p>
        </p:txBody>
      </p:sp>
      <p:sp>
        <p:nvSpPr>
          <p:cNvPr id="14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Printable strain sensor array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25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9850" y="2311736"/>
            <a:ext cx="9057948" cy="4302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50" y="776263"/>
            <a:ext cx="6505306" cy="151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9239" y="865163"/>
            <a:ext cx="2468562" cy="146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800" b="1" i="1" dirty="0" smtClean="0">
                <a:solidFill>
                  <a:schemeClr val="bg1"/>
                </a:solidFill>
                <a:latin typeface="Arial Black" pitchFamily="34" charset="0"/>
              </a:rPr>
              <a:t>Multi-functional e-whisker (Temp &amp; Strain)</a:t>
            </a:r>
            <a:endParaRPr kumimoji="1" lang="ja-JP" altLang="en-US" sz="2800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4060" y="6254492"/>
            <a:ext cx="2723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Nano,2014 2014.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8312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Three-axis force detections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1574"/>
            <a:ext cx="445119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74635"/>
            <a:ext cx="4104456" cy="27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36401"/>
            <a:ext cx="2231518" cy="187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98" y="3453033"/>
            <a:ext cx="2592288" cy="1805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5805264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Fully printed strain and temperature sensor arrays</a:t>
            </a:r>
            <a:endParaRPr lang="en-US" sz="28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Nano 2014.</a:t>
            </a:r>
            <a:endParaRPr lang="en-US" sz="1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691680" y="5169386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Strain sensor :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Mixture of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CNT ink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nanoparticle ink</a:t>
            </a:r>
          </a:p>
          <a:p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Temp. sensor :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Mixture of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CNT ink </a:t>
            </a:r>
            <a:r>
              <a:rPr kumimoji="1" lang="en-US" altLang="ja-JP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1" lang="en-US" altLang="ja-JP" sz="20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PEDOT:PSS</a:t>
            </a:r>
            <a:endParaRPr kumimoji="1" lang="ja-JP" alt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48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Three-axis force and temp. mappings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10"/>
          <a:stretch/>
        </p:blipFill>
        <p:spPr bwMode="auto">
          <a:xfrm>
            <a:off x="395536" y="972097"/>
            <a:ext cx="2492375" cy="1567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82340"/>
            <a:ext cx="4326063" cy="3226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28" y="2828176"/>
            <a:ext cx="4091449" cy="342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7935158" y="1700808"/>
            <a:ext cx="57875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360233" y="1196752"/>
            <a:ext cx="1100199" cy="461665"/>
            <a:chOff x="8063249" y="705985"/>
            <a:chExt cx="1100199" cy="461665"/>
          </a:xfrm>
        </p:grpSpPr>
        <p:sp>
          <p:nvSpPr>
            <p:cNvPr id="8" name="Isosceles Triangle 7"/>
            <p:cNvSpPr/>
            <p:nvPr/>
          </p:nvSpPr>
          <p:spPr>
            <a:xfrm>
              <a:off x="8063249" y="863290"/>
              <a:ext cx="216024" cy="144016"/>
            </a:xfrm>
            <a:prstGeom prst="triangle">
              <a:avLst/>
            </a:prstGeom>
            <a:solidFill>
              <a:srgbClr val="3333F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25411" y="705985"/>
              <a:ext cx="938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Defective pixel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7287086" y="1658247"/>
            <a:ext cx="57875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S. Harada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ACS Nano 2014.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648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テキスト ボックス 20"/>
          <p:cNvSpPr txBox="1">
            <a:spLocks noChangeArrowheads="1"/>
          </p:cNvSpPr>
          <p:nvPr/>
        </p:nvSpPr>
        <p:spPr bwMode="auto">
          <a:xfrm>
            <a:off x="-1712" y="155575"/>
            <a:ext cx="91457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3000" i="1" dirty="0" smtClean="0">
                <a:solidFill>
                  <a:schemeClr val="bg1"/>
                </a:solidFill>
                <a:latin typeface="Arial Black" pitchFamily="34" charset="0"/>
              </a:rPr>
              <a:t>What else do we need?</a:t>
            </a:r>
            <a:endParaRPr kumimoji="1" lang="ja-JP" altLang="en-US" sz="3000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07505" y="5517232"/>
            <a:ext cx="8856984" cy="95410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 processing circuits are required to integrate with the sensors on a flexible substrate</a:t>
            </a:r>
            <a:endParaRPr kumimoji="1" lang="ja-JP" altLang="en-US" sz="2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722061"/>
            <a:ext cx="8045524" cy="49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6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Flexible CMOS circuits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W</a:t>
            </a:r>
            <a:r>
              <a:rPr lang="en-US" sz="1400" dirty="0" smtClean="0"/>
              <a:t>. Honda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</a:t>
            </a:r>
            <a:r>
              <a:rPr lang="en-US" sz="1400" i="1" dirty="0" smtClean="0"/>
              <a:t>Advanced Materials</a:t>
            </a:r>
            <a:r>
              <a:rPr lang="en-US" sz="1400" dirty="0" smtClean="0"/>
              <a:t>, 2015.</a:t>
            </a:r>
            <a:endParaRPr lang="en-US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30" y="908720"/>
            <a:ext cx="493721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" y="844907"/>
            <a:ext cx="4037891" cy="236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611560" y="3183409"/>
            <a:ext cx="8447819" cy="2909887"/>
            <a:chOff x="466067" y="3140968"/>
            <a:chExt cx="8447819" cy="290988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186"/>
            <a:stretch/>
          </p:blipFill>
          <p:spPr bwMode="auto">
            <a:xfrm>
              <a:off x="2749977" y="3548805"/>
              <a:ext cx="3456384" cy="2310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067" y="3140968"/>
              <a:ext cx="2279650" cy="290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7094" y="3373714"/>
              <a:ext cx="2526792" cy="25740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88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3" y="908719"/>
            <a:ext cx="4757687" cy="422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148419" y="836712"/>
            <a:ext cx="4888077" cy="4309067"/>
            <a:chOff x="4148419" y="1340768"/>
            <a:chExt cx="4888077" cy="4309067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419" y="1404309"/>
              <a:ext cx="4888077" cy="42455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860032" y="1340768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Voltage gain ~50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Electrical characteristics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365665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gain ~50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consumption at the steady state : &lt; 7 </a:t>
            </a:r>
            <a:r>
              <a:rPr lang="en-US" sz="20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nW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/mm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22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W</a:t>
            </a:r>
            <a:r>
              <a:rPr lang="en-US" sz="1400" dirty="0" smtClean="0"/>
              <a:t>. Honda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</a:t>
            </a:r>
            <a:r>
              <a:rPr lang="en-US" sz="1400" i="1" dirty="0" smtClean="0"/>
              <a:t>Advanced Materials</a:t>
            </a:r>
            <a:r>
              <a:rPr lang="en-US" sz="1400" dirty="0" smtClean="0"/>
              <a:t>, 2015.</a:t>
            </a:r>
            <a:endParaRPr lang="en-US" sz="1400" dirty="0"/>
          </a:p>
        </p:txBody>
      </p:sp>
      <p:sp>
        <p:nvSpPr>
          <p:cNvPr id="10" name="TextBox 5"/>
          <p:cNvSpPr txBox="1"/>
          <p:nvPr/>
        </p:nvSpPr>
        <p:spPr>
          <a:xfrm>
            <a:off x="186814" y="4954854"/>
            <a:ext cx="8784976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ja-JP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Field-effect </a:t>
            </a:r>
            <a:r>
              <a:rPr lang="en-US" altLang="ja-JP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mobility: CNT-TFT ~4 cm</a:t>
            </a:r>
            <a:r>
              <a:rPr lang="en-US" altLang="ja-JP" sz="20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/Vs, </a:t>
            </a:r>
            <a:r>
              <a:rPr lang="en-US" altLang="ja-JP" sz="20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InGaZnO</a:t>
            </a:r>
            <a:r>
              <a:rPr lang="en-US" altLang="ja-JP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-TFT ~6 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altLang="ja-JP" sz="2000" b="1" baseline="30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/Vs</a:t>
            </a:r>
            <a:endParaRPr lang="en-US" altLang="ja-JP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2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692696"/>
            <a:ext cx="9072026" cy="4392488"/>
          </a:xfrm>
          <a:prstGeom prst="rect">
            <a:avLst/>
          </a:prstGeom>
        </p:spPr>
      </p:pic>
      <p:sp>
        <p:nvSpPr>
          <p:cNvPr id="5" name="TextBox 22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W</a:t>
            </a:r>
            <a:r>
              <a:rPr lang="en-US" sz="1400" dirty="0" smtClean="0"/>
              <a:t>. Honda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</a:t>
            </a:r>
            <a:r>
              <a:rPr lang="en-US" sz="1400" i="1" dirty="0" smtClean="0"/>
              <a:t>Advanced Materials</a:t>
            </a:r>
            <a:r>
              <a:rPr lang="en-US" sz="1400" dirty="0" smtClean="0"/>
              <a:t>, 2015.</a:t>
            </a:r>
            <a:endParaRPr lang="en-US" sz="1400" dirty="0"/>
          </a:p>
        </p:txBody>
      </p:sp>
      <p:sp>
        <p:nvSpPr>
          <p:cNvPr id="6" name="テキスト ボックス 20"/>
          <p:cNvSpPr txBox="1">
            <a:spLocks noChangeArrowheads="1"/>
          </p:cNvSpPr>
          <p:nvPr/>
        </p:nvSpPr>
        <p:spPr bwMode="auto">
          <a:xfrm>
            <a:off x="-41868" y="116116"/>
            <a:ext cx="92488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Electrical characteristics</a:t>
            </a:r>
            <a:r>
              <a:rPr kumimoji="1" lang="ja-JP" altLang="en-US" b="1" i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under bending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179512" y="4888995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Almost no change is observed under bending up to 2.6 </a:t>
            </a:r>
            <a:r>
              <a:rPr lang="en-US" sz="20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 radius</a:t>
            </a:r>
            <a:endParaRPr lang="en-US" sz="20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V</a:t>
            </a:r>
            <a:r>
              <a:rPr lang="en-US" sz="20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shift is most likely due to hysteresis of CNT-TFTs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15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692696"/>
            <a:ext cx="9069994" cy="4248472"/>
          </a:xfrm>
          <a:prstGeom prst="rect">
            <a:avLst/>
          </a:prstGeom>
        </p:spPr>
      </p:pic>
      <p:sp>
        <p:nvSpPr>
          <p:cNvPr id="13" name="TextBox 22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W</a:t>
            </a:r>
            <a:r>
              <a:rPr lang="en-US" sz="1400" dirty="0" smtClean="0"/>
              <a:t>. Honda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</a:t>
            </a:r>
            <a:r>
              <a:rPr lang="en-US" sz="1400" i="1" dirty="0" smtClean="0"/>
              <a:t>Advanced Materials</a:t>
            </a:r>
            <a:r>
              <a:rPr lang="en-US" sz="1400" dirty="0" smtClean="0"/>
              <a:t>, 2015.</a:t>
            </a:r>
            <a:endParaRPr lang="en-US" sz="1400" dirty="0"/>
          </a:p>
        </p:txBody>
      </p:sp>
      <p:sp>
        <p:nvSpPr>
          <p:cNvPr id="4" name="テキスト ボックス 20"/>
          <p:cNvSpPr txBox="1">
            <a:spLocks noChangeArrowheads="1"/>
          </p:cNvSpPr>
          <p:nvPr/>
        </p:nvSpPr>
        <p:spPr bwMode="auto">
          <a:xfrm>
            <a:off x="-41868" y="116116"/>
            <a:ext cx="92488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Electrical characteristics</a:t>
            </a:r>
            <a:r>
              <a:rPr kumimoji="1" lang="ja-JP" altLang="en-US" b="1" i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under bending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000" y="5107250"/>
            <a:ext cx="9027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reliability against bending cycles up to 1000 times (&lt;6mm radius)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38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08720"/>
            <a:ext cx="9160000" cy="4847526"/>
          </a:xfrm>
          <a:prstGeom prst="rect">
            <a:avLst/>
          </a:prstGeom>
        </p:spPr>
      </p:pic>
      <p:sp>
        <p:nvSpPr>
          <p:cNvPr id="7" name="TextBox 22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W</a:t>
            </a:r>
            <a:r>
              <a:rPr lang="en-US" sz="1400" dirty="0" smtClean="0"/>
              <a:t>. Honda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</a:t>
            </a:r>
            <a:r>
              <a:rPr lang="en-US" sz="1400" i="1" dirty="0" smtClean="0"/>
              <a:t>Advanced Materials</a:t>
            </a:r>
            <a:r>
              <a:rPr lang="en-US" sz="1400" dirty="0" smtClean="0"/>
              <a:t>, 2015.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4448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Good mechanical flexibility of CMOS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779" y="1087676"/>
            <a:ext cx="3939157" cy="23042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5650" y="753037"/>
            <a:ext cx="18002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CMOS NAND</a:t>
            </a:r>
            <a:endPara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625" y="3807045"/>
            <a:ext cx="3939157" cy="2527749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496" y="3472407"/>
            <a:ext cx="18002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CMOS NOR</a:t>
            </a:r>
            <a:endParaRPr lang="en-US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781" r="59143" b="-1"/>
          <a:stretch/>
        </p:blipFill>
        <p:spPr bwMode="auto">
          <a:xfrm>
            <a:off x="56779" y="3852590"/>
            <a:ext cx="3820952" cy="3104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72" r="59143" b="57369"/>
          <a:stretch/>
        </p:blipFill>
        <p:spPr bwMode="auto">
          <a:xfrm>
            <a:off x="188959" y="998734"/>
            <a:ext cx="3820952" cy="238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16282" y="868436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Bending radius ~2.6 mm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45480" y="6199565"/>
            <a:ext cx="3398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W</a:t>
            </a:r>
            <a:r>
              <a:rPr lang="en-US" sz="1400" dirty="0" smtClean="0"/>
              <a:t>. Honda </a:t>
            </a:r>
            <a:r>
              <a:rPr lang="en-US" sz="1400" i="1" dirty="0" smtClean="0"/>
              <a:t>et al</a:t>
            </a:r>
            <a:r>
              <a:rPr lang="en-US" sz="1400" dirty="0" smtClean="0"/>
              <a:t>. Submitted 2015.</a:t>
            </a:r>
            <a:endParaRPr lang="en-US" sz="14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111" y="1330101"/>
            <a:ext cx="5526024" cy="534771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257" y="3527470"/>
            <a:ext cx="5464053" cy="1994385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6625" y="4674975"/>
            <a:ext cx="5464053" cy="199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6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434" y="2484896"/>
            <a:ext cx="6957560" cy="4726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0775" y="721430"/>
            <a:ext cx="2086043" cy="1747564"/>
            <a:chOff x="7711165" y="3129926"/>
            <a:chExt cx="1833629" cy="1536106"/>
          </a:xfrm>
        </p:grpSpPr>
        <p:grpSp>
          <p:nvGrpSpPr>
            <p:cNvPr id="6" name="Group 5"/>
            <p:cNvGrpSpPr/>
            <p:nvPr/>
          </p:nvGrpSpPr>
          <p:grpSpPr>
            <a:xfrm>
              <a:off x="7711165" y="3129926"/>
              <a:ext cx="1833629" cy="1536106"/>
              <a:chOff x="3399118" y="5205262"/>
              <a:chExt cx="1833629" cy="1536106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3" t="12200" r="68170" b="42457"/>
              <a:stretch/>
            </p:blipFill>
            <p:spPr bwMode="auto">
              <a:xfrm>
                <a:off x="3462020" y="5493086"/>
                <a:ext cx="1770727" cy="124828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3399118" y="5205262"/>
                <a:ext cx="1770727" cy="324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Painless needle</a:t>
                </a:r>
                <a:endParaRPr 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7" name="Straight Arrow Connector 6"/>
            <p:cNvCxnSpPr/>
            <p:nvPr/>
          </p:nvCxnSpPr>
          <p:spPr>
            <a:xfrm>
              <a:off x="8395117" y="3409283"/>
              <a:ext cx="334016" cy="19751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6682" y="2476945"/>
            <a:ext cx="2097665" cy="1860403"/>
            <a:chOff x="26682" y="2580308"/>
            <a:chExt cx="2097665" cy="1860403"/>
          </a:xfrm>
        </p:grpSpPr>
        <p:pic>
          <p:nvPicPr>
            <p:cNvPr id="11" name="Picture 14" descr="C:\Users\Kuniharu Takei\Desktop\090513 bandage touch and temp sensor\Picture\IMG_0257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20372" r="9978"/>
            <a:stretch/>
          </p:blipFill>
          <p:spPr bwMode="auto">
            <a:xfrm>
              <a:off x="109865" y="2894459"/>
              <a:ext cx="2014482" cy="1546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6682" y="2580308"/>
              <a:ext cx="2014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Temp. </a:t>
              </a:r>
              <a:r>
                <a:rPr lang="en-US" altLang="ja-JP" sz="18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ja-JP" sz="1800" b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ensors</a:t>
              </a:r>
              <a:endPara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437146" y="721430"/>
            <a:ext cx="2242804" cy="1746451"/>
            <a:chOff x="2437146" y="721430"/>
            <a:chExt cx="2242804" cy="1746451"/>
          </a:xfrm>
        </p:grpSpPr>
        <p:pic>
          <p:nvPicPr>
            <p:cNvPr id="14" name="Picture 6" descr="C:\Users\Kuniharu Takei\Desktop\works\At Osaka Pref Univ\1st smart bandaid\090513 bandage touch and temp sensor\Picture\IMG_0267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30" t="7575" r="7646" b="17746"/>
            <a:stretch/>
          </p:blipFill>
          <p:spPr bwMode="auto">
            <a:xfrm>
              <a:off x="2521243" y="1072267"/>
              <a:ext cx="2158707" cy="1395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2437146" y="721430"/>
              <a:ext cx="2014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Drug delivery</a:t>
              </a:r>
              <a:endPara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056635" y="727255"/>
            <a:ext cx="2014483" cy="1740625"/>
            <a:chOff x="5056635" y="727255"/>
            <a:chExt cx="2014483" cy="1740625"/>
          </a:xfrm>
        </p:grpSpPr>
        <p:pic>
          <p:nvPicPr>
            <p:cNvPr id="17" name="Picture 1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" b="21553"/>
            <a:stretch/>
          </p:blipFill>
          <p:spPr bwMode="auto">
            <a:xfrm>
              <a:off x="5143072" y="1072267"/>
              <a:ext cx="1474056" cy="139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056635" y="727255"/>
              <a:ext cx="2014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993016" y="2457113"/>
            <a:ext cx="1901141" cy="1843345"/>
            <a:chOff x="6993016" y="2417358"/>
            <a:chExt cx="1901141" cy="1843345"/>
          </a:xfrm>
        </p:grpSpPr>
        <p:pic>
          <p:nvPicPr>
            <p:cNvPr id="20" name="Picture 3" descr="C:\Users\Kuniharu Takei\Desktop\052112 e-skin pictures\IMG_0128-LR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6" t="5958" r="13140"/>
            <a:stretch/>
          </p:blipFill>
          <p:spPr bwMode="auto">
            <a:xfrm rot="16200000">
              <a:off x="7240255" y="2606801"/>
              <a:ext cx="1506097" cy="1801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6993016" y="2417358"/>
              <a:ext cx="15060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Circuits</a:t>
              </a:r>
              <a:endPara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62619" y="759036"/>
            <a:ext cx="2014483" cy="1716654"/>
            <a:chOff x="6962619" y="735183"/>
            <a:chExt cx="2014483" cy="1716654"/>
          </a:xfrm>
        </p:grpSpPr>
        <p:pic>
          <p:nvPicPr>
            <p:cNvPr id="23" name="Picture 2" descr="C:\Users\Wataru\Desktop\honda\20130621_173224.jpg"/>
            <p:cNvPicPr>
              <a:picLocks noChangeAspect="1" noChangeArrowheads="1"/>
            </p:cNvPicPr>
            <p:nvPr/>
          </p:nvPicPr>
          <p:blipFill rotWithShape="1">
            <a:blip r:embed="rId10" cstate="print"/>
            <a:srcRect l="28194" t="32281" r="27269" b="21651"/>
            <a:stretch/>
          </p:blipFill>
          <p:spPr bwMode="auto">
            <a:xfrm>
              <a:off x="7092450" y="1056224"/>
              <a:ext cx="1799206" cy="1395613"/>
            </a:xfrm>
            <a:prstGeom prst="rect">
              <a:avLst/>
            </a:prstGeom>
            <a:noFill/>
            <a:effectLst/>
          </p:spPr>
        </p:pic>
        <p:sp>
          <p:nvSpPr>
            <p:cNvPr id="24" name="TextBox 23"/>
            <p:cNvSpPr txBox="1"/>
            <p:nvPr/>
          </p:nvSpPr>
          <p:spPr>
            <a:xfrm>
              <a:off x="6962619" y="735183"/>
              <a:ext cx="2014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Wireless coil</a:t>
              </a:r>
              <a:endPara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1539" y="4359745"/>
            <a:ext cx="2354807" cy="1884036"/>
            <a:chOff x="31539" y="4463108"/>
            <a:chExt cx="2354807" cy="1884036"/>
          </a:xfrm>
        </p:grpSpPr>
        <p:pic>
          <p:nvPicPr>
            <p:cNvPr id="26" name="Picture 2" descr="C:\Users\harada shingo\Dropbox\DSC_0214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30757" t="15142" r="23289" b="21002"/>
            <a:stretch/>
          </p:blipFill>
          <p:spPr bwMode="auto">
            <a:xfrm>
              <a:off x="123044" y="4783611"/>
              <a:ext cx="2001303" cy="1563533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31539" y="4463108"/>
              <a:ext cx="23548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Heart race sensor</a:t>
              </a:r>
              <a:endPara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Toward future wearable electronics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4043" y="6218527"/>
            <a:ext cx="2808215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latin typeface="Arial" charset="0"/>
              </a:rPr>
              <a:t>takei@pe.osakafu-u.ac.jp</a:t>
            </a:r>
            <a:endParaRPr lang="en-US" altLang="en-US" sz="1400" u="sng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23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20"/>
          <p:cNvSpPr txBox="1">
            <a:spLocks noChangeArrowheads="1"/>
          </p:cNvSpPr>
          <p:nvPr/>
        </p:nvSpPr>
        <p:spPr bwMode="auto">
          <a:xfrm>
            <a:off x="3636" y="116116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b="1" i="1" dirty="0" smtClean="0">
                <a:solidFill>
                  <a:schemeClr val="bg1"/>
                </a:solidFill>
                <a:latin typeface="Arial Black" pitchFamily="34" charset="0"/>
              </a:rPr>
              <a:t>Acknowledgements</a:t>
            </a:r>
            <a:endParaRPr kumimoji="1" lang="ja-JP" altLang="en-US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テキスト ボックス 7"/>
          <p:cNvSpPr txBox="1">
            <a:spLocks noChangeArrowheads="1"/>
          </p:cNvSpPr>
          <p:nvPr/>
        </p:nvSpPr>
        <p:spPr bwMode="auto">
          <a:xfrm>
            <a:off x="517525" y="5696208"/>
            <a:ext cx="815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ja-JP" sz="2800" b="1" i="1" dirty="0">
                <a:solidFill>
                  <a:srgbClr val="FF0000"/>
                </a:solidFill>
                <a:latin typeface="Arial" charset="0"/>
              </a:rPr>
              <a:t>Thank you for your </a:t>
            </a:r>
            <a:r>
              <a:rPr kumimoji="1" lang="en-US" altLang="ja-JP" sz="2800" b="1" i="1" dirty="0" smtClean="0">
                <a:solidFill>
                  <a:srgbClr val="FF0000"/>
                </a:solidFill>
                <a:latin typeface="Arial" charset="0"/>
              </a:rPr>
              <a:t>attention!!</a:t>
            </a:r>
            <a:endParaRPr kumimoji="1" lang="en-US" altLang="ja-JP" sz="2800" b="1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954588" y="6125234"/>
            <a:ext cx="41751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Arial" charset="0"/>
              </a:rPr>
              <a:t>Contact:  takei@pe.osakafu-u.ac.jp</a:t>
            </a:r>
            <a:endParaRPr lang="en-US" altLang="en-US" sz="2000" u="sng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8" name="テキスト ボックス 7"/>
          <p:cNvSpPr txBox="1">
            <a:spLocks noChangeArrowheads="1"/>
          </p:cNvSpPr>
          <p:nvPr/>
        </p:nvSpPr>
        <p:spPr bwMode="auto">
          <a:xfrm>
            <a:off x="179512" y="741622"/>
            <a:ext cx="648072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000" b="1" i="1" u="sng" dirty="0">
                <a:solidFill>
                  <a:srgbClr val="0000FF"/>
                </a:solidFill>
                <a:latin typeface="Arial" charset="0"/>
              </a:rPr>
              <a:t>Osaka </a:t>
            </a:r>
            <a:r>
              <a:rPr kumimoji="1" lang="en-US" altLang="ja-JP" sz="2000" b="1" i="1" u="sng" dirty="0" smtClean="0">
                <a:solidFill>
                  <a:srgbClr val="0000FF"/>
                </a:solidFill>
                <a:latin typeface="Arial" charset="0"/>
              </a:rPr>
              <a:t>Prefecture </a:t>
            </a:r>
            <a:r>
              <a:rPr kumimoji="1" lang="en-US" altLang="ja-JP" sz="2000" b="1" i="1" u="sng" dirty="0" err="1">
                <a:solidFill>
                  <a:srgbClr val="0000FF"/>
                </a:solidFill>
                <a:latin typeface="Arial" charset="0"/>
              </a:rPr>
              <a:t>Univeristy</a:t>
            </a:r>
            <a:endParaRPr kumimoji="1" lang="en-US" altLang="ja-JP" sz="2000" b="1" i="1" u="sng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000" b="1" i="1" dirty="0">
                <a:latin typeface="Arial" charset="0"/>
              </a:rPr>
              <a:t>  Prof. Seiji Akita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000" b="1" i="1" dirty="0">
                <a:latin typeface="Arial" charset="0"/>
              </a:rPr>
              <a:t>  Prof. Takayuki </a:t>
            </a:r>
            <a:r>
              <a:rPr kumimoji="1" lang="en-US" altLang="ja-JP" sz="2000" b="1" i="1" dirty="0" err="1">
                <a:latin typeface="Arial" charset="0"/>
              </a:rPr>
              <a:t>Arie</a:t>
            </a:r>
            <a:r>
              <a:rPr kumimoji="1" lang="en-US" altLang="ja-JP" sz="2000" b="1" i="1" dirty="0">
                <a:latin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000" b="1" i="1" dirty="0">
                <a:latin typeface="Arial" charset="0"/>
              </a:rPr>
              <a:t>  Mr. Shingo Harada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000" b="1" i="1" dirty="0">
                <a:latin typeface="Arial" charset="0"/>
              </a:rPr>
              <a:t>  Mr. </a:t>
            </a:r>
            <a:r>
              <a:rPr kumimoji="1" lang="en-US" altLang="ja-JP" sz="2000" b="1" i="1" dirty="0" err="1">
                <a:latin typeface="Arial" charset="0"/>
              </a:rPr>
              <a:t>Wataru</a:t>
            </a:r>
            <a:r>
              <a:rPr kumimoji="1" lang="en-US" altLang="ja-JP" sz="2000" b="1" i="1" dirty="0">
                <a:latin typeface="Arial" charset="0"/>
              </a:rPr>
              <a:t> </a:t>
            </a:r>
            <a:r>
              <a:rPr kumimoji="1" lang="en-US" altLang="ja-JP" sz="2000" b="1" i="1" dirty="0" smtClean="0">
                <a:latin typeface="Arial" charset="0"/>
              </a:rPr>
              <a:t>Honda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000" b="1" i="1" dirty="0">
                <a:latin typeface="Arial" charset="0"/>
              </a:rPr>
              <a:t> </a:t>
            </a:r>
            <a:r>
              <a:rPr kumimoji="1" lang="en-US" altLang="ja-JP" sz="2000" b="1" i="1" dirty="0" smtClean="0">
                <a:latin typeface="Arial" charset="0"/>
              </a:rPr>
              <a:t> Mr. </a:t>
            </a:r>
            <a:r>
              <a:rPr kumimoji="1" lang="en-US" altLang="ja-JP" sz="2000" b="1" i="1" dirty="0" err="1" smtClean="0">
                <a:latin typeface="Arial" charset="0"/>
              </a:rPr>
              <a:t>Kenichiro</a:t>
            </a:r>
            <a:r>
              <a:rPr kumimoji="1" lang="en-US" altLang="ja-JP" sz="2000" b="1" i="1" dirty="0" smtClean="0">
                <a:latin typeface="Arial" charset="0"/>
              </a:rPr>
              <a:t> </a:t>
            </a:r>
            <a:r>
              <a:rPr kumimoji="1" lang="en-US" altLang="ja-JP" sz="2000" b="1" i="1" dirty="0" err="1" smtClean="0">
                <a:latin typeface="Arial" charset="0"/>
              </a:rPr>
              <a:t>Kanao</a:t>
            </a:r>
            <a:endParaRPr kumimoji="1" lang="en-US" altLang="ja-JP" sz="2000" b="1" i="1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000" b="1" i="1" dirty="0">
                <a:latin typeface="Arial" charset="0"/>
              </a:rPr>
              <a:t> </a:t>
            </a:r>
            <a:r>
              <a:rPr kumimoji="1" lang="en-US" altLang="ja-JP" sz="2000" b="1" i="1" dirty="0" smtClean="0">
                <a:latin typeface="Arial" charset="0"/>
              </a:rPr>
              <a:t> Mr. Yuki Yamamoto</a:t>
            </a:r>
            <a:endParaRPr kumimoji="1" lang="en-US" altLang="ja-JP" sz="2000" b="1" i="1" dirty="0">
              <a:latin typeface="Arial" charset="0"/>
            </a:endParaRPr>
          </a:p>
        </p:txBody>
      </p:sp>
      <p:sp>
        <p:nvSpPr>
          <p:cNvPr id="9" name="テキスト ボックス 7"/>
          <p:cNvSpPr txBox="1">
            <a:spLocks noChangeArrowheads="1"/>
          </p:cNvSpPr>
          <p:nvPr/>
        </p:nvSpPr>
        <p:spPr bwMode="auto">
          <a:xfrm>
            <a:off x="251520" y="3068960"/>
            <a:ext cx="80648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ja-JP" sz="2400" b="1" i="1" u="sng" dirty="0" smtClean="0">
                <a:solidFill>
                  <a:srgbClr val="0000FF"/>
                </a:solidFill>
                <a:latin typeface="Arial" charset="0"/>
              </a:rPr>
              <a:t>Research </a:t>
            </a:r>
            <a:r>
              <a:rPr kumimoji="1" lang="en-US" altLang="ja-JP" sz="2400" b="1" i="1" u="sng" dirty="0" err="1" smtClean="0">
                <a:solidFill>
                  <a:srgbClr val="0000FF"/>
                </a:solidFill>
                <a:latin typeface="Arial" charset="0"/>
              </a:rPr>
              <a:t>fundings</a:t>
            </a:r>
            <a:endParaRPr kumimoji="1" lang="en-US" altLang="ja-JP" sz="2400" b="1" i="1" u="sng" dirty="0" smtClean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1026" name="Picture 2" descr="https://sites.google.com/site/kuniharutakeijp/_/rsrc/1379578352646/sponsors/whiteKAKENHIlogoM_jp.jpg.1379578350246.jpg?height=85&amp;width=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30848"/>
            <a:ext cx="1656184" cy="70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ites.google.com/site/kuniharutakeijp/_/rsrc/1398332356005/sponsors/Japan%20prize%20foundation.png?height=108&amp;width=4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849" y="3453691"/>
            <a:ext cx="3052231" cy="83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ites.google.com/site/kuniharutakeijp/_/rsrc/1380170619447/sponsors/mazda%20foundat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37753"/>
            <a:ext cx="4403149" cy="55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ites.google.com/site/kuniharutakeijp/_/rsrc/1380170645352/sponsors/AT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649" y="4380205"/>
            <a:ext cx="3569815" cy="5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/>
          <p:cNvGrpSpPr/>
          <p:nvPr/>
        </p:nvGrpSpPr>
        <p:grpSpPr>
          <a:xfrm>
            <a:off x="5527872" y="3721912"/>
            <a:ext cx="3508624" cy="504216"/>
            <a:chOff x="5635376" y="4267639"/>
            <a:chExt cx="3508624" cy="504216"/>
          </a:xfrm>
        </p:grpSpPr>
        <p:pic>
          <p:nvPicPr>
            <p:cNvPr id="1030" name="Picture 6" descr="https://sites.google.com/site/kuniharutakeijp/_/rsrc/1398052666244/sponsors/Tateishi%20Foundation.png?height=33&amp;width=32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4267639"/>
              <a:ext cx="2990850" cy="314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5635376" y="4494856"/>
              <a:ext cx="35086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Tateishi</a:t>
              </a:r>
              <a:r>
                <a:rPr kumimoji="1" lang="en-US" altLang="ja-JP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Science and Technology Foundation</a:t>
              </a:r>
              <a:endPara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36" name="Picture 12" descr="https://sites.google.com/site/kuniharutakeijp/_/rsrc/1398052634764/sponsors/%E6%97%AD%E7%A1%9D%E5%AD%90%E8%B2%A1%E5%9B%A3.png?height=71&amp;width=3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041855"/>
            <a:ext cx="2185711" cy="49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Kuniharu Takei\Desktop\works\opulogo_h [更新済み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331" y="5121221"/>
            <a:ext cx="2453405" cy="47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ites.google.com/site/kuniharutakeijp/_/rsrc/1377841804314/sponsors/tenure%20program.png?height=62&amp;width=40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686" y="5005371"/>
            <a:ext cx="3810000" cy="58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35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3224</TotalTime>
  <Words>799</Words>
  <Application>Microsoft Office PowerPoint</Application>
  <PresentationFormat>画面に合わせる (4:3)</PresentationFormat>
  <Paragraphs>141</Paragraphs>
  <Slides>24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3" baseType="lpstr">
      <vt:lpstr>Gulim</vt:lpstr>
      <vt:lpstr>ＭＳ Ｐゴシック</vt:lpstr>
      <vt:lpstr>Arial</vt:lpstr>
      <vt:lpstr>Arial Black</vt:lpstr>
      <vt:lpstr>Arial Narrow</vt:lpstr>
      <vt:lpstr>Calibri</vt:lpstr>
      <vt:lpstr>Georgia</vt:lpstr>
      <vt:lpstr>Wingdings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Kuniharu Takei</dc:creator>
  <cp:lastModifiedBy>Kuniharu Takei</cp:lastModifiedBy>
  <cp:revision>69</cp:revision>
  <dcterms:created xsi:type="dcterms:W3CDTF">2014-09-15T06:23:40Z</dcterms:created>
  <dcterms:modified xsi:type="dcterms:W3CDTF">2015-08-10T03:40:59Z</dcterms:modified>
</cp:coreProperties>
</file>