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FFFF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2069592" y="736091"/>
            <a:ext cx="5309616" cy="6522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2051304" y="670559"/>
            <a:ext cx="5518404" cy="8778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2133600" y="762000"/>
            <a:ext cx="5181600" cy="5238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5953" y="1477517"/>
            <a:ext cx="4006215" cy="3947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1AA45"/>
                </a:solidFill>
                <a:latin typeface="Constantia"/>
                <a:cs typeface="Constanti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132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2038" y="1040029"/>
            <a:ext cx="8839923" cy="2953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FFF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jpg"/><Relationship Id="rId8" Type="http://schemas.openxmlformats.org/officeDocument/2006/relationships/image" Target="../media/image33.jpg"/><Relationship Id="rId9" Type="http://schemas.openxmlformats.org/officeDocument/2006/relationships/image" Target="../media/image34.jpg"/><Relationship Id="rId10" Type="http://schemas.openxmlformats.org/officeDocument/2006/relationships/image" Target="../media/image3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jpg"/><Relationship Id="rId11" Type="http://schemas.openxmlformats.org/officeDocument/2006/relationships/image" Target="../media/image64.png"/><Relationship Id="rId12" Type="http://schemas.openxmlformats.org/officeDocument/2006/relationships/image" Target="../media/image65.png"/><Relationship Id="rId13" Type="http://schemas.openxmlformats.org/officeDocument/2006/relationships/image" Target="../media/image66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Relationship Id="rId3" Type="http://schemas.openxmlformats.org/officeDocument/2006/relationships/image" Target="../media/image68.jpg"/><Relationship Id="rId4" Type="http://schemas.openxmlformats.org/officeDocument/2006/relationships/image" Target="../media/image6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jpg"/><Relationship Id="rId8" Type="http://schemas.openxmlformats.org/officeDocument/2006/relationships/image" Target="../media/image89.jpg"/><Relationship Id="rId9" Type="http://schemas.openxmlformats.org/officeDocument/2006/relationships/image" Target="../media/image90.jpg"/><Relationship Id="rId10" Type="http://schemas.openxmlformats.org/officeDocument/2006/relationships/image" Target="../media/image91.png"/><Relationship Id="rId11" Type="http://schemas.openxmlformats.org/officeDocument/2006/relationships/image" Target="../media/image92.png"/><Relationship Id="rId12" Type="http://schemas.openxmlformats.org/officeDocument/2006/relationships/image" Target="../media/image93.png"/><Relationship Id="rId13" Type="http://schemas.openxmlformats.org/officeDocument/2006/relationships/image" Target="../media/image94.png"/><Relationship Id="rId14" Type="http://schemas.openxmlformats.org/officeDocument/2006/relationships/image" Target="../media/image95.jpg"/><Relationship Id="rId15" Type="http://schemas.openxmlformats.org/officeDocument/2006/relationships/image" Target="../media/image96.png"/><Relationship Id="rId16" Type="http://schemas.openxmlformats.org/officeDocument/2006/relationships/image" Target="../media/image97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0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1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g"/><Relationship Id="rId3" Type="http://schemas.openxmlformats.org/officeDocument/2006/relationships/image" Target="../media/image103.jpg"/><Relationship Id="rId4" Type="http://schemas.openxmlformats.org/officeDocument/2006/relationships/image" Target="../media/image104.jpg"/><Relationship Id="rId5" Type="http://schemas.openxmlformats.org/officeDocument/2006/relationships/image" Target="../media/image105.jpg"/><Relationship Id="rId6" Type="http://schemas.openxmlformats.org/officeDocument/2006/relationships/image" Target="../media/image106.png"/><Relationship Id="rId7" Type="http://schemas.openxmlformats.org/officeDocument/2006/relationships/image" Target="../media/image107.png"/><Relationship Id="rId8" Type="http://schemas.openxmlformats.org/officeDocument/2006/relationships/image" Target="../media/image108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9.png"/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3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4.png"/><Relationship Id="rId3" Type="http://schemas.openxmlformats.org/officeDocument/2006/relationships/image" Target="../media/image115.png"/><Relationship Id="rId4" Type="http://schemas.openxmlformats.org/officeDocument/2006/relationships/image" Target="../media/image116.png"/><Relationship Id="rId5" Type="http://schemas.openxmlformats.org/officeDocument/2006/relationships/image" Target="../media/image117.png"/><Relationship Id="rId6" Type="http://schemas.openxmlformats.org/officeDocument/2006/relationships/image" Target="../media/image118.png"/><Relationship Id="rId7" Type="http://schemas.openxmlformats.org/officeDocument/2006/relationships/image" Target="../media/image119.png"/><Relationship Id="rId8" Type="http://schemas.openxmlformats.org/officeDocument/2006/relationships/image" Target="../media/image120.png"/><Relationship Id="rId9" Type="http://schemas.openxmlformats.org/officeDocument/2006/relationships/image" Target="../media/image121.png"/><Relationship Id="rId10" Type="http://schemas.openxmlformats.org/officeDocument/2006/relationships/image" Target="../media/image122.png"/><Relationship Id="rId11" Type="http://schemas.openxmlformats.org/officeDocument/2006/relationships/image" Target="../media/image123.png"/><Relationship Id="rId12" Type="http://schemas.openxmlformats.org/officeDocument/2006/relationships/image" Target="../media/image124.png"/><Relationship Id="rId13" Type="http://schemas.openxmlformats.org/officeDocument/2006/relationships/image" Target="../media/image125.png"/><Relationship Id="rId14" Type="http://schemas.openxmlformats.org/officeDocument/2006/relationships/image" Target="../media/image126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png"/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30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png"/><Relationship Id="rId3" Type="http://schemas.openxmlformats.org/officeDocument/2006/relationships/image" Target="../media/image132.png"/><Relationship Id="rId4" Type="http://schemas.openxmlformats.org/officeDocument/2006/relationships/image" Target="../media/image133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4.png"/><Relationship Id="rId3" Type="http://schemas.openxmlformats.org/officeDocument/2006/relationships/image" Target="../media/image135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png"/><Relationship Id="rId3" Type="http://schemas.openxmlformats.org/officeDocument/2006/relationships/image" Target="../media/image137.png"/><Relationship Id="rId4" Type="http://schemas.openxmlformats.org/officeDocument/2006/relationships/image" Target="../media/image138.png"/><Relationship Id="rId5" Type="http://schemas.openxmlformats.org/officeDocument/2006/relationships/image" Target="../media/image139.png"/><Relationship Id="rId6" Type="http://schemas.openxmlformats.org/officeDocument/2006/relationships/image" Target="../media/image140.png"/><Relationship Id="rId7" Type="http://schemas.openxmlformats.org/officeDocument/2006/relationships/image" Target="../media/image141.png"/><Relationship Id="rId8" Type="http://schemas.openxmlformats.org/officeDocument/2006/relationships/image" Target="../media/image142.png"/><Relationship Id="rId9" Type="http://schemas.openxmlformats.org/officeDocument/2006/relationships/image" Target="../media/image143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png"/><Relationship Id="rId3" Type="http://schemas.openxmlformats.org/officeDocument/2006/relationships/image" Target="../media/image145.png"/><Relationship Id="rId4" Type="http://schemas.openxmlformats.org/officeDocument/2006/relationships/image" Target="../media/image146.png"/><Relationship Id="rId5" Type="http://schemas.openxmlformats.org/officeDocument/2006/relationships/image" Target="../media/image147.png"/><Relationship Id="rId6" Type="http://schemas.openxmlformats.org/officeDocument/2006/relationships/image" Target="../media/image148.png"/><Relationship Id="rId7" Type="http://schemas.openxmlformats.org/officeDocument/2006/relationships/image" Target="../media/image149.png"/><Relationship Id="rId8" Type="http://schemas.openxmlformats.org/officeDocument/2006/relationships/image" Target="../media/image150.png"/><Relationship Id="rId9" Type="http://schemas.openxmlformats.org/officeDocument/2006/relationships/image" Target="../media/image151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2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png"/><Relationship Id="rId3" Type="http://schemas.openxmlformats.org/officeDocument/2006/relationships/image" Target="../media/image154.png"/><Relationship Id="rId4" Type="http://schemas.openxmlformats.org/officeDocument/2006/relationships/image" Target="../media/image155.png"/><Relationship Id="rId5" Type="http://schemas.openxmlformats.org/officeDocument/2006/relationships/image" Target="../media/image156.png"/><Relationship Id="rId6" Type="http://schemas.openxmlformats.org/officeDocument/2006/relationships/image" Target="../media/image157.png"/><Relationship Id="rId7" Type="http://schemas.openxmlformats.org/officeDocument/2006/relationships/image" Target="../media/image158.png"/><Relationship Id="rId8" Type="http://schemas.openxmlformats.org/officeDocument/2006/relationships/image" Target="../media/image159.png"/><Relationship Id="rId9" Type="http://schemas.openxmlformats.org/officeDocument/2006/relationships/image" Target="../media/image160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1.png"/><Relationship Id="rId3" Type="http://schemas.openxmlformats.org/officeDocument/2006/relationships/image" Target="../media/image162.png"/><Relationship Id="rId4" Type="http://schemas.openxmlformats.org/officeDocument/2006/relationships/image" Target="../media/image163.png"/><Relationship Id="rId5" Type="http://schemas.openxmlformats.org/officeDocument/2006/relationships/image" Target="../media/image164.png"/><Relationship Id="rId6" Type="http://schemas.openxmlformats.org/officeDocument/2006/relationships/image" Target="../media/image165.png"/><Relationship Id="rId7" Type="http://schemas.openxmlformats.org/officeDocument/2006/relationships/image" Target="../media/image166.png"/><Relationship Id="rId8" Type="http://schemas.openxmlformats.org/officeDocument/2006/relationships/image" Target="../media/image167.png"/><Relationship Id="rId9" Type="http://schemas.openxmlformats.org/officeDocument/2006/relationships/image" Target="../media/image168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9.png"/><Relationship Id="rId3" Type="http://schemas.openxmlformats.org/officeDocument/2006/relationships/image" Target="../media/image170.png"/><Relationship Id="rId4" Type="http://schemas.openxmlformats.org/officeDocument/2006/relationships/image" Target="../media/image171.png"/><Relationship Id="rId5" Type="http://schemas.openxmlformats.org/officeDocument/2006/relationships/image" Target="../media/image172.png"/><Relationship Id="rId6" Type="http://schemas.openxmlformats.org/officeDocument/2006/relationships/image" Target="../media/image173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4.png"/><Relationship Id="rId3" Type="http://schemas.openxmlformats.org/officeDocument/2006/relationships/image" Target="../media/image175.png"/><Relationship Id="rId4" Type="http://schemas.openxmlformats.org/officeDocument/2006/relationships/image" Target="../media/image176.png"/><Relationship Id="rId5" Type="http://schemas.openxmlformats.org/officeDocument/2006/relationships/image" Target="../media/image177.png"/><Relationship Id="rId6" Type="http://schemas.openxmlformats.org/officeDocument/2006/relationships/image" Target="../media/image178.png"/><Relationship Id="rId7" Type="http://schemas.openxmlformats.org/officeDocument/2006/relationships/image" Target="../media/image179.png"/><Relationship Id="rId8" Type="http://schemas.openxmlformats.org/officeDocument/2006/relationships/image" Target="../media/image180.png"/><Relationship Id="rId9" Type="http://schemas.openxmlformats.org/officeDocument/2006/relationships/image" Target="../media/image181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2.png"/><Relationship Id="rId3" Type="http://schemas.openxmlformats.org/officeDocument/2006/relationships/image" Target="../media/image183.png"/><Relationship Id="rId4" Type="http://schemas.openxmlformats.org/officeDocument/2006/relationships/image" Target="../media/image184.png"/><Relationship Id="rId5" Type="http://schemas.openxmlformats.org/officeDocument/2006/relationships/image" Target="../media/image185.png"/><Relationship Id="rId6" Type="http://schemas.openxmlformats.org/officeDocument/2006/relationships/image" Target="../media/image186.png"/><Relationship Id="rId7" Type="http://schemas.openxmlformats.org/officeDocument/2006/relationships/image" Target="../media/image187.png"/><Relationship Id="rId8" Type="http://schemas.openxmlformats.org/officeDocument/2006/relationships/image" Target="../media/image188.png"/><Relationship Id="rId9" Type="http://schemas.openxmlformats.org/officeDocument/2006/relationships/image" Target="../media/image189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0.png"/><Relationship Id="rId3" Type="http://schemas.openxmlformats.org/officeDocument/2006/relationships/image" Target="../media/image191.png"/><Relationship Id="rId4" Type="http://schemas.openxmlformats.org/officeDocument/2006/relationships/image" Target="../media/image192.png"/><Relationship Id="rId5" Type="http://schemas.openxmlformats.org/officeDocument/2006/relationships/image" Target="../media/image193.png"/><Relationship Id="rId6" Type="http://schemas.openxmlformats.org/officeDocument/2006/relationships/image" Target="../media/image194.png"/><Relationship Id="rId7" Type="http://schemas.openxmlformats.org/officeDocument/2006/relationships/image" Target="../media/image195.png"/><Relationship Id="rId8" Type="http://schemas.openxmlformats.org/officeDocument/2006/relationships/image" Target="../media/image196.png"/><Relationship Id="rId9" Type="http://schemas.openxmlformats.org/officeDocument/2006/relationships/image" Target="../media/image197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8.png"/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png"/><Relationship Id="rId6" Type="http://schemas.openxmlformats.org/officeDocument/2006/relationships/image" Target="../media/image202.png"/><Relationship Id="rId7" Type="http://schemas.openxmlformats.org/officeDocument/2006/relationships/image" Target="../media/image203.png"/><Relationship Id="rId8" Type="http://schemas.openxmlformats.org/officeDocument/2006/relationships/image" Target="../media/image204.png"/><Relationship Id="rId9" Type="http://schemas.openxmlformats.org/officeDocument/2006/relationships/image" Target="../media/image205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6.png"/><Relationship Id="rId3" Type="http://schemas.openxmlformats.org/officeDocument/2006/relationships/image" Target="../media/image207.png"/><Relationship Id="rId4" Type="http://schemas.openxmlformats.org/officeDocument/2006/relationships/image" Target="../media/image208.png"/><Relationship Id="rId5" Type="http://schemas.openxmlformats.org/officeDocument/2006/relationships/image" Target="../media/image209.png"/><Relationship Id="rId6" Type="http://schemas.openxmlformats.org/officeDocument/2006/relationships/image" Target="../media/image210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1.png"/><Relationship Id="rId3" Type="http://schemas.openxmlformats.org/officeDocument/2006/relationships/image" Target="../media/image212.png"/><Relationship Id="rId4" Type="http://schemas.openxmlformats.org/officeDocument/2006/relationships/image" Target="../media/image213.png"/><Relationship Id="rId5" Type="http://schemas.openxmlformats.org/officeDocument/2006/relationships/image" Target="../media/image214.png"/><Relationship Id="rId6" Type="http://schemas.openxmlformats.org/officeDocument/2006/relationships/image" Target="../media/image215.png"/><Relationship Id="rId7" Type="http://schemas.openxmlformats.org/officeDocument/2006/relationships/image" Target="../media/image216.jpg"/><Relationship Id="rId8" Type="http://schemas.openxmlformats.org/officeDocument/2006/relationships/image" Target="../media/image217.png"/><Relationship Id="rId9" Type="http://schemas.openxmlformats.org/officeDocument/2006/relationships/image" Target="../media/image218.jpg"/><Relationship Id="rId10" Type="http://schemas.openxmlformats.org/officeDocument/2006/relationships/image" Target="../media/image219.png"/><Relationship Id="rId11" Type="http://schemas.openxmlformats.org/officeDocument/2006/relationships/image" Target="../media/image220.png"/><Relationship Id="rId12" Type="http://schemas.openxmlformats.org/officeDocument/2006/relationships/image" Target="../media/image221.png"/><Relationship Id="rId13" Type="http://schemas.openxmlformats.org/officeDocument/2006/relationships/image" Target="../media/image222.png"/><Relationship Id="rId14" Type="http://schemas.openxmlformats.org/officeDocument/2006/relationships/image" Target="../media/image223.jpg"/><Relationship Id="rId15" Type="http://schemas.openxmlformats.org/officeDocument/2006/relationships/image" Target="../media/image224.png"/><Relationship Id="rId16" Type="http://schemas.openxmlformats.org/officeDocument/2006/relationships/image" Target="../media/image225.png"/><Relationship Id="rId17" Type="http://schemas.openxmlformats.org/officeDocument/2006/relationships/image" Target="../media/image226.png"/><Relationship Id="rId18" Type="http://schemas.openxmlformats.org/officeDocument/2006/relationships/image" Target="../media/image227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8.png"/><Relationship Id="rId3" Type="http://schemas.openxmlformats.org/officeDocument/2006/relationships/image" Target="../media/image229.png"/><Relationship Id="rId4" Type="http://schemas.openxmlformats.org/officeDocument/2006/relationships/image" Target="../media/image230.png"/><Relationship Id="rId5" Type="http://schemas.openxmlformats.org/officeDocument/2006/relationships/image" Target="../media/image231.png"/><Relationship Id="rId6" Type="http://schemas.openxmlformats.org/officeDocument/2006/relationships/image" Target="../media/image232.png"/><Relationship Id="rId7" Type="http://schemas.openxmlformats.org/officeDocument/2006/relationships/image" Target="../media/image233.jpg"/><Relationship Id="rId8" Type="http://schemas.openxmlformats.org/officeDocument/2006/relationships/image" Target="../media/image234.png"/><Relationship Id="rId9" Type="http://schemas.openxmlformats.org/officeDocument/2006/relationships/image" Target="../media/image235.jpg"/><Relationship Id="rId10" Type="http://schemas.openxmlformats.org/officeDocument/2006/relationships/image" Target="../media/image236.png"/><Relationship Id="rId11" Type="http://schemas.openxmlformats.org/officeDocument/2006/relationships/image" Target="../media/image237.png"/><Relationship Id="rId12" Type="http://schemas.openxmlformats.org/officeDocument/2006/relationships/image" Target="../media/image238.png"/><Relationship Id="rId13" Type="http://schemas.openxmlformats.org/officeDocument/2006/relationships/image" Target="../media/image239.jpg"/><Relationship Id="rId14" Type="http://schemas.openxmlformats.org/officeDocument/2006/relationships/image" Target="../media/image240.png"/><Relationship Id="rId15" Type="http://schemas.openxmlformats.org/officeDocument/2006/relationships/image" Target="../media/image241.png"/><Relationship Id="rId16" Type="http://schemas.openxmlformats.org/officeDocument/2006/relationships/image" Target="../media/image242.png"/><Relationship Id="rId17" Type="http://schemas.openxmlformats.org/officeDocument/2006/relationships/image" Target="../media/image243.png"/><Relationship Id="rId18" Type="http://schemas.openxmlformats.org/officeDocument/2006/relationships/image" Target="../media/image244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5.png"/><Relationship Id="rId3" Type="http://schemas.openxmlformats.org/officeDocument/2006/relationships/image" Target="../media/image246.png"/><Relationship Id="rId4" Type="http://schemas.openxmlformats.org/officeDocument/2006/relationships/image" Target="../media/image247.png"/><Relationship Id="rId5" Type="http://schemas.openxmlformats.org/officeDocument/2006/relationships/image" Target="../media/image248.png"/><Relationship Id="rId6" Type="http://schemas.openxmlformats.org/officeDocument/2006/relationships/image" Target="../media/image249.png"/><Relationship Id="rId7" Type="http://schemas.openxmlformats.org/officeDocument/2006/relationships/image" Target="../media/image250.png"/><Relationship Id="rId8" Type="http://schemas.openxmlformats.org/officeDocument/2006/relationships/image" Target="../media/image251.jpg"/><Relationship Id="rId9" Type="http://schemas.openxmlformats.org/officeDocument/2006/relationships/image" Target="../media/image252.png"/><Relationship Id="rId10" Type="http://schemas.openxmlformats.org/officeDocument/2006/relationships/image" Target="../media/image253.png"/><Relationship Id="rId11" Type="http://schemas.openxmlformats.org/officeDocument/2006/relationships/image" Target="../media/image254.png"/><Relationship Id="rId12" Type="http://schemas.openxmlformats.org/officeDocument/2006/relationships/image" Target="../media/image255.jpg"/><Relationship Id="rId13" Type="http://schemas.openxmlformats.org/officeDocument/2006/relationships/image" Target="../media/image256.png"/><Relationship Id="rId14" Type="http://schemas.openxmlformats.org/officeDocument/2006/relationships/image" Target="../media/image257.png"/><Relationship Id="rId15" Type="http://schemas.openxmlformats.org/officeDocument/2006/relationships/image" Target="../media/image258.png"/><Relationship Id="rId16" Type="http://schemas.openxmlformats.org/officeDocument/2006/relationships/image" Target="../media/image259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0.png"/><Relationship Id="rId3" Type="http://schemas.openxmlformats.org/officeDocument/2006/relationships/image" Target="../media/image261.png"/><Relationship Id="rId4" Type="http://schemas.openxmlformats.org/officeDocument/2006/relationships/image" Target="../media/image262.png"/><Relationship Id="rId5" Type="http://schemas.openxmlformats.org/officeDocument/2006/relationships/image" Target="../media/image263.png"/><Relationship Id="rId6" Type="http://schemas.openxmlformats.org/officeDocument/2006/relationships/image" Target="../media/image264.png"/><Relationship Id="rId7" Type="http://schemas.openxmlformats.org/officeDocument/2006/relationships/image" Target="../media/image265.jpg"/><Relationship Id="rId8" Type="http://schemas.openxmlformats.org/officeDocument/2006/relationships/image" Target="../media/image266.jpg"/><Relationship Id="rId9" Type="http://schemas.openxmlformats.org/officeDocument/2006/relationships/image" Target="../media/image267.jpg"/><Relationship Id="rId10" Type="http://schemas.openxmlformats.org/officeDocument/2006/relationships/image" Target="../media/image268.jpg"/><Relationship Id="rId11" Type="http://schemas.openxmlformats.org/officeDocument/2006/relationships/image" Target="../media/image269.png"/><Relationship Id="rId12" Type="http://schemas.openxmlformats.org/officeDocument/2006/relationships/image" Target="../media/image270.png"/><Relationship Id="rId13" Type="http://schemas.openxmlformats.org/officeDocument/2006/relationships/image" Target="../media/image271.png"/><Relationship Id="rId14" Type="http://schemas.openxmlformats.org/officeDocument/2006/relationships/image" Target="../media/image272.png"/><Relationship Id="rId15" Type="http://schemas.openxmlformats.org/officeDocument/2006/relationships/image" Target="../media/image273.png"/><Relationship Id="rId16" Type="http://schemas.openxmlformats.org/officeDocument/2006/relationships/image" Target="../media/image274.png"/><Relationship Id="rId17" Type="http://schemas.openxmlformats.org/officeDocument/2006/relationships/image" Target="../media/image275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6.png"/><Relationship Id="rId3" Type="http://schemas.openxmlformats.org/officeDocument/2006/relationships/image" Target="../media/image277.png"/><Relationship Id="rId4" Type="http://schemas.openxmlformats.org/officeDocument/2006/relationships/image" Target="../media/image278.png"/><Relationship Id="rId5" Type="http://schemas.openxmlformats.org/officeDocument/2006/relationships/image" Target="../media/image279.png"/><Relationship Id="rId6" Type="http://schemas.openxmlformats.org/officeDocument/2006/relationships/image" Target="../media/image280.png"/><Relationship Id="rId7" Type="http://schemas.openxmlformats.org/officeDocument/2006/relationships/image" Target="../media/image281.png"/><Relationship Id="rId8" Type="http://schemas.openxmlformats.org/officeDocument/2006/relationships/image" Target="../media/image282.png"/><Relationship Id="rId9" Type="http://schemas.openxmlformats.org/officeDocument/2006/relationships/image" Target="../media/image283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4.png"/><Relationship Id="rId3" Type="http://schemas.openxmlformats.org/officeDocument/2006/relationships/image" Target="../media/image285.png"/><Relationship Id="rId4" Type="http://schemas.openxmlformats.org/officeDocument/2006/relationships/image" Target="../media/image286.png"/><Relationship Id="rId5" Type="http://schemas.openxmlformats.org/officeDocument/2006/relationships/image" Target="../media/image287.png"/><Relationship Id="rId6" Type="http://schemas.openxmlformats.org/officeDocument/2006/relationships/image" Target="../media/image288.png"/><Relationship Id="rId7" Type="http://schemas.openxmlformats.org/officeDocument/2006/relationships/image" Target="../media/image289.png"/><Relationship Id="rId8" Type="http://schemas.openxmlformats.org/officeDocument/2006/relationships/image" Target="../media/image290.png"/><Relationship Id="rId9" Type="http://schemas.openxmlformats.org/officeDocument/2006/relationships/image" Target="../media/image291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2.png"/><Relationship Id="rId3" Type="http://schemas.openxmlformats.org/officeDocument/2006/relationships/image" Target="../media/image293.png"/><Relationship Id="rId4" Type="http://schemas.openxmlformats.org/officeDocument/2006/relationships/image" Target="../media/image294.png"/><Relationship Id="rId5" Type="http://schemas.openxmlformats.org/officeDocument/2006/relationships/image" Target="../media/image295.png"/><Relationship Id="rId6" Type="http://schemas.openxmlformats.org/officeDocument/2006/relationships/image" Target="../media/image296.png"/><Relationship Id="rId7" Type="http://schemas.openxmlformats.org/officeDocument/2006/relationships/image" Target="../media/image297.jpg"/><Relationship Id="rId8" Type="http://schemas.openxmlformats.org/officeDocument/2006/relationships/image" Target="../media/image298.jpg"/><Relationship Id="rId9" Type="http://schemas.openxmlformats.org/officeDocument/2006/relationships/image" Target="../media/image29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06979" y="3430522"/>
            <a:ext cx="6637019" cy="3427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20499" y="4148947"/>
            <a:ext cx="4602222" cy="14381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6754" y="756172"/>
            <a:ext cx="1254125" cy="5486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06730" marR="5080" indent="-49403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z="1800" spc="-30" b="1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ese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ntation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4593" y="1456194"/>
            <a:ext cx="8557260" cy="610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30275">
              <a:lnSpc>
                <a:spcPct val="100000"/>
              </a:lnSpc>
            </a:pPr>
            <a:r>
              <a:rPr dirty="0" sz="2000" spc="-35" b="1">
                <a:solidFill>
                  <a:srgbClr val="00FF00"/>
                </a:solidFill>
                <a:latin typeface="Times New Roman"/>
                <a:cs typeface="Times New Roman"/>
              </a:rPr>
              <a:t>“</a:t>
            </a:r>
            <a:r>
              <a:rPr dirty="0" sz="2000" spc="-35" b="1">
                <a:solidFill>
                  <a:srgbClr val="00FF00"/>
                </a:solidFill>
                <a:latin typeface="Times New Roman"/>
                <a:cs typeface="Times New Roman"/>
              </a:rPr>
              <a:t>EVALUATION </a:t>
            </a:r>
            <a:r>
              <a:rPr dirty="0" sz="2000" b="1">
                <a:solidFill>
                  <a:srgbClr val="00FF00"/>
                </a:solidFill>
                <a:latin typeface="Times New Roman"/>
                <a:cs typeface="Times New Roman"/>
              </a:rPr>
              <a:t>OF NEUROPROTECTIVE EFFECT OF</a:t>
            </a:r>
            <a:r>
              <a:rPr dirty="0" sz="2000" spc="-210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FF00"/>
                </a:solidFill>
                <a:latin typeface="Times New Roman"/>
                <a:cs typeface="Times New Roman"/>
              </a:rPr>
              <a:t>SILK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00FF00"/>
                </a:solidFill>
                <a:latin typeface="Times New Roman"/>
                <a:cs typeface="Times New Roman"/>
              </a:rPr>
              <a:t>PROTEIN, SERICIN IN ALZHEIMER'S DISEASE INDUCED </a:t>
            </a:r>
            <a:r>
              <a:rPr dirty="0" sz="2000" spc="-45" b="1">
                <a:solidFill>
                  <a:srgbClr val="00FF00"/>
                </a:solidFill>
                <a:latin typeface="Times New Roman"/>
                <a:cs typeface="Times New Roman"/>
              </a:rPr>
              <a:t>RAT</a:t>
            </a:r>
            <a:r>
              <a:rPr dirty="0" sz="2000" spc="-200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FF00"/>
                </a:solidFill>
                <a:latin typeface="Times New Roman"/>
                <a:cs typeface="Times New Roman"/>
              </a:rPr>
              <a:t>BRAIN”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0285" y="4015987"/>
            <a:ext cx="6043295" cy="2268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5" b="1">
                <a:solidFill>
                  <a:srgbClr val="0303BC"/>
                </a:solidFill>
                <a:latin typeface="Times New Roman"/>
                <a:cs typeface="Times New Roman"/>
              </a:rPr>
              <a:t>By</a:t>
            </a:r>
            <a:endParaRPr sz="180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  <a:spcBef>
                <a:spcPts val="1195"/>
              </a:spcBef>
            </a:pPr>
            <a:r>
              <a:rPr dirty="0" sz="2000" spc="-10" b="1">
                <a:solidFill>
                  <a:srgbClr val="0000FF"/>
                </a:solidFill>
                <a:latin typeface="Times New Roman"/>
                <a:cs typeface="Times New Roman"/>
              </a:rPr>
              <a:t>Prof.</a:t>
            </a:r>
            <a:r>
              <a:rPr dirty="0" sz="20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000FF"/>
                </a:solidFill>
                <a:latin typeface="Times New Roman"/>
                <a:cs typeface="Times New Roman"/>
              </a:rPr>
              <a:t>K.YELLAMMA</a:t>
            </a:r>
            <a:endParaRPr sz="2000">
              <a:latin typeface="Times New Roman"/>
              <a:cs typeface="Times New Roman"/>
            </a:endParaRPr>
          </a:p>
          <a:p>
            <a:pPr algn="ctr" marL="4445">
              <a:lnSpc>
                <a:spcPct val="100000"/>
              </a:lnSpc>
              <a:spcBef>
                <a:spcPts val="905"/>
              </a:spcBef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Principal &amp;</a:t>
            </a:r>
            <a:r>
              <a:rPr dirty="0" sz="1800" spc="-1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Professor</a:t>
            </a:r>
            <a:endParaRPr sz="1800">
              <a:latin typeface="Times New Roman"/>
              <a:cs typeface="Times New Roman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Director Research 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Centre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Neurological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Disorders</a:t>
            </a:r>
            <a:r>
              <a:rPr dirty="0" sz="1800" spc="-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(RCND) 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Division of 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Neurobiology, 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Department of</a:t>
            </a:r>
            <a:r>
              <a:rPr dirty="0" sz="1800" spc="-1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Zoology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1850">
              <a:latin typeface="Times New Roman"/>
              <a:cs typeface="Times New Roman"/>
            </a:endParaRPr>
          </a:p>
          <a:p>
            <a:pPr algn="ctr" marL="635">
              <a:lnSpc>
                <a:spcPct val="100000"/>
              </a:lnSpc>
            </a:pPr>
            <a:r>
              <a:rPr dirty="0" sz="2000" b="1">
                <a:solidFill>
                  <a:srgbClr val="083762"/>
                </a:solidFill>
                <a:latin typeface="Times New Roman"/>
                <a:cs typeface="Times New Roman"/>
              </a:rPr>
              <a:t>Sri </a:t>
            </a:r>
            <a:r>
              <a:rPr dirty="0" sz="2000" spc="-15" b="1">
                <a:solidFill>
                  <a:srgbClr val="083762"/>
                </a:solidFill>
                <a:latin typeface="Times New Roman"/>
                <a:cs typeface="Times New Roman"/>
              </a:rPr>
              <a:t>Ventakeswara </a:t>
            </a:r>
            <a:r>
              <a:rPr dirty="0" sz="2000" spc="-10" b="1">
                <a:solidFill>
                  <a:srgbClr val="083762"/>
                </a:solidFill>
                <a:latin typeface="Times New Roman"/>
                <a:cs typeface="Times New Roman"/>
              </a:rPr>
              <a:t>University, </a:t>
            </a:r>
            <a:r>
              <a:rPr dirty="0" sz="2000" spc="-5" b="1">
                <a:solidFill>
                  <a:srgbClr val="083762"/>
                </a:solidFill>
                <a:latin typeface="Times New Roman"/>
                <a:cs typeface="Times New Roman"/>
              </a:rPr>
              <a:t>Tirupati,</a:t>
            </a:r>
            <a:r>
              <a:rPr dirty="0" sz="2000" spc="-190" b="1">
                <a:solidFill>
                  <a:srgbClr val="083762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83762"/>
                </a:solidFill>
                <a:latin typeface="Times New Roman"/>
                <a:cs typeface="Times New Roman"/>
              </a:rPr>
              <a:t>India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62400" y="2590800"/>
            <a:ext cx="1143000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8299" y="1638045"/>
            <a:ext cx="8345805" cy="3083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77520" indent="-464820">
              <a:lnSpc>
                <a:spcPct val="100000"/>
              </a:lnSpc>
              <a:buClr>
                <a:srgbClr val="0AD0D9"/>
              </a:buClr>
              <a:buSzPct val="118421"/>
              <a:buFont typeface="Wingdings"/>
              <a:buChar char=""/>
              <a:tabLst>
                <a:tab pos="478155" algn="l"/>
              </a:tabLst>
            </a:pP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Alzheimer’s 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Disease,  the  most  common  </a:t>
            </a:r>
            <a:r>
              <a:rPr dirty="0" sz="1900" b="1">
                <a:solidFill>
                  <a:srgbClr val="FFFFFF"/>
                </a:solidFill>
                <a:latin typeface="Times New Roman"/>
                <a:cs typeface="Times New Roman"/>
              </a:rPr>
              <a:t>type 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of  Dementia  also  called </a:t>
            </a:r>
            <a:r>
              <a:rPr dirty="0" sz="1900" spc="3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5" b="1">
                <a:solidFill>
                  <a:srgbClr val="FFFFFF"/>
                </a:solidFill>
                <a:latin typeface="Times New Roman"/>
                <a:cs typeface="Times New Roman"/>
              </a:rPr>
              <a:t>as</a:t>
            </a:r>
            <a:endParaRPr sz="1900">
              <a:latin typeface="Times New Roman"/>
              <a:cs typeface="Times New Roman"/>
            </a:endParaRPr>
          </a:p>
          <a:p>
            <a:pPr algn="ctr" marR="73660">
              <a:lnSpc>
                <a:spcPct val="100000"/>
              </a:lnSpc>
            </a:pP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Senile Dementia of Alzheimer </a:t>
            </a:r>
            <a:r>
              <a:rPr dirty="0" sz="1900" spc="-40" b="1">
                <a:solidFill>
                  <a:srgbClr val="FFFFFF"/>
                </a:solidFill>
                <a:latin typeface="Times New Roman"/>
                <a:cs typeface="Times New Roman"/>
              </a:rPr>
              <a:t>Type </a:t>
            </a:r>
            <a:r>
              <a:rPr dirty="0" sz="1900" spc="-30" b="1">
                <a:solidFill>
                  <a:srgbClr val="FFFFFF"/>
                </a:solidFill>
                <a:latin typeface="Times New Roman"/>
                <a:cs typeface="Times New Roman"/>
              </a:rPr>
              <a:t>(SDAT)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frequently occurs in</a:t>
            </a:r>
            <a:r>
              <a:rPr dirty="0" sz="1900" spc="5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elders.</a:t>
            </a:r>
            <a:endParaRPr sz="1900">
              <a:latin typeface="Times New Roman"/>
              <a:cs typeface="Times New Roman"/>
            </a:endParaRPr>
          </a:p>
          <a:p>
            <a:pPr algn="just" marL="477520" marR="8255" indent="-464820">
              <a:lnSpc>
                <a:spcPct val="100000"/>
              </a:lnSpc>
              <a:spcBef>
                <a:spcPts val="1200"/>
              </a:spcBef>
              <a:buClr>
                <a:srgbClr val="0AD0D9"/>
              </a:buClr>
              <a:buSzPct val="118421"/>
              <a:buFont typeface="Wingdings"/>
              <a:buChar char=""/>
              <a:tabLst>
                <a:tab pos="478155" algn="l"/>
              </a:tabLst>
            </a:pP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Globally it was noticed </a:t>
            </a:r>
            <a:r>
              <a:rPr dirty="0" sz="1900" b="1">
                <a:solidFill>
                  <a:srgbClr val="FFFFFF"/>
                </a:solidFill>
                <a:latin typeface="Times New Roman"/>
                <a:cs typeface="Times New Roman"/>
              </a:rPr>
              <a:t>that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every year 3,60,000 new cases </a:t>
            </a:r>
            <a:r>
              <a:rPr dirty="0" sz="1900" spc="-15" b="1">
                <a:solidFill>
                  <a:srgbClr val="FFFFFF"/>
                </a:solidFill>
                <a:latin typeface="Times New Roman"/>
                <a:cs typeface="Times New Roman"/>
              </a:rPr>
              <a:t>were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admitted  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severe AD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in hospital though the</a:t>
            </a:r>
            <a:r>
              <a:rPr dirty="0" sz="1900" spc="2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world.</a:t>
            </a:r>
            <a:endParaRPr sz="1900">
              <a:latin typeface="Times New Roman"/>
              <a:cs typeface="Times New Roman"/>
            </a:endParaRPr>
          </a:p>
          <a:p>
            <a:pPr algn="just" marL="477520" marR="5715" indent="-464820">
              <a:lnSpc>
                <a:spcPct val="100000"/>
              </a:lnSpc>
              <a:spcBef>
                <a:spcPts val="1200"/>
              </a:spcBef>
              <a:buClr>
                <a:srgbClr val="0AD0D9"/>
              </a:buClr>
              <a:buSzPct val="118421"/>
              <a:buFont typeface="Wingdings"/>
              <a:buChar char=""/>
              <a:tabLst>
                <a:tab pos="478155" algn="l"/>
              </a:tabLst>
            </a:pP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The incidence of </a:t>
            </a: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AD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rises </a:t>
            </a:r>
            <a:r>
              <a:rPr dirty="0" sz="1900" spc="-15" b="1">
                <a:solidFill>
                  <a:srgbClr val="FFFFFF"/>
                </a:solidFill>
                <a:latin typeface="Times New Roman"/>
                <a:cs typeface="Times New Roman"/>
              </a:rPr>
              <a:t>from </a:t>
            </a:r>
            <a:r>
              <a:rPr dirty="0" sz="1900" b="1">
                <a:solidFill>
                  <a:srgbClr val="FFFFFF"/>
                </a:solidFill>
                <a:latin typeface="Times New Roman"/>
                <a:cs typeface="Times New Roman"/>
              </a:rPr>
              <a:t>2.8%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per every 1000 persons in the age  </a:t>
            </a:r>
            <a:r>
              <a:rPr dirty="0" sz="1900" spc="-15" b="1">
                <a:solidFill>
                  <a:srgbClr val="FFFFFF"/>
                </a:solidFill>
                <a:latin typeface="Times New Roman"/>
                <a:cs typeface="Times New Roman"/>
              </a:rPr>
              <a:t>group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of 65-69 to 56.1 % per every 1000 </a:t>
            </a: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persons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in people older than </a:t>
            </a:r>
            <a:r>
              <a:rPr dirty="0" sz="1900" spc="5" b="1">
                <a:solidFill>
                  <a:srgbClr val="FFFFFF"/>
                </a:solidFill>
                <a:latin typeface="Times New Roman"/>
                <a:cs typeface="Times New Roman"/>
              </a:rPr>
              <a:t>90 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years.</a:t>
            </a:r>
            <a:endParaRPr sz="1900">
              <a:latin typeface="Times New Roman"/>
              <a:cs typeface="Times New Roman"/>
            </a:endParaRPr>
          </a:p>
          <a:p>
            <a:pPr algn="just" marL="477520" marR="7620" indent="-464820">
              <a:lnSpc>
                <a:spcPct val="100000"/>
              </a:lnSpc>
              <a:spcBef>
                <a:spcPts val="1200"/>
              </a:spcBef>
              <a:buClr>
                <a:srgbClr val="0AD0D9"/>
              </a:buClr>
              <a:buSzPct val="118421"/>
              <a:buFont typeface="Wingdings"/>
              <a:buChar char=""/>
              <a:tabLst>
                <a:tab pos="478155" algn="l"/>
              </a:tabLst>
            </a:pP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is Estimated that 30 million people world wide had </a:t>
            </a: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Alzheimer’s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disease.  This number may quadruple by</a:t>
            </a:r>
            <a:r>
              <a:rPr dirty="0" sz="1900" spc="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2050.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44899" y="4854693"/>
            <a:ext cx="1366520" cy="309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death  for</a:t>
            </a:r>
            <a:r>
              <a:rPr dirty="0" sz="1900" spc="10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b="1">
                <a:solidFill>
                  <a:srgbClr val="FFFFFF"/>
                </a:solidFill>
                <a:latin typeface="Times New Roman"/>
                <a:cs typeface="Times New Roman"/>
              </a:rPr>
              <a:t>all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8299" y="4854693"/>
            <a:ext cx="8342630" cy="1330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77520" marR="1553210" indent="-464820">
              <a:lnSpc>
                <a:spcPct val="100000"/>
              </a:lnSpc>
              <a:buClr>
                <a:srgbClr val="0AD0D9"/>
              </a:buClr>
              <a:buSzPct val="118421"/>
              <a:buFont typeface="Wingdings"/>
              <a:buChar char=""/>
              <a:tabLst>
                <a:tab pos="478155" algn="l"/>
              </a:tabLst>
            </a:pP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Alzheimer’s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disease is listed as the fourth leading cause of   ages.</a:t>
            </a:r>
            <a:endParaRPr sz="1900">
              <a:latin typeface="Times New Roman"/>
              <a:cs typeface="Times New Roman"/>
            </a:endParaRPr>
          </a:p>
          <a:p>
            <a:pPr marL="477520" indent="-464820">
              <a:lnSpc>
                <a:spcPct val="100000"/>
              </a:lnSpc>
              <a:spcBef>
                <a:spcPts val="1200"/>
              </a:spcBef>
              <a:buClr>
                <a:srgbClr val="0AD0D9"/>
              </a:buClr>
              <a:buSzPct val="118421"/>
              <a:buFont typeface="Wingdings"/>
              <a:buChar char=""/>
              <a:tabLst>
                <a:tab pos="478155" algn="l"/>
              </a:tabLst>
            </a:pPr>
            <a:r>
              <a:rPr dirty="0" sz="1900" spc="-10" b="1">
                <a:solidFill>
                  <a:srgbClr val="FFFFFF"/>
                </a:solidFill>
                <a:latin typeface="Times New Roman"/>
                <a:cs typeface="Times New Roman"/>
              </a:rPr>
              <a:t>AD 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was  first  described  by  a  German  Psychiatrist  </a:t>
            </a:r>
            <a:r>
              <a:rPr dirty="0" sz="1900" b="1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1900" spc="1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Neuropathologist,</a:t>
            </a:r>
            <a:endParaRPr sz="1900">
              <a:latin typeface="Times New Roman"/>
              <a:cs typeface="Times New Roman"/>
            </a:endParaRPr>
          </a:p>
          <a:p>
            <a:pPr marL="477520">
              <a:lnSpc>
                <a:spcPct val="100000"/>
              </a:lnSpc>
            </a:pP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Alois Alzheimer in 1906 and </a:t>
            </a:r>
            <a:r>
              <a:rPr dirty="0" sz="1900" b="1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named after</a:t>
            </a:r>
            <a:r>
              <a:rPr dirty="0" sz="1900" spc="-1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Times New Roman"/>
                <a:cs typeface="Times New Roman"/>
              </a:rPr>
              <a:t>him.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21992" y="736091"/>
            <a:ext cx="5462016" cy="650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92067" y="679704"/>
            <a:ext cx="2804159" cy="865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86000" y="762040"/>
            <a:ext cx="5334000" cy="5232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6000" y="762040"/>
            <a:ext cx="5334000" cy="523240"/>
          </a:xfrm>
          <a:prstGeom prst="rect"/>
          <a:ln w="9525">
            <a:solidFill>
              <a:srgbClr val="0399A0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1574800">
              <a:lnSpc>
                <a:spcPct val="100000"/>
              </a:lnSpc>
              <a:spcBef>
                <a:spcPts val="140"/>
              </a:spcBef>
            </a:pPr>
            <a:r>
              <a:rPr dirty="0" sz="2800" spc="-10" b="1">
                <a:solidFill>
                  <a:srgbClr val="007F00"/>
                </a:solidFill>
                <a:latin typeface="Constantia"/>
                <a:cs typeface="Constantia"/>
              </a:rPr>
              <a:t>Introduction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8754" y="1067588"/>
            <a:ext cx="8987790" cy="1240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2425" marR="6985" indent="-339725">
              <a:lnSpc>
                <a:spcPct val="80000"/>
              </a:lnSpc>
              <a:buClr>
                <a:srgbClr val="FF3298"/>
              </a:buClr>
              <a:buSzPct val="85000"/>
              <a:buFont typeface="Wingdings"/>
              <a:buChar char=""/>
              <a:tabLst>
                <a:tab pos="353060" algn="l"/>
              </a:tabLst>
            </a:pPr>
            <a:r>
              <a:rPr dirty="0" sz="2000" spc="-10" b="1">
                <a:latin typeface="Times New Roman"/>
                <a:cs typeface="Times New Roman"/>
              </a:rPr>
              <a:t>Alzheimer’s </a:t>
            </a:r>
            <a:r>
              <a:rPr dirty="0" sz="2000" spc="-5" b="1">
                <a:latin typeface="Times New Roman"/>
                <a:cs typeface="Times New Roman"/>
              </a:rPr>
              <a:t>Disease, </a:t>
            </a:r>
            <a:r>
              <a:rPr dirty="0" sz="2000" b="1">
                <a:latin typeface="Times New Roman"/>
                <a:cs typeface="Times New Roman"/>
              </a:rPr>
              <a:t>a </a:t>
            </a:r>
            <a:r>
              <a:rPr dirty="0" sz="2000" spc="-10" b="1">
                <a:latin typeface="Times New Roman"/>
                <a:cs typeface="Times New Roman"/>
              </a:rPr>
              <a:t>growing </a:t>
            </a:r>
            <a:r>
              <a:rPr dirty="0" sz="2000" spc="-5" b="1">
                <a:latin typeface="Times New Roman"/>
                <a:cs typeface="Times New Roman"/>
              </a:rPr>
              <a:t>health </a:t>
            </a:r>
            <a:r>
              <a:rPr dirty="0" sz="2000" spc="-10" b="1">
                <a:latin typeface="Times New Roman"/>
                <a:cs typeface="Times New Roman"/>
              </a:rPr>
              <a:t>problem is </a:t>
            </a:r>
            <a:r>
              <a:rPr dirty="0" sz="2000" spc="-5" b="1">
                <a:latin typeface="Times New Roman"/>
                <a:cs typeface="Times New Roman"/>
              </a:rPr>
              <a:t>characterized </a:t>
            </a:r>
            <a:r>
              <a:rPr dirty="0" sz="2000" spc="-10" b="1">
                <a:latin typeface="Times New Roman"/>
                <a:cs typeface="Times New Roman"/>
              </a:rPr>
              <a:t>by </a:t>
            </a:r>
            <a:r>
              <a:rPr dirty="0" sz="2000" spc="-5" b="1">
                <a:latin typeface="Times New Roman"/>
                <a:cs typeface="Times New Roman"/>
              </a:rPr>
              <a:t>formation </a:t>
            </a:r>
            <a:r>
              <a:rPr dirty="0" sz="2000" spc="-10" b="1">
                <a:latin typeface="Times New Roman"/>
                <a:cs typeface="Times New Roman"/>
              </a:rPr>
              <a:t>of  </a:t>
            </a:r>
            <a:r>
              <a:rPr dirty="0" sz="2000" b="1">
                <a:latin typeface="Times New Roman"/>
                <a:cs typeface="Times New Roman"/>
              </a:rPr>
              <a:t>amyloid plaques and </a:t>
            </a:r>
            <a:r>
              <a:rPr dirty="0" sz="2000" spc="-5" b="1">
                <a:latin typeface="Times New Roman"/>
                <a:cs typeface="Times New Roman"/>
              </a:rPr>
              <a:t>neurofibrillary </a:t>
            </a:r>
            <a:r>
              <a:rPr dirty="0" sz="2000" b="1">
                <a:latin typeface="Times New Roman"/>
                <a:cs typeface="Times New Roman"/>
              </a:rPr>
              <a:t>tangles and by loss of</a:t>
            </a:r>
            <a:r>
              <a:rPr dirty="0" sz="2000" spc="-155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neurons.</a:t>
            </a:r>
            <a:endParaRPr sz="2000">
              <a:latin typeface="Times New Roman"/>
              <a:cs typeface="Times New Roman"/>
            </a:endParaRPr>
          </a:p>
          <a:p>
            <a:pPr marL="352425" indent="-339725">
              <a:lnSpc>
                <a:spcPts val="2160"/>
              </a:lnSpc>
              <a:spcBef>
                <a:spcPts val="1440"/>
              </a:spcBef>
              <a:buClr>
                <a:srgbClr val="FF3298"/>
              </a:buClr>
              <a:buSzPct val="85000"/>
              <a:buFont typeface="Wingdings"/>
              <a:buChar char=""/>
              <a:tabLst>
                <a:tab pos="353060" algn="l"/>
                <a:tab pos="5897245" algn="l"/>
              </a:tabLst>
            </a:pPr>
            <a:r>
              <a:rPr dirty="0" sz="2000" b="1">
                <a:latin typeface="Times New Roman"/>
                <a:cs typeface="Times New Roman"/>
              </a:rPr>
              <a:t>AD </a:t>
            </a:r>
            <a:r>
              <a:rPr dirty="0" sz="2000" spc="-10" b="1">
                <a:latin typeface="Times New Roman"/>
                <a:cs typeface="Times New Roman"/>
              </a:rPr>
              <a:t>is </a:t>
            </a:r>
            <a:r>
              <a:rPr dirty="0" sz="2000" b="1">
                <a:latin typeface="Times New Roman"/>
                <a:cs typeface="Times New Roman"/>
              </a:rPr>
              <a:t>a </a:t>
            </a:r>
            <a:r>
              <a:rPr dirty="0" sz="2000" spc="-10" b="1">
                <a:latin typeface="Times New Roman"/>
                <a:cs typeface="Times New Roman"/>
              </a:rPr>
              <a:t>progressive  </a:t>
            </a:r>
            <a:r>
              <a:rPr dirty="0" sz="2000" spc="-5" b="1">
                <a:latin typeface="Times New Roman"/>
                <a:cs typeface="Times New Roman"/>
              </a:rPr>
              <a:t>dementia with the   </a:t>
            </a:r>
            <a:r>
              <a:rPr dirty="0" sz="2000" spc="390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decline</a:t>
            </a:r>
            <a:r>
              <a:rPr dirty="0" sz="2000" spc="315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of	intellectual functions.</a:t>
            </a:r>
            <a:r>
              <a:rPr dirty="0" sz="2000" spc="320" b="1">
                <a:latin typeface="Times New Roman"/>
                <a:cs typeface="Times New Roman"/>
              </a:rPr>
              <a:t> </a:t>
            </a:r>
            <a:r>
              <a:rPr dirty="0" sz="2000" spc="-35" b="1">
                <a:latin typeface="Times New Roman"/>
                <a:cs typeface="Times New Roman"/>
              </a:rPr>
              <a:t>Later,</a:t>
            </a:r>
            <a:endParaRPr sz="2000">
              <a:latin typeface="Times New Roman"/>
              <a:cs typeface="Times New Roman"/>
            </a:endParaRPr>
          </a:p>
          <a:p>
            <a:pPr marL="352425">
              <a:lnSpc>
                <a:spcPts val="2160"/>
              </a:lnSpc>
            </a:pPr>
            <a:r>
              <a:rPr dirty="0" sz="2000" b="1">
                <a:latin typeface="Times New Roman"/>
                <a:cs typeface="Times New Roman"/>
              </a:rPr>
              <a:t>patient becomes disabled, mute and</a:t>
            </a:r>
            <a:r>
              <a:rPr dirty="0" sz="2000" spc="-110" b="1">
                <a:latin typeface="Times New Roman"/>
                <a:cs typeface="Times New Roman"/>
              </a:rPr>
              <a:t> </a:t>
            </a:r>
            <a:r>
              <a:rPr dirty="0" sz="2000" spc="-5" b="1">
                <a:latin typeface="Times New Roman"/>
                <a:cs typeface="Times New Roman"/>
              </a:rPr>
              <a:t>immobile.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2243326"/>
            <a:ext cx="9144000" cy="46146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74" y="2438398"/>
            <a:ext cx="9140825" cy="4419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8600" y="4419598"/>
            <a:ext cx="1905000" cy="2362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438400" y="4419598"/>
            <a:ext cx="1676400" cy="2362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8600" y="685800"/>
            <a:ext cx="3886200" cy="3429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450577" y="4114946"/>
            <a:ext cx="1887855" cy="266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5" b="1">
                <a:latin typeface="Constantia"/>
                <a:cs typeface="Constantia"/>
              </a:rPr>
              <a:t>Dr. </a:t>
            </a:r>
            <a:r>
              <a:rPr dirty="0" sz="1600" spc="-5" b="1">
                <a:latin typeface="Constantia"/>
                <a:cs typeface="Constantia"/>
              </a:rPr>
              <a:t>Alois</a:t>
            </a:r>
            <a:r>
              <a:rPr dirty="0" sz="1600" spc="-60" b="1">
                <a:latin typeface="Constantia"/>
                <a:cs typeface="Constantia"/>
              </a:rPr>
              <a:t> </a:t>
            </a:r>
            <a:r>
              <a:rPr dirty="0" sz="1600" spc="-5" b="1">
                <a:latin typeface="Constantia"/>
                <a:cs typeface="Constantia"/>
              </a:rPr>
              <a:t>Alzheimer</a:t>
            </a:r>
            <a:endParaRPr sz="1600">
              <a:latin typeface="Constantia"/>
              <a:cs typeface="Constanti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20767" y="676655"/>
            <a:ext cx="4245864" cy="3636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727804" y="4146175"/>
            <a:ext cx="4121785" cy="2405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43075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Auguste </a:t>
            </a:r>
            <a:r>
              <a:rPr dirty="0" sz="1800" b="1">
                <a:latin typeface="Calibri"/>
                <a:cs typeface="Calibri"/>
              </a:rPr>
              <a:t>.</a:t>
            </a:r>
            <a:r>
              <a:rPr dirty="0" sz="1800" spc="-10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</a:t>
            </a: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1500"/>
              </a:spcBef>
            </a:pP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In 1907, </a:t>
            </a:r>
            <a:r>
              <a:rPr dirty="0" sz="1800" b="1">
                <a:solidFill>
                  <a:srgbClr val="089BA2"/>
                </a:solidFill>
                <a:latin typeface="Times New Roman"/>
                <a:cs typeface="Times New Roman"/>
              </a:rPr>
              <a:t>in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the first </a:t>
            </a:r>
            <a:r>
              <a:rPr dirty="0" sz="1800" spc="-10" b="1">
                <a:solidFill>
                  <a:srgbClr val="089BA2"/>
                </a:solidFill>
                <a:latin typeface="Times New Roman"/>
                <a:cs typeface="Times New Roman"/>
              </a:rPr>
              <a:t>report, </a:t>
            </a:r>
            <a:r>
              <a:rPr dirty="0" sz="1800" b="1">
                <a:solidFill>
                  <a:srgbClr val="089BA2"/>
                </a:solidFill>
                <a:latin typeface="Times New Roman"/>
                <a:cs typeface="Times New Roman"/>
              </a:rPr>
              <a:t>Alois 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Alzheimer described senile plaques </a:t>
            </a:r>
            <a:r>
              <a:rPr dirty="0" sz="1800" b="1">
                <a:solidFill>
                  <a:srgbClr val="089BA2"/>
                </a:solidFill>
                <a:latin typeface="Times New Roman"/>
                <a:cs typeface="Times New Roman"/>
              </a:rPr>
              <a:t>(SP) 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and Neurofibrillary </a:t>
            </a:r>
            <a:r>
              <a:rPr dirty="0" sz="1800" spc="-25" b="1">
                <a:solidFill>
                  <a:srgbClr val="089BA2"/>
                </a:solidFill>
                <a:latin typeface="Times New Roman"/>
                <a:cs typeface="Times New Roman"/>
              </a:rPr>
              <a:t>Tangles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(NFT), SP  </a:t>
            </a:r>
            <a:r>
              <a:rPr dirty="0" sz="1800" spc="-15" b="1">
                <a:solidFill>
                  <a:srgbClr val="089BA2"/>
                </a:solidFill>
                <a:latin typeface="Times New Roman"/>
                <a:cs typeface="Times New Roman"/>
              </a:rPr>
              <a:t>are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found </a:t>
            </a:r>
            <a:r>
              <a:rPr dirty="0" sz="1800" b="1">
                <a:solidFill>
                  <a:srgbClr val="089BA2"/>
                </a:solidFill>
                <a:latin typeface="Times New Roman"/>
                <a:cs typeface="Times New Roman"/>
              </a:rPr>
              <a:t>in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neocortex, hippocampus and  </a:t>
            </a:r>
            <a:r>
              <a:rPr dirty="0" sz="1800" b="1">
                <a:solidFill>
                  <a:srgbClr val="089BA2"/>
                </a:solidFill>
                <a:latin typeface="Times New Roman"/>
                <a:cs typeface="Times New Roman"/>
              </a:rPr>
              <a:t>in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several subcortical </a:t>
            </a:r>
            <a:r>
              <a:rPr dirty="0" sz="1800" spc="-10" b="1">
                <a:solidFill>
                  <a:srgbClr val="089BA2"/>
                </a:solidFill>
                <a:latin typeface="Times New Roman"/>
                <a:cs typeface="Times New Roman"/>
              </a:rPr>
              <a:t>areas NFT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density  </a:t>
            </a:r>
            <a:r>
              <a:rPr dirty="0" sz="1800" spc="-5" b="1">
                <a:solidFill>
                  <a:srgbClr val="089BA2"/>
                </a:solidFill>
                <a:latin typeface="Times New Roman"/>
                <a:cs typeface="Times New Roman"/>
              </a:rPr>
              <a:t>correlates with disease duration and  </a:t>
            </a:r>
            <a:r>
              <a:rPr dirty="0" sz="1800" b="1">
                <a:solidFill>
                  <a:srgbClr val="089BA2"/>
                </a:solidFill>
                <a:latin typeface="Times New Roman"/>
                <a:cs typeface="Times New Roman"/>
              </a:rPr>
              <a:t>severity of</a:t>
            </a:r>
            <a:r>
              <a:rPr dirty="0" sz="1800" spc="-105" b="1">
                <a:solidFill>
                  <a:srgbClr val="089BA2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89BA2"/>
                </a:solidFill>
                <a:latin typeface="Times New Roman"/>
                <a:cs typeface="Times New Roman"/>
              </a:rPr>
              <a:t>dementia.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990600"/>
            <a:ext cx="8839200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838200"/>
            <a:ext cx="8686800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914400"/>
            <a:ext cx="8763000" cy="579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92" y="964691"/>
            <a:ext cx="9119616" cy="5843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64108"/>
            <a:ext cx="9144000" cy="56372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200" y="990600"/>
            <a:ext cx="8991600" cy="57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6200" y="990600"/>
            <a:ext cx="8991600" cy="5715000"/>
          </a:xfrm>
          <a:custGeom>
            <a:avLst/>
            <a:gdLst/>
            <a:ahLst/>
            <a:cxnLst/>
            <a:rect l="l" t="t" r="r" b="b"/>
            <a:pathLst>
              <a:path w="8991600" h="5715000">
                <a:moveTo>
                  <a:pt x="0" y="5715000"/>
                </a:moveTo>
                <a:lnTo>
                  <a:pt x="8991600" y="5715000"/>
                </a:lnTo>
                <a:lnTo>
                  <a:pt x="8991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ln w="9525">
            <a:solidFill>
              <a:srgbClr val="0072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28828" rIns="0" bIns="0" rtlCol="0" vert="horz">
            <a:spAutoFit/>
          </a:bodyPr>
          <a:lstStyle/>
          <a:p>
            <a:pPr marL="1458595">
              <a:lnSpc>
                <a:spcPct val="100000"/>
              </a:lnSpc>
            </a:pPr>
            <a:r>
              <a:rPr dirty="0" sz="2800" spc="-10" b="1">
                <a:solidFill>
                  <a:srgbClr val="003200"/>
                </a:solidFill>
                <a:latin typeface="Times New Roman"/>
                <a:cs typeface="Times New Roman"/>
              </a:rPr>
              <a:t>TYPES </a:t>
            </a:r>
            <a:r>
              <a:rPr dirty="0" sz="2800" spc="-5" b="1">
                <a:solidFill>
                  <a:srgbClr val="003200"/>
                </a:solidFill>
                <a:latin typeface="Times New Roman"/>
                <a:cs typeface="Times New Roman"/>
              </a:rPr>
              <a:t>OF </a:t>
            </a:r>
            <a:r>
              <a:rPr dirty="0" sz="2800" spc="-10" b="1">
                <a:solidFill>
                  <a:srgbClr val="003200"/>
                </a:solidFill>
                <a:latin typeface="Times New Roman"/>
                <a:cs typeface="Times New Roman"/>
              </a:rPr>
              <a:t>ALZHEIMER’S</a:t>
            </a:r>
            <a:r>
              <a:rPr dirty="0" sz="2800" spc="-204" b="1">
                <a:solidFill>
                  <a:srgbClr val="003200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003200"/>
                </a:solidFill>
                <a:latin typeface="Times New Roman"/>
                <a:cs typeface="Times New Roman"/>
              </a:rPr>
              <a:t>DISEASE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6577" y="1647723"/>
            <a:ext cx="8813800" cy="4596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04825">
              <a:lnSpc>
                <a:spcPct val="100000"/>
              </a:lnSpc>
            </a:pPr>
            <a:r>
              <a:rPr dirty="0" sz="2400" b="1">
                <a:solidFill>
                  <a:srgbClr val="003200"/>
                </a:solidFill>
                <a:latin typeface="Times New Roman"/>
                <a:cs typeface="Times New Roman"/>
              </a:rPr>
              <a:t>Basically </a:t>
            </a:r>
            <a:r>
              <a:rPr dirty="0" sz="2400" spc="-10" b="1">
                <a:solidFill>
                  <a:srgbClr val="003200"/>
                </a:solidFill>
                <a:latin typeface="Times New Roman"/>
                <a:cs typeface="Times New Roman"/>
              </a:rPr>
              <a:t>there </a:t>
            </a:r>
            <a:r>
              <a:rPr dirty="0" sz="2400" spc="-20" b="1">
                <a:solidFill>
                  <a:srgbClr val="003200"/>
                </a:solidFill>
                <a:latin typeface="Times New Roman"/>
                <a:cs typeface="Times New Roman"/>
              </a:rPr>
              <a:t>are </a:t>
            </a:r>
            <a:r>
              <a:rPr dirty="0" sz="2400" spc="-10" b="1">
                <a:solidFill>
                  <a:srgbClr val="003200"/>
                </a:solidFill>
                <a:latin typeface="Times New Roman"/>
                <a:cs typeface="Times New Roman"/>
              </a:rPr>
              <a:t>three </a:t>
            </a:r>
            <a:r>
              <a:rPr dirty="0" sz="2400" b="1">
                <a:solidFill>
                  <a:srgbClr val="003200"/>
                </a:solidFill>
                <a:latin typeface="Times New Roman"/>
                <a:cs typeface="Times New Roman"/>
              </a:rPr>
              <a:t>types of </a:t>
            </a:r>
            <a:r>
              <a:rPr dirty="0" sz="2400" spc="-10" b="1">
                <a:solidFill>
                  <a:srgbClr val="003200"/>
                </a:solidFill>
                <a:latin typeface="Times New Roman"/>
                <a:cs typeface="Times New Roman"/>
              </a:rPr>
              <a:t>Alzheimer’s </a:t>
            </a:r>
            <a:r>
              <a:rPr dirty="0" sz="2400" b="1">
                <a:solidFill>
                  <a:srgbClr val="003200"/>
                </a:solidFill>
                <a:latin typeface="Times New Roman"/>
                <a:cs typeface="Times New Roman"/>
              </a:rPr>
              <a:t>disease</a:t>
            </a:r>
            <a:r>
              <a:rPr dirty="0" sz="2400" spc="-165" b="1">
                <a:solidFill>
                  <a:srgbClr val="0032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3200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361315" indent="-348615">
              <a:lnSpc>
                <a:spcPct val="100000"/>
              </a:lnSpc>
              <a:spcBef>
                <a:spcPts val="1610"/>
              </a:spcBef>
              <a:buClr>
                <a:srgbClr val="007F00"/>
              </a:buClr>
              <a:buSzPct val="79166"/>
              <a:buFont typeface="Wingdings"/>
              <a:buChar char=""/>
              <a:tabLst>
                <a:tab pos="361950" algn="l"/>
              </a:tabLst>
            </a:pPr>
            <a:r>
              <a:rPr dirty="0" sz="2400" b="1" u="heavy">
                <a:solidFill>
                  <a:srgbClr val="6F2F9F"/>
                </a:solidFill>
                <a:latin typeface="Times New Roman"/>
                <a:cs typeface="Times New Roman"/>
              </a:rPr>
              <a:t>Early onset </a:t>
            </a:r>
            <a:r>
              <a:rPr dirty="0" sz="2400" spc="-10" b="1" u="heavy">
                <a:solidFill>
                  <a:srgbClr val="6F2F9F"/>
                </a:solidFill>
                <a:latin typeface="Times New Roman"/>
                <a:cs typeface="Times New Roman"/>
              </a:rPr>
              <a:t>Alzheimer’s</a:t>
            </a:r>
            <a:r>
              <a:rPr dirty="0" sz="2400" spc="-195" b="1" u="heavy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400" b="1" u="heavy">
                <a:solidFill>
                  <a:srgbClr val="6F2F9F"/>
                </a:solidFill>
                <a:latin typeface="Times New Roman"/>
                <a:cs typeface="Times New Roman"/>
              </a:rPr>
              <a:t>disease:</a:t>
            </a:r>
            <a:endParaRPr sz="2400">
              <a:latin typeface="Times New Roman"/>
              <a:cs typeface="Times New Roman"/>
            </a:endParaRPr>
          </a:p>
          <a:p>
            <a:pPr algn="just" marL="361315" marR="8255">
              <a:lnSpc>
                <a:spcPct val="92000"/>
              </a:lnSpc>
              <a:spcBef>
                <a:spcPts val="880"/>
              </a:spcBef>
            </a:pP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Rare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form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of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Alzheimer's disease in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which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people </a:t>
            </a:r>
            <a:r>
              <a:rPr dirty="0" sz="2000" spc="-15" b="1">
                <a:solidFill>
                  <a:srgbClr val="6F2F9F"/>
                </a:solidFill>
                <a:latin typeface="Times New Roman"/>
                <a:cs typeface="Times New Roman"/>
              </a:rPr>
              <a:t>are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diagnosed with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the 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disease 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before </a:t>
            </a:r>
            <a:r>
              <a:rPr dirty="0" sz="2000" spc="5" b="1">
                <a:solidFill>
                  <a:srgbClr val="6F2F9F"/>
                </a:solidFill>
                <a:latin typeface="Times New Roman"/>
                <a:cs typeface="Times New Roman"/>
              </a:rPr>
              <a:t>age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65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and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they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experience </a:t>
            </a:r>
            <a:r>
              <a:rPr dirty="0" sz="2000" spc="-10" b="1">
                <a:solidFill>
                  <a:srgbClr val="6F2F9F"/>
                </a:solidFill>
                <a:latin typeface="Times New Roman"/>
                <a:cs typeface="Times New Roman"/>
              </a:rPr>
              <a:t>premature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aging. Less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than </a:t>
            </a:r>
            <a:r>
              <a:rPr dirty="0" sz="2000" spc="5" b="1">
                <a:solidFill>
                  <a:srgbClr val="6F2F9F"/>
                </a:solidFill>
                <a:latin typeface="Times New Roman"/>
                <a:cs typeface="Times New Roman"/>
              </a:rPr>
              <a:t>10% of 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all </a:t>
            </a:r>
            <a:r>
              <a:rPr dirty="0" sz="2000" spc="-5" b="1">
                <a:solidFill>
                  <a:srgbClr val="6F2F9F"/>
                </a:solidFill>
                <a:latin typeface="Times New Roman"/>
                <a:cs typeface="Times New Roman"/>
              </a:rPr>
              <a:t>Alzheimer's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disease patients have this</a:t>
            </a:r>
            <a:r>
              <a:rPr dirty="0" sz="2000" spc="-229" b="1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6F2F9F"/>
                </a:solidFill>
                <a:latin typeface="Times New Roman"/>
                <a:cs typeface="Times New Roman"/>
              </a:rPr>
              <a:t>type.</a:t>
            </a:r>
            <a:endParaRPr sz="2000">
              <a:latin typeface="Times New Roman"/>
              <a:cs typeface="Times New Roman"/>
            </a:endParaRPr>
          </a:p>
          <a:p>
            <a:pPr marL="361315" indent="-348615">
              <a:lnSpc>
                <a:spcPct val="100000"/>
              </a:lnSpc>
              <a:spcBef>
                <a:spcPts val="270"/>
              </a:spcBef>
              <a:buClr>
                <a:srgbClr val="007F00"/>
              </a:buClr>
              <a:buSzPct val="79166"/>
              <a:buFont typeface="Wingdings"/>
              <a:buChar char=""/>
              <a:tabLst>
                <a:tab pos="361950" algn="l"/>
              </a:tabLst>
            </a:pPr>
            <a:r>
              <a:rPr dirty="0" sz="2400" b="1" u="heavy">
                <a:solidFill>
                  <a:srgbClr val="11AA45"/>
                </a:solidFill>
                <a:latin typeface="Times New Roman"/>
                <a:cs typeface="Times New Roman"/>
              </a:rPr>
              <a:t>Late onset </a:t>
            </a:r>
            <a:r>
              <a:rPr dirty="0" sz="2400" spc="-10" b="1" u="heavy">
                <a:solidFill>
                  <a:srgbClr val="11AA45"/>
                </a:solidFill>
                <a:latin typeface="Times New Roman"/>
                <a:cs typeface="Times New Roman"/>
              </a:rPr>
              <a:t>Alzheimer’s</a:t>
            </a:r>
            <a:r>
              <a:rPr dirty="0" sz="2400" spc="-190" b="1" u="heavy">
                <a:solidFill>
                  <a:srgbClr val="11AA45"/>
                </a:solidFill>
                <a:latin typeface="Times New Roman"/>
                <a:cs typeface="Times New Roman"/>
              </a:rPr>
              <a:t> </a:t>
            </a:r>
            <a:r>
              <a:rPr dirty="0" sz="2400" b="1" u="heavy">
                <a:solidFill>
                  <a:srgbClr val="11AA45"/>
                </a:solidFill>
                <a:latin typeface="Times New Roman"/>
                <a:cs typeface="Times New Roman"/>
              </a:rPr>
              <a:t>disease:</a:t>
            </a:r>
            <a:endParaRPr sz="2400">
              <a:latin typeface="Times New Roman"/>
              <a:cs typeface="Times New Roman"/>
            </a:endParaRPr>
          </a:p>
          <a:p>
            <a:pPr algn="just" marL="361315" marR="7620">
              <a:lnSpc>
                <a:spcPts val="2260"/>
              </a:lnSpc>
              <a:spcBef>
                <a:spcPts val="880"/>
              </a:spcBef>
            </a:pPr>
            <a:r>
              <a:rPr dirty="0" sz="2000" spc="-5" b="1">
                <a:solidFill>
                  <a:srgbClr val="11AA45"/>
                </a:solidFill>
                <a:latin typeface="Times New Roman"/>
                <a:cs typeface="Times New Roman"/>
              </a:rPr>
              <a:t>Most common form of Alzheimer's disease, accounting for about </a:t>
            </a:r>
            <a:r>
              <a:rPr dirty="0" sz="2000" spc="5" b="1">
                <a:solidFill>
                  <a:srgbClr val="11AA45"/>
                </a:solidFill>
                <a:latin typeface="Times New Roman"/>
                <a:cs typeface="Times New Roman"/>
              </a:rPr>
              <a:t>90% </a:t>
            </a:r>
            <a:r>
              <a:rPr dirty="0" sz="2000" b="1">
                <a:solidFill>
                  <a:srgbClr val="11AA45"/>
                </a:solidFill>
                <a:latin typeface="Times New Roman"/>
                <a:cs typeface="Times New Roman"/>
              </a:rPr>
              <a:t>of </a:t>
            </a:r>
            <a:r>
              <a:rPr dirty="0" sz="2000" spc="-5" b="1">
                <a:solidFill>
                  <a:srgbClr val="11AA45"/>
                </a:solidFill>
                <a:latin typeface="Times New Roman"/>
                <a:cs typeface="Times New Roman"/>
              </a:rPr>
              <a:t>cases  </a:t>
            </a:r>
            <a:r>
              <a:rPr dirty="0" sz="2000" b="1">
                <a:solidFill>
                  <a:srgbClr val="11AA45"/>
                </a:solidFill>
                <a:latin typeface="Times New Roman"/>
                <a:cs typeface="Times New Roman"/>
              </a:rPr>
              <a:t>and usually occurring after </a:t>
            </a:r>
            <a:r>
              <a:rPr dirty="0" sz="2000" spc="5" b="1">
                <a:solidFill>
                  <a:srgbClr val="11AA45"/>
                </a:solidFill>
                <a:latin typeface="Times New Roman"/>
                <a:cs typeface="Times New Roman"/>
              </a:rPr>
              <a:t>age</a:t>
            </a:r>
            <a:r>
              <a:rPr dirty="0" sz="2000" spc="-195" b="1">
                <a:solidFill>
                  <a:srgbClr val="11AA45"/>
                </a:solidFill>
                <a:latin typeface="Times New Roman"/>
                <a:cs typeface="Times New Roman"/>
              </a:rPr>
              <a:t> </a:t>
            </a:r>
            <a:r>
              <a:rPr dirty="0" sz="2000" spc="5" b="1">
                <a:solidFill>
                  <a:srgbClr val="11AA45"/>
                </a:solidFill>
                <a:latin typeface="Times New Roman"/>
                <a:cs typeface="Times New Roman"/>
              </a:rPr>
              <a:t>65.</a:t>
            </a:r>
            <a:endParaRPr sz="2000">
              <a:latin typeface="Times New Roman"/>
              <a:cs typeface="Times New Roman"/>
            </a:endParaRPr>
          </a:p>
          <a:p>
            <a:pPr marL="361315" indent="-348615">
              <a:lnSpc>
                <a:spcPct val="100000"/>
              </a:lnSpc>
              <a:spcBef>
                <a:spcPts val="220"/>
              </a:spcBef>
              <a:buClr>
                <a:srgbClr val="007F00"/>
              </a:buClr>
              <a:buSzPct val="79166"/>
              <a:buFont typeface="Wingdings"/>
              <a:buChar char=""/>
              <a:tabLst>
                <a:tab pos="361950" algn="l"/>
              </a:tabLst>
            </a:pPr>
            <a:r>
              <a:rPr dirty="0" sz="2400" b="1" u="heavy">
                <a:solidFill>
                  <a:srgbClr val="C00000"/>
                </a:solidFill>
                <a:latin typeface="Times New Roman"/>
                <a:cs typeface="Times New Roman"/>
              </a:rPr>
              <a:t>Familial </a:t>
            </a:r>
            <a:r>
              <a:rPr dirty="0" sz="2400" spc="-5" b="1" u="heavy">
                <a:solidFill>
                  <a:srgbClr val="C00000"/>
                </a:solidFill>
                <a:latin typeface="Times New Roman"/>
                <a:cs typeface="Times New Roman"/>
              </a:rPr>
              <a:t>Alzheimer’s</a:t>
            </a:r>
            <a:r>
              <a:rPr dirty="0" sz="2400" spc="-250" b="1" u="heavy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b="1" u="heavy">
                <a:solidFill>
                  <a:srgbClr val="C00000"/>
                </a:solidFill>
                <a:latin typeface="Times New Roman"/>
                <a:cs typeface="Times New Roman"/>
              </a:rPr>
              <a:t>disease:</a:t>
            </a:r>
            <a:endParaRPr sz="2400">
              <a:latin typeface="Times New Roman"/>
              <a:cs typeface="Times New Roman"/>
            </a:endParaRPr>
          </a:p>
          <a:p>
            <a:pPr algn="just" marL="361315" marR="5080">
              <a:lnSpc>
                <a:spcPct val="91400"/>
              </a:lnSpc>
              <a:spcBef>
                <a:spcPts val="895"/>
              </a:spcBef>
            </a:pP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this form of </a:t>
            </a:r>
            <a:r>
              <a:rPr dirty="0" sz="2000" spc="-10" b="1">
                <a:solidFill>
                  <a:srgbClr val="A40020"/>
                </a:solidFill>
                <a:latin typeface="Times New Roman"/>
                <a:cs typeface="Times New Roman"/>
              </a:rPr>
              <a:t>Alzheimer’s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disease is </a:t>
            </a:r>
            <a:r>
              <a:rPr dirty="0" sz="2000" spc="-10" b="1">
                <a:solidFill>
                  <a:srgbClr val="A40020"/>
                </a:solidFill>
                <a:latin typeface="Times New Roman"/>
                <a:cs typeface="Times New Roman"/>
              </a:rPr>
              <a:t>entirely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inherited. </a:t>
            </a:r>
            <a:r>
              <a:rPr dirty="0" sz="2000" spc="-50" b="1">
                <a:solidFill>
                  <a:srgbClr val="A40020"/>
                </a:solidFill>
                <a:latin typeface="Times New Roman"/>
                <a:cs typeface="Times New Roman"/>
              </a:rPr>
              <a:t>FAD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is </a:t>
            </a:r>
            <a:r>
              <a:rPr dirty="0" sz="2000" spc="-10" b="1">
                <a:solidFill>
                  <a:srgbClr val="A40020"/>
                </a:solidFill>
                <a:latin typeface="Times New Roman"/>
                <a:cs typeface="Times New Roman"/>
              </a:rPr>
              <a:t>rare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type, 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affecting less </a:t>
            </a:r>
            <a:r>
              <a:rPr dirty="0" sz="2000" b="1">
                <a:solidFill>
                  <a:srgbClr val="A40020"/>
                </a:solidFill>
                <a:latin typeface="Times New Roman"/>
                <a:cs typeface="Times New Roman"/>
              </a:rPr>
              <a:t>than </a:t>
            </a:r>
            <a:r>
              <a:rPr dirty="0" sz="2000" spc="10" b="1">
                <a:solidFill>
                  <a:srgbClr val="A40020"/>
                </a:solidFill>
                <a:latin typeface="Times New Roman"/>
                <a:cs typeface="Times New Roman"/>
              </a:rPr>
              <a:t>1% </a:t>
            </a:r>
            <a:r>
              <a:rPr dirty="0" sz="2000" b="1">
                <a:solidFill>
                  <a:srgbClr val="A40020"/>
                </a:solidFill>
                <a:latin typeface="Times New Roman"/>
                <a:cs typeface="Times New Roman"/>
              </a:rPr>
              <a:t>of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sufferers </a:t>
            </a:r>
            <a:r>
              <a:rPr dirty="0" sz="2000" b="1">
                <a:solidFill>
                  <a:srgbClr val="A40020"/>
                </a:solidFill>
                <a:latin typeface="Times New Roman"/>
                <a:cs typeface="Times New Roman"/>
              </a:rPr>
              <a:t>and </a:t>
            </a:r>
            <a:r>
              <a:rPr dirty="0" sz="2000" spc="-10" b="1">
                <a:solidFill>
                  <a:srgbClr val="A40020"/>
                </a:solidFill>
                <a:latin typeface="Times New Roman"/>
                <a:cs typeface="Times New Roman"/>
              </a:rPr>
              <a:t>in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nearly </a:t>
            </a:r>
            <a:r>
              <a:rPr dirty="0" sz="2000" b="1">
                <a:solidFill>
                  <a:srgbClr val="A40020"/>
                </a:solidFill>
                <a:latin typeface="Times New Roman"/>
                <a:cs typeface="Times New Roman"/>
              </a:rPr>
              <a:t>all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cases it attacks </a:t>
            </a:r>
            <a:r>
              <a:rPr dirty="0" sz="2000" b="1">
                <a:solidFill>
                  <a:srgbClr val="A40020"/>
                </a:solidFill>
                <a:latin typeface="Times New Roman"/>
                <a:cs typeface="Times New Roman"/>
              </a:rPr>
              <a:t>younger 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people, mainly in their </a:t>
            </a:r>
            <a:r>
              <a:rPr dirty="0" sz="2000" b="1">
                <a:solidFill>
                  <a:srgbClr val="A40020"/>
                </a:solidFill>
                <a:latin typeface="Times New Roman"/>
                <a:cs typeface="Times New Roman"/>
              </a:rPr>
              <a:t>40s and 50s. In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some </a:t>
            </a:r>
            <a:r>
              <a:rPr dirty="0" sz="2000" spc="-10" b="1">
                <a:solidFill>
                  <a:srgbClr val="A40020"/>
                </a:solidFill>
                <a:latin typeface="Times New Roman"/>
                <a:cs typeface="Times New Roman"/>
              </a:rPr>
              <a:t>extremely </a:t>
            </a:r>
            <a:r>
              <a:rPr dirty="0" sz="2000" spc="-15" b="1">
                <a:solidFill>
                  <a:srgbClr val="A40020"/>
                </a:solidFill>
                <a:latin typeface="Times New Roman"/>
                <a:cs typeface="Times New Roman"/>
              </a:rPr>
              <a:t>rare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cases people </a:t>
            </a:r>
            <a:r>
              <a:rPr dirty="0" sz="2000" spc="-20" b="1">
                <a:solidFill>
                  <a:srgbClr val="A40020"/>
                </a:solidFill>
                <a:latin typeface="Times New Roman"/>
                <a:cs typeface="Times New Roman"/>
              </a:rPr>
              <a:t>in  </a:t>
            </a:r>
            <a:r>
              <a:rPr dirty="0" sz="2000" b="1">
                <a:solidFill>
                  <a:srgbClr val="A40020"/>
                </a:solidFill>
                <a:latin typeface="Times New Roman"/>
                <a:cs typeface="Times New Roman"/>
              </a:rPr>
              <a:t>their 30s have been known to develop</a:t>
            </a:r>
            <a:r>
              <a:rPr dirty="0" sz="2000" spc="-180" b="1">
                <a:solidFill>
                  <a:srgbClr val="A40020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A40020"/>
                </a:solidFill>
                <a:latin typeface="Times New Roman"/>
                <a:cs typeface="Times New Roman"/>
              </a:rPr>
              <a:t>it.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114300"/>
            <a:ext cx="9144000" cy="6743700"/>
          </a:xfrm>
          <a:custGeom>
            <a:avLst/>
            <a:gdLst/>
            <a:ahLst/>
            <a:cxnLst/>
            <a:rect l="l" t="t" r="r" b="b"/>
            <a:pathLst>
              <a:path w="9144000" h="6743700">
                <a:moveTo>
                  <a:pt x="0" y="6743700"/>
                </a:moveTo>
                <a:lnTo>
                  <a:pt x="9144000" y="6743700"/>
                </a:lnTo>
                <a:lnTo>
                  <a:pt x="9144000" y="0"/>
                </a:lnTo>
                <a:lnTo>
                  <a:pt x="0" y="0"/>
                </a:lnTo>
                <a:lnTo>
                  <a:pt x="0" y="6743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114300"/>
            <a:ext cx="9144000" cy="67436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88912"/>
            <a:ext cx="9144000" cy="25400"/>
          </a:xfrm>
          <a:custGeom>
            <a:avLst/>
            <a:gdLst/>
            <a:ahLst/>
            <a:cxnLst/>
            <a:rect l="l" t="t" r="r" b="b"/>
            <a:pathLst>
              <a:path w="9144000" h="25400">
                <a:moveTo>
                  <a:pt x="0" y="25400"/>
                </a:moveTo>
                <a:lnTo>
                  <a:pt x="9144000" y="25400"/>
                </a:lnTo>
                <a:lnTo>
                  <a:pt x="9144000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762000"/>
            <a:ext cx="5181600" cy="523875"/>
          </a:xfrm>
          <a:prstGeom prst="rect"/>
          <a:ln w="9525">
            <a:solidFill>
              <a:srgbClr val="059971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186690">
              <a:lnSpc>
                <a:spcPct val="100000"/>
              </a:lnSpc>
              <a:spcBef>
                <a:spcPts val="165"/>
              </a:spcBef>
            </a:pPr>
            <a:r>
              <a:rPr dirty="0" sz="2800" spc="-5" b="1">
                <a:solidFill>
                  <a:srgbClr val="006FC0"/>
                </a:solidFill>
                <a:latin typeface="Times New Roman"/>
                <a:cs typeface="Times New Roman"/>
              </a:rPr>
              <a:t>Causes For </a:t>
            </a:r>
            <a:r>
              <a:rPr dirty="0" sz="2800" spc="-10" b="1">
                <a:solidFill>
                  <a:srgbClr val="006FC0"/>
                </a:solidFill>
                <a:latin typeface="Times New Roman"/>
                <a:cs typeface="Times New Roman"/>
              </a:rPr>
              <a:t>Alzheimer's</a:t>
            </a:r>
            <a:r>
              <a:rPr dirty="0" sz="2800" spc="-160" b="1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800" spc="-5" b="1">
                <a:solidFill>
                  <a:srgbClr val="006FC0"/>
                </a:solidFill>
                <a:latin typeface="Times New Roman"/>
                <a:cs typeface="Times New Roman"/>
              </a:rPr>
              <a:t>Disease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71720" y="1479042"/>
            <a:ext cx="3804920" cy="3244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3695" indent="-340995">
              <a:lnSpc>
                <a:spcPct val="100000"/>
              </a:lnSpc>
              <a:buFont typeface="Wingdings"/>
              <a:buChar char=""/>
              <a:tabLst>
                <a:tab pos="354330" algn="l"/>
              </a:tabLst>
            </a:pPr>
            <a:r>
              <a:rPr dirty="0" sz="2000" spc="-50" b="1">
                <a:solidFill>
                  <a:srgbClr val="11AA45"/>
                </a:solidFill>
                <a:latin typeface="Constantia"/>
                <a:cs typeface="Constantia"/>
              </a:rPr>
              <a:t>FAMILY</a:t>
            </a:r>
            <a:r>
              <a:rPr dirty="0" sz="2000" spc="-125" b="1">
                <a:solidFill>
                  <a:srgbClr val="11AA45"/>
                </a:solidFill>
                <a:latin typeface="Constantia"/>
                <a:cs typeface="Constantia"/>
              </a:rPr>
              <a:t> </a:t>
            </a:r>
            <a:r>
              <a:rPr dirty="0" sz="2000" spc="-20" b="1">
                <a:solidFill>
                  <a:srgbClr val="11AA45"/>
                </a:solidFill>
                <a:latin typeface="Constantia"/>
                <a:cs typeface="Constantia"/>
              </a:rPr>
              <a:t>HISTORY</a:t>
            </a:r>
            <a:endParaRPr sz="2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7"/>
              </a:spcBef>
              <a:buClr>
                <a:srgbClr val="11AA45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 marL="353695" indent="-340995">
              <a:lnSpc>
                <a:spcPct val="100000"/>
              </a:lnSpc>
              <a:buFont typeface="Wingdings"/>
              <a:buChar char=""/>
              <a:tabLst>
                <a:tab pos="354330" algn="l"/>
              </a:tabLst>
            </a:pPr>
            <a:r>
              <a:rPr dirty="0" sz="2000" spc="-15" b="1">
                <a:solidFill>
                  <a:srgbClr val="11AA45"/>
                </a:solidFill>
                <a:latin typeface="Constantia"/>
                <a:cs typeface="Constantia"/>
              </a:rPr>
              <a:t>DOWN’S</a:t>
            </a:r>
            <a:r>
              <a:rPr dirty="0" sz="2000" spc="-75" b="1">
                <a:solidFill>
                  <a:srgbClr val="11AA45"/>
                </a:solidFill>
                <a:latin typeface="Constantia"/>
                <a:cs typeface="Constantia"/>
              </a:rPr>
              <a:t> </a:t>
            </a:r>
            <a:r>
              <a:rPr dirty="0" sz="2000" spc="-10" b="1">
                <a:solidFill>
                  <a:srgbClr val="11AA45"/>
                </a:solidFill>
                <a:latin typeface="Constantia"/>
                <a:cs typeface="Constantia"/>
              </a:rPr>
              <a:t>SYNDROME</a:t>
            </a:r>
            <a:endParaRPr sz="2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1AA45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 marL="353695" indent="-340995">
              <a:lnSpc>
                <a:spcPct val="100000"/>
              </a:lnSpc>
              <a:buFont typeface="Wingdings"/>
              <a:buChar char=""/>
              <a:tabLst>
                <a:tab pos="354330" algn="l"/>
              </a:tabLst>
            </a:pPr>
            <a:r>
              <a:rPr dirty="0" sz="2000" spc="-5" b="1">
                <a:solidFill>
                  <a:srgbClr val="11AA45"/>
                </a:solidFill>
                <a:latin typeface="Constantia"/>
                <a:cs typeface="Constantia"/>
              </a:rPr>
              <a:t>POOR</a:t>
            </a:r>
            <a:r>
              <a:rPr dirty="0" sz="2000" spc="-45" b="1">
                <a:solidFill>
                  <a:srgbClr val="11AA45"/>
                </a:solidFill>
                <a:latin typeface="Constantia"/>
                <a:cs typeface="Constantia"/>
              </a:rPr>
              <a:t> </a:t>
            </a:r>
            <a:r>
              <a:rPr dirty="0" sz="2000" spc="-15" b="1">
                <a:solidFill>
                  <a:srgbClr val="11AA45"/>
                </a:solidFill>
                <a:latin typeface="Constantia"/>
                <a:cs typeface="Constantia"/>
              </a:rPr>
              <a:t>EDUCATION</a:t>
            </a:r>
            <a:endParaRPr sz="2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2"/>
              </a:spcBef>
              <a:buClr>
                <a:srgbClr val="11AA45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 marL="353695" indent="-340995">
              <a:lnSpc>
                <a:spcPct val="100000"/>
              </a:lnSpc>
              <a:buFont typeface="Wingdings"/>
              <a:buChar char=""/>
              <a:tabLst>
                <a:tab pos="354330" algn="l"/>
              </a:tabLst>
            </a:pPr>
            <a:r>
              <a:rPr dirty="0" sz="2000" spc="-5" b="1">
                <a:solidFill>
                  <a:srgbClr val="11AA45"/>
                </a:solidFill>
                <a:latin typeface="Constantia"/>
                <a:cs typeface="Constantia"/>
              </a:rPr>
              <a:t>SMOKING</a:t>
            </a:r>
            <a:endParaRPr sz="2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buClr>
                <a:srgbClr val="11AA45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11AA45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 marL="353695" indent="-340995">
              <a:lnSpc>
                <a:spcPct val="100000"/>
              </a:lnSpc>
              <a:spcBef>
                <a:spcPts val="1235"/>
              </a:spcBef>
              <a:buFont typeface="Wingdings"/>
              <a:buChar char=""/>
              <a:tabLst>
                <a:tab pos="354330" algn="l"/>
              </a:tabLst>
            </a:pPr>
            <a:r>
              <a:rPr dirty="0" sz="2000" spc="-10" b="1">
                <a:solidFill>
                  <a:srgbClr val="11AA45"/>
                </a:solidFill>
                <a:latin typeface="Constantia"/>
                <a:cs typeface="Constantia"/>
              </a:rPr>
              <a:t>HYPER</a:t>
            </a:r>
            <a:r>
              <a:rPr dirty="0" sz="2000" spc="-50" b="1">
                <a:solidFill>
                  <a:srgbClr val="11AA45"/>
                </a:solidFill>
                <a:latin typeface="Constantia"/>
                <a:cs typeface="Constantia"/>
              </a:rPr>
              <a:t> </a:t>
            </a:r>
            <a:r>
              <a:rPr dirty="0" sz="2000" spc="-10" b="1">
                <a:solidFill>
                  <a:srgbClr val="11AA45"/>
                </a:solidFill>
                <a:latin typeface="Constantia"/>
                <a:cs typeface="Constantia"/>
              </a:rPr>
              <a:t>CHOLESTEROLEMIA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4330" indent="-341630">
              <a:lnSpc>
                <a:spcPct val="100000"/>
              </a:lnSpc>
              <a:buFont typeface="Wingdings"/>
              <a:buChar char=""/>
              <a:tabLst>
                <a:tab pos="354965" algn="l"/>
              </a:tabLst>
            </a:pPr>
            <a:r>
              <a:rPr dirty="0" spc="-25"/>
              <a:t>AGE</a:t>
            </a:r>
          </a:p>
          <a:p>
            <a:pPr>
              <a:lnSpc>
                <a:spcPct val="100000"/>
              </a:lnSpc>
              <a:spcBef>
                <a:spcPts val="29"/>
              </a:spcBef>
              <a:buClr>
                <a:srgbClr val="11AA45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Font typeface="Wingdings"/>
              <a:buChar char=""/>
              <a:tabLst>
                <a:tab pos="354965" algn="l"/>
              </a:tabLst>
            </a:pPr>
            <a:r>
              <a:rPr dirty="0" spc="-20"/>
              <a:t>HERIDITARY</a:t>
            </a:r>
            <a:r>
              <a:rPr dirty="0" spc="-155"/>
              <a:t> </a:t>
            </a:r>
            <a:r>
              <a:rPr dirty="0" spc="-30"/>
              <a:t>FACTORS</a:t>
            </a: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11AA45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Font typeface="Wingdings"/>
              <a:buChar char=""/>
              <a:tabLst>
                <a:tab pos="354965" algn="l"/>
              </a:tabLst>
            </a:pPr>
            <a:r>
              <a:rPr dirty="0"/>
              <a:t>HEAD</a:t>
            </a:r>
            <a:r>
              <a:rPr dirty="0" spc="-100"/>
              <a:t> </a:t>
            </a:r>
            <a:r>
              <a:rPr dirty="0" spc="-5"/>
              <a:t>INJURIES</a:t>
            </a:r>
          </a:p>
          <a:p>
            <a:pPr>
              <a:lnSpc>
                <a:spcPct val="100000"/>
              </a:lnSpc>
              <a:spcBef>
                <a:spcPts val="2"/>
              </a:spcBef>
              <a:buClr>
                <a:srgbClr val="11AA45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buFont typeface="Wingdings"/>
              <a:buChar char=""/>
              <a:tabLst>
                <a:tab pos="354965" algn="l"/>
              </a:tabLst>
            </a:pPr>
            <a:r>
              <a:rPr dirty="0" spc="-10"/>
              <a:t>CONSUMPTION </a:t>
            </a:r>
            <a:r>
              <a:rPr dirty="0"/>
              <a:t>OF </a:t>
            </a:r>
            <a:r>
              <a:rPr dirty="0"/>
              <a:t>HIGH</a:t>
            </a:r>
            <a:r>
              <a:rPr dirty="0" spc="-80"/>
              <a:t> </a:t>
            </a:r>
            <a:r>
              <a:rPr dirty="0" spc="-75"/>
              <a:t>FAT</a:t>
            </a:r>
          </a:p>
          <a:p>
            <a:pPr marL="354330">
              <a:lnSpc>
                <a:spcPct val="100000"/>
              </a:lnSpc>
              <a:spcBef>
                <a:spcPts val="10"/>
              </a:spcBef>
            </a:pPr>
            <a:r>
              <a:rPr dirty="0"/>
              <a:t>&amp; </a:t>
            </a:r>
            <a:r>
              <a:rPr dirty="0"/>
              <a:t>HIGH </a:t>
            </a:r>
            <a:r>
              <a:rPr dirty="0" spc="-5"/>
              <a:t>CALORIFIC</a:t>
            </a:r>
            <a:r>
              <a:rPr dirty="0" spc="-120"/>
              <a:t> </a:t>
            </a:r>
            <a:r>
              <a:rPr dirty="0"/>
              <a:t>DIET</a:t>
            </a:r>
          </a:p>
          <a:p>
            <a:pPr>
              <a:lnSpc>
                <a:spcPct val="100000"/>
              </a:lnSpc>
            </a:pPr>
          </a:p>
          <a:p>
            <a:pPr marL="354330" indent="-341630">
              <a:lnSpc>
                <a:spcPct val="100000"/>
              </a:lnSpc>
              <a:spcBef>
                <a:spcPts val="1340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pc="-15"/>
              <a:t>CARDIOVASCULAR</a:t>
            </a:r>
          </a:p>
          <a:p>
            <a:pPr marL="354330">
              <a:lnSpc>
                <a:spcPct val="100000"/>
              </a:lnSpc>
              <a:spcBef>
                <a:spcPts val="15"/>
              </a:spcBef>
            </a:pPr>
            <a:r>
              <a:rPr dirty="0"/>
              <a:t>DISORDERS</a:t>
            </a:r>
          </a:p>
          <a:p>
            <a:pPr marL="354330" indent="-341630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/>
              <a:t>DIABETES </a:t>
            </a:r>
            <a:r>
              <a:rPr dirty="0" spc="-5"/>
              <a:t>MELLITUS</a:t>
            </a:r>
            <a:r>
              <a:rPr dirty="0" spc="-175"/>
              <a:t> </a:t>
            </a:r>
            <a:r>
              <a:rPr dirty="0" spc="-10"/>
              <a:t>etc.,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-744" y="0"/>
            <a:ext cx="9145639" cy="685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288775" y="6364225"/>
            <a:ext cx="3338195" cy="297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DBF5F9"/>
                </a:solidFill>
                <a:latin typeface="Times New Roman"/>
                <a:cs typeface="Times New Roman"/>
              </a:rPr>
              <a:t>8 </a:t>
            </a:r>
            <a:r>
              <a:rPr dirty="0" sz="1800" spc="5">
                <a:solidFill>
                  <a:srgbClr val="DBF5F9"/>
                </a:solidFill>
                <a:latin typeface="Times New Roman"/>
                <a:cs typeface="Times New Roman"/>
              </a:rPr>
              <a:t>years </a:t>
            </a:r>
            <a:r>
              <a:rPr dirty="0" sz="1800">
                <a:solidFill>
                  <a:srgbClr val="DBF5F9"/>
                </a:solidFill>
                <a:latin typeface="Times New Roman"/>
                <a:cs typeface="Times New Roman"/>
              </a:rPr>
              <a:t>average. Range </a:t>
            </a:r>
            <a:r>
              <a:rPr dirty="0" sz="1800">
                <a:solidFill>
                  <a:srgbClr val="DBF5F9"/>
                </a:solidFill>
                <a:latin typeface="Times New Roman"/>
                <a:cs typeface="Times New Roman"/>
              </a:rPr>
              <a:t>– </a:t>
            </a:r>
            <a:r>
              <a:rPr dirty="0" sz="1800">
                <a:solidFill>
                  <a:srgbClr val="DBF5F9"/>
                </a:solidFill>
                <a:latin typeface="Times New Roman"/>
                <a:cs typeface="Times New Roman"/>
              </a:rPr>
              <a:t>2-20</a:t>
            </a:r>
            <a:r>
              <a:rPr dirty="0" sz="1800" spc="-150">
                <a:solidFill>
                  <a:srgbClr val="DBF5F9"/>
                </a:solidFill>
                <a:latin typeface="Times New Roman"/>
                <a:cs typeface="Times New Roman"/>
              </a:rPr>
              <a:t> </a:t>
            </a:r>
            <a:r>
              <a:rPr dirty="0" sz="1800" spc="5">
                <a:solidFill>
                  <a:srgbClr val="DBF5F9"/>
                </a:solidFill>
                <a:latin typeface="Times New Roman"/>
                <a:cs typeface="Times New Roman"/>
              </a:rPr>
              <a:t>years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6800" y="6496050"/>
            <a:ext cx="1143000" cy="114300"/>
          </a:xfrm>
          <a:custGeom>
            <a:avLst/>
            <a:gdLst/>
            <a:ahLst/>
            <a:cxnLst/>
            <a:rect l="l" t="t" r="r" b="b"/>
            <a:pathLst>
              <a:path w="1143000" h="114300">
                <a:moveTo>
                  <a:pt x="114300" y="0"/>
                </a:moveTo>
                <a:lnTo>
                  <a:pt x="0" y="57150"/>
                </a:lnTo>
                <a:lnTo>
                  <a:pt x="114300" y="114300"/>
                </a:lnTo>
                <a:lnTo>
                  <a:pt x="114300" y="76200"/>
                </a:lnTo>
                <a:lnTo>
                  <a:pt x="95250" y="76200"/>
                </a:lnTo>
                <a:lnTo>
                  <a:pt x="95250" y="38100"/>
                </a:lnTo>
                <a:lnTo>
                  <a:pt x="114300" y="38100"/>
                </a:lnTo>
                <a:lnTo>
                  <a:pt x="114300" y="0"/>
                </a:lnTo>
                <a:close/>
              </a:path>
              <a:path w="1143000" h="114300">
                <a:moveTo>
                  <a:pt x="114300" y="38100"/>
                </a:moveTo>
                <a:lnTo>
                  <a:pt x="95250" y="38100"/>
                </a:lnTo>
                <a:lnTo>
                  <a:pt x="95250" y="76200"/>
                </a:lnTo>
                <a:lnTo>
                  <a:pt x="114300" y="76200"/>
                </a:lnTo>
                <a:lnTo>
                  <a:pt x="114300" y="38100"/>
                </a:lnTo>
                <a:close/>
              </a:path>
              <a:path w="1143000" h="114300">
                <a:moveTo>
                  <a:pt x="1143000" y="38100"/>
                </a:moveTo>
                <a:lnTo>
                  <a:pt x="114300" y="38100"/>
                </a:lnTo>
                <a:lnTo>
                  <a:pt x="114300" y="76200"/>
                </a:lnTo>
                <a:lnTo>
                  <a:pt x="1143000" y="76200"/>
                </a:lnTo>
                <a:lnTo>
                  <a:pt x="114300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72200" y="6496050"/>
            <a:ext cx="1600200" cy="114300"/>
          </a:xfrm>
          <a:custGeom>
            <a:avLst/>
            <a:gdLst/>
            <a:ahLst/>
            <a:cxnLst/>
            <a:rect l="l" t="t" r="r" b="b"/>
            <a:pathLst>
              <a:path w="1600200" h="114300">
                <a:moveTo>
                  <a:pt x="1485900" y="0"/>
                </a:moveTo>
                <a:lnTo>
                  <a:pt x="1485900" y="114300"/>
                </a:lnTo>
                <a:lnTo>
                  <a:pt x="1562100" y="76200"/>
                </a:lnTo>
                <a:lnTo>
                  <a:pt x="1504950" y="76200"/>
                </a:lnTo>
                <a:lnTo>
                  <a:pt x="1504950" y="38100"/>
                </a:lnTo>
                <a:lnTo>
                  <a:pt x="1562100" y="38100"/>
                </a:lnTo>
                <a:lnTo>
                  <a:pt x="1485900" y="0"/>
                </a:lnTo>
                <a:close/>
              </a:path>
              <a:path w="1600200" h="114300">
                <a:moveTo>
                  <a:pt x="1485900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1485900" y="76200"/>
                </a:lnTo>
                <a:lnTo>
                  <a:pt x="1485900" y="38100"/>
                </a:lnTo>
                <a:close/>
              </a:path>
              <a:path w="1600200" h="114300">
                <a:moveTo>
                  <a:pt x="1562100" y="38100"/>
                </a:moveTo>
                <a:lnTo>
                  <a:pt x="1504950" y="38100"/>
                </a:lnTo>
                <a:lnTo>
                  <a:pt x="1504950" y="76200"/>
                </a:lnTo>
                <a:lnTo>
                  <a:pt x="1562100" y="76200"/>
                </a:lnTo>
                <a:lnTo>
                  <a:pt x="1600200" y="57150"/>
                </a:lnTo>
                <a:lnTo>
                  <a:pt x="1562100" y="38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8592" y="731519"/>
            <a:ext cx="5462016" cy="589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69235" y="690372"/>
            <a:ext cx="4375404" cy="758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52600" y="757237"/>
            <a:ext cx="5334000" cy="4619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52600" y="757237"/>
            <a:ext cx="5334000" cy="462280"/>
          </a:xfrm>
          <a:prstGeom prst="rect"/>
          <a:ln w="9525">
            <a:solidFill>
              <a:srgbClr val="0399A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755015">
              <a:lnSpc>
                <a:spcPct val="100000"/>
              </a:lnSpc>
              <a:spcBef>
                <a:spcPts val="165"/>
              </a:spcBef>
            </a:pPr>
            <a:r>
              <a:rPr dirty="0" sz="2400" spc="-10" b="1">
                <a:latin typeface="Constantia"/>
                <a:cs typeface="Constantia"/>
              </a:rPr>
              <a:t>CHARACTERISTICS </a:t>
            </a:r>
            <a:r>
              <a:rPr dirty="0" sz="2400" b="1">
                <a:latin typeface="Constantia"/>
                <a:cs typeface="Constantia"/>
              </a:rPr>
              <a:t>OF</a:t>
            </a:r>
            <a:r>
              <a:rPr dirty="0" sz="2400" spc="-125" b="1">
                <a:latin typeface="Constantia"/>
                <a:cs typeface="Constantia"/>
              </a:rPr>
              <a:t> </a:t>
            </a:r>
            <a:r>
              <a:rPr dirty="0" sz="2400" spc="-5" b="1">
                <a:latin typeface="Constantia"/>
                <a:cs typeface="Constantia"/>
              </a:rPr>
              <a:t>AD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54" y="1653298"/>
            <a:ext cx="1617345" cy="457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7825" indent="-365125">
              <a:lnSpc>
                <a:spcPct val="100000"/>
              </a:lnSpc>
              <a:buFont typeface="Wingdings"/>
              <a:buChar char=""/>
              <a:tabLst>
                <a:tab pos="378460" algn="l"/>
              </a:tabLst>
            </a:pP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Aphasia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54" y="2598569"/>
            <a:ext cx="1689100" cy="457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>
                <a:solidFill>
                  <a:srgbClr val="FFFFFF"/>
                </a:solidFill>
                <a:latin typeface="Wingdings"/>
                <a:cs typeface="Wingdings"/>
              </a:rPr>
              <a:t></a:t>
            </a:r>
            <a:r>
              <a:rPr dirty="0" sz="2800" spc="-35">
                <a:solidFill>
                  <a:srgbClr val="FFFFFF"/>
                </a:solidFill>
                <a:latin typeface="Constantia"/>
                <a:cs typeface="Constantia"/>
              </a:rPr>
              <a:t>A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ph</a:t>
            </a:r>
            <a:r>
              <a:rPr dirty="0" sz="2800" spc="-65">
                <a:solidFill>
                  <a:srgbClr val="FFFFFF"/>
                </a:solidFill>
                <a:latin typeface="Constantia"/>
                <a:cs typeface="Constantia"/>
              </a:rPr>
              <a:t>r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axia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354" y="3543701"/>
            <a:ext cx="1715770" cy="97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>
                <a:solidFill>
                  <a:srgbClr val="FFFFFF"/>
                </a:solidFill>
                <a:latin typeface="Wingdings"/>
                <a:cs typeface="Wingdings"/>
              </a:rPr>
              <a:t>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Agnosia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800" spc="-10">
                <a:solidFill>
                  <a:srgbClr val="FFFFFF"/>
                </a:solidFill>
                <a:latin typeface="Wingdings"/>
                <a:cs typeface="Wingdings"/>
              </a:rPr>
              <a:t>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Acalculia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354" y="5007092"/>
            <a:ext cx="1702435" cy="97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5">
                <a:solidFill>
                  <a:srgbClr val="FFFFFF"/>
                </a:solidFill>
                <a:latin typeface="Wingdings"/>
                <a:cs typeface="Wingdings"/>
              </a:rPr>
              <a:t></a:t>
            </a:r>
            <a:r>
              <a:rPr dirty="0" sz="2800" spc="-15">
                <a:solidFill>
                  <a:srgbClr val="FFFFFF"/>
                </a:solidFill>
                <a:latin typeface="Constantia"/>
                <a:cs typeface="Constantia"/>
              </a:rPr>
              <a:t>Agraphia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800" spc="-10">
                <a:solidFill>
                  <a:srgbClr val="FFFFFF"/>
                </a:solidFill>
                <a:latin typeface="Wingdings"/>
                <a:cs typeface="Wingdings"/>
              </a:rPr>
              <a:t>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Alexia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90869" y="1653298"/>
            <a:ext cx="5981700" cy="4328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5">
                <a:solidFill>
                  <a:srgbClr val="FFFFFF"/>
                </a:solidFill>
                <a:latin typeface="Constantia"/>
                <a:cs typeface="Constantia"/>
              </a:rPr>
              <a:t>Loss 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or 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impairment 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of </a:t>
            </a:r>
            <a:r>
              <a:rPr dirty="0" sz="2800" spc="-15">
                <a:solidFill>
                  <a:srgbClr val="FFFFFF"/>
                </a:solidFill>
                <a:latin typeface="Constantia"/>
                <a:cs typeface="Constantia"/>
              </a:rPr>
              <a:t>language</a:t>
            </a:r>
            <a:r>
              <a:rPr dirty="0" sz="2800" spc="-39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caused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dirty="0" sz="2800" spc="-15">
                <a:solidFill>
                  <a:srgbClr val="FFFFFF"/>
                </a:solidFill>
                <a:latin typeface="Constantia"/>
                <a:cs typeface="Constantia"/>
              </a:rPr>
              <a:t>by </a:t>
            </a:r>
            <a:r>
              <a:rPr dirty="0" sz="2800" spc="-15">
                <a:solidFill>
                  <a:srgbClr val="FFFFFF"/>
                </a:solidFill>
                <a:latin typeface="Constantia"/>
                <a:cs typeface="Constantia"/>
              </a:rPr>
              <a:t>brain</a:t>
            </a:r>
            <a:r>
              <a:rPr dirty="0" sz="2800" spc="-21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dysfunction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800">
                <a:solidFill>
                  <a:srgbClr val="FFFFFF"/>
                </a:solidFill>
                <a:latin typeface="Constantia"/>
                <a:cs typeface="Constantia"/>
              </a:rPr>
              <a:t>Loss 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or 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impairment 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of </a:t>
            </a:r>
            <a:r>
              <a:rPr dirty="0" sz="2800" spc="-15">
                <a:solidFill>
                  <a:srgbClr val="FFFFFF"/>
                </a:solidFill>
                <a:latin typeface="Constantia"/>
                <a:cs typeface="Constantia"/>
              </a:rPr>
              <a:t>language</a:t>
            </a:r>
            <a:r>
              <a:rPr dirty="0" sz="2800" spc="-40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caused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dirty="0" sz="2800" spc="-15">
                <a:solidFill>
                  <a:srgbClr val="FFFFFF"/>
                </a:solidFill>
                <a:latin typeface="Constantia"/>
                <a:cs typeface="Constantia"/>
              </a:rPr>
              <a:t>by </a:t>
            </a:r>
            <a:r>
              <a:rPr dirty="0" sz="2800" spc="-15">
                <a:solidFill>
                  <a:srgbClr val="FFFFFF"/>
                </a:solidFill>
                <a:latin typeface="Constantia"/>
                <a:cs typeface="Constantia"/>
              </a:rPr>
              <a:t>brain</a:t>
            </a:r>
            <a:r>
              <a:rPr dirty="0" sz="2800" spc="-21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dysfunction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Inability </a:t>
            </a:r>
            <a:r>
              <a:rPr dirty="0" sz="2800" spc="-25">
                <a:solidFill>
                  <a:srgbClr val="FFFFFF"/>
                </a:solidFill>
                <a:latin typeface="Constantia"/>
                <a:cs typeface="Constantia"/>
              </a:rPr>
              <a:t>to</a:t>
            </a:r>
            <a:r>
              <a:rPr dirty="0" sz="2800" spc="-23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Constantia"/>
                <a:cs typeface="Constantia"/>
              </a:rPr>
              <a:t>recognize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Inability </a:t>
            </a:r>
            <a:r>
              <a:rPr dirty="0" sz="2800" spc="-25">
                <a:solidFill>
                  <a:srgbClr val="FFFFFF"/>
                </a:solidFill>
                <a:latin typeface="Constantia"/>
                <a:cs typeface="Constantia"/>
              </a:rPr>
              <a:t>to 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perform</a:t>
            </a:r>
            <a:r>
              <a:rPr dirty="0" sz="2800" spc="-29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arithmetical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calculations</a:t>
            </a:r>
            <a:endParaRPr sz="2800">
              <a:latin typeface="Constantia"/>
              <a:cs typeface="Constantia"/>
            </a:endParaRPr>
          </a:p>
          <a:p>
            <a:pPr marL="12700" marR="3419475">
              <a:lnSpc>
                <a:spcPct val="121400"/>
              </a:lnSpc>
            </a:pP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Inability </a:t>
            </a:r>
            <a:r>
              <a:rPr dirty="0" sz="2800" spc="-25">
                <a:solidFill>
                  <a:srgbClr val="FFFFFF"/>
                </a:solidFill>
                <a:latin typeface="Constantia"/>
                <a:cs typeface="Constantia"/>
              </a:rPr>
              <a:t>to</a:t>
            </a:r>
            <a:r>
              <a:rPr dirty="0" sz="2800" spc="-30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onstantia"/>
                <a:cs typeface="Constantia"/>
              </a:rPr>
              <a:t>write  </a:t>
            </a:r>
            <a:r>
              <a:rPr dirty="0" sz="2800" spc="-5">
                <a:solidFill>
                  <a:srgbClr val="FFFFFF"/>
                </a:solidFill>
                <a:latin typeface="Constantia"/>
                <a:cs typeface="Constantia"/>
              </a:rPr>
              <a:t>Inability </a:t>
            </a:r>
            <a:r>
              <a:rPr dirty="0" sz="2800" spc="-25">
                <a:solidFill>
                  <a:srgbClr val="FFFFFF"/>
                </a:solidFill>
                <a:latin typeface="Constantia"/>
                <a:cs typeface="Constantia"/>
              </a:rPr>
              <a:t>to</a:t>
            </a:r>
            <a:r>
              <a:rPr dirty="0" sz="2800" spc="-265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onstantia"/>
                <a:cs typeface="Constantia"/>
              </a:rPr>
              <a:t>read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74191" y="137160"/>
            <a:ext cx="5843016" cy="49834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81683" y="50292"/>
            <a:ext cx="4888992" cy="6522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8200" y="163525"/>
            <a:ext cx="5715000" cy="3698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38200" y="163525"/>
            <a:ext cx="5715000" cy="370205"/>
          </a:xfrm>
          <a:custGeom>
            <a:avLst/>
            <a:gdLst/>
            <a:ahLst/>
            <a:cxnLst/>
            <a:rect l="l" t="t" r="r" b="b"/>
            <a:pathLst>
              <a:path w="5715000" h="370205">
                <a:moveTo>
                  <a:pt x="0" y="369874"/>
                </a:moveTo>
                <a:lnTo>
                  <a:pt x="5715000" y="369874"/>
                </a:lnTo>
                <a:lnTo>
                  <a:pt x="5715000" y="0"/>
                </a:lnTo>
                <a:lnTo>
                  <a:pt x="0" y="0"/>
                </a:lnTo>
                <a:lnTo>
                  <a:pt x="0" y="369874"/>
                </a:lnTo>
                <a:close/>
              </a:path>
            </a:pathLst>
          </a:custGeom>
          <a:ln w="9525">
            <a:solidFill>
              <a:srgbClr val="0550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41755">
              <a:lnSpc>
                <a:spcPct val="100000"/>
              </a:lnSpc>
            </a:pPr>
            <a:r>
              <a:rPr dirty="0" spc="-25" b="1">
                <a:solidFill>
                  <a:srgbClr val="386F25"/>
                </a:solidFill>
                <a:latin typeface="Times New Roman"/>
                <a:cs typeface="Times New Roman"/>
              </a:rPr>
              <a:t>STAGES </a:t>
            </a:r>
            <a:r>
              <a:rPr dirty="0" b="1">
                <a:solidFill>
                  <a:srgbClr val="386F25"/>
                </a:solidFill>
                <a:latin typeface="Times New Roman"/>
                <a:cs typeface="Times New Roman"/>
              </a:rPr>
              <a:t>OF </a:t>
            </a:r>
            <a:r>
              <a:rPr dirty="0" spc="-5" b="1">
                <a:solidFill>
                  <a:srgbClr val="386F25"/>
                </a:solidFill>
                <a:latin typeface="Times New Roman"/>
                <a:cs typeface="Times New Roman"/>
              </a:rPr>
              <a:t>ALZHEIMER’S</a:t>
            </a:r>
            <a:r>
              <a:rPr dirty="0" spc="-210" b="1">
                <a:solidFill>
                  <a:srgbClr val="386F25"/>
                </a:solidFill>
                <a:latin typeface="Times New Roman"/>
                <a:cs typeface="Times New Roman"/>
              </a:rPr>
              <a:t> </a:t>
            </a:r>
            <a:r>
              <a:rPr dirty="0" b="1">
                <a:solidFill>
                  <a:srgbClr val="386F25"/>
                </a:solidFill>
                <a:latin typeface="Times New Roman"/>
                <a:cs typeface="Times New Roman"/>
              </a:rPr>
              <a:t>DISEASE</a:t>
            </a:r>
          </a:p>
        </p:txBody>
      </p:sp>
      <p:sp>
        <p:nvSpPr>
          <p:cNvPr id="12" name="object 12"/>
          <p:cNvSpPr/>
          <p:nvPr/>
        </p:nvSpPr>
        <p:spPr>
          <a:xfrm>
            <a:off x="6858000" y="0"/>
            <a:ext cx="2286000" cy="68579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02480" y="2746753"/>
            <a:ext cx="866775" cy="5086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</a:pPr>
            <a:r>
              <a:rPr dirty="0" sz="1400" b="1">
                <a:solidFill>
                  <a:srgbClr val="FF3298"/>
                </a:solidFill>
                <a:latin typeface="Arial"/>
                <a:cs typeface="Arial"/>
              </a:rPr>
              <a:t>Ear</a:t>
            </a:r>
            <a:r>
              <a:rPr dirty="0" sz="1400" b="1">
                <a:solidFill>
                  <a:srgbClr val="FF3298"/>
                </a:solidFill>
                <a:latin typeface="Arial"/>
                <a:cs typeface="Arial"/>
              </a:rPr>
              <a:t>l</a:t>
            </a:r>
            <a:r>
              <a:rPr dirty="0" sz="1400" spc="-50" b="1">
                <a:solidFill>
                  <a:srgbClr val="FF3298"/>
                </a:solidFill>
                <a:latin typeface="Arial"/>
                <a:cs typeface="Arial"/>
              </a:rPr>
              <a:t>y</a:t>
            </a:r>
            <a:r>
              <a:rPr dirty="0" sz="1400" b="1">
                <a:solidFill>
                  <a:srgbClr val="FF3298"/>
                </a:solidFill>
                <a:latin typeface="Arial"/>
                <a:cs typeface="Arial"/>
              </a:rPr>
              <a:t>/</a:t>
            </a:r>
            <a:r>
              <a:rPr dirty="0" sz="1400" spc="15" b="1">
                <a:solidFill>
                  <a:srgbClr val="FF3298"/>
                </a:solidFill>
                <a:latin typeface="Arial"/>
                <a:cs typeface="Arial"/>
              </a:rPr>
              <a:t>M</a:t>
            </a:r>
            <a:r>
              <a:rPr dirty="0" sz="1400" b="1">
                <a:solidFill>
                  <a:srgbClr val="FF3298"/>
                </a:solidFill>
                <a:latin typeface="Arial"/>
                <a:cs typeface="Arial"/>
              </a:rPr>
              <a:t>il</a:t>
            </a:r>
            <a:r>
              <a:rPr dirty="0" sz="1400" b="1">
                <a:solidFill>
                  <a:srgbClr val="FF3298"/>
                </a:solidFill>
                <a:latin typeface="Arial"/>
                <a:cs typeface="Arial"/>
              </a:rPr>
              <a:t>d </a:t>
            </a:r>
            <a:r>
              <a:rPr dirty="0" sz="1400" b="1">
                <a:solidFill>
                  <a:srgbClr val="FF3298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3298"/>
                </a:solidFill>
                <a:latin typeface="Arial"/>
                <a:cs typeface="Arial"/>
              </a:rPr>
              <a:t>dementia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98176" y="2746753"/>
            <a:ext cx="5188585" cy="5086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0665" marR="5080" indent="-228600">
              <a:lnSpc>
                <a:spcPct val="114999"/>
              </a:lnSpc>
              <a:tabLst>
                <a:tab pos="240665" algn="l"/>
              </a:tabLst>
            </a:pPr>
            <a:r>
              <a:rPr dirty="0" sz="1400" b="1">
                <a:latin typeface="Arial"/>
                <a:cs typeface="Arial"/>
              </a:rPr>
              <a:t>:	In  </a:t>
            </a:r>
            <a:r>
              <a:rPr dirty="0" sz="1400" spc="-10" b="1">
                <a:latin typeface="Arial"/>
                <a:cs typeface="Arial"/>
              </a:rPr>
              <a:t>this  </a:t>
            </a:r>
            <a:r>
              <a:rPr dirty="0" sz="1400" spc="-5" b="1">
                <a:latin typeface="Arial"/>
                <a:cs typeface="Arial"/>
              </a:rPr>
              <a:t>stage,  </a:t>
            </a:r>
            <a:r>
              <a:rPr dirty="0" sz="1400" b="1">
                <a:latin typeface="Arial"/>
                <a:cs typeface="Arial"/>
              </a:rPr>
              <a:t>memory  </a:t>
            </a:r>
            <a:r>
              <a:rPr dirty="0" sz="1400" spc="-5" b="1">
                <a:latin typeface="Arial"/>
                <a:cs typeface="Arial"/>
              </a:rPr>
              <a:t>loss  </a:t>
            </a:r>
            <a:r>
              <a:rPr dirty="0" sz="1400" spc="-10" b="1">
                <a:latin typeface="Arial"/>
                <a:cs typeface="Arial"/>
              </a:rPr>
              <a:t>continues  </a:t>
            </a:r>
            <a:r>
              <a:rPr dirty="0" sz="1400" spc="-5" b="1">
                <a:latin typeface="Arial"/>
                <a:cs typeface="Arial"/>
              </a:rPr>
              <a:t>and  </a:t>
            </a:r>
            <a:r>
              <a:rPr dirty="0" sz="1400" spc="24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changes </a:t>
            </a:r>
            <a:r>
              <a:rPr dirty="0" sz="1400" spc="80" b="1">
                <a:latin typeface="Arial"/>
                <a:cs typeface="Arial"/>
              </a:rPr>
              <a:t> </a:t>
            </a:r>
            <a:r>
              <a:rPr dirty="0" sz="1400" spc="5" b="1">
                <a:latin typeface="Arial"/>
                <a:cs typeface="Arial"/>
              </a:rPr>
              <a:t>in 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other cognitive abilities can be observed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the</a:t>
            </a:r>
            <a:r>
              <a:rPr dirty="0" sz="1400" spc="-8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patients.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2480" y="3651397"/>
            <a:ext cx="817880" cy="5086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</a:pPr>
            <a:r>
              <a:rPr dirty="0" sz="1400" spc="15" b="1">
                <a:solidFill>
                  <a:srgbClr val="FF6500"/>
                </a:solidFill>
                <a:latin typeface="Arial"/>
                <a:cs typeface="Arial"/>
              </a:rPr>
              <a:t>M</a:t>
            </a:r>
            <a:r>
              <a:rPr dirty="0" sz="1400" spc="-10" b="1">
                <a:solidFill>
                  <a:srgbClr val="FF6500"/>
                </a:solidFill>
                <a:latin typeface="Arial"/>
                <a:cs typeface="Arial"/>
              </a:rPr>
              <a:t>od</a:t>
            </a:r>
            <a:r>
              <a:rPr dirty="0" sz="1400" b="1">
                <a:solidFill>
                  <a:srgbClr val="FF6500"/>
                </a:solidFill>
                <a:latin typeface="Arial"/>
                <a:cs typeface="Arial"/>
              </a:rPr>
              <a:t>er</a:t>
            </a:r>
            <a:r>
              <a:rPr dirty="0" sz="1400" b="1">
                <a:solidFill>
                  <a:srgbClr val="FF6500"/>
                </a:solidFill>
                <a:latin typeface="Arial"/>
                <a:cs typeface="Arial"/>
              </a:rPr>
              <a:t>a</a:t>
            </a:r>
            <a:r>
              <a:rPr dirty="0" sz="1400" spc="-15" b="1">
                <a:solidFill>
                  <a:srgbClr val="FF6500"/>
                </a:solidFill>
                <a:latin typeface="Arial"/>
                <a:cs typeface="Arial"/>
              </a:rPr>
              <a:t>t</a:t>
            </a:r>
            <a:r>
              <a:rPr dirty="0" sz="1400" b="1">
                <a:solidFill>
                  <a:srgbClr val="FF6500"/>
                </a:solidFill>
                <a:latin typeface="Arial"/>
                <a:cs typeface="Arial"/>
              </a:rPr>
              <a:t>e </a:t>
            </a:r>
            <a:r>
              <a:rPr dirty="0" sz="1400" b="1">
                <a:solidFill>
                  <a:srgbClr val="FF65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6500"/>
                </a:solidFill>
                <a:latin typeface="Arial"/>
                <a:cs typeface="Arial"/>
              </a:rPr>
              <a:t>dementia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98176" y="3651397"/>
            <a:ext cx="5189855" cy="1245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0665" marR="6985" indent="-228600">
              <a:lnSpc>
                <a:spcPct val="114999"/>
              </a:lnSpc>
              <a:tabLst>
                <a:tab pos="240665" algn="l"/>
              </a:tabLst>
            </a:pPr>
            <a:r>
              <a:rPr dirty="0" sz="1400" b="1">
                <a:latin typeface="Arial"/>
                <a:cs typeface="Arial"/>
              </a:rPr>
              <a:t>:	In </a:t>
            </a:r>
            <a:r>
              <a:rPr dirty="0" sz="1400" spc="-5" b="1">
                <a:latin typeface="Arial"/>
                <a:cs typeface="Arial"/>
              </a:rPr>
              <a:t>this stage,  damage  occurs </a:t>
            </a:r>
            <a:r>
              <a:rPr dirty="0" sz="1400" b="1">
                <a:latin typeface="Arial"/>
                <a:cs typeface="Arial"/>
              </a:rPr>
              <a:t>in </a:t>
            </a:r>
            <a:r>
              <a:rPr dirty="0" sz="1400" spc="-5" b="1">
                <a:latin typeface="Arial"/>
                <a:cs typeface="Arial"/>
              </a:rPr>
              <a:t>areas  of  </a:t>
            </a:r>
            <a:r>
              <a:rPr dirty="0" sz="1400" spc="-10" b="1">
                <a:latin typeface="Arial"/>
                <a:cs typeface="Arial"/>
              </a:rPr>
              <a:t>the   </a:t>
            </a:r>
            <a:r>
              <a:rPr dirty="0" sz="1400" spc="5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brain</a:t>
            </a:r>
            <a:r>
              <a:rPr dirty="0" sz="1400" spc="30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that 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controls  </a:t>
            </a:r>
            <a:r>
              <a:rPr dirty="0" sz="1400" spc="-10" b="1">
                <a:latin typeface="Arial"/>
                <a:cs typeface="Arial"/>
              </a:rPr>
              <a:t>language,  reasoning,  </a:t>
            </a:r>
            <a:r>
              <a:rPr dirty="0" sz="1400" spc="-5" b="1">
                <a:latin typeface="Arial"/>
                <a:cs typeface="Arial"/>
              </a:rPr>
              <a:t>sensory  processing  </a:t>
            </a:r>
            <a:r>
              <a:rPr dirty="0" sz="1400" spc="29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and</a:t>
            </a:r>
            <a:endParaRPr sz="1400">
              <a:latin typeface="Arial"/>
              <a:cs typeface="Arial"/>
            </a:endParaRPr>
          </a:p>
          <a:p>
            <a:pPr algn="just" marL="240665" marR="5080">
              <a:lnSpc>
                <a:spcPct val="114999"/>
              </a:lnSpc>
            </a:pPr>
            <a:r>
              <a:rPr dirty="0" sz="1400" spc="-5" b="1">
                <a:latin typeface="Arial"/>
                <a:cs typeface="Arial"/>
              </a:rPr>
              <a:t>conscious </a:t>
            </a:r>
            <a:r>
              <a:rPr dirty="0" sz="1400" spc="-10" b="1">
                <a:latin typeface="Arial"/>
                <a:cs typeface="Arial"/>
              </a:rPr>
              <a:t>thought. </a:t>
            </a:r>
            <a:r>
              <a:rPr dirty="0" sz="1400" b="1">
                <a:latin typeface="Arial"/>
                <a:cs typeface="Arial"/>
              </a:rPr>
              <a:t>Memory loss </a:t>
            </a:r>
            <a:r>
              <a:rPr dirty="0" sz="1400" spc="-5" b="1">
                <a:latin typeface="Arial"/>
                <a:cs typeface="Arial"/>
              </a:rPr>
              <a:t>and confusion increase  </a:t>
            </a:r>
            <a:r>
              <a:rPr dirty="0" sz="1400" spc="-5" b="1">
                <a:latin typeface="Arial"/>
                <a:cs typeface="Arial"/>
              </a:rPr>
              <a:t>and </a:t>
            </a:r>
            <a:r>
              <a:rPr dirty="0" sz="1400" spc="-10" b="1">
                <a:latin typeface="Arial"/>
                <a:cs typeface="Arial"/>
              </a:rPr>
              <a:t>people begin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5" b="1">
                <a:latin typeface="Arial"/>
                <a:cs typeface="Arial"/>
              </a:rPr>
              <a:t>have problems </a:t>
            </a:r>
            <a:r>
              <a:rPr dirty="0" sz="1400" b="1">
                <a:latin typeface="Arial"/>
                <a:cs typeface="Arial"/>
              </a:rPr>
              <a:t>to </a:t>
            </a:r>
            <a:r>
              <a:rPr dirty="0" sz="1400" spc="-10" b="1">
                <a:latin typeface="Arial"/>
                <a:cs typeface="Arial"/>
              </a:rPr>
              <a:t>recognizing </a:t>
            </a:r>
            <a:r>
              <a:rPr dirty="0" sz="1400" b="1">
                <a:latin typeface="Arial"/>
                <a:cs typeface="Arial"/>
              </a:rPr>
              <a:t>family  </a:t>
            </a:r>
            <a:r>
              <a:rPr dirty="0" sz="1400" spc="-5" b="1">
                <a:latin typeface="Arial"/>
                <a:cs typeface="Arial"/>
              </a:rPr>
              <a:t>and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friends.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2480" y="5159251"/>
            <a:ext cx="951230" cy="754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Severe</a:t>
            </a:r>
            <a:r>
              <a:rPr dirty="0" sz="1400" spc="-1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20" b="1">
                <a:solidFill>
                  <a:srgbClr val="FF0000"/>
                </a:solidFill>
                <a:latin typeface="Arial"/>
                <a:cs typeface="Arial"/>
              </a:rPr>
              <a:t>AD/  </a:t>
            </a:r>
            <a:r>
              <a:rPr dirty="0" sz="1400" spc="-10" b="1">
                <a:solidFill>
                  <a:srgbClr val="FF0000"/>
                </a:solidFill>
                <a:latin typeface="Arial"/>
                <a:cs typeface="Arial"/>
              </a:rPr>
              <a:t>Advanced 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dementia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98176" y="5159251"/>
            <a:ext cx="5189855" cy="1245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240665" marR="5080" indent="-228600">
              <a:lnSpc>
                <a:spcPct val="114999"/>
              </a:lnSpc>
            </a:pPr>
            <a:r>
              <a:rPr dirty="0" sz="1400" b="1">
                <a:latin typeface="Arial"/>
                <a:cs typeface="Arial"/>
              </a:rPr>
              <a:t>: In </a:t>
            </a:r>
            <a:r>
              <a:rPr dirty="0" sz="1400" spc="-5" b="1">
                <a:latin typeface="Arial"/>
                <a:cs typeface="Arial"/>
              </a:rPr>
              <a:t>this stage, Plaques and </a:t>
            </a:r>
            <a:r>
              <a:rPr dirty="0" sz="1400" spc="-10" b="1">
                <a:latin typeface="Arial"/>
                <a:cs typeface="Arial"/>
              </a:rPr>
              <a:t>tangles have </a:t>
            </a:r>
            <a:r>
              <a:rPr dirty="0" sz="1400" spc="-5" b="1">
                <a:latin typeface="Arial"/>
                <a:cs typeface="Arial"/>
              </a:rPr>
              <a:t>spread </a:t>
            </a:r>
            <a:r>
              <a:rPr dirty="0" sz="1400" spc="-10" b="1">
                <a:latin typeface="Arial"/>
                <a:cs typeface="Arial"/>
              </a:rPr>
              <a:t>throughout  </a:t>
            </a:r>
            <a:r>
              <a:rPr dirty="0" sz="1400" spc="-5" b="1">
                <a:latin typeface="Arial"/>
                <a:cs typeface="Arial"/>
              </a:rPr>
              <a:t>the brain and </a:t>
            </a:r>
            <a:r>
              <a:rPr dirty="0" sz="1400" spc="-10" b="1">
                <a:latin typeface="Arial"/>
                <a:cs typeface="Arial"/>
              </a:rPr>
              <a:t>brain </a:t>
            </a:r>
            <a:r>
              <a:rPr dirty="0" sz="1400" spc="-5" b="1">
                <a:latin typeface="Arial"/>
                <a:cs typeface="Arial"/>
              </a:rPr>
              <a:t>tissue has shrunk </a:t>
            </a:r>
            <a:r>
              <a:rPr dirty="0" sz="1400" spc="-15" b="1">
                <a:latin typeface="Arial"/>
                <a:cs typeface="Arial"/>
              </a:rPr>
              <a:t>significantly. </a:t>
            </a:r>
            <a:r>
              <a:rPr dirty="0" sz="1400" spc="-5" b="1">
                <a:latin typeface="Arial"/>
                <a:cs typeface="Arial"/>
              </a:rPr>
              <a:t>Patient  </a:t>
            </a:r>
            <a:r>
              <a:rPr dirty="0" sz="1400" spc="-5" b="1">
                <a:latin typeface="Arial"/>
                <a:cs typeface="Arial"/>
              </a:rPr>
              <a:t>with Severe </a:t>
            </a:r>
            <a:r>
              <a:rPr dirty="0" sz="1400" spc="-15" b="1">
                <a:latin typeface="Arial"/>
                <a:cs typeface="Arial"/>
              </a:rPr>
              <a:t>AD </a:t>
            </a:r>
            <a:r>
              <a:rPr dirty="0" sz="1400" spc="-5" b="1">
                <a:latin typeface="Arial"/>
                <a:cs typeface="Arial"/>
              </a:rPr>
              <a:t>cannot communicate and </a:t>
            </a:r>
            <a:r>
              <a:rPr dirty="0" sz="1400" b="1">
                <a:latin typeface="Arial"/>
                <a:cs typeface="Arial"/>
              </a:rPr>
              <a:t>are </a:t>
            </a:r>
            <a:r>
              <a:rPr dirty="0" sz="1400" spc="-5" b="1">
                <a:latin typeface="Arial"/>
                <a:cs typeface="Arial"/>
              </a:rPr>
              <a:t>completely  </a:t>
            </a:r>
            <a:r>
              <a:rPr dirty="0" sz="1400" spc="-10" b="1">
                <a:latin typeface="Arial"/>
                <a:cs typeface="Arial"/>
              </a:rPr>
              <a:t>dependent on others. </a:t>
            </a:r>
            <a:r>
              <a:rPr dirty="0" sz="1400" spc="-5" b="1">
                <a:latin typeface="Arial"/>
                <a:cs typeface="Arial"/>
              </a:rPr>
              <a:t>Ultimately </a:t>
            </a:r>
            <a:r>
              <a:rPr dirty="0" sz="1400" b="1">
                <a:latin typeface="Arial"/>
                <a:cs typeface="Arial"/>
              </a:rPr>
              <a:t>the </a:t>
            </a:r>
            <a:r>
              <a:rPr dirty="0" sz="1400" spc="-10" b="1">
                <a:latin typeface="Arial"/>
                <a:cs typeface="Arial"/>
              </a:rPr>
              <a:t>patient </a:t>
            </a:r>
            <a:r>
              <a:rPr dirty="0" sz="1400" spc="-5" b="1">
                <a:latin typeface="Arial"/>
                <a:cs typeface="Arial"/>
              </a:rPr>
              <a:t>dies from </a:t>
            </a:r>
            <a:r>
              <a:rPr dirty="0" sz="1400" b="1">
                <a:latin typeface="Arial"/>
                <a:cs typeface="Arial"/>
              </a:rPr>
              <a:t>a  </a:t>
            </a:r>
            <a:r>
              <a:rPr dirty="0" sz="1400" spc="-5" b="1">
                <a:latin typeface="Arial"/>
                <a:cs typeface="Arial"/>
              </a:rPr>
              <a:t>secondary illness or </a:t>
            </a:r>
            <a:r>
              <a:rPr dirty="0" sz="1400" b="1">
                <a:latin typeface="Arial"/>
                <a:cs typeface="Arial"/>
              </a:rPr>
              <a:t>infection </a:t>
            </a:r>
            <a:r>
              <a:rPr dirty="0" sz="1400" spc="-5" b="1">
                <a:latin typeface="Arial"/>
                <a:cs typeface="Arial"/>
              </a:rPr>
              <a:t>or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aspiration.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507491"/>
            <a:ext cx="7074408" cy="7741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0" y="489204"/>
            <a:ext cx="7089648" cy="8732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0" y="533366"/>
            <a:ext cx="7010400" cy="6463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0" y="533366"/>
            <a:ext cx="7010400" cy="646430"/>
          </a:xfrm>
          <a:custGeom>
            <a:avLst/>
            <a:gdLst/>
            <a:ahLst/>
            <a:cxnLst/>
            <a:rect l="l" t="t" r="r" b="b"/>
            <a:pathLst>
              <a:path w="7010400" h="646430">
                <a:moveTo>
                  <a:pt x="0" y="646323"/>
                </a:moveTo>
                <a:lnTo>
                  <a:pt x="7010400" y="646323"/>
                </a:lnTo>
                <a:lnTo>
                  <a:pt x="7010400" y="0"/>
                </a:lnTo>
                <a:lnTo>
                  <a:pt x="0" y="0"/>
                </a:lnTo>
                <a:lnTo>
                  <a:pt x="0" y="646323"/>
                </a:lnTo>
                <a:close/>
              </a:path>
            </a:pathLst>
          </a:custGeom>
          <a:ln w="9525">
            <a:solidFill>
              <a:srgbClr val="0072A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8754" y="571781"/>
            <a:ext cx="6769100" cy="1818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35"/>
              </a:lnSpc>
            </a:pP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Alzheimer’s </a:t>
            </a:r>
            <a:r>
              <a:rPr dirty="0" sz="1800" spc="-5" b="1">
                <a:solidFill>
                  <a:srgbClr val="001F5F"/>
                </a:solidFill>
                <a:latin typeface="Times New Roman"/>
                <a:cs typeface="Times New Roman"/>
              </a:rPr>
              <a:t>Disease </a:t>
            </a:r>
            <a:r>
              <a:rPr dirty="0" sz="1800" spc="5" b="1">
                <a:solidFill>
                  <a:srgbClr val="001F5F"/>
                </a:solidFill>
                <a:latin typeface="Times New Roman"/>
                <a:cs typeface="Times New Roman"/>
              </a:rPr>
              <a:t>was </a:t>
            </a:r>
            <a:r>
              <a:rPr dirty="0" sz="1800" spc="-5" b="1">
                <a:solidFill>
                  <a:srgbClr val="001F5F"/>
                </a:solidFill>
                <a:latin typeface="Times New Roman"/>
                <a:cs typeface="Times New Roman"/>
              </a:rPr>
              <a:t>divided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into </a:t>
            </a:r>
            <a:r>
              <a:rPr dirty="0" sz="1800" spc="-5" b="1">
                <a:solidFill>
                  <a:srgbClr val="001F5F"/>
                </a:solidFill>
                <a:latin typeface="Times New Roman"/>
                <a:cs typeface="Times New Roman"/>
              </a:rPr>
              <a:t>four  stages based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on</a:t>
            </a:r>
            <a:r>
              <a:rPr dirty="0" sz="1800" spc="55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Times New Roman"/>
                <a:cs typeface="Times New Roman"/>
              </a:rPr>
              <a:t>increasing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intellectual impairment in patients (Hasegawa </a:t>
            </a:r>
            <a:r>
              <a:rPr dirty="0" sz="1800" spc="-5" b="1">
                <a:solidFill>
                  <a:srgbClr val="001F5F"/>
                </a:solidFill>
                <a:latin typeface="Times New Roman"/>
                <a:cs typeface="Times New Roman"/>
              </a:rPr>
              <a:t>and Aoba,</a:t>
            </a:r>
            <a:r>
              <a:rPr dirty="0" sz="1800" spc="-20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1F5F"/>
                </a:solidFill>
                <a:latin typeface="Times New Roman"/>
                <a:cs typeface="Times New Roman"/>
              </a:rPr>
              <a:t>1994)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"/>
              </a:spcBef>
            </a:pPr>
            <a:endParaRPr sz="1850">
              <a:latin typeface="Times New Roman"/>
              <a:cs typeface="Times New Roman"/>
            </a:endParaRPr>
          </a:p>
          <a:p>
            <a:pPr algn="just" marL="1760220" marR="67310" indent="-1524635">
              <a:lnSpc>
                <a:spcPct val="115100"/>
              </a:lnSpc>
            </a:pPr>
            <a:r>
              <a:rPr dirty="0" sz="1400" b="1">
                <a:solidFill>
                  <a:srgbClr val="00FF00"/>
                </a:solidFill>
                <a:latin typeface="Arial"/>
                <a:cs typeface="Arial"/>
              </a:rPr>
              <a:t>Predementia </a:t>
            </a:r>
            <a:r>
              <a:rPr dirty="0" sz="1400" b="1">
                <a:latin typeface="Arial"/>
                <a:cs typeface="Arial"/>
              </a:rPr>
              <a:t>: In </a:t>
            </a:r>
            <a:r>
              <a:rPr dirty="0" sz="1400" spc="-5" b="1">
                <a:latin typeface="Arial"/>
                <a:cs typeface="Arial"/>
              </a:rPr>
              <a:t>this stage, Mild </a:t>
            </a:r>
            <a:r>
              <a:rPr dirty="0" sz="1400" spc="-10" b="1">
                <a:latin typeface="Arial"/>
                <a:cs typeface="Arial"/>
              </a:rPr>
              <a:t>cognitive </a:t>
            </a:r>
            <a:r>
              <a:rPr dirty="0" sz="1400" spc="-5" b="1">
                <a:latin typeface="Arial"/>
                <a:cs typeface="Arial"/>
              </a:rPr>
              <a:t>impairments are </a:t>
            </a:r>
            <a:r>
              <a:rPr dirty="0" sz="1400" spc="-10" b="1">
                <a:latin typeface="Arial"/>
                <a:cs typeface="Arial"/>
              </a:rPr>
              <a:t>noticed,  </a:t>
            </a:r>
            <a:r>
              <a:rPr dirty="0" sz="1400" spc="-5" b="1">
                <a:latin typeface="Arial"/>
                <a:cs typeface="Arial"/>
              </a:rPr>
              <a:t>doing mistakes in daily living </a:t>
            </a:r>
            <a:r>
              <a:rPr dirty="0" sz="1400" spc="-10" b="1">
                <a:latin typeface="Arial"/>
                <a:cs typeface="Arial"/>
              </a:rPr>
              <a:t>activities. The </a:t>
            </a:r>
            <a:r>
              <a:rPr dirty="0" sz="1400" spc="-5" b="1">
                <a:latin typeface="Arial"/>
                <a:cs typeface="Arial"/>
              </a:rPr>
              <a:t>most  </a:t>
            </a:r>
            <a:r>
              <a:rPr dirty="0" sz="1400" spc="-5" b="1">
                <a:latin typeface="Arial"/>
                <a:cs typeface="Arial"/>
              </a:rPr>
              <a:t>noticeable </a:t>
            </a:r>
            <a:r>
              <a:rPr dirty="0" sz="1400" spc="-10" b="1">
                <a:latin typeface="Arial"/>
                <a:cs typeface="Arial"/>
              </a:rPr>
              <a:t>deficit </a:t>
            </a:r>
            <a:r>
              <a:rPr dirty="0" sz="1400" b="1">
                <a:latin typeface="Arial"/>
                <a:cs typeface="Arial"/>
              </a:rPr>
              <a:t>is </a:t>
            </a:r>
            <a:r>
              <a:rPr dirty="0" sz="1400" spc="-5" b="1">
                <a:latin typeface="Arial"/>
                <a:cs typeface="Arial"/>
              </a:rPr>
              <a:t>short term </a:t>
            </a:r>
            <a:r>
              <a:rPr dirty="0" sz="1400" b="1">
                <a:latin typeface="Arial"/>
                <a:cs typeface="Arial"/>
              </a:rPr>
              <a:t>memory </a:t>
            </a:r>
            <a:r>
              <a:rPr dirty="0" sz="1400" spc="-5" b="1">
                <a:latin typeface="Arial"/>
                <a:cs typeface="Arial"/>
              </a:rPr>
              <a:t>loss, semantic  </a:t>
            </a:r>
            <a:r>
              <a:rPr dirty="0" sz="1400" b="1">
                <a:latin typeface="Arial"/>
                <a:cs typeface="Arial"/>
              </a:rPr>
              <a:t>memory (Memory </a:t>
            </a:r>
            <a:r>
              <a:rPr dirty="0" sz="1400" spc="-5" b="1">
                <a:latin typeface="Arial"/>
                <a:cs typeface="Arial"/>
              </a:rPr>
              <a:t>of meanings and concept</a:t>
            </a:r>
            <a:r>
              <a:rPr dirty="0" sz="1400" spc="-1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relationships).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3647" y="818388"/>
            <a:ext cx="6780276" cy="792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48200" y="1828800"/>
            <a:ext cx="4343400" cy="419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2400" y="1828800"/>
            <a:ext cx="4356096" cy="4191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1626" y="1340866"/>
            <a:ext cx="8700135" cy="5130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5" b="1">
                <a:solidFill>
                  <a:srgbClr val="FFC000"/>
                </a:solidFill>
                <a:latin typeface="Times New Roman"/>
                <a:cs typeface="Times New Roman"/>
              </a:rPr>
              <a:t>Cholinergic</a:t>
            </a:r>
            <a:r>
              <a:rPr dirty="0" sz="2200" spc="-25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C000"/>
                </a:solidFill>
                <a:latin typeface="Times New Roman"/>
                <a:cs typeface="Times New Roman"/>
              </a:rPr>
              <a:t>hypothesis:</a:t>
            </a:r>
            <a:endParaRPr sz="2200">
              <a:latin typeface="Times New Roman"/>
              <a:cs typeface="Times New Roman"/>
            </a:endParaRPr>
          </a:p>
          <a:p>
            <a:pPr algn="just" marL="356870" marR="5080" indent="-344170">
              <a:lnSpc>
                <a:spcPct val="80000"/>
              </a:lnSpc>
              <a:spcBef>
                <a:spcPts val="1210"/>
              </a:spcBef>
              <a:buClr>
                <a:srgbClr val="0AD0D9"/>
              </a:buClr>
              <a:buSzPct val="78947"/>
              <a:buFont typeface="Wingdings"/>
              <a:buChar char=""/>
              <a:tabLst>
                <a:tab pos="357505" algn="l"/>
              </a:tabLst>
            </a:pP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The oldest hypothesis. According to this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hypothesis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Alzheimer’s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Disease is </a:t>
            </a:r>
            <a:r>
              <a:rPr dirty="0" sz="1900" spc="-15" b="1">
                <a:solidFill>
                  <a:srgbClr val="F2F2F2"/>
                </a:solidFill>
                <a:latin typeface="Times New Roman"/>
                <a:cs typeface="Times New Roman"/>
              </a:rPr>
              <a:t>caused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by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reduced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synthesis of the neurotransmitter Acetylcholine, ultimately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Acetylcholinesterase levels </a:t>
            </a:r>
            <a:r>
              <a:rPr dirty="0" sz="1900" spc="-15" b="1">
                <a:solidFill>
                  <a:srgbClr val="F2F2F2"/>
                </a:solidFill>
                <a:latin typeface="Times New Roman"/>
                <a:cs typeface="Times New Roman"/>
              </a:rPr>
              <a:t>were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increases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which cause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damage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to the cholinergic 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neurons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finally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resulting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in  cognitive</a:t>
            </a:r>
            <a:r>
              <a:rPr dirty="0" sz="1900" spc="130" b="1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impairments.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2200" spc="-5" b="1">
                <a:solidFill>
                  <a:srgbClr val="FF3298"/>
                </a:solidFill>
                <a:latin typeface="Times New Roman"/>
                <a:cs typeface="Times New Roman"/>
              </a:rPr>
              <a:t>Amyloid</a:t>
            </a:r>
            <a:r>
              <a:rPr dirty="0" sz="2200" spc="-40" b="1">
                <a:solidFill>
                  <a:srgbClr val="FF3298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3298"/>
                </a:solidFill>
                <a:latin typeface="Times New Roman"/>
                <a:cs typeface="Times New Roman"/>
              </a:rPr>
              <a:t>hypothesis:</a:t>
            </a:r>
            <a:endParaRPr sz="2200">
              <a:latin typeface="Times New Roman"/>
              <a:cs typeface="Times New Roman"/>
            </a:endParaRPr>
          </a:p>
          <a:p>
            <a:pPr algn="just" marL="356870" marR="7620" indent="-344170">
              <a:lnSpc>
                <a:spcPct val="80000"/>
              </a:lnSpc>
              <a:spcBef>
                <a:spcPts val="1215"/>
              </a:spcBef>
              <a:buClr>
                <a:srgbClr val="0AD0D9"/>
              </a:buClr>
              <a:buSzPct val="78947"/>
              <a:buFont typeface="Wingdings"/>
              <a:buChar char=""/>
              <a:tabLst>
                <a:tab pos="357505" algn="l"/>
              </a:tabLst>
            </a:pP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The amyloid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hypothesis was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proposed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by Hardy and Allsop in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1991.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In AD,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amyloid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plaques </a:t>
            </a:r>
            <a:r>
              <a:rPr dirty="0" sz="1900" spc="-15" b="1">
                <a:solidFill>
                  <a:srgbClr val="F2F2F2"/>
                </a:solidFill>
                <a:latin typeface="Times New Roman"/>
                <a:cs typeface="Times New Roman"/>
              </a:rPr>
              <a:t>are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primarily composed of A-Beta peptides which </a:t>
            </a:r>
            <a:r>
              <a:rPr dirty="0" sz="1900" spc="-15" b="1">
                <a:solidFill>
                  <a:srgbClr val="F2F2F2"/>
                </a:solidFill>
                <a:latin typeface="Times New Roman"/>
                <a:cs typeface="Times New Roman"/>
              </a:rPr>
              <a:t>are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produced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by cleavage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of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Amyloid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Precursor Protein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(APP).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Mutations in APP lead to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overproduction of insoluble Amyloid peptide and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its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deposition in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the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Neuritic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Plaques.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 sz="2200" spc="-75" b="1">
                <a:solidFill>
                  <a:srgbClr val="00FF00"/>
                </a:solidFill>
                <a:latin typeface="Times New Roman"/>
                <a:cs typeface="Times New Roman"/>
              </a:rPr>
              <a:t>Tau</a:t>
            </a:r>
            <a:r>
              <a:rPr dirty="0" sz="2200" spc="-35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FF00"/>
                </a:solidFill>
                <a:latin typeface="Times New Roman"/>
                <a:cs typeface="Times New Roman"/>
              </a:rPr>
              <a:t>hypothesis:</a:t>
            </a:r>
            <a:endParaRPr sz="2200">
              <a:latin typeface="Times New Roman"/>
              <a:cs typeface="Times New Roman"/>
            </a:endParaRPr>
          </a:p>
          <a:p>
            <a:pPr algn="just" marL="356870" marR="6350" indent="-344170">
              <a:lnSpc>
                <a:spcPct val="80000"/>
              </a:lnSpc>
              <a:spcBef>
                <a:spcPts val="1210"/>
              </a:spcBef>
              <a:buClr>
                <a:srgbClr val="0AD0D9"/>
              </a:buClr>
              <a:buSzPct val="78947"/>
              <a:buFont typeface="Wingdings"/>
              <a:buChar char=""/>
              <a:tabLst>
                <a:tab pos="357505" algn="l"/>
              </a:tabLst>
            </a:pP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In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this Hypothesis, Hyperphosporylated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tau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begins to pair with other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threads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of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tau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and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they become tangled up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together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inside nerve cell bodies into masses 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known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as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Neuro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Fibrillary </a:t>
            </a:r>
            <a:r>
              <a:rPr dirty="0" sz="1900" spc="-30" b="1">
                <a:solidFill>
                  <a:srgbClr val="F2F2F2"/>
                </a:solidFill>
                <a:latin typeface="Times New Roman"/>
                <a:cs typeface="Times New Roman"/>
              </a:rPr>
              <a:t>Tangles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(NFT).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Once this occurs, the microtubules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disintegrate, collapsing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the </a:t>
            </a:r>
            <a:r>
              <a:rPr dirty="0" sz="1900" spc="-15" b="1">
                <a:solidFill>
                  <a:srgbClr val="F2F2F2"/>
                </a:solidFill>
                <a:latin typeface="Times New Roman"/>
                <a:cs typeface="Times New Roman"/>
              </a:rPr>
              <a:t>neuron’s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transport system. This may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result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first </a:t>
            </a:r>
            <a:r>
              <a:rPr dirty="0" sz="1900" spc="5" b="1">
                <a:solidFill>
                  <a:srgbClr val="F2F2F2"/>
                </a:solidFill>
                <a:latin typeface="Times New Roman"/>
                <a:cs typeface="Times New Roman"/>
              </a:rPr>
              <a:t>in 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malfunctions in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biochemical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communication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between </a:t>
            </a:r>
            <a:r>
              <a:rPr dirty="0" sz="1900" spc="-10" b="1">
                <a:solidFill>
                  <a:srgbClr val="F2F2F2"/>
                </a:solidFill>
                <a:latin typeface="Times New Roman"/>
                <a:cs typeface="Times New Roman"/>
              </a:rPr>
              <a:t>neurons </a:t>
            </a:r>
            <a:r>
              <a:rPr dirty="0" sz="1900" b="1">
                <a:solidFill>
                  <a:srgbClr val="F2F2F2"/>
                </a:solidFill>
                <a:latin typeface="Times New Roman"/>
                <a:cs typeface="Times New Roman"/>
              </a:rPr>
              <a:t>and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later in the 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death of the cells (Chun and Johnson.</a:t>
            </a:r>
            <a:r>
              <a:rPr dirty="0" sz="1900" spc="140" b="1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dirty="0" sz="1900" spc="-5" b="1">
                <a:solidFill>
                  <a:srgbClr val="F2F2F2"/>
                </a:solidFill>
                <a:latin typeface="Times New Roman"/>
                <a:cs typeface="Times New Roman"/>
              </a:rPr>
              <a:t>2007).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2791" y="731519"/>
            <a:ext cx="7367016" cy="589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81100" y="682751"/>
            <a:ext cx="7085076" cy="768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66800" y="757237"/>
            <a:ext cx="7239000" cy="4619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66800" y="757237"/>
            <a:ext cx="7239000" cy="462280"/>
          </a:xfrm>
          <a:prstGeom prst="rect"/>
          <a:ln w="9525">
            <a:solidFill>
              <a:srgbClr val="599445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352425">
              <a:lnSpc>
                <a:spcPct val="100000"/>
              </a:lnSpc>
              <a:spcBef>
                <a:spcPts val="180"/>
              </a:spcBef>
            </a:pPr>
            <a:r>
              <a:rPr dirty="0" sz="2400" b="1">
                <a:latin typeface="Times New Roman"/>
                <a:cs typeface="Times New Roman"/>
              </a:rPr>
              <a:t>Hypothesis to explain the Biochemical Basis of</a:t>
            </a:r>
            <a:r>
              <a:rPr dirty="0" sz="2400" spc="-285" b="1">
                <a:latin typeface="Times New Roman"/>
                <a:cs typeface="Times New Roman"/>
              </a:rPr>
              <a:t> </a:t>
            </a:r>
            <a:r>
              <a:rPr dirty="0" sz="2400" spc="-5" b="1">
                <a:latin typeface="Times New Roman"/>
                <a:cs typeface="Times New Roman"/>
              </a:rPr>
              <a:t>AD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8991" y="775716"/>
            <a:ext cx="6681216" cy="774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066288" y="688848"/>
            <a:ext cx="2819400" cy="10789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43000" y="801700"/>
            <a:ext cx="6553200" cy="646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3000" y="801700"/>
            <a:ext cx="6553200" cy="646430"/>
          </a:xfrm>
          <a:prstGeom prst="rect"/>
          <a:ln w="9525">
            <a:solidFill>
              <a:srgbClr val="599445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204"/>
              </a:spcBef>
            </a:pPr>
            <a:r>
              <a:rPr dirty="0" sz="3600" spc="-20">
                <a:latin typeface="Times New Roman"/>
                <a:cs typeface="Times New Roman"/>
              </a:rPr>
              <a:t>Treatments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0149" y="1876703"/>
            <a:ext cx="4761230" cy="4549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8940" indent="-396240">
              <a:lnSpc>
                <a:spcPct val="100000"/>
              </a:lnSpc>
              <a:buFont typeface="Wingdings"/>
              <a:buChar char=""/>
              <a:tabLst>
                <a:tab pos="408940" algn="l"/>
              </a:tabLst>
            </a:pP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Acetylcholinesterase</a:t>
            </a:r>
            <a:r>
              <a:rPr dirty="0" sz="2400" spc="-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inhibitors</a:t>
            </a:r>
            <a:endParaRPr sz="2400">
              <a:latin typeface="Times New Roman"/>
              <a:cs typeface="Times New Roman"/>
            </a:endParaRPr>
          </a:p>
          <a:p>
            <a:pPr marL="408940" indent="-396240">
              <a:lnSpc>
                <a:spcPct val="100000"/>
              </a:lnSpc>
              <a:spcBef>
                <a:spcPts val="1800"/>
              </a:spcBef>
              <a:buFont typeface="Wingdings"/>
              <a:buChar char=""/>
              <a:tabLst>
                <a:tab pos="408940" algn="l"/>
              </a:tabLst>
            </a:pP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NMDA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Receptor</a:t>
            </a:r>
            <a:r>
              <a:rPr dirty="0" sz="2400" spc="-3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Antagonists</a:t>
            </a:r>
            <a:endParaRPr sz="2400">
              <a:latin typeface="Times New Roman"/>
              <a:cs typeface="Times New Roman"/>
            </a:endParaRPr>
          </a:p>
          <a:p>
            <a:pPr marL="408940" indent="-396240">
              <a:lnSpc>
                <a:spcPct val="100000"/>
              </a:lnSpc>
              <a:spcBef>
                <a:spcPts val="1800"/>
              </a:spcBef>
              <a:buFont typeface="Wingdings"/>
              <a:buChar char=""/>
              <a:tabLst>
                <a:tab pos="408940" algn="l"/>
              </a:tabLst>
            </a:pP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Memantine</a:t>
            </a:r>
            <a:r>
              <a:rPr dirty="0" sz="2400" spc="-8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(Namenda)</a:t>
            </a:r>
            <a:endParaRPr sz="2400">
              <a:latin typeface="Times New Roman"/>
              <a:cs typeface="Times New Roman"/>
            </a:endParaRPr>
          </a:p>
          <a:p>
            <a:pPr marL="408940" indent="-396240">
              <a:lnSpc>
                <a:spcPct val="100000"/>
              </a:lnSpc>
              <a:spcBef>
                <a:spcPts val="1800"/>
              </a:spcBef>
              <a:buFont typeface="Wingdings"/>
              <a:buChar char=""/>
              <a:tabLst>
                <a:tab pos="408940" algn="l"/>
              </a:tabLst>
            </a:pP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β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-secretase (BACE)</a:t>
            </a:r>
            <a:r>
              <a:rPr dirty="0" sz="240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inhibitor</a:t>
            </a:r>
            <a:endParaRPr sz="2400">
              <a:latin typeface="Times New Roman"/>
              <a:cs typeface="Times New Roman"/>
            </a:endParaRPr>
          </a:p>
          <a:p>
            <a:pPr marL="408305" indent="-395605">
              <a:lnSpc>
                <a:spcPct val="100000"/>
              </a:lnSpc>
              <a:spcBef>
                <a:spcPts val="1800"/>
              </a:spcBef>
              <a:buFont typeface="Wingdings"/>
              <a:buChar char=""/>
              <a:tabLst>
                <a:tab pos="408940" algn="l"/>
              </a:tabLst>
            </a:pP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Anti-amyloid</a:t>
            </a:r>
            <a:r>
              <a:rPr dirty="0" sz="240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vaccine</a:t>
            </a:r>
            <a:endParaRPr sz="2400">
              <a:latin typeface="Times New Roman"/>
              <a:cs typeface="Times New Roman"/>
            </a:endParaRPr>
          </a:p>
          <a:p>
            <a:pPr marL="408305" indent="-395605">
              <a:lnSpc>
                <a:spcPct val="100000"/>
              </a:lnSpc>
              <a:spcBef>
                <a:spcPts val="1800"/>
              </a:spcBef>
              <a:buFont typeface="Wingdings"/>
              <a:buChar char=""/>
              <a:tabLst>
                <a:tab pos="408940" algn="l"/>
              </a:tabLst>
            </a:pP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Detoxification of</a:t>
            </a:r>
            <a:r>
              <a:rPr dirty="0" sz="2400" spc="-1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β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-amyloid</a:t>
            </a:r>
            <a:endParaRPr sz="2400">
              <a:latin typeface="Times New Roman"/>
              <a:cs typeface="Times New Roman"/>
            </a:endParaRPr>
          </a:p>
          <a:p>
            <a:pPr marL="408305" indent="-395605">
              <a:lnSpc>
                <a:spcPct val="100000"/>
              </a:lnSpc>
              <a:spcBef>
                <a:spcPts val="1800"/>
              </a:spcBef>
              <a:buFont typeface="Wingdings"/>
              <a:buChar char=""/>
              <a:tabLst>
                <a:tab pos="408940" algn="l"/>
              </a:tabLst>
            </a:pP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Metal ions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reduction</a:t>
            </a:r>
            <a:r>
              <a:rPr dirty="0" sz="2400" spc="-6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(Clioquinol)</a:t>
            </a:r>
            <a:endParaRPr sz="2400">
              <a:latin typeface="Times New Roman"/>
              <a:cs typeface="Times New Roman"/>
            </a:endParaRPr>
          </a:p>
          <a:p>
            <a:pPr marL="408305" indent="-395605">
              <a:lnSpc>
                <a:spcPct val="100000"/>
              </a:lnSpc>
              <a:spcBef>
                <a:spcPts val="1800"/>
              </a:spcBef>
              <a:buFont typeface="Wingdings"/>
              <a:buChar char=""/>
              <a:tabLst>
                <a:tab pos="408940" algn="l"/>
              </a:tabLst>
            </a:pPr>
            <a:r>
              <a:rPr dirty="0" sz="2400" spc="-15" b="1">
                <a:solidFill>
                  <a:srgbClr val="FFFFFF"/>
                </a:solidFill>
                <a:latin typeface="Times New Roman"/>
                <a:cs typeface="Times New Roman"/>
              </a:rPr>
              <a:t>Vitamin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2400" spc="-7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intake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914397"/>
            <a:ext cx="7772400" cy="469900"/>
          </a:xfrm>
          <a:custGeom>
            <a:avLst/>
            <a:gdLst/>
            <a:ahLst/>
            <a:cxnLst/>
            <a:rect l="l" t="t" r="r" b="b"/>
            <a:pathLst>
              <a:path w="7772400" h="469900">
                <a:moveTo>
                  <a:pt x="0" y="469404"/>
                </a:moveTo>
                <a:lnTo>
                  <a:pt x="7772400" y="469404"/>
                </a:lnTo>
                <a:lnTo>
                  <a:pt x="7772400" y="0"/>
                </a:lnTo>
                <a:lnTo>
                  <a:pt x="0" y="0"/>
                </a:lnTo>
                <a:lnTo>
                  <a:pt x="0" y="4694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85800" y="914397"/>
            <a:ext cx="7772400" cy="469900"/>
          </a:xfrm>
          <a:custGeom>
            <a:avLst/>
            <a:gdLst/>
            <a:ahLst/>
            <a:cxnLst/>
            <a:rect l="l" t="t" r="r" b="b"/>
            <a:pathLst>
              <a:path w="7772400" h="469900">
                <a:moveTo>
                  <a:pt x="0" y="469404"/>
                </a:moveTo>
                <a:lnTo>
                  <a:pt x="7772400" y="469404"/>
                </a:lnTo>
                <a:lnTo>
                  <a:pt x="7772400" y="0"/>
                </a:lnTo>
                <a:lnTo>
                  <a:pt x="0" y="0"/>
                </a:lnTo>
                <a:lnTo>
                  <a:pt x="0" y="469404"/>
                </a:lnTo>
                <a:close/>
              </a:path>
            </a:pathLst>
          </a:custGeom>
          <a:ln w="25400">
            <a:solidFill>
              <a:srgbClr val="009C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67483" y="917447"/>
            <a:ext cx="5285231" cy="682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90226" y="1570366"/>
            <a:ext cx="7708265" cy="4960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477520" marR="5080" indent="-464820">
              <a:lnSpc>
                <a:spcPct val="150000"/>
              </a:lnSpc>
              <a:buSzPct val="93750"/>
              <a:buFont typeface="Wingdings"/>
              <a:buChar char=""/>
              <a:tabLst>
                <a:tab pos="478155" algn="l"/>
              </a:tabLst>
            </a:pP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Now-a-days, several anti-Alzheimer's drugs available 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in the market </a:t>
            </a:r>
            <a:r>
              <a:rPr dirty="0" sz="2400" spc="-20" b="1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cholinesterase inhibitors. These 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drugs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act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on acetylcholinesterase (AChE)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400" spc="-10" b="1">
                <a:solidFill>
                  <a:srgbClr val="FFFFFF"/>
                </a:solidFill>
                <a:latin typeface="Times New Roman"/>
                <a:cs typeface="Times New Roman"/>
              </a:rPr>
              <a:t>reverse 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enzyme activity or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400" spc="-15" b="1">
                <a:solidFill>
                  <a:srgbClr val="FFFFFF"/>
                </a:solidFill>
                <a:latin typeface="Times New Roman"/>
                <a:cs typeface="Times New Roman"/>
              </a:rPr>
              <a:t>restore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acetylcholine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levels in 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brain.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Recent </a:t>
            </a:r>
            <a:r>
              <a:rPr dirty="0" sz="2400" spc="-15" b="1">
                <a:solidFill>
                  <a:srgbClr val="FFFFFF"/>
                </a:solidFill>
                <a:latin typeface="Times New Roman"/>
                <a:cs typeface="Times New Roman"/>
              </a:rPr>
              <a:t>research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findings suggested that,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due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complex </a:t>
            </a:r>
            <a:r>
              <a:rPr dirty="0" sz="2400" spc="-10" b="1">
                <a:solidFill>
                  <a:srgbClr val="FFFFFF"/>
                </a:solidFill>
                <a:latin typeface="Times New Roman"/>
                <a:cs typeface="Times New Roman"/>
              </a:rPr>
              <a:t>nature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the Alzheimer's Disease,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it is 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necessary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find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out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the drug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compound which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is 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having AChE inhibitory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activity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along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antioxidant  </a:t>
            </a:r>
            <a:r>
              <a:rPr dirty="0" sz="2400" spc="-10" b="1">
                <a:solidFill>
                  <a:srgbClr val="FFFFFF"/>
                </a:solidFill>
                <a:latin typeface="Times New Roman"/>
                <a:cs typeface="Times New Roman"/>
              </a:rPr>
              <a:t>nature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400" spc="-10" b="1">
                <a:solidFill>
                  <a:srgbClr val="FFFFFF"/>
                </a:solidFill>
                <a:latin typeface="Times New Roman"/>
                <a:cs typeface="Times New Roman"/>
              </a:rPr>
              <a:t>treat </a:t>
            </a:r>
            <a:r>
              <a:rPr dirty="0" sz="2400" spc="-10" b="1">
                <a:solidFill>
                  <a:srgbClr val="FFFFFF"/>
                </a:solidFill>
                <a:latin typeface="Times New Roman"/>
                <a:cs typeface="Times New Roman"/>
              </a:rPr>
              <a:t>Alzheimer’s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Disease</a:t>
            </a:r>
            <a:r>
              <a:rPr dirty="0" sz="2400" spc="-16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Times New Roman"/>
                <a:cs typeface="Times New Roman"/>
              </a:rPr>
              <a:t>effectively.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04800" y="1524000"/>
            <a:ext cx="8458200" cy="5105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1120" rIns="0" bIns="0" rtlCol="0" vert="horz">
            <a:spAutoFit/>
          </a:bodyPr>
          <a:lstStyle/>
          <a:p>
            <a:pPr marL="1757680">
              <a:lnSpc>
                <a:spcPct val="100000"/>
              </a:lnSpc>
            </a:pPr>
            <a:r>
              <a:rPr dirty="0" sz="2400" b="1">
                <a:latin typeface="Times New Roman"/>
                <a:cs typeface="Times New Roman"/>
              </a:rPr>
              <a:t>Silk </a:t>
            </a:r>
            <a:r>
              <a:rPr dirty="0" sz="2400" spc="-35" b="1">
                <a:latin typeface="Times New Roman"/>
                <a:cs typeface="Times New Roman"/>
              </a:rPr>
              <a:t>Worm </a:t>
            </a:r>
            <a:r>
              <a:rPr dirty="0" sz="2400" b="1">
                <a:latin typeface="Times New Roman"/>
                <a:cs typeface="Times New Roman"/>
              </a:rPr>
              <a:t>B.</a:t>
            </a:r>
            <a:r>
              <a:rPr dirty="0" sz="2400" b="1" i="1">
                <a:latin typeface="Times New Roman"/>
                <a:cs typeface="Times New Roman"/>
              </a:rPr>
              <a:t>morri L. </a:t>
            </a:r>
            <a:r>
              <a:rPr dirty="0" sz="2400" spc="-5" b="1">
                <a:latin typeface="Times New Roman"/>
                <a:cs typeface="Times New Roman"/>
              </a:rPr>
              <a:t>as </a:t>
            </a:r>
            <a:r>
              <a:rPr dirty="0" sz="2400" b="1">
                <a:latin typeface="Times New Roman"/>
                <a:cs typeface="Times New Roman"/>
              </a:rPr>
              <a:t>a </a:t>
            </a:r>
            <a:r>
              <a:rPr dirty="0" sz="2400" spc="-10" b="1">
                <a:latin typeface="Times New Roman"/>
                <a:cs typeface="Times New Roman"/>
              </a:rPr>
              <a:t>source </a:t>
            </a:r>
            <a:r>
              <a:rPr dirty="0" sz="2400" b="1">
                <a:latin typeface="Times New Roman"/>
                <a:cs typeface="Times New Roman"/>
              </a:rPr>
              <a:t>of</a:t>
            </a:r>
            <a:r>
              <a:rPr dirty="0" sz="2400" spc="-9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Sericin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09800" y="762000"/>
            <a:ext cx="6553200" cy="5715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94449" y="2971800"/>
            <a:ext cx="1577844" cy="1219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8600" y="914400"/>
            <a:ext cx="1676400" cy="1371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21649" y="5256974"/>
            <a:ext cx="1189278" cy="11877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267149" y="4571996"/>
            <a:ext cx="862824" cy="8291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59434" y="2438364"/>
            <a:ext cx="601281" cy="6056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66828" y="5562600"/>
            <a:ext cx="847953" cy="9830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57200" y="6324600"/>
            <a:ext cx="1676400" cy="400685"/>
          </a:xfrm>
          <a:custGeom>
            <a:avLst/>
            <a:gdLst/>
            <a:ahLst/>
            <a:cxnLst/>
            <a:rect l="l" t="t" r="r" b="b"/>
            <a:pathLst>
              <a:path w="1676400" h="400684">
                <a:moveTo>
                  <a:pt x="0" y="400124"/>
                </a:moveTo>
                <a:lnTo>
                  <a:pt x="1676400" y="400124"/>
                </a:lnTo>
                <a:lnTo>
                  <a:pt x="1676400" y="0"/>
                </a:lnTo>
                <a:lnTo>
                  <a:pt x="0" y="0"/>
                </a:lnTo>
                <a:lnTo>
                  <a:pt x="0" y="4001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57200" y="6324600"/>
            <a:ext cx="1676400" cy="400685"/>
          </a:xfrm>
          <a:prstGeom prst="rect">
            <a:avLst/>
          </a:prstGeom>
          <a:solidFill>
            <a:srgbClr val="FFFFFF"/>
          </a:solidFill>
          <a:ln w="25400">
            <a:solidFill>
              <a:srgbClr val="0E6EC5"/>
            </a:solidFill>
          </a:ln>
        </p:spPr>
        <p:txBody>
          <a:bodyPr wrap="square" lIns="0" tIns="18415" rIns="0" bIns="0" rtlCol="0" vert="horz">
            <a:spAutoFit/>
          </a:bodyPr>
          <a:lstStyle/>
          <a:p>
            <a:pPr marL="407034">
              <a:lnSpc>
                <a:spcPct val="100000"/>
              </a:lnSpc>
              <a:spcBef>
                <a:spcPts val="145"/>
              </a:spcBef>
            </a:pPr>
            <a:r>
              <a:rPr dirty="0" sz="2000" spc="-5" b="1">
                <a:latin typeface="Constantia"/>
                <a:cs typeface="Constantia"/>
              </a:rPr>
              <a:t>Sericin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1000" y="4756975"/>
            <a:ext cx="1571625" cy="11866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211418" y="4334941"/>
            <a:ext cx="476782" cy="4066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907776" y="5983227"/>
            <a:ext cx="749300" cy="297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20">
                <a:latin typeface="Times New Roman"/>
                <a:cs typeface="Times New Roman"/>
              </a:rPr>
              <a:t>T</a:t>
            </a:r>
            <a:r>
              <a:rPr dirty="0" sz="1800">
                <a:latin typeface="Times New Roman"/>
                <a:cs typeface="Times New Roman"/>
              </a:rPr>
              <a:t>ext</a:t>
            </a:r>
            <a:r>
              <a:rPr dirty="0" sz="1800">
                <a:latin typeface="Times New Roman"/>
                <a:cs typeface="Times New Roman"/>
              </a:rPr>
              <a:t>il</a:t>
            </a:r>
            <a:r>
              <a:rPr dirty="0" sz="1800">
                <a:latin typeface="Times New Roman"/>
                <a:cs typeface="Times New Roman"/>
              </a:rPr>
              <a:t>es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67200" y="2438400"/>
            <a:ext cx="2743200" cy="2819400"/>
          </a:xfrm>
          <a:custGeom>
            <a:avLst/>
            <a:gdLst/>
            <a:ahLst/>
            <a:cxnLst/>
            <a:rect l="l" t="t" r="r" b="b"/>
            <a:pathLst>
              <a:path w="2743200" h="2819400">
                <a:moveTo>
                  <a:pt x="0" y="2819400"/>
                </a:moveTo>
                <a:lnTo>
                  <a:pt x="2743200" y="2819400"/>
                </a:lnTo>
                <a:lnTo>
                  <a:pt x="2743200" y="0"/>
                </a:lnTo>
                <a:lnTo>
                  <a:pt x="0" y="0"/>
                </a:lnTo>
                <a:lnTo>
                  <a:pt x="0" y="2819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267200" y="2438400"/>
            <a:ext cx="2743200" cy="2819400"/>
          </a:xfrm>
          <a:custGeom>
            <a:avLst/>
            <a:gdLst/>
            <a:ahLst/>
            <a:cxnLst/>
            <a:rect l="l" t="t" r="r" b="b"/>
            <a:pathLst>
              <a:path w="2743200" h="2819400">
                <a:moveTo>
                  <a:pt x="0" y="2819400"/>
                </a:moveTo>
                <a:lnTo>
                  <a:pt x="2743200" y="2819400"/>
                </a:lnTo>
                <a:lnTo>
                  <a:pt x="2743200" y="0"/>
                </a:lnTo>
                <a:lnTo>
                  <a:pt x="0" y="0"/>
                </a:lnTo>
                <a:lnTo>
                  <a:pt x="0" y="28194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562855" y="2551176"/>
            <a:ext cx="2202180" cy="23774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307354" y="2553345"/>
            <a:ext cx="909319" cy="2971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Silk</a:t>
            </a:r>
            <a:r>
              <a:rPr dirty="0" sz="1800" spc="-9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cloth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52" y="1434834"/>
            <a:ext cx="8305165" cy="5100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70534" algn="l"/>
              </a:tabLst>
            </a:pP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Silk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worm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biofactory for the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production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of silk.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Silk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cocoon</a:t>
            </a:r>
            <a:r>
              <a:rPr dirty="0" sz="2000" spc="-18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consists</a:t>
            </a:r>
            <a:endParaRPr sz="20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795"/>
              </a:spcBef>
              <a:buFont typeface="Wingdings"/>
              <a:buChar char=""/>
              <a:tabLst>
                <a:tab pos="470534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of two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major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proteins, fibroin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and Sericin.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Sericin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contributes about</a:t>
            </a:r>
            <a:r>
              <a:rPr dirty="0" sz="2000" spc="41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20-</a:t>
            </a:r>
            <a:endParaRPr sz="20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30%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of total cocoon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weight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remaining</a:t>
            </a:r>
            <a:r>
              <a:rPr dirty="0" sz="2000" spc="-1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fibroin.</a:t>
            </a:r>
            <a:endParaRPr sz="2000">
              <a:latin typeface="Times New Roman"/>
              <a:cs typeface="Times New Roman"/>
            </a:endParaRPr>
          </a:p>
          <a:p>
            <a:pPr algn="just" marL="469900" marR="6985" indent="-457200">
              <a:lnSpc>
                <a:spcPct val="100000"/>
              </a:lnSpc>
              <a:spcBef>
                <a:spcPts val="800"/>
              </a:spcBef>
              <a:buFont typeface="Wingdings"/>
              <a:buChar char=""/>
              <a:tabLst>
                <a:tab pos="470534" algn="l"/>
              </a:tabLst>
            </a:pP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Sericin is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 value added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biological product,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because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contains serine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other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essential 18 amino acids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out of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them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8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essential amino 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acids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human, which plays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 key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role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in different metabolic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pathways.</a:t>
            </a:r>
            <a:endParaRPr sz="2000">
              <a:latin typeface="Times New Roman"/>
              <a:cs typeface="Times New Roman"/>
            </a:endParaRPr>
          </a:p>
          <a:p>
            <a:pPr algn="just" marL="469900" marR="7620" indent="-457200">
              <a:lnSpc>
                <a:spcPct val="100000"/>
              </a:lnSpc>
              <a:spcBef>
                <a:spcPts val="805"/>
              </a:spcBef>
              <a:buFont typeface="Wingdings"/>
              <a:buChar char=""/>
              <a:tabLst>
                <a:tab pos="470534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has wide application in Pharmaceuticals, Cosmetic industry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Food 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industry.</a:t>
            </a:r>
            <a:endParaRPr sz="2000">
              <a:latin typeface="Times New Roman"/>
              <a:cs typeface="Times New Roman"/>
            </a:endParaRPr>
          </a:p>
          <a:p>
            <a:pPr algn="just" marL="469900" marR="7620" indent="-457200">
              <a:lnSpc>
                <a:spcPct val="100000"/>
              </a:lnSpc>
              <a:spcBef>
                <a:spcPts val="795"/>
              </a:spcBef>
              <a:buFont typeface="Wingdings"/>
              <a:buChar char=""/>
              <a:tabLst>
                <a:tab pos="470534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Pharma </a:t>
            </a:r>
            <a:r>
              <a:rPr dirty="0" sz="2000" spc="-15" b="1">
                <a:solidFill>
                  <a:srgbClr val="FFFFFF"/>
                </a:solidFill>
                <a:latin typeface="Times New Roman"/>
                <a:cs typeface="Times New Roman"/>
              </a:rPr>
              <a:t>industry,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has wide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application viz., Anti-bacterial, 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Antioxidant, 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Wound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healing, cell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proliferation,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antitumor activity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 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UV</a:t>
            </a:r>
            <a:r>
              <a:rPr dirty="0" sz="2000" spc="-1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protection.</a:t>
            </a:r>
            <a:endParaRPr sz="2000">
              <a:latin typeface="Times New Roman"/>
              <a:cs typeface="Times New Roman"/>
            </a:endParaRPr>
          </a:p>
          <a:p>
            <a:pPr algn="just" marL="469900" marR="5080" indent="-457200">
              <a:lnSpc>
                <a:spcPct val="100000"/>
              </a:lnSpc>
              <a:spcBef>
                <a:spcPts val="800"/>
              </a:spcBef>
              <a:buFont typeface="Wingdings"/>
              <a:buChar char=""/>
              <a:tabLst>
                <a:tab pos="470534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Due to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its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water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soluble nature,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is widely used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as a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material for 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cosmetic industry as bioadhesive, moisturizing,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antiwrinkle and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antiaging</a:t>
            </a:r>
            <a:r>
              <a:rPr dirty="0" sz="2000" spc="-10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factor.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41676" y="716280"/>
            <a:ext cx="3747516" cy="618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82239" y="690372"/>
            <a:ext cx="3938015" cy="758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19400" y="757237"/>
            <a:ext cx="3590925" cy="462280"/>
          </a:xfrm>
          <a:custGeom>
            <a:avLst/>
            <a:gdLst/>
            <a:ahLst/>
            <a:cxnLst/>
            <a:rect l="l" t="t" r="r" b="b"/>
            <a:pathLst>
              <a:path w="3590925" h="462280">
                <a:moveTo>
                  <a:pt x="0" y="461962"/>
                </a:moveTo>
                <a:lnTo>
                  <a:pt x="3590925" y="461962"/>
                </a:lnTo>
                <a:lnTo>
                  <a:pt x="3590925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19400" y="757237"/>
            <a:ext cx="3590925" cy="462280"/>
          </a:xfrm>
          <a:prstGeom prst="rect"/>
          <a:solidFill>
            <a:srgbClr val="0E6EC5"/>
          </a:solidFill>
        </p:spPr>
        <p:txBody>
          <a:bodyPr wrap="square" lIns="0" tIns="34925" rIns="0" bIns="0" rtlCol="0" vert="horz">
            <a:spAutoFit/>
          </a:bodyPr>
          <a:lstStyle/>
          <a:p>
            <a:pPr marL="106045">
              <a:lnSpc>
                <a:spcPct val="100000"/>
              </a:lnSpc>
              <a:spcBef>
                <a:spcPts val="275"/>
              </a:spcBef>
            </a:pP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Biological value of</a:t>
            </a:r>
            <a:r>
              <a:rPr dirty="0" sz="2400" spc="-125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Sericin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55" y="4860297"/>
            <a:ext cx="887730" cy="9347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ucine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Lysine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38061" y="5012697"/>
            <a:ext cx="654685" cy="782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00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0.51</a:t>
            </a:r>
            <a:endParaRPr sz="2000">
              <a:latin typeface="Times New Roman"/>
              <a:cs typeface="Times New Roman"/>
            </a:endParaRPr>
          </a:p>
          <a:p>
            <a:pPr marL="47625">
              <a:lnSpc>
                <a:spcPct val="100000"/>
              </a:lnSpc>
              <a:spcBef>
                <a:spcPts val="1200"/>
              </a:spcBef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00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0.56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6046" y="4860302"/>
            <a:ext cx="3295650" cy="9347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Methionine + cysteine 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–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ab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Phenylalanine + </a:t>
            </a: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Tyrosine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000" spc="-1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1.1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754" y="4097928"/>
            <a:ext cx="7172959" cy="782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508885" algn="l"/>
                <a:tab pos="603313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Histid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ne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4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64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ethio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ine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63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Th</a:t>
            </a:r>
            <a:r>
              <a:rPr dirty="0" sz="2000" spc="-40" b="1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eonine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2508885" algn="l"/>
                <a:tab pos="388937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Isoleucine </a:t>
            </a:r>
            <a:r>
              <a:rPr dirty="0" sz="2000" spc="3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dirty="0" sz="2000" spc="10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0.74	cystine	-</a:t>
            </a:r>
            <a:r>
              <a:rPr dirty="0" sz="2000" spc="-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0.7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86759" y="4097938"/>
            <a:ext cx="619760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00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0.72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0808" y="4555509"/>
            <a:ext cx="202755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5" b="1">
                <a:solidFill>
                  <a:srgbClr val="FFFFFF"/>
                </a:solidFill>
                <a:latin typeface="Times New Roman"/>
                <a:cs typeface="Times New Roman"/>
              </a:rPr>
              <a:t>Tryptophane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000" spc="43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1.1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0809" y="5012707"/>
            <a:ext cx="2077085" cy="325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471295" algn="l"/>
              </a:tabLst>
            </a:pPr>
            <a:r>
              <a:rPr dirty="0" sz="2000" spc="-35" b="1">
                <a:solidFill>
                  <a:srgbClr val="FFFFFF"/>
                </a:solidFill>
                <a:latin typeface="Times New Roman"/>
                <a:cs typeface="Times New Roman"/>
              </a:rPr>
              <a:t>Valin	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dirty="0" sz="2000" spc="-1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0.57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7354" y="951754"/>
            <a:ext cx="8454390" cy="93471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just" marL="360045" marR="5080" indent="-347345">
              <a:lnSpc>
                <a:spcPct val="100000"/>
              </a:lnSpc>
              <a:buFont typeface="Wingdings"/>
              <a:buChar char=""/>
              <a:tabLst>
                <a:tab pos="360680" algn="l"/>
              </a:tabLst>
            </a:pP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Intake </a:t>
            </a:r>
            <a:r>
              <a:rPr dirty="0" b="1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sericin </a:t>
            </a:r>
            <a:r>
              <a:rPr dirty="0" b="1">
                <a:solidFill>
                  <a:srgbClr val="FFFFFF"/>
                </a:solidFill>
                <a:latin typeface="Times New Roman"/>
                <a:cs typeface="Times New Roman"/>
              </a:rPr>
              <a:t>enhances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bioavailability of Zn, </a:t>
            </a:r>
            <a:r>
              <a:rPr dirty="0" b="1">
                <a:solidFill>
                  <a:srgbClr val="FFFFFF"/>
                </a:solidFill>
                <a:latin typeface="Times New Roman"/>
                <a:cs typeface="Times New Roman"/>
              </a:rPr>
              <a:t>Fe,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Mg </a:t>
            </a:r>
            <a:r>
              <a:rPr dirty="0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Ca etc., 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Hence, </a:t>
            </a:r>
            <a:r>
              <a:rPr dirty="0" spc="-10" b="1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b="1">
                <a:solidFill>
                  <a:srgbClr val="FFFFFF"/>
                </a:solidFill>
                <a:latin typeface="Times New Roman"/>
                <a:cs typeface="Times New Roman"/>
              </a:rPr>
              <a:t>the one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of the valuable natural </a:t>
            </a:r>
            <a:r>
              <a:rPr dirty="0" spc="-10" b="1">
                <a:solidFill>
                  <a:srgbClr val="FFFFFF"/>
                </a:solidFill>
                <a:latin typeface="Times New Roman"/>
                <a:cs typeface="Times New Roman"/>
              </a:rPr>
              <a:t>ingredient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dirty="0" b="1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pc="-5" b="1">
                <a:solidFill>
                  <a:srgbClr val="FFFFFF"/>
                </a:solidFill>
                <a:latin typeface="Times New Roman"/>
                <a:cs typeface="Times New Roman"/>
              </a:rPr>
              <a:t>food  </a:t>
            </a:r>
            <a:r>
              <a:rPr dirty="0" spc="-10" b="1">
                <a:solidFill>
                  <a:srgbClr val="FFFFFF"/>
                </a:solidFill>
                <a:latin typeface="Times New Roman"/>
                <a:cs typeface="Times New Roman"/>
              </a:rPr>
              <a:t>industry.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07358" y="2331351"/>
            <a:ext cx="8455025" cy="1515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360045" marR="5080" indent="-347345">
              <a:lnSpc>
                <a:spcPct val="100000"/>
              </a:lnSpc>
              <a:buFont typeface="Wingdings"/>
              <a:buChar char=""/>
              <a:tabLst>
                <a:tab pos="360680" algn="l"/>
              </a:tabLst>
            </a:pP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Sericin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complete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protein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the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amino acids compositions </a:t>
            </a:r>
            <a:r>
              <a:rPr dirty="0" sz="2000" spc="-15" b="1">
                <a:solidFill>
                  <a:srgbClr val="FFFFFF"/>
                </a:solidFill>
                <a:latin typeface="Times New Roman"/>
                <a:cs typeface="Times New Roman"/>
              </a:rPr>
              <a:t>are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with 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appropriate proportions in line with </a:t>
            </a: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FAO/WHO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standards. Nutritional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values  of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sericin is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2 times higher than pork and 3times higher than</a:t>
            </a:r>
            <a:r>
              <a:rPr dirty="0" sz="2000" spc="-24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meat.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"/>
              </a:spcBef>
            </a:pPr>
            <a:endParaRPr sz="1650">
              <a:latin typeface="Times New Roman"/>
              <a:cs typeface="Times New Roman"/>
            </a:endParaRPr>
          </a:p>
          <a:p>
            <a:pPr marL="415925">
              <a:lnSpc>
                <a:spcPct val="100000"/>
              </a:lnSpc>
            </a:pPr>
            <a:r>
              <a:rPr dirty="0" sz="2200" spc="-5" b="1" u="heavy">
                <a:solidFill>
                  <a:srgbClr val="00FF00"/>
                </a:solidFill>
                <a:latin typeface="Times New Roman"/>
                <a:cs typeface="Times New Roman"/>
              </a:rPr>
              <a:t>Amount of Amino acid </a:t>
            </a:r>
            <a:r>
              <a:rPr dirty="0" sz="2200" spc="-10" b="1" u="heavy">
                <a:solidFill>
                  <a:srgbClr val="00FF00"/>
                </a:solidFill>
                <a:latin typeface="Times New Roman"/>
                <a:cs typeface="Times New Roman"/>
              </a:rPr>
              <a:t>present </a:t>
            </a:r>
            <a:r>
              <a:rPr dirty="0" sz="2200" spc="-5" b="1" u="heavy">
                <a:solidFill>
                  <a:srgbClr val="00FF00"/>
                </a:solidFill>
                <a:latin typeface="Times New Roman"/>
                <a:cs typeface="Times New Roman"/>
              </a:rPr>
              <a:t>in Silk </a:t>
            </a:r>
            <a:r>
              <a:rPr dirty="0" sz="2200" spc="-10" b="1" u="heavy">
                <a:solidFill>
                  <a:srgbClr val="00FF00"/>
                </a:solidFill>
                <a:latin typeface="Times New Roman"/>
                <a:cs typeface="Times New Roman"/>
              </a:rPr>
              <a:t>protein,</a:t>
            </a:r>
            <a:r>
              <a:rPr dirty="0" sz="2200" spc="35" b="1" u="heavy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 u="heavy">
                <a:solidFill>
                  <a:srgbClr val="00FF00"/>
                </a:solidFill>
                <a:latin typeface="Times New Roman"/>
                <a:cs typeface="Times New Roman"/>
              </a:rPr>
              <a:t>Sericin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2133600"/>
            <a:ext cx="6553200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7354" y="5571458"/>
            <a:ext cx="8319134" cy="8426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3530" marR="5080" indent="-290830">
              <a:lnSpc>
                <a:spcPct val="100000"/>
              </a:lnSpc>
              <a:buFont typeface="Wingdings"/>
              <a:buChar char=""/>
              <a:tabLst>
                <a:tab pos="304165" algn="l"/>
              </a:tabLst>
            </a:pPr>
            <a:r>
              <a:rPr dirty="0" sz="1800" spc="-5" b="1">
                <a:solidFill>
                  <a:srgbClr val="FFFF00"/>
                </a:solidFill>
                <a:latin typeface="Times New Roman"/>
                <a:cs typeface="Times New Roman"/>
              </a:rPr>
              <a:t>In processing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of raw silk cocoon, </a:t>
            </a:r>
            <a:r>
              <a:rPr dirty="0" sz="1800" spc="-5" b="1">
                <a:solidFill>
                  <a:srgbClr val="FFFF00"/>
                </a:solidFill>
                <a:latin typeface="Times New Roman"/>
                <a:cs typeface="Times New Roman"/>
              </a:rPr>
              <a:t>about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50,000 tons of sericin </a:t>
            </a:r>
            <a:r>
              <a:rPr dirty="0" sz="1800" spc="-10" b="1">
                <a:solidFill>
                  <a:srgbClr val="FFFF00"/>
                </a:solidFill>
                <a:latin typeface="Times New Roman"/>
                <a:cs typeface="Times New Roman"/>
              </a:rPr>
              <a:t>produced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each year 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world wide, which is </a:t>
            </a:r>
            <a:r>
              <a:rPr dirty="0" sz="1800" spc="-5" b="1">
                <a:solidFill>
                  <a:srgbClr val="FFFF00"/>
                </a:solidFill>
                <a:latin typeface="Times New Roman"/>
                <a:cs typeface="Times New Roman"/>
              </a:rPr>
              <a:t>mostly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discarded</a:t>
            </a:r>
            <a:r>
              <a:rPr dirty="0" sz="1800">
                <a:solidFill>
                  <a:srgbClr val="FFFF00"/>
                </a:solidFill>
                <a:latin typeface="Times New Roman"/>
                <a:cs typeface="Times New Roman"/>
              </a:rPr>
              <a:t>. </a:t>
            </a:r>
            <a:r>
              <a:rPr dirty="0" sz="1800" spc="-5">
                <a:solidFill>
                  <a:srgbClr val="FFFF00"/>
                </a:solidFill>
                <a:latin typeface="Times New Roman"/>
                <a:cs typeface="Times New Roman"/>
              </a:rPr>
              <a:t>I</a:t>
            </a:r>
            <a:r>
              <a:rPr dirty="0" sz="1800" spc="-5" b="1">
                <a:solidFill>
                  <a:srgbClr val="FFFF00"/>
                </a:solidFill>
                <a:latin typeface="Times New Roman"/>
                <a:cs typeface="Times New Roman"/>
              </a:rPr>
              <a:t>f these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sericin is </a:t>
            </a:r>
            <a:r>
              <a:rPr dirty="0" sz="1800" spc="-10" b="1">
                <a:solidFill>
                  <a:srgbClr val="FFFF00"/>
                </a:solidFill>
                <a:latin typeface="Times New Roman"/>
                <a:cs typeface="Times New Roman"/>
              </a:rPr>
              <a:t>recovered </a:t>
            </a:r>
            <a:r>
              <a:rPr dirty="0" sz="1800" spc="-5" b="1">
                <a:solidFill>
                  <a:srgbClr val="FFFF00"/>
                </a:solidFill>
                <a:latin typeface="Times New Roman"/>
                <a:cs typeface="Times New Roman"/>
              </a:rPr>
              <a:t>and recycled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it  </a:t>
            </a:r>
            <a:r>
              <a:rPr dirty="0" sz="1800" spc="5" b="1">
                <a:solidFill>
                  <a:srgbClr val="FFFF00"/>
                </a:solidFill>
                <a:latin typeface="Times New Roman"/>
                <a:cs typeface="Times New Roman"/>
              </a:rPr>
              <a:t>will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be a </a:t>
            </a:r>
            <a:r>
              <a:rPr dirty="0" sz="1800" spc="-5" b="1">
                <a:solidFill>
                  <a:srgbClr val="FFFF00"/>
                </a:solidFill>
                <a:latin typeface="Times New Roman"/>
                <a:cs typeface="Times New Roman"/>
              </a:rPr>
              <a:t>significant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economic </a:t>
            </a:r>
            <a:r>
              <a:rPr dirty="0" sz="1800" spc="-5" b="1">
                <a:solidFill>
                  <a:srgbClr val="FFFF00"/>
                </a:solidFill>
                <a:latin typeface="Times New Roman"/>
                <a:cs typeface="Times New Roman"/>
              </a:rPr>
              <a:t>and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social Benefit</a:t>
            </a:r>
            <a:r>
              <a:rPr dirty="0" sz="1800" spc="-105" b="1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00"/>
                </a:solidFill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7354" y="846107"/>
            <a:ext cx="8453120" cy="11169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just" marL="360045" marR="5080" indent="-347345">
              <a:lnSpc>
                <a:spcPct val="100000"/>
              </a:lnSpc>
              <a:buFont typeface="Wingdings"/>
              <a:buChar char=""/>
              <a:tabLst>
                <a:tab pos="360680" algn="l"/>
              </a:tabLst>
            </a:pP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Due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soluble and Biodegradable characteristics,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silk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sericin has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its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bright  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prospect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tonics and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cosmetic </a:t>
            </a:r>
            <a:r>
              <a:rPr dirty="0" sz="1800" spc="-15" b="1">
                <a:solidFill>
                  <a:srgbClr val="FFFFFF"/>
                </a:solidFill>
                <a:latin typeface="Times New Roman"/>
                <a:cs typeface="Times New Roman"/>
              </a:rPr>
              <a:t>industry. </a:t>
            </a:r>
            <a:r>
              <a:rPr dirty="0" sz="1800" spc="-20" b="1">
                <a:solidFill>
                  <a:srgbClr val="FFFFFF"/>
                </a:solidFill>
                <a:latin typeface="Times New Roman"/>
                <a:cs typeface="Times New Roman"/>
              </a:rPr>
              <a:t>Presently,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many companies and 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research 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institutions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have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been involved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in the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development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of sericin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fibroin 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biproducts,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sericin 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protein</a:t>
            </a:r>
            <a:r>
              <a:rPr dirty="0" sz="1800" spc="-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Times New Roman"/>
                <a:cs typeface="Times New Roman"/>
              </a:rPr>
              <a:t>powder.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2144" rIns="0" bIns="0" rtlCol="0" vert="horz">
            <a:spAutoFit/>
          </a:bodyPr>
          <a:lstStyle/>
          <a:p>
            <a:pPr marL="1598930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OBJECTIVES </a:t>
            </a:r>
            <a:r>
              <a:rPr dirty="0" sz="2400" b="1">
                <a:solidFill>
                  <a:srgbClr val="FFFFFF"/>
                </a:solidFill>
                <a:latin typeface="Times New Roman"/>
                <a:cs typeface="Times New Roman"/>
              </a:rPr>
              <a:t>OF THE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PRESENT</a:t>
            </a:r>
            <a:r>
              <a:rPr dirty="0" sz="2400" spc="-20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Times New Roman"/>
                <a:cs typeface="Times New Roman"/>
              </a:rPr>
              <a:t>STUDY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7815" y="1082820"/>
            <a:ext cx="8551545" cy="529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95" b="1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endParaRPr sz="2000">
              <a:latin typeface="Times New Roman"/>
              <a:cs typeface="Times New Roman"/>
            </a:endParaRPr>
          </a:p>
          <a:p>
            <a:pPr marL="363220" indent="-350520">
              <a:lnSpc>
                <a:spcPts val="2510"/>
              </a:lnSpc>
              <a:spcBef>
                <a:spcPts val="254"/>
              </a:spcBef>
              <a:buSzPct val="88636"/>
              <a:buFont typeface="Wingdings"/>
              <a:buChar char=""/>
              <a:tabLst>
                <a:tab pos="363220" algn="l"/>
                <a:tab pos="1509395" algn="l"/>
                <a:tab pos="2019935" algn="l"/>
                <a:tab pos="3306445" algn="l"/>
                <a:tab pos="3909695" algn="l"/>
                <a:tab pos="4312285" algn="l"/>
                <a:tab pos="4947920" algn="l"/>
                <a:tab pos="6066790" algn="l"/>
                <a:tab pos="7074534" algn="l"/>
                <a:tab pos="8034655" algn="l"/>
              </a:tabLst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Evaluate	the	protective	role	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of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Silk	</a:t>
            </a:r>
            <a:r>
              <a:rPr dirty="0" sz="2200" spc="-10" b="1">
                <a:solidFill>
                  <a:srgbClr val="FFFFFF"/>
                </a:solidFill>
                <a:latin typeface="Times New Roman"/>
                <a:cs typeface="Times New Roman"/>
              </a:rPr>
              <a:t>Protein,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Sericin	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against	AD-</a:t>
            </a:r>
            <a:endParaRPr sz="2200">
              <a:latin typeface="Times New Roman"/>
              <a:cs typeface="Times New Roman"/>
            </a:endParaRPr>
          </a:p>
          <a:p>
            <a:pPr marL="363220">
              <a:lnSpc>
                <a:spcPts val="2510"/>
              </a:lnSpc>
            </a:pP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induced</a:t>
            </a:r>
            <a:r>
              <a:rPr dirty="0" sz="2200" spc="-1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Rat.</a:t>
            </a:r>
            <a:endParaRPr sz="2200">
              <a:latin typeface="Times New Roman"/>
              <a:cs typeface="Times New Roman"/>
            </a:endParaRPr>
          </a:p>
          <a:p>
            <a:pPr marL="363220" marR="12065" indent="-350520">
              <a:lnSpc>
                <a:spcPts val="2380"/>
              </a:lnSpc>
              <a:spcBef>
                <a:spcPts val="960"/>
              </a:spcBef>
              <a:buSzPct val="88636"/>
              <a:buFont typeface="Wingdings"/>
              <a:buChar char=""/>
              <a:tabLst>
                <a:tab pos="363855" algn="l"/>
                <a:tab pos="1449705" algn="l"/>
                <a:tab pos="1948180" algn="l"/>
                <a:tab pos="3858260" algn="l"/>
                <a:tab pos="4961890" algn="l"/>
                <a:tab pos="5351780" algn="l"/>
                <a:tab pos="6356350" algn="l"/>
                <a:tab pos="6964680" algn="l"/>
              </a:tabLst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Observe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th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rph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metric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cha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ges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cont</a:t>
            </a:r>
            <a:r>
              <a:rPr dirty="0" sz="2200" spc="-45" b="1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ol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experim</a:t>
            </a:r>
            <a:r>
              <a:rPr dirty="0" sz="2200" spc="-15" b="1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2200" spc="0" b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ta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l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rats.</a:t>
            </a:r>
            <a:endParaRPr sz="2200">
              <a:latin typeface="Times New Roman"/>
              <a:cs typeface="Times New Roman"/>
            </a:endParaRPr>
          </a:p>
          <a:p>
            <a:pPr marL="363220" indent="-350520">
              <a:lnSpc>
                <a:spcPts val="2525"/>
              </a:lnSpc>
              <a:spcBef>
                <a:spcPts val="635"/>
              </a:spcBef>
              <a:buSzPct val="88636"/>
              <a:buFont typeface="Wingdings"/>
              <a:buChar char=""/>
              <a:tabLst>
                <a:tab pos="363220" algn="l"/>
              </a:tabLst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Assess</a:t>
            </a:r>
            <a:r>
              <a:rPr dirty="0" sz="2200" spc="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2200" spc="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Learning</a:t>
            </a:r>
            <a:r>
              <a:rPr dirty="0" sz="2200" spc="409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200" spc="4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Memory</a:t>
            </a:r>
            <a:r>
              <a:rPr dirty="0" sz="2200" spc="42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efficiency</a:t>
            </a:r>
            <a:r>
              <a:rPr dirty="0" sz="2200" spc="409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by</a:t>
            </a:r>
            <a:r>
              <a:rPr dirty="0" sz="2200" spc="4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water</a:t>
            </a:r>
            <a:r>
              <a:rPr dirty="0" sz="2200" spc="4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Morris</a:t>
            </a:r>
            <a:r>
              <a:rPr dirty="0" sz="2000" spc="3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Water</a:t>
            </a:r>
            <a:endParaRPr sz="2000">
              <a:latin typeface="Times New Roman"/>
              <a:cs typeface="Times New Roman"/>
            </a:endParaRPr>
          </a:p>
          <a:p>
            <a:pPr marL="363220">
              <a:lnSpc>
                <a:spcPts val="2285"/>
              </a:lnSpc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Maze</a:t>
            </a:r>
            <a:r>
              <a:rPr dirty="0" sz="2000" spc="-1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40" b="1">
                <a:solidFill>
                  <a:srgbClr val="FFFFFF"/>
                </a:solidFill>
                <a:latin typeface="Times New Roman"/>
                <a:cs typeface="Times New Roman"/>
              </a:rPr>
              <a:t>Test.</a:t>
            </a:r>
            <a:endParaRPr sz="2000">
              <a:latin typeface="Times New Roman"/>
              <a:cs typeface="Times New Roman"/>
            </a:endParaRPr>
          </a:p>
          <a:p>
            <a:pPr marL="363220" indent="-350520">
              <a:lnSpc>
                <a:spcPts val="2510"/>
              </a:lnSpc>
              <a:spcBef>
                <a:spcPts val="650"/>
              </a:spcBef>
              <a:buSzPct val="88636"/>
              <a:buFont typeface="Wingdings"/>
              <a:buChar char=""/>
              <a:tabLst>
                <a:tab pos="363855" algn="l"/>
              </a:tabLst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Investigate</a:t>
            </a:r>
            <a:r>
              <a:rPr dirty="0" sz="2200" spc="4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2200" spc="4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imes New Roman"/>
                <a:cs typeface="Times New Roman"/>
              </a:rPr>
              <a:t>effect</a:t>
            </a:r>
            <a:r>
              <a:rPr dirty="0" sz="2200" spc="4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200" spc="4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Sericin</a:t>
            </a:r>
            <a:r>
              <a:rPr dirty="0" sz="2200" spc="4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dirty="0" sz="2200" spc="4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cholinergic</a:t>
            </a:r>
            <a:r>
              <a:rPr dirty="0" sz="2200" spc="4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neurotransmitters</a:t>
            </a:r>
            <a:r>
              <a:rPr dirty="0" sz="2200" spc="4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viz.,</a:t>
            </a:r>
            <a:endParaRPr sz="2200">
              <a:latin typeface="Times New Roman"/>
              <a:cs typeface="Times New Roman"/>
            </a:endParaRPr>
          </a:p>
          <a:p>
            <a:pPr marL="363220">
              <a:lnSpc>
                <a:spcPts val="2510"/>
              </a:lnSpc>
            </a:pPr>
            <a:r>
              <a:rPr dirty="0" sz="2200" spc="-10" b="1">
                <a:solidFill>
                  <a:srgbClr val="FFFFFF"/>
                </a:solidFill>
                <a:latin typeface="Times New Roman"/>
                <a:cs typeface="Times New Roman"/>
              </a:rPr>
              <a:t>ACh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2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AChE.</a:t>
            </a:r>
            <a:endParaRPr sz="2200">
              <a:latin typeface="Times New Roman"/>
              <a:cs typeface="Times New Roman"/>
            </a:endParaRPr>
          </a:p>
          <a:p>
            <a:pPr marL="363220" indent="-350520">
              <a:lnSpc>
                <a:spcPts val="2510"/>
              </a:lnSpc>
              <a:spcBef>
                <a:spcPts val="660"/>
              </a:spcBef>
              <a:buSzPct val="88636"/>
              <a:buFont typeface="Wingdings"/>
              <a:buChar char=""/>
              <a:tabLst>
                <a:tab pos="363855" algn="l"/>
                <a:tab pos="1522730" algn="l"/>
                <a:tab pos="2033270" algn="l"/>
                <a:tab pos="3100705" algn="l"/>
                <a:tab pos="3484879" algn="l"/>
                <a:tab pos="3993515" algn="l"/>
                <a:tab pos="5137150" algn="l"/>
                <a:tab pos="6435725" algn="l"/>
                <a:tab pos="7099934" algn="l"/>
              </a:tabLst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Examine	the	changes	in	the	enzymes	connected	with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Antioxidant</a:t>
            </a:r>
            <a:endParaRPr sz="2200">
              <a:latin typeface="Times New Roman"/>
              <a:cs typeface="Times New Roman"/>
            </a:endParaRPr>
          </a:p>
          <a:p>
            <a:pPr marL="363220">
              <a:lnSpc>
                <a:spcPts val="2510"/>
              </a:lnSpc>
            </a:pP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system </a:t>
            </a:r>
            <a:r>
              <a:rPr dirty="0" sz="2200" spc="-30">
                <a:solidFill>
                  <a:srgbClr val="FFFFFF"/>
                </a:solidFill>
                <a:latin typeface="Times New Roman"/>
                <a:cs typeface="Times New Roman"/>
              </a:rPr>
              <a:t>Viz.,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SOD, Catalase, </a:t>
            </a:r>
            <a:r>
              <a:rPr dirty="0" sz="2200" spc="-10" b="1">
                <a:solidFill>
                  <a:srgbClr val="FFFFFF"/>
                </a:solidFill>
                <a:latin typeface="Times New Roman"/>
                <a:cs typeface="Times New Roman"/>
              </a:rPr>
              <a:t>GR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2200" spc="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MDA.</a:t>
            </a:r>
            <a:endParaRPr sz="2200">
              <a:latin typeface="Times New Roman"/>
              <a:cs typeface="Times New Roman"/>
            </a:endParaRPr>
          </a:p>
          <a:p>
            <a:pPr marL="363220" marR="12700" indent="-350520">
              <a:lnSpc>
                <a:spcPts val="2380"/>
              </a:lnSpc>
              <a:spcBef>
                <a:spcPts val="965"/>
              </a:spcBef>
              <a:buSzPct val="88636"/>
              <a:buFont typeface="Wingdings"/>
              <a:buChar char=""/>
              <a:tabLst>
                <a:tab pos="363855" algn="l"/>
                <a:tab pos="1178560" algn="l"/>
                <a:tab pos="1679575" algn="l"/>
                <a:tab pos="3254375" algn="l"/>
                <a:tab pos="4361180" algn="l"/>
                <a:tab pos="4739005" algn="l"/>
                <a:tab pos="5796915" algn="l"/>
                <a:tab pos="6781800" algn="l"/>
                <a:tab pos="7176134" algn="l"/>
                <a:tab pos="8127365" algn="l"/>
              </a:tabLst>
            </a:pP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St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dy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he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Histol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gical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25" b="1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2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ele</a:t>
            </a:r>
            <a:r>
              <a:rPr dirty="0" sz="2200" spc="-15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ted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regi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ns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2200" spc="-15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ntrol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experimental groups </a:t>
            </a:r>
            <a:r>
              <a:rPr dirty="0" sz="220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200" spc="-5">
                <a:solidFill>
                  <a:srgbClr val="FFFFFF"/>
                </a:solidFill>
                <a:latin typeface="Times New Roman"/>
                <a:cs typeface="Times New Roman"/>
              </a:rPr>
              <a:t>Rats.</a:t>
            </a:r>
            <a:endParaRPr sz="2200">
              <a:latin typeface="Times New Roman"/>
              <a:cs typeface="Times New Roman"/>
            </a:endParaRPr>
          </a:p>
          <a:p>
            <a:pPr marL="12700" marR="10795" indent="914400">
              <a:lnSpc>
                <a:spcPts val="2380"/>
              </a:lnSpc>
              <a:spcBef>
                <a:spcPts val="920"/>
              </a:spcBef>
            </a:pP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And finally 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200" spc="-10" b="1">
                <a:solidFill>
                  <a:srgbClr val="FFFFFF"/>
                </a:solidFill>
                <a:latin typeface="Times New Roman"/>
                <a:cs typeface="Times New Roman"/>
              </a:rPr>
              <a:t>correlate 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these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changes to 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overall behavior </a:t>
            </a:r>
            <a:r>
              <a:rPr dirty="0" sz="2200" spc="-15" b="1">
                <a:solidFill>
                  <a:srgbClr val="FFFFFF"/>
                </a:solidFill>
                <a:latin typeface="Times New Roman"/>
                <a:cs typeface="Times New Roman"/>
              </a:rPr>
              <a:t>of 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rat and to assess the </a:t>
            </a:r>
            <a:r>
              <a:rPr dirty="0" sz="2200" spc="-10" b="1">
                <a:solidFill>
                  <a:srgbClr val="FFFFFF"/>
                </a:solidFill>
                <a:latin typeface="Times New Roman"/>
                <a:cs typeface="Times New Roman"/>
              </a:rPr>
              <a:t>anti-</a:t>
            </a:r>
            <a:r>
              <a:rPr dirty="0" sz="2200" spc="-10" b="1">
                <a:solidFill>
                  <a:srgbClr val="FFFFFF"/>
                </a:solidFill>
                <a:latin typeface="Times New Roman"/>
                <a:cs typeface="Times New Roman"/>
              </a:rPr>
              <a:t>Alzheimer’s </a:t>
            </a:r>
            <a:r>
              <a:rPr dirty="0" sz="2200" spc="-10" b="1">
                <a:solidFill>
                  <a:srgbClr val="FFFFFF"/>
                </a:solidFill>
                <a:latin typeface="Times New Roman"/>
                <a:cs typeface="Times New Roman"/>
              </a:rPr>
              <a:t>properties </a:t>
            </a:r>
            <a:r>
              <a:rPr dirty="0" sz="2200" b="1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200" spc="2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FFFFFF"/>
                </a:solidFill>
                <a:latin typeface="Times New Roman"/>
                <a:cs typeface="Times New Roman"/>
              </a:rPr>
              <a:t>Sericin.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0981" y="1199287"/>
            <a:ext cx="2717800" cy="1680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4483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Male Albino</a:t>
            </a:r>
            <a:r>
              <a:rPr dirty="0" sz="2000" spc="-2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Rat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48069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Three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months</a:t>
            </a:r>
            <a:r>
              <a:rPr dirty="0" sz="2000" spc="-8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old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48069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160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±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20</a:t>
            </a:r>
            <a:r>
              <a:rPr dirty="0" sz="200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grams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48069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D-Galactose</a:t>
            </a:r>
            <a:r>
              <a:rPr dirty="0" sz="20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(D-Gal)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0671" y="1199287"/>
            <a:ext cx="3502025" cy="530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25450" indent="-41275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Animal</a:t>
            </a:r>
            <a:r>
              <a:rPr dirty="0" sz="200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model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Age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000" spc="-1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Rat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spc="-20" b="1">
                <a:solidFill>
                  <a:srgbClr val="FFFFFF"/>
                </a:solidFill>
                <a:latin typeface="Times New Roman"/>
                <a:cs typeface="Times New Roman"/>
              </a:rPr>
              <a:t>Weight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2000" spc="-10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Rat</a:t>
            </a:r>
            <a:endParaRPr sz="2000">
              <a:latin typeface="Times New Roman"/>
              <a:cs typeface="Times New Roman"/>
            </a:endParaRPr>
          </a:p>
          <a:p>
            <a:pPr marL="425450" marR="409575" indent="-412750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Chemical agents used</a:t>
            </a:r>
            <a:r>
              <a:rPr dirty="0" sz="2000" spc="-1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for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Induction of AD in</a:t>
            </a:r>
            <a:r>
              <a:rPr dirty="0" sz="2000" spc="-229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Rat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Route of</a:t>
            </a:r>
            <a:r>
              <a:rPr dirty="0" sz="2000" spc="-22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Administration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spc="-45" b="1">
                <a:solidFill>
                  <a:srgbClr val="FFFFFF"/>
                </a:solidFill>
                <a:latin typeface="Times New Roman"/>
                <a:cs typeface="Times New Roman"/>
              </a:rPr>
              <a:t>Test</a:t>
            </a:r>
            <a:r>
              <a:rPr dirty="0" sz="2000" spc="-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substance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Route of</a:t>
            </a:r>
            <a:r>
              <a:rPr dirty="0" sz="2000" spc="-2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Administration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Tissue</a:t>
            </a:r>
            <a:r>
              <a:rPr dirty="0" sz="2000" spc="-1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selected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Regions</a:t>
            </a:r>
            <a:r>
              <a:rPr dirty="0" sz="2000" spc="3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selected</a:t>
            </a:r>
            <a:endParaRPr sz="2000">
              <a:latin typeface="Times New Roman"/>
              <a:cs typeface="Times New Roman"/>
            </a:endParaRPr>
          </a:p>
          <a:p>
            <a:pPr marL="355600" marR="62103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Isolation of tissues for  Biochemical</a:t>
            </a:r>
            <a:r>
              <a:rPr dirty="0" sz="20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estimation</a:t>
            </a:r>
            <a:endParaRPr sz="20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355600" algn="l"/>
                <a:tab pos="3412490" algn="l"/>
              </a:tabLst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dirty="0" sz="1800" spc="-15" b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stit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tion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dirty="0" sz="1800" spc="-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z="1800" spc="-15" b="1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imal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dirty="0" sz="1800" spc="5" b="1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Committee. Resolution</a:t>
            </a:r>
            <a:r>
              <a:rPr dirty="0" sz="1800" spc="-9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No.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60981" y="3292102"/>
            <a:ext cx="5327015" cy="3212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8069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Intraperitoneal injection</a:t>
            </a:r>
            <a:r>
              <a:rPr dirty="0" sz="2000" spc="-14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(IP)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48069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Silk Protein,</a:t>
            </a:r>
            <a:r>
              <a:rPr dirty="0" sz="2000" spc="-8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Sericin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48069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Oral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  <a:tabLst>
                <a:tab pos="48069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Brain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8069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Cerebral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cortex (CC)  &amp; Hippocampus</a:t>
            </a:r>
            <a:r>
              <a:rPr dirty="0" sz="2000" spc="-11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(HC)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544830" algn="l"/>
                <a:tab pos="1577975" algn="l"/>
              </a:tabLst>
            </a:pP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:	</a:t>
            </a:r>
            <a:r>
              <a:rPr dirty="0" sz="2000" spc="10" b="1">
                <a:solidFill>
                  <a:srgbClr val="FFFFFF"/>
                </a:solidFill>
                <a:latin typeface="Times New Roman"/>
                <a:cs typeface="Times New Roman"/>
              </a:rPr>
              <a:t>60</a:t>
            </a:r>
            <a:r>
              <a:rPr dirty="0" baseline="25641" sz="1950" spc="15" b="1">
                <a:solidFill>
                  <a:srgbClr val="FFFFFF"/>
                </a:solidFill>
                <a:latin typeface="Times New Roman"/>
                <a:cs typeface="Times New Roman"/>
              </a:rPr>
              <a:t>th   </a:t>
            </a:r>
            <a:r>
              <a:rPr dirty="0" baseline="25641" sz="1950" spc="46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day	and  </a:t>
            </a:r>
            <a:r>
              <a:rPr dirty="0" sz="2000" spc="10" b="1">
                <a:solidFill>
                  <a:srgbClr val="FFFFFF"/>
                </a:solidFill>
                <a:latin typeface="Times New Roman"/>
                <a:cs typeface="Times New Roman"/>
              </a:rPr>
              <a:t>90</a:t>
            </a:r>
            <a:r>
              <a:rPr dirty="0" baseline="25641" sz="1950" spc="15" b="1">
                <a:solidFill>
                  <a:srgbClr val="FFFFFF"/>
                </a:solidFill>
                <a:latin typeface="Times New Roman"/>
                <a:cs typeface="Times New Roman"/>
              </a:rPr>
              <a:t>th</a:t>
            </a:r>
            <a:r>
              <a:rPr dirty="0" baseline="25641" sz="1950" spc="-1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day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"/>
              </a:spcBef>
            </a:pPr>
            <a:endParaRPr sz="2050">
              <a:latin typeface="Times New Roman"/>
              <a:cs typeface="Times New Roman"/>
            </a:endParaRPr>
          </a:p>
          <a:p>
            <a:pPr marL="53721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04/(i)/a/CPCSEA/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IAEC/ SVU/</a:t>
            </a:r>
            <a:r>
              <a:rPr dirty="0" sz="1800" spc="-5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FFFFFF"/>
                </a:solidFill>
                <a:latin typeface="Times New Roman"/>
                <a:cs typeface="Times New Roman"/>
              </a:rPr>
              <a:t>KY-KPR/</a:t>
            </a:r>
            <a:endParaRPr sz="1800">
              <a:latin typeface="Times New Roman"/>
              <a:cs typeface="Times New Roman"/>
            </a:endParaRPr>
          </a:p>
          <a:p>
            <a:pPr marL="480695">
              <a:lnSpc>
                <a:spcPct val="100000"/>
              </a:lnSpc>
            </a:pPr>
            <a:r>
              <a:rPr dirty="0" sz="1800" spc="-10" b="1">
                <a:solidFill>
                  <a:srgbClr val="FFFFFF"/>
                </a:solidFill>
                <a:latin typeface="Times New Roman"/>
                <a:cs typeface="Times New Roman"/>
              </a:rPr>
              <a:t>Dt.28-03-2011.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05000" y="609600"/>
            <a:ext cx="4572000" cy="457200"/>
          </a:xfrm>
          <a:custGeom>
            <a:avLst/>
            <a:gdLst/>
            <a:ahLst/>
            <a:cxnLst/>
            <a:rect l="l" t="t" r="r" b="b"/>
            <a:pathLst>
              <a:path w="4572000" h="457200">
                <a:moveTo>
                  <a:pt x="0" y="457200"/>
                </a:moveTo>
                <a:lnTo>
                  <a:pt x="4572000" y="457200"/>
                </a:lnTo>
                <a:lnTo>
                  <a:pt x="4572000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05000" y="609600"/>
            <a:ext cx="4572000" cy="436245"/>
          </a:xfrm>
          <a:prstGeom prst="rect"/>
          <a:solidFill>
            <a:srgbClr val="FFFFFF"/>
          </a:solidFill>
          <a:ln w="25400">
            <a:solidFill>
              <a:srgbClr val="0E6EC5"/>
            </a:solidFill>
          </a:ln>
        </p:spPr>
        <p:txBody>
          <a:bodyPr wrap="square" lIns="0" tIns="22225" rIns="0" bIns="0" rtlCol="0" vert="horz">
            <a:spAutoFit/>
          </a:bodyPr>
          <a:lstStyle/>
          <a:p>
            <a:pPr marL="377825">
              <a:lnSpc>
                <a:spcPct val="100000"/>
              </a:lnSpc>
              <a:spcBef>
                <a:spcPts val="175"/>
              </a:spcBef>
            </a:pPr>
            <a:r>
              <a:rPr dirty="0" sz="2400" spc="-25" b="1" u="heavy">
                <a:solidFill>
                  <a:srgbClr val="006FC0"/>
                </a:solidFill>
                <a:latin typeface="Times New Roman"/>
                <a:cs typeface="Times New Roman"/>
              </a:rPr>
              <a:t>MATERIALS </a:t>
            </a:r>
            <a:r>
              <a:rPr dirty="0" sz="2400" b="1" u="heavy">
                <a:solidFill>
                  <a:srgbClr val="006FC0"/>
                </a:solidFill>
                <a:latin typeface="Times New Roman"/>
                <a:cs typeface="Times New Roman"/>
              </a:rPr>
              <a:t>&amp;</a:t>
            </a:r>
            <a:r>
              <a:rPr dirty="0" sz="2400" spc="5" b="1" u="heavy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 u="heavy">
                <a:solidFill>
                  <a:srgbClr val="006FC0"/>
                </a:solidFill>
                <a:latin typeface="Times New Roman"/>
                <a:cs typeface="Times New Roman"/>
              </a:rPr>
              <a:t>METHODS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2421" y="797320"/>
            <a:ext cx="7541259" cy="7575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4765" marR="5080" indent="-12700">
              <a:lnSpc>
                <a:spcPct val="100000"/>
              </a:lnSpc>
              <a:tabLst>
                <a:tab pos="5610860" algn="l"/>
              </a:tabLst>
            </a:pPr>
            <a:r>
              <a:rPr dirty="0" sz="2400" spc="-5">
                <a:solidFill>
                  <a:srgbClr val="FFFFFF"/>
                </a:solidFill>
                <a:latin typeface="Times New Roman"/>
                <a:cs typeface="Times New Roman"/>
              </a:rPr>
              <a:t>Experimental Animal model: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Albino </a:t>
            </a:r>
            <a:r>
              <a:rPr dirty="0" sz="2400" spc="-20">
                <a:solidFill>
                  <a:srgbClr val="FFFFFF"/>
                </a:solidFill>
                <a:latin typeface="Times New Roman"/>
                <a:cs typeface="Times New Roman"/>
              </a:rPr>
              <a:t>Wistar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Strain Rat</a:t>
            </a:r>
            <a:r>
              <a:rPr dirty="0" sz="2400" spc="-3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(Male)  </a:t>
            </a:r>
            <a:r>
              <a:rPr dirty="0" sz="2400">
                <a:solidFill>
                  <a:srgbClr val="00FF00"/>
                </a:solidFill>
                <a:latin typeface="Times New Roman"/>
                <a:cs typeface="Times New Roman"/>
              </a:rPr>
              <a:t>(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04/</a:t>
            </a:r>
            <a:r>
              <a:rPr dirty="0" sz="2400" spc="5" b="1">
                <a:solidFill>
                  <a:srgbClr val="00FF00"/>
                </a:solidFill>
                <a:latin typeface="Times New Roman"/>
                <a:cs typeface="Times New Roman"/>
              </a:rPr>
              <a:t>(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i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)</a:t>
            </a:r>
            <a:r>
              <a:rPr dirty="0" sz="2400" spc="5" b="1">
                <a:solidFill>
                  <a:srgbClr val="00FF00"/>
                </a:solidFill>
                <a:latin typeface="Times New Roman"/>
                <a:cs typeface="Times New Roman"/>
              </a:rPr>
              <a:t>/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a</a:t>
            </a:r>
            <a:r>
              <a:rPr dirty="0" sz="2400" spc="-10" b="1">
                <a:solidFill>
                  <a:srgbClr val="00FF00"/>
                </a:solidFill>
                <a:latin typeface="Times New Roman"/>
                <a:cs typeface="Times New Roman"/>
              </a:rPr>
              <a:t>/</a:t>
            </a:r>
            <a:r>
              <a:rPr dirty="0" sz="2400" spc="-5" b="1">
                <a:solidFill>
                  <a:srgbClr val="00FF00"/>
                </a:solidFill>
                <a:latin typeface="Times New Roman"/>
                <a:cs typeface="Times New Roman"/>
              </a:rPr>
              <a:t>CP</a:t>
            </a:r>
            <a:r>
              <a:rPr dirty="0" sz="2400" spc="-20" b="1">
                <a:solidFill>
                  <a:srgbClr val="00FF00"/>
                </a:solidFill>
                <a:latin typeface="Times New Roman"/>
                <a:cs typeface="Times New Roman"/>
              </a:rPr>
              <a:t>C</a:t>
            </a:r>
            <a:r>
              <a:rPr dirty="0" sz="2400" spc="-5" b="1">
                <a:solidFill>
                  <a:srgbClr val="00FF00"/>
                </a:solidFill>
                <a:latin typeface="Times New Roman"/>
                <a:cs typeface="Times New Roman"/>
              </a:rPr>
              <a:t>S</a:t>
            </a:r>
            <a:r>
              <a:rPr dirty="0" sz="2400" spc="-15" b="1">
                <a:solidFill>
                  <a:srgbClr val="00FF00"/>
                </a:solidFill>
                <a:latin typeface="Times New Roman"/>
                <a:cs typeface="Times New Roman"/>
              </a:rPr>
              <a:t>E</a:t>
            </a:r>
            <a:r>
              <a:rPr dirty="0" sz="2400" spc="-5" b="1">
                <a:solidFill>
                  <a:srgbClr val="00FF00"/>
                </a:solidFill>
                <a:latin typeface="Times New Roman"/>
                <a:cs typeface="Times New Roman"/>
              </a:rPr>
              <a:t>A/</a:t>
            </a:r>
            <a:r>
              <a:rPr dirty="0" sz="2400" spc="-15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FF00"/>
                </a:solidFill>
                <a:latin typeface="Times New Roman"/>
                <a:cs typeface="Times New Roman"/>
              </a:rPr>
              <a:t>IA</a:t>
            </a:r>
            <a:r>
              <a:rPr dirty="0" sz="2400" spc="-15" b="1">
                <a:solidFill>
                  <a:srgbClr val="00FF00"/>
                </a:solidFill>
                <a:latin typeface="Times New Roman"/>
                <a:cs typeface="Times New Roman"/>
              </a:rPr>
              <a:t>E</a:t>
            </a:r>
            <a:r>
              <a:rPr dirty="0" sz="2400" spc="-5" b="1">
                <a:solidFill>
                  <a:srgbClr val="00FF00"/>
                </a:solidFill>
                <a:latin typeface="Times New Roman"/>
                <a:cs typeface="Times New Roman"/>
              </a:rPr>
              <a:t>C/</a:t>
            </a:r>
            <a:r>
              <a:rPr dirty="0" sz="2400" spc="5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>
                <a:solidFill>
                  <a:srgbClr val="00FF00"/>
                </a:solidFill>
                <a:latin typeface="Times New Roman"/>
                <a:cs typeface="Times New Roman"/>
              </a:rPr>
              <a:t>SV</a:t>
            </a:r>
            <a:r>
              <a:rPr dirty="0" sz="2400" spc="-20" b="1">
                <a:solidFill>
                  <a:srgbClr val="00FF00"/>
                </a:solidFill>
                <a:latin typeface="Times New Roman"/>
                <a:cs typeface="Times New Roman"/>
              </a:rPr>
              <a:t>U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/</a:t>
            </a:r>
            <a:r>
              <a:rPr dirty="0" sz="2400" spc="25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K</a:t>
            </a:r>
            <a:r>
              <a:rPr dirty="0" sz="2400" spc="-210" b="1">
                <a:solidFill>
                  <a:srgbClr val="00FF00"/>
                </a:solidFill>
                <a:latin typeface="Times New Roman"/>
                <a:cs typeface="Times New Roman"/>
              </a:rPr>
              <a:t>Y</a:t>
            </a:r>
            <a:r>
              <a:rPr dirty="0" sz="2400" spc="5" b="1">
                <a:solidFill>
                  <a:srgbClr val="00FF00"/>
                </a:solidFill>
                <a:latin typeface="Times New Roman"/>
                <a:cs typeface="Times New Roman"/>
              </a:rPr>
              <a:t>-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KPR/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	Dt.28-03</a:t>
            </a:r>
            <a:r>
              <a:rPr dirty="0" sz="2400" spc="5" b="1">
                <a:solidFill>
                  <a:srgbClr val="00FF00"/>
                </a:solidFill>
                <a:latin typeface="Times New Roman"/>
                <a:cs typeface="Times New Roman"/>
              </a:rPr>
              <a:t>-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20</a:t>
            </a:r>
            <a:r>
              <a:rPr dirty="0" sz="2400" spc="-135" b="1">
                <a:solidFill>
                  <a:srgbClr val="00FF00"/>
                </a:solidFill>
                <a:latin typeface="Times New Roman"/>
                <a:cs typeface="Times New Roman"/>
              </a:rPr>
              <a:t>1</a:t>
            </a:r>
            <a:r>
              <a:rPr dirty="0" sz="2400" b="1">
                <a:solidFill>
                  <a:srgbClr val="00FF00"/>
                </a:solidFill>
                <a:latin typeface="Times New Roman"/>
                <a:cs typeface="Times New Roman"/>
              </a:rPr>
              <a:t>1</a:t>
            </a:r>
            <a:r>
              <a:rPr dirty="0" sz="2400">
                <a:solidFill>
                  <a:srgbClr val="00FF00"/>
                </a:solidFill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905000"/>
            <a:ext cx="7924800" cy="4248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6600" y="609600"/>
            <a:ext cx="1447800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34000" y="4800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114300"/>
                </a:moveTo>
                <a:lnTo>
                  <a:pt x="0" y="114300"/>
                </a:lnTo>
                <a:lnTo>
                  <a:pt x="114300" y="228600"/>
                </a:lnTo>
                <a:lnTo>
                  <a:pt x="228600" y="114300"/>
                </a:lnTo>
                <a:close/>
              </a:path>
              <a:path w="228600" h="228600">
                <a:moveTo>
                  <a:pt x="171450" y="0"/>
                </a:moveTo>
                <a:lnTo>
                  <a:pt x="57150" y="0"/>
                </a:lnTo>
                <a:lnTo>
                  <a:pt x="57150" y="114300"/>
                </a:lnTo>
                <a:lnTo>
                  <a:pt x="171450" y="114300"/>
                </a:lnTo>
                <a:lnTo>
                  <a:pt x="171450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34000" y="4800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300"/>
                </a:moveTo>
                <a:lnTo>
                  <a:pt x="57150" y="114300"/>
                </a:lnTo>
                <a:lnTo>
                  <a:pt x="57150" y="0"/>
                </a:lnTo>
                <a:lnTo>
                  <a:pt x="171450" y="0"/>
                </a:lnTo>
                <a:lnTo>
                  <a:pt x="171450" y="114300"/>
                </a:lnTo>
                <a:lnTo>
                  <a:pt x="228600" y="114300"/>
                </a:lnTo>
                <a:lnTo>
                  <a:pt x="114300" y="228600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9039" y="4382394"/>
            <a:ext cx="4026535" cy="297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Add 90%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Ethanol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to precipitate the</a:t>
            </a:r>
            <a:r>
              <a:rPr dirty="0" sz="18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Sericin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257800" y="18288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304800" y="228600"/>
                </a:moveTo>
                <a:lnTo>
                  <a:pt x="0" y="228600"/>
                </a:lnTo>
                <a:lnTo>
                  <a:pt x="152400" y="381000"/>
                </a:lnTo>
                <a:lnTo>
                  <a:pt x="304800" y="228600"/>
                </a:lnTo>
                <a:close/>
              </a:path>
              <a:path w="304800" h="381000">
                <a:moveTo>
                  <a:pt x="228600" y="0"/>
                </a:moveTo>
                <a:lnTo>
                  <a:pt x="76200" y="0"/>
                </a:lnTo>
                <a:lnTo>
                  <a:pt x="76200" y="228600"/>
                </a:lnTo>
                <a:lnTo>
                  <a:pt x="228600" y="228600"/>
                </a:lnTo>
                <a:lnTo>
                  <a:pt x="228600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57800" y="18288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228600"/>
                </a:moveTo>
                <a:lnTo>
                  <a:pt x="76200" y="228600"/>
                </a:lnTo>
                <a:lnTo>
                  <a:pt x="76200" y="0"/>
                </a:lnTo>
                <a:lnTo>
                  <a:pt x="228600" y="0"/>
                </a:lnTo>
                <a:lnTo>
                  <a:pt x="228600" y="228600"/>
                </a:lnTo>
                <a:lnTo>
                  <a:pt x="304800" y="228600"/>
                </a:lnTo>
                <a:lnTo>
                  <a:pt x="152400" y="381000"/>
                </a:lnTo>
                <a:lnTo>
                  <a:pt x="0" y="2286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334000" y="25908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228600" y="190500"/>
                </a:moveTo>
                <a:lnTo>
                  <a:pt x="0" y="190500"/>
                </a:lnTo>
                <a:lnTo>
                  <a:pt x="114300" y="304800"/>
                </a:lnTo>
                <a:lnTo>
                  <a:pt x="228600" y="190500"/>
                </a:lnTo>
                <a:close/>
              </a:path>
              <a:path w="228600" h="304800">
                <a:moveTo>
                  <a:pt x="171450" y="0"/>
                </a:moveTo>
                <a:lnTo>
                  <a:pt x="57150" y="0"/>
                </a:lnTo>
                <a:lnTo>
                  <a:pt x="57150" y="190500"/>
                </a:lnTo>
                <a:lnTo>
                  <a:pt x="171450" y="190500"/>
                </a:lnTo>
                <a:lnTo>
                  <a:pt x="171450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334000" y="25908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0" y="190500"/>
                </a:moveTo>
                <a:lnTo>
                  <a:pt x="57150" y="190500"/>
                </a:lnTo>
                <a:lnTo>
                  <a:pt x="57150" y="0"/>
                </a:lnTo>
                <a:lnTo>
                  <a:pt x="171450" y="0"/>
                </a:lnTo>
                <a:lnTo>
                  <a:pt x="171450" y="190500"/>
                </a:lnTo>
                <a:lnTo>
                  <a:pt x="228600" y="190500"/>
                </a:lnTo>
                <a:lnTo>
                  <a:pt x="114300" y="304800"/>
                </a:lnTo>
                <a:lnTo>
                  <a:pt x="0" y="1905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r" marL="2387600" marR="1345565">
              <a:lnSpc>
                <a:spcPct val="100000"/>
              </a:lnSpc>
            </a:pPr>
            <a:r>
              <a:rPr dirty="0"/>
              <a:t>Ser</a:t>
            </a:r>
            <a:r>
              <a:rPr dirty="0" spc="5"/>
              <a:t>i</a:t>
            </a:r>
            <a:r>
              <a:rPr dirty="0"/>
              <a:t>c</a:t>
            </a:r>
            <a:r>
              <a:rPr dirty="0" spc="5"/>
              <a:t>i</a:t>
            </a:r>
            <a:r>
              <a:rPr dirty="0" spc="-5"/>
              <a:t>n</a:t>
            </a:r>
          </a:p>
          <a:p>
            <a:pPr marL="8093709">
              <a:lnSpc>
                <a:spcPct val="100000"/>
              </a:lnSpc>
              <a:spcBef>
                <a:spcPts val="150"/>
              </a:spcBef>
            </a:pPr>
            <a:r>
              <a:rPr dirty="0">
                <a:solidFill>
                  <a:srgbClr val="00FF00"/>
                </a:solidFill>
              </a:rPr>
              <a:t>F</a:t>
            </a:r>
            <a:r>
              <a:rPr dirty="0" spc="5">
                <a:solidFill>
                  <a:srgbClr val="00FF00"/>
                </a:solidFill>
              </a:rPr>
              <a:t>i</a:t>
            </a:r>
            <a:r>
              <a:rPr dirty="0">
                <a:solidFill>
                  <a:srgbClr val="00FF00"/>
                </a:solidFill>
              </a:rPr>
              <a:t>b</a:t>
            </a:r>
            <a:r>
              <a:rPr dirty="0" spc="-40">
                <a:solidFill>
                  <a:srgbClr val="00FF00"/>
                </a:solidFill>
              </a:rPr>
              <a:t>r</a:t>
            </a:r>
            <a:r>
              <a:rPr dirty="0">
                <a:solidFill>
                  <a:srgbClr val="00FF00"/>
                </a:solidFill>
              </a:rPr>
              <a:t>oin</a:t>
            </a:r>
          </a:p>
          <a:p>
            <a:pPr marL="2387600">
              <a:lnSpc>
                <a:spcPct val="100000"/>
              </a:lnSpc>
            </a:pPr>
          </a:p>
          <a:p>
            <a:pPr algn="r" marL="2387600" marR="211454">
              <a:lnSpc>
                <a:spcPts val="1980"/>
              </a:lnSpc>
              <a:spcBef>
                <a:spcPts val="1170"/>
              </a:spcBef>
            </a:pPr>
            <a:r>
              <a:rPr dirty="0" spc="-5" b="0">
                <a:solidFill>
                  <a:srgbClr val="FFFFFF"/>
                </a:solidFill>
                <a:latin typeface="Times New Roman"/>
                <a:cs typeface="Times New Roman"/>
              </a:rPr>
              <a:t>Degumming</a:t>
            </a:r>
            <a:r>
              <a:rPr dirty="0" spc="-70" b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FFFFFF"/>
                </a:solidFill>
                <a:latin typeface="Times New Roman"/>
                <a:cs typeface="Times New Roman"/>
              </a:rPr>
              <a:t>Process</a:t>
            </a:r>
          </a:p>
          <a:p>
            <a:pPr marL="3299460">
              <a:lnSpc>
                <a:spcPts val="1980"/>
              </a:lnSpc>
            </a:pPr>
            <a:r>
              <a:rPr dirty="0" b="0">
                <a:solidFill>
                  <a:srgbClr val="FFFFFF"/>
                </a:solidFill>
                <a:latin typeface="Times New Roman"/>
                <a:cs typeface="Times New Roman"/>
              </a:rPr>
              <a:t>Auto clave 120 </a:t>
            </a:r>
            <a:r>
              <a:rPr dirty="0" baseline="25462" sz="1800" b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dirty="0" sz="1800" b="0">
                <a:solidFill>
                  <a:srgbClr val="FFFFFF"/>
                </a:solidFill>
                <a:latin typeface="Times New Roman"/>
                <a:cs typeface="Times New Roman"/>
              </a:rPr>
              <a:t>C  for 3</a:t>
            </a:r>
            <a:r>
              <a:rPr dirty="0" sz="1800" spc="-105" b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0">
                <a:solidFill>
                  <a:srgbClr val="FFFFFF"/>
                </a:solidFill>
                <a:latin typeface="Times New Roman"/>
                <a:cs typeface="Times New Roman"/>
              </a:rPr>
              <a:t>time</a:t>
            </a:r>
            <a:endParaRPr sz="1800">
              <a:latin typeface="Times New Roman"/>
              <a:cs typeface="Times New Roman"/>
            </a:endParaRPr>
          </a:p>
          <a:p>
            <a:pPr marL="2400300" marR="1931670" indent="396240">
              <a:lnSpc>
                <a:spcPts val="6000"/>
              </a:lnSpc>
              <a:spcBef>
                <a:spcPts val="240"/>
              </a:spcBef>
            </a:pPr>
            <a:r>
              <a:rPr dirty="0" b="0">
                <a:solidFill>
                  <a:srgbClr val="FFFFFF"/>
                </a:solidFill>
                <a:latin typeface="Times New Roman"/>
                <a:cs typeface="Times New Roman"/>
              </a:rPr>
              <a:t>Separation of liquid and filament particles  Concentration of liquid by using Rota</a:t>
            </a:r>
            <a:r>
              <a:rPr dirty="0" spc="-100" b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FFFFFF"/>
                </a:solidFill>
                <a:latin typeface="Times New Roman"/>
                <a:cs typeface="Times New Roman"/>
              </a:rPr>
              <a:t>evaporator</a:t>
            </a:r>
          </a:p>
        </p:txBody>
      </p:sp>
      <p:sp>
        <p:nvSpPr>
          <p:cNvPr id="11" name="object 11"/>
          <p:cNvSpPr/>
          <p:nvPr/>
        </p:nvSpPr>
        <p:spPr>
          <a:xfrm>
            <a:off x="5257800" y="4114800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304800" y="114300"/>
                </a:moveTo>
                <a:lnTo>
                  <a:pt x="0" y="114300"/>
                </a:lnTo>
                <a:lnTo>
                  <a:pt x="152400" y="228600"/>
                </a:lnTo>
                <a:lnTo>
                  <a:pt x="304800" y="114300"/>
                </a:lnTo>
                <a:close/>
              </a:path>
              <a:path w="304800" h="228600">
                <a:moveTo>
                  <a:pt x="228600" y="0"/>
                </a:moveTo>
                <a:lnTo>
                  <a:pt x="76200" y="0"/>
                </a:lnTo>
                <a:lnTo>
                  <a:pt x="76200" y="114300"/>
                </a:lnTo>
                <a:lnTo>
                  <a:pt x="228600" y="114300"/>
                </a:lnTo>
                <a:lnTo>
                  <a:pt x="228600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57800" y="4114800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0" y="114300"/>
                </a:moveTo>
                <a:lnTo>
                  <a:pt x="76200" y="114300"/>
                </a:lnTo>
                <a:lnTo>
                  <a:pt x="76200" y="0"/>
                </a:lnTo>
                <a:lnTo>
                  <a:pt x="228600" y="0"/>
                </a:lnTo>
                <a:lnTo>
                  <a:pt x="228600" y="114300"/>
                </a:lnTo>
                <a:lnTo>
                  <a:pt x="304800" y="114300"/>
                </a:lnTo>
                <a:lnTo>
                  <a:pt x="152400" y="228600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34000" y="3352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114300"/>
                </a:moveTo>
                <a:lnTo>
                  <a:pt x="0" y="114300"/>
                </a:lnTo>
                <a:lnTo>
                  <a:pt x="114300" y="228600"/>
                </a:lnTo>
                <a:lnTo>
                  <a:pt x="228600" y="114300"/>
                </a:lnTo>
                <a:close/>
              </a:path>
              <a:path w="228600" h="228600">
                <a:moveTo>
                  <a:pt x="171450" y="0"/>
                </a:moveTo>
                <a:lnTo>
                  <a:pt x="57150" y="0"/>
                </a:lnTo>
                <a:lnTo>
                  <a:pt x="57150" y="114300"/>
                </a:lnTo>
                <a:lnTo>
                  <a:pt x="171450" y="114300"/>
                </a:lnTo>
                <a:lnTo>
                  <a:pt x="171450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34000" y="3352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114300"/>
                </a:moveTo>
                <a:lnTo>
                  <a:pt x="171450" y="114300"/>
                </a:lnTo>
                <a:lnTo>
                  <a:pt x="171450" y="0"/>
                </a:lnTo>
                <a:lnTo>
                  <a:pt x="57150" y="0"/>
                </a:lnTo>
                <a:lnTo>
                  <a:pt x="57150" y="114300"/>
                </a:lnTo>
                <a:lnTo>
                  <a:pt x="0" y="114300"/>
                </a:lnTo>
                <a:lnTo>
                  <a:pt x="114300" y="228600"/>
                </a:lnTo>
                <a:lnTo>
                  <a:pt x="228600" y="1143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748536" y="6288031"/>
            <a:ext cx="4410075" cy="571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89660" marR="5080" indent="-1077595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Sericin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Powder was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collected in clean</a:t>
            </a:r>
            <a:r>
              <a:rPr dirty="0" sz="1800" spc="-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container 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and used to treat the</a:t>
            </a:r>
            <a:r>
              <a:rPr dirty="0" sz="1800" spc="-1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rats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50759" y="5068573"/>
            <a:ext cx="4900930" cy="906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1484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Sericin precipitate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was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separated by</a:t>
            </a:r>
            <a:r>
              <a:rPr dirty="0" sz="1800" spc="-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filtration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Sericin precipitate Allowed to air dry and</a:t>
            </a:r>
            <a:r>
              <a:rPr dirty="0" sz="1800" spc="-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lyophilized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334000" y="5410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114300"/>
                </a:moveTo>
                <a:lnTo>
                  <a:pt x="0" y="114300"/>
                </a:lnTo>
                <a:lnTo>
                  <a:pt x="114300" y="228600"/>
                </a:lnTo>
                <a:lnTo>
                  <a:pt x="228600" y="114300"/>
                </a:lnTo>
                <a:close/>
              </a:path>
              <a:path w="228600" h="228600">
                <a:moveTo>
                  <a:pt x="171450" y="0"/>
                </a:moveTo>
                <a:lnTo>
                  <a:pt x="57150" y="0"/>
                </a:lnTo>
                <a:lnTo>
                  <a:pt x="57150" y="114300"/>
                </a:lnTo>
                <a:lnTo>
                  <a:pt x="171450" y="114300"/>
                </a:lnTo>
                <a:lnTo>
                  <a:pt x="171450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334000" y="5410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300"/>
                </a:moveTo>
                <a:lnTo>
                  <a:pt x="57150" y="114300"/>
                </a:lnTo>
                <a:lnTo>
                  <a:pt x="57150" y="0"/>
                </a:lnTo>
                <a:lnTo>
                  <a:pt x="171450" y="0"/>
                </a:lnTo>
                <a:lnTo>
                  <a:pt x="171450" y="114300"/>
                </a:lnTo>
                <a:lnTo>
                  <a:pt x="228600" y="114300"/>
                </a:lnTo>
                <a:lnTo>
                  <a:pt x="114300" y="228600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34000" y="6019800"/>
            <a:ext cx="228600" cy="152400"/>
          </a:xfrm>
          <a:custGeom>
            <a:avLst/>
            <a:gdLst/>
            <a:ahLst/>
            <a:cxnLst/>
            <a:rect l="l" t="t" r="r" b="b"/>
            <a:pathLst>
              <a:path w="228600" h="152400">
                <a:moveTo>
                  <a:pt x="228600" y="76200"/>
                </a:moveTo>
                <a:lnTo>
                  <a:pt x="0" y="76200"/>
                </a:lnTo>
                <a:lnTo>
                  <a:pt x="114300" y="152400"/>
                </a:lnTo>
                <a:lnTo>
                  <a:pt x="228600" y="76200"/>
                </a:lnTo>
                <a:close/>
              </a:path>
              <a:path w="228600" h="152400">
                <a:moveTo>
                  <a:pt x="171450" y="0"/>
                </a:moveTo>
                <a:lnTo>
                  <a:pt x="57150" y="0"/>
                </a:lnTo>
                <a:lnTo>
                  <a:pt x="57150" y="76200"/>
                </a:lnTo>
                <a:lnTo>
                  <a:pt x="171450" y="76200"/>
                </a:lnTo>
                <a:lnTo>
                  <a:pt x="171450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334000" y="6019800"/>
            <a:ext cx="228600" cy="152400"/>
          </a:xfrm>
          <a:custGeom>
            <a:avLst/>
            <a:gdLst/>
            <a:ahLst/>
            <a:cxnLst/>
            <a:rect l="l" t="t" r="r" b="b"/>
            <a:pathLst>
              <a:path w="228600" h="152400">
                <a:moveTo>
                  <a:pt x="0" y="76200"/>
                </a:moveTo>
                <a:lnTo>
                  <a:pt x="57150" y="76200"/>
                </a:lnTo>
                <a:lnTo>
                  <a:pt x="57150" y="0"/>
                </a:lnTo>
                <a:lnTo>
                  <a:pt x="171450" y="0"/>
                </a:lnTo>
                <a:lnTo>
                  <a:pt x="171450" y="76200"/>
                </a:lnTo>
                <a:lnTo>
                  <a:pt x="228600" y="76200"/>
                </a:lnTo>
                <a:lnTo>
                  <a:pt x="114300" y="152400"/>
                </a:lnTo>
                <a:lnTo>
                  <a:pt x="0" y="76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6200" y="4876800"/>
            <a:ext cx="1981200" cy="1752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133600" y="6324600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114300" y="0"/>
                </a:moveTo>
                <a:lnTo>
                  <a:pt x="0" y="114300"/>
                </a:lnTo>
                <a:lnTo>
                  <a:pt x="114300" y="228600"/>
                </a:lnTo>
                <a:lnTo>
                  <a:pt x="114300" y="171450"/>
                </a:lnTo>
                <a:lnTo>
                  <a:pt x="304800" y="171450"/>
                </a:lnTo>
                <a:lnTo>
                  <a:pt x="304800" y="57150"/>
                </a:lnTo>
                <a:lnTo>
                  <a:pt x="114300" y="57150"/>
                </a:lnTo>
                <a:lnTo>
                  <a:pt x="114300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133600" y="6324600"/>
            <a:ext cx="304800" cy="228600"/>
          </a:xfrm>
          <a:custGeom>
            <a:avLst/>
            <a:gdLst/>
            <a:ahLst/>
            <a:cxnLst/>
            <a:rect l="l" t="t" r="r" b="b"/>
            <a:pathLst>
              <a:path w="304800" h="228600">
                <a:moveTo>
                  <a:pt x="114300" y="228600"/>
                </a:moveTo>
                <a:lnTo>
                  <a:pt x="114300" y="171450"/>
                </a:lnTo>
                <a:lnTo>
                  <a:pt x="304800" y="171450"/>
                </a:lnTo>
                <a:lnTo>
                  <a:pt x="304800" y="57150"/>
                </a:lnTo>
                <a:lnTo>
                  <a:pt x="114300" y="57150"/>
                </a:lnTo>
                <a:lnTo>
                  <a:pt x="114300" y="0"/>
                </a:lnTo>
                <a:lnTo>
                  <a:pt x="0" y="114300"/>
                </a:lnTo>
                <a:lnTo>
                  <a:pt x="114300" y="2286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67600" y="4114800"/>
            <a:ext cx="1524000" cy="190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571340" y="6137648"/>
            <a:ext cx="1467485" cy="4470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36575" marR="5080" indent="-52451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Sericin Dissolved</a:t>
            </a:r>
            <a:r>
              <a:rPr dirty="0" sz="1400" spc="-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in  </a:t>
            </a:r>
            <a:r>
              <a:rPr dirty="0" sz="1400" spc="-5">
                <a:solidFill>
                  <a:srgbClr val="FFFFFF"/>
                </a:solidFill>
                <a:latin typeface="Times New Roman"/>
                <a:cs typeface="Times New Roman"/>
              </a:rPr>
              <a:t>water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9405" y="4385443"/>
            <a:ext cx="1484630" cy="3854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Identification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Sericin  </a:t>
            </a:r>
            <a:r>
              <a:rPr dirty="0" sz="1200">
                <a:solidFill>
                  <a:srgbClr val="FFFFFF"/>
                </a:solidFill>
                <a:latin typeface="Times New Roman"/>
                <a:cs typeface="Times New Roman"/>
              </a:rPr>
              <a:t>by </a:t>
            </a:r>
            <a:r>
              <a:rPr dirty="0" sz="1200" spc="-5">
                <a:solidFill>
                  <a:srgbClr val="FFFFFF"/>
                </a:solidFill>
                <a:latin typeface="Times New Roman"/>
                <a:cs typeface="Times New Roman"/>
              </a:rPr>
              <a:t>SDS</a:t>
            </a:r>
            <a:r>
              <a:rPr dirty="0" sz="1200" spc="-10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-30">
                <a:solidFill>
                  <a:srgbClr val="FFFFFF"/>
                </a:solidFill>
                <a:latin typeface="Times New Roman"/>
                <a:cs typeface="Times New Roman"/>
              </a:rPr>
              <a:t>PAGE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0" y="517998"/>
            <a:ext cx="6705600" cy="1234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346960" y="50292"/>
            <a:ext cx="4727447" cy="4968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410967" y="30480"/>
            <a:ext cx="4655820" cy="5989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11720" y="76196"/>
            <a:ext cx="4598679" cy="3693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411720" y="76196"/>
            <a:ext cx="4598670" cy="369570"/>
          </a:xfrm>
          <a:prstGeom prst="rect"/>
          <a:ln w="9524">
            <a:solidFill>
              <a:srgbClr val="0072A0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200"/>
              </a:spcBef>
            </a:pPr>
            <a:r>
              <a:rPr dirty="0" sz="1800" spc="-10" b="1">
                <a:solidFill>
                  <a:srgbClr val="6F2F9F"/>
                </a:solidFill>
                <a:latin typeface="Constantia"/>
                <a:cs typeface="Constantia"/>
              </a:rPr>
              <a:t>Extraction </a:t>
            </a:r>
            <a:r>
              <a:rPr dirty="0" sz="1800" b="1">
                <a:solidFill>
                  <a:srgbClr val="6F2F9F"/>
                </a:solidFill>
                <a:latin typeface="Constantia"/>
                <a:cs typeface="Constantia"/>
              </a:rPr>
              <a:t>of </a:t>
            </a:r>
            <a:r>
              <a:rPr dirty="0" sz="1800" spc="-5" b="1">
                <a:solidFill>
                  <a:srgbClr val="6F2F9F"/>
                </a:solidFill>
                <a:latin typeface="Constantia"/>
                <a:cs typeface="Constantia"/>
              </a:rPr>
              <a:t>Sericin </a:t>
            </a:r>
            <a:r>
              <a:rPr dirty="0" sz="1800" spc="-10" b="1">
                <a:solidFill>
                  <a:srgbClr val="6F2F9F"/>
                </a:solidFill>
                <a:latin typeface="Constantia"/>
                <a:cs typeface="Constantia"/>
              </a:rPr>
              <a:t>from </a:t>
            </a:r>
            <a:r>
              <a:rPr dirty="0" sz="1800" spc="-5" b="1">
                <a:solidFill>
                  <a:srgbClr val="6F2F9F"/>
                </a:solidFill>
                <a:latin typeface="Constantia"/>
                <a:cs typeface="Constantia"/>
              </a:rPr>
              <a:t>Silk</a:t>
            </a:r>
            <a:r>
              <a:rPr dirty="0" sz="1800" spc="-105" b="1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dirty="0" sz="1800" spc="-10" b="1">
                <a:solidFill>
                  <a:srgbClr val="6F2F9F"/>
                </a:solidFill>
                <a:latin typeface="Constantia"/>
                <a:cs typeface="Constantia"/>
              </a:rPr>
              <a:t>Cocoons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1626" y="1485138"/>
            <a:ext cx="8471535" cy="4587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408305" marR="5080" indent="-396240">
              <a:lnSpc>
                <a:spcPct val="100000"/>
              </a:lnSpc>
            </a:pP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Until </a:t>
            </a:r>
            <a:r>
              <a:rPr dirty="0" sz="2000" spc="-30" b="1">
                <a:solidFill>
                  <a:srgbClr val="FFFFFF"/>
                </a:solidFill>
                <a:latin typeface="Times New Roman"/>
                <a:cs typeface="Times New Roman"/>
              </a:rPr>
              <a:t>now,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researchers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developed several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methods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induce 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AD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in animal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model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but the application of D-Galactose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considered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to be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quite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successful method to inducing </a:t>
            </a:r>
            <a:r>
              <a:rPr dirty="0" sz="2000" spc="5" b="1">
                <a:solidFill>
                  <a:srgbClr val="FFFFFF"/>
                </a:solidFill>
                <a:latin typeface="Times New Roman"/>
                <a:cs typeface="Times New Roman"/>
              </a:rPr>
              <a:t>AD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symptoms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animal</a:t>
            </a:r>
            <a:r>
              <a:rPr dirty="0" sz="2000" spc="-30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models.</a:t>
            </a:r>
            <a:endParaRPr sz="2000">
              <a:latin typeface="Times New Roman"/>
              <a:cs typeface="Times New Roman"/>
            </a:endParaRPr>
          </a:p>
          <a:p>
            <a:pPr algn="just" marL="408305" marR="5080" indent="-395605">
              <a:lnSpc>
                <a:spcPct val="100000"/>
              </a:lnSpc>
              <a:spcBef>
                <a:spcPts val="1200"/>
              </a:spcBef>
              <a:buClr>
                <a:srgbClr val="003200"/>
              </a:buClr>
              <a:buSzPct val="80000"/>
              <a:buFont typeface="Wingdings"/>
              <a:buChar char=""/>
              <a:tabLst>
                <a:tab pos="408940" algn="l"/>
              </a:tabLst>
            </a:pP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D-galactose (D-gal)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common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reducing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sugar of mammalian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body and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can be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converted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to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glucose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under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normal condition. Overloading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D- 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galactose, </a:t>
            </a:r>
            <a:r>
              <a:rPr dirty="0" sz="2000" spc="-25" b="1">
                <a:solidFill>
                  <a:srgbClr val="FFFFFF"/>
                </a:solidFill>
                <a:latin typeface="Times New Roman"/>
                <a:cs typeface="Times New Roman"/>
              </a:rPr>
              <a:t>however,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causes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accumulation of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metabolic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products of  </a:t>
            </a:r>
            <a:r>
              <a:rPr dirty="0" sz="2000" spc="-35" b="1">
                <a:solidFill>
                  <a:srgbClr val="FFFFFF"/>
                </a:solidFill>
                <a:latin typeface="Times New Roman"/>
                <a:cs typeface="Times New Roman"/>
              </a:rPr>
              <a:t>sugar,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such as galactitol (causing osmotic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stress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generationn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ROS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)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it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react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with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free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amines of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amino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acids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in proteins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peptides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to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form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Advanced Glycation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End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Products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(AGE)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results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in oxidative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damage of the</a:t>
            </a:r>
            <a:r>
              <a:rPr dirty="0" sz="2000" spc="-114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tissue.</a:t>
            </a:r>
            <a:endParaRPr sz="2000">
              <a:latin typeface="Times New Roman"/>
              <a:cs typeface="Times New Roman"/>
            </a:endParaRPr>
          </a:p>
          <a:p>
            <a:pPr algn="just" marL="408305" marR="5715" indent="-395605">
              <a:lnSpc>
                <a:spcPct val="99300"/>
              </a:lnSpc>
              <a:spcBef>
                <a:spcPts val="1220"/>
              </a:spcBef>
              <a:buClr>
                <a:srgbClr val="003200"/>
              </a:buClr>
              <a:buSzPct val="80000"/>
              <a:buFont typeface="Wingdings"/>
              <a:buChar char=""/>
              <a:tabLst>
                <a:tab pos="408940" algn="l"/>
              </a:tabLst>
            </a:pP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Intraperitoneal injection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of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D-Galactose induces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the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symptoms in animals,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such as abnormal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alterations in biochemistry markers, </a:t>
            </a:r>
            <a:r>
              <a:rPr dirty="0" sz="2000" spc="-10" b="1">
                <a:solidFill>
                  <a:srgbClr val="FFFFFF"/>
                </a:solidFill>
                <a:latin typeface="Times New Roman"/>
                <a:cs typeface="Times New Roman"/>
              </a:rPr>
              <a:t>retrograde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changes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in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neural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cells,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memory impairments like </a:t>
            </a:r>
            <a:r>
              <a:rPr dirty="0" sz="2000" spc="-5" b="1">
                <a:solidFill>
                  <a:srgbClr val="FFFFFF"/>
                </a:solidFill>
                <a:latin typeface="Times New Roman"/>
                <a:cs typeface="Times New Roman"/>
              </a:rPr>
              <a:t>Alzheimer’s  </a:t>
            </a:r>
            <a:r>
              <a:rPr dirty="0" sz="2000" b="1">
                <a:solidFill>
                  <a:srgbClr val="FFFFFF"/>
                </a:solidFill>
                <a:latin typeface="Times New Roman"/>
                <a:cs typeface="Times New Roman"/>
              </a:rPr>
              <a:t>Disease.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7991" y="736091"/>
            <a:ext cx="6071616" cy="528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1604" y="710183"/>
            <a:ext cx="6167628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62000" y="761925"/>
            <a:ext cx="5943600" cy="4001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62000" y="761925"/>
            <a:ext cx="5943600" cy="400685"/>
          </a:xfrm>
          <a:prstGeom prst="rect">
            <a:avLst/>
          </a:prstGeom>
          <a:ln w="9525">
            <a:solidFill>
              <a:srgbClr val="059971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marL="86360">
              <a:lnSpc>
                <a:spcPct val="100000"/>
              </a:lnSpc>
              <a:spcBef>
                <a:spcPts val="195"/>
              </a:spcBef>
            </a:pPr>
            <a:r>
              <a:rPr dirty="0" sz="2000" b="1">
                <a:solidFill>
                  <a:srgbClr val="003200"/>
                </a:solidFill>
                <a:latin typeface="Constantia"/>
                <a:cs typeface="Constantia"/>
              </a:rPr>
              <a:t>INDUCTION </a:t>
            </a:r>
            <a:r>
              <a:rPr dirty="0" sz="2000" spc="-5" b="1">
                <a:solidFill>
                  <a:srgbClr val="003200"/>
                </a:solidFill>
                <a:latin typeface="Constantia"/>
                <a:cs typeface="Constantia"/>
              </a:rPr>
              <a:t>OF ALZHEIMER’S </a:t>
            </a:r>
            <a:r>
              <a:rPr dirty="0" sz="2000" b="1">
                <a:solidFill>
                  <a:srgbClr val="003200"/>
                </a:solidFill>
                <a:latin typeface="Constantia"/>
                <a:cs typeface="Constantia"/>
              </a:rPr>
              <a:t>DISEASE IN</a:t>
            </a:r>
            <a:r>
              <a:rPr dirty="0" sz="2000" spc="-155" b="1">
                <a:solidFill>
                  <a:srgbClr val="003200"/>
                </a:solidFill>
                <a:latin typeface="Constantia"/>
                <a:cs typeface="Constantia"/>
              </a:rPr>
              <a:t> </a:t>
            </a:r>
            <a:r>
              <a:rPr dirty="0" sz="2000" spc="-30" b="1">
                <a:solidFill>
                  <a:srgbClr val="003200"/>
                </a:solidFill>
                <a:latin typeface="Constantia"/>
                <a:cs typeface="Constantia"/>
              </a:rPr>
              <a:t>RAT</a:t>
            </a:r>
            <a:endParaRPr sz="2000">
              <a:latin typeface="Constantia"/>
              <a:cs typeface="Constant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58000" y="0"/>
            <a:ext cx="2286000" cy="1371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78538" rIns="0" bIns="0" rtlCol="0" vert="horz">
            <a:spAutoFit/>
          </a:bodyPr>
          <a:lstStyle/>
          <a:p>
            <a:pPr marL="1469390">
              <a:lnSpc>
                <a:spcPct val="100000"/>
              </a:lnSpc>
            </a:pPr>
            <a:r>
              <a:rPr dirty="0" sz="2400" spc="-5" b="1" u="heavy">
                <a:solidFill>
                  <a:srgbClr val="FFFFFF"/>
                </a:solidFill>
                <a:latin typeface="Calibri"/>
                <a:cs typeface="Calibri"/>
              </a:rPr>
              <a:t>Schematic </a:t>
            </a:r>
            <a:r>
              <a:rPr dirty="0" sz="2400" spc="-15" b="1" u="heavy">
                <a:solidFill>
                  <a:srgbClr val="FFFFFF"/>
                </a:solidFill>
                <a:latin typeface="Calibri"/>
                <a:cs typeface="Calibri"/>
              </a:rPr>
              <a:t>representation </a:t>
            </a:r>
            <a:r>
              <a:rPr dirty="0" sz="2400" b="1" u="heavy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400" spc="-10" b="1" u="heavy">
                <a:solidFill>
                  <a:srgbClr val="FFFFFF"/>
                </a:solidFill>
                <a:latin typeface="Calibri"/>
                <a:cs typeface="Calibri"/>
              </a:rPr>
              <a:t>experimental</a:t>
            </a:r>
            <a:r>
              <a:rPr dirty="0" sz="2400" spc="5" b="1" u="heavy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5" b="1" u="heavy">
                <a:solidFill>
                  <a:srgbClr val="FFFFFF"/>
                </a:solidFill>
                <a:latin typeface="Calibri"/>
                <a:cs typeface="Calibri"/>
              </a:rPr>
              <a:t>design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4800" y="1219200"/>
            <a:ext cx="85344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24968"/>
            <a:ext cx="6291072" cy="7086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57746" y="908037"/>
            <a:ext cx="0" cy="3060700"/>
          </a:xfrm>
          <a:custGeom>
            <a:avLst/>
            <a:gdLst/>
            <a:ahLst/>
            <a:cxnLst/>
            <a:rect l="l" t="t" r="r" b="b"/>
            <a:pathLst>
              <a:path w="0" h="3060700">
                <a:moveTo>
                  <a:pt x="0" y="0"/>
                </a:moveTo>
                <a:lnTo>
                  <a:pt x="0" y="3060096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6037" y="1395336"/>
            <a:ext cx="8998585" cy="0"/>
          </a:xfrm>
          <a:custGeom>
            <a:avLst/>
            <a:gdLst/>
            <a:ahLst/>
            <a:cxnLst/>
            <a:rect l="l" t="t" r="r" b="b"/>
            <a:pathLst>
              <a:path w="8998585" h="0">
                <a:moveTo>
                  <a:pt x="0" y="0"/>
                </a:moveTo>
                <a:lnTo>
                  <a:pt x="899796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6037" y="2056771"/>
            <a:ext cx="8998585" cy="0"/>
          </a:xfrm>
          <a:custGeom>
            <a:avLst/>
            <a:gdLst/>
            <a:ahLst/>
            <a:cxnLst/>
            <a:rect l="l" t="t" r="r" b="b"/>
            <a:pathLst>
              <a:path w="8998585" h="0">
                <a:moveTo>
                  <a:pt x="0" y="0"/>
                </a:moveTo>
                <a:lnTo>
                  <a:pt x="899796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6037" y="2773041"/>
            <a:ext cx="8998585" cy="0"/>
          </a:xfrm>
          <a:custGeom>
            <a:avLst/>
            <a:gdLst/>
            <a:ahLst/>
            <a:cxnLst/>
            <a:rect l="l" t="t" r="r" b="b"/>
            <a:pathLst>
              <a:path w="8998585" h="0">
                <a:moveTo>
                  <a:pt x="0" y="0"/>
                </a:moveTo>
                <a:lnTo>
                  <a:pt x="899796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2400" y="908037"/>
            <a:ext cx="0" cy="3060700"/>
          </a:xfrm>
          <a:custGeom>
            <a:avLst/>
            <a:gdLst/>
            <a:ahLst/>
            <a:cxnLst/>
            <a:rect l="l" t="t" r="r" b="b"/>
            <a:pathLst>
              <a:path w="0" h="3060700">
                <a:moveTo>
                  <a:pt x="0" y="0"/>
                </a:moveTo>
                <a:lnTo>
                  <a:pt x="0" y="3060096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4000" y="908037"/>
            <a:ext cx="0" cy="3060700"/>
          </a:xfrm>
          <a:custGeom>
            <a:avLst/>
            <a:gdLst/>
            <a:ahLst/>
            <a:cxnLst/>
            <a:rect l="l" t="t" r="r" b="b"/>
            <a:pathLst>
              <a:path w="0" h="3060700">
                <a:moveTo>
                  <a:pt x="0" y="0"/>
                </a:moveTo>
                <a:lnTo>
                  <a:pt x="0" y="3060096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6037" y="914400"/>
            <a:ext cx="8998585" cy="0"/>
          </a:xfrm>
          <a:custGeom>
            <a:avLst/>
            <a:gdLst/>
            <a:ahLst/>
            <a:cxnLst/>
            <a:rect l="l" t="t" r="r" b="b"/>
            <a:pathLst>
              <a:path w="8998585" h="0">
                <a:moveTo>
                  <a:pt x="0" y="0"/>
                </a:moveTo>
                <a:lnTo>
                  <a:pt x="899796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6037" y="3961771"/>
            <a:ext cx="8998585" cy="0"/>
          </a:xfrm>
          <a:custGeom>
            <a:avLst/>
            <a:gdLst/>
            <a:ahLst/>
            <a:cxnLst/>
            <a:rect l="l" t="t" r="r" b="b"/>
            <a:pathLst>
              <a:path w="8998585" h="0">
                <a:moveTo>
                  <a:pt x="0" y="0"/>
                </a:moveTo>
                <a:lnTo>
                  <a:pt x="8997962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13071" y="952780"/>
            <a:ext cx="98488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GROUP</a:t>
            </a:r>
            <a:r>
              <a:rPr dirty="0" sz="1800" spc="-195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36757" y="952780"/>
            <a:ext cx="125285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CCFF"/>
                </a:solidFill>
                <a:latin typeface="Times New Roman"/>
                <a:cs typeface="Times New Roman"/>
              </a:rPr>
              <a:t>Control</a:t>
            </a:r>
            <a:r>
              <a:rPr dirty="0" sz="1800" spc="385" b="1">
                <a:solidFill>
                  <a:srgbClr val="FFCC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CCFF"/>
                </a:solidFill>
                <a:latin typeface="Times New Roman"/>
                <a:cs typeface="Times New Roman"/>
              </a:rPr>
              <a:t>Rat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8868" y="1433855"/>
            <a:ext cx="107378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GROUP</a:t>
            </a:r>
            <a:r>
              <a:rPr dirty="0" sz="1800" spc="-195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II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36756" y="1433855"/>
            <a:ext cx="6997700" cy="56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Rat, orally </a:t>
            </a: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administered </a:t>
            </a: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with  Sericin (200 mg/kg </a:t>
            </a: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body </a:t>
            </a: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weight) </a:t>
            </a: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up </a:t>
            </a: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to</a:t>
            </a:r>
            <a:r>
              <a:rPr dirty="0" sz="1800" spc="-95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60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days </a:t>
            </a: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(31</a:t>
            </a:r>
            <a:r>
              <a:rPr dirty="0" baseline="25462" sz="1800" b="1">
                <a:solidFill>
                  <a:srgbClr val="00FF00"/>
                </a:solidFill>
                <a:latin typeface="Times New Roman"/>
                <a:cs typeface="Times New Roman"/>
              </a:rPr>
              <a:t>st  </a:t>
            </a: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day </a:t>
            </a: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to </a:t>
            </a: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90</a:t>
            </a:r>
            <a:r>
              <a:rPr dirty="0" baseline="25462" sz="1800" spc="-7" b="1">
                <a:solidFill>
                  <a:srgbClr val="00FF00"/>
                </a:solidFill>
                <a:latin typeface="Times New Roman"/>
                <a:cs typeface="Times New Roman"/>
              </a:rPr>
              <a:t>th  </a:t>
            </a:r>
            <a:r>
              <a:rPr dirty="0" sz="1800" spc="-5" b="1">
                <a:solidFill>
                  <a:srgbClr val="00FF00"/>
                </a:solidFill>
                <a:latin typeface="Times New Roman"/>
                <a:cs typeface="Times New Roman"/>
              </a:rPr>
              <a:t>day) continuously once </a:t>
            </a:r>
            <a:r>
              <a:rPr dirty="0" sz="1800" b="1">
                <a:solidFill>
                  <a:srgbClr val="00FF00"/>
                </a:solidFill>
                <a:latin typeface="Times New Roman"/>
                <a:cs typeface="Times New Roman"/>
              </a:rPr>
              <a:t>in a</a:t>
            </a:r>
            <a:r>
              <a:rPr dirty="0" sz="1800" spc="-280" b="1">
                <a:solidFill>
                  <a:srgbClr val="00FF00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00FF00"/>
                </a:solidFill>
                <a:latin typeface="Times New Roman"/>
                <a:cs typeface="Times New Roman"/>
              </a:rPr>
              <a:t>day.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4704" y="2095511"/>
            <a:ext cx="116141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3298"/>
                </a:solidFill>
                <a:latin typeface="Times New Roman"/>
                <a:cs typeface="Times New Roman"/>
              </a:rPr>
              <a:t>GROUP</a:t>
            </a:r>
            <a:r>
              <a:rPr dirty="0" sz="1800" spc="-180" b="1">
                <a:solidFill>
                  <a:srgbClr val="FF3298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3298"/>
                </a:solidFill>
                <a:latin typeface="Times New Roman"/>
                <a:cs typeface="Times New Roman"/>
              </a:rPr>
              <a:t>III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05939" y="2026920"/>
            <a:ext cx="4969764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467855" y="2026920"/>
            <a:ext cx="384048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44056" y="2026920"/>
            <a:ext cx="2461259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05939" y="2301239"/>
            <a:ext cx="4619244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63055" y="2330195"/>
            <a:ext cx="326136" cy="3535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227064" y="2301239"/>
            <a:ext cx="365760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84976" y="2301239"/>
            <a:ext cx="1196339" cy="5135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219188" y="2330195"/>
            <a:ext cx="352044" cy="3535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309104" y="2301239"/>
            <a:ext cx="422148" cy="5135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423404" y="2301239"/>
            <a:ext cx="886968" cy="51358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002523" y="2301239"/>
            <a:ext cx="365759" cy="5135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936757" y="2095511"/>
            <a:ext cx="6861809" cy="56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3298"/>
                </a:solidFill>
                <a:latin typeface="Times New Roman"/>
                <a:cs typeface="Times New Roman"/>
              </a:rPr>
              <a:t>Rat,  </a:t>
            </a:r>
            <a:r>
              <a:rPr dirty="0" sz="1800" b="1">
                <a:solidFill>
                  <a:srgbClr val="FF3298"/>
                </a:solidFill>
                <a:latin typeface="Times New Roman"/>
                <a:cs typeface="Times New Roman"/>
              </a:rPr>
              <a:t>intraperitoneally (IP) </a:t>
            </a:r>
            <a:r>
              <a:rPr dirty="0" sz="1800" spc="-5" b="1">
                <a:solidFill>
                  <a:srgbClr val="FF3298"/>
                </a:solidFill>
                <a:latin typeface="Times New Roman"/>
                <a:cs typeface="Times New Roman"/>
              </a:rPr>
              <a:t>administered </a:t>
            </a:r>
            <a:r>
              <a:rPr dirty="0" sz="1800" b="1">
                <a:solidFill>
                  <a:srgbClr val="FF3298"/>
                </a:solidFill>
                <a:latin typeface="Times New Roman"/>
                <a:cs typeface="Times New Roman"/>
              </a:rPr>
              <a:t>with D-Galactose </a:t>
            </a:r>
            <a:r>
              <a:rPr dirty="0" sz="1800" spc="-5" b="1">
                <a:solidFill>
                  <a:srgbClr val="FF3298"/>
                </a:solidFill>
                <a:latin typeface="Times New Roman"/>
                <a:cs typeface="Times New Roman"/>
              </a:rPr>
              <a:t>(120</a:t>
            </a:r>
            <a:r>
              <a:rPr dirty="0" sz="1800" spc="-55" b="1">
                <a:solidFill>
                  <a:srgbClr val="FF3298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3298"/>
                </a:solidFill>
                <a:latin typeface="Times New Roman"/>
                <a:cs typeface="Times New Roman"/>
              </a:rPr>
              <a:t>mg/kg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3298"/>
                </a:solidFill>
                <a:latin typeface="Times New Roman"/>
                <a:cs typeface="Times New Roman"/>
              </a:rPr>
              <a:t>body </a:t>
            </a:r>
            <a:r>
              <a:rPr dirty="0" sz="1800" b="1">
                <a:solidFill>
                  <a:srgbClr val="FF3298"/>
                </a:solidFill>
                <a:latin typeface="Times New Roman"/>
                <a:cs typeface="Times New Roman"/>
              </a:rPr>
              <a:t>weight ) </a:t>
            </a:r>
            <a:r>
              <a:rPr dirty="0" sz="1800" spc="-10" b="1">
                <a:solidFill>
                  <a:srgbClr val="FF3298"/>
                </a:solidFill>
                <a:latin typeface="Times New Roman"/>
                <a:cs typeface="Times New Roman"/>
              </a:rPr>
              <a:t>up </a:t>
            </a:r>
            <a:r>
              <a:rPr dirty="0" sz="1800" b="1">
                <a:solidFill>
                  <a:srgbClr val="FF3298"/>
                </a:solidFill>
                <a:latin typeface="Times New Roman"/>
                <a:cs typeface="Times New Roman"/>
              </a:rPr>
              <a:t>to end of </a:t>
            </a:r>
            <a:r>
              <a:rPr dirty="0" sz="1800" spc="-5" b="1">
                <a:solidFill>
                  <a:srgbClr val="FF3298"/>
                </a:solidFill>
                <a:latin typeface="Times New Roman"/>
                <a:cs typeface="Times New Roman"/>
              </a:rPr>
              <a:t>the </a:t>
            </a:r>
            <a:r>
              <a:rPr dirty="0" sz="1800" b="1">
                <a:solidFill>
                  <a:srgbClr val="FF3298"/>
                </a:solidFill>
                <a:latin typeface="Times New Roman"/>
                <a:cs typeface="Times New Roman"/>
              </a:rPr>
              <a:t>experiment (1</a:t>
            </a:r>
            <a:r>
              <a:rPr dirty="0" baseline="25462" sz="1800" b="1">
                <a:solidFill>
                  <a:srgbClr val="FF3298"/>
                </a:solidFill>
                <a:latin typeface="Times New Roman"/>
                <a:cs typeface="Times New Roman"/>
              </a:rPr>
              <a:t>st  </a:t>
            </a:r>
            <a:r>
              <a:rPr dirty="0" sz="1800" b="1">
                <a:solidFill>
                  <a:srgbClr val="FF3298"/>
                </a:solidFill>
                <a:latin typeface="Times New Roman"/>
                <a:cs typeface="Times New Roman"/>
              </a:rPr>
              <a:t>day to </a:t>
            </a:r>
            <a:r>
              <a:rPr dirty="0" sz="1800" spc="-5" b="1">
                <a:solidFill>
                  <a:srgbClr val="FF3298"/>
                </a:solidFill>
                <a:latin typeface="Times New Roman"/>
                <a:cs typeface="Times New Roman"/>
              </a:rPr>
              <a:t>90</a:t>
            </a:r>
            <a:r>
              <a:rPr dirty="0" baseline="25462" sz="1800" spc="-7" b="1">
                <a:solidFill>
                  <a:srgbClr val="FF3298"/>
                </a:solidFill>
                <a:latin typeface="Times New Roman"/>
                <a:cs typeface="Times New Roman"/>
              </a:rPr>
              <a:t>th </a:t>
            </a:r>
            <a:r>
              <a:rPr dirty="0" baseline="25462" sz="1800" spc="179" b="1">
                <a:solidFill>
                  <a:srgbClr val="FF3298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3298"/>
                </a:solidFill>
                <a:latin typeface="Times New Roman"/>
                <a:cs typeface="Times New Roman"/>
              </a:rPr>
              <a:t>days).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30768" y="2811776"/>
            <a:ext cx="1149985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GROUP</a:t>
            </a:r>
            <a:r>
              <a:rPr dirty="0" sz="1800" spc="-1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IV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36757" y="2811776"/>
            <a:ext cx="6786245" cy="1116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Rat, intraperitoneally injected with D-Galactose ( 120 mg/kg </a:t>
            </a:r>
            <a:r>
              <a:rPr dirty="0" sz="1800" spc="-5" b="1">
                <a:solidFill>
                  <a:srgbClr val="F2F2F2"/>
                </a:solidFill>
                <a:latin typeface="Times New Roman"/>
                <a:cs typeface="Times New Roman"/>
              </a:rPr>
              <a:t>body  </a:t>
            </a: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weight ) once </a:t>
            </a:r>
            <a:r>
              <a:rPr dirty="0" sz="1800" spc="-5" b="1">
                <a:solidFill>
                  <a:srgbClr val="F2F2F2"/>
                </a:solidFill>
                <a:latin typeface="Times New Roman"/>
                <a:cs typeface="Times New Roman"/>
              </a:rPr>
              <a:t>daily </a:t>
            </a: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for first 30 days. </a:t>
            </a:r>
            <a:r>
              <a:rPr dirty="0" sz="1800" spc="-10" b="1">
                <a:solidFill>
                  <a:srgbClr val="F2F2F2"/>
                </a:solidFill>
                <a:latin typeface="Times New Roman"/>
                <a:cs typeface="Times New Roman"/>
              </a:rPr>
              <a:t>from </a:t>
            </a: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31day onwards rats </a:t>
            </a:r>
            <a:r>
              <a:rPr dirty="0" sz="1800" spc="-5" b="1">
                <a:solidFill>
                  <a:srgbClr val="F2F2F2"/>
                </a:solidFill>
                <a:latin typeface="Times New Roman"/>
                <a:cs typeface="Times New Roman"/>
              </a:rPr>
              <a:t>were  </a:t>
            </a:r>
            <a:r>
              <a:rPr dirty="0" sz="1800" spc="-5" b="1">
                <a:solidFill>
                  <a:srgbClr val="F2F2F2"/>
                </a:solidFill>
                <a:latin typeface="Times New Roman"/>
                <a:cs typeface="Times New Roman"/>
              </a:rPr>
              <a:t>administered </a:t>
            </a: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(oral) with </a:t>
            </a:r>
            <a:r>
              <a:rPr dirty="0" sz="1800" spc="-5" b="1">
                <a:solidFill>
                  <a:srgbClr val="F2F2F2"/>
                </a:solidFill>
                <a:latin typeface="Times New Roman"/>
                <a:cs typeface="Times New Roman"/>
              </a:rPr>
              <a:t>Silk </a:t>
            </a: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extract Sericin (200 </a:t>
            </a:r>
            <a:r>
              <a:rPr dirty="0" sz="1800" spc="-5" b="1">
                <a:solidFill>
                  <a:srgbClr val="F2F2F2"/>
                </a:solidFill>
                <a:latin typeface="Times New Roman"/>
                <a:cs typeface="Times New Roman"/>
              </a:rPr>
              <a:t>mg/kg body </a:t>
            </a: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weight)  </a:t>
            </a: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along with D-Galactose  </a:t>
            </a:r>
            <a:r>
              <a:rPr dirty="0" sz="1800" spc="-5" b="1">
                <a:solidFill>
                  <a:srgbClr val="F2F2F2"/>
                </a:solidFill>
                <a:latin typeface="Times New Roman"/>
                <a:cs typeface="Times New Roman"/>
              </a:rPr>
              <a:t>up </a:t>
            </a:r>
            <a:r>
              <a:rPr dirty="0" sz="1800" b="1">
                <a:solidFill>
                  <a:srgbClr val="F2F2F2"/>
                </a:solidFill>
                <a:latin typeface="Times New Roman"/>
                <a:cs typeface="Times New Roman"/>
              </a:rPr>
              <a:t>to </a:t>
            </a:r>
            <a:r>
              <a:rPr dirty="0" sz="1800" spc="-5" b="1">
                <a:solidFill>
                  <a:srgbClr val="F2F2F2"/>
                </a:solidFill>
                <a:latin typeface="Times New Roman"/>
                <a:cs typeface="Times New Roman"/>
              </a:rPr>
              <a:t>90</a:t>
            </a:r>
            <a:r>
              <a:rPr dirty="0" baseline="25462" sz="1800" spc="-7" b="1">
                <a:solidFill>
                  <a:srgbClr val="F2F2F2"/>
                </a:solidFill>
                <a:latin typeface="Times New Roman"/>
                <a:cs typeface="Times New Roman"/>
              </a:rPr>
              <a:t>th</a:t>
            </a:r>
            <a:r>
              <a:rPr dirty="0" baseline="25462" sz="1800" spc="89" b="1">
                <a:solidFill>
                  <a:srgbClr val="F2F2F2"/>
                </a:solidFill>
                <a:latin typeface="Times New Roman"/>
                <a:cs typeface="Times New Roman"/>
              </a:rPr>
              <a:t> </a:t>
            </a:r>
            <a:r>
              <a:rPr dirty="0" sz="1800" spc="-25" b="1">
                <a:solidFill>
                  <a:srgbClr val="F2F2F2"/>
                </a:solidFill>
                <a:latin typeface="Times New Roman"/>
                <a:cs typeface="Times New Roman"/>
              </a:rPr>
              <a:t>day.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52400" y="4191000"/>
            <a:ext cx="8839200" cy="24384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8140" y="1648967"/>
            <a:ext cx="537972" cy="1211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523203" y="6535527"/>
            <a:ext cx="177800" cy="202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D1EAEE"/>
                </a:solidFill>
                <a:latin typeface="Times New Roman"/>
                <a:cs typeface="Times New Roman"/>
              </a:rPr>
              <a:t>31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2250" y="1517650"/>
          <a:ext cx="8629650" cy="4695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0575"/>
                <a:gridCol w="3321062"/>
                <a:gridCol w="4498962"/>
              </a:tblGrid>
              <a:tr h="4418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2000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S.NO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352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2000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NAME </a:t>
                      </a:r>
                      <a:r>
                        <a:rPr dirty="0" sz="2000" spc="-5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2000" spc="-5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2000" spc="-70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PARAMETER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896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2000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METHODS</a:t>
                      </a:r>
                      <a:r>
                        <a:rPr dirty="0" sz="2000" spc="-65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5" b="1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EMPLOYED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42157">
                <a:tc>
                  <a:txBody>
                    <a:bodyPr/>
                    <a:lstStyle/>
                    <a:p>
                      <a:pPr algn="ctr">
                        <a:lnSpc>
                          <a:spcPts val="2285"/>
                        </a:lnSpc>
                      </a:pPr>
                      <a:r>
                        <a:rPr dirty="0" sz="2000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2285"/>
                        </a:lnSpc>
                      </a:pPr>
                      <a:r>
                        <a:rPr dirty="0" sz="2000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Behavioural</a:t>
                      </a:r>
                      <a:r>
                        <a:rPr dirty="0" sz="2000" spc="-225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CCFF"/>
                          </a:solidFill>
                          <a:latin typeface="Times New Roman"/>
                          <a:cs typeface="Times New Roman"/>
                        </a:rPr>
                        <a:t>Aspects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ts val="228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Morris water 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maze</a:t>
                      </a:r>
                      <a:r>
                        <a:rPr dirty="0" sz="2000" spc="-1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experiment(1984)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42004">
                <a:tc>
                  <a:txBody>
                    <a:bodyPr/>
                    <a:lstStyle/>
                    <a:p>
                      <a:pPr algn="ctr">
                        <a:lnSpc>
                          <a:spcPts val="2285"/>
                        </a:lnSpc>
                      </a:pPr>
                      <a:r>
                        <a:rPr dirty="0" sz="2000">
                          <a:solidFill>
                            <a:srgbClr val="5EF0F7"/>
                          </a:solidFill>
                          <a:latin typeface="Times New Roman"/>
                          <a:cs typeface="Times New Roman"/>
                        </a:rPr>
                        <a:t>II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085">
                        <a:lnSpc>
                          <a:spcPts val="2285"/>
                        </a:lnSpc>
                      </a:pPr>
                      <a:r>
                        <a:rPr dirty="0" sz="2000" b="1">
                          <a:solidFill>
                            <a:srgbClr val="5EF0F7"/>
                          </a:solidFill>
                          <a:latin typeface="Times New Roman"/>
                          <a:cs typeface="Times New Roman"/>
                        </a:rPr>
                        <a:t>Cholinergic</a:t>
                      </a:r>
                      <a:r>
                        <a:rPr dirty="0" sz="2000" spc="-110" b="1">
                          <a:solidFill>
                            <a:srgbClr val="5EF0F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5EF0F7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84123">
                <a:tc rowSpan="2">
                  <a:txBody>
                    <a:bodyPr/>
                    <a:lstStyle/>
                    <a:p>
                      <a:pPr/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ts val="2285"/>
                        </a:lnSpc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Acetylcholine</a:t>
                      </a:r>
                      <a:r>
                        <a:rPr dirty="0" sz="2000" spc="-114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(ACh)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ts val="228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Metcalf method (1957) as given</a:t>
                      </a:r>
                      <a:r>
                        <a:rPr dirty="0" sz="2000" spc="-17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Augustinsson</a:t>
                      </a:r>
                      <a:r>
                        <a:rPr dirty="0" sz="2000" spc="-1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(1957).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8416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2885">
                        <a:lnSpc>
                          <a:spcPts val="2285"/>
                        </a:lnSpc>
                      </a:pPr>
                      <a:r>
                        <a:rPr dirty="0" sz="20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Acetylcholinesterase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(AChE)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220">
                        <a:lnSpc>
                          <a:spcPts val="2285"/>
                        </a:lnSpc>
                      </a:pPr>
                      <a:r>
                        <a:rPr dirty="0" sz="20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Ellman et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al.,</a:t>
                      </a:r>
                      <a:r>
                        <a:rPr dirty="0" sz="2000" spc="-8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(1961).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52282">
                <a:tc>
                  <a:txBody>
                    <a:bodyPr/>
                    <a:lstStyle/>
                    <a:p>
                      <a:pPr algn="ctr">
                        <a:lnSpc>
                          <a:spcPts val="2290"/>
                        </a:lnSpc>
                      </a:pPr>
                      <a:r>
                        <a:rPr dirty="0" sz="200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III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45085">
                        <a:lnSpc>
                          <a:spcPts val="2290"/>
                        </a:lnSpc>
                      </a:pPr>
                      <a:r>
                        <a:rPr dirty="0" sz="20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Antioxidant</a:t>
                      </a:r>
                      <a:r>
                        <a:rPr dirty="0" sz="2000" spc="-1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system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42042">
                <a:tc rowSpan="4">
                  <a:txBody>
                    <a:bodyPr/>
                    <a:lstStyle/>
                    <a:p>
                      <a:pPr/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15265">
                        <a:lnSpc>
                          <a:spcPts val="2290"/>
                        </a:lnSpc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Superoxide </a:t>
                      </a:r>
                      <a:r>
                        <a:rPr dirty="0" sz="20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dismutase</a:t>
                      </a:r>
                      <a:r>
                        <a:rPr dirty="0" sz="2000" spc="-9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(SOD)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ts val="2290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Misra and Fridovich,</a:t>
                      </a:r>
                      <a:r>
                        <a:rPr dirty="0" sz="2000" spc="-1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(1971)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4211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2290"/>
                        </a:lnSpc>
                      </a:pPr>
                      <a:r>
                        <a:rPr dirty="0" sz="20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Catalase</a:t>
                      </a:r>
                      <a:r>
                        <a:rPr dirty="0" sz="2000" spc="-6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spc="-4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(CAT)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ts val="2290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Modified version of Aebi,</a:t>
                      </a:r>
                      <a:r>
                        <a:rPr dirty="0" sz="2000" spc="-229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(1984)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9345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2290"/>
                        </a:lnSpc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Glutathione</a:t>
                      </a:r>
                      <a:r>
                        <a:rPr dirty="0" sz="2000" spc="-12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Reductase(GR)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ts val="2290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Carlberg and Mannervik.</a:t>
                      </a:r>
                      <a:r>
                        <a:rPr dirty="0" sz="2000" spc="-9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(1985)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875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2290"/>
                        </a:lnSpc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Lipid </a:t>
                      </a:r>
                      <a:r>
                        <a:rPr dirty="0" sz="2000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peroxidation</a:t>
                      </a:r>
                      <a:r>
                        <a:rPr dirty="0" sz="2000" spc="-8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(MDA)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ts val="2290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Ohkawa et al.,</a:t>
                      </a:r>
                      <a:r>
                        <a:rPr dirty="0" sz="2000" spc="4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(1979)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71436">
                <a:tc>
                  <a:txBody>
                    <a:bodyPr/>
                    <a:lstStyle/>
                    <a:p>
                      <a:pPr algn="ctr">
                        <a:lnSpc>
                          <a:spcPts val="2295"/>
                        </a:lnSpc>
                      </a:pPr>
                      <a:r>
                        <a:rPr dirty="0" sz="200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IV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ts val="2295"/>
                        </a:lnSpc>
                      </a:pPr>
                      <a:r>
                        <a:rPr dirty="0" sz="2000" b="1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Histology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720">
                        <a:lnSpc>
                          <a:spcPts val="2295"/>
                        </a:lnSpc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Humason et 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al.,</a:t>
                      </a:r>
                      <a:r>
                        <a:rPr dirty="0" sz="2000" spc="39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(1972)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45591" y="812291"/>
            <a:ext cx="8129016" cy="5288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20268" y="780287"/>
            <a:ext cx="8039100" cy="6598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9600" y="838200"/>
            <a:ext cx="8001000" cy="400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09600" y="838200"/>
            <a:ext cx="8001000" cy="400050"/>
          </a:xfrm>
          <a:prstGeom prst="rect"/>
          <a:ln w="9525">
            <a:solidFill>
              <a:srgbClr val="012F3D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218440">
              <a:lnSpc>
                <a:spcPct val="100000"/>
              </a:lnSpc>
              <a:spcBef>
                <a:spcPts val="204"/>
              </a:spcBef>
            </a:pPr>
            <a:r>
              <a:rPr dirty="0" spc="-15" b="1">
                <a:latin typeface="Times New Roman"/>
                <a:cs typeface="Times New Roman"/>
              </a:rPr>
              <a:t>STANDARD </a:t>
            </a:r>
            <a:r>
              <a:rPr dirty="0" b="1">
                <a:latin typeface="Times New Roman"/>
                <a:cs typeface="Times New Roman"/>
              </a:rPr>
              <a:t>METHODS APPLIED FOR </a:t>
            </a:r>
            <a:r>
              <a:rPr dirty="0" spc="-35" b="1">
                <a:latin typeface="Times New Roman"/>
                <a:cs typeface="Times New Roman"/>
              </a:rPr>
              <a:t>VARIOUS</a:t>
            </a:r>
            <a:r>
              <a:rPr dirty="0" spc="-210" b="1">
                <a:latin typeface="Times New Roman"/>
                <a:cs typeface="Times New Roman"/>
              </a:rPr>
              <a:t> </a:t>
            </a:r>
            <a:r>
              <a:rPr dirty="0" spc="-15" b="1">
                <a:latin typeface="Times New Roman"/>
                <a:cs typeface="Times New Roman"/>
              </a:rPr>
              <a:t>PARAMETERS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2625" y="1899042"/>
            <a:ext cx="7713980" cy="2862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363220" marR="5080" indent="-350520">
              <a:lnSpc>
                <a:spcPct val="140000"/>
              </a:lnSpc>
              <a:buClr>
                <a:srgbClr val="00090C"/>
              </a:buClr>
              <a:buSzPct val="78947"/>
              <a:buFont typeface="Wingdings"/>
              <a:buChar char=""/>
              <a:tabLst>
                <a:tab pos="363855" algn="l"/>
              </a:tabLst>
            </a:pPr>
            <a:r>
              <a:rPr dirty="0" sz="1900" spc="-25" b="1">
                <a:solidFill>
                  <a:srgbClr val="FFFFFF"/>
                </a:solidFill>
                <a:latin typeface="Constantia"/>
                <a:cs typeface="Constantia"/>
              </a:rPr>
              <a:t>Values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of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the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measured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in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different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parameters </a:t>
            </a:r>
            <a:r>
              <a:rPr dirty="0" sz="1900" spc="-20" b="1">
                <a:solidFill>
                  <a:srgbClr val="FFFFFF"/>
                </a:solidFill>
                <a:latin typeface="Constantia"/>
                <a:cs typeface="Constantia"/>
              </a:rPr>
              <a:t>were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expressed 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as </a:t>
            </a:r>
            <a:r>
              <a:rPr dirty="0" sz="1900" spc="-20" b="1">
                <a:solidFill>
                  <a:srgbClr val="FFFFFF"/>
                </a:solidFill>
                <a:latin typeface="Constantia"/>
                <a:cs typeface="Constantia"/>
              </a:rPr>
              <a:t>Mean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±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SEM,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Standard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deviation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and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Analysis </a:t>
            </a:r>
            <a:r>
              <a:rPr dirty="0" sz="1900" b="1">
                <a:solidFill>
                  <a:srgbClr val="FFFFFF"/>
                </a:solidFill>
                <a:latin typeface="Constantia"/>
                <a:cs typeface="Constantia"/>
              </a:rPr>
              <a:t>of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variance  </a:t>
            </a:r>
            <a:r>
              <a:rPr dirty="0" sz="1900" spc="-40" b="1">
                <a:solidFill>
                  <a:srgbClr val="FFFFFF"/>
                </a:solidFill>
                <a:latin typeface="Constantia"/>
                <a:cs typeface="Constantia"/>
              </a:rPr>
              <a:t>(ANOVA)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with </a:t>
            </a:r>
            <a:r>
              <a:rPr dirty="0" sz="1900" spc="-15" b="1">
                <a:solidFill>
                  <a:srgbClr val="FFFFFF"/>
                </a:solidFill>
                <a:latin typeface="Constantia"/>
                <a:cs typeface="Constantia"/>
              </a:rPr>
              <a:t>Dunnett’s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post-hoc </a:t>
            </a:r>
            <a:r>
              <a:rPr dirty="0" sz="1900" spc="-15" b="1">
                <a:solidFill>
                  <a:srgbClr val="FFFFFF"/>
                </a:solidFill>
                <a:latin typeface="Constantia"/>
                <a:cs typeface="Constantia"/>
              </a:rPr>
              <a:t>test </a:t>
            </a:r>
            <a:r>
              <a:rPr dirty="0" sz="1900" spc="-15" b="1">
                <a:solidFill>
                  <a:srgbClr val="FFFFFF"/>
                </a:solidFill>
                <a:latin typeface="Constantia"/>
                <a:cs typeface="Constantia"/>
              </a:rPr>
              <a:t>for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multiple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comparisons, 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using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standard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statistical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software,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SPSS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(version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16).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The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results  </a:t>
            </a:r>
            <a:r>
              <a:rPr dirty="0" sz="1900" spc="-20" b="1">
                <a:solidFill>
                  <a:srgbClr val="FFFFFF"/>
                </a:solidFill>
                <a:latin typeface="Constantia"/>
                <a:cs typeface="Constantia"/>
              </a:rPr>
              <a:t>were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presented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with </a:t>
            </a:r>
            <a:r>
              <a:rPr dirty="0" sz="1900" b="1">
                <a:solidFill>
                  <a:srgbClr val="FFFFFF"/>
                </a:solidFill>
                <a:latin typeface="Constantia"/>
                <a:cs typeface="Constantia"/>
              </a:rPr>
              <a:t>the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F-value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and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p-value.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In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all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cases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F-value 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was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found </a:t>
            </a:r>
            <a:r>
              <a:rPr dirty="0" sz="1900" spc="-20" b="1">
                <a:solidFill>
                  <a:srgbClr val="FFFFFF"/>
                </a:solidFill>
                <a:latin typeface="Constantia"/>
                <a:cs typeface="Constantia"/>
              </a:rPr>
              <a:t>to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be </a:t>
            </a:r>
            <a:r>
              <a:rPr dirty="0" sz="1900" b="1">
                <a:solidFill>
                  <a:srgbClr val="FFFFFF"/>
                </a:solidFill>
                <a:latin typeface="Constantia"/>
                <a:cs typeface="Constantia"/>
              </a:rPr>
              <a:t>significant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with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p-value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less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than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0.01.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This 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indicates</a:t>
            </a:r>
            <a:r>
              <a:rPr dirty="0" sz="1900" spc="-7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900" b="1">
                <a:solidFill>
                  <a:srgbClr val="FFFFFF"/>
                </a:solidFill>
                <a:latin typeface="Constantia"/>
                <a:cs typeface="Constantia"/>
              </a:rPr>
              <a:t>that</a:t>
            </a:r>
            <a:r>
              <a:rPr dirty="0" sz="1900" spc="-9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900" b="1">
                <a:solidFill>
                  <a:srgbClr val="FFFFFF"/>
                </a:solidFill>
                <a:latin typeface="Constantia"/>
                <a:cs typeface="Constantia"/>
              </a:rPr>
              <a:t>the</a:t>
            </a:r>
            <a:r>
              <a:rPr dirty="0" sz="1900" spc="-10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effects</a:t>
            </a:r>
            <a:r>
              <a:rPr dirty="0" sz="1900" spc="-8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900" b="1">
                <a:solidFill>
                  <a:srgbClr val="FFFFFF"/>
                </a:solidFill>
                <a:latin typeface="Constantia"/>
                <a:cs typeface="Constantia"/>
              </a:rPr>
              <a:t>of</a:t>
            </a:r>
            <a:r>
              <a:rPr dirty="0" sz="1900" spc="4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factors</a:t>
            </a:r>
            <a:r>
              <a:rPr dirty="0" sz="1900" spc="-105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Constantia"/>
                <a:cs typeface="Constantia"/>
              </a:rPr>
              <a:t>are</a:t>
            </a:r>
            <a:r>
              <a:rPr dirty="0" sz="1900" spc="-11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statistically</a:t>
            </a:r>
            <a:r>
              <a:rPr dirty="0" sz="1900" spc="-100" b="1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Constantia"/>
                <a:cs typeface="Constantia"/>
              </a:rPr>
              <a:t>significant.</a:t>
            </a:r>
            <a:endParaRPr sz="1900">
              <a:latin typeface="Constantia"/>
              <a:cs typeface="Constant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74392" y="964691"/>
            <a:ext cx="4395215" cy="589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10027" y="915924"/>
            <a:ext cx="4197096" cy="768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38400" y="990563"/>
            <a:ext cx="4267200" cy="4616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438400" y="990563"/>
            <a:ext cx="4267200" cy="462280"/>
          </a:xfrm>
          <a:prstGeom prst="rect"/>
          <a:ln w="9524">
            <a:solidFill>
              <a:srgbClr val="798E31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309880">
              <a:lnSpc>
                <a:spcPct val="100000"/>
              </a:lnSpc>
              <a:spcBef>
                <a:spcPts val="180"/>
              </a:spcBef>
            </a:pPr>
            <a:r>
              <a:rPr dirty="0" sz="2400" spc="-40" b="1">
                <a:latin typeface="Times New Roman"/>
                <a:cs typeface="Times New Roman"/>
              </a:rPr>
              <a:t>STATISTICAL</a:t>
            </a:r>
            <a:r>
              <a:rPr dirty="0" sz="2400" spc="355" b="1">
                <a:latin typeface="Times New Roman"/>
                <a:cs typeface="Times New Roman"/>
              </a:rPr>
              <a:t> </a:t>
            </a:r>
            <a:r>
              <a:rPr dirty="0" sz="2400" spc="-35" b="1">
                <a:latin typeface="Times New Roman"/>
                <a:cs typeface="Times New Roman"/>
              </a:rPr>
              <a:t>ANALYSIS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88791" y="736091"/>
            <a:ext cx="2673095" cy="1027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84538" y="5392634"/>
            <a:ext cx="6774180" cy="869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3152140" algn="l"/>
                <a:tab pos="4111625" algn="l"/>
              </a:tabLst>
            </a:pPr>
            <a:r>
              <a:rPr dirty="0" sz="2800" spc="-5" b="1">
                <a:solidFill>
                  <a:srgbClr val="00FF00"/>
                </a:solidFill>
                <a:latin typeface="Comic Sans MS"/>
                <a:cs typeface="Comic Sans MS"/>
              </a:rPr>
              <a:t>MORPHOMETRIC</a:t>
            </a:r>
            <a:r>
              <a:rPr dirty="0" sz="2800" spc="-5" b="1">
                <a:solidFill>
                  <a:srgbClr val="00FF00"/>
                </a:solidFill>
                <a:latin typeface="Times New Roman"/>
                <a:cs typeface="Times New Roman"/>
              </a:rPr>
              <a:t>	</a:t>
            </a:r>
            <a:r>
              <a:rPr dirty="0" sz="2800" spc="-10" b="1">
                <a:solidFill>
                  <a:srgbClr val="00FF00"/>
                </a:solidFill>
                <a:latin typeface="Comic Sans MS"/>
                <a:cs typeface="Comic Sans MS"/>
              </a:rPr>
              <a:t>AND</a:t>
            </a:r>
            <a:r>
              <a:rPr dirty="0" sz="2800" spc="-10" b="1">
                <a:solidFill>
                  <a:srgbClr val="00FF00"/>
                </a:solidFill>
                <a:latin typeface="Times New Roman"/>
                <a:cs typeface="Times New Roman"/>
              </a:rPr>
              <a:t>	</a:t>
            </a:r>
            <a:r>
              <a:rPr dirty="0" sz="2800" spc="-10" b="1">
                <a:solidFill>
                  <a:srgbClr val="00FF00"/>
                </a:solidFill>
                <a:latin typeface="Comic Sans MS"/>
                <a:cs typeface="Comic Sans MS"/>
              </a:rPr>
              <a:t>BEHAVIOURAL</a:t>
            </a:r>
            <a:endParaRPr sz="28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dirty="0" sz="2800" spc="-10" b="1">
                <a:solidFill>
                  <a:srgbClr val="00FF00"/>
                </a:solidFill>
                <a:latin typeface="Comic Sans MS"/>
                <a:cs typeface="Comic Sans MS"/>
              </a:rPr>
              <a:t>ASPECTS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676400"/>
            <a:ext cx="6553200" cy="3200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21791" y="812291"/>
            <a:ext cx="8129016" cy="836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65404" y="786383"/>
            <a:ext cx="8468868" cy="957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85800" y="838197"/>
            <a:ext cx="8001000" cy="7079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5800" y="838197"/>
            <a:ext cx="8001000" cy="708025"/>
          </a:xfrm>
          <a:prstGeom prst="rect"/>
          <a:ln w="9524">
            <a:solidFill>
              <a:srgbClr val="055092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marL="1174750" marR="78105" indent="-1088390">
              <a:lnSpc>
                <a:spcPct val="100000"/>
              </a:lnSpc>
              <a:spcBef>
                <a:spcPts val="195"/>
              </a:spcBef>
              <a:tabLst>
                <a:tab pos="2107565" algn="l"/>
              </a:tabLst>
            </a:pPr>
            <a:r>
              <a:rPr dirty="0" spc="-10" b="1">
                <a:solidFill>
                  <a:srgbClr val="003200"/>
                </a:solidFill>
                <a:latin typeface="Calibri"/>
                <a:cs typeface="Calibri"/>
              </a:rPr>
              <a:t>Graph-1: </a:t>
            </a:r>
            <a:r>
              <a:rPr dirty="0" spc="-5">
                <a:solidFill>
                  <a:srgbClr val="003200"/>
                </a:solidFill>
              </a:rPr>
              <a:t>Graphical </a:t>
            </a:r>
            <a:r>
              <a:rPr dirty="0" spc="-10">
                <a:solidFill>
                  <a:srgbClr val="003200"/>
                </a:solidFill>
              </a:rPr>
              <a:t>representation </a:t>
            </a:r>
            <a:r>
              <a:rPr dirty="0">
                <a:solidFill>
                  <a:srgbClr val="003200"/>
                </a:solidFill>
              </a:rPr>
              <a:t>of </a:t>
            </a:r>
            <a:r>
              <a:rPr dirty="0" spc="-10">
                <a:solidFill>
                  <a:srgbClr val="003200"/>
                </a:solidFill>
              </a:rPr>
              <a:t>differences </a:t>
            </a:r>
            <a:r>
              <a:rPr dirty="0" spc="-5">
                <a:solidFill>
                  <a:srgbClr val="003200"/>
                </a:solidFill>
              </a:rPr>
              <a:t>in </a:t>
            </a:r>
            <a:r>
              <a:rPr dirty="0" spc="-10" b="1">
                <a:solidFill>
                  <a:srgbClr val="003200"/>
                </a:solidFill>
                <a:latin typeface="Calibri"/>
                <a:cs typeface="Calibri"/>
              </a:rPr>
              <a:t>total </a:t>
            </a:r>
            <a:r>
              <a:rPr dirty="0" b="1">
                <a:solidFill>
                  <a:srgbClr val="003200"/>
                </a:solidFill>
                <a:latin typeface="Calibri"/>
                <a:cs typeface="Calibri"/>
              </a:rPr>
              <a:t>body </a:t>
            </a:r>
            <a:r>
              <a:rPr dirty="0" spc="-5" b="1">
                <a:solidFill>
                  <a:srgbClr val="003200"/>
                </a:solidFill>
                <a:latin typeface="Calibri"/>
                <a:cs typeface="Calibri"/>
              </a:rPr>
              <a:t>weights </a:t>
            </a:r>
            <a:r>
              <a:rPr dirty="0">
                <a:solidFill>
                  <a:srgbClr val="003200"/>
                </a:solidFill>
              </a:rPr>
              <a:t>of  </a:t>
            </a:r>
            <a:r>
              <a:rPr dirty="0" spc="-10">
                <a:solidFill>
                  <a:srgbClr val="003200"/>
                </a:solidFill>
              </a:rPr>
              <a:t>Control</a:t>
            </a:r>
            <a:r>
              <a:rPr dirty="0" spc="-10">
                <a:solidFill>
                  <a:srgbClr val="003200"/>
                </a:solidFill>
                <a:latin typeface="Times New Roman"/>
                <a:cs typeface="Times New Roman"/>
              </a:rPr>
              <a:t>	</a:t>
            </a:r>
            <a:r>
              <a:rPr dirty="0">
                <a:solidFill>
                  <a:srgbClr val="003200"/>
                </a:solidFill>
              </a:rPr>
              <a:t>and  </a:t>
            </a:r>
            <a:r>
              <a:rPr dirty="0" spc="-10">
                <a:solidFill>
                  <a:srgbClr val="003200"/>
                </a:solidFill>
              </a:rPr>
              <a:t>experimental </a:t>
            </a:r>
            <a:r>
              <a:rPr dirty="0" spc="-10">
                <a:solidFill>
                  <a:srgbClr val="003200"/>
                </a:solidFill>
              </a:rPr>
              <a:t>groups </a:t>
            </a:r>
            <a:r>
              <a:rPr dirty="0">
                <a:solidFill>
                  <a:srgbClr val="003200"/>
                </a:solidFill>
              </a:rPr>
              <a:t>of </a:t>
            </a:r>
            <a:r>
              <a:rPr dirty="0" spc="-15">
                <a:solidFill>
                  <a:srgbClr val="003200"/>
                </a:solidFill>
              </a:rPr>
              <a:t>rats </a:t>
            </a:r>
            <a:r>
              <a:rPr dirty="0">
                <a:solidFill>
                  <a:srgbClr val="003200"/>
                </a:solidFill>
              </a:rPr>
              <a:t>on </a:t>
            </a:r>
            <a:r>
              <a:rPr dirty="0" spc="-5">
                <a:solidFill>
                  <a:srgbClr val="003200"/>
                </a:solidFill>
              </a:rPr>
              <a:t>selected</a:t>
            </a:r>
            <a:r>
              <a:rPr dirty="0" spc="25">
                <a:solidFill>
                  <a:srgbClr val="003200"/>
                </a:solidFill>
              </a:rPr>
              <a:t> </a:t>
            </a:r>
            <a:r>
              <a:rPr dirty="0" spc="-15">
                <a:solidFill>
                  <a:srgbClr val="003200"/>
                </a:solidFill>
              </a:rPr>
              <a:t>days.</a:t>
            </a:r>
          </a:p>
        </p:txBody>
      </p:sp>
      <p:sp>
        <p:nvSpPr>
          <p:cNvPr id="11" name="object 11"/>
          <p:cNvSpPr/>
          <p:nvPr/>
        </p:nvSpPr>
        <p:spPr>
          <a:xfrm>
            <a:off x="1271025" y="4113276"/>
            <a:ext cx="208915" cy="1582420"/>
          </a:xfrm>
          <a:custGeom>
            <a:avLst/>
            <a:gdLst/>
            <a:ahLst/>
            <a:cxnLst/>
            <a:rect l="l" t="t" r="r" b="b"/>
            <a:pathLst>
              <a:path w="208915" h="1582420">
                <a:moveTo>
                  <a:pt x="208768" y="0"/>
                </a:moveTo>
                <a:lnTo>
                  <a:pt x="0" y="0"/>
                </a:lnTo>
                <a:lnTo>
                  <a:pt x="0" y="1581931"/>
                </a:lnTo>
                <a:lnTo>
                  <a:pt x="208768" y="1581931"/>
                </a:lnTo>
                <a:lnTo>
                  <a:pt x="208768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17083" y="3724646"/>
            <a:ext cx="208915" cy="1971039"/>
          </a:xfrm>
          <a:custGeom>
            <a:avLst/>
            <a:gdLst/>
            <a:ahLst/>
            <a:cxnLst/>
            <a:rect l="l" t="t" r="r" b="b"/>
            <a:pathLst>
              <a:path w="208914" h="1971039">
                <a:moveTo>
                  <a:pt x="208768" y="0"/>
                </a:moveTo>
                <a:lnTo>
                  <a:pt x="0" y="0"/>
                </a:lnTo>
                <a:lnTo>
                  <a:pt x="0" y="1970560"/>
                </a:lnTo>
                <a:lnTo>
                  <a:pt x="208768" y="1970560"/>
                </a:lnTo>
                <a:lnTo>
                  <a:pt x="208768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64616" y="3404625"/>
            <a:ext cx="208915" cy="2291080"/>
          </a:xfrm>
          <a:custGeom>
            <a:avLst/>
            <a:gdLst/>
            <a:ahLst/>
            <a:cxnLst/>
            <a:rect l="l" t="t" r="r" b="b"/>
            <a:pathLst>
              <a:path w="208914" h="2291079">
                <a:moveTo>
                  <a:pt x="208807" y="0"/>
                </a:moveTo>
                <a:lnTo>
                  <a:pt x="0" y="0"/>
                </a:lnTo>
                <a:lnTo>
                  <a:pt x="0" y="2290581"/>
                </a:lnTo>
                <a:lnTo>
                  <a:pt x="208807" y="2290581"/>
                </a:lnTo>
                <a:lnTo>
                  <a:pt x="208807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712198" y="3317747"/>
            <a:ext cx="208915" cy="2378075"/>
          </a:xfrm>
          <a:custGeom>
            <a:avLst/>
            <a:gdLst/>
            <a:ahLst/>
            <a:cxnLst/>
            <a:rect l="l" t="t" r="r" b="b"/>
            <a:pathLst>
              <a:path w="208914" h="2378075">
                <a:moveTo>
                  <a:pt x="208807" y="0"/>
                </a:moveTo>
                <a:lnTo>
                  <a:pt x="0" y="0"/>
                </a:lnTo>
                <a:lnTo>
                  <a:pt x="0" y="2377459"/>
                </a:lnTo>
                <a:lnTo>
                  <a:pt x="208807" y="2377459"/>
                </a:lnTo>
                <a:lnTo>
                  <a:pt x="208807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858246" y="3180607"/>
            <a:ext cx="208915" cy="2514600"/>
          </a:xfrm>
          <a:custGeom>
            <a:avLst/>
            <a:gdLst/>
            <a:ahLst/>
            <a:cxnLst/>
            <a:rect l="l" t="t" r="r" b="b"/>
            <a:pathLst>
              <a:path w="208914" h="2514600">
                <a:moveTo>
                  <a:pt x="208807" y="0"/>
                </a:moveTo>
                <a:lnTo>
                  <a:pt x="0" y="0"/>
                </a:lnTo>
                <a:lnTo>
                  <a:pt x="0" y="2514599"/>
                </a:lnTo>
                <a:lnTo>
                  <a:pt x="208807" y="2514599"/>
                </a:lnTo>
                <a:lnTo>
                  <a:pt x="208807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005828" y="2900172"/>
            <a:ext cx="208915" cy="2795270"/>
          </a:xfrm>
          <a:custGeom>
            <a:avLst/>
            <a:gdLst/>
            <a:ahLst/>
            <a:cxnLst/>
            <a:rect l="l" t="t" r="r" b="b"/>
            <a:pathLst>
              <a:path w="208915" h="2795270">
                <a:moveTo>
                  <a:pt x="208797" y="0"/>
                </a:moveTo>
                <a:lnTo>
                  <a:pt x="0" y="0"/>
                </a:lnTo>
                <a:lnTo>
                  <a:pt x="0" y="2795035"/>
                </a:lnTo>
                <a:lnTo>
                  <a:pt x="208797" y="2795035"/>
                </a:lnTo>
                <a:lnTo>
                  <a:pt x="208797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79794" y="3934977"/>
            <a:ext cx="207645" cy="1760220"/>
          </a:xfrm>
          <a:custGeom>
            <a:avLst/>
            <a:gdLst/>
            <a:ahLst/>
            <a:cxnLst/>
            <a:rect l="l" t="t" r="r" b="b"/>
            <a:pathLst>
              <a:path w="207644" h="1760220">
                <a:moveTo>
                  <a:pt x="207283" y="0"/>
                </a:moveTo>
                <a:lnTo>
                  <a:pt x="0" y="0"/>
                </a:lnTo>
                <a:lnTo>
                  <a:pt x="0" y="1760229"/>
                </a:lnTo>
                <a:lnTo>
                  <a:pt x="207283" y="1760229"/>
                </a:lnTo>
                <a:lnTo>
                  <a:pt x="20728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25851" y="3585971"/>
            <a:ext cx="208915" cy="2109470"/>
          </a:xfrm>
          <a:custGeom>
            <a:avLst/>
            <a:gdLst/>
            <a:ahLst/>
            <a:cxnLst/>
            <a:rect l="l" t="t" r="r" b="b"/>
            <a:pathLst>
              <a:path w="208914" h="2109470">
                <a:moveTo>
                  <a:pt x="208807" y="0"/>
                </a:moveTo>
                <a:lnTo>
                  <a:pt x="0" y="0"/>
                </a:lnTo>
                <a:lnTo>
                  <a:pt x="0" y="2109235"/>
                </a:lnTo>
                <a:lnTo>
                  <a:pt x="208807" y="2109235"/>
                </a:lnTo>
                <a:lnTo>
                  <a:pt x="2088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773423" y="3313176"/>
            <a:ext cx="208915" cy="2382520"/>
          </a:xfrm>
          <a:custGeom>
            <a:avLst/>
            <a:gdLst/>
            <a:ahLst/>
            <a:cxnLst/>
            <a:rect l="l" t="t" r="r" b="b"/>
            <a:pathLst>
              <a:path w="208914" h="2382520">
                <a:moveTo>
                  <a:pt x="208768" y="0"/>
                </a:moveTo>
                <a:lnTo>
                  <a:pt x="0" y="0"/>
                </a:lnTo>
                <a:lnTo>
                  <a:pt x="0" y="2382031"/>
                </a:lnTo>
                <a:lnTo>
                  <a:pt x="208768" y="2382031"/>
                </a:lnTo>
                <a:lnTo>
                  <a:pt x="20876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921005" y="3096777"/>
            <a:ext cx="208915" cy="2598420"/>
          </a:xfrm>
          <a:custGeom>
            <a:avLst/>
            <a:gdLst/>
            <a:ahLst/>
            <a:cxnLst/>
            <a:rect l="l" t="t" r="r" b="b"/>
            <a:pathLst>
              <a:path w="208914" h="2598420">
                <a:moveTo>
                  <a:pt x="208768" y="0"/>
                </a:moveTo>
                <a:lnTo>
                  <a:pt x="0" y="0"/>
                </a:lnTo>
                <a:lnTo>
                  <a:pt x="0" y="2598429"/>
                </a:lnTo>
                <a:lnTo>
                  <a:pt x="208768" y="2598429"/>
                </a:lnTo>
                <a:lnTo>
                  <a:pt x="20876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067053" y="2711205"/>
            <a:ext cx="208915" cy="2984500"/>
          </a:xfrm>
          <a:custGeom>
            <a:avLst/>
            <a:gdLst/>
            <a:ahLst/>
            <a:cxnLst/>
            <a:rect l="l" t="t" r="r" b="b"/>
            <a:pathLst>
              <a:path w="208914" h="2984500">
                <a:moveTo>
                  <a:pt x="208768" y="0"/>
                </a:moveTo>
                <a:lnTo>
                  <a:pt x="0" y="0"/>
                </a:lnTo>
                <a:lnTo>
                  <a:pt x="0" y="2984001"/>
                </a:lnTo>
                <a:lnTo>
                  <a:pt x="208768" y="2984001"/>
                </a:lnTo>
                <a:lnTo>
                  <a:pt x="20876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14625" y="2433827"/>
            <a:ext cx="208915" cy="3261995"/>
          </a:xfrm>
          <a:custGeom>
            <a:avLst/>
            <a:gdLst/>
            <a:ahLst/>
            <a:cxnLst/>
            <a:rect l="l" t="t" r="r" b="b"/>
            <a:pathLst>
              <a:path w="208915" h="3261995">
                <a:moveTo>
                  <a:pt x="208768" y="0"/>
                </a:moveTo>
                <a:lnTo>
                  <a:pt x="0" y="0"/>
                </a:lnTo>
                <a:lnTo>
                  <a:pt x="0" y="3261379"/>
                </a:lnTo>
                <a:lnTo>
                  <a:pt x="208768" y="3261379"/>
                </a:lnTo>
                <a:lnTo>
                  <a:pt x="20876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687077" y="4210792"/>
            <a:ext cx="208915" cy="1484630"/>
          </a:xfrm>
          <a:custGeom>
            <a:avLst/>
            <a:gdLst/>
            <a:ahLst/>
            <a:cxnLst/>
            <a:rect l="l" t="t" r="r" b="b"/>
            <a:pathLst>
              <a:path w="208914" h="1484629">
                <a:moveTo>
                  <a:pt x="208768" y="0"/>
                </a:moveTo>
                <a:lnTo>
                  <a:pt x="0" y="0"/>
                </a:lnTo>
                <a:lnTo>
                  <a:pt x="0" y="1484414"/>
                </a:lnTo>
                <a:lnTo>
                  <a:pt x="208768" y="1484414"/>
                </a:lnTo>
                <a:lnTo>
                  <a:pt x="208768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834659" y="4081271"/>
            <a:ext cx="208915" cy="1614170"/>
          </a:xfrm>
          <a:custGeom>
            <a:avLst/>
            <a:gdLst/>
            <a:ahLst/>
            <a:cxnLst/>
            <a:rect l="l" t="t" r="r" b="b"/>
            <a:pathLst>
              <a:path w="208914" h="1614170">
                <a:moveTo>
                  <a:pt x="208768" y="0"/>
                </a:moveTo>
                <a:lnTo>
                  <a:pt x="0" y="0"/>
                </a:lnTo>
                <a:lnTo>
                  <a:pt x="0" y="1613935"/>
                </a:lnTo>
                <a:lnTo>
                  <a:pt x="208768" y="1613935"/>
                </a:lnTo>
                <a:lnTo>
                  <a:pt x="208768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982192" y="4066022"/>
            <a:ext cx="208915" cy="1629410"/>
          </a:xfrm>
          <a:custGeom>
            <a:avLst/>
            <a:gdLst/>
            <a:ahLst/>
            <a:cxnLst/>
            <a:rect l="l" t="t" r="r" b="b"/>
            <a:pathLst>
              <a:path w="208914" h="1629410">
                <a:moveTo>
                  <a:pt x="208807" y="0"/>
                </a:moveTo>
                <a:lnTo>
                  <a:pt x="0" y="0"/>
                </a:lnTo>
                <a:lnTo>
                  <a:pt x="0" y="1629184"/>
                </a:lnTo>
                <a:lnTo>
                  <a:pt x="208807" y="1629184"/>
                </a:lnTo>
                <a:lnTo>
                  <a:pt x="208807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129774" y="4160529"/>
            <a:ext cx="207645" cy="1534795"/>
          </a:xfrm>
          <a:custGeom>
            <a:avLst/>
            <a:gdLst/>
            <a:ahLst/>
            <a:cxnLst/>
            <a:rect l="l" t="t" r="r" b="b"/>
            <a:pathLst>
              <a:path w="207645" h="1534795">
                <a:moveTo>
                  <a:pt x="207273" y="0"/>
                </a:moveTo>
                <a:lnTo>
                  <a:pt x="0" y="0"/>
                </a:lnTo>
                <a:lnTo>
                  <a:pt x="0" y="1534677"/>
                </a:lnTo>
                <a:lnTo>
                  <a:pt x="207273" y="1534677"/>
                </a:lnTo>
                <a:lnTo>
                  <a:pt x="207273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275822" y="4251940"/>
            <a:ext cx="208915" cy="1443355"/>
          </a:xfrm>
          <a:custGeom>
            <a:avLst/>
            <a:gdLst/>
            <a:ahLst/>
            <a:cxnLst/>
            <a:rect l="l" t="t" r="r" b="b"/>
            <a:pathLst>
              <a:path w="208914" h="1443354">
                <a:moveTo>
                  <a:pt x="208807" y="0"/>
                </a:moveTo>
                <a:lnTo>
                  <a:pt x="0" y="0"/>
                </a:lnTo>
                <a:lnTo>
                  <a:pt x="0" y="1443266"/>
                </a:lnTo>
                <a:lnTo>
                  <a:pt x="208807" y="1443266"/>
                </a:lnTo>
                <a:lnTo>
                  <a:pt x="208807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23394" y="4443974"/>
            <a:ext cx="208915" cy="1251585"/>
          </a:xfrm>
          <a:custGeom>
            <a:avLst/>
            <a:gdLst/>
            <a:ahLst/>
            <a:cxnLst/>
            <a:rect l="l" t="t" r="r" b="b"/>
            <a:pathLst>
              <a:path w="208915" h="1251585">
                <a:moveTo>
                  <a:pt x="208807" y="0"/>
                </a:moveTo>
                <a:lnTo>
                  <a:pt x="0" y="0"/>
                </a:lnTo>
                <a:lnTo>
                  <a:pt x="0" y="1251232"/>
                </a:lnTo>
                <a:lnTo>
                  <a:pt x="208807" y="1251232"/>
                </a:lnTo>
                <a:lnTo>
                  <a:pt x="208807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895846" y="3995928"/>
            <a:ext cx="208915" cy="1699895"/>
          </a:xfrm>
          <a:custGeom>
            <a:avLst/>
            <a:gdLst/>
            <a:ahLst/>
            <a:cxnLst/>
            <a:rect l="l" t="t" r="r" b="b"/>
            <a:pathLst>
              <a:path w="208914" h="1699895">
                <a:moveTo>
                  <a:pt x="0" y="1699279"/>
                </a:moveTo>
                <a:lnTo>
                  <a:pt x="208806" y="1699279"/>
                </a:lnTo>
                <a:lnTo>
                  <a:pt x="208806" y="0"/>
                </a:lnTo>
                <a:lnTo>
                  <a:pt x="0" y="0"/>
                </a:lnTo>
                <a:lnTo>
                  <a:pt x="0" y="1699279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895846" y="3995928"/>
            <a:ext cx="208915" cy="1699895"/>
          </a:xfrm>
          <a:custGeom>
            <a:avLst/>
            <a:gdLst/>
            <a:ahLst/>
            <a:cxnLst/>
            <a:rect l="l" t="t" r="r" b="b"/>
            <a:pathLst>
              <a:path w="208914" h="1699895">
                <a:moveTo>
                  <a:pt x="0" y="1699279"/>
                </a:moveTo>
                <a:lnTo>
                  <a:pt x="208806" y="1699279"/>
                </a:lnTo>
                <a:lnTo>
                  <a:pt x="208806" y="0"/>
                </a:lnTo>
                <a:lnTo>
                  <a:pt x="0" y="0"/>
                </a:lnTo>
                <a:lnTo>
                  <a:pt x="0" y="1699279"/>
                </a:lnTo>
                <a:close/>
              </a:path>
            </a:pathLst>
          </a:custGeom>
          <a:ln w="9144">
            <a:solidFill>
              <a:srgbClr val="E83B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043427" y="3889247"/>
            <a:ext cx="208915" cy="1806575"/>
          </a:xfrm>
          <a:custGeom>
            <a:avLst/>
            <a:gdLst/>
            <a:ahLst/>
            <a:cxnLst/>
            <a:rect l="l" t="t" r="r" b="b"/>
            <a:pathLst>
              <a:path w="208914" h="1806575">
                <a:moveTo>
                  <a:pt x="0" y="1805959"/>
                </a:moveTo>
                <a:lnTo>
                  <a:pt x="208806" y="1805959"/>
                </a:lnTo>
                <a:lnTo>
                  <a:pt x="208806" y="0"/>
                </a:lnTo>
                <a:lnTo>
                  <a:pt x="0" y="0"/>
                </a:lnTo>
                <a:lnTo>
                  <a:pt x="0" y="1805959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043427" y="3889247"/>
            <a:ext cx="208915" cy="1806575"/>
          </a:xfrm>
          <a:custGeom>
            <a:avLst/>
            <a:gdLst/>
            <a:ahLst/>
            <a:cxnLst/>
            <a:rect l="l" t="t" r="r" b="b"/>
            <a:pathLst>
              <a:path w="208914" h="1806575">
                <a:moveTo>
                  <a:pt x="0" y="1805959"/>
                </a:moveTo>
                <a:lnTo>
                  <a:pt x="208806" y="1805959"/>
                </a:lnTo>
                <a:lnTo>
                  <a:pt x="208806" y="0"/>
                </a:lnTo>
                <a:lnTo>
                  <a:pt x="0" y="0"/>
                </a:lnTo>
                <a:lnTo>
                  <a:pt x="0" y="1805959"/>
                </a:lnTo>
                <a:close/>
              </a:path>
            </a:pathLst>
          </a:custGeom>
          <a:ln w="9143">
            <a:solidFill>
              <a:srgbClr val="E83B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91000" y="3610346"/>
            <a:ext cx="208915" cy="2085339"/>
          </a:xfrm>
          <a:custGeom>
            <a:avLst/>
            <a:gdLst/>
            <a:ahLst/>
            <a:cxnLst/>
            <a:rect l="l" t="t" r="r" b="b"/>
            <a:pathLst>
              <a:path w="208914" h="2085339">
                <a:moveTo>
                  <a:pt x="0" y="2084860"/>
                </a:moveTo>
                <a:lnTo>
                  <a:pt x="208806" y="2084860"/>
                </a:lnTo>
                <a:lnTo>
                  <a:pt x="208806" y="0"/>
                </a:lnTo>
                <a:lnTo>
                  <a:pt x="0" y="0"/>
                </a:lnTo>
                <a:lnTo>
                  <a:pt x="0" y="208486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191000" y="3610346"/>
            <a:ext cx="208915" cy="2085339"/>
          </a:xfrm>
          <a:custGeom>
            <a:avLst/>
            <a:gdLst/>
            <a:ahLst/>
            <a:cxnLst/>
            <a:rect l="l" t="t" r="r" b="b"/>
            <a:pathLst>
              <a:path w="208914" h="2085339">
                <a:moveTo>
                  <a:pt x="0" y="2084860"/>
                </a:moveTo>
                <a:lnTo>
                  <a:pt x="208806" y="2084860"/>
                </a:lnTo>
                <a:lnTo>
                  <a:pt x="208806" y="0"/>
                </a:lnTo>
                <a:lnTo>
                  <a:pt x="0" y="0"/>
                </a:lnTo>
                <a:lnTo>
                  <a:pt x="0" y="2084860"/>
                </a:lnTo>
                <a:close/>
              </a:path>
            </a:pathLst>
          </a:custGeom>
          <a:ln w="9143">
            <a:solidFill>
              <a:srgbClr val="E83B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337047" y="3412216"/>
            <a:ext cx="208915" cy="2283460"/>
          </a:xfrm>
          <a:custGeom>
            <a:avLst/>
            <a:gdLst/>
            <a:ahLst/>
            <a:cxnLst/>
            <a:rect l="l" t="t" r="r" b="b"/>
            <a:pathLst>
              <a:path w="208914" h="2283460">
                <a:moveTo>
                  <a:pt x="0" y="2282990"/>
                </a:moveTo>
                <a:lnTo>
                  <a:pt x="208768" y="2282990"/>
                </a:lnTo>
                <a:lnTo>
                  <a:pt x="208768" y="0"/>
                </a:lnTo>
                <a:lnTo>
                  <a:pt x="0" y="0"/>
                </a:lnTo>
                <a:lnTo>
                  <a:pt x="0" y="228299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337047" y="3412216"/>
            <a:ext cx="208915" cy="2283460"/>
          </a:xfrm>
          <a:custGeom>
            <a:avLst/>
            <a:gdLst/>
            <a:ahLst/>
            <a:cxnLst/>
            <a:rect l="l" t="t" r="r" b="b"/>
            <a:pathLst>
              <a:path w="208914" h="2283460">
                <a:moveTo>
                  <a:pt x="0" y="2282990"/>
                </a:moveTo>
                <a:lnTo>
                  <a:pt x="208768" y="2282990"/>
                </a:lnTo>
                <a:lnTo>
                  <a:pt x="208768" y="0"/>
                </a:lnTo>
                <a:lnTo>
                  <a:pt x="0" y="0"/>
                </a:lnTo>
                <a:lnTo>
                  <a:pt x="0" y="2282990"/>
                </a:lnTo>
                <a:close/>
              </a:path>
            </a:pathLst>
          </a:custGeom>
          <a:ln w="9144">
            <a:solidFill>
              <a:srgbClr val="E83B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484629" y="3336016"/>
            <a:ext cx="208915" cy="2359660"/>
          </a:xfrm>
          <a:custGeom>
            <a:avLst/>
            <a:gdLst/>
            <a:ahLst/>
            <a:cxnLst/>
            <a:rect l="l" t="t" r="r" b="b"/>
            <a:pathLst>
              <a:path w="208915" h="2359660">
                <a:moveTo>
                  <a:pt x="0" y="2359190"/>
                </a:moveTo>
                <a:lnTo>
                  <a:pt x="208768" y="2359190"/>
                </a:lnTo>
                <a:lnTo>
                  <a:pt x="208768" y="0"/>
                </a:lnTo>
                <a:lnTo>
                  <a:pt x="0" y="0"/>
                </a:lnTo>
                <a:lnTo>
                  <a:pt x="0" y="235919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484629" y="3336016"/>
            <a:ext cx="208915" cy="2359660"/>
          </a:xfrm>
          <a:custGeom>
            <a:avLst/>
            <a:gdLst/>
            <a:ahLst/>
            <a:cxnLst/>
            <a:rect l="l" t="t" r="r" b="b"/>
            <a:pathLst>
              <a:path w="208915" h="2359660">
                <a:moveTo>
                  <a:pt x="0" y="2359190"/>
                </a:moveTo>
                <a:lnTo>
                  <a:pt x="208768" y="2359190"/>
                </a:lnTo>
                <a:lnTo>
                  <a:pt x="208768" y="0"/>
                </a:lnTo>
                <a:lnTo>
                  <a:pt x="0" y="0"/>
                </a:lnTo>
                <a:lnTo>
                  <a:pt x="0" y="2359190"/>
                </a:lnTo>
                <a:close/>
              </a:path>
            </a:pathLst>
          </a:custGeom>
          <a:ln w="9144">
            <a:solidFill>
              <a:srgbClr val="E83B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632201" y="3081527"/>
            <a:ext cx="208915" cy="2614295"/>
          </a:xfrm>
          <a:custGeom>
            <a:avLst/>
            <a:gdLst/>
            <a:ahLst/>
            <a:cxnLst/>
            <a:rect l="l" t="t" r="r" b="b"/>
            <a:pathLst>
              <a:path w="208915" h="2614295">
                <a:moveTo>
                  <a:pt x="0" y="2613679"/>
                </a:moveTo>
                <a:lnTo>
                  <a:pt x="208768" y="2613679"/>
                </a:lnTo>
                <a:lnTo>
                  <a:pt x="208768" y="0"/>
                </a:lnTo>
                <a:lnTo>
                  <a:pt x="0" y="0"/>
                </a:lnTo>
                <a:lnTo>
                  <a:pt x="0" y="2613679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632201" y="3081527"/>
            <a:ext cx="208915" cy="2614295"/>
          </a:xfrm>
          <a:custGeom>
            <a:avLst/>
            <a:gdLst/>
            <a:ahLst/>
            <a:cxnLst/>
            <a:rect l="l" t="t" r="r" b="b"/>
            <a:pathLst>
              <a:path w="208915" h="2614295">
                <a:moveTo>
                  <a:pt x="0" y="2613679"/>
                </a:moveTo>
                <a:lnTo>
                  <a:pt x="208768" y="2613679"/>
                </a:lnTo>
                <a:lnTo>
                  <a:pt x="208768" y="0"/>
                </a:lnTo>
                <a:lnTo>
                  <a:pt x="0" y="0"/>
                </a:lnTo>
                <a:lnTo>
                  <a:pt x="0" y="2613679"/>
                </a:lnTo>
                <a:close/>
              </a:path>
            </a:pathLst>
          </a:custGeom>
          <a:ln w="9144">
            <a:solidFill>
              <a:srgbClr val="E83B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374647" y="4064498"/>
            <a:ext cx="0" cy="59690"/>
          </a:xfrm>
          <a:custGeom>
            <a:avLst/>
            <a:gdLst/>
            <a:ahLst/>
            <a:cxnLst/>
            <a:rect l="l" t="t" r="r" b="b"/>
            <a:pathLst>
              <a:path w="0" h="59689">
                <a:moveTo>
                  <a:pt x="0" y="5945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345701" y="4123953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345701" y="4064498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522229" y="3648446"/>
            <a:ext cx="0" cy="88900"/>
          </a:xfrm>
          <a:custGeom>
            <a:avLst/>
            <a:gdLst/>
            <a:ahLst/>
            <a:cxnLst/>
            <a:rect l="l" t="t" r="r" b="b"/>
            <a:pathLst>
              <a:path w="0" h="88900">
                <a:moveTo>
                  <a:pt x="0" y="8840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493283" y="3736847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493283" y="364844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669801" y="3368059"/>
            <a:ext cx="0" cy="47625"/>
          </a:xfrm>
          <a:custGeom>
            <a:avLst/>
            <a:gdLst/>
            <a:ahLst/>
            <a:cxnLst/>
            <a:rect l="l" t="t" r="r" b="b"/>
            <a:pathLst>
              <a:path w="0" h="47625">
                <a:moveTo>
                  <a:pt x="0" y="4721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40816" y="341527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640816" y="33680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815859" y="3267446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51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786874" y="332995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786874" y="326744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963392" y="3130305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46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934446" y="319277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934446" y="313030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110974" y="2852927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19">
                <a:moveTo>
                  <a:pt x="0" y="5793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082028" y="29108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082028" y="28529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583416" y="3904507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79">
                <a:moveTo>
                  <a:pt x="0" y="4263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554470" y="3947140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554470" y="3904507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730998" y="3546347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31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702051" y="35966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702051" y="354634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877046" y="3278123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2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849623" y="33238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849623" y="327812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024628" y="3037322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7161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995671" y="310894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995671" y="303732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172200" y="2639577"/>
            <a:ext cx="0" cy="82550"/>
          </a:xfrm>
          <a:custGeom>
            <a:avLst/>
            <a:gdLst/>
            <a:ahLst/>
            <a:cxnLst/>
            <a:rect l="l" t="t" r="r" b="b"/>
            <a:pathLst>
              <a:path w="0" h="82550">
                <a:moveTo>
                  <a:pt x="0" y="8230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143253" y="272188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143253" y="263957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318247" y="2371353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30">
                <a:moveTo>
                  <a:pt x="0" y="7467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290825" y="2446029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290825" y="23713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792223" y="4189476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3199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763277" y="4221470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763277" y="418947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939805" y="4040123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83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910859" y="40919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910859" y="404012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085853" y="4008129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6857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056907" y="407670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056907" y="400812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233425" y="4134592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204440" y="417269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204440" y="413459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381007" y="4232147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3200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352022" y="42641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352022" y="423214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7527017" y="4405874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4877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7499594" y="44546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7499594" y="440587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000992" y="3947140"/>
            <a:ext cx="0" cy="61594"/>
          </a:xfrm>
          <a:custGeom>
            <a:avLst/>
            <a:gdLst/>
            <a:ahLst/>
            <a:cxnLst/>
            <a:rect l="l" t="t" r="r" b="b"/>
            <a:pathLst>
              <a:path w="0" h="61595">
                <a:moveTo>
                  <a:pt x="0" y="6098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972046" y="394714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147040" y="3869416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3204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119627" y="39014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119627" y="38694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294622" y="3547871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29">
                <a:moveTo>
                  <a:pt x="0" y="7467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265676" y="362254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265676" y="354787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442194" y="3387852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3504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413247" y="342289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413247" y="338785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588252" y="3272028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29">
                <a:moveTo>
                  <a:pt x="0" y="7466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560829" y="334669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560829" y="3272028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735823" y="3019053"/>
            <a:ext cx="0" cy="73660"/>
          </a:xfrm>
          <a:custGeom>
            <a:avLst/>
            <a:gdLst/>
            <a:ahLst/>
            <a:cxnLst/>
            <a:rect l="l" t="t" r="r" b="b"/>
            <a:pathLst>
              <a:path w="0" h="73660">
                <a:moveTo>
                  <a:pt x="0" y="7315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706877" y="309220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706877" y="301905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114053" y="1682505"/>
            <a:ext cx="0" cy="4013200"/>
          </a:xfrm>
          <a:custGeom>
            <a:avLst/>
            <a:gdLst/>
            <a:ahLst/>
            <a:cxnLst/>
            <a:rect l="l" t="t" r="r" b="b"/>
            <a:pathLst>
              <a:path w="0" h="4013200">
                <a:moveTo>
                  <a:pt x="0" y="4012701"/>
                </a:moveTo>
                <a:lnTo>
                  <a:pt x="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074429" y="5695207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074429" y="5122183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074429" y="4549159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074429" y="397612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074429" y="340310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074429" y="2828553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074429" y="2255529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074429" y="168250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114053" y="5695207"/>
            <a:ext cx="6882765" cy="0"/>
          </a:xfrm>
          <a:custGeom>
            <a:avLst/>
            <a:gdLst/>
            <a:ahLst/>
            <a:cxnLst/>
            <a:rect l="l" t="t" r="r" b="b"/>
            <a:pathLst>
              <a:path w="6882765" h="0">
                <a:moveTo>
                  <a:pt x="0" y="0"/>
                </a:moveTo>
                <a:lnTo>
                  <a:pt x="6882374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915427" y="5605378"/>
            <a:ext cx="9398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855077" y="5031985"/>
            <a:ext cx="15557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Constantia"/>
                <a:cs typeface="Constantia"/>
              </a:rPr>
              <a:t>50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815117" y="3885453"/>
            <a:ext cx="19431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</a:t>
            </a:r>
            <a:r>
              <a:rPr dirty="0" sz="1000">
                <a:latin typeface="Constantia"/>
                <a:cs typeface="Constantia"/>
              </a:rPr>
              <a:t>5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85574" y="3312057"/>
            <a:ext cx="22288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200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959346" y="3885453"/>
            <a:ext cx="110489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7155" algn="l"/>
              </a:tabLst>
            </a:pPr>
            <a:r>
              <a:rPr dirty="0" sz="1000" spc="-5" u="sng">
                <a:latin typeface="Constantia"/>
                <a:cs typeface="Constantia"/>
              </a:rPr>
              <a:t> </a:t>
            </a:r>
            <a:r>
              <a:rPr dirty="0" sz="1000" spc="-5" u="sng">
                <a:latin typeface="Times New Roman"/>
                <a:cs typeface="Times New Roman"/>
              </a:rPr>
              <a:t>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793499" y="2738773"/>
            <a:ext cx="2159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2</a:t>
            </a:r>
            <a:r>
              <a:rPr dirty="0" sz="1000" spc="-5">
                <a:latin typeface="Constantia"/>
                <a:cs typeface="Constantia"/>
              </a:rPr>
              <a:t>50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788923" y="2165377"/>
            <a:ext cx="22034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797146" y="1592353"/>
            <a:ext cx="21272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</a:t>
            </a:r>
            <a:r>
              <a:rPr dirty="0" sz="1000">
                <a:latin typeface="Constantia"/>
                <a:cs typeface="Constantia"/>
              </a:rPr>
              <a:t>5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453141" y="5770288"/>
            <a:ext cx="4699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15th</a:t>
            </a:r>
            <a:r>
              <a:rPr dirty="0" sz="1000" spc="-85">
                <a:latin typeface="Constantia"/>
                <a:cs typeface="Constantia"/>
              </a:rPr>
              <a:t> </a:t>
            </a:r>
            <a:r>
              <a:rPr dirty="0" sz="1000">
                <a:latin typeface="Constantia"/>
                <a:cs typeface="Constantia"/>
              </a:rPr>
              <a:t>day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2587245" y="5770288"/>
            <a:ext cx="495934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30th</a:t>
            </a:r>
            <a:r>
              <a:rPr dirty="0" sz="1000" spc="-85">
                <a:latin typeface="Constantia"/>
                <a:cs typeface="Constantia"/>
              </a:rPr>
              <a:t> </a:t>
            </a:r>
            <a:r>
              <a:rPr dirty="0" sz="1000" spc="-5">
                <a:latin typeface="Constantia"/>
                <a:cs typeface="Constantia"/>
              </a:rPr>
              <a:t>day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6031455" y="5770288"/>
            <a:ext cx="49149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75th</a:t>
            </a:r>
            <a:r>
              <a:rPr dirty="0" sz="1000" spc="-90">
                <a:latin typeface="Constantia"/>
                <a:cs typeface="Constantia"/>
              </a:rPr>
              <a:t> </a:t>
            </a:r>
            <a:r>
              <a:rPr dirty="0" sz="1000" spc="-5">
                <a:latin typeface="Constantia"/>
                <a:cs typeface="Constantia"/>
              </a:rPr>
              <a:t>day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7170768" y="5770288"/>
            <a:ext cx="50673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90th</a:t>
            </a:r>
            <a:r>
              <a:rPr dirty="0" sz="1000" spc="-85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69070" y="2978722"/>
            <a:ext cx="203835" cy="14224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35"/>
              </a:lnSpc>
            </a:pPr>
            <a:r>
              <a:rPr dirty="0" sz="1400" spc="-95" b="1">
                <a:latin typeface="Constantia"/>
                <a:cs typeface="Constantia"/>
              </a:rPr>
              <a:t>W</a:t>
            </a:r>
            <a:r>
              <a:rPr dirty="0" sz="1400" b="1">
                <a:latin typeface="Constantia"/>
                <a:cs typeface="Constantia"/>
              </a:rPr>
              <a:t>ei</a:t>
            </a:r>
            <a:r>
              <a:rPr dirty="0" sz="1400" spc="-10" b="1">
                <a:latin typeface="Constantia"/>
                <a:cs typeface="Constantia"/>
              </a:rPr>
              <a:t>g</a:t>
            </a:r>
            <a:r>
              <a:rPr dirty="0" sz="1400" b="1">
                <a:latin typeface="Constantia"/>
                <a:cs typeface="Constantia"/>
              </a:rPr>
              <a:t>ht</a:t>
            </a:r>
            <a:r>
              <a:rPr dirty="0" sz="1400" spc="-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nstantia"/>
                <a:cs typeface="Constantia"/>
              </a:rPr>
              <a:t>in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Constantia"/>
                <a:cs typeface="Constantia"/>
              </a:rPr>
              <a:t>G</a:t>
            </a:r>
            <a:r>
              <a:rPr dirty="0" sz="1400" spc="-25" b="1">
                <a:latin typeface="Constantia"/>
                <a:cs typeface="Constantia"/>
              </a:rPr>
              <a:t>r</a:t>
            </a:r>
            <a:r>
              <a:rPr dirty="0" sz="1400" b="1">
                <a:latin typeface="Constantia"/>
                <a:cs typeface="Constantia"/>
              </a:rPr>
              <a:t>a</a:t>
            </a:r>
            <a:r>
              <a:rPr dirty="0" sz="1400" spc="5" b="1">
                <a:latin typeface="Constantia"/>
                <a:cs typeface="Constantia"/>
              </a:rPr>
              <a:t>m</a:t>
            </a:r>
            <a:r>
              <a:rPr dirty="0" sz="1400" b="1">
                <a:latin typeface="Constantia"/>
                <a:cs typeface="Constantia"/>
              </a:rPr>
              <a:t>s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3733554" y="5770288"/>
            <a:ext cx="1649095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1142365" algn="l"/>
              </a:tabLst>
            </a:pPr>
            <a:r>
              <a:rPr dirty="0" sz="1000" spc="-5">
                <a:latin typeface="Constantia"/>
                <a:cs typeface="Constantia"/>
              </a:rPr>
              <a:t>45th  </a:t>
            </a:r>
            <a:r>
              <a:rPr dirty="0" sz="1000" spc="140">
                <a:latin typeface="Constantia"/>
                <a:cs typeface="Constantia"/>
              </a:rPr>
              <a:t> </a:t>
            </a:r>
            <a:r>
              <a:rPr dirty="0" sz="1000" spc="-5">
                <a:latin typeface="Constantia"/>
                <a:cs typeface="Constantia"/>
              </a:rPr>
              <a:t>day</a:t>
            </a:r>
            <a:r>
              <a:rPr dirty="0" sz="1000" spc="-5">
                <a:latin typeface="Times New Roman"/>
                <a:cs typeface="Times New Roman"/>
              </a:rPr>
              <a:t>	</a:t>
            </a:r>
            <a:r>
              <a:rPr dirty="0" sz="1000" spc="-5">
                <a:latin typeface="Constantia"/>
                <a:cs typeface="Constantia"/>
              </a:rPr>
              <a:t>60th</a:t>
            </a:r>
            <a:r>
              <a:rPr dirty="0" sz="1000" spc="-90">
                <a:latin typeface="Constantia"/>
                <a:cs typeface="Constantia"/>
              </a:rPr>
              <a:t> </a:t>
            </a:r>
            <a:r>
              <a:rPr dirty="0" sz="1000" spc="-5">
                <a:latin typeface="Constantia"/>
                <a:cs typeface="Constantia"/>
              </a:rPr>
              <a:t>day</a:t>
            </a:r>
            <a:endParaRPr sz="1000">
              <a:latin typeface="Constantia"/>
              <a:cs typeface="Constantia"/>
            </a:endParaRPr>
          </a:p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dirty="0" sz="1400" spc="-15" b="1">
                <a:latin typeface="Constantia"/>
                <a:cs typeface="Constantia"/>
              </a:rPr>
              <a:t>Days </a:t>
            </a:r>
            <a:r>
              <a:rPr dirty="0" sz="1400" b="1">
                <a:latin typeface="Constantia"/>
                <a:cs typeface="Constantia"/>
              </a:rPr>
              <a:t>of</a:t>
            </a:r>
            <a:r>
              <a:rPr dirty="0" sz="1400" spc="-110" b="1">
                <a:latin typeface="Constantia"/>
                <a:cs typeface="Constantia"/>
              </a:rPr>
              <a:t> </a:t>
            </a:r>
            <a:r>
              <a:rPr dirty="0" sz="1400" spc="-10" b="1">
                <a:latin typeface="Constantia"/>
                <a:cs typeface="Constantia"/>
              </a:rPr>
              <a:t>Exposure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3845811" y="2065034"/>
            <a:ext cx="13811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Constantia"/>
                <a:cs typeface="Constantia"/>
              </a:rPr>
              <a:t>Body</a:t>
            </a:r>
            <a:r>
              <a:rPr dirty="0" sz="1800" spc="-165" b="1">
                <a:latin typeface="Constantia"/>
                <a:cs typeface="Constantia"/>
              </a:rPr>
              <a:t> </a:t>
            </a:r>
            <a:r>
              <a:rPr dirty="0" sz="1800" spc="-25" b="1">
                <a:latin typeface="Constantia"/>
                <a:cs typeface="Constantia"/>
              </a:rPr>
              <a:t>Weight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37" name="object 137"/>
          <p:cNvSpPr/>
          <p:nvPr/>
        </p:nvSpPr>
        <p:spPr>
          <a:xfrm>
            <a:off x="8135092" y="3267442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135" y="70098"/>
                </a:lnTo>
                <a:lnTo>
                  <a:pt x="70135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8224511" y="3212715"/>
            <a:ext cx="448309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Co</a:t>
            </a:r>
            <a:r>
              <a:rPr dirty="0" sz="1000">
                <a:latin typeface="Constantia"/>
                <a:cs typeface="Constantia"/>
              </a:rPr>
              <a:t>n</a:t>
            </a:r>
            <a:r>
              <a:rPr dirty="0" sz="1000" spc="-10">
                <a:latin typeface="Constantia"/>
                <a:cs typeface="Constantia"/>
              </a:rPr>
              <a:t>tr</a:t>
            </a:r>
            <a:r>
              <a:rPr dirty="0" sz="1000" spc="-5">
                <a:latin typeface="Constantia"/>
                <a:cs typeface="Constantia"/>
              </a:rPr>
              <a:t>ol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8135092" y="3630173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135" y="70098"/>
                </a:lnTo>
                <a:lnTo>
                  <a:pt x="70135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 txBox="1"/>
          <p:nvPr/>
        </p:nvSpPr>
        <p:spPr>
          <a:xfrm>
            <a:off x="8224511" y="3574803"/>
            <a:ext cx="2743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Constantia"/>
                <a:cs typeface="Constantia"/>
              </a:rPr>
              <a:t>S</a:t>
            </a:r>
            <a:r>
              <a:rPr dirty="0" sz="1000" spc="-10">
                <a:latin typeface="Constantia"/>
                <a:cs typeface="Constantia"/>
              </a:rPr>
              <a:t>P-S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41" name="object 141"/>
          <p:cNvSpPr/>
          <p:nvPr/>
        </p:nvSpPr>
        <p:spPr>
          <a:xfrm>
            <a:off x="8135092" y="3992876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135" y="70098"/>
                </a:lnTo>
                <a:lnTo>
                  <a:pt x="70135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 txBox="1"/>
          <p:nvPr/>
        </p:nvSpPr>
        <p:spPr>
          <a:xfrm>
            <a:off x="8224511" y="3937248"/>
            <a:ext cx="20637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AD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8135092" y="4354073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135" y="70098"/>
                </a:lnTo>
                <a:lnTo>
                  <a:pt x="70135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8135092" y="4354073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135" y="70098"/>
                </a:lnTo>
                <a:lnTo>
                  <a:pt x="70135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ln w="9144">
            <a:solidFill>
              <a:srgbClr val="E83BC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 txBox="1"/>
          <p:nvPr/>
        </p:nvSpPr>
        <p:spPr>
          <a:xfrm>
            <a:off x="807192" y="4299603"/>
            <a:ext cx="797433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AD+</a:t>
            </a:r>
            <a:r>
              <a:rPr dirty="0" sz="1000" spc="-95">
                <a:latin typeface="Constantia"/>
                <a:cs typeface="Constantia"/>
              </a:rPr>
              <a:t> </a:t>
            </a:r>
            <a:r>
              <a:rPr dirty="0" sz="1000" spc="-5">
                <a:latin typeface="Constantia"/>
                <a:cs typeface="Constantia"/>
              </a:rPr>
              <a:t>SP-S</a:t>
            </a:r>
            <a:endParaRPr sz="1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000" spc="-5">
                <a:latin typeface="Constantia"/>
                <a:cs typeface="Constantia"/>
              </a:rPr>
              <a:t>100</a:t>
            </a:r>
            <a:endParaRPr sz="1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88116" y="5117601"/>
            <a:ext cx="203200" cy="445134"/>
          </a:xfrm>
          <a:custGeom>
            <a:avLst/>
            <a:gdLst/>
            <a:ahLst/>
            <a:cxnLst/>
            <a:rect l="l" t="t" r="r" b="b"/>
            <a:pathLst>
              <a:path w="203200" h="445135">
                <a:moveTo>
                  <a:pt x="202711" y="0"/>
                </a:moveTo>
                <a:lnTo>
                  <a:pt x="0" y="0"/>
                </a:lnTo>
                <a:lnTo>
                  <a:pt x="0" y="444998"/>
                </a:lnTo>
                <a:lnTo>
                  <a:pt x="202711" y="444998"/>
                </a:lnTo>
                <a:lnTo>
                  <a:pt x="202711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02170" y="5157225"/>
            <a:ext cx="203200" cy="405765"/>
          </a:xfrm>
          <a:custGeom>
            <a:avLst/>
            <a:gdLst/>
            <a:ahLst/>
            <a:cxnLst/>
            <a:rect l="l" t="t" r="r" b="b"/>
            <a:pathLst>
              <a:path w="203200" h="405764">
                <a:moveTo>
                  <a:pt x="202701" y="0"/>
                </a:moveTo>
                <a:lnTo>
                  <a:pt x="0" y="0"/>
                </a:lnTo>
                <a:lnTo>
                  <a:pt x="0" y="405374"/>
                </a:lnTo>
                <a:lnTo>
                  <a:pt x="202701" y="405374"/>
                </a:lnTo>
                <a:lnTo>
                  <a:pt x="202701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17747" y="5170922"/>
            <a:ext cx="203200" cy="391795"/>
          </a:xfrm>
          <a:custGeom>
            <a:avLst/>
            <a:gdLst/>
            <a:ahLst/>
            <a:cxnLst/>
            <a:rect l="l" t="t" r="r" b="b"/>
            <a:pathLst>
              <a:path w="203200" h="391795">
                <a:moveTo>
                  <a:pt x="202711" y="0"/>
                </a:moveTo>
                <a:lnTo>
                  <a:pt x="0" y="0"/>
                </a:lnTo>
                <a:lnTo>
                  <a:pt x="0" y="391677"/>
                </a:lnTo>
                <a:lnTo>
                  <a:pt x="202711" y="391677"/>
                </a:lnTo>
                <a:lnTo>
                  <a:pt x="202711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431801" y="5181600"/>
            <a:ext cx="203200" cy="381000"/>
          </a:xfrm>
          <a:custGeom>
            <a:avLst/>
            <a:gdLst/>
            <a:ahLst/>
            <a:cxnLst/>
            <a:rect l="l" t="t" r="r" b="b"/>
            <a:pathLst>
              <a:path w="203200" h="381000">
                <a:moveTo>
                  <a:pt x="202672" y="0"/>
                </a:moveTo>
                <a:lnTo>
                  <a:pt x="0" y="0"/>
                </a:lnTo>
                <a:lnTo>
                  <a:pt x="0" y="381000"/>
                </a:lnTo>
                <a:lnTo>
                  <a:pt x="202672" y="381000"/>
                </a:lnTo>
                <a:lnTo>
                  <a:pt x="202672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547340" y="5157225"/>
            <a:ext cx="201295" cy="405765"/>
          </a:xfrm>
          <a:custGeom>
            <a:avLst/>
            <a:gdLst/>
            <a:ahLst/>
            <a:cxnLst/>
            <a:rect l="l" t="t" r="r" b="b"/>
            <a:pathLst>
              <a:path w="201295" h="405764">
                <a:moveTo>
                  <a:pt x="201187" y="0"/>
                </a:moveTo>
                <a:lnTo>
                  <a:pt x="0" y="0"/>
                </a:lnTo>
                <a:lnTo>
                  <a:pt x="0" y="405374"/>
                </a:lnTo>
                <a:lnTo>
                  <a:pt x="201187" y="405374"/>
                </a:lnTo>
                <a:lnTo>
                  <a:pt x="201187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61394" y="5157225"/>
            <a:ext cx="203200" cy="405765"/>
          </a:xfrm>
          <a:custGeom>
            <a:avLst/>
            <a:gdLst/>
            <a:ahLst/>
            <a:cxnLst/>
            <a:rect l="l" t="t" r="r" b="b"/>
            <a:pathLst>
              <a:path w="203200" h="405764">
                <a:moveTo>
                  <a:pt x="202711" y="0"/>
                </a:moveTo>
                <a:lnTo>
                  <a:pt x="0" y="0"/>
                </a:lnTo>
                <a:lnTo>
                  <a:pt x="0" y="405374"/>
                </a:lnTo>
                <a:lnTo>
                  <a:pt x="202711" y="405374"/>
                </a:lnTo>
                <a:lnTo>
                  <a:pt x="202711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90827" y="5146547"/>
            <a:ext cx="203200" cy="416559"/>
          </a:xfrm>
          <a:custGeom>
            <a:avLst/>
            <a:gdLst/>
            <a:ahLst/>
            <a:cxnLst/>
            <a:rect l="l" t="t" r="r" b="b"/>
            <a:pathLst>
              <a:path w="203200" h="416560">
                <a:moveTo>
                  <a:pt x="202701" y="0"/>
                </a:moveTo>
                <a:lnTo>
                  <a:pt x="0" y="0"/>
                </a:lnTo>
                <a:lnTo>
                  <a:pt x="0" y="416051"/>
                </a:lnTo>
                <a:lnTo>
                  <a:pt x="202701" y="416051"/>
                </a:lnTo>
                <a:lnTo>
                  <a:pt x="2027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04872" y="5146547"/>
            <a:ext cx="203200" cy="416559"/>
          </a:xfrm>
          <a:custGeom>
            <a:avLst/>
            <a:gdLst/>
            <a:ahLst/>
            <a:cxnLst/>
            <a:rect l="l" t="t" r="r" b="b"/>
            <a:pathLst>
              <a:path w="203200" h="416560">
                <a:moveTo>
                  <a:pt x="202711" y="0"/>
                </a:moveTo>
                <a:lnTo>
                  <a:pt x="0" y="0"/>
                </a:lnTo>
                <a:lnTo>
                  <a:pt x="0" y="416051"/>
                </a:lnTo>
                <a:lnTo>
                  <a:pt x="202711" y="416051"/>
                </a:lnTo>
                <a:lnTo>
                  <a:pt x="20271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20459" y="5137394"/>
            <a:ext cx="203200" cy="425450"/>
          </a:xfrm>
          <a:custGeom>
            <a:avLst/>
            <a:gdLst/>
            <a:ahLst/>
            <a:cxnLst/>
            <a:rect l="l" t="t" r="r" b="b"/>
            <a:pathLst>
              <a:path w="203200" h="425450">
                <a:moveTo>
                  <a:pt x="202663" y="0"/>
                </a:moveTo>
                <a:lnTo>
                  <a:pt x="0" y="0"/>
                </a:lnTo>
                <a:lnTo>
                  <a:pt x="0" y="425205"/>
                </a:lnTo>
                <a:lnTo>
                  <a:pt x="202663" y="425205"/>
                </a:lnTo>
                <a:lnTo>
                  <a:pt x="20266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34474" y="5166340"/>
            <a:ext cx="203200" cy="396875"/>
          </a:xfrm>
          <a:custGeom>
            <a:avLst/>
            <a:gdLst/>
            <a:ahLst/>
            <a:cxnLst/>
            <a:rect l="l" t="t" r="r" b="b"/>
            <a:pathLst>
              <a:path w="203200" h="396875">
                <a:moveTo>
                  <a:pt x="202701" y="0"/>
                </a:moveTo>
                <a:lnTo>
                  <a:pt x="0" y="0"/>
                </a:lnTo>
                <a:lnTo>
                  <a:pt x="0" y="396259"/>
                </a:lnTo>
                <a:lnTo>
                  <a:pt x="202701" y="396259"/>
                </a:lnTo>
                <a:lnTo>
                  <a:pt x="2027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748528" y="5186171"/>
            <a:ext cx="203200" cy="376555"/>
          </a:xfrm>
          <a:custGeom>
            <a:avLst/>
            <a:gdLst/>
            <a:ahLst/>
            <a:cxnLst/>
            <a:rect l="l" t="t" r="r" b="b"/>
            <a:pathLst>
              <a:path w="203200" h="376554">
                <a:moveTo>
                  <a:pt x="202701" y="0"/>
                </a:moveTo>
                <a:lnTo>
                  <a:pt x="0" y="0"/>
                </a:lnTo>
                <a:lnTo>
                  <a:pt x="0" y="376427"/>
                </a:lnTo>
                <a:lnTo>
                  <a:pt x="202701" y="376427"/>
                </a:lnTo>
                <a:lnTo>
                  <a:pt x="2027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864105" y="5166340"/>
            <a:ext cx="203200" cy="396875"/>
          </a:xfrm>
          <a:custGeom>
            <a:avLst/>
            <a:gdLst/>
            <a:ahLst/>
            <a:cxnLst/>
            <a:rect l="l" t="t" r="r" b="b"/>
            <a:pathLst>
              <a:path w="203200" h="396875">
                <a:moveTo>
                  <a:pt x="202701" y="0"/>
                </a:moveTo>
                <a:lnTo>
                  <a:pt x="0" y="0"/>
                </a:lnTo>
                <a:lnTo>
                  <a:pt x="0" y="396259"/>
                </a:lnTo>
                <a:lnTo>
                  <a:pt x="202701" y="396259"/>
                </a:lnTo>
                <a:lnTo>
                  <a:pt x="20270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93529" y="5093198"/>
            <a:ext cx="203200" cy="469900"/>
          </a:xfrm>
          <a:custGeom>
            <a:avLst/>
            <a:gdLst/>
            <a:ahLst/>
            <a:cxnLst/>
            <a:rect l="l" t="t" r="r" b="b"/>
            <a:pathLst>
              <a:path w="203200" h="469900">
                <a:moveTo>
                  <a:pt x="202663" y="0"/>
                </a:moveTo>
                <a:lnTo>
                  <a:pt x="0" y="0"/>
                </a:lnTo>
                <a:lnTo>
                  <a:pt x="0" y="469401"/>
                </a:lnTo>
                <a:lnTo>
                  <a:pt x="202663" y="469401"/>
                </a:lnTo>
                <a:lnTo>
                  <a:pt x="202663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07583" y="4448546"/>
            <a:ext cx="203200" cy="1114425"/>
          </a:xfrm>
          <a:custGeom>
            <a:avLst/>
            <a:gdLst/>
            <a:ahLst/>
            <a:cxnLst/>
            <a:rect l="l" t="t" r="r" b="b"/>
            <a:pathLst>
              <a:path w="203200" h="1114425">
                <a:moveTo>
                  <a:pt x="202663" y="0"/>
                </a:moveTo>
                <a:lnTo>
                  <a:pt x="0" y="0"/>
                </a:lnTo>
                <a:lnTo>
                  <a:pt x="0" y="1114053"/>
                </a:lnTo>
                <a:lnTo>
                  <a:pt x="202663" y="1114053"/>
                </a:lnTo>
                <a:lnTo>
                  <a:pt x="202663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23122" y="3846576"/>
            <a:ext cx="203200" cy="1716405"/>
          </a:xfrm>
          <a:custGeom>
            <a:avLst/>
            <a:gdLst/>
            <a:ahLst/>
            <a:cxnLst/>
            <a:rect l="l" t="t" r="r" b="b"/>
            <a:pathLst>
              <a:path w="203200" h="1716404">
                <a:moveTo>
                  <a:pt x="202701" y="0"/>
                </a:moveTo>
                <a:lnTo>
                  <a:pt x="0" y="0"/>
                </a:lnTo>
                <a:lnTo>
                  <a:pt x="0" y="1716024"/>
                </a:lnTo>
                <a:lnTo>
                  <a:pt x="202701" y="1716024"/>
                </a:lnTo>
                <a:lnTo>
                  <a:pt x="202701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837176" y="3323853"/>
            <a:ext cx="203200" cy="2239010"/>
          </a:xfrm>
          <a:custGeom>
            <a:avLst/>
            <a:gdLst/>
            <a:ahLst/>
            <a:cxnLst/>
            <a:rect l="l" t="t" r="r" b="b"/>
            <a:pathLst>
              <a:path w="203200" h="2239010">
                <a:moveTo>
                  <a:pt x="202701" y="0"/>
                </a:moveTo>
                <a:lnTo>
                  <a:pt x="0" y="0"/>
                </a:lnTo>
                <a:lnTo>
                  <a:pt x="0" y="2238746"/>
                </a:lnTo>
                <a:lnTo>
                  <a:pt x="202701" y="2238746"/>
                </a:lnTo>
                <a:lnTo>
                  <a:pt x="202701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951229" y="2449077"/>
            <a:ext cx="203200" cy="3114040"/>
          </a:xfrm>
          <a:custGeom>
            <a:avLst/>
            <a:gdLst/>
            <a:ahLst/>
            <a:cxnLst/>
            <a:rect l="l" t="t" r="r" b="b"/>
            <a:pathLst>
              <a:path w="203200" h="3114040">
                <a:moveTo>
                  <a:pt x="202663" y="0"/>
                </a:moveTo>
                <a:lnTo>
                  <a:pt x="0" y="0"/>
                </a:lnTo>
                <a:lnTo>
                  <a:pt x="0" y="3113522"/>
                </a:lnTo>
                <a:lnTo>
                  <a:pt x="202663" y="3113522"/>
                </a:lnTo>
                <a:lnTo>
                  <a:pt x="202663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066807" y="1975094"/>
            <a:ext cx="203200" cy="3587750"/>
          </a:xfrm>
          <a:custGeom>
            <a:avLst/>
            <a:gdLst/>
            <a:ahLst/>
            <a:cxnLst/>
            <a:rect l="l" t="t" r="r" b="b"/>
            <a:pathLst>
              <a:path w="203200" h="3587750">
                <a:moveTo>
                  <a:pt x="202663" y="0"/>
                </a:moveTo>
                <a:lnTo>
                  <a:pt x="0" y="0"/>
                </a:lnTo>
                <a:lnTo>
                  <a:pt x="0" y="3587505"/>
                </a:lnTo>
                <a:lnTo>
                  <a:pt x="202663" y="3587505"/>
                </a:lnTo>
                <a:lnTo>
                  <a:pt x="202663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696192" y="5117603"/>
            <a:ext cx="203200" cy="445134"/>
          </a:xfrm>
          <a:custGeom>
            <a:avLst/>
            <a:gdLst/>
            <a:ahLst/>
            <a:cxnLst/>
            <a:rect l="l" t="t" r="r" b="b"/>
            <a:pathLst>
              <a:path w="203200" h="445135">
                <a:moveTo>
                  <a:pt x="0" y="444996"/>
                </a:moveTo>
                <a:lnTo>
                  <a:pt x="202704" y="444996"/>
                </a:lnTo>
                <a:lnTo>
                  <a:pt x="202704" y="0"/>
                </a:lnTo>
                <a:lnTo>
                  <a:pt x="0" y="0"/>
                </a:lnTo>
                <a:lnTo>
                  <a:pt x="0" y="444996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696192" y="5117603"/>
            <a:ext cx="203200" cy="445134"/>
          </a:xfrm>
          <a:custGeom>
            <a:avLst/>
            <a:gdLst/>
            <a:ahLst/>
            <a:cxnLst/>
            <a:rect l="l" t="t" r="r" b="b"/>
            <a:pathLst>
              <a:path w="203200" h="445135">
                <a:moveTo>
                  <a:pt x="0" y="444996"/>
                </a:moveTo>
                <a:lnTo>
                  <a:pt x="202704" y="444996"/>
                </a:lnTo>
                <a:lnTo>
                  <a:pt x="202704" y="0"/>
                </a:lnTo>
                <a:lnTo>
                  <a:pt x="0" y="0"/>
                </a:lnTo>
                <a:lnTo>
                  <a:pt x="0" y="444996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810246" y="4442440"/>
            <a:ext cx="203200" cy="1120775"/>
          </a:xfrm>
          <a:custGeom>
            <a:avLst/>
            <a:gdLst/>
            <a:ahLst/>
            <a:cxnLst/>
            <a:rect l="l" t="t" r="r" b="b"/>
            <a:pathLst>
              <a:path w="203200" h="1120775">
                <a:moveTo>
                  <a:pt x="0" y="1120159"/>
                </a:moveTo>
                <a:lnTo>
                  <a:pt x="202704" y="1120159"/>
                </a:lnTo>
                <a:lnTo>
                  <a:pt x="202704" y="0"/>
                </a:lnTo>
                <a:lnTo>
                  <a:pt x="0" y="0"/>
                </a:lnTo>
                <a:lnTo>
                  <a:pt x="0" y="1120159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10246" y="4442440"/>
            <a:ext cx="203200" cy="1120775"/>
          </a:xfrm>
          <a:custGeom>
            <a:avLst/>
            <a:gdLst/>
            <a:ahLst/>
            <a:cxnLst/>
            <a:rect l="l" t="t" r="r" b="b"/>
            <a:pathLst>
              <a:path w="203200" h="1120775">
                <a:moveTo>
                  <a:pt x="0" y="1120159"/>
                </a:moveTo>
                <a:lnTo>
                  <a:pt x="202704" y="1120159"/>
                </a:lnTo>
                <a:lnTo>
                  <a:pt x="202704" y="0"/>
                </a:lnTo>
                <a:lnTo>
                  <a:pt x="0" y="0"/>
                </a:lnTo>
                <a:lnTo>
                  <a:pt x="0" y="1120159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925823" y="4120905"/>
            <a:ext cx="203200" cy="1442085"/>
          </a:xfrm>
          <a:custGeom>
            <a:avLst/>
            <a:gdLst/>
            <a:ahLst/>
            <a:cxnLst/>
            <a:rect l="l" t="t" r="r" b="b"/>
            <a:pathLst>
              <a:path w="203200" h="1442085">
                <a:moveTo>
                  <a:pt x="0" y="1441694"/>
                </a:moveTo>
                <a:lnTo>
                  <a:pt x="202704" y="1441694"/>
                </a:lnTo>
                <a:lnTo>
                  <a:pt x="202704" y="0"/>
                </a:lnTo>
                <a:lnTo>
                  <a:pt x="0" y="0"/>
                </a:lnTo>
                <a:lnTo>
                  <a:pt x="0" y="1441694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925823" y="4120905"/>
            <a:ext cx="203200" cy="1442085"/>
          </a:xfrm>
          <a:custGeom>
            <a:avLst/>
            <a:gdLst/>
            <a:ahLst/>
            <a:cxnLst/>
            <a:rect l="l" t="t" r="r" b="b"/>
            <a:pathLst>
              <a:path w="203200" h="1442085">
                <a:moveTo>
                  <a:pt x="0" y="1441694"/>
                </a:moveTo>
                <a:lnTo>
                  <a:pt x="202704" y="1441694"/>
                </a:lnTo>
                <a:lnTo>
                  <a:pt x="202704" y="0"/>
                </a:lnTo>
                <a:lnTo>
                  <a:pt x="0" y="0"/>
                </a:lnTo>
                <a:lnTo>
                  <a:pt x="0" y="1441694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039877" y="3799322"/>
            <a:ext cx="203200" cy="1763395"/>
          </a:xfrm>
          <a:custGeom>
            <a:avLst/>
            <a:gdLst/>
            <a:ahLst/>
            <a:cxnLst/>
            <a:rect l="l" t="t" r="r" b="b"/>
            <a:pathLst>
              <a:path w="203200" h="1763395">
                <a:moveTo>
                  <a:pt x="0" y="1763277"/>
                </a:moveTo>
                <a:lnTo>
                  <a:pt x="202666" y="1763277"/>
                </a:lnTo>
                <a:lnTo>
                  <a:pt x="202666" y="0"/>
                </a:lnTo>
                <a:lnTo>
                  <a:pt x="0" y="0"/>
                </a:lnTo>
                <a:lnTo>
                  <a:pt x="0" y="1763277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039877" y="3799322"/>
            <a:ext cx="203200" cy="1763395"/>
          </a:xfrm>
          <a:custGeom>
            <a:avLst/>
            <a:gdLst/>
            <a:ahLst/>
            <a:cxnLst/>
            <a:rect l="l" t="t" r="r" b="b"/>
            <a:pathLst>
              <a:path w="203200" h="1763395">
                <a:moveTo>
                  <a:pt x="0" y="1763277"/>
                </a:moveTo>
                <a:lnTo>
                  <a:pt x="202666" y="1763277"/>
                </a:lnTo>
                <a:lnTo>
                  <a:pt x="202666" y="0"/>
                </a:lnTo>
                <a:lnTo>
                  <a:pt x="0" y="0"/>
                </a:lnTo>
                <a:lnTo>
                  <a:pt x="0" y="1763277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53892" y="4326616"/>
            <a:ext cx="203200" cy="1236345"/>
          </a:xfrm>
          <a:custGeom>
            <a:avLst/>
            <a:gdLst/>
            <a:ahLst/>
            <a:cxnLst/>
            <a:rect l="l" t="t" r="r" b="b"/>
            <a:pathLst>
              <a:path w="203200" h="1236345">
                <a:moveTo>
                  <a:pt x="0" y="1235983"/>
                </a:moveTo>
                <a:lnTo>
                  <a:pt x="202704" y="1235983"/>
                </a:lnTo>
                <a:lnTo>
                  <a:pt x="202704" y="0"/>
                </a:lnTo>
                <a:lnTo>
                  <a:pt x="0" y="0"/>
                </a:lnTo>
                <a:lnTo>
                  <a:pt x="0" y="1235983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153892" y="4326616"/>
            <a:ext cx="203200" cy="1236345"/>
          </a:xfrm>
          <a:custGeom>
            <a:avLst/>
            <a:gdLst/>
            <a:ahLst/>
            <a:cxnLst/>
            <a:rect l="l" t="t" r="r" b="b"/>
            <a:pathLst>
              <a:path w="203200" h="1236345">
                <a:moveTo>
                  <a:pt x="0" y="1235983"/>
                </a:moveTo>
                <a:lnTo>
                  <a:pt x="202704" y="1235983"/>
                </a:lnTo>
                <a:lnTo>
                  <a:pt x="202704" y="0"/>
                </a:lnTo>
                <a:lnTo>
                  <a:pt x="0" y="0"/>
                </a:lnTo>
                <a:lnTo>
                  <a:pt x="0" y="1235983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269470" y="4683249"/>
            <a:ext cx="203200" cy="879475"/>
          </a:xfrm>
          <a:custGeom>
            <a:avLst/>
            <a:gdLst/>
            <a:ahLst/>
            <a:cxnLst/>
            <a:rect l="l" t="t" r="r" b="b"/>
            <a:pathLst>
              <a:path w="203200" h="879475">
                <a:moveTo>
                  <a:pt x="0" y="879350"/>
                </a:moveTo>
                <a:lnTo>
                  <a:pt x="202704" y="879350"/>
                </a:lnTo>
                <a:lnTo>
                  <a:pt x="202704" y="0"/>
                </a:lnTo>
                <a:lnTo>
                  <a:pt x="0" y="0"/>
                </a:lnTo>
                <a:lnTo>
                  <a:pt x="0" y="879350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269470" y="4683249"/>
            <a:ext cx="203200" cy="879475"/>
          </a:xfrm>
          <a:custGeom>
            <a:avLst/>
            <a:gdLst/>
            <a:ahLst/>
            <a:cxnLst/>
            <a:rect l="l" t="t" r="r" b="b"/>
            <a:pathLst>
              <a:path w="203200" h="879475">
                <a:moveTo>
                  <a:pt x="0" y="879350"/>
                </a:moveTo>
                <a:lnTo>
                  <a:pt x="202704" y="879350"/>
                </a:lnTo>
                <a:lnTo>
                  <a:pt x="202704" y="0"/>
                </a:lnTo>
                <a:lnTo>
                  <a:pt x="0" y="0"/>
                </a:lnTo>
                <a:lnTo>
                  <a:pt x="0" y="879350"/>
                </a:lnTo>
                <a:close/>
              </a:path>
            </a:pathLst>
          </a:custGeom>
          <a:ln w="9143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188729" y="5094722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82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161307" y="514654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161307" y="509472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304307" y="5141976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441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275322" y="5186171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275322" y="514197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418322" y="516180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09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389376" y="519990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389376" y="516180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533900" y="5173970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3657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504953" y="521054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504953" y="517397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647953" y="5140452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1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619007" y="518617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619007" y="514045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762007" y="5141976"/>
            <a:ext cx="0" cy="44450"/>
          </a:xfrm>
          <a:custGeom>
            <a:avLst/>
            <a:gdLst/>
            <a:ahLst/>
            <a:cxnLst/>
            <a:rect l="l" t="t" r="r" b="b"/>
            <a:pathLst>
              <a:path w="0" h="44450">
                <a:moveTo>
                  <a:pt x="0" y="4419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734546" y="518617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734546" y="51419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391392" y="5137394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363970" y="517549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363970" y="513739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506970" y="5129774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1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478023" y="5175494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478023" y="5129774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621023" y="5117601"/>
            <a:ext cx="0" cy="48895"/>
          </a:xfrm>
          <a:custGeom>
            <a:avLst/>
            <a:gdLst/>
            <a:ahLst/>
            <a:cxnLst/>
            <a:rect l="l" t="t" r="r" b="b"/>
            <a:pathLst>
              <a:path w="0" h="48895">
                <a:moveTo>
                  <a:pt x="0" y="4873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592077" y="516634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592077" y="511760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736601" y="5154177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4114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707616" y="519532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707616" y="51541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850616" y="5177028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821670" y="521512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821670" y="517702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964670" y="5154177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4114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937247" y="519532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937247" y="51541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594094" y="5071871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5031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566672" y="51221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566672" y="507187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709672" y="4411970"/>
            <a:ext cx="0" cy="66040"/>
          </a:xfrm>
          <a:custGeom>
            <a:avLst/>
            <a:gdLst/>
            <a:ahLst/>
            <a:cxnLst/>
            <a:rect l="l" t="t" r="r" b="b"/>
            <a:pathLst>
              <a:path w="0" h="66039">
                <a:moveTo>
                  <a:pt x="0" y="6552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680725" y="4477492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680725" y="4411970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823725" y="3791692"/>
            <a:ext cx="0" cy="85725"/>
          </a:xfrm>
          <a:custGeom>
            <a:avLst/>
            <a:gdLst/>
            <a:ahLst/>
            <a:cxnLst/>
            <a:rect l="l" t="t" r="r" b="b"/>
            <a:pathLst>
              <a:path w="0" h="85725">
                <a:moveTo>
                  <a:pt x="0" y="8535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794740" y="387704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794740" y="379169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939274" y="3272028"/>
            <a:ext cx="0" cy="81280"/>
          </a:xfrm>
          <a:custGeom>
            <a:avLst/>
            <a:gdLst/>
            <a:ahLst/>
            <a:cxnLst/>
            <a:rect l="l" t="t" r="r" b="b"/>
            <a:pathLst>
              <a:path w="0" h="81279">
                <a:moveTo>
                  <a:pt x="0" y="8077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910328" y="335280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910328" y="327202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053328" y="2330205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14934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024371" y="247954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024371" y="233020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167371" y="1863851"/>
            <a:ext cx="0" cy="142240"/>
          </a:xfrm>
          <a:custGeom>
            <a:avLst/>
            <a:gdLst/>
            <a:ahLst/>
            <a:cxnLst/>
            <a:rect l="l" t="t" r="r" b="b"/>
            <a:pathLst>
              <a:path w="0" h="142239">
                <a:moveTo>
                  <a:pt x="0" y="14172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139958" y="200557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139958" y="186385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796805" y="510844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769383" y="514654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769383" y="510844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912383" y="4408922"/>
            <a:ext cx="0" cy="64135"/>
          </a:xfrm>
          <a:custGeom>
            <a:avLst/>
            <a:gdLst/>
            <a:ahLst/>
            <a:cxnLst/>
            <a:rect l="l" t="t" r="r" b="b"/>
            <a:pathLst>
              <a:path w="0" h="64135">
                <a:moveTo>
                  <a:pt x="0" y="6403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883398" y="4472959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883398" y="4408922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026398" y="4067546"/>
            <a:ext cx="0" cy="82550"/>
          </a:xfrm>
          <a:custGeom>
            <a:avLst/>
            <a:gdLst/>
            <a:ahLst/>
            <a:cxnLst/>
            <a:rect l="l" t="t" r="r" b="b"/>
            <a:pathLst>
              <a:path w="0" h="82550">
                <a:moveTo>
                  <a:pt x="0" y="8230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997452" y="414985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997452" y="406754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141976" y="3704853"/>
            <a:ext cx="0" cy="123825"/>
          </a:xfrm>
          <a:custGeom>
            <a:avLst/>
            <a:gdLst/>
            <a:ahLst/>
            <a:cxnLst/>
            <a:rect l="l" t="t" r="r" b="b"/>
            <a:pathLst>
              <a:path w="0" h="123825">
                <a:moveTo>
                  <a:pt x="0" y="12345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113029" y="38283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113029" y="37048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256029" y="4300728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5">
                <a:moveTo>
                  <a:pt x="0" y="5487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227083" y="435560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227083" y="430072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370082" y="4649723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47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7342622" y="4712198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342622" y="4649723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935719" y="1456953"/>
            <a:ext cx="0" cy="4105910"/>
          </a:xfrm>
          <a:custGeom>
            <a:avLst/>
            <a:gdLst/>
            <a:ahLst/>
            <a:cxnLst/>
            <a:rect l="l" t="t" r="r" b="b"/>
            <a:pathLst>
              <a:path w="0" h="4105910">
                <a:moveTo>
                  <a:pt x="0" y="4105646"/>
                </a:moveTo>
                <a:lnTo>
                  <a:pt x="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64096" y="5562600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864096" y="4975840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864096" y="4389129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64096" y="3802370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864096" y="3217183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864096" y="2630423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864096" y="2043674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864096" y="1456953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 h="0">
                <a:moveTo>
                  <a:pt x="0" y="0"/>
                </a:moveTo>
                <a:lnTo>
                  <a:pt x="71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935719" y="5562600"/>
            <a:ext cx="6689090" cy="0"/>
          </a:xfrm>
          <a:custGeom>
            <a:avLst/>
            <a:gdLst/>
            <a:ahLst/>
            <a:cxnLst/>
            <a:rect l="l" t="t" r="r" b="b"/>
            <a:pathLst>
              <a:path w="6689090" h="0">
                <a:moveTo>
                  <a:pt x="0" y="0"/>
                </a:moveTo>
                <a:lnTo>
                  <a:pt x="6688852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>
            <a:off x="477427" y="4814079"/>
            <a:ext cx="260350" cy="885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20</a:t>
            </a:r>
            <a:endParaRPr sz="18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2100">
              <a:latin typeface="Times New Roman"/>
              <a:cs typeface="Times New Roman"/>
            </a:endParaRPr>
          </a:p>
          <a:p>
            <a:pPr algn="ctr" marL="109855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0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67046" y="4227585"/>
            <a:ext cx="2711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40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64628" y="3641092"/>
            <a:ext cx="27178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onstantia"/>
                <a:cs typeface="Constantia"/>
              </a:rPr>
              <a:t>60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65521" y="3054748"/>
            <a:ext cx="27305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5">
                <a:latin typeface="Constantia"/>
                <a:cs typeface="Constantia"/>
              </a:rPr>
              <a:t>80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393600" y="2467995"/>
            <a:ext cx="3435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100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06101" y="1881539"/>
            <a:ext cx="33147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120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395423" y="1295158"/>
            <a:ext cx="34163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140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080625" y="5697932"/>
            <a:ext cx="8261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15th</a:t>
            </a:r>
            <a:r>
              <a:rPr dirty="0" sz="1800" spc="-105">
                <a:latin typeface="Constantia"/>
                <a:cs typeface="Constantia"/>
              </a:rPr>
              <a:t> </a:t>
            </a:r>
            <a:r>
              <a:rPr dirty="0" sz="1800" spc="-5">
                <a:latin typeface="Constantia"/>
                <a:cs typeface="Constantia"/>
              </a:rPr>
              <a:t>day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2171831" y="5697932"/>
            <a:ext cx="8731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30th</a:t>
            </a:r>
            <a:r>
              <a:rPr dirty="0" sz="1800" spc="-110">
                <a:latin typeface="Constantia"/>
                <a:cs typeface="Constantia"/>
              </a:rPr>
              <a:t> </a:t>
            </a:r>
            <a:r>
              <a:rPr dirty="0" sz="1800" spc="-5">
                <a:latin typeface="Constantia"/>
                <a:cs typeface="Constantia"/>
              </a:rPr>
              <a:t>day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5520678" y="5697932"/>
            <a:ext cx="86550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onstantia"/>
                <a:cs typeface="Constantia"/>
              </a:rPr>
              <a:t>75th</a:t>
            </a:r>
            <a:r>
              <a:rPr dirty="0" sz="1800" spc="-114">
                <a:latin typeface="Constantia"/>
                <a:cs typeface="Constantia"/>
              </a:rPr>
              <a:t> </a:t>
            </a:r>
            <a:r>
              <a:rPr dirty="0" sz="1800">
                <a:latin typeface="Constantia"/>
                <a:cs typeface="Constantia"/>
              </a:rPr>
              <a:t>day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6621000" y="5697932"/>
            <a:ext cx="893444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onstantia"/>
                <a:cs typeface="Constantia"/>
              </a:rPr>
              <a:t>90th</a:t>
            </a:r>
            <a:r>
              <a:rPr dirty="0" sz="1800" spc="-95">
                <a:latin typeface="Constantia"/>
                <a:cs typeface="Constantia"/>
              </a:rPr>
              <a:t> </a:t>
            </a:r>
            <a:r>
              <a:rPr dirty="0" sz="1800" spc="-5">
                <a:latin typeface="Constantia"/>
                <a:cs typeface="Constantia"/>
              </a:rPr>
              <a:t>day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24369" y="2592281"/>
            <a:ext cx="254000" cy="18370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5" b="1">
                <a:latin typeface="Constantia"/>
                <a:cs typeface="Constantia"/>
              </a:rPr>
              <a:t>Tim</a:t>
            </a:r>
            <a:r>
              <a:rPr dirty="0" sz="1800" b="1">
                <a:latin typeface="Constantia"/>
                <a:cs typeface="Constantia"/>
              </a:rPr>
              <a:t>e</a:t>
            </a:r>
            <a:r>
              <a:rPr dirty="0" sz="1800" spc="-6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Constantia"/>
                <a:cs typeface="Constantia"/>
              </a:rPr>
              <a:t>in</a:t>
            </a:r>
            <a:r>
              <a:rPr dirty="0" sz="1800" b="1">
                <a:latin typeface="Times New Roman"/>
                <a:cs typeface="Times New Roman"/>
              </a:rPr>
              <a:t> </a:t>
            </a:r>
            <a:r>
              <a:rPr dirty="0" sz="1800" spc="-7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Constantia"/>
                <a:cs typeface="Constantia"/>
              </a:rPr>
              <a:t>Se</a:t>
            </a:r>
            <a:r>
              <a:rPr dirty="0" sz="1800" spc="-30" b="1">
                <a:latin typeface="Constantia"/>
                <a:cs typeface="Constantia"/>
              </a:rPr>
              <a:t>c</a:t>
            </a:r>
            <a:r>
              <a:rPr dirty="0" sz="1800" b="1">
                <a:latin typeface="Constantia"/>
                <a:cs typeface="Constantia"/>
              </a:rPr>
              <a:t>onds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3285471" y="5697932"/>
            <a:ext cx="1998980" cy="615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1106170" algn="l"/>
              </a:tabLst>
            </a:pPr>
            <a:r>
              <a:rPr dirty="0" sz="1800">
                <a:latin typeface="Constantia"/>
                <a:cs typeface="Constantia"/>
              </a:rPr>
              <a:t>45th  </a:t>
            </a:r>
            <a:r>
              <a:rPr dirty="0" sz="1800" spc="215">
                <a:latin typeface="Constantia"/>
                <a:cs typeface="Constantia"/>
              </a:rPr>
              <a:t> </a:t>
            </a:r>
            <a:r>
              <a:rPr dirty="0" sz="1800" spc="-5">
                <a:latin typeface="Constantia"/>
                <a:cs typeface="Constantia"/>
              </a:rPr>
              <a:t>day</a:t>
            </a:r>
            <a:r>
              <a:rPr dirty="0" sz="1800" spc="-5">
                <a:latin typeface="Times New Roman"/>
                <a:cs typeface="Times New Roman"/>
              </a:rPr>
              <a:t>	</a:t>
            </a:r>
            <a:r>
              <a:rPr dirty="0" sz="1800">
                <a:latin typeface="Constantia"/>
                <a:cs typeface="Constantia"/>
              </a:rPr>
              <a:t>60th</a:t>
            </a:r>
            <a:r>
              <a:rPr dirty="0" sz="1800" spc="-105">
                <a:latin typeface="Constantia"/>
                <a:cs typeface="Constantia"/>
              </a:rPr>
              <a:t> </a:t>
            </a:r>
            <a:r>
              <a:rPr dirty="0" sz="1800" spc="-5">
                <a:latin typeface="Constantia"/>
                <a:cs typeface="Constantia"/>
              </a:rPr>
              <a:t>day</a:t>
            </a:r>
            <a:endParaRPr sz="1800">
              <a:latin typeface="Constantia"/>
              <a:cs typeface="Constantia"/>
            </a:endParaRPr>
          </a:p>
          <a:p>
            <a:pPr algn="ctr" marR="1270">
              <a:lnSpc>
                <a:spcPct val="100000"/>
              </a:lnSpc>
              <a:spcBef>
                <a:spcPts val="335"/>
              </a:spcBef>
            </a:pPr>
            <a:r>
              <a:rPr dirty="0" sz="1800" spc="-25" b="1">
                <a:latin typeface="Constantia"/>
                <a:cs typeface="Constantia"/>
              </a:rPr>
              <a:t>Days </a:t>
            </a:r>
            <a:r>
              <a:rPr dirty="0" sz="1800" b="1">
                <a:latin typeface="Constantia"/>
                <a:cs typeface="Constantia"/>
              </a:rPr>
              <a:t>of</a:t>
            </a:r>
            <a:r>
              <a:rPr dirty="0" sz="1800" spc="-95" b="1">
                <a:latin typeface="Constantia"/>
                <a:cs typeface="Constantia"/>
              </a:rPr>
              <a:t> </a:t>
            </a:r>
            <a:r>
              <a:rPr dirty="0" sz="1800" spc="-10" b="1">
                <a:latin typeface="Constantia"/>
                <a:cs typeface="Constantia"/>
              </a:rPr>
              <a:t>Exposure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3226682" y="1912131"/>
            <a:ext cx="2462530" cy="354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150" spc="-5" b="1">
                <a:latin typeface="Constantia"/>
                <a:cs typeface="Constantia"/>
              </a:rPr>
              <a:t>Morris </a:t>
            </a:r>
            <a:r>
              <a:rPr dirty="0" sz="2150" spc="-30" b="1">
                <a:latin typeface="Constantia"/>
                <a:cs typeface="Constantia"/>
              </a:rPr>
              <a:t>Water</a:t>
            </a:r>
            <a:r>
              <a:rPr dirty="0" sz="2150" spc="-225" b="1">
                <a:latin typeface="Constantia"/>
                <a:cs typeface="Constantia"/>
              </a:rPr>
              <a:t> </a:t>
            </a:r>
            <a:r>
              <a:rPr dirty="0" sz="2150" spc="-5" b="1">
                <a:latin typeface="Constantia"/>
                <a:cs typeface="Constantia"/>
              </a:rPr>
              <a:t>Maze</a:t>
            </a:r>
            <a:endParaRPr sz="2150">
              <a:latin typeface="Constantia"/>
              <a:cs typeface="Constantia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7932429" y="2880349"/>
            <a:ext cx="125095" cy="125095"/>
          </a:xfrm>
          <a:custGeom>
            <a:avLst/>
            <a:gdLst/>
            <a:ahLst/>
            <a:cxnLst/>
            <a:rect l="l" t="t" r="r" b="b"/>
            <a:pathLst>
              <a:path w="125095" h="125094">
                <a:moveTo>
                  <a:pt x="0" y="124978"/>
                </a:moveTo>
                <a:lnTo>
                  <a:pt x="124978" y="124978"/>
                </a:lnTo>
                <a:lnTo>
                  <a:pt x="124978" y="0"/>
                </a:lnTo>
                <a:lnTo>
                  <a:pt x="0" y="0"/>
                </a:lnTo>
                <a:lnTo>
                  <a:pt x="0" y="12497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7932429" y="3299449"/>
            <a:ext cx="125095" cy="125095"/>
          </a:xfrm>
          <a:custGeom>
            <a:avLst/>
            <a:gdLst/>
            <a:ahLst/>
            <a:cxnLst/>
            <a:rect l="l" t="t" r="r" b="b"/>
            <a:pathLst>
              <a:path w="125095" h="125095">
                <a:moveTo>
                  <a:pt x="0" y="124978"/>
                </a:moveTo>
                <a:lnTo>
                  <a:pt x="124978" y="124978"/>
                </a:lnTo>
                <a:lnTo>
                  <a:pt x="124978" y="0"/>
                </a:lnTo>
                <a:lnTo>
                  <a:pt x="0" y="0"/>
                </a:lnTo>
                <a:lnTo>
                  <a:pt x="0" y="12497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932429" y="3718549"/>
            <a:ext cx="125095" cy="125095"/>
          </a:xfrm>
          <a:custGeom>
            <a:avLst/>
            <a:gdLst/>
            <a:ahLst/>
            <a:cxnLst/>
            <a:rect l="l" t="t" r="r" b="b"/>
            <a:pathLst>
              <a:path w="125095" h="125095">
                <a:moveTo>
                  <a:pt x="0" y="124978"/>
                </a:moveTo>
                <a:lnTo>
                  <a:pt x="124978" y="124978"/>
                </a:lnTo>
                <a:lnTo>
                  <a:pt x="124978" y="0"/>
                </a:lnTo>
                <a:lnTo>
                  <a:pt x="0" y="0"/>
                </a:lnTo>
                <a:lnTo>
                  <a:pt x="0" y="124978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932429" y="4137649"/>
            <a:ext cx="125095" cy="125095"/>
          </a:xfrm>
          <a:custGeom>
            <a:avLst/>
            <a:gdLst/>
            <a:ahLst/>
            <a:cxnLst/>
            <a:rect l="l" t="t" r="r" b="b"/>
            <a:pathLst>
              <a:path w="125095" h="125095">
                <a:moveTo>
                  <a:pt x="0" y="124978"/>
                </a:moveTo>
                <a:lnTo>
                  <a:pt x="124978" y="124978"/>
                </a:lnTo>
                <a:lnTo>
                  <a:pt x="124978" y="0"/>
                </a:lnTo>
                <a:lnTo>
                  <a:pt x="0" y="0"/>
                </a:lnTo>
                <a:lnTo>
                  <a:pt x="0" y="124978"/>
                </a:lnTo>
                <a:close/>
              </a:path>
            </a:pathLst>
          </a:custGeom>
          <a:solidFill>
            <a:srgbClr val="4FC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7932429" y="4137649"/>
            <a:ext cx="125095" cy="125095"/>
          </a:xfrm>
          <a:custGeom>
            <a:avLst/>
            <a:gdLst/>
            <a:ahLst/>
            <a:cxnLst/>
            <a:rect l="l" t="t" r="r" b="b"/>
            <a:pathLst>
              <a:path w="125095" h="125095">
                <a:moveTo>
                  <a:pt x="0" y="124978"/>
                </a:moveTo>
                <a:lnTo>
                  <a:pt x="124978" y="124978"/>
                </a:lnTo>
                <a:lnTo>
                  <a:pt x="124978" y="0"/>
                </a:lnTo>
                <a:lnTo>
                  <a:pt x="0" y="0"/>
                </a:lnTo>
                <a:lnTo>
                  <a:pt x="0" y="12497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 txBox="1"/>
          <p:nvPr/>
        </p:nvSpPr>
        <p:spPr>
          <a:xfrm>
            <a:off x="8104103" y="2636476"/>
            <a:ext cx="983615" cy="1699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00025">
              <a:lnSpc>
                <a:spcPct val="152700"/>
              </a:lnSpc>
            </a:pPr>
            <a:r>
              <a:rPr dirty="0" sz="1800" spc="-5">
                <a:latin typeface="Constantia"/>
                <a:cs typeface="Constantia"/>
              </a:rPr>
              <a:t>Con</a:t>
            </a:r>
            <a:r>
              <a:rPr dirty="0" sz="1800">
                <a:latin typeface="Constantia"/>
                <a:cs typeface="Constantia"/>
              </a:rPr>
              <a:t>trol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Constantia"/>
                <a:cs typeface="Constantia"/>
              </a:rPr>
              <a:t>SP-S  </a:t>
            </a:r>
            <a:r>
              <a:rPr dirty="0" sz="1800" spc="-5">
                <a:latin typeface="Constantia"/>
                <a:cs typeface="Constantia"/>
              </a:rPr>
              <a:t>AD</a:t>
            </a:r>
            <a:endParaRPr sz="1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800" spc="-5">
                <a:latin typeface="Constantia"/>
                <a:cs typeface="Constantia"/>
              </a:rPr>
              <a:t>AD+</a:t>
            </a:r>
            <a:r>
              <a:rPr dirty="0" sz="1800" spc="-105">
                <a:latin typeface="Constantia"/>
                <a:cs typeface="Constantia"/>
              </a:rPr>
              <a:t> </a:t>
            </a:r>
            <a:r>
              <a:rPr dirty="0" sz="1800">
                <a:latin typeface="Constantia"/>
                <a:cs typeface="Constantia"/>
              </a:rPr>
              <a:t>SP-S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926591" y="659891"/>
            <a:ext cx="7900416" cy="1144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870203" y="633983"/>
            <a:ext cx="8183880" cy="12618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990600" y="685761"/>
            <a:ext cx="7772400" cy="10156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 txBox="1">
            <a:spLocks noGrp="1"/>
          </p:cNvSpPr>
          <p:nvPr>
            <p:ph type="title"/>
          </p:nvPr>
        </p:nvSpPr>
        <p:spPr>
          <a:xfrm>
            <a:off x="990600" y="685761"/>
            <a:ext cx="7772400" cy="1016000"/>
          </a:xfrm>
          <a:prstGeom prst="rect"/>
          <a:ln w="9525">
            <a:solidFill>
              <a:srgbClr val="055092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marL="1116965" marR="80010" indent="-1030605">
              <a:lnSpc>
                <a:spcPct val="100000"/>
              </a:lnSpc>
              <a:spcBef>
                <a:spcPts val="195"/>
              </a:spcBef>
              <a:tabLst>
                <a:tab pos="2004060" algn="l"/>
                <a:tab pos="2522220" algn="l"/>
                <a:tab pos="4011295" algn="l"/>
                <a:tab pos="4841875" algn="l"/>
                <a:tab pos="5182235" algn="l"/>
                <a:tab pos="5825490" algn="l"/>
                <a:tab pos="6198870" algn="l"/>
              </a:tabLst>
            </a:pPr>
            <a:r>
              <a:rPr dirty="0" sz="1800" spc="-10" b="1">
                <a:solidFill>
                  <a:srgbClr val="003200"/>
                </a:solidFill>
                <a:latin typeface="Constantia"/>
                <a:cs typeface="Constantia"/>
              </a:rPr>
              <a:t>Graph-2: </a:t>
            </a:r>
            <a:r>
              <a:rPr dirty="0" spc="-5">
                <a:solidFill>
                  <a:srgbClr val="003200"/>
                </a:solidFill>
              </a:rPr>
              <a:t>Graphical </a:t>
            </a:r>
            <a:r>
              <a:rPr dirty="0" spc="-10">
                <a:solidFill>
                  <a:srgbClr val="003200"/>
                </a:solidFill>
              </a:rPr>
              <a:t>representation </a:t>
            </a:r>
            <a:r>
              <a:rPr dirty="0" spc="-5">
                <a:solidFill>
                  <a:srgbClr val="003200"/>
                </a:solidFill>
              </a:rPr>
              <a:t>of </a:t>
            </a:r>
            <a:r>
              <a:rPr dirty="0" spc="-5">
                <a:solidFill>
                  <a:srgbClr val="003200"/>
                </a:solidFill>
              </a:rPr>
              <a:t>learning </a:t>
            </a:r>
            <a:r>
              <a:rPr dirty="0">
                <a:solidFill>
                  <a:srgbClr val="003200"/>
                </a:solidFill>
              </a:rPr>
              <a:t>and </a:t>
            </a:r>
            <a:r>
              <a:rPr dirty="0">
                <a:solidFill>
                  <a:srgbClr val="003200"/>
                </a:solidFill>
              </a:rPr>
              <a:t>Memory </a:t>
            </a:r>
            <a:r>
              <a:rPr dirty="0" spc="-5">
                <a:solidFill>
                  <a:srgbClr val="003200"/>
                </a:solidFill>
              </a:rPr>
              <a:t>efficiency </a:t>
            </a:r>
            <a:r>
              <a:rPr dirty="0" spc="-5">
                <a:solidFill>
                  <a:srgbClr val="003200"/>
                </a:solidFill>
              </a:rPr>
              <a:t>of  </a:t>
            </a:r>
            <a:r>
              <a:rPr dirty="0" spc="-15">
                <a:solidFill>
                  <a:srgbClr val="003200"/>
                </a:solidFill>
              </a:rPr>
              <a:t>Control</a:t>
            </a:r>
            <a:r>
              <a:rPr dirty="0" spc="-15">
                <a:solidFill>
                  <a:srgbClr val="003200"/>
                </a:solidFill>
                <a:latin typeface="Times New Roman"/>
                <a:cs typeface="Times New Roman"/>
              </a:rPr>
              <a:t>	</a:t>
            </a:r>
            <a:r>
              <a:rPr dirty="0">
                <a:solidFill>
                  <a:srgbClr val="003200"/>
                </a:solidFill>
              </a:rPr>
              <a:t>and</a:t>
            </a:r>
            <a:r>
              <a:rPr dirty="0">
                <a:solidFill>
                  <a:srgbClr val="003200"/>
                </a:solidFill>
                <a:latin typeface="Times New Roman"/>
                <a:cs typeface="Times New Roman"/>
              </a:rPr>
              <a:t>	</a:t>
            </a:r>
            <a:r>
              <a:rPr dirty="0" spc="-10">
                <a:solidFill>
                  <a:srgbClr val="003200"/>
                </a:solidFill>
              </a:rPr>
              <a:t>experimental</a:t>
            </a:r>
            <a:r>
              <a:rPr dirty="0" spc="-10">
                <a:solidFill>
                  <a:srgbClr val="003200"/>
                </a:solidFill>
                <a:latin typeface="Times New Roman"/>
                <a:cs typeface="Times New Roman"/>
              </a:rPr>
              <a:t>	</a:t>
            </a:r>
            <a:r>
              <a:rPr dirty="0" spc="-10">
                <a:solidFill>
                  <a:srgbClr val="003200"/>
                </a:solidFill>
              </a:rPr>
              <a:t>groups</a:t>
            </a:r>
            <a:r>
              <a:rPr dirty="0" spc="-10">
                <a:solidFill>
                  <a:srgbClr val="003200"/>
                </a:solidFill>
                <a:latin typeface="Times New Roman"/>
                <a:cs typeface="Times New Roman"/>
              </a:rPr>
              <a:t>	</a:t>
            </a:r>
            <a:r>
              <a:rPr dirty="0" spc="-5">
                <a:solidFill>
                  <a:srgbClr val="003200"/>
                </a:solidFill>
              </a:rPr>
              <a:t>of</a:t>
            </a:r>
            <a:r>
              <a:rPr dirty="0" spc="-5">
                <a:solidFill>
                  <a:srgbClr val="003200"/>
                </a:solidFill>
                <a:latin typeface="Times New Roman"/>
                <a:cs typeface="Times New Roman"/>
              </a:rPr>
              <a:t>	</a:t>
            </a:r>
            <a:r>
              <a:rPr dirty="0" spc="-15">
                <a:solidFill>
                  <a:srgbClr val="003200"/>
                </a:solidFill>
              </a:rPr>
              <a:t>rats</a:t>
            </a:r>
            <a:r>
              <a:rPr dirty="0" spc="-15">
                <a:solidFill>
                  <a:srgbClr val="003200"/>
                </a:solidFill>
                <a:latin typeface="Times New Roman"/>
                <a:cs typeface="Times New Roman"/>
              </a:rPr>
              <a:t>	</a:t>
            </a:r>
            <a:r>
              <a:rPr dirty="0" spc="-15">
                <a:solidFill>
                  <a:srgbClr val="003200"/>
                </a:solidFill>
              </a:rPr>
              <a:t>by</a:t>
            </a:r>
            <a:r>
              <a:rPr dirty="0" spc="-15">
                <a:solidFill>
                  <a:srgbClr val="003200"/>
                </a:solidFill>
                <a:latin typeface="Times New Roman"/>
                <a:cs typeface="Times New Roman"/>
              </a:rPr>
              <a:t>	</a:t>
            </a:r>
            <a:r>
              <a:rPr dirty="0" b="1">
                <a:solidFill>
                  <a:srgbClr val="003200"/>
                </a:solidFill>
                <a:latin typeface="Calibri"/>
                <a:cs typeface="Calibri"/>
              </a:rPr>
              <a:t>Morris </a:t>
            </a:r>
            <a:r>
              <a:rPr dirty="0" spc="10" b="1">
                <a:solidFill>
                  <a:srgbClr val="003200"/>
                </a:solidFill>
                <a:latin typeface="Calibri"/>
                <a:cs typeface="Calibri"/>
              </a:rPr>
              <a:t> </a:t>
            </a:r>
            <a:r>
              <a:rPr dirty="0" spc="-30" b="1">
                <a:solidFill>
                  <a:srgbClr val="003200"/>
                </a:solidFill>
                <a:latin typeface="Calibri"/>
                <a:cs typeface="Calibri"/>
              </a:rPr>
              <a:t>Water </a:t>
            </a:r>
            <a:r>
              <a:rPr dirty="0" b="1">
                <a:solidFill>
                  <a:srgbClr val="003200"/>
                </a:solidFill>
                <a:latin typeface="Times New Roman"/>
                <a:cs typeface="Times New Roman"/>
              </a:rPr>
              <a:t> </a:t>
            </a:r>
            <a:r>
              <a:rPr dirty="0" spc="-10" b="1">
                <a:solidFill>
                  <a:srgbClr val="003200"/>
                </a:solidFill>
                <a:latin typeface="Calibri"/>
                <a:cs typeface="Calibri"/>
              </a:rPr>
              <a:t>Maze</a:t>
            </a:r>
            <a:r>
              <a:rPr dirty="0" spc="-65" b="1">
                <a:solidFill>
                  <a:srgbClr val="003200"/>
                </a:solidFill>
                <a:latin typeface="Calibri"/>
                <a:cs typeface="Calibri"/>
              </a:rPr>
              <a:t> </a:t>
            </a:r>
            <a:r>
              <a:rPr dirty="0" spc="-40" b="1">
                <a:solidFill>
                  <a:srgbClr val="003200"/>
                </a:solidFill>
                <a:latin typeface="Calibri"/>
                <a:cs typeface="Calibri"/>
              </a:rPr>
              <a:t>Test</a:t>
            </a:r>
            <a:r>
              <a:rPr dirty="0" spc="-40">
                <a:solidFill>
                  <a:srgbClr val="003200"/>
                </a:solidFill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03760" y="3219077"/>
            <a:ext cx="4242435" cy="443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726690" algn="l"/>
              </a:tabLst>
            </a:pPr>
            <a:r>
              <a:rPr dirty="0" sz="2800" spc="-5" b="1">
                <a:solidFill>
                  <a:srgbClr val="FF9800"/>
                </a:solidFill>
                <a:latin typeface="Comic Sans MS"/>
                <a:cs typeface="Comic Sans MS"/>
              </a:rPr>
              <a:t>CHO</a:t>
            </a:r>
            <a:r>
              <a:rPr dirty="0" sz="2800" spc="-20" b="1">
                <a:solidFill>
                  <a:srgbClr val="FF9800"/>
                </a:solidFill>
                <a:latin typeface="Comic Sans MS"/>
                <a:cs typeface="Comic Sans MS"/>
              </a:rPr>
              <a:t>L</a:t>
            </a:r>
            <a:r>
              <a:rPr dirty="0" sz="2800" spc="-10" b="1">
                <a:solidFill>
                  <a:srgbClr val="FF9800"/>
                </a:solidFill>
                <a:latin typeface="Comic Sans MS"/>
                <a:cs typeface="Comic Sans MS"/>
              </a:rPr>
              <a:t>I</a:t>
            </a:r>
            <a:r>
              <a:rPr dirty="0" sz="2800" spc="-20" b="1">
                <a:solidFill>
                  <a:srgbClr val="FF9800"/>
                </a:solidFill>
                <a:latin typeface="Comic Sans MS"/>
                <a:cs typeface="Comic Sans MS"/>
              </a:rPr>
              <a:t>N</a:t>
            </a:r>
            <a:r>
              <a:rPr dirty="0" sz="2800" spc="-5" b="1">
                <a:solidFill>
                  <a:srgbClr val="FF9800"/>
                </a:solidFill>
                <a:latin typeface="Comic Sans MS"/>
                <a:cs typeface="Comic Sans MS"/>
              </a:rPr>
              <a:t>ERG</a:t>
            </a:r>
            <a:r>
              <a:rPr dirty="0" sz="2800" spc="-20" b="1">
                <a:solidFill>
                  <a:srgbClr val="FF9800"/>
                </a:solidFill>
                <a:latin typeface="Comic Sans MS"/>
                <a:cs typeface="Comic Sans MS"/>
              </a:rPr>
              <a:t>I</a:t>
            </a:r>
            <a:r>
              <a:rPr dirty="0" sz="2800" spc="-5" b="1">
                <a:solidFill>
                  <a:srgbClr val="FF9800"/>
                </a:solidFill>
                <a:latin typeface="Comic Sans MS"/>
                <a:cs typeface="Comic Sans MS"/>
              </a:rPr>
              <a:t>C</a:t>
            </a:r>
            <a:r>
              <a:rPr dirty="0" sz="2800" b="1">
                <a:solidFill>
                  <a:srgbClr val="FF9800"/>
                </a:solidFill>
                <a:latin typeface="Times New Roman"/>
                <a:cs typeface="Times New Roman"/>
              </a:rPr>
              <a:t>	</a:t>
            </a:r>
            <a:r>
              <a:rPr dirty="0" sz="2800" spc="-10" b="1">
                <a:solidFill>
                  <a:srgbClr val="FF9800"/>
                </a:solidFill>
                <a:latin typeface="Comic Sans MS"/>
                <a:cs typeface="Comic Sans MS"/>
              </a:rPr>
              <a:t>SY</a:t>
            </a:r>
            <a:r>
              <a:rPr dirty="0" sz="2800" spc="-5" b="1">
                <a:solidFill>
                  <a:srgbClr val="FF9800"/>
                </a:solidFill>
                <a:latin typeface="Comic Sans MS"/>
                <a:cs typeface="Comic Sans MS"/>
              </a:rPr>
              <a:t>STEM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48400" y="1219200"/>
            <a:ext cx="2286000" cy="14565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192" y="252984"/>
            <a:ext cx="9119616" cy="11445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228600"/>
            <a:ext cx="9144000" cy="12618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6200" y="279758"/>
            <a:ext cx="8991600" cy="10156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6200" y="279758"/>
            <a:ext cx="8991600" cy="1016000"/>
          </a:xfrm>
          <a:prstGeom prst="rect"/>
          <a:ln w="9525">
            <a:solidFill>
              <a:srgbClr val="055092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algn="just" marL="1397000" marR="78740" indent="-1050290">
              <a:lnSpc>
                <a:spcPct val="100000"/>
              </a:lnSpc>
              <a:spcBef>
                <a:spcPts val="195"/>
              </a:spcBef>
            </a:pPr>
            <a:r>
              <a:rPr dirty="0" spc="-5" b="1">
                <a:solidFill>
                  <a:srgbClr val="003200"/>
                </a:solidFill>
                <a:latin typeface="Calibri"/>
                <a:cs typeface="Calibri"/>
              </a:rPr>
              <a:t>Graph-</a:t>
            </a:r>
            <a:r>
              <a:rPr dirty="0" spc="-5" b="1">
                <a:latin typeface="Calibri"/>
                <a:cs typeface="Calibri"/>
              </a:rPr>
              <a:t>3: </a:t>
            </a:r>
            <a:r>
              <a:rPr dirty="0" spc="-10"/>
              <a:t>Graphical </a:t>
            </a:r>
            <a:r>
              <a:rPr dirty="0" spc="-10"/>
              <a:t>representation </a:t>
            </a:r>
            <a:r>
              <a:rPr dirty="0" spc="-5"/>
              <a:t>of </a:t>
            </a:r>
            <a:r>
              <a:rPr dirty="0" spc="-5"/>
              <a:t>changes </a:t>
            </a:r>
            <a:r>
              <a:rPr dirty="0" spc="-5"/>
              <a:t>in </a:t>
            </a:r>
            <a:r>
              <a:rPr dirty="0" spc="-5" b="1">
                <a:latin typeface="Calibri"/>
                <a:cs typeface="Calibri"/>
              </a:rPr>
              <a:t>Acetylcholine </a:t>
            </a:r>
            <a:r>
              <a:rPr dirty="0" spc="-15"/>
              <a:t>content </a:t>
            </a:r>
            <a:r>
              <a:rPr dirty="0"/>
              <a:t>(µmoles  </a:t>
            </a:r>
            <a:r>
              <a:rPr dirty="0" spc="-5"/>
              <a:t>of </a:t>
            </a:r>
            <a:r>
              <a:rPr dirty="0" spc="-10"/>
              <a:t>ACh/gm) </a:t>
            </a:r>
            <a:r>
              <a:rPr dirty="0" spc="-5"/>
              <a:t>in </a:t>
            </a:r>
            <a:r>
              <a:rPr dirty="0" spc="-10"/>
              <a:t>Cerebral </a:t>
            </a:r>
            <a:r>
              <a:rPr dirty="0" spc="-10"/>
              <a:t>cortex </a:t>
            </a:r>
            <a:r>
              <a:rPr dirty="0" spc="-5"/>
              <a:t>(CC) </a:t>
            </a:r>
            <a:r>
              <a:rPr dirty="0" spc="-5"/>
              <a:t>and </a:t>
            </a:r>
            <a:r>
              <a:rPr dirty="0" spc="-5"/>
              <a:t>Hippocampus </a:t>
            </a:r>
            <a:r>
              <a:rPr dirty="0" spc="-5"/>
              <a:t>(HC) </a:t>
            </a:r>
            <a:r>
              <a:rPr dirty="0" spc="-10"/>
              <a:t>brain </a:t>
            </a:r>
            <a:r>
              <a:rPr dirty="0" spc="-10"/>
              <a:t>regions  </a:t>
            </a:r>
            <a:r>
              <a:rPr dirty="0"/>
              <a:t>of </a:t>
            </a:r>
            <a:r>
              <a:rPr dirty="0" spc="-10"/>
              <a:t>control </a:t>
            </a:r>
            <a:r>
              <a:rPr dirty="0"/>
              <a:t>and </a:t>
            </a:r>
            <a:r>
              <a:rPr dirty="0" spc="-5"/>
              <a:t>Experimental</a:t>
            </a:r>
            <a:r>
              <a:rPr dirty="0" spc="360"/>
              <a:t> </a:t>
            </a:r>
            <a:r>
              <a:rPr dirty="0" spc="-15"/>
              <a:t>rats</a:t>
            </a:r>
          </a:p>
        </p:txBody>
      </p:sp>
      <p:sp>
        <p:nvSpPr>
          <p:cNvPr id="11" name="object 11"/>
          <p:cNvSpPr/>
          <p:nvPr/>
        </p:nvSpPr>
        <p:spPr>
          <a:xfrm>
            <a:off x="1589522" y="3313176"/>
            <a:ext cx="297180" cy="2062480"/>
          </a:xfrm>
          <a:custGeom>
            <a:avLst/>
            <a:gdLst/>
            <a:ahLst/>
            <a:cxnLst/>
            <a:rect l="l" t="t" r="r" b="b"/>
            <a:pathLst>
              <a:path w="297180" h="2062479">
                <a:moveTo>
                  <a:pt x="297170" y="0"/>
                </a:moveTo>
                <a:lnTo>
                  <a:pt x="0" y="0"/>
                </a:lnTo>
                <a:lnTo>
                  <a:pt x="0" y="2061972"/>
                </a:lnTo>
                <a:lnTo>
                  <a:pt x="297170" y="2061972"/>
                </a:lnTo>
                <a:lnTo>
                  <a:pt x="297170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24774" y="3002270"/>
            <a:ext cx="297815" cy="2372995"/>
          </a:xfrm>
          <a:custGeom>
            <a:avLst/>
            <a:gdLst/>
            <a:ahLst/>
            <a:cxnLst/>
            <a:rect l="l" t="t" r="r" b="b"/>
            <a:pathLst>
              <a:path w="297814" h="2372995">
                <a:moveTo>
                  <a:pt x="297208" y="0"/>
                </a:moveTo>
                <a:lnTo>
                  <a:pt x="0" y="0"/>
                </a:lnTo>
                <a:lnTo>
                  <a:pt x="0" y="2372877"/>
                </a:lnTo>
                <a:lnTo>
                  <a:pt x="297208" y="2372877"/>
                </a:lnTo>
                <a:lnTo>
                  <a:pt x="297208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858492" y="2790453"/>
            <a:ext cx="297815" cy="2585085"/>
          </a:xfrm>
          <a:custGeom>
            <a:avLst/>
            <a:gdLst/>
            <a:ahLst/>
            <a:cxnLst/>
            <a:rect l="l" t="t" r="r" b="b"/>
            <a:pathLst>
              <a:path w="297814" h="2585085">
                <a:moveTo>
                  <a:pt x="297208" y="0"/>
                </a:moveTo>
                <a:lnTo>
                  <a:pt x="0" y="0"/>
                </a:lnTo>
                <a:lnTo>
                  <a:pt x="0" y="2584694"/>
                </a:lnTo>
                <a:lnTo>
                  <a:pt x="297208" y="2584694"/>
                </a:lnTo>
                <a:lnTo>
                  <a:pt x="297208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493783" y="2698994"/>
            <a:ext cx="297180" cy="2676525"/>
          </a:xfrm>
          <a:custGeom>
            <a:avLst/>
            <a:gdLst/>
            <a:ahLst/>
            <a:cxnLst/>
            <a:rect l="l" t="t" r="r" b="b"/>
            <a:pathLst>
              <a:path w="297179" h="2676525">
                <a:moveTo>
                  <a:pt x="297170" y="0"/>
                </a:moveTo>
                <a:lnTo>
                  <a:pt x="0" y="0"/>
                </a:lnTo>
                <a:lnTo>
                  <a:pt x="0" y="2676153"/>
                </a:lnTo>
                <a:lnTo>
                  <a:pt x="297170" y="2676153"/>
                </a:lnTo>
                <a:lnTo>
                  <a:pt x="297170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886692" y="3070840"/>
            <a:ext cx="297815" cy="2304415"/>
          </a:xfrm>
          <a:custGeom>
            <a:avLst/>
            <a:gdLst/>
            <a:ahLst/>
            <a:cxnLst/>
            <a:rect l="l" t="t" r="r" b="b"/>
            <a:pathLst>
              <a:path w="297814" h="2304415">
                <a:moveTo>
                  <a:pt x="297208" y="0"/>
                </a:moveTo>
                <a:lnTo>
                  <a:pt x="0" y="0"/>
                </a:lnTo>
                <a:lnTo>
                  <a:pt x="0" y="2304307"/>
                </a:lnTo>
                <a:lnTo>
                  <a:pt x="297208" y="2304307"/>
                </a:lnTo>
                <a:lnTo>
                  <a:pt x="29720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521983" y="2901705"/>
            <a:ext cx="297180" cy="2473960"/>
          </a:xfrm>
          <a:custGeom>
            <a:avLst/>
            <a:gdLst/>
            <a:ahLst/>
            <a:cxnLst/>
            <a:rect l="l" t="t" r="r" b="b"/>
            <a:pathLst>
              <a:path w="297179" h="2473960">
                <a:moveTo>
                  <a:pt x="297170" y="0"/>
                </a:moveTo>
                <a:lnTo>
                  <a:pt x="0" y="0"/>
                </a:lnTo>
                <a:lnTo>
                  <a:pt x="0" y="2473442"/>
                </a:lnTo>
                <a:lnTo>
                  <a:pt x="297170" y="2473442"/>
                </a:lnTo>
                <a:lnTo>
                  <a:pt x="29717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55701" y="2665476"/>
            <a:ext cx="297180" cy="2710180"/>
          </a:xfrm>
          <a:custGeom>
            <a:avLst/>
            <a:gdLst/>
            <a:ahLst/>
            <a:cxnLst/>
            <a:rect l="l" t="t" r="r" b="b"/>
            <a:pathLst>
              <a:path w="297179" h="2710179">
                <a:moveTo>
                  <a:pt x="297170" y="0"/>
                </a:moveTo>
                <a:lnTo>
                  <a:pt x="0" y="0"/>
                </a:lnTo>
                <a:lnTo>
                  <a:pt x="0" y="2709672"/>
                </a:lnTo>
                <a:lnTo>
                  <a:pt x="297170" y="2709672"/>
                </a:lnTo>
                <a:lnTo>
                  <a:pt x="29717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790953" y="2645683"/>
            <a:ext cx="297180" cy="2729865"/>
          </a:xfrm>
          <a:custGeom>
            <a:avLst/>
            <a:gdLst/>
            <a:ahLst/>
            <a:cxnLst/>
            <a:rect l="l" t="t" r="r" b="b"/>
            <a:pathLst>
              <a:path w="297179" h="2729865">
                <a:moveTo>
                  <a:pt x="297170" y="0"/>
                </a:moveTo>
                <a:lnTo>
                  <a:pt x="0" y="0"/>
                </a:lnTo>
                <a:lnTo>
                  <a:pt x="0" y="2729464"/>
                </a:lnTo>
                <a:lnTo>
                  <a:pt x="297170" y="2729464"/>
                </a:lnTo>
                <a:lnTo>
                  <a:pt x="29717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183901" y="3703329"/>
            <a:ext cx="297180" cy="1671955"/>
          </a:xfrm>
          <a:custGeom>
            <a:avLst/>
            <a:gdLst/>
            <a:ahLst/>
            <a:cxnLst/>
            <a:rect l="l" t="t" r="r" b="b"/>
            <a:pathLst>
              <a:path w="297180" h="1671954">
                <a:moveTo>
                  <a:pt x="297170" y="0"/>
                </a:moveTo>
                <a:lnTo>
                  <a:pt x="0" y="0"/>
                </a:lnTo>
                <a:lnTo>
                  <a:pt x="0" y="1671818"/>
                </a:lnTo>
                <a:lnTo>
                  <a:pt x="297170" y="1671818"/>
                </a:lnTo>
                <a:lnTo>
                  <a:pt x="297170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819153" y="3805428"/>
            <a:ext cx="297180" cy="1569720"/>
          </a:xfrm>
          <a:custGeom>
            <a:avLst/>
            <a:gdLst/>
            <a:ahLst/>
            <a:cxnLst/>
            <a:rect l="l" t="t" r="r" b="b"/>
            <a:pathLst>
              <a:path w="297179" h="1569720">
                <a:moveTo>
                  <a:pt x="297170" y="0"/>
                </a:moveTo>
                <a:lnTo>
                  <a:pt x="0" y="0"/>
                </a:lnTo>
                <a:lnTo>
                  <a:pt x="0" y="1569720"/>
                </a:lnTo>
                <a:lnTo>
                  <a:pt x="297170" y="1569720"/>
                </a:lnTo>
                <a:lnTo>
                  <a:pt x="297170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452871" y="3916670"/>
            <a:ext cx="297180" cy="1458595"/>
          </a:xfrm>
          <a:custGeom>
            <a:avLst/>
            <a:gdLst/>
            <a:ahLst/>
            <a:cxnLst/>
            <a:rect l="l" t="t" r="r" b="b"/>
            <a:pathLst>
              <a:path w="297179" h="1458595">
                <a:moveTo>
                  <a:pt x="297179" y="0"/>
                </a:moveTo>
                <a:lnTo>
                  <a:pt x="0" y="0"/>
                </a:lnTo>
                <a:lnTo>
                  <a:pt x="0" y="1458477"/>
                </a:lnTo>
                <a:lnTo>
                  <a:pt x="297179" y="1458477"/>
                </a:lnTo>
                <a:lnTo>
                  <a:pt x="297179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088123" y="4084329"/>
            <a:ext cx="295910" cy="1290955"/>
          </a:xfrm>
          <a:custGeom>
            <a:avLst/>
            <a:gdLst/>
            <a:ahLst/>
            <a:cxnLst/>
            <a:rect l="l" t="t" r="r" b="b"/>
            <a:pathLst>
              <a:path w="295909" h="1290954">
                <a:moveTo>
                  <a:pt x="295646" y="0"/>
                </a:moveTo>
                <a:lnTo>
                  <a:pt x="0" y="0"/>
                </a:lnTo>
                <a:lnTo>
                  <a:pt x="0" y="1290818"/>
                </a:lnTo>
                <a:lnTo>
                  <a:pt x="295646" y="1290818"/>
                </a:lnTo>
                <a:lnTo>
                  <a:pt x="295646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481072" y="3363477"/>
            <a:ext cx="297180" cy="2011680"/>
          </a:xfrm>
          <a:custGeom>
            <a:avLst/>
            <a:gdLst/>
            <a:ahLst/>
            <a:cxnLst/>
            <a:rect l="l" t="t" r="r" b="b"/>
            <a:pathLst>
              <a:path w="297180" h="2011679">
                <a:moveTo>
                  <a:pt x="0" y="2011670"/>
                </a:moveTo>
                <a:lnTo>
                  <a:pt x="297172" y="2011670"/>
                </a:lnTo>
                <a:lnTo>
                  <a:pt x="297172" y="0"/>
                </a:lnTo>
                <a:lnTo>
                  <a:pt x="0" y="0"/>
                </a:lnTo>
                <a:lnTo>
                  <a:pt x="0" y="201167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481072" y="3363477"/>
            <a:ext cx="297180" cy="2011680"/>
          </a:xfrm>
          <a:custGeom>
            <a:avLst/>
            <a:gdLst/>
            <a:ahLst/>
            <a:cxnLst/>
            <a:rect l="l" t="t" r="r" b="b"/>
            <a:pathLst>
              <a:path w="297180" h="2011679">
                <a:moveTo>
                  <a:pt x="0" y="2011670"/>
                </a:moveTo>
                <a:lnTo>
                  <a:pt x="297172" y="2011670"/>
                </a:lnTo>
                <a:lnTo>
                  <a:pt x="297172" y="0"/>
                </a:lnTo>
                <a:lnTo>
                  <a:pt x="0" y="0"/>
                </a:lnTo>
                <a:lnTo>
                  <a:pt x="0" y="2011670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116323" y="3012948"/>
            <a:ext cx="297180" cy="2362200"/>
          </a:xfrm>
          <a:custGeom>
            <a:avLst/>
            <a:gdLst/>
            <a:ahLst/>
            <a:cxnLst/>
            <a:rect l="l" t="t" r="r" b="b"/>
            <a:pathLst>
              <a:path w="297179" h="2362200">
                <a:moveTo>
                  <a:pt x="0" y="2362200"/>
                </a:moveTo>
                <a:lnTo>
                  <a:pt x="297172" y="2362200"/>
                </a:lnTo>
                <a:lnTo>
                  <a:pt x="297172" y="0"/>
                </a:lnTo>
                <a:lnTo>
                  <a:pt x="0" y="0"/>
                </a:lnTo>
                <a:lnTo>
                  <a:pt x="0" y="236220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116323" y="3012948"/>
            <a:ext cx="297180" cy="2362200"/>
          </a:xfrm>
          <a:custGeom>
            <a:avLst/>
            <a:gdLst/>
            <a:ahLst/>
            <a:cxnLst/>
            <a:rect l="l" t="t" r="r" b="b"/>
            <a:pathLst>
              <a:path w="297179" h="2362200">
                <a:moveTo>
                  <a:pt x="0" y="2362200"/>
                </a:moveTo>
                <a:lnTo>
                  <a:pt x="297172" y="2362200"/>
                </a:lnTo>
                <a:lnTo>
                  <a:pt x="297172" y="0"/>
                </a:lnTo>
                <a:lnTo>
                  <a:pt x="0" y="0"/>
                </a:lnTo>
                <a:lnTo>
                  <a:pt x="0" y="2362200"/>
                </a:lnTo>
                <a:close/>
              </a:path>
            </a:pathLst>
          </a:custGeom>
          <a:ln w="9143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750052" y="2823972"/>
            <a:ext cx="297180" cy="2551430"/>
          </a:xfrm>
          <a:custGeom>
            <a:avLst/>
            <a:gdLst/>
            <a:ahLst/>
            <a:cxnLst/>
            <a:rect l="l" t="t" r="r" b="b"/>
            <a:pathLst>
              <a:path w="297179" h="2551429">
                <a:moveTo>
                  <a:pt x="0" y="2551176"/>
                </a:moveTo>
                <a:lnTo>
                  <a:pt x="297172" y="2551176"/>
                </a:lnTo>
                <a:lnTo>
                  <a:pt x="297172" y="0"/>
                </a:lnTo>
                <a:lnTo>
                  <a:pt x="0" y="0"/>
                </a:lnTo>
                <a:lnTo>
                  <a:pt x="0" y="2551176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750052" y="2823972"/>
            <a:ext cx="297180" cy="2551430"/>
          </a:xfrm>
          <a:custGeom>
            <a:avLst/>
            <a:gdLst/>
            <a:ahLst/>
            <a:cxnLst/>
            <a:rect l="l" t="t" r="r" b="b"/>
            <a:pathLst>
              <a:path w="297179" h="2551429">
                <a:moveTo>
                  <a:pt x="0" y="2551176"/>
                </a:moveTo>
                <a:lnTo>
                  <a:pt x="297172" y="2551176"/>
                </a:lnTo>
                <a:lnTo>
                  <a:pt x="297172" y="0"/>
                </a:lnTo>
                <a:lnTo>
                  <a:pt x="0" y="0"/>
                </a:lnTo>
                <a:lnTo>
                  <a:pt x="0" y="2551176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383770" y="2935223"/>
            <a:ext cx="297180" cy="2440305"/>
          </a:xfrm>
          <a:custGeom>
            <a:avLst/>
            <a:gdLst/>
            <a:ahLst/>
            <a:cxnLst/>
            <a:rect l="l" t="t" r="r" b="b"/>
            <a:pathLst>
              <a:path w="297179" h="2440304">
                <a:moveTo>
                  <a:pt x="0" y="2439924"/>
                </a:moveTo>
                <a:lnTo>
                  <a:pt x="297172" y="2439924"/>
                </a:lnTo>
                <a:lnTo>
                  <a:pt x="297172" y="0"/>
                </a:lnTo>
                <a:lnTo>
                  <a:pt x="0" y="0"/>
                </a:lnTo>
                <a:lnTo>
                  <a:pt x="0" y="2439924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383770" y="2935223"/>
            <a:ext cx="297180" cy="2440305"/>
          </a:xfrm>
          <a:custGeom>
            <a:avLst/>
            <a:gdLst/>
            <a:ahLst/>
            <a:cxnLst/>
            <a:rect l="l" t="t" r="r" b="b"/>
            <a:pathLst>
              <a:path w="297179" h="2440304">
                <a:moveTo>
                  <a:pt x="0" y="2439924"/>
                </a:moveTo>
                <a:lnTo>
                  <a:pt x="297172" y="2439924"/>
                </a:lnTo>
                <a:lnTo>
                  <a:pt x="297172" y="0"/>
                </a:lnTo>
                <a:lnTo>
                  <a:pt x="0" y="0"/>
                </a:lnTo>
                <a:lnTo>
                  <a:pt x="0" y="2439924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38874" y="3300974"/>
            <a:ext cx="0" cy="76200"/>
          </a:xfrm>
          <a:custGeom>
            <a:avLst/>
            <a:gdLst/>
            <a:ahLst/>
            <a:cxnLst/>
            <a:rect l="l" t="t" r="r" b="b"/>
            <a:pathLst>
              <a:path w="0"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709927" y="3377174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709927" y="3300974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72592" y="2958074"/>
            <a:ext cx="0" cy="108585"/>
          </a:xfrm>
          <a:custGeom>
            <a:avLst/>
            <a:gdLst/>
            <a:ahLst/>
            <a:cxnLst/>
            <a:rect l="l" t="t" r="r" b="b"/>
            <a:pathLst>
              <a:path w="0" h="108585">
                <a:moveTo>
                  <a:pt x="0" y="10823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345170" y="30663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45170" y="295807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007883" y="2776727"/>
            <a:ext cx="0" cy="78105"/>
          </a:xfrm>
          <a:custGeom>
            <a:avLst/>
            <a:gdLst/>
            <a:ahLst/>
            <a:cxnLst/>
            <a:rect l="l" t="t" r="r" b="b"/>
            <a:pathLst>
              <a:path w="0" h="78105">
                <a:moveTo>
                  <a:pt x="0" y="7772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978898" y="285445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78898" y="27767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641601" y="2686792"/>
            <a:ext cx="0" cy="76200"/>
          </a:xfrm>
          <a:custGeom>
            <a:avLst/>
            <a:gdLst/>
            <a:ahLst/>
            <a:cxnLst/>
            <a:rect l="l" t="t" r="r" b="b"/>
            <a:pathLst>
              <a:path w="0"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612617" y="276299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612617" y="268679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036083" y="3000746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14023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007098" y="3140983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007098" y="300074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669801" y="2875807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69">
                <a:moveTo>
                  <a:pt x="0" y="5178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642340" y="292759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642340" y="28758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305053" y="2622794"/>
            <a:ext cx="0" cy="86995"/>
          </a:xfrm>
          <a:custGeom>
            <a:avLst/>
            <a:gdLst/>
            <a:ahLst/>
            <a:cxnLst/>
            <a:rect l="l" t="t" r="r" b="b"/>
            <a:pathLst>
              <a:path w="0" h="86994">
                <a:moveTo>
                  <a:pt x="0" y="8687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276107" y="270967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276107" y="262279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938771" y="2633472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2437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909825" y="265784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909825" y="263347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333253" y="3639292"/>
            <a:ext cx="0" cy="130175"/>
          </a:xfrm>
          <a:custGeom>
            <a:avLst/>
            <a:gdLst/>
            <a:ahLst/>
            <a:cxnLst/>
            <a:rect l="l" t="t" r="r" b="b"/>
            <a:pathLst>
              <a:path w="0" h="130175">
                <a:moveTo>
                  <a:pt x="0" y="12955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304307" y="3768852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304307" y="3639292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966971" y="3778005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39">
                <a:moveTo>
                  <a:pt x="0" y="5331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938025" y="383131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938025" y="377800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602223" y="3901459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2894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573277" y="393040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573277" y="39014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235952" y="398371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20117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207005" y="418489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207005" y="398371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630423" y="3314700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89">
                <a:moveTo>
                  <a:pt x="0" y="9751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601477" y="341221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601477" y="3314700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264152" y="2962646"/>
            <a:ext cx="0" cy="102235"/>
          </a:xfrm>
          <a:custGeom>
            <a:avLst/>
            <a:gdLst/>
            <a:ahLst/>
            <a:cxnLst/>
            <a:rect l="l" t="t" r="r" b="b"/>
            <a:pathLst>
              <a:path w="0" h="102235">
                <a:moveTo>
                  <a:pt x="0" y="10213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235205" y="306478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235205" y="296264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899394" y="2798083"/>
            <a:ext cx="0" cy="53340"/>
          </a:xfrm>
          <a:custGeom>
            <a:avLst/>
            <a:gdLst/>
            <a:ahLst/>
            <a:cxnLst/>
            <a:rect l="l" t="t" r="r" b="b"/>
            <a:pathLst>
              <a:path w="0" h="53339">
                <a:moveTo>
                  <a:pt x="0" y="5331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870447" y="285139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870447" y="27980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533122" y="2901705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80">
                <a:moveTo>
                  <a:pt x="0" y="6857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504176" y="297027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504176" y="290170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367027" y="2177805"/>
            <a:ext cx="0" cy="3197860"/>
          </a:xfrm>
          <a:custGeom>
            <a:avLst/>
            <a:gdLst/>
            <a:ahLst/>
            <a:cxnLst/>
            <a:rect l="l" t="t" r="r" b="b"/>
            <a:pathLst>
              <a:path w="0" h="3197860">
                <a:moveTo>
                  <a:pt x="0" y="3197342"/>
                </a:moveTo>
                <a:lnTo>
                  <a:pt x="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327394" y="5375147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327394" y="5055098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327394" y="473660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327394" y="441655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327394" y="409649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327394" y="377647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327394" y="345642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327394" y="313792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327394" y="2817876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327394" y="2497816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327394" y="217780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3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367027" y="5375147"/>
            <a:ext cx="6538595" cy="0"/>
          </a:xfrm>
          <a:custGeom>
            <a:avLst/>
            <a:gdLst/>
            <a:ahLst/>
            <a:cxnLst/>
            <a:rect l="l" t="t" r="r" b="b"/>
            <a:pathLst>
              <a:path w="6538595" h="0">
                <a:moveTo>
                  <a:pt x="0" y="0"/>
                </a:moveTo>
                <a:lnTo>
                  <a:pt x="6537979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367027" y="5375147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4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635998" y="5375147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4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7905007" y="5375147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4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367027" y="56204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635998" y="56204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905007" y="56204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959591" y="4326123"/>
            <a:ext cx="302895" cy="1130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32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</a:t>
            </a:r>
            <a:r>
              <a:rPr dirty="0" sz="1000">
                <a:latin typeface="Constantia"/>
                <a:cs typeface="Constantia"/>
              </a:rPr>
              <a:t>5</a:t>
            </a:r>
            <a:r>
              <a:rPr dirty="0" sz="1000" spc="-5">
                <a:latin typeface="Constantia"/>
                <a:cs typeface="Constantia"/>
              </a:rPr>
              <a:t>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10.00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100">
              <a:latin typeface="Times New Roman"/>
              <a:cs typeface="Times New Roman"/>
            </a:endParaRPr>
          </a:p>
          <a:p>
            <a:pPr marL="59690">
              <a:lnSpc>
                <a:spcPct val="100000"/>
              </a:lnSpc>
            </a:pPr>
            <a:r>
              <a:rPr dirty="0" sz="1000">
                <a:latin typeface="Constantia"/>
                <a:cs typeface="Constantia"/>
              </a:rPr>
              <a:t>5</a:t>
            </a:r>
            <a:r>
              <a:rPr dirty="0" sz="1000" spc="-5">
                <a:latin typeface="Constantia"/>
                <a:cs typeface="Constantia"/>
              </a:rPr>
              <a:t>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11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37676" y="4006329"/>
            <a:ext cx="32385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20</a:t>
            </a:r>
            <a:r>
              <a:rPr dirty="0" sz="1000" spc="0">
                <a:latin typeface="Constantia"/>
                <a:cs typeface="Constantia"/>
              </a:rPr>
              <a:t>.</a:t>
            </a:r>
            <a:r>
              <a:rPr dirty="0" sz="1000" spc="-15">
                <a:latin typeface="Constantia"/>
                <a:cs typeface="Constantia"/>
              </a:rPr>
              <a:t>0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45899" y="3686685"/>
            <a:ext cx="31623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2</a:t>
            </a:r>
            <a:r>
              <a:rPr dirty="0" sz="1000" spc="-5">
                <a:latin typeface="Constantia"/>
                <a:cs typeface="Constantia"/>
              </a:rPr>
              <a:t>5.00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941322" y="3366892"/>
            <a:ext cx="32131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49247" y="3046878"/>
            <a:ext cx="31305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</a:t>
            </a:r>
            <a:r>
              <a:rPr dirty="0" sz="1000">
                <a:latin typeface="Constantia"/>
                <a:cs typeface="Constantia"/>
              </a:rPr>
              <a:t>5</a:t>
            </a:r>
            <a:r>
              <a:rPr dirty="0" sz="1000" spc="-5">
                <a:latin typeface="Constantia"/>
                <a:cs typeface="Constantia"/>
              </a:rPr>
              <a:t>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31872" y="2407402"/>
            <a:ext cx="330200" cy="491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32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45.00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53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40.00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38867" y="2087386"/>
            <a:ext cx="32385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Constantia"/>
                <a:cs typeface="Constantia"/>
              </a:rPr>
              <a:t>5</a:t>
            </a:r>
            <a:r>
              <a:rPr dirty="0" sz="1000" spc="-5">
                <a:latin typeface="Constantia"/>
                <a:cs typeface="Constantia"/>
              </a:rPr>
              <a:t>0.00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089528" y="5450858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714984" y="5450858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358487" y="5450858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984210" y="5450858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2771643" y="5696200"/>
            <a:ext cx="429259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051283" y="5696200"/>
            <a:ext cx="4394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60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38084" y="2019124"/>
            <a:ext cx="203835" cy="32715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65"/>
              </a:lnSpc>
            </a:pPr>
            <a:r>
              <a:rPr dirty="0" sz="1400" spc="-10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cet</a:t>
            </a:r>
            <a:r>
              <a:rPr dirty="0" sz="1400" spc="5" b="1">
                <a:latin typeface="Times New Roman"/>
                <a:cs typeface="Times New Roman"/>
              </a:rPr>
              <a:t>y</a:t>
            </a:r>
            <a:r>
              <a:rPr dirty="0" sz="1400" b="1">
                <a:latin typeface="Times New Roman"/>
                <a:cs typeface="Times New Roman"/>
              </a:rPr>
              <a:t>l</a:t>
            </a:r>
            <a:r>
              <a:rPr dirty="0" sz="1400" b="1">
                <a:latin typeface="Times New Roman"/>
                <a:cs typeface="Times New Roman"/>
              </a:rPr>
              <a:t>cho</a:t>
            </a:r>
            <a:r>
              <a:rPr dirty="0" sz="1400" b="1">
                <a:latin typeface="Times New Roman"/>
                <a:cs typeface="Times New Roman"/>
              </a:rPr>
              <a:t>l</a:t>
            </a:r>
            <a:r>
              <a:rPr dirty="0" sz="1400" spc="-1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ne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</a:t>
            </a:r>
            <a:r>
              <a:rPr dirty="0" sz="1400" spc="5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ntent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</a:t>
            </a:r>
            <a:r>
              <a:rPr dirty="0" sz="1400" spc="20" b="1">
                <a:latin typeface="Times New Roman"/>
                <a:cs typeface="Times New Roman"/>
              </a:rPr>
              <a:t>µ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l</a:t>
            </a:r>
            <a:r>
              <a:rPr dirty="0" sz="1400" b="1">
                <a:latin typeface="Times New Roman"/>
                <a:cs typeface="Times New Roman"/>
              </a:rPr>
              <a:t>es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of</a:t>
            </a:r>
            <a:r>
              <a:rPr dirty="0" sz="1400" spc="-9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AC</a:t>
            </a:r>
            <a:r>
              <a:rPr dirty="0" sz="1400" b="1">
                <a:latin typeface="Times New Roman"/>
                <a:cs typeface="Times New Roman"/>
              </a:rPr>
              <a:t>h/g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583054" y="5874632"/>
            <a:ext cx="2105025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Dueration of the</a:t>
            </a:r>
            <a:r>
              <a:rPr dirty="0" sz="1400" spc="-155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Treatment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453127" y="2006208"/>
            <a:ext cx="22904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Constantia"/>
                <a:cs typeface="Constantia"/>
              </a:rPr>
              <a:t>Acetylecholine</a:t>
            </a:r>
            <a:r>
              <a:rPr dirty="0" sz="1800" spc="-90" b="1">
                <a:latin typeface="Constantia"/>
                <a:cs typeface="Constantia"/>
              </a:rPr>
              <a:t> </a:t>
            </a:r>
            <a:r>
              <a:rPr dirty="0" sz="1800" spc="-15" b="1">
                <a:latin typeface="Constantia"/>
                <a:cs typeface="Constantia"/>
              </a:rPr>
              <a:t>(ACh)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8001000" y="3172975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80">
                <a:moveTo>
                  <a:pt x="0" y="68572"/>
                </a:moveTo>
                <a:lnTo>
                  <a:pt x="70098" y="68572"/>
                </a:lnTo>
                <a:lnTo>
                  <a:pt x="70098" y="0"/>
                </a:lnTo>
                <a:lnTo>
                  <a:pt x="0" y="0"/>
                </a:lnTo>
                <a:lnTo>
                  <a:pt x="0" y="68572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 txBox="1"/>
          <p:nvPr/>
        </p:nvSpPr>
        <p:spPr>
          <a:xfrm>
            <a:off x="8089740" y="3116982"/>
            <a:ext cx="448309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Co</a:t>
            </a:r>
            <a:r>
              <a:rPr dirty="0" sz="1000">
                <a:latin typeface="Constantia"/>
                <a:cs typeface="Constantia"/>
              </a:rPr>
              <a:t>n</a:t>
            </a:r>
            <a:r>
              <a:rPr dirty="0" sz="1000" spc="-10">
                <a:latin typeface="Constantia"/>
                <a:cs typeface="Constantia"/>
              </a:rPr>
              <a:t>tr</a:t>
            </a:r>
            <a:r>
              <a:rPr dirty="0" sz="1000" spc="-5">
                <a:latin typeface="Constantia"/>
                <a:cs typeface="Constantia"/>
              </a:rPr>
              <a:t>ol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8001000" y="3480831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 txBox="1"/>
          <p:nvPr/>
        </p:nvSpPr>
        <p:spPr>
          <a:xfrm>
            <a:off x="8089740" y="3426099"/>
            <a:ext cx="2743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Constantia"/>
                <a:cs typeface="Constantia"/>
              </a:rPr>
              <a:t>S</a:t>
            </a:r>
            <a:r>
              <a:rPr dirty="0" sz="1000" spc="-10">
                <a:latin typeface="Constantia"/>
                <a:cs typeface="Constantia"/>
              </a:rPr>
              <a:t>P-S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8001000" y="3790203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>
            <a:off x="8089740" y="3735065"/>
            <a:ext cx="20637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AD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8001000" y="4099547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35"/>
                </a:moveTo>
                <a:lnTo>
                  <a:pt x="70098" y="70135"/>
                </a:lnTo>
                <a:lnTo>
                  <a:pt x="70098" y="0"/>
                </a:lnTo>
                <a:lnTo>
                  <a:pt x="0" y="0"/>
                </a:lnTo>
                <a:lnTo>
                  <a:pt x="0" y="70135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8001000" y="4099547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135"/>
                </a:moveTo>
                <a:lnTo>
                  <a:pt x="70098" y="70135"/>
                </a:lnTo>
                <a:lnTo>
                  <a:pt x="70098" y="0"/>
                </a:lnTo>
                <a:lnTo>
                  <a:pt x="0" y="0"/>
                </a:lnTo>
                <a:lnTo>
                  <a:pt x="0" y="70135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8089740" y="4044207"/>
            <a:ext cx="55753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AD+</a:t>
            </a:r>
            <a:r>
              <a:rPr dirty="0" sz="1000" spc="-95">
                <a:latin typeface="Constantia"/>
                <a:cs typeface="Constantia"/>
              </a:rPr>
              <a:t> </a:t>
            </a:r>
            <a:r>
              <a:rPr dirty="0" sz="1000" spc="-5">
                <a:latin typeface="Constantia"/>
                <a:cs typeface="Constantia"/>
              </a:rPr>
              <a:t>SP-S</a:t>
            </a:r>
            <a:endParaRPr sz="1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191" y="126492"/>
            <a:ext cx="9043416" cy="1144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100584"/>
            <a:ext cx="9144000" cy="12618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6200" y="152361"/>
            <a:ext cx="8915400" cy="10156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200" y="152361"/>
            <a:ext cx="8915400" cy="1016000"/>
          </a:xfrm>
          <a:custGeom>
            <a:avLst/>
            <a:gdLst/>
            <a:ahLst/>
            <a:cxnLst/>
            <a:rect l="l" t="t" r="r" b="b"/>
            <a:pathLst>
              <a:path w="8915400" h="1016000">
                <a:moveTo>
                  <a:pt x="0" y="1015641"/>
                </a:moveTo>
                <a:lnTo>
                  <a:pt x="8915400" y="1015641"/>
                </a:lnTo>
                <a:lnTo>
                  <a:pt x="8915400" y="0"/>
                </a:lnTo>
                <a:lnTo>
                  <a:pt x="0" y="0"/>
                </a:lnTo>
                <a:lnTo>
                  <a:pt x="0" y="1015641"/>
                </a:lnTo>
                <a:close/>
              </a:path>
            </a:pathLst>
          </a:custGeom>
          <a:ln w="9525">
            <a:solidFill>
              <a:srgbClr val="05509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67654" y="207292"/>
            <a:ext cx="939165" cy="285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800" spc="-5" b="1">
                <a:latin typeface="Constantia"/>
                <a:cs typeface="Constantia"/>
              </a:rPr>
              <a:t>G</a:t>
            </a:r>
            <a:r>
              <a:rPr dirty="0" sz="1800" spc="-30" b="1">
                <a:latin typeface="Constantia"/>
                <a:cs typeface="Constantia"/>
              </a:rPr>
              <a:t>r</a:t>
            </a:r>
            <a:r>
              <a:rPr dirty="0" sz="1800" b="1">
                <a:latin typeface="Constantia"/>
                <a:cs typeface="Constantia"/>
              </a:rPr>
              <a:t>ap</a:t>
            </a:r>
            <a:r>
              <a:rPr dirty="0" sz="1800" spc="5" b="1">
                <a:latin typeface="Constantia"/>
                <a:cs typeface="Constantia"/>
              </a:rPr>
              <a:t>h</a:t>
            </a:r>
            <a:r>
              <a:rPr dirty="0" sz="1800" spc="-10" b="1">
                <a:latin typeface="Constantia"/>
                <a:cs typeface="Constantia"/>
              </a:rPr>
              <a:t>-</a:t>
            </a:r>
            <a:r>
              <a:rPr dirty="0" sz="1800" spc="5" b="1">
                <a:latin typeface="Constantia"/>
                <a:cs typeface="Constantia"/>
              </a:rPr>
              <a:t>4</a:t>
            </a:r>
            <a:r>
              <a:rPr dirty="0" sz="1800" b="1">
                <a:latin typeface="Constantia"/>
                <a:cs typeface="Constantia"/>
              </a:rPr>
              <a:t>: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406905" y="181892"/>
            <a:ext cx="7494905" cy="9277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just" marL="19685" indent="-20320">
              <a:lnSpc>
                <a:spcPct val="100000"/>
              </a:lnSpc>
            </a:pPr>
            <a:r>
              <a:rPr dirty="0" sz="1800" spc="-10">
                <a:latin typeface="Constantia"/>
                <a:cs typeface="Constantia"/>
              </a:rPr>
              <a:t>Graphical </a:t>
            </a:r>
            <a:r>
              <a:rPr dirty="0" spc="-10"/>
              <a:t>representation </a:t>
            </a:r>
            <a:r>
              <a:rPr dirty="0" spc="-10"/>
              <a:t>of </a:t>
            </a:r>
            <a:r>
              <a:rPr dirty="0" spc="-10"/>
              <a:t>alterations </a:t>
            </a:r>
            <a:r>
              <a:rPr dirty="0" spc="-5"/>
              <a:t>in </a:t>
            </a:r>
            <a:r>
              <a:rPr dirty="0"/>
              <a:t>the </a:t>
            </a:r>
            <a:r>
              <a:rPr dirty="0"/>
              <a:t>activity </a:t>
            </a:r>
            <a:r>
              <a:rPr dirty="0" spc="-5"/>
              <a:t>of  </a:t>
            </a:r>
            <a:r>
              <a:rPr dirty="0" spc="-10" b="1">
                <a:latin typeface="Calibri"/>
                <a:cs typeface="Calibri"/>
              </a:rPr>
              <a:t>Acetylcholinesterase </a:t>
            </a:r>
            <a:r>
              <a:rPr dirty="0" spc="-10"/>
              <a:t>(</a:t>
            </a:r>
            <a:r>
              <a:rPr dirty="0" spc="-10" i="1">
                <a:latin typeface="Calibri"/>
                <a:cs typeface="Calibri"/>
              </a:rPr>
              <a:t>invivo</a:t>
            </a:r>
            <a:r>
              <a:rPr dirty="0" spc="-10"/>
              <a:t>) </a:t>
            </a:r>
            <a:r>
              <a:rPr dirty="0"/>
              <a:t>in </a:t>
            </a:r>
            <a:r>
              <a:rPr dirty="0" spc="-10"/>
              <a:t>Cerebral </a:t>
            </a:r>
            <a:r>
              <a:rPr dirty="0" spc="-15"/>
              <a:t>cortex </a:t>
            </a:r>
            <a:r>
              <a:rPr dirty="0" spc="-5"/>
              <a:t>(CC) </a:t>
            </a:r>
            <a:r>
              <a:rPr dirty="0" spc="-5"/>
              <a:t>and </a:t>
            </a:r>
            <a:r>
              <a:rPr dirty="0" spc="-5"/>
              <a:t>Hippocampus  </a:t>
            </a:r>
            <a:r>
              <a:rPr dirty="0" spc="-5"/>
              <a:t>(HC) </a:t>
            </a:r>
            <a:r>
              <a:rPr dirty="0" spc="-10"/>
              <a:t>brain </a:t>
            </a:r>
            <a:r>
              <a:rPr dirty="0" spc="-5"/>
              <a:t>regions </a:t>
            </a:r>
            <a:r>
              <a:rPr dirty="0" spc="-5"/>
              <a:t>of </a:t>
            </a:r>
            <a:r>
              <a:rPr dirty="0" spc="-15"/>
              <a:t>control </a:t>
            </a:r>
            <a:r>
              <a:rPr dirty="0"/>
              <a:t>and </a:t>
            </a:r>
            <a:r>
              <a:rPr dirty="0" spc="-10"/>
              <a:t>Experimental </a:t>
            </a:r>
            <a:r>
              <a:rPr dirty="0" spc="-5"/>
              <a:t>of</a:t>
            </a:r>
            <a:r>
              <a:rPr dirty="0" spc="65"/>
              <a:t> </a:t>
            </a:r>
            <a:r>
              <a:rPr dirty="0" spc="-15"/>
              <a:t>rats.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31975" y="4062974"/>
            <a:ext cx="307975" cy="1464945"/>
          </a:xfrm>
          <a:custGeom>
            <a:avLst/>
            <a:gdLst/>
            <a:ahLst/>
            <a:cxnLst/>
            <a:rect l="l" t="t" r="r" b="b"/>
            <a:pathLst>
              <a:path w="307975" h="1464945">
                <a:moveTo>
                  <a:pt x="307848" y="0"/>
                </a:moveTo>
                <a:lnTo>
                  <a:pt x="0" y="0"/>
                </a:lnTo>
                <a:lnTo>
                  <a:pt x="0" y="1464573"/>
                </a:lnTo>
                <a:lnTo>
                  <a:pt x="307848" y="1464573"/>
                </a:lnTo>
                <a:lnTo>
                  <a:pt x="307848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026683" y="3499094"/>
            <a:ext cx="307975" cy="2028825"/>
          </a:xfrm>
          <a:custGeom>
            <a:avLst/>
            <a:gdLst/>
            <a:ahLst/>
            <a:cxnLst/>
            <a:rect l="l" t="t" r="r" b="b"/>
            <a:pathLst>
              <a:path w="307975" h="2028825">
                <a:moveTo>
                  <a:pt x="307809" y="0"/>
                </a:moveTo>
                <a:lnTo>
                  <a:pt x="0" y="0"/>
                </a:lnTo>
                <a:lnTo>
                  <a:pt x="0" y="2028453"/>
                </a:lnTo>
                <a:lnTo>
                  <a:pt x="307809" y="2028453"/>
                </a:lnTo>
                <a:lnTo>
                  <a:pt x="307809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719828" y="3837422"/>
            <a:ext cx="307975" cy="1690370"/>
          </a:xfrm>
          <a:custGeom>
            <a:avLst/>
            <a:gdLst/>
            <a:ahLst/>
            <a:cxnLst/>
            <a:rect l="l" t="t" r="r" b="b"/>
            <a:pathLst>
              <a:path w="307975" h="1690370">
                <a:moveTo>
                  <a:pt x="307848" y="0"/>
                </a:moveTo>
                <a:lnTo>
                  <a:pt x="0" y="0"/>
                </a:lnTo>
                <a:lnTo>
                  <a:pt x="0" y="1690125"/>
                </a:lnTo>
                <a:lnTo>
                  <a:pt x="307848" y="1690125"/>
                </a:lnTo>
                <a:lnTo>
                  <a:pt x="307848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413001" y="3534146"/>
            <a:ext cx="307975" cy="1993900"/>
          </a:xfrm>
          <a:custGeom>
            <a:avLst/>
            <a:gdLst/>
            <a:ahLst/>
            <a:cxnLst/>
            <a:rect l="l" t="t" r="r" b="b"/>
            <a:pathLst>
              <a:path w="307975" h="1993900">
                <a:moveTo>
                  <a:pt x="307857" y="0"/>
                </a:moveTo>
                <a:lnTo>
                  <a:pt x="0" y="0"/>
                </a:lnTo>
                <a:lnTo>
                  <a:pt x="0" y="1993401"/>
                </a:lnTo>
                <a:lnTo>
                  <a:pt x="307857" y="1993401"/>
                </a:lnTo>
                <a:lnTo>
                  <a:pt x="307857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39823" y="4290040"/>
            <a:ext cx="307975" cy="1237615"/>
          </a:xfrm>
          <a:custGeom>
            <a:avLst/>
            <a:gdLst/>
            <a:ahLst/>
            <a:cxnLst/>
            <a:rect l="l" t="t" r="r" b="b"/>
            <a:pathLst>
              <a:path w="307975" h="1237614">
                <a:moveTo>
                  <a:pt x="307847" y="0"/>
                </a:moveTo>
                <a:lnTo>
                  <a:pt x="0" y="0"/>
                </a:lnTo>
                <a:lnTo>
                  <a:pt x="0" y="1237507"/>
                </a:lnTo>
                <a:lnTo>
                  <a:pt x="307847" y="1237507"/>
                </a:lnTo>
                <a:lnTo>
                  <a:pt x="30784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34492" y="4119371"/>
            <a:ext cx="307975" cy="1408430"/>
          </a:xfrm>
          <a:custGeom>
            <a:avLst/>
            <a:gdLst/>
            <a:ahLst/>
            <a:cxnLst/>
            <a:rect l="l" t="t" r="r" b="b"/>
            <a:pathLst>
              <a:path w="307975" h="1408429">
                <a:moveTo>
                  <a:pt x="307848" y="0"/>
                </a:moveTo>
                <a:lnTo>
                  <a:pt x="0" y="0"/>
                </a:lnTo>
                <a:lnTo>
                  <a:pt x="0" y="1408175"/>
                </a:lnTo>
                <a:lnTo>
                  <a:pt x="307848" y="1408175"/>
                </a:lnTo>
                <a:lnTo>
                  <a:pt x="30784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027676" y="3889247"/>
            <a:ext cx="307975" cy="1638300"/>
          </a:xfrm>
          <a:custGeom>
            <a:avLst/>
            <a:gdLst/>
            <a:ahLst/>
            <a:cxnLst/>
            <a:rect l="l" t="t" r="r" b="b"/>
            <a:pathLst>
              <a:path w="307975" h="1638300">
                <a:moveTo>
                  <a:pt x="307848" y="0"/>
                </a:moveTo>
                <a:lnTo>
                  <a:pt x="0" y="0"/>
                </a:lnTo>
                <a:lnTo>
                  <a:pt x="0" y="1638300"/>
                </a:lnTo>
                <a:lnTo>
                  <a:pt x="307848" y="1638300"/>
                </a:lnTo>
                <a:lnTo>
                  <a:pt x="30784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720858" y="3563092"/>
            <a:ext cx="307975" cy="1964689"/>
          </a:xfrm>
          <a:custGeom>
            <a:avLst/>
            <a:gdLst/>
            <a:ahLst/>
            <a:cxnLst/>
            <a:rect l="l" t="t" r="r" b="b"/>
            <a:pathLst>
              <a:path w="307975" h="1964689">
                <a:moveTo>
                  <a:pt x="307848" y="0"/>
                </a:moveTo>
                <a:lnTo>
                  <a:pt x="0" y="0"/>
                </a:lnTo>
                <a:lnTo>
                  <a:pt x="0" y="1964455"/>
                </a:lnTo>
                <a:lnTo>
                  <a:pt x="307848" y="1964455"/>
                </a:lnTo>
                <a:lnTo>
                  <a:pt x="30784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947672" y="3227822"/>
            <a:ext cx="309880" cy="2299970"/>
          </a:xfrm>
          <a:custGeom>
            <a:avLst/>
            <a:gdLst/>
            <a:ahLst/>
            <a:cxnLst/>
            <a:rect l="l" t="t" r="r" b="b"/>
            <a:pathLst>
              <a:path w="309880" h="2299970">
                <a:moveTo>
                  <a:pt x="309381" y="0"/>
                </a:moveTo>
                <a:lnTo>
                  <a:pt x="0" y="0"/>
                </a:lnTo>
                <a:lnTo>
                  <a:pt x="0" y="2299725"/>
                </a:lnTo>
                <a:lnTo>
                  <a:pt x="309381" y="2299725"/>
                </a:lnTo>
                <a:lnTo>
                  <a:pt x="309381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42340" y="2735570"/>
            <a:ext cx="307975" cy="2792095"/>
          </a:xfrm>
          <a:custGeom>
            <a:avLst/>
            <a:gdLst/>
            <a:ahLst/>
            <a:cxnLst/>
            <a:rect l="l" t="t" r="r" b="b"/>
            <a:pathLst>
              <a:path w="307975" h="2792095">
                <a:moveTo>
                  <a:pt x="307857" y="0"/>
                </a:moveTo>
                <a:lnTo>
                  <a:pt x="0" y="0"/>
                </a:lnTo>
                <a:lnTo>
                  <a:pt x="0" y="2791977"/>
                </a:lnTo>
                <a:lnTo>
                  <a:pt x="307857" y="2791977"/>
                </a:lnTo>
                <a:lnTo>
                  <a:pt x="307857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335523" y="2698994"/>
            <a:ext cx="307975" cy="2828925"/>
          </a:xfrm>
          <a:custGeom>
            <a:avLst/>
            <a:gdLst/>
            <a:ahLst/>
            <a:cxnLst/>
            <a:rect l="l" t="t" r="r" b="b"/>
            <a:pathLst>
              <a:path w="307975" h="2828925">
                <a:moveTo>
                  <a:pt x="307848" y="0"/>
                </a:moveTo>
                <a:lnTo>
                  <a:pt x="0" y="0"/>
                </a:lnTo>
                <a:lnTo>
                  <a:pt x="0" y="2828553"/>
                </a:lnTo>
                <a:lnTo>
                  <a:pt x="307848" y="2828553"/>
                </a:lnTo>
                <a:lnTo>
                  <a:pt x="307848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028707" y="2340883"/>
            <a:ext cx="307975" cy="3187065"/>
          </a:xfrm>
          <a:custGeom>
            <a:avLst/>
            <a:gdLst/>
            <a:ahLst/>
            <a:cxnLst/>
            <a:rect l="l" t="t" r="r" b="b"/>
            <a:pathLst>
              <a:path w="307975" h="3187065">
                <a:moveTo>
                  <a:pt x="307809" y="0"/>
                </a:moveTo>
                <a:lnTo>
                  <a:pt x="0" y="0"/>
                </a:lnTo>
                <a:lnTo>
                  <a:pt x="0" y="3186664"/>
                </a:lnTo>
                <a:lnTo>
                  <a:pt x="307809" y="3186664"/>
                </a:lnTo>
                <a:lnTo>
                  <a:pt x="307809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257053" y="3497570"/>
            <a:ext cx="307975" cy="2030095"/>
          </a:xfrm>
          <a:custGeom>
            <a:avLst/>
            <a:gdLst/>
            <a:ahLst/>
            <a:cxnLst/>
            <a:rect l="l" t="t" r="r" b="b"/>
            <a:pathLst>
              <a:path w="307975" h="2030095">
                <a:moveTo>
                  <a:pt x="0" y="2029977"/>
                </a:moveTo>
                <a:lnTo>
                  <a:pt x="307850" y="2029977"/>
                </a:lnTo>
                <a:lnTo>
                  <a:pt x="307850" y="0"/>
                </a:lnTo>
                <a:lnTo>
                  <a:pt x="0" y="0"/>
                </a:lnTo>
                <a:lnTo>
                  <a:pt x="0" y="2029977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57053" y="3497570"/>
            <a:ext cx="307975" cy="2030095"/>
          </a:xfrm>
          <a:custGeom>
            <a:avLst/>
            <a:gdLst/>
            <a:ahLst/>
            <a:cxnLst/>
            <a:rect l="l" t="t" r="r" b="b"/>
            <a:pathLst>
              <a:path w="307975" h="2030095">
                <a:moveTo>
                  <a:pt x="0" y="2029977"/>
                </a:moveTo>
                <a:lnTo>
                  <a:pt x="307850" y="2029977"/>
                </a:lnTo>
                <a:lnTo>
                  <a:pt x="307850" y="0"/>
                </a:lnTo>
                <a:lnTo>
                  <a:pt x="0" y="0"/>
                </a:lnTo>
                <a:lnTo>
                  <a:pt x="0" y="2029977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950198" y="3835889"/>
            <a:ext cx="307975" cy="1692275"/>
          </a:xfrm>
          <a:custGeom>
            <a:avLst/>
            <a:gdLst/>
            <a:ahLst/>
            <a:cxnLst/>
            <a:rect l="l" t="t" r="r" b="b"/>
            <a:pathLst>
              <a:path w="307975" h="1692275">
                <a:moveTo>
                  <a:pt x="0" y="1691659"/>
                </a:moveTo>
                <a:lnTo>
                  <a:pt x="307850" y="1691659"/>
                </a:lnTo>
                <a:lnTo>
                  <a:pt x="307850" y="0"/>
                </a:lnTo>
                <a:lnTo>
                  <a:pt x="0" y="0"/>
                </a:lnTo>
                <a:lnTo>
                  <a:pt x="0" y="1691659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950198" y="3835889"/>
            <a:ext cx="307975" cy="1692275"/>
          </a:xfrm>
          <a:custGeom>
            <a:avLst/>
            <a:gdLst/>
            <a:ahLst/>
            <a:cxnLst/>
            <a:rect l="l" t="t" r="r" b="b"/>
            <a:pathLst>
              <a:path w="307975" h="1692275">
                <a:moveTo>
                  <a:pt x="0" y="1691659"/>
                </a:moveTo>
                <a:lnTo>
                  <a:pt x="307850" y="1691659"/>
                </a:lnTo>
                <a:lnTo>
                  <a:pt x="307850" y="0"/>
                </a:lnTo>
                <a:lnTo>
                  <a:pt x="0" y="0"/>
                </a:lnTo>
                <a:lnTo>
                  <a:pt x="0" y="1691659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643371" y="3124200"/>
            <a:ext cx="307975" cy="2403475"/>
          </a:xfrm>
          <a:custGeom>
            <a:avLst/>
            <a:gdLst/>
            <a:ahLst/>
            <a:cxnLst/>
            <a:rect l="l" t="t" r="r" b="b"/>
            <a:pathLst>
              <a:path w="307975" h="2403475">
                <a:moveTo>
                  <a:pt x="0" y="2403348"/>
                </a:moveTo>
                <a:lnTo>
                  <a:pt x="307850" y="2403348"/>
                </a:lnTo>
                <a:lnTo>
                  <a:pt x="307850" y="0"/>
                </a:lnTo>
                <a:lnTo>
                  <a:pt x="0" y="0"/>
                </a:lnTo>
                <a:lnTo>
                  <a:pt x="0" y="240334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643371" y="3124200"/>
            <a:ext cx="307975" cy="2403475"/>
          </a:xfrm>
          <a:custGeom>
            <a:avLst/>
            <a:gdLst/>
            <a:ahLst/>
            <a:cxnLst/>
            <a:rect l="l" t="t" r="r" b="b"/>
            <a:pathLst>
              <a:path w="307975" h="2403475">
                <a:moveTo>
                  <a:pt x="0" y="2403348"/>
                </a:moveTo>
                <a:lnTo>
                  <a:pt x="307850" y="2403348"/>
                </a:lnTo>
                <a:lnTo>
                  <a:pt x="307850" y="0"/>
                </a:lnTo>
                <a:lnTo>
                  <a:pt x="0" y="0"/>
                </a:lnTo>
                <a:lnTo>
                  <a:pt x="0" y="240334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336517" y="3514353"/>
            <a:ext cx="307975" cy="2013585"/>
          </a:xfrm>
          <a:custGeom>
            <a:avLst/>
            <a:gdLst/>
            <a:ahLst/>
            <a:cxnLst/>
            <a:rect l="l" t="t" r="r" b="b"/>
            <a:pathLst>
              <a:path w="307975" h="2013585">
                <a:moveTo>
                  <a:pt x="0" y="2013194"/>
                </a:moveTo>
                <a:lnTo>
                  <a:pt x="307850" y="2013194"/>
                </a:lnTo>
                <a:lnTo>
                  <a:pt x="307850" y="0"/>
                </a:lnTo>
                <a:lnTo>
                  <a:pt x="0" y="0"/>
                </a:lnTo>
                <a:lnTo>
                  <a:pt x="0" y="2013194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336517" y="3514353"/>
            <a:ext cx="307975" cy="2013585"/>
          </a:xfrm>
          <a:custGeom>
            <a:avLst/>
            <a:gdLst/>
            <a:ahLst/>
            <a:cxnLst/>
            <a:rect l="l" t="t" r="r" b="b"/>
            <a:pathLst>
              <a:path w="307975" h="2013585">
                <a:moveTo>
                  <a:pt x="0" y="2013194"/>
                </a:moveTo>
                <a:lnTo>
                  <a:pt x="307850" y="2013194"/>
                </a:lnTo>
                <a:lnTo>
                  <a:pt x="307850" y="0"/>
                </a:lnTo>
                <a:lnTo>
                  <a:pt x="0" y="0"/>
                </a:lnTo>
                <a:lnTo>
                  <a:pt x="0" y="2013194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85900" y="4044705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29">
                <a:moveTo>
                  <a:pt x="0" y="3656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58477" y="408127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458477" y="404470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180607" y="3395471"/>
            <a:ext cx="0" cy="205740"/>
          </a:xfrm>
          <a:custGeom>
            <a:avLst/>
            <a:gdLst/>
            <a:ahLst/>
            <a:cxnLst/>
            <a:rect l="l" t="t" r="r" b="b"/>
            <a:pathLst>
              <a:path w="0" h="205739">
                <a:moveTo>
                  <a:pt x="0" y="20572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151622" y="360119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151622" y="339547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73752" y="3814571"/>
            <a:ext cx="0" cy="47625"/>
          </a:xfrm>
          <a:custGeom>
            <a:avLst/>
            <a:gdLst/>
            <a:ahLst/>
            <a:cxnLst/>
            <a:rect l="l" t="t" r="r" b="b"/>
            <a:pathLst>
              <a:path w="0" h="47625">
                <a:moveTo>
                  <a:pt x="0" y="4725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844805" y="386182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844805" y="381457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566925" y="3442725"/>
            <a:ext cx="0" cy="182880"/>
          </a:xfrm>
          <a:custGeom>
            <a:avLst/>
            <a:gdLst/>
            <a:ahLst/>
            <a:cxnLst/>
            <a:rect l="l" t="t" r="r" b="b"/>
            <a:pathLst>
              <a:path w="0" h="182879">
                <a:moveTo>
                  <a:pt x="0" y="1828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537941" y="362560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537941" y="344272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793748" y="4215374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14934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766325" y="43647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766325" y="421537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488416" y="4096492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2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459470" y="414222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459470" y="409649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181600" y="3878570"/>
            <a:ext cx="0" cy="21590"/>
          </a:xfrm>
          <a:custGeom>
            <a:avLst/>
            <a:gdLst/>
            <a:ahLst/>
            <a:cxnLst/>
            <a:rect l="l" t="t" r="r" b="b"/>
            <a:pathLst>
              <a:path w="0" h="21589">
                <a:moveTo>
                  <a:pt x="0" y="2135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152653" y="389992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152653" y="387857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874782" y="3512829"/>
            <a:ext cx="0" cy="100965"/>
          </a:xfrm>
          <a:custGeom>
            <a:avLst/>
            <a:gdLst/>
            <a:ahLst/>
            <a:cxnLst/>
            <a:rect l="l" t="t" r="r" b="b"/>
            <a:pathLst>
              <a:path w="0" h="100964">
                <a:moveTo>
                  <a:pt x="0" y="10056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845798" y="361339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845798" y="351282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101605" y="3211077"/>
            <a:ext cx="0" cy="32384"/>
          </a:xfrm>
          <a:custGeom>
            <a:avLst/>
            <a:gdLst/>
            <a:ahLst/>
            <a:cxnLst/>
            <a:rect l="l" t="t" r="r" b="b"/>
            <a:pathLst>
              <a:path w="0" h="32385">
                <a:moveTo>
                  <a:pt x="0" y="3199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074183" y="324307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074183" y="32110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791702" y="273480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37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767328" y="27416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767328" y="272794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484876" y="2698999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52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460501" y="270662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460501" y="269137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182592" y="2290572"/>
            <a:ext cx="0" cy="100965"/>
          </a:xfrm>
          <a:custGeom>
            <a:avLst/>
            <a:gdLst/>
            <a:ahLst/>
            <a:cxnLst/>
            <a:rect l="l" t="t" r="r" b="b"/>
            <a:pathLst>
              <a:path w="0" h="100964">
                <a:moveTo>
                  <a:pt x="0" y="10057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153646" y="239114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153646" y="229057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410977" y="3448792"/>
            <a:ext cx="0" cy="96520"/>
          </a:xfrm>
          <a:custGeom>
            <a:avLst/>
            <a:gdLst/>
            <a:ahLst/>
            <a:cxnLst/>
            <a:rect l="l" t="t" r="r" b="b"/>
            <a:pathLst>
              <a:path w="0" h="96520">
                <a:moveTo>
                  <a:pt x="0" y="9603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381992" y="354482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381992" y="344879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104122" y="3813047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2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075176" y="38587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075176" y="381304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797305" y="3051048"/>
            <a:ext cx="0" cy="146685"/>
          </a:xfrm>
          <a:custGeom>
            <a:avLst/>
            <a:gdLst/>
            <a:ahLst/>
            <a:cxnLst/>
            <a:rect l="l" t="t" r="r" b="b"/>
            <a:pathLst>
              <a:path w="0"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768359" y="319735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768359" y="305104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490441" y="3468623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5">
                <a:moveTo>
                  <a:pt x="0" y="9298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461494" y="356160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7461494" y="346862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101852" y="1930898"/>
            <a:ext cx="0" cy="3596640"/>
          </a:xfrm>
          <a:custGeom>
            <a:avLst/>
            <a:gdLst/>
            <a:ahLst/>
            <a:cxnLst/>
            <a:rect l="l" t="t" r="r" b="b"/>
            <a:pathLst>
              <a:path w="0" h="3596640">
                <a:moveTo>
                  <a:pt x="0" y="3596649"/>
                </a:moveTo>
                <a:lnTo>
                  <a:pt x="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060694" y="5527547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060694" y="5077977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060694" y="4628407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060694" y="4178798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060694" y="3729228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060694" y="3279647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060694" y="2830077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060694" y="2380507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060694" y="1930898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5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101852" y="5527547"/>
            <a:ext cx="6774180" cy="0"/>
          </a:xfrm>
          <a:custGeom>
            <a:avLst/>
            <a:gdLst/>
            <a:ahLst/>
            <a:cxnLst/>
            <a:rect l="l" t="t" r="r" b="b"/>
            <a:pathLst>
              <a:path w="6774180" h="0">
                <a:moveTo>
                  <a:pt x="0" y="0"/>
                </a:moveTo>
                <a:lnTo>
                  <a:pt x="677417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101852" y="5527547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4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488170" y="5527547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4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7876022" y="5527547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4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101852" y="57728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1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488170" y="57728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1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876022" y="57728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1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733746" y="3639069"/>
            <a:ext cx="26289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8.00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93823" y="3189237"/>
            <a:ext cx="30226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10.00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94753" y="2289426"/>
            <a:ext cx="302260" cy="621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14</a:t>
            </a:r>
            <a:r>
              <a:rPr dirty="0" sz="1000">
                <a:latin typeface="Constantia"/>
                <a:cs typeface="Constantia"/>
              </a:rPr>
              <a:t>.</a:t>
            </a:r>
            <a:r>
              <a:rPr dirty="0" sz="1000" spc="-5">
                <a:latin typeface="Constantia"/>
                <a:cs typeface="Constantia"/>
              </a:rPr>
              <a:t>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"/>
              </a:spcBef>
            </a:pPr>
            <a:endParaRPr sz="1000">
              <a:latin typeface="Times New Roman"/>
              <a:cs typeface="Times New Roman"/>
            </a:endParaRPr>
          </a:p>
          <a:p>
            <a:pPr marL="1841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12</a:t>
            </a:r>
            <a:r>
              <a:rPr dirty="0" sz="1000">
                <a:latin typeface="Constantia"/>
                <a:cs typeface="Constantia"/>
              </a:rPr>
              <a:t>.</a:t>
            </a:r>
            <a:r>
              <a:rPr dirty="0" sz="1000" spc="-5">
                <a:latin typeface="Constantia"/>
                <a:cs typeface="Constantia"/>
              </a:rPr>
              <a:t>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93525" y="1839594"/>
            <a:ext cx="30226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16</a:t>
            </a:r>
            <a:r>
              <a:rPr dirty="0" sz="1000">
                <a:latin typeface="Constantia"/>
                <a:cs typeface="Constantia"/>
              </a:rPr>
              <a:t>.</a:t>
            </a:r>
            <a:r>
              <a:rPr dirty="0" sz="1000" spc="-15">
                <a:latin typeface="Constantia"/>
                <a:cs typeface="Constantia"/>
              </a:rPr>
              <a:t>0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853303" y="5603560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538220" y="5603560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240778" y="5603560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925809" y="5603560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2596758" y="5848605"/>
            <a:ext cx="42862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</a:t>
            </a:r>
            <a:r>
              <a:rPr dirty="0" sz="1000" spc="-75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978798" y="5848605"/>
            <a:ext cx="4394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60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415833" y="2160402"/>
            <a:ext cx="203835" cy="30670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65"/>
              </a:lnSpc>
            </a:pPr>
            <a:r>
              <a:rPr dirty="0" sz="1400" spc="20" b="1">
                <a:latin typeface="Times New Roman"/>
                <a:cs typeface="Times New Roman"/>
              </a:rPr>
              <a:t>µ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l</a:t>
            </a:r>
            <a:r>
              <a:rPr dirty="0" sz="1400" b="1">
                <a:latin typeface="Times New Roman"/>
                <a:cs typeface="Times New Roman"/>
              </a:rPr>
              <a:t>es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of</a:t>
            </a:r>
            <a:r>
              <a:rPr dirty="0" sz="1400" spc="-9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AC</a:t>
            </a:r>
            <a:r>
              <a:rPr dirty="0" sz="1400" b="1">
                <a:latin typeface="Times New Roman"/>
                <a:cs typeface="Times New Roman"/>
              </a:rPr>
              <a:t>h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hy</a:t>
            </a:r>
            <a:r>
              <a:rPr dirty="0" sz="1400" b="1">
                <a:latin typeface="Times New Roman"/>
                <a:cs typeface="Times New Roman"/>
              </a:rPr>
              <a:t>d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l</a:t>
            </a:r>
            <a:r>
              <a:rPr dirty="0" sz="1400" b="1">
                <a:latin typeface="Times New Roman"/>
                <a:cs typeface="Times New Roman"/>
              </a:rPr>
              <a:t>y</a:t>
            </a:r>
            <a:r>
              <a:rPr dirty="0" sz="1400" b="1">
                <a:latin typeface="Times New Roman"/>
                <a:cs typeface="Times New Roman"/>
              </a:rPr>
              <a:t>z</a:t>
            </a:r>
            <a:r>
              <a:rPr dirty="0" sz="1400" spc="-15" b="1">
                <a:latin typeface="Times New Roman"/>
                <a:cs typeface="Times New Roman"/>
              </a:rPr>
              <a:t>e</a:t>
            </a:r>
            <a:r>
              <a:rPr dirty="0" sz="1400" b="1">
                <a:latin typeface="Times New Roman"/>
                <a:cs typeface="Times New Roman"/>
              </a:rPr>
              <a:t>d/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g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te</a:t>
            </a:r>
            <a:r>
              <a:rPr dirty="0" sz="1400" spc="5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n/</a:t>
            </a:r>
            <a:r>
              <a:rPr dirty="0" sz="1400" b="1">
                <a:latin typeface="Times New Roman"/>
                <a:cs typeface="Times New Roman"/>
              </a:rPr>
              <a:t>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435455" y="6027330"/>
            <a:ext cx="2105025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Dueration of the</a:t>
            </a:r>
            <a:r>
              <a:rPr dirty="0" sz="1400" spc="-155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Treatment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066026" y="1836696"/>
            <a:ext cx="306387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Constantia"/>
                <a:cs typeface="Constantia"/>
              </a:rPr>
              <a:t>Acetylcholinesterase</a:t>
            </a:r>
            <a:r>
              <a:rPr dirty="0" sz="1800" spc="-114" b="1">
                <a:latin typeface="Constantia"/>
                <a:cs typeface="Constantia"/>
              </a:rPr>
              <a:t> </a:t>
            </a:r>
            <a:r>
              <a:rPr dirty="0" sz="1800" spc="-10" b="1">
                <a:latin typeface="Constantia"/>
                <a:cs typeface="Constantia"/>
              </a:rPr>
              <a:t>(AChE)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8107670" y="3265918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8195785" y="3210810"/>
            <a:ext cx="448309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Co</a:t>
            </a:r>
            <a:r>
              <a:rPr dirty="0" sz="1000">
                <a:latin typeface="Constantia"/>
                <a:cs typeface="Constantia"/>
              </a:rPr>
              <a:t>n</a:t>
            </a:r>
            <a:r>
              <a:rPr dirty="0" sz="1000" spc="-10">
                <a:latin typeface="Constantia"/>
                <a:cs typeface="Constantia"/>
              </a:rPr>
              <a:t>tr</a:t>
            </a:r>
            <a:r>
              <a:rPr dirty="0" sz="1000" spc="-5">
                <a:latin typeface="Constantia"/>
                <a:cs typeface="Constantia"/>
              </a:rPr>
              <a:t>ol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8107670" y="3614924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8195785" y="3559817"/>
            <a:ext cx="2743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Constantia"/>
                <a:cs typeface="Constantia"/>
              </a:rPr>
              <a:t>S</a:t>
            </a:r>
            <a:r>
              <a:rPr dirty="0" sz="1000" spc="-10">
                <a:latin typeface="Constantia"/>
                <a:cs typeface="Constantia"/>
              </a:rPr>
              <a:t>P-S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8107670" y="3963929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8107670" y="4312925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8107670" y="4312925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733448" y="3909193"/>
            <a:ext cx="8019415" cy="1700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474584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AD</a:t>
            </a:r>
            <a:endParaRPr sz="1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000" spc="-5">
                <a:latin typeface="Constantia"/>
                <a:cs typeface="Constantia"/>
              </a:rPr>
              <a:t>6.00</a:t>
            </a:r>
            <a:endParaRPr sz="1000">
              <a:latin typeface="Constantia"/>
              <a:cs typeface="Constantia"/>
            </a:endParaRPr>
          </a:p>
          <a:p>
            <a:pPr marL="7474584">
              <a:lnSpc>
                <a:spcPct val="100000"/>
              </a:lnSpc>
              <a:spcBef>
                <a:spcPts val="130"/>
              </a:spcBef>
            </a:pPr>
            <a:r>
              <a:rPr dirty="0" sz="1000" spc="-5">
                <a:latin typeface="Constantia"/>
                <a:cs typeface="Constantia"/>
              </a:rPr>
              <a:t>AD+</a:t>
            </a:r>
            <a:r>
              <a:rPr dirty="0" sz="1000" spc="-95">
                <a:latin typeface="Constantia"/>
                <a:cs typeface="Constantia"/>
              </a:rPr>
              <a:t> </a:t>
            </a:r>
            <a:r>
              <a:rPr dirty="0" sz="1000" spc="-5">
                <a:latin typeface="Constantia"/>
                <a:cs typeface="Constantia"/>
              </a:rPr>
              <a:t>SP-S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85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4.00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2.00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0.00</a:t>
            </a:r>
            <a:endParaRPr sz="1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41239" y="2755515"/>
            <a:ext cx="4460875" cy="4425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5765" algn="l"/>
              </a:tabLst>
            </a:pPr>
            <a:r>
              <a:rPr dirty="0" sz="2800" spc="-10" b="1">
                <a:latin typeface="Comic Sans MS"/>
                <a:cs typeface="Comic Sans MS"/>
              </a:rPr>
              <a:t>A</a:t>
            </a:r>
            <a:r>
              <a:rPr dirty="0" sz="2800" spc="-15" b="1">
                <a:latin typeface="Comic Sans MS"/>
                <a:cs typeface="Comic Sans MS"/>
              </a:rPr>
              <a:t>N</a:t>
            </a:r>
            <a:r>
              <a:rPr dirty="0" sz="2800" spc="-5" b="1">
                <a:latin typeface="Comic Sans MS"/>
                <a:cs typeface="Comic Sans MS"/>
              </a:rPr>
              <a:t>TIOXID</a:t>
            </a:r>
            <a:r>
              <a:rPr dirty="0" sz="2800" spc="-20" b="1">
                <a:latin typeface="Comic Sans MS"/>
                <a:cs typeface="Comic Sans MS"/>
              </a:rPr>
              <a:t>A</a:t>
            </a:r>
            <a:r>
              <a:rPr dirty="0" sz="2800" spc="-5" b="1">
                <a:latin typeface="Comic Sans MS"/>
                <a:cs typeface="Comic Sans MS"/>
              </a:rPr>
              <a:t>NT</a:t>
            </a:r>
            <a:r>
              <a:rPr dirty="0" sz="2800" b="1">
                <a:latin typeface="Times New Roman"/>
                <a:cs typeface="Times New Roman"/>
              </a:rPr>
              <a:t>	</a:t>
            </a:r>
            <a:r>
              <a:rPr dirty="0" sz="2800" spc="-10" b="1">
                <a:latin typeface="Comic Sans MS"/>
                <a:cs typeface="Comic Sans MS"/>
              </a:rPr>
              <a:t>SY</a:t>
            </a:r>
            <a:r>
              <a:rPr dirty="0" sz="2800" spc="0" b="1">
                <a:latin typeface="Comic Sans MS"/>
                <a:cs typeface="Comic Sans MS"/>
              </a:rPr>
              <a:t>S</a:t>
            </a:r>
            <a:r>
              <a:rPr dirty="0" sz="2800" spc="-5" b="1">
                <a:latin typeface="Comic Sans MS"/>
                <a:cs typeface="Comic Sans MS"/>
              </a:rPr>
              <a:t>TEM</a:t>
            </a:r>
            <a:endParaRPr sz="28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8392" y="21335"/>
            <a:ext cx="8967216" cy="14523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03" y="0"/>
            <a:ext cx="9111996" cy="15636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2400" y="48148"/>
            <a:ext cx="8839200" cy="13234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2400" y="48148"/>
            <a:ext cx="8839200" cy="1323975"/>
          </a:xfrm>
          <a:prstGeom prst="rect"/>
          <a:ln w="9525">
            <a:solidFill>
              <a:srgbClr val="055092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algn="just" marL="1000760" marR="78105" indent="-915035">
              <a:lnSpc>
                <a:spcPct val="100000"/>
              </a:lnSpc>
              <a:spcBef>
                <a:spcPts val="195"/>
              </a:spcBef>
            </a:pPr>
            <a:r>
              <a:rPr dirty="0" spc="-10" b="1">
                <a:latin typeface="Calibri"/>
                <a:cs typeface="Calibri"/>
              </a:rPr>
              <a:t>Graph-5: </a:t>
            </a:r>
            <a:r>
              <a:rPr dirty="0" spc="-10"/>
              <a:t>Graphical </a:t>
            </a:r>
            <a:r>
              <a:rPr dirty="0" spc="-10"/>
              <a:t>representation </a:t>
            </a:r>
            <a:r>
              <a:rPr dirty="0" spc="-5"/>
              <a:t>of </a:t>
            </a:r>
            <a:r>
              <a:rPr dirty="0" spc="-10"/>
              <a:t>Alterations </a:t>
            </a:r>
            <a:r>
              <a:rPr dirty="0" spc="-5"/>
              <a:t>in </a:t>
            </a:r>
            <a:r>
              <a:rPr dirty="0" spc="-10"/>
              <a:t>Superoxide </a:t>
            </a:r>
            <a:r>
              <a:rPr dirty="0" spc="-5"/>
              <a:t>Dismutase </a:t>
            </a:r>
            <a:r>
              <a:rPr dirty="0"/>
              <a:t>activity  </a:t>
            </a:r>
            <a:r>
              <a:rPr dirty="0" spc="-10"/>
              <a:t>level </a:t>
            </a:r>
            <a:r>
              <a:rPr dirty="0"/>
              <a:t>(units </a:t>
            </a:r>
            <a:r>
              <a:rPr dirty="0"/>
              <a:t>of </a:t>
            </a:r>
            <a:r>
              <a:rPr dirty="0" spc="-10"/>
              <a:t>superoxide </a:t>
            </a:r>
            <a:r>
              <a:rPr dirty="0"/>
              <a:t>anion </a:t>
            </a:r>
            <a:r>
              <a:rPr dirty="0" spc="-5"/>
              <a:t>reduced/mg </a:t>
            </a:r>
            <a:r>
              <a:rPr dirty="0" spc="-10"/>
              <a:t>protein/min) </a:t>
            </a:r>
            <a:r>
              <a:rPr dirty="0"/>
              <a:t>in </a:t>
            </a:r>
            <a:r>
              <a:rPr dirty="0" spc="-10"/>
              <a:t>Cerebral  </a:t>
            </a:r>
            <a:r>
              <a:rPr dirty="0" spc="-15"/>
              <a:t>cortex </a:t>
            </a:r>
            <a:r>
              <a:rPr dirty="0" spc="-5"/>
              <a:t>(CC) </a:t>
            </a:r>
            <a:r>
              <a:rPr dirty="0"/>
              <a:t>and </a:t>
            </a:r>
            <a:r>
              <a:rPr dirty="0" spc="-5"/>
              <a:t>Hippocampus </a:t>
            </a:r>
            <a:r>
              <a:rPr dirty="0" spc="-5"/>
              <a:t>(HC) </a:t>
            </a:r>
            <a:r>
              <a:rPr dirty="0" spc="-10"/>
              <a:t>brain </a:t>
            </a:r>
            <a:r>
              <a:rPr dirty="0" spc="-5"/>
              <a:t>regions </a:t>
            </a:r>
            <a:r>
              <a:rPr dirty="0" spc="-5"/>
              <a:t>of </a:t>
            </a:r>
            <a:r>
              <a:rPr dirty="0" spc="-15"/>
              <a:t>control </a:t>
            </a:r>
            <a:r>
              <a:rPr dirty="0"/>
              <a:t>and  </a:t>
            </a:r>
            <a:r>
              <a:rPr dirty="0" spc="-10"/>
              <a:t>Experimental</a:t>
            </a:r>
            <a:r>
              <a:rPr dirty="0" spc="-35"/>
              <a:t> </a:t>
            </a:r>
            <a:r>
              <a:rPr dirty="0" spc="-15"/>
              <a:t>rats</a:t>
            </a:r>
          </a:p>
        </p:txBody>
      </p:sp>
      <p:sp>
        <p:nvSpPr>
          <p:cNvPr id="11" name="object 11"/>
          <p:cNvSpPr/>
          <p:nvPr/>
        </p:nvSpPr>
        <p:spPr>
          <a:xfrm>
            <a:off x="1417329" y="2968751"/>
            <a:ext cx="304800" cy="2788920"/>
          </a:xfrm>
          <a:custGeom>
            <a:avLst/>
            <a:gdLst/>
            <a:ahLst/>
            <a:cxnLst/>
            <a:rect l="l" t="t" r="r" b="b"/>
            <a:pathLst>
              <a:path w="304800" h="2788920">
                <a:moveTo>
                  <a:pt x="304800" y="0"/>
                </a:moveTo>
                <a:lnTo>
                  <a:pt x="0" y="0"/>
                </a:lnTo>
                <a:lnTo>
                  <a:pt x="0" y="2788920"/>
                </a:lnTo>
                <a:lnTo>
                  <a:pt x="304800" y="2788920"/>
                </a:lnTo>
                <a:lnTo>
                  <a:pt x="304800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89148" y="3444259"/>
            <a:ext cx="303530" cy="2313940"/>
          </a:xfrm>
          <a:custGeom>
            <a:avLst/>
            <a:gdLst/>
            <a:ahLst/>
            <a:cxnLst/>
            <a:rect l="l" t="t" r="r" b="b"/>
            <a:pathLst>
              <a:path w="303529" h="2313940">
                <a:moveTo>
                  <a:pt x="303275" y="0"/>
                </a:moveTo>
                <a:lnTo>
                  <a:pt x="0" y="0"/>
                </a:lnTo>
                <a:lnTo>
                  <a:pt x="0" y="2313412"/>
                </a:lnTo>
                <a:lnTo>
                  <a:pt x="303275" y="2313412"/>
                </a:lnTo>
                <a:lnTo>
                  <a:pt x="303275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760976" y="2610592"/>
            <a:ext cx="303530" cy="3147695"/>
          </a:xfrm>
          <a:custGeom>
            <a:avLst/>
            <a:gdLst/>
            <a:ahLst/>
            <a:cxnLst/>
            <a:rect l="l" t="t" r="r" b="b"/>
            <a:pathLst>
              <a:path w="303529" h="3147695">
                <a:moveTo>
                  <a:pt x="303275" y="0"/>
                </a:moveTo>
                <a:lnTo>
                  <a:pt x="0" y="0"/>
                </a:lnTo>
                <a:lnTo>
                  <a:pt x="0" y="3147079"/>
                </a:lnTo>
                <a:lnTo>
                  <a:pt x="303275" y="3147079"/>
                </a:lnTo>
                <a:lnTo>
                  <a:pt x="303275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431270" y="2511551"/>
            <a:ext cx="304800" cy="3246120"/>
          </a:xfrm>
          <a:custGeom>
            <a:avLst/>
            <a:gdLst/>
            <a:ahLst/>
            <a:cxnLst/>
            <a:rect l="l" t="t" r="r" b="b"/>
            <a:pathLst>
              <a:path w="304800" h="3246120">
                <a:moveTo>
                  <a:pt x="304800" y="0"/>
                </a:moveTo>
                <a:lnTo>
                  <a:pt x="0" y="0"/>
                </a:lnTo>
                <a:lnTo>
                  <a:pt x="0" y="3246120"/>
                </a:lnTo>
                <a:lnTo>
                  <a:pt x="304800" y="3246120"/>
                </a:lnTo>
                <a:lnTo>
                  <a:pt x="304800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722129" y="2863605"/>
            <a:ext cx="303530" cy="2894330"/>
          </a:xfrm>
          <a:custGeom>
            <a:avLst/>
            <a:gdLst/>
            <a:ahLst/>
            <a:cxnLst/>
            <a:rect l="l" t="t" r="r" b="b"/>
            <a:pathLst>
              <a:path w="303530" h="2894329">
                <a:moveTo>
                  <a:pt x="303275" y="0"/>
                </a:moveTo>
                <a:lnTo>
                  <a:pt x="0" y="0"/>
                </a:lnTo>
                <a:lnTo>
                  <a:pt x="0" y="2894066"/>
                </a:lnTo>
                <a:lnTo>
                  <a:pt x="303275" y="2894066"/>
                </a:lnTo>
                <a:lnTo>
                  <a:pt x="30327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92423" y="2872759"/>
            <a:ext cx="304800" cy="2885440"/>
          </a:xfrm>
          <a:custGeom>
            <a:avLst/>
            <a:gdLst/>
            <a:ahLst/>
            <a:cxnLst/>
            <a:rect l="l" t="t" r="r" b="b"/>
            <a:pathLst>
              <a:path w="304800" h="2885440">
                <a:moveTo>
                  <a:pt x="304800" y="0"/>
                </a:moveTo>
                <a:lnTo>
                  <a:pt x="0" y="0"/>
                </a:lnTo>
                <a:lnTo>
                  <a:pt x="0" y="2884912"/>
                </a:lnTo>
                <a:lnTo>
                  <a:pt x="304800" y="2884912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064252" y="2577074"/>
            <a:ext cx="304800" cy="3180715"/>
          </a:xfrm>
          <a:custGeom>
            <a:avLst/>
            <a:gdLst/>
            <a:ahLst/>
            <a:cxnLst/>
            <a:rect l="l" t="t" r="r" b="b"/>
            <a:pathLst>
              <a:path w="304800" h="3180715">
                <a:moveTo>
                  <a:pt x="304800" y="0"/>
                </a:moveTo>
                <a:lnTo>
                  <a:pt x="0" y="0"/>
                </a:lnTo>
                <a:lnTo>
                  <a:pt x="0" y="3180597"/>
                </a:lnTo>
                <a:lnTo>
                  <a:pt x="304800" y="3180597"/>
                </a:lnTo>
                <a:lnTo>
                  <a:pt x="3048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736070" y="2479548"/>
            <a:ext cx="303530" cy="3278504"/>
          </a:xfrm>
          <a:custGeom>
            <a:avLst/>
            <a:gdLst/>
            <a:ahLst/>
            <a:cxnLst/>
            <a:rect l="l" t="t" r="r" b="b"/>
            <a:pathLst>
              <a:path w="303529" h="3278504">
                <a:moveTo>
                  <a:pt x="303276" y="0"/>
                </a:moveTo>
                <a:lnTo>
                  <a:pt x="0" y="0"/>
                </a:lnTo>
                <a:lnTo>
                  <a:pt x="0" y="3278124"/>
                </a:lnTo>
                <a:lnTo>
                  <a:pt x="303276" y="3278124"/>
                </a:lnTo>
                <a:lnTo>
                  <a:pt x="30327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025405" y="3429000"/>
            <a:ext cx="304800" cy="2329180"/>
          </a:xfrm>
          <a:custGeom>
            <a:avLst/>
            <a:gdLst/>
            <a:ahLst/>
            <a:cxnLst/>
            <a:rect l="l" t="t" r="r" b="b"/>
            <a:pathLst>
              <a:path w="304800" h="2329179">
                <a:moveTo>
                  <a:pt x="304800" y="0"/>
                </a:moveTo>
                <a:lnTo>
                  <a:pt x="0" y="0"/>
                </a:lnTo>
                <a:lnTo>
                  <a:pt x="0" y="2328672"/>
                </a:lnTo>
                <a:lnTo>
                  <a:pt x="304800" y="2328672"/>
                </a:lnTo>
                <a:lnTo>
                  <a:pt x="304800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97223" y="3662171"/>
            <a:ext cx="303530" cy="2095500"/>
          </a:xfrm>
          <a:custGeom>
            <a:avLst/>
            <a:gdLst/>
            <a:ahLst/>
            <a:cxnLst/>
            <a:rect l="l" t="t" r="r" b="b"/>
            <a:pathLst>
              <a:path w="303529" h="2095500">
                <a:moveTo>
                  <a:pt x="303275" y="0"/>
                </a:moveTo>
                <a:lnTo>
                  <a:pt x="0" y="0"/>
                </a:lnTo>
                <a:lnTo>
                  <a:pt x="0" y="2095500"/>
                </a:lnTo>
                <a:lnTo>
                  <a:pt x="303275" y="2095500"/>
                </a:lnTo>
                <a:lnTo>
                  <a:pt x="303275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369052" y="3418322"/>
            <a:ext cx="303530" cy="2339340"/>
          </a:xfrm>
          <a:custGeom>
            <a:avLst/>
            <a:gdLst/>
            <a:ahLst/>
            <a:cxnLst/>
            <a:rect l="l" t="t" r="r" b="b"/>
            <a:pathLst>
              <a:path w="303529" h="2339340">
                <a:moveTo>
                  <a:pt x="303275" y="0"/>
                </a:moveTo>
                <a:lnTo>
                  <a:pt x="0" y="0"/>
                </a:lnTo>
                <a:lnTo>
                  <a:pt x="0" y="2339349"/>
                </a:lnTo>
                <a:lnTo>
                  <a:pt x="303275" y="2339349"/>
                </a:lnTo>
                <a:lnTo>
                  <a:pt x="303275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039346" y="3040370"/>
            <a:ext cx="304800" cy="2717800"/>
          </a:xfrm>
          <a:custGeom>
            <a:avLst/>
            <a:gdLst/>
            <a:ahLst/>
            <a:cxnLst/>
            <a:rect l="l" t="t" r="r" b="b"/>
            <a:pathLst>
              <a:path w="304800" h="2717800">
                <a:moveTo>
                  <a:pt x="304800" y="0"/>
                </a:moveTo>
                <a:lnTo>
                  <a:pt x="0" y="0"/>
                </a:lnTo>
                <a:lnTo>
                  <a:pt x="0" y="2717301"/>
                </a:lnTo>
                <a:lnTo>
                  <a:pt x="304800" y="2717301"/>
                </a:lnTo>
                <a:lnTo>
                  <a:pt x="304800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30205" y="3154670"/>
            <a:ext cx="303530" cy="2603500"/>
          </a:xfrm>
          <a:custGeom>
            <a:avLst/>
            <a:gdLst/>
            <a:ahLst/>
            <a:cxnLst/>
            <a:rect l="l" t="t" r="r" b="b"/>
            <a:pathLst>
              <a:path w="303530" h="2603500">
                <a:moveTo>
                  <a:pt x="0" y="2603001"/>
                </a:moveTo>
                <a:lnTo>
                  <a:pt x="303274" y="2603001"/>
                </a:lnTo>
                <a:lnTo>
                  <a:pt x="303274" y="0"/>
                </a:lnTo>
                <a:lnTo>
                  <a:pt x="0" y="0"/>
                </a:lnTo>
                <a:lnTo>
                  <a:pt x="0" y="2603001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30205" y="3154670"/>
            <a:ext cx="303530" cy="2603500"/>
          </a:xfrm>
          <a:custGeom>
            <a:avLst/>
            <a:gdLst/>
            <a:ahLst/>
            <a:cxnLst/>
            <a:rect l="l" t="t" r="r" b="b"/>
            <a:pathLst>
              <a:path w="303530" h="2603500">
                <a:moveTo>
                  <a:pt x="0" y="2603001"/>
                </a:moveTo>
                <a:lnTo>
                  <a:pt x="303274" y="2603001"/>
                </a:lnTo>
                <a:lnTo>
                  <a:pt x="303274" y="0"/>
                </a:lnTo>
                <a:lnTo>
                  <a:pt x="0" y="0"/>
                </a:lnTo>
                <a:lnTo>
                  <a:pt x="0" y="2603001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00500" y="2947425"/>
            <a:ext cx="304800" cy="2810510"/>
          </a:xfrm>
          <a:custGeom>
            <a:avLst/>
            <a:gdLst/>
            <a:ahLst/>
            <a:cxnLst/>
            <a:rect l="l" t="t" r="r" b="b"/>
            <a:pathLst>
              <a:path w="304800" h="2810510">
                <a:moveTo>
                  <a:pt x="0" y="2810246"/>
                </a:moveTo>
                <a:lnTo>
                  <a:pt x="304800" y="2810246"/>
                </a:lnTo>
                <a:lnTo>
                  <a:pt x="304800" y="0"/>
                </a:lnTo>
                <a:lnTo>
                  <a:pt x="0" y="0"/>
                </a:lnTo>
                <a:lnTo>
                  <a:pt x="0" y="2810246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00500" y="2947425"/>
            <a:ext cx="304800" cy="2810510"/>
          </a:xfrm>
          <a:custGeom>
            <a:avLst/>
            <a:gdLst/>
            <a:ahLst/>
            <a:cxnLst/>
            <a:rect l="l" t="t" r="r" b="b"/>
            <a:pathLst>
              <a:path w="304800" h="2810510">
                <a:moveTo>
                  <a:pt x="0" y="2810246"/>
                </a:moveTo>
                <a:lnTo>
                  <a:pt x="304800" y="2810246"/>
                </a:lnTo>
                <a:lnTo>
                  <a:pt x="304800" y="0"/>
                </a:lnTo>
                <a:lnTo>
                  <a:pt x="0" y="0"/>
                </a:lnTo>
                <a:lnTo>
                  <a:pt x="0" y="2810246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672328" y="2976372"/>
            <a:ext cx="303530" cy="2781300"/>
          </a:xfrm>
          <a:custGeom>
            <a:avLst/>
            <a:gdLst/>
            <a:ahLst/>
            <a:cxnLst/>
            <a:rect l="l" t="t" r="r" b="b"/>
            <a:pathLst>
              <a:path w="303529" h="2781300">
                <a:moveTo>
                  <a:pt x="0" y="2781300"/>
                </a:moveTo>
                <a:lnTo>
                  <a:pt x="303274" y="2781300"/>
                </a:lnTo>
                <a:lnTo>
                  <a:pt x="303274" y="0"/>
                </a:lnTo>
                <a:lnTo>
                  <a:pt x="0" y="0"/>
                </a:lnTo>
                <a:lnTo>
                  <a:pt x="0" y="278130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672328" y="2976372"/>
            <a:ext cx="303530" cy="2781300"/>
          </a:xfrm>
          <a:custGeom>
            <a:avLst/>
            <a:gdLst/>
            <a:ahLst/>
            <a:cxnLst/>
            <a:rect l="l" t="t" r="r" b="b"/>
            <a:pathLst>
              <a:path w="303529" h="2781300">
                <a:moveTo>
                  <a:pt x="0" y="2781300"/>
                </a:moveTo>
                <a:lnTo>
                  <a:pt x="303274" y="2781300"/>
                </a:lnTo>
                <a:lnTo>
                  <a:pt x="303274" y="0"/>
                </a:lnTo>
                <a:lnTo>
                  <a:pt x="0" y="0"/>
                </a:lnTo>
                <a:lnTo>
                  <a:pt x="0" y="2781300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344146" y="2554223"/>
            <a:ext cx="303530" cy="3203575"/>
          </a:xfrm>
          <a:custGeom>
            <a:avLst/>
            <a:gdLst/>
            <a:ahLst/>
            <a:cxnLst/>
            <a:rect l="l" t="t" r="r" b="b"/>
            <a:pathLst>
              <a:path w="303529" h="3203575">
                <a:moveTo>
                  <a:pt x="0" y="3203448"/>
                </a:moveTo>
                <a:lnTo>
                  <a:pt x="303274" y="3203448"/>
                </a:lnTo>
                <a:lnTo>
                  <a:pt x="303274" y="0"/>
                </a:lnTo>
                <a:lnTo>
                  <a:pt x="0" y="0"/>
                </a:lnTo>
                <a:lnTo>
                  <a:pt x="0" y="320344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344146" y="2554223"/>
            <a:ext cx="303530" cy="3203575"/>
          </a:xfrm>
          <a:custGeom>
            <a:avLst/>
            <a:gdLst/>
            <a:ahLst/>
            <a:cxnLst/>
            <a:rect l="l" t="t" r="r" b="b"/>
            <a:pathLst>
              <a:path w="303529" h="3203575">
                <a:moveTo>
                  <a:pt x="0" y="3203448"/>
                </a:moveTo>
                <a:lnTo>
                  <a:pt x="303274" y="3203448"/>
                </a:lnTo>
                <a:lnTo>
                  <a:pt x="303274" y="0"/>
                </a:lnTo>
                <a:lnTo>
                  <a:pt x="0" y="0"/>
                </a:lnTo>
                <a:lnTo>
                  <a:pt x="0" y="320344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69729" y="2947425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80">
                <a:moveTo>
                  <a:pt x="0" y="4268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540783" y="2990107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540783" y="2947425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236976" y="3445016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4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212601" y="34473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212601" y="344272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911852" y="2589276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80">
                <a:moveTo>
                  <a:pt x="0" y="4267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884429" y="263194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84429" y="25892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583670" y="2491759"/>
            <a:ext cx="0" cy="41275"/>
          </a:xfrm>
          <a:custGeom>
            <a:avLst/>
            <a:gdLst/>
            <a:ahLst/>
            <a:cxnLst/>
            <a:rect l="l" t="t" r="r" b="b"/>
            <a:pathLst>
              <a:path w="0" h="41275">
                <a:moveTo>
                  <a:pt x="0" y="4114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554723" y="253290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554723" y="249175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68433" y="2863600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45583" y="286512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45583" y="286207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40252" y="287275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515877" y="287428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515877" y="287122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212079" y="2577831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4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187705" y="258012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187705" y="257554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888470" y="2458192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80">
                <a:moveTo>
                  <a:pt x="0" y="4268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859523" y="250087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859523" y="245819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77805" y="3410692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3509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148859" y="3445783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148859" y="3410692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849623" y="3593601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13715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820677" y="37307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20677" y="359360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519928" y="3400053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3505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492505" y="343510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492505" y="34000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191746" y="2971800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13714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162800" y="310894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162800" y="297180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476500" y="3153908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45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452125" y="3156194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452125" y="3151622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0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48328" y="2948192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4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123953" y="295048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123953" y="294590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820155" y="2975614"/>
            <a:ext cx="9525" cy="0"/>
          </a:xfrm>
          <a:custGeom>
            <a:avLst/>
            <a:gdLst/>
            <a:ahLst/>
            <a:cxnLst/>
            <a:rect l="l" t="t" r="r" b="b"/>
            <a:pathLst>
              <a:path w="9525" h="0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45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795771" y="297790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795771" y="297332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495022" y="2532907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80">
                <a:moveTo>
                  <a:pt x="0" y="4263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467600" y="2575540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467600" y="25329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190253" y="1984248"/>
            <a:ext cx="0" cy="3773804"/>
          </a:xfrm>
          <a:custGeom>
            <a:avLst/>
            <a:gdLst/>
            <a:ahLst/>
            <a:cxnLst/>
            <a:rect l="l" t="t" r="r" b="b"/>
            <a:pathLst>
              <a:path w="0" h="3773804">
                <a:moveTo>
                  <a:pt x="0" y="3773424"/>
                </a:moveTo>
                <a:lnTo>
                  <a:pt x="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149105" y="5757671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149105" y="5218176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149105" y="4678670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149105" y="4140698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149105" y="3601192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149105" y="3061725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149105" y="2522229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149105" y="1984248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90253" y="5757671"/>
            <a:ext cx="6685915" cy="0"/>
          </a:xfrm>
          <a:custGeom>
            <a:avLst/>
            <a:gdLst/>
            <a:ahLst/>
            <a:cxnLst/>
            <a:rect l="l" t="t" r="r" b="b"/>
            <a:pathLst>
              <a:path w="6685915" h="0">
                <a:moveTo>
                  <a:pt x="0" y="0"/>
                </a:moveTo>
                <a:lnTo>
                  <a:pt x="668576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190253" y="5757671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7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532376" y="5757671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7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876022" y="5757671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7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190253" y="6003019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532376" y="6003019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7876022" y="6003019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821851" y="5666956"/>
            <a:ext cx="26289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29776" y="5127753"/>
            <a:ext cx="25463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0.50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58426" y="4049383"/>
            <a:ext cx="22606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1.50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32195" y="2431811"/>
            <a:ext cx="25209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40120" y="1892571"/>
            <a:ext cx="24447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3.50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930394" y="5832152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3593315" y="5832152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274030" y="5832152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6936734" y="5832152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646927" y="6077495"/>
            <a:ext cx="42862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985139" y="6077495"/>
            <a:ext cx="4394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60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30183" y="2714539"/>
            <a:ext cx="408305" cy="20262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425"/>
              </a:lnSpc>
            </a:pPr>
            <a:r>
              <a:rPr dirty="0" sz="1400" b="1">
                <a:latin typeface="Times New Roman"/>
                <a:cs typeface="Times New Roman"/>
              </a:rPr>
              <a:t>s</a:t>
            </a:r>
            <a:r>
              <a:rPr dirty="0" sz="1400" b="1">
                <a:latin typeface="Times New Roman"/>
                <a:cs typeface="Times New Roman"/>
              </a:rPr>
              <a:t>upe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ox</a:t>
            </a:r>
            <a:r>
              <a:rPr dirty="0" sz="140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de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ani</a:t>
            </a:r>
            <a:r>
              <a:rPr dirty="0" sz="1400" spc="-1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educed/</a:t>
            </a:r>
            <a:endParaRPr sz="1400">
              <a:latin typeface="Times New Roman"/>
              <a:cs typeface="Times New Roman"/>
            </a:endParaRPr>
          </a:p>
          <a:p>
            <a:pPr algn="ctr" marL="2540">
              <a:lnSpc>
                <a:spcPts val="1645"/>
              </a:lnSpc>
            </a:pP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g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te</a:t>
            </a:r>
            <a:r>
              <a:rPr dirty="0" sz="1400" spc="5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n/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519275" y="6255929"/>
            <a:ext cx="2025650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Duration of the</a:t>
            </a:r>
            <a:r>
              <a:rPr dirty="0" sz="1400" spc="-160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Treatment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076186" y="1749815"/>
            <a:ext cx="317246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Constantia"/>
                <a:cs typeface="Constantia"/>
              </a:rPr>
              <a:t>Superoxide </a:t>
            </a:r>
            <a:r>
              <a:rPr dirty="0" sz="1800" spc="-5" b="1">
                <a:latin typeface="Constantia"/>
                <a:cs typeface="Constantia"/>
              </a:rPr>
              <a:t>dismutase</a:t>
            </a:r>
            <a:r>
              <a:rPr dirty="0" sz="1800" spc="240" b="1">
                <a:latin typeface="Constantia"/>
                <a:cs typeface="Constantia"/>
              </a:rPr>
              <a:t> </a:t>
            </a:r>
            <a:r>
              <a:rPr dirty="0" sz="1800" spc="-5" b="1">
                <a:latin typeface="Constantia"/>
                <a:cs typeface="Constantia"/>
              </a:rPr>
              <a:t>(SOD)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8107670" y="3418318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107670" y="3764276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828846" y="2971052"/>
            <a:ext cx="7814945" cy="9093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32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2.50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algn="r" marR="5080">
              <a:lnSpc>
                <a:spcPts val="1180"/>
              </a:lnSpc>
              <a:spcBef>
                <a:spcPts val="735"/>
              </a:spcBef>
            </a:pPr>
            <a:r>
              <a:rPr dirty="0" sz="1000" spc="-10">
                <a:latin typeface="Constantia"/>
                <a:cs typeface="Constantia"/>
              </a:rPr>
              <a:t>Co</a:t>
            </a:r>
            <a:r>
              <a:rPr dirty="0" sz="1000">
                <a:latin typeface="Constantia"/>
                <a:cs typeface="Constantia"/>
              </a:rPr>
              <a:t>n</a:t>
            </a:r>
            <a:r>
              <a:rPr dirty="0" sz="1000" spc="-10">
                <a:latin typeface="Constantia"/>
                <a:cs typeface="Constantia"/>
              </a:rPr>
              <a:t>tr</a:t>
            </a:r>
            <a:r>
              <a:rPr dirty="0" sz="1000" spc="-5">
                <a:latin typeface="Constantia"/>
                <a:cs typeface="Constantia"/>
              </a:rPr>
              <a:t>ol</a:t>
            </a:r>
            <a:endParaRPr sz="1000">
              <a:latin typeface="Constantia"/>
              <a:cs typeface="Constantia"/>
            </a:endParaRPr>
          </a:p>
          <a:p>
            <a:pPr marL="12700">
              <a:lnSpc>
                <a:spcPts val="1180"/>
              </a:lnSpc>
            </a:pPr>
            <a:r>
              <a:rPr dirty="0" sz="1000" spc="-5">
                <a:latin typeface="Constantia"/>
                <a:cs typeface="Constantia"/>
              </a:rPr>
              <a:t>2.00</a:t>
            </a:r>
            <a:endParaRPr sz="1000">
              <a:latin typeface="Constantia"/>
              <a:cs typeface="Constantia"/>
            </a:endParaRPr>
          </a:p>
          <a:p>
            <a:pPr algn="r" marR="178435">
              <a:lnSpc>
                <a:spcPct val="100000"/>
              </a:lnSpc>
              <a:spcBef>
                <a:spcPts val="360"/>
              </a:spcBef>
            </a:pPr>
            <a:r>
              <a:rPr dirty="0" sz="1000">
                <a:latin typeface="Constantia"/>
                <a:cs typeface="Constantia"/>
              </a:rPr>
              <a:t>S</a:t>
            </a:r>
            <a:r>
              <a:rPr dirty="0" sz="1000" spc="-10">
                <a:latin typeface="Constantia"/>
                <a:cs typeface="Constantia"/>
              </a:rPr>
              <a:t>P-S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8107670" y="4110224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 txBox="1"/>
          <p:nvPr/>
        </p:nvSpPr>
        <p:spPr>
          <a:xfrm>
            <a:off x="8195785" y="4054595"/>
            <a:ext cx="20637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AD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8107670" y="4456172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8107670" y="4456172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850501" y="4400543"/>
            <a:ext cx="7902575" cy="359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35774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AD+</a:t>
            </a:r>
            <a:r>
              <a:rPr dirty="0" sz="1000" spc="-95">
                <a:latin typeface="Constantia"/>
                <a:cs typeface="Constantia"/>
              </a:rPr>
              <a:t> </a:t>
            </a:r>
            <a:r>
              <a:rPr dirty="0" sz="1000" spc="-5">
                <a:latin typeface="Constantia"/>
                <a:cs typeface="Constantia"/>
              </a:rPr>
              <a:t>SP-S</a:t>
            </a:r>
            <a:endParaRPr sz="1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000" spc="-5">
                <a:latin typeface="Constantia"/>
                <a:cs typeface="Constantia"/>
              </a:rPr>
              <a:t>1.00</a:t>
            </a:r>
            <a:endParaRPr sz="1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4592" y="126492"/>
            <a:ext cx="8814816" cy="1144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8204" y="100584"/>
            <a:ext cx="8983980" cy="12618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8600" y="152361"/>
            <a:ext cx="8686800" cy="101564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8600" y="152361"/>
            <a:ext cx="8686800" cy="1016000"/>
          </a:xfrm>
          <a:prstGeom prst="rect"/>
          <a:ln w="9525">
            <a:solidFill>
              <a:srgbClr val="055092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algn="just" marL="1121410" marR="77470" indent="-1035050">
              <a:lnSpc>
                <a:spcPct val="100000"/>
              </a:lnSpc>
              <a:spcBef>
                <a:spcPts val="195"/>
              </a:spcBef>
            </a:pPr>
            <a:r>
              <a:rPr dirty="0" spc="-10" b="1">
                <a:solidFill>
                  <a:srgbClr val="003200"/>
                </a:solidFill>
                <a:latin typeface="Calibri"/>
                <a:cs typeface="Calibri"/>
              </a:rPr>
              <a:t>Graph-</a:t>
            </a:r>
            <a:r>
              <a:rPr dirty="0" spc="-10" b="1">
                <a:latin typeface="Calibri"/>
                <a:cs typeface="Calibri"/>
              </a:rPr>
              <a:t>6: </a:t>
            </a:r>
            <a:r>
              <a:rPr dirty="0" spc="-10"/>
              <a:t>Graphical </a:t>
            </a:r>
            <a:r>
              <a:rPr dirty="0" spc="-10"/>
              <a:t>representation </a:t>
            </a:r>
            <a:r>
              <a:rPr dirty="0" spc="-5"/>
              <a:t>of </a:t>
            </a:r>
            <a:r>
              <a:rPr dirty="0" spc="-10"/>
              <a:t>Alterations </a:t>
            </a:r>
            <a:r>
              <a:rPr dirty="0" spc="-5"/>
              <a:t>in </a:t>
            </a:r>
            <a:r>
              <a:rPr dirty="0" spc="-10"/>
              <a:t>Catalase </a:t>
            </a:r>
            <a:r>
              <a:rPr dirty="0"/>
              <a:t>activity </a:t>
            </a:r>
            <a:r>
              <a:rPr dirty="0" spc="-10"/>
              <a:t>level </a:t>
            </a:r>
            <a:r>
              <a:rPr dirty="0"/>
              <a:t>(µ </a:t>
            </a:r>
            <a:r>
              <a:rPr dirty="0" spc="-5"/>
              <a:t>moles  </a:t>
            </a:r>
            <a:r>
              <a:rPr dirty="0"/>
              <a:t>of </a:t>
            </a:r>
            <a:r>
              <a:rPr dirty="0" spc="5"/>
              <a:t>H</a:t>
            </a:r>
            <a:r>
              <a:rPr dirty="0" baseline="-21367" sz="1950" spc="7"/>
              <a:t>2</a:t>
            </a:r>
            <a:r>
              <a:rPr dirty="0" sz="2000" spc="5"/>
              <a:t>O</a:t>
            </a:r>
            <a:r>
              <a:rPr dirty="0" baseline="-21367" sz="1950" spc="7"/>
              <a:t>2 </a:t>
            </a:r>
            <a:r>
              <a:rPr dirty="0" sz="2000" spc="-5"/>
              <a:t>decomposed </a:t>
            </a:r>
            <a:r>
              <a:rPr dirty="0" sz="2000"/>
              <a:t>/ </a:t>
            </a:r>
            <a:r>
              <a:rPr dirty="0" sz="2000" spc="-10"/>
              <a:t>mg </a:t>
            </a:r>
            <a:r>
              <a:rPr dirty="0" sz="2000" spc="-15"/>
              <a:t>protein </a:t>
            </a:r>
            <a:r>
              <a:rPr dirty="0" sz="2000"/>
              <a:t>/ </a:t>
            </a:r>
            <a:r>
              <a:rPr dirty="0" sz="2000" spc="-5"/>
              <a:t>min) </a:t>
            </a:r>
            <a:r>
              <a:rPr dirty="0" sz="2000"/>
              <a:t>in </a:t>
            </a:r>
            <a:r>
              <a:rPr dirty="0" sz="2000" spc="-10"/>
              <a:t>Cerebral </a:t>
            </a:r>
            <a:r>
              <a:rPr dirty="0" sz="2000" spc="-15"/>
              <a:t>cortex </a:t>
            </a:r>
            <a:r>
              <a:rPr dirty="0" sz="2000" spc="-5"/>
              <a:t>(CC) </a:t>
            </a:r>
            <a:r>
              <a:rPr dirty="0" sz="2000"/>
              <a:t>and  </a:t>
            </a:r>
            <a:r>
              <a:rPr dirty="0" sz="2000" spc="-5"/>
              <a:t>Hippocampus </a:t>
            </a:r>
            <a:r>
              <a:rPr dirty="0" sz="2000" spc="-5"/>
              <a:t>(HC) </a:t>
            </a:r>
            <a:r>
              <a:rPr dirty="0" sz="2000" spc="-10"/>
              <a:t>brain </a:t>
            </a:r>
            <a:r>
              <a:rPr dirty="0" sz="2000" spc="-5"/>
              <a:t>regions </a:t>
            </a:r>
            <a:r>
              <a:rPr dirty="0" sz="2000" spc="-5"/>
              <a:t>of </a:t>
            </a:r>
            <a:r>
              <a:rPr dirty="0" sz="2000" spc="-15"/>
              <a:t>control </a:t>
            </a:r>
            <a:r>
              <a:rPr dirty="0" sz="2000"/>
              <a:t>and </a:t>
            </a:r>
            <a:r>
              <a:rPr dirty="0" sz="2000" spc="-10"/>
              <a:t>Experimental</a:t>
            </a:r>
            <a:r>
              <a:rPr dirty="0" sz="2000" spc="85"/>
              <a:t> </a:t>
            </a:r>
            <a:r>
              <a:rPr dirty="0" sz="2000" spc="-15"/>
              <a:t>rats.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73351" y="3076946"/>
            <a:ext cx="309880" cy="2048510"/>
          </a:xfrm>
          <a:custGeom>
            <a:avLst/>
            <a:gdLst/>
            <a:ahLst/>
            <a:cxnLst/>
            <a:rect l="l" t="t" r="r" b="b"/>
            <a:pathLst>
              <a:path w="309880" h="2048510">
                <a:moveTo>
                  <a:pt x="309372" y="0"/>
                </a:moveTo>
                <a:lnTo>
                  <a:pt x="0" y="0"/>
                </a:lnTo>
                <a:lnTo>
                  <a:pt x="0" y="2048246"/>
                </a:lnTo>
                <a:lnTo>
                  <a:pt x="309372" y="2048246"/>
                </a:lnTo>
                <a:lnTo>
                  <a:pt x="309372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74116" y="3424428"/>
            <a:ext cx="307975" cy="1701164"/>
          </a:xfrm>
          <a:custGeom>
            <a:avLst/>
            <a:gdLst/>
            <a:ahLst/>
            <a:cxnLst/>
            <a:rect l="l" t="t" r="r" b="b"/>
            <a:pathLst>
              <a:path w="307975" h="1701164">
                <a:moveTo>
                  <a:pt x="307857" y="0"/>
                </a:moveTo>
                <a:lnTo>
                  <a:pt x="0" y="0"/>
                </a:lnTo>
                <a:lnTo>
                  <a:pt x="0" y="1700764"/>
                </a:lnTo>
                <a:lnTo>
                  <a:pt x="307857" y="1700764"/>
                </a:lnTo>
                <a:lnTo>
                  <a:pt x="307857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073405" y="2865129"/>
            <a:ext cx="309880" cy="2260600"/>
          </a:xfrm>
          <a:custGeom>
            <a:avLst/>
            <a:gdLst/>
            <a:ahLst/>
            <a:cxnLst/>
            <a:rect l="l" t="t" r="r" b="b"/>
            <a:pathLst>
              <a:path w="309879" h="2260600">
                <a:moveTo>
                  <a:pt x="309372" y="0"/>
                </a:moveTo>
                <a:lnTo>
                  <a:pt x="0" y="0"/>
                </a:lnTo>
                <a:lnTo>
                  <a:pt x="0" y="2260063"/>
                </a:lnTo>
                <a:lnTo>
                  <a:pt x="309372" y="2260063"/>
                </a:lnTo>
                <a:lnTo>
                  <a:pt x="309372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772646" y="2831601"/>
            <a:ext cx="309880" cy="2293620"/>
          </a:xfrm>
          <a:custGeom>
            <a:avLst/>
            <a:gdLst/>
            <a:ahLst/>
            <a:cxnLst/>
            <a:rect l="l" t="t" r="r" b="b"/>
            <a:pathLst>
              <a:path w="309879" h="2293620">
                <a:moveTo>
                  <a:pt x="309381" y="0"/>
                </a:moveTo>
                <a:lnTo>
                  <a:pt x="0" y="0"/>
                </a:lnTo>
                <a:lnTo>
                  <a:pt x="0" y="2293591"/>
                </a:lnTo>
                <a:lnTo>
                  <a:pt x="309381" y="2293591"/>
                </a:lnTo>
                <a:lnTo>
                  <a:pt x="309381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982723" y="2545070"/>
            <a:ext cx="309880" cy="2580640"/>
          </a:xfrm>
          <a:custGeom>
            <a:avLst/>
            <a:gdLst/>
            <a:ahLst/>
            <a:cxnLst/>
            <a:rect l="l" t="t" r="r" b="b"/>
            <a:pathLst>
              <a:path w="309880" h="2580640">
                <a:moveTo>
                  <a:pt x="309381" y="0"/>
                </a:moveTo>
                <a:lnTo>
                  <a:pt x="0" y="0"/>
                </a:lnTo>
                <a:lnTo>
                  <a:pt x="0" y="2580122"/>
                </a:lnTo>
                <a:lnTo>
                  <a:pt x="309381" y="2580122"/>
                </a:lnTo>
                <a:lnTo>
                  <a:pt x="30938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681974" y="2659370"/>
            <a:ext cx="309880" cy="2466340"/>
          </a:xfrm>
          <a:custGeom>
            <a:avLst/>
            <a:gdLst/>
            <a:ahLst/>
            <a:cxnLst/>
            <a:rect l="l" t="t" r="r" b="b"/>
            <a:pathLst>
              <a:path w="309879" h="2466340">
                <a:moveTo>
                  <a:pt x="309371" y="0"/>
                </a:moveTo>
                <a:lnTo>
                  <a:pt x="0" y="0"/>
                </a:lnTo>
                <a:lnTo>
                  <a:pt x="0" y="2465822"/>
                </a:lnTo>
                <a:lnTo>
                  <a:pt x="309371" y="2465822"/>
                </a:lnTo>
                <a:lnTo>
                  <a:pt x="30937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82777" y="2571007"/>
            <a:ext cx="309880" cy="2554605"/>
          </a:xfrm>
          <a:custGeom>
            <a:avLst/>
            <a:gdLst/>
            <a:ahLst/>
            <a:cxnLst/>
            <a:rect l="l" t="t" r="r" b="b"/>
            <a:pathLst>
              <a:path w="309879" h="2554604">
                <a:moveTo>
                  <a:pt x="309381" y="0"/>
                </a:moveTo>
                <a:lnTo>
                  <a:pt x="0" y="0"/>
                </a:lnTo>
                <a:lnTo>
                  <a:pt x="0" y="2554185"/>
                </a:lnTo>
                <a:lnTo>
                  <a:pt x="309381" y="2554185"/>
                </a:lnTo>
                <a:lnTo>
                  <a:pt x="30938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082028" y="2254005"/>
            <a:ext cx="309880" cy="2871470"/>
          </a:xfrm>
          <a:custGeom>
            <a:avLst/>
            <a:gdLst/>
            <a:ahLst/>
            <a:cxnLst/>
            <a:rect l="l" t="t" r="r" b="b"/>
            <a:pathLst>
              <a:path w="309879" h="2871470">
                <a:moveTo>
                  <a:pt x="309372" y="0"/>
                </a:moveTo>
                <a:lnTo>
                  <a:pt x="0" y="0"/>
                </a:lnTo>
                <a:lnTo>
                  <a:pt x="0" y="2871187"/>
                </a:lnTo>
                <a:lnTo>
                  <a:pt x="309372" y="2871187"/>
                </a:lnTo>
                <a:lnTo>
                  <a:pt x="30937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292105" y="3802370"/>
            <a:ext cx="309880" cy="1323340"/>
          </a:xfrm>
          <a:custGeom>
            <a:avLst/>
            <a:gdLst/>
            <a:ahLst/>
            <a:cxnLst/>
            <a:rect l="l" t="t" r="r" b="b"/>
            <a:pathLst>
              <a:path w="309880" h="1323339">
                <a:moveTo>
                  <a:pt x="309371" y="0"/>
                </a:moveTo>
                <a:lnTo>
                  <a:pt x="0" y="0"/>
                </a:lnTo>
                <a:lnTo>
                  <a:pt x="0" y="1322822"/>
                </a:lnTo>
                <a:lnTo>
                  <a:pt x="309371" y="1322822"/>
                </a:lnTo>
                <a:lnTo>
                  <a:pt x="309371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991346" y="3934977"/>
            <a:ext cx="309880" cy="1190625"/>
          </a:xfrm>
          <a:custGeom>
            <a:avLst/>
            <a:gdLst/>
            <a:ahLst/>
            <a:cxnLst/>
            <a:rect l="l" t="t" r="r" b="b"/>
            <a:pathLst>
              <a:path w="309879" h="1190625">
                <a:moveTo>
                  <a:pt x="309381" y="0"/>
                </a:moveTo>
                <a:lnTo>
                  <a:pt x="0" y="0"/>
                </a:lnTo>
                <a:lnTo>
                  <a:pt x="0" y="1190215"/>
                </a:lnTo>
                <a:lnTo>
                  <a:pt x="309381" y="1190215"/>
                </a:lnTo>
                <a:lnTo>
                  <a:pt x="309381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692159" y="4093483"/>
            <a:ext cx="307975" cy="1031875"/>
          </a:xfrm>
          <a:custGeom>
            <a:avLst/>
            <a:gdLst/>
            <a:ahLst/>
            <a:cxnLst/>
            <a:rect l="l" t="t" r="r" b="b"/>
            <a:pathLst>
              <a:path w="307975" h="1031875">
                <a:moveTo>
                  <a:pt x="307848" y="0"/>
                </a:moveTo>
                <a:lnTo>
                  <a:pt x="0" y="0"/>
                </a:lnTo>
                <a:lnTo>
                  <a:pt x="0" y="1031709"/>
                </a:lnTo>
                <a:lnTo>
                  <a:pt x="307848" y="1031709"/>
                </a:lnTo>
                <a:lnTo>
                  <a:pt x="307848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391400" y="4398283"/>
            <a:ext cx="309880" cy="727075"/>
          </a:xfrm>
          <a:custGeom>
            <a:avLst/>
            <a:gdLst/>
            <a:ahLst/>
            <a:cxnLst/>
            <a:rect l="l" t="t" r="r" b="b"/>
            <a:pathLst>
              <a:path w="309879" h="727075">
                <a:moveTo>
                  <a:pt x="309372" y="0"/>
                </a:moveTo>
                <a:lnTo>
                  <a:pt x="0" y="0"/>
                </a:lnTo>
                <a:lnTo>
                  <a:pt x="0" y="726909"/>
                </a:lnTo>
                <a:lnTo>
                  <a:pt x="309372" y="726909"/>
                </a:lnTo>
                <a:lnTo>
                  <a:pt x="309372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601477" y="3595125"/>
            <a:ext cx="307975" cy="1530350"/>
          </a:xfrm>
          <a:custGeom>
            <a:avLst/>
            <a:gdLst/>
            <a:ahLst/>
            <a:cxnLst/>
            <a:rect l="l" t="t" r="r" b="b"/>
            <a:pathLst>
              <a:path w="307975" h="1530350">
                <a:moveTo>
                  <a:pt x="0" y="1530067"/>
                </a:moveTo>
                <a:lnTo>
                  <a:pt x="307850" y="1530067"/>
                </a:lnTo>
                <a:lnTo>
                  <a:pt x="307850" y="0"/>
                </a:lnTo>
                <a:lnTo>
                  <a:pt x="0" y="0"/>
                </a:lnTo>
                <a:lnTo>
                  <a:pt x="0" y="1530067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601477" y="3595125"/>
            <a:ext cx="307975" cy="1530350"/>
          </a:xfrm>
          <a:custGeom>
            <a:avLst/>
            <a:gdLst/>
            <a:ahLst/>
            <a:cxnLst/>
            <a:rect l="l" t="t" r="r" b="b"/>
            <a:pathLst>
              <a:path w="307975" h="1530350">
                <a:moveTo>
                  <a:pt x="0" y="1530067"/>
                </a:moveTo>
                <a:lnTo>
                  <a:pt x="307850" y="1530067"/>
                </a:lnTo>
                <a:lnTo>
                  <a:pt x="307850" y="0"/>
                </a:lnTo>
                <a:lnTo>
                  <a:pt x="0" y="0"/>
                </a:lnTo>
                <a:lnTo>
                  <a:pt x="0" y="1530067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300728" y="3549396"/>
            <a:ext cx="309880" cy="1576070"/>
          </a:xfrm>
          <a:custGeom>
            <a:avLst/>
            <a:gdLst/>
            <a:ahLst/>
            <a:cxnLst/>
            <a:rect l="l" t="t" r="r" b="b"/>
            <a:pathLst>
              <a:path w="309879" h="1576070">
                <a:moveTo>
                  <a:pt x="0" y="1575796"/>
                </a:moveTo>
                <a:lnTo>
                  <a:pt x="309376" y="1575796"/>
                </a:lnTo>
                <a:lnTo>
                  <a:pt x="309376" y="0"/>
                </a:lnTo>
                <a:lnTo>
                  <a:pt x="0" y="0"/>
                </a:lnTo>
                <a:lnTo>
                  <a:pt x="0" y="1575796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00728" y="3549396"/>
            <a:ext cx="309880" cy="1576070"/>
          </a:xfrm>
          <a:custGeom>
            <a:avLst/>
            <a:gdLst/>
            <a:ahLst/>
            <a:cxnLst/>
            <a:rect l="l" t="t" r="r" b="b"/>
            <a:pathLst>
              <a:path w="309879" h="1576070">
                <a:moveTo>
                  <a:pt x="0" y="1575796"/>
                </a:moveTo>
                <a:lnTo>
                  <a:pt x="309376" y="1575796"/>
                </a:lnTo>
                <a:lnTo>
                  <a:pt x="309376" y="0"/>
                </a:lnTo>
                <a:lnTo>
                  <a:pt x="0" y="0"/>
                </a:lnTo>
                <a:lnTo>
                  <a:pt x="0" y="1575796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000007" y="3259816"/>
            <a:ext cx="309880" cy="1865630"/>
          </a:xfrm>
          <a:custGeom>
            <a:avLst/>
            <a:gdLst/>
            <a:ahLst/>
            <a:cxnLst/>
            <a:rect l="l" t="t" r="r" b="b"/>
            <a:pathLst>
              <a:path w="309879" h="1865629">
                <a:moveTo>
                  <a:pt x="0" y="1865376"/>
                </a:moveTo>
                <a:lnTo>
                  <a:pt x="309339" y="1865376"/>
                </a:lnTo>
                <a:lnTo>
                  <a:pt x="309339" y="0"/>
                </a:lnTo>
                <a:lnTo>
                  <a:pt x="0" y="0"/>
                </a:lnTo>
                <a:lnTo>
                  <a:pt x="0" y="1865376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000007" y="3259816"/>
            <a:ext cx="309880" cy="1865630"/>
          </a:xfrm>
          <a:custGeom>
            <a:avLst/>
            <a:gdLst/>
            <a:ahLst/>
            <a:cxnLst/>
            <a:rect l="l" t="t" r="r" b="b"/>
            <a:pathLst>
              <a:path w="309879" h="1865629">
                <a:moveTo>
                  <a:pt x="0" y="1865376"/>
                </a:moveTo>
                <a:lnTo>
                  <a:pt x="309339" y="1865376"/>
                </a:lnTo>
                <a:lnTo>
                  <a:pt x="309339" y="0"/>
                </a:lnTo>
                <a:lnTo>
                  <a:pt x="0" y="0"/>
                </a:lnTo>
                <a:lnTo>
                  <a:pt x="0" y="1865376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700771" y="2542022"/>
            <a:ext cx="307975" cy="2583180"/>
          </a:xfrm>
          <a:custGeom>
            <a:avLst/>
            <a:gdLst/>
            <a:ahLst/>
            <a:cxnLst/>
            <a:rect l="l" t="t" r="r" b="b"/>
            <a:pathLst>
              <a:path w="307975" h="2583179">
                <a:moveTo>
                  <a:pt x="0" y="2583170"/>
                </a:moveTo>
                <a:lnTo>
                  <a:pt x="307850" y="2583170"/>
                </a:lnTo>
                <a:lnTo>
                  <a:pt x="307850" y="0"/>
                </a:lnTo>
                <a:lnTo>
                  <a:pt x="0" y="0"/>
                </a:lnTo>
                <a:lnTo>
                  <a:pt x="0" y="258317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700771" y="2542022"/>
            <a:ext cx="307975" cy="2583180"/>
          </a:xfrm>
          <a:custGeom>
            <a:avLst/>
            <a:gdLst/>
            <a:ahLst/>
            <a:cxnLst/>
            <a:rect l="l" t="t" r="r" b="b"/>
            <a:pathLst>
              <a:path w="307975" h="2583179">
                <a:moveTo>
                  <a:pt x="0" y="2583170"/>
                </a:moveTo>
                <a:lnTo>
                  <a:pt x="307850" y="2583170"/>
                </a:lnTo>
                <a:lnTo>
                  <a:pt x="307850" y="0"/>
                </a:lnTo>
                <a:lnTo>
                  <a:pt x="0" y="0"/>
                </a:lnTo>
                <a:lnTo>
                  <a:pt x="0" y="2583170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828800" y="3046476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46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799853" y="310894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799853" y="30464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528040" y="3383270"/>
            <a:ext cx="0" cy="83820"/>
          </a:xfrm>
          <a:custGeom>
            <a:avLst/>
            <a:gdLst/>
            <a:ahLst/>
            <a:cxnLst/>
            <a:rect l="l" t="t" r="r" b="b"/>
            <a:pathLst>
              <a:path w="0" h="83820">
                <a:moveTo>
                  <a:pt x="0" y="8382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499094" y="346710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99094" y="338327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227329" y="2817876"/>
            <a:ext cx="0" cy="94615"/>
          </a:xfrm>
          <a:custGeom>
            <a:avLst/>
            <a:gdLst/>
            <a:ahLst/>
            <a:cxnLst/>
            <a:rect l="l" t="t" r="r" b="b"/>
            <a:pathLst>
              <a:path w="0" h="94614">
                <a:moveTo>
                  <a:pt x="0" y="9450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199907" y="29123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199907" y="28178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928094" y="2770622"/>
            <a:ext cx="0" cy="120650"/>
          </a:xfrm>
          <a:custGeom>
            <a:avLst/>
            <a:gdLst/>
            <a:ahLst/>
            <a:cxnLst/>
            <a:rect l="l" t="t" r="r" b="b"/>
            <a:pathLst>
              <a:path w="0" h="120650">
                <a:moveTo>
                  <a:pt x="0" y="12040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899147" y="28910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899147" y="277062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138172" y="2452125"/>
            <a:ext cx="0" cy="187960"/>
          </a:xfrm>
          <a:custGeom>
            <a:avLst/>
            <a:gdLst/>
            <a:ahLst/>
            <a:cxnLst/>
            <a:rect l="l" t="t" r="r" b="b"/>
            <a:pathLst>
              <a:path w="0" h="187960">
                <a:moveTo>
                  <a:pt x="0" y="18745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109225" y="26395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109225" y="245212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837422" y="2622794"/>
            <a:ext cx="0" cy="71755"/>
          </a:xfrm>
          <a:custGeom>
            <a:avLst/>
            <a:gdLst/>
            <a:ahLst/>
            <a:cxnLst/>
            <a:rect l="l" t="t" r="r" b="b"/>
            <a:pathLst>
              <a:path w="0" h="71755">
                <a:moveTo>
                  <a:pt x="0" y="7162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808476" y="2694422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808476" y="262279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536701" y="2449077"/>
            <a:ext cx="0" cy="243840"/>
          </a:xfrm>
          <a:custGeom>
            <a:avLst/>
            <a:gdLst/>
            <a:ahLst/>
            <a:cxnLst/>
            <a:rect l="l" t="t" r="r" b="b"/>
            <a:pathLst>
              <a:path w="0" h="243839">
                <a:moveTo>
                  <a:pt x="0" y="24382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07716" y="269289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507716" y="244907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235952" y="2129027"/>
            <a:ext cx="0" cy="250190"/>
          </a:xfrm>
          <a:custGeom>
            <a:avLst/>
            <a:gdLst/>
            <a:ahLst/>
            <a:cxnLst/>
            <a:rect l="l" t="t" r="r" b="b"/>
            <a:pathLst>
              <a:path w="0" h="250189">
                <a:moveTo>
                  <a:pt x="0" y="24995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208529" y="23789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208529" y="21290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446029" y="378257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418607" y="38206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418607" y="37825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146794" y="3887723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5">
                <a:moveTo>
                  <a:pt x="0" y="9298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117847" y="39807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117847" y="388772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846083" y="4003547"/>
            <a:ext cx="0" cy="180340"/>
          </a:xfrm>
          <a:custGeom>
            <a:avLst/>
            <a:gdLst/>
            <a:ahLst/>
            <a:cxnLst/>
            <a:rect l="l" t="t" r="r" b="b"/>
            <a:pathLst>
              <a:path w="0" h="180339">
                <a:moveTo>
                  <a:pt x="0" y="17982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817098" y="418337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817098" y="400354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545323" y="4340352"/>
            <a:ext cx="0" cy="116205"/>
          </a:xfrm>
          <a:custGeom>
            <a:avLst/>
            <a:gdLst/>
            <a:ahLst/>
            <a:cxnLst/>
            <a:rect l="l" t="t" r="r" b="b"/>
            <a:pathLst>
              <a:path w="0" h="116204">
                <a:moveTo>
                  <a:pt x="0" y="11582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517901" y="44561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517901" y="43403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755401" y="3561607"/>
            <a:ext cx="0" cy="67310"/>
          </a:xfrm>
          <a:custGeom>
            <a:avLst/>
            <a:gdLst/>
            <a:ahLst/>
            <a:cxnLst/>
            <a:rect l="l" t="t" r="r" b="b"/>
            <a:pathLst>
              <a:path w="0" h="67310">
                <a:moveTo>
                  <a:pt x="0" y="6704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726416" y="3628653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726416" y="3561607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454652" y="3526516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2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427229" y="357224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427229" y="35265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155416" y="3212601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5">
                <a:moveTo>
                  <a:pt x="0" y="9294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126470" y="330554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126470" y="321260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854705" y="2456707"/>
            <a:ext cx="0" cy="169545"/>
          </a:xfrm>
          <a:custGeom>
            <a:avLst/>
            <a:gdLst/>
            <a:ahLst/>
            <a:cxnLst/>
            <a:rect l="l" t="t" r="r" b="b"/>
            <a:pathLst>
              <a:path w="0" h="169544">
                <a:moveTo>
                  <a:pt x="0" y="16914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825758" y="262585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825758" y="245670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41694" y="1970522"/>
            <a:ext cx="0" cy="3154680"/>
          </a:xfrm>
          <a:custGeom>
            <a:avLst/>
            <a:gdLst/>
            <a:ahLst/>
            <a:cxnLst/>
            <a:rect l="l" t="t" r="r" b="b"/>
            <a:pathLst>
              <a:path w="0" h="3154679">
                <a:moveTo>
                  <a:pt x="0" y="3154670"/>
                </a:moveTo>
                <a:lnTo>
                  <a:pt x="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402070" y="512519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402070" y="4494276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402070" y="3863359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402070" y="3232394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402070" y="2601477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402070" y="197052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441694" y="5125192"/>
            <a:ext cx="6800215" cy="0"/>
          </a:xfrm>
          <a:custGeom>
            <a:avLst/>
            <a:gdLst/>
            <a:ahLst/>
            <a:cxnLst/>
            <a:rect l="l" t="t" r="r" b="b"/>
            <a:pathLst>
              <a:path w="6800215" h="0">
                <a:moveTo>
                  <a:pt x="0" y="0"/>
                </a:moveTo>
                <a:lnTo>
                  <a:pt x="6800107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441694" y="51251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841747" y="51251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241801" y="51251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441694" y="5370576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841747" y="5370576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241801" y="5370576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1074226" y="5035439"/>
            <a:ext cx="26289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1110801" y="3142240"/>
            <a:ext cx="22606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1.50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080923" y="2511321"/>
            <a:ext cx="25654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2</a:t>
            </a:r>
            <a:r>
              <a:rPr dirty="0" sz="1000">
                <a:latin typeface="Constantia"/>
                <a:cs typeface="Constantia"/>
              </a:rPr>
              <a:t>.</a:t>
            </a:r>
            <a:r>
              <a:rPr dirty="0" sz="1000" spc="-5">
                <a:latin typeface="Constantia"/>
                <a:cs typeface="Constantia"/>
              </a:rPr>
              <a:t>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88848" y="1880107"/>
            <a:ext cx="24765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2</a:t>
            </a:r>
            <a:r>
              <a:rPr dirty="0" sz="1000">
                <a:latin typeface="Constantia"/>
                <a:cs typeface="Constantia"/>
              </a:rPr>
              <a:t>.</a:t>
            </a:r>
            <a:r>
              <a:rPr dirty="0" sz="1000" spc="-15">
                <a:latin typeface="Constantia"/>
                <a:cs typeface="Constantia"/>
              </a:rPr>
              <a:t>5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196827" y="5200641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888108" y="5200641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597130" y="5200641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288105" y="5200641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927723" y="5445648"/>
            <a:ext cx="42862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322564" y="5445648"/>
            <a:ext cx="4394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60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80164" y="2304369"/>
            <a:ext cx="408305" cy="25717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430"/>
              </a:lnSpc>
            </a:pPr>
            <a:r>
              <a:rPr dirty="0" sz="1400" b="1">
                <a:latin typeface="Times New Roman"/>
                <a:cs typeface="Times New Roman"/>
              </a:rPr>
              <a:t>µ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l</a:t>
            </a:r>
            <a:r>
              <a:rPr dirty="0" sz="1400" b="1">
                <a:latin typeface="Times New Roman"/>
                <a:cs typeface="Times New Roman"/>
              </a:rPr>
              <a:t>es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of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H</a:t>
            </a:r>
            <a:r>
              <a:rPr dirty="0" baseline="-21604" sz="1350" spc="-7" b="1">
                <a:latin typeface="Times New Roman"/>
                <a:cs typeface="Times New Roman"/>
              </a:rPr>
              <a:t>2</a:t>
            </a:r>
            <a:r>
              <a:rPr dirty="0" sz="1400" spc="-5" b="1">
                <a:latin typeface="Times New Roman"/>
                <a:cs typeface="Times New Roman"/>
              </a:rPr>
              <a:t>O</a:t>
            </a:r>
            <a:r>
              <a:rPr dirty="0" baseline="-21604" sz="1350" b="1">
                <a:latin typeface="Times New Roman"/>
                <a:cs typeface="Times New Roman"/>
              </a:rPr>
              <a:t>2</a:t>
            </a:r>
            <a:r>
              <a:rPr dirty="0" baseline="-21604" sz="13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deco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po</a:t>
            </a:r>
            <a:r>
              <a:rPr dirty="0" sz="1400" spc="5" b="1">
                <a:latin typeface="Times New Roman"/>
                <a:cs typeface="Times New Roman"/>
              </a:rPr>
              <a:t>s</a:t>
            </a:r>
            <a:r>
              <a:rPr dirty="0" sz="1400" b="1">
                <a:latin typeface="Times New Roman"/>
                <a:cs typeface="Times New Roman"/>
              </a:rPr>
              <a:t>ed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/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  <a:p>
            <a:pPr algn="ctr" marL="1270">
              <a:lnSpc>
                <a:spcPts val="1645"/>
              </a:lnSpc>
            </a:pPr>
            <a:r>
              <a:rPr dirty="0" sz="1400" b="1">
                <a:latin typeface="Times New Roman"/>
                <a:cs typeface="Times New Roman"/>
              </a:rPr>
              <a:t>p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te</a:t>
            </a:r>
            <a:r>
              <a:rPr dirty="0" sz="1400" spc="5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/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4019793" y="5748426"/>
            <a:ext cx="2025650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Duration of the</a:t>
            </a:r>
            <a:r>
              <a:rPr dirty="0" sz="1400" spc="-160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Treatment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889606" y="1380500"/>
            <a:ext cx="159512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onstantia"/>
                <a:cs typeface="Constantia"/>
              </a:rPr>
              <a:t>Catalase</a:t>
            </a:r>
            <a:r>
              <a:rPr dirty="0" sz="1800" spc="-120" b="1">
                <a:latin typeface="Constantia"/>
                <a:cs typeface="Constantia"/>
              </a:rPr>
              <a:t> </a:t>
            </a:r>
            <a:r>
              <a:rPr dirty="0" sz="1800" spc="-20" b="1">
                <a:latin typeface="Constantia"/>
                <a:cs typeface="Constantia"/>
              </a:rPr>
              <a:t>(CAT)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8215874" y="3307076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5" h="70485">
                <a:moveTo>
                  <a:pt x="0" y="70098"/>
                </a:moveTo>
                <a:lnTo>
                  <a:pt x="68609" y="70098"/>
                </a:lnTo>
                <a:lnTo>
                  <a:pt x="68609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 txBox="1"/>
          <p:nvPr/>
        </p:nvSpPr>
        <p:spPr>
          <a:xfrm>
            <a:off x="8304014" y="3251449"/>
            <a:ext cx="448309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Co</a:t>
            </a:r>
            <a:r>
              <a:rPr dirty="0" sz="1000" spc="-5">
                <a:latin typeface="Constantia"/>
                <a:cs typeface="Constantia"/>
              </a:rPr>
              <a:t>n</a:t>
            </a:r>
            <a:r>
              <a:rPr dirty="0" sz="1000" spc="-10">
                <a:latin typeface="Constantia"/>
                <a:cs typeface="Constantia"/>
              </a:rPr>
              <a:t>trol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8215874" y="3637803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5" h="70485">
                <a:moveTo>
                  <a:pt x="0" y="70098"/>
                </a:moveTo>
                <a:lnTo>
                  <a:pt x="68609" y="70098"/>
                </a:lnTo>
                <a:lnTo>
                  <a:pt x="68609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215874" y="3970027"/>
            <a:ext cx="69215" cy="68580"/>
          </a:xfrm>
          <a:custGeom>
            <a:avLst/>
            <a:gdLst/>
            <a:ahLst/>
            <a:cxnLst/>
            <a:rect l="l" t="t" r="r" b="b"/>
            <a:pathLst>
              <a:path w="69215" h="68579">
                <a:moveTo>
                  <a:pt x="0" y="68572"/>
                </a:moveTo>
                <a:lnTo>
                  <a:pt x="68609" y="68572"/>
                </a:lnTo>
                <a:lnTo>
                  <a:pt x="68609" y="0"/>
                </a:lnTo>
                <a:lnTo>
                  <a:pt x="0" y="0"/>
                </a:lnTo>
                <a:lnTo>
                  <a:pt x="0" y="68572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215874" y="4300724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5" h="70485">
                <a:moveTo>
                  <a:pt x="0" y="70098"/>
                </a:moveTo>
                <a:lnTo>
                  <a:pt x="68609" y="70098"/>
                </a:lnTo>
                <a:lnTo>
                  <a:pt x="68609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8215874" y="4300724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5" h="70485">
                <a:moveTo>
                  <a:pt x="0" y="70098"/>
                </a:moveTo>
                <a:lnTo>
                  <a:pt x="68609" y="70098"/>
                </a:lnTo>
                <a:lnTo>
                  <a:pt x="68609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1082151" y="3582665"/>
            <a:ext cx="7747634" cy="993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23455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SP-S</a:t>
            </a:r>
            <a:endParaRPr sz="1000">
              <a:latin typeface="Constantia"/>
              <a:cs typeface="Constantia"/>
            </a:endParaRPr>
          </a:p>
          <a:p>
            <a:pPr marL="33020">
              <a:lnSpc>
                <a:spcPts val="1155"/>
              </a:lnSpc>
              <a:spcBef>
                <a:spcPts val="300"/>
              </a:spcBef>
            </a:pPr>
            <a:r>
              <a:rPr dirty="0" sz="1000" spc="-5">
                <a:latin typeface="Constantia"/>
                <a:cs typeface="Constantia"/>
              </a:rPr>
              <a:t>1.00</a:t>
            </a:r>
            <a:endParaRPr sz="1000">
              <a:latin typeface="Constantia"/>
              <a:cs typeface="Constantia"/>
            </a:endParaRPr>
          </a:p>
          <a:p>
            <a:pPr marL="7234555">
              <a:lnSpc>
                <a:spcPts val="1155"/>
              </a:lnSpc>
            </a:pPr>
            <a:r>
              <a:rPr dirty="0" sz="1000" spc="-5">
                <a:latin typeface="Constantia"/>
                <a:cs typeface="Constantia"/>
              </a:rPr>
              <a:t>AD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1"/>
              </a:spcBef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A</a:t>
            </a:r>
            <a:r>
              <a:rPr dirty="0" sz="1000">
                <a:latin typeface="Constantia"/>
                <a:cs typeface="Constantia"/>
              </a:rPr>
              <a:t>D</a:t>
            </a:r>
            <a:r>
              <a:rPr dirty="0" sz="1000" spc="-5">
                <a:latin typeface="Constantia"/>
                <a:cs typeface="Constantia"/>
              </a:rPr>
              <a:t>+S</a:t>
            </a:r>
            <a:r>
              <a:rPr dirty="0" sz="1000">
                <a:latin typeface="Constantia"/>
                <a:cs typeface="Constantia"/>
              </a:rPr>
              <a:t>P</a:t>
            </a:r>
            <a:r>
              <a:rPr dirty="0" sz="1000" spc="-10">
                <a:latin typeface="Constantia"/>
                <a:cs typeface="Constantia"/>
              </a:rPr>
              <a:t>-S</a:t>
            </a:r>
            <a:endParaRPr sz="1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000" spc="-5">
                <a:latin typeface="Constantia"/>
                <a:cs typeface="Constantia"/>
              </a:rPr>
              <a:t>0.50</a:t>
            </a:r>
            <a:endParaRPr sz="1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8392" y="126492"/>
            <a:ext cx="8891016" cy="14523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03" y="100584"/>
            <a:ext cx="9060180" cy="15666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2400" y="152400"/>
            <a:ext cx="8763000" cy="13234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  <a:ln w="9525">
            <a:solidFill>
              <a:srgbClr val="055092"/>
            </a:solidFill>
          </a:ln>
        </p:spPr>
        <p:txBody>
          <a:bodyPr wrap="square" lIns="0" tIns="24765" rIns="0" bIns="0" rtlCol="0" vert="horz">
            <a:spAutoFit/>
          </a:bodyPr>
          <a:lstStyle/>
          <a:p>
            <a:pPr algn="just" marL="1229360" marR="78105" indent="-1143635">
              <a:lnSpc>
                <a:spcPct val="100000"/>
              </a:lnSpc>
              <a:spcBef>
                <a:spcPts val="195"/>
              </a:spcBef>
            </a:pPr>
            <a:r>
              <a:rPr dirty="0" spc="-15" b="1">
                <a:solidFill>
                  <a:srgbClr val="003200"/>
                </a:solidFill>
                <a:latin typeface="Calibri"/>
                <a:cs typeface="Calibri"/>
              </a:rPr>
              <a:t>Graph </a:t>
            </a:r>
            <a:r>
              <a:rPr dirty="0" spc="-5" b="1">
                <a:latin typeface="Calibri"/>
                <a:cs typeface="Calibri"/>
              </a:rPr>
              <a:t>-7: </a:t>
            </a:r>
            <a:r>
              <a:rPr dirty="0" spc="-10"/>
              <a:t>Graphical </a:t>
            </a:r>
            <a:r>
              <a:rPr dirty="0" spc="-10"/>
              <a:t>representation </a:t>
            </a:r>
            <a:r>
              <a:rPr dirty="0" spc="-5"/>
              <a:t>of </a:t>
            </a:r>
            <a:r>
              <a:rPr dirty="0" spc="-10"/>
              <a:t>Alterations </a:t>
            </a:r>
            <a:r>
              <a:rPr dirty="0" spc="-5"/>
              <a:t>in </a:t>
            </a:r>
            <a:r>
              <a:rPr dirty="0" spc="-10"/>
              <a:t>Glutathione </a:t>
            </a:r>
            <a:r>
              <a:rPr dirty="0" spc="-10"/>
              <a:t>Reductase(GR)  </a:t>
            </a:r>
            <a:r>
              <a:rPr dirty="0"/>
              <a:t>activity </a:t>
            </a:r>
            <a:r>
              <a:rPr dirty="0"/>
              <a:t>(</a:t>
            </a:r>
            <a:r>
              <a:rPr dirty="0">
                <a:latin typeface="Symbol"/>
                <a:cs typeface="Symbol"/>
              </a:rPr>
              <a:t>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dirty="0" spc="-5"/>
              <a:t>moles </a:t>
            </a:r>
            <a:r>
              <a:rPr dirty="0"/>
              <a:t>of </a:t>
            </a:r>
            <a:r>
              <a:rPr dirty="0" spc="-5"/>
              <a:t>NADPH </a:t>
            </a:r>
            <a:r>
              <a:rPr dirty="0" spc="-10"/>
              <a:t>Oxidized </a:t>
            </a:r>
            <a:r>
              <a:rPr dirty="0" spc="-5"/>
              <a:t>/mg </a:t>
            </a:r>
            <a:r>
              <a:rPr dirty="0" spc="-15"/>
              <a:t>protein </a:t>
            </a:r>
            <a:r>
              <a:rPr dirty="0" spc="-5"/>
              <a:t>/min) </a:t>
            </a:r>
            <a:r>
              <a:rPr dirty="0" spc="-5"/>
              <a:t>levels </a:t>
            </a:r>
            <a:r>
              <a:rPr dirty="0"/>
              <a:t>in  </a:t>
            </a:r>
            <a:r>
              <a:rPr dirty="0" spc="-10"/>
              <a:t>Cerebral </a:t>
            </a:r>
            <a:r>
              <a:rPr dirty="0" spc="-10"/>
              <a:t>cortex </a:t>
            </a:r>
            <a:r>
              <a:rPr dirty="0" spc="-5"/>
              <a:t>(CC) </a:t>
            </a:r>
            <a:r>
              <a:rPr dirty="0" spc="-5"/>
              <a:t>and </a:t>
            </a:r>
            <a:r>
              <a:rPr dirty="0" spc="-5"/>
              <a:t>Hippocampus </a:t>
            </a:r>
            <a:r>
              <a:rPr dirty="0" spc="-5"/>
              <a:t>(HC) </a:t>
            </a:r>
            <a:r>
              <a:rPr dirty="0" spc="-10"/>
              <a:t>brain </a:t>
            </a:r>
            <a:r>
              <a:rPr dirty="0" spc="-10"/>
              <a:t>regions </a:t>
            </a:r>
            <a:r>
              <a:rPr dirty="0" spc="-5"/>
              <a:t>of </a:t>
            </a:r>
            <a:r>
              <a:rPr dirty="0" spc="-15"/>
              <a:t>control </a:t>
            </a:r>
            <a:r>
              <a:rPr dirty="0"/>
              <a:t>and  </a:t>
            </a:r>
            <a:r>
              <a:rPr dirty="0" spc="-10"/>
              <a:t>Experimental</a:t>
            </a:r>
            <a:r>
              <a:rPr dirty="0" spc="-20"/>
              <a:t> </a:t>
            </a:r>
            <a:r>
              <a:rPr dirty="0" spc="-15"/>
              <a:t>rats.</a:t>
            </a:r>
          </a:p>
        </p:txBody>
      </p:sp>
      <p:sp>
        <p:nvSpPr>
          <p:cNvPr id="11" name="object 11"/>
          <p:cNvSpPr/>
          <p:nvPr/>
        </p:nvSpPr>
        <p:spPr>
          <a:xfrm>
            <a:off x="1330452" y="2689840"/>
            <a:ext cx="323215" cy="2687320"/>
          </a:xfrm>
          <a:custGeom>
            <a:avLst/>
            <a:gdLst/>
            <a:ahLst/>
            <a:cxnLst/>
            <a:rect l="l" t="t" r="r" b="b"/>
            <a:pathLst>
              <a:path w="323214" h="2687320">
                <a:moveTo>
                  <a:pt x="323107" y="0"/>
                </a:moveTo>
                <a:lnTo>
                  <a:pt x="0" y="0"/>
                </a:lnTo>
                <a:lnTo>
                  <a:pt x="0" y="2686831"/>
                </a:lnTo>
                <a:lnTo>
                  <a:pt x="323107" y="2686831"/>
                </a:lnTo>
                <a:lnTo>
                  <a:pt x="323107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05892" y="3473205"/>
            <a:ext cx="321945" cy="1903730"/>
          </a:xfrm>
          <a:custGeom>
            <a:avLst/>
            <a:gdLst/>
            <a:ahLst/>
            <a:cxnLst/>
            <a:rect l="l" t="t" r="r" b="b"/>
            <a:pathLst>
              <a:path w="321945" h="1903729">
                <a:moveTo>
                  <a:pt x="321583" y="0"/>
                </a:moveTo>
                <a:lnTo>
                  <a:pt x="0" y="0"/>
                </a:lnTo>
                <a:lnTo>
                  <a:pt x="0" y="1903466"/>
                </a:lnTo>
                <a:lnTo>
                  <a:pt x="321583" y="1903466"/>
                </a:lnTo>
                <a:lnTo>
                  <a:pt x="321583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879847" y="2481072"/>
            <a:ext cx="323215" cy="2895600"/>
          </a:xfrm>
          <a:custGeom>
            <a:avLst/>
            <a:gdLst/>
            <a:ahLst/>
            <a:cxnLst/>
            <a:rect l="l" t="t" r="r" b="b"/>
            <a:pathLst>
              <a:path w="323214" h="2895600">
                <a:moveTo>
                  <a:pt x="323068" y="0"/>
                </a:moveTo>
                <a:lnTo>
                  <a:pt x="0" y="0"/>
                </a:lnTo>
                <a:lnTo>
                  <a:pt x="0" y="2895599"/>
                </a:lnTo>
                <a:lnTo>
                  <a:pt x="323068" y="2895599"/>
                </a:lnTo>
                <a:lnTo>
                  <a:pt x="323068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655298" y="2603001"/>
            <a:ext cx="321945" cy="2773680"/>
          </a:xfrm>
          <a:custGeom>
            <a:avLst/>
            <a:gdLst/>
            <a:ahLst/>
            <a:cxnLst/>
            <a:rect l="l" t="t" r="r" b="b"/>
            <a:pathLst>
              <a:path w="321945" h="2773679">
                <a:moveTo>
                  <a:pt x="321573" y="0"/>
                </a:moveTo>
                <a:lnTo>
                  <a:pt x="0" y="0"/>
                </a:lnTo>
                <a:lnTo>
                  <a:pt x="0" y="2773670"/>
                </a:lnTo>
                <a:lnTo>
                  <a:pt x="321573" y="2773670"/>
                </a:lnTo>
                <a:lnTo>
                  <a:pt x="321573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53559" y="2484129"/>
            <a:ext cx="323215" cy="2893060"/>
          </a:xfrm>
          <a:custGeom>
            <a:avLst/>
            <a:gdLst/>
            <a:ahLst/>
            <a:cxnLst/>
            <a:rect l="l" t="t" r="r" b="b"/>
            <a:pathLst>
              <a:path w="323214" h="2893060">
                <a:moveTo>
                  <a:pt x="323068" y="0"/>
                </a:moveTo>
                <a:lnTo>
                  <a:pt x="0" y="0"/>
                </a:lnTo>
                <a:lnTo>
                  <a:pt x="0" y="2892542"/>
                </a:lnTo>
                <a:lnTo>
                  <a:pt x="323068" y="2892542"/>
                </a:lnTo>
                <a:lnTo>
                  <a:pt x="32306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27476" y="2860548"/>
            <a:ext cx="323215" cy="2516505"/>
          </a:xfrm>
          <a:custGeom>
            <a:avLst/>
            <a:gdLst/>
            <a:ahLst/>
            <a:cxnLst/>
            <a:rect l="l" t="t" r="r" b="b"/>
            <a:pathLst>
              <a:path w="323214" h="2516504">
                <a:moveTo>
                  <a:pt x="323107" y="0"/>
                </a:moveTo>
                <a:lnTo>
                  <a:pt x="0" y="0"/>
                </a:lnTo>
                <a:lnTo>
                  <a:pt x="0" y="2516123"/>
                </a:lnTo>
                <a:lnTo>
                  <a:pt x="323107" y="2516123"/>
                </a:lnTo>
                <a:lnTo>
                  <a:pt x="3231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02916" y="2383516"/>
            <a:ext cx="323215" cy="2993390"/>
          </a:xfrm>
          <a:custGeom>
            <a:avLst/>
            <a:gdLst/>
            <a:ahLst/>
            <a:cxnLst/>
            <a:rect l="l" t="t" r="r" b="b"/>
            <a:pathLst>
              <a:path w="323214" h="2993390">
                <a:moveTo>
                  <a:pt x="323107" y="0"/>
                </a:moveTo>
                <a:lnTo>
                  <a:pt x="0" y="0"/>
                </a:lnTo>
                <a:lnTo>
                  <a:pt x="0" y="2993155"/>
                </a:lnTo>
                <a:lnTo>
                  <a:pt x="323107" y="2993155"/>
                </a:lnTo>
                <a:lnTo>
                  <a:pt x="32310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976871" y="2151907"/>
            <a:ext cx="323215" cy="3225165"/>
          </a:xfrm>
          <a:custGeom>
            <a:avLst/>
            <a:gdLst/>
            <a:ahLst/>
            <a:cxnLst/>
            <a:rect l="l" t="t" r="r" b="b"/>
            <a:pathLst>
              <a:path w="323215" h="3225165">
                <a:moveTo>
                  <a:pt x="323068" y="0"/>
                </a:moveTo>
                <a:lnTo>
                  <a:pt x="0" y="0"/>
                </a:lnTo>
                <a:lnTo>
                  <a:pt x="0" y="3224764"/>
                </a:lnTo>
                <a:lnTo>
                  <a:pt x="323068" y="3224764"/>
                </a:lnTo>
                <a:lnTo>
                  <a:pt x="32306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976627" y="3814571"/>
            <a:ext cx="321945" cy="1562100"/>
          </a:xfrm>
          <a:custGeom>
            <a:avLst/>
            <a:gdLst/>
            <a:ahLst/>
            <a:cxnLst/>
            <a:rect l="l" t="t" r="r" b="b"/>
            <a:pathLst>
              <a:path w="321944" h="1562100">
                <a:moveTo>
                  <a:pt x="321573" y="0"/>
                </a:moveTo>
                <a:lnTo>
                  <a:pt x="0" y="0"/>
                </a:lnTo>
                <a:lnTo>
                  <a:pt x="0" y="1562099"/>
                </a:lnTo>
                <a:lnTo>
                  <a:pt x="321573" y="1562099"/>
                </a:lnTo>
                <a:lnTo>
                  <a:pt x="321573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50583" y="3905992"/>
            <a:ext cx="323215" cy="1471295"/>
          </a:xfrm>
          <a:custGeom>
            <a:avLst/>
            <a:gdLst/>
            <a:ahLst/>
            <a:cxnLst/>
            <a:rect l="l" t="t" r="r" b="b"/>
            <a:pathLst>
              <a:path w="323214" h="1471295">
                <a:moveTo>
                  <a:pt x="323068" y="0"/>
                </a:moveTo>
                <a:lnTo>
                  <a:pt x="0" y="0"/>
                </a:lnTo>
                <a:lnTo>
                  <a:pt x="0" y="1470679"/>
                </a:lnTo>
                <a:lnTo>
                  <a:pt x="323068" y="1470679"/>
                </a:lnTo>
                <a:lnTo>
                  <a:pt x="323068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526023" y="4134592"/>
            <a:ext cx="321945" cy="1242695"/>
          </a:xfrm>
          <a:custGeom>
            <a:avLst/>
            <a:gdLst/>
            <a:ahLst/>
            <a:cxnLst/>
            <a:rect l="l" t="t" r="r" b="b"/>
            <a:pathLst>
              <a:path w="321945" h="1242695">
                <a:moveTo>
                  <a:pt x="321583" y="0"/>
                </a:moveTo>
                <a:lnTo>
                  <a:pt x="0" y="0"/>
                </a:lnTo>
                <a:lnTo>
                  <a:pt x="0" y="1242079"/>
                </a:lnTo>
                <a:lnTo>
                  <a:pt x="321583" y="1242079"/>
                </a:lnTo>
                <a:lnTo>
                  <a:pt x="321583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99941" y="4241301"/>
            <a:ext cx="323215" cy="1135380"/>
          </a:xfrm>
          <a:custGeom>
            <a:avLst/>
            <a:gdLst/>
            <a:ahLst/>
            <a:cxnLst/>
            <a:rect l="l" t="t" r="r" b="b"/>
            <a:pathLst>
              <a:path w="323215" h="1135379">
                <a:moveTo>
                  <a:pt x="323107" y="0"/>
                </a:moveTo>
                <a:lnTo>
                  <a:pt x="0" y="0"/>
                </a:lnTo>
                <a:lnTo>
                  <a:pt x="0" y="1135370"/>
                </a:lnTo>
                <a:lnTo>
                  <a:pt x="323107" y="1135370"/>
                </a:lnTo>
                <a:lnTo>
                  <a:pt x="323107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98201" y="3569189"/>
            <a:ext cx="323215" cy="1807845"/>
          </a:xfrm>
          <a:custGeom>
            <a:avLst/>
            <a:gdLst/>
            <a:ahLst/>
            <a:cxnLst/>
            <a:rect l="l" t="t" r="r" b="b"/>
            <a:pathLst>
              <a:path w="323214" h="1807845">
                <a:moveTo>
                  <a:pt x="0" y="1807483"/>
                </a:moveTo>
                <a:lnTo>
                  <a:pt x="323068" y="1807483"/>
                </a:lnTo>
                <a:lnTo>
                  <a:pt x="323068" y="0"/>
                </a:lnTo>
                <a:lnTo>
                  <a:pt x="0" y="0"/>
                </a:lnTo>
                <a:lnTo>
                  <a:pt x="0" y="1807483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98201" y="3569189"/>
            <a:ext cx="323215" cy="1807845"/>
          </a:xfrm>
          <a:custGeom>
            <a:avLst/>
            <a:gdLst/>
            <a:ahLst/>
            <a:cxnLst/>
            <a:rect l="l" t="t" r="r" b="b"/>
            <a:pathLst>
              <a:path w="323214" h="1807845">
                <a:moveTo>
                  <a:pt x="0" y="1807483"/>
                </a:moveTo>
                <a:lnTo>
                  <a:pt x="323068" y="1807483"/>
                </a:lnTo>
                <a:lnTo>
                  <a:pt x="323068" y="0"/>
                </a:lnTo>
                <a:lnTo>
                  <a:pt x="0" y="0"/>
                </a:lnTo>
                <a:lnTo>
                  <a:pt x="0" y="1807483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73652" y="3622547"/>
            <a:ext cx="323215" cy="1754505"/>
          </a:xfrm>
          <a:custGeom>
            <a:avLst/>
            <a:gdLst/>
            <a:ahLst/>
            <a:cxnLst/>
            <a:rect l="l" t="t" r="r" b="b"/>
            <a:pathLst>
              <a:path w="323214" h="1754504">
                <a:moveTo>
                  <a:pt x="0" y="1754123"/>
                </a:moveTo>
                <a:lnTo>
                  <a:pt x="323106" y="1754123"/>
                </a:lnTo>
                <a:lnTo>
                  <a:pt x="323106" y="0"/>
                </a:lnTo>
                <a:lnTo>
                  <a:pt x="0" y="0"/>
                </a:lnTo>
                <a:lnTo>
                  <a:pt x="0" y="1754123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73652" y="3622547"/>
            <a:ext cx="323215" cy="1754505"/>
          </a:xfrm>
          <a:custGeom>
            <a:avLst/>
            <a:gdLst/>
            <a:ahLst/>
            <a:cxnLst/>
            <a:rect l="l" t="t" r="r" b="b"/>
            <a:pathLst>
              <a:path w="323214" h="1754504">
                <a:moveTo>
                  <a:pt x="0" y="1754123"/>
                </a:moveTo>
                <a:lnTo>
                  <a:pt x="323106" y="1754123"/>
                </a:lnTo>
                <a:lnTo>
                  <a:pt x="323106" y="0"/>
                </a:lnTo>
                <a:lnTo>
                  <a:pt x="0" y="0"/>
                </a:lnTo>
                <a:lnTo>
                  <a:pt x="0" y="1754123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47607" y="3107416"/>
            <a:ext cx="323215" cy="2269490"/>
          </a:xfrm>
          <a:custGeom>
            <a:avLst/>
            <a:gdLst/>
            <a:ahLst/>
            <a:cxnLst/>
            <a:rect l="l" t="t" r="r" b="b"/>
            <a:pathLst>
              <a:path w="323214" h="2269490">
                <a:moveTo>
                  <a:pt x="0" y="2269255"/>
                </a:moveTo>
                <a:lnTo>
                  <a:pt x="323068" y="2269255"/>
                </a:lnTo>
                <a:lnTo>
                  <a:pt x="323068" y="0"/>
                </a:lnTo>
                <a:lnTo>
                  <a:pt x="0" y="0"/>
                </a:lnTo>
                <a:lnTo>
                  <a:pt x="0" y="2269255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47607" y="3107416"/>
            <a:ext cx="323215" cy="2269490"/>
          </a:xfrm>
          <a:custGeom>
            <a:avLst/>
            <a:gdLst/>
            <a:ahLst/>
            <a:cxnLst/>
            <a:rect l="l" t="t" r="r" b="b"/>
            <a:pathLst>
              <a:path w="323214" h="2269490">
                <a:moveTo>
                  <a:pt x="0" y="2269255"/>
                </a:moveTo>
                <a:lnTo>
                  <a:pt x="323068" y="2269255"/>
                </a:lnTo>
                <a:lnTo>
                  <a:pt x="323068" y="0"/>
                </a:lnTo>
                <a:lnTo>
                  <a:pt x="0" y="0"/>
                </a:lnTo>
                <a:lnTo>
                  <a:pt x="0" y="2269255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623047" y="3255273"/>
            <a:ext cx="321945" cy="2121535"/>
          </a:xfrm>
          <a:custGeom>
            <a:avLst/>
            <a:gdLst/>
            <a:ahLst/>
            <a:cxnLst/>
            <a:rect l="l" t="t" r="r" b="b"/>
            <a:pathLst>
              <a:path w="321945" h="2121535">
                <a:moveTo>
                  <a:pt x="0" y="2121398"/>
                </a:moveTo>
                <a:lnTo>
                  <a:pt x="321543" y="2121398"/>
                </a:lnTo>
                <a:lnTo>
                  <a:pt x="321543" y="0"/>
                </a:lnTo>
                <a:lnTo>
                  <a:pt x="0" y="0"/>
                </a:lnTo>
                <a:lnTo>
                  <a:pt x="0" y="212139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623047" y="3255273"/>
            <a:ext cx="321945" cy="2121535"/>
          </a:xfrm>
          <a:custGeom>
            <a:avLst/>
            <a:gdLst/>
            <a:ahLst/>
            <a:cxnLst/>
            <a:rect l="l" t="t" r="r" b="b"/>
            <a:pathLst>
              <a:path w="321945" h="2121535">
                <a:moveTo>
                  <a:pt x="0" y="2121398"/>
                </a:moveTo>
                <a:lnTo>
                  <a:pt x="321543" y="2121398"/>
                </a:lnTo>
                <a:lnTo>
                  <a:pt x="321543" y="0"/>
                </a:lnTo>
                <a:lnTo>
                  <a:pt x="0" y="0"/>
                </a:lnTo>
                <a:lnTo>
                  <a:pt x="0" y="212139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492005" y="2644159"/>
            <a:ext cx="0" cy="91440"/>
          </a:xfrm>
          <a:custGeom>
            <a:avLst/>
            <a:gdLst/>
            <a:ahLst/>
            <a:cxnLst/>
            <a:rect l="l" t="t" r="r" b="b"/>
            <a:pathLst>
              <a:path w="0" h="91439">
                <a:moveTo>
                  <a:pt x="0" y="9141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63059" y="2735570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63059" y="2644159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265922" y="3447307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78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238500" y="349909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238500" y="34473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041401" y="2447553"/>
            <a:ext cx="0" cy="67310"/>
          </a:xfrm>
          <a:custGeom>
            <a:avLst/>
            <a:gdLst/>
            <a:ahLst/>
            <a:cxnLst/>
            <a:rect l="l" t="t" r="r" b="b"/>
            <a:pathLst>
              <a:path w="0" h="67310">
                <a:moveTo>
                  <a:pt x="0" y="6704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012416" y="251460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012416" y="244755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815328" y="2540498"/>
            <a:ext cx="0" cy="125095"/>
          </a:xfrm>
          <a:custGeom>
            <a:avLst/>
            <a:gdLst/>
            <a:ahLst/>
            <a:cxnLst/>
            <a:rect l="l" t="t" r="r" b="b"/>
            <a:pathLst>
              <a:path w="0" h="125094">
                <a:moveTo>
                  <a:pt x="0" y="12497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787905" y="26654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787905" y="2540498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15074" y="2360676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24690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86127" y="26075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786127" y="23606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89029" y="2814827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4">
                <a:moveTo>
                  <a:pt x="0" y="92973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560083" y="290780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560083" y="281482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364470" y="2340883"/>
            <a:ext cx="0" cy="83820"/>
          </a:xfrm>
          <a:custGeom>
            <a:avLst/>
            <a:gdLst/>
            <a:ahLst/>
            <a:cxnLst/>
            <a:rect l="l" t="t" r="r" b="b"/>
            <a:pathLst>
              <a:path w="0" h="83819">
                <a:moveTo>
                  <a:pt x="0" y="8379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335523" y="2424674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335523" y="23408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138425" y="2069601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16457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109441" y="2234174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109441" y="206960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36648" y="3802370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2441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109225" y="382678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109225" y="380237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912098" y="3773423"/>
            <a:ext cx="0" cy="265430"/>
          </a:xfrm>
          <a:custGeom>
            <a:avLst/>
            <a:gdLst/>
            <a:ahLst/>
            <a:cxnLst/>
            <a:rect l="l" t="t" r="r" b="b"/>
            <a:pathLst>
              <a:path w="0" h="265429">
                <a:moveTo>
                  <a:pt x="0" y="26517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883152" y="403860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83152" y="377342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686053" y="3992870"/>
            <a:ext cx="0" cy="285115"/>
          </a:xfrm>
          <a:custGeom>
            <a:avLst/>
            <a:gdLst/>
            <a:ahLst/>
            <a:cxnLst/>
            <a:rect l="l" t="t" r="r" b="b"/>
            <a:pathLst>
              <a:path w="0" h="285114">
                <a:moveTo>
                  <a:pt x="0" y="28500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658592" y="42778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658592" y="399287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461494" y="4204725"/>
            <a:ext cx="0" cy="74930"/>
          </a:xfrm>
          <a:custGeom>
            <a:avLst/>
            <a:gdLst/>
            <a:ahLst/>
            <a:cxnLst/>
            <a:rect l="l" t="t" r="r" b="b"/>
            <a:pathLst>
              <a:path w="0" h="74929">
                <a:moveTo>
                  <a:pt x="0" y="7467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432547" y="4279401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432547" y="420472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89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459716" y="3494522"/>
            <a:ext cx="0" cy="151130"/>
          </a:xfrm>
          <a:custGeom>
            <a:avLst/>
            <a:gdLst/>
            <a:ahLst/>
            <a:cxnLst/>
            <a:rect l="l" t="t" r="r" b="b"/>
            <a:pathLst>
              <a:path w="0" h="151129">
                <a:moveTo>
                  <a:pt x="0" y="15087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430770" y="3645398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430770" y="3494522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235205" y="3590553"/>
            <a:ext cx="0" cy="64135"/>
          </a:xfrm>
          <a:custGeom>
            <a:avLst/>
            <a:gdLst/>
            <a:ahLst/>
            <a:cxnLst/>
            <a:rect l="l" t="t" r="r" b="b"/>
            <a:pathLst>
              <a:path w="0" h="64135">
                <a:moveTo>
                  <a:pt x="0" y="6399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206259" y="36545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206259" y="35905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009122" y="3038846"/>
            <a:ext cx="0" cy="137795"/>
          </a:xfrm>
          <a:custGeom>
            <a:avLst/>
            <a:gdLst/>
            <a:ahLst/>
            <a:cxnLst/>
            <a:rect l="l" t="t" r="r" b="b"/>
            <a:pathLst>
              <a:path w="0" h="137794">
                <a:moveTo>
                  <a:pt x="0" y="13717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980176" y="317602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980176" y="3038846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784601" y="3214125"/>
            <a:ext cx="0" cy="82550"/>
          </a:xfrm>
          <a:custGeom>
            <a:avLst/>
            <a:gdLst/>
            <a:ahLst/>
            <a:cxnLst/>
            <a:rect l="l" t="t" r="r" b="b"/>
            <a:pathLst>
              <a:path w="0" h="82550">
                <a:moveTo>
                  <a:pt x="0" y="8226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755617" y="329639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755617" y="321412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088116" y="1758705"/>
            <a:ext cx="0" cy="3618229"/>
          </a:xfrm>
          <a:custGeom>
            <a:avLst/>
            <a:gdLst/>
            <a:ahLst/>
            <a:cxnLst/>
            <a:rect l="l" t="t" r="r" b="b"/>
            <a:pathLst>
              <a:path w="0" h="3618229">
                <a:moveTo>
                  <a:pt x="0" y="3617966"/>
                </a:moveTo>
                <a:lnTo>
                  <a:pt x="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048492" y="537667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048492" y="5013940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048492" y="465277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048492" y="4291574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048492" y="3928871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048492" y="3567674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048492" y="320650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048492" y="2843774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048492" y="248260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048492" y="2121398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048492" y="175870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088116" y="5376671"/>
            <a:ext cx="7099300" cy="0"/>
          </a:xfrm>
          <a:custGeom>
            <a:avLst/>
            <a:gdLst/>
            <a:ahLst/>
            <a:cxnLst/>
            <a:rect l="l" t="t" r="r" b="b"/>
            <a:pathLst>
              <a:path w="7099300" h="0">
                <a:moveTo>
                  <a:pt x="0" y="0"/>
                </a:moveTo>
                <a:lnTo>
                  <a:pt x="7098811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088116" y="5376671"/>
            <a:ext cx="0" cy="243840"/>
          </a:xfrm>
          <a:custGeom>
            <a:avLst/>
            <a:gdLst/>
            <a:ahLst/>
            <a:cxnLst/>
            <a:rect l="l" t="t" r="r" b="b"/>
            <a:pathLst>
              <a:path w="0" h="243839">
                <a:moveTo>
                  <a:pt x="0" y="0"/>
                </a:moveTo>
                <a:lnTo>
                  <a:pt x="0" y="24382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637522" y="5376671"/>
            <a:ext cx="0" cy="243840"/>
          </a:xfrm>
          <a:custGeom>
            <a:avLst/>
            <a:gdLst/>
            <a:ahLst/>
            <a:cxnLst/>
            <a:rect l="l" t="t" r="r" b="b"/>
            <a:pathLst>
              <a:path w="0" h="243839">
                <a:moveTo>
                  <a:pt x="0" y="0"/>
                </a:moveTo>
                <a:lnTo>
                  <a:pt x="0" y="24382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8186928" y="5376671"/>
            <a:ext cx="0" cy="243840"/>
          </a:xfrm>
          <a:custGeom>
            <a:avLst/>
            <a:gdLst/>
            <a:ahLst/>
            <a:cxnLst/>
            <a:rect l="l" t="t" r="r" b="b"/>
            <a:pathLst>
              <a:path w="0" h="243839">
                <a:moveTo>
                  <a:pt x="0" y="0"/>
                </a:moveTo>
                <a:lnTo>
                  <a:pt x="0" y="24382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088116" y="56204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637522" y="56204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186928" y="5620492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83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720648" y="4924416"/>
            <a:ext cx="264160" cy="533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68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</a:t>
            </a:r>
            <a:r>
              <a:rPr dirty="0" sz="1000">
                <a:latin typeface="Constantia"/>
                <a:cs typeface="Constantia"/>
              </a:rPr>
              <a:t>2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21579" y="4562619"/>
            <a:ext cx="26098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</a:t>
            </a:r>
            <a:r>
              <a:rPr dirty="0" sz="1000" spc="-10">
                <a:latin typeface="Constantia"/>
                <a:cs typeface="Constantia"/>
              </a:rPr>
              <a:t>4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20351" y="4200931"/>
            <a:ext cx="26289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0.60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720946" y="3839093"/>
            <a:ext cx="26225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0.80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49000" y="2030353"/>
            <a:ext cx="235585" cy="16186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1.80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1.</a:t>
            </a:r>
            <a:r>
              <a:rPr dirty="0" sz="1000">
                <a:latin typeface="Constantia"/>
                <a:cs typeface="Constantia"/>
              </a:rPr>
              <a:t>6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14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1.</a:t>
            </a:r>
            <a:r>
              <a:rPr dirty="0" sz="1000">
                <a:latin typeface="Constantia"/>
                <a:cs typeface="Constantia"/>
              </a:rPr>
              <a:t>4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9"/>
              </a:spcBef>
            </a:pPr>
            <a:endParaRPr sz="140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1.</a:t>
            </a:r>
            <a:r>
              <a:rPr dirty="0" sz="1000">
                <a:latin typeface="Constantia"/>
                <a:cs typeface="Constantia"/>
              </a:rPr>
              <a:t>2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8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27643" y="1668552"/>
            <a:ext cx="25654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2</a:t>
            </a:r>
            <a:r>
              <a:rPr dirty="0" sz="1000">
                <a:latin typeface="Constantia"/>
                <a:cs typeface="Constantia"/>
              </a:rPr>
              <a:t>.</a:t>
            </a:r>
            <a:r>
              <a:rPr dirty="0" sz="1000" spc="-5">
                <a:latin typeface="Constantia"/>
                <a:cs typeface="Constantia"/>
              </a:rPr>
              <a:t>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880984" y="5451085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647055" y="5451085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430753" y="5451085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7197077" y="5451085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2649091" y="5696502"/>
            <a:ext cx="42862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193652" y="5696502"/>
            <a:ext cx="4394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60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267066" y="1956583"/>
            <a:ext cx="212725" cy="35153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30"/>
              </a:lnSpc>
            </a:pPr>
            <a:r>
              <a:rPr dirty="0" sz="1400" b="1">
                <a:latin typeface="Symbol"/>
                <a:cs typeface="Symbol"/>
              </a:rPr>
              <a:t>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l</a:t>
            </a:r>
            <a:r>
              <a:rPr dirty="0" sz="1400" b="1">
                <a:latin typeface="Times New Roman"/>
                <a:cs typeface="Times New Roman"/>
              </a:rPr>
              <a:t>es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of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NAD</a:t>
            </a:r>
            <a:r>
              <a:rPr dirty="0" sz="1400" spc="-10" b="1">
                <a:latin typeface="Times New Roman"/>
                <a:cs typeface="Times New Roman"/>
              </a:rPr>
              <a:t>P</a:t>
            </a:r>
            <a:r>
              <a:rPr dirty="0" sz="1400" b="1">
                <a:latin typeface="Times New Roman"/>
                <a:cs typeface="Times New Roman"/>
              </a:rPr>
              <a:t>H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Ox</a:t>
            </a:r>
            <a:r>
              <a:rPr dirty="0" sz="140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dized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/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g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te</a:t>
            </a:r>
            <a:r>
              <a:rPr dirty="0" sz="1400" spc="5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/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389507" y="6097427"/>
            <a:ext cx="2025650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Duration of the</a:t>
            </a:r>
            <a:r>
              <a:rPr dirty="0" sz="1400" spc="-160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Treatment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160526" y="1599581"/>
            <a:ext cx="311721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onstantia"/>
                <a:cs typeface="Constantia"/>
              </a:rPr>
              <a:t>Glutathione </a:t>
            </a:r>
            <a:r>
              <a:rPr dirty="0" sz="1800" spc="-5" b="1">
                <a:latin typeface="Constantia"/>
                <a:cs typeface="Constantia"/>
              </a:rPr>
              <a:t>Reductase</a:t>
            </a:r>
            <a:r>
              <a:rPr dirty="0" sz="1800" spc="285" b="1">
                <a:latin typeface="Constantia"/>
                <a:cs typeface="Constantia"/>
              </a:rPr>
              <a:t> </a:t>
            </a:r>
            <a:r>
              <a:rPr dirty="0" sz="1800" b="1">
                <a:latin typeface="Constantia"/>
                <a:cs typeface="Constantia"/>
              </a:rPr>
              <a:t>(GR)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8186928" y="3817625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8186928" y="4047749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8186928" y="4277875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0" y="68572"/>
                </a:moveTo>
                <a:lnTo>
                  <a:pt x="70098" y="68572"/>
                </a:lnTo>
                <a:lnTo>
                  <a:pt x="70098" y="0"/>
                </a:lnTo>
                <a:lnTo>
                  <a:pt x="0" y="0"/>
                </a:lnTo>
                <a:lnTo>
                  <a:pt x="0" y="68572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8186928" y="4506473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8186928" y="4506473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0" y="70098"/>
                </a:moveTo>
                <a:lnTo>
                  <a:pt x="70098" y="70098"/>
                </a:lnTo>
                <a:lnTo>
                  <a:pt x="70098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8275439" y="3685255"/>
            <a:ext cx="525780" cy="9378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82550">
              <a:lnSpc>
                <a:spcPct val="150700"/>
              </a:lnSpc>
            </a:pPr>
            <a:r>
              <a:rPr dirty="0" sz="1000" spc="-10">
                <a:latin typeface="Constantia"/>
                <a:cs typeface="Constantia"/>
              </a:rPr>
              <a:t>Co</a:t>
            </a:r>
            <a:r>
              <a:rPr dirty="0" sz="1000">
                <a:latin typeface="Constantia"/>
                <a:cs typeface="Constantia"/>
              </a:rPr>
              <a:t>n</a:t>
            </a:r>
            <a:r>
              <a:rPr dirty="0" sz="1000" spc="-10">
                <a:latin typeface="Constantia"/>
                <a:cs typeface="Constantia"/>
              </a:rPr>
              <a:t>tr</a:t>
            </a:r>
            <a:r>
              <a:rPr dirty="0" sz="1000" spc="-5">
                <a:latin typeface="Constantia"/>
                <a:cs typeface="Constantia"/>
              </a:rPr>
              <a:t>ol 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onstantia"/>
                <a:cs typeface="Constantia"/>
              </a:rPr>
              <a:t>SP-S  </a:t>
            </a:r>
            <a:r>
              <a:rPr dirty="0" sz="1000" spc="-5">
                <a:latin typeface="Constantia"/>
                <a:cs typeface="Constantia"/>
              </a:rPr>
              <a:t>AD</a:t>
            </a:r>
            <a:endParaRPr sz="10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1000" spc="-10">
                <a:latin typeface="Constantia"/>
                <a:cs typeface="Constantia"/>
              </a:rPr>
              <a:t>A</a:t>
            </a:r>
            <a:r>
              <a:rPr dirty="0" sz="1000">
                <a:latin typeface="Constantia"/>
                <a:cs typeface="Constantia"/>
              </a:rPr>
              <a:t>D</a:t>
            </a:r>
            <a:r>
              <a:rPr dirty="0" sz="1000" spc="-5">
                <a:latin typeface="Constantia"/>
                <a:cs typeface="Constantia"/>
              </a:rPr>
              <a:t>+S</a:t>
            </a:r>
            <a:r>
              <a:rPr dirty="0" sz="1000">
                <a:latin typeface="Constantia"/>
                <a:cs typeface="Constantia"/>
              </a:rPr>
              <a:t>P</a:t>
            </a:r>
            <a:r>
              <a:rPr dirty="0" sz="1000" spc="-10">
                <a:latin typeface="Constantia"/>
                <a:cs typeface="Constantia"/>
              </a:rPr>
              <a:t>-S</a:t>
            </a:r>
            <a:endParaRPr sz="1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4592" y="126492"/>
            <a:ext cx="8891016" cy="10515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3444" y="106679"/>
            <a:ext cx="8889492" cy="11475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8600" y="152366"/>
            <a:ext cx="8763000" cy="9233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8600" y="152366"/>
            <a:ext cx="8763000" cy="923925"/>
          </a:xfrm>
          <a:prstGeom prst="rect"/>
          <a:ln w="9525">
            <a:solidFill>
              <a:srgbClr val="055092"/>
            </a:solidFill>
          </a:ln>
        </p:spPr>
        <p:txBody>
          <a:bodyPr wrap="square" lIns="0" tIns="25400" rIns="0" bIns="0" rtlCol="0" vert="horz">
            <a:spAutoFit/>
          </a:bodyPr>
          <a:lstStyle/>
          <a:p>
            <a:pPr marL="1113790" marR="216535" indent="-975994">
              <a:lnSpc>
                <a:spcPct val="100000"/>
              </a:lnSpc>
              <a:spcBef>
                <a:spcPts val="200"/>
              </a:spcBef>
            </a:pPr>
            <a:r>
              <a:rPr dirty="0" sz="1800" spc="-10" b="1">
                <a:solidFill>
                  <a:srgbClr val="003200"/>
                </a:solidFill>
                <a:latin typeface="Calibri"/>
                <a:cs typeface="Calibri"/>
              </a:rPr>
              <a:t>Graph </a:t>
            </a:r>
            <a:r>
              <a:rPr dirty="0" sz="1800" b="1">
                <a:latin typeface="Calibri"/>
                <a:cs typeface="Calibri"/>
              </a:rPr>
              <a:t>-8 </a:t>
            </a:r>
            <a:r>
              <a:rPr dirty="0" sz="1800" b="1">
                <a:latin typeface="Calibri"/>
                <a:cs typeface="Calibri"/>
              </a:rPr>
              <a:t>: </a:t>
            </a:r>
            <a:r>
              <a:rPr dirty="0" sz="1800" spc="-10"/>
              <a:t>Graphical </a:t>
            </a:r>
            <a:r>
              <a:rPr dirty="0" sz="1800" spc="-10"/>
              <a:t>representation </a:t>
            </a:r>
            <a:r>
              <a:rPr dirty="0" sz="1800" spc="-5"/>
              <a:t>of </a:t>
            </a:r>
            <a:r>
              <a:rPr dirty="0" sz="1800" spc="-5" b="1">
                <a:latin typeface="Calibri"/>
                <a:cs typeface="Calibri"/>
              </a:rPr>
              <a:t>LPO </a:t>
            </a:r>
            <a:r>
              <a:rPr dirty="0" sz="1800" spc="-5" b="1">
                <a:latin typeface="Calibri"/>
                <a:cs typeface="Calibri"/>
              </a:rPr>
              <a:t>levels </a:t>
            </a:r>
            <a:r>
              <a:rPr dirty="0" sz="1800" b="1">
                <a:latin typeface="Calibri"/>
                <a:cs typeface="Calibri"/>
              </a:rPr>
              <a:t>(µ </a:t>
            </a:r>
            <a:r>
              <a:rPr dirty="0" sz="1800" spc="-5" b="1">
                <a:latin typeface="Calibri"/>
                <a:cs typeface="Calibri"/>
              </a:rPr>
              <a:t>moles </a:t>
            </a:r>
            <a:r>
              <a:rPr dirty="0" sz="1800" b="1">
                <a:latin typeface="Calibri"/>
                <a:cs typeface="Calibri"/>
              </a:rPr>
              <a:t>of </a:t>
            </a:r>
            <a:r>
              <a:rPr dirty="0" sz="1800" spc="-15" b="1">
                <a:latin typeface="Calibri"/>
                <a:cs typeface="Calibri"/>
              </a:rPr>
              <a:t>MDA </a:t>
            </a:r>
            <a:r>
              <a:rPr dirty="0" sz="1800" spc="-5" b="1">
                <a:latin typeface="Calibri"/>
                <a:cs typeface="Calibri"/>
              </a:rPr>
              <a:t>formed </a:t>
            </a:r>
            <a:r>
              <a:rPr dirty="0" sz="1800" b="1">
                <a:latin typeface="Calibri"/>
                <a:cs typeface="Calibri"/>
              </a:rPr>
              <a:t>/ </a:t>
            </a:r>
            <a:r>
              <a:rPr dirty="0" sz="1800" b="1">
                <a:latin typeface="Calibri"/>
                <a:cs typeface="Calibri"/>
              </a:rPr>
              <a:t>g </a:t>
            </a:r>
            <a:r>
              <a:rPr dirty="0" sz="1800" b="1">
                <a:latin typeface="Calibri"/>
                <a:cs typeface="Calibri"/>
              </a:rPr>
              <a:t>tissue </a:t>
            </a:r>
            <a:r>
              <a:rPr dirty="0" sz="1800" b="1">
                <a:latin typeface="Calibri"/>
                <a:cs typeface="Calibri"/>
              </a:rPr>
              <a:t>/ </a:t>
            </a:r>
            <a:r>
              <a:rPr dirty="0" sz="1800" spc="-5" b="1">
                <a:latin typeface="Calibri"/>
                <a:cs typeface="Calibri"/>
              </a:rPr>
              <a:t>hr)  </a:t>
            </a:r>
            <a:r>
              <a:rPr dirty="0" sz="1800" spc="-5"/>
              <a:t>in </a:t>
            </a:r>
            <a:r>
              <a:rPr dirty="0" sz="1800" spc="-10"/>
              <a:t>Cerebral </a:t>
            </a:r>
            <a:r>
              <a:rPr dirty="0" sz="1800" spc="-15"/>
              <a:t>cortex </a:t>
            </a:r>
            <a:r>
              <a:rPr dirty="0" sz="1800" spc="-5"/>
              <a:t>(CC) </a:t>
            </a:r>
            <a:r>
              <a:rPr dirty="0" sz="1800"/>
              <a:t>and </a:t>
            </a:r>
            <a:r>
              <a:rPr dirty="0" sz="1800" spc="-5"/>
              <a:t>Hippocampus </a:t>
            </a:r>
            <a:r>
              <a:rPr dirty="0" sz="1800" spc="-10"/>
              <a:t>(HC) </a:t>
            </a:r>
            <a:r>
              <a:rPr dirty="0" sz="1800" spc="-10"/>
              <a:t>brain </a:t>
            </a:r>
            <a:r>
              <a:rPr dirty="0" sz="1800" spc="-10"/>
              <a:t>regions </a:t>
            </a:r>
            <a:r>
              <a:rPr dirty="0" sz="1800" spc="-5"/>
              <a:t>of </a:t>
            </a:r>
            <a:r>
              <a:rPr dirty="0" sz="1800" spc="-15"/>
              <a:t>control </a:t>
            </a:r>
            <a:r>
              <a:rPr dirty="0" sz="1800"/>
              <a:t>and  </a:t>
            </a:r>
            <a:r>
              <a:rPr dirty="0" sz="1800" spc="-10"/>
              <a:t>Experimental </a:t>
            </a:r>
            <a:r>
              <a:rPr dirty="0" sz="1800" spc="-10"/>
              <a:t>groups </a:t>
            </a:r>
            <a:r>
              <a:rPr dirty="0" sz="1800" spc="-5"/>
              <a:t>of</a:t>
            </a:r>
            <a:r>
              <a:rPr dirty="0" sz="1800"/>
              <a:t> </a:t>
            </a:r>
            <a:r>
              <a:rPr dirty="0" sz="1800" spc="-10"/>
              <a:t>rats.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80753" y="3496046"/>
            <a:ext cx="317500" cy="1946275"/>
          </a:xfrm>
          <a:custGeom>
            <a:avLst/>
            <a:gdLst/>
            <a:ahLst/>
            <a:cxnLst/>
            <a:rect l="l" t="t" r="r" b="b"/>
            <a:pathLst>
              <a:path w="317500" h="1946275">
                <a:moveTo>
                  <a:pt x="316963" y="0"/>
                </a:moveTo>
                <a:lnTo>
                  <a:pt x="0" y="0"/>
                </a:lnTo>
                <a:lnTo>
                  <a:pt x="0" y="1946148"/>
                </a:lnTo>
                <a:lnTo>
                  <a:pt x="316963" y="1946148"/>
                </a:lnTo>
                <a:lnTo>
                  <a:pt x="316963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24200" y="3403101"/>
            <a:ext cx="317500" cy="2039620"/>
          </a:xfrm>
          <a:custGeom>
            <a:avLst/>
            <a:gdLst/>
            <a:ahLst/>
            <a:cxnLst/>
            <a:rect l="l" t="t" r="r" b="b"/>
            <a:pathLst>
              <a:path w="317500" h="2039620">
                <a:moveTo>
                  <a:pt x="317001" y="0"/>
                </a:moveTo>
                <a:lnTo>
                  <a:pt x="0" y="0"/>
                </a:lnTo>
                <a:lnTo>
                  <a:pt x="0" y="2039092"/>
                </a:lnTo>
                <a:lnTo>
                  <a:pt x="317001" y="2039092"/>
                </a:lnTo>
                <a:lnTo>
                  <a:pt x="317001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867646" y="3057153"/>
            <a:ext cx="317500" cy="2385060"/>
          </a:xfrm>
          <a:custGeom>
            <a:avLst/>
            <a:gdLst/>
            <a:ahLst/>
            <a:cxnLst/>
            <a:rect l="l" t="t" r="r" b="b"/>
            <a:pathLst>
              <a:path w="317500" h="2385060">
                <a:moveTo>
                  <a:pt x="317001" y="0"/>
                </a:moveTo>
                <a:lnTo>
                  <a:pt x="0" y="0"/>
                </a:lnTo>
                <a:lnTo>
                  <a:pt x="0" y="2385040"/>
                </a:lnTo>
                <a:lnTo>
                  <a:pt x="317001" y="2385040"/>
                </a:lnTo>
                <a:lnTo>
                  <a:pt x="317001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611092" y="3130305"/>
            <a:ext cx="317500" cy="2312035"/>
          </a:xfrm>
          <a:custGeom>
            <a:avLst/>
            <a:gdLst/>
            <a:ahLst/>
            <a:cxnLst/>
            <a:rect l="l" t="t" r="r" b="b"/>
            <a:pathLst>
              <a:path w="317500" h="2312035">
                <a:moveTo>
                  <a:pt x="317001" y="0"/>
                </a:moveTo>
                <a:lnTo>
                  <a:pt x="0" y="0"/>
                </a:lnTo>
                <a:lnTo>
                  <a:pt x="0" y="2311888"/>
                </a:lnTo>
                <a:lnTo>
                  <a:pt x="317001" y="2311888"/>
                </a:lnTo>
                <a:lnTo>
                  <a:pt x="317001" y="0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97716" y="3930405"/>
            <a:ext cx="317500" cy="1511935"/>
          </a:xfrm>
          <a:custGeom>
            <a:avLst/>
            <a:gdLst/>
            <a:ahLst/>
            <a:cxnLst/>
            <a:rect l="l" t="t" r="r" b="b"/>
            <a:pathLst>
              <a:path w="317500" h="1511935">
                <a:moveTo>
                  <a:pt x="317011" y="0"/>
                </a:moveTo>
                <a:lnTo>
                  <a:pt x="0" y="0"/>
                </a:lnTo>
                <a:lnTo>
                  <a:pt x="0" y="1511788"/>
                </a:lnTo>
                <a:lnTo>
                  <a:pt x="317011" y="1511788"/>
                </a:lnTo>
                <a:lnTo>
                  <a:pt x="31701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41201" y="3808476"/>
            <a:ext cx="317500" cy="1633855"/>
          </a:xfrm>
          <a:custGeom>
            <a:avLst/>
            <a:gdLst/>
            <a:ahLst/>
            <a:cxnLst/>
            <a:rect l="l" t="t" r="r" b="b"/>
            <a:pathLst>
              <a:path w="317500" h="1633854">
                <a:moveTo>
                  <a:pt x="316972" y="0"/>
                </a:moveTo>
                <a:lnTo>
                  <a:pt x="0" y="0"/>
                </a:lnTo>
                <a:lnTo>
                  <a:pt x="0" y="1633718"/>
                </a:lnTo>
                <a:lnTo>
                  <a:pt x="316972" y="1633718"/>
                </a:lnTo>
                <a:lnTo>
                  <a:pt x="31697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84647" y="3991346"/>
            <a:ext cx="317500" cy="1450975"/>
          </a:xfrm>
          <a:custGeom>
            <a:avLst/>
            <a:gdLst/>
            <a:ahLst/>
            <a:cxnLst/>
            <a:rect l="l" t="t" r="r" b="b"/>
            <a:pathLst>
              <a:path w="317500" h="1450975">
                <a:moveTo>
                  <a:pt x="317011" y="0"/>
                </a:moveTo>
                <a:lnTo>
                  <a:pt x="0" y="0"/>
                </a:lnTo>
                <a:lnTo>
                  <a:pt x="0" y="1450848"/>
                </a:lnTo>
                <a:lnTo>
                  <a:pt x="317011" y="1450848"/>
                </a:lnTo>
                <a:lnTo>
                  <a:pt x="31701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928094" y="4236729"/>
            <a:ext cx="317500" cy="1205865"/>
          </a:xfrm>
          <a:custGeom>
            <a:avLst/>
            <a:gdLst/>
            <a:ahLst/>
            <a:cxnLst/>
            <a:rect l="l" t="t" r="r" b="b"/>
            <a:pathLst>
              <a:path w="317500" h="1205864">
                <a:moveTo>
                  <a:pt x="317011" y="0"/>
                </a:moveTo>
                <a:lnTo>
                  <a:pt x="0" y="0"/>
                </a:lnTo>
                <a:lnTo>
                  <a:pt x="0" y="1205464"/>
                </a:lnTo>
                <a:lnTo>
                  <a:pt x="317011" y="1205464"/>
                </a:lnTo>
                <a:lnTo>
                  <a:pt x="317011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014727" y="2423140"/>
            <a:ext cx="317500" cy="3019425"/>
          </a:xfrm>
          <a:custGeom>
            <a:avLst/>
            <a:gdLst/>
            <a:ahLst/>
            <a:cxnLst/>
            <a:rect l="l" t="t" r="r" b="b"/>
            <a:pathLst>
              <a:path w="317500" h="3019425">
                <a:moveTo>
                  <a:pt x="317001" y="0"/>
                </a:moveTo>
                <a:lnTo>
                  <a:pt x="0" y="0"/>
                </a:lnTo>
                <a:lnTo>
                  <a:pt x="0" y="3019053"/>
                </a:lnTo>
                <a:lnTo>
                  <a:pt x="317001" y="3019053"/>
                </a:lnTo>
                <a:lnTo>
                  <a:pt x="317001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58174" y="2528325"/>
            <a:ext cx="317500" cy="2914015"/>
          </a:xfrm>
          <a:custGeom>
            <a:avLst/>
            <a:gdLst/>
            <a:ahLst/>
            <a:cxnLst/>
            <a:rect l="l" t="t" r="r" b="b"/>
            <a:pathLst>
              <a:path w="317500" h="2914015">
                <a:moveTo>
                  <a:pt x="317001" y="0"/>
                </a:moveTo>
                <a:lnTo>
                  <a:pt x="0" y="0"/>
                </a:lnTo>
                <a:lnTo>
                  <a:pt x="0" y="2913868"/>
                </a:lnTo>
                <a:lnTo>
                  <a:pt x="317001" y="2913868"/>
                </a:lnTo>
                <a:lnTo>
                  <a:pt x="317001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501659" y="2275322"/>
            <a:ext cx="317500" cy="3167380"/>
          </a:xfrm>
          <a:custGeom>
            <a:avLst/>
            <a:gdLst/>
            <a:ahLst/>
            <a:cxnLst/>
            <a:rect l="l" t="t" r="r" b="b"/>
            <a:pathLst>
              <a:path w="317500" h="3167379">
                <a:moveTo>
                  <a:pt x="316963" y="0"/>
                </a:moveTo>
                <a:lnTo>
                  <a:pt x="0" y="0"/>
                </a:lnTo>
                <a:lnTo>
                  <a:pt x="0" y="3166871"/>
                </a:lnTo>
                <a:lnTo>
                  <a:pt x="316963" y="3166871"/>
                </a:lnTo>
                <a:lnTo>
                  <a:pt x="316963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45105" y="2365248"/>
            <a:ext cx="317500" cy="3077210"/>
          </a:xfrm>
          <a:custGeom>
            <a:avLst/>
            <a:gdLst/>
            <a:ahLst/>
            <a:cxnLst/>
            <a:rect l="l" t="t" r="r" b="b"/>
            <a:pathLst>
              <a:path w="317500" h="3077210">
                <a:moveTo>
                  <a:pt x="317001" y="0"/>
                </a:moveTo>
                <a:lnTo>
                  <a:pt x="0" y="0"/>
                </a:lnTo>
                <a:lnTo>
                  <a:pt x="0" y="3076946"/>
                </a:lnTo>
                <a:lnTo>
                  <a:pt x="317001" y="3076946"/>
                </a:lnTo>
                <a:lnTo>
                  <a:pt x="317001" y="0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31729" y="3134877"/>
            <a:ext cx="317500" cy="2307590"/>
          </a:xfrm>
          <a:custGeom>
            <a:avLst/>
            <a:gdLst/>
            <a:ahLst/>
            <a:cxnLst/>
            <a:rect l="l" t="t" r="r" b="b"/>
            <a:pathLst>
              <a:path w="317500" h="2307590">
                <a:moveTo>
                  <a:pt x="0" y="2307316"/>
                </a:moveTo>
                <a:lnTo>
                  <a:pt x="316966" y="2307316"/>
                </a:lnTo>
                <a:lnTo>
                  <a:pt x="316966" y="0"/>
                </a:lnTo>
                <a:lnTo>
                  <a:pt x="0" y="0"/>
                </a:lnTo>
                <a:lnTo>
                  <a:pt x="0" y="2307316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31729" y="3134877"/>
            <a:ext cx="317500" cy="2307590"/>
          </a:xfrm>
          <a:custGeom>
            <a:avLst/>
            <a:gdLst/>
            <a:ahLst/>
            <a:cxnLst/>
            <a:rect l="l" t="t" r="r" b="b"/>
            <a:pathLst>
              <a:path w="317500" h="2307590">
                <a:moveTo>
                  <a:pt x="0" y="2307316"/>
                </a:moveTo>
                <a:lnTo>
                  <a:pt x="316966" y="2307316"/>
                </a:lnTo>
                <a:lnTo>
                  <a:pt x="316966" y="0"/>
                </a:lnTo>
                <a:lnTo>
                  <a:pt x="0" y="0"/>
                </a:lnTo>
                <a:lnTo>
                  <a:pt x="0" y="2307316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75176" y="3160766"/>
            <a:ext cx="317500" cy="2281555"/>
          </a:xfrm>
          <a:custGeom>
            <a:avLst/>
            <a:gdLst/>
            <a:ahLst/>
            <a:cxnLst/>
            <a:rect l="l" t="t" r="r" b="b"/>
            <a:pathLst>
              <a:path w="317500" h="2281554">
                <a:moveTo>
                  <a:pt x="0" y="2281428"/>
                </a:moveTo>
                <a:lnTo>
                  <a:pt x="317004" y="2281428"/>
                </a:lnTo>
                <a:lnTo>
                  <a:pt x="317004" y="0"/>
                </a:lnTo>
                <a:lnTo>
                  <a:pt x="0" y="0"/>
                </a:lnTo>
                <a:lnTo>
                  <a:pt x="0" y="228142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75176" y="3160766"/>
            <a:ext cx="317500" cy="2281555"/>
          </a:xfrm>
          <a:custGeom>
            <a:avLst/>
            <a:gdLst/>
            <a:ahLst/>
            <a:cxnLst/>
            <a:rect l="l" t="t" r="r" b="b"/>
            <a:pathLst>
              <a:path w="317500" h="2281554">
                <a:moveTo>
                  <a:pt x="0" y="2281428"/>
                </a:moveTo>
                <a:lnTo>
                  <a:pt x="317004" y="2281428"/>
                </a:lnTo>
                <a:lnTo>
                  <a:pt x="317004" y="0"/>
                </a:lnTo>
                <a:lnTo>
                  <a:pt x="0" y="0"/>
                </a:lnTo>
                <a:lnTo>
                  <a:pt x="0" y="228142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818622" y="3201923"/>
            <a:ext cx="317500" cy="2240280"/>
          </a:xfrm>
          <a:custGeom>
            <a:avLst/>
            <a:gdLst/>
            <a:ahLst/>
            <a:cxnLst/>
            <a:rect l="l" t="t" r="r" b="b"/>
            <a:pathLst>
              <a:path w="317500" h="2240279">
                <a:moveTo>
                  <a:pt x="0" y="2240270"/>
                </a:moveTo>
                <a:lnTo>
                  <a:pt x="317004" y="2240270"/>
                </a:lnTo>
                <a:lnTo>
                  <a:pt x="317004" y="0"/>
                </a:lnTo>
                <a:lnTo>
                  <a:pt x="0" y="0"/>
                </a:lnTo>
                <a:lnTo>
                  <a:pt x="0" y="224027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18622" y="3201923"/>
            <a:ext cx="317500" cy="2240280"/>
          </a:xfrm>
          <a:custGeom>
            <a:avLst/>
            <a:gdLst/>
            <a:ahLst/>
            <a:cxnLst/>
            <a:rect l="l" t="t" r="r" b="b"/>
            <a:pathLst>
              <a:path w="317500" h="2240279">
                <a:moveTo>
                  <a:pt x="0" y="2240270"/>
                </a:moveTo>
                <a:lnTo>
                  <a:pt x="317004" y="2240270"/>
                </a:lnTo>
                <a:lnTo>
                  <a:pt x="317004" y="0"/>
                </a:lnTo>
                <a:lnTo>
                  <a:pt x="0" y="0"/>
                </a:lnTo>
                <a:lnTo>
                  <a:pt x="0" y="2240270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562107" y="3278123"/>
            <a:ext cx="317500" cy="2164080"/>
          </a:xfrm>
          <a:custGeom>
            <a:avLst/>
            <a:gdLst/>
            <a:ahLst/>
            <a:cxnLst/>
            <a:rect l="l" t="t" r="r" b="b"/>
            <a:pathLst>
              <a:path w="317500" h="2164079">
                <a:moveTo>
                  <a:pt x="0" y="2164070"/>
                </a:moveTo>
                <a:lnTo>
                  <a:pt x="316966" y="2164070"/>
                </a:lnTo>
                <a:lnTo>
                  <a:pt x="316966" y="0"/>
                </a:lnTo>
                <a:lnTo>
                  <a:pt x="0" y="0"/>
                </a:lnTo>
                <a:lnTo>
                  <a:pt x="0" y="2164070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562107" y="3278123"/>
            <a:ext cx="317500" cy="2164080"/>
          </a:xfrm>
          <a:custGeom>
            <a:avLst/>
            <a:gdLst/>
            <a:ahLst/>
            <a:cxnLst/>
            <a:rect l="l" t="t" r="r" b="b"/>
            <a:pathLst>
              <a:path w="317500" h="2164079">
                <a:moveTo>
                  <a:pt x="0" y="2164070"/>
                </a:moveTo>
                <a:lnTo>
                  <a:pt x="316966" y="2164070"/>
                </a:lnTo>
                <a:lnTo>
                  <a:pt x="316966" y="0"/>
                </a:lnTo>
                <a:lnTo>
                  <a:pt x="0" y="0"/>
                </a:lnTo>
                <a:lnTo>
                  <a:pt x="0" y="2164070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39259" y="3464052"/>
            <a:ext cx="0" cy="62865"/>
          </a:xfrm>
          <a:custGeom>
            <a:avLst/>
            <a:gdLst/>
            <a:ahLst/>
            <a:cxnLst/>
            <a:rect l="l" t="t" r="r" b="b"/>
            <a:pathLst>
              <a:path w="0" h="62864">
                <a:moveTo>
                  <a:pt x="0" y="6246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511798" y="35265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511798" y="34640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282705" y="3352800"/>
            <a:ext cx="0" cy="102235"/>
          </a:xfrm>
          <a:custGeom>
            <a:avLst/>
            <a:gdLst/>
            <a:ahLst/>
            <a:cxnLst/>
            <a:rect l="l" t="t" r="r" b="b"/>
            <a:pathLst>
              <a:path w="0" h="102235">
                <a:moveTo>
                  <a:pt x="0" y="10209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255283" y="345489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255283" y="335280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026152" y="3012948"/>
            <a:ext cx="0" cy="88900"/>
          </a:xfrm>
          <a:custGeom>
            <a:avLst/>
            <a:gdLst/>
            <a:ahLst/>
            <a:cxnLst/>
            <a:rect l="l" t="t" r="r" b="b"/>
            <a:pathLst>
              <a:path w="0" h="88900">
                <a:moveTo>
                  <a:pt x="0" y="8841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998729" y="31013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98729" y="301294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769598" y="3051048"/>
            <a:ext cx="0" cy="160020"/>
          </a:xfrm>
          <a:custGeom>
            <a:avLst/>
            <a:gdLst/>
            <a:ahLst/>
            <a:cxnLst/>
            <a:rect l="l" t="t" r="r" b="b"/>
            <a:pathLst>
              <a:path w="0" h="160019">
                <a:moveTo>
                  <a:pt x="0" y="160029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742176" y="32110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742176" y="3051048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56222" y="3883152"/>
            <a:ext cx="0" cy="94615"/>
          </a:xfrm>
          <a:custGeom>
            <a:avLst/>
            <a:gdLst/>
            <a:ahLst/>
            <a:cxnLst/>
            <a:rect l="l" t="t" r="r" b="b"/>
            <a:pathLst>
              <a:path w="0" h="94614">
                <a:moveTo>
                  <a:pt x="0" y="9450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28800" y="397765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28800" y="38831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99707" y="3797798"/>
            <a:ext cx="0" cy="21590"/>
          </a:xfrm>
          <a:custGeom>
            <a:avLst/>
            <a:gdLst/>
            <a:ahLst/>
            <a:cxnLst/>
            <a:rect l="l" t="t" r="r" b="b"/>
            <a:pathLst>
              <a:path w="0" h="21589">
                <a:moveTo>
                  <a:pt x="0" y="2135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572246" y="38191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572246" y="379779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343153" y="3931929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11887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315692" y="4050801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315692" y="393192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086600" y="4197105"/>
            <a:ext cx="0" cy="79375"/>
          </a:xfrm>
          <a:custGeom>
            <a:avLst/>
            <a:gdLst/>
            <a:ahLst/>
            <a:cxnLst/>
            <a:rect l="l" t="t" r="r" b="b"/>
            <a:pathLst>
              <a:path w="0" h="79375">
                <a:moveTo>
                  <a:pt x="0" y="7924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059177" y="42763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059177" y="419710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73223" y="2371353"/>
            <a:ext cx="0" cy="104139"/>
          </a:xfrm>
          <a:custGeom>
            <a:avLst/>
            <a:gdLst/>
            <a:ahLst/>
            <a:cxnLst/>
            <a:rect l="l" t="t" r="r" b="b"/>
            <a:pathLst>
              <a:path w="0" h="104139">
                <a:moveTo>
                  <a:pt x="0" y="10362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145801" y="24749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145801" y="23713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916670" y="2368305"/>
            <a:ext cx="0" cy="320040"/>
          </a:xfrm>
          <a:custGeom>
            <a:avLst/>
            <a:gdLst/>
            <a:ahLst/>
            <a:cxnLst/>
            <a:rect l="l" t="t" r="r" b="b"/>
            <a:pathLst>
              <a:path w="0" h="320039">
                <a:moveTo>
                  <a:pt x="0" y="32001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889247" y="26883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889247" y="236830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660116" y="2217429"/>
            <a:ext cx="0" cy="117475"/>
          </a:xfrm>
          <a:custGeom>
            <a:avLst/>
            <a:gdLst/>
            <a:ahLst/>
            <a:cxnLst/>
            <a:rect l="l" t="t" r="r" b="b"/>
            <a:pathLst>
              <a:path w="0" h="117475">
                <a:moveTo>
                  <a:pt x="0" y="11734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632694" y="233477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632694" y="221742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403601" y="2269216"/>
            <a:ext cx="0" cy="190500"/>
          </a:xfrm>
          <a:custGeom>
            <a:avLst/>
            <a:gdLst/>
            <a:ahLst/>
            <a:cxnLst/>
            <a:rect l="l" t="t" r="r" b="b"/>
            <a:pathLst>
              <a:path w="0" h="190500">
                <a:moveTo>
                  <a:pt x="0" y="19050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376141" y="24597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376141" y="226921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4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490225" y="3048000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19">
                <a:moveTo>
                  <a:pt x="0" y="17219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462774" y="322019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462774" y="304800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9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233671" y="3093729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13256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206259" y="322629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206259" y="3093729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977128" y="3057153"/>
            <a:ext cx="0" cy="288290"/>
          </a:xfrm>
          <a:custGeom>
            <a:avLst/>
            <a:gdLst/>
            <a:ahLst/>
            <a:cxnLst/>
            <a:rect l="l" t="t" r="r" b="b"/>
            <a:pathLst>
              <a:path w="0" h="288289">
                <a:moveTo>
                  <a:pt x="0" y="28801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949705" y="3345170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949705" y="3057153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68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720574" y="3211077"/>
            <a:ext cx="0" cy="134620"/>
          </a:xfrm>
          <a:custGeom>
            <a:avLst/>
            <a:gdLst/>
            <a:ahLst/>
            <a:cxnLst/>
            <a:rect l="l" t="t" r="r" b="b"/>
            <a:pathLst>
              <a:path w="0" h="134620">
                <a:moveTo>
                  <a:pt x="0" y="13409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691628" y="334517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7691628" y="321107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3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144524" y="1903476"/>
            <a:ext cx="0" cy="3538854"/>
          </a:xfrm>
          <a:custGeom>
            <a:avLst/>
            <a:gdLst/>
            <a:ahLst/>
            <a:cxnLst/>
            <a:rect l="l" t="t" r="r" b="b"/>
            <a:pathLst>
              <a:path w="0" h="3538854">
                <a:moveTo>
                  <a:pt x="0" y="3538718"/>
                </a:moveTo>
                <a:lnTo>
                  <a:pt x="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103375" y="5442194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103375" y="4998729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103375" y="4556740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103375" y="4114800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103375" y="3672859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103375" y="3230870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103375" y="2787405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103375" y="2345416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03375" y="1903476"/>
            <a:ext cx="41275" cy="0"/>
          </a:xfrm>
          <a:custGeom>
            <a:avLst/>
            <a:gdLst/>
            <a:ahLst/>
            <a:cxnLst/>
            <a:rect l="l" t="t" r="r" b="b"/>
            <a:pathLst>
              <a:path w="41275" h="0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144524" y="5442194"/>
            <a:ext cx="6972300" cy="0"/>
          </a:xfrm>
          <a:custGeom>
            <a:avLst/>
            <a:gdLst/>
            <a:ahLst/>
            <a:cxnLst/>
            <a:rect l="l" t="t" r="r" b="b"/>
            <a:pathLst>
              <a:path w="6972300" h="0">
                <a:moveTo>
                  <a:pt x="0" y="0"/>
                </a:moveTo>
                <a:lnTo>
                  <a:pt x="6972300" y="0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144524" y="5442194"/>
            <a:ext cx="0" cy="244475"/>
          </a:xfrm>
          <a:custGeom>
            <a:avLst/>
            <a:gdLst/>
            <a:ahLst/>
            <a:cxnLst/>
            <a:rect l="l" t="t" r="r" b="b"/>
            <a:pathLst>
              <a:path w="0" h="244475">
                <a:moveTo>
                  <a:pt x="0" y="0"/>
                </a:moveTo>
                <a:lnTo>
                  <a:pt x="0" y="243859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629892" y="5442194"/>
            <a:ext cx="0" cy="244475"/>
          </a:xfrm>
          <a:custGeom>
            <a:avLst/>
            <a:gdLst/>
            <a:ahLst/>
            <a:cxnLst/>
            <a:rect l="l" t="t" r="r" b="b"/>
            <a:pathLst>
              <a:path w="0" h="244475">
                <a:moveTo>
                  <a:pt x="0" y="0"/>
                </a:moveTo>
                <a:lnTo>
                  <a:pt x="0" y="243859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116823" y="5442194"/>
            <a:ext cx="0" cy="244475"/>
          </a:xfrm>
          <a:custGeom>
            <a:avLst/>
            <a:gdLst/>
            <a:ahLst/>
            <a:cxnLst/>
            <a:rect l="l" t="t" r="r" b="b"/>
            <a:pathLst>
              <a:path w="0" h="244475">
                <a:moveTo>
                  <a:pt x="0" y="0"/>
                </a:moveTo>
                <a:lnTo>
                  <a:pt x="0" y="243859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144524" y="5686053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2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629892" y="5686053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2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8116823" y="5686053"/>
            <a:ext cx="0" cy="245745"/>
          </a:xfrm>
          <a:custGeom>
            <a:avLst/>
            <a:gdLst/>
            <a:ahLst/>
            <a:cxnLst/>
            <a:rect l="l" t="t" r="r" b="b"/>
            <a:pathLst>
              <a:path w="0" h="245745">
                <a:moveTo>
                  <a:pt x="0" y="0"/>
                </a:moveTo>
                <a:lnTo>
                  <a:pt x="0" y="245342"/>
                </a:lnTo>
              </a:path>
            </a:pathLst>
          </a:custGeom>
          <a:ln w="9144">
            <a:solidFill>
              <a:srgbClr val="62626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 txBox="1"/>
          <p:nvPr/>
        </p:nvSpPr>
        <p:spPr>
          <a:xfrm>
            <a:off x="776719" y="3582182"/>
            <a:ext cx="26098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4</a:t>
            </a:r>
            <a:r>
              <a:rPr dirty="0" sz="1000">
                <a:latin typeface="Constantia"/>
                <a:cs typeface="Constantia"/>
              </a:rPr>
              <a:t>.</a:t>
            </a:r>
            <a:r>
              <a:rPr dirty="0" sz="1000" spc="-15">
                <a:latin typeface="Constantia"/>
                <a:cs typeface="Constantia"/>
              </a:rPr>
              <a:t>0</a:t>
            </a:r>
            <a:r>
              <a:rPr dirty="0" sz="1000" spc="-5">
                <a:latin typeface="Constantia"/>
                <a:cs typeface="Constantia"/>
              </a:rPr>
              <a:t>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83752" y="3139568"/>
            <a:ext cx="25527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Constantia"/>
                <a:cs typeface="Constantia"/>
              </a:rPr>
              <a:t>5</a:t>
            </a:r>
            <a:r>
              <a:rPr dirty="0" sz="1000" spc="-5">
                <a:latin typeface="Constantia"/>
                <a:cs typeface="Constantia"/>
              </a:rPr>
              <a:t>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75529" y="1812806"/>
            <a:ext cx="264160" cy="1056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8.00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"/>
              </a:spcBef>
            </a:pPr>
            <a:endParaRPr sz="95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7</a:t>
            </a:r>
            <a:r>
              <a:rPr dirty="0" sz="1000">
                <a:latin typeface="Constantia"/>
                <a:cs typeface="Constantia"/>
              </a:rPr>
              <a:t>.</a:t>
            </a:r>
            <a:r>
              <a:rPr dirty="0" sz="1000" spc="-5">
                <a:latin typeface="Constantia"/>
                <a:cs typeface="Constantia"/>
              </a:rPr>
              <a:t>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6.00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920349" y="5516383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3655305" y="5516383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407532" y="5516383"/>
            <a:ext cx="19050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142450" y="5516383"/>
            <a:ext cx="20891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HC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672823" y="5761726"/>
            <a:ext cx="42862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30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154913" y="5761726"/>
            <a:ext cx="4394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60</a:t>
            </a:r>
            <a:r>
              <a:rPr dirty="0" sz="1000" spc="-80">
                <a:latin typeface="Constantia"/>
                <a:cs typeface="Constantia"/>
              </a:rPr>
              <a:t> </a:t>
            </a:r>
            <a:r>
              <a:rPr dirty="0" sz="1000" spc="-10">
                <a:latin typeface="Constantia"/>
                <a:cs typeface="Constantia"/>
              </a:rPr>
              <a:t>days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66100" y="2338521"/>
            <a:ext cx="203835" cy="28682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465"/>
              </a:lnSpc>
            </a:pPr>
            <a:r>
              <a:rPr dirty="0" sz="1400" b="1">
                <a:latin typeface="Times New Roman"/>
                <a:cs typeface="Times New Roman"/>
              </a:rPr>
              <a:t>µ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l</a:t>
            </a:r>
            <a:r>
              <a:rPr dirty="0" sz="1400" b="1">
                <a:latin typeface="Times New Roman"/>
                <a:cs typeface="Times New Roman"/>
              </a:rPr>
              <a:t>es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of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M</a:t>
            </a:r>
            <a:r>
              <a:rPr dirty="0" sz="1400" spc="-10" b="1">
                <a:latin typeface="Times New Roman"/>
                <a:cs typeface="Times New Roman"/>
              </a:rPr>
              <a:t>D</a:t>
            </a:r>
            <a:r>
              <a:rPr dirty="0" sz="1400" b="1">
                <a:latin typeface="Times New Roman"/>
                <a:cs typeface="Times New Roman"/>
              </a:rPr>
              <a:t>A</a:t>
            </a:r>
            <a:r>
              <a:rPr dirty="0" sz="1400" spc="-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for</a:t>
            </a:r>
            <a:r>
              <a:rPr dirty="0" sz="1400" spc="-15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ed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/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g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ti</a:t>
            </a:r>
            <a:r>
              <a:rPr dirty="0" sz="1400" b="1">
                <a:latin typeface="Times New Roman"/>
                <a:cs typeface="Times New Roman"/>
              </a:rPr>
              <a:t>ss</a:t>
            </a:r>
            <a:r>
              <a:rPr dirty="0" sz="1400" b="1">
                <a:latin typeface="Times New Roman"/>
                <a:cs typeface="Times New Roman"/>
              </a:rPr>
              <a:t>ue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/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hr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286738" y="6192825"/>
            <a:ext cx="2025650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Duration of the</a:t>
            </a:r>
            <a:r>
              <a:rPr dirty="0" sz="1400" spc="-160" b="1">
                <a:latin typeface="Times New Roman"/>
                <a:cs typeface="Times New Roman"/>
              </a:rPr>
              <a:t> </a:t>
            </a:r>
            <a:r>
              <a:rPr dirty="0" sz="1400" spc="-15" b="1">
                <a:latin typeface="Times New Roman"/>
                <a:cs typeface="Times New Roman"/>
              </a:rPr>
              <a:t>Treatment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202309" y="1300886"/>
            <a:ext cx="27400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onstantia"/>
                <a:cs typeface="Constantia"/>
              </a:rPr>
              <a:t>Lipid </a:t>
            </a:r>
            <a:r>
              <a:rPr dirty="0" sz="1800" spc="-15" b="1">
                <a:latin typeface="Constantia"/>
                <a:cs typeface="Constantia"/>
              </a:rPr>
              <a:t>Peroxidation</a:t>
            </a:r>
            <a:r>
              <a:rPr dirty="0" sz="1800" spc="-65" b="1">
                <a:latin typeface="Constantia"/>
                <a:cs typeface="Constantia"/>
              </a:rPr>
              <a:t> </a:t>
            </a:r>
            <a:r>
              <a:rPr dirty="0" sz="1800" spc="-5" b="1">
                <a:latin typeface="Constantia"/>
                <a:cs typeface="Constantia"/>
              </a:rPr>
              <a:t>(LPO)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8139674" y="3108947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5" h="70485">
                <a:moveTo>
                  <a:pt x="0" y="70135"/>
                </a:moveTo>
                <a:lnTo>
                  <a:pt x="68609" y="70135"/>
                </a:lnTo>
                <a:lnTo>
                  <a:pt x="68609" y="0"/>
                </a:lnTo>
                <a:lnTo>
                  <a:pt x="0" y="0"/>
                </a:lnTo>
                <a:lnTo>
                  <a:pt x="0" y="70135"/>
                </a:lnTo>
                <a:close/>
              </a:path>
            </a:pathLst>
          </a:custGeom>
          <a:solidFill>
            <a:srgbClr val="FF98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8227559" y="3053609"/>
            <a:ext cx="448309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Constantia"/>
                <a:cs typeface="Constantia"/>
              </a:rPr>
              <a:t>Co</a:t>
            </a:r>
            <a:r>
              <a:rPr dirty="0" sz="1000">
                <a:latin typeface="Constantia"/>
                <a:cs typeface="Constantia"/>
              </a:rPr>
              <a:t>n</a:t>
            </a:r>
            <a:r>
              <a:rPr dirty="0" sz="1000" spc="-10">
                <a:latin typeface="Constantia"/>
                <a:cs typeface="Constantia"/>
              </a:rPr>
              <a:t>tr</a:t>
            </a:r>
            <a:r>
              <a:rPr dirty="0" sz="1000" spc="-5">
                <a:latin typeface="Constantia"/>
                <a:cs typeface="Constantia"/>
              </a:rPr>
              <a:t>ol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8139674" y="3505198"/>
            <a:ext cx="69215" cy="68580"/>
          </a:xfrm>
          <a:custGeom>
            <a:avLst/>
            <a:gdLst/>
            <a:ahLst/>
            <a:cxnLst/>
            <a:rect l="l" t="t" r="r" b="b"/>
            <a:pathLst>
              <a:path w="69215" h="68579">
                <a:moveTo>
                  <a:pt x="0" y="68572"/>
                </a:moveTo>
                <a:lnTo>
                  <a:pt x="68609" y="68572"/>
                </a:lnTo>
                <a:lnTo>
                  <a:pt x="68609" y="0"/>
                </a:lnTo>
                <a:lnTo>
                  <a:pt x="0" y="0"/>
                </a:lnTo>
                <a:lnTo>
                  <a:pt x="0" y="685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8227559" y="3448934"/>
            <a:ext cx="2743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Constantia"/>
                <a:cs typeface="Constantia"/>
              </a:rPr>
              <a:t>S</a:t>
            </a:r>
            <a:r>
              <a:rPr dirty="0" sz="1000" spc="-10">
                <a:latin typeface="Constantia"/>
                <a:cs typeface="Constantia"/>
              </a:rPr>
              <a:t>P-S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8139674" y="3899931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5" h="70485">
                <a:moveTo>
                  <a:pt x="0" y="70098"/>
                </a:moveTo>
                <a:lnTo>
                  <a:pt x="68609" y="70098"/>
                </a:lnTo>
                <a:lnTo>
                  <a:pt x="68609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3298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139674" y="4294618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5" h="70485">
                <a:moveTo>
                  <a:pt x="0" y="70098"/>
                </a:moveTo>
                <a:lnTo>
                  <a:pt x="68609" y="70098"/>
                </a:lnTo>
                <a:lnTo>
                  <a:pt x="68609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solidFill>
            <a:srgbClr val="1FC8F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8139674" y="4294618"/>
            <a:ext cx="69215" cy="70485"/>
          </a:xfrm>
          <a:custGeom>
            <a:avLst/>
            <a:gdLst/>
            <a:ahLst/>
            <a:cxnLst/>
            <a:rect l="l" t="t" r="r" b="b"/>
            <a:pathLst>
              <a:path w="69215" h="70485">
                <a:moveTo>
                  <a:pt x="0" y="70098"/>
                </a:moveTo>
                <a:lnTo>
                  <a:pt x="68609" y="70098"/>
                </a:lnTo>
                <a:lnTo>
                  <a:pt x="68609" y="0"/>
                </a:lnTo>
                <a:lnTo>
                  <a:pt x="0" y="0"/>
                </a:lnTo>
                <a:lnTo>
                  <a:pt x="0" y="70098"/>
                </a:lnTo>
                <a:close/>
              </a:path>
            </a:pathLst>
          </a:custGeom>
          <a:ln w="9144">
            <a:solidFill>
              <a:srgbClr val="FF329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 txBox="1"/>
          <p:nvPr/>
        </p:nvSpPr>
        <p:spPr>
          <a:xfrm>
            <a:off x="775827" y="3844297"/>
            <a:ext cx="7977505" cy="1678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46442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AD</a:t>
            </a:r>
            <a:endParaRPr sz="1000">
              <a:latin typeface="Constantia"/>
              <a:cs typeface="Constantia"/>
            </a:endParaRPr>
          </a:p>
          <a:p>
            <a:pPr marL="22860">
              <a:lnSpc>
                <a:spcPct val="100000"/>
              </a:lnSpc>
              <a:spcBef>
                <a:spcPts val="215"/>
              </a:spcBef>
            </a:pPr>
            <a:r>
              <a:rPr dirty="0" sz="1000" spc="-5">
                <a:latin typeface="Constantia"/>
                <a:cs typeface="Constantia"/>
              </a:rPr>
              <a:t>3.00</a:t>
            </a:r>
            <a:endParaRPr sz="1000">
              <a:latin typeface="Constantia"/>
              <a:cs typeface="Constantia"/>
            </a:endParaRPr>
          </a:p>
          <a:p>
            <a:pPr algn="r" marR="5080">
              <a:lnSpc>
                <a:spcPct val="100000"/>
              </a:lnSpc>
              <a:spcBef>
                <a:spcPts val="490"/>
              </a:spcBef>
            </a:pPr>
            <a:r>
              <a:rPr dirty="0" sz="1000" spc="-10">
                <a:latin typeface="Constantia"/>
                <a:cs typeface="Constantia"/>
              </a:rPr>
              <a:t>A</a:t>
            </a:r>
            <a:r>
              <a:rPr dirty="0" sz="1000">
                <a:latin typeface="Constantia"/>
                <a:cs typeface="Constantia"/>
              </a:rPr>
              <a:t>D</a:t>
            </a:r>
            <a:r>
              <a:rPr dirty="0" sz="1000" spc="-5">
                <a:latin typeface="Constantia"/>
                <a:cs typeface="Constantia"/>
              </a:rPr>
              <a:t>+S</a:t>
            </a:r>
            <a:r>
              <a:rPr dirty="0" sz="1000">
                <a:latin typeface="Constantia"/>
                <a:cs typeface="Constantia"/>
              </a:rPr>
              <a:t>P</a:t>
            </a:r>
            <a:r>
              <a:rPr dirty="0" sz="1000" spc="-10">
                <a:latin typeface="Constantia"/>
                <a:cs typeface="Constantia"/>
              </a:rPr>
              <a:t>-S</a:t>
            </a:r>
            <a:endParaRPr sz="1000">
              <a:latin typeface="Constantia"/>
              <a:cs typeface="Constantia"/>
            </a:endParaRPr>
          </a:p>
          <a:p>
            <a:pPr marL="19050">
              <a:lnSpc>
                <a:spcPct val="100000"/>
              </a:lnSpc>
              <a:spcBef>
                <a:spcPts val="585"/>
              </a:spcBef>
            </a:pPr>
            <a:r>
              <a:rPr dirty="0" sz="1000" spc="-5">
                <a:latin typeface="Constantia"/>
                <a:cs typeface="Constantia"/>
              </a:rPr>
              <a:t>2.00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 marL="41275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1.00</a:t>
            </a:r>
            <a:endParaRPr sz="1000">
              <a:latin typeface="Constantia"/>
              <a:cs typeface="Constant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Constantia"/>
                <a:cs typeface="Constantia"/>
              </a:rPr>
              <a:t>0.00</a:t>
            </a:r>
            <a:endParaRPr sz="1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08664" y="2885333"/>
            <a:ext cx="4956175" cy="6273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022600" algn="l"/>
              </a:tabLst>
            </a:pPr>
            <a:r>
              <a:rPr dirty="0" sz="4000" spc="-5" b="1">
                <a:solidFill>
                  <a:srgbClr val="C00000"/>
                </a:solidFill>
                <a:latin typeface="Comic Sans MS"/>
                <a:cs typeface="Comic Sans MS"/>
              </a:rPr>
              <a:t>Histological</a:t>
            </a:r>
            <a:r>
              <a:rPr dirty="0" sz="4000" spc="-5" b="1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z="4000" spc="-10" b="1">
                <a:solidFill>
                  <a:srgbClr val="C00000"/>
                </a:solidFill>
                <a:latin typeface="Comic Sans MS"/>
                <a:cs typeface="Comic Sans MS"/>
              </a:rPr>
              <a:t>Aspects</a:t>
            </a:r>
            <a:endParaRPr sz="4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827665" y="3053711"/>
            <a:ext cx="11449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10">
                <a:latin typeface="Calibri"/>
                <a:cs typeface="Calibri"/>
              </a:rPr>
              <a:t>III</a:t>
            </a:r>
            <a:r>
              <a:rPr dirty="0" sz="1400" spc="-9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(AD)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70159" y="3053711"/>
            <a:ext cx="159829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5">
                <a:latin typeface="Calibri"/>
                <a:cs typeface="Calibri"/>
              </a:rPr>
              <a:t>IV(AD </a:t>
            </a:r>
            <a:r>
              <a:rPr dirty="0" sz="1400">
                <a:latin typeface="Calibri"/>
                <a:cs typeface="Calibri"/>
              </a:rPr>
              <a:t>+</a:t>
            </a:r>
            <a:r>
              <a:rPr dirty="0" sz="1400" spc="-7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SP-S)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09600" y="838200"/>
            <a:ext cx="3429000" cy="1905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8754" y="115344"/>
            <a:ext cx="8917940" cy="734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Plate-1:  Sections of  </a:t>
            </a:r>
            <a:r>
              <a:rPr dirty="0" sz="1600" spc="-10" b="1">
                <a:latin typeface="Times New Roman"/>
                <a:cs typeface="Times New Roman"/>
              </a:rPr>
              <a:t>Cerebral </a:t>
            </a:r>
            <a:r>
              <a:rPr dirty="0" sz="1600" spc="-5" b="1">
                <a:latin typeface="Times New Roman"/>
                <a:cs typeface="Times New Roman"/>
              </a:rPr>
              <a:t>Cortex </a:t>
            </a:r>
            <a:r>
              <a:rPr dirty="0" sz="1600" spc="-10" b="1">
                <a:latin typeface="Times New Roman"/>
                <a:cs typeface="Times New Roman"/>
              </a:rPr>
              <a:t>region </a:t>
            </a:r>
            <a:r>
              <a:rPr dirty="0" sz="1600" spc="-5" b="1">
                <a:latin typeface="Times New Roman"/>
                <a:cs typeface="Times New Roman"/>
              </a:rPr>
              <a:t>, stained </a:t>
            </a:r>
            <a:r>
              <a:rPr dirty="0" sz="1600" b="1">
                <a:latin typeface="Times New Roman"/>
                <a:cs typeface="Times New Roman"/>
              </a:rPr>
              <a:t>with </a:t>
            </a:r>
            <a:r>
              <a:rPr dirty="0" sz="1600" spc="-5" b="1">
                <a:latin typeface="Times New Roman"/>
                <a:cs typeface="Times New Roman"/>
              </a:rPr>
              <a:t>H &amp; E </a:t>
            </a:r>
            <a:r>
              <a:rPr dirty="0" sz="1600" spc="-5" b="1">
                <a:latin typeface="Times New Roman"/>
                <a:cs typeface="Times New Roman"/>
              </a:rPr>
              <a:t>– </a:t>
            </a:r>
            <a:r>
              <a:rPr dirty="0" sz="1600" spc="5" b="1">
                <a:latin typeface="Times New Roman"/>
                <a:cs typeface="Times New Roman"/>
              </a:rPr>
              <a:t>60</a:t>
            </a:r>
            <a:r>
              <a:rPr dirty="0" baseline="26455" sz="1575" spc="7" b="1">
                <a:latin typeface="Times New Roman"/>
                <a:cs typeface="Times New Roman"/>
              </a:rPr>
              <a:t>th </a:t>
            </a:r>
            <a:r>
              <a:rPr dirty="0" baseline="26455" sz="1575" spc="40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day of experimentation (40</a:t>
            </a:r>
            <a:r>
              <a:rPr dirty="0" sz="1600" spc="325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X)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1700">
              <a:latin typeface="Times New Roman"/>
              <a:cs typeface="Times New Roman"/>
            </a:endParaRPr>
          </a:p>
          <a:p>
            <a:pPr algn="ctr" marR="86995">
              <a:lnSpc>
                <a:spcPct val="100000"/>
              </a:lnSpc>
              <a:tabLst>
                <a:tab pos="4357370" algn="l"/>
              </a:tabLst>
            </a:pPr>
            <a:r>
              <a:rPr dirty="0" sz="1400" spc="-5">
                <a:latin typeface="Calibri"/>
                <a:cs typeface="Calibri"/>
              </a:rPr>
              <a:t>Group 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</a:t>
            </a:r>
            <a:r>
              <a:rPr dirty="0" sz="1400" spc="2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(Control)</a:t>
            </a:r>
            <a:r>
              <a:rPr dirty="0" sz="1400" spc="-1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5">
                <a:latin typeface="Calibri"/>
                <a:cs typeface="Calibri"/>
              </a:rPr>
              <a:t>II</a:t>
            </a:r>
            <a:r>
              <a:rPr dirty="0" sz="1400" spc="-1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(SP-S)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00600" y="3429000"/>
            <a:ext cx="3733800" cy="1905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3400" y="3429000"/>
            <a:ext cx="3505200" cy="1905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907792" y="4000500"/>
            <a:ext cx="597408" cy="457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967227" y="4143446"/>
            <a:ext cx="309880" cy="167640"/>
          </a:xfrm>
          <a:custGeom>
            <a:avLst/>
            <a:gdLst/>
            <a:ahLst/>
            <a:cxnLst/>
            <a:rect l="l" t="t" r="r" b="b"/>
            <a:pathLst>
              <a:path w="309879" h="167639">
                <a:moveTo>
                  <a:pt x="277335" y="38028"/>
                </a:moveTo>
                <a:lnTo>
                  <a:pt x="268224" y="38028"/>
                </a:lnTo>
                <a:lnTo>
                  <a:pt x="277225" y="74975"/>
                </a:lnTo>
                <a:lnTo>
                  <a:pt x="208940" y="91702"/>
                </a:lnTo>
                <a:lnTo>
                  <a:pt x="164334" y="134802"/>
                </a:lnTo>
                <a:lnTo>
                  <a:pt x="160024" y="141000"/>
                </a:lnTo>
                <a:lnTo>
                  <a:pt x="158512" y="148131"/>
                </a:lnTo>
                <a:lnTo>
                  <a:pt x="159783" y="155332"/>
                </a:lnTo>
                <a:lnTo>
                  <a:pt x="163820" y="161739"/>
                </a:lnTo>
                <a:lnTo>
                  <a:pt x="170084" y="165988"/>
                </a:lnTo>
                <a:lnTo>
                  <a:pt x="177245" y="167493"/>
                </a:lnTo>
                <a:lnTo>
                  <a:pt x="184429" y="166214"/>
                </a:lnTo>
                <a:lnTo>
                  <a:pt x="190757" y="162110"/>
                </a:lnTo>
                <a:lnTo>
                  <a:pt x="309486" y="47553"/>
                </a:lnTo>
                <a:lnTo>
                  <a:pt x="277335" y="38028"/>
                </a:lnTo>
                <a:close/>
              </a:path>
              <a:path w="309879" h="167639">
                <a:moveTo>
                  <a:pt x="199926" y="54751"/>
                </a:moveTo>
                <a:lnTo>
                  <a:pt x="0" y="103703"/>
                </a:lnTo>
                <a:lnTo>
                  <a:pt x="9144" y="140641"/>
                </a:lnTo>
                <a:lnTo>
                  <a:pt x="208940" y="91702"/>
                </a:lnTo>
                <a:lnTo>
                  <a:pt x="236092" y="65465"/>
                </a:lnTo>
                <a:lnTo>
                  <a:pt x="199926" y="54751"/>
                </a:lnTo>
                <a:close/>
              </a:path>
              <a:path w="309879" h="167639">
                <a:moveTo>
                  <a:pt x="236092" y="65465"/>
                </a:moveTo>
                <a:lnTo>
                  <a:pt x="208940" y="91702"/>
                </a:lnTo>
                <a:lnTo>
                  <a:pt x="277225" y="74975"/>
                </a:lnTo>
                <a:lnTo>
                  <a:pt x="277162" y="74718"/>
                </a:lnTo>
                <a:lnTo>
                  <a:pt x="267328" y="74718"/>
                </a:lnTo>
                <a:lnTo>
                  <a:pt x="236092" y="65465"/>
                </a:lnTo>
                <a:close/>
              </a:path>
              <a:path w="309879" h="167639">
                <a:moveTo>
                  <a:pt x="259480" y="42867"/>
                </a:moveTo>
                <a:lnTo>
                  <a:pt x="236092" y="65465"/>
                </a:lnTo>
                <a:lnTo>
                  <a:pt x="267328" y="74718"/>
                </a:lnTo>
                <a:lnTo>
                  <a:pt x="259480" y="42867"/>
                </a:lnTo>
                <a:close/>
              </a:path>
              <a:path w="309879" h="167639">
                <a:moveTo>
                  <a:pt x="269402" y="42867"/>
                </a:moveTo>
                <a:lnTo>
                  <a:pt x="259480" y="42867"/>
                </a:lnTo>
                <a:lnTo>
                  <a:pt x="267328" y="74718"/>
                </a:lnTo>
                <a:lnTo>
                  <a:pt x="277162" y="74718"/>
                </a:lnTo>
                <a:lnTo>
                  <a:pt x="269402" y="42867"/>
                </a:lnTo>
                <a:close/>
              </a:path>
              <a:path w="309879" h="167639">
                <a:moveTo>
                  <a:pt x="268224" y="38028"/>
                </a:moveTo>
                <a:lnTo>
                  <a:pt x="199926" y="54751"/>
                </a:lnTo>
                <a:lnTo>
                  <a:pt x="236092" y="65465"/>
                </a:lnTo>
                <a:lnTo>
                  <a:pt x="259480" y="42867"/>
                </a:lnTo>
                <a:lnTo>
                  <a:pt x="269402" y="42867"/>
                </a:lnTo>
                <a:lnTo>
                  <a:pt x="268224" y="38028"/>
                </a:lnTo>
                <a:close/>
              </a:path>
              <a:path w="309879" h="167639">
                <a:moveTo>
                  <a:pt x="143742" y="0"/>
                </a:moveTo>
                <a:lnTo>
                  <a:pt x="136784" y="2208"/>
                </a:lnTo>
                <a:lnTo>
                  <a:pt x="131158" y="6858"/>
                </a:lnTo>
                <a:lnTo>
                  <a:pt x="127654" y="13511"/>
                </a:lnTo>
                <a:lnTo>
                  <a:pt x="126939" y="21030"/>
                </a:lnTo>
                <a:lnTo>
                  <a:pt x="129100" y="28000"/>
                </a:lnTo>
                <a:lnTo>
                  <a:pt x="133739" y="33632"/>
                </a:lnTo>
                <a:lnTo>
                  <a:pt x="140455" y="37133"/>
                </a:lnTo>
                <a:lnTo>
                  <a:pt x="199926" y="54751"/>
                </a:lnTo>
                <a:lnTo>
                  <a:pt x="268224" y="38028"/>
                </a:lnTo>
                <a:lnTo>
                  <a:pt x="277335" y="38028"/>
                </a:lnTo>
                <a:lnTo>
                  <a:pt x="151237" y="671"/>
                </a:lnTo>
                <a:lnTo>
                  <a:pt x="1437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55191" y="4076700"/>
            <a:ext cx="597407" cy="457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214656" y="4219646"/>
            <a:ext cx="309880" cy="167640"/>
          </a:xfrm>
          <a:custGeom>
            <a:avLst/>
            <a:gdLst/>
            <a:ahLst/>
            <a:cxnLst/>
            <a:rect l="l" t="t" r="r" b="b"/>
            <a:pathLst>
              <a:path w="309880" h="167639">
                <a:moveTo>
                  <a:pt x="277306" y="38028"/>
                </a:moveTo>
                <a:lnTo>
                  <a:pt x="268195" y="38028"/>
                </a:lnTo>
                <a:lnTo>
                  <a:pt x="277196" y="74975"/>
                </a:lnTo>
                <a:lnTo>
                  <a:pt x="208913" y="91699"/>
                </a:lnTo>
                <a:lnTo>
                  <a:pt x="164306" y="134802"/>
                </a:lnTo>
                <a:lnTo>
                  <a:pt x="159995" y="141000"/>
                </a:lnTo>
                <a:lnTo>
                  <a:pt x="158484" y="148131"/>
                </a:lnTo>
                <a:lnTo>
                  <a:pt x="159754" y="155332"/>
                </a:lnTo>
                <a:lnTo>
                  <a:pt x="163791" y="161739"/>
                </a:lnTo>
                <a:lnTo>
                  <a:pt x="170055" y="165988"/>
                </a:lnTo>
                <a:lnTo>
                  <a:pt x="177217" y="167493"/>
                </a:lnTo>
                <a:lnTo>
                  <a:pt x="184400" y="166214"/>
                </a:lnTo>
                <a:lnTo>
                  <a:pt x="190728" y="162110"/>
                </a:lnTo>
                <a:lnTo>
                  <a:pt x="309457" y="47553"/>
                </a:lnTo>
                <a:lnTo>
                  <a:pt x="277306" y="38028"/>
                </a:lnTo>
                <a:close/>
              </a:path>
              <a:path w="309880" h="167639">
                <a:moveTo>
                  <a:pt x="199901" y="54752"/>
                </a:moveTo>
                <a:lnTo>
                  <a:pt x="0" y="103703"/>
                </a:lnTo>
                <a:lnTo>
                  <a:pt x="9086" y="140641"/>
                </a:lnTo>
                <a:lnTo>
                  <a:pt x="208913" y="91699"/>
                </a:lnTo>
                <a:lnTo>
                  <a:pt x="236064" y="65465"/>
                </a:lnTo>
                <a:lnTo>
                  <a:pt x="199901" y="54752"/>
                </a:lnTo>
                <a:close/>
              </a:path>
              <a:path w="309880" h="167639">
                <a:moveTo>
                  <a:pt x="236064" y="65465"/>
                </a:moveTo>
                <a:lnTo>
                  <a:pt x="208913" y="91699"/>
                </a:lnTo>
                <a:lnTo>
                  <a:pt x="277196" y="74975"/>
                </a:lnTo>
                <a:lnTo>
                  <a:pt x="277133" y="74718"/>
                </a:lnTo>
                <a:lnTo>
                  <a:pt x="267300" y="74718"/>
                </a:lnTo>
                <a:lnTo>
                  <a:pt x="236064" y="65465"/>
                </a:lnTo>
                <a:close/>
              </a:path>
              <a:path w="309880" h="167639">
                <a:moveTo>
                  <a:pt x="259451" y="42867"/>
                </a:moveTo>
                <a:lnTo>
                  <a:pt x="236064" y="65465"/>
                </a:lnTo>
                <a:lnTo>
                  <a:pt x="267300" y="74718"/>
                </a:lnTo>
                <a:lnTo>
                  <a:pt x="259451" y="42867"/>
                </a:lnTo>
                <a:close/>
              </a:path>
              <a:path w="309880" h="167639">
                <a:moveTo>
                  <a:pt x="269374" y="42867"/>
                </a:moveTo>
                <a:lnTo>
                  <a:pt x="259451" y="42867"/>
                </a:lnTo>
                <a:lnTo>
                  <a:pt x="267300" y="74718"/>
                </a:lnTo>
                <a:lnTo>
                  <a:pt x="277133" y="74718"/>
                </a:lnTo>
                <a:lnTo>
                  <a:pt x="269374" y="42867"/>
                </a:lnTo>
                <a:close/>
              </a:path>
              <a:path w="309880" h="167639">
                <a:moveTo>
                  <a:pt x="268195" y="38028"/>
                </a:moveTo>
                <a:lnTo>
                  <a:pt x="199901" y="54752"/>
                </a:lnTo>
                <a:lnTo>
                  <a:pt x="236064" y="65465"/>
                </a:lnTo>
                <a:lnTo>
                  <a:pt x="259451" y="42867"/>
                </a:lnTo>
                <a:lnTo>
                  <a:pt x="269374" y="42867"/>
                </a:lnTo>
                <a:lnTo>
                  <a:pt x="268195" y="38028"/>
                </a:lnTo>
                <a:close/>
              </a:path>
              <a:path w="309880" h="167639">
                <a:moveTo>
                  <a:pt x="143713" y="0"/>
                </a:moveTo>
                <a:lnTo>
                  <a:pt x="136756" y="2208"/>
                </a:lnTo>
                <a:lnTo>
                  <a:pt x="131129" y="6858"/>
                </a:lnTo>
                <a:lnTo>
                  <a:pt x="127625" y="13511"/>
                </a:lnTo>
                <a:lnTo>
                  <a:pt x="126910" y="21030"/>
                </a:lnTo>
                <a:lnTo>
                  <a:pt x="129072" y="28000"/>
                </a:lnTo>
                <a:lnTo>
                  <a:pt x="133710" y="33632"/>
                </a:lnTo>
                <a:lnTo>
                  <a:pt x="140427" y="37133"/>
                </a:lnTo>
                <a:lnTo>
                  <a:pt x="199901" y="54752"/>
                </a:lnTo>
                <a:lnTo>
                  <a:pt x="268195" y="38028"/>
                </a:lnTo>
                <a:lnTo>
                  <a:pt x="277306" y="38028"/>
                </a:lnTo>
                <a:lnTo>
                  <a:pt x="151209" y="671"/>
                </a:lnTo>
                <a:lnTo>
                  <a:pt x="1437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79647" y="4762500"/>
            <a:ext cx="530351" cy="5303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39331" y="4953000"/>
            <a:ext cx="242570" cy="242570"/>
          </a:xfrm>
          <a:custGeom>
            <a:avLst/>
            <a:gdLst/>
            <a:ahLst/>
            <a:cxnLst/>
            <a:rect l="l" t="t" r="r" b="b"/>
            <a:pathLst>
              <a:path w="242570" h="242570">
                <a:moveTo>
                  <a:pt x="188676" y="53391"/>
                </a:moveTo>
                <a:lnTo>
                  <a:pt x="152124" y="63007"/>
                </a:lnTo>
                <a:lnTo>
                  <a:pt x="0" y="215131"/>
                </a:lnTo>
                <a:lnTo>
                  <a:pt x="26936" y="242068"/>
                </a:lnTo>
                <a:lnTo>
                  <a:pt x="179060" y="89944"/>
                </a:lnTo>
                <a:lnTo>
                  <a:pt x="188676" y="53391"/>
                </a:lnTo>
                <a:close/>
              </a:path>
              <a:path w="242570" h="242570">
                <a:moveTo>
                  <a:pt x="238598" y="13211"/>
                </a:moveTo>
                <a:lnTo>
                  <a:pt x="201920" y="13211"/>
                </a:lnTo>
                <a:lnTo>
                  <a:pt x="228857" y="40147"/>
                </a:lnTo>
                <a:lnTo>
                  <a:pt x="179060" y="89944"/>
                </a:lnTo>
                <a:lnTo>
                  <a:pt x="163334" y="149723"/>
                </a:lnTo>
                <a:lnTo>
                  <a:pt x="162899" y="157351"/>
                </a:lnTo>
                <a:lnTo>
                  <a:pt x="165314" y="164281"/>
                </a:lnTo>
                <a:lnTo>
                  <a:pt x="170135" y="169773"/>
                </a:lnTo>
                <a:lnTo>
                  <a:pt x="176917" y="173088"/>
                </a:lnTo>
                <a:lnTo>
                  <a:pt x="184461" y="173523"/>
                </a:lnTo>
                <a:lnTo>
                  <a:pt x="191351" y="171108"/>
                </a:lnTo>
                <a:lnTo>
                  <a:pt x="196839" y="166287"/>
                </a:lnTo>
                <a:lnTo>
                  <a:pt x="200177" y="159505"/>
                </a:lnTo>
                <a:lnTo>
                  <a:pt x="238598" y="13211"/>
                </a:lnTo>
                <a:close/>
              </a:path>
              <a:path w="242570" h="242570">
                <a:moveTo>
                  <a:pt x="210550" y="21840"/>
                </a:moveTo>
                <a:lnTo>
                  <a:pt x="196976" y="21840"/>
                </a:lnTo>
                <a:lnTo>
                  <a:pt x="220227" y="45091"/>
                </a:lnTo>
                <a:lnTo>
                  <a:pt x="188676" y="53391"/>
                </a:lnTo>
                <a:lnTo>
                  <a:pt x="179060" y="89944"/>
                </a:lnTo>
                <a:lnTo>
                  <a:pt x="228857" y="40147"/>
                </a:lnTo>
                <a:lnTo>
                  <a:pt x="210550" y="21840"/>
                </a:lnTo>
                <a:close/>
              </a:path>
              <a:path w="242570" h="242570">
                <a:moveTo>
                  <a:pt x="242068" y="0"/>
                </a:moveTo>
                <a:lnTo>
                  <a:pt x="82562" y="41890"/>
                </a:lnTo>
                <a:lnTo>
                  <a:pt x="75780" y="45229"/>
                </a:lnTo>
                <a:lnTo>
                  <a:pt x="70960" y="50717"/>
                </a:lnTo>
                <a:lnTo>
                  <a:pt x="68545" y="57606"/>
                </a:lnTo>
                <a:lnTo>
                  <a:pt x="68980" y="65150"/>
                </a:lnTo>
                <a:lnTo>
                  <a:pt x="72294" y="71933"/>
                </a:lnTo>
                <a:lnTo>
                  <a:pt x="77787" y="76753"/>
                </a:lnTo>
                <a:lnTo>
                  <a:pt x="84717" y="79168"/>
                </a:lnTo>
                <a:lnTo>
                  <a:pt x="92344" y="78733"/>
                </a:lnTo>
                <a:lnTo>
                  <a:pt x="152124" y="63007"/>
                </a:lnTo>
                <a:lnTo>
                  <a:pt x="201920" y="13211"/>
                </a:lnTo>
                <a:lnTo>
                  <a:pt x="238598" y="13211"/>
                </a:lnTo>
                <a:lnTo>
                  <a:pt x="242068" y="0"/>
                </a:lnTo>
                <a:close/>
              </a:path>
              <a:path w="242570" h="242570">
                <a:moveTo>
                  <a:pt x="201920" y="13211"/>
                </a:moveTo>
                <a:lnTo>
                  <a:pt x="152124" y="63007"/>
                </a:lnTo>
                <a:lnTo>
                  <a:pt x="188676" y="53391"/>
                </a:lnTo>
                <a:lnTo>
                  <a:pt x="196976" y="21840"/>
                </a:lnTo>
                <a:lnTo>
                  <a:pt x="210550" y="21840"/>
                </a:lnTo>
                <a:lnTo>
                  <a:pt x="201920" y="13211"/>
                </a:lnTo>
                <a:close/>
              </a:path>
              <a:path w="242570" h="242570">
                <a:moveTo>
                  <a:pt x="196976" y="21840"/>
                </a:moveTo>
                <a:lnTo>
                  <a:pt x="188676" y="53391"/>
                </a:lnTo>
                <a:lnTo>
                  <a:pt x="220227" y="45091"/>
                </a:lnTo>
                <a:lnTo>
                  <a:pt x="196976" y="218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879591" y="4229100"/>
            <a:ext cx="597408" cy="457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939028" y="4372872"/>
            <a:ext cx="309880" cy="167640"/>
          </a:xfrm>
          <a:custGeom>
            <a:avLst/>
            <a:gdLst/>
            <a:ahLst/>
            <a:cxnLst/>
            <a:rect l="l" t="t" r="r" b="b"/>
            <a:pathLst>
              <a:path w="309879" h="167639">
                <a:moveTo>
                  <a:pt x="277629" y="37459"/>
                </a:moveTo>
                <a:lnTo>
                  <a:pt x="268109" y="37459"/>
                </a:lnTo>
                <a:lnTo>
                  <a:pt x="277377" y="74407"/>
                </a:lnTo>
                <a:lnTo>
                  <a:pt x="208966" y="91507"/>
                </a:lnTo>
                <a:lnTo>
                  <a:pt x="164715" y="134614"/>
                </a:lnTo>
                <a:lnTo>
                  <a:pt x="160480" y="140873"/>
                </a:lnTo>
                <a:lnTo>
                  <a:pt x="159013" y="148026"/>
                </a:lnTo>
                <a:lnTo>
                  <a:pt x="160331" y="155207"/>
                </a:lnTo>
                <a:lnTo>
                  <a:pt x="164449" y="161551"/>
                </a:lnTo>
                <a:lnTo>
                  <a:pt x="170716" y="165847"/>
                </a:lnTo>
                <a:lnTo>
                  <a:pt x="177878" y="167345"/>
                </a:lnTo>
                <a:lnTo>
                  <a:pt x="185059" y="166038"/>
                </a:lnTo>
                <a:lnTo>
                  <a:pt x="191385" y="161923"/>
                </a:lnTo>
                <a:lnTo>
                  <a:pt x="309486" y="46727"/>
                </a:lnTo>
                <a:lnTo>
                  <a:pt x="277629" y="37459"/>
                </a:lnTo>
                <a:close/>
              </a:path>
              <a:path w="309879" h="167639">
                <a:moveTo>
                  <a:pt x="199862" y="54499"/>
                </a:moveTo>
                <a:lnTo>
                  <a:pt x="0" y="104401"/>
                </a:lnTo>
                <a:lnTo>
                  <a:pt x="9144" y="141453"/>
                </a:lnTo>
                <a:lnTo>
                  <a:pt x="208966" y="91507"/>
                </a:lnTo>
                <a:lnTo>
                  <a:pt x="236134" y="65040"/>
                </a:lnTo>
                <a:lnTo>
                  <a:pt x="199862" y="54499"/>
                </a:lnTo>
                <a:close/>
              </a:path>
              <a:path w="309879" h="167639">
                <a:moveTo>
                  <a:pt x="236134" y="65040"/>
                </a:moveTo>
                <a:lnTo>
                  <a:pt x="208966" y="91507"/>
                </a:lnTo>
                <a:lnTo>
                  <a:pt x="277377" y="74407"/>
                </a:lnTo>
                <a:lnTo>
                  <a:pt x="277313" y="74150"/>
                </a:lnTo>
                <a:lnTo>
                  <a:pt x="267481" y="74150"/>
                </a:lnTo>
                <a:lnTo>
                  <a:pt x="236134" y="65040"/>
                </a:lnTo>
                <a:close/>
              </a:path>
              <a:path w="309879" h="167639">
                <a:moveTo>
                  <a:pt x="259480" y="42298"/>
                </a:moveTo>
                <a:lnTo>
                  <a:pt x="236134" y="65040"/>
                </a:lnTo>
                <a:lnTo>
                  <a:pt x="267481" y="74150"/>
                </a:lnTo>
                <a:lnTo>
                  <a:pt x="259480" y="42298"/>
                </a:lnTo>
                <a:close/>
              </a:path>
              <a:path w="309879" h="167639">
                <a:moveTo>
                  <a:pt x="269323" y="42298"/>
                </a:moveTo>
                <a:lnTo>
                  <a:pt x="259480" y="42298"/>
                </a:lnTo>
                <a:lnTo>
                  <a:pt x="267481" y="74150"/>
                </a:lnTo>
                <a:lnTo>
                  <a:pt x="277313" y="74150"/>
                </a:lnTo>
                <a:lnTo>
                  <a:pt x="269323" y="42298"/>
                </a:lnTo>
                <a:close/>
              </a:path>
              <a:path w="309879" h="167639">
                <a:moveTo>
                  <a:pt x="268109" y="37459"/>
                </a:moveTo>
                <a:lnTo>
                  <a:pt x="199862" y="54499"/>
                </a:lnTo>
                <a:lnTo>
                  <a:pt x="236134" y="65040"/>
                </a:lnTo>
                <a:lnTo>
                  <a:pt x="259480" y="42298"/>
                </a:lnTo>
                <a:lnTo>
                  <a:pt x="269323" y="42298"/>
                </a:lnTo>
                <a:lnTo>
                  <a:pt x="268109" y="37459"/>
                </a:lnTo>
                <a:close/>
              </a:path>
              <a:path w="309879" h="167639">
                <a:moveTo>
                  <a:pt x="143517" y="0"/>
                </a:moveTo>
                <a:lnTo>
                  <a:pt x="136582" y="2235"/>
                </a:lnTo>
                <a:lnTo>
                  <a:pt x="130960" y="6904"/>
                </a:lnTo>
                <a:lnTo>
                  <a:pt x="127396" y="13580"/>
                </a:lnTo>
                <a:lnTo>
                  <a:pt x="126764" y="21141"/>
                </a:lnTo>
                <a:lnTo>
                  <a:pt x="128997" y="28095"/>
                </a:lnTo>
                <a:lnTo>
                  <a:pt x="133665" y="33697"/>
                </a:lnTo>
                <a:lnTo>
                  <a:pt x="140341" y="37202"/>
                </a:lnTo>
                <a:lnTo>
                  <a:pt x="199862" y="54499"/>
                </a:lnTo>
                <a:lnTo>
                  <a:pt x="268109" y="37459"/>
                </a:lnTo>
                <a:lnTo>
                  <a:pt x="277629" y="37459"/>
                </a:lnTo>
                <a:lnTo>
                  <a:pt x="151018" y="626"/>
                </a:lnTo>
                <a:lnTo>
                  <a:pt x="143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00600" y="838200"/>
            <a:ext cx="3657600" cy="1905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20178" y="5490467"/>
            <a:ext cx="897890" cy="631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429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1 </a:t>
            </a:r>
            <a:r>
              <a:rPr dirty="0" sz="1400">
                <a:latin typeface="Calibri"/>
                <a:cs typeface="Calibri"/>
              </a:rPr>
              <a:t>&amp;</a:t>
            </a:r>
            <a:r>
              <a:rPr dirty="0" sz="1400" spc="-1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II  </a:t>
            </a:r>
            <a:r>
              <a:rPr dirty="0" sz="1400" spc="-5">
                <a:latin typeface="Calibri"/>
                <a:cs typeface="Calibri"/>
              </a:rPr>
              <a:t>Group</a:t>
            </a:r>
            <a:r>
              <a:rPr dirty="0" sz="1400" spc="-9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III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0178" y="6405277"/>
            <a:ext cx="66357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</a:t>
            </a:r>
            <a:r>
              <a:rPr dirty="0" sz="1400" spc="-10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IV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71672" y="5581999"/>
            <a:ext cx="7442200" cy="1058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47015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Brain </a:t>
            </a:r>
            <a:r>
              <a:rPr dirty="0" sz="1400" spc="-10">
                <a:latin typeface="Calibri"/>
                <a:cs typeface="Calibri"/>
              </a:rPr>
              <a:t>Cerebral </a:t>
            </a:r>
            <a:r>
              <a:rPr dirty="0" sz="1400" spc="-10">
                <a:latin typeface="Calibri"/>
                <a:cs typeface="Calibri"/>
              </a:rPr>
              <a:t>Cortex </a:t>
            </a:r>
            <a:r>
              <a:rPr dirty="0" sz="1400" spc="-5">
                <a:latin typeface="Calibri"/>
                <a:cs typeface="Calibri"/>
              </a:rPr>
              <a:t>region </a:t>
            </a:r>
            <a:r>
              <a:rPr dirty="0" sz="1400" spc="-5">
                <a:latin typeface="Calibri"/>
                <a:cs typeface="Calibri"/>
              </a:rPr>
              <a:t>showing </a:t>
            </a:r>
            <a:r>
              <a:rPr dirty="0" sz="1400" spc="-5">
                <a:latin typeface="Calibri"/>
                <a:cs typeface="Calibri"/>
              </a:rPr>
              <a:t>highly </a:t>
            </a:r>
            <a:r>
              <a:rPr dirty="0" sz="1400" spc="-5">
                <a:latin typeface="Calibri"/>
                <a:cs typeface="Calibri"/>
              </a:rPr>
              <a:t>active </a:t>
            </a:r>
            <a:r>
              <a:rPr dirty="0" sz="1400" spc="-5">
                <a:latin typeface="Calibri"/>
                <a:cs typeface="Calibri"/>
              </a:rPr>
              <a:t>nerve </a:t>
            </a:r>
            <a:r>
              <a:rPr dirty="0" sz="1400">
                <a:latin typeface="Calibri"/>
                <a:cs typeface="Calibri"/>
              </a:rPr>
              <a:t>cells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10">
                <a:latin typeface="Calibri"/>
                <a:cs typeface="Calibri"/>
              </a:rPr>
              <a:t>prominent</a:t>
            </a:r>
            <a:r>
              <a:rPr dirty="0" sz="1400" spc="14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nuclei.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47015" algn="l"/>
                <a:tab pos="6228715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Calibri"/>
                <a:cs typeface="Calibri"/>
              </a:rPr>
              <a:t>Arrows   </a:t>
            </a:r>
            <a:r>
              <a:rPr dirty="0" sz="1400" spc="-5">
                <a:latin typeface="Calibri"/>
                <a:cs typeface="Calibri"/>
              </a:rPr>
              <a:t>indicating   </a:t>
            </a:r>
            <a:r>
              <a:rPr dirty="0" sz="1400">
                <a:latin typeface="Calibri"/>
                <a:cs typeface="Calibri"/>
              </a:rPr>
              <a:t>the   </a:t>
            </a:r>
            <a:r>
              <a:rPr dirty="0" sz="1400" spc="-5">
                <a:latin typeface="Calibri"/>
                <a:cs typeface="Calibri"/>
              </a:rPr>
              <a:t>Amyloid   </a:t>
            </a:r>
            <a:r>
              <a:rPr dirty="0" sz="1400" spc="-5">
                <a:latin typeface="Calibri"/>
                <a:cs typeface="Calibri"/>
              </a:rPr>
              <a:t>Plaques   </a:t>
            </a:r>
            <a:r>
              <a:rPr dirty="0" sz="1400">
                <a:latin typeface="Calibri"/>
                <a:cs typeface="Calibri"/>
              </a:rPr>
              <a:t>with   </a:t>
            </a:r>
            <a:r>
              <a:rPr dirty="0" sz="1400" spc="-10">
                <a:latin typeface="Calibri"/>
                <a:cs typeface="Calibri"/>
              </a:rPr>
              <a:t>focal,   </a:t>
            </a:r>
            <a:r>
              <a:rPr dirty="0" sz="1400" spc="-5">
                <a:latin typeface="Calibri"/>
                <a:cs typeface="Calibri"/>
              </a:rPr>
              <a:t>spherical</a:t>
            </a:r>
            <a:r>
              <a:rPr dirty="0" sz="1400" spc="2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collections </a:t>
            </a:r>
            <a:r>
              <a:rPr dirty="0" sz="1400" spc="2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dilated, </a:t>
            </a:r>
            <a:r>
              <a:rPr dirty="0" sz="1400" spc="8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neuritic</a:t>
            </a:r>
            <a:endParaRPr sz="1400">
              <a:latin typeface="Calibri"/>
              <a:cs typeface="Calibri"/>
            </a:endParaRPr>
          </a:p>
          <a:p>
            <a:pPr marL="24765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processes </a:t>
            </a:r>
            <a:r>
              <a:rPr dirty="0" sz="1400" spc="-10">
                <a:latin typeface="Calibri"/>
                <a:cs typeface="Calibri"/>
              </a:rPr>
              <a:t>(dystrophic </a:t>
            </a:r>
            <a:r>
              <a:rPr dirty="0" sz="1400" spc="-5">
                <a:latin typeface="Calibri"/>
                <a:cs typeface="Calibri"/>
              </a:rPr>
              <a:t>neurites) </a:t>
            </a:r>
            <a:r>
              <a:rPr dirty="0" sz="1400" spc="-5">
                <a:latin typeface="Calibri"/>
                <a:cs typeface="Calibri"/>
              </a:rPr>
              <a:t>often </a:t>
            </a:r>
            <a:r>
              <a:rPr dirty="0" sz="1400" spc="-10">
                <a:latin typeface="Calibri"/>
                <a:cs typeface="Calibri"/>
              </a:rPr>
              <a:t>around </a:t>
            </a:r>
            <a:r>
              <a:rPr dirty="0" sz="1400">
                <a:latin typeface="Calibri"/>
                <a:cs typeface="Calibri"/>
              </a:rPr>
              <a:t>a </a:t>
            </a:r>
            <a:r>
              <a:rPr dirty="0" sz="1400" spc="-10">
                <a:latin typeface="Calibri"/>
                <a:cs typeface="Calibri"/>
              </a:rPr>
              <a:t>central </a:t>
            </a:r>
            <a:r>
              <a:rPr dirty="0" sz="1400" spc="-5">
                <a:latin typeface="Calibri"/>
                <a:cs typeface="Calibri"/>
              </a:rPr>
              <a:t>amyloid </a:t>
            </a:r>
            <a:r>
              <a:rPr dirty="0" sz="1400" spc="-10">
                <a:latin typeface="Calibri"/>
                <a:cs typeface="Calibri"/>
              </a:rPr>
              <a:t>core </a:t>
            </a:r>
            <a:r>
              <a:rPr dirty="0" sz="1400">
                <a:latin typeface="Calibri"/>
                <a:cs typeface="Calibri"/>
              </a:rPr>
              <a:t>in </a:t>
            </a:r>
            <a:r>
              <a:rPr dirty="0" sz="1400" spc="-10">
                <a:latin typeface="Calibri"/>
                <a:cs typeface="Calibri"/>
              </a:rPr>
              <a:t>Cerebral </a:t>
            </a:r>
            <a:r>
              <a:rPr dirty="0" sz="1400" spc="-10">
                <a:latin typeface="Calibri"/>
                <a:cs typeface="Calibri"/>
              </a:rPr>
              <a:t>cortex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region.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47015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Calibri"/>
                <a:cs typeface="Calibri"/>
              </a:rPr>
              <a:t>Neuritic </a:t>
            </a:r>
            <a:r>
              <a:rPr dirty="0" sz="1400" spc="-5">
                <a:latin typeface="Calibri"/>
                <a:cs typeface="Calibri"/>
              </a:rPr>
              <a:t>plaques  </a:t>
            </a:r>
            <a:r>
              <a:rPr dirty="0" sz="1400" spc="-10">
                <a:latin typeface="Calibri"/>
                <a:cs typeface="Calibri"/>
              </a:rPr>
              <a:t>were </a:t>
            </a:r>
            <a:r>
              <a:rPr dirty="0" sz="1400" spc="-5">
                <a:latin typeface="Calibri"/>
                <a:cs typeface="Calibri"/>
              </a:rPr>
              <a:t>observed </a:t>
            </a:r>
            <a:r>
              <a:rPr dirty="0" sz="1400">
                <a:latin typeface="Calibri"/>
                <a:cs typeface="Calibri"/>
              </a:rPr>
              <a:t>in </a:t>
            </a:r>
            <a:r>
              <a:rPr dirty="0" sz="1400" spc="-10">
                <a:latin typeface="Calibri"/>
                <a:cs typeface="Calibri"/>
              </a:rPr>
              <a:t>reduced </a:t>
            </a:r>
            <a:r>
              <a:rPr dirty="0" sz="1400" spc="-10">
                <a:latin typeface="Calibri"/>
                <a:cs typeface="Calibri"/>
              </a:rPr>
              <a:t>size </a:t>
            </a:r>
            <a:r>
              <a:rPr dirty="0" sz="1400">
                <a:latin typeface="Calibri"/>
                <a:cs typeface="Calibri"/>
              </a:rPr>
              <a:t>in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10">
                <a:latin typeface="Calibri"/>
                <a:cs typeface="Calibri"/>
              </a:rPr>
              <a:t>cerebral </a:t>
            </a:r>
            <a:r>
              <a:rPr dirty="0" sz="1400" spc="-10">
                <a:latin typeface="Calibri"/>
                <a:cs typeface="Calibri"/>
              </a:rPr>
              <a:t>cortex </a:t>
            </a:r>
            <a:r>
              <a:rPr dirty="0" sz="1400" spc="-5">
                <a:latin typeface="Calibri"/>
                <a:cs typeface="Calibri"/>
              </a:rPr>
              <a:t>than </a:t>
            </a:r>
            <a:r>
              <a:rPr dirty="0" sz="1400">
                <a:latin typeface="Calibri"/>
                <a:cs typeface="Calibri"/>
              </a:rPr>
              <a:t>AD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group.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81400" y="2590800"/>
            <a:ext cx="276008" cy="76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657600" y="5181600"/>
            <a:ext cx="276008" cy="76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153400" y="5105400"/>
            <a:ext cx="276008" cy="76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924800" y="2590800"/>
            <a:ext cx="276008" cy="762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865764" y="3002149"/>
            <a:ext cx="11449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10">
                <a:latin typeface="Calibri"/>
                <a:cs typeface="Calibri"/>
              </a:rPr>
              <a:t>III</a:t>
            </a:r>
            <a:r>
              <a:rPr dirty="0" sz="1400" spc="-9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(AD)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08258" y="3002149"/>
            <a:ext cx="159829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5">
                <a:latin typeface="Calibri"/>
                <a:cs typeface="Calibri"/>
              </a:rPr>
              <a:t>IV(AD </a:t>
            </a:r>
            <a:r>
              <a:rPr dirty="0" sz="1400">
                <a:latin typeface="Calibri"/>
                <a:cs typeface="Calibri"/>
              </a:rPr>
              <a:t>+</a:t>
            </a:r>
            <a:r>
              <a:rPr dirty="0" sz="1400" spc="-7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SP-S)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200" y="914400"/>
            <a:ext cx="3810000" cy="20012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61516" y="4687823"/>
            <a:ext cx="900684" cy="457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21580" y="4774109"/>
            <a:ext cx="612140" cy="170815"/>
          </a:xfrm>
          <a:custGeom>
            <a:avLst/>
            <a:gdLst/>
            <a:ahLst/>
            <a:cxnLst/>
            <a:rect l="l" t="t" r="r" b="b"/>
            <a:pathLst>
              <a:path w="612139" h="170814">
                <a:moveTo>
                  <a:pt x="502344" y="109520"/>
                </a:moveTo>
                <a:lnTo>
                  <a:pt x="445408" y="133684"/>
                </a:lnTo>
                <a:lnTo>
                  <a:pt x="439114" y="137925"/>
                </a:lnTo>
                <a:lnTo>
                  <a:pt x="435122" y="144025"/>
                </a:lnTo>
                <a:lnTo>
                  <a:pt x="433732" y="151176"/>
                </a:lnTo>
                <a:lnTo>
                  <a:pt x="435244" y="158573"/>
                </a:lnTo>
                <a:lnTo>
                  <a:pt x="439487" y="164861"/>
                </a:lnTo>
                <a:lnTo>
                  <a:pt x="445599" y="168844"/>
                </a:lnTo>
                <a:lnTo>
                  <a:pt x="452785" y="170233"/>
                </a:lnTo>
                <a:lnTo>
                  <a:pt x="460247" y="168736"/>
                </a:lnTo>
                <a:lnTo>
                  <a:pt x="578890" y="118425"/>
                </a:lnTo>
                <a:lnTo>
                  <a:pt x="572138" y="118425"/>
                </a:lnTo>
                <a:lnTo>
                  <a:pt x="502344" y="109520"/>
                </a:lnTo>
                <a:close/>
              </a:path>
              <a:path w="612139" h="170814">
                <a:moveTo>
                  <a:pt x="537135" y="94754"/>
                </a:moveTo>
                <a:lnTo>
                  <a:pt x="502344" y="109520"/>
                </a:lnTo>
                <a:lnTo>
                  <a:pt x="572138" y="118425"/>
                </a:lnTo>
                <a:lnTo>
                  <a:pt x="572622" y="114634"/>
                </a:lnTo>
                <a:lnTo>
                  <a:pt x="562984" y="114634"/>
                </a:lnTo>
                <a:lnTo>
                  <a:pt x="537135" y="94754"/>
                </a:lnTo>
                <a:close/>
              </a:path>
              <a:path w="612139" h="170814">
                <a:moveTo>
                  <a:pt x="467202" y="0"/>
                </a:moveTo>
                <a:lnTo>
                  <a:pt x="460274" y="2324"/>
                </a:lnTo>
                <a:lnTo>
                  <a:pt x="454523" y="7325"/>
                </a:lnTo>
                <a:lnTo>
                  <a:pt x="451236" y="14131"/>
                </a:lnTo>
                <a:lnTo>
                  <a:pt x="450798" y="21414"/>
                </a:lnTo>
                <a:lnTo>
                  <a:pt x="453115" y="28313"/>
                </a:lnTo>
                <a:lnTo>
                  <a:pt x="458095" y="33967"/>
                </a:lnTo>
                <a:lnTo>
                  <a:pt x="507127" y="71676"/>
                </a:lnTo>
                <a:lnTo>
                  <a:pt x="576967" y="80592"/>
                </a:lnTo>
                <a:lnTo>
                  <a:pt x="572138" y="118425"/>
                </a:lnTo>
                <a:lnTo>
                  <a:pt x="578890" y="118425"/>
                </a:lnTo>
                <a:lnTo>
                  <a:pt x="612133" y="104328"/>
                </a:lnTo>
                <a:lnTo>
                  <a:pt x="481202" y="3754"/>
                </a:lnTo>
                <a:lnTo>
                  <a:pt x="474461" y="445"/>
                </a:lnTo>
                <a:lnTo>
                  <a:pt x="467202" y="0"/>
                </a:lnTo>
                <a:close/>
              </a:path>
              <a:path w="612139" h="170814">
                <a:moveTo>
                  <a:pt x="567185" y="82001"/>
                </a:moveTo>
                <a:lnTo>
                  <a:pt x="537135" y="94754"/>
                </a:lnTo>
                <a:lnTo>
                  <a:pt x="562984" y="114634"/>
                </a:lnTo>
                <a:lnTo>
                  <a:pt x="567185" y="82001"/>
                </a:lnTo>
                <a:close/>
              </a:path>
              <a:path w="612139" h="170814">
                <a:moveTo>
                  <a:pt x="576787" y="82001"/>
                </a:moveTo>
                <a:lnTo>
                  <a:pt x="567185" y="82001"/>
                </a:lnTo>
                <a:lnTo>
                  <a:pt x="562984" y="114634"/>
                </a:lnTo>
                <a:lnTo>
                  <a:pt x="572622" y="114634"/>
                </a:lnTo>
                <a:lnTo>
                  <a:pt x="576787" y="82001"/>
                </a:lnTo>
                <a:close/>
              </a:path>
              <a:path w="612139" h="170814">
                <a:moveTo>
                  <a:pt x="4838" y="7554"/>
                </a:moveTo>
                <a:lnTo>
                  <a:pt x="0" y="45425"/>
                </a:lnTo>
                <a:lnTo>
                  <a:pt x="502344" y="109520"/>
                </a:lnTo>
                <a:lnTo>
                  <a:pt x="537135" y="94754"/>
                </a:lnTo>
                <a:lnTo>
                  <a:pt x="507127" y="71676"/>
                </a:lnTo>
                <a:lnTo>
                  <a:pt x="4838" y="7554"/>
                </a:lnTo>
                <a:close/>
              </a:path>
              <a:path w="612139" h="170814">
                <a:moveTo>
                  <a:pt x="507127" y="71676"/>
                </a:moveTo>
                <a:lnTo>
                  <a:pt x="537135" y="94754"/>
                </a:lnTo>
                <a:lnTo>
                  <a:pt x="567185" y="82001"/>
                </a:lnTo>
                <a:lnTo>
                  <a:pt x="576787" y="82001"/>
                </a:lnTo>
                <a:lnTo>
                  <a:pt x="576967" y="80592"/>
                </a:lnTo>
                <a:lnTo>
                  <a:pt x="507127" y="716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876800" y="914400"/>
            <a:ext cx="3813048" cy="19860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54151" y="3429000"/>
            <a:ext cx="3813048" cy="20248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45094" y="188750"/>
            <a:ext cx="8329930" cy="655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Plate-II:  </a:t>
            </a:r>
            <a:r>
              <a:rPr dirty="0" sz="1600" spc="-5" b="1">
                <a:latin typeface="Calibri"/>
                <a:cs typeface="Calibri"/>
              </a:rPr>
              <a:t>sections </a:t>
            </a:r>
            <a:r>
              <a:rPr dirty="0" sz="1600" spc="-5" b="1">
                <a:latin typeface="Calibri"/>
                <a:cs typeface="Calibri"/>
              </a:rPr>
              <a:t>of </a:t>
            </a:r>
            <a:r>
              <a:rPr dirty="0" sz="1600" spc="-15" b="1">
                <a:latin typeface="Calibri"/>
                <a:cs typeface="Calibri"/>
              </a:rPr>
              <a:t>Cerebral </a:t>
            </a:r>
            <a:r>
              <a:rPr dirty="0" sz="1600" spc="-15" b="1">
                <a:latin typeface="Calibri"/>
                <a:cs typeface="Calibri"/>
              </a:rPr>
              <a:t>Cortex </a:t>
            </a:r>
            <a:r>
              <a:rPr dirty="0" sz="1600" spc="-10" b="1">
                <a:latin typeface="Calibri"/>
                <a:cs typeface="Calibri"/>
              </a:rPr>
              <a:t>region </a:t>
            </a:r>
            <a:r>
              <a:rPr dirty="0" sz="1600" spc="-10" b="1">
                <a:latin typeface="Calibri"/>
                <a:cs typeface="Calibri"/>
              </a:rPr>
              <a:t>stained </a:t>
            </a:r>
            <a:r>
              <a:rPr dirty="0" sz="1600" spc="-5" b="1">
                <a:latin typeface="Calibri"/>
                <a:cs typeface="Calibri"/>
              </a:rPr>
              <a:t>with </a:t>
            </a:r>
            <a:r>
              <a:rPr dirty="0" sz="1600" spc="-5" b="1">
                <a:latin typeface="Calibri"/>
                <a:cs typeface="Calibri"/>
              </a:rPr>
              <a:t>H </a:t>
            </a:r>
            <a:r>
              <a:rPr dirty="0" sz="1600" spc="-5" b="1">
                <a:latin typeface="Calibri"/>
                <a:cs typeface="Calibri"/>
              </a:rPr>
              <a:t>&amp; </a:t>
            </a:r>
            <a:r>
              <a:rPr dirty="0" sz="1600" spc="-5" b="1">
                <a:latin typeface="Calibri"/>
                <a:cs typeface="Calibri"/>
              </a:rPr>
              <a:t>E </a:t>
            </a:r>
            <a:r>
              <a:rPr dirty="0" sz="1600" spc="-5" b="1">
                <a:latin typeface="Calibri"/>
                <a:cs typeface="Calibri"/>
              </a:rPr>
              <a:t>– </a:t>
            </a:r>
            <a:r>
              <a:rPr dirty="0" sz="1600" b="1">
                <a:latin typeface="Calibri"/>
                <a:cs typeface="Calibri"/>
              </a:rPr>
              <a:t>90</a:t>
            </a:r>
            <a:r>
              <a:rPr dirty="0" baseline="26455" sz="1575" b="1">
                <a:latin typeface="Calibri"/>
                <a:cs typeface="Calibri"/>
              </a:rPr>
              <a:t>th   </a:t>
            </a:r>
            <a:r>
              <a:rPr dirty="0" sz="1600" spc="-15" b="1">
                <a:latin typeface="Calibri"/>
                <a:cs typeface="Calibri"/>
              </a:rPr>
              <a:t>day </a:t>
            </a:r>
            <a:r>
              <a:rPr dirty="0" sz="1600" spc="-5" b="1">
                <a:latin typeface="Calibri"/>
                <a:cs typeface="Calibri"/>
              </a:rPr>
              <a:t>of </a:t>
            </a:r>
            <a:r>
              <a:rPr dirty="0" sz="1600" spc="-10" b="1">
                <a:latin typeface="Calibri"/>
                <a:cs typeface="Calibri"/>
              </a:rPr>
              <a:t>experimentation </a:t>
            </a:r>
            <a:r>
              <a:rPr dirty="0" sz="1600" spc="-10" b="1">
                <a:latin typeface="Calibri"/>
                <a:cs typeface="Calibri"/>
              </a:rPr>
              <a:t>(40  </a:t>
            </a:r>
            <a:r>
              <a:rPr dirty="0" sz="1600" spc="-5" b="1">
                <a:latin typeface="Calibri"/>
                <a:cs typeface="Calibri"/>
              </a:rPr>
              <a:t>X)</a:t>
            </a:r>
            <a:endParaRPr sz="1600">
              <a:latin typeface="Calibri"/>
              <a:cs typeface="Calibri"/>
            </a:endParaRPr>
          </a:p>
          <a:p>
            <a:pPr marL="1316990">
              <a:lnSpc>
                <a:spcPct val="100000"/>
              </a:lnSpc>
              <a:spcBef>
                <a:spcPts val="1390"/>
              </a:spcBef>
              <a:tabLst>
                <a:tab pos="5674995" algn="l"/>
              </a:tabLst>
            </a:pPr>
            <a:r>
              <a:rPr dirty="0" sz="1400" spc="-5">
                <a:latin typeface="Calibri"/>
                <a:cs typeface="Calibri"/>
              </a:rPr>
              <a:t>Group 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</a:t>
            </a:r>
            <a:r>
              <a:rPr dirty="0" sz="1400" spc="2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(Control)</a:t>
            </a:r>
            <a:r>
              <a:rPr dirty="0" sz="1400" spc="-1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5">
                <a:latin typeface="Calibri"/>
                <a:cs typeface="Calibri"/>
              </a:rPr>
              <a:t>II</a:t>
            </a:r>
            <a:r>
              <a:rPr dirty="0" sz="1400" spc="-1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(SP-S)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40763" y="4154423"/>
            <a:ext cx="669036" cy="457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600085" y="4258764"/>
            <a:ext cx="381635" cy="171450"/>
          </a:xfrm>
          <a:custGeom>
            <a:avLst/>
            <a:gdLst/>
            <a:ahLst/>
            <a:cxnLst/>
            <a:rect l="l" t="t" r="r" b="b"/>
            <a:pathLst>
              <a:path w="381635" h="171450">
                <a:moveTo>
                  <a:pt x="272909" y="104805"/>
                </a:moveTo>
                <a:lnTo>
                  <a:pt x="219303" y="135831"/>
                </a:lnTo>
                <a:lnTo>
                  <a:pt x="213617" y="140811"/>
                </a:lnTo>
                <a:lnTo>
                  <a:pt x="210396" y="147369"/>
                </a:lnTo>
                <a:lnTo>
                  <a:pt x="209888" y="154659"/>
                </a:lnTo>
                <a:lnTo>
                  <a:pt x="212340" y="161835"/>
                </a:lnTo>
                <a:lnTo>
                  <a:pt x="217321" y="167477"/>
                </a:lnTo>
                <a:lnTo>
                  <a:pt x="223882" y="170668"/>
                </a:lnTo>
                <a:lnTo>
                  <a:pt x="231176" y="171164"/>
                </a:lnTo>
                <a:lnTo>
                  <a:pt x="238353" y="168721"/>
                </a:lnTo>
                <a:lnTo>
                  <a:pt x="348460" y="105094"/>
                </a:lnTo>
                <a:lnTo>
                  <a:pt x="343271" y="105094"/>
                </a:lnTo>
                <a:lnTo>
                  <a:pt x="272909" y="104805"/>
                </a:lnTo>
                <a:close/>
              </a:path>
              <a:path w="381635" h="171450">
                <a:moveTo>
                  <a:pt x="305539" y="85919"/>
                </a:moveTo>
                <a:lnTo>
                  <a:pt x="272909" y="104805"/>
                </a:lnTo>
                <a:lnTo>
                  <a:pt x="343271" y="105094"/>
                </a:lnTo>
                <a:lnTo>
                  <a:pt x="343289" y="102532"/>
                </a:lnTo>
                <a:lnTo>
                  <a:pt x="333746" y="102532"/>
                </a:lnTo>
                <a:lnTo>
                  <a:pt x="305539" y="85919"/>
                </a:lnTo>
                <a:close/>
              </a:path>
              <a:path w="381635" h="171450">
                <a:moveTo>
                  <a:pt x="231869" y="0"/>
                </a:moveTo>
                <a:lnTo>
                  <a:pt x="224598" y="443"/>
                </a:lnTo>
                <a:lnTo>
                  <a:pt x="218018" y="3580"/>
                </a:lnTo>
                <a:lnTo>
                  <a:pt x="212979" y="9177"/>
                </a:lnTo>
                <a:lnTo>
                  <a:pt x="210496" y="16379"/>
                </a:lnTo>
                <a:lnTo>
                  <a:pt x="210941" y="23699"/>
                </a:lnTo>
                <a:lnTo>
                  <a:pt x="214089" y="30307"/>
                </a:lnTo>
                <a:lnTo>
                  <a:pt x="219713" y="35371"/>
                </a:lnTo>
                <a:lnTo>
                  <a:pt x="272913" y="66704"/>
                </a:lnTo>
                <a:lnTo>
                  <a:pt x="343538" y="66994"/>
                </a:lnTo>
                <a:lnTo>
                  <a:pt x="343271" y="105094"/>
                </a:lnTo>
                <a:lnTo>
                  <a:pt x="348460" y="105094"/>
                </a:lnTo>
                <a:lnTo>
                  <a:pt x="381228" y="86158"/>
                </a:lnTo>
                <a:lnTo>
                  <a:pt x="238982" y="2481"/>
                </a:lnTo>
                <a:lnTo>
                  <a:pt x="231869" y="0"/>
                </a:lnTo>
                <a:close/>
              </a:path>
              <a:path w="381635" h="171450">
                <a:moveTo>
                  <a:pt x="228" y="65584"/>
                </a:moveTo>
                <a:lnTo>
                  <a:pt x="0" y="103684"/>
                </a:lnTo>
                <a:lnTo>
                  <a:pt x="272909" y="104805"/>
                </a:lnTo>
                <a:lnTo>
                  <a:pt x="305539" y="85919"/>
                </a:lnTo>
                <a:lnTo>
                  <a:pt x="272913" y="66704"/>
                </a:lnTo>
                <a:lnTo>
                  <a:pt x="228" y="65584"/>
                </a:lnTo>
                <a:close/>
              </a:path>
              <a:path w="381635" h="171450">
                <a:moveTo>
                  <a:pt x="333860" y="69528"/>
                </a:moveTo>
                <a:lnTo>
                  <a:pt x="305539" y="85919"/>
                </a:lnTo>
                <a:lnTo>
                  <a:pt x="333746" y="102532"/>
                </a:lnTo>
                <a:lnTo>
                  <a:pt x="333860" y="69528"/>
                </a:lnTo>
                <a:close/>
              </a:path>
              <a:path w="381635" h="171450">
                <a:moveTo>
                  <a:pt x="343520" y="69528"/>
                </a:moveTo>
                <a:lnTo>
                  <a:pt x="333860" y="69528"/>
                </a:lnTo>
                <a:lnTo>
                  <a:pt x="333746" y="102532"/>
                </a:lnTo>
                <a:lnTo>
                  <a:pt x="343289" y="102532"/>
                </a:lnTo>
                <a:lnTo>
                  <a:pt x="343520" y="69528"/>
                </a:lnTo>
                <a:close/>
              </a:path>
              <a:path w="381635" h="171450">
                <a:moveTo>
                  <a:pt x="272913" y="66704"/>
                </a:moveTo>
                <a:lnTo>
                  <a:pt x="305539" y="85919"/>
                </a:lnTo>
                <a:lnTo>
                  <a:pt x="333860" y="69528"/>
                </a:lnTo>
                <a:lnTo>
                  <a:pt x="343520" y="69528"/>
                </a:lnTo>
                <a:lnTo>
                  <a:pt x="343538" y="66994"/>
                </a:lnTo>
                <a:lnTo>
                  <a:pt x="272913" y="667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82696" y="4230623"/>
            <a:ext cx="527303" cy="4572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42275" y="4421123"/>
            <a:ext cx="239395" cy="167005"/>
          </a:xfrm>
          <a:custGeom>
            <a:avLst/>
            <a:gdLst/>
            <a:ahLst/>
            <a:cxnLst/>
            <a:rect l="l" t="t" r="r" b="b"/>
            <a:pathLst>
              <a:path w="239395" h="167004">
                <a:moveTo>
                  <a:pt x="176099" y="41667"/>
                </a:moveTo>
                <a:lnTo>
                  <a:pt x="138310" y="43730"/>
                </a:lnTo>
                <a:lnTo>
                  <a:pt x="0" y="134988"/>
                </a:lnTo>
                <a:lnTo>
                  <a:pt x="21050" y="166763"/>
                </a:lnTo>
                <a:lnTo>
                  <a:pt x="159292" y="75546"/>
                </a:lnTo>
                <a:lnTo>
                  <a:pt x="176099" y="41667"/>
                </a:lnTo>
                <a:close/>
              </a:path>
              <a:path w="239395" h="167004">
                <a:moveTo>
                  <a:pt x="236784" y="4952"/>
                </a:moveTo>
                <a:lnTo>
                  <a:pt x="197081" y="4952"/>
                </a:lnTo>
                <a:lnTo>
                  <a:pt x="218179" y="36690"/>
                </a:lnTo>
                <a:lnTo>
                  <a:pt x="159292" y="75546"/>
                </a:lnTo>
                <a:lnTo>
                  <a:pt x="131816" y="130930"/>
                </a:lnTo>
                <a:lnTo>
                  <a:pt x="129912" y="138293"/>
                </a:lnTo>
                <a:lnTo>
                  <a:pt x="130888" y="145547"/>
                </a:lnTo>
                <a:lnTo>
                  <a:pt x="134488" y="151875"/>
                </a:lnTo>
                <a:lnTo>
                  <a:pt x="140455" y="156457"/>
                </a:lnTo>
                <a:lnTo>
                  <a:pt x="147818" y="158425"/>
                </a:lnTo>
                <a:lnTo>
                  <a:pt x="155071" y="157472"/>
                </a:lnTo>
                <a:lnTo>
                  <a:pt x="161396" y="153853"/>
                </a:lnTo>
                <a:lnTo>
                  <a:pt x="165973" y="147827"/>
                </a:lnTo>
                <a:lnTo>
                  <a:pt x="236784" y="4952"/>
                </a:lnTo>
                <a:close/>
              </a:path>
              <a:path w="239395" h="167004">
                <a:moveTo>
                  <a:pt x="202052" y="12430"/>
                </a:moveTo>
                <a:lnTo>
                  <a:pt x="190604" y="12430"/>
                </a:lnTo>
                <a:lnTo>
                  <a:pt x="208654" y="39890"/>
                </a:lnTo>
                <a:lnTo>
                  <a:pt x="176099" y="41667"/>
                </a:lnTo>
                <a:lnTo>
                  <a:pt x="159292" y="75546"/>
                </a:lnTo>
                <a:lnTo>
                  <a:pt x="218179" y="36690"/>
                </a:lnTo>
                <a:lnTo>
                  <a:pt x="202052" y="12430"/>
                </a:lnTo>
                <a:close/>
              </a:path>
              <a:path w="239395" h="167004">
                <a:moveTo>
                  <a:pt x="239239" y="0"/>
                </a:moveTo>
                <a:lnTo>
                  <a:pt x="74409" y="9153"/>
                </a:lnTo>
                <a:lnTo>
                  <a:pt x="56511" y="29213"/>
                </a:lnTo>
                <a:lnTo>
                  <a:pt x="58433" y="36489"/>
                </a:lnTo>
                <a:lnTo>
                  <a:pt x="62830" y="42300"/>
                </a:lnTo>
                <a:lnTo>
                  <a:pt x="69082" y="46039"/>
                </a:lnTo>
                <a:lnTo>
                  <a:pt x="76571" y="47101"/>
                </a:lnTo>
                <a:lnTo>
                  <a:pt x="138310" y="43730"/>
                </a:lnTo>
                <a:lnTo>
                  <a:pt x="197081" y="4952"/>
                </a:lnTo>
                <a:lnTo>
                  <a:pt x="236784" y="4952"/>
                </a:lnTo>
                <a:lnTo>
                  <a:pt x="239239" y="0"/>
                </a:lnTo>
                <a:close/>
              </a:path>
              <a:path w="239395" h="167004">
                <a:moveTo>
                  <a:pt x="197081" y="4952"/>
                </a:moveTo>
                <a:lnTo>
                  <a:pt x="138310" y="43730"/>
                </a:lnTo>
                <a:lnTo>
                  <a:pt x="176099" y="41667"/>
                </a:lnTo>
                <a:lnTo>
                  <a:pt x="190604" y="12430"/>
                </a:lnTo>
                <a:lnTo>
                  <a:pt x="202052" y="12430"/>
                </a:lnTo>
                <a:lnTo>
                  <a:pt x="197081" y="4952"/>
                </a:lnTo>
                <a:close/>
              </a:path>
              <a:path w="239395" h="167004">
                <a:moveTo>
                  <a:pt x="190604" y="12430"/>
                </a:moveTo>
                <a:lnTo>
                  <a:pt x="176099" y="41667"/>
                </a:lnTo>
                <a:lnTo>
                  <a:pt x="208654" y="39890"/>
                </a:lnTo>
                <a:lnTo>
                  <a:pt x="190604" y="124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876800" y="3429000"/>
            <a:ext cx="3810000" cy="20574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647944" y="4381500"/>
            <a:ext cx="676655" cy="4587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707894" y="4547739"/>
            <a:ext cx="388620" cy="194310"/>
          </a:xfrm>
          <a:custGeom>
            <a:avLst/>
            <a:gdLst/>
            <a:ahLst/>
            <a:cxnLst/>
            <a:rect l="l" t="t" r="r" b="b"/>
            <a:pathLst>
              <a:path w="388620" h="194310">
                <a:moveTo>
                  <a:pt x="280666" y="46736"/>
                </a:moveTo>
                <a:lnTo>
                  <a:pt x="0" y="159019"/>
                </a:lnTo>
                <a:lnTo>
                  <a:pt x="14211" y="194300"/>
                </a:lnTo>
                <a:lnTo>
                  <a:pt x="294664" y="82181"/>
                </a:lnTo>
                <a:lnTo>
                  <a:pt x="317952" y="52315"/>
                </a:lnTo>
                <a:lnTo>
                  <a:pt x="280666" y="46736"/>
                </a:lnTo>
                <a:close/>
              </a:path>
              <a:path w="388620" h="194310">
                <a:moveTo>
                  <a:pt x="363424" y="20574"/>
                </a:moveTo>
                <a:lnTo>
                  <a:pt x="346062" y="20574"/>
                </a:lnTo>
                <a:lnTo>
                  <a:pt x="360159" y="55997"/>
                </a:lnTo>
                <a:lnTo>
                  <a:pt x="294664" y="82181"/>
                </a:lnTo>
                <a:lnTo>
                  <a:pt x="256651" y="130930"/>
                </a:lnTo>
                <a:lnTo>
                  <a:pt x="253279" y="137672"/>
                </a:lnTo>
                <a:lnTo>
                  <a:pt x="252786" y="144938"/>
                </a:lnTo>
                <a:lnTo>
                  <a:pt x="255054" y="151870"/>
                </a:lnTo>
                <a:lnTo>
                  <a:pt x="259965" y="157610"/>
                </a:lnTo>
                <a:lnTo>
                  <a:pt x="266773" y="161007"/>
                </a:lnTo>
                <a:lnTo>
                  <a:pt x="274072" y="161535"/>
                </a:lnTo>
                <a:lnTo>
                  <a:pt x="281013" y="159272"/>
                </a:lnTo>
                <a:lnTo>
                  <a:pt x="286750" y="154295"/>
                </a:lnTo>
                <a:lnTo>
                  <a:pt x="388219" y="24260"/>
                </a:lnTo>
                <a:lnTo>
                  <a:pt x="363424" y="20574"/>
                </a:lnTo>
                <a:close/>
              </a:path>
              <a:path w="388620" h="194310">
                <a:moveTo>
                  <a:pt x="317952" y="52315"/>
                </a:moveTo>
                <a:lnTo>
                  <a:pt x="294664" y="82181"/>
                </a:lnTo>
                <a:lnTo>
                  <a:pt x="357276" y="57150"/>
                </a:lnTo>
                <a:lnTo>
                  <a:pt x="350262" y="57150"/>
                </a:lnTo>
                <a:lnTo>
                  <a:pt x="317952" y="52315"/>
                </a:lnTo>
                <a:close/>
              </a:path>
              <a:path w="388620" h="194310">
                <a:moveTo>
                  <a:pt x="338061" y="26527"/>
                </a:moveTo>
                <a:lnTo>
                  <a:pt x="317952" y="52315"/>
                </a:lnTo>
                <a:lnTo>
                  <a:pt x="350262" y="57150"/>
                </a:lnTo>
                <a:lnTo>
                  <a:pt x="338061" y="26527"/>
                </a:lnTo>
                <a:close/>
              </a:path>
              <a:path w="388620" h="194310">
                <a:moveTo>
                  <a:pt x="348431" y="26527"/>
                </a:moveTo>
                <a:lnTo>
                  <a:pt x="338061" y="26527"/>
                </a:lnTo>
                <a:lnTo>
                  <a:pt x="350262" y="57150"/>
                </a:lnTo>
                <a:lnTo>
                  <a:pt x="357276" y="57150"/>
                </a:lnTo>
                <a:lnTo>
                  <a:pt x="360159" y="55997"/>
                </a:lnTo>
                <a:lnTo>
                  <a:pt x="348431" y="26527"/>
                </a:lnTo>
                <a:close/>
              </a:path>
              <a:path w="388620" h="194310">
                <a:moveTo>
                  <a:pt x="346062" y="20574"/>
                </a:moveTo>
                <a:lnTo>
                  <a:pt x="280666" y="46736"/>
                </a:lnTo>
                <a:lnTo>
                  <a:pt x="317952" y="52315"/>
                </a:lnTo>
                <a:lnTo>
                  <a:pt x="338061" y="26527"/>
                </a:lnTo>
                <a:lnTo>
                  <a:pt x="348431" y="26527"/>
                </a:lnTo>
                <a:lnTo>
                  <a:pt x="346062" y="20574"/>
                </a:lnTo>
                <a:close/>
              </a:path>
              <a:path w="388620" h="194310">
                <a:moveTo>
                  <a:pt x="225028" y="0"/>
                </a:moveTo>
                <a:lnTo>
                  <a:pt x="217457" y="392"/>
                </a:lnTo>
                <a:lnTo>
                  <a:pt x="210847" y="3521"/>
                </a:lnTo>
                <a:lnTo>
                  <a:pt x="205906" y="8891"/>
                </a:lnTo>
                <a:lnTo>
                  <a:pt x="203339" y="16002"/>
                </a:lnTo>
                <a:lnTo>
                  <a:pt x="203744" y="23554"/>
                </a:lnTo>
                <a:lnTo>
                  <a:pt x="206910" y="30125"/>
                </a:lnTo>
                <a:lnTo>
                  <a:pt x="212318" y="35027"/>
                </a:lnTo>
                <a:lnTo>
                  <a:pt x="219446" y="37576"/>
                </a:lnTo>
                <a:lnTo>
                  <a:pt x="280666" y="46736"/>
                </a:lnTo>
                <a:lnTo>
                  <a:pt x="346062" y="20574"/>
                </a:lnTo>
                <a:lnTo>
                  <a:pt x="363424" y="20574"/>
                </a:lnTo>
                <a:lnTo>
                  <a:pt x="2250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72577" y="5430118"/>
            <a:ext cx="897890" cy="631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429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1 </a:t>
            </a:r>
            <a:r>
              <a:rPr dirty="0" sz="1400">
                <a:latin typeface="Calibri"/>
                <a:cs typeface="Calibri"/>
              </a:rPr>
              <a:t>&amp;</a:t>
            </a:r>
            <a:r>
              <a:rPr dirty="0" sz="1400" spc="-1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II  </a:t>
            </a:r>
            <a:r>
              <a:rPr dirty="0" sz="1400" spc="-5">
                <a:latin typeface="Calibri"/>
                <a:cs typeface="Calibri"/>
              </a:rPr>
              <a:t>Group</a:t>
            </a:r>
            <a:r>
              <a:rPr dirty="0" sz="1400" spc="-9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III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2577" y="6344928"/>
            <a:ext cx="66357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</a:t>
            </a:r>
            <a:r>
              <a:rPr dirty="0" sz="1400" spc="-10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IV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60102" y="5521650"/>
            <a:ext cx="7377430" cy="1058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43204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Brain </a:t>
            </a:r>
            <a:r>
              <a:rPr dirty="0" sz="1400" spc="-10">
                <a:latin typeface="Calibri"/>
                <a:cs typeface="Calibri"/>
              </a:rPr>
              <a:t>Cerebral </a:t>
            </a:r>
            <a:r>
              <a:rPr dirty="0" sz="1400" spc="-10">
                <a:latin typeface="Calibri"/>
                <a:cs typeface="Calibri"/>
              </a:rPr>
              <a:t>cortex </a:t>
            </a:r>
            <a:r>
              <a:rPr dirty="0" sz="1400" spc="-5">
                <a:latin typeface="Calibri"/>
                <a:cs typeface="Calibri"/>
              </a:rPr>
              <a:t>region </a:t>
            </a:r>
            <a:r>
              <a:rPr dirty="0" sz="1400" spc="-5">
                <a:latin typeface="Calibri"/>
                <a:cs typeface="Calibri"/>
              </a:rPr>
              <a:t>showing </a:t>
            </a:r>
            <a:r>
              <a:rPr dirty="0" sz="1400" spc="-5">
                <a:latin typeface="Calibri"/>
                <a:cs typeface="Calibri"/>
              </a:rPr>
              <a:t>highly </a:t>
            </a:r>
            <a:r>
              <a:rPr dirty="0" sz="1400" spc="-5">
                <a:latin typeface="Calibri"/>
                <a:cs typeface="Calibri"/>
              </a:rPr>
              <a:t>active </a:t>
            </a:r>
            <a:r>
              <a:rPr dirty="0" sz="1400" spc="-5">
                <a:latin typeface="Calibri"/>
                <a:cs typeface="Calibri"/>
              </a:rPr>
              <a:t>nerve </a:t>
            </a:r>
            <a:r>
              <a:rPr dirty="0" sz="1400">
                <a:latin typeface="Calibri"/>
                <a:cs typeface="Calibri"/>
              </a:rPr>
              <a:t>cells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10">
                <a:latin typeface="Calibri"/>
                <a:cs typeface="Calibri"/>
              </a:rPr>
              <a:t>prominent</a:t>
            </a:r>
            <a:r>
              <a:rPr dirty="0" sz="1400" spc="114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nuclei.</a:t>
            </a:r>
            <a:endParaRPr sz="1400">
              <a:latin typeface="Calibri"/>
              <a:cs typeface="Calibri"/>
            </a:endParaRPr>
          </a:p>
          <a:p>
            <a:pPr marL="243204" marR="5080" indent="-231140">
              <a:lnSpc>
                <a:spcPct val="100000"/>
              </a:lnSpc>
              <a:spcBef>
                <a:spcPts val="720"/>
              </a:spcBef>
              <a:tabLst>
                <a:tab pos="243204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Calibri"/>
                <a:cs typeface="Calibri"/>
              </a:rPr>
              <a:t>Arrows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showing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Neuritic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Plaques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cerebral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cortex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region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with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central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amyloid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core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surrounded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Calibri"/>
                <a:cs typeface="Calibri"/>
              </a:rPr>
              <a:t>by </a:t>
            </a:r>
            <a:r>
              <a:rPr dirty="0" sz="1400" spc="-10">
                <a:latin typeface="Calibri"/>
                <a:cs typeface="Calibri"/>
              </a:rPr>
              <a:t>dystrophic </a:t>
            </a:r>
            <a:r>
              <a:rPr dirty="0" sz="1400" spc="-5">
                <a:latin typeface="Calibri"/>
                <a:cs typeface="Calibri"/>
              </a:rPr>
              <a:t>neurites  </a:t>
            </a:r>
            <a:r>
              <a:rPr dirty="0" sz="1400" spc="-5">
                <a:latin typeface="Calibri"/>
                <a:cs typeface="Calibri"/>
              </a:rPr>
              <a:t>and </a:t>
            </a:r>
            <a:r>
              <a:rPr dirty="0" sz="1400" spc="-5">
                <a:latin typeface="Calibri"/>
                <a:cs typeface="Calibri"/>
              </a:rPr>
              <a:t>clear </a:t>
            </a:r>
            <a:r>
              <a:rPr dirty="0" sz="1400" spc="-5">
                <a:latin typeface="Calibri"/>
                <a:cs typeface="Calibri"/>
              </a:rPr>
              <a:t>halo </a:t>
            </a:r>
            <a:r>
              <a:rPr dirty="0" sz="1400" spc="7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region.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43204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Arrows </a:t>
            </a:r>
            <a:r>
              <a:rPr dirty="0" sz="1400" spc="-5">
                <a:latin typeface="Calibri"/>
                <a:cs typeface="Calibri"/>
              </a:rPr>
              <a:t>showing </a:t>
            </a:r>
            <a:r>
              <a:rPr dirty="0" sz="1400" spc="-10">
                <a:latin typeface="Calibri"/>
                <a:cs typeface="Calibri"/>
              </a:rPr>
              <a:t>focal </a:t>
            </a:r>
            <a:r>
              <a:rPr dirty="0" sz="1400">
                <a:latin typeface="Calibri"/>
                <a:cs typeface="Calibri"/>
              </a:rPr>
              <a:t>gliosis </a:t>
            </a:r>
            <a:r>
              <a:rPr dirty="0" sz="1400">
                <a:latin typeface="Calibri"/>
                <a:cs typeface="Calibri"/>
              </a:rPr>
              <a:t>in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10">
                <a:latin typeface="Calibri"/>
                <a:cs typeface="Calibri"/>
              </a:rPr>
              <a:t>cerebral </a:t>
            </a:r>
            <a:r>
              <a:rPr dirty="0" sz="1400" spc="-10">
                <a:latin typeface="Calibri"/>
                <a:cs typeface="Calibri"/>
              </a:rPr>
              <a:t>cortex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5">
                <a:latin typeface="Calibri"/>
                <a:cs typeface="Calibri"/>
              </a:rPr>
              <a:t>disappearance </a:t>
            </a:r>
            <a:r>
              <a:rPr dirty="0" sz="1400" spc="-5">
                <a:latin typeface="Calibri"/>
                <a:cs typeface="Calibri"/>
              </a:rPr>
              <a:t>of </a:t>
            </a:r>
            <a:r>
              <a:rPr dirty="0" sz="1400" spc="-5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most </a:t>
            </a:r>
            <a:r>
              <a:rPr dirty="0" sz="1400">
                <a:latin typeface="Calibri"/>
                <a:cs typeface="Calibri"/>
              </a:rPr>
              <a:t>AB</a:t>
            </a:r>
            <a:r>
              <a:rPr dirty="0" sz="1400" spc="2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plaques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962400" y="2819400"/>
            <a:ext cx="276008" cy="76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153400" y="5257800"/>
            <a:ext cx="276008" cy="76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86200" y="5257800"/>
            <a:ext cx="276008" cy="76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229600" y="2819400"/>
            <a:ext cx="276008" cy="762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865764" y="3081168"/>
            <a:ext cx="11449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10">
                <a:latin typeface="Calibri"/>
                <a:cs typeface="Calibri"/>
              </a:rPr>
              <a:t>III</a:t>
            </a:r>
            <a:r>
              <a:rPr dirty="0" sz="1400" spc="-9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(AD)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08258" y="3081168"/>
            <a:ext cx="159829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5">
                <a:latin typeface="Calibri"/>
                <a:cs typeface="Calibri"/>
              </a:rPr>
              <a:t>IV(AD </a:t>
            </a:r>
            <a:r>
              <a:rPr dirty="0" sz="1400">
                <a:latin typeface="Calibri"/>
                <a:cs typeface="Calibri"/>
              </a:rPr>
              <a:t>+</a:t>
            </a:r>
            <a:r>
              <a:rPr dirty="0" sz="1400" spc="-7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SP-S)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4615" y="196749"/>
            <a:ext cx="8315959" cy="606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Plate </a:t>
            </a:r>
            <a:r>
              <a:rPr dirty="0" sz="1600" spc="-10" b="1">
                <a:latin typeface="Calibri"/>
                <a:cs typeface="Calibri"/>
              </a:rPr>
              <a:t>–</a:t>
            </a:r>
            <a:r>
              <a:rPr dirty="0" sz="1600" spc="-10" b="1">
                <a:latin typeface="Calibri"/>
                <a:cs typeface="Calibri"/>
              </a:rPr>
              <a:t>III </a:t>
            </a:r>
            <a:r>
              <a:rPr dirty="0" sz="1600" spc="-5" b="1">
                <a:latin typeface="Calibri"/>
                <a:cs typeface="Calibri"/>
              </a:rPr>
              <a:t>: </a:t>
            </a:r>
            <a:r>
              <a:rPr dirty="0" sz="1600" spc="-5" b="1">
                <a:latin typeface="Calibri"/>
                <a:cs typeface="Calibri"/>
              </a:rPr>
              <a:t>Sections </a:t>
            </a:r>
            <a:r>
              <a:rPr dirty="0" sz="1600" spc="-5" b="1">
                <a:latin typeface="Calibri"/>
                <a:cs typeface="Calibri"/>
              </a:rPr>
              <a:t>of </a:t>
            </a:r>
            <a:r>
              <a:rPr dirty="0" sz="1600" spc="-10" b="1">
                <a:latin typeface="Calibri"/>
                <a:cs typeface="Calibri"/>
              </a:rPr>
              <a:t>hippocampus </a:t>
            </a:r>
            <a:r>
              <a:rPr dirty="0" sz="1600" spc="-10" b="1">
                <a:latin typeface="Calibri"/>
                <a:cs typeface="Calibri"/>
              </a:rPr>
              <a:t>region </a:t>
            </a:r>
            <a:r>
              <a:rPr dirty="0" sz="1600" spc="-10" b="1">
                <a:latin typeface="Calibri"/>
                <a:cs typeface="Calibri"/>
              </a:rPr>
              <a:t>stained </a:t>
            </a:r>
            <a:r>
              <a:rPr dirty="0" sz="1600" spc="-5" b="1">
                <a:latin typeface="Calibri"/>
                <a:cs typeface="Calibri"/>
              </a:rPr>
              <a:t>with </a:t>
            </a:r>
            <a:r>
              <a:rPr dirty="0" sz="1600" spc="-5" b="1">
                <a:latin typeface="Calibri"/>
                <a:cs typeface="Calibri"/>
              </a:rPr>
              <a:t>H </a:t>
            </a:r>
            <a:r>
              <a:rPr dirty="0" sz="1600" spc="-5" b="1">
                <a:latin typeface="Calibri"/>
                <a:cs typeface="Calibri"/>
              </a:rPr>
              <a:t>&amp; </a:t>
            </a:r>
            <a:r>
              <a:rPr dirty="0" sz="1600" spc="-5" b="1">
                <a:latin typeface="Calibri"/>
                <a:cs typeface="Calibri"/>
              </a:rPr>
              <a:t>E </a:t>
            </a:r>
            <a:r>
              <a:rPr dirty="0" sz="1600" spc="-5" b="1">
                <a:latin typeface="Calibri"/>
                <a:cs typeface="Calibri"/>
              </a:rPr>
              <a:t>– </a:t>
            </a:r>
            <a:r>
              <a:rPr dirty="0" sz="1600" b="1">
                <a:latin typeface="Calibri"/>
                <a:cs typeface="Calibri"/>
              </a:rPr>
              <a:t>60</a:t>
            </a:r>
            <a:r>
              <a:rPr dirty="0" baseline="26455" sz="1575" b="1">
                <a:latin typeface="Calibri"/>
                <a:cs typeface="Calibri"/>
              </a:rPr>
              <a:t>th   </a:t>
            </a:r>
            <a:r>
              <a:rPr dirty="0" sz="1600" spc="-15" b="1">
                <a:latin typeface="Calibri"/>
                <a:cs typeface="Calibri"/>
              </a:rPr>
              <a:t>day </a:t>
            </a:r>
            <a:r>
              <a:rPr dirty="0" sz="1600" spc="-5" b="1">
                <a:latin typeface="Calibri"/>
                <a:cs typeface="Calibri"/>
              </a:rPr>
              <a:t>of </a:t>
            </a:r>
            <a:r>
              <a:rPr dirty="0" sz="1600" spc="-10" b="1">
                <a:latin typeface="Calibri"/>
                <a:cs typeface="Calibri"/>
              </a:rPr>
              <a:t>experimentation </a:t>
            </a:r>
            <a:r>
              <a:rPr dirty="0" sz="1600" spc="-10" b="1">
                <a:latin typeface="Calibri"/>
                <a:cs typeface="Calibri"/>
              </a:rPr>
              <a:t>(40 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X)</a:t>
            </a:r>
            <a:endParaRPr sz="1600">
              <a:latin typeface="Calibri"/>
              <a:cs typeface="Calibri"/>
            </a:endParaRPr>
          </a:p>
          <a:p>
            <a:pPr algn="ctr" marR="80645">
              <a:lnSpc>
                <a:spcPct val="100000"/>
              </a:lnSpc>
              <a:spcBef>
                <a:spcPts val="1000"/>
              </a:spcBef>
              <a:tabLst>
                <a:tab pos="4357370" algn="l"/>
              </a:tabLst>
            </a:pPr>
            <a:r>
              <a:rPr dirty="0" sz="1400" spc="-5">
                <a:latin typeface="Calibri"/>
                <a:cs typeface="Calibri"/>
              </a:rPr>
              <a:t>Group 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</a:t>
            </a:r>
            <a:r>
              <a:rPr dirty="0" sz="1400" spc="2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(Control)</a:t>
            </a:r>
            <a:r>
              <a:rPr dirty="0" sz="1400" spc="-1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5">
                <a:latin typeface="Calibri"/>
                <a:cs typeface="Calibri"/>
              </a:rPr>
              <a:t>II</a:t>
            </a:r>
            <a:r>
              <a:rPr dirty="0" sz="1400" spc="-9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(SP-S)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00600" y="838200"/>
            <a:ext cx="3886200" cy="2209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876800" y="3429000"/>
            <a:ext cx="3810000" cy="2209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7200" y="3429000"/>
            <a:ext cx="3886200" cy="2209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379219" y="4953000"/>
            <a:ext cx="678179" cy="4953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39275" y="5132822"/>
            <a:ext cx="389890" cy="218440"/>
          </a:xfrm>
          <a:custGeom>
            <a:avLst/>
            <a:gdLst/>
            <a:ahLst/>
            <a:cxnLst/>
            <a:rect l="l" t="t" r="r" b="b"/>
            <a:pathLst>
              <a:path w="389889" h="218439">
                <a:moveTo>
                  <a:pt x="284303" y="42023"/>
                </a:moveTo>
                <a:lnTo>
                  <a:pt x="0" y="184175"/>
                </a:lnTo>
                <a:lnTo>
                  <a:pt x="17049" y="218179"/>
                </a:lnTo>
                <a:lnTo>
                  <a:pt x="301405" y="76005"/>
                </a:lnTo>
                <a:lnTo>
                  <a:pt x="321996" y="44486"/>
                </a:lnTo>
                <a:lnTo>
                  <a:pt x="284303" y="42023"/>
                </a:lnTo>
                <a:close/>
              </a:path>
              <a:path w="389889" h="218439">
                <a:moveTo>
                  <a:pt x="387875" y="10563"/>
                </a:moveTo>
                <a:lnTo>
                  <a:pt x="347224" y="10563"/>
                </a:lnTo>
                <a:lnTo>
                  <a:pt x="364264" y="44577"/>
                </a:lnTo>
                <a:lnTo>
                  <a:pt x="301405" y="76005"/>
                </a:lnTo>
                <a:lnTo>
                  <a:pt x="267490" y="127920"/>
                </a:lnTo>
                <a:lnTo>
                  <a:pt x="264642" y="134907"/>
                </a:lnTo>
                <a:lnTo>
                  <a:pt x="264737" y="142183"/>
                </a:lnTo>
                <a:lnTo>
                  <a:pt x="267576" y="148892"/>
                </a:lnTo>
                <a:lnTo>
                  <a:pt x="272957" y="154181"/>
                </a:lnTo>
                <a:lnTo>
                  <a:pt x="279952" y="157029"/>
                </a:lnTo>
                <a:lnTo>
                  <a:pt x="287253" y="156933"/>
                </a:lnTo>
                <a:lnTo>
                  <a:pt x="294010" y="154095"/>
                </a:lnTo>
                <a:lnTo>
                  <a:pt x="299370" y="148713"/>
                </a:lnTo>
                <a:lnTo>
                  <a:pt x="389639" y="10677"/>
                </a:lnTo>
                <a:lnTo>
                  <a:pt x="387875" y="10563"/>
                </a:lnTo>
                <a:close/>
              </a:path>
              <a:path w="389889" h="218439">
                <a:moveTo>
                  <a:pt x="321996" y="44486"/>
                </a:moveTo>
                <a:lnTo>
                  <a:pt x="301405" y="76005"/>
                </a:lnTo>
                <a:lnTo>
                  <a:pt x="360187" y="46615"/>
                </a:lnTo>
                <a:lnTo>
                  <a:pt x="354587" y="46615"/>
                </a:lnTo>
                <a:lnTo>
                  <a:pt x="321996" y="44486"/>
                </a:lnTo>
                <a:close/>
              </a:path>
              <a:path w="389889" h="218439">
                <a:moveTo>
                  <a:pt x="339852" y="17154"/>
                </a:moveTo>
                <a:lnTo>
                  <a:pt x="321996" y="44486"/>
                </a:lnTo>
                <a:lnTo>
                  <a:pt x="354587" y="46615"/>
                </a:lnTo>
                <a:lnTo>
                  <a:pt x="339852" y="17154"/>
                </a:lnTo>
                <a:close/>
              </a:path>
              <a:path w="389889" h="218439">
                <a:moveTo>
                  <a:pt x="350526" y="17154"/>
                </a:moveTo>
                <a:lnTo>
                  <a:pt x="339852" y="17154"/>
                </a:lnTo>
                <a:lnTo>
                  <a:pt x="354587" y="46615"/>
                </a:lnTo>
                <a:lnTo>
                  <a:pt x="360187" y="46615"/>
                </a:lnTo>
                <a:lnTo>
                  <a:pt x="364264" y="44577"/>
                </a:lnTo>
                <a:lnTo>
                  <a:pt x="350526" y="17154"/>
                </a:lnTo>
                <a:close/>
              </a:path>
              <a:path w="389889" h="218439">
                <a:moveTo>
                  <a:pt x="347224" y="10563"/>
                </a:moveTo>
                <a:lnTo>
                  <a:pt x="284303" y="42023"/>
                </a:lnTo>
                <a:lnTo>
                  <a:pt x="321996" y="44486"/>
                </a:lnTo>
                <a:lnTo>
                  <a:pt x="339852" y="17154"/>
                </a:lnTo>
                <a:lnTo>
                  <a:pt x="350526" y="17154"/>
                </a:lnTo>
                <a:lnTo>
                  <a:pt x="347224" y="10563"/>
                </a:lnTo>
                <a:close/>
              </a:path>
              <a:path w="389889" h="218439">
                <a:moveTo>
                  <a:pt x="224923" y="0"/>
                </a:moveTo>
                <a:lnTo>
                  <a:pt x="217464" y="1029"/>
                </a:lnTo>
                <a:lnTo>
                  <a:pt x="211169" y="4705"/>
                </a:lnTo>
                <a:lnTo>
                  <a:pt x="206709" y="10474"/>
                </a:lnTo>
                <a:lnTo>
                  <a:pt x="204758" y="17783"/>
                </a:lnTo>
                <a:lnTo>
                  <a:pt x="205780" y="25295"/>
                </a:lnTo>
                <a:lnTo>
                  <a:pt x="209441" y="31599"/>
                </a:lnTo>
                <a:lnTo>
                  <a:pt x="215197" y="36045"/>
                </a:lnTo>
                <a:lnTo>
                  <a:pt x="222504" y="37985"/>
                </a:lnTo>
                <a:lnTo>
                  <a:pt x="284303" y="42023"/>
                </a:lnTo>
                <a:lnTo>
                  <a:pt x="347224" y="10563"/>
                </a:lnTo>
                <a:lnTo>
                  <a:pt x="387875" y="10563"/>
                </a:lnTo>
                <a:lnTo>
                  <a:pt x="2249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98820" y="4610100"/>
            <a:ext cx="678180" cy="4953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858874" y="4789922"/>
            <a:ext cx="389890" cy="218440"/>
          </a:xfrm>
          <a:custGeom>
            <a:avLst/>
            <a:gdLst/>
            <a:ahLst/>
            <a:cxnLst/>
            <a:rect l="l" t="t" r="r" b="b"/>
            <a:pathLst>
              <a:path w="389889" h="218439">
                <a:moveTo>
                  <a:pt x="284303" y="42023"/>
                </a:moveTo>
                <a:lnTo>
                  <a:pt x="0" y="184175"/>
                </a:lnTo>
                <a:lnTo>
                  <a:pt x="17049" y="218179"/>
                </a:lnTo>
                <a:lnTo>
                  <a:pt x="301405" y="76005"/>
                </a:lnTo>
                <a:lnTo>
                  <a:pt x="321996" y="44486"/>
                </a:lnTo>
                <a:lnTo>
                  <a:pt x="284303" y="42023"/>
                </a:lnTo>
                <a:close/>
              </a:path>
              <a:path w="389889" h="218439">
                <a:moveTo>
                  <a:pt x="387875" y="10563"/>
                </a:moveTo>
                <a:lnTo>
                  <a:pt x="347224" y="10563"/>
                </a:lnTo>
                <a:lnTo>
                  <a:pt x="364264" y="44577"/>
                </a:lnTo>
                <a:lnTo>
                  <a:pt x="301405" y="76005"/>
                </a:lnTo>
                <a:lnTo>
                  <a:pt x="267490" y="127920"/>
                </a:lnTo>
                <a:lnTo>
                  <a:pt x="264642" y="134907"/>
                </a:lnTo>
                <a:lnTo>
                  <a:pt x="264737" y="142183"/>
                </a:lnTo>
                <a:lnTo>
                  <a:pt x="267576" y="148892"/>
                </a:lnTo>
                <a:lnTo>
                  <a:pt x="272957" y="154181"/>
                </a:lnTo>
                <a:lnTo>
                  <a:pt x="279952" y="157029"/>
                </a:lnTo>
                <a:lnTo>
                  <a:pt x="287253" y="156933"/>
                </a:lnTo>
                <a:lnTo>
                  <a:pt x="294010" y="154095"/>
                </a:lnTo>
                <a:lnTo>
                  <a:pt x="299370" y="148713"/>
                </a:lnTo>
                <a:lnTo>
                  <a:pt x="389639" y="10677"/>
                </a:lnTo>
                <a:lnTo>
                  <a:pt x="387875" y="10563"/>
                </a:lnTo>
                <a:close/>
              </a:path>
              <a:path w="389889" h="218439">
                <a:moveTo>
                  <a:pt x="321996" y="44486"/>
                </a:moveTo>
                <a:lnTo>
                  <a:pt x="301405" y="76005"/>
                </a:lnTo>
                <a:lnTo>
                  <a:pt x="360187" y="46615"/>
                </a:lnTo>
                <a:lnTo>
                  <a:pt x="354587" y="46615"/>
                </a:lnTo>
                <a:lnTo>
                  <a:pt x="321996" y="44486"/>
                </a:lnTo>
                <a:close/>
              </a:path>
              <a:path w="389889" h="218439">
                <a:moveTo>
                  <a:pt x="339851" y="17154"/>
                </a:moveTo>
                <a:lnTo>
                  <a:pt x="321996" y="44486"/>
                </a:lnTo>
                <a:lnTo>
                  <a:pt x="354587" y="46615"/>
                </a:lnTo>
                <a:lnTo>
                  <a:pt x="339851" y="17154"/>
                </a:lnTo>
                <a:close/>
              </a:path>
              <a:path w="389889" h="218439">
                <a:moveTo>
                  <a:pt x="350526" y="17154"/>
                </a:moveTo>
                <a:lnTo>
                  <a:pt x="339851" y="17154"/>
                </a:lnTo>
                <a:lnTo>
                  <a:pt x="354587" y="46615"/>
                </a:lnTo>
                <a:lnTo>
                  <a:pt x="360187" y="46615"/>
                </a:lnTo>
                <a:lnTo>
                  <a:pt x="364264" y="44577"/>
                </a:lnTo>
                <a:lnTo>
                  <a:pt x="350526" y="17154"/>
                </a:lnTo>
                <a:close/>
              </a:path>
              <a:path w="389889" h="218439">
                <a:moveTo>
                  <a:pt x="347224" y="10563"/>
                </a:moveTo>
                <a:lnTo>
                  <a:pt x="284303" y="42023"/>
                </a:lnTo>
                <a:lnTo>
                  <a:pt x="321996" y="44486"/>
                </a:lnTo>
                <a:lnTo>
                  <a:pt x="339851" y="17154"/>
                </a:lnTo>
                <a:lnTo>
                  <a:pt x="350526" y="17154"/>
                </a:lnTo>
                <a:lnTo>
                  <a:pt x="347224" y="10563"/>
                </a:lnTo>
                <a:close/>
              </a:path>
              <a:path w="389889" h="218439">
                <a:moveTo>
                  <a:pt x="224923" y="0"/>
                </a:moveTo>
                <a:lnTo>
                  <a:pt x="217464" y="1029"/>
                </a:lnTo>
                <a:lnTo>
                  <a:pt x="211169" y="4705"/>
                </a:lnTo>
                <a:lnTo>
                  <a:pt x="206709" y="10474"/>
                </a:lnTo>
                <a:lnTo>
                  <a:pt x="204758" y="17783"/>
                </a:lnTo>
                <a:lnTo>
                  <a:pt x="205780" y="25295"/>
                </a:lnTo>
                <a:lnTo>
                  <a:pt x="209441" y="31599"/>
                </a:lnTo>
                <a:lnTo>
                  <a:pt x="215197" y="36045"/>
                </a:lnTo>
                <a:lnTo>
                  <a:pt x="222503" y="37985"/>
                </a:lnTo>
                <a:lnTo>
                  <a:pt x="284303" y="42023"/>
                </a:lnTo>
                <a:lnTo>
                  <a:pt x="347224" y="10563"/>
                </a:lnTo>
                <a:lnTo>
                  <a:pt x="387875" y="10563"/>
                </a:lnTo>
                <a:lnTo>
                  <a:pt x="2249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57200" y="838200"/>
            <a:ext cx="3962400" cy="22098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7354" y="5707077"/>
            <a:ext cx="77343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Group </a:t>
            </a:r>
            <a:r>
              <a:rPr dirty="0" sz="1200">
                <a:latin typeface="Calibri"/>
                <a:cs typeface="Calibri"/>
              </a:rPr>
              <a:t>1 </a:t>
            </a:r>
            <a:r>
              <a:rPr dirty="0" sz="1200">
                <a:latin typeface="Calibri"/>
                <a:cs typeface="Calibri"/>
              </a:rPr>
              <a:t>&amp;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7351" y="6164573"/>
            <a:ext cx="56070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Group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III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7346" y="6621772"/>
            <a:ext cx="57086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Group</a:t>
            </a:r>
            <a:r>
              <a:rPr dirty="0" sz="1200" spc="-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IV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12877" y="5707077"/>
            <a:ext cx="7500620" cy="1118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6379" marR="659130" indent="-234315">
              <a:lnSpc>
                <a:spcPct val="100000"/>
              </a:lnSpc>
              <a:tabLst>
                <a:tab pos="246379" algn="l"/>
              </a:tabLst>
            </a:pPr>
            <a:r>
              <a:rPr dirty="0" sz="1200">
                <a:latin typeface="Calibri"/>
                <a:cs typeface="Calibri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libri"/>
                <a:cs typeface="Calibri"/>
              </a:rPr>
              <a:t>Hippocampus </a:t>
            </a:r>
            <a:r>
              <a:rPr dirty="0" sz="1200" spc="-5">
                <a:latin typeface="Calibri"/>
                <a:cs typeface="Calibri"/>
              </a:rPr>
              <a:t>region </a:t>
            </a:r>
            <a:r>
              <a:rPr dirty="0" sz="1200" spc="-5">
                <a:latin typeface="Calibri"/>
                <a:cs typeface="Calibri"/>
              </a:rPr>
              <a:t>showing </a:t>
            </a:r>
            <a:r>
              <a:rPr dirty="0" sz="1200" spc="-5">
                <a:latin typeface="Calibri"/>
                <a:cs typeface="Calibri"/>
              </a:rPr>
              <a:t>neurons </a:t>
            </a:r>
            <a:r>
              <a:rPr dirty="0" sz="1200">
                <a:latin typeface="Calibri"/>
                <a:cs typeface="Calibri"/>
              </a:rPr>
              <a:t>with </a:t>
            </a:r>
            <a:r>
              <a:rPr dirty="0" sz="1200" spc="-5">
                <a:latin typeface="Calibri"/>
                <a:cs typeface="Calibri"/>
              </a:rPr>
              <a:t>large </a:t>
            </a:r>
            <a:r>
              <a:rPr dirty="0" sz="1200" spc="-5">
                <a:latin typeface="Calibri"/>
                <a:cs typeface="Calibri"/>
              </a:rPr>
              <a:t>vesicular </a:t>
            </a:r>
            <a:r>
              <a:rPr dirty="0" sz="1200" spc="-5">
                <a:latin typeface="Calibri"/>
                <a:cs typeface="Calibri"/>
              </a:rPr>
              <a:t>nuclei </a:t>
            </a:r>
            <a:r>
              <a:rPr dirty="0" sz="1200">
                <a:latin typeface="Calibri"/>
                <a:cs typeface="Calibri"/>
              </a:rPr>
              <a:t>with </a:t>
            </a:r>
            <a:r>
              <a:rPr dirty="0" sz="1200" spc="-5">
                <a:latin typeface="Calibri"/>
                <a:cs typeface="Calibri"/>
              </a:rPr>
              <a:t>prominent </a:t>
            </a:r>
            <a:r>
              <a:rPr dirty="0" sz="1200" spc="-5">
                <a:latin typeface="Calibri"/>
                <a:cs typeface="Calibri"/>
              </a:rPr>
              <a:t>nucleoli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amphophilic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alibri"/>
                <a:cs typeface="Calibri"/>
              </a:rPr>
              <a:t>cytoplasm.</a:t>
            </a:r>
            <a:endParaRPr sz="1200">
              <a:latin typeface="Calibri"/>
              <a:cs typeface="Calibri"/>
            </a:endParaRPr>
          </a:p>
          <a:p>
            <a:pPr marL="246379" marR="5080" indent="-234315">
              <a:lnSpc>
                <a:spcPct val="100000"/>
              </a:lnSpc>
              <a:spcBef>
                <a:spcPts val="720"/>
              </a:spcBef>
              <a:tabLst>
                <a:tab pos="246379" algn="l"/>
              </a:tabLst>
            </a:pPr>
            <a:r>
              <a:rPr dirty="0" sz="1200">
                <a:latin typeface="Calibri"/>
                <a:cs typeface="Calibri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libri"/>
                <a:cs typeface="Calibri"/>
              </a:rPr>
              <a:t>Hippocampus </a:t>
            </a:r>
            <a:r>
              <a:rPr dirty="0" sz="1200" spc="-5">
                <a:latin typeface="Calibri"/>
                <a:cs typeface="Calibri"/>
              </a:rPr>
              <a:t>region </a:t>
            </a:r>
            <a:r>
              <a:rPr dirty="0" sz="1200" spc="-5">
                <a:latin typeface="Calibri"/>
                <a:cs typeface="Calibri"/>
              </a:rPr>
              <a:t>showing </a:t>
            </a:r>
            <a:r>
              <a:rPr dirty="0" sz="1200" spc="-10">
                <a:latin typeface="Calibri"/>
                <a:cs typeface="Calibri"/>
              </a:rPr>
              <a:t>shrunken </a:t>
            </a:r>
            <a:r>
              <a:rPr dirty="0" sz="1200" spc="-10">
                <a:latin typeface="Calibri"/>
                <a:cs typeface="Calibri"/>
              </a:rPr>
              <a:t>in    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neuron </a:t>
            </a:r>
            <a:r>
              <a:rPr dirty="0" sz="1200" spc="-5">
                <a:latin typeface="Calibri"/>
                <a:cs typeface="Calibri"/>
              </a:rPr>
              <a:t>cell </a:t>
            </a:r>
            <a:r>
              <a:rPr dirty="0" sz="1200" spc="-10">
                <a:latin typeface="Calibri"/>
                <a:cs typeface="Calibri"/>
              </a:rPr>
              <a:t>size </a:t>
            </a:r>
            <a:r>
              <a:rPr dirty="0" sz="1200">
                <a:latin typeface="Calibri"/>
                <a:cs typeface="Calibri"/>
              </a:rPr>
              <a:t>with </a:t>
            </a:r>
            <a:r>
              <a:rPr dirty="0" sz="1200" spc="-5">
                <a:latin typeface="Calibri"/>
                <a:cs typeface="Calibri"/>
              </a:rPr>
              <a:t>dense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10">
                <a:latin typeface="Calibri"/>
                <a:cs typeface="Calibri"/>
              </a:rPr>
              <a:t>hyper </a:t>
            </a:r>
            <a:r>
              <a:rPr dirty="0" sz="1200" spc="-5">
                <a:latin typeface="Calibri"/>
                <a:cs typeface="Calibri"/>
              </a:rPr>
              <a:t>chromatic </a:t>
            </a:r>
            <a:r>
              <a:rPr dirty="0" sz="1200" spc="-5">
                <a:latin typeface="Calibri"/>
                <a:cs typeface="Calibri"/>
              </a:rPr>
              <a:t>nuclei,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neuron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has </a:t>
            </a:r>
            <a:r>
              <a:rPr dirty="0" sz="1200">
                <a:latin typeface="Calibri"/>
                <a:cs typeface="Calibri"/>
              </a:rPr>
              <a:t>now </a:t>
            </a:r>
            <a:r>
              <a:rPr dirty="0" sz="1200" spc="-5">
                <a:latin typeface="Calibri"/>
                <a:cs typeface="Calibri"/>
              </a:rPr>
              <a:t>acquired </a:t>
            </a:r>
            <a:r>
              <a:rPr dirty="0" sz="1200">
                <a:latin typeface="Calibri"/>
                <a:cs typeface="Calibri"/>
              </a:rPr>
              <a:t>a </a:t>
            </a:r>
            <a:r>
              <a:rPr dirty="0" sz="1200" spc="-5">
                <a:latin typeface="Calibri"/>
                <a:cs typeface="Calibri"/>
              </a:rPr>
              <a:t>clear </a:t>
            </a:r>
            <a:r>
              <a:rPr dirty="0" sz="1200" spc="-5">
                <a:latin typeface="Calibri"/>
                <a:cs typeface="Calibri"/>
              </a:rPr>
              <a:t>space </a:t>
            </a:r>
            <a:r>
              <a:rPr dirty="0" sz="1200" spc="-5">
                <a:latin typeface="Calibri"/>
                <a:cs typeface="Calibri"/>
              </a:rPr>
              <a:t>around </a:t>
            </a:r>
            <a:r>
              <a:rPr dirty="0" sz="1200" spc="-5">
                <a:latin typeface="Calibri"/>
                <a:cs typeface="Calibri"/>
              </a:rPr>
              <a:t>itself </a:t>
            </a:r>
            <a:r>
              <a:rPr dirty="0" sz="1200">
                <a:latin typeface="Calibri"/>
                <a:cs typeface="Calibri"/>
              </a:rPr>
              <a:t>due </a:t>
            </a:r>
            <a:r>
              <a:rPr dirty="0" sz="1200" spc="-5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retraction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cell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body.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46379" algn="l"/>
              </a:tabLst>
            </a:pPr>
            <a:r>
              <a:rPr dirty="0" sz="1200">
                <a:latin typeface="Calibri"/>
                <a:cs typeface="Calibri"/>
              </a:rPr>
              <a:t>: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libri"/>
                <a:cs typeface="Calibri"/>
              </a:rPr>
              <a:t>showing </a:t>
            </a:r>
            <a:r>
              <a:rPr dirty="0" sz="1200" spc="-5">
                <a:latin typeface="Calibri"/>
                <a:cs typeface="Calibri"/>
              </a:rPr>
              <a:t>slight </a:t>
            </a:r>
            <a:r>
              <a:rPr dirty="0" sz="1200" spc="-5">
                <a:latin typeface="Calibri"/>
                <a:cs typeface="Calibri"/>
              </a:rPr>
              <a:t>neuronal </a:t>
            </a:r>
            <a:r>
              <a:rPr dirty="0" sz="1200" spc="-5">
                <a:latin typeface="Calibri"/>
                <a:cs typeface="Calibri"/>
              </a:rPr>
              <a:t>shrinkage </a:t>
            </a:r>
            <a:r>
              <a:rPr dirty="0" sz="1200">
                <a:latin typeface="Calibri"/>
                <a:cs typeface="Calibri"/>
              </a:rPr>
              <a:t>with </a:t>
            </a:r>
            <a:r>
              <a:rPr dirty="0" sz="1200" spc="-5">
                <a:latin typeface="Calibri"/>
                <a:cs typeface="Calibri"/>
              </a:rPr>
              <a:t>large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vesicular </a:t>
            </a:r>
            <a:r>
              <a:rPr dirty="0" sz="1200" spc="-5">
                <a:latin typeface="Calibri"/>
                <a:cs typeface="Calibri"/>
              </a:rPr>
              <a:t>nuclei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038600" y="2895600"/>
            <a:ext cx="276008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962400" y="5486400"/>
            <a:ext cx="276008" cy="76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305800" y="5486400"/>
            <a:ext cx="276008" cy="76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305800" y="2895600"/>
            <a:ext cx="276008" cy="76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865764" y="2888738"/>
            <a:ext cx="11449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10">
                <a:latin typeface="Calibri"/>
                <a:cs typeface="Calibri"/>
              </a:rPr>
              <a:t>III</a:t>
            </a:r>
            <a:r>
              <a:rPr dirty="0" sz="1400" spc="-9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(AD)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08258" y="2888738"/>
            <a:ext cx="159829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5">
                <a:latin typeface="Calibri"/>
                <a:cs typeface="Calibri"/>
              </a:rPr>
              <a:t>IV(AD </a:t>
            </a:r>
            <a:r>
              <a:rPr dirty="0" sz="1400">
                <a:latin typeface="Calibri"/>
                <a:cs typeface="Calibri"/>
              </a:rPr>
              <a:t>+</a:t>
            </a:r>
            <a:r>
              <a:rPr dirty="0" sz="1400" spc="-7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SP-S)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48200" y="3124200"/>
            <a:ext cx="3810000" cy="2209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33400" y="838200"/>
            <a:ext cx="3733800" cy="2057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89903" y="120552"/>
            <a:ext cx="8194040" cy="596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latin typeface="Calibri"/>
                <a:cs typeface="Calibri"/>
              </a:rPr>
              <a:t>Plate </a:t>
            </a:r>
            <a:r>
              <a:rPr dirty="0" sz="1600" spc="-20" b="1">
                <a:latin typeface="Calibri"/>
                <a:cs typeface="Calibri"/>
              </a:rPr>
              <a:t>IV: </a:t>
            </a:r>
            <a:r>
              <a:rPr dirty="0" sz="1600" spc="-5" b="1">
                <a:latin typeface="Calibri"/>
                <a:cs typeface="Calibri"/>
              </a:rPr>
              <a:t>Sections </a:t>
            </a:r>
            <a:r>
              <a:rPr dirty="0" sz="1600" spc="-5" b="1">
                <a:latin typeface="Calibri"/>
                <a:cs typeface="Calibri"/>
              </a:rPr>
              <a:t>of </a:t>
            </a:r>
            <a:r>
              <a:rPr dirty="0" sz="1600" spc="-5" b="1">
                <a:latin typeface="Calibri"/>
                <a:cs typeface="Calibri"/>
              </a:rPr>
              <a:t>Hippocampus </a:t>
            </a:r>
            <a:r>
              <a:rPr dirty="0" sz="1600" spc="-10" b="1">
                <a:latin typeface="Calibri"/>
                <a:cs typeface="Calibri"/>
              </a:rPr>
              <a:t>region </a:t>
            </a:r>
            <a:r>
              <a:rPr dirty="0" sz="1600" spc="-10" b="1">
                <a:latin typeface="Calibri"/>
                <a:cs typeface="Calibri"/>
              </a:rPr>
              <a:t>stained </a:t>
            </a:r>
            <a:r>
              <a:rPr dirty="0" sz="1600" spc="-5" b="1">
                <a:latin typeface="Calibri"/>
                <a:cs typeface="Calibri"/>
              </a:rPr>
              <a:t>with </a:t>
            </a:r>
            <a:r>
              <a:rPr dirty="0" sz="1600" spc="-5" b="1">
                <a:latin typeface="Calibri"/>
                <a:cs typeface="Calibri"/>
              </a:rPr>
              <a:t>H </a:t>
            </a:r>
            <a:r>
              <a:rPr dirty="0" sz="1600" spc="-5" b="1">
                <a:latin typeface="Calibri"/>
                <a:cs typeface="Calibri"/>
              </a:rPr>
              <a:t>&amp; </a:t>
            </a:r>
            <a:r>
              <a:rPr dirty="0" sz="1600" spc="-5" b="1">
                <a:latin typeface="Calibri"/>
                <a:cs typeface="Calibri"/>
              </a:rPr>
              <a:t>E </a:t>
            </a:r>
            <a:r>
              <a:rPr dirty="0" sz="1600" spc="-5" b="1">
                <a:latin typeface="Calibri"/>
                <a:cs typeface="Calibri"/>
              </a:rPr>
              <a:t>– </a:t>
            </a:r>
            <a:r>
              <a:rPr dirty="0" sz="1600" b="1">
                <a:latin typeface="Calibri"/>
                <a:cs typeface="Calibri"/>
              </a:rPr>
              <a:t>90</a:t>
            </a:r>
            <a:r>
              <a:rPr dirty="0" baseline="26455" sz="1575" b="1">
                <a:latin typeface="Calibri"/>
                <a:cs typeface="Calibri"/>
              </a:rPr>
              <a:t>th   </a:t>
            </a:r>
            <a:r>
              <a:rPr dirty="0" sz="1600" spc="-15" b="1">
                <a:latin typeface="Calibri"/>
                <a:cs typeface="Calibri"/>
              </a:rPr>
              <a:t>day </a:t>
            </a:r>
            <a:r>
              <a:rPr dirty="0" sz="1600" spc="-5" b="1">
                <a:latin typeface="Calibri"/>
                <a:cs typeface="Calibri"/>
              </a:rPr>
              <a:t>of </a:t>
            </a:r>
            <a:r>
              <a:rPr dirty="0" sz="1600" spc="-10" b="1">
                <a:latin typeface="Calibri"/>
                <a:cs typeface="Calibri"/>
              </a:rPr>
              <a:t>experimentation </a:t>
            </a:r>
            <a:r>
              <a:rPr dirty="0" sz="1600" spc="-10" b="1">
                <a:latin typeface="Calibri"/>
                <a:cs typeface="Calibri"/>
              </a:rPr>
              <a:t>(40</a:t>
            </a:r>
            <a:r>
              <a:rPr dirty="0" sz="1600" spc="28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X)</a:t>
            </a:r>
            <a:endParaRPr sz="1600">
              <a:latin typeface="Calibri"/>
              <a:cs typeface="Calibri"/>
            </a:endParaRPr>
          </a:p>
          <a:p>
            <a:pPr marL="1172210">
              <a:lnSpc>
                <a:spcPct val="100000"/>
              </a:lnSpc>
              <a:spcBef>
                <a:spcPts val="925"/>
              </a:spcBef>
              <a:tabLst>
                <a:tab pos="5530215" algn="l"/>
              </a:tabLst>
            </a:pPr>
            <a:r>
              <a:rPr dirty="0" sz="1400" spc="-5">
                <a:latin typeface="Calibri"/>
                <a:cs typeface="Calibri"/>
              </a:rPr>
              <a:t>Group 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</a:t>
            </a:r>
            <a:r>
              <a:rPr dirty="0" sz="1400" spc="2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(Control)</a:t>
            </a:r>
            <a:r>
              <a:rPr dirty="0" sz="1400" spc="-1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-  </a:t>
            </a:r>
            <a:r>
              <a:rPr dirty="0" sz="1400" spc="-5">
                <a:latin typeface="Calibri"/>
                <a:cs typeface="Calibri"/>
              </a:rPr>
              <a:t>II</a:t>
            </a:r>
            <a:r>
              <a:rPr dirty="0" sz="1400" spc="-1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(SP-S)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3400" y="3124200"/>
            <a:ext cx="3733800" cy="2209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648200" y="838200"/>
            <a:ext cx="3810000" cy="20574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03019" y="4305300"/>
            <a:ext cx="601979" cy="4572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63075" y="4485122"/>
            <a:ext cx="313690" cy="180340"/>
          </a:xfrm>
          <a:custGeom>
            <a:avLst/>
            <a:gdLst/>
            <a:ahLst/>
            <a:cxnLst/>
            <a:rect l="l" t="t" r="r" b="b"/>
            <a:pathLst>
              <a:path w="313689" h="180339">
                <a:moveTo>
                  <a:pt x="208103" y="42023"/>
                </a:moveTo>
                <a:lnTo>
                  <a:pt x="0" y="146075"/>
                </a:lnTo>
                <a:lnTo>
                  <a:pt x="17049" y="180079"/>
                </a:lnTo>
                <a:lnTo>
                  <a:pt x="225206" y="76005"/>
                </a:lnTo>
                <a:lnTo>
                  <a:pt x="245796" y="44486"/>
                </a:lnTo>
                <a:lnTo>
                  <a:pt x="208103" y="42023"/>
                </a:lnTo>
                <a:close/>
              </a:path>
              <a:path w="313689" h="180339">
                <a:moveTo>
                  <a:pt x="311675" y="10563"/>
                </a:moveTo>
                <a:lnTo>
                  <a:pt x="271024" y="10563"/>
                </a:lnTo>
                <a:lnTo>
                  <a:pt x="288064" y="44577"/>
                </a:lnTo>
                <a:lnTo>
                  <a:pt x="225206" y="76005"/>
                </a:lnTo>
                <a:lnTo>
                  <a:pt x="191290" y="127920"/>
                </a:lnTo>
                <a:lnTo>
                  <a:pt x="188442" y="134907"/>
                </a:lnTo>
                <a:lnTo>
                  <a:pt x="188537" y="142183"/>
                </a:lnTo>
                <a:lnTo>
                  <a:pt x="191376" y="148892"/>
                </a:lnTo>
                <a:lnTo>
                  <a:pt x="196757" y="154181"/>
                </a:lnTo>
                <a:lnTo>
                  <a:pt x="203752" y="157029"/>
                </a:lnTo>
                <a:lnTo>
                  <a:pt x="211053" y="156933"/>
                </a:lnTo>
                <a:lnTo>
                  <a:pt x="217810" y="154095"/>
                </a:lnTo>
                <a:lnTo>
                  <a:pt x="223170" y="148713"/>
                </a:lnTo>
                <a:lnTo>
                  <a:pt x="313439" y="10677"/>
                </a:lnTo>
                <a:lnTo>
                  <a:pt x="311675" y="10563"/>
                </a:lnTo>
                <a:close/>
              </a:path>
              <a:path w="313689" h="180339">
                <a:moveTo>
                  <a:pt x="245796" y="44486"/>
                </a:moveTo>
                <a:lnTo>
                  <a:pt x="225206" y="76005"/>
                </a:lnTo>
                <a:lnTo>
                  <a:pt x="283987" y="46615"/>
                </a:lnTo>
                <a:lnTo>
                  <a:pt x="278387" y="46615"/>
                </a:lnTo>
                <a:lnTo>
                  <a:pt x="245796" y="44486"/>
                </a:lnTo>
                <a:close/>
              </a:path>
              <a:path w="313689" h="180339">
                <a:moveTo>
                  <a:pt x="263652" y="17154"/>
                </a:moveTo>
                <a:lnTo>
                  <a:pt x="245796" y="44486"/>
                </a:lnTo>
                <a:lnTo>
                  <a:pt x="278387" y="46615"/>
                </a:lnTo>
                <a:lnTo>
                  <a:pt x="263652" y="17154"/>
                </a:lnTo>
                <a:close/>
              </a:path>
              <a:path w="313689" h="180339">
                <a:moveTo>
                  <a:pt x="274326" y="17154"/>
                </a:moveTo>
                <a:lnTo>
                  <a:pt x="263652" y="17154"/>
                </a:lnTo>
                <a:lnTo>
                  <a:pt x="278387" y="46615"/>
                </a:lnTo>
                <a:lnTo>
                  <a:pt x="283987" y="46615"/>
                </a:lnTo>
                <a:lnTo>
                  <a:pt x="288064" y="44577"/>
                </a:lnTo>
                <a:lnTo>
                  <a:pt x="274326" y="17154"/>
                </a:lnTo>
                <a:close/>
              </a:path>
              <a:path w="313689" h="180339">
                <a:moveTo>
                  <a:pt x="271024" y="10563"/>
                </a:moveTo>
                <a:lnTo>
                  <a:pt x="208103" y="42023"/>
                </a:lnTo>
                <a:lnTo>
                  <a:pt x="245796" y="44486"/>
                </a:lnTo>
                <a:lnTo>
                  <a:pt x="263652" y="17154"/>
                </a:lnTo>
                <a:lnTo>
                  <a:pt x="274326" y="17154"/>
                </a:lnTo>
                <a:lnTo>
                  <a:pt x="271024" y="10563"/>
                </a:lnTo>
                <a:close/>
              </a:path>
              <a:path w="313689" h="180339">
                <a:moveTo>
                  <a:pt x="148723" y="0"/>
                </a:moveTo>
                <a:lnTo>
                  <a:pt x="141264" y="1029"/>
                </a:lnTo>
                <a:lnTo>
                  <a:pt x="134969" y="4705"/>
                </a:lnTo>
                <a:lnTo>
                  <a:pt x="130509" y="10474"/>
                </a:lnTo>
                <a:lnTo>
                  <a:pt x="128558" y="17783"/>
                </a:lnTo>
                <a:lnTo>
                  <a:pt x="129580" y="25295"/>
                </a:lnTo>
                <a:lnTo>
                  <a:pt x="133241" y="31599"/>
                </a:lnTo>
                <a:lnTo>
                  <a:pt x="138997" y="36045"/>
                </a:lnTo>
                <a:lnTo>
                  <a:pt x="146304" y="37985"/>
                </a:lnTo>
                <a:lnTo>
                  <a:pt x="208103" y="42023"/>
                </a:lnTo>
                <a:lnTo>
                  <a:pt x="271024" y="10563"/>
                </a:lnTo>
                <a:lnTo>
                  <a:pt x="311675" y="10563"/>
                </a:lnTo>
                <a:lnTo>
                  <a:pt x="1487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420867" y="4838700"/>
            <a:ext cx="522732" cy="4572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480446" y="4995365"/>
            <a:ext cx="234950" cy="164465"/>
          </a:xfrm>
          <a:custGeom>
            <a:avLst/>
            <a:gdLst/>
            <a:ahLst/>
            <a:cxnLst/>
            <a:rect l="l" t="t" r="r" b="b"/>
            <a:pathLst>
              <a:path w="234950" h="164464">
                <a:moveTo>
                  <a:pt x="205478" y="27729"/>
                </a:moveTo>
                <a:lnTo>
                  <a:pt x="192766" y="27729"/>
                </a:lnTo>
                <a:lnTo>
                  <a:pt x="204825" y="63819"/>
                </a:lnTo>
                <a:lnTo>
                  <a:pt x="138086" y="86051"/>
                </a:lnTo>
                <a:lnTo>
                  <a:pt x="97145" y="132656"/>
                </a:lnTo>
                <a:lnTo>
                  <a:pt x="93348" y="139185"/>
                </a:lnTo>
                <a:lnTo>
                  <a:pt x="92399" y="146413"/>
                </a:lnTo>
                <a:lnTo>
                  <a:pt x="94233" y="153458"/>
                </a:lnTo>
                <a:lnTo>
                  <a:pt x="98783" y="159441"/>
                </a:lnTo>
                <a:lnTo>
                  <a:pt x="105384" y="163243"/>
                </a:lnTo>
                <a:lnTo>
                  <a:pt x="112630" y="164190"/>
                </a:lnTo>
                <a:lnTo>
                  <a:pt x="119687" y="162346"/>
                </a:lnTo>
                <a:lnTo>
                  <a:pt x="125720" y="157774"/>
                </a:lnTo>
                <a:lnTo>
                  <a:pt x="234667" y="33834"/>
                </a:lnTo>
                <a:lnTo>
                  <a:pt x="205478" y="27729"/>
                </a:lnTo>
                <a:close/>
              </a:path>
              <a:path w="234950" h="164464">
                <a:moveTo>
                  <a:pt x="125979" y="49991"/>
                </a:moveTo>
                <a:lnTo>
                  <a:pt x="0" y="91985"/>
                </a:lnTo>
                <a:lnTo>
                  <a:pt x="11906" y="128084"/>
                </a:lnTo>
                <a:lnTo>
                  <a:pt x="138086" y="86051"/>
                </a:lnTo>
                <a:lnTo>
                  <a:pt x="162940" y="57759"/>
                </a:lnTo>
                <a:lnTo>
                  <a:pt x="125979" y="49991"/>
                </a:lnTo>
                <a:close/>
              </a:path>
              <a:path w="234950" h="164464">
                <a:moveTo>
                  <a:pt x="162940" y="57759"/>
                </a:moveTo>
                <a:lnTo>
                  <a:pt x="138086" y="86051"/>
                </a:lnTo>
                <a:lnTo>
                  <a:pt x="202909" y="64457"/>
                </a:lnTo>
                <a:lnTo>
                  <a:pt x="194814" y="64457"/>
                </a:lnTo>
                <a:lnTo>
                  <a:pt x="162940" y="57759"/>
                </a:lnTo>
                <a:close/>
              </a:path>
              <a:path w="234950" h="164464">
                <a:moveTo>
                  <a:pt x="184508" y="33206"/>
                </a:moveTo>
                <a:lnTo>
                  <a:pt x="162940" y="57759"/>
                </a:lnTo>
                <a:lnTo>
                  <a:pt x="194814" y="64457"/>
                </a:lnTo>
                <a:lnTo>
                  <a:pt x="184508" y="33206"/>
                </a:lnTo>
                <a:close/>
              </a:path>
              <a:path w="234950" h="164464">
                <a:moveTo>
                  <a:pt x="194596" y="33206"/>
                </a:moveTo>
                <a:lnTo>
                  <a:pt x="184508" y="33206"/>
                </a:lnTo>
                <a:lnTo>
                  <a:pt x="194814" y="64457"/>
                </a:lnTo>
                <a:lnTo>
                  <a:pt x="202909" y="64457"/>
                </a:lnTo>
                <a:lnTo>
                  <a:pt x="204825" y="63819"/>
                </a:lnTo>
                <a:lnTo>
                  <a:pt x="194596" y="33206"/>
                </a:lnTo>
                <a:close/>
              </a:path>
              <a:path w="234950" h="164464">
                <a:moveTo>
                  <a:pt x="192766" y="27729"/>
                </a:moveTo>
                <a:lnTo>
                  <a:pt x="125979" y="49991"/>
                </a:lnTo>
                <a:lnTo>
                  <a:pt x="162940" y="57759"/>
                </a:lnTo>
                <a:lnTo>
                  <a:pt x="184508" y="33206"/>
                </a:lnTo>
                <a:lnTo>
                  <a:pt x="194596" y="33206"/>
                </a:lnTo>
                <a:lnTo>
                  <a:pt x="192766" y="27729"/>
                </a:lnTo>
                <a:close/>
              </a:path>
              <a:path w="234950" h="164464">
                <a:moveTo>
                  <a:pt x="65595" y="0"/>
                </a:moveTo>
                <a:lnTo>
                  <a:pt x="58858" y="2759"/>
                </a:lnTo>
                <a:lnTo>
                  <a:pt x="53648" y="7848"/>
                </a:lnTo>
                <a:lnTo>
                  <a:pt x="50673" y="14784"/>
                </a:lnTo>
                <a:lnTo>
                  <a:pt x="50601" y="22324"/>
                </a:lnTo>
                <a:lnTo>
                  <a:pt x="53349" y="29062"/>
                </a:lnTo>
                <a:lnTo>
                  <a:pt x="58433" y="34279"/>
                </a:lnTo>
                <a:lnTo>
                  <a:pt x="65370" y="37254"/>
                </a:lnTo>
                <a:lnTo>
                  <a:pt x="125979" y="49991"/>
                </a:lnTo>
                <a:lnTo>
                  <a:pt x="192766" y="27729"/>
                </a:lnTo>
                <a:lnTo>
                  <a:pt x="205478" y="27729"/>
                </a:lnTo>
                <a:lnTo>
                  <a:pt x="73151" y="49"/>
                </a:lnTo>
                <a:lnTo>
                  <a:pt x="655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8754" y="5445450"/>
            <a:ext cx="852169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 </a:t>
            </a:r>
            <a:r>
              <a:rPr dirty="0" sz="1400">
                <a:latin typeface="Calibri"/>
                <a:cs typeface="Calibri"/>
              </a:rPr>
              <a:t>I </a:t>
            </a:r>
            <a:r>
              <a:rPr dirty="0" sz="1400">
                <a:latin typeface="Calibri"/>
                <a:cs typeface="Calibri"/>
              </a:rPr>
              <a:t>&amp;</a:t>
            </a:r>
            <a:r>
              <a:rPr dirty="0" sz="1400" spc="-1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754" y="5963929"/>
            <a:ext cx="651510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</a:t>
            </a:r>
            <a:r>
              <a:rPr dirty="0" sz="1400" spc="-114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III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54" y="6482072"/>
            <a:ext cx="66357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Group</a:t>
            </a:r>
            <a:r>
              <a:rPr dirty="0" sz="1400" spc="-10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IV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5849" y="5445450"/>
            <a:ext cx="7918450" cy="12719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0665" marR="911860" indent="-228600">
              <a:lnSpc>
                <a:spcPct val="100000"/>
              </a:lnSpc>
              <a:tabLst>
                <a:tab pos="240665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Hippocampus </a:t>
            </a:r>
            <a:r>
              <a:rPr dirty="0" sz="1400" spc="-5">
                <a:latin typeface="Calibri"/>
                <a:cs typeface="Calibri"/>
              </a:rPr>
              <a:t>region </a:t>
            </a:r>
            <a:r>
              <a:rPr dirty="0" sz="1400" spc="-5">
                <a:latin typeface="Calibri"/>
                <a:cs typeface="Calibri"/>
              </a:rPr>
              <a:t>showing </a:t>
            </a:r>
            <a:r>
              <a:rPr dirty="0" sz="1400" spc="-10">
                <a:latin typeface="Calibri"/>
                <a:cs typeface="Calibri"/>
              </a:rPr>
              <a:t>neurons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10">
                <a:latin typeface="Calibri"/>
                <a:cs typeface="Calibri"/>
              </a:rPr>
              <a:t>large </a:t>
            </a:r>
            <a:r>
              <a:rPr dirty="0" sz="1400" spc="-5">
                <a:latin typeface="Calibri"/>
                <a:cs typeface="Calibri"/>
              </a:rPr>
              <a:t>vesicular </a:t>
            </a:r>
            <a:r>
              <a:rPr dirty="0" sz="1400" spc="-5">
                <a:latin typeface="Calibri"/>
                <a:cs typeface="Calibri"/>
              </a:rPr>
              <a:t>nuclei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10">
                <a:latin typeface="Calibri"/>
                <a:cs typeface="Calibri"/>
              </a:rPr>
              <a:t>prominent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nucleoli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Calibri"/>
                <a:cs typeface="Calibri"/>
              </a:rPr>
              <a:t>amphophilic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cytoplasm.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40665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Hippocampus </a:t>
            </a:r>
            <a:r>
              <a:rPr dirty="0" sz="1400" spc="-5">
                <a:latin typeface="Calibri"/>
                <a:cs typeface="Calibri"/>
              </a:rPr>
              <a:t>region </a:t>
            </a:r>
            <a:r>
              <a:rPr dirty="0" sz="1400" spc="-5">
                <a:latin typeface="Calibri"/>
                <a:cs typeface="Calibri"/>
              </a:rPr>
              <a:t>Showing </a:t>
            </a:r>
            <a:r>
              <a:rPr dirty="0" sz="1400" spc="-10">
                <a:latin typeface="Calibri"/>
                <a:cs typeface="Calibri"/>
              </a:rPr>
              <a:t>shrunken </a:t>
            </a:r>
            <a:r>
              <a:rPr dirty="0" sz="1400" spc="5">
                <a:latin typeface="Calibri"/>
                <a:cs typeface="Calibri"/>
              </a:rPr>
              <a:t>in       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neuron </a:t>
            </a:r>
            <a:r>
              <a:rPr dirty="0" sz="1400" spc="-5">
                <a:latin typeface="Calibri"/>
                <a:cs typeface="Calibri"/>
              </a:rPr>
              <a:t>cell </a:t>
            </a:r>
            <a:r>
              <a:rPr dirty="0" sz="1400" spc="-10">
                <a:latin typeface="Calibri"/>
                <a:cs typeface="Calibri"/>
              </a:rPr>
              <a:t>size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5">
                <a:latin typeface="Calibri"/>
                <a:cs typeface="Calibri"/>
              </a:rPr>
              <a:t>dense </a:t>
            </a:r>
            <a:r>
              <a:rPr dirty="0" sz="1400">
                <a:latin typeface="Calibri"/>
                <a:cs typeface="Calibri"/>
              </a:rPr>
              <a:t>and </a:t>
            </a:r>
            <a:r>
              <a:rPr dirty="0" sz="1400" spc="-5">
                <a:latin typeface="Calibri"/>
                <a:cs typeface="Calibri"/>
              </a:rPr>
              <a:t>hyper </a:t>
            </a:r>
            <a:r>
              <a:rPr dirty="0" sz="1400" spc="-5">
                <a:latin typeface="Calibri"/>
                <a:cs typeface="Calibri"/>
              </a:rPr>
              <a:t>chromatic </a:t>
            </a:r>
            <a:r>
              <a:rPr dirty="0" sz="1400" spc="-5">
                <a:latin typeface="Calibri"/>
                <a:cs typeface="Calibri"/>
              </a:rPr>
              <a:t>nuclei, </a:t>
            </a:r>
            <a:r>
              <a:rPr dirty="0" sz="1400" spc="5">
                <a:latin typeface="Calibri"/>
                <a:cs typeface="Calibri"/>
              </a:rPr>
              <a:t>and</a:t>
            </a:r>
            <a:endParaRPr sz="1400">
              <a:latin typeface="Calibri"/>
              <a:cs typeface="Calibri"/>
            </a:endParaRPr>
          </a:p>
          <a:p>
            <a:pPr algn="ctr" marR="20066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each </a:t>
            </a:r>
            <a:r>
              <a:rPr dirty="0" sz="1400" spc="-10">
                <a:latin typeface="Calibri"/>
                <a:cs typeface="Calibri"/>
              </a:rPr>
              <a:t>neuron </a:t>
            </a:r>
            <a:r>
              <a:rPr dirty="0" sz="1400" spc="-5">
                <a:latin typeface="Calibri"/>
                <a:cs typeface="Calibri"/>
              </a:rPr>
              <a:t>has </a:t>
            </a:r>
            <a:r>
              <a:rPr dirty="0" sz="1400" spc="-5">
                <a:latin typeface="Calibri"/>
                <a:cs typeface="Calibri"/>
              </a:rPr>
              <a:t>now </a:t>
            </a:r>
            <a:r>
              <a:rPr dirty="0" sz="1400" spc="-10">
                <a:latin typeface="Calibri"/>
                <a:cs typeface="Calibri"/>
              </a:rPr>
              <a:t>acquired </a:t>
            </a:r>
            <a:r>
              <a:rPr dirty="0" sz="1400">
                <a:latin typeface="Calibri"/>
                <a:cs typeface="Calibri"/>
              </a:rPr>
              <a:t>a </a:t>
            </a:r>
            <a:r>
              <a:rPr dirty="0" sz="1400" spc="-5">
                <a:latin typeface="Calibri"/>
                <a:cs typeface="Calibri"/>
              </a:rPr>
              <a:t>clear </a:t>
            </a:r>
            <a:r>
              <a:rPr dirty="0" sz="1400" spc="-5">
                <a:latin typeface="Calibri"/>
                <a:cs typeface="Calibri"/>
              </a:rPr>
              <a:t>space </a:t>
            </a:r>
            <a:r>
              <a:rPr dirty="0" sz="1400" spc="-10">
                <a:latin typeface="Calibri"/>
                <a:cs typeface="Calibri"/>
              </a:rPr>
              <a:t>around </a:t>
            </a:r>
            <a:r>
              <a:rPr dirty="0" sz="1400">
                <a:latin typeface="Calibri"/>
                <a:cs typeface="Calibri"/>
              </a:rPr>
              <a:t>itself </a:t>
            </a:r>
            <a:r>
              <a:rPr dirty="0" sz="1400" spc="-5">
                <a:latin typeface="Calibri"/>
                <a:cs typeface="Calibri"/>
              </a:rPr>
              <a:t>due </a:t>
            </a:r>
            <a:r>
              <a:rPr dirty="0" sz="1400" spc="-10">
                <a:latin typeface="Calibri"/>
                <a:cs typeface="Calibri"/>
              </a:rPr>
              <a:t>to </a:t>
            </a:r>
            <a:r>
              <a:rPr dirty="0" sz="1400" spc="-10">
                <a:latin typeface="Calibri"/>
                <a:cs typeface="Calibri"/>
              </a:rPr>
              <a:t>retraction </a:t>
            </a:r>
            <a:r>
              <a:rPr dirty="0" sz="1400">
                <a:latin typeface="Calibri"/>
                <a:cs typeface="Calibri"/>
              </a:rPr>
              <a:t>of </a:t>
            </a:r>
            <a:r>
              <a:rPr dirty="0" sz="1400" spc="-5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cell </a:t>
            </a:r>
            <a:r>
              <a:rPr dirty="0" sz="1400" spc="-5">
                <a:latin typeface="Calibri"/>
                <a:cs typeface="Calibri"/>
              </a:rPr>
              <a:t>body</a:t>
            </a:r>
            <a:r>
              <a:rPr dirty="0" sz="1400" spc="27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(Arrows)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40665" algn="l"/>
              </a:tabLst>
            </a:pPr>
            <a:r>
              <a:rPr dirty="0" sz="1400">
                <a:latin typeface="Calibri"/>
                <a:cs typeface="Calibri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Calibri"/>
                <a:cs typeface="Calibri"/>
              </a:rPr>
              <a:t>Hippocampus </a:t>
            </a:r>
            <a:r>
              <a:rPr dirty="0" sz="1400" spc="-5">
                <a:latin typeface="Calibri"/>
                <a:cs typeface="Calibri"/>
              </a:rPr>
              <a:t>region </a:t>
            </a:r>
            <a:r>
              <a:rPr dirty="0" sz="1400" spc="-5">
                <a:latin typeface="Calibri"/>
                <a:cs typeface="Calibri"/>
              </a:rPr>
              <a:t>showing  </a:t>
            </a:r>
            <a:r>
              <a:rPr dirty="0" sz="1400" spc="-10">
                <a:latin typeface="Calibri"/>
                <a:cs typeface="Calibri"/>
              </a:rPr>
              <a:t>reduced  </a:t>
            </a:r>
            <a:r>
              <a:rPr dirty="0" sz="1400" spc="-10">
                <a:latin typeface="Calibri"/>
                <a:cs typeface="Calibri"/>
              </a:rPr>
              <a:t>vacuole </a:t>
            </a:r>
            <a:r>
              <a:rPr dirty="0" sz="1400" spc="-10">
                <a:latin typeface="Calibri"/>
                <a:cs typeface="Calibri"/>
              </a:rPr>
              <a:t>around  </a:t>
            </a:r>
            <a:r>
              <a:rPr dirty="0" sz="1400" spc="-10">
                <a:latin typeface="Calibri"/>
                <a:cs typeface="Calibri"/>
              </a:rPr>
              <a:t>neuron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10">
                <a:latin typeface="Calibri"/>
                <a:cs typeface="Calibri"/>
              </a:rPr>
              <a:t>large </a:t>
            </a:r>
            <a:r>
              <a:rPr dirty="0" sz="1400">
                <a:latin typeface="Calibri"/>
                <a:cs typeface="Calibri"/>
              </a:rPr>
              <a:t>and </a:t>
            </a:r>
            <a:r>
              <a:rPr dirty="0" sz="1400" spc="-5">
                <a:latin typeface="Calibri"/>
                <a:cs typeface="Calibri"/>
              </a:rPr>
              <a:t>vesicular </a:t>
            </a:r>
            <a:r>
              <a:rPr dirty="0" sz="1400" spc="-5">
                <a:latin typeface="Calibri"/>
                <a:cs typeface="Calibri"/>
              </a:rPr>
              <a:t>nuclei</a:t>
            </a:r>
            <a:r>
              <a:rPr dirty="0" sz="1400" spc="229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(Arrows).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886200" y="2743200"/>
            <a:ext cx="276008" cy="76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8077200" y="2743200"/>
            <a:ext cx="276008" cy="76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886200" y="5181600"/>
            <a:ext cx="276008" cy="76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8077200" y="5181600"/>
            <a:ext cx="276008" cy="762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69619" y="4000500"/>
            <a:ext cx="601980" cy="457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29679" y="4180322"/>
            <a:ext cx="313690" cy="180340"/>
          </a:xfrm>
          <a:custGeom>
            <a:avLst/>
            <a:gdLst/>
            <a:ahLst/>
            <a:cxnLst/>
            <a:rect l="l" t="t" r="r" b="b"/>
            <a:pathLst>
              <a:path w="313690" h="180339">
                <a:moveTo>
                  <a:pt x="208124" y="42026"/>
                </a:moveTo>
                <a:lnTo>
                  <a:pt x="0" y="146075"/>
                </a:lnTo>
                <a:lnTo>
                  <a:pt x="17040" y="180079"/>
                </a:lnTo>
                <a:lnTo>
                  <a:pt x="225107" y="76066"/>
                </a:lnTo>
                <a:lnTo>
                  <a:pt x="245766" y="44486"/>
                </a:lnTo>
                <a:lnTo>
                  <a:pt x="208124" y="42026"/>
                </a:lnTo>
                <a:close/>
              </a:path>
              <a:path w="313690" h="180339">
                <a:moveTo>
                  <a:pt x="311633" y="10563"/>
                </a:moveTo>
                <a:lnTo>
                  <a:pt x="271057" y="10563"/>
                </a:lnTo>
                <a:lnTo>
                  <a:pt x="288097" y="44576"/>
                </a:lnTo>
                <a:lnTo>
                  <a:pt x="225107" y="76066"/>
                </a:lnTo>
                <a:lnTo>
                  <a:pt x="191209" y="127882"/>
                </a:lnTo>
                <a:lnTo>
                  <a:pt x="188416" y="134891"/>
                </a:lnTo>
                <a:lnTo>
                  <a:pt x="188523" y="142178"/>
                </a:lnTo>
                <a:lnTo>
                  <a:pt x="191359" y="148891"/>
                </a:lnTo>
                <a:lnTo>
                  <a:pt x="196753" y="154181"/>
                </a:lnTo>
                <a:lnTo>
                  <a:pt x="203768" y="157029"/>
                </a:lnTo>
                <a:lnTo>
                  <a:pt x="211072" y="156933"/>
                </a:lnTo>
                <a:lnTo>
                  <a:pt x="217810" y="154095"/>
                </a:lnTo>
                <a:lnTo>
                  <a:pt x="223127" y="148713"/>
                </a:lnTo>
                <a:lnTo>
                  <a:pt x="313396" y="10677"/>
                </a:lnTo>
                <a:lnTo>
                  <a:pt x="311633" y="10563"/>
                </a:lnTo>
                <a:close/>
              </a:path>
              <a:path w="313690" h="180339">
                <a:moveTo>
                  <a:pt x="245766" y="44486"/>
                </a:moveTo>
                <a:lnTo>
                  <a:pt x="225107" y="76066"/>
                </a:lnTo>
                <a:lnTo>
                  <a:pt x="284020" y="46615"/>
                </a:lnTo>
                <a:lnTo>
                  <a:pt x="278344" y="46615"/>
                </a:lnTo>
                <a:lnTo>
                  <a:pt x="245766" y="44486"/>
                </a:lnTo>
                <a:close/>
              </a:path>
              <a:path w="313690" h="180339">
                <a:moveTo>
                  <a:pt x="263647" y="17154"/>
                </a:moveTo>
                <a:lnTo>
                  <a:pt x="245766" y="44486"/>
                </a:lnTo>
                <a:lnTo>
                  <a:pt x="278344" y="46615"/>
                </a:lnTo>
                <a:lnTo>
                  <a:pt x="263647" y="17154"/>
                </a:lnTo>
                <a:close/>
              </a:path>
              <a:path w="313690" h="180339">
                <a:moveTo>
                  <a:pt x="274359" y="17154"/>
                </a:moveTo>
                <a:lnTo>
                  <a:pt x="263647" y="17154"/>
                </a:lnTo>
                <a:lnTo>
                  <a:pt x="278344" y="46615"/>
                </a:lnTo>
                <a:lnTo>
                  <a:pt x="284020" y="46615"/>
                </a:lnTo>
                <a:lnTo>
                  <a:pt x="288097" y="44576"/>
                </a:lnTo>
                <a:lnTo>
                  <a:pt x="274359" y="17154"/>
                </a:lnTo>
                <a:close/>
              </a:path>
              <a:path w="313690" h="180339">
                <a:moveTo>
                  <a:pt x="271057" y="10563"/>
                </a:moveTo>
                <a:lnTo>
                  <a:pt x="208124" y="42026"/>
                </a:lnTo>
                <a:lnTo>
                  <a:pt x="245766" y="44486"/>
                </a:lnTo>
                <a:lnTo>
                  <a:pt x="263647" y="17154"/>
                </a:lnTo>
                <a:lnTo>
                  <a:pt x="274359" y="17154"/>
                </a:lnTo>
                <a:lnTo>
                  <a:pt x="271057" y="10563"/>
                </a:lnTo>
                <a:close/>
              </a:path>
              <a:path w="313690" h="180339">
                <a:moveTo>
                  <a:pt x="148756" y="0"/>
                </a:moveTo>
                <a:lnTo>
                  <a:pt x="141259" y="1029"/>
                </a:lnTo>
                <a:lnTo>
                  <a:pt x="134950" y="4705"/>
                </a:lnTo>
                <a:lnTo>
                  <a:pt x="130483" y="10474"/>
                </a:lnTo>
                <a:lnTo>
                  <a:pt x="128516" y="17783"/>
                </a:lnTo>
                <a:lnTo>
                  <a:pt x="129533" y="25295"/>
                </a:lnTo>
                <a:lnTo>
                  <a:pt x="133217" y="31599"/>
                </a:lnTo>
                <a:lnTo>
                  <a:pt x="138997" y="36045"/>
                </a:lnTo>
                <a:lnTo>
                  <a:pt x="146299" y="37985"/>
                </a:lnTo>
                <a:lnTo>
                  <a:pt x="208124" y="42026"/>
                </a:lnTo>
                <a:lnTo>
                  <a:pt x="271057" y="10563"/>
                </a:lnTo>
                <a:lnTo>
                  <a:pt x="311633" y="10563"/>
                </a:lnTo>
                <a:lnTo>
                  <a:pt x="1487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88791" y="274320"/>
            <a:ext cx="2572512" cy="5897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1923" y="225552"/>
            <a:ext cx="2793491" cy="76809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52800" y="300037"/>
            <a:ext cx="2444762" cy="4619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52800" y="300037"/>
            <a:ext cx="2444750" cy="462280"/>
          </a:xfrm>
          <a:prstGeom prst="rect"/>
          <a:ln w="9525">
            <a:solidFill>
              <a:srgbClr val="798E31"/>
            </a:solidFill>
          </a:ln>
        </p:spPr>
        <p:txBody>
          <a:bodyPr wrap="square" lIns="0" tIns="22860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180"/>
              </a:spcBef>
            </a:pPr>
            <a:r>
              <a:rPr dirty="0" sz="2400" spc="-5" b="1">
                <a:latin typeface="Times New Roman"/>
                <a:cs typeface="Times New Roman"/>
              </a:rPr>
              <a:t>CONCLUSIONS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914" y="787655"/>
            <a:ext cx="8646795" cy="5928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5430" indent="-252729">
              <a:lnSpc>
                <a:spcPct val="100000"/>
              </a:lnSpc>
              <a:buSzPct val="83333"/>
              <a:buFont typeface="Wingdings"/>
              <a:buChar char=""/>
              <a:tabLst>
                <a:tab pos="266065" algn="l"/>
              </a:tabLst>
            </a:pP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Morphometric and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Behavioural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studies:</a:t>
            </a:r>
            <a:endParaRPr sz="1800">
              <a:latin typeface="Times New Roman"/>
              <a:cs typeface="Times New Roman"/>
            </a:endParaRPr>
          </a:p>
          <a:p>
            <a:pPr marL="814069">
              <a:lnSpc>
                <a:spcPct val="100000"/>
              </a:lnSpc>
              <a:spcBef>
                <a:spcPts val="1200"/>
              </a:spcBef>
            </a:pP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From</a:t>
            </a:r>
            <a:r>
              <a:rPr dirty="0" sz="1800" spc="15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the</a:t>
            </a:r>
            <a:r>
              <a:rPr dirty="0" sz="1800" spc="1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results,</a:t>
            </a:r>
            <a:r>
              <a:rPr dirty="0" sz="1800" spc="1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it</a:t>
            </a:r>
            <a:r>
              <a:rPr dirty="0" sz="1800" spc="16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was</a:t>
            </a:r>
            <a:r>
              <a:rPr dirty="0" sz="1800" spc="1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observed</a:t>
            </a:r>
            <a:r>
              <a:rPr dirty="0" sz="1800" spc="17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that,</a:t>
            </a:r>
            <a:r>
              <a:rPr dirty="0" sz="1800" spc="17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Silk</a:t>
            </a:r>
            <a:r>
              <a:rPr dirty="0" sz="1800" spc="16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Protein,</a:t>
            </a:r>
            <a:r>
              <a:rPr dirty="0" sz="1800" spc="1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Sericin</a:t>
            </a:r>
            <a:r>
              <a:rPr dirty="0" sz="1800" spc="16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showed</a:t>
            </a:r>
            <a:r>
              <a:rPr dirty="0" sz="1800" spc="1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positive</a:t>
            </a:r>
            <a:r>
              <a:rPr dirty="0" sz="1800" spc="1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00FF"/>
                </a:solidFill>
                <a:latin typeface="Times New Roman"/>
                <a:cs typeface="Times New Roman"/>
              </a:rPr>
              <a:t>effects</a:t>
            </a:r>
            <a:endParaRPr sz="18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</a:pP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on body weight, learning skills,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memory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(Cognitive) abilities in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AD-induced</a:t>
            </a:r>
            <a:r>
              <a:rPr dirty="0" sz="1800" spc="-15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rats.</a:t>
            </a:r>
            <a:endParaRPr sz="1800">
              <a:latin typeface="Times New Roman"/>
              <a:cs typeface="Times New Roman"/>
            </a:endParaRPr>
          </a:p>
          <a:p>
            <a:pPr marL="265430" indent="-252729">
              <a:lnSpc>
                <a:spcPct val="100000"/>
              </a:lnSpc>
              <a:spcBef>
                <a:spcPts val="1200"/>
              </a:spcBef>
              <a:buSzPct val="83333"/>
              <a:buFont typeface="Wingdings"/>
              <a:buChar char=""/>
              <a:tabLst>
                <a:tab pos="266065" algn="l"/>
              </a:tabLst>
            </a:pP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Cholinergic system: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(ACh and</a:t>
            </a:r>
            <a:r>
              <a:rPr dirty="0" sz="1800" spc="-16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AChE):</a:t>
            </a:r>
            <a:endParaRPr sz="1800">
              <a:latin typeface="Times New Roman"/>
              <a:cs typeface="Times New Roman"/>
            </a:endParaRPr>
          </a:p>
          <a:p>
            <a:pPr algn="just" marL="265430" marR="5080" indent="548640">
              <a:lnSpc>
                <a:spcPct val="100000"/>
              </a:lnSpc>
              <a:spcBef>
                <a:spcPts val="1200"/>
              </a:spcBef>
            </a:pP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From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my observations,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it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was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obvious that Sericin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exerted anti-cholinesterase 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properties in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AD-induced rats </a:t>
            </a:r>
            <a:r>
              <a:rPr dirty="0" sz="1800" spc="-10">
                <a:solidFill>
                  <a:srgbClr val="0000FF"/>
                </a:solidFill>
                <a:latin typeface="Times New Roman"/>
                <a:cs typeface="Times New Roman"/>
              </a:rPr>
              <a:t>by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elevating the levels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of ACh and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inhibiting the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AChE 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activity in all selected regions of</a:t>
            </a:r>
            <a:r>
              <a:rPr dirty="0" sz="1800" spc="-11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brain</a:t>
            </a:r>
            <a:endParaRPr sz="1800">
              <a:latin typeface="Times New Roman"/>
              <a:cs typeface="Times New Roman"/>
            </a:endParaRPr>
          </a:p>
          <a:p>
            <a:pPr marL="265430" indent="-252729">
              <a:lnSpc>
                <a:spcPct val="100000"/>
              </a:lnSpc>
              <a:spcBef>
                <a:spcPts val="1200"/>
              </a:spcBef>
              <a:buSzPct val="83333"/>
              <a:buFont typeface="Wingdings"/>
              <a:buChar char=""/>
              <a:tabLst>
                <a:tab pos="266065" algn="l"/>
              </a:tabLst>
            </a:pP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Antioxidant</a:t>
            </a:r>
            <a:r>
              <a:rPr dirty="0" sz="1800" spc="-5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System:</a:t>
            </a:r>
            <a:endParaRPr sz="1800">
              <a:latin typeface="Times New Roman"/>
              <a:cs typeface="Times New Roman"/>
            </a:endParaRPr>
          </a:p>
          <a:p>
            <a:pPr algn="just" marL="265430" marR="5080" indent="548640">
              <a:lnSpc>
                <a:spcPct val="100000"/>
              </a:lnSpc>
              <a:spcBef>
                <a:spcPts val="1200"/>
              </a:spcBef>
            </a:pP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AD induced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rats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showed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down regulation of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SOD, </a:t>
            </a:r>
            <a:r>
              <a:rPr dirty="0" sz="1800" spc="-85">
                <a:solidFill>
                  <a:srgbClr val="0000FF"/>
                </a:solidFill>
                <a:latin typeface="Times New Roman"/>
                <a:cs typeface="Times New Roman"/>
              </a:rPr>
              <a:t>CAT,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GR activities, while 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MDA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levels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were increased. Where the AD- induced rats simultaneously treated with 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Sericin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showed antioxidant activity </a:t>
            </a:r>
            <a:r>
              <a:rPr dirty="0" sz="1800" spc="-10">
                <a:solidFill>
                  <a:srgbClr val="0000FF"/>
                </a:solidFill>
                <a:latin typeface="Times New Roman"/>
                <a:cs typeface="Times New Roman"/>
              </a:rPr>
              <a:t>by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increasing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levels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of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SOD, </a:t>
            </a:r>
            <a:r>
              <a:rPr dirty="0" sz="1800" spc="-70">
                <a:solidFill>
                  <a:srgbClr val="0000FF"/>
                </a:solidFill>
                <a:latin typeface="Times New Roman"/>
                <a:cs typeface="Times New Roman"/>
              </a:rPr>
              <a:t>CAT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and decreased 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levels of 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GR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levels. It indicates that, Sericin has Antioxidant</a:t>
            </a:r>
            <a:r>
              <a:rPr dirty="0" sz="1800" spc="-20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10">
                <a:solidFill>
                  <a:srgbClr val="0000FF"/>
                </a:solidFill>
                <a:latin typeface="Times New Roman"/>
                <a:cs typeface="Times New Roman"/>
              </a:rPr>
              <a:t>property.</a:t>
            </a:r>
            <a:endParaRPr sz="1800">
              <a:latin typeface="Times New Roman"/>
              <a:cs typeface="Times New Roman"/>
            </a:endParaRPr>
          </a:p>
          <a:p>
            <a:pPr marL="265430" indent="-252729">
              <a:lnSpc>
                <a:spcPct val="100000"/>
              </a:lnSpc>
              <a:spcBef>
                <a:spcPts val="1200"/>
              </a:spcBef>
              <a:buSzPct val="83333"/>
              <a:buFont typeface="Wingdings"/>
              <a:buChar char=""/>
              <a:tabLst>
                <a:tab pos="266065" algn="l"/>
              </a:tabLst>
            </a:pP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Histological</a:t>
            </a:r>
            <a:r>
              <a:rPr dirty="0" sz="1800" spc="-7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studies:</a:t>
            </a:r>
            <a:endParaRPr sz="1800">
              <a:latin typeface="Times New Roman"/>
              <a:cs typeface="Times New Roman"/>
            </a:endParaRPr>
          </a:p>
          <a:p>
            <a:pPr algn="just" marL="265430" marR="7620" indent="548640">
              <a:lnSpc>
                <a:spcPct val="100000"/>
              </a:lnSpc>
              <a:spcBef>
                <a:spcPts val="1200"/>
              </a:spcBef>
            </a:pP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From my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observations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on the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histological studies,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it was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obvious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that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AD</a:t>
            </a:r>
            <a:r>
              <a:rPr dirty="0" sz="1800" spc="-5">
                <a:solidFill>
                  <a:srgbClr val="0000FF"/>
                </a:solidFill>
                <a:latin typeface="Times New Roman"/>
                <a:cs typeface="Times New Roman"/>
              </a:rPr>
              <a:t>- 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induced changes were reversed by treating rat with</a:t>
            </a:r>
            <a:r>
              <a:rPr dirty="0" sz="1800" spc="-10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Sericin.</a:t>
            </a:r>
            <a:endParaRPr sz="1800">
              <a:latin typeface="Times New Roman"/>
              <a:cs typeface="Times New Roman"/>
            </a:endParaRPr>
          </a:p>
          <a:p>
            <a:pPr marL="265430" indent="-252729">
              <a:lnSpc>
                <a:spcPct val="100000"/>
              </a:lnSpc>
              <a:spcBef>
                <a:spcPts val="1200"/>
              </a:spcBef>
              <a:buSzPct val="83333"/>
              <a:buFont typeface="Wingdings"/>
              <a:buChar char=""/>
              <a:tabLst>
                <a:tab pos="266065" algn="l"/>
              </a:tabLst>
            </a:pP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From</a:t>
            </a:r>
            <a:r>
              <a:rPr dirty="0" sz="1800" spc="30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this</a:t>
            </a:r>
            <a:r>
              <a:rPr dirty="0" sz="1800" spc="28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1">
                <a:solidFill>
                  <a:srgbClr val="0000FF"/>
                </a:solidFill>
                <a:latin typeface="Times New Roman"/>
                <a:cs typeface="Times New Roman"/>
              </a:rPr>
              <a:t>study,</a:t>
            </a:r>
            <a:r>
              <a:rPr dirty="0" sz="1800" spc="3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it</a:t>
            </a:r>
            <a:r>
              <a:rPr dirty="0" sz="1800" spc="28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was</a:t>
            </a:r>
            <a:r>
              <a:rPr dirty="0" sz="1800" spc="30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concluded</a:t>
            </a:r>
            <a:r>
              <a:rPr dirty="0" sz="1800" spc="30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that</a:t>
            </a:r>
            <a:r>
              <a:rPr dirty="0" sz="1800" spc="3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Silk</a:t>
            </a:r>
            <a:r>
              <a:rPr dirty="0" sz="1800" spc="27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Protein,</a:t>
            </a:r>
            <a:r>
              <a:rPr dirty="0" sz="1800" spc="3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Sericin</a:t>
            </a:r>
            <a:r>
              <a:rPr dirty="0" sz="1800" spc="29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can</a:t>
            </a:r>
            <a:r>
              <a:rPr dirty="0" sz="1800" spc="29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be</a:t>
            </a:r>
            <a:r>
              <a:rPr dirty="0" sz="1800" spc="29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suggested</a:t>
            </a:r>
            <a:r>
              <a:rPr dirty="0" sz="1800" spc="305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as</a:t>
            </a:r>
            <a:r>
              <a:rPr dirty="0" sz="1800" spc="30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  <a:p>
            <a:pPr marL="265430">
              <a:lnSpc>
                <a:spcPct val="100000"/>
              </a:lnSpc>
              <a:spcBef>
                <a:spcPts val="195"/>
              </a:spcBef>
            </a:pP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potential cognitive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enhancer </a:t>
            </a:r>
            <a:r>
              <a:rPr dirty="0" sz="1800" b="1">
                <a:solidFill>
                  <a:srgbClr val="0000FF"/>
                </a:solidFill>
                <a:latin typeface="Times New Roman"/>
                <a:cs typeface="Times New Roman"/>
              </a:rPr>
              <a:t>for </a:t>
            </a:r>
            <a:r>
              <a:rPr dirty="0" sz="1800" spc="-10" b="1">
                <a:solidFill>
                  <a:srgbClr val="0000FF"/>
                </a:solidFill>
                <a:latin typeface="Times New Roman"/>
                <a:cs typeface="Times New Roman"/>
              </a:rPr>
              <a:t>Alzheimer’s</a:t>
            </a:r>
            <a:r>
              <a:rPr dirty="0" sz="1800" spc="-130" b="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0000FF"/>
                </a:solidFill>
                <a:latin typeface="Times New Roman"/>
                <a:cs typeface="Times New Roman"/>
              </a:rPr>
              <a:t>Disease.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7354" y="2299345"/>
            <a:ext cx="8531225" cy="2764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478790" indent="-466090">
              <a:lnSpc>
                <a:spcPct val="100000"/>
              </a:lnSpc>
              <a:buSzPct val="80000"/>
              <a:buFont typeface="Wingdings"/>
              <a:buChar char=""/>
              <a:tabLst>
                <a:tab pos="479425" algn="l"/>
              </a:tabLst>
            </a:pP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We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thank 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Department  of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Biotechnology  (DBT), 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New 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Delhi   </a:t>
            </a:r>
            <a:r>
              <a:rPr dirty="0" sz="2000" spc="470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for</a:t>
            </a:r>
            <a:endParaRPr sz="2000">
              <a:latin typeface="Arial"/>
              <a:cs typeface="Arial"/>
            </a:endParaRPr>
          </a:p>
          <a:p>
            <a:pPr marL="478790">
              <a:lnSpc>
                <a:spcPct val="100000"/>
              </a:lnSpc>
              <a:spcBef>
                <a:spcPts val="1200"/>
              </a:spcBef>
              <a:tabLst>
                <a:tab pos="1784985" algn="l"/>
                <a:tab pos="2667635" algn="l"/>
                <a:tab pos="3766820" algn="l"/>
                <a:tab pos="4156710" algn="l"/>
                <a:tab pos="5222240" algn="l"/>
                <a:tab pos="5737225" algn="l"/>
                <a:tab pos="6943090" algn="l"/>
                <a:tab pos="7691755" algn="l"/>
                <a:tab pos="8065134" algn="l"/>
              </a:tabLst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pro</a:t>
            </a:r>
            <a:r>
              <a:rPr dirty="0" sz="2000" spc="-25" b="1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id</a:t>
            </a: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ng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spc="-110" b="1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ra</a:t>
            </a:r>
            <a:r>
              <a:rPr dirty="0" sz="2000" spc="-20" b="1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el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suppo</a:t>
            </a:r>
            <a:r>
              <a:rPr dirty="0" sz="2000" spc="10" b="1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ese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spc="5" b="1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rese</a:t>
            </a:r>
            <a:r>
              <a:rPr dirty="0" sz="2000" spc="5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spc="45" b="1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rk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	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this</a:t>
            </a:r>
            <a:endParaRPr sz="2000">
              <a:latin typeface="Arial"/>
              <a:cs typeface="Arial"/>
            </a:endParaRPr>
          </a:p>
          <a:p>
            <a:pPr marL="478790">
              <a:lnSpc>
                <a:spcPct val="100000"/>
              </a:lnSpc>
              <a:spcBef>
                <a:spcPts val="1200"/>
              </a:spcBef>
            </a:pP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conference.</a:t>
            </a:r>
            <a:endParaRPr sz="2000">
              <a:latin typeface="Arial"/>
              <a:cs typeface="Arial"/>
            </a:endParaRPr>
          </a:p>
          <a:p>
            <a:pPr algn="just" marL="478790" marR="5080" indent="-466090">
              <a:lnSpc>
                <a:spcPct val="150100"/>
              </a:lnSpc>
              <a:spcBef>
                <a:spcPts val="1195"/>
              </a:spcBef>
              <a:buSzPct val="80000"/>
              <a:buFont typeface="Wingdings"/>
              <a:buChar char=""/>
              <a:tabLst>
                <a:tab pos="479425" algn="l"/>
              </a:tabLst>
            </a:pPr>
            <a:r>
              <a:rPr dirty="0" sz="2000" spc="-15" b="1">
                <a:solidFill>
                  <a:srgbClr val="0000FF"/>
                </a:solidFill>
                <a:latin typeface="Arial"/>
                <a:cs typeface="Arial"/>
              </a:rPr>
              <a:t>We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also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thank to UGC, </a:t>
            </a:r>
            <a:r>
              <a:rPr dirty="0" sz="2000" spc="-10" b="1">
                <a:solidFill>
                  <a:srgbClr val="0000FF"/>
                </a:solidFill>
                <a:latin typeface="Arial"/>
                <a:cs typeface="Arial"/>
              </a:rPr>
              <a:t>New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Delhi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for providing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Financial support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carryout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research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work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through Moulana Azad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National 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Fellowship (MANF) to </a:t>
            </a:r>
            <a:r>
              <a:rPr dirty="0" sz="2000" spc="-5" b="1">
                <a:solidFill>
                  <a:srgbClr val="0000FF"/>
                </a:solidFill>
                <a:latin typeface="Arial"/>
                <a:cs typeface="Arial"/>
              </a:rPr>
              <a:t>my research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Student </a:t>
            </a:r>
            <a:r>
              <a:rPr dirty="0" sz="2000" spc="-35" b="1">
                <a:solidFill>
                  <a:srgbClr val="0000FF"/>
                </a:solidFill>
                <a:latin typeface="Arial"/>
                <a:cs typeface="Arial"/>
              </a:rPr>
              <a:t>Dr.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K.</a:t>
            </a:r>
            <a:r>
              <a:rPr dirty="0" sz="2000" spc="-135" b="1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FF"/>
                </a:solidFill>
                <a:latin typeface="Arial"/>
                <a:cs typeface="Arial"/>
              </a:rPr>
              <a:t>Peera.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21992" y="888491"/>
            <a:ext cx="4547615" cy="5897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764535" y="847344"/>
            <a:ext cx="3610356" cy="7589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86000" y="914363"/>
            <a:ext cx="4419600" cy="46166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286000" y="914363"/>
            <a:ext cx="4419600" cy="462280"/>
          </a:xfrm>
          <a:prstGeom prst="rect"/>
          <a:ln w="9525">
            <a:solidFill>
              <a:srgbClr val="798E31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250"/>
              </a:spcBef>
            </a:pPr>
            <a:r>
              <a:rPr dirty="0" sz="2400" spc="-20">
                <a:latin typeface="Franklin Gothic Medium"/>
                <a:cs typeface="Franklin Gothic Medium"/>
              </a:rPr>
              <a:t>ACKNOWLEDGEMENTS</a:t>
            </a:r>
            <a:endParaRPr sz="2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988"/>
            <a:ext cx="9144000" cy="1019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00009" y="0"/>
            <a:ext cx="4743990" cy="60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088478" cy="1020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-744" y="52463"/>
            <a:ext cx="9145639" cy="9016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19600" y="914400"/>
            <a:ext cx="3657600" cy="25224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00200" y="3733800"/>
            <a:ext cx="1295400" cy="2133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135123" y="4282440"/>
            <a:ext cx="5859780" cy="16657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2015-10-06T12:02:05Z</dcterms:created>
  <dcterms:modified xsi:type="dcterms:W3CDTF">2015-10-06T12:02:05Z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