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82" r:id="rId1"/>
  </p:sldMasterIdLst>
  <p:notesMasterIdLst>
    <p:notesMasterId r:id="rId30"/>
  </p:notesMasterIdLst>
  <p:handoutMasterIdLst>
    <p:handoutMasterId r:id="rId31"/>
  </p:handoutMasterIdLst>
  <p:sldIdLst>
    <p:sldId id="627" r:id="rId2"/>
    <p:sldId id="628" r:id="rId3"/>
    <p:sldId id="632" r:id="rId4"/>
    <p:sldId id="667" r:id="rId5"/>
    <p:sldId id="653" r:id="rId6"/>
    <p:sldId id="669" r:id="rId7"/>
    <p:sldId id="655" r:id="rId8"/>
    <p:sldId id="670" r:id="rId9"/>
    <p:sldId id="671" r:id="rId10"/>
    <p:sldId id="672" r:id="rId11"/>
    <p:sldId id="673" r:id="rId12"/>
    <p:sldId id="674" r:id="rId13"/>
    <p:sldId id="685" r:id="rId14"/>
    <p:sldId id="675" r:id="rId15"/>
    <p:sldId id="676" r:id="rId16"/>
    <p:sldId id="677" r:id="rId17"/>
    <p:sldId id="678" r:id="rId18"/>
    <p:sldId id="679" r:id="rId19"/>
    <p:sldId id="680" r:id="rId20"/>
    <p:sldId id="681" r:id="rId21"/>
    <p:sldId id="682" r:id="rId22"/>
    <p:sldId id="666" r:id="rId23"/>
    <p:sldId id="689" r:id="rId24"/>
    <p:sldId id="694" r:id="rId25"/>
    <p:sldId id="695" r:id="rId26"/>
    <p:sldId id="696" r:id="rId27"/>
    <p:sldId id="697" r:id="rId28"/>
    <p:sldId id="698" r:id="rId29"/>
  </p:sldIdLst>
  <p:sldSz cx="9144000" cy="6858000" type="screen4x3"/>
  <p:notesSz cx="9872663" cy="6797675"/>
  <p:defaultTextStyle>
    <a:defPPr>
      <a:defRPr lang="en-US"/>
    </a:defPPr>
    <a:lvl1pPr algn="l" rtl="0" fontAlgn="base">
      <a:spcBef>
        <a:spcPct val="0"/>
      </a:spcBef>
      <a:spcAft>
        <a:spcPct val="0"/>
      </a:spcAft>
      <a:defRPr kern="1200" baseline="-25000">
        <a:solidFill>
          <a:schemeClr val="tx1"/>
        </a:solidFill>
        <a:latin typeface="Arial" charset="0"/>
        <a:ea typeface="宋体" charset="-122"/>
        <a:cs typeface="+mn-cs"/>
      </a:defRPr>
    </a:lvl1pPr>
    <a:lvl2pPr marL="457200" algn="l" rtl="0" fontAlgn="base">
      <a:spcBef>
        <a:spcPct val="0"/>
      </a:spcBef>
      <a:spcAft>
        <a:spcPct val="0"/>
      </a:spcAft>
      <a:defRPr kern="1200" baseline="-25000">
        <a:solidFill>
          <a:schemeClr val="tx1"/>
        </a:solidFill>
        <a:latin typeface="Arial" charset="0"/>
        <a:ea typeface="宋体" charset="-122"/>
        <a:cs typeface="+mn-cs"/>
      </a:defRPr>
    </a:lvl2pPr>
    <a:lvl3pPr marL="914400" algn="l" rtl="0" fontAlgn="base">
      <a:spcBef>
        <a:spcPct val="0"/>
      </a:spcBef>
      <a:spcAft>
        <a:spcPct val="0"/>
      </a:spcAft>
      <a:defRPr kern="1200" baseline="-25000">
        <a:solidFill>
          <a:schemeClr val="tx1"/>
        </a:solidFill>
        <a:latin typeface="Arial" charset="0"/>
        <a:ea typeface="宋体" charset="-122"/>
        <a:cs typeface="+mn-cs"/>
      </a:defRPr>
    </a:lvl3pPr>
    <a:lvl4pPr marL="1371600" algn="l" rtl="0" fontAlgn="base">
      <a:spcBef>
        <a:spcPct val="0"/>
      </a:spcBef>
      <a:spcAft>
        <a:spcPct val="0"/>
      </a:spcAft>
      <a:defRPr kern="1200" baseline="-25000">
        <a:solidFill>
          <a:schemeClr val="tx1"/>
        </a:solidFill>
        <a:latin typeface="Arial" charset="0"/>
        <a:ea typeface="宋体" charset="-122"/>
        <a:cs typeface="+mn-cs"/>
      </a:defRPr>
    </a:lvl4pPr>
    <a:lvl5pPr marL="1828800" algn="l" rtl="0" fontAlgn="base">
      <a:spcBef>
        <a:spcPct val="0"/>
      </a:spcBef>
      <a:spcAft>
        <a:spcPct val="0"/>
      </a:spcAft>
      <a:defRPr kern="1200" baseline="-25000">
        <a:solidFill>
          <a:schemeClr val="tx1"/>
        </a:solidFill>
        <a:latin typeface="Arial" charset="0"/>
        <a:ea typeface="宋体" charset="-122"/>
        <a:cs typeface="+mn-cs"/>
      </a:defRPr>
    </a:lvl5pPr>
    <a:lvl6pPr marL="2286000" algn="l" defTabSz="914400" rtl="0" eaLnBrk="1" latinLnBrk="0" hangingPunct="1">
      <a:defRPr kern="1200" baseline="-25000">
        <a:solidFill>
          <a:schemeClr val="tx1"/>
        </a:solidFill>
        <a:latin typeface="Arial" charset="0"/>
        <a:ea typeface="宋体" charset="-122"/>
        <a:cs typeface="+mn-cs"/>
      </a:defRPr>
    </a:lvl6pPr>
    <a:lvl7pPr marL="2743200" algn="l" defTabSz="914400" rtl="0" eaLnBrk="1" latinLnBrk="0" hangingPunct="1">
      <a:defRPr kern="1200" baseline="-25000">
        <a:solidFill>
          <a:schemeClr val="tx1"/>
        </a:solidFill>
        <a:latin typeface="Arial" charset="0"/>
        <a:ea typeface="宋体" charset="-122"/>
        <a:cs typeface="+mn-cs"/>
      </a:defRPr>
    </a:lvl7pPr>
    <a:lvl8pPr marL="3200400" algn="l" defTabSz="914400" rtl="0" eaLnBrk="1" latinLnBrk="0" hangingPunct="1">
      <a:defRPr kern="1200" baseline="-25000">
        <a:solidFill>
          <a:schemeClr val="tx1"/>
        </a:solidFill>
        <a:latin typeface="Arial" charset="0"/>
        <a:ea typeface="宋体" charset="-122"/>
        <a:cs typeface="+mn-cs"/>
      </a:defRPr>
    </a:lvl8pPr>
    <a:lvl9pPr marL="3657600" algn="l" defTabSz="914400" rtl="0" eaLnBrk="1" latinLnBrk="0" hangingPunct="1">
      <a:defRPr kern="1200" baseline="-25000">
        <a:solidFill>
          <a:schemeClr val="tx1"/>
        </a:solidFill>
        <a:latin typeface="Arial" charset="0"/>
        <a:ea typeface="宋体" charset="-122"/>
        <a:cs typeface="+mn-cs"/>
      </a:defRPr>
    </a:lvl9pPr>
  </p:defaultTextStyle>
  <p:extLst>
    <p:ext uri="{521415D9-36F7-43E2-AB2F-B90AF26B5E84}">
      <p14:sectionLst xmlns:p14="http://schemas.microsoft.com/office/powerpoint/2010/main">
        <p14:section name="默认节" id="{59FFA950-6D88-4C05-BF80-F60FCCDCAEB6}">
          <p14:sldIdLst>
            <p14:sldId id="627"/>
            <p14:sldId id="628"/>
            <p14:sldId id="632"/>
            <p14:sldId id="667"/>
            <p14:sldId id="653"/>
            <p14:sldId id="669"/>
            <p14:sldId id="655"/>
            <p14:sldId id="670"/>
            <p14:sldId id="671"/>
            <p14:sldId id="672"/>
            <p14:sldId id="673"/>
            <p14:sldId id="674"/>
            <p14:sldId id="685"/>
            <p14:sldId id="675"/>
            <p14:sldId id="676"/>
            <p14:sldId id="677"/>
            <p14:sldId id="678"/>
            <p14:sldId id="679"/>
            <p14:sldId id="680"/>
            <p14:sldId id="681"/>
            <p14:sldId id="682"/>
            <p14:sldId id="666"/>
            <p14:sldId id="689"/>
            <p14:sldId id="694"/>
            <p14:sldId id="695"/>
            <p14:sldId id="696"/>
            <p14:sldId id="697"/>
            <p14:sldId id="698"/>
          </p14:sldIdLst>
        </p14:section>
      </p14:sectionLst>
    </p:ext>
    <p:ext uri="{EFAFB233-063F-42B5-8137-9DF3F51BA10A}">
      <p15:sldGuideLst xmlns:p15="http://schemas.microsoft.com/office/powerpoint/2012/main" xmlns="">
        <p15:guide id="1" orient="horz" pos="2037">
          <p15:clr>
            <a:srgbClr val="A4A3A4"/>
          </p15:clr>
        </p15:guide>
        <p15:guide id="2" pos="1824">
          <p15:clr>
            <a:srgbClr val="A4A3A4"/>
          </p15:clr>
        </p15:guide>
      </p15:sldGuideLst>
    </p:ext>
    <p:ext uri="{2D200454-40CA-4A62-9FC3-DE9A4176ACB9}">
      <p15:notesGuideLst xmlns:p15="http://schemas.microsoft.com/office/powerpoint/2012/main" xmlns="">
        <p15:guide id="1" orient="horz" pos="2141" userDrawn="1">
          <p15:clr>
            <a:srgbClr val="A4A3A4"/>
          </p15:clr>
        </p15:guide>
        <p15:guide id="2" pos="311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FFFF"/>
    <a:srgbClr val="FF0000"/>
    <a:srgbClr val="996633"/>
    <a:srgbClr val="003399"/>
    <a:srgbClr val="FFD757"/>
    <a:srgbClr val="014099"/>
    <a:srgbClr val="00A050"/>
    <a:srgbClr val="091E77"/>
    <a:srgbClr val="0048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34" autoAdjust="0"/>
    <p:restoredTop sz="86871" autoAdjust="0"/>
  </p:normalViewPr>
  <p:slideViewPr>
    <p:cSldViewPr snapToGrid="0" snapToObjects="1">
      <p:cViewPr>
        <p:scale>
          <a:sx n="70" d="100"/>
          <a:sy n="70" d="100"/>
        </p:scale>
        <p:origin x="-1350" y="-72"/>
      </p:cViewPr>
      <p:guideLst>
        <p:guide orient="horz" pos="2037"/>
        <p:guide pos="1824"/>
      </p:guideLst>
    </p:cSldViewPr>
  </p:slideViewPr>
  <p:outlineViewPr>
    <p:cViewPr>
      <p:scale>
        <a:sx n="33" d="100"/>
        <a:sy n="33" d="100"/>
      </p:scale>
      <p:origin x="0" y="-9378"/>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6" d="100"/>
          <a:sy n="86" d="100"/>
        </p:scale>
        <p:origin x="-3828" y="-84"/>
      </p:cViewPr>
      <p:guideLst>
        <p:guide orient="horz" pos="2141"/>
        <p:guide pos="311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D:\Users\sa4.ant\Desktop\&#20135;&#21697;&#35828;&#26126;&#20070;\&#21103;&#26412;&#25968;&#25454;&#25972;&#29702;2016%2011%2010xl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Users\sa4.ant\Desktop\&#21103;&#26412;&#25968;&#25454;&#25972;&#29702;2016%2011%2010xll.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chartUserShapes" Target="../drawings/drawing1.xml"/><Relationship Id="rId1" Type="http://schemas.openxmlformats.org/officeDocument/2006/relationships/oleObject" Target="file:///\\10.168.2.30\&#25239;&#20307;&#37096;\&#20869;&#37096;\1%20&#27969;&#31243;&#38388;&#20849;&#20139;&#25991;&#20214;\10%20AD&#39033;&#30446;\&#20010;&#20154;&#25991;&#20214;&#22841;\slw\rab%20monoclonal%20ab%20expression%20and%20affinity%20test.xlsx" TargetMode="External"/><Relationship Id="rId4"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200" b="0" i="0" u="none" strike="noStrike" kern="1200" spc="0"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Sheet1!$G$36</c:f>
              <c:strCache>
                <c:ptCount val="1"/>
                <c:pt idx="0">
                  <c:v>Anti-Pembrolizumab mAb IC50</c:v>
                </c:pt>
              </c:strCache>
            </c:strRef>
          </c:tx>
          <c:spPr>
            <a:solidFill>
              <a:srgbClr val="00B050"/>
            </a:solidFill>
            <a:ln>
              <a:noFill/>
            </a:ln>
            <a:effectLst/>
          </c:spPr>
          <c:invertIfNegative val="0"/>
          <c:dPt>
            <c:idx val="8"/>
            <c:invertIfNegative val="0"/>
            <c:bubble3D val="0"/>
            <c:spPr>
              <a:solidFill>
                <a:srgbClr val="FF0000"/>
              </a:solidFill>
              <a:ln>
                <a:noFill/>
              </a:ln>
              <a:effectLst/>
            </c:spPr>
          </c:dPt>
          <c:cat>
            <c:multiLvlStrRef>
              <c:f>Sheet1!$E$37:$F$45</c:f>
              <c:multiLvlStrCache>
                <c:ptCount val="9"/>
                <c:lvl>
                  <c:pt idx="0">
                    <c:v>8H7E1-2</c:v>
                  </c:pt>
                  <c:pt idx="1">
                    <c:v>8H7E9E1</c:v>
                  </c:pt>
                  <c:pt idx="2">
                    <c:v>2E3E7-2</c:v>
                  </c:pt>
                  <c:pt idx="3">
                    <c:v>2E3G2-1</c:v>
                  </c:pt>
                  <c:pt idx="4">
                    <c:v>4H5F2H7</c:v>
                  </c:pt>
                  <c:pt idx="5">
                    <c:v>4H5F9F10</c:v>
                  </c:pt>
                  <c:pt idx="6">
                    <c:v>7C3F1-2</c:v>
                  </c:pt>
                  <c:pt idx="7">
                    <c:v>10E12G5-2</c:v>
                  </c:pt>
                  <c:pt idx="8">
                    <c:v>90G12F8</c:v>
                  </c:pt>
                </c:lvl>
                <c:lvl>
                  <c:pt idx="0">
                    <c:v> mouse</c:v>
                  </c:pt>
                  <c:pt idx="8">
                    <c:v> Rabbit</c:v>
                  </c:pt>
                </c:lvl>
              </c:multiLvlStrCache>
            </c:multiLvlStrRef>
          </c:cat>
          <c:val>
            <c:numRef>
              <c:f>Sheet1!$G$37:$G$45</c:f>
              <c:numCache>
                <c:formatCode>General</c:formatCode>
                <c:ptCount val="9"/>
                <c:pt idx="0">
                  <c:v>258.5</c:v>
                </c:pt>
                <c:pt idx="1">
                  <c:v>418.3</c:v>
                </c:pt>
                <c:pt idx="2">
                  <c:v>1861</c:v>
                </c:pt>
                <c:pt idx="3">
                  <c:v>1195</c:v>
                </c:pt>
                <c:pt idx="4">
                  <c:v>383.5</c:v>
                </c:pt>
                <c:pt idx="5">
                  <c:v>391.3</c:v>
                </c:pt>
                <c:pt idx="6">
                  <c:v>485.5</c:v>
                </c:pt>
                <c:pt idx="7">
                  <c:v>370.2</c:v>
                </c:pt>
                <c:pt idx="8">
                  <c:v>18.7</c:v>
                </c:pt>
              </c:numCache>
            </c:numRef>
          </c:val>
        </c:ser>
        <c:dLbls>
          <c:showLegendKey val="0"/>
          <c:showVal val="0"/>
          <c:showCatName val="0"/>
          <c:showSerName val="0"/>
          <c:showPercent val="0"/>
          <c:showBubbleSize val="0"/>
        </c:dLbls>
        <c:gapWidth val="219"/>
        <c:overlap val="-27"/>
        <c:axId val="122625536"/>
        <c:axId val="119007488"/>
      </c:barChart>
      <c:catAx>
        <c:axId val="122625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119007488"/>
        <c:crosses val="autoZero"/>
        <c:auto val="1"/>
        <c:lblAlgn val="ctr"/>
        <c:lblOffset val="100"/>
        <c:noMultiLvlLbl val="0"/>
      </c:catAx>
      <c:valAx>
        <c:axId val="119007488"/>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2"/>
                    </a:solidFill>
                    <a:latin typeface="+mn-lt"/>
                    <a:ea typeface="+mn-ea"/>
                    <a:cs typeface="+mn-cs"/>
                  </a:defRPr>
                </a:pPr>
                <a:r>
                  <a:rPr lang="en-US"/>
                  <a:t>IC50 ng/ml</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12262553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2"/>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200" b="0" i="0" u="none" strike="noStrike" kern="1200" spc="0" baseline="0">
              <a:solidFill>
                <a:schemeClr val="tx2"/>
              </a:solidFill>
              <a:latin typeface="+mn-lt"/>
              <a:ea typeface="+mn-ea"/>
              <a:cs typeface="+mn-cs"/>
            </a:defRPr>
          </a:pPr>
          <a:endParaRPr lang="en-US"/>
        </a:p>
      </c:txPr>
    </c:title>
    <c:autoTitleDeleted val="0"/>
    <c:plotArea>
      <c:layout>
        <c:manualLayout>
          <c:layoutTarget val="inner"/>
          <c:xMode val="edge"/>
          <c:yMode val="edge"/>
          <c:x val="0.15534606706595061"/>
          <c:y val="0.1497035147057367"/>
          <c:w val="0.8135012293833549"/>
          <c:h val="0.36624401442446186"/>
        </c:manualLayout>
      </c:layout>
      <c:barChart>
        <c:barDir val="col"/>
        <c:grouping val="clustered"/>
        <c:varyColors val="0"/>
        <c:ser>
          <c:idx val="0"/>
          <c:order val="0"/>
          <c:tx>
            <c:strRef>
              <c:f>Sheet1!$G$8</c:f>
              <c:strCache>
                <c:ptCount val="1"/>
                <c:pt idx="0">
                  <c:v>Anti-Pembrolizumab mAb EC50</c:v>
                </c:pt>
              </c:strCache>
            </c:strRef>
          </c:tx>
          <c:spPr>
            <a:solidFill>
              <a:srgbClr val="00B050"/>
            </a:solidFill>
            <a:ln>
              <a:noFill/>
            </a:ln>
            <a:effectLst/>
          </c:spPr>
          <c:invertIfNegative val="0"/>
          <c:dPt>
            <c:idx val="8"/>
            <c:invertIfNegative val="0"/>
            <c:bubble3D val="0"/>
            <c:spPr>
              <a:solidFill>
                <a:srgbClr val="FF0000"/>
              </a:solidFill>
              <a:ln>
                <a:noFill/>
              </a:ln>
              <a:effectLst/>
            </c:spPr>
          </c:dPt>
          <c:cat>
            <c:multiLvlStrRef>
              <c:f>Sheet1!$E$9:$F$17</c:f>
              <c:multiLvlStrCache>
                <c:ptCount val="9"/>
                <c:lvl>
                  <c:pt idx="0">
                    <c:v>8H7E1-2</c:v>
                  </c:pt>
                  <c:pt idx="1">
                    <c:v>8H7E9E1</c:v>
                  </c:pt>
                  <c:pt idx="2">
                    <c:v>2E3E7-2</c:v>
                  </c:pt>
                  <c:pt idx="3">
                    <c:v>2E3G2-1</c:v>
                  </c:pt>
                  <c:pt idx="4">
                    <c:v>4H5F2H7</c:v>
                  </c:pt>
                  <c:pt idx="5">
                    <c:v>4H5F9F10</c:v>
                  </c:pt>
                  <c:pt idx="6">
                    <c:v>7C3F1-2</c:v>
                  </c:pt>
                  <c:pt idx="7">
                    <c:v>10E12G5-2</c:v>
                  </c:pt>
                  <c:pt idx="8">
                    <c:v>90G12F8</c:v>
                  </c:pt>
                </c:lvl>
                <c:lvl>
                  <c:pt idx="0">
                    <c:v> mouse</c:v>
                  </c:pt>
                  <c:pt idx="8">
                    <c:v> Rabbit</c:v>
                  </c:pt>
                </c:lvl>
              </c:multiLvlStrCache>
            </c:multiLvlStrRef>
          </c:cat>
          <c:val>
            <c:numRef>
              <c:f>Sheet1!$G$9:$G$17</c:f>
              <c:numCache>
                <c:formatCode>General</c:formatCode>
                <c:ptCount val="9"/>
                <c:pt idx="0">
                  <c:v>3.7090000000000001</c:v>
                </c:pt>
                <c:pt idx="1">
                  <c:v>3.5819999999999999</c:v>
                </c:pt>
                <c:pt idx="2">
                  <c:v>2.077</c:v>
                </c:pt>
                <c:pt idx="3">
                  <c:v>3.278</c:v>
                </c:pt>
                <c:pt idx="4">
                  <c:v>1.05</c:v>
                </c:pt>
                <c:pt idx="5">
                  <c:v>10.08</c:v>
                </c:pt>
                <c:pt idx="6">
                  <c:v>3.1559999999999997</c:v>
                </c:pt>
                <c:pt idx="7">
                  <c:v>5.7720000000000002</c:v>
                </c:pt>
                <c:pt idx="8">
                  <c:v>5.0010000000000003</c:v>
                </c:pt>
              </c:numCache>
            </c:numRef>
          </c:val>
        </c:ser>
        <c:dLbls>
          <c:showLegendKey val="0"/>
          <c:showVal val="0"/>
          <c:showCatName val="0"/>
          <c:showSerName val="0"/>
          <c:showPercent val="0"/>
          <c:showBubbleSize val="0"/>
        </c:dLbls>
        <c:gapWidth val="219"/>
        <c:overlap val="-27"/>
        <c:axId val="59191296"/>
        <c:axId val="119011520"/>
      </c:barChart>
      <c:catAx>
        <c:axId val="5919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119011520"/>
        <c:crosses val="autoZero"/>
        <c:auto val="1"/>
        <c:lblAlgn val="ctr"/>
        <c:lblOffset val="100"/>
        <c:noMultiLvlLbl val="0"/>
      </c:catAx>
      <c:valAx>
        <c:axId val="1190115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2"/>
                    </a:solidFill>
                    <a:latin typeface="+mn-lt"/>
                    <a:ea typeface="+mn-ea"/>
                    <a:cs typeface="+mn-cs"/>
                  </a:defRPr>
                </a:pPr>
                <a:r>
                  <a:rPr lang="en-US"/>
                  <a:t>EC50 ng/ml</a:t>
                </a:r>
                <a:endParaRPr lang="zh-CN"/>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59191296"/>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tx2"/>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96923448533528"/>
          <c:y val="0.13652179132494094"/>
          <c:w val="0.61034557267677936"/>
          <c:h val="0.59000276751102487"/>
        </c:manualLayout>
      </c:layout>
      <c:lineChart>
        <c:grouping val="standard"/>
        <c:varyColors val="0"/>
        <c:ser>
          <c:idx val="0"/>
          <c:order val="0"/>
          <c:tx>
            <c:strRef>
              <c:f>Sheet1!$AC$2:$AC$3</c:f>
              <c:strCache>
                <c:ptCount val="2"/>
                <c:pt idx="1">
                  <c:v>Clone #1 Recombinatant</c:v>
                </c:pt>
              </c:strCache>
            </c:strRef>
          </c:tx>
          <c:spPr>
            <a:ln w="22225" cap="rnd">
              <a:solidFill>
                <a:srgbClr val="FFC000"/>
              </a:solidFill>
              <a:round/>
            </a:ln>
            <a:effectLst/>
          </c:spPr>
          <c:marker>
            <c:symbol val="diamond"/>
            <c:size val="6"/>
            <c:spPr>
              <a:solidFill>
                <a:srgbClr val="FFC000"/>
              </a:solidFill>
              <a:ln w="25400">
                <a:solidFill>
                  <a:srgbClr val="FFC000"/>
                </a:solidFill>
                <a:round/>
              </a:ln>
              <a:effectLst/>
            </c:spPr>
          </c:marker>
          <c:dLbls>
            <c:delete val="1"/>
          </c:dLbls>
          <c:cat>
            <c:strRef>
              <c:f>Sheet1!$AB$4:$AB$9</c:f>
              <c:strCache>
                <c:ptCount val="6"/>
                <c:pt idx="0">
                  <c:v>Supernatant</c:v>
                </c:pt>
                <c:pt idx="1">
                  <c:v>1/10</c:v>
                </c:pt>
                <c:pt idx="2">
                  <c:v>1/30</c:v>
                </c:pt>
                <c:pt idx="3">
                  <c:v>1/90</c:v>
                </c:pt>
                <c:pt idx="4">
                  <c:v>1/270</c:v>
                </c:pt>
                <c:pt idx="5">
                  <c:v>Blank</c:v>
                </c:pt>
              </c:strCache>
            </c:strRef>
          </c:cat>
          <c:val>
            <c:numRef>
              <c:f>Sheet1!$AC$4:$AC$9</c:f>
              <c:numCache>
                <c:formatCode>General</c:formatCode>
                <c:ptCount val="6"/>
                <c:pt idx="0">
                  <c:v>2.7549999999999999</c:v>
                </c:pt>
                <c:pt idx="1">
                  <c:v>2.7029999999999998</c:v>
                </c:pt>
                <c:pt idx="2">
                  <c:v>2.2639999999999998</c:v>
                </c:pt>
                <c:pt idx="3">
                  <c:v>1.52</c:v>
                </c:pt>
                <c:pt idx="4">
                  <c:v>0.83799999999999997</c:v>
                </c:pt>
                <c:pt idx="5">
                  <c:v>6.5000000000000002E-2</c:v>
                </c:pt>
              </c:numCache>
            </c:numRef>
          </c:val>
          <c:smooth val="0"/>
        </c:ser>
        <c:ser>
          <c:idx val="1"/>
          <c:order val="1"/>
          <c:tx>
            <c:strRef>
              <c:f>Sheet1!$AD$2:$AD$3</c:f>
              <c:strCache>
                <c:ptCount val="2"/>
                <c:pt idx="1">
                  <c:v>Clone #1 Hybirdoma</c:v>
                </c:pt>
              </c:strCache>
            </c:strRef>
          </c:tx>
          <c:spPr>
            <a:ln w="22225" cap="rnd">
              <a:solidFill>
                <a:srgbClr val="00B050"/>
              </a:solidFill>
              <a:round/>
            </a:ln>
            <a:effectLst/>
          </c:spPr>
          <c:marker>
            <c:symbol val="square"/>
            <c:size val="6"/>
            <c:spPr>
              <a:solidFill>
                <a:srgbClr val="00B050"/>
              </a:solidFill>
              <a:ln w="9525">
                <a:solidFill>
                  <a:srgbClr val="00B050"/>
                </a:solidFill>
                <a:round/>
              </a:ln>
              <a:effectLst/>
            </c:spPr>
          </c:marker>
          <c:dLbls>
            <c:delete val="1"/>
          </c:dLbls>
          <c:cat>
            <c:strRef>
              <c:f>Sheet1!$AB$4:$AB$9</c:f>
              <c:strCache>
                <c:ptCount val="6"/>
                <c:pt idx="0">
                  <c:v>Supernatant</c:v>
                </c:pt>
                <c:pt idx="1">
                  <c:v>1/10</c:v>
                </c:pt>
                <c:pt idx="2">
                  <c:v>1/30</c:v>
                </c:pt>
                <c:pt idx="3">
                  <c:v>1/90</c:v>
                </c:pt>
                <c:pt idx="4">
                  <c:v>1/270</c:v>
                </c:pt>
                <c:pt idx="5">
                  <c:v>Blank</c:v>
                </c:pt>
              </c:strCache>
            </c:strRef>
          </c:cat>
          <c:val>
            <c:numRef>
              <c:f>Sheet1!$AD$4:$AD$9</c:f>
              <c:numCache>
                <c:formatCode>General</c:formatCode>
                <c:ptCount val="6"/>
                <c:pt idx="0">
                  <c:v>2.79</c:v>
                </c:pt>
                <c:pt idx="1">
                  <c:v>2.7080000000000002</c:v>
                </c:pt>
                <c:pt idx="2">
                  <c:v>2.35</c:v>
                </c:pt>
                <c:pt idx="3">
                  <c:v>1.609</c:v>
                </c:pt>
                <c:pt idx="4">
                  <c:v>0.94799999999999995</c:v>
                </c:pt>
                <c:pt idx="5">
                  <c:v>7.3999999999999996E-2</c:v>
                </c:pt>
              </c:numCache>
            </c:numRef>
          </c:val>
          <c:smooth val="0"/>
        </c:ser>
        <c:ser>
          <c:idx val="2"/>
          <c:order val="2"/>
          <c:tx>
            <c:strRef>
              <c:f>Sheet1!$AE$2:$AE$3</c:f>
              <c:strCache>
                <c:ptCount val="2"/>
                <c:pt idx="1">
                  <c:v>Clone #2 Recombinatant</c:v>
                </c:pt>
              </c:strCache>
            </c:strRef>
          </c:tx>
          <c:spPr>
            <a:ln w="22225" cap="rnd">
              <a:solidFill>
                <a:srgbClr val="FF0000"/>
              </a:solidFill>
              <a:round/>
            </a:ln>
            <a:effectLst/>
          </c:spPr>
          <c:marker>
            <c:symbol val="triangle"/>
            <c:size val="6"/>
            <c:spPr>
              <a:solidFill>
                <a:srgbClr val="FF0000"/>
              </a:solidFill>
              <a:ln w="9525">
                <a:solidFill>
                  <a:srgbClr val="FF0000"/>
                </a:solidFill>
                <a:round/>
              </a:ln>
              <a:effectLst/>
            </c:spPr>
          </c:marker>
          <c:dLbls>
            <c:delete val="1"/>
          </c:dLbls>
          <c:cat>
            <c:strRef>
              <c:f>Sheet1!$AB$4:$AB$9</c:f>
              <c:strCache>
                <c:ptCount val="6"/>
                <c:pt idx="0">
                  <c:v>Supernatant</c:v>
                </c:pt>
                <c:pt idx="1">
                  <c:v>1/10</c:v>
                </c:pt>
                <c:pt idx="2">
                  <c:v>1/30</c:v>
                </c:pt>
                <c:pt idx="3">
                  <c:v>1/90</c:v>
                </c:pt>
                <c:pt idx="4">
                  <c:v>1/270</c:v>
                </c:pt>
                <c:pt idx="5">
                  <c:v>Blank</c:v>
                </c:pt>
              </c:strCache>
            </c:strRef>
          </c:cat>
          <c:val>
            <c:numRef>
              <c:f>Sheet1!$AE$4:$AE$9</c:f>
              <c:numCache>
                <c:formatCode>General</c:formatCode>
                <c:ptCount val="6"/>
                <c:pt idx="0">
                  <c:v>2.843</c:v>
                </c:pt>
                <c:pt idx="1">
                  <c:v>2.6419999999999999</c:v>
                </c:pt>
                <c:pt idx="2">
                  <c:v>2.6760000000000002</c:v>
                </c:pt>
                <c:pt idx="3">
                  <c:v>2.4620000000000002</c:v>
                </c:pt>
                <c:pt idx="4">
                  <c:v>2.2549999999999999</c:v>
                </c:pt>
                <c:pt idx="5">
                  <c:v>0.06</c:v>
                </c:pt>
              </c:numCache>
            </c:numRef>
          </c:val>
          <c:smooth val="0"/>
        </c:ser>
        <c:ser>
          <c:idx val="3"/>
          <c:order val="3"/>
          <c:tx>
            <c:strRef>
              <c:f>Sheet1!$AF$2:$AF$3</c:f>
              <c:strCache>
                <c:ptCount val="2"/>
                <c:pt idx="1">
                  <c:v>Clone #2 Hybirdoma</c:v>
                </c:pt>
              </c:strCache>
            </c:strRef>
          </c:tx>
          <c:spPr>
            <a:ln w="22225" cap="rnd">
              <a:solidFill>
                <a:srgbClr val="7030A0"/>
              </a:solidFill>
              <a:round/>
            </a:ln>
            <a:effectLst/>
          </c:spPr>
          <c:marker>
            <c:symbol val="x"/>
            <c:size val="6"/>
            <c:spPr>
              <a:noFill/>
              <a:ln w="25400">
                <a:solidFill>
                  <a:srgbClr val="7030A0"/>
                </a:solidFill>
                <a:round/>
              </a:ln>
              <a:effectLst/>
            </c:spPr>
          </c:marker>
          <c:dLbls>
            <c:delete val="1"/>
          </c:dLbls>
          <c:cat>
            <c:strRef>
              <c:f>Sheet1!$AB$4:$AB$9</c:f>
              <c:strCache>
                <c:ptCount val="6"/>
                <c:pt idx="0">
                  <c:v>Supernatant</c:v>
                </c:pt>
                <c:pt idx="1">
                  <c:v>1/10</c:v>
                </c:pt>
                <c:pt idx="2">
                  <c:v>1/30</c:v>
                </c:pt>
                <c:pt idx="3">
                  <c:v>1/90</c:v>
                </c:pt>
                <c:pt idx="4">
                  <c:v>1/270</c:v>
                </c:pt>
                <c:pt idx="5">
                  <c:v>Blank</c:v>
                </c:pt>
              </c:strCache>
            </c:strRef>
          </c:cat>
          <c:val>
            <c:numRef>
              <c:f>Sheet1!$AF$4:$AF$9</c:f>
              <c:numCache>
                <c:formatCode>General</c:formatCode>
                <c:ptCount val="6"/>
                <c:pt idx="0">
                  <c:v>2.8540000000000001</c:v>
                </c:pt>
                <c:pt idx="1">
                  <c:v>2.6960000000000002</c:v>
                </c:pt>
                <c:pt idx="2">
                  <c:v>2.6469999999999998</c:v>
                </c:pt>
                <c:pt idx="3">
                  <c:v>2.5630000000000002</c:v>
                </c:pt>
                <c:pt idx="4">
                  <c:v>2.5099999999999998</c:v>
                </c:pt>
                <c:pt idx="5">
                  <c:v>6.3E-2</c:v>
                </c:pt>
              </c:numCache>
            </c:numRef>
          </c:val>
          <c:smooth val="0"/>
        </c:ser>
        <c:ser>
          <c:idx val="4"/>
          <c:order val="4"/>
          <c:tx>
            <c:strRef>
              <c:f>Sheet1!$AG$2:$AG$3</c:f>
              <c:strCache>
                <c:ptCount val="2"/>
                <c:pt idx="1">
                  <c:v>Clone #3 Recombinatant</c:v>
                </c:pt>
              </c:strCache>
            </c:strRef>
          </c:tx>
          <c:spPr>
            <a:ln w="22225" cap="rnd">
              <a:solidFill>
                <a:srgbClr val="00B0F0"/>
              </a:solidFill>
              <a:round/>
            </a:ln>
            <a:effectLst/>
          </c:spPr>
          <c:marker>
            <c:symbol val="star"/>
            <c:size val="6"/>
            <c:spPr>
              <a:noFill/>
              <a:ln w="25400">
                <a:solidFill>
                  <a:srgbClr val="00B0F0"/>
                </a:solidFill>
                <a:round/>
              </a:ln>
              <a:effectLst/>
            </c:spPr>
          </c:marker>
          <c:dLbls>
            <c:delete val="1"/>
          </c:dLbls>
          <c:cat>
            <c:strRef>
              <c:f>Sheet1!$AB$4:$AB$9</c:f>
              <c:strCache>
                <c:ptCount val="6"/>
                <c:pt idx="0">
                  <c:v>Supernatant</c:v>
                </c:pt>
                <c:pt idx="1">
                  <c:v>1/10</c:v>
                </c:pt>
                <c:pt idx="2">
                  <c:v>1/30</c:v>
                </c:pt>
                <c:pt idx="3">
                  <c:v>1/90</c:v>
                </c:pt>
                <c:pt idx="4">
                  <c:v>1/270</c:v>
                </c:pt>
                <c:pt idx="5">
                  <c:v>Blank</c:v>
                </c:pt>
              </c:strCache>
            </c:strRef>
          </c:cat>
          <c:val>
            <c:numRef>
              <c:f>Sheet1!$AG$4:$AG$9</c:f>
              <c:numCache>
                <c:formatCode>0.000_ </c:formatCode>
                <c:ptCount val="6"/>
                <c:pt idx="0">
                  <c:v>3.1059999999999999</c:v>
                </c:pt>
                <c:pt idx="1">
                  <c:v>2.7650000000000001</c:v>
                </c:pt>
                <c:pt idx="2">
                  <c:v>2.2610000000000001</c:v>
                </c:pt>
                <c:pt idx="3">
                  <c:v>1.425</c:v>
                </c:pt>
                <c:pt idx="4">
                  <c:v>0.68200000000000005</c:v>
                </c:pt>
                <c:pt idx="5">
                  <c:v>4.9000000000000002E-2</c:v>
                </c:pt>
              </c:numCache>
            </c:numRef>
          </c:val>
          <c:smooth val="0"/>
        </c:ser>
        <c:ser>
          <c:idx val="5"/>
          <c:order val="5"/>
          <c:tx>
            <c:strRef>
              <c:f>Sheet1!$AH$2:$AH$3</c:f>
              <c:strCache>
                <c:ptCount val="2"/>
                <c:pt idx="1">
                  <c:v>Clone #3 Hybirdoma</c:v>
                </c:pt>
              </c:strCache>
            </c:strRef>
          </c:tx>
          <c:spPr>
            <a:ln w="22225" cap="rnd">
              <a:solidFill>
                <a:schemeClr val="tx2"/>
              </a:solidFill>
              <a:round/>
            </a:ln>
            <a:effectLst/>
          </c:spPr>
          <c:marker>
            <c:symbol val="circle"/>
            <c:size val="6"/>
            <c:spPr>
              <a:solidFill>
                <a:schemeClr val="tx2"/>
              </a:solidFill>
              <a:ln w="19050">
                <a:solidFill>
                  <a:schemeClr val="tx2"/>
                </a:solidFill>
                <a:round/>
              </a:ln>
              <a:effectLst/>
            </c:spPr>
          </c:marker>
          <c:dLbls>
            <c:delete val="1"/>
          </c:dLbls>
          <c:cat>
            <c:strRef>
              <c:f>Sheet1!$AB$4:$AB$9</c:f>
              <c:strCache>
                <c:ptCount val="6"/>
                <c:pt idx="0">
                  <c:v>Supernatant</c:v>
                </c:pt>
                <c:pt idx="1">
                  <c:v>1/10</c:v>
                </c:pt>
                <c:pt idx="2">
                  <c:v>1/30</c:v>
                </c:pt>
                <c:pt idx="3">
                  <c:v>1/90</c:v>
                </c:pt>
                <c:pt idx="4">
                  <c:v>1/270</c:v>
                </c:pt>
                <c:pt idx="5">
                  <c:v>Blank</c:v>
                </c:pt>
              </c:strCache>
            </c:strRef>
          </c:cat>
          <c:val>
            <c:numRef>
              <c:f>Sheet1!$AH$4:$AH$9</c:f>
              <c:numCache>
                <c:formatCode>0.000_ </c:formatCode>
                <c:ptCount val="6"/>
                <c:pt idx="0">
                  <c:v>3.13</c:v>
                </c:pt>
                <c:pt idx="1">
                  <c:v>2.7320000000000002</c:v>
                </c:pt>
                <c:pt idx="2">
                  <c:v>2.2229999999999999</c:v>
                </c:pt>
                <c:pt idx="3">
                  <c:v>1.262</c:v>
                </c:pt>
                <c:pt idx="4">
                  <c:v>0.56399999999999995</c:v>
                </c:pt>
                <c:pt idx="5">
                  <c:v>0.26900000000000002</c:v>
                </c:pt>
              </c:numCache>
            </c:numRef>
          </c:val>
          <c:smooth val="0"/>
        </c:ser>
        <c:dLbls>
          <c:showLegendKey val="0"/>
          <c:showVal val="1"/>
          <c:showCatName val="0"/>
          <c:showSerName val="0"/>
          <c:showPercent val="0"/>
          <c:showBubbleSize val="0"/>
        </c:dLbls>
        <c:marker val="1"/>
        <c:smooth val="0"/>
        <c:axId val="129647104"/>
        <c:axId val="120743040"/>
      </c:lineChart>
      <c:catAx>
        <c:axId val="129647104"/>
        <c:scaling>
          <c:orientation val="minMax"/>
        </c:scaling>
        <c:delete val="0"/>
        <c:axPos val="b"/>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100" b="1" i="0" u="none" strike="noStrike" kern="1200" cap="all" spc="120" normalizeH="0" baseline="0">
                <a:solidFill>
                  <a:sysClr val="windowText" lastClr="000000"/>
                </a:solidFill>
                <a:latin typeface="+mn-lt"/>
                <a:ea typeface="+mn-ea"/>
                <a:cs typeface="+mn-cs"/>
              </a:defRPr>
            </a:pPr>
            <a:endParaRPr lang="en-US"/>
          </a:p>
        </c:txPr>
        <c:crossAx val="120743040"/>
        <c:crossesAt val="0"/>
        <c:auto val="1"/>
        <c:lblAlgn val="ctr"/>
        <c:lblOffset val="100"/>
        <c:noMultiLvlLbl val="0"/>
      </c:catAx>
      <c:valAx>
        <c:axId val="120743040"/>
        <c:scaling>
          <c:orientation val="minMax"/>
        </c:scaling>
        <c:delete val="0"/>
        <c:axPos val="l"/>
        <c:majorGridlines>
          <c:spPr>
            <a:ln w="9525" cap="flat" cmpd="sng" algn="ctr">
              <a:solidFill>
                <a:schemeClr val="tx2"/>
              </a:solidFill>
              <a:round/>
            </a:ln>
            <a:effectLst/>
          </c:spPr>
        </c:majorGridlines>
        <c:title>
          <c:tx>
            <c:rich>
              <a:bodyPr rot="-5400000" spcFirstLastPara="1" vertOverflow="ellipsis" vert="horz" wrap="square" anchor="ctr" anchorCtr="1"/>
              <a:lstStyle/>
              <a:p>
                <a:pPr>
                  <a:defRPr sz="1600" b="0" i="0" u="none" strike="noStrike" kern="1200" cap="all"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ltLang="zh-CN" sz="1600">
                    <a:solidFill>
                      <a:sysClr val="windowText" lastClr="000000"/>
                    </a:solidFill>
                    <a:latin typeface="Arial" panose="020B0604020202020204" pitchFamily="34" charset="0"/>
                    <a:cs typeface="Arial" panose="020B0604020202020204" pitchFamily="34" charset="0"/>
                  </a:rPr>
                  <a:t>OD450</a:t>
                </a:r>
                <a:endParaRPr lang="zh-CN" altLang="en-US" sz="1600">
                  <a:solidFill>
                    <a:sysClr val="windowText" lastClr="000000"/>
                  </a:solidFill>
                  <a:latin typeface="Arial" panose="020B0604020202020204" pitchFamily="34" charset="0"/>
                  <a:cs typeface="Arial" panose="020B0604020202020204" pitchFamily="34" charset="0"/>
                </a:endParaRPr>
              </a:p>
            </c:rich>
          </c:tx>
          <c:layout>
            <c:manualLayout>
              <c:xMode val="edge"/>
              <c:yMode val="edge"/>
              <c:x val="2.5834725778292144E-3"/>
              <c:y val="0.38351836997506289"/>
            </c:manualLayout>
          </c:layout>
          <c:overlay val="0"/>
          <c:spPr>
            <a:noFill/>
            <a:ln>
              <a:noFill/>
            </a:ln>
            <a:effectLst/>
          </c:spPr>
        </c:title>
        <c:numFmt formatCode="#,##0.0_);[Red]\(#,##0.0\)" sourceLinked="0"/>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n-US"/>
          </a:p>
        </c:txPr>
        <c:crossAx val="129647104"/>
        <c:crosses val="autoZero"/>
        <c:crossBetween val="between"/>
      </c:valAx>
      <c:spPr>
        <a:noFill/>
        <a:ln>
          <a:noFill/>
        </a:ln>
        <a:effectLst/>
      </c:spPr>
    </c:plotArea>
    <c:legend>
      <c:legendPos val="t"/>
      <c:layout>
        <c:manualLayout>
          <c:xMode val="edge"/>
          <c:yMode val="edge"/>
          <c:x val="0.70888538491377939"/>
          <c:y val="0.11642411642411643"/>
          <c:w val="0.28974625317344882"/>
          <c:h val="0.30809213544142205"/>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image" Target="../media/image81.emf"/></Relationships>
</file>

<file path=ppt/drawings/drawing1.xml><?xml version="1.0" encoding="utf-8"?>
<c:userShapes xmlns:c="http://schemas.openxmlformats.org/drawingml/2006/chart">
  <cdr:relSizeAnchor xmlns:cdr="http://schemas.openxmlformats.org/drawingml/2006/chartDrawing">
    <cdr:from>
      <cdr:x>0.30198</cdr:x>
      <cdr:y>0.88981</cdr:y>
    </cdr:from>
    <cdr:to>
      <cdr:x>0.57582</cdr:x>
      <cdr:y>1</cdr:y>
    </cdr:to>
    <cdr:sp macro="" textlink="">
      <cdr:nvSpPr>
        <cdr:cNvPr id="2" name="文本框 1"/>
        <cdr:cNvSpPr txBox="1"/>
      </cdr:nvSpPr>
      <cdr:spPr>
        <a:xfrm xmlns:a="http://schemas.openxmlformats.org/drawingml/2006/main">
          <a:off x="2203963" y="3549580"/>
          <a:ext cx="1998580" cy="43956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600" dirty="0">
              <a:latin typeface="Arial" panose="020B0604020202020204" pitchFamily="34" charset="0"/>
              <a:cs typeface="Arial" panose="020B0604020202020204" pitchFamily="34" charset="0"/>
            </a:rPr>
            <a:t>Dilution</a:t>
          </a:r>
          <a:r>
            <a:rPr lang="en-US" altLang="zh-CN" sz="2000" dirty="0">
              <a:latin typeface="Arial" panose="020B0604020202020204" pitchFamily="34" charset="0"/>
              <a:cs typeface="Arial" panose="020B0604020202020204" pitchFamily="34" charset="0"/>
            </a:rPr>
            <a:t> </a:t>
          </a:r>
          <a:r>
            <a:rPr lang="en-US" altLang="zh-CN" sz="1600" dirty="0">
              <a:latin typeface="Arial" panose="020B0604020202020204" pitchFamily="34" charset="0"/>
              <a:cs typeface="Arial" panose="020B0604020202020204" pitchFamily="34" charset="0"/>
            </a:rPr>
            <a:t>ratio</a:t>
          </a:r>
          <a:endParaRPr lang="zh-CN" altLang="en-US" sz="16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0.24812</cdr:x>
      <cdr:y>0.02271</cdr:y>
    </cdr:from>
    <cdr:to>
      <cdr:x>0.791</cdr:x>
      <cdr:y>0.11419</cdr:y>
    </cdr:to>
    <cdr:sp macro="" textlink="">
      <cdr:nvSpPr>
        <cdr:cNvPr id="3" name="文本框 2"/>
        <cdr:cNvSpPr txBox="1"/>
      </cdr:nvSpPr>
      <cdr:spPr>
        <a:xfrm xmlns:a="http://schemas.openxmlformats.org/drawingml/2006/main">
          <a:off x="1933215" y="104043"/>
          <a:ext cx="4229821" cy="41911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600" dirty="0">
              <a:latin typeface="Arial" panose="020B0604020202020204" pitchFamily="34" charset="0"/>
              <a:cs typeface="Arial" panose="020B0604020202020204" pitchFamily="34" charset="0"/>
            </a:rPr>
            <a:t>Anti-</a:t>
          </a:r>
          <a:r>
            <a:rPr lang="en-US" altLang="zh-CN" sz="1600" dirty="0" err="1">
              <a:latin typeface="Arial" panose="020B0604020202020204" pitchFamily="34" charset="0"/>
              <a:cs typeface="Arial" panose="020B0604020202020204" pitchFamily="34" charset="0"/>
            </a:rPr>
            <a:t>Pembrolizumab</a:t>
          </a:r>
          <a:r>
            <a:rPr lang="en-US" altLang="zh-CN" sz="2000" baseline="0" dirty="0">
              <a:latin typeface="Arial" panose="020B0604020202020204" pitchFamily="34" charset="0"/>
              <a:cs typeface="Arial" panose="020B0604020202020204" pitchFamily="34" charset="0"/>
            </a:rPr>
            <a:t> </a:t>
          </a:r>
          <a:r>
            <a:rPr lang="en-US" altLang="zh-CN" sz="1600" baseline="0" dirty="0">
              <a:latin typeface="Arial" panose="020B0604020202020204" pitchFamily="34" charset="0"/>
              <a:cs typeface="Arial" panose="020B0604020202020204" pitchFamily="34" charset="0"/>
            </a:rPr>
            <a:t>Antibody</a:t>
          </a:r>
          <a:endParaRPr lang="zh-CN" altLang="en-US" sz="1600" dirty="0">
            <a:latin typeface="Arial" panose="020B060402020202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1" y="1"/>
            <a:ext cx="4278607" cy="340118"/>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lvl1pPr>
              <a:defRPr sz="1200" baseline="0">
                <a:latin typeface="Arial" pitchFamily="34" charset="0"/>
                <a:ea typeface="SimSun" charset="-122"/>
              </a:defRPr>
            </a:lvl1pPr>
          </a:lstStyle>
          <a:p>
            <a:pPr>
              <a:defRPr/>
            </a:pPr>
            <a:r>
              <a:rPr lang="en-US" altLang="zh-CN" smtClean="0"/>
              <a:t>kkkkk</a:t>
            </a:r>
            <a:endParaRPr lang="zh-CN" altLang="en-US"/>
          </a:p>
        </p:txBody>
      </p:sp>
      <p:sp>
        <p:nvSpPr>
          <p:cNvPr id="84995" name="Rectangle 3"/>
          <p:cNvSpPr>
            <a:spLocks noGrp="1" noChangeArrowheads="1"/>
          </p:cNvSpPr>
          <p:nvPr>
            <p:ph type="dt" sz="quarter" idx="1"/>
          </p:nvPr>
        </p:nvSpPr>
        <p:spPr bwMode="auto">
          <a:xfrm>
            <a:off x="5591797" y="1"/>
            <a:ext cx="4278607" cy="340118"/>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lvl1pPr algn="r">
              <a:defRPr sz="1200" baseline="0">
                <a:latin typeface="Arial" pitchFamily="34" charset="0"/>
                <a:ea typeface="SimSun" charset="-122"/>
              </a:defRPr>
            </a:lvl1pPr>
          </a:lstStyle>
          <a:p>
            <a:pPr>
              <a:defRPr/>
            </a:pPr>
            <a:endParaRPr lang="en-US" altLang="zh-CN"/>
          </a:p>
        </p:txBody>
      </p:sp>
      <p:sp>
        <p:nvSpPr>
          <p:cNvPr id="84996" name="Rectangle 4"/>
          <p:cNvSpPr>
            <a:spLocks noGrp="1" noChangeArrowheads="1"/>
          </p:cNvSpPr>
          <p:nvPr>
            <p:ph type="ftr" sz="quarter" idx="2"/>
          </p:nvPr>
        </p:nvSpPr>
        <p:spPr bwMode="auto">
          <a:xfrm>
            <a:off x="1" y="6456390"/>
            <a:ext cx="4278607" cy="340118"/>
          </a:xfrm>
          <a:prstGeom prst="rect">
            <a:avLst/>
          </a:prstGeom>
          <a:noFill/>
          <a:ln w="9525">
            <a:noFill/>
            <a:miter lim="800000"/>
            <a:headEnd/>
            <a:tailEnd/>
          </a:ln>
          <a:effectLst/>
        </p:spPr>
        <p:txBody>
          <a:bodyPr vert="horz" wrap="square" lIns="92379" tIns="46190" rIns="92379" bIns="46190" numCol="1" anchor="b" anchorCtr="0" compatLnSpc="1">
            <a:prstTxWarp prst="textNoShape">
              <a:avLst/>
            </a:prstTxWarp>
          </a:bodyPr>
          <a:lstStyle>
            <a:lvl1pPr>
              <a:defRPr sz="1200" baseline="0">
                <a:latin typeface="Arial" pitchFamily="34" charset="0"/>
                <a:ea typeface="SimSun" charset="-122"/>
              </a:defRPr>
            </a:lvl1pPr>
          </a:lstStyle>
          <a:p>
            <a:pPr>
              <a:defRPr/>
            </a:pPr>
            <a:endParaRPr lang="en-US" altLang="zh-CN"/>
          </a:p>
        </p:txBody>
      </p:sp>
      <p:sp>
        <p:nvSpPr>
          <p:cNvPr id="84997" name="Rectangle 5"/>
          <p:cNvSpPr>
            <a:spLocks noGrp="1" noChangeArrowheads="1"/>
          </p:cNvSpPr>
          <p:nvPr>
            <p:ph type="sldNum" sz="quarter" idx="3"/>
          </p:nvPr>
        </p:nvSpPr>
        <p:spPr bwMode="auto">
          <a:xfrm>
            <a:off x="5591797" y="6456390"/>
            <a:ext cx="4278607" cy="340118"/>
          </a:xfrm>
          <a:prstGeom prst="rect">
            <a:avLst/>
          </a:prstGeom>
          <a:noFill/>
          <a:ln w="9525">
            <a:noFill/>
            <a:miter lim="800000"/>
            <a:headEnd/>
            <a:tailEnd/>
          </a:ln>
          <a:effectLst/>
        </p:spPr>
        <p:txBody>
          <a:bodyPr vert="horz" wrap="square" lIns="92379" tIns="46190" rIns="92379" bIns="46190" numCol="1" anchor="b" anchorCtr="0" compatLnSpc="1">
            <a:prstTxWarp prst="textNoShape">
              <a:avLst/>
            </a:prstTxWarp>
          </a:bodyPr>
          <a:lstStyle>
            <a:lvl1pPr algn="r">
              <a:defRPr sz="1200" baseline="0">
                <a:latin typeface="Arial" pitchFamily="34" charset="0"/>
                <a:ea typeface="SimSun" charset="-122"/>
              </a:defRPr>
            </a:lvl1pPr>
          </a:lstStyle>
          <a:p>
            <a:pPr>
              <a:defRPr/>
            </a:pPr>
            <a:fld id="{84345BFE-4FBC-4AC7-BEE3-88CCCE82F9E0}" type="slidenum">
              <a:rPr lang="zh-CN" altLang="en-US"/>
              <a:pPr>
                <a:defRPr/>
              </a:pPr>
              <a:t>‹#›</a:t>
            </a:fld>
            <a:endParaRPr lang="en-US" altLang="zh-CN"/>
          </a:p>
        </p:txBody>
      </p:sp>
    </p:spTree>
    <p:extLst>
      <p:ext uri="{BB962C8B-B14F-4D97-AF65-F5344CB8AC3E}">
        <p14:creationId xmlns:p14="http://schemas.microsoft.com/office/powerpoint/2010/main" val="353254184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442" name="Rectangle 2"/>
          <p:cNvSpPr>
            <a:spLocks noGrp="1" noChangeArrowheads="1"/>
          </p:cNvSpPr>
          <p:nvPr>
            <p:ph type="hdr" sz="quarter"/>
          </p:nvPr>
        </p:nvSpPr>
        <p:spPr bwMode="auto">
          <a:xfrm>
            <a:off x="1" y="1"/>
            <a:ext cx="4278607" cy="340118"/>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lvl1pPr>
              <a:defRPr sz="1200" baseline="0">
                <a:latin typeface="Arial" pitchFamily="34" charset="0"/>
                <a:ea typeface="SimSun" charset="-122"/>
              </a:defRPr>
            </a:lvl1pPr>
          </a:lstStyle>
          <a:p>
            <a:pPr>
              <a:defRPr/>
            </a:pPr>
            <a:r>
              <a:rPr lang="en-US" altLang="zh-CN" smtClean="0"/>
              <a:t>kkkkk</a:t>
            </a:r>
            <a:endParaRPr lang="zh-CN" altLang="en-US"/>
          </a:p>
        </p:txBody>
      </p:sp>
      <p:sp>
        <p:nvSpPr>
          <p:cNvPr id="189443" name="Rectangle 3"/>
          <p:cNvSpPr>
            <a:spLocks noGrp="1" noChangeArrowheads="1"/>
          </p:cNvSpPr>
          <p:nvPr>
            <p:ph type="dt" idx="1"/>
          </p:nvPr>
        </p:nvSpPr>
        <p:spPr bwMode="auto">
          <a:xfrm>
            <a:off x="5591797" y="1"/>
            <a:ext cx="4278607" cy="340118"/>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lvl1pPr algn="r">
              <a:defRPr sz="1200" baseline="0">
                <a:latin typeface="Arial" pitchFamily="34" charset="0"/>
                <a:ea typeface="SimSun" charset="-122"/>
              </a:defRPr>
            </a:lvl1pPr>
          </a:lstStyle>
          <a:p>
            <a:pPr>
              <a:defRPr/>
            </a:pPr>
            <a:endParaRPr lang="en-US" altLang="zh-CN"/>
          </a:p>
        </p:txBody>
      </p:sp>
      <p:sp>
        <p:nvSpPr>
          <p:cNvPr id="7172" name="Rectangle 4"/>
          <p:cNvSpPr>
            <a:spLocks noGrp="1" noRot="1" noChangeAspect="1" noChangeArrowheads="1" noTextEdit="1"/>
          </p:cNvSpPr>
          <p:nvPr>
            <p:ph type="sldImg" idx="2"/>
          </p:nvPr>
        </p:nvSpPr>
        <p:spPr bwMode="auto">
          <a:xfrm>
            <a:off x="3236913" y="511175"/>
            <a:ext cx="3398837" cy="2547938"/>
          </a:xfrm>
          <a:prstGeom prst="rect">
            <a:avLst/>
          </a:prstGeom>
          <a:noFill/>
          <a:ln w="9525">
            <a:solidFill>
              <a:srgbClr val="000000"/>
            </a:solidFill>
            <a:miter lim="800000"/>
            <a:headEnd/>
            <a:tailEnd/>
          </a:ln>
        </p:spPr>
      </p:sp>
      <p:sp>
        <p:nvSpPr>
          <p:cNvPr id="189445" name="Rectangle 5"/>
          <p:cNvSpPr>
            <a:spLocks noGrp="1" noChangeArrowheads="1"/>
          </p:cNvSpPr>
          <p:nvPr>
            <p:ph type="body" sz="quarter" idx="3"/>
          </p:nvPr>
        </p:nvSpPr>
        <p:spPr bwMode="auto">
          <a:xfrm>
            <a:off x="987720" y="3229365"/>
            <a:ext cx="7897226" cy="3058719"/>
          </a:xfrm>
          <a:prstGeom prst="rect">
            <a:avLst/>
          </a:prstGeom>
          <a:noFill/>
          <a:ln w="9525">
            <a:noFill/>
            <a:miter lim="800000"/>
            <a:headEnd/>
            <a:tailEnd/>
          </a:ln>
          <a:effectLst/>
        </p:spPr>
        <p:txBody>
          <a:bodyPr vert="horz" wrap="square" lIns="92379" tIns="46190" rIns="92379" bIns="4619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89446" name="Rectangle 6"/>
          <p:cNvSpPr>
            <a:spLocks noGrp="1" noChangeArrowheads="1"/>
          </p:cNvSpPr>
          <p:nvPr>
            <p:ph type="ftr" sz="quarter" idx="4"/>
          </p:nvPr>
        </p:nvSpPr>
        <p:spPr bwMode="auto">
          <a:xfrm>
            <a:off x="1" y="6456390"/>
            <a:ext cx="4278607" cy="340118"/>
          </a:xfrm>
          <a:prstGeom prst="rect">
            <a:avLst/>
          </a:prstGeom>
          <a:noFill/>
          <a:ln w="9525">
            <a:noFill/>
            <a:miter lim="800000"/>
            <a:headEnd/>
            <a:tailEnd/>
          </a:ln>
          <a:effectLst/>
        </p:spPr>
        <p:txBody>
          <a:bodyPr vert="horz" wrap="square" lIns="92379" tIns="46190" rIns="92379" bIns="46190" numCol="1" anchor="b" anchorCtr="0" compatLnSpc="1">
            <a:prstTxWarp prst="textNoShape">
              <a:avLst/>
            </a:prstTxWarp>
          </a:bodyPr>
          <a:lstStyle>
            <a:lvl1pPr>
              <a:defRPr sz="1200" baseline="0">
                <a:latin typeface="Arial" pitchFamily="34" charset="0"/>
                <a:ea typeface="SimSun" charset="-122"/>
              </a:defRPr>
            </a:lvl1pPr>
          </a:lstStyle>
          <a:p>
            <a:pPr>
              <a:defRPr/>
            </a:pPr>
            <a:endParaRPr lang="en-US" altLang="zh-CN"/>
          </a:p>
        </p:txBody>
      </p:sp>
      <p:sp>
        <p:nvSpPr>
          <p:cNvPr id="189447" name="Rectangle 7"/>
          <p:cNvSpPr>
            <a:spLocks noGrp="1" noChangeArrowheads="1"/>
          </p:cNvSpPr>
          <p:nvPr>
            <p:ph type="sldNum" sz="quarter" idx="5"/>
          </p:nvPr>
        </p:nvSpPr>
        <p:spPr bwMode="auto">
          <a:xfrm>
            <a:off x="5591797" y="6456390"/>
            <a:ext cx="4278607" cy="340118"/>
          </a:xfrm>
          <a:prstGeom prst="rect">
            <a:avLst/>
          </a:prstGeom>
          <a:noFill/>
          <a:ln w="9525">
            <a:noFill/>
            <a:miter lim="800000"/>
            <a:headEnd/>
            <a:tailEnd/>
          </a:ln>
          <a:effectLst/>
        </p:spPr>
        <p:txBody>
          <a:bodyPr vert="horz" wrap="square" lIns="92379" tIns="46190" rIns="92379" bIns="46190" numCol="1" anchor="b" anchorCtr="0" compatLnSpc="1">
            <a:prstTxWarp prst="textNoShape">
              <a:avLst/>
            </a:prstTxWarp>
          </a:bodyPr>
          <a:lstStyle>
            <a:lvl1pPr algn="r">
              <a:defRPr sz="1200" baseline="0">
                <a:latin typeface="Arial" pitchFamily="34" charset="0"/>
                <a:ea typeface="SimSun" charset="-122"/>
              </a:defRPr>
            </a:lvl1pPr>
          </a:lstStyle>
          <a:p>
            <a:pPr>
              <a:defRPr/>
            </a:pPr>
            <a:fld id="{CBB27E74-DEC4-42BE-B443-F8EDB4992E32}" type="slidenum">
              <a:rPr lang="zh-CN" altLang="en-US"/>
              <a:pPr>
                <a:defRPr/>
              </a:pPr>
              <a:t>‹#›</a:t>
            </a:fld>
            <a:endParaRPr lang="en-US" altLang="zh-CN"/>
          </a:p>
        </p:txBody>
      </p:sp>
    </p:spTree>
    <p:extLst>
      <p:ext uri="{BB962C8B-B14F-4D97-AF65-F5344CB8AC3E}">
        <p14:creationId xmlns:p14="http://schemas.microsoft.com/office/powerpoint/2010/main" val="1489530044"/>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Arial" charset="0"/>
        <a:ea typeface="宋体"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页眉占位符 3"/>
          <p:cNvSpPr>
            <a:spLocks noGrp="1"/>
          </p:cNvSpPr>
          <p:nvPr>
            <p:ph type="hdr" sz="quarter" idx="10"/>
          </p:nvPr>
        </p:nvSpPr>
        <p:spPr/>
        <p:txBody>
          <a:bodyPr/>
          <a:lstStyle/>
          <a:p>
            <a:pPr>
              <a:defRPr/>
            </a:pPr>
            <a:r>
              <a:rPr lang="en-US" altLang="zh-CN" smtClean="0"/>
              <a:t>kkkkk</a:t>
            </a:r>
            <a:endParaRPr lang="zh-CN" altLang="en-US"/>
          </a:p>
        </p:txBody>
      </p:sp>
      <p:sp>
        <p:nvSpPr>
          <p:cNvPr id="5" name="灯片编号占位符 4"/>
          <p:cNvSpPr>
            <a:spLocks noGrp="1"/>
          </p:cNvSpPr>
          <p:nvPr>
            <p:ph type="sldNum" sz="quarter" idx="11"/>
          </p:nvPr>
        </p:nvSpPr>
        <p:spPr/>
        <p:txBody>
          <a:bodyPr/>
          <a:lstStyle/>
          <a:p>
            <a:pPr>
              <a:defRPr/>
            </a:pPr>
            <a:fld id="{CBB27E74-DEC4-42BE-B443-F8EDB4992E32}" type="slidenum">
              <a:rPr lang="zh-CN" altLang="en-US" smtClean="0"/>
              <a:pPr>
                <a:defRPr/>
              </a:pPr>
              <a:t>1</a:t>
            </a:fld>
            <a:endParaRPr lang="en-US" altLang="zh-CN"/>
          </a:p>
        </p:txBody>
      </p:sp>
    </p:spTree>
    <p:extLst>
      <p:ext uri="{BB962C8B-B14F-4D97-AF65-F5344CB8AC3E}">
        <p14:creationId xmlns:p14="http://schemas.microsoft.com/office/powerpoint/2010/main" val="2689609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612E8788-8DD9-DE42-BE88-27BE1FC1071A}" type="slidenum">
              <a:rPr kumimoji="1" lang="zh-CN" altLang="en-US" smtClean="0"/>
              <a:t>2</a:t>
            </a:fld>
            <a:endParaRPr kumimoji="1" lang="zh-CN" altLang="en-US"/>
          </a:p>
        </p:txBody>
      </p:sp>
    </p:spTree>
    <p:extLst>
      <p:ext uri="{BB962C8B-B14F-4D97-AF65-F5344CB8AC3E}">
        <p14:creationId xmlns:p14="http://schemas.microsoft.com/office/powerpoint/2010/main" val="818684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altLang="zh-CN" smtClean="0"/>
              <a:t>kkkkk</a:t>
            </a:r>
            <a:endParaRPr lang="zh-CN" altLang="en-US"/>
          </a:p>
        </p:txBody>
      </p:sp>
      <p:sp>
        <p:nvSpPr>
          <p:cNvPr id="5" name="Slide Number Placeholder 4"/>
          <p:cNvSpPr>
            <a:spLocks noGrp="1"/>
          </p:cNvSpPr>
          <p:nvPr>
            <p:ph type="sldNum" sz="quarter" idx="11"/>
          </p:nvPr>
        </p:nvSpPr>
        <p:spPr/>
        <p:txBody>
          <a:bodyPr/>
          <a:lstStyle/>
          <a:p>
            <a:pPr>
              <a:defRPr/>
            </a:pPr>
            <a:fld id="{CBB27E74-DEC4-42BE-B443-F8EDB4992E32}" type="slidenum">
              <a:rPr lang="zh-CN" altLang="en-US" smtClean="0"/>
              <a:pPr>
                <a:defRPr/>
              </a:pPr>
              <a:t>4</a:t>
            </a:fld>
            <a:endParaRPr lang="en-US" altLang="zh-CN"/>
          </a:p>
        </p:txBody>
      </p:sp>
    </p:spTree>
    <p:extLst>
      <p:ext uri="{BB962C8B-B14F-4D97-AF65-F5344CB8AC3E}">
        <p14:creationId xmlns:p14="http://schemas.microsoft.com/office/powerpoint/2010/main" val="2110715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kern="1200" dirty="0" smtClean="0">
                <a:solidFill>
                  <a:schemeClr val="tx1"/>
                </a:solidFill>
                <a:effectLst/>
                <a:latin typeface="Arial" charset="0"/>
                <a:ea typeface="宋体" charset="-122"/>
                <a:cs typeface="+mn-cs"/>
              </a:rPr>
              <a:t>There are several technologies to generate therapeutic antibody leads.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approach with human transgenic mice or B-cells from immunized human body can directly generate human antibodies. We have collaborated with </a:t>
            </a:r>
            <a:r>
              <a:rPr lang="en-US" altLang="zh-CN" sz="1200" kern="1200" dirty="0" err="1" smtClean="0">
                <a:solidFill>
                  <a:schemeClr val="tx1"/>
                </a:solidFill>
                <a:effectLst/>
                <a:latin typeface="Arial" charset="0"/>
                <a:ea typeface="宋体" charset="-122"/>
                <a:cs typeface="+mn-cs"/>
              </a:rPr>
              <a:t>Harbour</a:t>
            </a:r>
            <a:r>
              <a:rPr lang="en-US" altLang="zh-CN" sz="1200" kern="1200" dirty="0" smtClean="0">
                <a:solidFill>
                  <a:schemeClr val="tx1"/>
                </a:solidFill>
                <a:effectLst/>
                <a:latin typeface="Arial" charset="0"/>
                <a:ea typeface="宋体" charset="-122"/>
                <a:cs typeface="+mn-cs"/>
              </a:rPr>
              <a:t> to use their H2L2 mice for fully human antibody generation. The major limitations of using transgenic animals for fully human antibody are that the technologies are </a:t>
            </a:r>
            <a:r>
              <a:rPr lang="en-US" altLang="zh-CN" sz="1200" b="1" i="1" kern="1200" dirty="0" smtClean="0">
                <a:solidFill>
                  <a:srgbClr val="FF0000"/>
                </a:solidFill>
                <a:effectLst/>
                <a:latin typeface="Arial" charset="0"/>
                <a:ea typeface="宋体" charset="-122"/>
                <a:cs typeface="+mn-cs"/>
              </a:rPr>
              <a:t>very limited </a:t>
            </a:r>
            <a:r>
              <a:rPr lang="en-US" altLang="zh-CN" sz="1200" kern="1200" dirty="0" smtClean="0">
                <a:solidFill>
                  <a:schemeClr val="tx1"/>
                </a:solidFill>
                <a:effectLst/>
                <a:latin typeface="Arial" charset="0"/>
                <a:ea typeface="宋体" charset="-122"/>
                <a:cs typeface="+mn-cs"/>
              </a:rPr>
              <a:t>and the cost is extremely high. The most popular one is still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approach with rodent system in which you get rodent antibodies and then perform humanization to get humanized antibodies. Phage or yeast display is also an option to get humanized or human antibodies depending on the library built, and we also have this capability. Besides the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and library approaches, there are other technologies for generating therapeutic antibodies, including the SLAM technology which recovers the variable region sequences from specific single B cell from immunized animals and is able to generate humanized antibodies. More recently, next generation of antibody sequencing from naïve or immunized individuals can also be applied to generate human or humanized antibodies. </a:t>
            </a:r>
            <a:endParaRPr lang="zh-CN" altLang="zh-CN" sz="1200" kern="1200" dirty="0" smtClean="0">
              <a:solidFill>
                <a:schemeClr val="tx1"/>
              </a:solidFill>
              <a:effectLst/>
              <a:latin typeface="Arial" charset="0"/>
              <a:ea typeface="宋体" charset="-122"/>
              <a:cs typeface="+mn-cs"/>
            </a:endParaRPr>
          </a:p>
          <a:p>
            <a:endParaRPr lang="en-US" altLang="zh-CN" sz="1200" kern="1200" dirty="0" smtClean="0">
              <a:solidFill>
                <a:schemeClr val="tx1"/>
              </a:solidFill>
              <a:effectLst/>
              <a:latin typeface="Arial" charset="0"/>
              <a:ea typeface="宋体" charset="-122"/>
              <a:cs typeface="+mn-cs"/>
            </a:endParaRPr>
          </a:p>
          <a:p>
            <a:r>
              <a:rPr lang="en-US" altLang="zh-CN" sz="1200" kern="1200" dirty="0" smtClean="0">
                <a:solidFill>
                  <a:schemeClr val="tx1"/>
                </a:solidFill>
                <a:effectLst/>
                <a:latin typeface="Arial" charset="0"/>
                <a:ea typeface="宋体" charset="-122"/>
                <a:cs typeface="+mn-cs"/>
              </a:rPr>
              <a:t>As mentioned,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technology has been around since 1970s, but still powerful. By 2016, FDA has approved over 62 therapeutic antibody drugs, and most of them are derived from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technology, and only 8 from phage-display platform. The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technology still generates high market value by inputting more therapeutic antibodies into the market. Here are several approved antibody drugs from each technology platform. As you can see that most of them are derived from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approach as fully human antibodies from transgenic mice (colored red) or humanized antibodies from rodent system (colored blue).</a:t>
            </a:r>
            <a:endParaRPr lang="zh-CN" altLang="zh-CN" sz="1200" kern="1200" dirty="0">
              <a:solidFill>
                <a:schemeClr val="tx1"/>
              </a:solidFill>
              <a:effectLst/>
              <a:latin typeface="Arial" charset="0"/>
              <a:ea typeface="宋体" charset="-122"/>
              <a:cs typeface="+mn-cs"/>
            </a:endParaRPr>
          </a:p>
        </p:txBody>
      </p:sp>
      <p:sp>
        <p:nvSpPr>
          <p:cNvPr id="4" name="Header Placeholder 3"/>
          <p:cNvSpPr>
            <a:spLocks noGrp="1"/>
          </p:cNvSpPr>
          <p:nvPr>
            <p:ph type="hdr" sz="quarter" idx="10"/>
          </p:nvPr>
        </p:nvSpPr>
        <p:spPr/>
        <p:txBody>
          <a:bodyPr/>
          <a:lstStyle/>
          <a:p>
            <a:pPr>
              <a:defRPr/>
            </a:pPr>
            <a:r>
              <a:rPr lang="en-US" altLang="zh-CN" smtClean="0"/>
              <a:t>kkkkk</a:t>
            </a:r>
            <a:endParaRPr lang="zh-CN" altLang="en-US"/>
          </a:p>
        </p:txBody>
      </p:sp>
      <p:sp>
        <p:nvSpPr>
          <p:cNvPr id="5" name="Slide Number Placeholder 4"/>
          <p:cNvSpPr>
            <a:spLocks noGrp="1"/>
          </p:cNvSpPr>
          <p:nvPr>
            <p:ph type="sldNum" sz="quarter" idx="11"/>
          </p:nvPr>
        </p:nvSpPr>
        <p:spPr/>
        <p:txBody>
          <a:bodyPr/>
          <a:lstStyle/>
          <a:p>
            <a:pPr>
              <a:defRPr/>
            </a:pPr>
            <a:fld id="{CBB27E74-DEC4-42BE-B443-F8EDB4992E32}" type="slidenum">
              <a:rPr lang="zh-CN" altLang="en-US" smtClean="0"/>
              <a:pPr>
                <a:defRPr/>
              </a:pPr>
              <a:t>6</a:t>
            </a:fld>
            <a:endParaRPr lang="en-US" altLang="zh-CN"/>
          </a:p>
        </p:txBody>
      </p:sp>
    </p:spTree>
    <p:extLst>
      <p:ext uri="{BB962C8B-B14F-4D97-AF65-F5344CB8AC3E}">
        <p14:creationId xmlns:p14="http://schemas.microsoft.com/office/powerpoint/2010/main" val="1110484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1157288" y="690563"/>
            <a:ext cx="4618037" cy="3463925"/>
          </a:xfrm>
        </p:spPr>
      </p:sp>
      <p:sp>
        <p:nvSpPr>
          <p:cNvPr id="56323" name="Notes Placeholder 2"/>
          <p:cNvSpPr>
            <a:spLocks noGrp="1"/>
          </p:cNvSpPr>
          <p:nvPr>
            <p:ph type="body" idx="1"/>
          </p:nvPr>
        </p:nvSpPr>
        <p:spPr bwMode="auto">
          <a:xfrm>
            <a:off x="693738" y="4384675"/>
            <a:ext cx="5546725" cy="41544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277" tIns="42638" rIns="85277" bIns="42638"/>
          <a:lstStyle/>
          <a:p>
            <a:endParaRPr lang="en-US" altLang="zh-CN" dirty="0" smtClean="0"/>
          </a:p>
        </p:txBody>
      </p:sp>
      <p:sp>
        <p:nvSpPr>
          <p:cNvPr id="56324" name="Header Placeholder 3"/>
          <p:cNvSpPr>
            <a:spLocks noGrp="1"/>
          </p:cNvSpPr>
          <p:nvPr>
            <p:ph type="hdr" sz="quarter"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itchFamily="34" charset="0"/>
                <a:ea typeface="宋体" pitchFamily="2" charset="-122"/>
              </a:defRPr>
            </a:lvl1pPr>
            <a:lvl2pPr marL="742950" indent="-285750">
              <a:defRPr baseline="-25000">
                <a:solidFill>
                  <a:schemeClr val="tx1"/>
                </a:solidFill>
                <a:latin typeface="Arial" pitchFamily="34" charset="0"/>
                <a:ea typeface="宋体" pitchFamily="2" charset="-122"/>
              </a:defRPr>
            </a:lvl2pPr>
            <a:lvl3pPr marL="1143000" indent="-228600">
              <a:defRPr baseline="-25000">
                <a:solidFill>
                  <a:schemeClr val="tx1"/>
                </a:solidFill>
                <a:latin typeface="Arial" pitchFamily="34" charset="0"/>
                <a:ea typeface="宋体" pitchFamily="2" charset="-122"/>
              </a:defRPr>
            </a:lvl3pPr>
            <a:lvl4pPr marL="1600200" indent="-228600">
              <a:defRPr baseline="-25000">
                <a:solidFill>
                  <a:schemeClr val="tx1"/>
                </a:solidFill>
                <a:latin typeface="Arial" pitchFamily="34" charset="0"/>
                <a:ea typeface="宋体" pitchFamily="2" charset="-122"/>
              </a:defRPr>
            </a:lvl4pPr>
            <a:lvl5pPr marL="2057400" indent="-228600">
              <a:defRPr baseline="-250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9pPr>
          </a:lstStyle>
          <a:p>
            <a:r>
              <a:rPr lang="en-US" altLang="zh-CN" baseline="0">
                <a:solidFill>
                  <a:srgbClr val="000000"/>
                </a:solidFill>
              </a:rPr>
              <a:t>kkkkk</a:t>
            </a:r>
            <a:endParaRPr lang="zh-CN" altLang="en-US" baseline="0">
              <a:solidFill>
                <a:srgbClr val="000000"/>
              </a:solidFill>
            </a:endParaRPr>
          </a:p>
        </p:txBody>
      </p:sp>
      <p:sp>
        <p:nvSpPr>
          <p:cNvPr id="56325"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itchFamily="34" charset="0"/>
                <a:ea typeface="宋体" pitchFamily="2" charset="-122"/>
              </a:defRPr>
            </a:lvl1pPr>
            <a:lvl2pPr marL="742950" indent="-285750">
              <a:defRPr baseline="-25000">
                <a:solidFill>
                  <a:schemeClr val="tx1"/>
                </a:solidFill>
                <a:latin typeface="Arial" pitchFamily="34" charset="0"/>
                <a:ea typeface="宋体" pitchFamily="2" charset="-122"/>
              </a:defRPr>
            </a:lvl2pPr>
            <a:lvl3pPr marL="1143000" indent="-228600">
              <a:defRPr baseline="-25000">
                <a:solidFill>
                  <a:schemeClr val="tx1"/>
                </a:solidFill>
                <a:latin typeface="Arial" pitchFamily="34" charset="0"/>
                <a:ea typeface="宋体" pitchFamily="2" charset="-122"/>
              </a:defRPr>
            </a:lvl3pPr>
            <a:lvl4pPr marL="1600200" indent="-228600">
              <a:defRPr baseline="-25000">
                <a:solidFill>
                  <a:schemeClr val="tx1"/>
                </a:solidFill>
                <a:latin typeface="Arial" pitchFamily="34" charset="0"/>
                <a:ea typeface="宋体" pitchFamily="2" charset="-122"/>
              </a:defRPr>
            </a:lvl4pPr>
            <a:lvl5pPr marL="2057400" indent="-228600">
              <a:defRPr baseline="-250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9pPr>
          </a:lstStyle>
          <a:p>
            <a:fld id="{B8D19D05-9E86-4827-B832-E740ABB89D3F}" type="slidenum">
              <a:rPr lang="zh-CN" altLang="en-US">
                <a:solidFill>
                  <a:srgbClr val="000000"/>
                </a:solidFill>
              </a:rPr>
              <a:pPr/>
              <a:t>7</a:t>
            </a:fld>
            <a:endParaRPr lang="en-US" altLang="zh-CN">
              <a:solidFill>
                <a:srgbClr val="000000"/>
              </a:solidFill>
            </a:endParaRPr>
          </a:p>
        </p:txBody>
      </p:sp>
    </p:spTree>
    <p:extLst>
      <p:ext uri="{BB962C8B-B14F-4D97-AF65-F5344CB8AC3E}">
        <p14:creationId xmlns:p14="http://schemas.microsoft.com/office/powerpoint/2010/main" val="3750145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charset="0"/>
                <a:ea typeface="宋体" charset="-122"/>
                <a:cs typeface="+mn-cs"/>
              </a:rPr>
              <a:t>Conventional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generation procedures follow immunogen preparation, animal immunization, fusion and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screening, </a:t>
            </a:r>
            <a:r>
              <a:rPr lang="en-US" altLang="zh-CN" sz="1200" kern="1200" dirty="0" err="1" smtClean="0">
                <a:solidFill>
                  <a:schemeClr val="tx1"/>
                </a:solidFill>
                <a:effectLst/>
                <a:latin typeface="Arial" charset="0"/>
                <a:ea typeface="宋体" charset="-122"/>
                <a:cs typeface="+mn-cs"/>
              </a:rPr>
              <a:t>subcloning</a:t>
            </a:r>
            <a:r>
              <a:rPr lang="en-US" altLang="zh-CN" sz="1200" kern="1200" dirty="0" smtClean="0">
                <a:solidFill>
                  <a:schemeClr val="tx1"/>
                </a:solidFill>
                <a:effectLst/>
                <a:latin typeface="Arial" charset="0"/>
                <a:ea typeface="宋体" charset="-122"/>
                <a:cs typeface="+mn-cs"/>
              </a:rPr>
              <a:t> and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cryopreservation and antibody production. GenScript has extensive experience in all of these critical steps, from multiple approaches on immunogen preparation to variety of choices on host animals and optimized adjuvant and immunization schedules. We also have high efficient electro-fusion platform and high throughput screening platforms for identifying binders against the most native epitopes. Multiple characterization tools are built in to narrow down the hits list for lead selection. Moreover, we have a very experienced team for project management and in the last 13 years we have successfully delivered more than 10000 antibody projects including over 200 therapeutic antibody projects. In the next couple slides, I will expand a little bit on each of our expertise in the critical paths.</a:t>
            </a:r>
            <a:endParaRPr lang="zh-CN" altLang="zh-CN" sz="1200" kern="1200" dirty="0" smtClean="0">
              <a:solidFill>
                <a:schemeClr val="tx1"/>
              </a:solidFill>
              <a:effectLst/>
              <a:latin typeface="Arial" charset="0"/>
              <a:ea typeface="宋体" charset="-122"/>
              <a:cs typeface="+mn-cs"/>
            </a:endParaRPr>
          </a:p>
        </p:txBody>
      </p:sp>
      <p:sp>
        <p:nvSpPr>
          <p:cNvPr id="4" name="Header Placeholder 3"/>
          <p:cNvSpPr>
            <a:spLocks noGrp="1"/>
          </p:cNvSpPr>
          <p:nvPr>
            <p:ph type="hdr" sz="quarter" idx="10"/>
          </p:nvPr>
        </p:nvSpPr>
        <p:spPr/>
        <p:txBody>
          <a:bodyPr/>
          <a:lstStyle/>
          <a:p>
            <a:pPr>
              <a:defRPr/>
            </a:pPr>
            <a:r>
              <a:rPr lang="en-US" altLang="zh-CN" smtClean="0"/>
              <a:t>kkkkk</a:t>
            </a:r>
            <a:endParaRPr lang="zh-CN" altLang="en-US"/>
          </a:p>
        </p:txBody>
      </p:sp>
      <p:sp>
        <p:nvSpPr>
          <p:cNvPr id="5" name="Slide Number Placeholder 4"/>
          <p:cNvSpPr>
            <a:spLocks noGrp="1"/>
          </p:cNvSpPr>
          <p:nvPr>
            <p:ph type="sldNum" sz="quarter" idx="11"/>
          </p:nvPr>
        </p:nvSpPr>
        <p:spPr/>
        <p:txBody>
          <a:bodyPr/>
          <a:lstStyle/>
          <a:p>
            <a:pPr>
              <a:defRPr/>
            </a:pPr>
            <a:fld id="{CBB27E74-DEC4-42BE-B443-F8EDB4992E32}" type="slidenum">
              <a:rPr lang="zh-CN" altLang="en-US" smtClean="0"/>
              <a:pPr>
                <a:defRPr/>
              </a:pPr>
              <a:t>8</a:t>
            </a:fld>
            <a:endParaRPr lang="en-US" altLang="zh-CN"/>
          </a:p>
        </p:txBody>
      </p:sp>
    </p:spTree>
    <p:extLst>
      <p:ext uri="{BB962C8B-B14F-4D97-AF65-F5344CB8AC3E}">
        <p14:creationId xmlns:p14="http://schemas.microsoft.com/office/powerpoint/2010/main" val="693124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kern="1200" dirty="0" smtClean="0">
                <a:solidFill>
                  <a:schemeClr val="tx1"/>
                </a:solidFill>
                <a:effectLst/>
                <a:latin typeface="Arial" charset="0"/>
                <a:ea typeface="宋体" charset="-122"/>
                <a:cs typeface="+mn-cs"/>
              </a:rPr>
              <a:t>We have multiple choices of immunogens on a target basis, from peptide which can be native or modified, to protein including secreted proteins, extracellular domain of membrane proteins and membrane preps. Whole cell and DNA immunization are suitable for receptors including GPCRs, surface antigens including immune checkpoint proteins, ion channels and transporters. Virus-like particle is efficient in incorporating membrane targets for immunization. Each of the immunogen design has its own advantages and limitations. We can also use a combination of the various immunogen options following specific project requirement.</a:t>
            </a:r>
            <a:endParaRPr lang="zh-CN" altLang="zh-CN" sz="1200" kern="1200" dirty="0">
              <a:solidFill>
                <a:schemeClr val="tx1"/>
              </a:solidFill>
              <a:effectLst/>
              <a:latin typeface="Arial" charset="0"/>
              <a:ea typeface="宋体" charset="-122"/>
              <a:cs typeface="+mn-cs"/>
            </a:endParaRPr>
          </a:p>
        </p:txBody>
      </p:sp>
      <p:sp>
        <p:nvSpPr>
          <p:cNvPr id="4" name="Header Placeholder 3"/>
          <p:cNvSpPr>
            <a:spLocks noGrp="1"/>
          </p:cNvSpPr>
          <p:nvPr>
            <p:ph type="hdr" sz="quarter" idx="10"/>
          </p:nvPr>
        </p:nvSpPr>
        <p:spPr/>
        <p:txBody>
          <a:bodyPr/>
          <a:lstStyle/>
          <a:p>
            <a:pPr>
              <a:defRPr/>
            </a:pPr>
            <a:r>
              <a:rPr lang="en-US" altLang="zh-CN" smtClean="0"/>
              <a:t>kkkkk</a:t>
            </a:r>
            <a:endParaRPr lang="zh-CN" altLang="en-US"/>
          </a:p>
        </p:txBody>
      </p:sp>
      <p:sp>
        <p:nvSpPr>
          <p:cNvPr id="5" name="Slide Number Placeholder 4"/>
          <p:cNvSpPr>
            <a:spLocks noGrp="1"/>
          </p:cNvSpPr>
          <p:nvPr>
            <p:ph type="sldNum" sz="quarter" idx="11"/>
          </p:nvPr>
        </p:nvSpPr>
        <p:spPr/>
        <p:txBody>
          <a:bodyPr/>
          <a:lstStyle/>
          <a:p>
            <a:pPr>
              <a:defRPr/>
            </a:pPr>
            <a:fld id="{CBB27E74-DEC4-42BE-B443-F8EDB4992E32}" type="slidenum">
              <a:rPr lang="zh-CN" altLang="en-US" smtClean="0"/>
              <a:pPr>
                <a:defRPr/>
              </a:pPr>
              <a:t>9</a:t>
            </a:fld>
            <a:endParaRPr lang="en-US" altLang="zh-CN"/>
          </a:p>
        </p:txBody>
      </p:sp>
    </p:spTree>
    <p:extLst>
      <p:ext uri="{BB962C8B-B14F-4D97-AF65-F5344CB8AC3E}">
        <p14:creationId xmlns:p14="http://schemas.microsoft.com/office/powerpoint/2010/main" val="3514769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Arial" charset="0"/>
                <a:ea typeface="宋体" charset="-122"/>
                <a:cs typeface="+mn-cs"/>
              </a:rPr>
              <a:t>In the case that our human target has high homology with the rodent counterparts, we have the proprietary </a:t>
            </a:r>
            <a:r>
              <a:rPr lang="en-US" altLang="zh-CN" sz="1200" kern="1200" dirty="0" err="1" smtClean="0">
                <a:solidFill>
                  <a:schemeClr val="tx1"/>
                </a:solidFill>
                <a:effectLst/>
                <a:latin typeface="Arial" charset="0"/>
                <a:ea typeface="宋体" charset="-122"/>
                <a:cs typeface="+mn-cs"/>
              </a:rPr>
              <a:t>ImmunoPlus</a:t>
            </a:r>
            <a:r>
              <a:rPr lang="en-US" altLang="zh-CN" sz="1200" kern="1200" dirty="0" smtClean="0">
                <a:solidFill>
                  <a:schemeClr val="tx1"/>
                </a:solidFill>
                <a:effectLst/>
                <a:latin typeface="Arial" charset="0"/>
                <a:ea typeface="宋体" charset="-122"/>
                <a:cs typeface="+mn-cs"/>
              </a:rPr>
              <a:t> technology to break the immune tolerance. In the case shown below, before applying this technology, all the four mice did not generate sufficient antibody response against the high homology target. However, after applying the </a:t>
            </a:r>
            <a:r>
              <a:rPr lang="en-US" altLang="zh-CN" sz="1200" kern="1200" dirty="0" err="1" smtClean="0">
                <a:solidFill>
                  <a:schemeClr val="tx1"/>
                </a:solidFill>
                <a:effectLst/>
                <a:latin typeface="Arial" charset="0"/>
                <a:ea typeface="宋体" charset="-122"/>
                <a:cs typeface="+mn-cs"/>
              </a:rPr>
              <a:t>ImmunoPlus</a:t>
            </a:r>
            <a:r>
              <a:rPr lang="en-US" altLang="zh-CN" sz="1200" kern="1200" dirty="0" smtClean="0">
                <a:solidFill>
                  <a:schemeClr val="tx1"/>
                </a:solidFill>
                <a:effectLst/>
                <a:latin typeface="Arial" charset="0"/>
                <a:ea typeface="宋体" charset="-122"/>
                <a:cs typeface="+mn-cs"/>
              </a:rPr>
              <a:t> technology, all mice generated significant antiserum titers. Another application of this </a:t>
            </a:r>
            <a:r>
              <a:rPr lang="en-US" altLang="zh-CN" sz="1200" kern="1200" dirty="0" err="1" smtClean="0">
                <a:solidFill>
                  <a:schemeClr val="tx1"/>
                </a:solidFill>
                <a:effectLst/>
                <a:latin typeface="Arial" charset="0"/>
                <a:ea typeface="宋体" charset="-122"/>
                <a:cs typeface="+mn-cs"/>
              </a:rPr>
              <a:t>ImmunoPlus</a:t>
            </a:r>
            <a:r>
              <a:rPr lang="en-US" altLang="zh-CN" sz="1200" kern="1200" dirty="0" smtClean="0">
                <a:solidFill>
                  <a:schemeClr val="tx1"/>
                </a:solidFill>
                <a:effectLst/>
                <a:latin typeface="Arial" charset="0"/>
                <a:ea typeface="宋体" charset="-122"/>
                <a:cs typeface="+mn-cs"/>
              </a:rPr>
              <a:t> technology is to develop surrogate antibody such as mouse anti-mouse antibody for target validation.</a:t>
            </a:r>
            <a:endParaRPr lang="zh-CN" altLang="en-US" dirty="0"/>
          </a:p>
        </p:txBody>
      </p:sp>
      <p:sp>
        <p:nvSpPr>
          <p:cNvPr id="4" name="页眉占位符 3"/>
          <p:cNvSpPr>
            <a:spLocks noGrp="1"/>
          </p:cNvSpPr>
          <p:nvPr>
            <p:ph type="hdr" sz="quarter" idx="10"/>
          </p:nvPr>
        </p:nvSpPr>
        <p:spPr/>
        <p:txBody>
          <a:bodyPr/>
          <a:lstStyle/>
          <a:p>
            <a:pPr>
              <a:defRPr/>
            </a:pPr>
            <a:r>
              <a:rPr lang="en-US" altLang="zh-CN" smtClean="0"/>
              <a:t>kkkkk</a:t>
            </a:r>
            <a:endParaRPr lang="zh-CN" altLang="en-US"/>
          </a:p>
        </p:txBody>
      </p:sp>
      <p:sp>
        <p:nvSpPr>
          <p:cNvPr id="5" name="灯片编号占位符 4"/>
          <p:cNvSpPr>
            <a:spLocks noGrp="1"/>
          </p:cNvSpPr>
          <p:nvPr>
            <p:ph type="sldNum" sz="quarter" idx="11"/>
          </p:nvPr>
        </p:nvSpPr>
        <p:spPr/>
        <p:txBody>
          <a:bodyPr/>
          <a:lstStyle/>
          <a:p>
            <a:pPr>
              <a:defRPr/>
            </a:pPr>
            <a:fld id="{CBB27E74-DEC4-42BE-B443-F8EDB4992E32}" type="slidenum">
              <a:rPr lang="zh-CN" altLang="en-US" smtClean="0"/>
              <a:pPr>
                <a:defRPr/>
              </a:pPr>
              <a:t>10</a:t>
            </a:fld>
            <a:endParaRPr lang="en-US" altLang="zh-CN"/>
          </a:p>
        </p:txBody>
      </p:sp>
    </p:spTree>
    <p:extLst>
      <p:ext uri="{BB962C8B-B14F-4D97-AF65-F5344CB8AC3E}">
        <p14:creationId xmlns:p14="http://schemas.microsoft.com/office/powerpoint/2010/main" val="3955023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charset="0"/>
                <a:ea typeface="宋体" charset="-122"/>
                <a:cs typeface="+mn-cs"/>
              </a:rPr>
              <a:t>After the project is evaluated on a target-basis, and the immunogens have been prepared accordingly, we could start immunization and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fusion. As mentioned, multiple choices of animal strains are available and in most cases they can reach a very high titer after third immunization with an average titer of 512K. Based on our experience, SJL mice offers high antibody diversity. Our licensed GANP mice are good for generating high affinity antibodies. Besides mice and rat, we have also established our proprietary </a:t>
            </a:r>
            <a:r>
              <a:rPr lang="en-US" altLang="zh-CN" sz="1200" kern="1200" dirty="0" err="1" smtClean="0">
                <a:solidFill>
                  <a:schemeClr val="tx1"/>
                </a:solidFill>
                <a:effectLst/>
                <a:latin typeface="Arial" charset="0"/>
                <a:ea typeface="宋体" charset="-122"/>
                <a:cs typeface="+mn-cs"/>
              </a:rPr>
              <a:t>MonoRab</a:t>
            </a:r>
            <a:r>
              <a:rPr lang="en-US" altLang="zh-CN" sz="1200" kern="1200" dirty="0" smtClean="0">
                <a:solidFill>
                  <a:schemeClr val="tx1"/>
                </a:solidFill>
                <a:effectLst/>
                <a:latin typeface="Arial" charset="0"/>
                <a:ea typeface="宋体" charset="-122"/>
                <a:cs typeface="+mn-cs"/>
              </a:rPr>
              <a:t> rabbit monoclonal antibody platform, even though to date no rabbit antibodies are approved by FDA or EMA probably due to immunogenicity concerns, but several are in clinical trials. H2L2 mice from </a:t>
            </a:r>
            <a:r>
              <a:rPr lang="en-US" altLang="zh-CN" sz="1200" kern="1200" dirty="0" err="1" smtClean="0">
                <a:solidFill>
                  <a:schemeClr val="tx1"/>
                </a:solidFill>
                <a:effectLst/>
                <a:latin typeface="Arial" charset="0"/>
                <a:ea typeface="宋体" charset="-122"/>
                <a:cs typeface="+mn-cs"/>
              </a:rPr>
              <a:t>Harbour</a:t>
            </a:r>
            <a:r>
              <a:rPr lang="en-US" altLang="zh-CN" sz="1200" kern="1200" dirty="0" smtClean="0">
                <a:solidFill>
                  <a:schemeClr val="tx1"/>
                </a:solidFill>
                <a:effectLst/>
                <a:latin typeface="Arial" charset="0"/>
                <a:ea typeface="宋体" charset="-122"/>
                <a:cs typeface="+mn-cs"/>
              </a:rPr>
              <a:t> are able to generate fully human antibodies. Compared with library approach,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approach offers the great advantage of high </a:t>
            </a:r>
            <a:r>
              <a:rPr lang="en-US" altLang="zh-CN" sz="1200" kern="1200" dirty="0" err="1" smtClean="0">
                <a:solidFill>
                  <a:schemeClr val="tx1"/>
                </a:solidFill>
                <a:effectLst/>
                <a:latin typeface="Arial" charset="0"/>
                <a:ea typeface="宋体" charset="-122"/>
                <a:cs typeface="+mn-cs"/>
              </a:rPr>
              <a:t>developability</a:t>
            </a:r>
            <a:r>
              <a:rPr lang="en-US" altLang="zh-CN" sz="1200" kern="1200" dirty="0" smtClean="0">
                <a:solidFill>
                  <a:schemeClr val="tx1"/>
                </a:solidFill>
                <a:effectLst/>
                <a:latin typeface="Arial" charset="0"/>
                <a:ea typeface="宋体" charset="-122"/>
                <a:cs typeface="+mn-cs"/>
              </a:rPr>
              <a:t> of antibody leads, but has the intrinsic disadvantage of missing potential antibody sequences due to low fusion efficiency. The electrofusion method we used guarantees high cell-fusion efficiency to increase the size of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for screening. We observed an average fusion efficiency of 1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over 2000 B cells, resulting 20000 to 50000 </a:t>
            </a:r>
            <a:r>
              <a:rPr lang="en-US" altLang="zh-CN" sz="1200" kern="1200" dirty="0" err="1" smtClean="0">
                <a:solidFill>
                  <a:schemeClr val="tx1"/>
                </a:solidFill>
                <a:effectLst/>
                <a:latin typeface="Arial" charset="0"/>
                <a:ea typeface="宋体" charset="-122"/>
                <a:cs typeface="+mn-cs"/>
              </a:rPr>
              <a:t>hybridomas</a:t>
            </a:r>
            <a:r>
              <a:rPr lang="en-US" altLang="zh-CN" sz="1200" kern="1200" dirty="0" smtClean="0">
                <a:solidFill>
                  <a:schemeClr val="tx1"/>
                </a:solidFill>
                <a:effectLst/>
                <a:latin typeface="Arial" charset="0"/>
                <a:ea typeface="宋体" charset="-122"/>
                <a:cs typeface="+mn-cs"/>
              </a:rPr>
              <a:t> per animal. The plot on the right is a summary of the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obtained from our recent 575 projects. Compared with traditional PEG fusion, which usually results in 1000 to 2000 </a:t>
            </a:r>
            <a:r>
              <a:rPr lang="en-US" altLang="zh-CN" sz="1200" kern="1200" dirty="0" err="1" smtClean="0">
                <a:solidFill>
                  <a:schemeClr val="tx1"/>
                </a:solidFill>
                <a:effectLst/>
                <a:latin typeface="Arial" charset="0"/>
                <a:ea typeface="宋体" charset="-122"/>
                <a:cs typeface="+mn-cs"/>
              </a:rPr>
              <a:t>hybridomas</a:t>
            </a:r>
            <a:r>
              <a:rPr lang="en-US" altLang="zh-CN" sz="1200" kern="1200" dirty="0" smtClean="0">
                <a:solidFill>
                  <a:schemeClr val="tx1"/>
                </a:solidFill>
                <a:effectLst/>
                <a:latin typeface="Arial" charset="0"/>
                <a:ea typeface="宋体" charset="-122"/>
                <a:cs typeface="+mn-cs"/>
              </a:rPr>
              <a:t>, the high-efficient electro fusion generated an average of 50000 </a:t>
            </a:r>
            <a:r>
              <a:rPr lang="en-US" altLang="zh-CN" sz="1200" kern="1200" dirty="0" err="1" smtClean="0">
                <a:solidFill>
                  <a:schemeClr val="tx1"/>
                </a:solidFill>
                <a:effectLst/>
                <a:latin typeface="Arial" charset="0"/>
                <a:ea typeface="宋体" charset="-122"/>
                <a:cs typeface="+mn-cs"/>
              </a:rPr>
              <a:t>hybridomas</a:t>
            </a:r>
            <a:r>
              <a:rPr lang="en-US" altLang="zh-CN" sz="1200" kern="1200" dirty="0" smtClean="0">
                <a:solidFill>
                  <a:schemeClr val="tx1"/>
                </a:solidFill>
                <a:effectLst/>
                <a:latin typeface="Arial" charset="0"/>
                <a:ea typeface="宋体" charset="-122"/>
                <a:cs typeface="+mn-cs"/>
              </a:rPr>
              <a:t> for screening.</a:t>
            </a:r>
            <a:endParaRPr lang="zh-CN" altLang="zh-CN" sz="1200" kern="1200" dirty="0" smtClean="0">
              <a:solidFill>
                <a:schemeClr val="tx1"/>
              </a:solidFill>
              <a:effectLst/>
              <a:latin typeface="Arial" charset="0"/>
              <a:ea typeface="宋体" charset="-122"/>
              <a:cs typeface="+mn-cs"/>
            </a:endParaRPr>
          </a:p>
          <a:p>
            <a:endParaRPr lang="zh-CN" altLang="en-US" dirty="0"/>
          </a:p>
        </p:txBody>
      </p:sp>
      <p:sp>
        <p:nvSpPr>
          <p:cNvPr id="4" name="页眉占位符 3"/>
          <p:cNvSpPr>
            <a:spLocks noGrp="1"/>
          </p:cNvSpPr>
          <p:nvPr>
            <p:ph type="hdr" sz="quarter" idx="10"/>
          </p:nvPr>
        </p:nvSpPr>
        <p:spPr/>
        <p:txBody>
          <a:bodyPr/>
          <a:lstStyle/>
          <a:p>
            <a:pPr>
              <a:defRPr/>
            </a:pPr>
            <a:r>
              <a:rPr lang="en-US" altLang="zh-CN" smtClean="0"/>
              <a:t>kkkkk</a:t>
            </a:r>
            <a:endParaRPr lang="zh-CN" altLang="en-US"/>
          </a:p>
        </p:txBody>
      </p:sp>
      <p:sp>
        <p:nvSpPr>
          <p:cNvPr id="5" name="灯片编号占位符 4"/>
          <p:cNvSpPr>
            <a:spLocks noGrp="1"/>
          </p:cNvSpPr>
          <p:nvPr>
            <p:ph type="sldNum" sz="quarter" idx="11"/>
          </p:nvPr>
        </p:nvSpPr>
        <p:spPr/>
        <p:txBody>
          <a:bodyPr/>
          <a:lstStyle/>
          <a:p>
            <a:pPr>
              <a:defRPr/>
            </a:pPr>
            <a:fld id="{CBB27E74-DEC4-42BE-B443-F8EDB4992E32}" type="slidenum">
              <a:rPr lang="zh-CN" altLang="en-US" smtClean="0"/>
              <a:pPr>
                <a:defRPr/>
              </a:pPr>
              <a:t>11</a:t>
            </a:fld>
            <a:endParaRPr lang="en-US" altLang="zh-CN"/>
          </a:p>
        </p:txBody>
      </p:sp>
    </p:spTree>
    <p:extLst>
      <p:ext uri="{BB962C8B-B14F-4D97-AF65-F5344CB8AC3E}">
        <p14:creationId xmlns:p14="http://schemas.microsoft.com/office/powerpoint/2010/main" val="2257067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charset="0"/>
                <a:ea typeface="宋体" charset="-122"/>
                <a:cs typeface="+mn-cs"/>
              </a:rPr>
              <a:t>After we obtain a large number of </a:t>
            </a:r>
            <a:r>
              <a:rPr lang="en-US" altLang="zh-CN" sz="1200" kern="1200" dirty="0" err="1" smtClean="0">
                <a:solidFill>
                  <a:schemeClr val="tx1"/>
                </a:solidFill>
                <a:effectLst/>
                <a:latin typeface="Arial" charset="0"/>
                <a:ea typeface="宋体" charset="-122"/>
                <a:cs typeface="+mn-cs"/>
              </a:rPr>
              <a:t>hybridomas</a:t>
            </a:r>
            <a:r>
              <a:rPr lang="en-US" altLang="zh-CN" sz="1200" kern="1200" dirty="0" smtClean="0">
                <a:solidFill>
                  <a:schemeClr val="tx1"/>
                </a:solidFill>
                <a:effectLst/>
                <a:latin typeface="Arial" charset="0"/>
                <a:ea typeface="宋体" charset="-122"/>
                <a:cs typeface="+mn-cs"/>
              </a:rPr>
              <a:t>, the next step is to perform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screening for binders. We have multiple natural epitope-based high throughput screening platforms. For soluble target, both capture and indirect ELISA are in place. For membrane target, we have BD FACS </a:t>
            </a:r>
            <a:r>
              <a:rPr lang="en-US" altLang="zh-CN" sz="1200" kern="1200" dirty="0" err="1" smtClean="0">
                <a:solidFill>
                  <a:schemeClr val="tx1"/>
                </a:solidFill>
                <a:effectLst/>
                <a:latin typeface="Arial" charset="0"/>
                <a:ea typeface="宋体" charset="-122"/>
                <a:cs typeface="+mn-cs"/>
              </a:rPr>
              <a:t>Calibur</a:t>
            </a:r>
            <a:r>
              <a:rPr lang="en-US" altLang="zh-CN" sz="1200" kern="1200" dirty="0" smtClean="0">
                <a:solidFill>
                  <a:schemeClr val="tx1"/>
                </a:solidFill>
                <a:effectLst/>
                <a:latin typeface="Arial" charset="0"/>
                <a:ea typeface="宋体" charset="-122"/>
                <a:cs typeface="+mn-cs"/>
              </a:rPr>
              <a:t> with HTS loader and HTS </a:t>
            </a:r>
            <a:r>
              <a:rPr lang="en-US" altLang="zh-CN" sz="1200" kern="1200" dirty="0" err="1" smtClean="0">
                <a:solidFill>
                  <a:schemeClr val="tx1"/>
                </a:solidFill>
                <a:effectLst/>
                <a:latin typeface="Arial" charset="0"/>
                <a:ea typeface="宋体" charset="-122"/>
                <a:cs typeface="+mn-cs"/>
              </a:rPr>
              <a:t>iQue</a:t>
            </a:r>
            <a:r>
              <a:rPr lang="en-US" altLang="zh-CN" sz="1200" kern="1200" dirty="0" smtClean="0">
                <a:solidFill>
                  <a:schemeClr val="tx1"/>
                </a:solidFill>
                <a:effectLst/>
                <a:latin typeface="Arial" charset="0"/>
                <a:ea typeface="宋体" charset="-122"/>
                <a:cs typeface="+mn-cs"/>
              </a:rPr>
              <a:t> Screening System which can read a 96-well plate in 3-5 minutes by FACS. We are also equipped with the homogeneous HT March binding assay system for membrane target binder screening. Next generation </a:t>
            </a:r>
            <a:r>
              <a:rPr lang="en-US" altLang="zh-CN" sz="1200" kern="1200" dirty="0" err="1" smtClean="0">
                <a:solidFill>
                  <a:schemeClr val="tx1"/>
                </a:solidFill>
                <a:effectLst/>
                <a:latin typeface="Arial" charset="0"/>
                <a:ea typeface="宋体" charset="-122"/>
                <a:cs typeface="+mn-cs"/>
              </a:rPr>
              <a:t>Biacore</a:t>
            </a:r>
            <a:r>
              <a:rPr lang="en-US" altLang="zh-CN" sz="1200" kern="1200" dirty="0" smtClean="0">
                <a:solidFill>
                  <a:schemeClr val="tx1"/>
                </a:solidFill>
                <a:effectLst/>
                <a:latin typeface="Arial" charset="0"/>
                <a:ea typeface="宋体" charset="-122"/>
                <a:cs typeface="+mn-cs"/>
              </a:rPr>
              <a:t> 8K is also in place for high through screening and characterization. With these HTS platforms, we are able to identify numerous hits of binders.</a:t>
            </a:r>
            <a:endParaRPr lang="zh-CN" altLang="zh-CN" sz="1200" kern="1200" dirty="0" smtClean="0">
              <a:solidFill>
                <a:schemeClr val="tx1"/>
              </a:solidFill>
              <a:effectLst/>
              <a:latin typeface="Arial" charset="0"/>
              <a:ea typeface="宋体" charset="-122"/>
              <a:cs typeface="+mn-cs"/>
            </a:endParaRPr>
          </a:p>
          <a:p>
            <a:endParaRPr lang="zh-CN" altLang="en-US" dirty="0"/>
          </a:p>
        </p:txBody>
      </p:sp>
      <p:sp>
        <p:nvSpPr>
          <p:cNvPr id="4" name="页眉占位符 3"/>
          <p:cNvSpPr>
            <a:spLocks noGrp="1"/>
          </p:cNvSpPr>
          <p:nvPr>
            <p:ph type="hdr" sz="quarter" idx="10"/>
          </p:nvPr>
        </p:nvSpPr>
        <p:spPr/>
        <p:txBody>
          <a:bodyPr/>
          <a:lstStyle/>
          <a:p>
            <a:pPr>
              <a:defRPr/>
            </a:pPr>
            <a:r>
              <a:rPr lang="en-US" altLang="zh-CN" smtClean="0"/>
              <a:t>kkkkk</a:t>
            </a:r>
            <a:endParaRPr lang="zh-CN" altLang="en-US"/>
          </a:p>
        </p:txBody>
      </p:sp>
      <p:sp>
        <p:nvSpPr>
          <p:cNvPr id="5" name="灯片编号占位符 4"/>
          <p:cNvSpPr>
            <a:spLocks noGrp="1"/>
          </p:cNvSpPr>
          <p:nvPr>
            <p:ph type="sldNum" sz="quarter" idx="11"/>
          </p:nvPr>
        </p:nvSpPr>
        <p:spPr/>
        <p:txBody>
          <a:bodyPr/>
          <a:lstStyle/>
          <a:p>
            <a:pPr>
              <a:defRPr/>
            </a:pPr>
            <a:fld id="{CBB27E74-DEC4-42BE-B443-F8EDB4992E32}" type="slidenum">
              <a:rPr lang="zh-CN" altLang="en-US" smtClean="0"/>
              <a:pPr>
                <a:defRPr/>
              </a:pPr>
              <a:t>12</a:t>
            </a:fld>
            <a:endParaRPr lang="en-US" altLang="zh-CN"/>
          </a:p>
        </p:txBody>
      </p:sp>
    </p:spTree>
    <p:extLst>
      <p:ext uri="{BB962C8B-B14F-4D97-AF65-F5344CB8AC3E}">
        <p14:creationId xmlns:p14="http://schemas.microsoft.com/office/powerpoint/2010/main" val="1111498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kern="1200" dirty="0" smtClean="0">
                <a:solidFill>
                  <a:schemeClr val="tx1"/>
                </a:solidFill>
                <a:effectLst/>
                <a:latin typeface="Arial" charset="0"/>
                <a:ea typeface="宋体" charset="-122"/>
                <a:cs typeface="+mn-cs"/>
              </a:rPr>
              <a:t>After we get large number of hits, multiple characterization methods need to be performed to identify functional antibody leads with high specificity and affinity. </a:t>
            </a:r>
            <a:endParaRPr lang="zh-CN" altLang="zh-CN" sz="1200" kern="1200" dirty="0">
              <a:solidFill>
                <a:schemeClr val="tx1"/>
              </a:solidFill>
              <a:effectLst/>
              <a:latin typeface="Arial" charset="0"/>
              <a:ea typeface="宋体" charset="-122"/>
              <a:cs typeface="+mn-cs"/>
            </a:endParaRPr>
          </a:p>
        </p:txBody>
      </p:sp>
      <p:sp>
        <p:nvSpPr>
          <p:cNvPr id="4" name="Header Placeholder 3"/>
          <p:cNvSpPr>
            <a:spLocks noGrp="1"/>
          </p:cNvSpPr>
          <p:nvPr>
            <p:ph type="hdr" sz="quarter" idx="10"/>
          </p:nvPr>
        </p:nvSpPr>
        <p:spPr/>
        <p:txBody>
          <a:bodyPr/>
          <a:lstStyle/>
          <a:p>
            <a:pPr>
              <a:defRPr/>
            </a:pPr>
            <a:r>
              <a:rPr lang="en-US" altLang="zh-CN" smtClean="0"/>
              <a:t>kkkkk</a:t>
            </a:r>
            <a:endParaRPr lang="zh-CN" altLang="en-US"/>
          </a:p>
        </p:txBody>
      </p:sp>
      <p:sp>
        <p:nvSpPr>
          <p:cNvPr id="5" name="Slide Number Placeholder 4"/>
          <p:cNvSpPr>
            <a:spLocks noGrp="1"/>
          </p:cNvSpPr>
          <p:nvPr>
            <p:ph type="sldNum" sz="quarter" idx="11"/>
          </p:nvPr>
        </p:nvSpPr>
        <p:spPr/>
        <p:txBody>
          <a:bodyPr/>
          <a:lstStyle/>
          <a:p>
            <a:pPr>
              <a:defRPr/>
            </a:pPr>
            <a:fld id="{CBB27E74-DEC4-42BE-B443-F8EDB4992E32}" type="slidenum">
              <a:rPr lang="zh-CN" altLang="en-US" smtClean="0"/>
              <a:pPr>
                <a:defRPr/>
              </a:pPr>
              <a:t>13</a:t>
            </a:fld>
            <a:endParaRPr lang="en-US" altLang="zh-CN"/>
          </a:p>
        </p:txBody>
      </p:sp>
    </p:spTree>
    <p:extLst>
      <p:ext uri="{BB962C8B-B14F-4D97-AF65-F5344CB8AC3E}">
        <p14:creationId xmlns:p14="http://schemas.microsoft.com/office/powerpoint/2010/main" val="1606029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kern="1200" dirty="0" smtClean="0">
                <a:solidFill>
                  <a:schemeClr val="tx1"/>
                </a:solidFill>
                <a:effectLst/>
                <a:latin typeface="Arial" charset="0"/>
                <a:ea typeface="宋体" charset="-122"/>
                <a:cs typeface="+mn-cs"/>
              </a:rPr>
              <a:t>This is the overview of this comprehensive case study. In this practice, 10 mice were immunized and the bleed titers were evaluated by both ELISA and FACS. After that, 2 animals with top titers were performed for fusion, and the generated </a:t>
            </a:r>
            <a:r>
              <a:rPr lang="en-US" altLang="zh-CN" sz="1200" kern="1200" dirty="0" err="1" smtClean="0">
                <a:solidFill>
                  <a:schemeClr val="tx1"/>
                </a:solidFill>
                <a:effectLst/>
                <a:latin typeface="Arial" charset="0"/>
                <a:ea typeface="宋体" charset="-122"/>
                <a:cs typeface="+mn-cs"/>
              </a:rPr>
              <a:t>hybridomas</a:t>
            </a:r>
            <a:r>
              <a:rPr lang="en-US" altLang="zh-CN" sz="1200" kern="1200" dirty="0" smtClean="0">
                <a:solidFill>
                  <a:schemeClr val="tx1"/>
                </a:solidFill>
                <a:effectLst/>
                <a:latin typeface="Arial" charset="0"/>
                <a:ea typeface="宋体" charset="-122"/>
                <a:cs typeface="+mn-cs"/>
              </a:rPr>
              <a:t> were plated into 65 96-well plates. After primary and confirmative screening, 843 ELISA positive wells of parental clones were identified, and 86 of them were confirmed with ligand blocking activity by ELISA. Of which 26 parental clones were confirmed with binding by FACS, and they proceeded to one-round </a:t>
            </a:r>
            <a:r>
              <a:rPr lang="en-US" altLang="zh-CN" sz="1200" kern="1200" dirty="0" err="1" smtClean="0">
                <a:solidFill>
                  <a:schemeClr val="tx1"/>
                </a:solidFill>
                <a:effectLst/>
                <a:latin typeface="Arial" charset="0"/>
                <a:ea typeface="宋体" charset="-122"/>
                <a:cs typeface="+mn-cs"/>
              </a:rPr>
              <a:t>subcloning</a:t>
            </a:r>
            <a:r>
              <a:rPr lang="en-US" altLang="zh-CN" sz="1200" kern="1200" dirty="0" smtClean="0">
                <a:solidFill>
                  <a:schemeClr val="tx1"/>
                </a:solidFill>
                <a:effectLst/>
                <a:latin typeface="Arial" charset="0"/>
                <a:ea typeface="宋体" charset="-122"/>
                <a:cs typeface="+mn-cs"/>
              </a:rPr>
              <a:t>. 53 one-round </a:t>
            </a:r>
            <a:r>
              <a:rPr lang="en-US" altLang="zh-CN" sz="1200" kern="1200" dirty="0" err="1" smtClean="0">
                <a:solidFill>
                  <a:schemeClr val="tx1"/>
                </a:solidFill>
                <a:effectLst/>
                <a:latin typeface="Arial" charset="0"/>
                <a:ea typeface="宋体" charset="-122"/>
                <a:cs typeface="+mn-cs"/>
              </a:rPr>
              <a:t>subclones</a:t>
            </a:r>
            <a:r>
              <a:rPr lang="en-US" altLang="zh-CN" sz="1200" kern="1200" dirty="0" smtClean="0">
                <a:solidFill>
                  <a:schemeClr val="tx1"/>
                </a:solidFill>
                <a:effectLst/>
                <a:latin typeface="Arial" charset="0"/>
                <a:ea typeface="宋体" charset="-122"/>
                <a:cs typeface="+mn-cs"/>
              </a:rPr>
              <a:t> were obtained and we selected 28 of them for antibody micro-production. Those 28 antibodies were validated by mixed lymphocyte reaction functional assay, which is a standard functional assay for immune checkpoint antibody lead identification. After the single-dose MLR functional assay, 12 of the one-round </a:t>
            </a:r>
            <a:r>
              <a:rPr lang="en-US" altLang="zh-CN" sz="1200" kern="1200" dirty="0" err="1" smtClean="0">
                <a:solidFill>
                  <a:schemeClr val="tx1"/>
                </a:solidFill>
                <a:effectLst/>
                <a:latin typeface="Arial" charset="0"/>
                <a:ea typeface="宋体" charset="-122"/>
                <a:cs typeface="+mn-cs"/>
              </a:rPr>
              <a:t>subclones</a:t>
            </a:r>
            <a:r>
              <a:rPr lang="en-US" altLang="zh-CN" sz="1200" kern="1200" dirty="0" smtClean="0">
                <a:solidFill>
                  <a:schemeClr val="tx1"/>
                </a:solidFill>
                <a:effectLst/>
                <a:latin typeface="Arial" charset="0"/>
                <a:ea typeface="宋体" charset="-122"/>
                <a:cs typeface="+mn-cs"/>
              </a:rPr>
              <a:t> were further </a:t>
            </a:r>
            <a:r>
              <a:rPr lang="en-US" altLang="zh-CN" sz="1200" kern="1200" dirty="0" err="1" smtClean="0">
                <a:solidFill>
                  <a:schemeClr val="tx1"/>
                </a:solidFill>
                <a:effectLst/>
                <a:latin typeface="Arial" charset="0"/>
                <a:ea typeface="宋体" charset="-122"/>
                <a:cs typeface="+mn-cs"/>
              </a:rPr>
              <a:t>subcloned</a:t>
            </a:r>
            <a:r>
              <a:rPr lang="en-US" altLang="zh-CN" sz="1200" kern="1200" dirty="0" smtClean="0">
                <a:solidFill>
                  <a:schemeClr val="tx1"/>
                </a:solidFill>
                <a:effectLst/>
                <a:latin typeface="Arial" charset="0"/>
                <a:ea typeface="宋体" charset="-122"/>
                <a:cs typeface="+mn-cs"/>
              </a:rPr>
              <a:t> to obtain stabilized final clones, and then larger scale antibody production was performed. For those 12 antibodies, multiple characterizations, including ELISA EC50 and FACS for binding activity, ELISA IC50 and FACS for ligand blocking activity. After those characterizations, 5 antibodies were selected for multi-dose MLR functional assay, epitope binning, cross-species reactivity, affinity measurement and sequencing. In this way, we showed how functional leads were identified through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approach. In the next few slides, detailed data will be presented.</a:t>
            </a:r>
            <a:endParaRPr lang="zh-CN" altLang="zh-CN" sz="1200" kern="1200" dirty="0">
              <a:solidFill>
                <a:schemeClr val="tx1"/>
              </a:solidFill>
              <a:effectLst/>
              <a:latin typeface="Arial" charset="0"/>
              <a:ea typeface="宋体" charset="-122"/>
              <a:cs typeface="+mn-cs"/>
            </a:endParaRPr>
          </a:p>
        </p:txBody>
      </p:sp>
      <p:sp>
        <p:nvSpPr>
          <p:cNvPr id="4" name="Header Placeholder 3"/>
          <p:cNvSpPr>
            <a:spLocks noGrp="1"/>
          </p:cNvSpPr>
          <p:nvPr>
            <p:ph type="hdr" sz="quarter" idx="10"/>
          </p:nvPr>
        </p:nvSpPr>
        <p:spPr/>
        <p:txBody>
          <a:bodyPr/>
          <a:lstStyle/>
          <a:p>
            <a:pPr>
              <a:defRPr/>
            </a:pPr>
            <a:r>
              <a:rPr lang="en-US" altLang="zh-CN" smtClean="0"/>
              <a:t>kkkkk</a:t>
            </a:r>
            <a:endParaRPr lang="zh-CN" altLang="en-US"/>
          </a:p>
        </p:txBody>
      </p:sp>
      <p:sp>
        <p:nvSpPr>
          <p:cNvPr id="5" name="Slide Number Placeholder 4"/>
          <p:cNvSpPr>
            <a:spLocks noGrp="1"/>
          </p:cNvSpPr>
          <p:nvPr>
            <p:ph type="sldNum" sz="quarter" idx="11"/>
          </p:nvPr>
        </p:nvSpPr>
        <p:spPr/>
        <p:txBody>
          <a:bodyPr/>
          <a:lstStyle/>
          <a:p>
            <a:pPr>
              <a:defRPr/>
            </a:pPr>
            <a:fld id="{CBB27E74-DEC4-42BE-B443-F8EDB4992E32}" type="slidenum">
              <a:rPr lang="zh-CN" altLang="en-US" smtClean="0"/>
              <a:pPr>
                <a:defRPr/>
              </a:pPr>
              <a:t>14</a:t>
            </a:fld>
            <a:endParaRPr lang="en-US" altLang="zh-CN"/>
          </a:p>
        </p:txBody>
      </p:sp>
    </p:spTree>
    <p:extLst>
      <p:ext uri="{BB962C8B-B14F-4D97-AF65-F5344CB8AC3E}">
        <p14:creationId xmlns:p14="http://schemas.microsoft.com/office/powerpoint/2010/main" val="3216919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charset="0"/>
                <a:ea typeface="宋体" charset="-122"/>
                <a:cs typeface="+mn-cs"/>
              </a:rPr>
              <a:t>This slide shows the ELISA EC50 to evaluate the binding activity of 12 antibodies, using the marketed drug as the reference. As you can see that, many good binders have been obtained with comparable or even better binding activity compared with reference marketed drug.</a:t>
            </a:r>
            <a:endParaRPr lang="zh-CN" altLang="zh-CN" sz="1200" kern="1200" dirty="0" smtClean="0">
              <a:solidFill>
                <a:schemeClr val="tx1"/>
              </a:solidFill>
              <a:effectLst/>
              <a:latin typeface="Arial" charset="0"/>
              <a:ea typeface="宋体" charset="-122"/>
              <a:cs typeface="+mn-cs"/>
            </a:endParaRPr>
          </a:p>
          <a:p>
            <a:endParaRPr lang="zh-CN" altLang="en-US" dirty="0"/>
          </a:p>
        </p:txBody>
      </p:sp>
      <p:sp>
        <p:nvSpPr>
          <p:cNvPr id="4" name="Header Placeholder 3"/>
          <p:cNvSpPr>
            <a:spLocks noGrp="1"/>
          </p:cNvSpPr>
          <p:nvPr>
            <p:ph type="hdr" sz="quarter" idx="10"/>
          </p:nvPr>
        </p:nvSpPr>
        <p:spPr/>
        <p:txBody>
          <a:bodyPr/>
          <a:lstStyle/>
          <a:p>
            <a:pPr>
              <a:defRPr/>
            </a:pPr>
            <a:r>
              <a:rPr lang="en-US" altLang="zh-CN" smtClean="0"/>
              <a:t>kkkkk</a:t>
            </a:r>
            <a:endParaRPr lang="zh-CN" altLang="en-US"/>
          </a:p>
        </p:txBody>
      </p:sp>
      <p:sp>
        <p:nvSpPr>
          <p:cNvPr id="5" name="Slide Number Placeholder 4"/>
          <p:cNvSpPr>
            <a:spLocks noGrp="1"/>
          </p:cNvSpPr>
          <p:nvPr>
            <p:ph type="sldNum" sz="quarter" idx="11"/>
          </p:nvPr>
        </p:nvSpPr>
        <p:spPr/>
        <p:txBody>
          <a:bodyPr/>
          <a:lstStyle/>
          <a:p>
            <a:pPr>
              <a:defRPr/>
            </a:pPr>
            <a:fld id="{CBB27E74-DEC4-42BE-B443-F8EDB4992E32}" type="slidenum">
              <a:rPr lang="zh-CN" altLang="en-US" smtClean="0"/>
              <a:pPr>
                <a:defRPr/>
              </a:pPr>
              <a:t>15</a:t>
            </a:fld>
            <a:endParaRPr lang="en-US" altLang="zh-CN"/>
          </a:p>
        </p:txBody>
      </p:sp>
    </p:spTree>
    <p:extLst>
      <p:ext uri="{BB962C8B-B14F-4D97-AF65-F5344CB8AC3E}">
        <p14:creationId xmlns:p14="http://schemas.microsoft.com/office/powerpoint/2010/main" val="177834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charset="0"/>
                <a:ea typeface="宋体" charset="-122"/>
                <a:cs typeface="+mn-cs"/>
              </a:rPr>
              <a:t>In this slide, the 12 antibodies were evaluated for their ligand blocking activity, and again we have obtained several antibody leads comparable to marketed drug. There are some antibodies showed very low ligand blocking activity such as 21H11D7 and 23F12E2A9, which probably should not be selected as leads for further downstream development.</a:t>
            </a:r>
            <a:endParaRPr lang="zh-CN" altLang="zh-CN" sz="1200" kern="1200" dirty="0" smtClean="0">
              <a:solidFill>
                <a:schemeClr val="tx1"/>
              </a:solidFill>
              <a:effectLst/>
              <a:latin typeface="Arial" charset="0"/>
              <a:ea typeface="宋体" charset="-122"/>
              <a:cs typeface="+mn-cs"/>
            </a:endParaRPr>
          </a:p>
          <a:p>
            <a:endParaRPr lang="zh-CN" altLang="en-US" dirty="0"/>
          </a:p>
        </p:txBody>
      </p:sp>
      <p:sp>
        <p:nvSpPr>
          <p:cNvPr id="4" name="Header Placeholder 3"/>
          <p:cNvSpPr>
            <a:spLocks noGrp="1"/>
          </p:cNvSpPr>
          <p:nvPr>
            <p:ph type="hdr" sz="quarter" idx="10"/>
          </p:nvPr>
        </p:nvSpPr>
        <p:spPr/>
        <p:txBody>
          <a:bodyPr/>
          <a:lstStyle/>
          <a:p>
            <a:pPr>
              <a:defRPr/>
            </a:pPr>
            <a:r>
              <a:rPr lang="en-US" altLang="zh-CN" smtClean="0"/>
              <a:t>kkkkk</a:t>
            </a:r>
            <a:endParaRPr lang="zh-CN" altLang="en-US"/>
          </a:p>
        </p:txBody>
      </p:sp>
      <p:sp>
        <p:nvSpPr>
          <p:cNvPr id="5" name="Slide Number Placeholder 4"/>
          <p:cNvSpPr>
            <a:spLocks noGrp="1"/>
          </p:cNvSpPr>
          <p:nvPr>
            <p:ph type="sldNum" sz="quarter" idx="11"/>
          </p:nvPr>
        </p:nvSpPr>
        <p:spPr/>
        <p:txBody>
          <a:bodyPr/>
          <a:lstStyle/>
          <a:p>
            <a:pPr>
              <a:defRPr/>
            </a:pPr>
            <a:fld id="{CBB27E74-DEC4-42BE-B443-F8EDB4992E32}" type="slidenum">
              <a:rPr lang="zh-CN" altLang="en-US" smtClean="0"/>
              <a:pPr>
                <a:defRPr/>
              </a:pPr>
              <a:t>16</a:t>
            </a:fld>
            <a:endParaRPr lang="en-US" altLang="zh-CN"/>
          </a:p>
        </p:txBody>
      </p:sp>
    </p:spTree>
    <p:extLst>
      <p:ext uri="{BB962C8B-B14F-4D97-AF65-F5344CB8AC3E}">
        <p14:creationId xmlns:p14="http://schemas.microsoft.com/office/powerpoint/2010/main" val="2729614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charset="0"/>
                <a:ea typeface="宋体" charset="-122"/>
                <a:cs typeface="+mn-cs"/>
              </a:rPr>
              <a:t>This slide evaluated the surface binding of 12 antibodies to cell lines overexpressing the target. As you can see from the data, all 12 antibodies showed decent binding to membrane bound target.</a:t>
            </a:r>
            <a:endParaRPr lang="zh-CN" altLang="zh-CN" sz="1200" kern="1200" dirty="0" smtClean="0">
              <a:solidFill>
                <a:schemeClr val="tx1"/>
              </a:solidFill>
              <a:effectLst/>
              <a:latin typeface="Arial" charset="0"/>
              <a:ea typeface="宋体" charset="-122"/>
              <a:cs typeface="+mn-cs"/>
            </a:endParaRPr>
          </a:p>
          <a:p>
            <a:endParaRPr lang="zh-CN" altLang="en-US" dirty="0"/>
          </a:p>
        </p:txBody>
      </p:sp>
      <p:sp>
        <p:nvSpPr>
          <p:cNvPr id="4" name="Header Placeholder 3"/>
          <p:cNvSpPr>
            <a:spLocks noGrp="1"/>
          </p:cNvSpPr>
          <p:nvPr>
            <p:ph type="hdr" sz="quarter" idx="10"/>
          </p:nvPr>
        </p:nvSpPr>
        <p:spPr/>
        <p:txBody>
          <a:bodyPr/>
          <a:lstStyle/>
          <a:p>
            <a:pPr>
              <a:defRPr/>
            </a:pPr>
            <a:r>
              <a:rPr lang="en-US" altLang="zh-CN" smtClean="0"/>
              <a:t>kkkkk</a:t>
            </a:r>
            <a:endParaRPr lang="zh-CN" altLang="en-US"/>
          </a:p>
        </p:txBody>
      </p:sp>
      <p:sp>
        <p:nvSpPr>
          <p:cNvPr id="5" name="Slide Number Placeholder 4"/>
          <p:cNvSpPr>
            <a:spLocks noGrp="1"/>
          </p:cNvSpPr>
          <p:nvPr>
            <p:ph type="sldNum" sz="quarter" idx="11"/>
          </p:nvPr>
        </p:nvSpPr>
        <p:spPr/>
        <p:txBody>
          <a:bodyPr/>
          <a:lstStyle/>
          <a:p>
            <a:pPr>
              <a:defRPr/>
            </a:pPr>
            <a:fld id="{CBB27E74-DEC4-42BE-B443-F8EDB4992E32}" type="slidenum">
              <a:rPr lang="zh-CN" altLang="en-US" smtClean="0"/>
              <a:pPr>
                <a:defRPr/>
              </a:pPr>
              <a:t>17</a:t>
            </a:fld>
            <a:endParaRPr lang="en-US" altLang="zh-CN"/>
          </a:p>
        </p:txBody>
      </p:sp>
    </p:spTree>
    <p:extLst>
      <p:ext uri="{BB962C8B-B14F-4D97-AF65-F5344CB8AC3E}">
        <p14:creationId xmlns:p14="http://schemas.microsoft.com/office/powerpoint/2010/main" val="3456771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kern="1200" dirty="0" smtClean="0">
                <a:solidFill>
                  <a:schemeClr val="tx1"/>
                </a:solidFill>
                <a:effectLst/>
                <a:latin typeface="Arial" charset="0"/>
                <a:ea typeface="宋体" charset="-122"/>
                <a:cs typeface="+mn-cs"/>
              </a:rPr>
              <a:t>In this slide, ligand blocking activity of the 12 antibodies was evaluated by FACS against membrane bound target. Most antibodies showed efficient ligand blocking activity, but not 21H11D7 and 23F12E2A9, which is consistent with the ELISA IC50 results.</a:t>
            </a:r>
            <a:endParaRPr lang="zh-CN" altLang="zh-CN" sz="1200" kern="1200" dirty="0" smtClean="0">
              <a:solidFill>
                <a:schemeClr val="tx1"/>
              </a:solidFill>
              <a:effectLst/>
              <a:latin typeface="Arial" charset="0"/>
              <a:ea typeface="宋体" charset="-122"/>
              <a:cs typeface="+mn-cs"/>
            </a:endParaRPr>
          </a:p>
          <a:p>
            <a:endParaRPr lang="zh-CN" altLang="en-US" dirty="0"/>
          </a:p>
        </p:txBody>
      </p:sp>
      <p:sp>
        <p:nvSpPr>
          <p:cNvPr id="4" name="Header Placeholder 3"/>
          <p:cNvSpPr>
            <a:spLocks noGrp="1"/>
          </p:cNvSpPr>
          <p:nvPr>
            <p:ph type="hdr" sz="quarter" idx="10"/>
          </p:nvPr>
        </p:nvSpPr>
        <p:spPr/>
        <p:txBody>
          <a:bodyPr/>
          <a:lstStyle/>
          <a:p>
            <a:pPr>
              <a:defRPr/>
            </a:pPr>
            <a:r>
              <a:rPr lang="en-US" altLang="zh-CN" smtClean="0"/>
              <a:t>kkkkk</a:t>
            </a:r>
            <a:endParaRPr lang="zh-CN" altLang="en-US"/>
          </a:p>
        </p:txBody>
      </p:sp>
      <p:sp>
        <p:nvSpPr>
          <p:cNvPr id="5" name="Slide Number Placeholder 4"/>
          <p:cNvSpPr>
            <a:spLocks noGrp="1"/>
          </p:cNvSpPr>
          <p:nvPr>
            <p:ph type="sldNum" sz="quarter" idx="11"/>
          </p:nvPr>
        </p:nvSpPr>
        <p:spPr/>
        <p:txBody>
          <a:bodyPr/>
          <a:lstStyle/>
          <a:p>
            <a:pPr>
              <a:defRPr/>
            </a:pPr>
            <a:fld id="{CBB27E74-DEC4-42BE-B443-F8EDB4992E32}" type="slidenum">
              <a:rPr lang="zh-CN" altLang="en-US" smtClean="0"/>
              <a:pPr>
                <a:defRPr/>
              </a:pPr>
              <a:t>18</a:t>
            </a:fld>
            <a:endParaRPr lang="en-US" altLang="zh-CN"/>
          </a:p>
        </p:txBody>
      </p:sp>
    </p:spTree>
    <p:extLst>
      <p:ext uri="{BB962C8B-B14F-4D97-AF65-F5344CB8AC3E}">
        <p14:creationId xmlns:p14="http://schemas.microsoft.com/office/powerpoint/2010/main" val="2566895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smtClean="0">
                <a:solidFill>
                  <a:schemeClr val="tx1"/>
                </a:solidFill>
                <a:effectLst/>
                <a:latin typeface="Arial" charset="0"/>
                <a:ea typeface="宋体" charset="-122"/>
                <a:cs typeface="+mn-cs"/>
              </a:rPr>
              <a:t>After those binding and ligand blocking activity tests, 5 antibodies were selected for multi-dose functional assay, which is the mixed lymphocyte reaction assay. Again, the marketed drug was used as the reference control, and we have obtained therapeutic leads with comparable in vitro functional activity with reference marketed drug.</a:t>
            </a:r>
            <a:endParaRPr lang="zh-CN" altLang="zh-CN" sz="1200" kern="1200" dirty="0" smtClean="0">
              <a:solidFill>
                <a:schemeClr val="tx1"/>
              </a:solidFill>
              <a:effectLst/>
              <a:latin typeface="Arial" charset="0"/>
              <a:ea typeface="宋体" charset="-122"/>
              <a:cs typeface="+mn-cs"/>
            </a:endParaRPr>
          </a:p>
          <a:p>
            <a:endParaRPr lang="zh-CN" altLang="en-US" dirty="0"/>
          </a:p>
        </p:txBody>
      </p:sp>
      <p:sp>
        <p:nvSpPr>
          <p:cNvPr id="4" name="Header Placeholder 3"/>
          <p:cNvSpPr>
            <a:spLocks noGrp="1"/>
          </p:cNvSpPr>
          <p:nvPr>
            <p:ph type="hdr" sz="quarter" idx="10"/>
          </p:nvPr>
        </p:nvSpPr>
        <p:spPr/>
        <p:txBody>
          <a:bodyPr/>
          <a:lstStyle/>
          <a:p>
            <a:pPr>
              <a:defRPr/>
            </a:pPr>
            <a:r>
              <a:rPr lang="en-US" altLang="zh-CN" smtClean="0"/>
              <a:t>kkkkk</a:t>
            </a:r>
            <a:endParaRPr lang="zh-CN" altLang="en-US"/>
          </a:p>
        </p:txBody>
      </p:sp>
      <p:sp>
        <p:nvSpPr>
          <p:cNvPr id="5" name="Slide Number Placeholder 4"/>
          <p:cNvSpPr>
            <a:spLocks noGrp="1"/>
          </p:cNvSpPr>
          <p:nvPr>
            <p:ph type="sldNum" sz="quarter" idx="11"/>
          </p:nvPr>
        </p:nvSpPr>
        <p:spPr/>
        <p:txBody>
          <a:bodyPr/>
          <a:lstStyle/>
          <a:p>
            <a:pPr>
              <a:defRPr/>
            </a:pPr>
            <a:fld id="{CBB27E74-DEC4-42BE-B443-F8EDB4992E32}" type="slidenum">
              <a:rPr lang="zh-CN" altLang="en-US" smtClean="0"/>
              <a:pPr>
                <a:defRPr/>
              </a:pPr>
              <a:t>19</a:t>
            </a:fld>
            <a:endParaRPr lang="en-US" altLang="zh-CN"/>
          </a:p>
        </p:txBody>
      </p:sp>
    </p:spTree>
    <p:extLst>
      <p:ext uri="{BB962C8B-B14F-4D97-AF65-F5344CB8AC3E}">
        <p14:creationId xmlns:p14="http://schemas.microsoft.com/office/powerpoint/2010/main" val="3400881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kern="1200" dirty="0" smtClean="0">
                <a:solidFill>
                  <a:schemeClr val="tx1"/>
                </a:solidFill>
                <a:effectLst/>
                <a:latin typeface="Arial" charset="0"/>
                <a:ea typeface="宋体" charset="-122"/>
                <a:cs typeface="+mn-cs"/>
              </a:rPr>
              <a:t> In the last slide of this case study, epitope binning was performed for the five antibodies to see whether they share the same epitope or not. As you can see from the checkerboard assay format, four antibodies could compete with the marketed drug for the binding of antigen, which showed that probably they share the same epitope. In contrast, the antibody 23F12E2A9 did not compete with other four antibodies as well as the marketed drug, which showed that very likely this antibody binds to a different epitope on the antigen. If you remember from the previous ELISA IC50 and FACS blocking data, this antibody also did not have ligand blocking activity, and this is consistent with the idea that it binds to a different epitope. Another message is that 1H10C4D4 and 16H5D5B4 may have stronger affinity than marketed drug to the same epitope on the target, as demonstrated by better competing ability with marketed drug, which is also consistent with previous ELISA EC50 data.</a:t>
            </a:r>
            <a:endParaRPr lang="zh-CN" altLang="zh-CN" sz="1200" kern="1200" dirty="0" smtClean="0">
              <a:solidFill>
                <a:schemeClr val="tx1"/>
              </a:solidFill>
              <a:effectLst/>
              <a:latin typeface="Arial" charset="0"/>
              <a:ea typeface="宋体" charset="-122"/>
              <a:cs typeface="+mn-cs"/>
            </a:endParaRPr>
          </a:p>
          <a:p>
            <a:r>
              <a:rPr lang="en-US" altLang="zh-CN" sz="1200" kern="1200" dirty="0" smtClean="0">
                <a:solidFill>
                  <a:schemeClr val="tx1"/>
                </a:solidFill>
                <a:effectLst/>
                <a:latin typeface="Arial" charset="0"/>
                <a:ea typeface="宋体" charset="-122"/>
                <a:cs typeface="+mn-cs"/>
              </a:rPr>
              <a:t>So far, we have shared a case study of how therapeutic antibody leads were identified by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approach.</a:t>
            </a:r>
            <a:endParaRPr lang="zh-CN" altLang="zh-CN" sz="1200" kern="1200" dirty="0" smtClean="0">
              <a:solidFill>
                <a:schemeClr val="tx1"/>
              </a:solidFill>
              <a:effectLst/>
              <a:latin typeface="Arial" charset="0"/>
              <a:ea typeface="宋体" charset="-122"/>
              <a:cs typeface="+mn-cs"/>
            </a:endParaRPr>
          </a:p>
          <a:p>
            <a:endParaRPr lang="zh-CN" altLang="en-US" dirty="0"/>
          </a:p>
        </p:txBody>
      </p:sp>
      <p:sp>
        <p:nvSpPr>
          <p:cNvPr id="4" name="Header Placeholder 3"/>
          <p:cNvSpPr>
            <a:spLocks noGrp="1"/>
          </p:cNvSpPr>
          <p:nvPr>
            <p:ph type="hdr" sz="quarter" idx="10"/>
          </p:nvPr>
        </p:nvSpPr>
        <p:spPr/>
        <p:txBody>
          <a:bodyPr/>
          <a:lstStyle/>
          <a:p>
            <a:pPr>
              <a:defRPr/>
            </a:pPr>
            <a:r>
              <a:rPr lang="en-US" altLang="zh-CN" smtClean="0"/>
              <a:t>kkkkk</a:t>
            </a:r>
            <a:endParaRPr lang="zh-CN" altLang="en-US"/>
          </a:p>
        </p:txBody>
      </p:sp>
      <p:sp>
        <p:nvSpPr>
          <p:cNvPr id="5" name="Slide Number Placeholder 4"/>
          <p:cNvSpPr>
            <a:spLocks noGrp="1"/>
          </p:cNvSpPr>
          <p:nvPr>
            <p:ph type="sldNum" sz="quarter" idx="11"/>
          </p:nvPr>
        </p:nvSpPr>
        <p:spPr/>
        <p:txBody>
          <a:bodyPr/>
          <a:lstStyle/>
          <a:p>
            <a:pPr>
              <a:defRPr/>
            </a:pPr>
            <a:fld id="{CBB27E74-DEC4-42BE-B443-F8EDB4992E32}" type="slidenum">
              <a:rPr lang="zh-CN" altLang="en-US" smtClean="0"/>
              <a:pPr>
                <a:defRPr/>
              </a:pPr>
              <a:t>20</a:t>
            </a:fld>
            <a:endParaRPr lang="en-US" altLang="zh-CN"/>
          </a:p>
        </p:txBody>
      </p:sp>
    </p:spTree>
    <p:extLst>
      <p:ext uri="{BB962C8B-B14F-4D97-AF65-F5344CB8AC3E}">
        <p14:creationId xmlns:p14="http://schemas.microsoft.com/office/powerpoint/2010/main" val="3025087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Arial" charset="0"/>
                <a:ea typeface="宋体" charset="-122"/>
                <a:cs typeface="+mn-cs"/>
              </a:rPr>
              <a:t>Using the </a:t>
            </a:r>
            <a:r>
              <a:rPr lang="en-US" altLang="zh-CN" sz="1200" kern="1200" dirty="0" err="1" smtClean="0">
                <a:solidFill>
                  <a:schemeClr val="tx1"/>
                </a:solidFill>
                <a:effectLst/>
                <a:latin typeface="Arial" charset="0"/>
                <a:ea typeface="宋体" charset="-122"/>
                <a:cs typeface="+mn-cs"/>
              </a:rPr>
              <a:t>hybridoma</a:t>
            </a:r>
            <a:r>
              <a:rPr lang="en-US" altLang="zh-CN" sz="1200" kern="1200" dirty="0" smtClean="0">
                <a:solidFill>
                  <a:schemeClr val="tx1"/>
                </a:solidFill>
                <a:effectLst/>
                <a:latin typeface="Arial" charset="0"/>
                <a:ea typeface="宋体" charset="-122"/>
                <a:cs typeface="+mn-cs"/>
              </a:rPr>
              <a:t> platforms and our over-13-years expertise, we have successfully raised antibodies to various targets, including soluble proteins like cytokines, single transmembrane proteins like the immune checkpoint proteins, multiple transmembrane targets, like GPCRs and ion channels. We delivered over 200 pharmaceutical antibody campaigns, with over 60 of them are in downstream humanization and cell line development. Notably, 3 of them are ready to file IND soon. In the recent several years, therapeutic antibodies targeting immune checkpoint proteins have achieved great success in multiple oncology indications, including </a:t>
            </a:r>
            <a:r>
              <a:rPr lang="en-US" altLang="zh-CN" sz="1200" kern="1200" dirty="0" err="1" smtClean="0">
                <a:solidFill>
                  <a:schemeClr val="tx1"/>
                </a:solidFill>
                <a:effectLst/>
                <a:latin typeface="Arial" charset="0"/>
                <a:ea typeface="宋体" charset="-122"/>
                <a:cs typeface="+mn-cs"/>
              </a:rPr>
              <a:t>Yervoy</a:t>
            </a:r>
            <a:r>
              <a:rPr lang="en-US" altLang="zh-CN" sz="1200" kern="1200" dirty="0" smtClean="0">
                <a:solidFill>
                  <a:schemeClr val="tx1"/>
                </a:solidFill>
                <a:effectLst/>
                <a:latin typeface="Arial" charset="0"/>
                <a:ea typeface="宋体" charset="-122"/>
                <a:cs typeface="+mn-cs"/>
              </a:rPr>
              <a:t> against CTLA4, </a:t>
            </a:r>
            <a:r>
              <a:rPr lang="en-US" altLang="zh-CN" sz="1200" kern="1200" dirty="0" err="1" smtClean="0">
                <a:solidFill>
                  <a:schemeClr val="tx1"/>
                </a:solidFill>
                <a:effectLst/>
                <a:latin typeface="Arial" charset="0"/>
                <a:ea typeface="宋体" charset="-122"/>
                <a:cs typeface="+mn-cs"/>
              </a:rPr>
              <a:t>Keytruda</a:t>
            </a:r>
            <a:r>
              <a:rPr lang="en-US" altLang="zh-CN" sz="1200" kern="1200" dirty="0" smtClean="0">
                <a:solidFill>
                  <a:schemeClr val="tx1"/>
                </a:solidFill>
                <a:effectLst/>
                <a:latin typeface="Arial" charset="0"/>
                <a:ea typeface="宋体" charset="-122"/>
                <a:cs typeface="+mn-cs"/>
              </a:rPr>
              <a:t> and </a:t>
            </a:r>
            <a:r>
              <a:rPr lang="en-US" altLang="zh-CN" sz="1200" kern="1200" dirty="0" err="1" smtClean="0">
                <a:solidFill>
                  <a:schemeClr val="tx1"/>
                </a:solidFill>
                <a:effectLst/>
                <a:latin typeface="Arial" charset="0"/>
                <a:ea typeface="宋体" charset="-122"/>
                <a:cs typeface="+mn-cs"/>
              </a:rPr>
              <a:t>opdivo</a:t>
            </a:r>
            <a:r>
              <a:rPr lang="en-US" altLang="zh-CN" sz="1200" kern="1200" dirty="0" smtClean="0">
                <a:solidFill>
                  <a:schemeClr val="tx1"/>
                </a:solidFill>
                <a:effectLst/>
                <a:latin typeface="Arial" charset="0"/>
                <a:ea typeface="宋体" charset="-122"/>
                <a:cs typeface="+mn-cs"/>
              </a:rPr>
              <a:t> against PD-1 and </a:t>
            </a:r>
            <a:r>
              <a:rPr lang="en-US" altLang="zh-CN" sz="1200" kern="1200" dirty="0" err="1" smtClean="0">
                <a:solidFill>
                  <a:schemeClr val="tx1"/>
                </a:solidFill>
                <a:effectLst/>
                <a:latin typeface="Arial" charset="0"/>
                <a:ea typeface="宋体" charset="-122"/>
                <a:cs typeface="+mn-cs"/>
              </a:rPr>
              <a:t>tecentriq</a:t>
            </a:r>
            <a:r>
              <a:rPr lang="en-US" altLang="zh-CN" sz="1200" kern="1200" dirty="0" smtClean="0">
                <a:solidFill>
                  <a:schemeClr val="tx1"/>
                </a:solidFill>
                <a:effectLst/>
                <a:latin typeface="Arial" charset="0"/>
                <a:ea typeface="宋体" charset="-122"/>
                <a:cs typeface="+mn-cs"/>
              </a:rPr>
              <a:t> and </a:t>
            </a:r>
            <a:r>
              <a:rPr lang="en-US" altLang="zh-CN" sz="1200" kern="1200" dirty="0" err="1" smtClean="0">
                <a:solidFill>
                  <a:schemeClr val="tx1"/>
                </a:solidFill>
                <a:effectLst/>
                <a:latin typeface="Arial" charset="0"/>
                <a:ea typeface="宋体" charset="-122"/>
                <a:cs typeface="+mn-cs"/>
              </a:rPr>
              <a:t>bavencio</a:t>
            </a:r>
            <a:r>
              <a:rPr lang="en-US" altLang="zh-CN" sz="1200" kern="1200" dirty="0" smtClean="0">
                <a:solidFill>
                  <a:schemeClr val="tx1"/>
                </a:solidFill>
                <a:effectLst/>
                <a:latin typeface="Arial" charset="0"/>
                <a:ea typeface="宋体" charset="-122"/>
                <a:cs typeface="+mn-cs"/>
              </a:rPr>
              <a:t> against PD-L1. We catch the wave and accumulate extensive experience in identifying therapeutic antibody leads against those targets. </a:t>
            </a:r>
            <a:endParaRPr lang="zh-CN" altLang="zh-CN" sz="1200" kern="1200" dirty="0">
              <a:solidFill>
                <a:schemeClr val="tx1"/>
              </a:solidFill>
              <a:effectLst/>
              <a:latin typeface="Arial" charset="0"/>
              <a:ea typeface="宋体" charset="-122"/>
              <a:cs typeface="+mn-cs"/>
            </a:endParaRPr>
          </a:p>
        </p:txBody>
      </p:sp>
      <p:sp>
        <p:nvSpPr>
          <p:cNvPr id="4" name="页眉占位符 3"/>
          <p:cNvSpPr>
            <a:spLocks noGrp="1"/>
          </p:cNvSpPr>
          <p:nvPr>
            <p:ph type="hdr" sz="quarter" idx="10"/>
          </p:nvPr>
        </p:nvSpPr>
        <p:spPr/>
        <p:txBody>
          <a:bodyPr/>
          <a:lstStyle/>
          <a:p>
            <a:pPr>
              <a:defRPr/>
            </a:pPr>
            <a:r>
              <a:rPr lang="en-US" altLang="zh-CN" smtClean="0"/>
              <a:t>kkkkk</a:t>
            </a:r>
            <a:endParaRPr lang="zh-CN" altLang="en-US"/>
          </a:p>
        </p:txBody>
      </p:sp>
      <p:sp>
        <p:nvSpPr>
          <p:cNvPr id="5" name="灯片编号占位符 4"/>
          <p:cNvSpPr>
            <a:spLocks noGrp="1"/>
          </p:cNvSpPr>
          <p:nvPr>
            <p:ph type="sldNum" sz="quarter" idx="11"/>
          </p:nvPr>
        </p:nvSpPr>
        <p:spPr/>
        <p:txBody>
          <a:bodyPr/>
          <a:lstStyle/>
          <a:p>
            <a:pPr>
              <a:defRPr/>
            </a:pPr>
            <a:fld id="{CBB27E74-DEC4-42BE-B443-F8EDB4992E32}" type="slidenum">
              <a:rPr lang="zh-CN" altLang="en-US" smtClean="0"/>
              <a:pPr>
                <a:defRPr/>
              </a:pPr>
              <a:t>21</a:t>
            </a:fld>
            <a:endParaRPr lang="en-US" altLang="zh-CN"/>
          </a:p>
        </p:txBody>
      </p:sp>
    </p:spTree>
    <p:extLst>
      <p:ext uri="{BB962C8B-B14F-4D97-AF65-F5344CB8AC3E}">
        <p14:creationId xmlns:p14="http://schemas.microsoft.com/office/powerpoint/2010/main" val="14380723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标题幻灯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标题 1"/>
          <p:cNvSpPr>
            <a:spLocks noGrp="1"/>
          </p:cNvSpPr>
          <p:nvPr>
            <p:ph type="ctrTitle" hasCustomPrompt="1"/>
          </p:nvPr>
        </p:nvSpPr>
        <p:spPr>
          <a:xfrm>
            <a:off x="736628" y="1828786"/>
            <a:ext cx="7772400" cy="1019190"/>
          </a:xfrm>
          <a:prstGeom prst="rect">
            <a:avLst/>
          </a:prstGeom>
        </p:spPr>
        <p:txBody>
          <a:bodyPr/>
          <a:lstStyle>
            <a:lvl1pPr algn="ctr">
              <a:defRPr sz="4400" b="0" i="0">
                <a:solidFill>
                  <a:schemeClr val="bg1"/>
                </a:solidFill>
                <a:latin typeface="Calibri" pitchFamily="34" charset="0"/>
                <a:cs typeface="Arial" pitchFamily="34" charset="0"/>
              </a:defRPr>
            </a:lvl1pPr>
          </a:lstStyle>
          <a:p>
            <a:pPr>
              <a:lnSpc>
                <a:spcPct val="150000"/>
              </a:lnSpc>
            </a:pPr>
            <a:r>
              <a:rPr lang="en-US" altLang="zh-CN" sz="4000" b="1" baseline="0" dirty="0" smtClean="0">
                <a:solidFill>
                  <a:schemeClr val="bg1"/>
                </a:solidFill>
              </a:rPr>
              <a:t>Title:</a:t>
            </a:r>
            <a:endParaRPr lang="en-US" altLang="zh-CN" sz="4000" b="1" baseline="0" dirty="0">
              <a:solidFill>
                <a:schemeClr val="bg1"/>
              </a:solidFill>
            </a:endParaRPr>
          </a:p>
        </p:txBody>
      </p:sp>
      <p:sp>
        <p:nvSpPr>
          <p:cNvPr id="5" name="副标题 2"/>
          <p:cNvSpPr>
            <a:spLocks noGrp="1"/>
          </p:cNvSpPr>
          <p:nvPr>
            <p:ph type="subTitle" idx="1" hasCustomPrompt="1"/>
          </p:nvPr>
        </p:nvSpPr>
        <p:spPr>
          <a:xfrm>
            <a:off x="1425576" y="2979725"/>
            <a:ext cx="6400800" cy="1752600"/>
          </a:xfrm>
          <a:prstGeom prst="rect">
            <a:avLst/>
          </a:prstGeom>
        </p:spPr>
        <p:txBody>
          <a:bodyPr>
            <a:normAutofit/>
          </a:bodyPr>
          <a:lstStyle>
            <a:lvl1pPr marL="0" indent="0" algn="ctr">
              <a:lnSpc>
                <a:spcPct val="100000"/>
              </a:lnSpc>
              <a:spcBef>
                <a:spcPts val="0"/>
              </a:spcBef>
              <a:buNone/>
              <a:defRPr sz="3200" b="0">
                <a:solidFill>
                  <a:schemeClr val="bg1"/>
                </a:solidFill>
                <a:latin typeface="Calibri"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nSpc>
                <a:spcPct val="150000"/>
              </a:lnSpc>
            </a:pPr>
            <a:r>
              <a:rPr lang="en-US" altLang="zh-CN" sz="2000" b="1" baseline="0" dirty="0" smtClean="0">
                <a:solidFill>
                  <a:schemeClr val="bg1"/>
                </a:solidFill>
              </a:rPr>
              <a:t>Presenter:</a:t>
            </a:r>
          </a:p>
          <a:p>
            <a:pPr>
              <a:lnSpc>
                <a:spcPct val="150000"/>
              </a:lnSpc>
            </a:pPr>
            <a:r>
              <a:rPr lang="en-US" altLang="zh-CN" sz="2000" b="1" baseline="0" dirty="0" smtClean="0">
                <a:solidFill>
                  <a:schemeClr val="bg1"/>
                </a:solidFill>
              </a:rPr>
              <a:t>Date:</a:t>
            </a:r>
            <a:endParaRPr lang="en-US" altLang="zh-CN" sz="2000" b="1" baseline="0" dirty="0">
              <a:solidFill>
                <a:schemeClr val="bg1"/>
              </a:solidFill>
            </a:endParaRPr>
          </a:p>
        </p:txBody>
      </p:sp>
    </p:spTree>
    <p:extLst>
      <p:ext uri="{BB962C8B-B14F-4D97-AF65-F5344CB8AC3E}">
        <p14:creationId xmlns:p14="http://schemas.microsoft.com/office/powerpoint/2010/main" val="2092631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304800" y="1190624"/>
            <a:ext cx="8610600" cy="4943475"/>
          </a:xfrm>
          <a:prstGeom prst="rect">
            <a:avLst/>
          </a:prstGeom>
        </p:spPr>
        <p:txBody>
          <a:bodyPr/>
          <a:lstStyle>
            <a:lvl1pPr>
              <a:buSzPct val="70000"/>
              <a:buFont typeface="Wingdings" pitchFamily="2" charset="2"/>
              <a:buChar char="u"/>
              <a:defRPr>
                <a:solidFill>
                  <a:srgbClr val="091E77"/>
                </a:solidFill>
              </a:defRPr>
            </a:lvl1pPr>
            <a:lvl2pPr>
              <a:buSzPct val="100000"/>
              <a:buFont typeface="Arial" pitchFamily="34" charset="0"/>
              <a:buChar char="•"/>
              <a:defRPr>
                <a:solidFill>
                  <a:srgbClr val="091E77"/>
                </a:solidFill>
              </a:defRPr>
            </a:lvl2pPr>
            <a:lvl3pPr>
              <a:buFont typeface="Arial" pitchFamily="34" charset="0"/>
              <a:buChar char="•"/>
              <a:defRPr>
                <a:solidFill>
                  <a:srgbClr val="091E77"/>
                </a:solidFill>
              </a:defRPr>
            </a:lvl3pPr>
            <a:lvl4pPr>
              <a:buFont typeface="Arial" pitchFamily="34" charset="0"/>
              <a:buChar char="•"/>
              <a:defRPr>
                <a:solidFill>
                  <a:srgbClr val="091E77"/>
                </a:solidFill>
              </a:defRPr>
            </a:lvl4pPr>
            <a:lvl5pPr>
              <a:buFont typeface="Arial" pitchFamily="34" charset="0"/>
              <a:buChar char="•"/>
              <a:defRPr>
                <a:solidFill>
                  <a:srgbClr val="091E77"/>
                </a:solidFill>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Rectangle 4"/>
          <p:cNvSpPr>
            <a:spLocks noGrp="1" noChangeArrowheads="1"/>
          </p:cNvSpPr>
          <p:nvPr>
            <p:ph type="sldNum" sz="quarter" idx="10"/>
          </p:nvPr>
        </p:nvSpPr>
        <p:spPr>
          <a:xfrm>
            <a:off x="8526463" y="6378575"/>
            <a:ext cx="369887" cy="274638"/>
          </a:xfrm>
          <a:ln/>
        </p:spPr>
        <p:txBody>
          <a:bodyPr/>
          <a:lstStyle>
            <a:lvl1pPr>
              <a:defRPr/>
            </a:lvl1pPr>
          </a:lstStyle>
          <a:p>
            <a:pPr>
              <a:defRPr/>
            </a:pPr>
            <a:fld id="{A97DC666-0BA8-416C-A623-88DD2BB220A8}" type="slidenum">
              <a:rPr lang="x-none" altLang="zh-CN"/>
              <a:pPr>
                <a:defRPr/>
              </a:pPr>
              <a:t>‹#›</a:t>
            </a:fld>
            <a:endParaRPr lang="en-US" altLang="zh-CN" dirty="0">
              <a:cs typeface="Tahoma" pitchFamily="34" charset="0"/>
            </a:endParaRPr>
          </a:p>
        </p:txBody>
      </p:sp>
      <p:sp>
        <p:nvSpPr>
          <p:cNvPr id="5" name="标题 6"/>
          <p:cNvSpPr>
            <a:spLocks noGrp="1"/>
          </p:cNvSpPr>
          <p:nvPr>
            <p:ph type="title" hasCustomPrompt="1"/>
          </p:nvPr>
        </p:nvSpPr>
        <p:spPr>
          <a:xfrm>
            <a:off x="361949" y="222250"/>
            <a:ext cx="6229351" cy="428625"/>
          </a:xfrm>
          <a:prstGeom prst="rect">
            <a:avLst/>
          </a:prstGeom>
        </p:spPr>
        <p:txBody>
          <a:bodyPr/>
          <a:lstStyle>
            <a:lvl1pPr algn="l">
              <a:defRPr sz="3000">
                <a:solidFill>
                  <a:srgbClr val="014099"/>
                </a:solidFill>
              </a:defRPr>
            </a:lvl1pPr>
          </a:lstStyle>
          <a:p>
            <a:r>
              <a:rPr lang="en-US" altLang="zh-CN" dirty="0" smtClean="0"/>
              <a:t>Presentation Overview</a:t>
            </a:r>
            <a:endParaRPr lang="zh-CN" altLang="en-US" dirty="0"/>
          </a:p>
        </p:txBody>
      </p:sp>
    </p:spTree>
    <p:extLst>
      <p:ext uri="{BB962C8B-B14F-4D97-AF65-F5344CB8AC3E}">
        <p14:creationId xmlns:p14="http://schemas.microsoft.com/office/powerpoint/2010/main" val="3133083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标题">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8526463" y="6378575"/>
            <a:ext cx="369887" cy="274638"/>
          </a:xfrm>
          <a:ln/>
        </p:spPr>
        <p:txBody>
          <a:bodyPr/>
          <a:lstStyle>
            <a:lvl1pPr>
              <a:defRPr/>
            </a:lvl1pPr>
          </a:lstStyle>
          <a:p>
            <a:pPr>
              <a:defRPr/>
            </a:pPr>
            <a:fld id="{A97DC666-0BA8-416C-A623-88DD2BB220A8}" type="slidenum">
              <a:rPr lang="x-none" altLang="zh-CN"/>
              <a:pPr>
                <a:defRPr/>
              </a:pPr>
              <a:t>‹#›</a:t>
            </a:fld>
            <a:endParaRPr lang="en-US" altLang="zh-CN" dirty="0">
              <a:cs typeface="Tahoma" pitchFamily="34" charset="0"/>
            </a:endParaRPr>
          </a:p>
        </p:txBody>
      </p:sp>
      <p:sp>
        <p:nvSpPr>
          <p:cNvPr id="5" name="标题 6"/>
          <p:cNvSpPr>
            <a:spLocks noGrp="1"/>
          </p:cNvSpPr>
          <p:nvPr>
            <p:ph type="title" hasCustomPrompt="1"/>
          </p:nvPr>
        </p:nvSpPr>
        <p:spPr>
          <a:xfrm>
            <a:off x="361949" y="222250"/>
            <a:ext cx="6229351" cy="428625"/>
          </a:xfrm>
          <a:prstGeom prst="rect">
            <a:avLst/>
          </a:prstGeom>
        </p:spPr>
        <p:txBody>
          <a:bodyPr/>
          <a:lstStyle>
            <a:lvl1pPr algn="l">
              <a:defRPr sz="3000">
                <a:solidFill>
                  <a:srgbClr val="014099"/>
                </a:solidFill>
              </a:defRPr>
            </a:lvl1pPr>
          </a:lstStyle>
          <a:p>
            <a:r>
              <a:rPr lang="en-US" altLang="zh-CN" dirty="0" smtClean="0"/>
              <a:t>Presentation Overview</a:t>
            </a:r>
            <a:endParaRPr lang="zh-CN" altLang="en-US" dirty="0"/>
          </a:p>
        </p:txBody>
      </p:sp>
      <p:grpSp>
        <p:nvGrpSpPr>
          <p:cNvPr id="6" name="组合 5"/>
          <p:cNvGrpSpPr/>
          <p:nvPr userDrawn="1"/>
        </p:nvGrpSpPr>
        <p:grpSpPr>
          <a:xfrm>
            <a:off x="1862120" y="2438390"/>
            <a:ext cx="500065" cy="553998"/>
            <a:chOff x="2428860" y="2190063"/>
            <a:chExt cx="500065" cy="553998"/>
          </a:xfrm>
        </p:grpSpPr>
        <p:pic>
          <p:nvPicPr>
            <p:cNvPr id="7"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8" name="矩形 7"/>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1</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9" name="组合 8"/>
          <p:cNvGrpSpPr/>
          <p:nvPr userDrawn="1"/>
        </p:nvGrpSpPr>
        <p:grpSpPr>
          <a:xfrm>
            <a:off x="1862120" y="3352795"/>
            <a:ext cx="500065" cy="553998"/>
            <a:chOff x="2428860" y="2190063"/>
            <a:chExt cx="500065" cy="553998"/>
          </a:xfrm>
        </p:grpSpPr>
        <p:pic>
          <p:nvPicPr>
            <p:cNvPr id="10"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1" name="矩形 10"/>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2</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12" name="组合 11"/>
          <p:cNvGrpSpPr/>
          <p:nvPr userDrawn="1"/>
        </p:nvGrpSpPr>
        <p:grpSpPr>
          <a:xfrm>
            <a:off x="1862121" y="4267200"/>
            <a:ext cx="500065" cy="553998"/>
            <a:chOff x="2428860" y="2190063"/>
            <a:chExt cx="500065" cy="553998"/>
          </a:xfrm>
        </p:grpSpPr>
        <p:pic>
          <p:nvPicPr>
            <p:cNvPr id="13"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4" name="矩形 13"/>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3</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18" name="直接连接符 17"/>
          <p:cNvCxnSpPr/>
          <p:nvPr userDrawn="1"/>
        </p:nvCxnSpPr>
        <p:spPr>
          <a:xfrm>
            <a:off x="2505062" y="293686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userDrawn="1"/>
        </p:nvCxnSpPr>
        <p:spPr>
          <a:xfrm>
            <a:off x="2505062" y="3851273"/>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a:off x="2505062" y="476567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8" name="内容占位符 2"/>
          <p:cNvSpPr>
            <a:spLocks noGrp="1"/>
          </p:cNvSpPr>
          <p:nvPr>
            <p:ph idx="1" hasCustomPrompt="1"/>
          </p:nvPr>
        </p:nvSpPr>
        <p:spPr>
          <a:xfrm>
            <a:off x="2505062" y="2111330"/>
            <a:ext cx="5905500" cy="3228976"/>
          </a:xfrm>
          <a:prstGeom prst="rect">
            <a:avLst/>
          </a:prstGeom>
        </p:spPr>
        <p:txBody>
          <a:bodyPr/>
          <a:lstStyle>
            <a:lvl1pPr marL="0" marR="0" indent="0" algn="l" defTabSz="914400" rtl="0" eaLnBrk="0" fontAlgn="base" latinLnBrk="0" hangingPunct="0">
              <a:lnSpc>
                <a:spcPct val="150000"/>
              </a:lnSpc>
              <a:spcBef>
                <a:spcPts val="0"/>
              </a:spcBef>
              <a:spcAft>
                <a:spcPct val="0"/>
              </a:spcAft>
              <a:buClr>
                <a:srgbClr val="003399"/>
              </a:buClr>
              <a:buSzPct val="70000"/>
              <a:buFont typeface="Wingdings" pitchFamily="2" charset="2"/>
              <a:buNone/>
              <a:tabLst/>
              <a:defRPr sz="4000">
                <a:solidFill>
                  <a:srgbClr val="091E77"/>
                </a:solidFill>
              </a:defRPr>
            </a:lvl1pPr>
            <a:lvl2pPr>
              <a:buSzPct val="100000"/>
              <a:buFont typeface="Arial" pitchFamily="34" charset="0"/>
              <a:buChar char="•"/>
              <a:defRPr>
                <a:solidFill>
                  <a:srgbClr val="091E77"/>
                </a:solidFill>
              </a:defRPr>
            </a:lvl2pPr>
            <a:lvl3pPr>
              <a:buFont typeface="Arial" pitchFamily="34" charset="0"/>
              <a:buChar char="•"/>
              <a:defRPr>
                <a:solidFill>
                  <a:srgbClr val="091E77"/>
                </a:solidFill>
              </a:defRPr>
            </a:lvl3pPr>
            <a:lvl4pPr>
              <a:buFont typeface="Arial" pitchFamily="34" charset="0"/>
              <a:buChar char="•"/>
              <a:defRPr>
                <a:solidFill>
                  <a:srgbClr val="091E77"/>
                </a:solidFill>
              </a:defRPr>
            </a:lvl4pPr>
            <a:lvl5pPr>
              <a:buFont typeface="Arial" pitchFamily="34" charset="0"/>
              <a:buChar char="•"/>
              <a:defRPr>
                <a:solidFill>
                  <a:srgbClr val="091E77"/>
                </a:solidFill>
              </a:defRPr>
            </a:lvl5pPr>
          </a:lstStyle>
          <a:p>
            <a:pPr lvl="0"/>
            <a:r>
              <a:rPr lang="en-US" altLang="zh-CN" dirty="0" smtClean="0"/>
              <a:t>Title</a:t>
            </a:r>
            <a:endParaRPr lang="en-US" altLang="zh-CN" dirty="0"/>
          </a:p>
          <a:p>
            <a:pPr lvl="0"/>
            <a:r>
              <a:rPr lang="en-US" altLang="zh-CN" dirty="0" smtClean="0"/>
              <a:t>Title</a:t>
            </a:r>
          </a:p>
          <a:p>
            <a:pPr lvl="0"/>
            <a:r>
              <a:rPr lang="en-US" altLang="zh-CN" dirty="0" smtClean="0"/>
              <a:t>Title</a:t>
            </a:r>
          </a:p>
        </p:txBody>
      </p:sp>
    </p:spTree>
    <p:extLst>
      <p:ext uri="{BB962C8B-B14F-4D97-AF65-F5344CB8AC3E}">
        <p14:creationId xmlns:p14="http://schemas.microsoft.com/office/powerpoint/2010/main" val="1943321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标题">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8526463" y="6378575"/>
            <a:ext cx="369887" cy="274638"/>
          </a:xfrm>
          <a:ln/>
        </p:spPr>
        <p:txBody>
          <a:bodyPr/>
          <a:lstStyle>
            <a:lvl1pPr>
              <a:defRPr/>
            </a:lvl1pPr>
          </a:lstStyle>
          <a:p>
            <a:pPr>
              <a:defRPr/>
            </a:pPr>
            <a:fld id="{A97DC666-0BA8-416C-A623-88DD2BB220A8}" type="slidenum">
              <a:rPr lang="x-none" altLang="zh-CN"/>
              <a:pPr>
                <a:defRPr/>
              </a:pPr>
              <a:t>‹#›</a:t>
            </a:fld>
            <a:endParaRPr lang="en-US" altLang="zh-CN" dirty="0">
              <a:cs typeface="Tahoma" pitchFamily="34" charset="0"/>
            </a:endParaRPr>
          </a:p>
        </p:txBody>
      </p:sp>
      <p:grpSp>
        <p:nvGrpSpPr>
          <p:cNvPr id="2" name="组合 5"/>
          <p:cNvGrpSpPr/>
          <p:nvPr userDrawn="1"/>
        </p:nvGrpSpPr>
        <p:grpSpPr>
          <a:xfrm>
            <a:off x="1862120" y="2152640"/>
            <a:ext cx="500065" cy="553998"/>
            <a:chOff x="2428860" y="2190063"/>
            <a:chExt cx="500065" cy="553998"/>
          </a:xfrm>
        </p:grpSpPr>
        <p:pic>
          <p:nvPicPr>
            <p:cNvPr id="7"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8" name="矩形 7"/>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1</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3" name="组合 8"/>
          <p:cNvGrpSpPr/>
          <p:nvPr userDrawn="1"/>
        </p:nvGrpSpPr>
        <p:grpSpPr>
          <a:xfrm>
            <a:off x="1862120" y="2962270"/>
            <a:ext cx="500065" cy="553998"/>
            <a:chOff x="2428860" y="2190063"/>
            <a:chExt cx="500065" cy="553998"/>
          </a:xfrm>
        </p:grpSpPr>
        <p:pic>
          <p:nvPicPr>
            <p:cNvPr id="10"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1" name="矩形 10"/>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2</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6" name="组合 11"/>
          <p:cNvGrpSpPr/>
          <p:nvPr userDrawn="1"/>
        </p:nvGrpSpPr>
        <p:grpSpPr>
          <a:xfrm>
            <a:off x="1862121" y="3771900"/>
            <a:ext cx="500065" cy="553998"/>
            <a:chOff x="2428860" y="2190063"/>
            <a:chExt cx="500065" cy="553998"/>
          </a:xfrm>
        </p:grpSpPr>
        <p:pic>
          <p:nvPicPr>
            <p:cNvPr id="13"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4" name="矩形 13"/>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3</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9" name="组合 14"/>
          <p:cNvGrpSpPr/>
          <p:nvPr userDrawn="1"/>
        </p:nvGrpSpPr>
        <p:grpSpPr>
          <a:xfrm>
            <a:off x="1862120" y="4581530"/>
            <a:ext cx="500065" cy="553998"/>
            <a:chOff x="2428860" y="2190063"/>
            <a:chExt cx="500065" cy="553998"/>
          </a:xfrm>
        </p:grpSpPr>
        <p:pic>
          <p:nvPicPr>
            <p:cNvPr id="16"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7" name="矩形 16"/>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4</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18" name="直接连接符 17"/>
          <p:cNvCxnSpPr/>
          <p:nvPr userDrawn="1"/>
        </p:nvCxnSpPr>
        <p:spPr>
          <a:xfrm>
            <a:off x="2505062" y="265111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userDrawn="1"/>
        </p:nvCxnSpPr>
        <p:spPr>
          <a:xfrm>
            <a:off x="2505062" y="346074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a:off x="2505062" y="427037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userDrawn="1"/>
        </p:nvCxnSpPr>
        <p:spPr>
          <a:xfrm>
            <a:off x="2505062" y="508000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标题 6"/>
          <p:cNvSpPr>
            <a:spLocks noGrp="1"/>
          </p:cNvSpPr>
          <p:nvPr>
            <p:ph type="title" hasCustomPrompt="1"/>
          </p:nvPr>
        </p:nvSpPr>
        <p:spPr>
          <a:xfrm>
            <a:off x="361949" y="222250"/>
            <a:ext cx="6229351" cy="428625"/>
          </a:xfrm>
          <a:prstGeom prst="rect">
            <a:avLst/>
          </a:prstGeom>
        </p:spPr>
        <p:txBody>
          <a:bodyPr/>
          <a:lstStyle>
            <a:lvl1pPr algn="l">
              <a:defRPr sz="3000">
                <a:solidFill>
                  <a:srgbClr val="014099"/>
                </a:solidFill>
              </a:defRPr>
            </a:lvl1pPr>
          </a:lstStyle>
          <a:p>
            <a:r>
              <a:rPr lang="en-US" altLang="zh-CN" dirty="0" smtClean="0"/>
              <a:t>Presentation Overview</a:t>
            </a:r>
            <a:endParaRPr lang="zh-CN" altLang="en-US" dirty="0"/>
          </a:p>
        </p:txBody>
      </p:sp>
      <p:sp>
        <p:nvSpPr>
          <p:cNvPr id="24" name="内容占位符 2"/>
          <p:cNvSpPr>
            <a:spLocks noGrp="1"/>
          </p:cNvSpPr>
          <p:nvPr>
            <p:ph idx="1" hasCustomPrompt="1"/>
          </p:nvPr>
        </p:nvSpPr>
        <p:spPr>
          <a:xfrm>
            <a:off x="2505062" y="1911304"/>
            <a:ext cx="5905500" cy="4013245"/>
          </a:xfrm>
          <a:prstGeom prst="rect">
            <a:avLst/>
          </a:prstGeom>
        </p:spPr>
        <p:txBody>
          <a:bodyPr/>
          <a:lstStyle>
            <a:lvl1pPr marL="0" marR="0" indent="0" algn="l" defTabSz="914400" rtl="0" eaLnBrk="0" fontAlgn="base" latinLnBrk="0" hangingPunct="0">
              <a:lnSpc>
                <a:spcPts val="6400"/>
              </a:lnSpc>
              <a:spcBef>
                <a:spcPts val="0"/>
              </a:spcBef>
              <a:spcAft>
                <a:spcPct val="0"/>
              </a:spcAft>
              <a:buClr>
                <a:srgbClr val="003399"/>
              </a:buClr>
              <a:buSzPct val="70000"/>
              <a:buFont typeface="Wingdings" pitchFamily="2" charset="2"/>
              <a:buNone/>
              <a:tabLst/>
              <a:defRPr sz="4000">
                <a:solidFill>
                  <a:srgbClr val="091E77"/>
                </a:solidFill>
              </a:defRPr>
            </a:lvl1pPr>
            <a:lvl2pPr>
              <a:buSzPct val="100000"/>
              <a:buFont typeface="Arial" pitchFamily="34" charset="0"/>
              <a:buChar char="•"/>
              <a:defRPr>
                <a:solidFill>
                  <a:srgbClr val="091E77"/>
                </a:solidFill>
              </a:defRPr>
            </a:lvl2pPr>
            <a:lvl3pPr>
              <a:buFont typeface="Arial" pitchFamily="34" charset="0"/>
              <a:buChar char="•"/>
              <a:defRPr>
                <a:solidFill>
                  <a:srgbClr val="091E77"/>
                </a:solidFill>
              </a:defRPr>
            </a:lvl3pPr>
            <a:lvl4pPr>
              <a:buFont typeface="Arial" pitchFamily="34" charset="0"/>
              <a:buChar char="•"/>
              <a:defRPr>
                <a:solidFill>
                  <a:srgbClr val="091E77"/>
                </a:solidFill>
              </a:defRPr>
            </a:lvl4pPr>
            <a:lvl5pPr>
              <a:buFont typeface="Arial" pitchFamily="34" charset="0"/>
              <a:buChar char="•"/>
              <a:defRPr>
                <a:solidFill>
                  <a:srgbClr val="091E77"/>
                </a:solidFill>
              </a:defRPr>
            </a:lvl5pPr>
          </a:lstStyle>
          <a:p>
            <a:pPr lvl="0"/>
            <a:r>
              <a:rPr lang="en-US" altLang="zh-CN" dirty="0" smtClean="0"/>
              <a:t>Title</a:t>
            </a:r>
            <a:endParaRPr lang="en-US" altLang="zh-CN" dirty="0"/>
          </a:p>
          <a:p>
            <a:pPr lvl="0"/>
            <a:r>
              <a:rPr lang="en-US" altLang="zh-CN" dirty="0" smtClean="0"/>
              <a:t>Title</a:t>
            </a:r>
          </a:p>
          <a:p>
            <a:pPr lvl="0"/>
            <a:r>
              <a:rPr lang="en-US" altLang="zh-CN" dirty="0" smtClean="0"/>
              <a:t>Title</a:t>
            </a:r>
          </a:p>
          <a:p>
            <a:pPr lvl="0"/>
            <a:r>
              <a:rPr lang="en-US" altLang="zh-CN" dirty="0" smtClean="0"/>
              <a:t>Title</a:t>
            </a:r>
          </a:p>
        </p:txBody>
      </p:sp>
    </p:spTree>
    <p:extLst>
      <p:ext uri="{BB962C8B-B14F-4D97-AF65-F5344CB8AC3E}">
        <p14:creationId xmlns:p14="http://schemas.microsoft.com/office/powerpoint/2010/main" val="3058126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标题">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8526463" y="6378575"/>
            <a:ext cx="369887" cy="274638"/>
          </a:xfrm>
          <a:ln/>
        </p:spPr>
        <p:txBody>
          <a:bodyPr/>
          <a:lstStyle>
            <a:lvl1pPr>
              <a:defRPr/>
            </a:lvl1pPr>
          </a:lstStyle>
          <a:p>
            <a:pPr>
              <a:defRPr/>
            </a:pPr>
            <a:fld id="{A97DC666-0BA8-416C-A623-88DD2BB220A8}" type="slidenum">
              <a:rPr lang="x-none" altLang="zh-CN"/>
              <a:pPr>
                <a:defRPr/>
              </a:pPr>
              <a:t>‹#›</a:t>
            </a:fld>
            <a:endParaRPr lang="en-US" altLang="zh-CN" dirty="0">
              <a:cs typeface="Tahoma" pitchFamily="34" charset="0"/>
            </a:endParaRPr>
          </a:p>
        </p:txBody>
      </p:sp>
      <p:grpSp>
        <p:nvGrpSpPr>
          <p:cNvPr id="2" name="组合 5"/>
          <p:cNvGrpSpPr/>
          <p:nvPr userDrawn="1"/>
        </p:nvGrpSpPr>
        <p:grpSpPr>
          <a:xfrm>
            <a:off x="1862120" y="2000240"/>
            <a:ext cx="500065" cy="553998"/>
            <a:chOff x="2428860" y="2190063"/>
            <a:chExt cx="500065" cy="553998"/>
          </a:xfrm>
        </p:grpSpPr>
        <p:pic>
          <p:nvPicPr>
            <p:cNvPr id="7"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8" name="矩形 7"/>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1</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3" name="组合 8"/>
          <p:cNvGrpSpPr/>
          <p:nvPr userDrawn="1"/>
        </p:nvGrpSpPr>
        <p:grpSpPr>
          <a:xfrm>
            <a:off x="1862120" y="2714620"/>
            <a:ext cx="500065" cy="553998"/>
            <a:chOff x="2428860" y="2190063"/>
            <a:chExt cx="500065" cy="553998"/>
          </a:xfrm>
        </p:grpSpPr>
        <p:pic>
          <p:nvPicPr>
            <p:cNvPr id="10"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1" name="矩形 10"/>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2</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6" name="组合 11"/>
          <p:cNvGrpSpPr/>
          <p:nvPr userDrawn="1"/>
        </p:nvGrpSpPr>
        <p:grpSpPr>
          <a:xfrm>
            <a:off x="1862121" y="3429000"/>
            <a:ext cx="500065" cy="553998"/>
            <a:chOff x="2428860" y="2190063"/>
            <a:chExt cx="500065" cy="553998"/>
          </a:xfrm>
        </p:grpSpPr>
        <p:pic>
          <p:nvPicPr>
            <p:cNvPr id="13"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4" name="矩形 13"/>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3</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9" name="组合 14"/>
          <p:cNvGrpSpPr/>
          <p:nvPr userDrawn="1"/>
        </p:nvGrpSpPr>
        <p:grpSpPr>
          <a:xfrm>
            <a:off x="1862120" y="4143380"/>
            <a:ext cx="500065" cy="553998"/>
            <a:chOff x="2428860" y="2190063"/>
            <a:chExt cx="500065" cy="553998"/>
          </a:xfrm>
        </p:grpSpPr>
        <p:pic>
          <p:nvPicPr>
            <p:cNvPr id="16"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7" name="矩形 16"/>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4</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18" name="直接连接符 17"/>
          <p:cNvCxnSpPr/>
          <p:nvPr userDrawn="1"/>
        </p:nvCxnSpPr>
        <p:spPr>
          <a:xfrm>
            <a:off x="2505062" y="249871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userDrawn="1"/>
        </p:nvCxnSpPr>
        <p:spPr>
          <a:xfrm>
            <a:off x="2505062" y="321309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a:off x="2505062" y="392747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userDrawn="1"/>
        </p:nvCxnSpPr>
        <p:spPr>
          <a:xfrm>
            <a:off x="2505062" y="464185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2" name="组合 21"/>
          <p:cNvGrpSpPr/>
          <p:nvPr userDrawn="1"/>
        </p:nvGrpSpPr>
        <p:grpSpPr>
          <a:xfrm>
            <a:off x="1862120" y="4857760"/>
            <a:ext cx="500065" cy="553998"/>
            <a:chOff x="2428860" y="2190063"/>
            <a:chExt cx="500065" cy="553998"/>
          </a:xfrm>
        </p:grpSpPr>
        <p:pic>
          <p:nvPicPr>
            <p:cNvPr id="23"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24" name="矩形 23"/>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5</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25" name="直接连接符 24"/>
          <p:cNvCxnSpPr/>
          <p:nvPr userDrawn="1"/>
        </p:nvCxnSpPr>
        <p:spPr>
          <a:xfrm>
            <a:off x="2505062" y="535623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标题 6"/>
          <p:cNvSpPr>
            <a:spLocks noGrp="1"/>
          </p:cNvSpPr>
          <p:nvPr>
            <p:ph type="title" hasCustomPrompt="1"/>
          </p:nvPr>
        </p:nvSpPr>
        <p:spPr>
          <a:xfrm>
            <a:off x="361949" y="222250"/>
            <a:ext cx="6229351" cy="428625"/>
          </a:xfrm>
          <a:prstGeom prst="rect">
            <a:avLst/>
          </a:prstGeom>
        </p:spPr>
        <p:txBody>
          <a:bodyPr/>
          <a:lstStyle>
            <a:lvl1pPr algn="l">
              <a:defRPr sz="3000">
                <a:solidFill>
                  <a:srgbClr val="014099"/>
                </a:solidFill>
              </a:defRPr>
            </a:lvl1pPr>
          </a:lstStyle>
          <a:p>
            <a:r>
              <a:rPr lang="en-US" altLang="zh-CN" dirty="0" smtClean="0"/>
              <a:t>Presentation Overview</a:t>
            </a:r>
            <a:endParaRPr lang="zh-CN" altLang="en-US" dirty="0"/>
          </a:p>
        </p:txBody>
      </p:sp>
      <p:sp>
        <p:nvSpPr>
          <p:cNvPr id="27" name="内容占位符 2"/>
          <p:cNvSpPr>
            <a:spLocks noGrp="1"/>
          </p:cNvSpPr>
          <p:nvPr>
            <p:ph idx="1" hasCustomPrompt="1"/>
          </p:nvPr>
        </p:nvSpPr>
        <p:spPr>
          <a:xfrm>
            <a:off x="2505062" y="1844629"/>
            <a:ext cx="5905500" cy="4013245"/>
          </a:xfrm>
          <a:prstGeom prst="rect">
            <a:avLst/>
          </a:prstGeom>
        </p:spPr>
        <p:txBody>
          <a:bodyPr/>
          <a:lstStyle>
            <a:lvl1pPr marL="0" marR="0" indent="0" algn="l" defTabSz="914400" rtl="0" eaLnBrk="0" fontAlgn="base" latinLnBrk="0" hangingPunct="0">
              <a:lnSpc>
                <a:spcPts val="5600"/>
              </a:lnSpc>
              <a:spcBef>
                <a:spcPts val="0"/>
              </a:spcBef>
              <a:spcAft>
                <a:spcPct val="0"/>
              </a:spcAft>
              <a:buClr>
                <a:srgbClr val="003399"/>
              </a:buClr>
              <a:buSzPct val="70000"/>
              <a:buFont typeface="Wingdings" pitchFamily="2" charset="2"/>
              <a:buNone/>
              <a:tabLst/>
              <a:defRPr sz="3800">
                <a:solidFill>
                  <a:srgbClr val="091E77"/>
                </a:solidFill>
              </a:defRPr>
            </a:lvl1pPr>
            <a:lvl2pPr>
              <a:buSzPct val="100000"/>
              <a:buFont typeface="Arial" pitchFamily="34" charset="0"/>
              <a:buChar char="•"/>
              <a:defRPr>
                <a:solidFill>
                  <a:srgbClr val="091E77"/>
                </a:solidFill>
              </a:defRPr>
            </a:lvl2pPr>
            <a:lvl3pPr>
              <a:buFont typeface="Arial" pitchFamily="34" charset="0"/>
              <a:buChar char="•"/>
              <a:defRPr>
                <a:solidFill>
                  <a:srgbClr val="091E77"/>
                </a:solidFill>
              </a:defRPr>
            </a:lvl3pPr>
            <a:lvl4pPr>
              <a:buFont typeface="Arial" pitchFamily="34" charset="0"/>
              <a:buChar char="•"/>
              <a:defRPr>
                <a:solidFill>
                  <a:srgbClr val="091E77"/>
                </a:solidFill>
              </a:defRPr>
            </a:lvl4pPr>
            <a:lvl5pPr>
              <a:buFont typeface="Arial" pitchFamily="34" charset="0"/>
              <a:buChar char="•"/>
              <a:defRPr>
                <a:solidFill>
                  <a:srgbClr val="091E77"/>
                </a:solidFill>
              </a:defRPr>
            </a:lvl5pPr>
          </a:lstStyle>
          <a:p>
            <a:pPr lvl="0"/>
            <a:r>
              <a:rPr lang="en-US" altLang="zh-CN" dirty="0" smtClean="0"/>
              <a:t>Title</a:t>
            </a:r>
            <a:endParaRPr lang="en-US" altLang="zh-CN" dirty="0"/>
          </a:p>
          <a:p>
            <a:pPr lvl="0"/>
            <a:r>
              <a:rPr lang="en-US" altLang="zh-CN" dirty="0" smtClean="0"/>
              <a:t>Title</a:t>
            </a:r>
          </a:p>
          <a:p>
            <a:pPr lvl="0"/>
            <a:r>
              <a:rPr lang="en-US" altLang="zh-CN" dirty="0" smtClean="0"/>
              <a:t>Title</a:t>
            </a:r>
          </a:p>
          <a:p>
            <a:pPr lvl="0"/>
            <a:r>
              <a:rPr lang="en-US" altLang="zh-CN" dirty="0" smtClean="0"/>
              <a:t>Title</a:t>
            </a:r>
          </a:p>
          <a:p>
            <a:pPr lvl="0"/>
            <a:r>
              <a:rPr lang="en-US" altLang="zh-CN" dirty="0" smtClean="0"/>
              <a:t>Title</a:t>
            </a:r>
          </a:p>
        </p:txBody>
      </p:sp>
    </p:spTree>
    <p:extLst>
      <p:ext uri="{BB962C8B-B14F-4D97-AF65-F5344CB8AC3E}">
        <p14:creationId xmlns:p14="http://schemas.microsoft.com/office/powerpoint/2010/main" val="2396624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标题">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8526463" y="6378575"/>
            <a:ext cx="369887" cy="274638"/>
          </a:xfrm>
          <a:ln/>
        </p:spPr>
        <p:txBody>
          <a:bodyPr/>
          <a:lstStyle>
            <a:lvl1pPr>
              <a:defRPr/>
            </a:lvl1pPr>
          </a:lstStyle>
          <a:p>
            <a:pPr>
              <a:defRPr/>
            </a:pPr>
            <a:fld id="{A97DC666-0BA8-416C-A623-88DD2BB220A8}" type="slidenum">
              <a:rPr lang="x-none" altLang="zh-CN"/>
              <a:pPr>
                <a:defRPr/>
              </a:pPr>
              <a:t>‹#›</a:t>
            </a:fld>
            <a:endParaRPr lang="en-US" altLang="zh-CN" dirty="0">
              <a:cs typeface="Tahoma" pitchFamily="34" charset="0"/>
            </a:endParaRPr>
          </a:p>
        </p:txBody>
      </p:sp>
      <p:grpSp>
        <p:nvGrpSpPr>
          <p:cNvPr id="2" name="组合 5"/>
          <p:cNvGrpSpPr/>
          <p:nvPr userDrawn="1"/>
        </p:nvGrpSpPr>
        <p:grpSpPr>
          <a:xfrm>
            <a:off x="1862120" y="1619240"/>
            <a:ext cx="500065" cy="553998"/>
            <a:chOff x="2428860" y="2190063"/>
            <a:chExt cx="500065" cy="553998"/>
          </a:xfrm>
        </p:grpSpPr>
        <p:pic>
          <p:nvPicPr>
            <p:cNvPr id="7"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8" name="矩形 7"/>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1</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3" name="组合 8"/>
          <p:cNvGrpSpPr/>
          <p:nvPr userDrawn="1"/>
        </p:nvGrpSpPr>
        <p:grpSpPr>
          <a:xfrm>
            <a:off x="1862120" y="2333620"/>
            <a:ext cx="500065" cy="553998"/>
            <a:chOff x="2428860" y="2190063"/>
            <a:chExt cx="500065" cy="553998"/>
          </a:xfrm>
        </p:grpSpPr>
        <p:pic>
          <p:nvPicPr>
            <p:cNvPr id="10"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1" name="矩形 10"/>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2</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6" name="组合 11"/>
          <p:cNvGrpSpPr/>
          <p:nvPr userDrawn="1"/>
        </p:nvGrpSpPr>
        <p:grpSpPr>
          <a:xfrm>
            <a:off x="1862121" y="3048000"/>
            <a:ext cx="500065" cy="553998"/>
            <a:chOff x="2428860" y="2190063"/>
            <a:chExt cx="500065" cy="553998"/>
          </a:xfrm>
        </p:grpSpPr>
        <p:pic>
          <p:nvPicPr>
            <p:cNvPr id="13"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4" name="矩形 13"/>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3</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9" name="组合 14"/>
          <p:cNvGrpSpPr/>
          <p:nvPr userDrawn="1"/>
        </p:nvGrpSpPr>
        <p:grpSpPr>
          <a:xfrm>
            <a:off x="1862120" y="3762380"/>
            <a:ext cx="500065" cy="553998"/>
            <a:chOff x="2428860" y="2190063"/>
            <a:chExt cx="500065" cy="553998"/>
          </a:xfrm>
        </p:grpSpPr>
        <p:pic>
          <p:nvPicPr>
            <p:cNvPr id="16"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7" name="矩形 16"/>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4</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18" name="直接连接符 17"/>
          <p:cNvCxnSpPr/>
          <p:nvPr userDrawn="1"/>
        </p:nvCxnSpPr>
        <p:spPr>
          <a:xfrm>
            <a:off x="2505062" y="211771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userDrawn="1"/>
        </p:nvCxnSpPr>
        <p:spPr>
          <a:xfrm>
            <a:off x="2505062" y="283209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a:off x="2505062" y="354647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userDrawn="1"/>
        </p:nvCxnSpPr>
        <p:spPr>
          <a:xfrm>
            <a:off x="2505062" y="426085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2" name="组合 21"/>
          <p:cNvGrpSpPr/>
          <p:nvPr userDrawn="1"/>
        </p:nvGrpSpPr>
        <p:grpSpPr>
          <a:xfrm>
            <a:off x="1862120" y="4476760"/>
            <a:ext cx="500065" cy="553998"/>
            <a:chOff x="2428860" y="2190063"/>
            <a:chExt cx="500065" cy="553998"/>
          </a:xfrm>
        </p:grpSpPr>
        <p:pic>
          <p:nvPicPr>
            <p:cNvPr id="23"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24" name="矩形 23"/>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5</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25" name="直接连接符 24"/>
          <p:cNvCxnSpPr/>
          <p:nvPr userDrawn="1"/>
        </p:nvCxnSpPr>
        <p:spPr>
          <a:xfrm>
            <a:off x="2505062" y="4975238"/>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0" name="组合 21"/>
          <p:cNvGrpSpPr/>
          <p:nvPr userDrawn="1"/>
        </p:nvGrpSpPr>
        <p:grpSpPr>
          <a:xfrm>
            <a:off x="1862120" y="5183158"/>
            <a:ext cx="500065" cy="529508"/>
            <a:chOff x="2428860" y="2190063"/>
            <a:chExt cx="500065" cy="529508"/>
          </a:xfrm>
        </p:grpSpPr>
        <p:pic>
          <p:nvPicPr>
            <p:cNvPr id="31"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32" name="矩形 31"/>
            <p:cNvSpPr/>
            <p:nvPr/>
          </p:nvSpPr>
          <p:spPr>
            <a:xfrm>
              <a:off x="2536016" y="2190063"/>
              <a:ext cx="285752" cy="40011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6</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33" name="直接连接符 32"/>
          <p:cNvCxnSpPr/>
          <p:nvPr userDrawn="1"/>
        </p:nvCxnSpPr>
        <p:spPr>
          <a:xfrm>
            <a:off x="2505062" y="5681636"/>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8" name="标题 6"/>
          <p:cNvSpPr>
            <a:spLocks noGrp="1"/>
          </p:cNvSpPr>
          <p:nvPr>
            <p:ph type="title" hasCustomPrompt="1"/>
          </p:nvPr>
        </p:nvSpPr>
        <p:spPr>
          <a:xfrm>
            <a:off x="361949" y="222250"/>
            <a:ext cx="6229351" cy="428625"/>
          </a:xfrm>
          <a:prstGeom prst="rect">
            <a:avLst/>
          </a:prstGeom>
        </p:spPr>
        <p:txBody>
          <a:bodyPr/>
          <a:lstStyle>
            <a:lvl1pPr algn="l">
              <a:defRPr sz="3000">
                <a:solidFill>
                  <a:srgbClr val="014099"/>
                </a:solidFill>
              </a:defRPr>
            </a:lvl1pPr>
          </a:lstStyle>
          <a:p>
            <a:r>
              <a:rPr lang="en-US" altLang="zh-CN" dirty="0" smtClean="0"/>
              <a:t>Presentation Overview</a:t>
            </a:r>
            <a:endParaRPr lang="zh-CN" altLang="en-US" dirty="0"/>
          </a:p>
        </p:txBody>
      </p:sp>
      <p:sp>
        <p:nvSpPr>
          <p:cNvPr id="34" name="内容占位符 2"/>
          <p:cNvSpPr>
            <a:spLocks noGrp="1"/>
          </p:cNvSpPr>
          <p:nvPr>
            <p:ph idx="1" hasCustomPrompt="1"/>
          </p:nvPr>
        </p:nvSpPr>
        <p:spPr>
          <a:xfrm>
            <a:off x="2505062" y="1438265"/>
            <a:ext cx="5905500" cy="4543435"/>
          </a:xfrm>
          <a:prstGeom prst="rect">
            <a:avLst/>
          </a:prstGeom>
        </p:spPr>
        <p:txBody>
          <a:bodyPr/>
          <a:lstStyle>
            <a:lvl1pPr marL="0" marR="0" indent="0" algn="l" defTabSz="914400" rtl="0" eaLnBrk="0" fontAlgn="base" latinLnBrk="0" hangingPunct="0">
              <a:lnSpc>
                <a:spcPts val="5600"/>
              </a:lnSpc>
              <a:spcBef>
                <a:spcPts val="0"/>
              </a:spcBef>
              <a:spcAft>
                <a:spcPct val="0"/>
              </a:spcAft>
              <a:buClr>
                <a:srgbClr val="003399"/>
              </a:buClr>
              <a:buSzPct val="70000"/>
              <a:buFont typeface="Wingdings" pitchFamily="2" charset="2"/>
              <a:buNone/>
              <a:tabLst/>
              <a:defRPr sz="3600">
                <a:solidFill>
                  <a:srgbClr val="091E77"/>
                </a:solidFill>
              </a:defRPr>
            </a:lvl1pPr>
            <a:lvl2pPr>
              <a:buSzPct val="100000"/>
              <a:buFont typeface="Arial" pitchFamily="34" charset="0"/>
              <a:buChar char="•"/>
              <a:defRPr>
                <a:solidFill>
                  <a:srgbClr val="091E77"/>
                </a:solidFill>
              </a:defRPr>
            </a:lvl2pPr>
            <a:lvl3pPr>
              <a:buFont typeface="Arial" pitchFamily="34" charset="0"/>
              <a:buChar char="•"/>
              <a:defRPr>
                <a:solidFill>
                  <a:srgbClr val="091E77"/>
                </a:solidFill>
              </a:defRPr>
            </a:lvl3pPr>
            <a:lvl4pPr>
              <a:buFont typeface="Arial" pitchFamily="34" charset="0"/>
              <a:buChar char="•"/>
              <a:defRPr>
                <a:solidFill>
                  <a:srgbClr val="091E77"/>
                </a:solidFill>
              </a:defRPr>
            </a:lvl4pPr>
            <a:lvl5pPr>
              <a:buFont typeface="Arial" pitchFamily="34" charset="0"/>
              <a:buChar char="•"/>
              <a:defRPr>
                <a:solidFill>
                  <a:srgbClr val="091E77"/>
                </a:solidFill>
              </a:defRPr>
            </a:lvl5pPr>
          </a:lstStyle>
          <a:p>
            <a:pPr lvl="0"/>
            <a:r>
              <a:rPr lang="en-US" altLang="zh-CN" dirty="0" smtClean="0"/>
              <a:t>Title</a:t>
            </a:r>
            <a:endParaRPr lang="en-US" altLang="zh-CN" dirty="0"/>
          </a:p>
          <a:p>
            <a:pPr lvl="0"/>
            <a:r>
              <a:rPr lang="en-US" altLang="zh-CN" dirty="0" smtClean="0"/>
              <a:t>Title</a:t>
            </a:r>
          </a:p>
          <a:p>
            <a:pPr lvl="0"/>
            <a:r>
              <a:rPr lang="en-US" altLang="zh-CN" dirty="0" smtClean="0"/>
              <a:t>Title</a:t>
            </a:r>
          </a:p>
          <a:p>
            <a:pPr lvl="0"/>
            <a:r>
              <a:rPr lang="en-US" altLang="zh-CN" dirty="0" smtClean="0"/>
              <a:t>Title</a:t>
            </a:r>
          </a:p>
          <a:p>
            <a:pPr lvl="0"/>
            <a:r>
              <a:rPr lang="en-US" altLang="zh-CN" dirty="0" smtClean="0"/>
              <a:t>Title</a:t>
            </a:r>
          </a:p>
          <a:p>
            <a:pPr lvl="0"/>
            <a:r>
              <a:rPr lang="en-US" altLang="zh-CN" dirty="0" smtClean="0"/>
              <a:t>Title</a:t>
            </a:r>
          </a:p>
        </p:txBody>
      </p:sp>
    </p:spTree>
    <p:extLst>
      <p:ext uri="{BB962C8B-B14F-4D97-AF65-F5344CB8AC3E}">
        <p14:creationId xmlns:p14="http://schemas.microsoft.com/office/powerpoint/2010/main" val="1465984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标题">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8526463" y="6378575"/>
            <a:ext cx="369887" cy="274638"/>
          </a:xfrm>
          <a:ln/>
        </p:spPr>
        <p:txBody>
          <a:bodyPr/>
          <a:lstStyle>
            <a:lvl1pPr>
              <a:defRPr/>
            </a:lvl1pPr>
          </a:lstStyle>
          <a:p>
            <a:pPr>
              <a:defRPr/>
            </a:pPr>
            <a:fld id="{A97DC666-0BA8-416C-A623-88DD2BB220A8}" type="slidenum">
              <a:rPr lang="x-none" altLang="zh-CN"/>
              <a:pPr>
                <a:defRPr/>
              </a:pPr>
              <a:t>‹#›</a:t>
            </a:fld>
            <a:endParaRPr lang="en-US" altLang="zh-CN" dirty="0">
              <a:cs typeface="Tahoma" pitchFamily="34" charset="0"/>
            </a:endParaRPr>
          </a:p>
        </p:txBody>
      </p:sp>
      <p:grpSp>
        <p:nvGrpSpPr>
          <p:cNvPr id="2" name="组合 5"/>
          <p:cNvGrpSpPr/>
          <p:nvPr userDrawn="1"/>
        </p:nvGrpSpPr>
        <p:grpSpPr>
          <a:xfrm>
            <a:off x="1862120" y="1497678"/>
            <a:ext cx="500065" cy="553998"/>
            <a:chOff x="2428860" y="2190063"/>
            <a:chExt cx="500065" cy="553998"/>
          </a:xfrm>
        </p:grpSpPr>
        <p:pic>
          <p:nvPicPr>
            <p:cNvPr id="7"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8" name="矩形 7"/>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1</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3" name="组合 8"/>
          <p:cNvGrpSpPr/>
          <p:nvPr userDrawn="1"/>
        </p:nvGrpSpPr>
        <p:grpSpPr>
          <a:xfrm>
            <a:off x="1862120" y="2154908"/>
            <a:ext cx="500065" cy="553998"/>
            <a:chOff x="2428860" y="2190063"/>
            <a:chExt cx="500065" cy="553998"/>
          </a:xfrm>
        </p:grpSpPr>
        <p:pic>
          <p:nvPicPr>
            <p:cNvPr id="10"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1" name="矩形 10"/>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2</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6" name="组合 11"/>
          <p:cNvGrpSpPr/>
          <p:nvPr userDrawn="1"/>
        </p:nvGrpSpPr>
        <p:grpSpPr>
          <a:xfrm>
            <a:off x="1862121" y="2802613"/>
            <a:ext cx="500065" cy="553998"/>
            <a:chOff x="2428860" y="2190063"/>
            <a:chExt cx="500065" cy="553998"/>
          </a:xfrm>
        </p:grpSpPr>
        <p:pic>
          <p:nvPicPr>
            <p:cNvPr id="13"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4" name="矩形 13"/>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3</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9" name="组合 14"/>
          <p:cNvGrpSpPr/>
          <p:nvPr userDrawn="1"/>
        </p:nvGrpSpPr>
        <p:grpSpPr>
          <a:xfrm>
            <a:off x="1862120" y="3440793"/>
            <a:ext cx="500065" cy="553998"/>
            <a:chOff x="2428860" y="2190063"/>
            <a:chExt cx="500065" cy="553998"/>
          </a:xfrm>
        </p:grpSpPr>
        <p:pic>
          <p:nvPicPr>
            <p:cNvPr id="16"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17" name="矩形 16"/>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4</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18" name="直接连接符 17"/>
          <p:cNvCxnSpPr/>
          <p:nvPr userDrawn="1"/>
        </p:nvCxnSpPr>
        <p:spPr>
          <a:xfrm>
            <a:off x="2505062" y="2015206"/>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userDrawn="1"/>
        </p:nvCxnSpPr>
        <p:spPr>
          <a:xfrm>
            <a:off x="2505062" y="2653386"/>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a:off x="2505062" y="3301091"/>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userDrawn="1"/>
        </p:nvCxnSpPr>
        <p:spPr>
          <a:xfrm>
            <a:off x="2505062" y="3939271"/>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2" name="组合 21"/>
          <p:cNvGrpSpPr/>
          <p:nvPr userDrawn="1"/>
        </p:nvGrpSpPr>
        <p:grpSpPr>
          <a:xfrm>
            <a:off x="1862120" y="4078973"/>
            <a:ext cx="500065" cy="553998"/>
            <a:chOff x="2428860" y="2190063"/>
            <a:chExt cx="500065" cy="553998"/>
          </a:xfrm>
        </p:grpSpPr>
        <p:pic>
          <p:nvPicPr>
            <p:cNvPr id="23"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24" name="矩形 23"/>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5</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25" name="直接连接符 24"/>
          <p:cNvCxnSpPr/>
          <p:nvPr userDrawn="1"/>
        </p:nvCxnSpPr>
        <p:spPr>
          <a:xfrm>
            <a:off x="2505062" y="4577451"/>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6" name="组合 14"/>
          <p:cNvGrpSpPr/>
          <p:nvPr userDrawn="1"/>
        </p:nvGrpSpPr>
        <p:grpSpPr>
          <a:xfrm>
            <a:off x="1864502" y="4728221"/>
            <a:ext cx="500065" cy="529508"/>
            <a:chOff x="2428860" y="2190063"/>
            <a:chExt cx="500065" cy="529508"/>
          </a:xfrm>
        </p:grpSpPr>
        <p:pic>
          <p:nvPicPr>
            <p:cNvPr id="27"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28" name="矩形 27"/>
            <p:cNvSpPr/>
            <p:nvPr/>
          </p:nvSpPr>
          <p:spPr>
            <a:xfrm>
              <a:off x="2536016" y="2190063"/>
              <a:ext cx="285752" cy="40011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6</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29" name="直接连接符 28"/>
          <p:cNvCxnSpPr/>
          <p:nvPr userDrawn="1"/>
        </p:nvCxnSpPr>
        <p:spPr>
          <a:xfrm>
            <a:off x="2507444" y="5226699"/>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0" name="组合 21"/>
          <p:cNvGrpSpPr/>
          <p:nvPr userDrawn="1"/>
        </p:nvGrpSpPr>
        <p:grpSpPr>
          <a:xfrm>
            <a:off x="1864502" y="5366401"/>
            <a:ext cx="500065" cy="529508"/>
            <a:chOff x="2428860" y="2190063"/>
            <a:chExt cx="500065" cy="529508"/>
          </a:xfrm>
        </p:grpSpPr>
        <p:pic>
          <p:nvPicPr>
            <p:cNvPr id="31"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32" name="矩形 31"/>
            <p:cNvSpPr/>
            <p:nvPr/>
          </p:nvSpPr>
          <p:spPr>
            <a:xfrm>
              <a:off x="2536016" y="2190063"/>
              <a:ext cx="285752" cy="40011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7</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33" name="直接连接符 32"/>
          <p:cNvCxnSpPr/>
          <p:nvPr userDrawn="1"/>
        </p:nvCxnSpPr>
        <p:spPr>
          <a:xfrm>
            <a:off x="2507444" y="5864879"/>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标题 6"/>
          <p:cNvSpPr>
            <a:spLocks noGrp="1"/>
          </p:cNvSpPr>
          <p:nvPr>
            <p:ph type="title" hasCustomPrompt="1"/>
          </p:nvPr>
        </p:nvSpPr>
        <p:spPr>
          <a:xfrm>
            <a:off x="361949" y="222250"/>
            <a:ext cx="6229351" cy="428625"/>
          </a:xfrm>
          <a:prstGeom prst="rect">
            <a:avLst/>
          </a:prstGeom>
        </p:spPr>
        <p:txBody>
          <a:bodyPr/>
          <a:lstStyle>
            <a:lvl1pPr algn="l">
              <a:defRPr sz="3000">
                <a:solidFill>
                  <a:srgbClr val="014099"/>
                </a:solidFill>
              </a:defRPr>
            </a:lvl1pPr>
          </a:lstStyle>
          <a:p>
            <a:r>
              <a:rPr lang="en-US" altLang="zh-CN" dirty="0" smtClean="0"/>
              <a:t>Presentation Overview</a:t>
            </a:r>
            <a:endParaRPr lang="zh-CN" altLang="en-US" dirty="0"/>
          </a:p>
        </p:txBody>
      </p:sp>
      <p:sp>
        <p:nvSpPr>
          <p:cNvPr id="35" name="内容占位符 2"/>
          <p:cNvSpPr>
            <a:spLocks noGrp="1"/>
          </p:cNvSpPr>
          <p:nvPr>
            <p:ph idx="1" hasCustomPrompt="1"/>
          </p:nvPr>
        </p:nvSpPr>
        <p:spPr>
          <a:xfrm>
            <a:off x="2505062" y="1390640"/>
            <a:ext cx="5905500" cy="4543435"/>
          </a:xfrm>
          <a:prstGeom prst="rect">
            <a:avLst/>
          </a:prstGeom>
        </p:spPr>
        <p:txBody>
          <a:bodyPr/>
          <a:lstStyle>
            <a:lvl1pPr marL="0" marR="0" indent="0" algn="l" defTabSz="914400" rtl="0" eaLnBrk="0" fontAlgn="base" latinLnBrk="0" hangingPunct="0">
              <a:lnSpc>
                <a:spcPts val="5100"/>
              </a:lnSpc>
              <a:spcBef>
                <a:spcPts val="0"/>
              </a:spcBef>
              <a:spcAft>
                <a:spcPct val="0"/>
              </a:spcAft>
              <a:buClr>
                <a:srgbClr val="003399"/>
              </a:buClr>
              <a:buSzPct val="70000"/>
              <a:buFont typeface="Wingdings" pitchFamily="2" charset="2"/>
              <a:buNone/>
              <a:tabLst/>
              <a:defRPr sz="3400">
                <a:solidFill>
                  <a:srgbClr val="091E77"/>
                </a:solidFill>
              </a:defRPr>
            </a:lvl1pPr>
            <a:lvl2pPr>
              <a:buSzPct val="100000"/>
              <a:buFont typeface="Arial" pitchFamily="34" charset="0"/>
              <a:buChar char="•"/>
              <a:defRPr>
                <a:solidFill>
                  <a:srgbClr val="091E77"/>
                </a:solidFill>
              </a:defRPr>
            </a:lvl2pPr>
            <a:lvl3pPr>
              <a:buFont typeface="Arial" pitchFamily="34" charset="0"/>
              <a:buChar char="•"/>
              <a:defRPr>
                <a:solidFill>
                  <a:srgbClr val="091E77"/>
                </a:solidFill>
              </a:defRPr>
            </a:lvl3pPr>
            <a:lvl4pPr>
              <a:buFont typeface="Arial" pitchFamily="34" charset="0"/>
              <a:buChar char="•"/>
              <a:defRPr>
                <a:solidFill>
                  <a:srgbClr val="091E77"/>
                </a:solidFill>
              </a:defRPr>
            </a:lvl4pPr>
            <a:lvl5pPr>
              <a:buFont typeface="Arial" pitchFamily="34" charset="0"/>
              <a:buChar char="•"/>
              <a:defRPr>
                <a:solidFill>
                  <a:srgbClr val="091E77"/>
                </a:solidFill>
              </a:defRPr>
            </a:lvl5pPr>
          </a:lstStyle>
          <a:p>
            <a:pPr lvl="0"/>
            <a:r>
              <a:rPr lang="en-US" altLang="zh-CN" dirty="0" smtClean="0"/>
              <a:t>Title</a:t>
            </a:r>
            <a:endParaRPr lang="en-US" altLang="zh-CN" dirty="0"/>
          </a:p>
          <a:p>
            <a:pPr lvl="0"/>
            <a:r>
              <a:rPr lang="en-US" altLang="zh-CN" dirty="0" smtClean="0"/>
              <a:t>Title</a:t>
            </a:r>
          </a:p>
          <a:p>
            <a:pPr lvl="0"/>
            <a:r>
              <a:rPr lang="en-US" altLang="zh-CN" dirty="0" smtClean="0"/>
              <a:t>Title</a:t>
            </a:r>
          </a:p>
          <a:p>
            <a:pPr lvl="0"/>
            <a:r>
              <a:rPr lang="en-US" altLang="zh-CN" dirty="0" smtClean="0"/>
              <a:t>Title</a:t>
            </a:r>
          </a:p>
          <a:p>
            <a:pPr lvl="0"/>
            <a:r>
              <a:rPr lang="en-US" altLang="zh-CN" dirty="0" smtClean="0"/>
              <a:t>Title</a:t>
            </a:r>
          </a:p>
          <a:p>
            <a:pPr lvl="0"/>
            <a:r>
              <a:rPr lang="en-US" altLang="zh-CN" dirty="0" smtClean="0"/>
              <a:t>Title</a:t>
            </a:r>
          </a:p>
          <a:p>
            <a:pPr lvl="0"/>
            <a:r>
              <a:rPr lang="en-US" altLang="zh-CN" dirty="0" smtClean="0"/>
              <a:t>Title</a:t>
            </a:r>
          </a:p>
        </p:txBody>
      </p:sp>
    </p:spTree>
    <p:extLst>
      <p:ext uri="{BB962C8B-B14F-4D97-AF65-F5344CB8AC3E}">
        <p14:creationId xmlns:p14="http://schemas.microsoft.com/office/powerpoint/2010/main" val="722288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标题">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8526463" y="6378575"/>
            <a:ext cx="369887" cy="274638"/>
          </a:xfrm>
          <a:ln/>
        </p:spPr>
        <p:txBody>
          <a:bodyPr/>
          <a:lstStyle>
            <a:lvl1pPr>
              <a:defRPr/>
            </a:lvl1pPr>
          </a:lstStyle>
          <a:p>
            <a:pPr>
              <a:defRPr/>
            </a:pPr>
            <a:fld id="{A97DC666-0BA8-416C-A623-88DD2BB220A8}" type="slidenum">
              <a:rPr lang="x-none" altLang="zh-CN"/>
              <a:pPr>
                <a:defRPr/>
              </a:pPr>
              <a:t>‹#›</a:t>
            </a:fld>
            <a:endParaRPr lang="en-US" altLang="zh-CN" dirty="0">
              <a:cs typeface="Tahoma" pitchFamily="34" charset="0"/>
            </a:endParaRPr>
          </a:p>
        </p:txBody>
      </p:sp>
      <p:grpSp>
        <p:nvGrpSpPr>
          <p:cNvPr id="26" name="组合 5"/>
          <p:cNvGrpSpPr/>
          <p:nvPr userDrawn="1"/>
        </p:nvGrpSpPr>
        <p:grpSpPr>
          <a:xfrm>
            <a:off x="1862120" y="1383186"/>
            <a:ext cx="500065" cy="553998"/>
            <a:chOff x="2428860" y="2190063"/>
            <a:chExt cx="500065" cy="553998"/>
          </a:xfrm>
        </p:grpSpPr>
        <p:pic>
          <p:nvPicPr>
            <p:cNvPr id="27"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28" name="矩形 27"/>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1</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29" name="组合 8"/>
          <p:cNvGrpSpPr/>
          <p:nvPr userDrawn="1"/>
        </p:nvGrpSpPr>
        <p:grpSpPr>
          <a:xfrm>
            <a:off x="1862120" y="1983266"/>
            <a:ext cx="500065" cy="553998"/>
            <a:chOff x="2428860" y="2190063"/>
            <a:chExt cx="500065" cy="553998"/>
          </a:xfrm>
        </p:grpSpPr>
        <p:pic>
          <p:nvPicPr>
            <p:cNvPr id="30"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31" name="矩形 30"/>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2</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32" name="组合 11"/>
          <p:cNvGrpSpPr/>
          <p:nvPr userDrawn="1"/>
        </p:nvGrpSpPr>
        <p:grpSpPr>
          <a:xfrm>
            <a:off x="1862121" y="2564296"/>
            <a:ext cx="500065" cy="553998"/>
            <a:chOff x="2428860" y="2190063"/>
            <a:chExt cx="500065" cy="553998"/>
          </a:xfrm>
        </p:grpSpPr>
        <p:pic>
          <p:nvPicPr>
            <p:cNvPr id="33"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34" name="矩形 33"/>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3</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grpSp>
        <p:nvGrpSpPr>
          <p:cNvPr id="35" name="组合 14"/>
          <p:cNvGrpSpPr/>
          <p:nvPr userDrawn="1"/>
        </p:nvGrpSpPr>
        <p:grpSpPr>
          <a:xfrm>
            <a:off x="1862120" y="3145326"/>
            <a:ext cx="500065" cy="553998"/>
            <a:chOff x="2428860" y="2190063"/>
            <a:chExt cx="500065" cy="553998"/>
          </a:xfrm>
        </p:grpSpPr>
        <p:pic>
          <p:nvPicPr>
            <p:cNvPr id="36"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37" name="矩形 36"/>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4</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38" name="直接连接符 37"/>
          <p:cNvCxnSpPr/>
          <p:nvPr userDrawn="1"/>
        </p:nvCxnSpPr>
        <p:spPr>
          <a:xfrm>
            <a:off x="2505062" y="1900714"/>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userDrawn="1"/>
        </p:nvCxnSpPr>
        <p:spPr>
          <a:xfrm>
            <a:off x="2505062" y="2481744"/>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a:off x="2505062" y="3062774"/>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userDrawn="1"/>
        </p:nvCxnSpPr>
        <p:spPr>
          <a:xfrm>
            <a:off x="2505062" y="3643804"/>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42" name="组合 21"/>
          <p:cNvGrpSpPr/>
          <p:nvPr userDrawn="1"/>
        </p:nvGrpSpPr>
        <p:grpSpPr>
          <a:xfrm>
            <a:off x="1862120" y="3726356"/>
            <a:ext cx="500065" cy="553998"/>
            <a:chOff x="2428860" y="2190063"/>
            <a:chExt cx="500065" cy="553998"/>
          </a:xfrm>
        </p:grpSpPr>
        <p:pic>
          <p:nvPicPr>
            <p:cNvPr id="43"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44" name="矩形 43"/>
            <p:cNvSpPr/>
            <p:nvPr/>
          </p:nvSpPr>
          <p:spPr>
            <a:xfrm>
              <a:off x="2536016" y="2190063"/>
              <a:ext cx="285752" cy="553998"/>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5</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45" name="直接连接符 44"/>
          <p:cNvCxnSpPr/>
          <p:nvPr userDrawn="1"/>
        </p:nvCxnSpPr>
        <p:spPr>
          <a:xfrm>
            <a:off x="2505062" y="4224834"/>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46" name="组合 14"/>
          <p:cNvGrpSpPr/>
          <p:nvPr userDrawn="1"/>
        </p:nvGrpSpPr>
        <p:grpSpPr>
          <a:xfrm>
            <a:off x="1864502" y="4318454"/>
            <a:ext cx="500065" cy="529508"/>
            <a:chOff x="2428860" y="2190063"/>
            <a:chExt cx="500065" cy="529508"/>
          </a:xfrm>
        </p:grpSpPr>
        <p:pic>
          <p:nvPicPr>
            <p:cNvPr id="47"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48" name="矩形 47"/>
            <p:cNvSpPr/>
            <p:nvPr/>
          </p:nvSpPr>
          <p:spPr>
            <a:xfrm>
              <a:off x="2536016" y="2190063"/>
              <a:ext cx="285752" cy="40011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6</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49" name="直接连接符 48"/>
          <p:cNvCxnSpPr/>
          <p:nvPr userDrawn="1"/>
        </p:nvCxnSpPr>
        <p:spPr>
          <a:xfrm>
            <a:off x="2507444" y="4816932"/>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0" name="组合 21"/>
          <p:cNvGrpSpPr/>
          <p:nvPr userDrawn="1"/>
        </p:nvGrpSpPr>
        <p:grpSpPr>
          <a:xfrm>
            <a:off x="1864502" y="4899484"/>
            <a:ext cx="500065" cy="529508"/>
            <a:chOff x="2428860" y="2190063"/>
            <a:chExt cx="500065" cy="529508"/>
          </a:xfrm>
        </p:grpSpPr>
        <p:pic>
          <p:nvPicPr>
            <p:cNvPr id="51"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52" name="矩形 51"/>
            <p:cNvSpPr/>
            <p:nvPr/>
          </p:nvSpPr>
          <p:spPr>
            <a:xfrm>
              <a:off x="2536016" y="2190063"/>
              <a:ext cx="285752" cy="40011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7</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53" name="直接连接符 52"/>
          <p:cNvCxnSpPr/>
          <p:nvPr userDrawn="1"/>
        </p:nvCxnSpPr>
        <p:spPr>
          <a:xfrm>
            <a:off x="2507444" y="5397962"/>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4" name="组合 21"/>
          <p:cNvGrpSpPr/>
          <p:nvPr userDrawn="1"/>
        </p:nvGrpSpPr>
        <p:grpSpPr>
          <a:xfrm>
            <a:off x="1852594" y="5486142"/>
            <a:ext cx="500065" cy="529508"/>
            <a:chOff x="2428860" y="2190063"/>
            <a:chExt cx="500065" cy="529508"/>
          </a:xfrm>
        </p:grpSpPr>
        <p:pic>
          <p:nvPicPr>
            <p:cNvPr id="55" name="Picture 14"/>
            <p:cNvPicPr>
              <a:picLocks noChangeAspect="1" noChangeArrowheads="1"/>
            </p:cNvPicPr>
            <p:nvPr/>
          </p:nvPicPr>
          <p:blipFill>
            <a:blip r:embed="rId3" cstate="print"/>
            <a:srcRect/>
            <a:stretch>
              <a:fillRect/>
            </a:stretch>
          </p:blipFill>
          <p:spPr bwMode="auto">
            <a:xfrm>
              <a:off x="2428860" y="2214554"/>
              <a:ext cx="500065" cy="505017"/>
            </a:xfrm>
            <a:prstGeom prst="rect">
              <a:avLst/>
            </a:prstGeom>
            <a:noFill/>
            <a:ln w="9525">
              <a:noFill/>
              <a:miter lim="800000"/>
              <a:headEnd/>
              <a:tailEnd/>
            </a:ln>
            <a:effectLst/>
          </p:spPr>
        </p:pic>
        <p:sp>
          <p:nvSpPr>
            <p:cNvPr id="56" name="矩形 55"/>
            <p:cNvSpPr/>
            <p:nvPr/>
          </p:nvSpPr>
          <p:spPr>
            <a:xfrm>
              <a:off x="2536016" y="2190063"/>
              <a:ext cx="285752" cy="40011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zh-CN" sz="3000" b="1" cap="all" dirty="0" smtClean="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rPr>
                <a:t>8</a:t>
              </a:r>
              <a:endParaRPr lang="zh-CN" altLang="en-US" sz="3000" b="1" cap="all" dirty="0">
                <a:ln w="0"/>
                <a:gradFill flip="none">
                  <a:gsLst>
                    <a:gs pos="0">
                      <a:srgbClr val="8AC8DE">
                        <a:tint val="75000"/>
                        <a:shade val="75000"/>
                        <a:satMod val="170000"/>
                      </a:srgbClr>
                    </a:gs>
                    <a:gs pos="49000">
                      <a:srgbClr val="8AC8DE">
                        <a:tint val="88000"/>
                        <a:shade val="65000"/>
                        <a:satMod val="172000"/>
                      </a:srgbClr>
                    </a:gs>
                    <a:gs pos="50000">
                      <a:srgbClr val="8AC8DE">
                        <a:shade val="65000"/>
                        <a:satMod val="130000"/>
                      </a:srgbClr>
                    </a:gs>
                    <a:gs pos="92000">
                      <a:srgbClr val="8AC8DE">
                        <a:shade val="50000"/>
                        <a:satMod val="120000"/>
                      </a:srgbClr>
                    </a:gs>
                    <a:gs pos="100000">
                      <a:srgbClr val="8AC8DE">
                        <a:shade val="48000"/>
                        <a:satMod val="120000"/>
                      </a:srgbClr>
                    </a:gs>
                  </a:gsLst>
                  <a:lin ang="5400000"/>
                </a:gradFill>
                <a:effectLst>
                  <a:reflection blurRad="12700" stA="50000" endPos="50000" dist="5000" dir="5400000" sy="-100000" rotWithShape="0"/>
                </a:effectLst>
              </a:endParaRPr>
            </a:p>
          </p:txBody>
        </p:sp>
      </p:grpSp>
      <p:cxnSp>
        <p:nvCxnSpPr>
          <p:cNvPr id="57" name="直接连接符 56"/>
          <p:cNvCxnSpPr/>
          <p:nvPr userDrawn="1"/>
        </p:nvCxnSpPr>
        <p:spPr>
          <a:xfrm>
            <a:off x="2495536" y="5984620"/>
            <a:ext cx="4857784" cy="15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8" name="标题 6"/>
          <p:cNvSpPr>
            <a:spLocks noGrp="1"/>
          </p:cNvSpPr>
          <p:nvPr>
            <p:ph type="title" hasCustomPrompt="1"/>
          </p:nvPr>
        </p:nvSpPr>
        <p:spPr>
          <a:xfrm>
            <a:off x="361949" y="222250"/>
            <a:ext cx="6229351" cy="428625"/>
          </a:xfrm>
          <a:prstGeom prst="rect">
            <a:avLst/>
          </a:prstGeom>
        </p:spPr>
        <p:txBody>
          <a:bodyPr/>
          <a:lstStyle>
            <a:lvl1pPr algn="l">
              <a:defRPr sz="3000">
                <a:solidFill>
                  <a:srgbClr val="014099"/>
                </a:solidFill>
              </a:defRPr>
            </a:lvl1pPr>
          </a:lstStyle>
          <a:p>
            <a:r>
              <a:rPr lang="en-US" altLang="zh-CN" dirty="0" smtClean="0"/>
              <a:t>Presentation Overview</a:t>
            </a:r>
            <a:endParaRPr lang="zh-CN" altLang="en-US" dirty="0"/>
          </a:p>
        </p:txBody>
      </p:sp>
      <p:sp>
        <p:nvSpPr>
          <p:cNvPr id="59" name="内容占位符 2"/>
          <p:cNvSpPr>
            <a:spLocks noGrp="1"/>
          </p:cNvSpPr>
          <p:nvPr>
            <p:ph idx="1" hasCustomPrompt="1"/>
          </p:nvPr>
        </p:nvSpPr>
        <p:spPr>
          <a:xfrm>
            <a:off x="2505062" y="1314242"/>
            <a:ext cx="5905500" cy="5102433"/>
          </a:xfrm>
          <a:prstGeom prst="rect">
            <a:avLst/>
          </a:prstGeom>
        </p:spPr>
        <p:txBody>
          <a:bodyPr/>
          <a:lstStyle>
            <a:lvl1pPr marL="0" marR="0" indent="0" algn="l" defTabSz="914400" rtl="0" eaLnBrk="0" fontAlgn="base" latinLnBrk="0" hangingPunct="0">
              <a:lnSpc>
                <a:spcPts val="4600"/>
              </a:lnSpc>
              <a:spcBef>
                <a:spcPts val="0"/>
              </a:spcBef>
              <a:spcAft>
                <a:spcPct val="0"/>
              </a:spcAft>
              <a:buClr>
                <a:srgbClr val="003399"/>
              </a:buClr>
              <a:buSzPct val="70000"/>
              <a:buFont typeface="Wingdings" pitchFamily="2" charset="2"/>
              <a:buNone/>
              <a:tabLst/>
              <a:defRPr sz="3400">
                <a:solidFill>
                  <a:srgbClr val="091E77"/>
                </a:solidFill>
              </a:defRPr>
            </a:lvl1pPr>
            <a:lvl2pPr>
              <a:buSzPct val="100000"/>
              <a:buFont typeface="Arial" pitchFamily="34" charset="0"/>
              <a:buChar char="•"/>
              <a:defRPr>
                <a:solidFill>
                  <a:srgbClr val="091E77"/>
                </a:solidFill>
              </a:defRPr>
            </a:lvl2pPr>
            <a:lvl3pPr>
              <a:buFont typeface="Arial" pitchFamily="34" charset="0"/>
              <a:buChar char="•"/>
              <a:defRPr>
                <a:solidFill>
                  <a:srgbClr val="091E77"/>
                </a:solidFill>
              </a:defRPr>
            </a:lvl3pPr>
            <a:lvl4pPr>
              <a:buFont typeface="Arial" pitchFamily="34" charset="0"/>
              <a:buChar char="•"/>
              <a:defRPr>
                <a:solidFill>
                  <a:srgbClr val="091E77"/>
                </a:solidFill>
              </a:defRPr>
            </a:lvl4pPr>
            <a:lvl5pPr>
              <a:buFont typeface="Arial" pitchFamily="34" charset="0"/>
              <a:buChar char="•"/>
              <a:defRPr>
                <a:solidFill>
                  <a:srgbClr val="091E77"/>
                </a:solidFill>
              </a:defRPr>
            </a:lvl5pPr>
          </a:lstStyle>
          <a:p>
            <a:pPr lvl="0"/>
            <a:r>
              <a:rPr lang="en-US" altLang="zh-CN" dirty="0" smtClean="0"/>
              <a:t>Title</a:t>
            </a:r>
            <a:endParaRPr lang="en-US" altLang="zh-CN" dirty="0"/>
          </a:p>
          <a:p>
            <a:pPr lvl="0"/>
            <a:r>
              <a:rPr lang="en-US" altLang="zh-CN" dirty="0" smtClean="0"/>
              <a:t>Title</a:t>
            </a:r>
          </a:p>
          <a:p>
            <a:pPr lvl="0"/>
            <a:r>
              <a:rPr lang="en-US" altLang="zh-CN" dirty="0" smtClean="0"/>
              <a:t>Title</a:t>
            </a:r>
          </a:p>
          <a:p>
            <a:pPr lvl="0"/>
            <a:r>
              <a:rPr lang="en-US" altLang="zh-CN" dirty="0" smtClean="0"/>
              <a:t>Title</a:t>
            </a:r>
          </a:p>
          <a:p>
            <a:pPr lvl="0"/>
            <a:r>
              <a:rPr lang="en-US" altLang="zh-CN" dirty="0" smtClean="0"/>
              <a:t>Title</a:t>
            </a:r>
          </a:p>
          <a:p>
            <a:pPr lvl="0"/>
            <a:r>
              <a:rPr lang="en-US" altLang="zh-CN" dirty="0" smtClean="0"/>
              <a:t>Title</a:t>
            </a:r>
          </a:p>
          <a:p>
            <a:pPr lvl="0"/>
            <a:r>
              <a:rPr lang="en-US" altLang="zh-CN" dirty="0" smtClean="0"/>
              <a:t>Title</a:t>
            </a:r>
          </a:p>
          <a:p>
            <a:pPr lvl="0"/>
            <a:r>
              <a:rPr lang="en-US" altLang="zh-CN" dirty="0" smtClean="0"/>
              <a:t>Title</a:t>
            </a:r>
          </a:p>
        </p:txBody>
      </p:sp>
    </p:spTree>
    <p:extLst>
      <p:ext uri="{BB962C8B-B14F-4D97-AF65-F5344CB8AC3E}">
        <p14:creationId xmlns:p14="http://schemas.microsoft.com/office/powerpoint/2010/main" val="308556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8526463" y="6445250"/>
            <a:ext cx="369887" cy="274638"/>
          </a:xfrm>
          <a:prstGeom prst="rect">
            <a:avLst/>
          </a:prstGeom>
          <a:ln/>
        </p:spPr>
        <p:txBody>
          <a:bodyPr/>
          <a:lstStyle>
            <a:lvl1pPr>
              <a:defRPr/>
            </a:lvl1pPr>
          </a:lstStyle>
          <a:p>
            <a:fld id="{CB537D5A-38CC-4B33-8123-A272B4E18D93}" type="slidenum">
              <a:rPr lang="zh-CN" altLang="en-US"/>
              <a:pPr/>
              <a:t>‹#›</a:t>
            </a:fld>
            <a:endParaRPr lang="zh-CN" altLang="en-US"/>
          </a:p>
        </p:txBody>
      </p:sp>
      <p:sp>
        <p:nvSpPr>
          <p:cNvPr id="3" name="页脚占位符 4"/>
          <p:cNvSpPr>
            <a:spLocks noGrp="1"/>
          </p:cNvSpPr>
          <p:nvPr>
            <p:ph type="ftr" sz="quarter" idx="11"/>
          </p:nvPr>
        </p:nvSpPr>
        <p:spPr>
          <a:xfrm>
            <a:off x="304800" y="6356350"/>
            <a:ext cx="4211638" cy="365125"/>
          </a:xfrm>
          <a:prstGeom prst="rect">
            <a:avLst/>
          </a:prstGeom>
        </p:spPr>
        <p:txBody>
          <a:bodyPr/>
          <a:lstStyle>
            <a:lvl1pPr>
              <a:defRPr/>
            </a:lvl1pPr>
          </a:lstStyle>
          <a:p>
            <a:endParaRPr lang="zh-CN" altLang="en-US"/>
          </a:p>
        </p:txBody>
      </p:sp>
    </p:spTree>
    <p:extLst>
      <p:ext uri="{BB962C8B-B14F-4D97-AF65-F5344CB8AC3E}">
        <p14:creationId xmlns:p14="http://schemas.microsoft.com/office/powerpoint/2010/main" val="380687257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5" name="Line 101"/>
          <p:cNvSpPr>
            <a:spLocks noChangeShapeType="1"/>
          </p:cNvSpPr>
          <p:nvPr userDrawn="1"/>
        </p:nvSpPr>
        <p:spPr bwMode="auto">
          <a:xfrm>
            <a:off x="4763" y="6267450"/>
            <a:ext cx="9144000" cy="0"/>
          </a:xfrm>
          <a:prstGeom prst="line">
            <a:avLst/>
          </a:prstGeom>
          <a:noFill/>
          <a:ln w="22225">
            <a:solidFill>
              <a:srgbClr val="0C4B95"/>
            </a:solidFill>
            <a:round/>
            <a:headEnd/>
            <a:tailEnd/>
          </a:ln>
          <a:effectLst/>
        </p:spPr>
        <p:txBody>
          <a:bodyPr/>
          <a:lstStyle/>
          <a:p>
            <a:pPr>
              <a:defRPr/>
            </a:pPr>
            <a:endParaRPr lang="zh-CN" altLang="en-US">
              <a:solidFill>
                <a:srgbClr val="046CA6"/>
              </a:solidFill>
              <a:ea typeface="黑体" panose="02010609060101010101" pitchFamily="49" charset="-122"/>
            </a:endParaRPr>
          </a:p>
        </p:txBody>
      </p:sp>
      <p:sp>
        <p:nvSpPr>
          <p:cNvPr id="11" name="Rectangle 4"/>
          <p:cNvSpPr>
            <a:spLocks noGrp="1" noChangeArrowheads="1"/>
          </p:cNvSpPr>
          <p:nvPr>
            <p:ph type="sldNum" sz="quarter" idx="4"/>
          </p:nvPr>
        </p:nvSpPr>
        <p:spPr bwMode="auto">
          <a:xfrm>
            <a:off x="8526463" y="6378575"/>
            <a:ext cx="369887" cy="274638"/>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spAutoFit/>
          </a:bodyPr>
          <a:lstStyle>
            <a:lvl1pPr algn="r">
              <a:defRPr b="1">
                <a:solidFill>
                  <a:srgbClr val="3B3B3B"/>
                </a:solidFill>
                <a:latin typeface="Arial Black" pitchFamily="34" charset="0"/>
                <a:ea typeface="SimSun" charset="-122"/>
              </a:defRPr>
            </a:lvl1pPr>
          </a:lstStyle>
          <a:p>
            <a:pPr>
              <a:defRPr/>
            </a:pPr>
            <a:fld id="{B2DF5293-E627-4DC1-90CE-8C116FF0BC6C}" type="slidenum">
              <a:rPr lang="x-none" altLang="zh-CN"/>
              <a:pPr>
                <a:defRPr/>
              </a:pPr>
              <a:t>‹#›</a:t>
            </a:fld>
            <a:endParaRPr lang="en-US" altLang="zh-CN">
              <a:cs typeface="Tahoma" pitchFamily="34" charset="0"/>
            </a:endParaRPr>
          </a:p>
        </p:txBody>
      </p:sp>
      <p:sp>
        <p:nvSpPr>
          <p:cNvPr id="5" name="TextBox 4"/>
          <p:cNvSpPr txBox="1"/>
          <p:nvPr userDrawn="1"/>
        </p:nvSpPr>
        <p:spPr>
          <a:xfrm>
            <a:off x="257175" y="6353175"/>
            <a:ext cx="2348720" cy="353943"/>
          </a:xfrm>
          <a:prstGeom prst="rect">
            <a:avLst/>
          </a:prstGeom>
          <a:noFill/>
        </p:spPr>
        <p:txBody>
          <a:bodyPr wrap="none" rtlCol="0">
            <a:spAutoFit/>
          </a:bodyPr>
          <a:lstStyle/>
          <a:p>
            <a:pPr>
              <a:defRPr/>
            </a:pPr>
            <a:r>
              <a:rPr lang="en-US" altLang="zh-CN" sz="1700" b="1" baseline="0" dirty="0" smtClean="0">
                <a:solidFill>
                  <a:srgbClr val="0A923C"/>
                </a:solidFill>
              </a:rPr>
              <a:t>Make Research Easy</a:t>
            </a:r>
          </a:p>
        </p:txBody>
      </p:sp>
    </p:spTree>
    <p:extLst>
      <p:ext uri="{BB962C8B-B14F-4D97-AF65-F5344CB8AC3E}">
        <p14:creationId xmlns:p14="http://schemas.microsoft.com/office/powerpoint/2010/main" val="1413078237"/>
      </p:ext>
    </p:extLst>
  </p:cSld>
  <p:clrMap bg1="lt1" tx1="dk1" bg2="lt2" tx2="dk2" accent1="accent1" accent2="accent2" accent3="accent3" accent4="accent4" accent5="accent5" accent6="accent6" hlink="hlink" folHlink="folHlink"/>
  <p:sldLayoutIdLst>
    <p:sldLayoutId id="2147484483" r:id="rId1"/>
    <p:sldLayoutId id="2147484484" r:id="rId2"/>
    <p:sldLayoutId id="2147484485" r:id="rId3"/>
    <p:sldLayoutId id="2147484486" r:id="rId4"/>
    <p:sldLayoutId id="2147484487" r:id="rId5"/>
    <p:sldLayoutId id="2147484488" r:id="rId6"/>
    <p:sldLayoutId id="2147484489" r:id="rId7"/>
    <p:sldLayoutId id="2147484490" r:id="rId8"/>
    <p:sldLayoutId id="2147484492" r:id="rId9"/>
  </p:sldLayoutIdLst>
  <p:timing>
    <p:tnLst>
      <p:par>
        <p:cTn id="1" dur="indefinite" restart="never" nodeType="tmRoot"/>
      </p:par>
    </p:tnLst>
  </p:timing>
  <p:hf hdr="0" ftr="0" dt="0"/>
  <p:txStyles>
    <p:titleStyle>
      <a:lvl1pPr algn="r" rtl="0" eaLnBrk="0" fontAlgn="base" hangingPunct="0">
        <a:spcBef>
          <a:spcPct val="0"/>
        </a:spcBef>
        <a:spcAft>
          <a:spcPct val="0"/>
        </a:spcAft>
        <a:defRPr sz="3600" b="1">
          <a:solidFill>
            <a:srgbClr val="002060"/>
          </a:solidFill>
          <a:latin typeface="Calibri" pitchFamily="34" charset="0"/>
          <a:ea typeface="+mj-ea"/>
          <a:cs typeface="+mj-cs"/>
        </a:defRPr>
      </a:lvl1pPr>
      <a:lvl2pPr algn="r" rtl="0" eaLnBrk="0" fontAlgn="base" hangingPunct="0">
        <a:spcBef>
          <a:spcPct val="0"/>
        </a:spcBef>
        <a:spcAft>
          <a:spcPct val="0"/>
        </a:spcAft>
        <a:defRPr sz="3600" b="1">
          <a:solidFill>
            <a:srgbClr val="002060"/>
          </a:solidFill>
          <a:latin typeface="Calibri" charset="0"/>
        </a:defRPr>
      </a:lvl2pPr>
      <a:lvl3pPr algn="r" rtl="0" eaLnBrk="0" fontAlgn="base" hangingPunct="0">
        <a:spcBef>
          <a:spcPct val="0"/>
        </a:spcBef>
        <a:spcAft>
          <a:spcPct val="0"/>
        </a:spcAft>
        <a:defRPr sz="3600" b="1">
          <a:solidFill>
            <a:srgbClr val="002060"/>
          </a:solidFill>
          <a:latin typeface="Calibri" charset="0"/>
        </a:defRPr>
      </a:lvl3pPr>
      <a:lvl4pPr algn="r" rtl="0" eaLnBrk="0" fontAlgn="base" hangingPunct="0">
        <a:spcBef>
          <a:spcPct val="0"/>
        </a:spcBef>
        <a:spcAft>
          <a:spcPct val="0"/>
        </a:spcAft>
        <a:defRPr sz="3600" b="1">
          <a:solidFill>
            <a:srgbClr val="002060"/>
          </a:solidFill>
          <a:latin typeface="Calibri" charset="0"/>
        </a:defRPr>
      </a:lvl4pPr>
      <a:lvl5pPr algn="r" rtl="0" eaLnBrk="0" fontAlgn="base" hangingPunct="0">
        <a:spcBef>
          <a:spcPct val="0"/>
        </a:spcBef>
        <a:spcAft>
          <a:spcPct val="0"/>
        </a:spcAft>
        <a:defRPr sz="3600" b="1">
          <a:solidFill>
            <a:srgbClr val="002060"/>
          </a:solidFill>
          <a:latin typeface="Calibri" charset="0"/>
        </a:defRPr>
      </a:lvl5pPr>
      <a:lvl6pPr marL="457200" algn="l" rtl="0" fontAlgn="base">
        <a:spcBef>
          <a:spcPct val="0"/>
        </a:spcBef>
        <a:spcAft>
          <a:spcPct val="0"/>
        </a:spcAft>
        <a:defRPr sz="2400">
          <a:solidFill>
            <a:schemeClr val="bg1"/>
          </a:solidFill>
          <a:latin typeface="Verdana" pitchFamily="34" charset="0"/>
        </a:defRPr>
      </a:lvl6pPr>
      <a:lvl7pPr marL="914400" algn="l" rtl="0" fontAlgn="base">
        <a:spcBef>
          <a:spcPct val="0"/>
        </a:spcBef>
        <a:spcAft>
          <a:spcPct val="0"/>
        </a:spcAft>
        <a:defRPr sz="2400">
          <a:solidFill>
            <a:schemeClr val="bg1"/>
          </a:solidFill>
          <a:latin typeface="Verdana" pitchFamily="34" charset="0"/>
        </a:defRPr>
      </a:lvl7pPr>
      <a:lvl8pPr marL="1371600" algn="l" rtl="0" fontAlgn="base">
        <a:spcBef>
          <a:spcPct val="0"/>
        </a:spcBef>
        <a:spcAft>
          <a:spcPct val="0"/>
        </a:spcAft>
        <a:defRPr sz="2400">
          <a:solidFill>
            <a:schemeClr val="bg1"/>
          </a:solidFill>
          <a:latin typeface="Verdana" pitchFamily="34" charset="0"/>
        </a:defRPr>
      </a:lvl8pPr>
      <a:lvl9pPr marL="1828800" algn="l" rtl="0" fontAlgn="base">
        <a:spcBef>
          <a:spcPct val="0"/>
        </a:spcBef>
        <a:spcAft>
          <a:spcPct val="0"/>
        </a:spcAft>
        <a:defRPr sz="2400">
          <a:solidFill>
            <a:schemeClr val="bg1"/>
          </a:solidFill>
          <a:latin typeface="Verdana" pitchFamily="34" charset="0"/>
        </a:defRPr>
      </a:lvl9pPr>
    </p:titleStyle>
    <p:bodyStyle>
      <a:lvl1pPr marL="342900" indent="-342900" algn="l" rtl="0" eaLnBrk="0" fontAlgn="base" hangingPunct="0">
        <a:spcBef>
          <a:spcPct val="20000"/>
        </a:spcBef>
        <a:spcAft>
          <a:spcPct val="0"/>
        </a:spcAft>
        <a:buClr>
          <a:srgbClr val="003399"/>
        </a:buClr>
        <a:buFont typeface="Wingdings" pitchFamily="2" charset="2"/>
        <a:buChar char="v"/>
        <a:defRPr sz="2400">
          <a:solidFill>
            <a:srgbClr val="002060"/>
          </a:solidFill>
          <a:latin typeface="Calibri" pitchFamily="34" charset="0"/>
          <a:ea typeface="+mn-ea"/>
          <a:cs typeface="Arial" pitchFamily="34" charset="0"/>
        </a:defRPr>
      </a:lvl1pPr>
      <a:lvl2pPr marL="742950" indent="-285750" algn="l" rtl="0" eaLnBrk="0" fontAlgn="base" hangingPunct="0">
        <a:spcBef>
          <a:spcPct val="20000"/>
        </a:spcBef>
        <a:spcAft>
          <a:spcPct val="0"/>
        </a:spcAft>
        <a:buClr>
          <a:srgbClr val="003399"/>
        </a:buClr>
        <a:buFont typeface="Wingdings" pitchFamily="2" charset="2"/>
        <a:buChar char="§"/>
        <a:defRPr sz="2400">
          <a:solidFill>
            <a:schemeClr val="tx1"/>
          </a:solidFill>
          <a:latin typeface="Calibri" pitchFamily="34" charset="0"/>
          <a:cs typeface="Arial" charset="0"/>
        </a:defRPr>
      </a:lvl2pPr>
      <a:lvl3pPr marL="1143000" indent="-228600" algn="l" rtl="0" eaLnBrk="0" fontAlgn="base" hangingPunct="0">
        <a:spcBef>
          <a:spcPct val="20000"/>
        </a:spcBef>
        <a:spcAft>
          <a:spcPct val="0"/>
        </a:spcAft>
        <a:buClr>
          <a:srgbClr val="003399"/>
        </a:buClr>
        <a:buChar char="•"/>
        <a:defRPr sz="2200">
          <a:solidFill>
            <a:schemeClr val="tx1"/>
          </a:solidFill>
          <a:latin typeface="Calibri" pitchFamily="34" charset="0"/>
          <a:cs typeface="Arial" charset="0"/>
        </a:defRPr>
      </a:lvl3pPr>
      <a:lvl4pPr marL="1600200" indent="-228600" algn="l" rtl="0" eaLnBrk="0" fontAlgn="base" hangingPunct="0">
        <a:spcBef>
          <a:spcPct val="20000"/>
        </a:spcBef>
        <a:spcAft>
          <a:spcPct val="0"/>
        </a:spcAft>
        <a:buClr>
          <a:srgbClr val="003399"/>
        </a:buClr>
        <a:buChar char="–"/>
        <a:defRPr sz="2000">
          <a:solidFill>
            <a:schemeClr val="tx1"/>
          </a:solidFill>
          <a:latin typeface="Calibri" pitchFamily="34" charset="0"/>
          <a:cs typeface="Arial" charset="0"/>
        </a:defRPr>
      </a:lvl4pPr>
      <a:lvl5pPr marL="2057400" indent="-228600" algn="l" rtl="0" eaLnBrk="0" fontAlgn="base" hangingPunct="0">
        <a:spcBef>
          <a:spcPct val="20000"/>
        </a:spcBef>
        <a:spcAft>
          <a:spcPct val="0"/>
        </a:spcAft>
        <a:buClr>
          <a:srgbClr val="003399"/>
        </a:buClr>
        <a:buChar char="»"/>
        <a:defRPr sz="2000">
          <a:solidFill>
            <a:schemeClr val="tx1"/>
          </a:solidFill>
          <a:latin typeface="Calibri" pitchFamily="34" charset="0"/>
          <a:cs typeface="Arial" charset="0"/>
        </a:defRPr>
      </a:lvl5pPr>
      <a:lvl6pPr marL="2514600" indent="-228600" algn="l" rtl="0" fontAlgn="base">
        <a:spcBef>
          <a:spcPct val="20000"/>
        </a:spcBef>
        <a:spcAft>
          <a:spcPct val="0"/>
        </a:spcAft>
        <a:buClr>
          <a:srgbClr val="003399"/>
        </a:buClr>
        <a:buChar char="»"/>
        <a:defRPr sz="2000">
          <a:solidFill>
            <a:schemeClr val="tx1"/>
          </a:solidFill>
          <a:latin typeface="Arial" charset="0"/>
        </a:defRPr>
      </a:lvl6pPr>
      <a:lvl7pPr marL="2971800" indent="-228600" algn="l" rtl="0" fontAlgn="base">
        <a:spcBef>
          <a:spcPct val="20000"/>
        </a:spcBef>
        <a:spcAft>
          <a:spcPct val="0"/>
        </a:spcAft>
        <a:buClr>
          <a:srgbClr val="003399"/>
        </a:buClr>
        <a:buChar char="»"/>
        <a:defRPr sz="2000">
          <a:solidFill>
            <a:schemeClr val="tx1"/>
          </a:solidFill>
          <a:latin typeface="Arial" charset="0"/>
        </a:defRPr>
      </a:lvl7pPr>
      <a:lvl8pPr marL="3429000" indent="-228600" algn="l" rtl="0" fontAlgn="base">
        <a:spcBef>
          <a:spcPct val="20000"/>
        </a:spcBef>
        <a:spcAft>
          <a:spcPct val="0"/>
        </a:spcAft>
        <a:buClr>
          <a:srgbClr val="003399"/>
        </a:buClr>
        <a:buChar char="»"/>
        <a:defRPr sz="2000">
          <a:solidFill>
            <a:schemeClr val="tx1"/>
          </a:solidFill>
          <a:latin typeface="Arial" charset="0"/>
        </a:defRPr>
      </a:lvl8pPr>
      <a:lvl9pPr marL="3886200" indent="-228600" algn="l" rtl="0" fontAlgn="base">
        <a:spcBef>
          <a:spcPct val="20000"/>
        </a:spcBef>
        <a:spcAft>
          <a:spcPct val="0"/>
        </a:spcAft>
        <a:buClr>
          <a:srgbClr val="003399"/>
        </a:buClr>
        <a:buChar char="»"/>
        <a:defRPr sz="2000">
          <a:solidFill>
            <a:schemeClr val="tx1"/>
          </a:solidFill>
          <a:latin typeface="Arial"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hyperlink" Target="http://www.niceinsight.com/awards/cro" TargetMode="External"/><Relationship Id="rId5" Type="http://schemas.openxmlformats.org/officeDocument/2006/relationships/image" Target="../media/image4.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8.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2" Type="http://schemas.openxmlformats.org/officeDocument/2006/relationships/image" Target="../media/image7.png"/><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24" Type="http://schemas.openxmlformats.org/officeDocument/2006/relationships/image" Target="../media/image29.pn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10" Type="http://schemas.openxmlformats.org/officeDocument/2006/relationships/image" Target="../media/image15.png"/><Relationship Id="rId19" Type="http://schemas.openxmlformats.org/officeDocument/2006/relationships/image" Target="../media/image24.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4.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8" Type="http://schemas.openxmlformats.org/officeDocument/2006/relationships/image" Target="../media/image50.emf"/><Relationship Id="rId3" Type="http://schemas.openxmlformats.org/officeDocument/2006/relationships/image" Target="../media/image45.jpeg"/><Relationship Id="rId7"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2.w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53.emf"/><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s>
</file>

<file path=ppt/slides/_rels/slide18.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 Id="rId14" Type="http://schemas.openxmlformats.org/officeDocument/2006/relationships/image" Target="../media/image7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78.wmf"/><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82.emf"/><Relationship Id="rId5" Type="http://schemas.openxmlformats.org/officeDocument/2006/relationships/oleObject" Target="../embeddings/oleObject6.bin"/><Relationship Id="rId4" Type="http://schemas.openxmlformats.org/officeDocument/2006/relationships/image" Target="../media/image81.emf"/></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44784" y="2026653"/>
            <a:ext cx="7879669" cy="1547819"/>
          </a:xfrm>
        </p:spPr>
        <p:txBody>
          <a:bodyPr/>
          <a:lstStyle/>
          <a:p>
            <a:r>
              <a:rPr kumimoji="1" lang="en-US" altLang="zh-CN" sz="4000" b="1" dirty="0" smtClean="0">
                <a:ea typeface="Microsoft YaHei" charset="-122"/>
                <a:cs typeface="Microsoft YaHei" charset="-122"/>
              </a:rPr>
              <a:t>Make Your </a:t>
            </a:r>
            <a:br>
              <a:rPr kumimoji="1" lang="en-US" altLang="zh-CN" sz="4000" b="1" dirty="0" smtClean="0">
                <a:ea typeface="Microsoft YaHei" charset="-122"/>
                <a:cs typeface="Microsoft YaHei" charset="-122"/>
              </a:rPr>
            </a:br>
            <a:r>
              <a:rPr kumimoji="1" lang="en-US" altLang="zh-CN" sz="4000" b="1" dirty="0" smtClean="0">
                <a:ea typeface="Microsoft YaHei" charset="-122"/>
                <a:cs typeface="Microsoft YaHei" charset="-122"/>
              </a:rPr>
              <a:t>Immunology Research Easy</a:t>
            </a:r>
            <a:r>
              <a:rPr kumimoji="1" lang="en-US" altLang="zh-CN" sz="4000" b="1" dirty="0">
                <a:ea typeface="Microsoft YaHei" charset="-122"/>
                <a:cs typeface="Microsoft YaHei" charset="-122"/>
              </a:rPr>
              <a:t/>
            </a:r>
            <a:br>
              <a:rPr kumimoji="1" lang="en-US" altLang="zh-CN" sz="4000" b="1" dirty="0">
                <a:ea typeface="Microsoft YaHei" charset="-122"/>
                <a:cs typeface="Microsoft YaHei" charset="-122"/>
              </a:rPr>
            </a:br>
            <a:endParaRPr lang="zh-CN" altLang="en-US" sz="4000" dirty="0"/>
          </a:p>
        </p:txBody>
      </p:sp>
      <p:sp>
        <p:nvSpPr>
          <p:cNvPr id="4" name="副标题 3"/>
          <p:cNvSpPr>
            <a:spLocks noGrp="1"/>
          </p:cNvSpPr>
          <p:nvPr>
            <p:ph type="subTitle" idx="1"/>
          </p:nvPr>
        </p:nvSpPr>
        <p:spPr>
          <a:xfrm>
            <a:off x="1252258" y="4218569"/>
            <a:ext cx="7114102" cy="1953632"/>
          </a:xfrm>
        </p:spPr>
        <p:txBody>
          <a:bodyPr>
            <a:normAutofit/>
          </a:bodyPr>
          <a:lstStyle/>
          <a:p>
            <a:r>
              <a:rPr lang="en-US" altLang="zh-CN" sz="2800" dirty="0" smtClean="0"/>
              <a:t>Kun YIN</a:t>
            </a:r>
          </a:p>
          <a:p>
            <a:r>
              <a:rPr lang="en-US" altLang="zh-CN" sz="2800" dirty="0" smtClean="0"/>
              <a:t>Associate Director of Marketing Division, GenScript</a:t>
            </a:r>
            <a:endParaRPr lang="zh-CN" altLang="en-US" sz="2800" dirty="0"/>
          </a:p>
        </p:txBody>
      </p:sp>
    </p:spTree>
    <p:extLst>
      <p:ext uri="{BB962C8B-B14F-4D97-AF65-F5344CB8AC3E}">
        <p14:creationId xmlns:p14="http://schemas.microsoft.com/office/powerpoint/2010/main" val="1471113784"/>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05360" y="961120"/>
            <a:ext cx="5059206" cy="3097016"/>
            <a:chOff x="405360" y="961120"/>
            <a:chExt cx="5059206" cy="3097016"/>
          </a:xfrm>
        </p:grpSpPr>
        <p:pic>
          <p:nvPicPr>
            <p:cNvPr id="2" name="图片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7400" y="961120"/>
              <a:ext cx="5017166" cy="3097016"/>
            </a:xfrm>
            <a:prstGeom prst="rect">
              <a:avLst/>
            </a:prstGeom>
          </p:spPr>
        </p:pic>
        <p:sp>
          <p:nvSpPr>
            <p:cNvPr id="3" name="文本框 2"/>
            <p:cNvSpPr txBox="1"/>
            <p:nvPr/>
          </p:nvSpPr>
          <p:spPr>
            <a:xfrm>
              <a:off x="2311466" y="1441964"/>
              <a:ext cx="1871025" cy="430887"/>
            </a:xfrm>
            <a:prstGeom prst="rect">
              <a:avLst/>
            </a:prstGeom>
            <a:noFill/>
          </p:spPr>
          <p:txBody>
            <a:bodyPr wrap="none" rtlCol="0">
              <a:spAutoFit/>
            </a:bodyPr>
            <a:lstStyle/>
            <a:p>
              <a:r>
                <a:rPr kumimoji="1" lang="en-US" altLang="zh-CN" sz="1100" dirty="0" smtClean="0">
                  <a:latin typeface="Microsoft YaHei" charset="-122"/>
                  <a:ea typeface="Microsoft YaHei" charset="-122"/>
                  <a:cs typeface="Microsoft YaHei" charset="-122"/>
                </a:rPr>
                <a:t>Branch Office</a:t>
              </a:r>
            </a:p>
            <a:p>
              <a:r>
                <a:rPr kumimoji="1" lang="en-US" altLang="zh-CN" sz="1100" dirty="0" smtClean="0">
                  <a:latin typeface="Microsoft YaHei" charset="-122"/>
                  <a:ea typeface="Microsoft YaHei" charset="-122"/>
                  <a:cs typeface="Microsoft YaHei" charset="-122"/>
                </a:rPr>
                <a:t>Amsterdam, Netherlands</a:t>
              </a:r>
              <a:endParaRPr kumimoji="1" lang="zh-CN" altLang="en-US" sz="1100" dirty="0">
                <a:latin typeface="Microsoft YaHei" charset="-122"/>
                <a:ea typeface="Microsoft YaHei" charset="-122"/>
                <a:cs typeface="Microsoft YaHei" charset="-122"/>
              </a:endParaRPr>
            </a:p>
          </p:txBody>
        </p:sp>
        <p:sp>
          <p:nvSpPr>
            <p:cNvPr id="6" name="文本框 5"/>
            <p:cNvSpPr txBox="1"/>
            <p:nvPr/>
          </p:nvSpPr>
          <p:spPr>
            <a:xfrm>
              <a:off x="405360" y="2003680"/>
              <a:ext cx="1165704" cy="430887"/>
            </a:xfrm>
            <a:prstGeom prst="rect">
              <a:avLst/>
            </a:prstGeom>
            <a:noFill/>
          </p:spPr>
          <p:txBody>
            <a:bodyPr wrap="none" rtlCol="0">
              <a:spAutoFit/>
            </a:bodyPr>
            <a:lstStyle/>
            <a:p>
              <a:r>
                <a:rPr kumimoji="1" lang="en-US" altLang="zh-CN" sz="1100" dirty="0" smtClean="0">
                  <a:latin typeface="Microsoft YaHei" charset="-122"/>
                  <a:ea typeface="Microsoft YaHei" charset="-122"/>
                  <a:cs typeface="Microsoft YaHei" charset="-122"/>
                </a:rPr>
                <a:t>Headquarters</a:t>
              </a:r>
            </a:p>
            <a:p>
              <a:r>
                <a:rPr kumimoji="1" lang="en-US" altLang="zh-CN" sz="1100" dirty="0" smtClean="0">
                  <a:latin typeface="Microsoft YaHei" charset="-122"/>
                  <a:ea typeface="Microsoft YaHei" charset="-122"/>
                  <a:cs typeface="Microsoft YaHei" charset="-122"/>
                </a:rPr>
                <a:t>Piscataway, NJ</a:t>
              </a:r>
              <a:endParaRPr kumimoji="1" lang="zh-CN" altLang="en-US" sz="1100" dirty="0">
                <a:latin typeface="Microsoft YaHei" charset="-122"/>
                <a:ea typeface="Microsoft YaHei" charset="-122"/>
                <a:cs typeface="Microsoft YaHei" charset="-122"/>
              </a:endParaRPr>
            </a:p>
          </p:txBody>
        </p:sp>
        <p:sp>
          <p:nvSpPr>
            <p:cNvPr id="7" name="文本框 6"/>
            <p:cNvSpPr txBox="1"/>
            <p:nvPr/>
          </p:nvSpPr>
          <p:spPr>
            <a:xfrm>
              <a:off x="3194332" y="2860277"/>
              <a:ext cx="1175322" cy="430887"/>
            </a:xfrm>
            <a:prstGeom prst="rect">
              <a:avLst/>
            </a:prstGeom>
            <a:noFill/>
          </p:spPr>
          <p:txBody>
            <a:bodyPr wrap="none" rtlCol="0">
              <a:spAutoFit/>
            </a:bodyPr>
            <a:lstStyle/>
            <a:p>
              <a:r>
                <a:rPr kumimoji="1" lang="en-US" altLang="zh-CN" sz="1100" dirty="0" smtClean="0">
                  <a:latin typeface="Microsoft YaHei" charset="-122"/>
                  <a:ea typeface="Microsoft YaHei" charset="-122"/>
                  <a:cs typeface="Microsoft YaHei" charset="-122"/>
                </a:rPr>
                <a:t>R&amp;D Facility</a:t>
              </a:r>
            </a:p>
            <a:p>
              <a:r>
                <a:rPr kumimoji="1" lang="en-US" altLang="zh-CN" sz="1100" dirty="0" smtClean="0">
                  <a:latin typeface="Microsoft YaHei" charset="-122"/>
                  <a:ea typeface="Microsoft YaHei" charset="-122"/>
                  <a:cs typeface="Microsoft YaHei" charset="-122"/>
                </a:rPr>
                <a:t>Nanjing, China</a:t>
              </a:r>
              <a:endParaRPr kumimoji="1" lang="zh-CN" altLang="en-US" sz="1100" dirty="0">
                <a:latin typeface="Microsoft YaHei" charset="-122"/>
                <a:ea typeface="Microsoft YaHei" charset="-122"/>
                <a:cs typeface="Microsoft YaHei" charset="-122"/>
              </a:endParaRPr>
            </a:p>
          </p:txBody>
        </p:sp>
        <p:sp>
          <p:nvSpPr>
            <p:cNvPr id="8" name="文本框 7"/>
            <p:cNvSpPr txBox="1"/>
            <p:nvPr/>
          </p:nvSpPr>
          <p:spPr>
            <a:xfrm>
              <a:off x="4266327" y="1472087"/>
              <a:ext cx="1093569" cy="430887"/>
            </a:xfrm>
            <a:prstGeom prst="rect">
              <a:avLst/>
            </a:prstGeom>
            <a:noFill/>
          </p:spPr>
          <p:txBody>
            <a:bodyPr wrap="none" rtlCol="0">
              <a:spAutoFit/>
            </a:bodyPr>
            <a:lstStyle/>
            <a:p>
              <a:r>
                <a:rPr kumimoji="1" lang="en-US" altLang="zh-CN" sz="1100" dirty="0" smtClean="0">
                  <a:latin typeface="Microsoft YaHei" charset="-122"/>
                  <a:ea typeface="Microsoft YaHei" charset="-122"/>
                  <a:cs typeface="Microsoft YaHei" charset="-122"/>
                </a:rPr>
                <a:t>Branch Office</a:t>
              </a:r>
            </a:p>
            <a:p>
              <a:r>
                <a:rPr kumimoji="1" lang="en-US" altLang="zh-CN" sz="1100" dirty="0" smtClean="0">
                  <a:latin typeface="Microsoft YaHei" charset="-122"/>
                  <a:ea typeface="Microsoft YaHei" charset="-122"/>
                  <a:cs typeface="Microsoft YaHei" charset="-122"/>
                </a:rPr>
                <a:t>Tokyo, Japan</a:t>
              </a:r>
              <a:endParaRPr kumimoji="1" lang="zh-CN" altLang="en-US" sz="1100" dirty="0">
                <a:latin typeface="Microsoft YaHei" charset="-122"/>
                <a:ea typeface="Microsoft YaHei" charset="-122"/>
                <a:cs typeface="Microsoft YaHei" charset="-122"/>
              </a:endParaRPr>
            </a:p>
          </p:txBody>
        </p:sp>
      </p:grpSp>
      <p:sp>
        <p:nvSpPr>
          <p:cNvPr id="9" name="内容占位符 2"/>
          <p:cNvSpPr>
            <a:spLocks noGrp="1"/>
          </p:cNvSpPr>
          <p:nvPr>
            <p:ph idx="1"/>
          </p:nvPr>
        </p:nvSpPr>
        <p:spPr>
          <a:xfrm>
            <a:off x="165867" y="3939393"/>
            <a:ext cx="5100511" cy="4599742"/>
          </a:xfrm>
        </p:spPr>
        <p:txBody>
          <a:bodyPr>
            <a:normAutofit/>
          </a:bodyPr>
          <a:lstStyle/>
          <a:p>
            <a:pPr lvl="1"/>
            <a:r>
              <a:rPr kumimoji="1" lang="en-US" altLang="zh-CN" sz="1800" dirty="0" smtClean="0"/>
              <a:t>Founded in </a:t>
            </a:r>
            <a:r>
              <a:rPr kumimoji="1" lang="en-US" altLang="zh-CN" sz="1600" b="1" dirty="0" smtClean="0">
                <a:solidFill>
                  <a:srgbClr val="11569B"/>
                </a:solidFill>
              </a:rPr>
              <a:t>2002</a:t>
            </a:r>
          </a:p>
          <a:p>
            <a:pPr lvl="1"/>
            <a:r>
              <a:rPr kumimoji="1" lang="en-US" altLang="zh-CN" sz="1800" dirty="0" smtClean="0"/>
              <a:t>Headquarters in </a:t>
            </a:r>
            <a:r>
              <a:rPr kumimoji="1" lang="en-US" altLang="zh-CN" sz="1600" b="1" dirty="0" smtClean="0">
                <a:solidFill>
                  <a:srgbClr val="11569B"/>
                </a:solidFill>
              </a:rPr>
              <a:t>Piscataway, NJ </a:t>
            </a:r>
            <a:endParaRPr kumimoji="1" lang="en-US" altLang="zh-CN" sz="1200" dirty="0" smtClean="0"/>
          </a:p>
          <a:p>
            <a:pPr lvl="1"/>
            <a:r>
              <a:rPr kumimoji="1" lang="en-US" altLang="zh-CN" sz="1800" dirty="0" smtClean="0"/>
              <a:t>Facilities and branches: </a:t>
            </a:r>
            <a:r>
              <a:rPr kumimoji="1" lang="en-US" altLang="zh-CN" sz="1600" b="1" dirty="0" smtClean="0">
                <a:solidFill>
                  <a:srgbClr val="11569B"/>
                </a:solidFill>
              </a:rPr>
              <a:t>Europe, Japan, China</a:t>
            </a:r>
          </a:p>
          <a:p>
            <a:pPr lvl="1"/>
            <a:r>
              <a:rPr kumimoji="1" lang="en-US" altLang="zh-CN" sz="1600" b="1" dirty="0" smtClean="0">
                <a:solidFill>
                  <a:srgbClr val="11569B"/>
                </a:solidFill>
              </a:rPr>
              <a:t>1,700</a:t>
            </a:r>
            <a:r>
              <a:rPr kumimoji="1" lang="en-US" altLang="zh-CN" sz="1800" dirty="0" smtClean="0"/>
              <a:t> employees</a:t>
            </a:r>
          </a:p>
          <a:p>
            <a:pPr lvl="1"/>
            <a:r>
              <a:rPr kumimoji="1" lang="en-US" altLang="zh-CN" sz="1600" b="1" dirty="0" smtClean="0">
                <a:solidFill>
                  <a:srgbClr val="11569B"/>
                </a:solidFill>
              </a:rPr>
              <a:t>Leading CRO </a:t>
            </a:r>
            <a:r>
              <a:rPr kumimoji="1" lang="en-US" altLang="zh-CN" sz="1800" dirty="0" smtClean="0"/>
              <a:t>(Contract Research Organization)</a:t>
            </a:r>
          </a:p>
          <a:p>
            <a:pPr lvl="2"/>
            <a:r>
              <a:rPr kumimoji="1" lang="en-US" altLang="zh-CN" sz="1800" dirty="0" smtClean="0">
                <a:hlinkClick r:id="rId6"/>
              </a:rPr>
              <a:t>2014/2015 CRO Leadership Award</a:t>
            </a:r>
            <a:endParaRPr kumimoji="1" lang="en-US" altLang="zh-CN" sz="1800" dirty="0" smtClean="0"/>
          </a:p>
          <a:p>
            <a:pPr lvl="1"/>
            <a:endParaRPr kumimoji="1" lang="zh-CN" altLang="en-US" sz="1800" b="1" dirty="0">
              <a:solidFill>
                <a:srgbClr val="11569B"/>
              </a:solidFill>
            </a:endParaRPr>
          </a:p>
        </p:txBody>
      </p:sp>
      <p:sp>
        <p:nvSpPr>
          <p:cNvPr id="4" name="标题 3"/>
          <p:cNvSpPr>
            <a:spLocks noGrp="1"/>
          </p:cNvSpPr>
          <p:nvPr>
            <p:ph type="title"/>
          </p:nvPr>
        </p:nvSpPr>
        <p:spPr/>
        <p:txBody>
          <a:bodyPr/>
          <a:lstStyle/>
          <a:p>
            <a:r>
              <a:rPr kumimoji="1" lang="en-US" altLang="zh-CN" dirty="0" smtClean="0"/>
              <a:t> GenScript Overview</a:t>
            </a:r>
            <a:endParaRPr kumimoji="1" lang="zh-CN" altLang="en-US" dirty="0"/>
          </a:p>
        </p:txBody>
      </p:sp>
      <p:pic>
        <p:nvPicPr>
          <p:cNvPr id="12" name="图片 11"/>
          <p:cNvPicPr>
            <a:picLocks noChangeAspect="1"/>
          </p:cNvPicPr>
          <p:nvPr/>
        </p:nvPicPr>
        <p:blipFill>
          <a:blip r:embed="rId7"/>
          <a:stretch>
            <a:fillRect/>
          </a:stretch>
        </p:blipFill>
        <p:spPr>
          <a:xfrm>
            <a:off x="5464566" y="4312136"/>
            <a:ext cx="3493318" cy="1739014"/>
          </a:xfrm>
          <a:prstGeom prst="rect">
            <a:avLst/>
          </a:prstGeom>
          <a:effectLst>
            <a:outerShdw blurRad="241300" sx="102000" sy="102000" algn="ctr" rotWithShape="0">
              <a:prstClr val="black">
                <a:alpha val="40000"/>
              </a:prstClr>
            </a:outerShdw>
          </a:effectLst>
        </p:spPr>
      </p:pic>
      <p:pic>
        <p:nvPicPr>
          <p:cNvPr id="13" name="图片 12"/>
          <p:cNvPicPr>
            <a:picLocks noChangeAspect="1"/>
          </p:cNvPicPr>
          <p:nvPr/>
        </p:nvPicPr>
        <p:blipFill>
          <a:blip r:embed="rId8"/>
          <a:stretch>
            <a:fillRect/>
          </a:stretch>
        </p:blipFill>
        <p:spPr>
          <a:xfrm>
            <a:off x="5557249" y="1647321"/>
            <a:ext cx="3400635" cy="1816859"/>
          </a:xfrm>
          <a:prstGeom prst="rect">
            <a:avLst/>
          </a:prstGeom>
          <a:ln>
            <a:noFill/>
          </a:ln>
          <a:effectLst>
            <a:outerShdw blurRad="190500" algn="tl" rotWithShape="0">
              <a:srgbClr val="000000">
                <a:alpha val="70000"/>
              </a:srgbClr>
            </a:outerShdw>
          </a:effectLst>
        </p:spPr>
      </p:pic>
      <p:sp>
        <p:nvSpPr>
          <p:cNvPr id="14" name="Text Box 2"/>
          <p:cNvSpPr txBox="1">
            <a:spLocks noChangeArrowheads="1"/>
          </p:cNvSpPr>
          <p:nvPr>
            <p:custDataLst>
              <p:tags r:id="rId1"/>
            </p:custDataLst>
          </p:nvPr>
        </p:nvSpPr>
        <p:spPr bwMode="gray">
          <a:xfrm>
            <a:off x="5523051" y="1365827"/>
            <a:ext cx="3434833" cy="267018"/>
          </a:xfrm>
          <a:prstGeom prst="roundRect">
            <a:avLst/>
          </a:prstGeom>
          <a:solidFill>
            <a:schemeClr val="accent1"/>
          </a:solidFill>
          <a:ln w="31750">
            <a:solidFill>
              <a:schemeClr val="bg1"/>
            </a:solidFill>
            <a:miter lim="800000"/>
            <a:headEnd/>
            <a:tailEnd/>
          </a:ln>
          <a:effectLst/>
        </p:spPr>
        <p:txBody>
          <a:bodyPr lIns="91440" tIns="36572" rIns="91428" bIns="36572" anchor="ctr" anchorCtr="0">
            <a:noAutofit/>
          </a:bodyPr>
          <a:lstStyle/>
          <a:p>
            <a:pPr>
              <a:defRPr/>
            </a:pPr>
            <a:r>
              <a:rPr lang="en-US" sz="1400" b="1" baseline="0" dirty="0" smtClean="0">
                <a:solidFill>
                  <a:srgbClr val="FFFFFF"/>
                </a:solidFill>
              </a:rPr>
              <a:t>Headquarter, New Jersey, US</a:t>
            </a:r>
            <a:endParaRPr lang="en-US" sz="1400" b="1" baseline="0" dirty="0">
              <a:solidFill>
                <a:srgbClr val="FFFFFF"/>
              </a:solidFill>
            </a:endParaRPr>
          </a:p>
        </p:txBody>
      </p:sp>
      <p:sp>
        <p:nvSpPr>
          <p:cNvPr id="15" name="Text Box 2"/>
          <p:cNvSpPr txBox="1">
            <a:spLocks noChangeArrowheads="1"/>
          </p:cNvSpPr>
          <p:nvPr>
            <p:custDataLst>
              <p:tags r:id="rId2"/>
            </p:custDataLst>
          </p:nvPr>
        </p:nvSpPr>
        <p:spPr bwMode="gray">
          <a:xfrm>
            <a:off x="5464566" y="3949784"/>
            <a:ext cx="3493318" cy="312479"/>
          </a:xfrm>
          <a:prstGeom prst="roundRect">
            <a:avLst/>
          </a:prstGeom>
          <a:solidFill>
            <a:schemeClr val="accent1"/>
          </a:solidFill>
          <a:ln w="31750">
            <a:solidFill>
              <a:schemeClr val="bg1"/>
            </a:solidFill>
            <a:miter lim="800000"/>
            <a:headEnd/>
            <a:tailEnd/>
          </a:ln>
          <a:effectLst/>
        </p:spPr>
        <p:txBody>
          <a:bodyPr lIns="91440" tIns="36572" rIns="91428" bIns="36572" anchor="ctr" anchorCtr="0">
            <a:noAutofit/>
          </a:bodyPr>
          <a:lstStyle/>
          <a:p>
            <a:pPr>
              <a:defRPr/>
            </a:pPr>
            <a:r>
              <a:rPr lang="en-US" sz="1400" b="1" baseline="0" dirty="0" smtClean="0">
                <a:solidFill>
                  <a:srgbClr val="FFFFFF"/>
                </a:solidFill>
              </a:rPr>
              <a:t>Production Center, Nanjing, China</a:t>
            </a:r>
            <a:endParaRPr lang="en-US" sz="1400" b="1" baseline="0" dirty="0">
              <a:solidFill>
                <a:srgbClr val="FFFFFF"/>
              </a:solidFill>
            </a:endParaRPr>
          </a:p>
        </p:txBody>
      </p:sp>
    </p:spTree>
    <p:extLst>
      <p:ext uri="{BB962C8B-B14F-4D97-AF65-F5344CB8AC3E}">
        <p14:creationId xmlns:p14="http://schemas.microsoft.com/office/powerpoint/2010/main" val="3280474685"/>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0"/>
          <p:cNvSpPr>
            <a:spLocks/>
          </p:cNvSpPr>
          <p:nvPr/>
        </p:nvSpPr>
        <p:spPr bwMode="auto">
          <a:xfrm>
            <a:off x="1221759" y="2372842"/>
            <a:ext cx="9668" cy="12084"/>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solidFill>
            <a:srgbClr val="84CBC5"/>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3" name="Freeform 163"/>
          <p:cNvSpPr>
            <a:spLocks/>
          </p:cNvSpPr>
          <p:nvPr/>
        </p:nvSpPr>
        <p:spPr bwMode="auto">
          <a:xfrm>
            <a:off x="1593953" y="1290097"/>
            <a:ext cx="43502" cy="38670"/>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solidFill>
            <a:srgbClr val="84CBC5"/>
          </a:solid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grpSp>
        <p:nvGrpSpPr>
          <p:cNvPr id="4" name="Group 341"/>
          <p:cNvGrpSpPr/>
          <p:nvPr/>
        </p:nvGrpSpPr>
        <p:grpSpPr>
          <a:xfrm>
            <a:off x="2852056" y="2403279"/>
            <a:ext cx="1274285" cy="1425142"/>
            <a:chOff x="4097338" y="2217738"/>
            <a:chExt cx="1139825" cy="1274763"/>
          </a:xfrm>
          <a:solidFill>
            <a:srgbClr val="F47264"/>
          </a:solidFill>
        </p:grpSpPr>
        <p:sp>
          <p:nvSpPr>
            <p:cNvPr id="5"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6"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grpSp>
      <p:grpSp>
        <p:nvGrpSpPr>
          <p:cNvPr id="7" name="Group 277"/>
          <p:cNvGrpSpPr/>
          <p:nvPr/>
        </p:nvGrpSpPr>
        <p:grpSpPr>
          <a:xfrm>
            <a:off x="44369" y="997659"/>
            <a:ext cx="2896426" cy="2017915"/>
            <a:chOff x="1585913" y="960438"/>
            <a:chExt cx="2590800" cy="1804987"/>
          </a:xfrm>
          <a:solidFill>
            <a:srgbClr val="5F9387"/>
          </a:solidFill>
        </p:grpSpPr>
        <p:sp>
          <p:nvSpPr>
            <p:cNvPr id="8"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9"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0"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1"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2"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3"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4"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5"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6"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7"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8"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9"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20"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21"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22"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23"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24"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25"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26"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27"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28"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29"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30"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31"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32"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33"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34"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35"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36"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37"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38"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39"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40"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41"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42"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43"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44"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45"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46"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47"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48"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49"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50"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51"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52"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53"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54"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55"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56"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57"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58"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59"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60"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61"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62"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63"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64"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65"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66"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67"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68"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69"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70"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grpSp>
      <p:grpSp>
        <p:nvGrpSpPr>
          <p:cNvPr id="71" name="Group 345"/>
          <p:cNvGrpSpPr/>
          <p:nvPr/>
        </p:nvGrpSpPr>
        <p:grpSpPr>
          <a:xfrm>
            <a:off x="2988712" y="1141416"/>
            <a:ext cx="768476" cy="1292035"/>
            <a:chOff x="4219575" y="1089025"/>
            <a:chExt cx="687388" cy="1155701"/>
          </a:xfrm>
          <a:solidFill>
            <a:sysClr val="window" lastClr="FFFFFF">
              <a:lumMod val="75000"/>
            </a:sysClr>
          </a:solidFill>
        </p:grpSpPr>
        <p:sp>
          <p:nvSpPr>
            <p:cNvPr id="72"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grpSp>
          <p:nvGrpSpPr>
            <p:cNvPr id="73" name="Group 343"/>
            <p:cNvGrpSpPr/>
            <p:nvPr/>
          </p:nvGrpSpPr>
          <p:grpSpPr>
            <a:xfrm>
              <a:off x="4219575" y="1089025"/>
              <a:ext cx="687388" cy="1155701"/>
              <a:chOff x="4219575" y="1089025"/>
              <a:chExt cx="687388" cy="1155701"/>
            </a:xfrm>
            <a:grpFill/>
          </p:grpSpPr>
          <p:sp>
            <p:nvSpPr>
              <p:cNvPr id="74"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75"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76"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77"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78"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79"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80"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81"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82"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83"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84"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85"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86"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grpSp>
      </p:grpSp>
      <p:grpSp>
        <p:nvGrpSpPr>
          <p:cNvPr id="87" name="Group 363"/>
          <p:cNvGrpSpPr/>
          <p:nvPr/>
        </p:nvGrpSpPr>
        <p:grpSpPr>
          <a:xfrm>
            <a:off x="5287042" y="3143357"/>
            <a:ext cx="1080837" cy="944179"/>
            <a:chOff x="6275388" y="2879725"/>
            <a:chExt cx="966788" cy="844551"/>
          </a:xfrm>
          <a:solidFill>
            <a:sysClr val="window" lastClr="FFFFFF">
              <a:lumMod val="75000"/>
            </a:sysClr>
          </a:solidFill>
        </p:grpSpPr>
        <p:sp>
          <p:nvSpPr>
            <p:cNvPr id="88"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grpSp>
          <p:nvGrpSpPr>
            <p:cNvPr id="89" name="Group 361"/>
            <p:cNvGrpSpPr/>
            <p:nvPr/>
          </p:nvGrpSpPr>
          <p:grpSpPr>
            <a:xfrm>
              <a:off x="6275388" y="2917825"/>
              <a:ext cx="966788" cy="806451"/>
              <a:chOff x="6275388" y="2917825"/>
              <a:chExt cx="966788" cy="806451"/>
            </a:xfrm>
            <a:grpFill/>
          </p:grpSpPr>
          <p:sp>
            <p:nvSpPr>
              <p:cNvPr id="90"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91"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92"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93"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94"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95"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96"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97"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98"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99"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00"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01"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02"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03"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04"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sp>
            <p:nvSpPr>
              <p:cNvPr id="105"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endParaRPr>
              </a:p>
            </p:txBody>
          </p:sp>
        </p:grpSp>
      </p:grpSp>
      <p:grpSp>
        <p:nvGrpSpPr>
          <p:cNvPr id="106" name="Group 383"/>
          <p:cNvGrpSpPr/>
          <p:nvPr/>
        </p:nvGrpSpPr>
        <p:grpSpPr>
          <a:xfrm>
            <a:off x="3540667" y="1084622"/>
            <a:ext cx="3183939" cy="2250409"/>
            <a:chOff x="4713288" y="1038225"/>
            <a:chExt cx="2847975" cy="2012950"/>
          </a:xfrm>
          <a:solidFill>
            <a:srgbClr val="F8D35E"/>
          </a:solidFill>
        </p:grpSpPr>
        <p:sp>
          <p:nvSpPr>
            <p:cNvPr id="107"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08"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09"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10"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11"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12"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13"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14"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15"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16"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17"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18"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19"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20"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21"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22"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23"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24"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25"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26"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27"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28"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29"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30"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31"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32"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33"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34"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35"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36"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37"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38"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39"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40"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41"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42"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43"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44"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45"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46"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47"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48"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49"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50"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51"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52"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53"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54"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55"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56"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57"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58"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59"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60"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61"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62"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63"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64"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65"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66"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67"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68"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69"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70"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71"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72"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sp>
          <p:nvSpPr>
            <p:cNvPr id="173"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baseline="0" dirty="0">
                <a:solidFill>
                  <a:prstClr val="black"/>
                </a:solidFill>
                <a:latin typeface="Calibri"/>
                <a:ea typeface="黑体" panose="02010609060101010101" pitchFamily="49" charset="-122"/>
              </a:endParaRPr>
            </a:p>
          </p:txBody>
        </p:sp>
      </p:grpSp>
      <p:sp>
        <p:nvSpPr>
          <p:cNvPr id="174" name="椭圆 173"/>
          <p:cNvSpPr/>
          <p:nvPr/>
        </p:nvSpPr>
        <p:spPr>
          <a:xfrm>
            <a:off x="5105862" y="2177346"/>
            <a:ext cx="273327" cy="286922"/>
          </a:xfrm>
          <a:prstGeom prst="ellipse">
            <a:avLst/>
          </a:prstGeom>
          <a:solidFill>
            <a:srgbClr val="CF5F5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pic>
        <p:nvPicPr>
          <p:cNvPr id="175" name="图片 17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4053" y="2507203"/>
            <a:ext cx="1563411" cy="483707"/>
          </a:xfrm>
          <a:prstGeom prst="rect">
            <a:avLst/>
          </a:prstGeom>
        </p:spPr>
      </p:pic>
      <p:sp>
        <p:nvSpPr>
          <p:cNvPr id="176" name="椭圆 175"/>
          <p:cNvSpPr/>
          <p:nvPr/>
        </p:nvSpPr>
        <p:spPr>
          <a:xfrm>
            <a:off x="5723949" y="2358628"/>
            <a:ext cx="92495" cy="92495"/>
          </a:xfrm>
          <a:prstGeom prst="ellipse">
            <a:avLst/>
          </a:prstGeom>
          <a:solidFill>
            <a:srgbClr val="5F938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77" name="椭圆 176"/>
          <p:cNvSpPr/>
          <p:nvPr/>
        </p:nvSpPr>
        <p:spPr>
          <a:xfrm>
            <a:off x="5675717" y="3542475"/>
            <a:ext cx="92495" cy="92495"/>
          </a:xfrm>
          <a:prstGeom prst="ellipse">
            <a:avLst/>
          </a:prstGeom>
          <a:solidFill>
            <a:srgbClr val="CF5F5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78" name="椭圆 177"/>
          <p:cNvSpPr/>
          <p:nvPr/>
        </p:nvSpPr>
        <p:spPr>
          <a:xfrm>
            <a:off x="1523045" y="2273519"/>
            <a:ext cx="156776" cy="167230"/>
          </a:xfrm>
          <a:prstGeom prst="ellipse">
            <a:avLst/>
          </a:prstGeom>
          <a:solidFill>
            <a:srgbClr val="F2C06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79" name="椭圆 178"/>
          <p:cNvSpPr/>
          <p:nvPr/>
        </p:nvSpPr>
        <p:spPr>
          <a:xfrm>
            <a:off x="911345" y="1728706"/>
            <a:ext cx="92600" cy="112130"/>
          </a:xfrm>
          <a:prstGeom prst="ellipse">
            <a:avLst/>
          </a:prstGeom>
          <a:solidFill>
            <a:srgbClr val="97A6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80" name="椭圆 179"/>
          <p:cNvSpPr/>
          <p:nvPr/>
        </p:nvSpPr>
        <p:spPr>
          <a:xfrm>
            <a:off x="1187321" y="2698236"/>
            <a:ext cx="92495" cy="92495"/>
          </a:xfrm>
          <a:prstGeom prst="ellipse">
            <a:avLst/>
          </a:prstGeom>
          <a:solidFill>
            <a:srgbClr val="CF5F5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81" name="椭圆 180"/>
          <p:cNvSpPr/>
          <p:nvPr/>
        </p:nvSpPr>
        <p:spPr>
          <a:xfrm>
            <a:off x="3428340" y="1641901"/>
            <a:ext cx="92495" cy="92495"/>
          </a:xfrm>
          <a:prstGeom prst="ellipse">
            <a:avLst/>
          </a:prstGeom>
          <a:solidFill>
            <a:srgbClr val="CF5F5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82" name="椭圆 181"/>
          <p:cNvSpPr/>
          <p:nvPr/>
        </p:nvSpPr>
        <p:spPr>
          <a:xfrm>
            <a:off x="3343666" y="1994398"/>
            <a:ext cx="92495" cy="92495"/>
          </a:xfrm>
          <a:prstGeom prst="ellipse">
            <a:avLst/>
          </a:prstGeom>
          <a:solidFill>
            <a:srgbClr val="CF5F5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83" name="椭圆 182"/>
          <p:cNvSpPr/>
          <p:nvPr/>
        </p:nvSpPr>
        <p:spPr>
          <a:xfrm>
            <a:off x="3230081" y="1976446"/>
            <a:ext cx="92495" cy="92495"/>
          </a:xfrm>
          <a:prstGeom prst="ellipse">
            <a:avLst/>
          </a:prstGeom>
          <a:solidFill>
            <a:srgbClr val="F2C06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84" name="椭圆 183"/>
          <p:cNvSpPr/>
          <p:nvPr/>
        </p:nvSpPr>
        <p:spPr>
          <a:xfrm>
            <a:off x="3371066" y="2235516"/>
            <a:ext cx="92495" cy="92495"/>
          </a:xfrm>
          <a:prstGeom prst="ellipse">
            <a:avLst/>
          </a:prstGeom>
          <a:solidFill>
            <a:srgbClr val="F2C06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85" name="椭圆 184"/>
          <p:cNvSpPr/>
          <p:nvPr/>
        </p:nvSpPr>
        <p:spPr>
          <a:xfrm>
            <a:off x="3052604" y="1891938"/>
            <a:ext cx="92495" cy="92495"/>
          </a:xfrm>
          <a:prstGeom prst="ellipse">
            <a:avLst/>
          </a:prstGeom>
          <a:solidFill>
            <a:srgbClr val="5F938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86" name="椭圆 185"/>
          <p:cNvSpPr/>
          <p:nvPr/>
        </p:nvSpPr>
        <p:spPr>
          <a:xfrm>
            <a:off x="3038199" y="2241772"/>
            <a:ext cx="92495" cy="92495"/>
          </a:xfrm>
          <a:prstGeom prst="ellipse">
            <a:avLst/>
          </a:prstGeom>
          <a:solidFill>
            <a:srgbClr val="5F938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87" name="椭圆 186"/>
          <p:cNvSpPr/>
          <p:nvPr/>
        </p:nvSpPr>
        <p:spPr>
          <a:xfrm>
            <a:off x="3156560" y="2116304"/>
            <a:ext cx="92495" cy="92495"/>
          </a:xfrm>
          <a:prstGeom prst="ellipse">
            <a:avLst/>
          </a:prstGeom>
          <a:solidFill>
            <a:srgbClr val="CF5F5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88" name="椭圆 187"/>
          <p:cNvSpPr/>
          <p:nvPr/>
        </p:nvSpPr>
        <p:spPr>
          <a:xfrm>
            <a:off x="3709566" y="2532835"/>
            <a:ext cx="92495" cy="92495"/>
          </a:xfrm>
          <a:prstGeom prst="ellipse">
            <a:avLst/>
          </a:prstGeom>
          <a:solidFill>
            <a:srgbClr val="5F938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89" name="椭圆 188"/>
          <p:cNvSpPr/>
          <p:nvPr/>
        </p:nvSpPr>
        <p:spPr>
          <a:xfrm>
            <a:off x="3208253" y="2936794"/>
            <a:ext cx="92495" cy="92495"/>
          </a:xfrm>
          <a:prstGeom prst="ellipse">
            <a:avLst/>
          </a:prstGeom>
          <a:solidFill>
            <a:srgbClr val="F2C06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90" name="椭圆 189"/>
          <p:cNvSpPr/>
          <p:nvPr/>
        </p:nvSpPr>
        <p:spPr>
          <a:xfrm>
            <a:off x="3579781" y="3698541"/>
            <a:ext cx="95768" cy="112130"/>
          </a:xfrm>
          <a:prstGeom prst="ellipse">
            <a:avLst/>
          </a:prstGeom>
          <a:solidFill>
            <a:srgbClr val="97A6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91" name="椭圆 190"/>
          <p:cNvSpPr/>
          <p:nvPr/>
        </p:nvSpPr>
        <p:spPr>
          <a:xfrm>
            <a:off x="5511076" y="2389806"/>
            <a:ext cx="81226" cy="73813"/>
          </a:xfrm>
          <a:prstGeom prst="ellipse">
            <a:avLst/>
          </a:prstGeom>
          <a:solidFill>
            <a:srgbClr val="97A6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92" name="椭圆 191"/>
          <p:cNvSpPr/>
          <p:nvPr/>
        </p:nvSpPr>
        <p:spPr>
          <a:xfrm>
            <a:off x="2393518" y="3234516"/>
            <a:ext cx="92495" cy="92495"/>
          </a:xfrm>
          <a:prstGeom prst="ellipse">
            <a:avLst/>
          </a:prstGeom>
          <a:solidFill>
            <a:srgbClr val="F2C06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93" name="椭圆 192"/>
          <p:cNvSpPr/>
          <p:nvPr/>
        </p:nvSpPr>
        <p:spPr>
          <a:xfrm>
            <a:off x="4694676" y="1671344"/>
            <a:ext cx="157546" cy="169492"/>
          </a:xfrm>
          <a:prstGeom prst="ellipse">
            <a:avLst/>
          </a:prstGeom>
          <a:solidFill>
            <a:srgbClr val="5F938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黑体" panose="02010609060101010101" pitchFamily="49" charset="-122"/>
              <a:cs typeface="+mn-cs"/>
            </a:endParaRPr>
          </a:p>
        </p:txBody>
      </p:sp>
      <p:sp>
        <p:nvSpPr>
          <p:cNvPr id="194" name="任意多边形 193"/>
          <p:cNvSpPr/>
          <p:nvPr/>
        </p:nvSpPr>
        <p:spPr>
          <a:xfrm>
            <a:off x="3521954" y="1654072"/>
            <a:ext cx="1722120" cy="640080"/>
          </a:xfrm>
          <a:custGeom>
            <a:avLst/>
            <a:gdLst>
              <a:gd name="connsiteX0" fmla="*/ 1722120 w 1722120"/>
              <a:gd name="connsiteY0" fmla="*/ 640080 h 640080"/>
              <a:gd name="connsiteX1" fmla="*/ 982980 w 1722120"/>
              <a:gd name="connsiteY1" fmla="*/ 129540 h 640080"/>
              <a:gd name="connsiteX2" fmla="*/ 0 w 1722120"/>
              <a:gd name="connsiteY2" fmla="*/ 0 h 640080"/>
            </a:gdLst>
            <a:ahLst/>
            <a:cxnLst>
              <a:cxn ang="0">
                <a:pos x="connsiteX0" y="connsiteY0"/>
              </a:cxn>
              <a:cxn ang="0">
                <a:pos x="connsiteX1" y="connsiteY1"/>
              </a:cxn>
              <a:cxn ang="0">
                <a:pos x="connsiteX2" y="connsiteY2"/>
              </a:cxn>
            </a:cxnLst>
            <a:rect l="l" t="t" r="r" b="b"/>
            <a:pathLst>
              <a:path w="1722120" h="640080">
                <a:moveTo>
                  <a:pt x="1722120" y="640080"/>
                </a:moveTo>
                <a:cubicBezTo>
                  <a:pt x="1496060" y="438150"/>
                  <a:pt x="1270000" y="236220"/>
                  <a:pt x="982980" y="129540"/>
                </a:cubicBezTo>
                <a:cubicBezTo>
                  <a:pt x="695960" y="22860"/>
                  <a:pt x="347980" y="11430"/>
                  <a:pt x="0" y="0"/>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195" name="任意多边形 194"/>
          <p:cNvSpPr/>
          <p:nvPr/>
        </p:nvSpPr>
        <p:spPr>
          <a:xfrm>
            <a:off x="3148574" y="1862190"/>
            <a:ext cx="2095500" cy="431962"/>
          </a:xfrm>
          <a:custGeom>
            <a:avLst/>
            <a:gdLst>
              <a:gd name="connsiteX0" fmla="*/ 2095500 w 2095500"/>
              <a:gd name="connsiteY0" fmla="*/ 431962 h 431962"/>
              <a:gd name="connsiteX1" fmla="*/ 1021080 w 2095500"/>
              <a:gd name="connsiteY1" fmla="*/ 35722 h 431962"/>
              <a:gd name="connsiteX2" fmla="*/ 0 w 2095500"/>
              <a:gd name="connsiteY2" fmla="*/ 43342 h 431962"/>
            </a:gdLst>
            <a:ahLst/>
            <a:cxnLst>
              <a:cxn ang="0">
                <a:pos x="connsiteX0" y="connsiteY0"/>
              </a:cxn>
              <a:cxn ang="0">
                <a:pos x="connsiteX1" y="connsiteY1"/>
              </a:cxn>
              <a:cxn ang="0">
                <a:pos x="connsiteX2" y="connsiteY2"/>
              </a:cxn>
            </a:cxnLst>
            <a:rect l="l" t="t" r="r" b="b"/>
            <a:pathLst>
              <a:path w="2095500" h="431962">
                <a:moveTo>
                  <a:pt x="2095500" y="431962"/>
                </a:moveTo>
                <a:cubicBezTo>
                  <a:pt x="1732915" y="266227"/>
                  <a:pt x="1370330" y="100492"/>
                  <a:pt x="1021080" y="35722"/>
                </a:cubicBezTo>
                <a:cubicBezTo>
                  <a:pt x="671830" y="-29048"/>
                  <a:pt x="335915" y="7147"/>
                  <a:pt x="0" y="43342"/>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196" name="任意多边形 195"/>
          <p:cNvSpPr/>
          <p:nvPr/>
        </p:nvSpPr>
        <p:spPr>
          <a:xfrm>
            <a:off x="3316214" y="1954054"/>
            <a:ext cx="1935480" cy="340098"/>
          </a:xfrm>
          <a:custGeom>
            <a:avLst/>
            <a:gdLst>
              <a:gd name="connsiteX0" fmla="*/ 1935480 w 1935480"/>
              <a:gd name="connsiteY0" fmla="*/ 340098 h 340098"/>
              <a:gd name="connsiteX1" fmla="*/ 830580 w 1935480"/>
              <a:gd name="connsiteY1" fmla="*/ 27678 h 340098"/>
              <a:gd name="connsiteX2" fmla="*/ 0 w 1935480"/>
              <a:gd name="connsiteY2" fmla="*/ 35298 h 340098"/>
            </a:gdLst>
            <a:ahLst/>
            <a:cxnLst>
              <a:cxn ang="0">
                <a:pos x="connsiteX0" y="connsiteY0"/>
              </a:cxn>
              <a:cxn ang="0">
                <a:pos x="connsiteX1" y="connsiteY1"/>
              </a:cxn>
              <a:cxn ang="0">
                <a:pos x="connsiteX2" y="connsiteY2"/>
              </a:cxn>
            </a:cxnLst>
            <a:rect l="l" t="t" r="r" b="b"/>
            <a:pathLst>
              <a:path w="1935480" h="340098">
                <a:moveTo>
                  <a:pt x="1935480" y="340098"/>
                </a:moveTo>
                <a:cubicBezTo>
                  <a:pt x="1544320" y="209288"/>
                  <a:pt x="1153160" y="78478"/>
                  <a:pt x="830580" y="27678"/>
                </a:cubicBezTo>
                <a:cubicBezTo>
                  <a:pt x="508000" y="-23122"/>
                  <a:pt x="254000" y="6088"/>
                  <a:pt x="0" y="35298"/>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197" name="任意多边形 196"/>
          <p:cNvSpPr/>
          <p:nvPr/>
        </p:nvSpPr>
        <p:spPr>
          <a:xfrm>
            <a:off x="3438134" y="2029589"/>
            <a:ext cx="1805940" cy="264563"/>
          </a:xfrm>
          <a:custGeom>
            <a:avLst/>
            <a:gdLst>
              <a:gd name="connsiteX0" fmla="*/ 1805940 w 1805940"/>
              <a:gd name="connsiteY0" fmla="*/ 264563 h 264563"/>
              <a:gd name="connsiteX1" fmla="*/ 693420 w 1805940"/>
              <a:gd name="connsiteY1" fmla="*/ 28343 h 264563"/>
              <a:gd name="connsiteX2" fmla="*/ 0 w 1805940"/>
              <a:gd name="connsiteY2" fmla="*/ 13103 h 264563"/>
            </a:gdLst>
            <a:ahLst/>
            <a:cxnLst>
              <a:cxn ang="0">
                <a:pos x="connsiteX0" y="connsiteY0"/>
              </a:cxn>
              <a:cxn ang="0">
                <a:pos x="connsiteX1" y="connsiteY1"/>
              </a:cxn>
              <a:cxn ang="0">
                <a:pos x="connsiteX2" y="connsiteY2"/>
              </a:cxn>
            </a:cxnLst>
            <a:rect l="l" t="t" r="r" b="b"/>
            <a:pathLst>
              <a:path w="1805940" h="264563">
                <a:moveTo>
                  <a:pt x="1805940" y="264563"/>
                </a:moveTo>
                <a:cubicBezTo>
                  <a:pt x="1400175" y="167408"/>
                  <a:pt x="994410" y="70253"/>
                  <a:pt x="693420" y="28343"/>
                </a:cubicBezTo>
                <a:cubicBezTo>
                  <a:pt x="392430" y="-13567"/>
                  <a:pt x="196215" y="-232"/>
                  <a:pt x="0" y="13103"/>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198" name="任意多边形 197"/>
          <p:cNvSpPr/>
          <p:nvPr/>
        </p:nvSpPr>
        <p:spPr>
          <a:xfrm>
            <a:off x="3240014" y="2096182"/>
            <a:ext cx="2011680" cy="205590"/>
          </a:xfrm>
          <a:custGeom>
            <a:avLst/>
            <a:gdLst>
              <a:gd name="connsiteX0" fmla="*/ 2011680 w 2011680"/>
              <a:gd name="connsiteY0" fmla="*/ 205590 h 205590"/>
              <a:gd name="connsiteX1" fmla="*/ 861060 w 2011680"/>
              <a:gd name="connsiteY1" fmla="*/ 7470 h 205590"/>
              <a:gd name="connsiteX2" fmla="*/ 0 w 2011680"/>
              <a:gd name="connsiteY2" fmla="*/ 60810 h 205590"/>
            </a:gdLst>
            <a:ahLst/>
            <a:cxnLst>
              <a:cxn ang="0">
                <a:pos x="connsiteX0" y="connsiteY0"/>
              </a:cxn>
              <a:cxn ang="0">
                <a:pos x="connsiteX1" y="connsiteY1"/>
              </a:cxn>
              <a:cxn ang="0">
                <a:pos x="connsiteX2" y="connsiteY2"/>
              </a:cxn>
            </a:cxnLst>
            <a:rect l="l" t="t" r="r" b="b"/>
            <a:pathLst>
              <a:path w="2011680" h="205590">
                <a:moveTo>
                  <a:pt x="2011680" y="205590"/>
                </a:moveTo>
                <a:cubicBezTo>
                  <a:pt x="1604010" y="118595"/>
                  <a:pt x="1196340" y="31600"/>
                  <a:pt x="861060" y="7470"/>
                </a:cubicBezTo>
                <a:cubicBezTo>
                  <a:pt x="525780" y="-16660"/>
                  <a:pt x="262890" y="22075"/>
                  <a:pt x="0" y="60810"/>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199" name="任意多边形 198"/>
          <p:cNvSpPr/>
          <p:nvPr/>
        </p:nvSpPr>
        <p:spPr>
          <a:xfrm>
            <a:off x="3468614" y="2163882"/>
            <a:ext cx="1767840" cy="145510"/>
          </a:xfrm>
          <a:custGeom>
            <a:avLst/>
            <a:gdLst>
              <a:gd name="connsiteX0" fmla="*/ 1767840 w 1767840"/>
              <a:gd name="connsiteY0" fmla="*/ 145510 h 145510"/>
              <a:gd name="connsiteX1" fmla="*/ 731520 w 1767840"/>
              <a:gd name="connsiteY1" fmla="*/ 730 h 145510"/>
              <a:gd name="connsiteX2" fmla="*/ 0 w 1767840"/>
              <a:gd name="connsiteY2" fmla="*/ 99790 h 145510"/>
            </a:gdLst>
            <a:ahLst/>
            <a:cxnLst>
              <a:cxn ang="0">
                <a:pos x="connsiteX0" y="connsiteY0"/>
              </a:cxn>
              <a:cxn ang="0">
                <a:pos x="connsiteX1" y="connsiteY1"/>
              </a:cxn>
              <a:cxn ang="0">
                <a:pos x="connsiteX2" y="connsiteY2"/>
              </a:cxn>
            </a:cxnLst>
            <a:rect l="l" t="t" r="r" b="b"/>
            <a:pathLst>
              <a:path w="1767840" h="145510">
                <a:moveTo>
                  <a:pt x="1767840" y="145510"/>
                </a:moveTo>
                <a:cubicBezTo>
                  <a:pt x="1397000" y="76930"/>
                  <a:pt x="1026160" y="8350"/>
                  <a:pt x="731520" y="730"/>
                </a:cubicBezTo>
                <a:cubicBezTo>
                  <a:pt x="436880" y="-6890"/>
                  <a:pt x="218440" y="46450"/>
                  <a:pt x="0" y="99790"/>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200" name="任意多边形 199"/>
          <p:cNvSpPr/>
          <p:nvPr/>
        </p:nvSpPr>
        <p:spPr>
          <a:xfrm>
            <a:off x="3133334" y="2133740"/>
            <a:ext cx="2103120" cy="175652"/>
          </a:xfrm>
          <a:custGeom>
            <a:avLst/>
            <a:gdLst>
              <a:gd name="connsiteX0" fmla="*/ 2103120 w 2103120"/>
              <a:gd name="connsiteY0" fmla="*/ 175652 h 175652"/>
              <a:gd name="connsiteX1" fmla="*/ 990600 w 2103120"/>
              <a:gd name="connsiteY1" fmla="*/ 392 h 175652"/>
              <a:gd name="connsiteX2" fmla="*/ 0 w 2103120"/>
              <a:gd name="connsiteY2" fmla="*/ 137552 h 175652"/>
            </a:gdLst>
            <a:ahLst/>
            <a:cxnLst>
              <a:cxn ang="0">
                <a:pos x="connsiteX0" y="connsiteY0"/>
              </a:cxn>
              <a:cxn ang="0">
                <a:pos x="connsiteX1" y="connsiteY1"/>
              </a:cxn>
              <a:cxn ang="0">
                <a:pos x="connsiteX2" y="connsiteY2"/>
              </a:cxn>
            </a:cxnLst>
            <a:rect l="l" t="t" r="r" b="b"/>
            <a:pathLst>
              <a:path w="2103120" h="175652">
                <a:moveTo>
                  <a:pt x="2103120" y="175652"/>
                </a:moveTo>
                <a:cubicBezTo>
                  <a:pt x="1722120" y="91197"/>
                  <a:pt x="1341120" y="6742"/>
                  <a:pt x="990600" y="392"/>
                </a:cubicBezTo>
                <a:cubicBezTo>
                  <a:pt x="640080" y="-5958"/>
                  <a:pt x="320040" y="65797"/>
                  <a:pt x="0" y="137552"/>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201" name="任意多边形 200"/>
          <p:cNvSpPr/>
          <p:nvPr/>
        </p:nvSpPr>
        <p:spPr>
          <a:xfrm>
            <a:off x="3796274" y="2272316"/>
            <a:ext cx="1440180" cy="273296"/>
          </a:xfrm>
          <a:custGeom>
            <a:avLst/>
            <a:gdLst>
              <a:gd name="connsiteX0" fmla="*/ 1440180 w 1440180"/>
              <a:gd name="connsiteY0" fmla="*/ 29456 h 273296"/>
              <a:gd name="connsiteX1" fmla="*/ 609600 w 1440180"/>
              <a:gd name="connsiteY1" fmla="*/ 21836 h 273296"/>
              <a:gd name="connsiteX2" fmla="*/ 0 w 1440180"/>
              <a:gd name="connsiteY2" fmla="*/ 273296 h 273296"/>
            </a:gdLst>
            <a:ahLst/>
            <a:cxnLst>
              <a:cxn ang="0">
                <a:pos x="connsiteX0" y="connsiteY0"/>
              </a:cxn>
              <a:cxn ang="0">
                <a:pos x="connsiteX1" y="connsiteY1"/>
              </a:cxn>
              <a:cxn ang="0">
                <a:pos x="connsiteX2" y="connsiteY2"/>
              </a:cxn>
            </a:cxnLst>
            <a:rect l="l" t="t" r="r" b="b"/>
            <a:pathLst>
              <a:path w="1440180" h="273296">
                <a:moveTo>
                  <a:pt x="1440180" y="29456"/>
                </a:moveTo>
                <a:cubicBezTo>
                  <a:pt x="1144905" y="5326"/>
                  <a:pt x="849630" y="-18804"/>
                  <a:pt x="609600" y="21836"/>
                </a:cubicBezTo>
                <a:cubicBezTo>
                  <a:pt x="369570" y="62476"/>
                  <a:pt x="184785" y="167886"/>
                  <a:pt x="0" y="273296"/>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202" name="任意多边形 201"/>
          <p:cNvSpPr/>
          <p:nvPr/>
        </p:nvSpPr>
        <p:spPr>
          <a:xfrm>
            <a:off x="3300974" y="2286532"/>
            <a:ext cx="1935480" cy="655320"/>
          </a:xfrm>
          <a:custGeom>
            <a:avLst/>
            <a:gdLst>
              <a:gd name="connsiteX0" fmla="*/ 1935480 w 1935480"/>
              <a:gd name="connsiteY0" fmla="*/ 0 h 655320"/>
              <a:gd name="connsiteX1" fmla="*/ 777240 w 1935480"/>
              <a:gd name="connsiteY1" fmla="*/ 190500 h 655320"/>
              <a:gd name="connsiteX2" fmla="*/ 0 w 1935480"/>
              <a:gd name="connsiteY2" fmla="*/ 655320 h 655320"/>
            </a:gdLst>
            <a:ahLst/>
            <a:cxnLst>
              <a:cxn ang="0">
                <a:pos x="connsiteX0" y="connsiteY0"/>
              </a:cxn>
              <a:cxn ang="0">
                <a:pos x="connsiteX1" y="connsiteY1"/>
              </a:cxn>
              <a:cxn ang="0">
                <a:pos x="connsiteX2" y="connsiteY2"/>
              </a:cxn>
            </a:cxnLst>
            <a:rect l="l" t="t" r="r" b="b"/>
            <a:pathLst>
              <a:path w="1935480" h="655320">
                <a:moveTo>
                  <a:pt x="1935480" y="0"/>
                </a:moveTo>
                <a:cubicBezTo>
                  <a:pt x="1517650" y="40640"/>
                  <a:pt x="1099820" y="81280"/>
                  <a:pt x="777240" y="190500"/>
                </a:cubicBezTo>
                <a:cubicBezTo>
                  <a:pt x="454660" y="299720"/>
                  <a:pt x="227330" y="477520"/>
                  <a:pt x="0" y="655320"/>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203" name="任意多边形 202"/>
          <p:cNvSpPr/>
          <p:nvPr/>
        </p:nvSpPr>
        <p:spPr>
          <a:xfrm>
            <a:off x="5251694" y="2286532"/>
            <a:ext cx="480060" cy="1264920"/>
          </a:xfrm>
          <a:custGeom>
            <a:avLst/>
            <a:gdLst>
              <a:gd name="connsiteX0" fmla="*/ 0 w 480060"/>
              <a:gd name="connsiteY0" fmla="*/ 0 h 1264920"/>
              <a:gd name="connsiteX1" fmla="*/ 388620 w 480060"/>
              <a:gd name="connsiteY1" fmla="*/ 647700 h 1264920"/>
              <a:gd name="connsiteX2" fmla="*/ 480060 w 480060"/>
              <a:gd name="connsiteY2" fmla="*/ 1264920 h 1264920"/>
            </a:gdLst>
            <a:ahLst/>
            <a:cxnLst>
              <a:cxn ang="0">
                <a:pos x="connsiteX0" y="connsiteY0"/>
              </a:cxn>
              <a:cxn ang="0">
                <a:pos x="connsiteX1" y="connsiteY1"/>
              </a:cxn>
              <a:cxn ang="0">
                <a:pos x="connsiteX2" y="connsiteY2"/>
              </a:cxn>
            </a:cxnLst>
            <a:rect l="l" t="t" r="r" b="b"/>
            <a:pathLst>
              <a:path w="480060" h="1264920">
                <a:moveTo>
                  <a:pt x="0" y="0"/>
                </a:moveTo>
                <a:cubicBezTo>
                  <a:pt x="154305" y="218440"/>
                  <a:pt x="308610" y="436880"/>
                  <a:pt x="388620" y="647700"/>
                </a:cubicBezTo>
                <a:cubicBezTo>
                  <a:pt x="468630" y="858520"/>
                  <a:pt x="474345" y="1061720"/>
                  <a:pt x="480060" y="1264920"/>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204" name="任意多边形 203"/>
          <p:cNvSpPr/>
          <p:nvPr/>
        </p:nvSpPr>
        <p:spPr>
          <a:xfrm>
            <a:off x="3643874" y="2278912"/>
            <a:ext cx="1584960" cy="1409700"/>
          </a:xfrm>
          <a:custGeom>
            <a:avLst/>
            <a:gdLst>
              <a:gd name="connsiteX0" fmla="*/ 1584960 w 1584960"/>
              <a:gd name="connsiteY0" fmla="*/ 0 h 1409700"/>
              <a:gd name="connsiteX1" fmla="*/ 464820 w 1584960"/>
              <a:gd name="connsiteY1" fmla="*/ 480060 h 1409700"/>
              <a:gd name="connsiteX2" fmla="*/ 0 w 1584960"/>
              <a:gd name="connsiteY2" fmla="*/ 1409700 h 1409700"/>
            </a:gdLst>
            <a:ahLst/>
            <a:cxnLst>
              <a:cxn ang="0">
                <a:pos x="connsiteX0" y="connsiteY0"/>
              </a:cxn>
              <a:cxn ang="0">
                <a:pos x="connsiteX1" y="connsiteY1"/>
              </a:cxn>
              <a:cxn ang="0">
                <a:pos x="connsiteX2" y="connsiteY2"/>
              </a:cxn>
            </a:cxnLst>
            <a:rect l="l" t="t" r="r" b="b"/>
            <a:pathLst>
              <a:path w="1584960" h="1409700">
                <a:moveTo>
                  <a:pt x="1584960" y="0"/>
                </a:moveTo>
                <a:cubicBezTo>
                  <a:pt x="1156970" y="122555"/>
                  <a:pt x="728980" y="245110"/>
                  <a:pt x="464820" y="480060"/>
                </a:cubicBezTo>
                <a:cubicBezTo>
                  <a:pt x="200660" y="715010"/>
                  <a:pt x="100330" y="1062355"/>
                  <a:pt x="0" y="1409700"/>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205" name="任意多边形 204"/>
          <p:cNvSpPr/>
          <p:nvPr/>
        </p:nvSpPr>
        <p:spPr>
          <a:xfrm>
            <a:off x="999734" y="1599243"/>
            <a:ext cx="4221480" cy="702529"/>
          </a:xfrm>
          <a:custGeom>
            <a:avLst/>
            <a:gdLst>
              <a:gd name="connsiteX0" fmla="*/ 4221480 w 4221480"/>
              <a:gd name="connsiteY0" fmla="*/ 702529 h 702529"/>
              <a:gd name="connsiteX1" fmla="*/ 2087880 w 4221480"/>
              <a:gd name="connsiteY1" fmla="*/ 31969 h 702529"/>
              <a:gd name="connsiteX2" fmla="*/ 0 w 4221480"/>
              <a:gd name="connsiteY2" fmla="*/ 169129 h 702529"/>
            </a:gdLst>
            <a:ahLst/>
            <a:cxnLst>
              <a:cxn ang="0">
                <a:pos x="connsiteX0" y="connsiteY0"/>
              </a:cxn>
              <a:cxn ang="0">
                <a:pos x="connsiteX1" y="connsiteY1"/>
              </a:cxn>
              <a:cxn ang="0">
                <a:pos x="connsiteX2" y="connsiteY2"/>
              </a:cxn>
            </a:cxnLst>
            <a:rect l="l" t="t" r="r" b="b"/>
            <a:pathLst>
              <a:path w="4221480" h="702529">
                <a:moveTo>
                  <a:pt x="4221480" y="702529"/>
                </a:moveTo>
                <a:cubicBezTo>
                  <a:pt x="3506470" y="411699"/>
                  <a:pt x="2791460" y="120869"/>
                  <a:pt x="2087880" y="31969"/>
                </a:cubicBezTo>
                <a:cubicBezTo>
                  <a:pt x="1384300" y="-56931"/>
                  <a:pt x="692150" y="56099"/>
                  <a:pt x="0" y="169129"/>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206" name="任意多边形 205"/>
          <p:cNvSpPr/>
          <p:nvPr/>
        </p:nvSpPr>
        <p:spPr>
          <a:xfrm>
            <a:off x="1662674" y="2050303"/>
            <a:ext cx="3573780" cy="251469"/>
          </a:xfrm>
          <a:custGeom>
            <a:avLst/>
            <a:gdLst>
              <a:gd name="connsiteX0" fmla="*/ 3573780 w 3573780"/>
              <a:gd name="connsiteY0" fmla="*/ 251469 h 251469"/>
              <a:gd name="connsiteX1" fmla="*/ 1303020 w 3573780"/>
              <a:gd name="connsiteY1" fmla="*/ 9 h 251469"/>
              <a:gd name="connsiteX2" fmla="*/ 0 w 3573780"/>
              <a:gd name="connsiteY2" fmla="*/ 243849 h 251469"/>
            </a:gdLst>
            <a:ahLst/>
            <a:cxnLst>
              <a:cxn ang="0">
                <a:pos x="connsiteX0" y="connsiteY0"/>
              </a:cxn>
              <a:cxn ang="0">
                <a:pos x="connsiteX1" y="connsiteY1"/>
              </a:cxn>
              <a:cxn ang="0">
                <a:pos x="connsiteX2" y="connsiteY2"/>
              </a:cxn>
            </a:cxnLst>
            <a:rect l="l" t="t" r="r" b="b"/>
            <a:pathLst>
              <a:path w="3573780" h="251469">
                <a:moveTo>
                  <a:pt x="3573780" y="251469"/>
                </a:moveTo>
                <a:cubicBezTo>
                  <a:pt x="2736215" y="126374"/>
                  <a:pt x="1898650" y="1279"/>
                  <a:pt x="1303020" y="9"/>
                </a:cubicBezTo>
                <a:cubicBezTo>
                  <a:pt x="707390" y="-1261"/>
                  <a:pt x="353695" y="121294"/>
                  <a:pt x="0" y="243849"/>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207" name="任意多边形 206"/>
          <p:cNvSpPr/>
          <p:nvPr/>
        </p:nvSpPr>
        <p:spPr>
          <a:xfrm>
            <a:off x="1266434" y="2304573"/>
            <a:ext cx="3977640" cy="416299"/>
          </a:xfrm>
          <a:custGeom>
            <a:avLst/>
            <a:gdLst>
              <a:gd name="connsiteX0" fmla="*/ 3977640 w 3977640"/>
              <a:gd name="connsiteY0" fmla="*/ 4819 h 416299"/>
              <a:gd name="connsiteX1" fmla="*/ 1706880 w 3977640"/>
              <a:gd name="connsiteY1" fmla="*/ 58159 h 416299"/>
              <a:gd name="connsiteX2" fmla="*/ 0 w 3977640"/>
              <a:gd name="connsiteY2" fmla="*/ 416299 h 416299"/>
            </a:gdLst>
            <a:ahLst/>
            <a:cxnLst>
              <a:cxn ang="0">
                <a:pos x="connsiteX0" y="connsiteY0"/>
              </a:cxn>
              <a:cxn ang="0">
                <a:pos x="connsiteX1" y="connsiteY1"/>
              </a:cxn>
              <a:cxn ang="0">
                <a:pos x="connsiteX2" y="connsiteY2"/>
              </a:cxn>
            </a:cxnLst>
            <a:rect l="l" t="t" r="r" b="b"/>
            <a:pathLst>
              <a:path w="3977640" h="416299">
                <a:moveTo>
                  <a:pt x="3977640" y="4819"/>
                </a:moveTo>
                <a:cubicBezTo>
                  <a:pt x="3173730" y="-2801"/>
                  <a:pt x="2369820" y="-10421"/>
                  <a:pt x="1706880" y="58159"/>
                </a:cubicBezTo>
                <a:cubicBezTo>
                  <a:pt x="1043940" y="126739"/>
                  <a:pt x="521970" y="271519"/>
                  <a:pt x="0" y="416299"/>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208" name="任意多边形 207"/>
          <p:cNvSpPr/>
          <p:nvPr/>
        </p:nvSpPr>
        <p:spPr>
          <a:xfrm>
            <a:off x="2470394" y="2286532"/>
            <a:ext cx="2781300" cy="952500"/>
          </a:xfrm>
          <a:custGeom>
            <a:avLst/>
            <a:gdLst>
              <a:gd name="connsiteX0" fmla="*/ 2781300 w 2781300"/>
              <a:gd name="connsiteY0" fmla="*/ 0 h 952500"/>
              <a:gd name="connsiteX1" fmla="*/ 922020 w 2781300"/>
              <a:gd name="connsiteY1" fmla="*/ 228600 h 952500"/>
              <a:gd name="connsiteX2" fmla="*/ 0 w 2781300"/>
              <a:gd name="connsiteY2" fmla="*/ 952500 h 952500"/>
            </a:gdLst>
            <a:ahLst/>
            <a:cxnLst>
              <a:cxn ang="0">
                <a:pos x="connsiteX0" y="connsiteY0"/>
              </a:cxn>
              <a:cxn ang="0">
                <a:pos x="connsiteX1" y="connsiteY1"/>
              </a:cxn>
              <a:cxn ang="0">
                <a:pos x="connsiteX2" y="connsiteY2"/>
              </a:cxn>
            </a:cxnLst>
            <a:rect l="l" t="t" r="r" b="b"/>
            <a:pathLst>
              <a:path w="2781300" h="952500">
                <a:moveTo>
                  <a:pt x="2781300" y="0"/>
                </a:moveTo>
                <a:cubicBezTo>
                  <a:pt x="2083435" y="34925"/>
                  <a:pt x="1385570" y="69850"/>
                  <a:pt x="922020" y="228600"/>
                </a:cubicBezTo>
                <a:cubicBezTo>
                  <a:pt x="458470" y="387350"/>
                  <a:pt x="229235" y="669925"/>
                  <a:pt x="0" y="952500"/>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209" name="任意多边形 208"/>
          <p:cNvSpPr/>
          <p:nvPr/>
        </p:nvSpPr>
        <p:spPr>
          <a:xfrm>
            <a:off x="4828784" y="1753132"/>
            <a:ext cx="381000" cy="533400"/>
          </a:xfrm>
          <a:custGeom>
            <a:avLst/>
            <a:gdLst>
              <a:gd name="connsiteX0" fmla="*/ 381000 w 381000"/>
              <a:gd name="connsiteY0" fmla="*/ 533400 h 533400"/>
              <a:gd name="connsiteX1" fmla="*/ 236220 w 381000"/>
              <a:gd name="connsiteY1" fmla="*/ 198120 h 533400"/>
              <a:gd name="connsiteX2" fmla="*/ 0 w 381000"/>
              <a:gd name="connsiteY2" fmla="*/ 0 h 533400"/>
              <a:gd name="connsiteX3" fmla="*/ 0 w 381000"/>
              <a:gd name="connsiteY3" fmla="*/ 0 h 533400"/>
              <a:gd name="connsiteX4" fmla="*/ 0 w 381000"/>
              <a:gd name="connsiteY4" fmla="*/ 0 h 53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 h="533400">
                <a:moveTo>
                  <a:pt x="381000" y="533400"/>
                </a:moveTo>
                <a:cubicBezTo>
                  <a:pt x="340360" y="410210"/>
                  <a:pt x="299720" y="287020"/>
                  <a:pt x="236220" y="198120"/>
                </a:cubicBezTo>
                <a:cubicBezTo>
                  <a:pt x="172720" y="109220"/>
                  <a:pt x="0" y="0"/>
                  <a:pt x="0" y="0"/>
                </a:cubicBezTo>
                <a:lnTo>
                  <a:pt x="0" y="0"/>
                </a:lnTo>
                <a:lnTo>
                  <a:pt x="0" y="0"/>
                </a:ln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210" name="任意多边形 209"/>
          <p:cNvSpPr/>
          <p:nvPr/>
        </p:nvSpPr>
        <p:spPr>
          <a:xfrm>
            <a:off x="5225024" y="2284627"/>
            <a:ext cx="533400" cy="85725"/>
          </a:xfrm>
          <a:custGeom>
            <a:avLst/>
            <a:gdLst>
              <a:gd name="connsiteX0" fmla="*/ 0 w 533400"/>
              <a:gd name="connsiteY0" fmla="*/ 0 h 85725"/>
              <a:gd name="connsiteX1" fmla="*/ 304800 w 533400"/>
              <a:gd name="connsiteY1" fmla="*/ 19050 h 85725"/>
              <a:gd name="connsiteX2" fmla="*/ 533400 w 533400"/>
              <a:gd name="connsiteY2" fmla="*/ 85725 h 85725"/>
            </a:gdLst>
            <a:ahLst/>
            <a:cxnLst>
              <a:cxn ang="0">
                <a:pos x="connsiteX0" y="connsiteY0"/>
              </a:cxn>
              <a:cxn ang="0">
                <a:pos x="connsiteX1" y="connsiteY1"/>
              </a:cxn>
              <a:cxn ang="0">
                <a:pos x="connsiteX2" y="connsiteY2"/>
              </a:cxn>
            </a:cxnLst>
            <a:rect l="l" t="t" r="r" b="b"/>
            <a:pathLst>
              <a:path w="533400" h="85725">
                <a:moveTo>
                  <a:pt x="0" y="0"/>
                </a:moveTo>
                <a:cubicBezTo>
                  <a:pt x="107950" y="2381"/>
                  <a:pt x="215900" y="4762"/>
                  <a:pt x="304800" y="19050"/>
                </a:cubicBezTo>
                <a:cubicBezTo>
                  <a:pt x="393700" y="33338"/>
                  <a:pt x="496888" y="73025"/>
                  <a:pt x="533400" y="85725"/>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sp>
        <p:nvSpPr>
          <p:cNvPr id="211" name="任意多边形 210"/>
          <p:cNvSpPr/>
          <p:nvPr/>
        </p:nvSpPr>
        <p:spPr>
          <a:xfrm>
            <a:off x="5244074" y="2286820"/>
            <a:ext cx="285750" cy="83532"/>
          </a:xfrm>
          <a:custGeom>
            <a:avLst/>
            <a:gdLst>
              <a:gd name="connsiteX0" fmla="*/ 0 w 285750"/>
              <a:gd name="connsiteY0" fmla="*/ 7332 h 83532"/>
              <a:gd name="connsiteX1" fmla="*/ 180975 w 285750"/>
              <a:gd name="connsiteY1" fmla="*/ 7332 h 83532"/>
              <a:gd name="connsiteX2" fmla="*/ 285750 w 285750"/>
              <a:gd name="connsiteY2" fmla="*/ 83532 h 83532"/>
            </a:gdLst>
            <a:ahLst/>
            <a:cxnLst>
              <a:cxn ang="0">
                <a:pos x="connsiteX0" y="connsiteY0"/>
              </a:cxn>
              <a:cxn ang="0">
                <a:pos x="connsiteX1" y="connsiteY1"/>
              </a:cxn>
              <a:cxn ang="0">
                <a:pos x="connsiteX2" y="connsiteY2"/>
              </a:cxn>
            </a:cxnLst>
            <a:rect l="l" t="t" r="r" b="b"/>
            <a:pathLst>
              <a:path w="285750" h="83532">
                <a:moveTo>
                  <a:pt x="0" y="7332"/>
                </a:moveTo>
                <a:cubicBezTo>
                  <a:pt x="66675" y="982"/>
                  <a:pt x="133350" y="-5368"/>
                  <a:pt x="180975" y="7332"/>
                </a:cubicBezTo>
                <a:cubicBezTo>
                  <a:pt x="228600" y="20032"/>
                  <a:pt x="265113" y="59720"/>
                  <a:pt x="285750" y="83532"/>
                </a:cubicBezTo>
              </a:path>
            </a:pathLst>
          </a:custGeom>
          <a:no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Calibri"/>
              <a:ea typeface="黑体" panose="02010609060101010101" pitchFamily="49" charset="-122"/>
              <a:cs typeface="+mn-cs"/>
            </a:endParaRPr>
          </a:p>
        </p:txBody>
      </p:sp>
      <p:pic>
        <p:nvPicPr>
          <p:cNvPr id="212" name="图片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778" y="2783221"/>
            <a:ext cx="2707302" cy="183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 name="内容占位符 213"/>
          <p:cNvSpPr>
            <a:spLocks noGrp="1"/>
          </p:cNvSpPr>
          <p:nvPr>
            <p:ph idx="1"/>
          </p:nvPr>
        </p:nvSpPr>
        <p:spPr>
          <a:xfrm>
            <a:off x="6485845" y="1190624"/>
            <a:ext cx="2658155" cy="1771707"/>
          </a:xfrm>
        </p:spPr>
        <p:txBody>
          <a:bodyPr>
            <a:noAutofit/>
          </a:bodyPr>
          <a:lstStyle/>
          <a:p>
            <a:pPr marL="342900" indent="-342900">
              <a:buFont typeface="Arial" panose="020B0604020202020204" pitchFamily="34" charset="0"/>
              <a:buChar char="•"/>
            </a:pPr>
            <a:r>
              <a:rPr lang="en-US" altLang="zh-CN" sz="1800" dirty="0">
                <a:solidFill>
                  <a:srgbClr val="002060"/>
                </a:solidFill>
                <a:cs typeface="Arial" charset="0"/>
              </a:rPr>
              <a:t>30,000 customers in 90+ </a:t>
            </a:r>
            <a:r>
              <a:rPr lang="en-US" altLang="zh-CN" sz="1800" dirty="0" smtClean="0">
                <a:solidFill>
                  <a:srgbClr val="002060"/>
                </a:solidFill>
                <a:cs typeface="Arial" charset="0"/>
              </a:rPr>
              <a:t>countries</a:t>
            </a:r>
          </a:p>
          <a:p>
            <a:pPr marL="342900" indent="-342900">
              <a:buFont typeface="Arial" panose="020B0604020202020204" pitchFamily="34" charset="0"/>
              <a:buChar char="•"/>
            </a:pPr>
            <a:r>
              <a:rPr lang="en-US" altLang="zh-CN" sz="1800" dirty="0" smtClean="0">
                <a:solidFill>
                  <a:srgbClr val="002060"/>
                </a:solidFill>
                <a:cs typeface="Arial" charset="0"/>
              </a:rPr>
              <a:t>Including big bio pharma </a:t>
            </a:r>
            <a:r>
              <a:rPr lang="en-US" altLang="zh-CN" sz="1800" dirty="0">
                <a:solidFill>
                  <a:srgbClr val="002060"/>
                </a:solidFill>
                <a:cs typeface="Arial" charset="0"/>
              </a:rPr>
              <a:t>and </a:t>
            </a:r>
            <a:r>
              <a:rPr lang="en-US" altLang="zh-CN" sz="1800" dirty="0" smtClean="0">
                <a:solidFill>
                  <a:srgbClr val="002060"/>
                </a:solidFill>
                <a:cs typeface="Arial" charset="0"/>
              </a:rPr>
              <a:t>famous </a:t>
            </a:r>
            <a:r>
              <a:rPr lang="en-US" altLang="zh-CN" sz="1800" dirty="0">
                <a:solidFill>
                  <a:srgbClr val="002060"/>
                </a:solidFill>
                <a:cs typeface="Arial" charset="0"/>
              </a:rPr>
              <a:t>scientific research institutions</a:t>
            </a:r>
          </a:p>
        </p:txBody>
      </p:sp>
      <p:sp>
        <p:nvSpPr>
          <p:cNvPr id="213" name="标题 212"/>
          <p:cNvSpPr>
            <a:spLocks noGrp="1"/>
          </p:cNvSpPr>
          <p:nvPr>
            <p:ph type="title"/>
          </p:nvPr>
        </p:nvSpPr>
        <p:spPr>
          <a:xfrm>
            <a:off x="361949" y="222250"/>
            <a:ext cx="6799427" cy="428625"/>
          </a:xfrm>
        </p:spPr>
        <p:txBody>
          <a:bodyPr>
            <a:normAutofit fontScale="90000"/>
          </a:bodyPr>
          <a:lstStyle/>
          <a:p>
            <a:r>
              <a:rPr kumimoji="1" lang="en-US" altLang="zh-CN" dirty="0" smtClean="0"/>
              <a:t>Customer Composition</a:t>
            </a:r>
            <a:endParaRPr lang="zh-CN" altLang="en-US" dirty="0"/>
          </a:p>
        </p:txBody>
      </p:sp>
      <p:pic>
        <p:nvPicPr>
          <p:cNvPr id="21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27" y="4325037"/>
            <a:ext cx="1002878" cy="403154"/>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26" y="5438357"/>
            <a:ext cx="1002878" cy="421550"/>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42458" y="4325036"/>
            <a:ext cx="1001834" cy="404683"/>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8" name="Picture 5" descr="F:\ZWB\lily logo.bm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326" y="4881387"/>
            <a:ext cx="1002878" cy="406924"/>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9"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2457" y="4868141"/>
            <a:ext cx="1001834" cy="424209"/>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42456" y="5429665"/>
            <a:ext cx="1001835" cy="429714"/>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1"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56060" y="4333559"/>
            <a:ext cx="1002879" cy="390555"/>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2"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56060" y="4881387"/>
            <a:ext cx="1002879" cy="410458"/>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3" name="Picture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22576" y="4318686"/>
            <a:ext cx="1001835" cy="420380"/>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4"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22576" y="4868142"/>
            <a:ext cx="1001835" cy="420379"/>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5" name="Picture 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66219" y="5429665"/>
            <a:ext cx="994529" cy="427065"/>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6"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322578" y="5429664"/>
            <a:ext cx="1001834" cy="420379"/>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7" name="Picture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396420" y="4312639"/>
            <a:ext cx="991399" cy="424294"/>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8" name="Picture 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06814" y="4868142"/>
            <a:ext cx="991399" cy="418346"/>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9" name="Picture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396420" y="5440014"/>
            <a:ext cx="991399" cy="410029"/>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0" name="Picture 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500122" y="4312904"/>
            <a:ext cx="991399" cy="435133"/>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1" name="Picture 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498981" y="4871853"/>
            <a:ext cx="991399" cy="420498"/>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2" name="Picture 1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498981" y="5440014"/>
            <a:ext cx="991399" cy="401395"/>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3" name="Picture 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684142" y="4868142"/>
            <a:ext cx="992492" cy="415701"/>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4" name="Picture 4"/>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677792" y="5429665"/>
            <a:ext cx="992492" cy="406232"/>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5" name="Picture 1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688995" y="4313629"/>
            <a:ext cx="992492" cy="434408"/>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6" name="Picture 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591148" y="5438357"/>
            <a:ext cx="992492" cy="402500"/>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7" name="Picture 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591148" y="4868142"/>
            <a:ext cx="992492" cy="416438"/>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8" name="Picture 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591148" y="4312639"/>
            <a:ext cx="992492" cy="435397"/>
          </a:xfrm>
          <a:prstGeom prst="rect">
            <a:avLst/>
          </a:prstGeom>
          <a:noFill/>
          <a:ln w="9525">
            <a:noFill/>
            <a:miter lim="800000"/>
            <a:headEnd/>
            <a:tailEnd/>
          </a:ln>
          <a:effectLst>
            <a:outerShdw blurRad="1016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4481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8491" y="280727"/>
            <a:ext cx="8107461" cy="615950"/>
          </a:xfrm>
        </p:spPr>
        <p:txBody>
          <a:bodyPr/>
          <a:lstStyle/>
          <a:p>
            <a:pPr>
              <a:lnSpc>
                <a:spcPct val="90000"/>
              </a:lnSpc>
              <a:spcBef>
                <a:spcPct val="20000"/>
              </a:spcBef>
            </a:pPr>
            <a:r>
              <a:rPr lang="en-US" altLang="zh-CN" sz="2800" dirty="0">
                <a:cs typeface="Arial" charset="0"/>
              </a:rPr>
              <a:t>Antibody Capacity </a:t>
            </a:r>
            <a:r>
              <a:rPr lang="en-US" altLang="zh-CN" sz="2800" dirty="0" smtClean="0">
                <a:cs typeface="Arial" charset="0"/>
              </a:rPr>
              <a:t>at GenScript</a:t>
            </a:r>
            <a:endParaRPr lang="en-US" sz="2800" dirty="0">
              <a:cs typeface="Arial" charset="0"/>
            </a:endParaRPr>
          </a:p>
        </p:txBody>
      </p:sp>
      <p:sp>
        <p:nvSpPr>
          <p:cNvPr id="4" name="Slide Number Placeholder 3"/>
          <p:cNvSpPr>
            <a:spLocks noGrp="1"/>
          </p:cNvSpPr>
          <p:nvPr>
            <p:ph type="sldNum" sz="quarter" idx="4294967295"/>
          </p:nvPr>
        </p:nvSpPr>
        <p:spPr>
          <a:xfrm>
            <a:off x="8532148" y="6426200"/>
            <a:ext cx="364202" cy="256480"/>
          </a:xfrm>
          <a:prstGeom prst="rect">
            <a:avLst/>
          </a:prstGeom>
        </p:spPr>
        <p:txBody>
          <a:bodyPr/>
          <a:lstStyle/>
          <a:p>
            <a:pPr>
              <a:defRPr/>
            </a:pPr>
            <a:fld id="{B2DF5293-E627-4DC1-90CE-8C116FF0BC6C}" type="slidenum">
              <a:rPr lang="x-none" altLang="zh-CN" smtClean="0"/>
              <a:pPr>
                <a:defRPr/>
              </a:pPr>
              <a:t>4</a:t>
            </a:fld>
            <a:endParaRPr lang="en-US" altLang="zh-CN" dirty="0">
              <a:cs typeface="Tahoma" pitchFamily="34" charset="0"/>
            </a:endParaRPr>
          </a:p>
        </p:txBody>
      </p:sp>
      <p:sp>
        <p:nvSpPr>
          <p:cNvPr id="27" name="TextBox 6"/>
          <p:cNvSpPr>
            <a:spLocks noChangeArrowheads="1"/>
          </p:cNvSpPr>
          <p:nvPr/>
        </p:nvSpPr>
        <p:spPr bwMode="auto">
          <a:xfrm>
            <a:off x="1403350" y="1176338"/>
            <a:ext cx="287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400" b="1" dirty="0">
                <a:solidFill>
                  <a:srgbClr val="FFFFFF"/>
                </a:solidFill>
                <a:latin typeface="Calibri" pitchFamily="34" charset="0"/>
                <a:sym typeface="ヒラギノ丸ゴ Pro W4" charset="0"/>
              </a:rPr>
              <a:t>Global headquarters</a:t>
            </a:r>
            <a:r>
              <a:rPr lang="zh-CN" altLang="en-US" sz="2400" b="1" dirty="0">
                <a:solidFill>
                  <a:srgbClr val="FFFFFF"/>
                </a:solidFill>
                <a:latin typeface="Calibri" pitchFamily="34" charset="0"/>
                <a:sym typeface="ヒラギノ丸ゴ Pro W4" charset="0"/>
              </a:rPr>
              <a:t/>
            </a:r>
            <a:br>
              <a:rPr lang="zh-CN" altLang="en-US" sz="2400" b="1" dirty="0">
                <a:solidFill>
                  <a:srgbClr val="FFFFFF"/>
                </a:solidFill>
                <a:latin typeface="Calibri" pitchFamily="34" charset="0"/>
                <a:sym typeface="ヒラギノ丸ゴ Pro W4" charset="0"/>
              </a:rPr>
            </a:br>
            <a:r>
              <a:rPr lang="en-US" altLang="zh-CN" sz="2400" b="1" dirty="0">
                <a:solidFill>
                  <a:srgbClr val="FFFFFF"/>
                </a:solidFill>
                <a:latin typeface="Calibri" pitchFamily="34" charset="0"/>
                <a:sym typeface="ヒラギノ丸ゴ Pro W4" charset="0"/>
              </a:rPr>
              <a:t>Piscataway, New Jersey, USA</a:t>
            </a:r>
          </a:p>
        </p:txBody>
      </p:sp>
      <p:pic>
        <p:nvPicPr>
          <p:cNvPr id="6" name="Picture 2"/>
          <p:cNvPicPr>
            <a:picLocks noChangeAspect="1" noChangeArrowheads="1"/>
          </p:cNvPicPr>
          <p:nvPr/>
        </p:nvPicPr>
        <p:blipFill>
          <a:blip r:embed="rId3" cstate="print"/>
          <a:srcRect b="39900"/>
          <a:stretch>
            <a:fillRect/>
          </a:stretch>
        </p:blipFill>
        <p:spPr bwMode="auto">
          <a:xfrm>
            <a:off x="6242986" y="1668488"/>
            <a:ext cx="2768612" cy="2935584"/>
          </a:xfrm>
          <a:prstGeom prst="rect">
            <a:avLst/>
          </a:prstGeom>
          <a:noFill/>
          <a:ln w="9525">
            <a:noFill/>
            <a:miter lim="800000"/>
            <a:headEnd/>
            <a:tailEnd/>
          </a:ln>
        </p:spPr>
      </p:pic>
      <p:sp>
        <p:nvSpPr>
          <p:cNvPr id="7" name="内容占位符 6"/>
          <p:cNvSpPr>
            <a:spLocks noGrp="1"/>
          </p:cNvSpPr>
          <p:nvPr>
            <p:ph idx="1"/>
          </p:nvPr>
        </p:nvSpPr>
        <p:spPr>
          <a:xfrm>
            <a:off x="127000" y="967874"/>
            <a:ext cx="6691745" cy="4525963"/>
          </a:xfrm>
        </p:spPr>
        <p:txBody>
          <a:bodyPr/>
          <a:lstStyle/>
          <a:p>
            <a:pPr>
              <a:buFont typeface="Wingdings" panose="05000000000000000000" pitchFamily="2" charset="2"/>
              <a:buChar char="§"/>
            </a:pPr>
            <a:r>
              <a:rPr lang="en-US" altLang="zh-CN" sz="2000" kern="1200" dirty="0"/>
              <a:t>AAALAC International and OLAW accredited animal facility</a:t>
            </a:r>
          </a:p>
          <a:p>
            <a:pPr lvl="1">
              <a:spcBef>
                <a:spcPts val="600"/>
              </a:spcBef>
            </a:pPr>
            <a:r>
              <a:rPr lang="en-US" altLang="zh-CN" sz="1600" dirty="0" smtClean="0">
                <a:solidFill>
                  <a:schemeClr val="accent5">
                    <a:lumMod val="10000"/>
                  </a:schemeClr>
                </a:solidFill>
                <a:ea typeface="宋体" pitchFamily="2" charset="-122"/>
                <a:cs typeface="Arial" charset="0"/>
              </a:rPr>
              <a:t>6,000</a:t>
            </a:r>
            <a:r>
              <a:rPr lang="en-US" altLang="zh-CN" sz="1600" dirty="0" smtClean="0">
                <a:ea typeface="宋体" pitchFamily="2" charset="-122"/>
                <a:cs typeface="Arial" charset="0"/>
              </a:rPr>
              <a:t> </a:t>
            </a:r>
            <a:r>
              <a:rPr lang="en-US" altLang="zh-CN" sz="1600" dirty="0" err="1" smtClean="0">
                <a:solidFill>
                  <a:schemeClr val="tx2"/>
                </a:solidFill>
                <a:ea typeface="宋体" pitchFamily="2" charset="-122"/>
                <a:cs typeface="Arial" charset="0"/>
              </a:rPr>
              <a:t>sq.m</a:t>
            </a:r>
            <a:r>
              <a:rPr lang="en-US" altLang="zh-CN" sz="1600" dirty="0" smtClean="0">
                <a:solidFill>
                  <a:schemeClr val="tx2"/>
                </a:solidFill>
                <a:ea typeface="宋体" pitchFamily="2" charset="-122"/>
                <a:cs typeface="Arial" charset="0"/>
              </a:rPr>
              <a:t>, hosting more than </a:t>
            </a:r>
            <a:r>
              <a:rPr lang="en-US" altLang="zh-CN" sz="1600" b="1" dirty="0" smtClean="0">
                <a:solidFill>
                  <a:srgbClr val="FF0000"/>
                </a:solidFill>
                <a:ea typeface="宋体" pitchFamily="2" charset="-122"/>
                <a:cs typeface="Arial" charset="0"/>
              </a:rPr>
              <a:t>8,000 </a:t>
            </a:r>
            <a:r>
              <a:rPr lang="en-US" altLang="zh-CN" sz="1600" b="1" dirty="0" smtClean="0">
                <a:solidFill>
                  <a:schemeClr val="tx2"/>
                </a:solidFill>
                <a:ea typeface="宋体" pitchFamily="2" charset="-122"/>
                <a:cs typeface="Arial" charset="0"/>
              </a:rPr>
              <a:t>rabbits and </a:t>
            </a:r>
            <a:r>
              <a:rPr lang="en-US" altLang="zh-CN" sz="1600" b="1" dirty="0" smtClean="0">
                <a:solidFill>
                  <a:srgbClr val="FF0000"/>
                </a:solidFill>
                <a:ea typeface="宋体" pitchFamily="2" charset="-122"/>
                <a:cs typeface="Arial" charset="0"/>
              </a:rPr>
              <a:t>12,000 </a:t>
            </a:r>
            <a:r>
              <a:rPr lang="en-US" altLang="zh-CN" sz="1600" b="1" dirty="0" smtClean="0">
                <a:ea typeface="宋体" pitchFamily="2" charset="-122"/>
                <a:cs typeface="Arial" charset="0"/>
              </a:rPr>
              <a:t> </a:t>
            </a:r>
            <a:r>
              <a:rPr lang="en-US" altLang="zh-CN" sz="1600" b="1" dirty="0" smtClean="0">
                <a:solidFill>
                  <a:schemeClr val="tx2"/>
                </a:solidFill>
                <a:ea typeface="宋体" pitchFamily="2" charset="-122"/>
                <a:cs typeface="Arial" charset="0"/>
              </a:rPr>
              <a:t>rodents</a:t>
            </a:r>
            <a:r>
              <a:rPr lang="en-US" altLang="zh-CN" sz="1600" b="1" dirty="0" smtClean="0">
                <a:ea typeface="宋体" pitchFamily="2" charset="-122"/>
                <a:cs typeface="Arial" charset="0"/>
              </a:rPr>
              <a:t> </a:t>
            </a:r>
          </a:p>
          <a:p>
            <a:pPr lvl="1">
              <a:spcBef>
                <a:spcPts val="0"/>
              </a:spcBef>
            </a:pPr>
            <a:r>
              <a:rPr lang="en-US" altLang="zh-CN" sz="1600" dirty="0" smtClean="0">
                <a:solidFill>
                  <a:schemeClr val="tx2"/>
                </a:solidFill>
                <a:ea typeface="宋体" pitchFamily="2" charset="-122"/>
                <a:cs typeface="Arial" charset="0"/>
              </a:rPr>
              <a:t>Providing a broad range of antibody services from individual cases to </a:t>
            </a:r>
            <a:r>
              <a:rPr lang="en-US" altLang="zh-CN" sz="1600" b="1" dirty="0" smtClean="0">
                <a:solidFill>
                  <a:srgbClr val="FF0000"/>
                </a:solidFill>
                <a:ea typeface="宋体" pitchFamily="2" charset="-122"/>
                <a:cs typeface="Arial" charset="0"/>
              </a:rPr>
              <a:t>bulk orders</a:t>
            </a:r>
            <a:endParaRPr lang="en-US" altLang="zh-CN" sz="1800" b="1" dirty="0" smtClean="0">
              <a:solidFill>
                <a:srgbClr val="FF0000"/>
              </a:solidFill>
              <a:ea typeface="宋体" pitchFamily="2" charset="-122"/>
              <a:cs typeface="Arial" charset="0"/>
            </a:endParaRPr>
          </a:p>
          <a:p>
            <a:pPr>
              <a:spcBef>
                <a:spcPts val="600"/>
              </a:spcBef>
              <a:buFont typeface="Wingdings" panose="05000000000000000000" pitchFamily="2" charset="2"/>
              <a:buChar char="§"/>
            </a:pPr>
            <a:r>
              <a:rPr lang="en-US" altLang="zh-CN" sz="2000" kern="1200" dirty="0"/>
              <a:t>High volume </a:t>
            </a:r>
            <a:r>
              <a:rPr lang="en-US" altLang="zh-CN" sz="2000" kern="1200" dirty="0" smtClean="0"/>
              <a:t>output and track record</a:t>
            </a:r>
            <a:endParaRPr lang="en-US" altLang="zh-CN" dirty="0" smtClean="0">
              <a:solidFill>
                <a:srgbClr val="FF0000"/>
              </a:solidFill>
              <a:ea typeface="宋体" pitchFamily="2" charset="-122"/>
              <a:cs typeface="Arial" charset="0"/>
            </a:endParaRPr>
          </a:p>
          <a:p>
            <a:endParaRPr lang="en-US" altLang="zh-CN" dirty="0" smtClean="0">
              <a:ea typeface="宋体" pitchFamily="2" charset="-122"/>
              <a:cs typeface="Arial" charset="0"/>
            </a:endParaRPr>
          </a:p>
          <a:p>
            <a:endParaRPr lang="en-US" altLang="zh-CN" dirty="0">
              <a:ea typeface="宋体" pitchFamily="2" charset="-122"/>
              <a:cs typeface="Arial" charset="0"/>
            </a:endParaRPr>
          </a:p>
          <a:p>
            <a:pPr lvl="1">
              <a:spcBef>
                <a:spcPts val="0"/>
              </a:spcBef>
            </a:pPr>
            <a:endParaRPr lang="en-US" altLang="zh-CN" sz="1600" dirty="0" smtClean="0">
              <a:solidFill>
                <a:srgbClr val="FF0000"/>
              </a:solidFill>
              <a:ea typeface="宋体" pitchFamily="2" charset="-122"/>
            </a:endParaRPr>
          </a:p>
          <a:p>
            <a:pPr lvl="1">
              <a:spcBef>
                <a:spcPts val="0"/>
              </a:spcBef>
            </a:pPr>
            <a:r>
              <a:rPr lang="en-US" altLang="zh-CN" sz="1600" dirty="0" smtClean="0">
                <a:solidFill>
                  <a:srgbClr val="FF0000"/>
                </a:solidFill>
                <a:ea typeface="宋体" pitchFamily="2" charset="-122"/>
              </a:rPr>
              <a:t>&gt;</a:t>
            </a:r>
            <a:r>
              <a:rPr lang="en-US" altLang="zh-CN" sz="1600" dirty="0">
                <a:solidFill>
                  <a:srgbClr val="FF0000"/>
                </a:solidFill>
                <a:ea typeface="宋体" pitchFamily="2" charset="-122"/>
              </a:rPr>
              <a:t>100,000</a:t>
            </a:r>
            <a:r>
              <a:rPr lang="en-US" altLang="zh-CN" sz="1600" dirty="0">
                <a:ea typeface="宋体" pitchFamily="2" charset="-122"/>
              </a:rPr>
              <a:t> </a:t>
            </a:r>
            <a:r>
              <a:rPr lang="en-US" altLang="zh-CN" sz="1600" dirty="0" err="1" smtClean="0">
                <a:ea typeface="宋体" pitchFamily="2" charset="-122"/>
              </a:rPr>
              <a:t>pAb</a:t>
            </a:r>
            <a:r>
              <a:rPr lang="en-US" altLang="zh-CN" sz="1600" dirty="0" smtClean="0">
                <a:ea typeface="宋体" pitchFamily="2" charset="-122"/>
              </a:rPr>
              <a:t> </a:t>
            </a:r>
            <a:r>
              <a:rPr lang="en-US" altLang="zh-CN" sz="1600" dirty="0">
                <a:ea typeface="宋体" pitchFamily="2" charset="-122"/>
              </a:rPr>
              <a:t>projects</a:t>
            </a:r>
          </a:p>
          <a:p>
            <a:pPr lvl="1"/>
            <a:r>
              <a:rPr lang="en-US" altLang="zh-CN" sz="1600" dirty="0">
                <a:solidFill>
                  <a:srgbClr val="FF0000"/>
                </a:solidFill>
                <a:ea typeface="宋体" pitchFamily="2" charset="-122"/>
              </a:rPr>
              <a:t>&gt;10,000 </a:t>
            </a:r>
            <a:r>
              <a:rPr lang="en-US" altLang="zh-CN" sz="1600" dirty="0" err="1" smtClean="0">
                <a:ea typeface="宋体" pitchFamily="2" charset="-122"/>
              </a:rPr>
              <a:t>mAb</a:t>
            </a:r>
            <a:r>
              <a:rPr lang="en-US" altLang="zh-CN" sz="1600" dirty="0" smtClean="0">
                <a:ea typeface="宋体" pitchFamily="2" charset="-122"/>
              </a:rPr>
              <a:t> projects (delivered ~ </a:t>
            </a:r>
            <a:r>
              <a:rPr lang="en-US" altLang="zh-CN" sz="1600" dirty="0" smtClean="0">
                <a:solidFill>
                  <a:srgbClr val="FF0000"/>
                </a:solidFill>
                <a:ea typeface="宋体" pitchFamily="2" charset="-122"/>
              </a:rPr>
              <a:t>1 million </a:t>
            </a:r>
            <a:r>
              <a:rPr lang="en-US" altLang="zh-CN" sz="1600" dirty="0" err="1" smtClean="0">
                <a:ea typeface="宋体" pitchFamily="2" charset="-122"/>
              </a:rPr>
              <a:t>monoclones</a:t>
            </a:r>
            <a:r>
              <a:rPr lang="en-US" altLang="zh-CN" sz="1600" dirty="0" smtClean="0">
                <a:ea typeface="宋体" pitchFamily="2" charset="-122"/>
              </a:rPr>
              <a:t>)</a:t>
            </a:r>
            <a:endParaRPr lang="en-US" altLang="zh-CN" sz="1600" dirty="0">
              <a:ea typeface="宋体" pitchFamily="2" charset="-122"/>
            </a:endParaRPr>
          </a:p>
          <a:p>
            <a:pPr lvl="1"/>
            <a:r>
              <a:rPr lang="en-US" altLang="zh-CN" sz="1600" dirty="0">
                <a:solidFill>
                  <a:srgbClr val="FF0000"/>
                </a:solidFill>
                <a:ea typeface="宋体" pitchFamily="2" charset="-122"/>
              </a:rPr>
              <a:t>&gt;200 </a:t>
            </a:r>
            <a:r>
              <a:rPr lang="en-US" altLang="zh-CN" sz="1600" dirty="0">
                <a:ea typeface="宋体" pitchFamily="2" charset="-122"/>
              </a:rPr>
              <a:t>therapeutic lead generation projects</a:t>
            </a:r>
          </a:p>
          <a:p>
            <a:pPr lvl="1"/>
            <a:r>
              <a:rPr lang="en-US" altLang="zh-CN" sz="1600" dirty="0">
                <a:solidFill>
                  <a:srgbClr val="FF0000"/>
                </a:solidFill>
                <a:ea typeface="宋体" pitchFamily="2" charset="-122"/>
              </a:rPr>
              <a:t>&gt;60 </a:t>
            </a:r>
            <a:r>
              <a:rPr lang="en-US" altLang="zh-CN" sz="1600" dirty="0">
                <a:ea typeface="宋体" pitchFamily="2" charset="-122"/>
              </a:rPr>
              <a:t>lead optimization projects</a:t>
            </a:r>
          </a:p>
          <a:p>
            <a:endParaRPr lang="zh-CN" altLang="en-US" sz="1600" dirty="0" smtClean="0">
              <a:cs typeface="Arial" charset="0"/>
            </a:endParaRPr>
          </a:p>
        </p:txBody>
      </p:sp>
      <p:sp>
        <p:nvSpPr>
          <p:cNvPr id="8" name="矩形 8"/>
          <p:cNvSpPr/>
          <p:nvPr/>
        </p:nvSpPr>
        <p:spPr bwMode="auto">
          <a:xfrm>
            <a:off x="428596" y="2846350"/>
            <a:ext cx="3124200" cy="41275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anchor="ctr"/>
          <a:lstStyle/>
          <a:p>
            <a:pPr algn="ctr">
              <a:defRPr/>
            </a:pPr>
            <a:r>
              <a:rPr lang="en-US" altLang="zh-CN" sz="1800" baseline="0" dirty="0">
                <a:solidFill>
                  <a:schemeClr val="tx2"/>
                </a:solidFill>
                <a:latin typeface="Calibri" pitchFamily="34" charset="0"/>
              </a:rPr>
              <a:t>Monoclonal Antibody Project</a:t>
            </a:r>
            <a:endParaRPr lang="zh-CN" altLang="en-US" sz="1800" baseline="0" dirty="0">
              <a:solidFill>
                <a:schemeClr val="tx2"/>
              </a:solidFill>
              <a:latin typeface="Calibri" pitchFamily="34" charset="0"/>
            </a:endParaRPr>
          </a:p>
        </p:txBody>
      </p:sp>
      <p:sp>
        <p:nvSpPr>
          <p:cNvPr id="9" name="矩形 9"/>
          <p:cNvSpPr/>
          <p:nvPr/>
        </p:nvSpPr>
        <p:spPr bwMode="auto">
          <a:xfrm>
            <a:off x="4162396" y="2826736"/>
            <a:ext cx="2362200" cy="41275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anchor="ctr"/>
          <a:lstStyle/>
          <a:p>
            <a:pPr algn="ctr">
              <a:defRPr/>
            </a:pPr>
            <a:r>
              <a:rPr lang="en-US" altLang="zh-CN" baseline="0" dirty="0" smtClean="0">
                <a:solidFill>
                  <a:srgbClr val="FF0000"/>
                </a:solidFill>
                <a:latin typeface="Calibri" pitchFamily="34" charset="0"/>
                <a:ea typeface="宋体" charset="-122"/>
              </a:rPr>
              <a:t>50</a:t>
            </a:r>
            <a:r>
              <a:rPr lang="en-US" altLang="zh-CN" sz="1800" baseline="0" dirty="0" smtClean="0">
                <a:solidFill>
                  <a:srgbClr val="FF0000"/>
                </a:solidFill>
                <a:latin typeface="Calibri" pitchFamily="34" charset="0"/>
                <a:ea typeface="宋体" charset="-122"/>
              </a:rPr>
              <a:t>-100/Month</a:t>
            </a:r>
            <a:endParaRPr lang="zh-CN" altLang="en-US" sz="1800" baseline="0" dirty="0">
              <a:solidFill>
                <a:srgbClr val="FF0000"/>
              </a:solidFill>
              <a:latin typeface="Calibri" pitchFamily="34" charset="0"/>
            </a:endParaRPr>
          </a:p>
        </p:txBody>
      </p:sp>
      <p:sp>
        <p:nvSpPr>
          <p:cNvPr id="11" name="右箭头 12"/>
          <p:cNvSpPr/>
          <p:nvPr/>
        </p:nvSpPr>
        <p:spPr bwMode="auto">
          <a:xfrm>
            <a:off x="3552796" y="2878100"/>
            <a:ext cx="609600" cy="304800"/>
          </a:xfrm>
          <a:prstGeom prst="rightArrow">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zh-CN" altLang="en-US" sz="1800">
              <a:solidFill>
                <a:schemeClr val="tx1"/>
              </a:solidFill>
              <a:latin typeface="Arial" charset="0"/>
            </a:endParaRPr>
          </a:p>
        </p:txBody>
      </p:sp>
      <p:sp>
        <p:nvSpPr>
          <p:cNvPr id="12" name="矩形 13"/>
          <p:cNvSpPr/>
          <p:nvPr/>
        </p:nvSpPr>
        <p:spPr bwMode="auto">
          <a:xfrm>
            <a:off x="428596" y="2495195"/>
            <a:ext cx="3124200" cy="41275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anchor="ctr"/>
          <a:lstStyle/>
          <a:p>
            <a:pPr algn="ctr">
              <a:defRPr/>
            </a:pPr>
            <a:r>
              <a:rPr lang="en-US" altLang="zh-CN" sz="1800" baseline="0" dirty="0">
                <a:solidFill>
                  <a:schemeClr val="tx2"/>
                </a:solidFill>
                <a:latin typeface="Calibri" pitchFamily="34" charset="0"/>
              </a:rPr>
              <a:t>Polyclonal Antibody Project</a:t>
            </a:r>
            <a:endParaRPr lang="zh-CN" altLang="en-US" sz="1800" baseline="0" dirty="0">
              <a:solidFill>
                <a:schemeClr val="tx2"/>
              </a:solidFill>
              <a:latin typeface="Calibri" pitchFamily="34" charset="0"/>
            </a:endParaRPr>
          </a:p>
        </p:txBody>
      </p:sp>
      <p:sp>
        <p:nvSpPr>
          <p:cNvPr id="13" name="矩形 14"/>
          <p:cNvSpPr/>
          <p:nvPr/>
        </p:nvSpPr>
        <p:spPr bwMode="auto">
          <a:xfrm>
            <a:off x="4162396" y="2495195"/>
            <a:ext cx="2362200" cy="41275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anchor="ctr"/>
          <a:lstStyle/>
          <a:p>
            <a:pPr algn="ctr">
              <a:defRPr/>
            </a:pPr>
            <a:r>
              <a:rPr lang="en-US" altLang="zh-CN" sz="1800" baseline="0" dirty="0" smtClean="0">
                <a:solidFill>
                  <a:srgbClr val="FF0000"/>
                </a:solidFill>
                <a:latin typeface="Calibri" pitchFamily="34" charset="0"/>
                <a:ea typeface="宋体" charset="-122"/>
              </a:rPr>
              <a:t>500-800/Month</a:t>
            </a:r>
            <a:endParaRPr lang="zh-CN" altLang="en-US" sz="1800" baseline="0" dirty="0">
              <a:solidFill>
                <a:srgbClr val="FF0000"/>
              </a:solidFill>
              <a:latin typeface="Calibri" pitchFamily="34" charset="0"/>
            </a:endParaRPr>
          </a:p>
        </p:txBody>
      </p:sp>
      <p:sp>
        <p:nvSpPr>
          <p:cNvPr id="14" name="右箭头 15"/>
          <p:cNvSpPr/>
          <p:nvPr/>
        </p:nvSpPr>
        <p:spPr bwMode="auto">
          <a:xfrm>
            <a:off x="3552796" y="2549170"/>
            <a:ext cx="609600" cy="304800"/>
          </a:xfrm>
          <a:prstGeom prst="rightArrow">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zh-CN" altLang="en-US" sz="1800">
              <a:solidFill>
                <a:schemeClr val="tx1"/>
              </a:solidFill>
              <a:latin typeface="Arial" charset="0"/>
            </a:endParaRPr>
          </a:p>
        </p:txBody>
      </p:sp>
      <p:sp>
        <p:nvSpPr>
          <p:cNvPr id="15" name="矩形 16"/>
          <p:cNvSpPr/>
          <p:nvPr/>
        </p:nvSpPr>
        <p:spPr bwMode="auto">
          <a:xfrm>
            <a:off x="428596" y="3197886"/>
            <a:ext cx="3124200" cy="41275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anchor="ctr"/>
          <a:lstStyle/>
          <a:p>
            <a:pPr algn="ctr">
              <a:defRPr/>
            </a:pPr>
            <a:r>
              <a:rPr lang="en-US" altLang="zh-CN" sz="1800" baseline="0" dirty="0">
                <a:solidFill>
                  <a:schemeClr val="tx2"/>
                </a:solidFill>
                <a:latin typeface="Calibri" pitchFamily="34" charset="0"/>
              </a:rPr>
              <a:t>Antibody Related Project</a:t>
            </a:r>
            <a:endParaRPr lang="zh-CN" altLang="en-US" sz="1800" baseline="0" dirty="0">
              <a:solidFill>
                <a:schemeClr val="tx2"/>
              </a:solidFill>
              <a:latin typeface="Calibri" pitchFamily="34" charset="0"/>
            </a:endParaRPr>
          </a:p>
        </p:txBody>
      </p:sp>
      <p:sp>
        <p:nvSpPr>
          <p:cNvPr id="16" name="矩形 17"/>
          <p:cNvSpPr/>
          <p:nvPr/>
        </p:nvSpPr>
        <p:spPr bwMode="auto">
          <a:xfrm>
            <a:off x="4162396" y="3136280"/>
            <a:ext cx="2362200" cy="412750"/>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anchor="ctr"/>
          <a:lstStyle/>
          <a:p>
            <a:pPr algn="ctr">
              <a:defRPr/>
            </a:pPr>
            <a:r>
              <a:rPr lang="en-US" altLang="zh-CN" sz="1800" baseline="0" dirty="0">
                <a:solidFill>
                  <a:srgbClr val="FF0000"/>
                </a:solidFill>
                <a:latin typeface="Calibri" pitchFamily="34" charset="0"/>
                <a:ea typeface="宋体" charset="-122"/>
              </a:rPr>
              <a:t>50/Month</a:t>
            </a:r>
            <a:endParaRPr lang="zh-CN" altLang="en-US" sz="1800" baseline="0" dirty="0">
              <a:solidFill>
                <a:srgbClr val="FF0000"/>
              </a:solidFill>
              <a:latin typeface="Calibri" pitchFamily="34" charset="0"/>
            </a:endParaRPr>
          </a:p>
        </p:txBody>
      </p:sp>
      <p:sp>
        <p:nvSpPr>
          <p:cNvPr id="17" name="右箭头 18"/>
          <p:cNvSpPr/>
          <p:nvPr/>
        </p:nvSpPr>
        <p:spPr bwMode="auto">
          <a:xfrm>
            <a:off x="3552796" y="3229636"/>
            <a:ext cx="609600" cy="304800"/>
          </a:xfrm>
          <a:prstGeom prst="rightArrow">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zh-CN" altLang="en-US" sz="1800">
              <a:solidFill>
                <a:schemeClr val="tx1"/>
              </a:solidFill>
              <a:latin typeface="Arial" charset="0"/>
            </a:endParaRPr>
          </a:p>
        </p:txBody>
      </p:sp>
      <p:pic>
        <p:nvPicPr>
          <p:cNvPr id="18" name="图片 8" descr="动物房.jpg"/>
          <p:cNvPicPr>
            <a:picLocks noChangeAspect="1"/>
          </p:cNvPicPr>
          <p:nvPr/>
        </p:nvPicPr>
        <p:blipFill>
          <a:blip r:embed="rId4" cstate="print"/>
          <a:srcRect l="1412"/>
          <a:stretch>
            <a:fillRect/>
          </a:stretch>
        </p:blipFill>
        <p:spPr bwMode="auto">
          <a:xfrm>
            <a:off x="428596" y="4751666"/>
            <a:ext cx="6072230" cy="1475401"/>
          </a:xfrm>
          <a:prstGeom prst="rect">
            <a:avLst/>
          </a:prstGeom>
          <a:noFill/>
          <a:ln w="9525">
            <a:noFill/>
            <a:miter lim="800000"/>
            <a:headEnd/>
            <a:tailEnd/>
          </a:ln>
        </p:spPr>
      </p:pic>
      <p:pic>
        <p:nvPicPr>
          <p:cNvPr id="19" name="Picture 2" descr="\\10.168.2.90\部门共享\抗体部\新兔房照片\兔舍照片 013.jpg"/>
          <p:cNvPicPr>
            <a:picLocks noChangeAspect="1" noChangeArrowheads="1"/>
          </p:cNvPicPr>
          <p:nvPr/>
        </p:nvPicPr>
        <p:blipFill>
          <a:blip r:embed="rId5" cstate="print"/>
          <a:srcRect/>
          <a:stretch>
            <a:fillRect/>
          </a:stretch>
        </p:blipFill>
        <p:spPr bwMode="auto">
          <a:xfrm>
            <a:off x="6607409" y="4689399"/>
            <a:ext cx="2404189" cy="1539886"/>
          </a:xfrm>
          <a:prstGeom prst="rect">
            <a:avLst/>
          </a:prstGeom>
          <a:ln>
            <a:noFill/>
          </a:ln>
          <a:effectLst>
            <a:softEdge rad="112500"/>
          </a:effectLst>
        </p:spPr>
      </p:pic>
    </p:spTree>
    <p:extLst>
      <p:ext uri="{BB962C8B-B14F-4D97-AF65-F5344CB8AC3E}">
        <p14:creationId xmlns:p14="http://schemas.microsoft.com/office/powerpoint/2010/main" val="3063581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04800" y="2486826"/>
            <a:ext cx="8610600" cy="726393"/>
          </a:xfrm>
        </p:spPr>
        <p:txBody>
          <a:bodyPr vert="horz" lIns="91440" tIns="45720" rIns="91440" bIns="45720" rtlCol="0">
            <a:normAutofit/>
          </a:bodyPr>
          <a:lstStyle/>
          <a:p>
            <a:pPr marL="0" indent="0" algn="ctr">
              <a:buNone/>
            </a:pPr>
            <a:r>
              <a:rPr lang="en-US" altLang="zh-CN" sz="3000" b="1" dirty="0" smtClean="0">
                <a:solidFill>
                  <a:srgbClr val="014099"/>
                </a:solidFill>
                <a:ea typeface="+mj-ea"/>
                <a:cs typeface="+mj-cs"/>
              </a:rPr>
              <a:t>Therapeutic Antibody Discovery</a:t>
            </a:r>
            <a:endParaRPr lang="zh-CN" altLang="en-US" sz="3000" b="1" dirty="0">
              <a:solidFill>
                <a:srgbClr val="014099"/>
              </a:solidFill>
              <a:ea typeface="+mj-ea"/>
              <a:cs typeface="+mj-cs"/>
            </a:endParaRPr>
          </a:p>
        </p:txBody>
      </p:sp>
      <p:sp>
        <p:nvSpPr>
          <p:cNvPr id="3" name="灯片编号占位符 2"/>
          <p:cNvSpPr>
            <a:spLocks noGrp="1"/>
          </p:cNvSpPr>
          <p:nvPr>
            <p:ph type="sldNum" sz="quarter" idx="10"/>
          </p:nvPr>
        </p:nvSpPr>
        <p:spPr>
          <a:prstGeom prst="rect">
            <a:avLst/>
          </a:prstGeom>
        </p:spPr>
        <p:txBody>
          <a:bodyPr/>
          <a:lstStyle/>
          <a:p>
            <a:pPr>
              <a:defRPr/>
            </a:pPr>
            <a:fld id="{A97DC666-0BA8-416C-A623-88DD2BB220A8}" type="slidenum">
              <a:rPr lang="x-none" altLang="zh-CN" smtClean="0"/>
              <a:pPr>
                <a:defRPr/>
              </a:pPr>
              <a:t>5</a:t>
            </a:fld>
            <a:endParaRPr lang="en-US" altLang="zh-CN" dirty="0">
              <a:cs typeface="Tahoma" pitchFamily="34" charset="0"/>
            </a:endParaRPr>
          </a:p>
        </p:txBody>
      </p:sp>
      <p:sp>
        <p:nvSpPr>
          <p:cNvPr id="6" name="标题 5"/>
          <p:cNvSpPr>
            <a:spLocks noGrp="1"/>
          </p:cNvSpPr>
          <p:nvPr>
            <p:ph type="title"/>
          </p:nvPr>
        </p:nvSpPr>
        <p:spPr/>
        <p:txBody>
          <a:bodyPr/>
          <a:lstStyle/>
          <a:p>
            <a:endParaRPr lang="zh-CN" altLang="en-US"/>
          </a:p>
        </p:txBody>
      </p:sp>
      <p:pic>
        <p:nvPicPr>
          <p:cNvPr id="5" name="图片 4"/>
          <p:cNvPicPr>
            <a:picLocks noChangeAspect="1"/>
          </p:cNvPicPr>
          <p:nvPr/>
        </p:nvPicPr>
        <p:blipFill>
          <a:blip r:embed="rId2"/>
          <a:stretch>
            <a:fillRect/>
          </a:stretch>
        </p:blipFill>
        <p:spPr>
          <a:xfrm>
            <a:off x="3641419" y="3375202"/>
            <a:ext cx="2187007" cy="15813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82309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5107" y="260118"/>
            <a:ext cx="8107461" cy="615950"/>
          </a:xfrm>
        </p:spPr>
        <p:txBody>
          <a:bodyPr/>
          <a:lstStyle/>
          <a:p>
            <a:r>
              <a:rPr lang="en-US" altLang="zh-CN" sz="2800" dirty="0" err="1">
                <a:latin typeface="Calibri" panose="020F0502020204030204" pitchFamily="34" charset="0"/>
              </a:rPr>
              <a:t>Hybridoma</a:t>
            </a:r>
            <a:r>
              <a:rPr lang="en-US" altLang="zh-CN" sz="2800" dirty="0">
                <a:latin typeface="Calibri" panose="020F0502020204030204" pitchFamily="34" charset="0"/>
              </a:rPr>
              <a:t> </a:t>
            </a:r>
            <a:r>
              <a:rPr lang="en-US" altLang="zh-CN" sz="2800" dirty="0" smtClean="0">
                <a:latin typeface="Calibri" panose="020F0502020204030204" pitchFamily="34" charset="0"/>
              </a:rPr>
              <a:t>Technology–Old </a:t>
            </a:r>
            <a:r>
              <a:rPr lang="en-US" altLang="zh-CN" sz="2800" dirty="0">
                <a:latin typeface="Calibri" panose="020F0502020204030204" pitchFamily="34" charset="0"/>
              </a:rPr>
              <a:t>but Powerful</a:t>
            </a:r>
            <a:endParaRPr lang="en-US" sz="2800" dirty="0">
              <a:latin typeface="Calibri" panose="020F0502020204030204" pitchFamily="34" charset="0"/>
            </a:endParaRPr>
          </a:p>
        </p:txBody>
      </p:sp>
      <p:sp>
        <p:nvSpPr>
          <p:cNvPr id="4" name="Slide Number Placeholder 3"/>
          <p:cNvSpPr>
            <a:spLocks noGrp="1"/>
          </p:cNvSpPr>
          <p:nvPr>
            <p:ph type="sldNum" sz="quarter" idx="4294967295"/>
          </p:nvPr>
        </p:nvSpPr>
        <p:spPr>
          <a:xfrm>
            <a:off x="8532148" y="6489700"/>
            <a:ext cx="364202" cy="256480"/>
          </a:xfrm>
          <a:prstGeom prst="rect">
            <a:avLst/>
          </a:prstGeom>
        </p:spPr>
        <p:txBody>
          <a:bodyPr/>
          <a:lstStyle/>
          <a:p>
            <a:pPr>
              <a:defRPr/>
            </a:pPr>
            <a:fld id="{B2DF5293-E627-4DC1-90CE-8C116FF0BC6C}" type="slidenum">
              <a:rPr lang="x-none" altLang="zh-CN" smtClean="0"/>
              <a:pPr>
                <a:defRPr/>
              </a:pPr>
              <a:t>6</a:t>
            </a:fld>
            <a:endParaRPr lang="en-US" altLang="zh-CN" dirty="0">
              <a:cs typeface="Tahoma" pitchFamily="34" charset="0"/>
            </a:endParaRPr>
          </a:p>
        </p:txBody>
      </p:sp>
      <p:sp>
        <p:nvSpPr>
          <p:cNvPr id="7" name="Content Placeholder 1"/>
          <p:cNvSpPr>
            <a:spLocks noGrp="1"/>
          </p:cNvSpPr>
          <p:nvPr>
            <p:ph idx="1"/>
          </p:nvPr>
        </p:nvSpPr>
        <p:spPr>
          <a:xfrm>
            <a:off x="215107" y="1100004"/>
            <a:ext cx="8610600" cy="1921066"/>
          </a:xfrm>
        </p:spPr>
        <p:txBody>
          <a:bodyPr/>
          <a:lstStyle/>
          <a:p>
            <a:pPr>
              <a:spcBef>
                <a:spcPts val="600"/>
              </a:spcBef>
              <a:buFont typeface="Arial" pitchFamily="34" charset="0"/>
              <a:buChar char="•"/>
            </a:pPr>
            <a:r>
              <a:rPr lang="en-US" altLang="zh-CN" sz="2000" kern="1200" dirty="0"/>
              <a:t>By 2016, FDA has approved over </a:t>
            </a:r>
            <a:r>
              <a:rPr lang="en-US" altLang="zh-CN" sz="2000" kern="1200" dirty="0">
                <a:solidFill>
                  <a:srgbClr val="FF0000"/>
                </a:solidFill>
              </a:rPr>
              <a:t>62 </a:t>
            </a:r>
            <a:r>
              <a:rPr lang="en-US" altLang="zh-CN" sz="2000" kern="1200" dirty="0"/>
              <a:t>therapeutic antibody drugs.</a:t>
            </a:r>
          </a:p>
          <a:p>
            <a:pPr>
              <a:spcBef>
                <a:spcPts val="600"/>
              </a:spcBef>
              <a:buFont typeface="Arial" pitchFamily="34" charset="0"/>
              <a:buChar char="•"/>
            </a:pPr>
            <a:r>
              <a:rPr lang="en-US" altLang="zh-CN" sz="2000" kern="1200" dirty="0"/>
              <a:t>Over </a:t>
            </a:r>
            <a:r>
              <a:rPr lang="en-US" altLang="zh-CN" sz="2000" kern="1200" dirty="0">
                <a:solidFill>
                  <a:srgbClr val="FF0000"/>
                </a:solidFill>
              </a:rPr>
              <a:t>50</a:t>
            </a:r>
            <a:r>
              <a:rPr lang="en-US" altLang="zh-CN" sz="2000" kern="1200" dirty="0"/>
              <a:t> were derived from hybridoma technology, </a:t>
            </a:r>
            <a:r>
              <a:rPr lang="en-US" altLang="zh-CN" sz="2000" kern="1200" dirty="0">
                <a:solidFill>
                  <a:srgbClr val="FF0000"/>
                </a:solidFill>
              </a:rPr>
              <a:t>8</a:t>
            </a:r>
            <a:r>
              <a:rPr lang="en-US" altLang="zh-CN" sz="2000" kern="1200" dirty="0"/>
              <a:t> from phage-display technology.</a:t>
            </a:r>
          </a:p>
          <a:p>
            <a:pPr>
              <a:spcBef>
                <a:spcPts val="600"/>
              </a:spcBef>
              <a:buFont typeface="Arial" pitchFamily="34" charset="0"/>
              <a:buChar char="•"/>
            </a:pPr>
            <a:r>
              <a:rPr lang="en-US" altLang="zh-CN" sz="2000" kern="1200" dirty="0"/>
              <a:t>The hybridoma technology generates high market value. </a:t>
            </a:r>
          </a:p>
          <a:p>
            <a:pPr>
              <a:spcBef>
                <a:spcPts val="600"/>
              </a:spcBef>
            </a:pPr>
            <a:endParaRPr lang="en-US" sz="2000" dirty="0">
              <a:solidFill>
                <a:schemeClr val="tx2"/>
              </a:solidFill>
              <a:latin typeface="Calibri" panose="020F0502020204030204" pitchFamily="34" charset="0"/>
            </a:endParaRPr>
          </a:p>
        </p:txBody>
      </p:sp>
      <p:pic>
        <p:nvPicPr>
          <p:cNvPr id="6" name="Picture 2"/>
          <p:cNvPicPr>
            <a:picLocks noChangeAspect="1" noChangeArrowheads="1"/>
          </p:cNvPicPr>
          <p:nvPr/>
        </p:nvPicPr>
        <p:blipFill rotWithShape="1">
          <a:blip r:embed="rId3" cstate="print"/>
          <a:srcRect l="21020" t="25769" r="19295" b="13317"/>
          <a:stretch/>
        </p:blipFill>
        <p:spPr bwMode="auto">
          <a:xfrm>
            <a:off x="511488" y="2602680"/>
            <a:ext cx="8121263" cy="3525254"/>
          </a:xfrm>
          <a:prstGeom prst="rect">
            <a:avLst/>
          </a:prstGeom>
          <a:noFill/>
          <a:ln w="9525">
            <a:noFill/>
            <a:miter lim="800000"/>
            <a:headEnd/>
            <a:tailEnd/>
          </a:ln>
        </p:spPr>
      </p:pic>
    </p:spTree>
    <p:extLst>
      <p:ext uri="{BB962C8B-B14F-4D97-AF65-F5344CB8AC3E}">
        <p14:creationId xmlns:p14="http://schemas.microsoft.com/office/powerpoint/2010/main" val="141943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a:p>
        </p:txBody>
      </p:sp>
      <p:sp>
        <p:nvSpPr>
          <p:cNvPr id="27650" name="Slide Number Placeholder 2"/>
          <p:cNvSpPr>
            <a:spLocks noGrp="1"/>
          </p:cNvSpPr>
          <p:nvPr>
            <p:ph type="sldNum" sz="quarter" idx="10"/>
          </p:nvPr>
        </p:nvSpPr>
        <p:spPr>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itchFamily="34" charset="0"/>
                <a:ea typeface="宋体" pitchFamily="2" charset="-122"/>
              </a:defRPr>
            </a:lvl1pPr>
            <a:lvl2pPr marL="742950" indent="-285750">
              <a:defRPr baseline="-25000">
                <a:solidFill>
                  <a:schemeClr val="tx1"/>
                </a:solidFill>
                <a:latin typeface="Arial" pitchFamily="34" charset="0"/>
                <a:ea typeface="宋体" pitchFamily="2" charset="-122"/>
              </a:defRPr>
            </a:lvl2pPr>
            <a:lvl3pPr marL="1143000" indent="-228600">
              <a:defRPr baseline="-25000">
                <a:solidFill>
                  <a:schemeClr val="tx1"/>
                </a:solidFill>
                <a:latin typeface="Arial" pitchFamily="34" charset="0"/>
                <a:ea typeface="宋体" pitchFamily="2" charset="-122"/>
              </a:defRPr>
            </a:lvl3pPr>
            <a:lvl4pPr marL="1600200" indent="-228600">
              <a:defRPr baseline="-25000">
                <a:solidFill>
                  <a:schemeClr val="tx1"/>
                </a:solidFill>
                <a:latin typeface="Arial" pitchFamily="34" charset="0"/>
                <a:ea typeface="宋体" pitchFamily="2" charset="-122"/>
              </a:defRPr>
            </a:lvl4pPr>
            <a:lvl5pPr marL="2057400" indent="-228600">
              <a:defRPr baseline="-250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9pPr>
          </a:lstStyle>
          <a:p>
            <a:fld id="{5F1E8D95-88BF-4819-8FA3-2051B64A5EA8}" type="slidenum">
              <a:rPr lang="zh-CN" altLang="zh-CN">
                <a:solidFill>
                  <a:srgbClr val="3B3B3B"/>
                </a:solidFill>
                <a:latin typeface="Arial Black" pitchFamily="34" charset="0"/>
              </a:rPr>
              <a:pPr/>
              <a:t>7</a:t>
            </a:fld>
            <a:endParaRPr lang="en-US" altLang="zh-CN" dirty="0">
              <a:solidFill>
                <a:srgbClr val="3B3B3B"/>
              </a:solidFill>
              <a:latin typeface="Arial Black" pitchFamily="34" charset="0"/>
              <a:cs typeface="Tahoma" pitchFamily="34" charset="0"/>
            </a:endParaRPr>
          </a:p>
        </p:txBody>
      </p:sp>
      <p:sp>
        <p:nvSpPr>
          <p:cNvPr id="27" name="Title 3"/>
          <p:cNvSpPr>
            <a:spLocks noGrp="1" noChangeArrowheads="1"/>
          </p:cNvSpPr>
          <p:nvPr>
            <p:ph type="title"/>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altLang="zh-CN" sz="2800" kern="1200" dirty="0">
                <a:solidFill>
                  <a:srgbClr val="0C4B95"/>
                </a:solidFill>
                <a:ea typeface="SimHei" pitchFamily="49" charset="-122"/>
                <a:sym typeface="Times New Roman" panose="02020603050405020304" pitchFamily="18" charset="0"/>
              </a:rPr>
              <a:t>Discovery Roadmap</a:t>
            </a:r>
            <a:endParaRPr lang="en-US" altLang="zh-CN" sz="2800" kern="1200" dirty="0">
              <a:solidFill>
                <a:srgbClr val="0C4B95"/>
              </a:solidFill>
              <a:ea typeface="SimHei" pitchFamily="49" charset="-122"/>
            </a:endParaRPr>
          </a:p>
        </p:txBody>
      </p:sp>
      <p:sp>
        <p:nvSpPr>
          <p:cNvPr id="33" name="Freeform 11"/>
          <p:cNvSpPr>
            <a:spLocks/>
          </p:cNvSpPr>
          <p:nvPr/>
        </p:nvSpPr>
        <p:spPr bwMode="auto">
          <a:xfrm>
            <a:off x="1107429" y="4849382"/>
            <a:ext cx="1344743" cy="692903"/>
          </a:xfrm>
          <a:custGeom>
            <a:avLst/>
            <a:gdLst>
              <a:gd name="T0" fmla="*/ 0 w 1345473"/>
              <a:gd name="T1" fmla="*/ 0 h 672736"/>
              <a:gd name="T2" fmla="*/ 1337683 w 1345473"/>
              <a:gd name="T3" fmla="*/ 0 h 672736"/>
              <a:gd name="T4" fmla="*/ 1337683 w 1345473"/>
              <a:gd name="T5" fmla="*/ 903421 h 672736"/>
              <a:gd name="T6" fmla="*/ 0 w 1345473"/>
              <a:gd name="T7" fmla="*/ 903421 h 672736"/>
              <a:gd name="T8" fmla="*/ 0 w 1345473"/>
              <a:gd name="T9" fmla="*/ 0 h 672736"/>
              <a:gd name="T10" fmla="*/ 0 60000 65536"/>
              <a:gd name="T11" fmla="*/ 0 60000 65536"/>
              <a:gd name="T12" fmla="*/ 0 60000 65536"/>
              <a:gd name="T13" fmla="*/ 0 60000 65536"/>
              <a:gd name="T14" fmla="*/ 0 60000 65536"/>
              <a:gd name="T15" fmla="*/ 0 w 1345473"/>
              <a:gd name="T16" fmla="*/ 0 h 672736"/>
              <a:gd name="T17" fmla="*/ 1345473 w 1345473"/>
              <a:gd name="T18" fmla="*/ 672736 h 672736"/>
            </a:gdLst>
            <a:ahLst/>
            <a:cxnLst>
              <a:cxn ang="T10">
                <a:pos x="T0" y="T1"/>
              </a:cxn>
              <a:cxn ang="T11">
                <a:pos x="T2" y="T3"/>
              </a:cxn>
              <a:cxn ang="T12">
                <a:pos x="T4" y="T5"/>
              </a:cxn>
              <a:cxn ang="T13">
                <a:pos x="T6" y="T7"/>
              </a:cxn>
              <a:cxn ang="T14">
                <a:pos x="T8" y="T9"/>
              </a:cxn>
            </a:cxnLst>
            <a:rect l="T15" t="T16" r="T17" b="T18"/>
            <a:pathLst>
              <a:path w="1345473" h="672736">
                <a:moveTo>
                  <a:pt x="0" y="0"/>
                </a:moveTo>
                <a:lnTo>
                  <a:pt x="1345473" y="0"/>
                </a:lnTo>
                <a:lnTo>
                  <a:pt x="1345473" y="672736"/>
                </a:lnTo>
                <a:lnTo>
                  <a:pt x="0" y="672736"/>
                </a:lnTo>
                <a:lnTo>
                  <a:pt x="0" y="0"/>
                </a:lnTo>
                <a:close/>
              </a:path>
            </a:pathLst>
          </a:custGeom>
          <a:noFill/>
          <a:ln w="25400">
            <a:noFill/>
            <a:miter lim="800000"/>
            <a:headEnd/>
            <a:tailEnd/>
          </a:ln>
        </p:spPr>
        <p:txBody>
          <a:bodyPr lIns="7620" tIns="7620" rIns="7620" bIns="7620" anchor="ctr"/>
          <a:lstStyle>
            <a:lvl1pPr defTabSz="533400">
              <a:defRPr baseline="-25000">
                <a:solidFill>
                  <a:schemeClr val="tx1"/>
                </a:solidFill>
                <a:latin typeface="Arial" panose="020B0604020202020204" pitchFamily="34" charset="0"/>
                <a:ea typeface="宋体" panose="02010600030101010101" pitchFamily="2" charset="-122"/>
              </a:defRPr>
            </a:lvl1pPr>
            <a:lvl2pPr marL="742950" indent="-285750" defTabSz="533400">
              <a:defRPr baseline="-25000">
                <a:solidFill>
                  <a:schemeClr val="tx1"/>
                </a:solidFill>
                <a:latin typeface="Arial" panose="020B0604020202020204" pitchFamily="34" charset="0"/>
                <a:ea typeface="宋体" panose="02010600030101010101" pitchFamily="2" charset="-122"/>
              </a:defRPr>
            </a:lvl2pPr>
            <a:lvl3pPr marL="1143000" indent="-228600" defTabSz="533400">
              <a:defRPr baseline="-25000">
                <a:solidFill>
                  <a:schemeClr val="tx1"/>
                </a:solidFill>
                <a:latin typeface="Arial" panose="020B0604020202020204" pitchFamily="34" charset="0"/>
                <a:ea typeface="宋体" panose="02010600030101010101" pitchFamily="2" charset="-122"/>
              </a:defRPr>
            </a:lvl3pPr>
            <a:lvl4pPr marL="1600200" indent="-228600" defTabSz="533400">
              <a:defRPr baseline="-25000">
                <a:solidFill>
                  <a:schemeClr val="tx1"/>
                </a:solidFill>
                <a:latin typeface="Arial" panose="020B0604020202020204" pitchFamily="34" charset="0"/>
                <a:ea typeface="宋体" panose="02010600030101010101" pitchFamily="2" charset="-122"/>
              </a:defRPr>
            </a:lvl4pPr>
            <a:lvl5pPr marL="2057400" indent="-228600" defTabSz="533400">
              <a:defRPr baseline="-25000">
                <a:solidFill>
                  <a:schemeClr val="tx1"/>
                </a:solidFill>
                <a:latin typeface="Arial" panose="020B0604020202020204" pitchFamily="34" charset="0"/>
                <a:ea typeface="宋体" panose="02010600030101010101" pitchFamily="2" charset="-122"/>
              </a:defRPr>
            </a:lvl5pPr>
            <a:lvl6pPr marL="2514600" indent="-228600" defTabSz="5334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defTabSz="5334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defTabSz="5334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defTabSz="5334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0" hangingPunct="0">
              <a:lnSpc>
                <a:spcPct val="90000"/>
              </a:lnSpc>
              <a:spcAft>
                <a:spcPct val="35000"/>
              </a:spcAft>
              <a:buFont typeface="Arial" panose="020B0604020202020204" pitchFamily="34" charset="0"/>
              <a:buNone/>
            </a:pPr>
            <a:r>
              <a:rPr lang="en-US" altLang="zh-CN" sz="2000" b="1" baseline="0" dirty="0" smtClean="0">
                <a:solidFill>
                  <a:srgbClr val="FFFFFF"/>
                </a:solidFill>
                <a:latin typeface="Calibri" panose="020F0502020204030204" pitchFamily="34" charset="0"/>
                <a:ea typeface="黑体" panose="02010609060101010101" pitchFamily="49" charset="-122"/>
              </a:rPr>
              <a:t>Discovery</a:t>
            </a:r>
          </a:p>
        </p:txBody>
      </p:sp>
      <p:sp>
        <p:nvSpPr>
          <p:cNvPr id="32" name="Freeform 12"/>
          <p:cNvSpPr>
            <a:spLocks/>
          </p:cNvSpPr>
          <p:nvPr/>
        </p:nvSpPr>
        <p:spPr bwMode="auto">
          <a:xfrm>
            <a:off x="1713994" y="3346180"/>
            <a:ext cx="1476356" cy="692903"/>
          </a:xfrm>
          <a:custGeom>
            <a:avLst/>
            <a:gdLst>
              <a:gd name="T0" fmla="*/ 0 w 1345473"/>
              <a:gd name="T1" fmla="*/ 0 h 672736"/>
              <a:gd name="T2" fmla="*/ 1337693 w 1345473"/>
              <a:gd name="T3" fmla="*/ 0 h 672736"/>
              <a:gd name="T4" fmla="*/ 1337693 w 1345473"/>
              <a:gd name="T5" fmla="*/ 903421 h 672736"/>
              <a:gd name="T6" fmla="*/ 0 w 1345473"/>
              <a:gd name="T7" fmla="*/ 903421 h 672736"/>
              <a:gd name="T8" fmla="*/ 0 w 1345473"/>
              <a:gd name="T9" fmla="*/ 0 h 672736"/>
              <a:gd name="T10" fmla="*/ 0 60000 65536"/>
              <a:gd name="T11" fmla="*/ 0 60000 65536"/>
              <a:gd name="T12" fmla="*/ 0 60000 65536"/>
              <a:gd name="T13" fmla="*/ 0 60000 65536"/>
              <a:gd name="T14" fmla="*/ 0 60000 65536"/>
              <a:gd name="T15" fmla="*/ 0 w 1345473"/>
              <a:gd name="T16" fmla="*/ 0 h 672736"/>
              <a:gd name="T17" fmla="*/ 1345473 w 1345473"/>
              <a:gd name="T18" fmla="*/ 672736 h 672736"/>
            </a:gdLst>
            <a:ahLst/>
            <a:cxnLst>
              <a:cxn ang="T10">
                <a:pos x="T0" y="T1"/>
              </a:cxn>
              <a:cxn ang="T11">
                <a:pos x="T2" y="T3"/>
              </a:cxn>
              <a:cxn ang="T12">
                <a:pos x="T4" y="T5"/>
              </a:cxn>
              <a:cxn ang="T13">
                <a:pos x="T6" y="T7"/>
              </a:cxn>
              <a:cxn ang="T14">
                <a:pos x="T8" y="T9"/>
              </a:cxn>
            </a:cxnLst>
            <a:rect l="T15" t="T16" r="T17" b="T18"/>
            <a:pathLst>
              <a:path w="1345473" h="672736">
                <a:moveTo>
                  <a:pt x="0" y="0"/>
                </a:moveTo>
                <a:lnTo>
                  <a:pt x="1345473" y="0"/>
                </a:lnTo>
                <a:lnTo>
                  <a:pt x="1345473" y="672736"/>
                </a:lnTo>
                <a:lnTo>
                  <a:pt x="0" y="672736"/>
                </a:lnTo>
                <a:lnTo>
                  <a:pt x="0" y="0"/>
                </a:lnTo>
                <a:close/>
              </a:path>
            </a:pathLst>
          </a:custGeom>
          <a:noFill/>
          <a:ln w="25400">
            <a:noFill/>
            <a:miter lim="800000"/>
            <a:headEnd/>
            <a:tailEnd/>
          </a:ln>
        </p:spPr>
        <p:txBody>
          <a:bodyPr lIns="7620" tIns="7620" rIns="7620" bIns="7620" anchor="ctr"/>
          <a:lstStyle>
            <a:lvl1pPr defTabSz="533400">
              <a:defRPr baseline="-25000">
                <a:solidFill>
                  <a:schemeClr val="tx1"/>
                </a:solidFill>
                <a:latin typeface="Arial" panose="020B0604020202020204" pitchFamily="34" charset="0"/>
                <a:ea typeface="宋体" panose="02010600030101010101" pitchFamily="2" charset="-122"/>
              </a:defRPr>
            </a:lvl1pPr>
            <a:lvl2pPr marL="742950" indent="-285750" defTabSz="533400">
              <a:defRPr baseline="-25000">
                <a:solidFill>
                  <a:schemeClr val="tx1"/>
                </a:solidFill>
                <a:latin typeface="Arial" panose="020B0604020202020204" pitchFamily="34" charset="0"/>
                <a:ea typeface="宋体" panose="02010600030101010101" pitchFamily="2" charset="-122"/>
              </a:defRPr>
            </a:lvl2pPr>
            <a:lvl3pPr marL="1143000" indent="-228600" defTabSz="533400">
              <a:defRPr baseline="-25000">
                <a:solidFill>
                  <a:schemeClr val="tx1"/>
                </a:solidFill>
                <a:latin typeface="Arial" panose="020B0604020202020204" pitchFamily="34" charset="0"/>
                <a:ea typeface="宋体" panose="02010600030101010101" pitchFamily="2" charset="-122"/>
              </a:defRPr>
            </a:lvl3pPr>
            <a:lvl4pPr marL="1600200" indent="-228600" defTabSz="533400">
              <a:defRPr baseline="-25000">
                <a:solidFill>
                  <a:schemeClr val="tx1"/>
                </a:solidFill>
                <a:latin typeface="Arial" panose="020B0604020202020204" pitchFamily="34" charset="0"/>
                <a:ea typeface="宋体" panose="02010600030101010101" pitchFamily="2" charset="-122"/>
              </a:defRPr>
            </a:lvl4pPr>
            <a:lvl5pPr marL="2057400" indent="-228600" defTabSz="533400">
              <a:defRPr baseline="-25000">
                <a:solidFill>
                  <a:schemeClr val="tx1"/>
                </a:solidFill>
                <a:latin typeface="Arial" panose="020B0604020202020204" pitchFamily="34" charset="0"/>
                <a:ea typeface="宋体" panose="02010600030101010101" pitchFamily="2" charset="-122"/>
              </a:defRPr>
            </a:lvl5pPr>
            <a:lvl6pPr marL="2514600" indent="-228600" defTabSz="5334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defTabSz="5334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defTabSz="5334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defTabSz="5334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0" hangingPunct="0">
              <a:lnSpc>
                <a:spcPct val="90000"/>
              </a:lnSpc>
              <a:spcAft>
                <a:spcPct val="35000"/>
              </a:spcAft>
              <a:buFont typeface="Arial" panose="020B0604020202020204" pitchFamily="34" charset="0"/>
              <a:buNone/>
            </a:pPr>
            <a:r>
              <a:rPr lang="en-US" altLang="zh-CN" sz="2000" b="1" baseline="0" dirty="0" smtClean="0">
                <a:solidFill>
                  <a:schemeClr val="bg1"/>
                </a:solidFill>
                <a:latin typeface="Calibri" panose="020F0502020204030204" pitchFamily="34" charset="0"/>
                <a:ea typeface="黑体" panose="02010609060101010101" pitchFamily="49" charset="-122"/>
              </a:rPr>
              <a:t>Development</a:t>
            </a:r>
          </a:p>
        </p:txBody>
      </p:sp>
      <p:sp>
        <p:nvSpPr>
          <p:cNvPr id="52" name="Freeform 11"/>
          <p:cNvSpPr>
            <a:spLocks/>
          </p:cNvSpPr>
          <p:nvPr/>
        </p:nvSpPr>
        <p:spPr bwMode="auto">
          <a:xfrm>
            <a:off x="2427234" y="1969365"/>
            <a:ext cx="1344743" cy="678618"/>
          </a:xfrm>
          <a:custGeom>
            <a:avLst/>
            <a:gdLst>
              <a:gd name="T0" fmla="*/ 0 w 1345473"/>
              <a:gd name="T1" fmla="*/ 0 h 672736"/>
              <a:gd name="T2" fmla="*/ 1337683 w 1345473"/>
              <a:gd name="T3" fmla="*/ 0 h 672736"/>
              <a:gd name="T4" fmla="*/ 1337683 w 1345473"/>
              <a:gd name="T5" fmla="*/ 903421 h 672736"/>
              <a:gd name="T6" fmla="*/ 0 w 1345473"/>
              <a:gd name="T7" fmla="*/ 903421 h 672736"/>
              <a:gd name="T8" fmla="*/ 0 w 1345473"/>
              <a:gd name="T9" fmla="*/ 0 h 672736"/>
              <a:gd name="T10" fmla="*/ 0 60000 65536"/>
              <a:gd name="T11" fmla="*/ 0 60000 65536"/>
              <a:gd name="T12" fmla="*/ 0 60000 65536"/>
              <a:gd name="T13" fmla="*/ 0 60000 65536"/>
              <a:gd name="T14" fmla="*/ 0 60000 65536"/>
              <a:gd name="T15" fmla="*/ 0 w 1345473"/>
              <a:gd name="T16" fmla="*/ 0 h 672736"/>
              <a:gd name="T17" fmla="*/ 1345473 w 1345473"/>
              <a:gd name="T18" fmla="*/ 672736 h 672736"/>
            </a:gdLst>
            <a:ahLst/>
            <a:cxnLst>
              <a:cxn ang="T10">
                <a:pos x="T0" y="T1"/>
              </a:cxn>
              <a:cxn ang="T11">
                <a:pos x="T2" y="T3"/>
              </a:cxn>
              <a:cxn ang="T12">
                <a:pos x="T4" y="T5"/>
              </a:cxn>
              <a:cxn ang="T13">
                <a:pos x="T6" y="T7"/>
              </a:cxn>
              <a:cxn ang="T14">
                <a:pos x="T8" y="T9"/>
              </a:cxn>
            </a:cxnLst>
            <a:rect l="T15" t="T16" r="T17" b="T18"/>
            <a:pathLst>
              <a:path w="1345473" h="672736">
                <a:moveTo>
                  <a:pt x="0" y="0"/>
                </a:moveTo>
                <a:lnTo>
                  <a:pt x="1345473" y="0"/>
                </a:lnTo>
                <a:lnTo>
                  <a:pt x="1345473" y="672736"/>
                </a:lnTo>
                <a:lnTo>
                  <a:pt x="0" y="672736"/>
                </a:lnTo>
                <a:lnTo>
                  <a:pt x="0" y="0"/>
                </a:lnTo>
                <a:close/>
              </a:path>
            </a:pathLst>
          </a:custGeom>
          <a:noFill/>
          <a:ln w="25400">
            <a:noFill/>
            <a:miter lim="800000"/>
            <a:headEnd/>
            <a:tailEnd/>
          </a:ln>
        </p:spPr>
        <p:txBody>
          <a:bodyPr lIns="7620" tIns="7620" rIns="7620" bIns="7620" anchor="ctr"/>
          <a:lstStyle>
            <a:lvl1pPr defTabSz="533400">
              <a:defRPr baseline="-25000">
                <a:solidFill>
                  <a:schemeClr val="tx1"/>
                </a:solidFill>
                <a:latin typeface="Arial" panose="020B0604020202020204" pitchFamily="34" charset="0"/>
                <a:ea typeface="宋体" panose="02010600030101010101" pitchFamily="2" charset="-122"/>
              </a:defRPr>
            </a:lvl1pPr>
            <a:lvl2pPr marL="742950" indent="-285750" defTabSz="533400">
              <a:defRPr baseline="-25000">
                <a:solidFill>
                  <a:schemeClr val="tx1"/>
                </a:solidFill>
                <a:latin typeface="Arial" panose="020B0604020202020204" pitchFamily="34" charset="0"/>
                <a:ea typeface="宋体" panose="02010600030101010101" pitchFamily="2" charset="-122"/>
              </a:defRPr>
            </a:lvl2pPr>
            <a:lvl3pPr marL="1143000" indent="-228600" defTabSz="533400">
              <a:defRPr baseline="-25000">
                <a:solidFill>
                  <a:schemeClr val="tx1"/>
                </a:solidFill>
                <a:latin typeface="Arial" panose="020B0604020202020204" pitchFamily="34" charset="0"/>
                <a:ea typeface="宋体" panose="02010600030101010101" pitchFamily="2" charset="-122"/>
              </a:defRPr>
            </a:lvl3pPr>
            <a:lvl4pPr marL="1600200" indent="-228600" defTabSz="533400">
              <a:defRPr baseline="-25000">
                <a:solidFill>
                  <a:schemeClr val="tx1"/>
                </a:solidFill>
                <a:latin typeface="Arial" panose="020B0604020202020204" pitchFamily="34" charset="0"/>
                <a:ea typeface="宋体" panose="02010600030101010101" pitchFamily="2" charset="-122"/>
              </a:defRPr>
            </a:lvl4pPr>
            <a:lvl5pPr marL="2057400" indent="-228600" defTabSz="533400">
              <a:defRPr baseline="-25000">
                <a:solidFill>
                  <a:schemeClr val="tx1"/>
                </a:solidFill>
                <a:latin typeface="Arial" panose="020B0604020202020204" pitchFamily="34" charset="0"/>
                <a:ea typeface="宋体" panose="02010600030101010101" pitchFamily="2" charset="-122"/>
              </a:defRPr>
            </a:lvl5pPr>
            <a:lvl6pPr marL="2514600" indent="-228600" defTabSz="5334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6pPr>
            <a:lvl7pPr marL="2971800" indent="-228600" defTabSz="5334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7pPr>
            <a:lvl8pPr marL="3429000" indent="-228600" defTabSz="5334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8pPr>
            <a:lvl9pPr marL="3886200" indent="-228600" defTabSz="533400" eaLnBrk="0" fontAlgn="base" hangingPunct="0">
              <a:spcBef>
                <a:spcPct val="0"/>
              </a:spcBef>
              <a:spcAft>
                <a:spcPct val="0"/>
              </a:spcAft>
              <a:defRPr baseline="-25000">
                <a:solidFill>
                  <a:schemeClr val="tx1"/>
                </a:solidFill>
                <a:latin typeface="Arial" panose="020B0604020202020204" pitchFamily="34" charset="0"/>
                <a:ea typeface="宋体" panose="02010600030101010101" pitchFamily="2" charset="-122"/>
              </a:defRPr>
            </a:lvl9pPr>
          </a:lstStyle>
          <a:p>
            <a:pPr algn="ctr" eaLnBrk="0" hangingPunct="0">
              <a:lnSpc>
                <a:spcPct val="90000"/>
              </a:lnSpc>
              <a:spcAft>
                <a:spcPct val="35000"/>
              </a:spcAft>
              <a:buFont typeface="Arial" panose="020B0604020202020204" pitchFamily="34" charset="0"/>
              <a:buNone/>
            </a:pPr>
            <a:r>
              <a:rPr lang="en-US" altLang="zh-CN" sz="2000" b="1" baseline="0" dirty="0" smtClean="0">
                <a:solidFill>
                  <a:srgbClr val="FF0000"/>
                </a:solidFill>
                <a:latin typeface="Calibri" panose="020F0502020204030204" pitchFamily="34" charset="0"/>
                <a:ea typeface="黑体" panose="02010609060101010101" pitchFamily="49" charset="-122"/>
              </a:rPr>
              <a:t> </a:t>
            </a:r>
            <a:r>
              <a:rPr lang="en-US" altLang="zh-CN" sz="2000" b="1" baseline="0" dirty="0" smtClean="0">
                <a:solidFill>
                  <a:schemeClr val="bg1"/>
                </a:solidFill>
                <a:latin typeface="Calibri" panose="020F0502020204030204" pitchFamily="34" charset="0"/>
                <a:ea typeface="黑体" panose="02010609060101010101" pitchFamily="49" charset="-122"/>
              </a:rPr>
              <a:t>Testing</a:t>
            </a:r>
          </a:p>
        </p:txBody>
      </p:sp>
      <p:graphicFrame>
        <p:nvGraphicFramePr>
          <p:cNvPr id="10" name="Table 3"/>
          <p:cNvGraphicFramePr>
            <a:graphicFrameLocks noGrp="1"/>
          </p:cNvGraphicFramePr>
          <p:nvPr>
            <p:extLst/>
          </p:nvPr>
        </p:nvGraphicFramePr>
        <p:xfrm>
          <a:off x="122328" y="991514"/>
          <a:ext cx="8893437" cy="5061579"/>
        </p:xfrm>
        <a:graphic>
          <a:graphicData uri="http://schemas.openxmlformats.org/drawingml/2006/table">
            <a:tbl>
              <a:tblPr>
                <a:tableStyleId>{5C22544A-7EE6-4342-B048-85BDC9FD1C3A}</a:tableStyleId>
              </a:tblPr>
              <a:tblGrid>
                <a:gridCol w="3362973"/>
                <a:gridCol w="179339"/>
                <a:gridCol w="214045"/>
                <a:gridCol w="214045"/>
                <a:gridCol w="214045"/>
                <a:gridCol w="214045"/>
                <a:gridCol w="214045"/>
                <a:gridCol w="214045"/>
                <a:gridCol w="214045"/>
                <a:gridCol w="214045"/>
                <a:gridCol w="214045"/>
                <a:gridCol w="214045"/>
                <a:gridCol w="214045"/>
                <a:gridCol w="214045"/>
                <a:gridCol w="214045"/>
                <a:gridCol w="214045"/>
                <a:gridCol w="214045"/>
                <a:gridCol w="214045"/>
                <a:gridCol w="214045"/>
                <a:gridCol w="214045"/>
                <a:gridCol w="214045"/>
                <a:gridCol w="214045"/>
                <a:gridCol w="214045"/>
                <a:gridCol w="214045"/>
                <a:gridCol w="214045"/>
                <a:gridCol w="214045"/>
                <a:gridCol w="214045"/>
              </a:tblGrid>
              <a:tr h="178267">
                <a:tc rowSpan="2">
                  <a:txBody>
                    <a:bodyPr/>
                    <a:lstStyle/>
                    <a:p>
                      <a:pPr algn="ctr" fontAlgn="ctr"/>
                      <a:r>
                        <a:rPr lang="en-US" altLang="zh-CN" sz="1800" b="1" u="none" strike="noStrike" dirty="0" smtClean="0">
                          <a:solidFill>
                            <a:schemeClr val="tx2"/>
                          </a:solidFill>
                          <a:effectLst/>
                          <a:latin typeface="Calibri" panose="020F0502020204030204" pitchFamily="34" charset="0"/>
                          <a:cs typeface="Calibri" panose="020F0502020204030204" pitchFamily="34" charset="0"/>
                        </a:rPr>
                        <a:t>Milestone</a:t>
                      </a:r>
                      <a:endParaRPr lang="zh-CN" altLang="en-US" sz="18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381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gridSpan="26">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zh-CN" sz="1400" b="1" i="0" u="none" strike="noStrike" dirty="0" smtClean="0">
                          <a:solidFill>
                            <a:schemeClr val="tx2"/>
                          </a:solidFill>
                          <a:effectLst/>
                          <a:latin typeface="Calibri" panose="020F0502020204030204" pitchFamily="34" charset="0"/>
                          <a:ea typeface="+mn-ea"/>
                          <a:cs typeface="Calibri" panose="020F0502020204030204" pitchFamily="34" charset="0"/>
                        </a:rPr>
                        <a:t>Timeline</a:t>
                      </a:r>
                      <a:r>
                        <a:rPr lang="en-US" altLang="zh-CN" sz="1400" b="1" i="0" u="none" strike="noStrike" baseline="0" dirty="0" smtClean="0">
                          <a:solidFill>
                            <a:schemeClr val="tx2"/>
                          </a:solidFill>
                          <a:effectLst/>
                          <a:latin typeface="Calibri" panose="020F0502020204030204" pitchFamily="34" charset="0"/>
                          <a:ea typeface="+mn-ea"/>
                          <a:cs typeface="Calibri" panose="020F0502020204030204" pitchFamily="34" charset="0"/>
                        </a:rPr>
                        <a:t> (months)</a:t>
                      </a:r>
                      <a:endParaRPr lang="zh-CN" altLang="en-US" sz="1400" b="1" i="0" u="none" strike="noStrike"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8267">
                <a:tc vMerge="1">
                  <a:txBody>
                    <a:bodyPr/>
                    <a:lstStyle/>
                    <a:p>
                      <a:endParaRPr lang="en-US"/>
                    </a:p>
                  </a:txBody>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1</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2</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3</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4</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5</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6</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7</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8</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9</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10</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11</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12</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400" b="1" u="none" strike="noStrike" dirty="0" smtClean="0">
                          <a:solidFill>
                            <a:schemeClr val="tx2"/>
                          </a:solidFill>
                          <a:effectLst/>
                          <a:latin typeface="Calibri" panose="020F0502020204030204" pitchFamily="34" charset="0"/>
                          <a:cs typeface="Calibri" panose="020F0502020204030204" pitchFamily="34" charset="0"/>
                        </a:rPr>
                        <a:t>13</a:t>
                      </a:r>
                      <a:endParaRPr lang="en-US" sz="1400" b="1"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hMerge="1">
                  <a:txBody>
                    <a:bodyPr/>
                    <a:lstStyle/>
                    <a:p>
                      <a:pPr algn="r" fontAlgn="ctr"/>
                      <a:endParaRPr lang="en-US" sz="300" b="1" i="0" u="none" strike="noStrike" dirty="0">
                        <a:effectLst/>
                        <a:latin typeface="华文细黑" panose="02010600040101010101" pitchFamily="2" charset="-122"/>
                        <a:ea typeface="华文细黑" panose="02010600040101010101" pitchFamily="2" charset="-122"/>
                      </a:endParaRPr>
                    </a:p>
                  </a:txBody>
                  <a:tcPr marL="4046" marR="4046" marT="40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0525">
                <a:tc>
                  <a:txBody>
                    <a:bodyPr/>
                    <a:lstStyle/>
                    <a:p>
                      <a:pPr marL="228600" indent="-228600" algn="l" fontAlgn="ctr">
                        <a:buAutoNum type="arabicPeriod"/>
                      </a:pPr>
                      <a:r>
                        <a:rPr lang="en-US" sz="1200" b="1" u="none" strike="noStrike" kern="1200" dirty="0" smtClean="0">
                          <a:solidFill>
                            <a:schemeClr val="tx2"/>
                          </a:solidFill>
                          <a:effectLst/>
                          <a:latin typeface="Calibri" panose="020F0502020204030204" pitchFamily="34" charset="0"/>
                          <a:ea typeface="+mn-ea"/>
                          <a:cs typeface="Calibri" panose="020F0502020204030204" pitchFamily="34" charset="0"/>
                        </a:rPr>
                        <a:t>Material Preparation</a:t>
                      </a:r>
                    </a:p>
                    <a:p>
                      <a:pPr marL="0" marR="0" indent="0" algn="l" defTabSz="914400" rtl="0" eaLnBrk="1" fontAlgn="ctr" latinLnBrk="0" hangingPunct="1">
                        <a:lnSpc>
                          <a:spcPct val="100000"/>
                        </a:lnSpc>
                        <a:spcBef>
                          <a:spcPts val="0"/>
                        </a:spcBef>
                        <a:spcAft>
                          <a:spcPts val="0"/>
                        </a:spcAft>
                        <a:buClrTx/>
                        <a:buSzTx/>
                        <a:buFontTx/>
                        <a:buNone/>
                        <a:tabLst/>
                        <a:defRPr/>
                      </a:pPr>
                      <a:r>
                        <a:rPr lang="en-US" altLang="zh-CN" sz="800" u="none" strike="noStrike" dirty="0" smtClean="0">
                          <a:solidFill>
                            <a:schemeClr val="tx2"/>
                          </a:solidFill>
                          <a:effectLst/>
                          <a:latin typeface="Calibri" panose="020F0502020204030204" pitchFamily="34" charset="0"/>
                          <a:cs typeface="Calibri" panose="020F0502020204030204" pitchFamily="34" charset="0"/>
                        </a:rPr>
                        <a:t>Protein antigen,</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Overexpressing cell line for membrane target,</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Reference Ab,</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DNA plasmids for DNA immunization</a:t>
                      </a:r>
                      <a:endParaRPr lang="en-US" altLang="zh-CN" sz="800" b="0" i="0" u="none" strike="noStrike"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p>
                      <a:pPr marL="228600" indent="-228600" algn="l" fontAlgn="ctr">
                        <a:buAutoNum type="arabicPeriod"/>
                      </a:pPr>
                      <a:endParaRPr lang="en-US" sz="800" b="0"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381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smtClean="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r>
              <a:tr h="732998">
                <a:tc>
                  <a:txBody>
                    <a:bodyPr/>
                    <a:lstStyle/>
                    <a:p>
                      <a:pPr algn="l" fontAlgn="ctr"/>
                      <a:r>
                        <a:rPr lang="en-US" sz="1200" b="1" u="none" strike="noStrike" kern="1200" dirty="0" smtClean="0">
                          <a:solidFill>
                            <a:schemeClr val="tx2"/>
                          </a:solidFill>
                          <a:effectLst/>
                          <a:latin typeface="Calibri" panose="020F0502020204030204" pitchFamily="34" charset="0"/>
                          <a:ea typeface="+mn-ea"/>
                          <a:cs typeface="Calibri" panose="020F0502020204030204" pitchFamily="34" charset="0"/>
                        </a:rPr>
                        <a:t>2. I</a:t>
                      </a:r>
                      <a:r>
                        <a:rPr lang="en-US" sz="1200" b="1" u="none" strike="noStrike" dirty="0" smtClean="0">
                          <a:solidFill>
                            <a:schemeClr val="tx2"/>
                          </a:solidFill>
                          <a:effectLst/>
                          <a:latin typeface="Calibri" panose="020F0502020204030204" pitchFamily="34" charset="0"/>
                          <a:cs typeface="Calibri" panose="020F0502020204030204" pitchFamily="34" charset="0"/>
                        </a:rPr>
                        <a:t>mmunization</a:t>
                      </a:r>
                    </a:p>
                    <a:p>
                      <a:pPr marL="0" marR="0" indent="0" algn="l" defTabSz="914400" rtl="0" eaLnBrk="1" fontAlgn="ctr" latinLnBrk="0" hangingPunct="1">
                        <a:lnSpc>
                          <a:spcPct val="100000"/>
                        </a:lnSpc>
                        <a:spcBef>
                          <a:spcPts val="0"/>
                        </a:spcBef>
                        <a:spcAft>
                          <a:spcPts val="0"/>
                        </a:spcAft>
                        <a:buClrTx/>
                        <a:buSzTx/>
                        <a:buFontTx/>
                        <a:buNone/>
                        <a:tabLst/>
                        <a:defRPr/>
                      </a:pPr>
                      <a:r>
                        <a:rPr lang="en-US" altLang="zh-CN" sz="800" u="none" strike="noStrike" dirty="0" smtClean="0">
                          <a:solidFill>
                            <a:schemeClr val="tx2"/>
                          </a:solidFill>
                          <a:effectLst/>
                          <a:latin typeface="Calibri" panose="020F0502020204030204" pitchFamily="34" charset="0"/>
                          <a:cs typeface="Calibri" panose="020F0502020204030204" pitchFamily="34" charset="0"/>
                        </a:rPr>
                        <a:t>Protein immunization for soluble targets and ECD of TM targets,</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Cell and DNA immunization for TM targets,</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err="1" smtClean="0">
                          <a:solidFill>
                            <a:schemeClr val="tx2"/>
                          </a:solidFill>
                          <a:effectLst/>
                          <a:latin typeface="Calibri" panose="020F0502020204030204" pitchFamily="34" charset="0"/>
                          <a:cs typeface="Calibri" panose="020F0502020204030204" pitchFamily="34" charset="0"/>
                        </a:rPr>
                        <a:t>ImmunoPlus</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 modification for high homology targets,</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Carrier protein conjugation to enhance immune responses</a:t>
                      </a:r>
                      <a:endParaRPr lang="en-US" altLang="zh-CN" sz="800" b="0" i="0" u="none" strike="noStrike"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p>
                      <a:pPr algn="l" fontAlgn="ctr"/>
                      <a:endParaRPr lang="en-US" sz="800" b="0"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381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r>
              <a:tr h="600525">
                <a:tc>
                  <a:txBody>
                    <a:bodyPr/>
                    <a:lstStyle/>
                    <a:p>
                      <a:pPr marL="0" algn="l" defTabSz="914400" rtl="0" eaLnBrk="1" fontAlgn="ctr" latinLnBrk="0" hangingPunct="1"/>
                      <a:r>
                        <a:rPr lang="en-US" sz="1200" b="1" u="none" strike="noStrike" kern="1200" dirty="0" smtClean="0">
                          <a:solidFill>
                            <a:schemeClr val="tx2"/>
                          </a:solidFill>
                          <a:effectLst/>
                          <a:latin typeface="Calibri" panose="020F0502020204030204" pitchFamily="34" charset="0"/>
                          <a:ea typeface="+mn-ea"/>
                          <a:cs typeface="Calibri" panose="020F0502020204030204" pitchFamily="34" charset="0"/>
                        </a:rPr>
                        <a:t>3. Fusion &amp; Screening</a:t>
                      </a:r>
                    </a:p>
                    <a:p>
                      <a:pPr marL="0" marR="0" indent="0" algn="l" defTabSz="914400" rtl="0" eaLnBrk="1" fontAlgn="ctr" latinLnBrk="0" hangingPunct="1">
                        <a:lnSpc>
                          <a:spcPct val="100000"/>
                        </a:lnSpc>
                        <a:spcBef>
                          <a:spcPts val="0"/>
                        </a:spcBef>
                        <a:spcAft>
                          <a:spcPts val="0"/>
                        </a:spcAft>
                        <a:buClrTx/>
                        <a:buSzTx/>
                        <a:buFontTx/>
                        <a:buNone/>
                        <a:tabLst/>
                        <a:defRPr/>
                      </a:pPr>
                      <a:r>
                        <a:rPr lang="en-US" altLang="zh-CN" sz="800" u="none" strike="noStrike" dirty="0" smtClean="0">
                          <a:solidFill>
                            <a:schemeClr val="tx2"/>
                          </a:solidFill>
                          <a:effectLst/>
                          <a:latin typeface="Calibri" panose="020F0502020204030204" pitchFamily="34" charset="0"/>
                          <a:cs typeface="Calibri" panose="020F0502020204030204" pitchFamily="34" charset="0"/>
                        </a:rPr>
                        <a:t>Cell fusions with ELISA and/or FACS screening,</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Other screening(such as ligand blocking screening, cross-species reactivity test)</a:t>
                      </a:r>
                      <a:endParaRPr lang="en-US" altLang="zh-CN" sz="800" b="0" i="0" u="none" strike="noStrike"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p>
                      <a:pPr algn="l" fontAlgn="ctr"/>
                      <a:endParaRPr lang="en-US" sz="800" b="0"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381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a:effectLst/>
                          <a:latin typeface="Calibri" panose="020F0502020204030204" pitchFamily="34" charset="0"/>
                          <a:cs typeface="Calibri" panose="020F0502020204030204" pitchFamily="34" charset="0"/>
                        </a:rPr>
                        <a:t> </a:t>
                      </a:r>
                      <a:endParaRPr lang="en-US" sz="800" b="1" i="0" u="none" strike="noStrike">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a:effectLst/>
                          <a:latin typeface="Calibri" panose="020F0502020204030204" pitchFamily="34" charset="0"/>
                          <a:cs typeface="Calibri" panose="020F0502020204030204" pitchFamily="34" charset="0"/>
                        </a:rPr>
                        <a:t> </a:t>
                      </a:r>
                      <a:endParaRPr lang="en-US" sz="800" b="1" i="0" u="none" strike="noStrike">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a:effectLst/>
                          <a:latin typeface="Calibri" panose="020F0502020204030204" pitchFamily="34" charset="0"/>
                          <a:cs typeface="Calibri" panose="020F0502020204030204" pitchFamily="34" charset="0"/>
                        </a:rPr>
                        <a:t> </a:t>
                      </a:r>
                      <a:endParaRPr lang="en-US" sz="800" b="1" i="0" u="none" strike="noStrike">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a:effectLst/>
                          <a:latin typeface="Calibri" panose="020F0502020204030204" pitchFamily="34" charset="0"/>
                          <a:cs typeface="Calibri" panose="020F0502020204030204" pitchFamily="34" charset="0"/>
                        </a:rPr>
                        <a:t> </a:t>
                      </a:r>
                      <a:endParaRPr lang="en-US" sz="800" b="1" i="0" u="none" strike="noStrike">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a:effectLst/>
                          <a:latin typeface="Calibri" panose="020F0502020204030204" pitchFamily="34" charset="0"/>
                          <a:cs typeface="Calibri" panose="020F0502020204030204" pitchFamily="34" charset="0"/>
                        </a:rPr>
                        <a:t> </a:t>
                      </a:r>
                      <a:endParaRPr lang="en-US" sz="800" b="1" i="0" u="none" strike="noStrike">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r>
              <a:tr h="732998">
                <a:tc>
                  <a:txBody>
                    <a:bodyPr/>
                    <a:lstStyle/>
                    <a:p>
                      <a:pPr marL="0" algn="l" defTabSz="914400" rtl="0" eaLnBrk="1" fontAlgn="ctr" latinLnBrk="0" hangingPunct="1"/>
                      <a:r>
                        <a:rPr lang="en-US" sz="1200" b="1" u="none" strike="noStrike" kern="1200" dirty="0" smtClean="0">
                          <a:solidFill>
                            <a:schemeClr val="tx2"/>
                          </a:solidFill>
                          <a:effectLst/>
                          <a:latin typeface="Calibri" panose="020F0502020204030204" pitchFamily="34" charset="0"/>
                          <a:ea typeface="+mn-ea"/>
                          <a:cs typeface="Calibri" panose="020F0502020204030204" pitchFamily="34" charset="0"/>
                        </a:rPr>
                        <a:t>4. </a:t>
                      </a:r>
                      <a:r>
                        <a:rPr lang="en-US" sz="1200" b="1" u="none" strike="noStrike" kern="1200" dirty="0" err="1" smtClean="0">
                          <a:solidFill>
                            <a:schemeClr val="tx2"/>
                          </a:solidFill>
                          <a:effectLst/>
                          <a:latin typeface="Calibri" panose="020F0502020204030204" pitchFamily="34" charset="0"/>
                          <a:ea typeface="+mn-ea"/>
                          <a:cs typeface="Calibri" panose="020F0502020204030204" pitchFamily="34" charset="0"/>
                        </a:rPr>
                        <a:t>Subcloning</a:t>
                      </a:r>
                      <a:endParaRPr lang="en-US" sz="1200" b="1" u="none" strike="noStrike" kern="1200" dirty="0" smtClean="0">
                        <a:solidFill>
                          <a:schemeClr val="tx2"/>
                        </a:solidFill>
                        <a:effectLst/>
                        <a:latin typeface="Calibri" panose="020F0502020204030204" pitchFamily="34" charset="0"/>
                        <a:ea typeface="+mn-ea"/>
                        <a:cs typeface="Calibri" panose="020F0502020204030204" pitchFamily="34" charset="0"/>
                      </a:endParaRPr>
                    </a:p>
                    <a:p>
                      <a:pPr marL="0" marR="0" indent="0" algn="l" defTabSz="914400" rtl="0" eaLnBrk="1" fontAlgn="ctr" latinLnBrk="0" hangingPunct="1">
                        <a:lnSpc>
                          <a:spcPct val="100000"/>
                        </a:lnSpc>
                        <a:spcBef>
                          <a:spcPts val="0"/>
                        </a:spcBef>
                        <a:spcAft>
                          <a:spcPts val="0"/>
                        </a:spcAft>
                        <a:buClrTx/>
                        <a:buSzTx/>
                        <a:buFontTx/>
                        <a:buNone/>
                        <a:tabLst/>
                        <a:defRPr/>
                      </a:pPr>
                      <a:r>
                        <a:rPr lang="en-US" altLang="zh-CN" sz="800" u="none" strike="noStrike" dirty="0" smtClean="0">
                          <a:solidFill>
                            <a:schemeClr val="tx2"/>
                          </a:solidFill>
                          <a:effectLst/>
                          <a:latin typeface="Calibri" panose="020F0502020204030204" pitchFamily="34" charset="0"/>
                          <a:cs typeface="Calibri" panose="020F0502020204030204" pitchFamily="34" charset="0"/>
                        </a:rPr>
                        <a:t>One-round </a:t>
                      </a:r>
                      <a:r>
                        <a:rPr lang="en-US" altLang="zh-CN" sz="800" u="none" strike="noStrike" dirty="0" err="1" smtClean="0">
                          <a:solidFill>
                            <a:schemeClr val="tx2"/>
                          </a:solidFill>
                          <a:effectLst/>
                          <a:latin typeface="Calibri" panose="020F0502020204030204" pitchFamily="34" charset="0"/>
                          <a:cs typeface="Calibri" panose="020F0502020204030204" pitchFamily="34" charset="0"/>
                        </a:rPr>
                        <a:t>subcloning</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 with ELISA and/or FACS screening,</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Final </a:t>
                      </a:r>
                      <a:r>
                        <a:rPr lang="en-US" altLang="zh-CN" sz="800" u="none" strike="noStrike" dirty="0" err="1" smtClean="0">
                          <a:solidFill>
                            <a:schemeClr val="tx2"/>
                          </a:solidFill>
                          <a:effectLst/>
                          <a:latin typeface="Calibri" panose="020F0502020204030204" pitchFamily="34" charset="0"/>
                          <a:cs typeface="Calibri" panose="020F0502020204030204" pitchFamily="34" charset="0"/>
                        </a:rPr>
                        <a:t>subcloning</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 and cryopreservation of final </a:t>
                      </a:r>
                      <a:r>
                        <a:rPr lang="en-US" altLang="zh-CN" sz="800" u="none" strike="noStrike" dirty="0" err="1" smtClean="0">
                          <a:solidFill>
                            <a:schemeClr val="tx2"/>
                          </a:solidFill>
                          <a:effectLst/>
                          <a:latin typeface="Calibri" panose="020F0502020204030204" pitchFamily="34" charset="0"/>
                          <a:cs typeface="Calibri" panose="020F0502020204030204" pitchFamily="34" charset="0"/>
                        </a:rPr>
                        <a:t>subclones</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 Other screening (such as ligand blocking screening, cross-species reactivity test)</a:t>
                      </a:r>
                      <a:endParaRPr lang="en-US" altLang="zh-CN" sz="800" b="0" i="0" u="none" strike="noStrike"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p>
                      <a:pPr algn="l" fontAlgn="ctr"/>
                      <a:endParaRPr lang="en-US" sz="800" b="0"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381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r>
              <a:tr h="600525">
                <a:tc>
                  <a:txBody>
                    <a:bodyPr/>
                    <a:lstStyle/>
                    <a:p>
                      <a:pPr marL="0" algn="l" defTabSz="914400" rtl="0" eaLnBrk="1" fontAlgn="ctr" latinLnBrk="0" hangingPunct="1"/>
                      <a:r>
                        <a:rPr lang="en-US" sz="1200" b="1" u="none" strike="noStrike" kern="1200" dirty="0" smtClean="0">
                          <a:solidFill>
                            <a:schemeClr val="tx2"/>
                          </a:solidFill>
                          <a:effectLst/>
                          <a:latin typeface="Calibri" panose="020F0502020204030204" pitchFamily="34" charset="0"/>
                          <a:ea typeface="+mn-ea"/>
                          <a:cs typeface="Calibri" panose="020F0502020204030204" pitchFamily="34" charset="0"/>
                        </a:rPr>
                        <a:t>5. Antibody Production</a:t>
                      </a:r>
                    </a:p>
                    <a:p>
                      <a:pPr marL="0" marR="0" indent="0" algn="l" defTabSz="914400" rtl="0" eaLnBrk="1" fontAlgn="ctr" latinLnBrk="0" hangingPunct="1">
                        <a:lnSpc>
                          <a:spcPct val="100000"/>
                        </a:lnSpc>
                        <a:spcBef>
                          <a:spcPts val="0"/>
                        </a:spcBef>
                        <a:spcAft>
                          <a:spcPts val="0"/>
                        </a:spcAft>
                        <a:buClrTx/>
                        <a:buSzTx/>
                        <a:buFontTx/>
                        <a:buNone/>
                        <a:tabLst/>
                        <a:defRPr/>
                      </a:pPr>
                      <a:r>
                        <a:rPr lang="en-US" altLang="zh-CN" sz="800" u="none" strike="noStrike" dirty="0" smtClean="0">
                          <a:solidFill>
                            <a:schemeClr val="tx2"/>
                          </a:solidFill>
                          <a:effectLst/>
                          <a:latin typeface="Calibri" panose="020F0502020204030204" pitchFamily="34" charset="0"/>
                          <a:cs typeface="Calibri" panose="020F0502020204030204" pitchFamily="34" charset="0"/>
                        </a:rPr>
                        <a:t>Antibody mini-production (0.1mg),</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Antibody midi-production (0.5-1mg),</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Antibody maxi-production (5-15mg)</a:t>
                      </a:r>
                      <a:endParaRPr lang="en-US" altLang="zh-CN" sz="800" b="0" i="0" u="none" strike="noStrike"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p>
                      <a:pPr algn="l" fontAlgn="ctr"/>
                      <a:endParaRPr lang="en-US" sz="800" b="0"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381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l" fontAlgn="ctr"/>
                      <a:r>
                        <a:rPr lang="en-US" sz="800" u="none" strike="noStrike">
                          <a:effectLst/>
                          <a:latin typeface="Calibri" panose="020F0502020204030204" pitchFamily="34" charset="0"/>
                          <a:cs typeface="Calibri" panose="020F0502020204030204" pitchFamily="34" charset="0"/>
                        </a:rPr>
                        <a:t> </a:t>
                      </a:r>
                      <a:endParaRPr lang="en-US" sz="800" b="1" i="0" u="none" strike="noStrike">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a:effectLst/>
                          <a:latin typeface="Calibri" panose="020F0502020204030204" pitchFamily="34" charset="0"/>
                          <a:cs typeface="Calibri" panose="020F0502020204030204" pitchFamily="34" charset="0"/>
                        </a:rPr>
                        <a:t> </a:t>
                      </a:r>
                      <a:endParaRPr lang="en-US" sz="800" b="1" i="0" u="none" strike="noStrike">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a:effectLst/>
                          <a:latin typeface="Calibri" panose="020F0502020204030204" pitchFamily="34" charset="0"/>
                          <a:cs typeface="Calibri" panose="020F0502020204030204" pitchFamily="34" charset="0"/>
                        </a:rPr>
                        <a:t> </a:t>
                      </a:r>
                      <a:endParaRPr lang="en-US" sz="800" b="1" i="0" u="none" strike="noStrike">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a:effectLst/>
                          <a:latin typeface="Calibri" panose="020F0502020204030204" pitchFamily="34" charset="0"/>
                          <a:cs typeface="Calibri" panose="020F0502020204030204" pitchFamily="34" charset="0"/>
                        </a:rPr>
                        <a:t> </a:t>
                      </a:r>
                      <a:endParaRPr lang="en-US" sz="800" b="1" i="0" u="none" strike="noStrike">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1"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r>
              <a:tr h="684590">
                <a:tc>
                  <a:txBody>
                    <a:bodyPr/>
                    <a:lstStyle/>
                    <a:p>
                      <a:pPr marL="0" algn="l" defTabSz="914400" rtl="0" eaLnBrk="1" fontAlgn="ctr" latinLnBrk="0" hangingPunct="1"/>
                      <a:r>
                        <a:rPr lang="en-US" sz="1200" b="1" u="none" strike="noStrike" kern="1200" dirty="0" smtClean="0">
                          <a:solidFill>
                            <a:schemeClr val="tx2"/>
                          </a:solidFill>
                          <a:effectLst/>
                          <a:latin typeface="Calibri" panose="020F0502020204030204" pitchFamily="34" charset="0"/>
                          <a:ea typeface="+mn-ea"/>
                          <a:cs typeface="Calibri" panose="020F0502020204030204" pitchFamily="34" charset="0"/>
                        </a:rPr>
                        <a:t>6. Antibody Characterization</a:t>
                      </a:r>
                    </a:p>
                    <a:p>
                      <a:pPr algn="l" fontAlgn="ctr"/>
                      <a:r>
                        <a:rPr lang="en-US" altLang="zh-CN" sz="800" u="none" strike="noStrike" dirty="0" smtClean="0">
                          <a:solidFill>
                            <a:schemeClr val="tx2"/>
                          </a:solidFill>
                          <a:effectLst/>
                          <a:latin typeface="Calibri" panose="020F0502020204030204" pitchFamily="34" charset="0"/>
                          <a:cs typeface="Calibri" panose="020F0502020204030204" pitchFamily="34" charset="0"/>
                        </a:rPr>
                        <a:t>ELISA EC50,</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Binding by FACS for membrane targets,</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Species cross-reactivity test,</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ELISA IC50,</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Ligand blocking by FACS for membrane targets,</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Epitope binning,</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Affinity measurement,</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u="none" strike="noStrike" dirty="0" smtClean="0">
                          <a:solidFill>
                            <a:schemeClr val="tx2"/>
                          </a:solidFill>
                          <a:effectLst/>
                          <a:latin typeface="Calibri" panose="020F0502020204030204" pitchFamily="34" charset="0"/>
                          <a:cs typeface="Calibri" panose="020F0502020204030204" pitchFamily="34" charset="0"/>
                        </a:rPr>
                        <a:t>Antibody sequencing,</a:t>
                      </a:r>
                      <a:r>
                        <a:rPr lang="en-US" altLang="zh-CN" sz="800" u="none" strike="noStrike" baseline="0" dirty="0" smtClean="0">
                          <a:solidFill>
                            <a:schemeClr val="tx2"/>
                          </a:solidFill>
                          <a:effectLst/>
                          <a:latin typeface="Calibri" panose="020F0502020204030204" pitchFamily="34" charset="0"/>
                          <a:cs typeface="Calibri" panose="020F0502020204030204" pitchFamily="34" charset="0"/>
                        </a:rPr>
                        <a:t> </a:t>
                      </a:r>
                      <a:r>
                        <a:rPr lang="en-US" altLang="zh-CN" sz="800" b="0" i="1" u="none" strike="noStrike"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rPr>
                        <a:t>In vitro </a:t>
                      </a:r>
                      <a:r>
                        <a:rPr lang="en-US" altLang="zh-CN" sz="800" b="0" i="0" u="none" strike="noStrike"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rPr>
                        <a:t>functional assay</a:t>
                      </a:r>
                    </a:p>
                    <a:p>
                      <a:pPr algn="l" fontAlgn="ctr"/>
                      <a:endParaRPr lang="en-US" sz="800" b="0"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381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a:effectLst/>
                          <a:latin typeface="Calibri" panose="020F0502020204030204" pitchFamily="34" charset="0"/>
                          <a:cs typeface="Calibri" panose="020F0502020204030204" pitchFamily="34" charset="0"/>
                        </a:rPr>
                        <a:t> </a:t>
                      </a:r>
                      <a:endParaRPr lang="en-US" sz="800" b="0" i="0" u="none" strike="noStrike">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a:effectLst/>
                          <a:latin typeface="Calibri" panose="020F0502020204030204" pitchFamily="34" charset="0"/>
                          <a:cs typeface="Calibri" panose="020F0502020204030204" pitchFamily="34" charset="0"/>
                        </a:rPr>
                        <a:t> </a:t>
                      </a:r>
                      <a:endParaRPr lang="en-US" sz="800" b="0" i="0" u="none" strike="noStrike">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a:effectLst/>
                          <a:latin typeface="Calibri" panose="020F0502020204030204" pitchFamily="34" charset="0"/>
                          <a:cs typeface="Calibri" panose="020F0502020204030204" pitchFamily="34" charset="0"/>
                        </a:rPr>
                        <a:t> </a:t>
                      </a:r>
                      <a:endParaRPr lang="en-US" sz="800" b="0" i="0" u="none" strike="noStrike">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u="none" strike="noStrike" dirty="0">
                          <a:effectLst/>
                          <a:latin typeface="Calibri" panose="020F0502020204030204" pitchFamily="34" charset="0"/>
                          <a:cs typeface="Calibri" panose="020F0502020204030204" pitchFamily="34" charset="0"/>
                        </a:rPr>
                        <a:t> </a:t>
                      </a: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r>
              <a:tr h="590926">
                <a:tc>
                  <a:txBody>
                    <a:bodyPr/>
                    <a:lstStyle/>
                    <a:p>
                      <a:pPr marL="0" algn="l" defTabSz="914400" rtl="0" eaLnBrk="1" fontAlgn="ctr" latinLnBrk="0" hangingPunct="1"/>
                      <a:r>
                        <a:rPr lang="en-US" sz="1200" b="1" u="none" strike="noStrike" kern="1200" dirty="0" smtClean="0">
                          <a:solidFill>
                            <a:schemeClr val="tx2"/>
                          </a:solidFill>
                          <a:effectLst/>
                          <a:latin typeface="Calibri" panose="020F0502020204030204" pitchFamily="34" charset="0"/>
                          <a:ea typeface="+mn-ea"/>
                          <a:cs typeface="Calibri" panose="020F0502020204030204" pitchFamily="34" charset="0"/>
                        </a:rPr>
                        <a:t>7. Antibody Humanization</a:t>
                      </a:r>
                    </a:p>
                    <a:p>
                      <a:pPr algn="l" fontAlgn="ctr"/>
                      <a:r>
                        <a:rPr lang="en-US" altLang="zh-CN" sz="800" b="0" i="0" u="none" strike="noStrike"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rPr>
                        <a:t>Chimeric antibody production and affinity confirmation,</a:t>
                      </a:r>
                      <a:r>
                        <a:rPr lang="en-US" altLang="zh-CN" sz="800" b="0" i="0" u="none" strike="noStrike" baseline="0"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rPr>
                        <a:t> </a:t>
                      </a:r>
                      <a:r>
                        <a:rPr lang="en-US" altLang="zh-CN" sz="800" b="0" i="0" u="none" strike="noStrike"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rPr>
                        <a:t>Humanization</a:t>
                      </a:r>
                      <a:r>
                        <a:rPr lang="en-US" altLang="zh-CN" sz="800" b="0" i="0" u="none" strike="noStrike" baseline="0"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rPr>
                        <a:t> by rationale design, Thermal stability and expression level evaluation, Humanized antibody production and affinity determination</a:t>
                      </a:r>
                      <a:endParaRPr lang="en-US" altLang="zh-CN" sz="800" b="0" i="0" u="none" strike="noStrike" dirty="0" smtClean="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p>
                      <a:pPr algn="l" fontAlgn="ctr"/>
                      <a:endParaRPr lang="en-US" sz="800" b="0" i="0" u="none" strike="noStrike" dirty="0">
                        <a:solidFill>
                          <a:schemeClr val="tx2"/>
                        </a:solidFill>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381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algn="l" fontAlgn="ctr"/>
                      <a:endParaRPr lang="en-US" sz="800" b="0" i="0" u="none" strike="noStrike" dirty="0">
                        <a:effectLst/>
                        <a:latin typeface="Calibri" panose="020F0502020204030204" pitchFamily="34" charset="0"/>
                        <a:ea typeface="华文细黑" panose="02010600040101010101" pitchFamily="2" charset="-122"/>
                        <a:cs typeface="Calibri" panose="020F0502020204030204" pitchFamily="34" charset="0"/>
                      </a:endParaRPr>
                    </a:p>
                  </a:txBody>
                  <a:tcPr marL="4046" marR="4046" marT="4046" marB="0" anchor="ctr">
                    <a:lnL w="1905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r>
            </a:tbl>
          </a:graphicData>
        </a:graphic>
      </p:graphicFrame>
    </p:spTree>
    <p:extLst>
      <p:ext uri="{BB962C8B-B14F-4D97-AF65-F5344CB8AC3E}">
        <p14:creationId xmlns:p14="http://schemas.microsoft.com/office/powerpoint/2010/main" val="20604544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6291" y="185812"/>
            <a:ext cx="7997587" cy="615950"/>
          </a:xfrm>
        </p:spPr>
        <p:txBody>
          <a:bodyPr/>
          <a:lstStyle/>
          <a:p>
            <a:r>
              <a:rPr lang="en-US" sz="2800" dirty="0" smtClean="0">
                <a:latin typeface="Calibri" panose="020F0502020204030204" pitchFamily="34" charset="0"/>
              </a:rPr>
              <a:t>Hybridoma Platform for </a:t>
            </a:r>
            <a:r>
              <a:rPr lang="en-US" sz="2800" dirty="0">
                <a:latin typeface="Calibri" panose="020F0502020204030204" pitchFamily="34" charset="0"/>
              </a:rPr>
              <a:t>Lead Generation</a:t>
            </a:r>
          </a:p>
        </p:txBody>
      </p:sp>
      <p:sp>
        <p:nvSpPr>
          <p:cNvPr id="4" name="Slide Number Placeholder 3"/>
          <p:cNvSpPr>
            <a:spLocks noGrp="1"/>
          </p:cNvSpPr>
          <p:nvPr>
            <p:ph type="sldNum" sz="quarter" idx="4294967295"/>
          </p:nvPr>
        </p:nvSpPr>
        <p:spPr>
          <a:xfrm>
            <a:off x="8532813" y="6426200"/>
            <a:ext cx="363537" cy="257175"/>
          </a:xfrm>
          <a:prstGeom prst="rect">
            <a:avLst/>
          </a:prstGeom>
        </p:spPr>
        <p:txBody>
          <a:bodyPr/>
          <a:lstStyle/>
          <a:p>
            <a:fld id="{B53358E1-9BF5-4627-AF34-771F35804986}" type="slidenum">
              <a:rPr lang="en-US" altLang="zh-CN" smtClean="0"/>
              <a:pPr/>
              <a:t>8</a:t>
            </a:fld>
            <a:endParaRPr lang="en-US" altLang="zh-CN">
              <a:cs typeface="Tahoma" pitchFamily="34" charset="0"/>
            </a:endParaRPr>
          </a:p>
        </p:txBody>
      </p:sp>
      <p:sp>
        <p:nvSpPr>
          <p:cNvPr id="8" name="AutoShape 7"/>
          <p:cNvSpPr>
            <a:spLocks noChangeArrowheads="1"/>
          </p:cNvSpPr>
          <p:nvPr/>
        </p:nvSpPr>
        <p:spPr bwMode="auto">
          <a:xfrm>
            <a:off x="2103438" y="4675853"/>
            <a:ext cx="190500" cy="183356"/>
          </a:xfrm>
          <a:prstGeom prst="downArrow">
            <a:avLst>
              <a:gd name="adj1" fmla="val 50000"/>
              <a:gd name="adj2" fmla="val 40104"/>
            </a:avLst>
          </a:prstGeom>
          <a:solidFill>
            <a:schemeClr val="accent1"/>
          </a:solidFill>
          <a:ln w="9525">
            <a:solidFill>
              <a:schemeClr val="tx1"/>
            </a:solidFill>
            <a:miter lim="800000"/>
            <a:headEnd/>
            <a:tailEnd/>
          </a:ln>
        </p:spPr>
        <p:txBody>
          <a:bodyPr wrap="none" anchor="ctr"/>
          <a:lstStyle/>
          <a:p>
            <a:endParaRPr lang="zh-CN" altLang="zh-CN" b="1">
              <a:latin typeface="Calibri" panose="020F0502020204030204" pitchFamily="34" charset="0"/>
              <a:ea typeface="SimSun" pitchFamily="2" charset="-122"/>
            </a:endParaRPr>
          </a:p>
        </p:txBody>
      </p:sp>
      <p:sp>
        <p:nvSpPr>
          <p:cNvPr id="9" name="AutoShape 9"/>
          <p:cNvSpPr>
            <a:spLocks noChangeArrowheads="1"/>
          </p:cNvSpPr>
          <p:nvPr/>
        </p:nvSpPr>
        <p:spPr bwMode="auto">
          <a:xfrm>
            <a:off x="2103438" y="3902695"/>
            <a:ext cx="190500" cy="183357"/>
          </a:xfrm>
          <a:prstGeom prst="downArrow">
            <a:avLst>
              <a:gd name="adj1" fmla="val 50000"/>
              <a:gd name="adj2" fmla="val 40104"/>
            </a:avLst>
          </a:prstGeom>
          <a:solidFill>
            <a:schemeClr val="accent1"/>
          </a:solidFill>
          <a:ln w="9525">
            <a:solidFill>
              <a:schemeClr val="tx1"/>
            </a:solidFill>
            <a:miter lim="800000"/>
            <a:headEnd/>
            <a:tailEnd/>
          </a:ln>
        </p:spPr>
        <p:txBody>
          <a:bodyPr wrap="none" anchor="ctr"/>
          <a:lstStyle/>
          <a:p>
            <a:endParaRPr lang="zh-CN" altLang="zh-CN" b="1">
              <a:latin typeface="Calibri" panose="020F0502020204030204" pitchFamily="34" charset="0"/>
              <a:ea typeface="SimSun" pitchFamily="2" charset="-122"/>
            </a:endParaRPr>
          </a:p>
        </p:txBody>
      </p:sp>
      <p:sp>
        <p:nvSpPr>
          <p:cNvPr id="10" name="Text Box 10"/>
          <p:cNvSpPr txBox="1">
            <a:spLocks noChangeArrowheads="1"/>
          </p:cNvSpPr>
          <p:nvPr/>
        </p:nvSpPr>
        <p:spPr bwMode="auto">
          <a:xfrm>
            <a:off x="160338" y="947188"/>
            <a:ext cx="4000500" cy="502702"/>
          </a:xfrm>
          <a:prstGeom prst="rect">
            <a:avLst/>
          </a:prstGeom>
          <a:noFill/>
          <a:ln w="9525">
            <a:noFill/>
            <a:miter lim="800000"/>
            <a:headEnd/>
            <a:tailEnd/>
          </a:ln>
        </p:spPr>
        <p:txBody>
          <a:bodyPr wrap="square">
            <a:spAutoFit/>
          </a:bodyPr>
          <a:lstStyle/>
          <a:p>
            <a:pPr algn="ctr"/>
            <a:r>
              <a:rPr lang="en-US" altLang="zh-TW" sz="2000" b="1" dirty="0">
                <a:latin typeface="Calibri" panose="020F0502020204030204" pitchFamily="34" charset="0"/>
                <a:ea typeface="PMingLiU" pitchFamily="18" charset="-120"/>
              </a:rPr>
              <a:t>Conventional </a:t>
            </a:r>
            <a:r>
              <a:rPr lang="en-US" altLang="zh-TW" sz="2000" b="1" dirty="0" err="1">
                <a:latin typeface="Calibri" panose="020F0502020204030204" pitchFamily="34" charset="0"/>
                <a:ea typeface="PMingLiU" pitchFamily="18" charset="-120"/>
              </a:rPr>
              <a:t>Hybridoma</a:t>
            </a:r>
            <a:r>
              <a:rPr lang="en-US" altLang="zh-TW" sz="2000" b="1" dirty="0">
                <a:latin typeface="Calibri" panose="020F0502020204030204" pitchFamily="34" charset="0"/>
                <a:ea typeface="PMingLiU" pitchFamily="18" charset="-120"/>
              </a:rPr>
              <a:t> </a:t>
            </a:r>
            <a:endParaRPr lang="en-US" altLang="zh-TW" sz="2000" b="1" dirty="0" smtClean="0">
              <a:latin typeface="Calibri" panose="020F0502020204030204" pitchFamily="34" charset="0"/>
              <a:ea typeface="PMingLiU" pitchFamily="18" charset="-120"/>
            </a:endParaRPr>
          </a:p>
          <a:p>
            <a:pPr algn="ctr"/>
            <a:r>
              <a:rPr lang="en-US" altLang="zh-TW" sz="2000" b="1" dirty="0" smtClean="0">
                <a:latin typeface="Calibri" panose="020F0502020204030204" pitchFamily="34" charset="0"/>
                <a:ea typeface="PMingLiU" pitchFamily="18" charset="-120"/>
              </a:rPr>
              <a:t>Generation Procedures</a:t>
            </a:r>
            <a:endParaRPr lang="en-US" altLang="zh-TW" sz="2000" b="1" dirty="0">
              <a:latin typeface="Calibri" panose="020F0502020204030204" pitchFamily="34" charset="0"/>
              <a:ea typeface="PMingLiU" pitchFamily="18" charset="-120"/>
            </a:endParaRPr>
          </a:p>
        </p:txBody>
      </p:sp>
      <p:sp>
        <p:nvSpPr>
          <p:cNvPr id="11" name="Text Box 12"/>
          <p:cNvSpPr txBox="1">
            <a:spLocks noChangeArrowheads="1"/>
          </p:cNvSpPr>
          <p:nvPr/>
        </p:nvSpPr>
        <p:spPr bwMode="auto">
          <a:xfrm>
            <a:off x="3598863" y="2561833"/>
            <a:ext cx="250390" cy="276999"/>
          </a:xfrm>
          <a:prstGeom prst="rect">
            <a:avLst/>
          </a:prstGeom>
          <a:noFill/>
          <a:ln w="9525">
            <a:noFill/>
            <a:miter lim="800000"/>
            <a:headEnd/>
            <a:tailEnd/>
          </a:ln>
        </p:spPr>
        <p:txBody>
          <a:bodyPr wrap="none">
            <a:spAutoFit/>
          </a:bodyPr>
          <a:lstStyle/>
          <a:p>
            <a:r>
              <a:rPr lang="en-US" altLang="zh-TW" sz="1400" b="1" dirty="0" smtClean="0">
                <a:latin typeface="Calibri" panose="020F0502020204030204" pitchFamily="34" charset="0"/>
                <a:ea typeface="PMingLiU" pitchFamily="18" charset="-120"/>
              </a:rPr>
              <a:t>.</a:t>
            </a:r>
            <a:r>
              <a:rPr lang="en-US" altLang="zh-TW" b="1" dirty="0" smtClean="0">
                <a:latin typeface="Calibri" panose="020F0502020204030204" pitchFamily="34" charset="0"/>
                <a:ea typeface="PMingLiU" pitchFamily="18" charset="-120"/>
              </a:rPr>
              <a:t> </a:t>
            </a:r>
            <a:endParaRPr lang="en-US" altLang="zh-TW" b="1" dirty="0">
              <a:latin typeface="Calibri" panose="020F0502020204030204" pitchFamily="34" charset="0"/>
              <a:ea typeface="PMingLiU" pitchFamily="18" charset="-120"/>
            </a:endParaRPr>
          </a:p>
        </p:txBody>
      </p:sp>
      <p:sp>
        <p:nvSpPr>
          <p:cNvPr id="12" name="AutoShape 13"/>
          <p:cNvSpPr>
            <a:spLocks noChangeArrowheads="1"/>
          </p:cNvSpPr>
          <p:nvPr/>
        </p:nvSpPr>
        <p:spPr bwMode="auto">
          <a:xfrm>
            <a:off x="2065338" y="2335765"/>
            <a:ext cx="190500" cy="183357"/>
          </a:xfrm>
          <a:prstGeom prst="downArrow">
            <a:avLst>
              <a:gd name="adj1" fmla="val 50000"/>
              <a:gd name="adj2" fmla="val 40104"/>
            </a:avLst>
          </a:prstGeom>
          <a:solidFill>
            <a:schemeClr val="accent1"/>
          </a:solidFill>
          <a:ln w="9525">
            <a:solidFill>
              <a:schemeClr val="tx1"/>
            </a:solidFill>
            <a:miter lim="800000"/>
            <a:headEnd/>
            <a:tailEnd/>
          </a:ln>
        </p:spPr>
        <p:txBody>
          <a:bodyPr wrap="none" anchor="ctr"/>
          <a:lstStyle/>
          <a:p>
            <a:endParaRPr lang="zh-CN" altLang="zh-CN" b="1">
              <a:latin typeface="Calibri" panose="020F0502020204030204" pitchFamily="34" charset="0"/>
              <a:ea typeface="SimSun" pitchFamily="2" charset="-122"/>
            </a:endParaRPr>
          </a:p>
        </p:txBody>
      </p:sp>
      <p:sp>
        <p:nvSpPr>
          <p:cNvPr id="13" name="Rectangle 14"/>
          <p:cNvSpPr>
            <a:spLocks noChangeArrowheads="1"/>
          </p:cNvSpPr>
          <p:nvPr/>
        </p:nvSpPr>
        <p:spPr bwMode="auto">
          <a:xfrm>
            <a:off x="1288257" y="2565468"/>
            <a:ext cx="1839912" cy="471487"/>
          </a:xfrm>
          <a:prstGeom prst="rect">
            <a:avLst/>
          </a:prstGeom>
          <a:noFill/>
          <a:ln w="9525">
            <a:solidFill>
              <a:schemeClr val="tx1"/>
            </a:solidFill>
            <a:miter lim="800000"/>
            <a:headEnd/>
            <a:tailEnd/>
          </a:ln>
        </p:spPr>
        <p:txBody>
          <a:bodyPr wrap="none" anchor="ctr"/>
          <a:lstStyle/>
          <a:p>
            <a:pPr algn="ctr"/>
            <a:r>
              <a:rPr lang="en-US" altLang="zh-TW" b="1" dirty="0" smtClean="0">
                <a:latin typeface="Calibri" panose="020F0502020204030204" pitchFamily="34" charset="0"/>
                <a:ea typeface="PMingLiU" pitchFamily="18" charset="-120"/>
              </a:rPr>
              <a:t>Immunization</a:t>
            </a:r>
            <a:endParaRPr lang="en-US" altLang="zh-TW" b="1" dirty="0">
              <a:latin typeface="Calibri" panose="020F0502020204030204" pitchFamily="34" charset="0"/>
              <a:ea typeface="PMingLiU" pitchFamily="18" charset="-120"/>
            </a:endParaRPr>
          </a:p>
        </p:txBody>
      </p:sp>
      <p:sp>
        <p:nvSpPr>
          <p:cNvPr id="14" name="AutoShape 16"/>
          <p:cNvSpPr>
            <a:spLocks noChangeArrowheads="1"/>
          </p:cNvSpPr>
          <p:nvPr/>
        </p:nvSpPr>
        <p:spPr bwMode="auto">
          <a:xfrm>
            <a:off x="2084388" y="3112406"/>
            <a:ext cx="190500" cy="183357"/>
          </a:xfrm>
          <a:prstGeom prst="downArrow">
            <a:avLst>
              <a:gd name="adj1" fmla="val 50000"/>
              <a:gd name="adj2" fmla="val 40104"/>
            </a:avLst>
          </a:prstGeom>
          <a:solidFill>
            <a:schemeClr val="accent1"/>
          </a:solidFill>
          <a:ln w="9525">
            <a:solidFill>
              <a:schemeClr val="tx1"/>
            </a:solidFill>
            <a:miter lim="800000"/>
            <a:headEnd/>
            <a:tailEnd/>
          </a:ln>
        </p:spPr>
        <p:txBody>
          <a:bodyPr wrap="none" anchor="ctr"/>
          <a:lstStyle/>
          <a:p>
            <a:endParaRPr lang="zh-CN" altLang="zh-CN" b="1">
              <a:latin typeface="Calibri" panose="020F0502020204030204" pitchFamily="34" charset="0"/>
              <a:ea typeface="SimSun" pitchFamily="2" charset="-122"/>
            </a:endParaRPr>
          </a:p>
        </p:txBody>
      </p:sp>
      <p:sp>
        <p:nvSpPr>
          <p:cNvPr id="15" name="Rectangle 14"/>
          <p:cNvSpPr>
            <a:spLocks noChangeArrowheads="1"/>
          </p:cNvSpPr>
          <p:nvPr/>
        </p:nvSpPr>
        <p:spPr bwMode="auto">
          <a:xfrm>
            <a:off x="1288257" y="4151063"/>
            <a:ext cx="1839912" cy="471487"/>
          </a:xfrm>
          <a:prstGeom prst="rect">
            <a:avLst/>
          </a:prstGeom>
          <a:noFill/>
          <a:ln w="9525">
            <a:solidFill>
              <a:schemeClr val="tx1"/>
            </a:solidFill>
            <a:miter lim="800000"/>
            <a:headEnd/>
            <a:tailEnd/>
          </a:ln>
        </p:spPr>
        <p:txBody>
          <a:bodyPr wrap="none" anchor="ctr"/>
          <a:lstStyle/>
          <a:p>
            <a:pPr algn="ctr"/>
            <a:r>
              <a:rPr lang="en-US" altLang="zh-TW" b="1" dirty="0" smtClean="0">
                <a:latin typeface="Calibri" panose="020F0502020204030204" pitchFamily="34" charset="0"/>
                <a:ea typeface="PMingLiU" pitchFamily="18" charset="-120"/>
              </a:rPr>
              <a:t>Subcloning and Stabilization</a:t>
            </a:r>
            <a:endParaRPr lang="en-US" altLang="zh-TW" b="1" dirty="0">
              <a:latin typeface="Calibri" panose="020F0502020204030204" pitchFamily="34" charset="0"/>
              <a:ea typeface="PMingLiU" pitchFamily="18" charset="-120"/>
            </a:endParaRPr>
          </a:p>
        </p:txBody>
      </p:sp>
      <p:sp>
        <p:nvSpPr>
          <p:cNvPr id="16" name="Rectangle 15"/>
          <p:cNvSpPr>
            <a:spLocks noChangeArrowheads="1"/>
          </p:cNvSpPr>
          <p:nvPr/>
        </p:nvSpPr>
        <p:spPr bwMode="auto">
          <a:xfrm>
            <a:off x="1288257" y="4901686"/>
            <a:ext cx="1839912" cy="471487"/>
          </a:xfrm>
          <a:prstGeom prst="rect">
            <a:avLst/>
          </a:prstGeom>
          <a:noFill/>
          <a:ln w="9525">
            <a:solidFill>
              <a:schemeClr val="tx1"/>
            </a:solidFill>
            <a:miter lim="800000"/>
            <a:headEnd/>
            <a:tailEnd/>
          </a:ln>
        </p:spPr>
        <p:txBody>
          <a:bodyPr wrap="none" anchor="ctr"/>
          <a:lstStyle/>
          <a:p>
            <a:pPr algn="ctr"/>
            <a:r>
              <a:rPr lang="en-US" altLang="zh-TW" b="1" dirty="0" smtClean="0">
                <a:latin typeface="Calibri" panose="020F0502020204030204" pitchFamily="34" charset="0"/>
                <a:ea typeface="PMingLiU" pitchFamily="18" charset="-120"/>
              </a:rPr>
              <a:t>Antibody Production</a:t>
            </a:r>
            <a:endParaRPr lang="en-US" altLang="zh-TW" b="1" dirty="0">
              <a:latin typeface="Calibri" panose="020F0502020204030204" pitchFamily="34" charset="0"/>
              <a:ea typeface="PMingLiU" pitchFamily="18" charset="-120"/>
            </a:endParaRPr>
          </a:p>
        </p:txBody>
      </p:sp>
      <p:sp>
        <p:nvSpPr>
          <p:cNvPr id="17" name="Rectangle 14"/>
          <p:cNvSpPr>
            <a:spLocks noChangeArrowheads="1"/>
          </p:cNvSpPr>
          <p:nvPr/>
        </p:nvSpPr>
        <p:spPr bwMode="auto">
          <a:xfrm>
            <a:off x="1288257" y="1806046"/>
            <a:ext cx="1839911" cy="471487"/>
          </a:xfrm>
          <a:prstGeom prst="rect">
            <a:avLst/>
          </a:prstGeom>
          <a:noFill/>
          <a:ln w="9525">
            <a:solidFill>
              <a:schemeClr val="tx1"/>
            </a:solidFill>
            <a:miter lim="800000"/>
            <a:headEnd/>
            <a:tailEnd/>
          </a:ln>
        </p:spPr>
        <p:txBody>
          <a:bodyPr wrap="none" anchor="ctr"/>
          <a:lstStyle/>
          <a:p>
            <a:pPr algn="ctr"/>
            <a:r>
              <a:rPr lang="en-US" altLang="zh-TW" b="1" dirty="0" err="1" smtClean="0">
                <a:latin typeface="Calibri" panose="020F0502020204030204" pitchFamily="34" charset="0"/>
                <a:ea typeface="PMingLiU" pitchFamily="18" charset="-120"/>
              </a:rPr>
              <a:t>Immunogen</a:t>
            </a:r>
            <a:r>
              <a:rPr lang="en-US" altLang="zh-TW" b="1" dirty="0" smtClean="0">
                <a:latin typeface="Calibri" panose="020F0502020204030204" pitchFamily="34" charset="0"/>
                <a:ea typeface="PMingLiU" pitchFamily="18" charset="-120"/>
              </a:rPr>
              <a:t> Preparation</a:t>
            </a:r>
            <a:endParaRPr lang="en-US" altLang="zh-TW" b="1" dirty="0">
              <a:latin typeface="Calibri" panose="020F0502020204030204" pitchFamily="34" charset="0"/>
              <a:ea typeface="PMingLiU" pitchFamily="18" charset="-120"/>
            </a:endParaRPr>
          </a:p>
        </p:txBody>
      </p:sp>
      <p:sp>
        <p:nvSpPr>
          <p:cNvPr id="18" name="AutoShape 16"/>
          <p:cNvSpPr>
            <a:spLocks noChangeArrowheads="1"/>
          </p:cNvSpPr>
          <p:nvPr/>
        </p:nvSpPr>
        <p:spPr bwMode="auto">
          <a:xfrm>
            <a:off x="2112963" y="5440764"/>
            <a:ext cx="190500" cy="183357"/>
          </a:xfrm>
          <a:prstGeom prst="downArrow">
            <a:avLst>
              <a:gd name="adj1" fmla="val 50000"/>
              <a:gd name="adj2" fmla="val 40104"/>
            </a:avLst>
          </a:prstGeom>
          <a:solidFill>
            <a:schemeClr val="accent1"/>
          </a:solidFill>
          <a:ln w="9525">
            <a:solidFill>
              <a:schemeClr val="tx1"/>
            </a:solidFill>
            <a:miter lim="800000"/>
            <a:headEnd/>
            <a:tailEnd/>
          </a:ln>
        </p:spPr>
        <p:txBody>
          <a:bodyPr wrap="none" anchor="ctr"/>
          <a:lstStyle/>
          <a:p>
            <a:endParaRPr lang="zh-CN" altLang="zh-CN" b="1">
              <a:latin typeface="Calibri" panose="020F0502020204030204" pitchFamily="34" charset="0"/>
              <a:ea typeface="SimSun" pitchFamily="2" charset="-122"/>
            </a:endParaRPr>
          </a:p>
        </p:txBody>
      </p:sp>
      <p:sp>
        <p:nvSpPr>
          <p:cNvPr id="19" name="Rectangle 14"/>
          <p:cNvSpPr>
            <a:spLocks noChangeArrowheads="1"/>
          </p:cNvSpPr>
          <p:nvPr/>
        </p:nvSpPr>
        <p:spPr bwMode="auto">
          <a:xfrm>
            <a:off x="1288257" y="3355757"/>
            <a:ext cx="1839912" cy="471487"/>
          </a:xfrm>
          <a:prstGeom prst="rect">
            <a:avLst/>
          </a:prstGeom>
          <a:noFill/>
          <a:ln w="9525">
            <a:solidFill>
              <a:schemeClr val="tx1"/>
            </a:solidFill>
            <a:miter lim="800000"/>
            <a:headEnd/>
            <a:tailEnd/>
          </a:ln>
        </p:spPr>
        <p:txBody>
          <a:bodyPr wrap="none" anchor="ctr"/>
          <a:lstStyle/>
          <a:p>
            <a:pPr algn="ctr"/>
            <a:r>
              <a:rPr lang="en-US" altLang="zh-TW" b="1" dirty="0" smtClean="0">
                <a:latin typeface="Calibri" panose="020F0502020204030204" pitchFamily="34" charset="0"/>
                <a:ea typeface="PMingLiU" pitchFamily="18" charset="-120"/>
              </a:rPr>
              <a:t>Fusion Screening</a:t>
            </a:r>
            <a:endParaRPr lang="en-US" altLang="zh-TW" b="1" dirty="0">
              <a:latin typeface="Calibri" panose="020F0502020204030204" pitchFamily="34" charset="0"/>
              <a:ea typeface="PMingLiU" pitchFamily="18" charset="-120"/>
            </a:endParaRPr>
          </a:p>
        </p:txBody>
      </p:sp>
      <p:sp>
        <p:nvSpPr>
          <p:cNvPr id="20" name="Rectangle 14"/>
          <p:cNvSpPr>
            <a:spLocks noChangeArrowheads="1"/>
          </p:cNvSpPr>
          <p:nvPr/>
        </p:nvSpPr>
        <p:spPr bwMode="auto">
          <a:xfrm>
            <a:off x="1288257" y="5652696"/>
            <a:ext cx="1839912" cy="471487"/>
          </a:xfrm>
          <a:prstGeom prst="rect">
            <a:avLst/>
          </a:prstGeom>
          <a:noFill/>
          <a:ln w="9525">
            <a:solidFill>
              <a:schemeClr val="tx1"/>
            </a:solidFill>
            <a:miter lim="800000"/>
            <a:headEnd/>
            <a:tailEnd/>
          </a:ln>
        </p:spPr>
        <p:txBody>
          <a:bodyPr wrap="none" anchor="ctr"/>
          <a:lstStyle/>
          <a:p>
            <a:pPr algn="ctr"/>
            <a:r>
              <a:rPr lang="en-US" altLang="zh-TW" b="1" dirty="0" smtClean="0">
                <a:latin typeface="Calibri" panose="020F0502020204030204" pitchFamily="34" charset="0"/>
                <a:ea typeface="PMingLiU" pitchFamily="18" charset="-120"/>
              </a:rPr>
              <a:t>Antibody Characterization</a:t>
            </a:r>
          </a:p>
        </p:txBody>
      </p:sp>
      <p:sp>
        <p:nvSpPr>
          <p:cNvPr id="21" name="TextBox 20"/>
          <p:cNvSpPr txBox="1"/>
          <p:nvPr/>
        </p:nvSpPr>
        <p:spPr>
          <a:xfrm>
            <a:off x="4551250" y="984239"/>
            <a:ext cx="2428293" cy="400110"/>
          </a:xfrm>
          <a:prstGeom prst="rect">
            <a:avLst/>
          </a:prstGeom>
          <a:solidFill>
            <a:schemeClr val="accent3"/>
          </a:solidFill>
        </p:spPr>
        <p:txBody>
          <a:bodyPr wrap="none" rtlCol="0">
            <a:spAutoFit/>
          </a:bodyPr>
          <a:lstStyle/>
          <a:p>
            <a:r>
              <a:rPr lang="en-US" sz="2000" b="1" baseline="0" dirty="0" err="1" smtClean="0">
                <a:solidFill>
                  <a:schemeClr val="accent2">
                    <a:lumMod val="75000"/>
                  </a:schemeClr>
                </a:solidFill>
                <a:latin typeface="Calibri" panose="020F0502020204030204" pitchFamily="34" charset="0"/>
              </a:rPr>
              <a:t>GenScript’s</a:t>
            </a:r>
            <a:r>
              <a:rPr lang="en-US" sz="2000" b="1" baseline="0" dirty="0" smtClean="0">
                <a:solidFill>
                  <a:schemeClr val="accent2">
                    <a:lumMod val="75000"/>
                  </a:schemeClr>
                </a:solidFill>
                <a:latin typeface="Calibri" panose="020F0502020204030204" pitchFamily="34" charset="0"/>
              </a:rPr>
              <a:t> Expertise</a:t>
            </a:r>
          </a:p>
        </p:txBody>
      </p:sp>
      <p:sp>
        <p:nvSpPr>
          <p:cNvPr id="22" name="Rectangle 14"/>
          <p:cNvSpPr>
            <a:spLocks noChangeArrowheads="1"/>
          </p:cNvSpPr>
          <p:nvPr/>
        </p:nvSpPr>
        <p:spPr bwMode="auto">
          <a:xfrm>
            <a:off x="3530623" y="1806046"/>
            <a:ext cx="4535204" cy="379918"/>
          </a:xfrm>
          <a:prstGeom prst="rect">
            <a:avLst/>
          </a:prstGeom>
          <a:solidFill>
            <a:schemeClr val="accent2">
              <a:lumMod val="60000"/>
              <a:lumOff val="40000"/>
            </a:schemeClr>
          </a:solidFill>
          <a:ln w="9525">
            <a:solidFill>
              <a:schemeClr val="tx1"/>
            </a:solidFill>
            <a:miter lim="800000"/>
            <a:headEnd/>
            <a:tailEnd/>
          </a:ln>
        </p:spPr>
        <p:txBody>
          <a:bodyPr wrap="none" anchor="ctr"/>
          <a:lstStyle/>
          <a:p>
            <a:r>
              <a:rPr lang="en-US" altLang="zh-TW" sz="1600" baseline="0" dirty="0" smtClean="0">
                <a:solidFill>
                  <a:srgbClr val="00488A"/>
                </a:solidFill>
                <a:latin typeface="Calibri" panose="020F0502020204030204" pitchFamily="34" charset="0"/>
              </a:rPr>
              <a:t>Multiple approaches on </a:t>
            </a:r>
            <a:r>
              <a:rPr lang="en-US" altLang="zh-TW" sz="1600" baseline="0" dirty="0" err="1" smtClean="0">
                <a:solidFill>
                  <a:srgbClr val="00488A"/>
                </a:solidFill>
                <a:latin typeface="Calibri" panose="020F0502020204030204" pitchFamily="34" charset="0"/>
              </a:rPr>
              <a:t>immunogen</a:t>
            </a:r>
            <a:r>
              <a:rPr lang="en-US" altLang="zh-TW" sz="1600" baseline="0" dirty="0" smtClean="0">
                <a:solidFill>
                  <a:srgbClr val="00488A"/>
                </a:solidFill>
                <a:latin typeface="Calibri" panose="020F0502020204030204" pitchFamily="34" charset="0"/>
              </a:rPr>
              <a:t> preparation</a:t>
            </a:r>
          </a:p>
        </p:txBody>
      </p:sp>
      <p:sp>
        <p:nvSpPr>
          <p:cNvPr id="23" name="Rectangle 14"/>
          <p:cNvSpPr>
            <a:spLocks noChangeArrowheads="1"/>
          </p:cNvSpPr>
          <p:nvPr/>
        </p:nvSpPr>
        <p:spPr bwMode="auto">
          <a:xfrm>
            <a:off x="3530622" y="2424016"/>
            <a:ext cx="4535205" cy="776127"/>
          </a:xfrm>
          <a:prstGeom prst="rect">
            <a:avLst/>
          </a:prstGeom>
          <a:solidFill>
            <a:schemeClr val="accent2">
              <a:lumMod val="60000"/>
              <a:lumOff val="40000"/>
            </a:schemeClr>
          </a:solidFill>
          <a:ln w="9525">
            <a:solidFill>
              <a:schemeClr val="tx1"/>
            </a:solidFill>
            <a:miter lim="800000"/>
            <a:headEnd/>
            <a:tailEnd/>
          </a:ln>
        </p:spPr>
        <p:txBody>
          <a:bodyPr wrap="none" anchor="ctr"/>
          <a:lstStyle/>
          <a:p>
            <a:r>
              <a:rPr lang="en-US" sz="1600" baseline="0" dirty="0" smtClean="0">
                <a:solidFill>
                  <a:srgbClr val="00488A"/>
                </a:solidFill>
                <a:latin typeface="Calibri" panose="020F0502020204030204" pitchFamily="34" charset="0"/>
              </a:rPr>
              <a:t>Variety of choices on host animals </a:t>
            </a:r>
          </a:p>
          <a:p>
            <a:r>
              <a:rPr lang="en-US" sz="1600" baseline="0" dirty="0" smtClean="0">
                <a:solidFill>
                  <a:srgbClr val="00488A"/>
                </a:solidFill>
                <a:latin typeface="Calibri" panose="020F0502020204030204" pitchFamily="34" charset="0"/>
              </a:rPr>
              <a:t>Optimized adjuvant and immunization schedule</a:t>
            </a:r>
          </a:p>
          <a:p>
            <a:r>
              <a:rPr lang="en-US" sz="1600" baseline="0" dirty="0" smtClean="0">
                <a:solidFill>
                  <a:srgbClr val="00488A"/>
                </a:solidFill>
                <a:latin typeface="Calibri" panose="020F0502020204030204" pitchFamily="34" charset="0"/>
              </a:rPr>
              <a:t>ImmunoPlus</a:t>
            </a:r>
            <a:r>
              <a:rPr lang="en-US" sz="1600" baseline="30000" dirty="0" smtClean="0">
                <a:solidFill>
                  <a:srgbClr val="00488A"/>
                </a:solidFill>
                <a:latin typeface="Calibri" panose="020F0502020204030204" pitchFamily="34" charset="0"/>
              </a:rPr>
              <a:t>TM</a:t>
            </a:r>
            <a:r>
              <a:rPr lang="en-US" sz="1600" baseline="0" dirty="0" smtClean="0">
                <a:solidFill>
                  <a:srgbClr val="00488A"/>
                </a:solidFill>
                <a:latin typeface="Calibri" panose="020F0502020204030204" pitchFamily="34" charset="0"/>
              </a:rPr>
              <a:t> to break immune tolerance </a:t>
            </a:r>
          </a:p>
        </p:txBody>
      </p:sp>
      <p:sp>
        <p:nvSpPr>
          <p:cNvPr id="24" name="Rectangle 14"/>
          <p:cNvSpPr>
            <a:spLocks noChangeArrowheads="1"/>
          </p:cNvSpPr>
          <p:nvPr/>
        </p:nvSpPr>
        <p:spPr bwMode="auto">
          <a:xfrm>
            <a:off x="3530599" y="3352679"/>
            <a:ext cx="4535228" cy="471487"/>
          </a:xfrm>
          <a:prstGeom prst="rect">
            <a:avLst/>
          </a:prstGeom>
          <a:solidFill>
            <a:schemeClr val="accent2">
              <a:lumMod val="60000"/>
              <a:lumOff val="40000"/>
            </a:schemeClr>
          </a:solidFill>
          <a:ln w="9525">
            <a:solidFill>
              <a:schemeClr val="tx1"/>
            </a:solidFill>
            <a:miter lim="800000"/>
            <a:headEnd/>
            <a:tailEnd/>
          </a:ln>
        </p:spPr>
        <p:txBody>
          <a:bodyPr wrap="none" anchor="ctr"/>
          <a:lstStyle/>
          <a:p>
            <a:r>
              <a:rPr lang="en-US" sz="1600" baseline="0" dirty="0" smtClean="0">
                <a:solidFill>
                  <a:srgbClr val="00488A"/>
                </a:solidFill>
                <a:latin typeface="Calibri" panose="020F0502020204030204" pitchFamily="34" charset="0"/>
              </a:rPr>
              <a:t>Electro-fusion  with high fusion efficiency</a:t>
            </a:r>
            <a:endParaRPr lang="en-US" baseline="0" dirty="0" smtClean="0">
              <a:solidFill>
                <a:srgbClr val="00488A"/>
              </a:solidFill>
              <a:latin typeface="Calibri" panose="020F0502020204030204" pitchFamily="34" charset="0"/>
            </a:endParaRPr>
          </a:p>
        </p:txBody>
      </p:sp>
      <p:sp>
        <p:nvSpPr>
          <p:cNvPr id="25" name="Rectangle 14"/>
          <p:cNvSpPr>
            <a:spLocks noChangeArrowheads="1"/>
          </p:cNvSpPr>
          <p:nvPr/>
        </p:nvSpPr>
        <p:spPr bwMode="auto">
          <a:xfrm>
            <a:off x="3530623" y="4134649"/>
            <a:ext cx="4535205" cy="450525"/>
          </a:xfrm>
          <a:prstGeom prst="rect">
            <a:avLst/>
          </a:prstGeom>
          <a:solidFill>
            <a:schemeClr val="accent2">
              <a:lumMod val="60000"/>
              <a:lumOff val="40000"/>
            </a:schemeClr>
          </a:solidFill>
          <a:ln w="9525">
            <a:solidFill>
              <a:schemeClr val="tx1"/>
            </a:solidFill>
            <a:miter lim="800000"/>
            <a:headEnd/>
            <a:tailEnd/>
          </a:ln>
        </p:spPr>
        <p:txBody>
          <a:bodyPr wrap="none" anchor="ctr"/>
          <a:lstStyle/>
          <a:p>
            <a:r>
              <a:rPr lang="en-US" sz="1600" baseline="0" dirty="0" smtClean="0">
                <a:solidFill>
                  <a:srgbClr val="00488A"/>
                </a:solidFill>
                <a:latin typeface="Calibri" panose="020F0502020204030204" pitchFamily="34" charset="0"/>
              </a:rPr>
              <a:t>High throughput screening for the binders against </a:t>
            </a:r>
          </a:p>
          <a:p>
            <a:r>
              <a:rPr lang="en-US" sz="1600" baseline="0" dirty="0" smtClean="0">
                <a:solidFill>
                  <a:srgbClr val="00488A"/>
                </a:solidFill>
                <a:latin typeface="Calibri" panose="020F0502020204030204" pitchFamily="34" charset="0"/>
              </a:rPr>
              <a:t>the most native epitopes</a:t>
            </a:r>
          </a:p>
        </p:txBody>
      </p:sp>
      <p:sp>
        <p:nvSpPr>
          <p:cNvPr id="26" name="Left Brace 25"/>
          <p:cNvSpPr/>
          <p:nvPr/>
        </p:nvSpPr>
        <p:spPr bwMode="auto">
          <a:xfrm rot="5400000">
            <a:off x="2035992" y="751711"/>
            <a:ext cx="235961" cy="1624806"/>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25000" smtClean="0">
              <a:ln>
                <a:noFill/>
              </a:ln>
              <a:solidFill>
                <a:schemeClr val="tx1"/>
              </a:solidFill>
              <a:effectLst/>
              <a:latin typeface="Calibri" panose="020F0502020204030204" pitchFamily="34" charset="0"/>
            </a:endParaRPr>
          </a:p>
        </p:txBody>
      </p:sp>
      <p:sp>
        <p:nvSpPr>
          <p:cNvPr id="27" name="Left Brace 26"/>
          <p:cNvSpPr/>
          <p:nvPr/>
        </p:nvSpPr>
        <p:spPr bwMode="auto">
          <a:xfrm rot="5400000">
            <a:off x="5672584" y="-711148"/>
            <a:ext cx="319522" cy="4466966"/>
          </a:xfrm>
          <a:prstGeom prst="leftBrace">
            <a:avLst/>
          </a:prstGeom>
          <a:noFill/>
          <a:ln w="9525" cap="flat" cmpd="sng" algn="ctr">
            <a:solidFill>
              <a:schemeClr val="accent2">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Arial" charset="0"/>
            </a:endParaRPr>
          </a:p>
        </p:txBody>
      </p:sp>
      <p:sp>
        <p:nvSpPr>
          <p:cNvPr id="28" name="Rectangle 14"/>
          <p:cNvSpPr>
            <a:spLocks noChangeArrowheads="1"/>
          </p:cNvSpPr>
          <p:nvPr/>
        </p:nvSpPr>
        <p:spPr bwMode="auto">
          <a:xfrm>
            <a:off x="3530623" y="5624122"/>
            <a:ext cx="4535205" cy="500062"/>
          </a:xfrm>
          <a:prstGeom prst="rect">
            <a:avLst/>
          </a:prstGeom>
          <a:solidFill>
            <a:schemeClr val="accent2">
              <a:lumMod val="60000"/>
              <a:lumOff val="40000"/>
            </a:schemeClr>
          </a:solidFill>
          <a:ln w="9525">
            <a:solidFill>
              <a:schemeClr val="tx1"/>
            </a:solidFill>
            <a:miter lim="800000"/>
            <a:headEnd/>
            <a:tailEnd/>
          </a:ln>
        </p:spPr>
        <p:txBody>
          <a:bodyPr wrap="none" anchor="ctr"/>
          <a:lstStyle/>
          <a:p>
            <a:r>
              <a:rPr lang="en-US" sz="1600" baseline="0" dirty="0">
                <a:solidFill>
                  <a:srgbClr val="00488A"/>
                </a:solidFill>
                <a:latin typeface="Calibri" panose="020F0502020204030204" pitchFamily="34" charset="0"/>
              </a:rPr>
              <a:t>Multiple characterization tools to narrow down </a:t>
            </a:r>
            <a:endParaRPr lang="en-US" sz="1600" baseline="0" dirty="0" smtClean="0">
              <a:solidFill>
                <a:srgbClr val="00488A"/>
              </a:solidFill>
              <a:latin typeface="Calibri" panose="020F0502020204030204" pitchFamily="34" charset="0"/>
            </a:endParaRPr>
          </a:p>
          <a:p>
            <a:r>
              <a:rPr lang="en-US" sz="1600" baseline="0" dirty="0" smtClean="0">
                <a:solidFill>
                  <a:srgbClr val="00488A"/>
                </a:solidFill>
                <a:latin typeface="Calibri" panose="020F0502020204030204" pitchFamily="34" charset="0"/>
              </a:rPr>
              <a:t>the </a:t>
            </a:r>
            <a:r>
              <a:rPr lang="en-US" sz="1600" baseline="0" dirty="0">
                <a:solidFill>
                  <a:srgbClr val="00488A"/>
                </a:solidFill>
                <a:latin typeface="Calibri" panose="020F0502020204030204" pitchFamily="34" charset="0"/>
              </a:rPr>
              <a:t>hits list for lead </a:t>
            </a:r>
            <a:r>
              <a:rPr lang="en-US" sz="1600" baseline="0" dirty="0" smtClean="0">
                <a:solidFill>
                  <a:srgbClr val="00488A"/>
                </a:solidFill>
                <a:latin typeface="Calibri" panose="020F0502020204030204" pitchFamily="34" charset="0"/>
              </a:rPr>
              <a:t>selection</a:t>
            </a:r>
            <a:endParaRPr lang="en-US" sz="1600" baseline="0" dirty="0">
              <a:solidFill>
                <a:srgbClr val="00488A"/>
              </a:solidFill>
              <a:latin typeface="Calibri" panose="020F0502020204030204" pitchFamily="34" charset="0"/>
            </a:endParaRPr>
          </a:p>
        </p:txBody>
      </p:sp>
      <p:sp>
        <p:nvSpPr>
          <p:cNvPr id="29" name="Rectangle 14"/>
          <p:cNvSpPr>
            <a:spLocks noChangeArrowheads="1"/>
          </p:cNvSpPr>
          <p:nvPr/>
        </p:nvSpPr>
        <p:spPr bwMode="auto">
          <a:xfrm>
            <a:off x="3530623" y="4879537"/>
            <a:ext cx="4535205" cy="500062"/>
          </a:xfrm>
          <a:prstGeom prst="rect">
            <a:avLst/>
          </a:prstGeom>
          <a:solidFill>
            <a:schemeClr val="accent2">
              <a:lumMod val="60000"/>
              <a:lumOff val="40000"/>
            </a:schemeClr>
          </a:solidFill>
          <a:ln w="9525">
            <a:solidFill>
              <a:schemeClr val="tx1"/>
            </a:solidFill>
            <a:miter lim="800000"/>
            <a:headEnd/>
            <a:tailEnd/>
          </a:ln>
        </p:spPr>
        <p:txBody>
          <a:bodyPr wrap="none" anchor="ctr"/>
          <a:lstStyle/>
          <a:p>
            <a:r>
              <a:rPr lang="en-US" sz="1600" baseline="0" dirty="0" smtClean="0">
                <a:solidFill>
                  <a:srgbClr val="00488A"/>
                </a:solidFill>
                <a:latin typeface="Calibri" panose="020F0502020204030204" pitchFamily="34" charset="0"/>
              </a:rPr>
              <a:t>High quality, multi-scale (serum free, Low endotoxin)</a:t>
            </a:r>
            <a:endParaRPr lang="en-US" sz="1600" baseline="0" dirty="0">
              <a:solidFill>
                <a:srgbClr val="00488A"/>
              </a:solidFill>
              <a:latin typeface="Calibri" panose="020F0502020204030204" pitchFamily="34" charset="0"/>
            </a:endParaRPr>
          </a:p>
        </p:txBody>
      </p:sp>
    </p:spTree>
    <p:extLst>
      <p:ext uri="{BB962C8B-B14F-4D97-AF65-F5344CB8AC3E}">
        <p14:creationId xmlns:p14="http://schemas.microsoft.com/office/powerpoint/2010/main" val="1246182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1007" y="249642"/>
            <a:ext cx="6229351" cy="615950"/>
          </a:xfrm>
        </p:spPr>
        <p:txBody>
          <a:bodyPr/>
          <a:lstStyle/>
          <a:p>
            <a:r>
              <a:rPr lang="en-US" altLang="zh-CN" sz="2800" kern="1200" dirty="0">
                <a:latin typeface="Calibri" panose="020F0502020204030204" pitchFamily="34" charset="0"/>
                <a:ea typeface="宋体" charset="-122"/>
                <a:cs typeface="Times New Roman" pitchFamily="18" charset="0"/>
              </a:rPr>
              <a:t>Multiple Immunogen Designs</a:t>
            </a:r>
          </a:p>
        </p:txBody>
      </p:sp>
      <p:sp>
        <p:nvSpPr>
          <p:cNvPr id="4" name="Slide Number Placeholder 3"/>
          <p:cNvSpPr>
            <a:spLocks noGrp="1"/>
          </p:cNvSpPr>
          <p:nvPr>
            <p:ph type="sldNum" sz="quarter" idx="4294967295"/>
          </p:nvPr>
        </p:nvSpPr>
        <p:spPr>
          <a:xfrm>
            <a:off x="8532813" y="6426200"/>
            <a:ext cx="363537" cy="257175"/>
          </a:xfrm>
          <a:prstGeom prst="rect">
            <a:avLst/>
          </a:prstGeom>
        </p:spPr>
        <p:txBody>
          <a:bodyPr/>
          <a:lstStyle/>
          <a:p>
            <a:fld id="{B53358E1-9BF5-4627-AF34-771F35804986}" type="slidenum">
              <a:rPr lang="en-US" altLang="zh-CN" smtClean="0"/>
              <a:pPr/>
              <a:t>9</a:t>
            </a:fld>
            <a:endParaRPr lang="en-US" altLang="zh-CN">
              <a:cs typeface="Tahoma" pitchFamily="34" charset="0"/>
            </a:endParaRPr>
          </a:p>
        </p:txBody>
      </p:sp>
      <p:sp>
        <p:nvSpPr>
          <p:cNvPr id="7" name="内容占位符 2"/>
          <p:cNvSpPr>
            <a:spLocks noChangeArrowheads="1"/>
          </p:cNvSpPr>
          <p:nvPr/>
        </p:nvSpPr>
        <p:spPr bwMode="auto">
          <a:xfrm>
            <a:off x="211137" y="1019175"/>
            <a:ext cx="8685213" cy="3354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5750" indent="-285750">
              <a:spcBef>
                <a:spcPts val="1200"/>
              </a:spcBef>
              <a:buClr>
                <a:srgbClr val="003399"/>
              </a:buClr>
              <a:buFont typeface="Wingdings" panose="05000000000000000000" pitchFamily="2" charset="2"/>
              <a:buChar char="Ø"/>
            </a:pPr>
            <a:r>
              <a:rPr lang="en-US" altLang="zh-CN" sz="1600" b="1" baseline="0" dirty="0">
                <a:solidFill>
                  <a:srgbClr val="0070C0"/>
                </a:solidFill>
                <a:latin typeface="Calibri" panose="020F0502020204030204" pitchFamily="34" charset="0"/>
                <a:cs typeface="Calibri" panose="020F0502020204030204" pitchFamily="34" charset="0"/>
                <a:sym typeface="Calibri" pitchFamily="34" charset="0"/>
              </a:rPr>
              <a:t>DNA immunization</a:t>
            </a:r>
            <a:r>
              <a:rPr lang="en-US" altLang="zh-CN" sz="1600" baseline="0" dirty="0">
                <a:solidFill>
                  <a:srgbClr val="0070C0"/>
                </a:solidFill>
                <a:latin typeface="Calibri" panose="020F0502020204030204" pitchFamily="34" charset="0"/>
                <a:cs typeface="Calibri" panose="020F0502020204030204" pitchFamily="34" charset="0"/>
                <a:sym typeface="Calibri" pitchFamily="34" charset="0"/>
              </a:rPr>
              <a:t> </a:t>
            </a:r>
            <a:r>
              <a:rPr lang="en-US" altLang="zh-CN" sz="1600" baseline="0" dirty="0">
                <a:solidFill>
                  <a:srgbClr val="000000"/>
                </a:solidFill>
                <a:latin typeface="Calibri" panose="020F0502020204030204" pitchFamily="34" charset="0"/>
                <a:cs typeface="Calibri" panose="020F0502020204030204" pitchFamily="34" charset="0"/>
                <a:sym typeface="Calibri" pitchFamily="34" charset="0"/>
              </a:rPr>
              <a:t>to deliver the target DNA plasmid into the host animals </a:t>
            </a:r>
            <a:r>
              <a:rPr lang="en-US" altLang="zh-CN" sz="1600" baseline="0" dirty="0" smtClean="0">
                <a:solidFill>
                  <a:srgbClr val="000000"/>
                </a:solidFill>
                <a:latin typeface="Calibri" panose="020F0502020204030204" pitchFamily="34" charset="0"/>
                <a:cs typeface="Calibri" panose="020F0502020204030204" pitchFamily="34" charset="0"/>
                <a:sym typeface="Calibri" pitchFamily="34" charset="0"/>
              </a:rPr>
              <a:t>and make protein of interest expressed </a:t>
            </a:r>
            <a:r>
              <a:rPr lang="en-US" altLang="zh-CN" sz="1600" i="1" baseline="0" dirty="0" smtClean="0">
                <a:solidFill>
                  <a:srgbClr val="000000"/>
                </a:solidFill>
                <a:latin typeface="Calibri" panose="020F0502020204030204" pitchFamily="34" charset="0"/>
                <a:cs typeface="Calibri" panose="020F0502020204030204" pitchFamily="34" charset="0"/>
                <a:sym typeface="Calibri" pitchFamily="34" charset="0"/>
              </a:rPr>
              <a:t>in vivo</a:t>
            </a:r>
            <a:endParaRPr lang="en-US" altLang="zh-CN" sz="1600" b="1" i="1" baseline="0" dirty="0">
              <a:solidFill>
                <a:srgbClr val="0070C0"/>
              </a:solidFill>
              <a:latin typeface="Calibri" panose="020F0502020204030204" pitchFamily="34" charset="0"/>
              <a:cs typeface="Calibri" panose="020F0502020204030204" pitchFamily="34" charset="0"/>
              <a:sym typeface="Calibri" pitchFamily="34" charset="0"/>
            </a:endParaRPr>
          </a:p>
          <a:p>
            <a:pPr marL="285750" indent="-285750">
              <a:spcBef>
                <a:spcPts val="1200"/>
              </a:spcBef>
              <a:buClr>
                <a:srgbClr val="003399"/>
              </a:buClr>
              <a:buFont typeface="Wingdings" panose="05000000000000000000" pitchFamily="2" charset="2"/>
              <a:buChar char="Ø"/>
            </a:pPr>
            <a:r>
              <a:rPr lang="en-US" altLang="zh-CN" sz="1600" b="1" baseline="0" dirty="0">
                <a:solidFill>
                  <a:srgbClr val="0070C0"/>
                </a:solidFill>
                <a:latin typeface="Calibri" panose="020F0502020204030204" pitchFamily="34" charset="0"/>
                <a:cs typeface="Calibri" panose="020F0502020204030204" pitchFamily="34" charset="0"/>
                <a:sym typeface="Calibri" pitchFamily="34" charset="0"/>
              </a:rPr>
              <a:t>Peptides</a:t>
            </a:r>
            <a:r>
              <a:rPr lang="en-US" altLang="zh-CN" sz="1600" baseline="0" dirty="0">
                <a:solidFill>
                  <a:srgbClr val="000000"/>
                </a:solidFill>
                <a:latin typeface="Calibri" panose="020F0502020204030204" pitchFamily="34" charset="0"/>
                <a:cs typeface="Calibri" panose="020F0502020204030204" pitchFamily="34" charset="0"/>
                <a:sym typeface="Calibri" pitchFamily="34" charset="0"/>
              </a:rPr>
              <a:t> designed by OptimumAntigen</a:t>
            </a:r>
            <a:r>
              <a:rPr lang="en-US" altLang="zh-CN" sz="1600" baseline="30000" dirty="0">
                <a:solidFill>
                  <a:srgbClr val="000000"/>
                </a:solidFill>
                <a:latin typeface="Calibri" panose="020F0502020204030204" pitchFamily="34" charset="0"/>
                <a:cs typeface="Calibri" panose="020F0502020204030204" pitchFamily="34" charset="0"/>
                <a:sym typeface="Calibri" pitchFamily="34" charset="0"/>
              </a:rPr>
              <a:t>TM</a:t>
            </a:r>
            <a:r>
              <a:rPr lang="en-US" altLang="zh-CN" sz="1600" baseline="0" dirty="0">
                <a:solidFill>
                  <a:srgbClr val="000000"/>
                </a:solidFill>
                <a:latin typeface="Calibri" panose="020F0502020204030204" pitchFamily="34" charset="0"/>
                <a:cs typeface="Calibri" panose="020F0502020204030204" pitchFamily="34" charset="0"/>
                <a:sym typeface="Calibri" pitchFamily="34" charset="0"/>
              </a:rPr>
              <a:t> design tool</a:t>
            </a:r>
            <a:endParaRPr lang="zh-CN" altLang="en-US" sz="1600" baseline="0" dirty="0">
              <a:solidFill>
                <a:srgbClr val="000000"/>
              </a:solidFill>
              <a:latin typeface="Calibri" panose="020F0502020204030204" pitchFamily="34" charset="0"/>
              <a:cs typeface="Calibri" panose="020F0502020204030204" pitchFamily="34" charset="0"/>
              <a:sym typeface="宋体" pitchFamily="2" charset="-122"/>
            </a:endParaRPr>
          </a:p>
          <a:p>
            <a:pPr marL="285750" indent="-285750">
              <a:spcBef>
                <a:spcPts val="1200"/>
              </a:spcBef>
              <a:buClr>
                <a:srgbClr val="003399"/>
              </a:buClr>
              <a:buFont typeface="Wingdings" panose="05000000000000000000" pitchFamily="2" charset="2"/>
              <a:buChar char="Ø"/>
            </a:pPr>
            <a:r>
              <a:rPr lang="en-US" altLang="zh-CN" sz="1600" b="1" baseline="0" dirty="0">
                <a:solidFill>
                  <a:srgbClr val="0070C0"/>
                </a:solidFill>
                <a:latin typeface="Calibri" panose="020F0502020204030204" pitchFamily="34" charset="0"/>
                <a:cs typeface="Calibri" panose="020F0502020204030204" pitchFamily="34" charset="0"/>
                <a:sym typeface="Calibri" pitchFamily="34" charset="0"/>
              </a:rPr>
              <a:t>Recombinant </a:t>
            </a:r>
            <a:r>
              <a:rPr lang="en-US" altLang="zh-CN" sz="1600" b="1" baseline="0" dirty="0" smtClean="0">
                <a:solidFill>
                  <a:srgbClr val="0070C0"/>
                </a:solidFill>
                <a:latin typeface="Calibri" panose="020F0502020204030204" pitchFamily="34" charset="0"/>
                <a:cs typeface="Calibri" panose="020F0502020204030204" pitchFamily="34" charset="0"/>
                <a:sym typeface="Calibri" pitchFamily="34" charset="0"/>
              </a:rPr>
              <a:t>proteins  </a:t>
            </a:r>
            <a:r>
              <a:rPr lang="en-US" altLang="zh-CN" sz="1600" baseline="0" dirty="0">
                <a:solidFill>
                  <a:schemeClr val="tx2"/>
                </a:solidFill>
                <a:latin typeface="Calibri" panose="020F0502020204030204" pitchFamily="34" charset="0"/>
                <a:cs typeface="Calibri" panose="020F0502020204030204" pitchFamily="34" charset="0"/>
                <a:sym typeface="Calibri" pitchFamily="34" charset="0"/>
              </a:rPr>
              <a:t>secreted proteins, extracellular domain of membrane proteins, membrane preps </a:t>
            </a:r>
            <a:endParaRPr lang="en-US" altLang="zh-CN" sz="1600" baseline="0" dirty="0" smtClean="0">
              <a:solidFill>
                <a:schemeClr val="tx2"/>
              </a:solidFill>
              <a:latin typeface="Calibri" panose="020F0502020204030204" pitchFamily="34" charset="0"/>
              <a:cs typeface="Calibri" panose="020F0502020204030204" pitchFamily="34" charset="0"/>
              <a:sym typeface="Calibri" pitchFamily="34" charset="0"/>
            </a:endParaRPr>
          </a:p>
          <a:p>
            <a:pPr marL="285750" indent="-285750">
              <a:spcBef>
                <a:spcPts val="1200"/>
              </a:spcBef>
              <a:buClr>
                <a:srgbClr val="003399"/>
              </a:buClr>
              <a:buFont typeface="Wingdings" panose="05000000000000000000" pitchFamily="2" charset="2"/>
              <a:buChar char="Ø"/>
            </a:pPr>
            <a:r>
              <a:rPr lang="en-US" altLang="zh-CN" sz="1600" b="1" baseline="0" dirty="0" smtClean="0">
                <a:solidFill>
                  <a:srgbClr val="0070C0"/>
                </a:solidFill>
                <a:latin typeface="Calibri" panose="020F0502020204030204" pitchFamily="34" charset="0"/>
                <a:cs typeface="Calibri" panose="020F0502020204030204" pitchFamily="34" charset="0"/>
                <a:sym typeface="Calibri" pitchFamily="34" charset="0"/>
              </a:rPr>
              <a:t>Whole </a:t>
            </a:r>
            <a:r>
              <a:rPr lang="en-US" altLang="zh-CN" sz="1600" b="1" baseline="0" dirty="0">
                <a:solidFill>
                  <a:srgbClr val="0070C0"/>
                </a:solidFill>
                <a:latin typeface="Calibri" panose="020F0502020204030204" pitchFamily="34" charset="0"/>
                <a:cs typeface="Calibri" panose="020F0502020204030204" pitchFamily="34" charset="0"/>
                <a:sym typeface="Calibri" pitchFamily="34" charset="0"/>
              </a:rPr>
              <a:t>cell </a:t>
            </a:r>
            <a:r>
              <a:rPr lang="en-US" altLang="zh-CN" sz="1600" baseline="0" dirty="0">
                <a:solidFill>
                  <a:srgbClr val="000000"/>
                </a:solidFill>
                <a:latin typeface="Calibri" panose="020F0502020204030204" pitchFamily="34" charset="0"/>
                <a:cs typeface="Calibri" panose="020F0502020204030204" pitchFamily="34" charset="0"/>
                <a:sym typeface="Calibri" pitchFamily="34" charset="0"/>
              </a:rPr>
              <a:t>Receptors including GPCRs; surface antigens including immune checkpoint proteins, ion channels and transporters</a:t>
            </a:r>
          </a:p>
          <a:p>
            <a:pPr marL="285750" indent="-285750">
              <a:spcBef>
                <a:spcPts val="1200"/>
              </a:spcBef>
              <a:buClr>
                <a:srgbClr val="003399"/>
              </a:buClr>
              <a:buFont typeface="Wingdings" panose="05000000000000000000" pitchFamily="2" charset="2"/>
              <a:buChar char="Ø"/>
            </a:pPr>
            <a:r>
              <a:rPr lang="en-US" altLang="zh-CN" sz="1600" b="1" baseline="0" dirty="0" smtClean="0">
                <a:solidFill>
                  <a:srgbClr val="0070C0"/>
                </a:solidFill>
                <a:latin typeface="Calibri" panose="020F0502020204030204" pitchFamily="34" charset="0"/>
                <a:cs typeface="Calibri" panose="020F0502020204030204" pitchFamily="34" charset="0"/>
                <a:sym typeface="Calibri" pitchFamily="34" charset="0"/>
              </a:rPr>
              <a:t>Virus </a:t>
            </a:r>
            <a:r>
              <a:rPr lang="en-US" altLang="zh-CN" sz="1600" b="1" baseline="0" dirty="0">
                <a:solidFill>
                  <a:srgbClr val="0070C0"/>
                </a:solidFill>
                <a:latin typeface="Calibri" panose="020F0502020204030204" pitchFamily="34" charset="0"/>
                <a:cs typeface="Calibri" panose="020F0502020204030204" pitchFamily="34" charset="0"/>
                <a:sym typeface="Calibri" pitchFamily="34" charset="0"/>
              </a:rPr>
              <a:t>like particle (VLP) </a:t>
            </a:r>
            <a:r>
              <a:rPr lang="en-US" altLang="zh-CN" sz="1600" baseline="0" dirty="0">
                <a:solidFill>
                  <a:srgbClr val="000000"/>
                </a:solidFill>
                <a:latin typeface="Calibri" panose="020F0502020204030204" pitchFamily="34" charset="0"/>
                <a:cs typeface="Calibri" panose="020F0502020204030204" pitchFamily="34" charset="0"/>
                <a:sym typeface="Calibri" pitchFamily="34" charset="0"/>
              </a:rPr>
              <a:t>that contains enriched membrane </a:t>
            </a:r>
            <a:r>
              <a:rPr lang="en-US" altLang="zh-CN" sz="1600" baseline="0" dirty="0" smtClean="0">
                <a:solidFill>
                  <a:srgbClr val="000000"/>
                </a:solidFill>
                <a:latin typeface="Calibri" panose="020F0502020204030204" pitchFamily="34" charset="0"/>
                <a:cs typeface="Calibri" panose="020F0502020204030204" pitchFamily="34" charset="0"/>
                <a:sym typeface="Calibri" pitchFamily="34" charset="0"/>
              </a:rPr>
              <a:t>protein</a:t>
            </a:r>
          </a:p>
          <a:p>
            <a:pPr marL="285750" indent="-285750">
              <a:spcBef>
                <a:spcPts val="1200"/>
              </a:spcBef>
              <a:buClr>
                <a:srgbClr val="003399"/>
              </a:buClr>
              <a:buFont typeface="Wingdings" panose="05000000000000000000" pitchFamily="2" charset="2"/>
              <a:buChar char="Ø"/>
            </a:pPr>
            <a:r>
              <a:rPr lang="en-US" altLang="zh-CN" sz="1600" b="1" baseline="0" dirty="0">
                <a:solidFill>
                  <a:srgbClr val="0070C0"/>
                </a:solidFill>
                <a:latin typeface="Calibri" panose="020F0502020204030204" pitchFamily="34" charset="0"/>
                <a:cs typeface="Calibri" panose="020F0502020204030204" pitchFamily="34" charset="0"/>
                <a:sym typeface="Calibri" pitchFamily="34" charset="0"/>
              </a:rPr>
              <a:t>Combination</a:t>
            </a:r>
            <a:r>
              <a:rPr lang="en-US" altLang="zh-CN" sz="1600" baseline="0" dirty="0">
                <a:solidFill>
                  <a:srgbClr val="000000"/>
                </a:solidFill>
                <a:latin typeface="Calibri" panose="020F0502020204030204" pitchFamily="34" charset="0"/>
                <a:cs typeface="Calibri" panose="020F0502020204030204" pitchFamily="34" charset="0"/>
                <a:sym typeface="Calibri" pitchFamily="34" charset="0"/>
              </a:rPr>
              <a:t> of the </a:t>
            </a:r>
            <a:r>
              <a:rPr lang="en-US" altLang="zh-CN" sz="1600" baseline="0" dirty="0" smtClean="0">
                <a:solidFill>
                  <a:srgbClr val="000000"/>
                </a:solidFill>
                <a:latin typeface="Calibri" panose="020F0502020204030204" pitchFamily="34" charset="0"/>
                <a:cs typeface="Calibri" panose="020F0502020204030204" pitchFamily="34" charset="0"/>
                <a:sym typeface="Calibri" pitchFamily="34" charset="0"/>
              </a:rPr>
              <a:t>above</a:t>
            </a:r>
            <a:endParaRPr lang="zh-CN" altLang="en-US" sz="1600" baseline="0" dirty="0">
              <a:solidFill>
                <a:srgbClr val="000000"/>
              </a:solidFill>
              <a:latin typeface="Calibri" pitchFamily="34" charset="0"/>
              <a:ea typeface="SimHei" pitchFamily="49" charset="-122"/>
              <a:cs typeface="Calibri" panose="020F0502020204030204" pitchFamily="34" charset="0"/>
              <a:sym typeface="Arial" pitchFamily="34" charset="0"/>
            </a:endParaRPr>
          </a:p>
          <a:p>
            <a:pPr marL="342900" indent="-342900">
              <a:spcBef>
                <a:spcPts val="1200"/>
              </a:spcBef>
              <a:buClr>
                <a:srgbClr val="003399"/>
              </a:buClr>
            </a:pPr>
            <a:endParaRPr lang="zh-CN" altLang="en-US" sz="1600" baseline="0" dirty="0">
              <a:solidFill>
                <a:srgbClr val="000000"/>
              </a:solidFill>
              <a:latin typeface="Calibri" pitchFamily="34" charset="0"/>
              <a:ea typeface="SimHei" pitchFamily="49" charset="-122"/>
              <a:cs typeface="Calibri" panose="020F0502020204030204" pitchFamily="34" charset="0"/>
              <a:sym typeface="Arial" pitchFamily="34" charset="0"/>
            </a:endParaRPr>
          </a:p>
          <a:p>
            <a:pPr marL="342900" indent="-342900">
              <a:spcBef>
                <a:spcPts val="1200"/>
              </a:spcBef>
              <a:buClr>
                <a:srgbClr val="003399"/>
              </a:buClr>
              <a:buFont typeface="Wingdings" pitchFamily="2" charset="2"/>
              <a:buChar char="v"/>
            </a:pPr>
            <a:endParaRPr lang="zh-CN" altLang="en-US" sz="1600" b="1" baseline="0" dirty="0">
              <a:solidFill>
                <a:srgbClr val="000000"/>
              </a:solidFill>
              <a:latin typeface="Calibri" pitchFamily="34" charset="0"/>
              <a:ea typeface="SimHei" pitchFamily="49" charset="-122"/>
              <a:cs typeface="Calibri" panose="020F0502020204030204" pitchFamily="34" charset="0"/>
              <a:sym typeface="Calibri" pitchFamily="34" charset="0"/>
            </a:endParaRPr>
          </a:p>
        </p:txBody>
      </p:sp>
      <p:pic>
        <p:nvPicPr>
          <p:cNvPr id="10" name="Picture 2" descr="C:\Documents and Settings\qinxijian.NJDC\桌面\ima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5334" y="4066826"/>
            <a:ext cx="1928813"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6"/>
          <p:cNvSpPr>
            <a:spLocks noChangeArrowheads="1"/>
          </p:cNvSpPr>
          <p:nvPr/>
        </p:nvSpPr>
        <p:spPr bwMode="auto">
          <a:xfrm>
            <a:off x="6829822" y="5856256"/>
            <a:ext cx="13119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baseline="0" dirty="0">
                <a:solidFill>
                  <a:srgbClr val="000000"/>
                </a:solidFill>
                <a:latin typeface="Calibri" panose="020F0502020204030204" pitchFamily="34" charset="0"/>
                <a:cs typeface="Calibri" panose="020F0502020204030204" pitchFamily="34" charset="0"/>
                <a:sym typeface="Calibri" pitchFamily="34" charset="0"/>
              </a:rPr>
              <a:t>Gene Gun</a:t>
            </a:r>
          </a:p>
        </p:txBody>
      </p:sp>
      <p:grpSp>
        <p:nvGrpSpPr>
          <p:cNvPr id="29" name="组合 35"/>
          <p:cNvGrpSpPr>
            <a:grpSpLocks/>
          </p:cNvGrpSpPr>
          <p:nvPr/>
        </p:nvGrpSpPr>
        <p:grpSpPr bwMode="auto">
          <a:xfrm>
            <a:off x="996138" y="4148382"/>
            <a:ext cx="1928813" cy="1571625"/>
            <a:chOff x="0" y="0"/>
            <a:chExt cx="1219200" cy="990600"/>
          </a:xfrm>
        </p:grpSpPr>
        <p:sp>
          <p:nvSpPr>
            <p:cNvPr id="30" name="椭圆 20"/>
            <p:cNvSpPr>
              <a:spLocks noChangeArrowheads="1"/>
            </p:cNvSpPr>
            <p:nvPr/>
          </p:nvSpPr>
          <p:spPr bwMode="auto">
            <a:xfrm>
              <a:off x="152400" y="76200"/>
              <a:ext cx="1066800" cy="838200"/>
            </a:xfrm>
            <a:prstGeom prst="ellipse">
              <a:avLst/>
            </a:prstGeom>
            <a:solidFill>
              <a:srgbClr val="92CCD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31" name="椭圆 21"/>
            <p:cNvSpPr>
              <a:spLocks noChangeArrowheads="1"/>
            </p:cNvSpPr>
            <p:nvPr/>
          </p:nvSpPr>
          <p:spPr bwMode="auto">
            <a:xfrm>
              <a:off x="304800" y="76200"/>
              <a:ext cx="152400" cy="152400"/>
            </a:xfrm>
            <a:prstGeom prst="ellipse">
              <a:avLst/>
            </a:prstGeom>
            <a:blipFill dpi="0" rotWithShape="1">
              <a:blip r:embed="rId4"/>
              <a:srcRect/>
              <a:tile tx="0" ty="0" sx="100000" sy="100000" flip="none" algn="tl"/>
            </a:blipFill>
            <a:ln w="25400">
              <a:solidFill>
                <a:srgbClr val="395E8A"/>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32" name="椭圆 22"/>
            <p:cNvSpPr>
              <a:spLocks noChangeArrowheads="1"/>
            </p:cNvSpPr>
            <p:nvPr/>
          </p:nvSpPr>
          <p:spPr bwMode="auto">
            <a:xfrm>
              <a:off x="1066800" y="228600"/>
              <a:ext cx="152400" cy="152400"/>
            </a:xfrm>
            <a:prstGeom prst="ellipse">
              <a:avLst/>
            </a:prstGeom>
            <a:solidFill>
              <a:srgbClr val="FF0000"/>
            </a:solidFill>
            <a:ln w="25400">
              <a:solidFill>
                <a:srgbClr val="395E8A"/>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33" name="椭圆 23"/>
            <p:cNvSpPr>
              <a:spLocks noChangeArrowheads="1"/>
            </p:cNvSpPr>
            <p:nvPr/>
          </p:nvSpPr>
          <p:spPr bwMode="auto">
            <a:xfrm>
              <a:off x="76200" y="228600"/>
              <a:ext cx="152400" cy="152400"/>
            </a:xfrm>
            <a:prstGeom prst="ellipse">
              <a:avLst/>
            </a:prstGeom>
            <a:solidFill>
              <a:srgbClr val="FF0000"/>
            </a:solidFill>
            <a:ln w="25400">
              <a:solidFill>
                <a:srgbClr val="395E8A"/>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34" name="椭圆 24"/>
            <p:cNvSpPr>
              <a:spLocks noChangeArrowheads="1"/>
            </p:cNvSpPr>
            <p:nvPr/>
          </p:nvSpPr>
          <p:spPr bwMode="auto">
            <a:xfrm>
              <a:off x="1066800" y="609600"/>
              <a:ext cx="152400" cy="152400"/>
            </a:xfrm>
            <a:prstGeom prst="ellipse">
              <a:avLst/>
            </a:prstGeom>
            <a:solidFill>
              <a:srgbClr val="FF0000"/>
            </a:solidFill>
            <a:ln w="25400">
              <a:solidFill>
                <a:srgbClr val="395E8A"/>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35" name="椭圆 25"/>
            <p:cNvSpPr>
              <a:spLocks noChangeArrowheads="1"/>
            </p:cNvSpPr>
            <p:nvPr/>
          </p:nvSpPr>
          <p:spPr bwMode="auto">
            <a:xfrm>
              <a:off x="152400" y="685800"/>
              <a:ext cx="152400" cy="152400"/>
            </a:xfrm>
            <a:prstGeom prst="ellipse">
              <a:avLst/>
            </a:prstGeom>
            <a:blipFill dpi="0" rotWithShape="1">
              <a:blip r:embed="rId5"/>
              <a:srcRect/>
              <a:tile tx="0" ty="0" sx="100000" sy="100000" flip="none" algn="tl"/>
            </a:blipFill>
            <a:ln w="25400">
              <a:solidFill>
                <a:srgbClr val="366092"/>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36" name="椭圆 26"/>
            <p:cNvSpPr>
              <a:spLocks noChangeArrowheads="1"/>
            </p:cNvSpPr>
            <p:nvPr/>
          </p:nvSpPr>
          <p:spPr bwMode="auto">
            <a:xfrm>
              <a:off x="609600" y="838200"/>
              <a:ext cx="152400" cy="152400"/>
            </a:xfrm>
            <a:prstGeom prst="ellipse">
              <a:avLst/>
            </a:prstGeom>
            <a:solidFill>
              <a:srgbClr val="FF0000"/>
            </a:solidFill>
            <a:ln w="25400">
              <a:solidFill>
                <a:srgbClr val="395E8A"/>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37" name="椭圆 27"/>
            <p:cNvSpPr>
              <a:spLocks noChangeArrowheads="1"/>
            </p:cNvSpPr>
            <p:nvPr/>
          </p:nvSpPr>
          <p:spPr bwMode="auto">
            <a:xfrm>
              <a:off x="762000" y="0"/>
              <a:ext cx="152400" cy="152400"/>
            </a:xfrm>
            <a:prstGeom prst="ellipse">
              <a:avLst/>
            </a:prstGeom>
            <a:solidFill>
              <a:srgbClr val="FF0000"/>
            </a:solidFill>
            <a:ln w="25400">
              <a:solidFill>
                <a:srgbClr val="395E8A"/>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38" name="椭圆 28"/>
            <p:cNvSpPr>
              <a:spLocks noChangeArrowheads="1"/>
            </p:cNvSpPr>
            <p:nvPr/>
          </p:nvSpPr>
          <p:spPr bwMode="auto">
            <a:xfrm>
              <a:off x="1066800" y="228600"/>
              <a:ext cx="152400" cy="152400"/>
            </a:xfrm>
            <a:prstGeom prst="ellipse">
              <a:avLst/>
            </a:prstGeom>
            <a:solidFill>
              <a:srgbClr val="2961A7"/>
            </a:solidFill>
            <a:ln w="25400">
              <a:solidFill>
                <a:srgbClr val="395E8A"/>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39" name="椭圆 29"/>
            <p:cNvSpPr>
              <a:spLocks noChangeArrowheads="1"/>
            </p:cNvSpPr>
            <p:nvPr/>
          </p:nvSpPr>
          <p:spPr bwMode="auto">
            <a:xfrm>
              <a:off x="0" y="457200"/>
              <a:ext cx="152400" cy="152400"/>
            </a:xfrm>
            <a:prstGeom prst="ellipse">
              <a:avLst/>
            </a:prstGeom>
            <a:solidFill>
              <a:srgbClr val="FABF8E"/>
            </a:solidFill>
            <a:ln w="25400">
              <a:solidFill>
                <a:srgbClr val="395E8A"/>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40" name="椭圆 30"/>
            <p:cNvSpPr>
              <a:spLocks noChangeArrowheads="1"/>
            </p:cNvSpPr>
            <p:nvPr/>
          </p:nvSpPr>
          <p:spPr bwMode="auto">
            <a:xfrm>
              <a:off x="838200" y="762000"/>
              <a:ext cx="152400" cy="152400"/>
            </a:xfrm>
            <a:prstGeom prst="ellipse">
              <a:avLst/>
            </a:prstGeom>
            <a:solidFill>
              <a:srgbClr val="00B050"/>
            </a:solidFill>
            <a:ln w="25400">
              <a:solidFill>
                <a:srgbClr val="395E8A"/>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41" name="椭圆 31"/>
            <p:cNvSpPr>
              <a:spLocks noChangeArrowheads="1"/>
            </p:cNvSpPr>
            <p:nvPr/>
          </p:nvSpPr>
          <p:spPr bwMode="auto">
            <a:xfrm>
              <a:off x="381000" y="838200"/>
              <a:ext cx="152400" cy="152400"/>
            </a:xfrm>
            <a:prstGeom prst="ellipse">
              <a:avLst/>
            </a:prstGeom>
            <a:solidFill>
              <a:srgbClr val="FF0000"/>
            </a:solidFill>
            <a:ln w="25400">
              <a:solidFill>
                <a:srgbClr val="395E8A"/>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42" name="椭圆 32"/>
            <p:cNvSpPr>
              <a:spLocks noChangeArrowheads="1"/>
            </p:cNvSpPr>
            <p:nvPr/>
          </p:nvSpPr>
          <p:spPr bwMode="auto">
            <a:xfrm>
              <a:off x="533400" y="0"/>
              <a:ext cx="152400" cy="152400"/>
            </a:xfrm>
            <a:prstGeom prst="ellipse">
              <a:avLst/>
            </a:prstGeom>
            <a:solidFill>
              <a:srgbClr val="FF0000"/>
            </a:solidFill>
            <a:ln w="25400">
              <a:solidFill>
                <a:srgbClr val="395E8A"/>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grpSp>
      <p:sp>
        <p:nvSpPr>
          <p:cNvPr id="43" name="TextBox 38"/>
          <p:cNvSpPr>
            <a:spLocks noChangeArrowheads="1"/>
          </p:cNvSpPr>
          <p:nvPr/>
        </p:nvSpPr>
        <p:spPr bwMode="auto">
          <a:xfrm>
            <a:off x="1139013" y="5869867"/>
            <a:ext cx="23574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400" baseline="0" dirty="0">
                <a:solidFill>
                  <a:srgbClr val="000000"/>
                </a:solidFill>
                <a:latin typeface="Calibri" panose="020F0502020204030204" pitchFamily="34" charset="0"/>
                <a:cs typeface="Calibri" panose="020F0502020204030204" pitchFamily="34" charset="0"/>
                <a:sym typeface="Calibri" pitchFamily="34" charset="0"/>
              </a:rPr>
              <a:t>Target</a:t>
            </a:r>
            <a:r>
              <a:rPr lang="en-US" altLang="zh-CN" sz="1400" baseline="0" dirty="0">
                <a:solidFill>
                  <a:srgbClr val="000000"/>
                </a:solidFill>
                <a:sym typeface="Calibri" pitchFamily="34" charset="0"/>
              </a:rPr>
              <a:t>        </a:t>
            </a:r>
            <a:r>
              <a:rPr lang="en-US" altLang="zh-CN" sz="1400" baseline="0" dirty="0">
                <a:solidFill>
                  <a:srgbClr val="000000"/>
                </a:solidFill>
                <a:latin typeface="Calibri" panose="020F0502020204030204" pitchFamily="34" charset="0"/>
                <a:cs typeface="Calibri" panose="020F0502020204030204" pitchFamily="34" charset="0"/>
                <a:sym typeface="Calibri" pitchFamily="34" charset="0"/>
              </a:rPr>
              <a:t>transfected cell</a:t>
            </a:r>
            <a:endParaRPr lang="zh-CN" altLang="en-US" sz="1400" baseline="0" dirty="0">
              <a:solidFill>
                <a:srgbClr val="000000"/>
              </a:solidFill>
              <a:latin typeface="Calibri" panose="020F0502020204030204" pitchFamily="34" charset="0"/>
              <a:cs typeface="Calibri" panose="020F0502020204030204" pitchFamily="34" charset="0"/>
              <a:sym typeface="宋体" pitchFamily="2" charset="-122"/>
            </a:endParaRPr>
          </a:p>
        </p:txBody>
      </p:sp>
      <p:sp>
        <p:nvSpPr>
          <p:cNvPr id="44" name="椭圆 34"/>
          <p:cNvSpPr>
            <a:spLocks noChangeArrowheads="1"/>
          </p:cNvSpPr>
          <p:nvPr/>
        </p:nvSpPr>
        <p:spPr bwMode="auto">
          <a:xfrm>
            <a:off x="1765052" y="5918505"/>
            <a:ext cx="241300" cy="242887"/>
          </a:xfrm>
          <a:prstGeom prst="ellipse">
            <a:avLst/>
          </a:prstGeom>
          <a:solidFill>
            <a:srgbClr val="FF0000"/>
          </a:solidFill>
          <a:ln w="25400">
            <a:solidFill>
              <a:srgbClr val="395E8A"/>
            </a:solidFill>
            <a:round/>
            <a:headEnd/>
            <a:tailEnd/>
          </a:ln>
        </p:spPr>
        <p:txBody>
          <a:bodyPr anchor="ctr"/>
          <a:lstStyle/>
          <a:p>
            <a:pPr algn="ctr"/>
            <a:endParaRPr lang="zh-CN" altLang="en-US" baseline="0">
              <a:solidFill>
                <a:srgbClr val="FFFFFF"/>
              </a:solidFill>
              <a:latin typeface="宋体" pitchFamily="2" charset="-122"/>
              <a:sym typeface="宋体" pitchFamily="2" charset="-122"/>
            </a:endParaRPr>
          </a:p>
        </p:txBody>
      </p:sp>
      <p:sp>
        <p:nvSpPr>
          <p:cNvPr id="45" name="TextBox 35"/>
          <p:cNvSpPr>
            <a:spLocks noChangeArrowheads="1"/>
          </p:cNvSpPr>
          <p:nvPr/>
        </p:nvSpPr>
        <p:spPr bwMode="auto">
          <a:xfrm>
            <a:off x="1496201" y="4719882"/>
            <a:ext cx="1500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baseline="0" dirty="0">
                <a:solidFill>
                  <a:srgbClr val="000000"/>
                </a:solidFill>
                <a:sym typeface="Calibri" pitchFamily="34" charset="0"/>
              </a:rPr>
              <a:t>CHO-K1</a:t>
            </a:r>
            <a:endParaRPr lang="zh-CN" altLang="en-US" baseline="0" dirty="0">
              <a:solidFill>
                <a:srgbClr val="000000"/>
              </a:solidFill>
              <a:sym typeface="宋体" pitchFamily="2" charset="-122"/>
            </a:endParaRPr>
          </a:p>
        </p:txBody>
      </p:sp>
      <p:grpSp>
        <p:nvGrpSpPr>
          <p:cNvPr id="48" name="组合 47"/>
          <p:cNvGrpSpPr/>
          <p:nvPr/>
        </p:nvGrpSpPr>
        <p:grpSpPr>
          <a:xfrm>
            <a:off x="3832127" y="3846589"/>
            <a:ext cx="2221865" cy="2347247"/>
            <a:chOff x="6643688" y="1056366"/>
            <a:chExt cx="2221865" cy="2347247"/>
          </a:xfrm>
        </p:grpSpPr>
        <p:sp>
          <p:nvSpPr>
            <p:cNvPr id="49" name="TextBox 18"/>
            <p:cNvSpPr>
              <a:spLocks noChangeArrowheads="1"/>
            </p:cNvSpPr>
            <p:nvPr/>
          </p:nvSpPr>
          <p:spPr bwMode="auto">
            <a:xfrm>
              <a:off x="6643688" y="3095836"/>
              <a:ext cx="22218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baseline="0" dirty="0">
                  <a:solidFill>
                    <a:srgbClr val="000000"/>
                  </a:solidFill>
                  <a:latin typeface="Calibri" panose="020F0502020204030204" pitchFamily="34" charset="0"/>
                  <a:cs typeface="Calibri" panose="020F0502020204030204" pitchFamily="34" charset="0"/>
                  <a:sym typeface="Calibri" pitchFamily="34" charset="0"/>
                </a:rPr>
                <a:t>Target expression plasmid</a:t>
              </a:r>
            </a:p>
          </p:txBody>
        </p:sp>
        <p:pic>
          <p:nvPicPr>
            <p:cNvPr id="50" name="图片 49"/>
            <p:cNvPicPr>
              <a:picLocks noChangeAspect="1"/>
            </p:cNvPicPr>
            <p:nvPr/>
          </p:nvPicPr>
          <p:blipFill rotWithShape="1">
            <a:blip r:embed="rId6">
              <a:extLst>
                <a:ext uri="{28A0092B-C50C-407E-A947-70E740481C1C}">
                  <a14:useLocalDpi xmlns:a14="http://schemas.microsoft.com/office/drawing/2010/main" val="0"/>
                </a:ext>
              </a:extLst>
            </a:blip>
            <a:srcRect l="21301" t="8348" r="22707" b="16031"/>
            <a:stretch/>
          </p:blipFill>
          <p:spPr>
            <a:xfrm>
              <a:off x="6643688" y="1056366"/>
              <a:ext cx="2146685" cy="2086044"/>
            </a:xfrm>
            <a:prstGeom prst="rect">
              <a:avLst/>
            </a:prstGeom>
          </p:spPr>
        </p:pic>
        <p:sp>
          <p:nvSpPr>
            <p:cNvPr id="51" name="矩形 50"/>
            <p:cNvSpPr/>
            <p:nvPr/>
          </p:nvSpPr>
          <p:spPr>
            <a:xfrm>
              <a:off x="7383445" y="1822746"/>
              <a:ext cx="667170" cy="261610"/>
            </a:xfrm>
            <a:prstGeom prst="rect">
              <a:avLst/>
            </a:prstGeom>
          </p:spPr>
          <p:txBody>
            <a:bodyPr wrap="none">
              <a:spAutoFit/>
            </a:bodyPr>
            <a:lstStyle/>
            <a:p>
              <a:r>
                <a:rPr lang="en-US" altLang="zh-CN" sz="1050" b="1" baseline="0" dirty="0">
                  <a:solidFill>
                    <a:srgbClr val="333333"/>
                  </a:solidFill>
                  <a:latin typeface="Calibri" panose="020F0502020204030204" pitchFamily="34" charset="0"/>
                  <a:cs typeface="Calibri" panose="020F0502020204030204" pitchFamily="34" charset="0"/>
                </a:rPr>
                <a:t>pCAGGS</a:t>
              </a:r>
              <a:endParaRPr lang="en-US" altLang="zh-CN" sz="1050" b="1" i="0" baseline="0" dirty="0">
                <a:solidFill>
                  <a:srgbClr val="333333"/>
                </a:solidFill>
                <a:effectLst/>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305127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08585" y="33616"/>
            <a:ext cx="8008218" cy="838200"/>
          </a:xfrm>
          <a:prstGeom prst="rect">
            <a:avLst/>
          </a:prstGeom>
        </p:spPr>
        <p:txBody>
          <a:bodyPr anchor="ctr"/>
          <a:lstStyle/>
          <a:p>
            <a:pPr lvl="0" eaLnBrk="0" hangingPunct="0">
              <a:defRPr/>
            </a:pPr>
            <a:r>
              <a:rPr lang="en-US" altLang="zh-TW" sz="2800" b="1" baseline="0" dirty="0">
                <a:solidFill>
                  <a:srgbClr val="014099"/>
                </a:solidFill>
                <a:latin typeface="Calibri" panose="020F0502020204030204" pitchFamily="34" charset="0"/>
                <a:cs typeface="Times New Roman" pitchFamily="18" charset="0"/>
              </a:rPr>
              <a:t>ImmunoPlus</a:t>
            </a:r>
            <a:r>
              <a:rPr lang="en-US" altLang="zh-TW" sz="2800" b="1" baseline="30000" dirty="0">
                <a:solidFill>
                  <a:srgbClr val="014099"/>
                </a:solidFill>
                <a:latin typeface="Calibri" panose="020F0502020204030204" pitchFamily="34" charset="0"/>
                <a:cs typeface="Times New Roman" pitchFamily="18" charset="0"/>
              </a:rPr>
              <a:t>TM</a:t>
            </a:r>
            <a:r>
              <a:rPr lang="en-US" altLang="zh-TW" sz="2800" b="1" baseline="0" dirty="0">
                <a:solidFill>
                  <a:srgbClr val="014099"/>
                </a:solidFill>
                <a:latin typeface="Calibri" panose="020F0502020204030204" pitchFamily="34" charset="0"/>
                <a:cs typeface="Times New Roman" pitchFamily="18" charset="0"/>
              </a:rPr>
              <a:t> Break Immune Tolerance</a:t>
            </a:r>
          </a:p>
        </p:txBody>
      </p:sp>
      <p:sp>
        <p:nvSpPr>
          <p:cNvPr id="10" name="灯片编号占位符 3"/>
          <p:cNvSpPr txBox="1">
            <a:spLocks noGrp="1"/>
          </p:cNvSpPr>
          <p:nvPr/>
        </p:nvSpPr>
        <p:spPr bwMode="auto">
          <a:xfrm>
            <a:off x="8541766" y="6445250"/>
            <a:ext cx="354584" cy="276999"/>
          </a:xfrm>
          <a:prstGeom prst="rect">
            <a:avLst/>
          </a:prstGeom>
          <a:noFill/>
          <a:ln w="9525">
            <a:noFill/>
            <a:miter lim="800000"/>
            <a:headEnd/>
            <a:tailEnd/>
          </a:ln>
        </p:spPr>
        <p:txBody>
          <a:bodyPr wrap="none">
            <a:spAutoFit/>
          </a:bodyPr>
          <a:lstStyle/>
          <a:p>
            <a:pPr algn="r"/>
            <a:fld id="{84265BFF-0307-4AF2-BFFE-6BB478CC69E9}" type="slidenum">
              <a:rPr lang="ar-SA" altLang="zh-CN" sz="1800" b="1">
                <a:solidFill>
                  <a:srgbClr val="3B3B3B"/>
                </a:solidFill>
                <a:latin typeface="Arial Black" pitchFamily="34" charset="0"/>
              </a:rPr>
              <a:pPr algn="r"/>
              <a:t>10</a:t>
            </a:fld>
            <a:endParaRPr lang="en-US" altLang="zh-CN" b="1" dirty="0">
              <a:solidFill>
                <a:srgbClr val="3B3B3B"/>
              </a:solidFill>
              <a:latin typeface="Arial Black" pitchFamily="34" charset="0"/>
              <a:cs typeface="Tahoma" pitchFamily="34" charset="0"/>
            </a:endParaRPr>
          </a:p>
        </p:txBody>
      </p:sp>
      <p:sp>
        <p:nvSpPr>
          <p:cNvPr id="11" name="内容占位符 2"/>
          <p:cNvSpPr>
            <a:spLocks noGrp="1"/>
          </p:cNvSpPr>
          <p:nvPr>
            <p:ph idx="1"/>
          </p:nvPr>
        </p:nvSpPr>
        <p:spPr>
          <a:xfrm>
            <a:off x="304800" y="1063624"/>
            <a:ext cx="8610600" cy="4943475"/>
          </a:xfrm>
        </p:spPr>
        <p:txBody>
          <a:bodyPr/>
          <a:lstStyle/>
          <a:p>
            <a:pPr>
              <a:buFont typeface="Arial" pitchFamily="34" charset="0"/>
              <a:buChar char="•"/>
            </a:pPr>
            <a:r>
              <a:rPr lang="en-US" altLang="zh-TW" sz="2000" b="1" dirty="0">
                <a:solidFill>
                  <a:schemeClr val="tx1">
                    <a:lumMod val="60000"/>
                    <a:lumOff val="40000"/>
                  </a:schemeClr>
                </a:solidFill>
                <a:latin typeface="Calibri" panose="020F0502020204030204" pitchFamily="34" charset="0"/>
              </a:rPr>
              <a:t>ImmunoPlus</a:t>
            </a:r>
            <a:r>
              <a:rPr lang="en-US" sz="2000" b="1" baseline="30000" dirty="0">
                <a:solidFill>
                  <a:schemeClr val="tx1">
                    <a:lumMod val="60000"/>
                    <a:lumOff val="40000"/>
                  </a:schemeClr>
                </a:solidFill>
                <a:latin typeface="Calibri" panose="020F0502020204030204" pitchFamily="34" charset="0"/>
              </a:rPr>
              <a:t>TM</a:t>
            </a:r>
            <a:r>
              <a:rPr lang="en-US" altLang="zh-TW" sz="2000" dirty="0">
                <a:solidFill>
                  <a:srgbClr val="002060"/>
                </a:solidFill>
                <a:latin typeface="Calibri" panose="020F0502020204030204" pitchFamily="34" charset="0"/>
              </a:rPr>
              <a:t>: A powerful tool to break immune tolerance and enhance </a:t>
            </a:r>
            <a:r>
              <a:rPr lang="en-US" altLang="zh-TW" sz="2000" dirty="0" smtClean="0">
                <a:solidFill>
                  <a:srgbClr val="002060"/>
                </a:solidFill>
                <a:latin typeface="Calibri" panose="020F0502020204030204" pitchFamily="34" charset="0"/>
              </a:rPr>
              <a:t>Antigenicity</a:t>
            </a:r>
          </a:p>
          <a:p>
            <a:pPr>
              <a:buFont typeface="Arial" pitchFamily="34" charset="0"/>
              <a:buChar char="•"/>
            </a:pPr>
            <a:r>
              <a:rPr lang="en-US" altLang="zh-CN" sz="2000" dirty="0">
                <a:latin typeface="Calibri" panose="020F0502020204030204" pitchFamily="34" charset="0"/>
                <a:cs typeface="Arial" charset="0"/>
              </a:rPr>
              <a:t>Ideal for raising antibodies </a:t>
            </a:r>
            <a:r>
              <a:rPr lang="en-US" altLang="zh-CN" sz="2000" dirty="0" smtClean="0">
                <a:latin typeface="Calibri" panose="020F0502020204030204" pitchFamily="34" charset="0"/>
                <a:cs typeface="Arial" charset="0"/>
              </a:rPr>
              <a:t>against </a:t>
            </a:r>
            <a:r>
              <a:rPr lang="en-US" altLang="zh-CN" sz="2000" dirty="0">
                <a:latin typeface="Calibri" panose="020F0502020204030204" pitchFamily="34" charset="0"/>
                <a:cs typeface="Arial" charset="0"/>
              </a:rPr>
              <a:t>antigens of high degree of homology between human and rodent counterparts</a:t>
            </a:r>
            <a:r>
              <a:rPr lang="en-US" altLang="zh-TW" sz="2000" dirty="0">
                <a:solidFill>
                  <a:srgbClr val="002060"/>
                </a:solidFill>
                <a:latin typeface="Calibri" panose="020F0502020204030204" pitchFamily="34" charset="0"/>
              </a:rPr>
              <a:t/>
            </a:r>
            <a:br>
              <a:rPr lang="en-US" altLang="zh-TW" sz="2000" dirty="0">
                <a:solidFill>
                  <a:srgbClr val="002060"/>
                </a:solidFill>
                <a:latin typeface="Calibri" panose="020F0502020204030204" pitchFamily="34" charset="0"/>
              </a:rPr>
            </a:br>
            <a:endParaRPr lang="en-US" altLang="zh-CN" sz="2000" dirty="0" smtClean="0">
              <a:latin typeface="Calibri" panose="020F0502020204030204" pitchFamily="34" charset="0"/>
              <a:cs typeface="Arial" charset="0"/>
            </a:endParaRPr>
          </a:p>
          <a:p>
            <a:pPr>
              <a:buFont typeface="Wingdings" pitchFamily="2" charset="2"/>
              <a:buNone/>
            </a:pPr>
            <a:endParaRPr lang="en-US" altLang="zh-CN" sz="2000" dirty="0" smtClean="0">
              <a:latin typeface="Calibri" panose="020F0502020204030204" pitchFamily="34" charset="0"/>
              <a:cs typeface="Arial" charset="0"/>
            </a:endParaRPr>
          </a:p>
          <a:p>
            <a:pPr>
              <a:buFont typeface="Wingdings" pitchFamily="2" charset="2"/>
              <a:buNone/>
            </a:pPr>
            <a:endParaRPr lang="en-US" altLang="zh-CN" sz="2000" dirty="0">
              <a:latin typeface="Calibri" panose="020F0502020204030204" pitchFamily="34" charset="0"/>
              <a:cs typeface="Arial" charset="0"/>
            </a:endParaRPr>
          </a:p>
        </p:txBody>
      </p:sp>
      <p:pic>
        <p:nvPicPr>
          <p:cNvPr id="13" name="Picture 131" descr="C:\Documents and Settings\TA1.ant.GENSCRIPT\桌面\Regular Immunization Group.jpg"/>
          <p:cNvPicPr>
            <a:picLocks noChangeAspect="1" noChangeArrowheads="1"/>
          </p:cNvPicPr>
          <p:nvPr/>
        </p:nvPicPr>
        <p:blipFill>
          <a:blip r:embed="rId3" cstate="print"/>
          <a:srcRect/>
          <a:stretch>
            <a:fillRect/>
          </a:stretch>
        </p:blipFill>
        <p:spPr bwMode="auto">
          <a:xfrm>
            <a:off x="122266" y="2554442"/>
            <a:ext cx="4278747" cy="2651590"/>
          </a:xfrm>
          <a:prstGeom prst="rect">
            <a:avLst/>
          </a:prstGeom>
          <a:noFill/>
          <a:ln w="9525">
            <a:noFill/>
            <a:miter lim="800000"/>
            <a:headEnd/>
            <a:tailEnd/>
          </a:ln>
        </p:spPr>
      </p:pic>
      <p:pic>
        <p:nvPicPr>
          <p:cNvPr id="14" name="Picture 2" descr="C:\Documents and Settings\OA3.ant\桌面\111.bmp"/>
          <p:cNvPicPr>
            <a:picLocks noChangeAspect="1" noChangeArrowheads="1"/>
          </p:cNvPicPr>
          <p:nvPr/>
        </p:nvPicPr>
        <p:blipFill>
          <a:blip r:embed="rId4" cstate="print"/>
          <a:srcRect/>
          <a:stretch>
            <a:fillRect/>
          </a:stretch>
        </p:blipFill>
        <p:spPr bwMode="auto">
          <a:xfrm>
            <a:off x="4368069" y="2576090"/>
            <a:ext cx="4675123" cy="2647810"/>
          </a:xfrm>
          <a:prstGeom prst="rect">
            <a:avLst/>
          </a:prstGeom>
          <a:noFill/>
        </p:spPr>
      </p:pic>
      <p:sp>
        <p:nvSpPr>
          <p:cNvPr id="8" name="TextBox 11"/>
          <p:cNvSpPr>
            <a:spLocks noChangeArrowheads="1"/>
          </p:cNvSpPr>
          <p:nvPr/>
        </p:nvSpPr>
        <p:spPr bwMode="auto">
          <a:xfrm>
            <a:off x="2261639" y="5198935"/>
            <a:ext cx="44533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baseline="0" dirty="0" smtClean="0">
                <a:solidFill>
                  <a:srgbClr val="000000"/>
                </a:solidFill>
                <a:sym typeface="Arial" pitchFamily="34" charset="0"/>
              </a:rPr>
              <a:t>Case:  an Ag, human/mouse</a:t>
            </a:r>
            <a:r>
              <a:rPr lang="en-US" altLang="zh-CN" sz="1600" baseline="0" dirty="0">
                <a:solidFill>
                  <a:srgbClr val="000000"/>
                </a:solidFill>
                <a:sym typeface="Arial" pitchFamily="34" charset="0"/>
              </a:rPr>
              <a:t> </a:t>
            </a:r>
            <a:r>
              <a:rPr lang="en-US" altLang="zh-CN" sz="1600" baseline="0" dirty="0" err="1" smtClean="0">
                <a:solidFill>
                  <a:srgbClr val="000000"/>
                </a:solidFill>
                <a:sym typeface="Arial" pitchFamily="34" charset="0"/>
              </a:rPr>
              <a:t>seq</a:t>
            </a:r>
            <a:r>
              <a:rPr lang="en-US" altLang="zh-CN" sz="1600" baseline="0" dirty="0" smtClean="0">
                <a:solidFill>
                  <a:srgbClr val="000000"/>
                </a:solidFill>
                <a:sym typeface="Arial" pitchFamily="34" charset="0"/>
              </a:rPr>
              <a:t> identity:  </a:t>
            </a:r>
            <a:r>
              <a:rPr lang="en-US" altLang="zh-CN" sz="1600" b="1" baseline="0" dirty="0" smtClean="0">
                <a:solidFill>
                  <a:schemeClr val="tx2"/>
                </a:solidFill>
                <a:sym typeface="Arial" pitchFamily="34" charset="0"/>
              </a:rPr>
              <a:t>96%</a:t>
            </a:r>
            <a:endParaRPr lang="zh-CN" altLang="en-US" dirty="0">
              <a:solidFill>
                <a:schemeClr val="tx2"/>
              </a:solidFill>
            </a:endParaRPr>
          </a:p>
        </p:txBody>
      </p:sp>
      <p:sp>
        <p:nvSpPr>
          <p:cNvPr id="2" name="Rectangle 1"/>
          <p:cNvSpPr/>
          <p:nvPr/>
        </p:nvSpPr>
        <p:spPr>
          <a:xfrm>
            <a:off x="528918" y="5493625"/>
            <a:ext cx="8012848" cy="646331"/>
          </a:xfrm>
          <a:prstGeom prst="rect">
            <a:avLst/>
          </a:prstGeom>
        </p:spPr>
        <p:txBody>
          <a:bodyPr wrap="square">
            <a:spAutoFit/>
          </a:bodyPr>
          <a:lstStyle/>
          <a:p>
            <a:r>
              <a:rPr lang="en-US" altLang="zh-CN" b="1" i="1" baseline="0" dirty="0">
                <a:solidFill>
                  <a:srgbClr val="00A050"/>
                </a:solidFill>
                <a:latin typeface="Calibri" pitchFamily="34" charset="0"/>
                <a:ea typeface="SimHei" pitchFamily="49" charset="-122"/>
                <a:cs typeface="Calibri" panose="020F0502020204030204" pitchFamily="34" charset="0"/>
                <a:sym typeface="Arial" pitchFamily="34" charset="0"/>
              </a:rPr>
              <a:t>Surrogate Ab of ‘mouse against mouse’ or ‘rat against rat’ can be generated,  which have great utility in drug validation and development</a:t>
            </a:r>
            <a:r>
              <a:rPr lang="en-US" altLang="zh-CN" i="1" baseline="0" dirty="0">
                <a:solidFill>
                  <a:srgbClr val="00A050"/>
                </a:solidFill>
                <a:latin typeface="Calibri" pitchFamily="34" charset="0"/>
                <a:ea typeface="SimHei" pitchFamily="49" charset="-122"/>
                <a:cs typeface="Calibri" panose="020F0502020204030204" pitchFamily="34" charset="0"/>
                <a:sym typeface="Arial" pitchFamily="34" charset="0"/>
              </a:rPr>
              <a:t>.</a:t>
            </a:r>
            <a:endParaRPr lang="en-US" dirty="0"/>
          </a:p>
        </p:txBody>
      </p:sp>
    </p:spTree>
    <p:extLst>
      <p:ext uri="{BB962C8B-B14F-4D97-AF65-F5344CB8AC3E}">
        <p14:creationId xmlns:p14="http://schemas.microsoft.com/office/powerpoint/2010/main" val="38174314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itle 1"/>
          <p:cNvSpPr>
            <a:spLocks noChangeArrowheads="1"/>
          </p:cNvSpPr>
          <p:nvPr/>
        </p:nvSpPr>
        <p:spPr bwMode="auto">
          <a:xfrm>
            <a:off x="142875" y="873125"/>
            <a:ext cx="8572500"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2000" baseline="0">
              <a:solidFill>
                <a:srgbClr val="0070C0"/>
              </a:solidFill>
              <a:sym typeface="Calibri" pitchFamily="34" charset="0"/>
            </a:endParaRPr>
          </a:p>
        </p:txBody>
      </p:sp>
      <p:sp>
        <p:nvSpPr>
          <p:cNvPr id="1030" name="Title 1"/>
          <p:cNvSpPr>
            <a:spLocks noChangeArrowheads="1"/>
          </p:cNvSpPr>
          <p:nvPr/>
        </p:nvSpPr>
        <p:spPr bwMode="auto">
          <a:xfrm>
            <a:off x="177800" y="127000"/>
            <a:ext cx="65278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b="1" baseline="0">
              <a:solidFill>
                <a:srgbClr val="002060"/>
              </a:solidFill>
              <a:latin typeface="Calibri" pitchFamily="34" charset="0"/>
              <a:sym typeface="Calibri" pitchFamily="34" charset="0"/>
            </a:endParaRPr>
          </a:p>
        </p:txBody>
      </p:sp>
      <p:sp>
        <p:nvSpPr>
          <p:cNvPr id="1031" name="标题 19"/>
          <p:cNvSpPr>
            <a:spLocks noChangeArrowheads="1"/>
          </p:cNvSpPr>
          <p:nvPr/>
        </p:nvSpPr>
        <p:spPr bwMode="auto">
          <a:xfrm>
            <a:off x="297180" y="136526"/>
            <a:ext cx="6259484" cy="670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2800" b="1" baseline="0" dirty="0">
                <a:solidFill>
                  <a:srgbClr val="014099"/>
                </a:solidFill>
                <a:latin typeface="Calibri" panose="020F0502020204030204" pitchFamily="34" charset="0"/>
                <a:cs typeface="Times New Roman" pitchFamily="18" charset="0"/>
                <a:sym typeface="Calibri" pitchFamily="34" charset="0"/>
              </a:rPr>
              <a:t>Immunization and Hybridoma Fusion</a:t>
            </a:r>
            <a:endParaRPr lang="zh-CN" altLang="en-US" sz="2800" b="1" baseline="0" dirty="0">
              <a:solidFill>
                <a:srgbClr val="014099"/>
              </a:solidFill>
              <a:latin typeface="Calibri" panose="020F0502020204030204" pitchFamily="34" charset="0"/>
              <a:cs typeface="Times New Roman" pitchFamily="18" charset="0"/>
              <a:sym typeface="Calibri" pitchFamily="34" charset="0"/>
            </a:endParaRPr>
          </a:p>
        </p:txBody>
      </p:sp>
      <p:sp>
        <p:nvSpPr>
          <p:cNvPr id="11" name="Slide Number Placeholder 2"/>
          <p:cNvSpPr>
            <a:spLocks noGrp="1"/>
          </p:cNvSpPr>
          <p:nvPr>
            <p:ph type="sldNum" sz="quarter" idx="4294967295"/>
          </p:nvPr>
        </p:nvSpPr>
        <p:spPr>
          <a:xfrm>
            <a:off x="8408988" y="6372860"/>
            <a:ext cx="369887"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itchFamily="34" charset="0"/>
                <a:ea typeface="宋体" pitchFamily="2" charset="-122"/>
              </a:defRPr>
            </a:lvl1pPr>
            <a:lvl2pPr marL="742950" indent="-285750">
              <a:defRPr baseline="-25000">
                <a:solidFill>
                  <a:schemeClr val="tx1"/>
                </a:solidFill>
                <a:latin typeface="Arial" pitchFamily="34" charset="0"/>
                <a:ea typeface="宋体" pitchFamily="2" charset="-122"/>
              </a:defRPr>
            </a:lvl2pPr>
            <a:lvl3pPr marL="1143000" indent="-228600">
              <a:defRPr baseline="-25000">
                <a:solidFill>
                  <a:schemeClr val="tx1"/>
                </a:solidFill>
                <a:latin typeface="Arial" pitchFamily="34" charset="0"/>
                <a:ea typeface="宋体" pitchFamily="2" charset="-122"/>
              </a:defRPr>
            </a:lvl3pPr>
            <a:lvl4pPr marL="1600200" indent="-228600">
              <a:defRPr baseline="-25000">
                <a:solidFill>
                  <a:schemeClr val="tx1"/>
                </a:solidFill>
                <a:latin typeface="Arial" pitchFamily="34" charset="0"/>
                <a:ea typeface="宋体" pitchFamily="2" charset="-122"/>
              </a:defRPr>
            </a:lvl4pPr>
            <a:lvl5pPr marL="2057400" indent="-228600">
              <a:defRPr baseline="-250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9pPr>
          </a:lstStyle>
          <a:p>
            <a:fld id="{5F1E8D95-88BF-4819-8FA3-2051B64A5EA8}" type="slidenum">
              <a:rPr lang="zh-CN" altLang="zh-CN">
                <a:solidFill>
                  <a:srgbClr val="3B3B3B"/>
                </a:solidFill>
                <a:latin typeface="Arial Black" pitchFamily="34" charset="0"/>
              </a:rPr>
              <a:pPr/>
              <a:t>11</a:t>
            </a:fld>
            <a:endParaRPr lang="en-US" altLang="zh-CN" dirty="0">
              <a:solidFill>
                <a:srgbClr val="3B3B3B"/>
              </a:solidFill>
              <a:latin typeface="Arial Black" pitchFamily="34" charset="0"/>
              <a:cs typeface="Tahoma" pitchFamily="34" charset="0"/>
            </a:endParaRPr>
          </a:p>
        </p:txBody>
      </p:sp>
      <p:sp>
        <p:nvSpPr>
          <p:cNvPr id="8" name="Content Placeholder 1"/>
          <p:cNvSpPr>
            <a:spLocks noGrp="1"/>
          </p:cNvSpPr>
          <p:nvPr>
            <p:ph idx="1"/>
          </p:nvPr>
        </p:nvSpPr>
        <p:spPr>
          <a:xfrm>
            <a:off x="141025" y="1036331"/>
            <a:ext cx="8839199" cy="4937219"/>
          </a:xfrm>
        </p:spPr>
        <p:txBody>
          <a:bodyPr/>
          <a:lstStyle/>
          <a:p>
            <a:pPr>
              <a:spcBef>
                <a:spcPts val="1200"/>
              </a:spcBef>
              <a:buFont typeface="Arial" pitchFamily="34" charset="0"/>
              <a:buChar char="•"/>
            </a:pPr>
            <a:r>
              <a:rPr lang="en-US" altLang="zh-CN" sz="2000" dirty="0">
                <a:solidFill>
                  <a:srgbClr val="002060"/>
                </a:solidFill>
                <a:latin typeface="Calibri" panose="020F0502020204030204" pitchFamily="34" charset="0"/>
                <a:ea typeface="SimHei" pitchFamily="49" charset="-122"/>
                <a:sym typeface="Arial" pitchFamily="34" charset="0"/>
              </a:rPr>
              <a:t>Multiple choices of animal strains</a:t>
            </a:r>
          </a:p>
          <a:p>
            <a:pPr marL="800100" lvl="1" indent="-342900">
              <a:spcBef>
                <a:spcPts val="1200"/>
              </a:spcBef>
              <a:buFont typeface="Wingdings" pitchFamily="2" charset="2"/>
              <a:buChar char="ü"/>
            </a:pPr>
            <a:r>
              <a:rPr lang="en-US" altLang="zh-CN" sz="2000" dirty="0">
                <a:solidFill>
                  <a:srgbClr val="002060"/>
                </a:solidFill>
                <a:latin typeface="Calibri" panose="020F0502020204030204" pitchFamily="34" charset="0"/>
                <a:ea typeface="SimHei" pitchFamily="49" charset="-122"/>
                <a:sym typeface="Arial" pitchFamily="34" charset="0"/>
              </a:rPr>
              <a:t>Mouse: </a:t>
            </a:r>
            <a:r>
              <a:rPr lang="en-US" altLang="zh-CN" sz="2000" dirty="0" err="1">
                <a:solidFill>
                  <a:srgbClr val="002060"/>
                </a:solidFill>
                <a:latin typeface="Calibri" panose="020F0502020204030204" pitchFamily="34" charset="0"/>
                <a:ea typeface="SimHei" pitchFamily="49" charset="-122"/>
                <a:sym typeface="Arial" pitchFamily="34" charset="0"/>
              </a:rPr>
              <a:t>Balb</a:t>
            </a:r>
            <a:r>
              <a:rPr lang="en-US" altLang="zh-CN" sz="2000" dirty="0">
                <a:solidFill>
                  <a:srgbClr val="002060"/>
                </a:solidFill>
                <a:latin typeface="Calibri" panose="020F0502020204030204" pitchFamily="34" charset="0"/>
                <a:ea typeface="SimHei" pitchFamily="49" charset="-122"/>
                <a:sym typeface="Arial" pitchFamily="34" charset="0"/>
              </a:rPr>
              <a:t>/c, C57Bl/6, MRL, C3H/He, SJL and GANP transgenic mouse</a:t>
            </a:r>
          </a:p>
          <a:p>
            <a:pPr marL="800100" lvl="1" indent="-342900">
              <a:spcBef>
                <a:spcPts val="1200"/>
              </a:spcBef>
              <a:buFont typeface="Wingdings" pitchFamily="2" charset="2"/>
              <a:buChar char="ü"/>
            </a:pPr>
            <a:r>
              <a:rPr lang="en-US" altLang="zh-CN" sz="2000" dirty="0">
                <a:solidFill>
                  <a:srgbClr val="002060"/>
                </a:solidFill>
                <a:latin typeface="Calibri" panose="020F0502020204030204" pitchFamily="34" charset="0"/>
                <a:ea typeface="SimHei" pitchFamily="49" charset="-122"/>
                <a:sym typeface="Arial" pitchFamily="34" charset="0"/>
              </a:rPr>
              <a:t>Rat:  </a:t>
            </a:r>
            <a:r>
              <a:rPr lang="en-US" altLang="zh-CN" sz="2000" dirty="0" err="1">
                <a:solidFill>
                  <a:srgbClr val="002060"/>
                </a:solidFill>
                <a:latin typeface="Calibri" panose="020F0502020204030204" pitchFamily="34" charset="0"/>
                <a:ea typeface="SimHei" pitchFamily="49" charset="-122"/>
                <a:sym typeface="Arial" pitchFamily="34" charset="0"/>
              </a:rPr>
              <a:t>Wistar</a:t>
            </a:r>
            <a:r>
              <a:rPr lang="en-US" altLang="zh-CN" sz="2000" dirty="0">
                <a:solidFill>
                  <a:srgbClr val="002060"/>
                </a:solidFill>
                <a:latin typeface="Calibri" panose="020F0502020204030204" pitchFamily="34" charset="0"/>
                <a:ea typeface="SimHei" pitchFamily="49" charset="-122"/>
                <a:sym typeface="Arial" pitchFamily="34" charset="0"/>
              </a:rPr>
              <a:t>  and Sprague Dawley </a:t>
            </a:r>
            <a:endParaRPr lang="en-US" altLang="zh-CN" sz="2000" dirty="0" smtClean="0">
              <a:solidFill>
                <a:srgbClr val="002060"/>
              </a:solidFill>
              <a:latin typeface="Calibri" panose="020F0502020204030204" pitchFamily="34" charset="0"/>
              <a:ea typeface="SimHei" pitchFamily="49" charset="-122"/>
              <a:sym typeface="Arial" pitchFamily="34" charset="0"/>
            </a:endParaRPr>
          </a:p>
          <a:p>
            <a:pPr marL="800100" lvl="1" indent="-342900">
              <a:spcBef>
                <a:spcPts val="1200"/>
              </a:spcBef>
              <a:buFont typeface="Wingdings" pitchFamily="2" charset="2"/>
              <a:buChar char="ü"/>
            </a:pPr>
            <a:r>
              <a:rPr lang="en-US" altLang="zh-CN" sz="2000" dirty="0">
                <a:solidFill>
                  <a:srgbClr val="FF0000"/>
                </a:solidFill>
                <a:latin typeface="Calibri" panose="020F0502020204030204" pitchFamily="34" charset="0"/>
                <a:ea typeface="SimHei" pitchFamily="49" charset="-122"/>
                <a:sym typeface="Arial" pitchFamily="34" charset="0"/>
              </a:rPr>
              <a:t>Rabbit: MonoRab</a:t>
            </a:r>
            <a:r>
              <a:rPr lang="en-US" altLang="zh-CN" sz="2000" baseline="30000" dirty="0">
                <a:solidFill>
                  <a:srgbClr val="FF0000"/>
                </a:solidFill>
                <a:latin typeface="Calibri" panose="020F0502020204030204" pitchFamily="34" charset="0"/>
                <a:ea typeface="SimHei" pitchFamily="49" charset="-122"/>
                <a:sym typeface="Arial" pitchFamily="34" charset="0"/>
              </a:rPr>
              <a:t>TM</a:t>
            </a:r>
            <a:r>
              <a:rPr lang="en-US" altLang="zh-CN" sz="2000" dirty="0">
                <a:solidFill>
                  <a:srgbClr val="FF0000"/>
                </a:solidFill>
                <a:latin typeface="Calibri" panose="020F0502020204030204" pitchFamily="34" charset="0"/>
                <a:ea typeface="SimHei" pitchFamily="49" charset="-122"/>
                <a:sym typeface="Arial" pitchFamily="34" charset="0"/>
              </a:rPr>
              <a:t> </a:t>
            </a:r>
            <a:r>
              <a:rPr lang="en-US" altLang="zh-CN" sz="2000" dirty="0" smtClean="0">
                <a:solidFill>
                  <a:srgbClr val="FF0000"/>
                </a:solidFill>
                <a:latin typeface="Calibri" panose="020F0502020204030204" pitchFamily="34" charset="0"/>
                <a:ea typeface="SimHei" pitchFamily="49" charset="-122"/>
                <a:sym typeface="Arial" pitchFamily="34" charset="0"/>
              </a:rPr>
              <a:t>platform</a:t>
            </a:r>
          </a:p>
          <a:p>
            <a:pPr marL="800100" lvl="1" indent="-342900">
              <a:spcBef>
                <a:spcPts val="1200"/>
              </a:spcBef>
              <a:buFont typeface="Wingdings" pitchFamily="2" charset="2"/>
              <a:buChar char="ü"/>
            </a:pPr>
            <a:r>
              <a:rPr lang="en-US" altLang="zh-CN" sz="2000" dirty="0">
                <a:solidFill>
                  <a:srgbClr val="FF0000"/>
                </a:solidFill>
                <a:latin typeface="Calibri" panose="020F0502020204030204" pitchFamily="34" charset="0"/>
                <a:ea typeface="SimHei" pitchFamily="49" charset="-122"/>
                <a:sym typeface="Arial" pitchFamily="34" charset="0"/>
              </a:rPr>
              <a:t>H2L2 Transgenic mouse from </a:t>
            </a:r>
            <a:r>
              <a:rPr lang="en-US" altLang="zh-CN" sz="2000" dirty="0" err="1">
                <a:solidFill>
                  <a:srgbClr val="FF0000"/>
                </a:solidFill>
                <a:latin typeface="Calibri" panose="020F0502020204030204" pitchFamily="34" charset="0"/>
                <a:ea typeface="SimHei" pitchFamily="49" charset="-122"/>
                <a:sym typeface="Arial" pitchFamily="34" charset="0"/>
              </a:rPr>
              <a:t>Harbour</a:t>
            </a:r>
            <a:endParaRPr lang="zh-CN" altLang="en-US" sz="2000" dirty="0" smtClean="0">
              <a:solidFill>
                <a:srgbClr val="FF0000"/>
              </a:solidFill>
              <a:latin typeface="Calibri" panose="020F0502020204030204" pitchFamily="34" charset="0"/>
              <a:ea typeface="SimHei" pitchFamily="49" charset="-122"/>
              <a:sym typeface="Arial" pitchFamily="34" charset="0"/>
            </a:endParaRPr>
          </a:p>
          <a:p>
            <a:pPr>
              <a:spcBef>
                <a:spcPts val="1200"/>
              </a:spcBef>
              <a:buFont typeface="Arial" pitchFamily="34" charset="0"/>
              <a:buChar char="•"/>
            </a:pPr>
            <a:endParaRPr lang="en-US" altLang="zh-CN" sz="2000" dirty="0" smtClean="0">
              <a:solidFill>
                <a:srgbClr val="002060"/>
              </a:solidFill>
              <a:latin typeface="Calibri" panose="020F0502020204030204" pitchFamily="34" charset="0"/>
              <a:ea typeface="SimHei" pitchFamily="49" charset="-122"/>
              <a:sym typeface="Arial" pitchFamily="34" charset="0"/>
            </a:endParaRPr>
          </a:p>
          <a:p>
            <a:pPr>
              <a:spcBef>
                <a:spcPts val="1200"/>
              </a:spcBef>
              <a:buFont typeface="Arial" pitchFamily="34" charset="0"/>
              <a:buChar char="•"/>
            </a:pPr>
            <a:r>
              <a:rPr lang="en-US" altLang="zh-CN" sz="2000" dirty="0" smtClean="0">
                <a:solidFill>
                  <a:srgbClr val="002060"/>
                </a:solidFill>
                <a:latin typeface="Calibri" panose="020F0502020204030204" pitchFamily="34" charset="0"/>
                <a:ea typeface="SimHei" pitchFamily="49" charset="-122"/>
                <a:sym typeface="Arial" pitchFamily="34" charset="0"/>
              </a:rPr>
              <a:t>Reproducible </a:t>
            </a:r>
            <a:r>
              <a:rPr lang="en-US" altLang="zh-CN" sz="2000" dirty="0">
                <a:solidFill>
                  <a:srgbClr val="002060"/>
                </a:solidFill>
                <a:latin typeface="Calibri" panose="020F0502020204030204" pitchFamily="34" charset="0"/>
                <a:ea typeface="SimHei" pitchFamily="49" charset="-122"/>
                <a:sym typeface="Arial" pitchFamily="34" charset="0"/>
              </a:rPr>
              <a:t>high-titer in most cases</a:t>
            </a:r>
          </a:p>
          <a:p>
            <a:pPr marL="800100" lvl="1" indent="-342900">
              <a:spcBef>
                <a:spcPts val="1200"/>
              </a:spcBef>
              <a:buFont typeface="Wingdings" pitchFamily="2" charset="2"/>
              <a:buChar char="ü"/>
            </a:pPr>
            <a:r>
              <a:rPr lang="en-US" altLang="zh-CN" sz="2000" dirty="0">
                <a:solidFill>
                  <a:srgbClr val="002060"/>
                </a:solidFill>
                <a:latin typeface="Calibri" panose="020F0502020204030204" pitchFamily="34" charset="0"/>
                <a:ea typeface="SimHei" pitchFamily="49" charset="-122"/>
                <a:sym typeface="Arial" pitchFamily="34" charset="0"/>
              </a:rPr>
              <a:t>By average </a:t>
            </a:r>
            <a:r>
              <a:rPr lang="en-US" altLang="zh-CN" sz="2000" dirty="0" smtClean="0">
                <a:solidFill>
                  <a:srgbClr val="002060"/>
                </a:solidFill>
                <a:latin typeface="Calibri" panose="020F0502020204030204" pitchFamily="34" charset="0"/>
                <a:ea typeface="SimHei" pitchFamily="49" charset="-122"/>
                <a:sym typeface="Arial" pitchFamily="34" charset="0"/>
              </a:rPr>
              <a:t>&gt;1:512,000</a:t>
            </a:r>
            <a:endParaRPr lang="zh-CN" altLang="en-US" sz="2000" dirty="0">
              <a:solidFill>
                <a:srgbClr val="002060"/>
              </a:solidFill>
              <a:latin typeface="Calibri" panose="020F0502020204030204" pitchFamily="34" charset="0"/>
              <a:ea typeface="SimHei" pitchFamily="49" charset="-122"/>
              <a:sym typeface="Arial" pitchFamily="34" charset="0"/>
            </a:endParaRPr>
          </a:p>
          <a:p>
            <a:pPr>
              <a:spcBef>
                <a:spcPts val="1200"/>
              </a:spcBef>
              <a:buFont typeface="Arial" pitchFamily="34" charset="0"/>
              <a:buChar char="•"/>
            </a:pPr>
            <a:endParaRPr lang="en-US" altLang="zh-CN" sz="2000" dirty="0" smtClean="0">
              <a:solidFill>
                <a:srgbClr val="002060"/>
              </a:solidFill>
              <a:latin typeface="Calibri" panose="020F0502020204030204" pitchFamily="34" charset="0"/>
              <a:ea typeface="SimHei" pitchFamily="49" charset="-122"/>
              <a:sym typeface="Arial" pitchFamily="34" charset="0"/>
            </a:endParaRPr>
          </a:p>
          <a:p>
            <a:pPr>
              <a:spcBef>
                <a:spcPts val="1200"/>
              </a:spcBef>
              <a:buFont typeface="Arial" pitchFamily="34" charset="0"/>
              <a:buChar char="•"/>
            </a:pPr>
            <a:r>
              <a:rPr lang="en-US" altLang="zh-CN" sz="2000" dirty="0" err="1" smtClean="0">
                <a:solidFill>
                  <a:srgbClr val="002060"/>
                </a:solidFill>
                <a:latin typeface="Calibri" panose="020F0502020204030204" pitchFamily="34" charset="0"/>
                <a:ea typeface="SimHei" pitchFamily="49" charset="-122"/>
                <a:sym typeface="Arial" pitchFamily="34" charset="0"/>
              </a:rPr>
              <a:t>Electrofusion</a:t>
            </a:r>
            <a:r>
              <a:rPr lang="en-US" altLang="zh-CN" sz="2000" dirty="0" smtClean="0">
                <a:solidFill>
                  <a:srgbClr val="002060"/>
                </a:solidFill>
                <a:latin typeface="Calibri" panose="020F0502020204030204" pitchFamily="34" charset="0"/>
                <a:ea typeface="SimHei" pitchFamily="49" charset="-122"/>
                <a:sym typeface="Arial" pitchFamily="34" charset="0"/>
              </a:rPr>
              <a:t> </a:t>
            </a:r>
            <a:endParaRPr lang="en-US" altLang="zh-CN" sz="2000" dirty="0">
              <a:solidFill>
                <a:srgbClr val="002060"/>
              </a:solidFill>
              <a:latin typeface="Calibri" panose="020F0502020204030204" pitchFamily="34" charset="0"/>
              <a:sym typeface="Arial" pitchFamily="34" charset="0"/>
            </a:endParaRPr>
          </a:p>
          <a:p>
            <a:pPr marL="800100" lvl="1" indent="-342900">
              <a:spcBef>
                <a:spcPts val="1200"/>
              </a:spcBef>
              <a:buFont typeface="Wingdings" pitchFamily="2" charset="2"/>
              <a:buChar char="ü"/>
            </a:pPr>
            <a:r>
              <a:rPr lang="en-US" altLang="zh-CN" sz="2000" dirty="0">
                <a:solidFill>
                  <a:srgbClr val="002060"/>
                </a:solidFill>
                <a:latin typeface="Calibri" panose="020F0502020204030204" pitchFamily="34" charset="0"/>
                <a:sym typeface="Arial" pitchFamily="34" charset="0"/>
              </a:rPr>
              <a:t>High cell-fusion efficiency to increase the size of </a:t>
            </a:r>
            <a:r>
              <a:rPr lang="en-US" altLang="zh-CN" sz="2000" dirty="0" smtClean="0">
                <a:solidFill>
                  <a:srgbClr val="002060"/>
                </a:solidFill>
                <a:latin typeface="Calibri" panose="020F0502020204030204" pitchFamily="34" charset="0"/>
                <a:sym typeface="Arial" pitchFamily="34" charset="0"/>
              </a:rPr>
              <a:t>library</a:t>
            </a:r>
            <a:endParaRPr lang="zh-CN" altLang="en-US" sz="2000" dirty="0">
              <a:solidFill>
                <a:srgbClr val="002060"/>
              </a:solidFill>
              <a:latin typeface="Calibri" panose="020F0502020204030204" pitchFamily="34" charset="0"/>
              <a:ea typeface="SimHei" pitchFamily="49" charset="-122"/>
              <a:sym typeface="Arial" pitchFamily="34" charset="0"/>
            </a:endParaRPr>
          </a:p>
        </p:txBody>
      </p:sp>
      <p:grpSp>
        <p:nvGrpSpPr>
          <p:cNvPr id="9" name="Group 8"/>
          <p:cNvGrpSpPr/>
          <p:nvPr/>
        </p:nvGrpSpPr>
        <p:grpSpPr>
          <a:xfrm>
            <a:off x="5334770" y="2089991"/>
            <a:ext cx="3726302" cy="2567148"/>
            <a:chOff x="4805846" y="2216991"/>
            <a:chExt cx="3726302" cy="2567148"/>
          </a:xfrm>
        </p:grpSpPr>
        <p:graphicFrame>
          <p:nvGraphicFramePr>
            <p:cNvPr id="10" name="Object 9"/>
            <p:cNvGraphicFramePr>
              <a:graphicFrameLocks noChangeAspect="1"/>
            </p:cNvGraphicFramePr>
            <p:nvPr>
              <p:extLst/>
            </p:nvPr>
          </p:nvGraphicFramePr>
          <p:xfrm>
            <a:off x="5011073" y="2216991"/>
            <a:ext cx="3521075" cy="2244725"/>
          </p:xfrm>
          <a:graphic>
            <a:graphicData uri="http://schemas.openxmlformats.org/presentationml/2006/ole">
              <mc:AlternateContent xmlns:mc="http://schemas.openxmlformats.org/markup-compatibility/2006">
                <mc:Choice xmlns:v="urn:schemas-microsoft-com:vml" Requires="v">
                  <p:oleObj spid="_x0000_s1053" name="Prism 6" r:id="rId4" imgW="3521767" imgH="2244120" progId="Prism6.Document">
                    <p:embed/>
                  </p:oleObj>
                </mc:Choice>
                <mc:Fallback>
                  <p:oleObj name="Prism 6" r:id="rId4" imgW="3521767" imgH="2244120" progId="Prism6.Document">
                    <p:embed/>
                    <p:pic>
                      <p:nvPicPr>
                        <p:cNvPr id="0" name=""/>
                        <p:cNvPicPr/>
                        <p:nvPr/>
                      </p:nvPicPr>
                      <p:blipFill>
                        <a:blip r:embed="rId5"/>
                        <a:stretch>
                          <a:fillRect/>
                        </a:stretch>
                      </p:blipFill>
                      <p:spPr>
                        <a:xfrm>
                          <a:off x="5011073" y="2216991"/>
                          <a:ext cx="3521075" cy="2244725"/>
                        </a:xfrm>
                        <a:prstGeom prst="rect">
                          <a:avLst/>
                        </a:prstGeom>
                      </p:spPr>
                    </p:pic>
                  </p:oleObj>
                </mc:Fallback>
              </mc:AlternateContent>
            </a:graphicData>
          </a:graphic>
        </p:graphicFrame>
        <p:sp>
          <p:nvSpPr>
            <p:cNvPr id="12" name="TextBox 11"/>
            <p:cNvSpPr txBox="1"/>
            <p:nvPr/>
          </p:nvSpPr>
          <p:spPr>
            <a:xfrm>
              <a:off x="5755340" y="4322474"/>
              <a:ext cx="1308847" cy="461665"/>
            </a:xfrm>
            <a:prstGeom prst="rect">
              <a:avLst/>
            </a:prstGeom>
            <a:noFill/>
          </p:spPr>
          <p:txBody>
            <a:bodyPr wrap="square" rtlCol="0">
              <a:spAutoFit/>
            </a:bodyPr>
            <a:lstStyle/>
            <a:p>
              <a:pPr algn="ctr"/>
              <a:r>
                <a:rPr lang="en-US" b="1" dirty="0" smtClean="0">
                  <a:solidFill>
                    <a:schemeClr val="tx2"/>
                  </a:solidFill>
                  <a:latin typeface="Calibri" panose="020F0502020204030204" pitchFamily="34" charset="0"/>
                  <a:cs typeface="Calibri" panose="020F0502020204030204" pitchFamily="34" charset="0"/>
                </a:rPr>
                <a:t>Traditional method</a:t>
              </a:r>
              <a:endParaRPr lang="en-US" b="1" dirty="0">
                <a:solidFill>
                  <a:schemeClr val="tx2"/>
                </a:solidFill>
                <a:latin typeface="Calibri" panose="020F0502020204030204" pitchFamily="34" charset="0"/>
                <a:cs typeface="Calibri" panose="020F0502020204030204" pitchFamily="34" charset="0"/>
              </a:endParaRPr>
            </a:p>
          </p:txBody>
        </p:sp>
        <p:sp>
          <p:nvSpPr>
            <p:cNvPr id="13" name="TextBox 12"/>
            <p:cNvSpPr txBox="1"/>
            <p:nvPr/>
          </p:nvSpPr>
          <p:spPr>
            <a:xfrm>
              <a:off x="7064187" y="4322474"/>
              <a:ext cx="1308847" cy="461665"/>
            </a:xfrm>
            <a:prstGeom prst="rect">
              <a:avLst/>
            </a:prstGeom>
            <a:noFill/>
          </p:spPr>
          <p:txBody>
            <a:bodyPr wrap="square" rtlCol="0">
              <a:spAutoFit/>
            </a:bodyPr>
            <a:lstStyle/>
            <a:p>
              <a:pPr algn="ctr"/>
              <a:r>
                <a:rPr lang="en-US" sz="1200" b="1" baseline="0" dirty="0" smtClean="0">
                  <a:solidFill>
                    <a:schemeClr val="tx2"/>
                  </a:solidFill>
                  <a:latin typeface="Calibri" panose="020F0502020204030204" pitchFamily="34" charset="0"/>
                  <a:cs typeface="Calibri" panose="020F0502020204030204" pitchFamily="34" charset="0"/>
                </a:rPr>
                <a:t>GenScript high efficiency fusion</a:t>
              </a:r>
              <a:endParaRPr lang="en-US" sz="1200" b="1" baseline="0" dirty="0">
                <a:solidFill>
                  <a:schemeClr val="tx2"/>
                </a:solidFill>
                <a:latin typeface="Calibri" panose="020F0502020204030204" pitchFamily="34" charset="0"/>
                <a:cs typeface="Calibri" panose="020F0502020204030204" pitchFamily="34" charset="0"/>
              </a:endParaRPr>
            </a:p>
          </p:txBody>
        </p:sp>
        <p:sp>
          <p:nvSpPr>
            <p:cNvPr id="14" name="TextBox 13"/>
            <p:cNvSpPr txBox="1"/>
            <p:nvPr/>
          </p:nvSpPr>
          <p:spPr>
            <a:xfrm rot="10800000">
              <a:off x="4805846" y="2420470"/>
              <a:ext cx="400110" cy="1848215"/>
            </a:xfrm>
            <a:prstGeom prst="rect">
              <a:avLst/>
            </a:prstGeom>
            <a:noFill/>
          </p:spPr>
          <p:txBody>
            <a:bodyPr vert="eaVert" wrap="square" rtlCol="0">
              <a:spAutoFit/>
            </a:bodyPr>
            <a:lstStyle/>
            <a:p>
              <a:pPr algn="ctr"/>
              <a:r>
                <a:rPr lang="en-US" sz="1400" b="1" baseline="0" dirty="0" smtClean="0">
                  <a:solidFill>
                    <a:schemeClr val="tx2"/>
                  </a:solidFill>
                  <a:latin typeface="Calibri" panose="020F0502020204030204" pitchFamily="34" charset="0"/>
                  <a:cs typeface="Calibri" panose="020F0502020204030204" pitchFamily="34" charset="0"/>
                </a:rPr>
                <a:t>Hybridoma number</a:t>
              </a:r>
              <a:endParaRPr lang="en-US" sz="1400" b="1" baseline="0" dirty="0">
                <a:solidFill>
                  <a:schemeClr val="tx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6589403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Content Placeholder 6"/>
          <p:cNvSpPr>
            <a:spLocks noGrp="1" noChangeArrowheads="1"/>
          </p:cNvSpPr>
          <p:nvPr>
            <p:ph idx="1"/>
          </p:nvPr>
        </p:nvSpPr>
        <p:spPr bwMode="auto">
          <a:xfrm>
            <a:off x="168275" y="946527"/>
            <a:ext cx="8610600" cy="519715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SzPct val="100000"/>
              <a:buFont typeface="Arial" pitchFamily="34" charset="0"/>
              <a:buChar char="•"/>
            </a:pPr>
            <a:r>
              <a:rPr lang="en-US" altLang="zh-CN" sz="2000" u="sng" dirty="0" smtClean="0">
                <a:latin typeface="Calibri" panose="020F0502020204030204" pitchFamily="34" charset="0"/>
                <a:ea typeface="SimHei" pitchFamily="49" charset="-122"/>
              </a:rPr>
              <a:t>Natural epitope-based</a:t>
            </a:r>
          </a:p>
          <a:p>
            <a:pPr lvl="1">
              <a:buFont typeface="Wingdings" pitchFamily="2" charset="2"/>
              <a:buChar char="ü"/>
            </a:pPr>
            <a:r>
              <a:rPr lang="en-US" altLang="zh-CN" sz="2000" u="sng" dirty="0" smtClean="0">
                <a:latin typeface="Calibri" panose="020F0502020204030204" pitchFamily="34" charset="0"/>
                <a:ea typeface="SimHei" pitchFamily="49" charset="-122"/>
              </a:rPr>
              <a:t>Soluble target: </a:t>
            </a:r>
            <a:r>
              <a:rPr lang="en-US" altLang="zh-CN" sz="2000" dirty="0" smtClean="0">
                <a:latin typeface="Calibri" panose="020F0502020204030204" pitchFamily="34" charset="0"/>
                <a:ea typeface="SimHei" pitchFamily="49" charset="-122"/>
              </a:rPr>
              <a:t>ELISA (capture and indirect), TR-FRET</a:t>
            </a:r>
            <a:endParaRPr lang="zh-CN" altLang="en-US" sz="2000" dirty="0" smtClean="0">
              <a:latin typeface="Calibri" panose="020F0502020204030204" pitchFamily="34" charset="0"/>
              <a:ea typeface="SimHei" pitchFamily="49" charset="-122"/>
            </a:endParaRPr>
          </a:p>
          <a:p>
            <a:pPr lvl="1">
              <a:buFont typeface="Wingdings" pitchFamily="2" charset="2"/>
              <a:buChar char="ü"/>
            </a:pPr>
            <a:r>
              <a:rPr lang="en-US" altLang="zh-CN" sz="2000" u="sng" dirty="0" smtClean="0">
                <a:latin typeface="Calibri" panose="020F0502020204030204" pitchFamily="34" charset="0"/>
                <a:ea typeface="SimHei" pitchFamily="49" charset="-122"/>
              </a:rPr>
              <a:t>Membrane target: </a:t>
            </a:r>
            <a:r>
              <a:rPr lang="en-US" altLang="zh-CN" sz="2000" dirty="0" smtClean="0">
                <a:latin typeface="Calibri" panose="020F0502020204030204" pitchFamily="34" charset="0"/>
                <a:ea typeface="SimHei" pitchFamily="49" charset="-122"/>
              </a:rPr>
              <a:t>FACS and FMAT</a:t>
            </a:r>
            <a:endParaRPr lang="zh-CN" altLang="en-US" sz="2000" dirty="0" smtClean="0">
              <a:latin typeface="Calibri" panose="020F0502020204030204" pitchFamily="34" charset="0"/>
              <a:ea typeface="SimHei" pitchFamily="49" charset="-122"/>
            </a:endParaRPr>
          </a:p>
        </p:txBody>
      </p:sp>
      <p:sp>
        <p:nvSpPr>
          <p:cNvPr id="20483" name="标题 19"/>
          <p:cNvSpPr>
            <a:spLocks noGrp="1" noChangeArrowheads="1"/>
          </p:cNvSpPr>
          <p:nvPr>
            <p:ph type="title"/>
          </p:nvPr>
        </p:nvSpPr>
        <p:spPr bwMode="auto">
          <a:xfrm>
            <a:off x="219127" y="222250"/>
            <a:ext cx="6372173" cy="428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indent="-457200" algn="l"/>
            <a:r>
              <a:rPr lang="en-US" altLang="zh-CN" sz="2800" dirty="0" smtClean="0">
                <a:latin typeface="Calibri" panose="020F0502020204030204" pitchFamily="34" charset="0"/>
                <a:ea typeface="宋体" pitchFamily="2" charset="-122"/>
                <a:sym typeface="宋体" pitchFamily="2" charset="-122"/>
              </a:rPr>
              <a:t>High-Throughput Binder Screening </a:t>
            </a:r>
            <a:endParaRPr lang="zh-CN" altLang="en-US" sz="2800" dirty="0" smtClean="0">
              <a:latin typeface="Calibri" panose="020F0502020204030204" pitchFamily="34" charset="0"/>
              <a:ea typeface="SimHei" pitchFamily="49" charset="-122"/>
            </a:endParaRPr>
          </a:p>
        </p:txBody>
      </p:sp>
      <p:pic>
        <p:nvPicPr>
          <p:cNvPr id="20486" name="Picture 2" descr="E:\yanglu\PPT\PPT 图片\capture antibody ELIS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926" y="3625850"/>
            <a:ext cx="1657350" cy="195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7" name="Rectangle 16"/>
          <p:cNvSpPr>
            <a:spLocks noChangeArrowheads="1"/>
          </p:cNvSpPr>
          <p:nvPr/>
        </p:nvSpPr>
        <p:spPr bwMode="auto">
          <a:xfrm>
            <a:off x="69659" y="5576887"/>
            <a:ext cx="2541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lvl="1"/>
            <a:r>
              <a:rPr lang="en-US" altLang="zh-CN" b="1" baseline="0" dirty="0">
                <a:solidFill>
                  <a:srgbClr val="002060"/>
                </a:solidFill>
                <a:latin typeface="Calibri" pitchFamily="34" charset="0"/>
                <a:sym typeface="Calibri" pitchFamily="34" charset="0"/>
              </a:rPr>
              <a:t>NativeSelect</a:t>
            </a:r>
            <a:r>
              <a:rPr lang="en-US" altLang="zh-CN" b="1" baseline="30000" dirty="0">
                <a:solidFill>
                  <a:srgbClr val="002060"/>
                </a:solidFill>
                <a:latin typeface="Calibri" pitchFamily="34" charset="0"/>
                <a:sym typeface="Calibri" pitchFamily="34" charset="0"/>
              </a:rPr>
              <a:t>TM</a:t>
            </a:r>
            <a:r>
              <a:rPr lang="en-US" altLang="zh-CN" b="1" baseline="0" dirty="0">
                <a:solidFill>
                  <a:srgbClr val="002060"/>
                </a:solidFill>
                <a:latin typeface="Calibri" pitchFamily="34" charset="0"/>
                <a:sym typeface="Calibri" pitchFamily="34" charset="0"/>
              </a:rPr>
              <a:t> screening</a:t>
            </a:r>
            <a:endParaRPr lang="zh-CN" altLang="en-US" b="1" baseline="0" dirty="0">
              <a:solidFill>
                <a:srgbClr val="002060"/>
              </a:solidFill>
              <a:latin typeface="Calibri" pitchFamily="34" charset="0"/>
              <a:sym typeface="宋体" pitchFamily="2" charset="-122"/>
            </a:endParaRPr>
          </a:p>
        </p:txBody>
      </p:sp>
      <p:pic>
        <p:nvPicPr>
          <p:cNvPr id="2048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5620" y="2050280"/>
            <a:ext cx="2272030" cy="163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9" name="Rectangle 15"/>
          <p:cNvSpPr>
            <a:spLocks noChangeArrowheads="1"/>
          </p:cNvSpPr>
          <p:nvPr/>
        </p:nvSpPr>
        <p:spPr bwMode="auto">
          <a:xfrm>
            <a:off x="2613445" y="3593022"/>
            <a:ext cx="30616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b="1" baseline="0" dirty="0">
                <a:solidFill>
                  <a:srgbClr val="002060"/>
                </a:solidFill>
                <a:latin typeface="Calibri" pitchFamily="34" charset="0"/>
                <a:ea typeface="SimHei" pitchFamily="49" charset="-122"/>
                <a:sym typeface="Calibri" pitchFamily="34" charset="0"/>
              </a:rPr>
              <a:t>Homogeneous (</a:t>
            </a:r>
            <a:r>
              <a:rPr lang="en-US" altLang="zh-CN" b="1" baseline="0" dirty="0">
                <a:solidFill>
                  <a:srgbClr val="002060"/>
                </a:solidFill>
                <a:latin typeface="Calibri" pitchFamily="34" charset="0"/>
                <a:sym typeface="Calibri" pitchFamily="34" charset="0"/>
              </a:rPr>
              <a:t>HT </a:t>
            </a:r>
            <a:r>
              <a:rPr lang="en-US" altLang="zh-CN" b="1" baseline="0" dirty="0" err="1">
                <a:solidFill>
                  <a:srgbClr val="002060"/>
                </a:solidFill>
                <a:latin typeface="Calibri" pitchFamily="34" charset="0"/>
                <a:sym typeface="Calibri" pitchFamily="34" charset="0"/>
              </a:rPr>
              <a:t>March</a:t>
            </a:r>
            <a:r>
              <a:rPr lang="en-US" altLang="zh-CN" b="1" baseline="30000" dirty="0" err="1">
                <a:solidFill>
                  <a:srgbClr val="002060"/>
                </a:solidFill>
                <a:latin typeface="Calibri" pitchFamily="34" charset="0"/>
                <a:sym typeface="Calibri" pitchFamily="34" charset="0"/>
              </a:rPr>
              <a:t>TM</a:t>
            </a:r>
            <a:r>
              <a:rPr lang="en-US" altLang="zh-CN" b="1" baseline="0" dirty="0">
                <a:solidFill>
                  <a:srgbClr val="002060"/>
                </a:solidFill>
                <a:latin typeface="Calibri" pitchFamily="34" charset="0"/>
                <a:sym typeface="Calibri" pitchFamily="34" charset="0"/>
              </a:rPr>
              <a:t> </a:t>
            </a:r>
            <a:r>
              <a:rPr lang="en-US" altLang="zh-CN" b="1" baseline="0" dirty="0" smtClean="0">
                <a:solidFill>
                  <a:srgbClr val="002060"/>
                </a:solidFill>
                <a:latin typeface="Calibri" pitchFamily="34" charset="0"/>
                <a:ea typeface="SimHei" pitchFamily="49" charset="-122"/>
                <a:sym typeface="Calibri" pitchFamily="34" charset="0"/>
              </a:rPr>
              <a:t>)</a:t>
            </a:r>
            <a:endParaRPr lang="zh-CN" altLang="en-US" b="1" baseline="0" dirty="0">
              <a:solidFill>
                <a:srgbClr val="002060"/>
              </a:solidFill>
              <a:latin typeface="Calibri" pitchFamily="34" charset="0"/>
              <a:ea typeface="SimHei" pitchFamily="49" charset="-122"/>
              <a:sym typeface="Calibri" pitchFamily="34" charset="0"/>
            </a:endParaRPr>
          </a:p>
        </p:txBody>
      </p:sp>
      <p:pic>
        <p:nvPicPr>
          <p:cNvPr id="20490" name="Picture 1" descr="C:\Documents and Settings\sa2.ANT\Desktop\Becton%20Dickinson.jpg"/>
          <p:cNvPicPr>
            <a:picLocks noChangeAspect="1" noChangeArrowheads="1"/>
          </p:cNvPicPr>
          <p:nvPr/>
        </p:nvPicPr>
        <p:blipFill>
          <a:blip r:embed="rId5" cstate="print">
            <a:extLst>
              <a:ext uri="{28A0092B-C50C-407E-A947-70E740481C1C}">
                <a14:useLocalDpi xmlns:a14="http://schemas.microsoft.com/office/drawing/2010/main" val="0"/>
              </a:ext>
            </a:extLst>
          </a:blip>
          <a:srcRect l="12285" t="17319" r="15895" b="7080"/>
          <a:stretch>
            <a:fillRect/>
          </a:stretch>
        </p:blipFill>
        <p:spPr bwMode="auto">
          <a:xfrm>
            <a:off x="6632628" y="1163638"/>
            <a:ext cx="2087562"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1" name="TextBox 18"/>
          <p:cNvSpPr>
            <a:spLocks noChangeArrowheads="1"/>
          </p:cNvSpPr>
          <p:nvPr/>
        </p:nvSpPr>
        <p:spPr bwMode="auto">
          <a:xfrm>
            <a:off x="6465888" y="2898775"/>
            <a:ext cx="2305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b="1" baseline="0" dirty="0" smtClean="0">
                <a:solidFill>
                  <a:srgbClr val="002060"/>
                </a:solidFill>
                <a:latin typeface="Calibri" panose="020F0502020204030204" pitchFamily="34" charset="0"/>
                <a:cs typeface="Calibri" panose="020F0502020204030204" pitchFamily="34" charset="0"/>
                <a:sym typeface="Calibri" pitchFamily="34" charset="0"/>
              </a:rPr>
              <a:t>BD </a:t>
            </a:r>
            <a:r>
              <a:rPr lang="en-US" altLang="zh-CN" b="1" baseline="0" dirty="0" err="1" smtClean="0">
                <a:solidFill>
                  <a:srgbClr val="002060"/>
                </a:solidFill>
                <a:latin typeface="Calibri" panose="020F0502020204030204" pitchFamily="34" charset="0"/>
                <a:cs typeface="Calibri" panose="020F0502020204030204" pitchFamily="34" charset="0"/>
                <a:sym typeface="Calibri" pitchFamily="34" charset="0"/>
              </a:rPr>
              <a:t>FACSCalibur</a:t>
            </a:r>
            <a:r>
              <a:rPr lang="en-US" altLang="zh-CN" b="1" baseline="0" dirty="0" smtClean="0">
                <a:solidFill>
                  <a:srgbClr val="002060"/>
                </a:solidFill>
                <a:latin typeface="Calibri" panose="020F0502020204030204" pitchFamily="34" charset="0"/>
                <a:cs typeface="Calibri" panose="020F0502020204030204" pitchFamily="34" charset="0"/>
                <a:sym typeface="Calibri" pitchFamily="34" charset="0"/>
              </a:rPr>
              <a:t> </a:t>
            </a:r>
            <a:r>
              <a:rPr lang="en-US" altLang="zh-CN" b="1" baseline="0" dirty="0">
                <a:solidFill>
                  <a:srgbClr val="002060"/>
                </a:solidFill>
                <a:latin typeface="Calibri" panose="020F0502020204030204" pitchFamily="34" charset="0"/>
                <a:cs typeface="Calibri" panose="020F0502020204030204" pitchFamily="34" charset="0"/>
                <a:sym typeface="Calibri" pitchFamily="34" charset="0"/>
              </a:rPr>
              <a:t>with HTS loader</a:t>
            </a:r>
          </a:p>
        </p:txBody>
      </p:sp>
      <p:sp>
        <p:nvSpPr>
          <p:cNvPr id="20495" name="TextBox 37"/>
          <p:cNvSpPr>
            <a:spLocks noChangeArrowheads="1"/>
          </p:cNvSpPr>
          <p:nvPr/>
        </p:nvSpPr>
        <p:spPr bwMode="auto">
          <a:xfrm>
            <a:off x="6067425" y="5559435"/>
            <a:ext cx="2959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lvl="1" eaLnBrk="1" hangingPunct="1"/>
            <a:r>
              <a:rPr lang="en-US" altLang="zh-CN" b="1" baseline="0" dirty="0">
                <a:solidFill>
                  <a:srgbClr val="002060"/>
                </a:solidFill>
                <a:latin typeface="Calibri" pitchFamily="34" charset="0"/>
                <a:sym typeface="Calibri" pitchFamily="34" charset="0"/>
              </a:rPr>
              <a:t>HTS </a:t>
            </a:r>
            <a:r>
              <a:rPr lang="en-US" altLang="zh-CN" b="1" baseline="0" dirty="0" err="1">
                <a:solidFill>
                  <a:srgbClr val="002060"/>
                </a:solidFill>
                <a:latin typeface="Calibri" pitchFamily="34" charset="0"/>
                <a:sym typeface="Calibri" pitchFamily="34" charset="0"/>
              </a:rPr>
              <a:t>iQue</a:t>
            </a:r>
            <a:r>
              <a:rPr lang="en-US" altLang="zh-CN" b="1" baseline="0" dirty="0">
                <a:solidFill>
                  <a:srgbClr val="002060"/>
                </a:solidFill>
                <a:latin typeface="Calibri" pitchFamily="34" charset="0"/>
                <a:sym typeface="Calibri" pitchFamily="34" charset="0"/>
              </a:rPr>
              <a:t>™ Screening System</a:t>
            </a:r>
            <a:endParaRPr lang="zh-CN" altLang="en-US" b="1" baseline="0" dirty="0">
              <a:solidFill>
                <a:srgbClr val="002060"/>
              </a:solidFill>
              <a:latin typeface="Calibri" pitchFamily="34" charset="0"/>
              <a:sym typeface="Calibri" pitchFamily="34" charset="0"/>
            </a:endParaRPr>
          </a:p>
          <a:p>
            <a:pPr marL="0" lvl="1">
              <a:buSzPct val="80000"/>
              <a:buFont typeface="Arial" pitchFamily="34" charset="0"/>
              <a:buChar char="•"/>
            </a:pPr>
            <a:endParaRPr lang="zh-CN" altLang="en-US" dirty="0">
              <a:solidFill>
                <a:srgbClr val="002060"/>
              </a:solidFill>
            </a:endParaRPr>
          </a:p>
        </p:txBody>
      </p:sp>
      <p:pic>
        <p:nvPicPr>
          <p:cNvPr id="20496" name="Picture 17"/>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88025" y="3616017"/>
            <a:ext cx="3127375"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Slide Number Placeholder 2"/>
          <p:cNvSpPr>
            <a:spLocks noGrp="1"/>
          </p:cNvSpPr>
          <p:nvPr>
            <p:ph type="sldNum" sz="quarter" idx="4294967295"/>
          </p:nvPr>
        </p:nvSpPr>
        <p:spPr>
          <a:xfrm>
            <a:off x="8408988" y="6372860"/>
            <a:ext cx="369887" cy="2746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aseline="-25000">
                <a:solidFill>
                  <a:schemeClr val="tx1"/>
                </a:solidFill>
                <a:latin typeface="Arial" pitchFamily="34" charset="0"/>
                <a:ea typeface="宋体" pitchFamily="2" charset="-122"/>
              </a:defRPr>
            </a:lvl1pPr>
            <a:lvl2pPr marL="742950" indent="-285750">
              <a:defRPr baseline="-25000">
                <a:solidFill>
                  <a:schemeClr val="tx1"/>
                </a:solidFill>
                <a:latin typeface="Arial" pitchFamily="34" charset="0"/>
                <a:ea typeface="宋体" pitchFamily="2" charset="-122"/>
              </a:defRPr>
            </a:lvl2pPr>
            <a:lvl3pPr marL="1143000" indent="-228600">
              <a:defRPr baseline="-25000">
                <a:solidFill>
                  <a:schemeClr val="tx1"/>
                </a:solidFill>
                <a:latin typeface="Arial" pitchFamily="34" charset="0"/>
                <a:ea typeface="宋体" pitchFamily="2" charset="-122"/>
              </a:defRPr>
            </a:lvl3pPr>
            <a:lvl4pPr marL="1600200" indent="-228600">
              <a:defRPr baseline="-25000">
                <a:solidFill>
                  <a:schemeClr val="tx1"/>
                </a:solidFill>
                <a:latin typeface="Arial" pitchFamily="34" charset="0"/>
                <a:ea typeface="宋体" pitchFamily="2" charset="-122"/>
              </a:defRPr>
            </a:lvl4pPr>
            <a:lvl5pPr marL="2057400" indent="-228600">
              <a:defRPr baseline="-250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baseline="-25000">
                <a:solidFill>
                  <a:schemeClr val="tx1"/>
                </a:solidFill>
                <a:latin typeface="Arial" pitchFamily="34" charset="0"/>
                <a:ea typeface="宋体" pitchFamily="2" charset="-122"/>
              </a:defRPr>
            </a:lvl9pPr>
          </a:lstStyle>
          <a:p>
            <a:fld id="{5F1E8D95-88BF-4819-8FA3-2051B64A5EA8}" type="slidenum">
              <a:rPr lang="zh-CN" altLang="zh-CN">
                <a:solidFill>
                  <a:srgbClr val="3B3B3B"/>
                </a:solidFill>
                <a:latin typeface="Arial Black" pitchFamily="34" charset="0"/>
              </a:rPr>
              <a:pPr/>
              <a:t>12</a:t>
            </a:fld>
            <a:endParaRPr lang="en-US" altLang="zh-CN" dirty="0">
              <a:solidFill>
                <a:srgbClr val="3B3B3B"/>
              </a:solidFill>
              <a:latin typeface="Arial Black" pitchFamily="34" charset="0"/>
              <a:cs typeface="Tahoma" pitchFamily="34" charset="0"/>
            </a:endParaRPr>
          </a:p>
        </p:txBody>
      </p:sp>
      <p:pic>
        <p:nvPicPr>
          <p:cNvPr id="18" name="Picture 17"/>
          <p:cNvPicPr/>
          <p:nvPr/>
        </p:nvPicPr>
        <p:blipFill>
          <a:blip r:embed="rId7" cstate="print"/>
          <a:srcRect l="48399" t="47977" r="26318" b="35785"/>
          <a:stretch>
            <a:fillRect/>
          </a:stretch>
        </p:blipFill>
        <p:spPr bwMode="auto">
          <a:xfrm>
            <a:off x="438150" y="2311399"/>
            <a:ext cx="1971675" cy="1038225"/>
          </a:xfrm>
          <a:prstGeom prst="rect">
            <a:avLst/>
          </a:prstGeom>
          <a:noFill/>
          <a:ln w="9525">
            <a:noFill/>
            <a:miter lim="800000"/>
            <a:headEnd/>
            <a:tailEnd/>
          </a:ln>
        </p:spPr>
      </p:pic>
      <p:grpSp>
        <p:nvGrpSpPr>
          <p:cNvPr id="19" name="Group 18"/>
          <p:cNvGrpSpPr/>
          <p:nvPr/>
        </p:nvGrpSpPr>
        <p:grpSpPr>
          <a:xfrm>
            <a:off x="2663225" y="3986680"/>
            <a:ext cx="3124800" cy="2103120"/>
            <a:chOff x="2667753" y="5013983"/>
            <a:chExt cx="3124800" cy="2103120"/>
          </a:xfrm>
        </p:grpSpPr>
        <p:pic>
          <p:nvPicPr>
            <p:cNvPr id="20" name="Picture 19"/>
            <p:cNvPicPr>
              <a:picLocks noChangeAspect="1"/>
            </p:cNvPicPr>
            <p:nvPr/>
          </p:nvPicPr>
          <p:blipFill>
            <a:blip r:embed="rId8"/>
            <a:stretch>
              <a:fillRect/>
            </a:stretch>
          </p:blipFill>
          <p:spPr>
            <a:xfrm>
              <a:off x="2667753" y="5013983"/>
              <a:ext cx="3124800" cy="2103120"/>
            </a:xfrm>
            <a:prstGeom prst="rect">
              <a:avLst/>
            </a:prstGeom>
          </p:spPr>
        </p:pic>
        <p:sp>
          <p:nvSpPr>
            <p:cNvPr id="21" name="Rectangle 20"/>
            <p:cNvSpPr/>
            <p:nvPr/>
          </p:nvSpPr>
          <p:spPr bwMode="auto">
            <a:xfrm>
              <a:off x="2687004" y="5173920"/>
              <a:ext cx="3079248" cy="22138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kern="1200" baseline="-25000">
                  <a:solidFill>
                    <a:schemeClr val="tx1"/>
                  </a:solidFill>
                  <a:latin typeface="Arial" charset="0"/>
                  <a:ea typeface="宋体" charset="-122"/>
                  <a:cs typeface="+mn-cs"/>
                </a:defRPr>
              </a:lvl1pPr>
              <a:lvl2pPr marL="457200" algn="l" rtl="0" fontAlgn="base">
                <a:spcBef>
                  <a:spcPct val="0"/>
                </a:spcBef>
                <a:spcAft>
                  <a:spcPct val="0"/>
                </a:spcAft>
                <a:defRPr kern="1200" baseline="-25000">
                  <a:solidFill>
                    <a:schemeClr val="tx1"/>
                  </a:solidFill>
                  <a:latin typeface="Arial" charset="0"/>
                  <a:ea typeface="宋体" charset="-122"/>
                  <a:cs typeface="+mn-cs"/>
                </a:defRPr>
              </a:lvl2pPr>
              <a:lvl3pPr marL="914400" algn="l" rtl="0" fontAlgn="base">
                <a:spcBef>
                  <a:spcPct val="0"/>
                </a:spcBef>
                <a:spcAft>
                  <a:spcPct val="0"/>
                </a:spcAft>
                <a:defRPr kern="1200" baseline="-25000">
                  <a:solidFill>
                    <a:schemeClr val="tx1"/>
                  </a:solidFill>
                  <a:latin typeface="Arial" charset="0"/>
                  <a:ea typeface="宋体" charset="-122"/>
                  <a:cs typeface="+mn-cs"/>
                </a:defRPr>
              </a:lvl3pPr>
              <a:lvl4pPr marL="1371600" algn="l" rtl="0" fontAlgn="base">
                <a:spcBef>
                  <a:spcPct val="0"/>
                </a:spcBef>
                <a:spcAft>
                  <a:spcPct val="0"/>
                </a:spcAft>
                <a:defRPr kern="1200" baseline="-25000">
                  <a:solidFill>
                    <a:schemeClr val="tx1"/>
                  </a:solidFill>
                  <a:latin typeface="Arial" charset="0"/>
                  <a:ea typeface="宋体" charset="-122"/>
                  <a:cs typeface="+mn-cs"/>
                </a:defRPr>
              </a:lvl4pPr>
              <a:lvl5pPr marL="1828800" algn="l" rtl="0" fontAlgn="base">
                <a:spcBef>
                  <a:spcPct val="0"/>
                </a:spcBef>
                <a:spcAft>
                  <a:spcPct val="0"/>
                </a:spcAft>
                <a:defRPr kern="1200" baseline="-25000">
                  <a:solidFill>
                    <a:schemeClr val="tx1"/>
                  </a:solidFill>
                  <a:latin typeface="Arial" charset="0"/>
                  <a:ea typeface="宋体" charset="-122"/>
                  <a:cs typeface="+mn-cs"/>
                </a:defRPr>
              </a:lvl5pPr>
              <a:lvl6pPr marL="2286000" algn="l" defTabSz="914400" rtl="0" eaLnBrk="1" latinLnBrk="0" hangingPunct="1">
                <a:defRPr kern="1200" baseline="-25000">
                  <a:solidFill>
                    <a:schemeClr val="tx1"/>
                  </a:solidFill>
                  <a:latin typeface="Arial" charset="0"/>
                  <a:ea typeface="宋体" charset="-122"/>
                  <a:cs typeface="+mn-cs"/>
                </a:defRPr>
              </a:lvl6pPr>
              <a:lvl7pPr marL="2743200" algn="l" defTabSz="914400" rtl="0" eaLnBrk="1" latinLnBrk="0" hangingPunct="1">
                <a:defRPr kern="1200" baseline="-25000">
                  <a:solidFill>
                    <a:schemeClr val="tx1"/>
                  </a:solidFill>
                  <a:latin typeface="Arial" charset="0"/>
                  <a:ea typeface="宋体" charset="-122"/>
                  <a:cs typeface="+mn-cs"/>
                </a:defRPr>
              </a:lvl7pPr>
              <a:lvl8pPr marL="3200400" algn="l" defTabSz="914400" rtl="0" eaLnBrk="1" latinLnBrk="0" hangingPunct="1">
                <a:defRPr kern="1200" baseline="-25000">
                  <a:solidFill>
                    <a:schemeClr val="tx1"/>
                  </a:solidFill>
                  <a:latin typeface="Arial" charset="0"/>
                  <a:ea typeface="宋体" charset="-122"/>
                  <a:cs typeface="+mn-cs"/>
                </a:defRPr>
              </a:lvl8pPr>
              <a:lvl9pPr marL="3657600" algn="l" defTabSz="914400" rtl="0" eaLnBrk="1" latinLnBrk="0" hangingPunct="1">
                <a:defRPr kern="1200" baseline="-25000">
                  <a:solidFill>
                    <a:schemeClr val="tx1"/>
                  </a:solidFill>
                  <a:latin typeface="Arial" charset="0"/>
                  <a:ea typeface="宋体" charset="-122"/>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25000" smtClean="0">
                <a:ln>
                  <a:noFill/>
                </a:ln>
                <a:solidFill>
                  <a:schemeClr val="tx1"/>
                </a:solidFill>
                <a:effectLst/>
                <a:latin typeface="Arial" charset="0"/>
              </a:endParaRPr>
            </a:p>
          </p:txBody>
        </p:sp>
      </p:grpSp>
    </p:spTree>
    <p:extLst>
      <p:ext uri="{BB962C8B-B14F-4D97-AF65-F5344CB8AC3E}">
        <p14:creationId xmlns:p14="http://schemas.microsoft.com/office/powerpoint/2010/main" val="22107963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sz="3200" dirty="0" smtClean="0">
                <a:latin typeface="Calibri" panose="020F0502020204030204" pitchFamily="34" charset="0"/>
                <a:sym typeface="宋体" pitchFamily="2" charset="-122"/>
              </a:rPr>
              <a:t>Lead </a:t>
            </a:r>
            <a:r>
              <a:rPr lang="en-US" altLang="zh-CN" sz="3200" dirty="0">
                <a:latin typeface="Calibri" panose="020F0502020204030204" pitchFamily="34" charset="0"/>
                <a:sym typeface="宋体" pitchFamily="2" charset="-122"/>
              </a:rPr>
              <a:t>Characterization</a:t>
            </a:r>
            <a:endParaRPr lang="en-US" sz="3200" dirty="0">
              <a:latin typeface="Calibri" panose="020F0502020204030204" pitchFamily="34" charset="0"/>
            </a:endParaRPr>
          </a:p>
        </p:txBody>
      </p:sp>
      <p:sp>
        <p:nvSpPr>
          <p:cNvPr id="4" name="Slide Number Placeholder 3"/>
          <p:cNvSpPr>
            <a:spLocks noGrp="1"/>
          </p:cNvSpPr>
          <p:nvPr>
            <p:ph type="sldNum" sz="quarter" idx="4294967295"/>
          </p:nvPr>
        </p:nvSpPr>
        <p:spPr>
          <a:xfrm>
            <a:off x="8532148" y="6489700"/>
            <a:ext cx="364202" cy="256480"/>
          </a:xfrm>
          <a:prstGeom prst="rect">
            <a:avLst/>
          </a:prstGeom>
        </p:spPr>
        <p:txBody>
          <a:bodyPr/>
          <a:lstStyle/>
          <a:p>
            <a:pPr>
              <a:defRPr/>
            </a:pPr>
            <a:fld id="{B2DF5293-E627-4DC1-90CE-8C116FF0BC6C}" type="slidenum">
              <a:rPr lang="x-none" altLang="zh-CN" smtClean="0"/>
              <a:pPr>
                <a:defRPr/>
              </a:pPr>
              <a:t>13</a:t>
            </a:fld>
            <a:endParaRPr lang="en-US" altLang="zh-CN" dirty="0">
              <a:cs typeface="Tahoma" pitchFamily="34" charset="0"/>
            </a:endParaRPr>
          </a:p>
        </p:txBody>
      </p:sp>
      <p:sp>
        <p:nvSpPr>
          <p:cNvPr id="5" name="Content Placeholder 1"/>
          <p:cNvSpPr>
            <a:spLocks noGrp="1"/>
          </p:cNvSpPr>
          <p:nvPr>
            <p:ph idx="1"/>
          </p:nvPr>
        </p:nvSpPr>
        <p:spPr>
          <a:xfrm>
            <a:off x="361948" y="1085088"/>
            <a:ext cx="8404099" cy="5231384"/>
          </a:xfrm>
        </p:spPr>
        <p:txBody>
          <a:bodyPr/>
          <a:lstStyle/>
          <a:p>
            <a:pPr algn="just">
              <a:lnSpc>
                <a:spcPts val="2800"/>
              </a:lnSpc>
              <a:buFont typeface="Wingdings" panose="05000000000000000000" pitchFamily="2" charset="2"/>
              <a:buChar char="Ø"/>
            </a:pPr>
            <a:r>
              <a:rPr lang="en-US" altLang="zh-CN" sz="2000" dirty="0">
                <a:ea typeface="SimHei" pitchFamily="49" charset="-122"/>
                <a:cs typeface="Arial" charset="0"/>
                <a:sym typeface="Calibri" pitchFamily="34" charset="0"/>
              </a:rPr>
              <a:t>Therapeutic antibody discovery aims to identify highly specific functional clones as the leads for downstream antibody drug development, and therefore multiple antibody characterizations are needed.</a:t>
            </a:r>
          </a:p>
          <a:p>
            <a:pPr algn="just">
              <a:lnSpc>
                <a:spcPct val="150000"/>
              </a:lnSpc>
              <a:spcBef>
                <a:spcPts val="1200"/>
              </a:spcBef>
              <a:buFont typeface="Wingdings" panose="05000000000000000000" pitchFamily="2" charset="2"/>
              <a:buChar char="Ø"/>
            </a:pPr>
            <a:r>
              <a:rPr lang="en-US" altLang="zh-CN" sz="2000" b="1" u="sng" dirty="0">
                <a:ea typeface="SimHei" pitchFamily="49" charset="-122"/>
                <a:cs typeface="Arial" charset="0"/>
                <a:sym typeface="Calibri" pitchFamily="34" charset="0"/>
              </a:rPr>
              <a:t>A pack of tools:</a:t>
            </a:r>
          </a:p>
          <a:p>
            <a:pPr marL="457200" indent="-457200" algn="just">
              <a:lnSpc>
                <a:spcPts val="3000"/>
              </a:lnSpc>
              <a:spcBef>
                <a:spcPts val="0"/>
              </a:spcBef>
              <a:buFont typeface="Arial" pitchFamily="34" charset="0"/>
              <a:buChar char="•"/>
            </a:pPr>
            <a:r>
              <a:rPr lang="en-US" altLang="zh-CN" sz="2000" dirty="0">
                <a:ea typeface="SimHei" pitchFamily="49" charset="-122"/>
                <a:cs typeface="Arial" charset="0"/>
                <a:sym typeface="Calibri" pitchFamily="34" charset="0"/>
              </a:rPr>
              <a:t>ELISA, WB, DOT, IP, FACS</a:t>
            </a:r>
          </a:p>
          <a:p>
            <a:pPr marL="457200" indent="-457200" algn="just">
              <a:lnSpc>
                <a:spcPts val="3000"/>
              </a:lnSpc>
              <a:spcBef>
                <a:spcPts val="0"/>
              </a:spcBef>
              <a:buFont typeface="Arial" pitchFamily="34" charset="0"/>
              <a:buChar char="•"/>
            </a:pPr>
            <a:r>
              <a:rPr lang="en-US" altLang="zh-CN" sz="2000" dirty="0">
                <a:ea typeface="SimHei" pitchFamily="49" charset="-122"/>
                <a:cs typeface="Arial" charset="0"/>
                <a:sym typeface="Calibri" pitchFamily="34" charset="0"/>
              </a:rPr>
              <a:t>Binding activity (EC50)</a:t>
            </a:r>
          </a:p>
          <a:p>
            <a:pPr marL="457200" indent="-457200" algn="just">
              <a:lnSpc>
                <a:spcPts val="3000"/>
              </a:lnSpc>
              <a:spcBef>
                <a:spcPts val="0"/>
              </a:spcBef>
              <a:buFont typeface="Arial" pitchFamily="34" charset="0"/>
              <a:buChar char="•"/>
            </a:pPr>
            <a:r>
              <a:rPr lang="en-US" altLang="zh-CN" sz="2000" dirty="0">
                <a:ea typeface="SimHei" pitchFamily="49" charset="-122"/>
                <a:cs typeface="Arial" charset="0"/>
                <a:sym typeface="Calibri" pitchFamily="34" charset="0"/>
              </a:rPr>
              <a:t>Ligand blocking activity (IC50) </a:t>
            </a:r>
          </a:p>
          <a:p>
            <a:pPr marL="457200" indent="-457200" algn="just">
              <a:lnSpc>
                <a:spcPts val="3000"/>
              </a:lnSpc>
              <a:spcBef>
                <a:spcPts val="0"/>
              </a:spcBef>
              <a:buFont typeface="Arial" pitchFamily="34" charset="0"/>
              <a:buChar char="•"/>
            </a:pPr>
            <a:r>
              <a:rPr lang="en-US" altLang="zh-CN" sz="2000" dirty="0">
                <a:ea typeface="SimHei" pitchFamily="49" charset="-122"/>
                <a:cs typeface="Arial" charset="0"/>
                <a:sym typeface="Calibri" pitchFamily="34" charset="0"/>
              </a:rPr>
              <a:t>Species cross-reactivity and family member specificity</a:t>
            </a:r>
          </a:p>
          <a:p>
            <a:pPr marL="457200" indent="-457200" algn="just">
              <a:lnSpc>
                <a:spcPts val="3000"/>
              </a:lnSpc>
              <a:spcBef>
                <a:spcPts val="0"/>
              </a:spcBef>
              <a:buFont typeface="Arial" pitchFamily="34" charset="0"/>
              <a:buChar char="•"/>
            </a:pPr>
            <a:r>
              <a:rPr lang="en-US" altLang="zh-CN" sz="2000" dirty="0">
                <a:ea typeface="SimHei" pitchFamily="49" charset="-122"/>
                <a:cs typeface="Arial" charset="0"/>
                <a:sym typeface="Calibri" pitchFamily="34" charset="0"/>
              </a:rPr>
              <a:t>Epitope binning (ELISA  or SPR based)</a:t>
            </a:r>
            <a:endParaRPr lang="zh-CN" altLang="en-US" sz="2000" dirty="0">
              <a:ea typeface="SimHei" pitchFamily="49" charset="-122"/>
              <a:cs typeface="Arial" charset="0"/>
              <a:sym typeface="Calibri" pitchFamily="34" charset="0"/>
            </a:endParaRPr>
          </a:p>
          <a:p>
            <a:pPr marL="457200" indent="-457200" algn="just">
              <a:lnSpc>
                <a:spcPts val="3000"/>
              </a:lnSpc>
              <a:spcBef>
                <a:spcPts val="0"/>
              </a:spcBef>
              <a:buFont typeface="Arial" pitchFamily="34" charset="0"/>
              <a:buChar char="•"/>
            </a:pPr>
            <a:r>
              <a:rPr lang="en-US" altLang="zh-CN" sz="2000" dirty="0">
                <a:ea typeface="SimHei" pitchFamily="49" charset="-122"/>
                <a:cs typeface="Arial" charset="0"/>
                <a:sym typeface="Calibri" pitchFamily="34" charset="0"/>
              </a:rPr>
              <a:t>Affinity measurement (</a:t>
            </a:r>
            <a:r>
              <a:rPr lang="en-US" altLang="zh-CN" sz="2000" dirty="0" err="1">
                <a:ea typeface="SimHei" pitchFamily="49" charset="-122"/>
                <a:cs typeface="Arial" charset="0"/>
                <a:sym typeface="Calibri" pitchFamily="34" charset="0"/>
              </a:rPr>
              <a:t>Kd</a:t>
            </a:r>
            <a:r>
              <a:rPr lang="en-US" altLang="zh-CN" sz="2000" dirty="0">
                <a:ea typeface="SimHei" pitchFamily="49" charset="-122"/>
                <a:cs typeface="Arial" charset="0"/>
                <a:sym typeface="Calibri" pitchFamily="34" charset="0"/>
              </a:rPr>
              <a:t> by Biacore T200)</a:t>
            </a:r>
            <a:endParaRPr lang="zh-CN" altLang="en-US" sz="2000" dirty="0">
              <a:ea typeface="SimHei" pitchFamily="49" charset="-122"/>
              <a:cs typeface="Arial" charset="0"/>
              <a:sym typeface="Calibri" pitchFamily="34" charset="0"/>
            </a:endParaRPr>
          </a:p>
          <a:p>
            <a:pPr marL="457200" indent="-457200" algn="just">
              <a:lnSpc>
                <a:spcPts val="3000"/>
              </a:lnSpc>
              <a:spcBef>
                <a:spcPts val="0"/>
              </a:spcBef>
              <a:buFont typeface="Arial" pitchFamily="34" charset="0"/>
              <a:buChar char="•"/>
            </a:pPr>
            <a:r>
              <a:rPr lang="en-US" altLang="zh-CN" sz="2000" dirty="0">
                <a:ea typeface="SimHei" pitchFamily="49" charset="-122"/>
                <a:cs typeface="Arial" charset="0"/>
                <a:sym typeface="Calibri" pitchFamily="34" charset="0"/>
              </a:rPr>
              <a:t>Cell-based functional assays (EC50 or IC50)</a:t>
            </a:r>
          </a:p>
          <a:p>
            <a:pPr marL="457200" indent="-457200" algn="just">
              <a:lnSpc>
                <a:spcPts val="3000"/>
              </a:lnSpc>
              <a:spcBef>
                <a:spcPts val="0"/>
              </a:spcBef>
              <a:buFont typeface="Arial" pitchFamily="34" charset="0"/>
              <a:buChar char="•"/>
            </a:pPr>
            <a:r>
              <a:rPr lang="en-US" altLang="zh-CN" sz="2000" dirty="0">
                <a:ea typeface="SimHei" pitchFamily="49" charset="-122"/>
                <a:cs typeface="Arial" charset="0"/>
                <a:sym typeface="Calibri" pitchFamily="34" charset="0"/>
              </a:rPr>
              <a:t>Antibody sequencing</a:t>
            </a:r>
          </a:p>
          <a:p>
            <a:endParaRPr lang="en-US" sz="2000" dirty="0">
              <a:latin typeface="Calibri" panose="020F0502020204030204" pitchFamily="34" charset="0"/>
            </a:endParaRPr>
          </a:p>
        </p:txBody>
      </p:sp>
    </p:spTree>
    <p:extLst>
      <p:ext uri="{BB962C8B-B14F-4D97-AF65-F5344CB8AC3E}">
        <p14:creationId xmlns:p14="http://schemas.microsoft.com/office/powerpoint/2010/main" val="22968665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000" y="222250"/>
            <a:ext cx="8434316" cy="615950"/>
          </a:xfrm>
        </p:spPr>
        <p:txBody>
          <a:bodyPr/>
          <a:lstStyle/>
          <a:p>
            <a:r>
              <a:rPr lang="en-US" altLang="zh-CN" sz="2200" dirty="0" smtClean="0">
                <a:latin typeface="Calibri" panose="020F0502020204030204" pitchFamily="34" charset="0"/>
              </a:rPr>
              <a:t>Case Study: Anti-Immune Checkpoint Lead Identification</a:t>
            </a:r>
            <a:endParaRPr lang="en-US" sz="2200" dirty="0">
              <a:latin typeface="Calibri" panose="020F0502020204030204" pitchFamily="34" charset="0"/>
            </a:endParaRPr>
          </a:p>
        </p:txBody>
      </p:sp>
      <p:sp>
        <p:nvSpPr>
          <p:cNvPr id="4" name="Slide Number Placeholder 3"/>
          <p:cNvSpPr>
            <a:spLocks noGrp="1"/>
          </p:cNvSpPr>
          <p:nvPr>
            <p:ph type="sldNum" sz="quarter" idx="4294967295"/>
          </p:nvPr>
        </p:nvSpPr>
        <p:spPr>
          <a:xfrm>
            <a:off x="8532148" y="6489700"/>
            <a:ext cx="364202" cy="256480"/>
          </a:xfrm>
          <a:prstGeom prst="rect">
            <a:avLst/>
          </a:prstGeom>
        </p:spPr>
        <p:txBody>
          <a:bodyPr/>
          <a:lstStyle/>
          <a:p>
            <a:pPr>
              <a:defRPr/>
            </a:pPr>
            <a:fld id="{B2DF5293-E627-4DC1-90CE-8C116FF0BC6C}" type="slidenum">
              <a:rPr lang="x-none" altLang="zh-CN" smtClean="0"/>
              <a:pPr>
                <a:defRPr/>
              </a:pPr>
              <a:t>14</a:t>
            </a:fld>
            <a:endParaRPr lang="en-US" altLang="zh-CN" dirty="0">
              <a:cs typeface="Tahoma" pitchFamily="34" charset="0"/>
            </a:endParaRPr>
          </a:p>
        </p:txBody>
      </p:sp>
      <p:pic>
        <p:nvPicPr>
          <p:cNvPr id="6" name="Picture 5"/>
          <p:cNvPicPr>
            <a:picLocks noChangeAspect="1"/>
          </p:cNvPicPr>
          <p:nvPr/>
        </p:nvPicPr>
        <p:blipFill>
          <a:blip r:embed="rId3"/>
          <a:stretch>
            <a:fillRect/>
          </a:stretch>
        </p:blipFill>
        <p:spPr>
          <a:xfrm>
            <a:off x="581678" y="983838"/>
            <a:ext cx="7944785" cy="5212080"/>
          </a:xfrm>
          <a:prstGeom prst="rect">
            <a:avLst/>
          </a:prstGeom>
        </p:spPr>
      </p:pic>
      <p:sp>
        <p:nvSpPr>
          <p:cNvPr id="7" name="Rectangle 6"/>
          <p:cNvSpPr/>
          <p:nvPr/>
        </p:nvSpPr>
        <p:spPr>
          <a:xfrm>
            <a:off x="127000" y="2843572"/>
            <a:ext cx="2327563" cy="830997"/>
          </a:xfrm>
          <a:prstGeom prst="rect">
            <a:avLst/>
          </a:prstGeom>
        </p:spPr>
        <p:txBody>
          <a:bodyPr wrap="square">
            <a:spAutoFit/>
          </a:bodyPr>
          <a:lstStyle/>
          <a:p>
            <a:r>
              <a:rPr lang="en-US" altLang="zh-CN" sz="1600" i="1" kern="0" baseline="0" dirty="0" smtClean="0">
                <a:solidFill>
                  <a:srgbClr val="FF0000"/>
                </a:solidFill>
                <a:latin typeface="Calibri" pitchFamily="34" charset="0"/>
                <a:ea typeface="仿宋"/>
                <a:cs typeface="Arial" pitchFamily="34" charset="0"/>
              </a:rPr>
              <a:t>Note: the marketed drug was used as positive control</a:t>
            </a:r>
            <a:endParaRPr lang="en-US" sz="1600" i="1" dirty="0">
              <a:solidFill>
                <a:srgbClr val="FF0000"/>
              </a:solidFill>
            </a:endParaRPr>
          </a:p>
        </p:txBody>
      </p:sp>
    </p:spTree>
    <p:extLst>
      <p:ext uri="{BB962C8B-B14F-4D97-AF65-F5344CB8AC3E}">
        <p14:creationId xmlns:p14="http://schemas.microsoft.com/office/powerpoint/2010/main" val="40224644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526463" y="6378575"/>
            <a:ext cx="369887" cy="274638"/>
          </a:xfrm>
          <a:prstGeom prst="rect">
            <a:avLst/>
          </a:prstGeom>
        </p:spPr>
        <p:txBody>
          <a:bodyPr/>
          <a:lstStyle/>
          <a:p>
            <a:pPr>
              <a:defRPr/>
            </a:pPr>
            <a:fld id="{A97DC666-0BA8-416C-A623-88DD2BB220A8}" type="slidenum">
              <a:rPr lang="x-none" altLang="zh-CN" smtClean="0"/>
              <a:pPr>
                <a:defRPr/>
              </a:pPr>
              <a:t>15</a:t>
            </a:fld>
            <a:endParaRPr lang="en-US" altLang="zh-CN" dirty="0">
              <a:cs typeface="Tahoma" pitchFamily="34" charset="0"/>
            </a:endParaRPr>
          </a:p>
        </p:txBody>
      </p:sp>
      <p:sp>
        <p:nvSpPr>
          <p:cNvPr id="9" name="Title 4"/>
          <p:cNvSpPr>
            <a:spLocks noGrp="1"/>
          </p:cNvSpPr>
          <p:nvPr>
            <p:ph type="title"/>
          </p:nvPr>
        </p:nvSpPr>
        <p:spPr>
          <a:xfrm>
            <a:off x="240632" y="222250"/>
            <a:ext cx="6631805" cy="615950"/>
          </a:xfrm>
        </p:spPr>
        <p:txBody>
          <a:bodyPr/>
          <a:lstStyle/>
          <a:p>
            <a:r>
              <a:rPr lang="en-US" altLang="zh-CN" sz="2800" dirty="0" smtClean="0">
                <a:latin typeface="Calibri" panose="020F0502020204030204" pitchFamily="34" charset="0"/>
                <a:cs typeface="Calibri" panose="020F0502020204030204" pitchFamily="34" charset="0"/>
              </a:rPr>
              <a:t>12 Antibodies ELISA EC50</a:t>
            </a:r>
            <a:endParaRPr lang="zh-CN" altLang="en-US" sz="2800" dirty="0">
              <a:latin typeface="Calibri" panose="020F0502020204030204" pitchFamily="34" charset="0"/>
              <a:cs typeface="Calibri" panose="020F0502020204030204" pitchFamily="34" charset="0"/>
            </a:endParaRPr>
          </a:p>
        </p:txBody>
      </p:sp>
      <p:graphicFrame>
        <p:nvGraphicFramePr>
          <p:cNvPr id="4" name="Object 3"/>
          <p:cNvGraphicFramePr>
            <a:graphicFrameLocks noChangeAspect="1"/>
          </p:cNvGraphicFramePr>
          <p:nvPr>
            <p:extLst/>
          </p:nvPr>
        </p:nvGraphicFramePr>
        <p:xfrm>
          <a:off x="791369" y="1319470"/>
          <a:ext cx="7561263" cy="4654550"/>
        </p:xfrm>
        <a:graphic>
          <a:graphicData uri="http://schemas.openxmlformats.org/presentationml/2006/ole">
            <mc:AlternateContent xmlns:mc="http://schemas.openxmlformats.org/markup-compatibility/2006">
              <mc:Choice xmlns:v="urn:schemas-microsoft-com:vml" Requires="v">
                <p:oleObj spid="_x0000_s2076" name="Prism 6" r:id="rId4" imgW="7561800" imgH="4654080" progId="Prism6.Document">
                  <p:embed/>
                </p:oleObj>
              </mc:Choice>
              <mc:Fallback>
                <p:oleObj name="Prism 6" r:id="rId4" imgW="7561800" imgH="4654080" progId="Prism6.Document">
                  <p:embed/>
                  <p:pic>
                    <p:nvPicPr>
                      <p:cNvPr id="0" name=""/>
                      <p:cNvPicPr/>
                      <p:nvPr/>
                    </p:nvPicPr>
                    <p:blipFill>
                      <a:blip r:embed="rId5"/>
                      <a:stretch>
                        <a:fillRect/>
                      </a:stretch>
                    </p:blipFill>
                    <p:spPr>
                      <a:xfrm>
                        <a:off x="791369" y="1319470"/>
                        <a:ext cx="7561263" cy="4654550"/>
                      </a:xfrm>
                      <a:prstGeom prst="rect">
                        <a:avLst/>
                      </a:prstGeom>
                    </p:spPr>
                  </p:pic>
                </p:oleObj>
              </mc:Fallback>
            </mc:AlternateContent>
          </a:graphicData>
        </a:graphic>
      </p:graphicFrame>
    </p:spTree>
    <p:extLst>
      <p:ext uri="{BB962C8B-B14F-4D97-AF65-F5344CB8AC3E}">
        <p14:creationId xmlns:p14="http://schemas.microsoft.com/office/powerpoint/2010/main" val="7993759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526463" y="6378575"/>
            <a:ext cx="369887" cy="274638"/>
          </a:xfrm>
          <a:prstGeom prst="rect">
            <a:avLst/>
          </a:prstGeom>
        </p:spPr>
        <p:txBody>
          <a:bodyPr/>
          <a:lstStyle/>
          <a:p>
            <a:pPr>
              <a:defRPr/>
            </a:pPr>
            <a:fld id="{A97DC666-0BA8-416C-A623-88DD2BB220A8}" type="slidenum">
              <a:rPr lang="x-none" altLang="zh-CN" smtClean="0"/>
              <a:pPr>
                <a:defRPr/>
              </a:pPr>
              <a:t>16</a:t>
            </a:fld>
            <a:endParaRPr lang="en-US" altLang="zh-CN" dirty="0">
              <a:cs typeface="Tahoma" pitchFamily="34" charset="0"/>
            </a:endParaRPr>
          </a:p>
        </p:txBody>
      </p:sp>
      <p:sp>
        <p:nvSpPr>
          <p:cNvPr id="9" name="Title 4"/>
          <p:cNvSpPr>
            <a:spLocks noGrp="1"/>
          </p:cNvSpPr>
          <p:nvPr>
            <p:ph type="title"/>
          </p:nvPr>
        </p:nvSpPr>
        <p:spPr>
          <a:xfrm>
            <a:off x="250257" y="222250"/>
            <a:ext cx="6448926" cy="615950"/>
          </a:xfrm>
        </p:spPr>
        <p:txBody>
          <a:bodyPr/>
          <a:lstStyle/>
          <a:p>
            <a:r>
              <a:rPr lang="en-US" altLang="zh-CN" sz="2800" dirty="0" smtClean="0">
                <a:cs typeface="Calibri" panose="020F0502020204030204" pitchFamily="34" charset="0"/>
              </a:rPr>
              <a:t>12 </a:t>
            </a:r>
            <a:r>
              <a:rPr lang="en-US" altLang="zh-CN" sz="2800" dirty="0">
                <a:cs typeface="Calibri" panose="020F0502020204030204" pitchFamily="34" charset="0"/>
              </a:rPr>
              <a:t>Antibodies ELISA </a:t>
            </a:r>
            <a:r>
              <a:rPr lang="en-US" altLang="zh-CN" sz="2800" dirty="0" smtClean="0">
                <a:cs typeface="Calibri" panose="020F0502020204030204" pitchFamily="34" charset="0"/>
              </a:rPr>
              <a:t>IC50</a:t>
            </a:r>
            <a:endParaRPr lang="zh-CN" altLang="en-US" sz="2800" dirty="0"/>
          </a:p>
        </p:txBody>
      </p:sp>
      <p:graphicFrame>
        <p:nvGraphicFramePr>
          <p:cNvPr id="3" name="Object 2"/>
          <p:cNvGraphicFramePr>
            <a:graphicFrameLocks noChangeAspect="1"/>
          </p:cNvGraphicFramePr>
          <p:nvPr>
            <p:extLst/>
          </p:nvPr>
        </p:nvGraphicFramePr>
        <p:xfrm>
          <a:off x="950913" y="1471613"/>
          <a:ext cx="7245350" cy="3914775"/>
        </p:xfrm>
        <a:graphic>
          <a:graphicData uri="http://schemas.openxmlformats.org/presentationml/2006/ole">
            <mc:AlternateContent xmlns:mc="http://schemas.openxmlformats.org/markup-compatibility/2006">
              <mc:Choice xmlns:v="urn:schemas-microsoft-com:vml" Requires="v">
                <p:oleObj spid="_x0000_s3100" name="Prism 6" r:id="rId4" imgW="7244850" imgH="3915235" progId="Prism6.Document">
                  <p:embed/>
                </p:oleObj>
              </mc:Choice>
              <mc:Fallback>
                <p:oleObj name="Prism 6" r:id="rId4" imgW="7244850" imgH="3915235" progId="Prism6.Document">
                  <p:embed/>
                  <p:pic>
                    <p:nvPicPr>
                      <p:cNvPr id="0" name=""/>
                      <p:cNvPicPr/>
                      <p:nvPr/>
                    </p:nvPicPr>
                    <p:blipFill>
                      <a:blip r:embed="rId5"/>
                      <a:stretch>
                        <a:fillRect/>
                      </a:stretch>
                    </p:blipFill>
                    <p:spPr>
                      <a:xfrm>
                        <a:off x="950913" y="1471613"/>
                        <a:ext cx="7245350" cy="3914775"/>
                      </a:xfrm>
                      <a:prstGeom prst="rect">
                        <a:avLst/>
                      </a:prstGeom>
                    </p:spPr>
                  </p:pic>
                </p:oleObj>
              </mc:Fallback>
            </mc:AlternateContent>
          </a:graphicData>
        </a:graphic>
      </p:graphicFrame>
    </p:spTree>
    <p:extLst>
      <p:ext uri="{BB962C8B-B14F-4D97-AF65-F5344CB8AC3E}">
        <p14:creationId xmlns:p14="http://schemas.microsoft.com/office/powerpoint/2010/main" val="17884231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526463" y="6378575"/>
            <a:ext cx="369887" cy="274638"/>
          </a:xfrm>
          <a:prstGeom prst="rect">
            <a:avLst/>
          </a:prstGeom>
        </p:spPr>
        <p:txBody>
          <a:bodyPr/>
          <a:lstStyle/>
          <a:p>
            <a:pPr>
              <a:defRPr/>
            </a:pPr>
            <a:fld id="{A97DC666-0BA8-416C-A623-88DD2BB220A8}" type="slidenum">
              <a:rPr lang="x-none" altLang="zh-CN" smtClean="0"/>
              <a:pPr>
                <a:defRPr/>
              </a:pPr>
              <a:t>17</a:t>
            </a:fld>
            <a:endParaRPr lang="en-US" altLang="zh-CN" dirty="0">
              <a:cs typeface="Tahoma" pitchFamily="34" charset="0"/>
            </a:endParaRPr>
          </a:p>
        </p:txBody>
      </p:sp>
      <p:sp>
        <p:nvSpPr>
          <p:cNvPr id="24" name="Title 4"/>
          <p:cNvSpPr>
            <a:spLocks noGrp="1"/>
          </p:cNvSpPr>
          <p:nvPr>
            <p:ph type="title"/>
          </p:nvPr>
        </p:nvSpPr>
        <p:spPr>
          <a:xfrm>
            <a:off x="322374" y="210500"/>
            <a:ext cx="7015437" cy="428625"/>
          </a:xfrm>
        </p:spPr>
        <p:txBody>
          <a:bodyPr/>
          <a:lstStyle/>
          <a:p>
            <a:r>
              <a:rPr lang="en-US" altLang="zh-CN" sz="2800" dirty="0" smtClean="0">
                <a:latin typeface="Calibri" panose="020F0502020204030204" pitchFamily="34" charset="0"/>
                <a:cs typeface="Calibri" panose="020F0502020204030204" pitchFamily="34" charset="0"/>
              </a:rPr>
              <a:t>12 </a:t>
            </a:r>
            <a:r>
              <a:rPr lang="en-US" altLang="zh-CN" sz="2800" dirty="0">
                <a:latin typeface="Calibri" panose="020F0502020204030204" pitchFamily="34" charset="0"/>
                <a:cs typeface="Calibri" panose="020F0502020204030204" pitchFamily="34" charset="0"/>
              </a:rPr>
              <a:t>A</a:t>
            </a:r>
            <a:r>
              <a:rPr lang="en-US" altLang="zh-CN" sz="2800" dirty="0" smtClean="0">
                <a:latin typeface="Calibri" panose="020F0502020204030204" pitchFamily="34" charset="0"/>
                <a:cs typeface="Calibri" panose="020F0502020204030204" pitchFamily="34" charset="0"/>
              </a:rPr>
              <a:t>ntibodies FACS Binding</a:t>
            </a:r>
            <a:endParaRPr lang="zh-CN" altLang="en-US" sz="2800" dirty="0">
              <a:latin typeface="Calibri" panose="020F0502020204030204" pitchFamily="34" charset="0"/>
              <a:cs typeface="Calibri" panose="020F0502020204030204" pitchFamily="34" charset="0"/>
            </a:endParaRPr>
          </a:p>
        </p:txBody>
      </p:sp>
      <p:sp>
        <p:nvSpPr>
          <p:cNvPr id="4" name="Rectangle 3"/>
          <p:cNvSpPr/>
          <p:nvPr/>
        </p:nvSpPr>
        <p:spPr>
          <a:xfrm>
            <a:off x="767233" y="5601045"/>
            <a:ext cx="5636239" cy="502702"/>
          </a:xfrm>
          <a:prstGeom prst="rect">
            <a:avLst/>
          </a:prstGeom>
        </p:spPr>
        <p:txBody>
          <a:bodyPr wrap="square">
            <a:spAutoFit/>
          </a:bodyPr>
          <a:lstStyle/>
          <a:p>
            <a:r>
              <a:rPr lang="en-US" altLang="zh-CN" sz="2000" i="1" dirty="0">
                <a:solidFill>
                  <a:schemeClr val="tx2"/>
                </a:solidFill>
              </a:rPr>
              <a:t>Black: negative cell line + purified antibody + secondary antibody</a:t>
            </a:r>
          </a:p>
          <a:p>
            <a:r>
              <a:rPr lang="en-US" altLang="zh-CN" sz="2000" i="1" dirty="0">
                <a:solidFill>
                  <a:schemeClr val="tx2"/>
                </a:solidFill>
              </a:rPr>
              <a:t>Red: Positive cell line + purified antibody + secondary antibody</a:t>
            </a:r>
          </a:p>
        </p:txBody>
      </p:sp>
      <p:sp>
        <p:nvSpPr>
          <p:cNvPr id="5" name="Rectangle 4"/>
          <p:cNvSpPr/>
          <p:nvPr/>
        </p:nvSpPr>
        <p:spPr>
          <a:xfrm>
            <a:off x="544801" y="1019781"/>
            <a:ext cx="729687" cy="276999"/>
          </a:xfrm>
          <a:prstGeom prst="rect">
            <a:avLst/>
          </a:prstGeom>
        </p:spPr>
        <p:txBody>
          <a:bodyPr wrap="none">
            <a:spAutoFit/>
          </a:bodyPr>
          <a:lstStyle/>
          <a:p>
            <a:r>
              <a:rPr lang="en-US" altLang="zh-CN" dirty="0"/>
              <a:t>1H10F3</a:t>
            </a:r>
            <a:endParaRPr lang="zh-CN" alt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35" y="1274676"/>
            <a:ext cx="1584325"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3524195" y="1019781"/>
            <a:ext cx="819263" cy="276999"/>
          </a:xfrm>
          <a:prstGeom prst="rect">
            <a:avLst/>
          </a:prstGeom>
        </p:spPr>
        <p:txBody>
          <a:bodyPr wrap="none">
            <a:spAutoFit/>
          </a:bodyPr>
          <a:lstStyle/>
          <a:p>
            <a:r>
              <a:rPr lang="en-US" altLang="zh-CN" dirty="0"/>
              <a:t>21H11D7</a:t>
            </a:r>
            <a:endParaRPr lang="zh-CN" altLang="en-US" dirty="0"/>
          </a:p>
        </p:txBody>
      </p:sp>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7931" y="1274676"/>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000876" y="1019781"/>
            <a:ext cx="994183" cy="276999"/>
          </a:xfrm>
          <a:prstGeom prst="rect">
            <a:avLst/>
          </a:prstGeom>
        </p:spPr>
        <p:txBody>
          <a:bodyPr wrap="none">
            <a:spAutoFit/>
          </a:bodyPr>
          <a:lstStyle/>
          <a:p>
            <a:r>
              <a:rPr lang="en-US" altLang="zh-CN" dirty="0" smtClean="0"/>
              <a:t>23F12E2A9</a:t>
            </a:r>
            <a:endParaRPr lang="zh-CN" altLang="en-US" dirty="0"/>
          </a:p>
        </p:txBody>
      </p:sp>
      <p:pic>
        <p:nvPicPr>
          <p:cNvPr id="103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5179" y="1274676"/>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6464925" y="1019781"/>
            <a:ext cx="942887" cy="276999"/>
          </a:xfrm>
          <a:prstGeom prst="rect">
            <a:avLst/>
          </a:prstGeom>
        </p:spPr>
        <p:txBody>
          <a:bodyPr wrap="none">
            <a:spAutoFit/>
          </a:bodyPr>
          <a:lstStyle/>
          <a:p>
            <a:r>
              <a:rPr lang="en-US" altLang="zh-CN" dirty="0"/>
              <a:t>61D3G6B3</a:t>
            </a:r>
            <a:endParaRPr lang="zh-CN" altLang="en-US" dirty="0"/>
          </a:p>
        </p:txBody>
      </p:sp>
      <p:pic>
        <p:nvPicPr>
          <p:cNvPr id="1034"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52427" y="1274676"/>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1931906" y="1019781"/>
            <a:ext cx="934871" cy="276999"/>
          </a:xfrm>
          <a:prstGeom prst="rect">
            <a:avLst/>
          </a:prstGeom>
        </p:spPr>
        <p:txBody>
          <a:bodyPr wrap="none">
            <a:spAutoFit/>
          </a:bodyPr>
          <a:lstStyle/>
          <a:p>
            <a:r>
              <a:rPr lang="en-US" altLang="zh-CN" dirty="0"/>
              <a:t>42C2F9G4</a:t>
            </a:r>
            <a:endParaRPr lang="zh-CN" altLang="en-US" dirty="0"/>
          </a:p>
        </p:txBody>
      </p:sp>
      <p:pic>
        <p:nvPicPr>
          <p:cNvPr id="1036"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0683" y="1274676"/>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Rectangle 22"/>
          <p:cNvSpPr/>
          <p:nvPr/>
        </p:nvSpPr>
        <p:spPr>
          <a:xfrm>
            <a:off x="357249" y="3174687"/>
            <a:ext cx="917239" cy="276999"/>
          </a:xfrm>
          <a:prstGeom prst="rect">
            <a:avLst/>
          </a:prstGeom>
        </p:spPr>
        <p:txBody>
          <a:bodyPr wrap="none">
            <a:spAutoFit/>
          </a:bodyPr>
          <a:lstStyle/>
          <a:p>
            <a:r>
              <a:rPr lang="en-US" altLang="zh-CN" dirty="0"/>
              <a:t>58D5F1B7</a:t>
            </a:r>
            <a:endParaRPr lang="zh-CN" altLang="en-US" dirty="0"/>
          </a:p>
        </p:txBody>
      </p:sp>
      <p:pic>
        <p:nvPicPr>
          <p:cNvPr id="2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707" y="3555445"/>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Rectangle 25"/>
          <p:cNvSpPr/>
          <p:nvPr/>
        </p:nvSpPr>
        <p:spPr>
          <a:xfrm>
            <a:off x="1924814" y="3174687"/>
            <a:ext cx="1010213" cy="276999"/>
          </a:xfrm>
          <a:prstGeom prst="rect">
            <a:avLst/>
          </a:prstGeom>
        </p:spPr>
        <p:txBody>
          <a:bodyPr wrap="none">
            <a:spAutoFit/>
          </a:bodyPr>
          <a:lstStyle/>
          <a:p>
            <a:r>
              <a:rPr lang="en-US" altLang="zh-CN" dirty="0"/>
              <a:t>42E1H10B4</a:t>
            </a:r>
            <a:endParaRPr lang="zh-CN" altLang="en-US" dirty="0"/>
          </a:p>
        </p:txBody>
      </p:sp>
      <p:pic>
        <p:nvPicPr>
          <p:cNvPr id="27"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1158" y="3555445"/>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38609" y="3555445"/>
            <a:ext cx="1584325" cy="173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Rectangle 28"/>
          <p:cNvSpPr/>
          <p:nvPr/>
        </p:nvSpPr>
        <p:spPr>
          <a:xfrm>
            <a:off x="3585353" y="3174687"/>
            <a:ext cx="652743" cy="276999"/>
          </a:xfrm>
          <a:prstGeom prst="rect">
            <a:avLst/>
          </a:prstGeom>
        </p:spPr>
        <p:txBody>
          <a:bodyPr wrap="none">
            <a:spAutoFit/>
          </a:bodyPr>
          <a:lstStyle/>
          <a:p>
            <a:r>
              <a:rPr lang="en-US" altLang="zh-CN" dirty="0"/>
              <a:t>2E5H7</a:t>
            </a:r>
            <a:endParaRPr lang="zh-CN" altLang="en-US" dirty="0"/>
          </a:p>
        </p:txBody>
      </p:sp>
      <p:sp>
        <p:nvSpPr>
          <p:cNvPr id="31" name="Rectangle 30"/>
          <p:cNvSpPr/>
          <p:nvPr/>
        </p:nvSpPr>
        <p:spPr>
          <a:xfrm>
            <a:off x="4888422" y="3174687"/>
            <a:ext cx="942887" cy="276999"/>
          </a:xfrm>
          <a:prstGeom prst="rect">
            <a:avLst/>
          </a:prstGeom>
        </p:spPr>
        <p:txBody>
          <a:bodyPr wrap="none">
            <a:spAutoFit/>
          </a:bodyPr>
          <a:lstStyle/>
          <a:p>
            <a:r>
              <a:rPr lang="en-US" altLang="zh-CN" dirty="0"/>
              <a:t>42D6G5B6</a:t>
            </a:r>
            <a:endParaRPr lang="zh-CN" altLang="en-US" dirty="0"/>
          </a:p>
        </p:txBody>
      </p:sp>
      <p:pic>
        <p:nvPicPr>
          <p:cNvPr id="32"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46060" y="3555445"/>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Rectangle 32"/>
          <p:cNvSpPr/>
          <p:nvPr/>
        </p:nvSpPr>
        <p:spPr>
          <a:xfrm>
            <a:off x="6481635" y="3174687"/>
            <a:ext cx="933269" cy="276999"/>
          </a:xfrm>
          <a:prstGeom prst="rect">
            <a:avLst/>
          </a:prstGeom>
        </p:spPr>
        <p:txBody>
          <a:bodyPr wrap="none">
            <a:spAutoFit/>
          </a:bodyPr>
          <a:lstStyle/>
          <a:p>
            <a:r>
              <a:rPr lang="en-US" altLang="zh-CN" dirty="0"/>
              <a:t>16H5D5B4</a:t>
            </a:r>
            <a:endParaRPr lang="zh-CN" altLang="en-US" dirty="0"/>
          </a:p>
        </p:txBody>
      </p:sp>
      <p:pic>
        <p:nvPicPr>
          <p:cNvPr id="34" name="Picture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53511" y="3555445"/>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59675" y="1274676"/>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Rectangle 36"/>
          <p:cNvSpPr/>
          <p:nvPr/>
        </p:nvSpPr>
        <p:spPr>
          <a:xfrm>
            <a:off x="8065232" y="3174687"/>
            <a:ext cx="941283" cy="276999"/>
          </a:xfrm>
          <a:prstGeom prst="rect">
            <a:avLst/>
          </a:prstGeom>
        </p:spPr>
        <p:txBody>
          <a:bodyPr wrap="none">
            <a:spAutoFit/>
          </a:bodyPr>
          <a:lstStyle/>
          <a:p>
            <a:r>
              <a:rPr lang="en-US" altLang="zh-CN" dirty="0"/>
              <a:t>1H10C4D4</a:t>
            </a:r>
            <a:endParaRPr lang="zh-CN" altLang="en-US" dirty="0"/>
          </a:p>
        </p:txBody>
      </p:sp>
      <p:pic>
        <p:nvPicPr>
          <p:cNvPr id="38"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60963" y="3555445"/>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Rectangle 34"/>
          <p:cNvSpPr/>
          <p:nvPr/>
        </p:nvSpPr>
        <p:spPr>
          <a:xfrm>
            <a:off x="8065232" y="1019781"/>
            <a:ext cx="840295" cy="276999"/>
          </a:xfrm>
          <a:prstGeom prst="rect">
            <a:avLst/>
          </a:prstGeom>
        </p:spPr>
        <p:txBody>
          <a:bodyPr wrap="none">
            <a:spAutoFit/>
          </a:bodyPr>
          <a:lstStyle/>
          <a:p>
            <a:r>
              <a:rPr lang="en-US" altLang="zh-CN" dirty="0"/>
              <a:t>2E5E4D5</a:t>
            </a:r>
            <a:endParaRPr lang="zh-CN" altLang="en-US" dirty="0"/>
          </a:p>
        </p:txBody>
      </p:sp>
    </p:spTree>
    <p:extLst>
      <p:ext uri="{BB962C8B-B14F-4D97-AF65-F5344CB8AC3E}">
        <p14:creationId xmlns:p14="http://schemas.microsoft.com/office/powerpoint/2010/main" val="31953500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526463" y="6378575"/>
            <a:ext cx="369887" cy="274638"/>
          </a:xfrm>
          <a:prstGeom prst="rect">
            <a:avLst/>
          </a:prstGeom>
        </p:spPr>
        <p:txBody>
          <a:bodyPr/>
          <a:lstStyle/>
          <a:p>
            <a:pPr>
              <a:defRPr/>
            </a:pPr>
            <a:fld id="{A97DC666-0BA8-416C-A623-88DD2BB220A8}" type="slidenum">
              <a:rPr lang="x-none" altLang="zh-CN" smtClean="0"/>
              <a:pPr>
                <a:defRPr/>
              </a:pPr>
              <a:t>18</a:t>
            </a:fld>
            <a:endParaRPr lang="en-US" altLang="zh-CN" dirty="0">
              <a:cs typeface="Tahoma" pitchFamily="34" charset="0"/>
            </a:endParaRPr>
          </a:p>
        </p:txBody>
      </p:sp>
      <p:sp>
        <p:nvSpPr>
          <p:cNvPr id="24" name="Title 4"/>
          <p:cNvSpPr>
            <a:spLocks noGrp="1"/>
          </p:cNvSpPr>
          <p:nvPr>
            <p:ph type="title"/>
          </p:nvPr>
        </p:nvSpPr>
        <p:spPr>
          <a:xfrm>
            <a:off x="340666" y="237268"/>
            <a:ext cx="7015437" cy="428625"/>
          </a:xfrm>
        </p:spPr>
        <p:txBody>
          <a:bodyPr/>
          <a:lstStyle/>
          <a:p>
            <a:r>
              <a:rPr lang="en-US" altLang="zh-CN" sz="2800" dirty="0" smtClean="0">
                <a:latin typeface="Calibri" panose="020F0502020204030204" pitchFamily="34" charset="0"/>
                <a:cs typeface="Calibri" panose="020F0502020204030204" pitchFamily="34" charset="0"/>
              </a:rPr>
              <a:t>12 </a:t>
            </a:r>
            <a:r>
              <a:rPr lang="en-US" altLang="zh-CN" sz="2800" dirty="0">
                <a:latin typeface="Calibri" panose="020F0502020204030204" pitchFamily="34" charset="0"/>
                <a:cs typeface="Calibri" panose="020F0502020204030204" pitchFamily="34" charset="0"/>
              </a:rPr>
              <a:t>A</a:t>
            </a:r>
            <a:r>
              <a:rPr lang="en-US" altLang="zh-CN" sz="2800" dirty="0" smtClean="0">
                <a:latin typeface="Calibri" panose="020F0502020204030204" pitchFamily="34" charset="0"/>
                <a:cs typeface="Calibri" panose="020F0502020204030204" pitchFamily="34" charset="0"/>
              </a:rPr>
              <a:t>ntibodies FACS </a:t>
            </a:r>
            <a:r>
              <a:rPr lang="en-US" altLang="zh-CN" sz="2800" dirty="0">
                <a:latin typeface="Calibri" panose="020F0502020204030204" pitchFamily="34" charset="0"/>
                <a:cs typeface="Calibri" panose="020F0502020204030204" pitchFamily="34" charset="0"/>
              </a:rPr>
              <a:t>B</a:t>
            </a:r>
            <a:r>
              <a:rPr lang="en-US" altLang="zh-CN" sz="2800" dirty="0" smtClean="0">
                <a:latin typeface="Calibri" panose="020F0502020204030204" pitchFamily="34" charset="0"/>
                <a:cs typeface="Calibri" panose="020F0502020204030204" pitchFamily="34" charset="0"/>
              </a:rPr>
              <a:t>locking</a:t>
            </a:r>
            <a:endParaRPr lang="zh-CN" altLang="en-US" sz="2800" dirty="0">
              <a:latin typeface="Calibri" panose="020F0502020204030204" pitchFamily="34" charset="0"/>
              <a:cs typeface="Calibri" panose="020F0502020204030204" pitchFamily="34" charset="0"/>
            </a:endParaRPr>
          </a:p>
        </p:txBody>
      </p:sp>
      <p:sp>
        <p:nvSpPr>
          <p:cNvPr id="5" name="Rectangle 4"/>
          <p:cNvSpPr/>
          <p:nvPr/>
        </p:nvSpPr>
        <p:spPr>
          <a:xfrm>
            <a:off x="544801" y="1019781"/>
            <a:ext cx="729687" cy="276999"/>
          </a:xfrm>
          <a:prstGeom prst="rect">
            <a:avLst/>
          </a:prstGeom>
        </p:spPr>
        <p:txBody>
          <a:bodyPr wrap="none">
            <a:spAutoFit/>
          </a:bodyPr>
          <a:lstStyle/>
          <a:p>
            <a:r>
              <a:rPr lang="en-US" altLang="zh-CN" dirty="0"/>
              <a:t>1H10F3</a:t>
            </a:r>
            <a:endParaRPr lang="zh-CN" altLang="en-US" dirty="0"/>
          </a:p>
        </p:txBody>
      </p:sp>
      <p:sp>
        <p:nvSpPr>
          <p:cNvPr id="8" name="Rectangle 7"/>
          <p:cNvSpPr/>
          <p:nvPr/>
        </p:nvSpPr>
        <p:spPr>
          <a:xfrm>
            <a:off x="3524195" y="1019781"/>
            <a:ext cx="819263" cy="276999"/>
          </a:xfrm>
          <a:prstGeom prst="rect">
            <a:avLst/>
          </a:prstGeom>
        </p:spPr>
        <p:txBody>
          <a:bodyPr wrap="none">
            <a:spAutoFit/>
          </a:bodyPr>
          <a:lstStyle/>
          <a:p>
            <a:r>
              <a:rPr lang="en-US" altLang="zh-CN" dirty="0"/>
              <a:t>21H11D7</a:t>
            </a:r>
            <a:endParaRPr lang="zh-CN" altLang="en-US" dirty="0"/>
          </a:p>
        </p:txBody>
      </p:sp>
      <p:sp>
        <p:nvSpPr>
          <p:cNvPr id="10" name="Rectangle 9"/>
          <p:cNvSpPr/>
          <p:nvPr/>
        </p:nvSpPr>
        <p:spPr>
          <a:xfrm>
            <a:off x="5000876" y="1019781"/>
            <a:ext cx="994183" cy="276999"/>
          </a:xfrm>
          <a:prstGeom prst="rect">
            <a:avLst/>
          </a:prstGeom>
        </p:spPr>
        <p:txBody>
          <a:bodyPr wrap="none">
            <a:spAutoFit/>
          </a:bodyPr>
          <a:lstStyle/>
          <a:p>
            <a:r>
              <a:rPr lang="en-US" altLang="zh-CN" dirty="0" smtClean="0"/>
              <a:t>23F12E2A9</a:t>
            </a:r>
            <a:endParaRPr lang="zh-CN" altLang="en-US" dirty="0"/>
          </a:p>
        </p:txBody>
      </p:sp>
      <p:sp>
        <p:nvSpPr>
          <p:cNvPr id="11" name="Rectangle 10"/>
          <p:cNvSpPr/>
          <p:nvPr/>
        </p:nvSpPr>
        <p:spPr>
          <a:xfrm>
            <a:off x="6464925" y="1019781"/>
            <a:ext cx="942887" cy="276999"/>
          </a:xfrm>
          <a:prstGeom prst="rect">
            <a:avLst/>
          </a:prstGeom>
        </p:spPr>
        <p:txBody>
          <a:bodyPr wrap="none">
            <a:spAutoFit/>
          </a:bodyPr>
          <a:lstStyle/>
          <a:p>
            <a:r>
              <a:rPr lang="en-US" altLang="zh-CN" dirty="0"/>
              <a:t>61D3G6B3</a:t>
            </a:r>
            <a:endParaRPr lang="zh-CN" altLang="en-US" dirty="0"/>
          </a:p>
        </p:txBody>
      </p:sp>
      <p:sp>
        <p:nvSpPr>
          <p:cNvPr id="12" name="Rectangle 11"/>
          <p:cNvSpPr/>
          <p:nvPr/>
        </p:nvSpPr>
        <p:spPr>
          <a:xfrm>
            <a:off x="1931906" y="1019781"/>
            <a:ext cx="934871" cy="276999"/>
          </a:xfrm>
          <a:prstGeom prst="rect">
            <a:avLst/>
          </a:prstGeom>
        </p:spPr>
        <p:txBody>
          <a:bodyPr wrap="none">
            <a:spAutoFit/>
          </a:bodyPr>
          <a:lstStyle/>
          <a:p>
            <a:r>
              <a:rPr lang="en-US" altLang="zh-CN" dirty="0"/>
              <a:t>42C2F9G4</a:t>
            </a:r>
            <a:endParaRPr lang="zh-CN" altLang="en-US" dirty="0"/>
          </a:p>
        </p:txBody>
      </p:sp>
      <p:sp>
        <p:nvSpPr>
          <p:cNvPr id="23" name="Rectangle 22"/>
          <p:cNvSpPr/>
          <p:nvPr/>
        </p:nvSpPr>
        <p:spPr>
          <a:xfrm>
            <a:off x="357249" y="3174687"/>
            <a:ext cx="917239" cy="276999"/>
          </a:xfrm>
          <a:prstGeom prst="rect">
            <a:avLst/>
          </a:prstGeom>
        </p:spPr>
        <p:txBody>
          <a:bodyPr wrap="none">
            <a:spAutoFit/>
          </a:bodyPr>
          <a:lstStyle/>
          <a:p>
            <a:r>
              <a:rPr lang="en-US" altLang="zh-CN" dirty="0"/>
              <a:t>58D5F1B7</a:t>
            </a:r>
            <a:endParaRPr lang="zh-CN" altLang="en-US" dirty="0"/>
          </a:p>
        </p:txBody>
      </p:sp>
      <p:sp>
        <p:nvSpPr>
          <p:cNvPr id="26" name="Rectangle 25"/>
          <p:cNvSpPr/>
          <p:nvPr/>
        </p:nvSpPr>
        <p:spPr>
          <a:xfrm>
            <a:off x="1924814" y="3174687"/>
            <a:ext cx="1010213" cy="276999"/>
          </a:xfrm>
          <a:prstGeom prst="rect">
            <a:avLst/>
          </a:prstGeom>
        </p:spPr>
        <p:txBody>
          <a:bodyPr wrap="none">
            <a:spAutoFit/>
          </a:bodyPr>
          <a:lstStyle/>
          <a:p>
            <a:r>
              <a:rPr lang="en-US" altLang="zh-CN" dirty="0"/>
              <a:t>42E1H10B4</a:t>
            </a:r>
            <a:endParaRPr lang="zh-CN" altLang="en-US" dirty="0"/>
          </a:p>
        </p:txBody>
      </p:sp>
      <p:sp>
        <p:nvSpPr>
          <p:cNvPr id="29" name="Rectangle 28"/>
          <p:cNvSpPr/>
          <p:nvPr/>
        </p:nvSpPr>
        <p:spPr>
          <a:xfrm>
            <a:off x="3585353" y="3174687"/>
            <a:ext cx="652743" cy="276999"/>
          </a:xfrm>
          <a:prstGeom prst="rect">
            <a:avLst/>
          </a:prstGeom>
        </p:spPr>
        <p:txBody>
          <a:bodyPr wrap="none">
            <a:spAutoFit/>
          </a:bodyPr>
          <a:lstStyle/>
          <a:p>
            <a:r>
              <a:rPr lang="en-US" altLang="zh-CN" dirty="0"/>
              <a:t>2E5H7</a:t>
            </a:r>
            <a:endParaRPr lang="zh-CN" altLang="en-US" dirty="0"/>
          </a:p>
        </p:txBody>
      </p:sp>
      <p:sp>
        <p:nvSpPr>
          <p:cNvPr id="31" name="Rectangle 30"/>
          <p:cNvSpPr/>
          <p:nvPr/>
        </p:nvSpPr>
        <p:spPr>
          <a:xfrm>
            <a:off x="4888422" y="3174687"/>
            <a:ext cx="942887" cy="276999"/>
          </a:xfrm>
          <a:prstGeom prst="rect">
            <a:avLst/>
          </a:prstGeom>
        </p:spPr>
        <p:txBody>
          <a:bodyPr wrap="none">
            <a:spAutoFit/>
          </a:bodyPr>
          <a:lstStyle/>
          <a:p>
            <a:r>
              <a:rPr lang="en-US" altLang="zh-CN" dirty="0"/>
              <a:t>42D6G5B6</a:t>
            </a:r>
            <a:endParaRPr lang="zh-CN" altLang="en-US" dirty="0"/>
          </a:p>
        </p:txBody>
      </p:sp>
      <p:sp>
        <p:nvSpPr>
          <p:cNvPr id="33" name="Rectangle 32"/>
          <p:cNvSpPr/>
          <p:nvPr/>
        </p:nvSpPr>
        <p:spPr>
          <a:xfrm>
            <a:off x="6481635" y="3174687"/>
            <a:ext cx="933269" cy="276999"/>
          </a:xfrm>
          <a:prstGeom prst="rect">
            <a:avLst/>
          </a:prstGeom>
        </p:spPr>
        <p:txBody>
          <a:bodyPr wrap="none">
            <a:spAutoFit/>
          </a:bodyPr>
          <a:lstStyle/>
          <a:p>
            <a:r>
              <a:rPr lang="en-US" altLang="zh-CN" dirty="0"/>
              <a:t>16H5D5B4</a:t>
            </a:r>
            <a:endParaRPr lang="zh-CN" altLang="en-US" dirty="0"/>
          </a:p>
        </p:txBody>
      </p:sp>
      <p:sp>
        <p:nvSpPr>
          <p:cNvPr id="37" name="Rectangle 36"/>
          <p:cNvSpPr/>
          <p:nvPr/>
        </p:nvSpPr>
        <p:spPr>
          <a:xfrm>
            <a:off x="8065232" y="3174687"/>
            <a:ext cx="941283" cy="276999"/>
          </a:xfrm>
          <a:prstGeom prst="rect">
            <a:avLst/>
          </a:prstGeom>
        </p:spPr>
        <p:txBody>
          <a:bodyPr wrap="none">
            <a:spAutoFit/>
          </a:bodyPr>
          <a:lstStyle/>
          <a:p>
            <a:r>
              <a:rPr lang="en-US" altLang="zh-CN" dirty="0"/>
              <a:t>1H10C4D4</a:t>
            </a:r>
            <a:endParaRPr lang="zh-CN" altLang="en-US" dirty="0"/>
          </a:p>
        </p:txBody>
      </p:sp>
      <p:sp>
        <p:nvSpPr>
          <p:cNvPr id="35" name="Rectangle 34"/>
          <p:cNvSpPr/>
          <p:nvPr/>
        </p:nvSpPr>
        <p:spPr>
          <a:xfrm>
            <a:off x="8065232" y="1019781"/>
            <a:ext cx="840295" cy="276999"/>
          </a:xfrm>
          <a:prstGeom prst="rect">
            <a:avLst/>
          </a:prstGeom>
        </p:spPr>
        <p:txBody>
          <a:bodyPr wrap="none">
            <a:spAutoFit/>
          </a:bodyPr>
          <a:lstStyle/>
          <a:p>
            <a:r>
              <a:rPr lang="en-US" altLang="zh-CN" dirty="0"/>
              <a:t>2E5E4D5</a:t>
            </a:r>
            <a:endParaRPr lang="zh-CN" altLang="en-US" dirty="0"/>
          </a:p>
        </p:txBody>
      </p:sp>
      <p:sp>
        <p:nvSpPr>
          <p:cNvPr id="30" name="Rectangle 29"/>
          <p:cNvSpPr/>
          <p:nvPr/>
        </p:nvSpPr>
        <p:spPr>
          <a:xfrm>
            <a:off x="718718" y="5557657"/>
            <a:ext cx="6116971" cy="502702"/>
          </a:xfrm>
          <a:prstGeom prst="rect">
            <a:avLst/>
          </a:prstGeom>
        </p:spPr>
        <p:txBody>
          <a:bodyPr wrap="square">
            <a:spAutoFit/>
          </a:bodyPr>
          <a:lstStyle/>
          <a:p>
            <a:r>
              <a:rPr lang="en-US" altLang="zh-CN" sz="2000" i="1" dirty="0">
                <a:solidFill>
                  <a:schemeClr val="tx2"/>
                </a:solidFill>
              </a:rPr>
              <a:t>Black: Positive cell line + PBS + </a:t>
            </a:r>
            <a:r>
              <a:rPr lang="en-US" altLang="zh-CN" sz="2000" i="1" dirty="0" smtClean="0">
                <a:solidFill>
                  <a:schemeClr val="tx2"/>
                </a:solidFill>
              </a:rPr>
              <a:t>ligand </a:t>
            </a:r>
            <a:r>
              <a:rPr lang="en-US" altLang="zh-CN" sz="2000" i="1" dirty="0">
                <a:solidFill>
                  <a:schemeClr val="tx2"/>
                </a:solidFill>
              </a:rPr>
              <a:t>protein + secondary antibody</a:t>
            </a:r>
          </a:p>
          <a:p>
            <a:r>
              <a:rPr lang="en-US" altLang="zh-CN" sz="2000" i="1" dirty="0">
                <a:solidFill>
                  <a:schemeClr val="tx2"/>
                </a:solidFill>
              </a:rPr>
              <a:t>Red: Positive cell line + purified antibody + </a:t>
            </a:r>
            <a:r>
              <a:rPr lang="en-US" altLang="zh-CN" sz="2000" i="1" dirty="0" smtClean="0">
                <a:solidFill>
                  <a:schemeClr val="tx2"/>
                </a:solidFill>
              </a:rPr>
              <a:t>ligand </a:t>
            </a:r>
            <a:r>
              <a:rPr lang="en-US" altLang="zh-CN" sz="2000" i="1" dirty="0">
                <a:solidFill>
                  <a:schemeClr val="tx2"/>
                </a:solidFill>
              </a:rPr>
              <a:t>protein + secondary antibody</a:t>
            </a:r>
          </a:p>
        </p:txBody>
      </p:sp>
      <p:pic>
        <p:nvPicPr>
          <p:cNvPr id="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296780"/>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1763" y="1296780"/>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2645" y="1296780"/>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3527" y="1296780"/>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10881" y="1296780"/>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3552894"/>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10881" y="3552894"/>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21763" y="3552894"/>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32645" y="3552894"/>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43527" y="3552894"/>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54408" y="1296780"/>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54408" y="3552894"/>
            <a:ext cx="1584325" cy="17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18866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526463" y="6378575"/>
            <a:ext cx="369887" cy="274638"/>
          </a:xfrm>
          <a:prstGeom prst="rect">
            <a:avLst/>
          </a:prstGeom>
        </p:spPr>
        <p:txBody>
          <a:bodyPr/>
          <a:lstStyle/>
          <a:p>
            <a:pPr>
              <a:defRPr/>
            </a:pPr>
            <a:fld id="{A97DC666-0BA8-416C-A623-88DD2BB220A8}" type="slidenum">
              <a:rPr lang="x-none" altLang="zh-CN" smtClean="0"/>
              <a:pPr>
                <a:defRPr/>
              </a:pPr>
              <a:t>19</a:t>
            </a:fld>
            <a:endParaRPr lang="en-US" altLang="zh-CN" dirty="0">
              <a:cs typeface="Tahoma" pitchFamily="34" charset="0"/>
            </a:endParaRPr>
          </a:p>
        </p:txBody>
      </p:sp>
      <p:sp>
        <p:nvSpPr>
          <p:cNvPr id="24" name="Title 4"/>
          <p:cNvSpPr>
            <a:spLocks noGrp="1"/>
          </p:cNvSpPr>
          <p:nvPr>
            <p:ph type="title"/>
          </p:nvPr>
        </p:nvSpPr>
        <p:spPr>
          <a:xfrm>
            <a:off x="398969" y="205509"/>
            <a:ext cx="7173269" cy="428625"/>
          </a:xfrm>
        </p:spPr>
        <p:txBody>
          <a:bodyPr/>
          <a:lstStyle/>
          <a:p>
            <a:r>
              <a:rPr lang="en-US" altLang="zh-CN" sz="2800" dirty="0" smtClean="0">
                <a:latin typeface="Calibri" panose="020F0502020204030204" pitchFamily="34" charset="0"/>
                <a:cs typeface="Calibri" panose="020F0502020204030204" pitchFamily="34" charset="0"/>
              </a:rPr>
              <a:t>5 </a:t>
            </a:r>
            <a:r>
              <a:rPr lang="en-US" altLang="zh-CN" sz="2800" dirty="0">
                <a:latin typeface="Calibri" panose="020F0502020204030204" pitchFamily="34" charset="0"/>
                <a:cs typeface="Calibri" panose="020F0502020204030204" pitchFamily="34" charset="0"/>
              </a:rPr>
              <a:t>A</a:t>
            </a:r>
            <a:r>
              <a:rPr lang="en-US" altLang="zh-CN" sz="2800" dirty="0" smtClean="0">
                <a:latin typeface="Calibri" panose="020F0502020204030204" pitchFamily="34" charset="0"/>
                <a:cs typeface="Calibri" panose="020F0502020204030204" pitchFamily="34" charset="0"/>
              </a:rPr>
              <a:t>ntibodies </a:t>
            </a:r>
            <a:r>
              <a:rPr lang="en-US" altLang="zh-CN" sz="2800" dirty="0">
                <a:latin typeface="Calibri" panose="020F0502020204030204" pitchFamily="34" charset="0"/>
                <a:cs typeface="Calibri" panose="020F0502020204030204" pitchFamily="34" charset="0"/>
              </a:rPr>
              <a:t>M</a:t>
            </a:r>
            <a:r>
              <a:rPr lang="en-US" altLang="zh-CN" sz="2800" dirty="0" smtClean="0">
                <a:latin typeface="Calibri" panose="020F0502020204030204" pitchFamily="34" charset="0"/>
                <a:cs typeface="Calibri" panose="020F0502020204030204" pitchFamily="34" charset="0"/>
              </a:rPr>
              <a:t>ulti-dose MLR</a:t>
            </a:r>
            <a:endParaRPr lang="zh-CN" altLang="en-US" sz="2800" dirty="0">
              <a:latin typeface="Calibri" panose="020F0502020204030204" pitchFamily="34" charset="0"/>
              <a:cs typeface="Calibri" panose="020F0502020204030204" pitchFamily="34" charset="0"/>
            </a:endParaRPr>
          </a:p>
        </p:txBody>
      </p:sp>
      <p:graphicFrame>
        <p:nvGraphicFramePr>
          <p:cNvPr id="3" name="Object 2"/>
          <p:cNvGraphicFramePr>
            <a:graphicFrameLocks noChangeAspect="1"/>
          </p:cNvGraphicFramePr>
          <p:nvPr>
            <p:extLst/>
          </p:nvPr>
        </p:nvGraphicFramePr>
        <p:xfrm>
          <a:off x="815546" y="1226708"/>
          <a:ext cx="7512908" cy="4966253"/>
        </p:xfrm>
        <a:graphic>
          <a:graphicData uri="http://schemas.openxmlformats.org/presentationml/2006/ole">
            <mc:AlternateContent xmlns:mc="http://schemas.openxmlformats.org/markup-compatibility/2006">
              <mc:Choice xmlns:v="urn:schemas-microsoft-com:vml" Requires="v">
                <p:oleObj spid="_x0000_s4124" name="Prism 6" r:id="rId4" imgW="5202720" imgH="2651760" progId="Prism6.Document">
                  <p:embed/>
                </p:oleObj>
              </mc:Choice>
              <mc:Fallback>
                <p:oleObj name="Prism 6" r:id="rId4" imgW="5202720" imgH="2651760" progId="Prism6.Document">
                  <p:embed/>
                  <p:pic>
                    <p:nvPicPr>
                      <p:cNvPr id="0" name=""/>
                      <p:cNvPicPr>
                        <a:picLocks noChangeAspect="1" noChangeArrowheads="1"/>
                      </p:cNvPicPr>
                      <p:nvPr/>
                    </p:nvPicPr>
                    <p:blipFill>
                      <a:blip r:embed="rId5"/>
                      <a:srcRect/>
                      <a:stretch>
                        <a:fillRect/>
                      </a:stretch>
                    </p:blipFill>
                    <p:spPr bwMode="auto">
                      <a:xfrm>
                        <a:off x="815546" y="1226708"/>
                        <a:ext cx="7512908" cy="4966253"/>
                      </a:xfrm>
                      <a:prstGeom prst="rect">
                        <a:avLst/>
                      </a:prstGeom>
                      <a:solidFill>
                        <a:srgbClr val="FFFFFF"/>
                      </a:solidFill>
                      <a:ln w="9525">
                        <a:solidFill>
                          <a:srgbClr val="000000"/>
                        </a:solidFill>
                        <a:miter lim="800000"/>
                        <a:headEnd/>
                        <a:tailEnd/>
                      </a:ln>
                    </p:spPr>
                  </p:pic>
                </p:oleObj>
              </mc:Fallback>
            </mc:AlternateContent>
          </a:graphicData>
        </a:graphic>
      </p:graphicFrame>
    </p:spTree>
    <p:extLst>
      <p:ext uri="{BB962C8B-B14F-4D97-AF65-F5344CB8AC3E}">
        <p14:creationId xmlns:p14="http://schemas.microsoft.com/office/powerpoint/2010/main" val="38465674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526463" y="6378575"/>
            <a:ext cx="369887" cy="274638"/>
          </a:xfrm>
          <a:prstGeom prst="rect">
            <a:avLst/>
          </a:prstGeom>
        </p:spPr>
        <p:txBody>
          <a:bodyPr/>
          <a:lstStyle/>
          <a:p>
            <a:pPr>
              <a:defRPr/>
            </a:pPr>
            <a:fld id="{A97DC666-0BA8-416C-A623-88DD2BB220A8}" type="slidenum">
              <a:rPr lang="x-none" altLang="zh-CN" smtClean="0"/>
              <a:pPr>
                <a:defRPr/>
              </a:pPr>
              <a:t>20</a:t>
            </a:fld>
            <a:endParaRPr lang="en-US" altLang="zh-CN" dirty="0">
              <a:cs typeface="Tahoma" pitchFamily="34" charset="0"/>
            </a:endParaRPr>
          </a:p>
        </p:txBody>
      </p:sp>
      <p:sp>
        <p:nvSpPr>
          <p:cNvPr id="24" name="Title 4"/>
          <p:cNvSpPr>
            <a:spLocks noGrp="1"/>
          </p:cNvSpPr>
          <p:nvPr>
            <p:ph type="title"/>
          </p:nvPr>
        </p:nvSpPr>
        <p:spPr>
          <a:xfrm>
            <a:off x="322118" y="226291"/>
            <a:ext cx="7015437" cy="428625"/>
          </a:xfrm>
        </p:spPr>
        <p:txBody>
          <a:bodyPr/>
          <a:lstStyle/>
          <a:p>
            <a:r>
              <a:rPr lang="en-US" altLang="zh-CN" sz="2800" dirty="0" smtClean="0">
                <a:latin typeface="Calibri" panose="020F0502020204030204" pitchFamily="34" charset="0"/>
                <a:cs typeface="Calibri" panose="020F0502020204030204" pitchFamily="34" charset="0"/>
              </a:rPr>
              <a:t>5 </a:t>
            </a:r>
            <a:r>
              <a:rPr lang="en-US" altLang="zh-CN" sz="2800" dirty="0">
                <a:latin typeface="Calibri" panose="020F0502020204030204" pitchFamily="34" charset="0"/>
                <a:cs typeface="Calibri" panose="020F0502020204030204" pitchFamily="34" charset="0"/>
              </a:rPr>
              <a:t>A</a:t>
            </a:r>
            <a:r>
              <a:rPr lang="en-US" altLang="zh-CN" sz="2800" dirty="0" smtClean="0">
                <a:latin typeface="Calibri" panose="020F0502020204030204" pitchFamily="34" charset="0"/>
                <a:cs typeface="Calibri" panose="020F0502020204030204" pitchFamily="34" charset="0"/>
              </a:rPr>
              <a:t>ntibodies </a:t>
            </a:r>
            <a:r>
              <a:rPr lang="en-US" altLang="zh-CN" sz="2800" dirty="0">
                <a:latin typeface="Calibri" panose="020F0502020204030204" pitchFamily="34" charset="0"/>
                <a:cs typeface="Calibri" panose="020F0502020204030204" pitchFamily="34" charset="0"/>
              </a:rPr>
              <a:t>E</a:t>
            </a:r>
            <a:r>
              <a:rPr lang="en-US" altLang="zh-CN" sz="2800" dirty="0" smtClean="0">
                <a:latin typeface="Calibri" panose="020F0502020204030204" pitchFamily="34" charset="0"/>
                <a:cs typeface="Calibri" panose="020F0502020204030204" pitchFamily="34" charset="0"/>
              </a:rPr>
              <a:t>pitope </a:t>
            </a:r>
            <a:r>
              <a:rPr lang="en-US" altLang="zh-CN" sz="2800" dirty="0">
                <a:latin typeface="Calibri" panose="020F0502020204030204" pitchFamily="34" charset="0"/>
                <a:cs typeface="Calibri" panose="020F0502020204030204" pitchFamily="34" charset="0"/>
              </a:rPr>
              <a:t>B</a:t>
            </a:r>
            <a:r>
              <a:rPr lang="en-US" altLang="zh-CN" sz="2800" dirty="0" smtClean="0">
                <a:latin typeface="Calibri" panose="020F0502020204030204" pitchFamily="34" charset="0"/>
                <a:cs typeface="Calibri" panose="020F0502020204030204" pitchFamily="34" charset="0"/>
              </a:rPr>
              <a:t>inning</a:t>
            </a:r>
            <a:endParaRPr lang="zh-CN" altLang="en-US" sz="2800" dirty="0">
              <a:latin typeface="Calibri" panose="020F0502020204030204" pitchFamily="34" charset="0"/>
              <a:cs typeface="Calibri" panose="020F0502020204030204" pitchFamily="34" charset="0"/>
            </a:endParaRPr>
          </a:p>
        </p:txBody>
      </p:sp>
      <p:sp>
        <p:nvSpPr>
          <p:cNvPr id="7" name="TextBox 6"/>
          <p:cNvSpPr txBox="1"/>
          <p:nvPr/>
        </p:nvSpPr>
        <p:spPr>
          <a:xfrm>
            <a:off x="815477" y="4440100"/>
            <a:ext cx="7206305" cy="1323439"/>
          </a:xfrm>
          <a:prstGeom prst="rect">
            <a:avLst/>
          </a:prstGeom>
          <a:noFill/>
        </p:spPr>
        <p:txBody>
          <a:bodyPr wrap="square" rtlCol="0">
            <a:spAutoFit/>
          </a:bodyPr>
          <a:lstStyle/>
          <a:p>
            <a:pPr marL="285750" indent="-285750">
              <a:buFont typeface="Wingdings" panose="05000000000000000000" pitchFamily="2" charset="2"/>
              <a:buChar char="Ø"/>
            </a:pPr>
            <a:r>
              <a:rPr lang="en-US" altLang="zh-CN" sz="2000" baseline="0" dirty="0" smtClean="0">
                <a:solidFill>
                  <a:schemeClr val="tx2"/>
                </a:solidFill>
                <a:latin typeface="Calibri" panose="020F0502020204030204" pitchFamily="34" charset="0"/>
              </a:rPr>
              <a:t>The epitope of 23F12E2A9 is different with other antibodies</a:t>
            </a:r>
          </a:p>
          <a:p>
            <a:endParaRPr lang="en-US" altLang="zh-CN" sz="2000" baseline="0" dirty="0" smtClean="0">
              <a:solidFill>
                <a:schemeClr val="tx2"/>
              </a:solidFill>
              <a:latin typeface="Calibri" panose="020F0502020204030204" pitchFamily="34" charset="0"/>
            </a:endParaRPr>
          </a:p>
          <a:p>
            <a:pPr marL="285750" indent="-285750">
              <a:buFont typeface="Wingdings" panose="05000000000000000000" pitchFamily="2" charset="2"/>
              <a:buChar char="Ø"/>
            </a:pPr>
            <a:r>
              <a:rPr lang="en-US" altLang="zh-CN" sz="2000" baseline="0" dirty="0" smtClean="0">
                <a:solidFill>
                  <a:schemeClr val="tx2"/>
                </a:solidFill>
                <a:latin typeface="Calibri" panose="020F0502020204030204" pitchFamily="34" charset="0"/>
              </a:rPr>
              <a:t>1H10C4D4 and 16H5D5B4 may have stronger affinity than marketed drug to the same epitope on the target </a:t>
            </a:r>
            <a:endParaRPr lang="zh-CN" altLang="en-US" sz="2000" baseline="0" dirty="0" err="1" smtClean="0">
              <a:solidFill>
                <a:schemeClr val="tx2"/>
              </a:solidFill>
              <a:latin typeface="Calibri" panose="020F0502020204030204" pitchFamily="34" charset="0"/>
            </a:endParaRPr>
          </a:p>
        </p:txBody>
      </p:sp>
      <p:graphicFrame>
        <p:nvGraphicFramePr>
          <p:cNvPr id="3" name="Table 2"/>
          <p:cNvGraphicFramePr>
            <a:graphicFrameLocks noGrp="1"/>
          </p:cNvGraphicFramePr>
          <p:nvPr>
            <p:extLst/>
          </p:nvPr>
        </p:nvGraphicFramePr>
        <p:xfrm>
          <a:off x="398352" y="1264366"/>
          <a:ext cx="8229600" cy="2697156"/>
        </p:xfrm>
        <a:graphic>
          <a:graphicData uri="http://schemas.openxmlformats.org/drawingml/2006/table">
            <a:tbl>
              <a:tblPr firstRow="1" firstCol="1" bandRow="1"/>
              <a:tblGrid>
                <a:gridCol w="1220022"/>
                <a:gridCol w="1264385"/>
                <a:gridCol w="1197840"/>
                <a:gridCol w="1109111"/>
                <a:gridCol w="1098019"/>
                <a:gridCol w="1186747"/>
                <a:gridCol w="1153476"/>
              </a:tblGrid>
              <a:tr h="456897">
                <a:tc>
                  <a:txBody>
                    <a:bodyPr/>
                    <a:lstStyle/>
                    <a:p>
                      <a:pPr algn="ctr">
                        <a:spcAft>
                          <a:spcPts val="0"/>
                        </a:spcAft>
                      </a:pPr>
                      <a:r>
                        <a:rPr lang="zh-CN" sz="1600" dirty="0">
                          <a:solidFill>
                            <a:srgbClr val="000000"/>
                          </a:solidFill>
                          <a:effectLst/>
                          <a:latin typeface="Calibri" panose="020F0502020204030204" pitchFamily="34" charset="0"/>
                          <a:ea typeface="宋体"/>
                          <a:cs typeface="Calibri" pitchFamily="34" charset="0"/>
                        </a:rPr>
                        <a:t>　</a:t>
                      </a:r>
                      <a:endParaRPr lang="zh-CN" sz="1600" dirty="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smtClean="0">
                          <a:solidFill>
                            <a:srgbClr val="000000"/>
                          </a:solidFill>
                          <a:effectLst/>
                          <a:latin typeface="Calibri" panose="020F0502020204030204" pitchFamily="34" charset="0"/>
                          <a:ea typeface="宋体"/>
                          <a:cs typeface="Calibri" pitchFamily="34" charset="0"/>
                        </a:rPr>
                        <a:t>Marketed Drug-biotin</a:t>
                      </a:r>
                      <a:endParaRPr lang="zh-CN" sz="1600" dirty="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rgbClr val="000000"/>
                          </a:solidFill>
                          <a:effectLst/>
                          <a:latin typeface="Calibri" panose="020F0502020204030204" pitchFamily="34" charset="0"/>
                          <a:ea typeface="宋体"/>
                          <a:cs typeface="Calibri" pitchFamily="34" charset="0"/>
                        </a:rPr>
                        <a:t>1H10C4D4-biotin</a:t>
                      </a:r>
                      <a:endParaRPr lang="zh-CN" sz="1600" dirty="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smtClean="0">
                          <a:solidFill>
                            <a:srgbClr val="000000"/>
                          </a:solidFill>
                          <a:effectLst/>
                          <a:latin typeface="Calibri" panose="020F0502020204030204" pitchFamily="34" charset="0"/>
                          <a:ea typeface="宋体"/>
                          <a:cs typeface="Calibri" pitchFamily="34" charset="0"/>
                        </a:rPr>
                        <a:t>23F12E2A9-biotin</a:t>
                      </a:r>
                      <a:endParaRPr lang="zh-CN" sz="1600" dirty="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rgbClr val="000000"/>
                          </a:solidFill>
                          <a:effectLst/>
                          <a:latin typeface="Calibri" panose="020F0502020204030204" pitchFamily="34" charset="0"/>
                          <a:ea typeface="宋体"/>
                          <a:cs typeface="Calibri" pitchFamily="34" charset="0"/>
                        </a:rPr>
                        <a:t>42C2F9G4-biotin</a:t>
                      </a:r>
                      <a:endParaRPr lang="zh-CN" sz="160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rgbClr val="000000"/>
                          </a:solidFill>
                          <a:effectLst/>
                          <a:latin typeface="Calibri" panose="020F0502020204030204" pitchFamily="34" charset="0"/>
                          <a:ea typeface="宋体"/>
                          <a:cs typeface="Calibri" pitchFamily="34" charset="0"/>
                        </a:rPr>
                        <a:t>16H5D5B4-biotin</a:t>
                      </a:r>
                      <a:endParaRPr lang="zh-CN" sz="1600" dirty="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rgbClr val="000000"/>
                          </a:solidFill>
                          <a:effectLst/>
                          <a:latin typeface="Calibri" panose="020F0502020204030204" pitchFamily="34" charset="0"/>
                          <a:ea typeface="宋体"/>
                          <a:cs typeface="Calibri" pitchFamily="34" charset="0"/>
                        </a:rPr>
                        <a:t>2E5E4D5-biotin</a:t>
                      </a:r>
                      <a:endParaRPr lang="zh-CN" sz="1600" dirty="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966">
                <a:tc>
                  <a:txBody>
                    <a:bodyPr/>
                    <a:lstStyle/>
                    <a:p>
                      <a:pPr algn="ctr">
                        <a:spcAft>
                          <a:spcPts val="0"/>
                        </a:spcAft>
                      </a:pPr>
                      <a:r>
                        <a:rPr lang="en-US" sz="1600">
                          <a:solidFill>
                            <a:srgbClr val="000000"/>
                          </a:solidFill>
                          <a:effectLst/>
                          <a:latin typeface="Calibri" panose="020F0502020204030204" pitchFamily="34" charset="0"/>
                          <a:ea typeface="宋体"/>
                          <a:cs typeface="Calibri" pitchFamily="34" charset="0"/>
                        </a:rPr>
                        <a:t>control</a:t>
                      </a:r>
                      <a:endParaRPr lang="zh-CN" sz="160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2.024</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2.568</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1.008</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1.398</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2.446</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1.116</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966">
                <a:tc>
                  <a:txBody>
                    <a:bodyPr/>
                    <a:lstStyle/>
                    <a:p>
                      <a:pPr algn="ctr">
                        <a:spcAft>
                          <a:spcPts val="0"/>
                        </a:spcAft>
                      </a:pPr>
                      <a:r>
                        <a:rPr lang="en-US" sz="1600" dirty="0" smtClean="0">
                          <a:solidFill>
                            <a:srgbClr val="000000"/>
                          </a:solidFill>
                          <a:effectLst/>
                          <a:latin typeface="Calibri" panose="020F0502020204030204" pitchFamily="34" charset="0"/>
                          <a:ea typeface="宋体"/>
                          <a:cs typeface="Calibri" pitchFamily="34" charset="0"/>
                        </a:rPr>
                        <a:t>Marketed drug</a:t>
                      </a:r>
                      <a:endParaRPr lang="zh-CN" sz="1600" dirty="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0.082</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1.371</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0.842</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0.145</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1.229</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0.183</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966">
                <a:tc>
                  <a:txBody>
                    <a:bodyPr/>
                    <a:lstStyle/>
                    <a:p>
                      <a:pPr algn="ctr">
                        <a:spcAft>
                          <a:spcPts val="0"/>
                        </a:spcAft>
                      </a:pPr>
                      <a:r>
                        <a:rPr lang="en-US" sz="1600" dirty="0">
                          <a:solidFill>
                            <a:srgbClr val="000000"/>
                          </a:solidFill>
                          <a:effectLst/>
                          <a:latin typeface="Calibri" panose="020F0502020204030204" pitchFamily="34" charset="0"/>
                          <a:ea typeface="宋体"/>
                          <a:cs typeface="Calibri" pitchFamily="34" charset="0"/>
                        </a:rPr>
                        <a:t>1H10C4D4</a:t>
                      </a:r>
                      <a:endParaRPr lang="zh-CN" sz="1600" dirty="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0.118</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0.102</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0.812</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0.083</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0.094</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0.059</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966">
                <a:tc>
                  <a:txBody>
                    <a:bodyPr/>
                    <a:lstStyle/>
                    <a:p>
                      <a:pPr algn="ctr">
                        <a:spcAft>
                          <a:spcPts val="0"/>
                        </a:spcAft>
                      </a:pPr>
                      <a:r>
                        <a:rPr lang="en-US" sz="1600" dirty="0" smtClean="0">
                          <a:solidFill>
                            <a:srgbClr val="000000"/>
                          </a:solidFill>
                          <a:effectLst/>
                          <a:latin typeface="Calibri" panose="020F0502020204030204" pitchFamily="34" charset="0"/>
                          <a:ea typeface="宋体"/>
                          <a:cs typeface="Calibri" pitchFamily="34" charset="0"/>
                        </a:rPr>
                        <a:t>23F12E2A9</a:t>
                      </a:r>
                      <a:endParaRPr lang="zh-CN" sz="1600" dirty="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1.811</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2.432</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0.058</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1.462</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2.374</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1.08</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966">
                <a:tc>
                  <a:txBody>
                    <a:bodyPr/>
                    <a:lstStyle/>
                    <a:p>
                      <a:pPr algn="ctr">
                        <a:spcAft>
                          <a:spcPts val="0"/>
                        </a:spcAft>
                      </a:pPr>
                      <a:r>
                        <a:rPr lang="en-US" sz="1600">
                          <a:solidFill>
                            <a:srgbClr val="000000"/>
                          </a:solidFill>
                          <a:effectLst/>
                          <a:latin typeface="Calibri" panose="020F0502020204030204" pitchFamily="34" charset="0"/>
                          <a:ea typeface="宋体"/>
                          <a:cs typeface="Calibri" pitchFamily="34" charset="0"/>
                        </a:rPr>
                        <a:t>42C2F9G4</a:t>
                      </a:r>
                      <a:endParaRPr lang="zh-CN" sz="160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0.655</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1.713</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0.984</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0.134</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1.485</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0.23</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966">
                <a:tc>
                  <a:txBody>
                    <a:bodyPr/>
                    <a:lstStyle/>
                    <a:p>
                      <a:pPr algn="ctr">
                        <a:spcAft>
                          <a:spcPts val="0"/>
                        </a:spcAft>
                      </a:pPr>
                      <a:r>
                        <a:rPr lang="en-US" sz="1600" dirty="0">
                          <a:solidFill>
                            <a:srgbClr val="000000"/>
                          </a:solidFill>
                          <a:effectLst/>
                          <a:latin typeface="Calibri" panose="020F0502020204030204" pitchFamily="34" charset="0"/>
                          <a:ea typeface="宋体"/>
                          <a:cs typeface="Calibri" pitchFamily="34" charset="0"/>
                        </a:rPr>
                        <a:t>16H5D5B4</a:t>
                      </a:r>
                      <a:endParaRPr lang="zh-CN" sz="1600" dirty="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0.142</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0.116</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0.905</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0.076</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0.097</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0.056</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966">
                <a:tc>
                  <a:txBody>
                    <a:bodyPr/>
                    <a:lstStyle/>
                    <a:p>
                      <a:pPr algn="ctr">
                        <a:spcAft>
                          <a:spcPts val="0"/>
                        </a:spcAft>
                      </a:pPr>
                      <a:r>
                        <a:rPr lang="en-US" sz="1600">
                          <a:solidFill>
                            <a:srgbClr val="000000"/>
                          </a:solidFill>
                          <a:effectLst/>
                          <a:latin typeface="Calibri" panose="020F0502020204030204" pitchFamily="34" charset="0"/>
                          <a:ea typeface="宋体"/>
                          <a:cs typeface="Calibri" pitchFamily="34" charset="0"/>
                        </a:rPr>
                        <a:t>2E5E4D5</a:t>
                      </a:r>
                      <a:endParaRPr lang="zh-CN" sz="1600">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0.24</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0.307</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0.884</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0.08</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a:solidFill>
                            <a:schemeClr val="tx2"/>
                          </a:solidFill>
                          <a:effectLst/>
                          <a:latin typeface="Calibri" panose="020F0502020204030204" pitchFamily="34" charset="0"/>
                          <a:ea typeface="宋体"/>
                          <a:cs typeface="Calibri" pitchFamily="34" charset="0"/>
                        </a:rPr>
                        <a:t>0.236</a:t>
                      </a:r>
                      <a:endParaRPr lang="zh-CN" sz="160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dirty="0">
                          <a:solidFill>
                            <a:schemeClr val="tx2"/>
                          </a:solidFill>
                          <a:effectLst/>
                          <a:latin typeface="Calibri" panose="020F0502020204030204" pitchFamily="34" charset="0"/>
                          <a:ea typeface="宋体"/>
                          <a:cs typeface="Calibri" pitchFamily="34" charset="0"/>
                        </a:rPr>
                        <a:t>0.064</a:t>
                      </a:r>
                      <a:endParaRPr lang="zh-CN" sz="1600" dirty="0">
                        <a:solidFill>
                          <a:schemeClr val="tx2"/>
                        </a:solidFill>
                        <a:effectLst/>
                        <a:latin typeface="Calibri" panose="020F0502020204030204" pitchFamily="34" charset="0"/>
                        <a:ea typeface="宋体"/>
                        <a:cs typeface="Calibri" pitchFamily="34" charset="0"/>
                      </a:endParaRPr>
                    </a:p>
                  </a:txBody>
                  <a:tcPr marL="51734" marR="517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p14="http://schemas.microsoft.com/office/powerpoint/2010/main" val="18937279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a:xfrm>
            <a:off x="8399464" y="6124575"/>
            <a:ext cx="369887" cy="274638"/>
          </a:xfrm>
        </p:spPr>
        <p:txBody>
          <a:bodyPr/>
          <a:lstStyle/>
          <a:p>
            <a:pPr>
              <a:defRPr/>
            </a:pPr>
            <a:fld id="{A97DC666-0BA8-416C-A623-88DD2BB220A8}" type="slidenum">
              <a:rPr lang="x-none" altLang="zh-CN" smtClean="0"/>
              <a:pPr>
                <a:defRPr/>
              </a:pPr>
              <a:t>21</a:t>
            </a:fld>
            <a:endParaRPr lang="en-US" altLang="zh-CN" dirty="0">
              <a:cs typeface="Tahoma" pitchFamily="34" charset="0"/>
            </a:endParaRPr>
          </a:p>
        </p:txBody>
      </p:sp>
      <p:sp>
        <p:nvSpPr>
          <p:cNvPr id="6" name="Rectangle 2"/>
          <p:cNvSpPr>
            <a:spLocks noGrp="1"/>
          </p:cNvSpPr>
          <p:nvPr>
            <p:ph type="title"/>
          </p:nvPr>
        </p:nvSpPr>
        <p:spPr>
          <a:xfrm>
            <a:off x="368553" y="222260"/>
            <a:ext cx="6976088" cy="384572"/>
          </a:xfrm>
          <a:prstGeom prst="rect">
            <a:avLst/>
          </a:prstGeom>
        </p:spPr>
        <p:txBody>
          <a:bodyPr>
            <a:noAutofit/>
          </a:bodyPr>
          <a:lstStyle/>
          <a:p>
            <a:r>
              <a:rPr lang="en-US" altLang="zh-CN" sz="2800" dirty="0">
                <a:cs typeface="Calibri" panose="020F0502020204030204" pitchFamily="34" charset="0"/>
              </a:rPr>
              <a:t>Track </a:t>
            </a:r>
            <a:r>
              <a:rPr lang="en-US" altLang="zh-CN" sz="2800" dirty="0" smtClean="0">
                <a:cs typeface="Calibri" panose="020F0502020204030204" pitchFamily="34" charset="0"/>
              </a:rPr>
              <a:t>Records</a:t>
            </a:r>
            <a:endParaRPr lang="en-US" altLang="zh-CN" sz="2800" dirty="0">
              <a:cs typeface="Calibri" panose="020F0502020204030204" pitchFamily="34" charset="0"/>
            </a:endParaRPr>
          </a:p>
        </p:txBody>
      </p:sp>
      <p:sp>
        <p:nvSpPr>
          <p:cNvPr id="2" name="文本框 1"/>
          <p:cNvSpPr txBox="1"/>
          <p:nvPr/>
        </p:nvSpPr>
        <p:spPr>
          <a:xfrm>
            <a:off x="295816" y="927464"/>
            <a:ext cx="8717973" cy="2046714"/>
          </a:xfrm>
          <a:prstGeom prst="rect">
            <a:avLst/>
          </a:prstGeom>
          <a:noFill/>
        </p:spPr>
        <p:txBody>
          <a:bodyPr wrap="square" rtlCol="0">
            <a:spAutoFit/>
          </a:bodyPr>
          <a:lstStyle/>
          <a:p>
            <a:r>
              <a:rPr lang="en-US" altLang="zh-CN" sz="2400" b="1" baseline="0" dirty="0">
                <a:solidFill>
                  <a:srgbClr val="091E77"/>
                </a:solidFill>
                <a:latin typeface="Calibri" panose="020F0502020204030204" pitchFamily="34" charset="0"/>
              </a:rPr>
              <a:t>In the past 3 years </a:t>
            </a:r>
            <a:r>
              <a:rPr lang="en-US" altLang="zh-CN" b="1" baseline="0" dirty="0">
                <a:solidFill>
                  <a:srgbClr val="091E77"/>
                </a:solidFill>
                <a:latin typeface="Calibri" panose="020F0502020204030204" pitchFamily="34" charset="0"/>
              </a:rPr>
              <a:t>(by Mar, 2017</a:t>
            </a:r>
            <a:r>
              <a:rPr lang="en-US" altLang="zh-CN" b="1" baseline="0" dirty="0" smtClean="0">
                <a:solidFill>
                  <a:srgbClr val="091E77"/>
                </a:solidFill>
                <a:latin typeface="Calibri" panose="020F0502020204030204" pitchFamily="34" charset="0"/>
              </a:rPr>
              <a:t>)</a:t>
            </a:r>
          </a:p>
          <a:p>
            <a:endParaRPr lang="en-US" altLang="zh-CN" sz="1050" b="1" dirty="0">
              <a:solidFill>
                <a:srgbClr val="091E77"/>
              </a:solidFill>
              <a:latin typeface="Calibri" panose="020F0502020204030204" pitchFamily="34" charset="0"/>
            </a:endParaRPr>
          </a:p>
          <a:p>
            <a:pPr marL="285750" indent="-285750">
              <a:buFont typeface="Wingdings" panose="05000000000000000000" pitchFamily="2" charset="2"/>
              <a:buChar char="Ø"/>
            </a:pPr>
            <a:r>
              <a:rPr lang="en-US" altLang="zh-CN" baseline="0" dirty="0">
                <a:solidFill>
                  <a:srgbClr val="091E77"/>
                </a:solidFill>
                <a:latin typeface="Calibri" panose="020F0502020204030204" pitchFamily="34" charset="0"/>
              </a:rPr>
              <a:t>GenScript </a:t>
            </a:r>
            <a:r>
              <a:rPr lang="en-US" altLang="zh-CN" baseline="0" dirty="0" smtClean="0">
                <a:solidFill>
                  <a:srgbClr val="091E77"/>
                </a:solidFill>
                <a:latin typeface="Calibri" panose="020F0502020204030204" pitchFamily="34" charset="0"/>
              </a:rPr>
              <a:t>has </a:t>
            </a:r>
            <a:r>
              <a:rPr lang="en-US" altLang="zh-CN" baseline="0" dirty="0">
                <a:solidFill>
                  <a:srgbClr val="091E77"/>
                </a:solidFill>
                <a:latin typeface="Calibri" panose="020F0502020204030204" pitchFamily="34" charset="0"/>
              </a:rPr>
              <a:t>delivered more than </a:t>
            </a:r>
            <a:r>
              <a:rPr lang="en-US" altLang="zh-CN" b="1" baseline="0" dirty="0" smtClean="0">
                <a:solidFill>
                  <a:srgbClr val="091E77"/>
                </a:solidFill>
                <a:latin typeface="Calibri" panose="020F0502020204030204" pitchFamily="34" charset="0"/>
              </a:rPr>
              <a:t>200 </a:t>
            </a:r>
            <a:r>
              <a:rPr lang="en-US" altLang="zh-CN" baseline="0" dirty="0" smtClean="0">
                <a:solidFill>
                  <a:srgbClr val="091E77"/>
                </a:solidFill>
                <a:latin typeface="Calibri" panose="020F0502020204030204" pitchFamily="34" charset="0"/>
              </a:rPr>
              <a:t>antibody </a:t>
            </a:r>
            <a:r>
              <a:rPr lang="en-US" altLang="zh-CN" baseline="0" dirty="0">
                <a:solidFill>
                  <a:srgbClr val="091E77"/>
                </a:solidFill>
                <a:latin typeface="Calibri" panose="020F0502020204030204" pitchFamily="34" charset="0"/>
              </a:rPr>
              <a:t>lead generation projects.</a:t>
            </a:r>
          </a:p>
          <a:p>
            <a:pPr marL="285750" indent="-285750">
              <a:buFont typeface="Wingdings" panose="05000000000000000000" pitchFamily="2" charset="2"/>
              <a:buChar char="Ø"/>
            </a:pPr>
            <a:r>
              <a:rPr lang="en-US" altLang="zh-CN" baseline="0" dirty="0">
                <a:solidFill>
                  <a:srgbClr val="091E77"/>
                </a:solidFill>
                <a:latin typeface="Calibri" panose="020F0502020204030204" pitchFamily="34" charset="0"/>
              </a:rPr>
              <a:t>GenScript </a:t>
            </a:r>
            <a:r>
              <a:rPr lang="en-US" altLang="zh-CN" baseline="0" dirty="0" smtClean="0">
                <a:solidFill>
                  <a:srgbClr val="091E77"/>
                </a:solidFill>
                <a:latin typeface="Calibri" panose="020F0502020204030204" pitchFamily="34" charset="0"/>
              </a:rPr>
              <a:t>has </a:t>
            </a:r>
            <a:r>
              <a:rPr lang="en-US" altLang="zh-CN" baseline="0" dirty="0">
                <a:solidFill>
                  <a:srgbClr val="091E77"/>
                </a:solidFill>
                <a:latin typeface="Calibri" panose="020F0502020204030204" pitchFamily="34" charset="0"/>
              </a:rPr>
              <a:t>delivered </a:t>
            </a:r>
            <a:r>
              <a:rPr lang="en-US" altLang="zh-CN" b="1" baseline="0" dirty="0">
                <a:solidFill>
                  <a:srgbClr val="091E77"/>
                </a:solidFill>
                <a:latin typeface="Calibri" panose="020F0502020204030204" pitchFamily="34" charset="0"/>
              </a:rPr>
              <a:t>60</a:t>
            </a:r>
            <a:r>
              <a:rPr lang="en-US" altLang="zh-CN" baseline="0" dirty="0">
                <a:solidFill>
                  <a:srgbClr val="091E77"/>
                </a:solidFill>
                <a:latin typeface="Calibri" panose="020F0502020204030204" pitchFamily="34" charset="0"/>
              </a:rPr>
              <a:t> antibody lead optimization projects.</a:t>
            </a:r>
          </a:p>
          <a:p>
            <a:pPr marL="285750" indent="-285750">
              <a:buFont typeface="Wingdings" panose="05000000000000000000" pitchFamily="2" charset="2"/>
              <a:buChar char="Ø"/>
            </a:pPr>
            <a:r>
              <a:rPr lang="en-US" altLang="zh-CN" baseline="0" dirty="0">
                <a:solidFill>
                  <a:srgbClr val="091E77"/>
                </a:solidFill>
                <a:latin typeface="Calibri" panose="020F0502020204030204" pitchFamily="34" charset="0"/>
              </a:rPr>
              <a:t>GenScript </a:t>
            </a:r>
            <a:r>
              <a:rPr lang="en-US" altLang="zh-CN" baseline="0" dirty="0" smtClean="0">
                <a:solidFill>
                  <a:srgbClr val="091E77"/>
                </a:solidFill>
                <a:latin typeface="Calibri" panose="020F0502020204030204" pitchFamily="34" charset="0"/>
              </a:rPr>
              <a:t>has </a:t>
            </a:r>
            <a:r>
              <a:rPr lang="en-US" altLang="zh-CN" baseline="0" dirty="0">
                <a:solidFill>
                  <a:srgbClr val="091E77"/>
                </a:solidFill>
                <a:latin typeface="Calibri" panose="020F0502020204030204" pitchFamily="34" charset="0"/>
              </a:rPr>
              <a:t>delivered </a:t>
            </a:r>
            <a:r>
              <a:rPr lang="en-US" altLang="zh-CN" b="1" baseline="0" dirty="0">
                <a:solidFill>
                  <a:srgbClr val="091E77"/>
                </a:solidFill>
                <a:latin typeface="Calibri" panose="020F0502020204030204" pitchFamily="34" charset="0"/>
              </a:rPr>
              <a:t>12 </a:t>
            </a:r>
            <a:r>
              <a:rPr lang="en-US" altLang="zh-CN" baseline="0" dirty="0">
                <a:solidFill>
                  <a:srgbClr val="091E77"/>
                </a:solidFill>
                <a:latin typeface="Calibri" panose="020F0502020204030204" pitchFamily="34" charset="0"/>
              </a:rPr>
              <a:t>biologics CMC projects. </a:t>
            </a:r>
          </a:p>
          <a:p>
            <a:pPr marL="285750" indent="-285750">
              <a:buFont typeface="Wingdings" panose="05000000000000000000" pitchFamily="2" charset="2"/>
              <a:buChar char="Ø"/>
            </a:pPr>
            <a:r>
              <a:rPr lang="en-US" altLang="zh-CN" b="1" baseline="0" dirty="0">
                <a:solidFill>
                  <a:srgbClr val="091E77"/>
                </a:solidFill>
                <a:latin typeface="Calibri" panose="020F0502020204030204" pitchFamily="34" charset="0"/>
              </a:rPr>
              <a:t>3</a:t>
            </a:r>
            <a:r>
              <a:rPr lang="en-US" altLang="zh-CN" baseline="0" dirty="0">
                <a:solidFill>
                  <a:srgbClr val="091E77"/>
                </a:solidFill>
                <a:latin typeface="Calibri" panose="020F0502020204030204" pitchFamily="34" charset="0"/>
              </a:rPr>
              <a:t> of them were/ will be moved forwards to IND filing stage before the end of 2017</a:t>
            </a:r>
            <a:r>
              <a:rPr lang="en-US" altLang="zh-CN" baseline="0" dirty="0" smtClean="0">
                <a:solidFill>
                  <a:srgbClr val="091E77"/>
                </a:solidFill>
                <a:latin typeface="Calibri" panose="020F0502020204030204" pitchFamily="34" charset="0"/>
              </a:rPr>
              <a:t>.</a:t>
            </a:r>
          </a:p>
          <a:p>
            <a:r>
              <a:rPr lang="en-US" altLang="zh-CN" sz="2000" baseline="0" dirty="0" smtClean="0">
                <a:solidFill>
                  <a:srgbClr val="091E77"/>
                </a:solidFill>
              </a:rPr>
              <a:t> </a:t>
            </a:r>
            <a:endParaRPr lang="zh-CN" altLang="en-US" sz="2000" baseline="0" dirty="0">
              <a:solidFill>
                <a:srgbClr val="091E77"/>
              </a:solidFill>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9146" y="2746657"/>
            <a:ext cx="6491299" cy="3377918"/>
          </a:xfrm>
          <a:prstGeom prst="rect">
            <a:avLst/>
          </a:prstGeom>
        </p:spPr>
      </p:pic>
    </p:spTree>
    <p:extLst>
      <p:ext uri="{BB962C8B-B14F-4D97-AF65-F5344CB8AC3E}">
        <p14:creationId xmlns:p14="http://schemas.microsoft.com/office/powerpoint/2010/main" val="10029456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61949" y="2362136"/>
            <a:ext cx="8705850" cy="760858"/>
          </a:xfrm>
        </p:spPr>
        <p:txBody>
          <a:bodyPr vert="horz" lIns="91440" tIns="45720" rIns="91440" bIns="45720" rtlCol="0">
            <a:normAutofit/>
          </a:bodyPr>
          <a:lstStyle/>
          <a:p>
            <a:pPr marL="0" indent="0" algn="ctr">
              <a:buNone/>
            </a:pPr>
            <a:r>
              <a:rPr lang="en-US" altLang="zh-CN" sz="3000" b="1" dirty="0" smtClean="0">
                <a:solidFill>
                  <a:srgbClr val="014099"/>
                </a:solidFill>
                <a:ea typeface="+mj-ea"/>
                <a:cs typeface="+mj-cs"/>
              </a:rPr>
              <a:t>Diagnostic Antibody Development</a:t>
            </a:r>
            <a:endParaRPr lang="zh-CN" altLang="en-US" sz="3000" b="1" dirty="0">
              <a:solidFill>
                <a:srgbClr val="014099"/>
              </a:solidFill>
              <a:ea typeface="+mj-ea"/>
              <a:cs typeface="+mj-cs"/>
            </a:endParaRPr>
          </a:p>
        </p:txBody>
      </p:sp>
      <p:sp>
        <p:nvSpPr>
          <p:cNvPr id="3" name="灯片编号占位符 2"/>
          <p:cNvSpPr>
            <a:spLocks noGrp="1"/>
          </p:cNvSpPr>
          <p:nvPr>
            <p:ph type="sldNum" sz="quarter" idx="10"/>
          </p:nvPr>
        </p:nvSpPr>
        <p:spPr>
          <a:prstGeom prst="rect">
            <a:avLst/>
          </a:prstGeom>
        </p:spPr>
        <p:txBody>
          <a:bodyPr/>
          <a:lstStyle/>
          <a:p>
            <a:pPr>
              <a:defRPr/>
            </a:pPr>
            <a:fld id="{A97DC666-0BA8-416C-A623-88DD2BB220A8}" type="slidenum">
              <a:rPr lang="x-none" altLang="zh-CN" smtClean="0"/>
              <a:pPr>
                <a:defRPr/>
              </a:pPr>
              <a:t>22</a:t>
            </a:fld>
            <a:endParaRPr lang="en-US" altLang="zh-CN" dirty="0">
              <a:cs typeface="Tahoma" pitchFamily="34" charset="0"/>
            </a:endParaRPr>
          </a:p>
        </p:txBody>
      </p:sp>
      <p:sp>
        <p:nvSpPr>
          <p:cNvPr id="6" name="标题 5"/>
          <p:cNvSpPr>
            <a:spLocks noGrp="1"/>
          </p:cNvSpPr>
          <p:nvPr>
            <p:ph type="title"/>
          </p:nvPr>
        </p:nvSpPr>
        <p:spPr/>
        <p:txBody>
          <a:bodyPr/>
          <a:lstStyle/>
          <a:p>
            <a:endParaRPr lang="zh-CN" altLang="en-US"/>
          </a:p>
        </p:txBody>
      </p:sp>
      <p:pic>
        <p:nvPicPr>
          <p:cNvPr id="7170" name="Picture 2" descr="Image result for diagnostic antibod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5515" y="3122994"/>
            <a:ext cx="3038718" cy="2025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7896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bwMode="auto">
          <a:xfrm>
            <a:off x="3559390" y="2455354"/>
            <a:ext cx="947537" cy="959586"/>
          </a:xfrm>
          <a:prstGeom prst="ellipse">
            <a:avLst/>
          </a:prstGeom>
          <a:gradFill flip="none" rotWithShape="1">
            <a:gsLst>
              <a:gs pos="0">
                <a:schemeClr val="bg2">
                  <a:lumMod val="75000"/>
                  <a:tint val="66000"/>
                  <a:satMod val="160000"/>
                </a:schemeClr>
              </a:gs>
              <a:gs pos="50000">
                <a:schemeClr val="bg2">
                  <a:lumMod val="75000"/>
                  <a:tint val="44500"/>
                  <a:satMod val="160000"/>
                </a:schemeClr>
              </a:gs>
              <a:gs pos="100000">
                <a:schemeClr val="bg2">
                  <a:lumMod val="75000"/>
                  <a:tint val="23500"/>
                  <a:satMod val="160000"/>
                </a:schemeClr>
              </a:gs>
            </a:gsLst>
            <a:path path="circle">
              <a:fillToRect l="50000" t="50000" r="50000" b="50000"/>
            </a:path>
            <a:tileRect/>
          </a:grad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25000" smtClean="0">
              <a:ln>
                <a:noFill/>
              </a:ln>
              <a:solidFill>
                <a:schemeClr val="tx1"/>
              </a:solidFill>
              <a:effectLst/>
              <a:latin typeface="Arial" charset="0"/>
            </a:endParaRPr>
          </a:p>
        </p:txBody>
      </p:sp>
      <p:sp>
        <p:nvSpPr>
          <p:cNvPr id="6" name="标题 5"/>
          <p:cNvSpPr>
            <a:spLocks noGrp="1"/>
          </p:cNvSpPr>
          <p:nvPr>
            <p:ph type="title"/>
          </p:nvPr>
        </p:nvSpPr>
        <p:spPr>
          <a:xfrm>
            <a:off x="299605" y="243032"/>
            <a:ext cx="6371360" cy="692150"/>
          </a:xfrm>
        </p:spPr>
        <p:txBody>
          <a:bodyPr/>
          <a:lstStyle/>
          <a:p>
            <a:r>
              <a:rPr lang="en-US" altLang="zh-CN" sz="2800" dirty="0"/>
              <a:t>GenScript </a:t>
            </a:r>
            <a:r>
              <a:rPr lang="en-US" altLang="zh-CN" sz="2800" dirty="0" err="1" smtClean="0"/>
              <a:t>MonoRab</a:t>
            </a:r>
            <a:r>
              <a:rPr lang="en-US" altLang="zh-CN" sz="2800" baseline="30000" dirty="0" err="1" smtClean="0"/>
              <a:t>TM</a:t>
            </a:r>
            <a:r>
              <a:rPr lang="en-US" altLang="zh-CN" sz="2800" dirty="0" smtClean="0"/>
              <a:t> Technology</a:t>
            </a:r>
            <a:r>
              <a:rPr lang="zh-CN" altLang="en-US" sz="2800" dirty="0"/>
              <a:t/>
            </a:r>
            <a:br>
              <a:rPr lang="zh-CN" altLang="en-US" sz="2800" dirty="0"/>
            </a:br>
            <a:endParaRPr lang="zh-CN" altLang="en-US" sz="2000" dirty="0"/>
          </a:p>
        </p:txBody>
      </p:sp>
      <p:sp>
        <p:nvSpPr>
          <p:cNvPr id="4" name="内容占位符 3"/>
          <p:cNvSpPr>
            <a:spLocks noGrp="1"/>
          </p:cNvSpPr>
          <p:nvPr>
            <p:ph idx="1"/>
          </p:nvPr>
        </p:nvSpPr>
        <p:spPr>
          <a:xfrm>
            <a:off x="573229" y="5092695"/>
            <a:ext cx="8072007" cy="1129355"/>
          </a:xfrm>
        </p:spPr>
        <p:txBody>
          <a:bodyPr/>
          <a:lstStyle/>
          <a:p>
            <a:pPr>
              <a:buFont typeface="Wingdings" panose="05000000000000000000" pitchFamily="2" charset="2"/>
              <a:buChar char="§"/>
            </a:pPr>
            <a:r>
              <a:rPr lang="en-US" altLang="zh-CN" sz="1800" dirty="0" smtClean="0"/>
              <a:t>GenScript </a:t>
            </a:r>
            <a:r>
              <a:rPr lang="en-US" altLang="zh-CN" sz="1800" dirty="0"/>
              <a:t>developed the Rabbit-Mouse (</a:t>
            </a:r>
            <a:r>
              <a:rPr lang="en-US" altLang="zh-CN" sz="1800" dirty="0" err="1"/>
              <a:t>Rb-Ms</a:t>
            </a:r>
            <a:r>
              <a:rPr lang="en-US" altLang="zh-CN" sz="1800" dirty="0"/>
              <a:t>) chimeric </a:t>
            </a:r>
            <a:r>
              <a:rPr lang="en-US" altLang="zh-CN" sz="1800" dirty="0" err="1"/>
              <a:t>hybridoma</a:t>
            </a:r>
            <a:r>
              <a:rPr lang="en-US" altLang="zh-CN" sz="1800" dirty="0"/>
              <a:t> technology</a:t>
            </a:r>
          </a:p>
          <a:p>
            <a:pPr>
              <a:buFont typeface="Wingdings" panose="05000000000000000000" pitchFamily="2" charset="2"/>
              <a:buChar char="§"/>
            </a:pPr>
            <a:r>
              <a:rPr lang="en-US" altLang="zh-CN" sz="1800" dirty="0"/>
              <a:t>We have studied extensive cases against </a:t>
            </a:r>
            <a:r>
              <a:rPr lang="en-US" altLang="zh-CN" sz="1800" dirty="0" err="1"/>
              <a:t>idiotypes</a:t>
            </a:r>
            <a:r>
              <a:rPr lang="en-US" altLang="zh-CN" sz="1800" dirty="0"/>
              <a:t>, small molecules, receptors, epigenetic modifications for various applications.</a:t>
            </a:r>
            <a:endParaRPr lang="zh-CN" altLang="en-US" sz="1800" dirty="0"/>
          </a:p>
          <a:p>
            <a:endParaRPr lang="zh-CN" altLang="en-US" sz="2800" dirty="0"/>
          </a:p>
        </p:txBody>
      </p:sp>
      <p:grpSp>
        <p:nvGrpSpPr>
          <p:cNvPr id="9" name="组合 8"/>
          <p:cNvGrpSpPr/>
          <p:nvPr/>
        </p:nvGrpSpPr>
        <p:grpSpPr>
          <a:xfrm>
            <a:off x="2071760" y="1844658"/>
            <a:ext cx="4721041" cy="2177910"/>
            <a:chOff x="1988861" y="1435307"/>
            <a:chExt cx="4321274" cy="1850724"/>
          </a:xfrm>
        </p:grpSpPr>
        <p:sp>
          <p:nvSpPr>
            <p:cNvPr id="10" name="AutoShape 3"/>
            <p:cNvSpPr>
              <a:spLocks noChangeArrowheads="1"/>
            </p:cNvSpPr>
            <p:nvPr/>
          </p:nvSpPr>
          <p:spPr bwMode="gray">
            <a:xfrm rot="18900000">
              <a:off x="4135690" y="1778866"/>
              <a:ext cx="500140" cy="162644"/>
            </a:xfrm>
            <a:prstGeom prst="rightArrow">
              <a:avLst>
                <a:gd name="adj1" fmla="val 35167"/>
                <a:gd name="adj2" fmla="val 111029"/>
              </a:avLst>
            </a:prstGeom>
            <a:solidFill>
              <a:schemeClr val="accent4">
                <a:alpha val="90000"/>
              </a:schemeClr>
            </a:solidFill>
            <a:ln w="0" algn="ctr">
              <a:noFill/>
              <a:miter lim="800000"/>
              <a:headEnd/>
              <a:tailEnd/>
            </a:ln>
            <a:effectLst>
              <a:outerShdw blurRad="50800" dist="38100" dir="2700000" algn="tl" rotWithShape="0">
                <a:prstClr val="black">
                  <a:alpha val="40000"/>
                </a:prstClr>
              </a:outerShdw>
            </a:effectLst>
          </p:spPr>
          <p:txBody>
            <a:bodyPr wrap="none" anchor="ctr"/>
            <a:lstStyle/>
            <a:p>
              <a:pPr fontAlgn="auto">
                <a:spcBef>
                  <a:spcPts val="0"/>
                </a:spcBef>
                <a:spcAft>
                  <a:spcPts val="0"/>
                </a:spcAft>
                <a:defRPr/>
              </a:pPr>
              <a:endParaRPr lang="zh-CN" altLang="en-US" kern="0" baseline="0">
                <a:solidFill>
                  <a:sysClr val="windowText" lastClr="000000"/>
                </a:solidFill>
              </a:endParaRPr>
            </a:p>
          </p:txBody>
        </p:sp>
        <p:sp>
          <p:nvSpPr>
            <p:cNvPr id="11" name="AutoShape 4"/>
            <p:cNvSpPr>
              <a:spLocks noChangeArrowheads="1"/>
            </p:cNvSpPr>
            <p:nvPr/>
          </p:nvSpPr>
          <p:spPr bwMode="gray">
            <a:xfrm rot="2700000">
              <a:off x="4070999" y="2773794"/>
              <a:ext cx="501057" cy="188365"/>
            </a:xfrm>
            <a:prstGeom prst="rightArrow">
              <a:avLst>
                <a:gd name="adj1" fmla="val 35167"/>
                <a:gd name="adj2" fmla="val 111029"/>
              </a:avLst>
            </a:prstGeom>
            <a:solidFill>
              <a:schemeClr val="accent4">
                <a:alpha val="90000"/>
              </a:schemeClr>
            </a:solidFill>
            <a:ln w="0" algn="ctr">
              <a:noFill/>
              <a:miter lim="800000"/>
              <a:headEnd/>
              <a:tailEnd/>
            </a:ln>
            <a:effectLst>
              <a:outerShdw blurRad="50800" dist="38100" dir="2700000" algn="tl" rotWithShape="0">
                <a:prstClr val="black">
                  <a:alpha val="40000"/>
                </a:prstClr>
              </a:outerShdw>
            </a:effectLst>
          </p:spPr>
          <p:txBody>
            <a:bodyPr wrap="none" anchor="ctr"/>
            <a:lstStyle/>
            <a:p>
              <a:pPr fontAlgn="auto">
                <a:spcBef>
                  <a:spcPts val="0"/>
                </a:spcBef>
                <a:spcAft>
                  <a:spcPts val="0"/>
                </a:spcAft>
                <a:defRPr/>
              </a:pPr>
              <a:endParaRPr lang="zh-CN" altLang="en-US" kern="0" baseline="0">
                <a:solidFill>
                  <a:sysClr val="windowText" lastClr="000000"/>
                </a:solidFill>
              </a:endParaRPr>
            </a:p>
          </p:txBody>
        </p:sp>
        <p:sp>
          <p:nvSpPr>
            <p:cNvPr id="12" name="AutoShape 5"/>
            <p:cNvSpPr>
              <a:spLocks noChangeArrowheads="1"/>
            </p:cNvSpPr>
            <p:nvPr/>
          </p:nvSpPr>
          <p:spPr bwMode="gray">
            <a:xfrm rot="13500000">
              <a:off x="3055650" y="1777826"/>
              <a:ext cx="413044" cy="177637"/>
            </a:xfrm>
            <a:prstGeom prst="rightArrow">
              <a:avLst>
                <a:gd name="adj1" fmla="val 35167"/>
                <a:gd name="adj2" fmla="val 111029"/>
              </a:avLst>
            </a:prstGeom>
            <a:solidFill>
              <a:schemeClr val="accent4">
                <a:alpha val="90000"/>
              </a:schemeClr>
            </a:solidFill>
            <a:ln w="0" algn="ctr">
              <a:noFill/>
              <a:miter lim="800000"/>
              <a:headEnd/>
              <a:tailEnd/>
            </a:ln>
            <a:effectLst>
              <a:outerShdw blurRad="50800" dist="38100" dir="2700000" algn="tl" rotWithShape="0">
                <a:prstClr val="black">
                  <a:alpha val="40000"/>
                </a:prstClr>
              </a:outerShdw>
            </a:effectLst>
          </p:spPr>
          <p:txBody>
            <a:bodyPr wrap="none" anchor="ctr"/>
            <a:lstStyle/>
            <a:p>
              <a:pPr fontAlgn="auto">
                <a:spcBef>
                  <a:spcPts val="0"/>
                </a:spcBef>
                <a:spcAft>
                  <a:spcPts val="0"/>
                </a:spcAft>
                <a:defRPr/>
              </a:pPr>
              <a:endParaRPr lang="zh-CN" altLang="en-US" kern="0" baseline="0">
                <a:solidFill>
                  <a:sysClr val="windowText" lastClr="000000"/>
                </a:solidFill>
              </a:endParaRPr>
            </a:p>
          </p:txBody>
        </p:sp>
        <p:sp>
          <p:nvSpPr>
            <p:cNvPr id="13" name="AutoShape 6"/>
            <p:cNvSpPr>
              <a:spLocks noChangeArrowheads="1"/>
            </p:cNvSpPr>
            <p:nvPr/>
          </p:nvSpPr>
          <p:spPr bwMode="gray">
            <a:xfrm rot="8100000">
              <a:off x="3011011" y="2783028"/>
              <a:ext cx="506580" cy="169899"/>
            </a:xfrm>
            <a:prstGeom prst="rightArrow">
              <a:avLst>
                <a:gd name="adj1" fmla="val 35167"/>
                <a:gd name="adj2" fmla="val 111029"/>
              </a:avLst>
            </a:prstGeom>
            <a:solidFill>
              <a:schemeClr val="accent4">
                <a:alpha val="90000"/>
              </a:schemeClr>
            </a:solidFill>
            <a:ln w="0" algn="ctr">
              <a:noFill/>
              <a:miter lim="800000"/>
              <a:headEnd/>
              <a:tailEnd/>
            </a:ln>
            <a:effectLst>
              <a:outerShdw blurRad="50800" dist="38100" dir="2700000" algn="tl" rotWithShape="0">
                <a:prstClr val="black">
                  <a:alpha val="40000"/>
                </a:prstClr>
              </a:outerShdw>
            </a:effectLst>
          </p:spPr>
          <p:txBody>
            <a:bodyPr wrap="none" anchor="ctr"/>
            <a:lstStyle/>
            <a:p>
              <a:pPr fontAlgn="auto">
                <a:spcBef>
                  <a:spcPts val="0"/>
                </a:spcBef>
                <a:spcAft>
                  <a:spcPts val="0"/>
                </a:spcAft>
                <a:defRPr/>
              </a:pPr>
              <a:endParaRPr lang="zh-CN" altLang="en-US" kern="0" baseline="0">
                <a:solidFill>
                  <a:sysClr val="windowText" lastClr="000000"/>
                </a:solidFill>
              </a:endParaRPr>
            </a:p>
          </p:txBody>
        </p:sp>
        <p:sp>
          <p:nvSpPr>
            <p:cNvPr id="21" name="Text Box 15"/>
            <p:cNvSpPr txBox="1">
              <a:spLocks noChangeArrowheads="1"/>
            </p:cNvSpPr>
            <p:nvPr/>
          </p:nvSpPr>
          <p:spPr bwMode="auto">
            <a:xfrm>
              <a:off x="4285398" y="1435307"/>
              <a:ext cx="1397130" cy="261540"/>
            </a:xfrm>
            <a:prstGeom prst="rect">
              <a:avLst/>
            </a:prstGeom>
            <a:noFill/>
            <a:ln w="9525" algn="ctr">
              <a:noFill/>
              <a:miter lim="800000"/>
              <a:headEnd/>
              <a:tailEnd/>
            </a:ln>
            <a:effectLst>
              <a:outerShdw blurRad="50800" dist="38100" dir="2700000" algn="tl" rotWithShape="0">
                <a:prstClr val="black">
                  <a:alpha val="40000"/>
                </a:prstClr>
              </a:outerShdw>
            </a:effectLst>
          </p:spPr>
          <p:txBody>
            <a:bodyPr wrap="none">
              <a:spAutoFit/>
            </a:bodyPr>
            <a:lstStyle/>
            <a:p>
              <a:pPr algn="r" eaLnBrk="0" fontAlgn="auto" hangingPunct="0">
                <a:spcBef>
                  <a:spcPts val="0"/>
                </a:spcBef>
                <a:spcAft>
                  <a:spcPts val="0"/>
                </a:spcAft>
                <a:defRPr/>
              </a:pPr>
              <a:r>
                <a:rPr lang="en-US" altLang="zh-CN" sz="1400" b="1" kern="0" baseline="0" dirty="0" smtClean="0">
                  <a:solidFill>
                    <a:sysClr val="windowText" lastClr="000000"/>
                  </a:solidFill>
                </a:rPr>
                <a:t>High Specificity</a:t>
              </a:r>
              <a:endParaRPr lang="en-US" altLang="zh-CN" sz="1400" b="1" kern="0" baseline="0" dirty="0">
                <a:solidFill>
                  <a:sysClr val="windowText" lastClr="000000"/>
                </a:solidFill>
              </a:endParaRPr>
            </a:p>
          </p:txBody>
        </p:sp>
        <p:sp>
          <p:nvSpPr>
            <p:cNvPr id="22" name="Text Box 15"/>
            <p:cNvSpPr txBox="1">
              <a:spLocks noChangeArrowheads="1"/>
            </p:cNvSpPr>
            <p:nvPr/>
          </p:nvSpPr>
          <p:spPr bwMode="auto">
            <a:xfrm>
              <a:off x="2366280" y="1452994"/>
              <a:ext cx="1141824" cy="261540"/>
            </a:xfrm>
            <a:prstGeom prst="rect">
              <a:avLst/>
            </a:prstGeom>
            <a:noFill/>
            <a:ln w="9525" algn="ctr">
              <a:noFill/>
              <a:miter lim="800000"/>
              <a:headEnd/>
              <a:tailEnd/>
            </a:ln>
            <a:effectLst>
              <a:outerShdw blurRad="50800" dist="38100" dir="2700000" algn="tl" rotWithShape="0">
                <a:prstClr val="black">
                  <a:alpha val="40000"/>
                </a:prstClr>
              </a:outerShdw>
            </a:effectLst>
          </p:spPr>
          <p:txBody>
            <a:bodyPr wrap="none">
              <a:spAutoFit/>
            </a:bodyPr>
            <a:lstStyle/>
            <a:p>
              <a:pPr algn="r" eaLnBrk="0" fontAlgn="auto" hangingPunct="0">
                <a:spcBef>
                  <a:spcPts val="0"/>
                </a:spcBef>
                <a:spcAft>
                  <a:spcPts val="0"/>
                </a:spcAft>
                <a:defRPr/>
              </a:pPr>
              <a:r>
                <a:rPr lang="en-US" altLang="zh-CN" sz="1400" b="1" kern="0" baseline="0" dirty="0" smtClean="0">
                  <a:solidFill>
                    <a:sysClr val="windowText" lastClr="000000"/>
                  </a:solidFill>
                </a:rPr>
                <a:t>High Affinity</a:t>
              </a:r>
              <a:endParaRPr lang="en-US" altLang="zh-CN" sz="1400" b="1" kern="0" baseline="0" dirty="0">
                <a:solidFill>
                  <a:sysClr val="windowText" lastClr="000000"/>
                </a:solidFill>
              </a:endParaRPr>
            </a:p>
          </p:txBody>
        </p:sp>
        <p:sp>
          <p:nvSpPr>
            <p:cNvPr id="23" name="Text Box 15"/>
            <p:cNvSpPr txBox="1">
              <a:spLocks noChangeArrowheads="1"/>
            </p:cNvSpPr>
            <p:nvPr/>
          </p:nvSpPr>
          <p:spPr bwMode="auto">
            <a:xfrm>
              <a:off x="1988861" y="3018805"/>
              <a:ext cx="2063268" cy="261540"/>
            </a:xfrm>
            <a:prstGeom prst="rect">
              <a:avLst/>
            </a:prstGeom>
            <a:noFill/>
            <a:ln w="9525" algn="ctr">
              <a:noFill/>
              <a:miter lim="800000"/>
              <a:headEnd/>
              <a:tailEnd/>
            </a:ln>
            <a:effectLst>
              <a:outerShdw blurRad="50800" dist="38100" dir="2700000" algn="tl" rotWithShape="0">
                <a:prstClr val="black">
                  <a:alpha val="40000"/>
                </a:prstClr>
              </a:outerShdw>
            </a:effectLst>
          </p:spPr>
          <p:txBody>
            <a:bodyPr wrap="none">
              <a:spAutoFit/>
            </a:bodyPr>
            <a:lstStyle/>
            <a:p>
              <a:pPr algn="r" eaLnBrk="0" fontAlgn="auto" hangingPunct="0">
                <a:spcBef>
                  <a:spcPts val="0"/>
                </a:spcBef>
                <a:spcAft>
                  <a:spcPts val="0"/>
                </a:spcAft>
                <a:defRPr/>
              </a:pPr>
              <a:r>
                <a:rPr lang="en-US" altLang="zh-CN" sz="1400" b="1" kern="0" baseline="0" dirty="0" smtClean="0">
                  <a:solidFill>
                    <a:sysClr val="windowText" lastClr="000000"/>
                  </a:solidFill>
                </a:rPr>
                <a:t>Robust </a:t>
              </a:r>
              <a:r>
                <a:rPr lang="en-US" altLang="zh-CN" sz="1400" b="1" kern="0" baseline="0" dirty="0">
                  <a:solidFill>
                    <a:sysClr val="windowText" lastClr="000000"/>
                  </a:solidFill>
                </a:rPr>
                <a:t>immune system </a:t>
              </a:r>
            </a:p>
          </p:txBody>
        </p:sp>
        <p:sp>
          <p:nvSpPr>
            <p:cNvPr id="24" name="Text Box 15"/>
            <p:cNvSpPr txBox="1">
              <a:spLocks noChangeArrowheads="1"/>
            </p:cNvSpPr>
            <p:nvPr/>
          </p:nvSpPr>
          <p:spPr bwMode="auto">
            <a:xfrm>
              <a:off x="4349576" y="3024491"/>
              <a:ext cx="1960559" cy="261540"/>
            </a:xfrm>
            <a:prstGeom prst="rect">
              <a:avLst/>
            </a:prstGeom>
            <a:noFill/>
            <a:ln w="9525" algn="ctr">
              <a:noFill/>
              <a:miter lim="800000"/>
              <a:headEnd/>
              <a:tailEnd/>
            </a:ln>
            <a:effectLst>
              <a:outerShdw blurRad="50800" dist="38100" dir="2700000" algn="tl" rotWithShape="0">
                <a:prstClr val="black">
                  <a:alpha val="40000"/>
                </a:prstClr>
              </a:outerShdw>
            </a:effectLst>
          </p:spPr>
          <p:txBody>
            <a:bodyPr wrap="none">
              <a:spAutoFit/>
            </a:bodyPr>
            <a:lstStyle/>
            <a:p>
              <a:pPr algn="r" eaLnBrk="0" fontAlgn="auto" hangingPunct="0">
                <a:spcBef>
                  <a:spcPts val="0"/>
                </a:spcBef>
                <a:spcAft>
                  <a:spcPts val="0"/>
                </a:spcAft>
                <a:defRPr/>
              </a:pPr>
              <a:r>
                <a:rPr lang="en-US" altLang="zh-CN" sz="1400" b="1" kern="0" baseline="0" dirty="0" smtClean="0">
                  <a:solidFill>
                    <a:sysClr val="windowText" lastClr="000000"/>
                  </a:solidFill>
                </a:rPr>
                <a:t>Extensive Applications</a:t>
              </a:r>
              <a:endParaRPr lang="en-US" altLang="zh-CN" sz="1400" b="1" kern="0" baseline="0" dirty="0">
                <a:solidFill>
                  <a:sysClr val="windowText" lastClr="000000"/>
                </a:solidFill>
              </a:endParaRPr>
            </a:p>
          </p:txBody>
        </p:sp>
        <p:sp>
          <p:nvSpPr>
            <p:cNvPr id="20" name="Text Box 32"/>
            <p:cNvSpPr txBox="1">
              <a:spLocks noChangeArrowheads="1"/>
            </p:cNvSpPr>
            <p:nvPr/>
          </p:nvSpPr>
          <p:spPr bwMode="gray">
            <a:xfrm>
              <a:off x="3034991" y="2039169"/>
              <a:ext cx="1498366" cy="627695"/>
            </a:xfrm>
            <a:prstGeom prst="rect">
              <a:avLst/>
            </a:prstGeom>
            <a:noFill/>
            <a:ln w="9525" algn="ctr">
              <a:noFill/>
              <a:miter lim="800000"/>
              <a:headEnd/>
              <a:tailEnd/>
            </a:ln>
            <a:effectLst>
              <a:outerShdw blurRad="50800" dist="38100" dir="2700000" algn="tl" rotWithShape="0">
                <a:prstClr val="black">
                  <a:alpha val="40000"/>
                </a:prstClr>
              </a:outerShdw>
            </a:effectLst>
          </p:spPr>
          <p:txBody>
            <a:bodyPr wrap="square">
              <a:spAutoFit/>
            </a:bodyPr>
            <a:lstStyle/>
            <a:p>
              <a:pPr algn="ctr" eaLnBrk="0" fontAlgn="auto" hangingPunct="0">
                <a:spcBef>
                  <a:spcPts val="0"/>
                </a:spcBef>
                <a:spcAft>
                  <a:spcPts val="0"/>
                </a:spcAft>
                <a:defRPr/>
              </a:pPr>
              <a:r>
                <a:rPr lang="en-US" altLang="zh-CN" sz="1400" kern="0" baseline="0" dirty="0" smtClean="0">
                  <a:solidFill>
                    <a:srgbClr val="000000"/>
                  </a:solidFill>
                </a:rPr>
                <a:t>Rabbit monoclonal antibody</a:t>
              </a:r>
              <a:endParaRPr lang="en-US" altLang="zh-CN" sz="1400" kern="0" baseline="0" dirty="0">
                <a:solidFill>
                  <a:srgbClr val="000000"/>
                </a:solidFill>
              </a:endParaRPr>
            </a:p>
          </p:txBody>
        </p:sp>
      </p:grpSp>
      <p:sp>
        <p:nvSpPr>
          <p:cNvPr id="29" name="文本框 28"/>
          <p:cNvSpPr txBox="1"/>
          <p:nvPr/>
        </p:nvSpPr>
        <p:spPr>
          <a:xfrm>
            <a:off x="153777" y="971680"/>
            <a:ext cx="4426976" cy="738664"/>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400" baseline="0" dirty="0" err="1" smtClean="0">
                <a:solidFill>
                  <a:srgbClr val="00488A"/>
                </a:solidFill>
                <a:latin typeface="Calibri" panose="020F0502020204030204" pitchFamily="34" charset="0"/>
              </a:rPr>
              <a:t>Kd</a:t>
            </a:r>
            <a:r>
              <a:rPr lang="en-US" altLang="zh-CN" sz="1400" baseline="0" dirty="0" smtClean="0">
                <a:solidFill>
                  <a:srgbClr val="00488A"/>
                </a:solidFill>
                <a:latin typeface="Calibri" panose="020F0502020204030204" pitchFamily="34" charset="0"/>
              </a:rPr>
              <a:t> </a:t>
            </a:r>
            <a:r>
              <a:rPr lang="en-US" altLang="zh-CN" sz="1400" baseline="0" dirty="0">
                <a:solidFill>
                  <a:srgbClr val="00488A"/>
                </a:solidFill>
                <a:latin typeface="Calibri" panose="020F0502020204030204" pitchFamily="34" charset="0"/>
              </a:rPr>
              <a:t>typically at the </a:t>
            </a:r>
            <a:r>
              <a:rPr lang="en-US" altLang="zh-CN" sz="1400" baseline="0" dirty="0" err="1" smtClean="0">
                <a:solidFill>
                  <a:srgbClr val="00488A"/>
                </a:solidFill>
                <a:latin typeface="Calibri" panose="020F0502020204030204" pitchFamily="34" charset="0"/>
              </a:rPr>
              <a:t>picomolar</a:t>
            </a:r>
            <a:r>
              <a:rPr lang="en-US" altLang="zh-CN" sz="1400" baseline="0" dirty="0" smtClean="0">
                <a:solidFill>
                  <a:srgbClr val="00488A"/>
                </a:solidFill>
                <a:latin typeface="Calibri" panose="020F0502020204030204" pitchFamily="34" charset="0"/>
              </a:rPr>
              <a:t> (10</a:t>
            </a:r>
            <a:r>
              <a:rPr lang="en-US" altLang="zh-CN" sz="1400" baseline="30000" dirty="0" smtClean="0">
                <a:solidFill>
                  <a:srgbClr val="00488A"/>
                </a:solidFill>
                <a:latin typeface="Calibri" panose="020F0502020204030204" pitchFamily="34" charset="0"/>
              </a:rPr>
              <a:t>-12</a:t>
            </a:r>
            <a:r>
              <a:rPr lang="en-US" altLang="zh-CN" sz="1400" baseline="0" dirty="0" smtClean="0">
                <a:solidFill>
                  <a:srgbClr val="00488A"/>
                </a:solidFill>
                <a:latin typeface="Calibri" panose="020F0502020204030204" pitchFamily="34" charset="0"/>
              </a:rPr>
              <a:t>) level </a:t>
            </a:r>
            <a:r>
              <a:rPr lang="en-US" altLang="zh-CN" sz="1200" baseline="0" dirty="0" smtClean="0">
                <a:solidFill>
                  <a:srgbClr val="00488A"/>
                </a:solidFill>
                <a:latin typeface="Calibri" panose="020F0502020204030204" pitchFamily="34" charset="0"/>
              </a:rPr>
              <a:t>[</a:t>
            </a:r>
            <a:r>
              <a:rPr lang="en-US" altLang="zh-CN" sz="1400" baseline="0" dirty="0" smtClean="0">
                <a:solidFill>
                  <a:srgbClr val="00488A"/>
                </a:solidFill>
                <a:latin typeface="Calibri" panose="020F0502020204030204" pitchFamily="34" charset="0"/>
              </a:rPr>
              <a:t>mouse </a:t>
            </a:r>
            <a:r>
              <a:rPr lang="en-US" altLang="zh-CN" sz="1400" baseline="0" dirty="0" err="1" smtClean="0">
                <a:solidFill>
                  <a:srgbClr val="00488A"/>
                </a:solidFill>
                <a:latin typeface="Calibri" panose="020F0502020204030204" pitchFamily="34" charset="0"/>
              </a:rPr>
              <a:t>mAbs</a:t>
            </a:r>
            <a:r>
              <a:rPr lang="en-US" altLang="zh-CN" sz="1400" baseline="0" dirty="0" smtClean="0">
                <a:solidFill>
                  <a:srgbClr val="00488A"/>
                </a:solidFill>
                <a:latin typeface="Calibri" panose="020F0502020204030204" pitchFamily="34" charset="0"/>
              </a:rPr>
              <a:t>: </a:t>
            </a:r>
            <a:r>
              <a:rPr lang="en-US" altLang="zh-CN" sz="1400" baseline="0" dirty="0" err="1" smtClean="0">
                <a:solidFill>
                  <a:srgbClr val="00488A"/>
                </a:solidFill>
                <a:latin typeface="Calibri" panose="020F0502020204030204" pitchFamily="34" charset="0"/>
              </a:rPr>
              <a:t>Kd</a:t>
            </a:r>
            <a:r>
              <a:rPr lang="en-US" altLang="zh-CN" sz="1400" baseline="0" dirty="0" smtClean="0">
                <a:solidFill>
                  <a:srgbClr val="00488A"/>
                </a:solidFill>
                <a:latin typeface="Calibri" panose="020F0502020204030204" pitchFamily="34" charset="0"/>
              </a:rPr>
              <a:t> </a:t>
            </a:r>
            <a:r>
              <a:rPr lang="en-US" altLang="zh-CN" sz="1400" baseline="0" dirty="0">
                <a:solidFill>
                  <a:srgbClr val="00488A"/>
                </a:solidFill>
                <a:latin typeface="Calibri" panose="020F0502020204030204" pitchFamily="34" charset="0"/>
              </a:rPr>
              <a:t>at </a:t>
            </a:r>
            <a:r>
              <a:rPr lang="en-US" altLang="zh-CN" sz="1400" baseline="0" dirty="0" err="1">
                <a:solidFill>
                  <a:srgbClr val="00488A"/>
                </a:solidFill>
                <a:latin typeface="Calibri" panose="020F0502020204030204" pitchFamily="34" charset="0"/>
              </a:rPr>
              <a:t>nanomolar</a:t>
            </a:r>
            <a:r>
              <a:rPr lang="en-US" altLang="zh-CN" sz="1400" baseline="0" dirty="0">
                <a:solidFill>
                  <a:srgbClr val="00488A"/>
                </a:solidFill>
                <a:latin typeface="Calibri" panose="020F0502020204030204" pitchFamily="34" charset="0"/>
              </a:rPr>
              <a:t> </a:t>
            </a:r>
            <a:r>
              <a:rPr lang="en-US" altLang="zh-CN" sz="1400" baseline="0" dirty="0" smtClean="0">
                <a:solidFill>
                  <a:srgbClr val="00488A"/>
                </a:solidFill>
                <a:latin typeface="Calibri" panose="020F0502020204030204" pitchFamily="34" charset="0"/>
              </a:rPr>
              <a:t>(10</a:t>
            </a:r>
            <a:r>
              <a:rPr lang="en-US" altLang="zh-CN" sz="1400" baseline="30000" dirty="0" smtClean="0">
                <a:solidFill>
                  <a:srgbClr val="00488A"/>
                </a:solidFill>
                <a:latin typeface="Calibri" panose="020F0502020204030204" pitchFamily="34" charset="0"/>
              </a:rPr>
              <a:t>-9</a:t>
            </a:r>
            <a:r>
              <a:rPr lang="en-US" altLang="zh-CN" sz="1400" baseline="0" dirty="0" smtClean="0">
                <a:solidFill>
                  <a:srgbClr val="00488A"/>
                </a:solidFill>
                <a:latin typeface="Calibri" panose="020F0502020204030204" pitchFamily="34" charset="0"/>
              </a:rPr>
              <a:t>) level]</a:t>
            </a:r>
          </a:p>
          <a:p>
            <a:pPr marL="285750" indent="-285750">
              <a:buFont typeface="Wingdings" panose="05000000000000000000" pitchFamily="2" charset="2"/>
              <a:buChar char="Ø"/>
            </a:pPr>
            <a:r>
              <a:rPr lang="en-US" altLang="zh-CN" sz="1400" baseline="0" dirty="0" smtClean="0">
                <a:solidFill>
                  <a:srgbClr val="00488A"/>
                </a:solidFill>
                <a:latin typeface="Calibri" panose="020F0502020204030204" pitchFamily="34" charset="0"/>
              </a:rPr>
              <a:t>Permit </a:t>
            </a:r>
            <a:r>
              <a:rPr lang="en-US" altLang="zh-CN" sz="1400" baseline="0" dirty="0">
                <a:solidFill>
                  <a:srgbClr val="00488A"/>
                </a:solidFill>
                <a:latin typeface="Calibri" panose="020F0502020204030204" pitchFamily="34" charset="0"/>
              </a:rPr>
              <a:t>higher working dilutions (5 -</a:t>
            </a:r>
            <a:r>
              <a:rPr lang="en-US" altLang="zh-CN" sz="1400" baseline="0" dirty="0" smtClean="0">
                <a:solidFill>
                  <a:srgbClr val="00488A"/>
                </a:solidFill>
                <a:latin typeface="Calibri" panose="020F0502020204030204" pitchFamily="34" charset="0"/>
              </a:rPr>
              <a:t>10 times) </a:t>
            </a:r>
            <a:endParaRPr lang="zh-CN" altLang="en-US" sz="1400" baseline="0" dirty="0" err="1" smtClean="0">
              <a:solidFill>
                <a:srgbClr val="00488A"/>
              </a:solidFill>
              <a:latin typeface="Calibri" panose="020F0502020204030204" pitchFamily="34" charset="0"/>
            </a:endParaRPr>
          </a:p>
        </p:txBody>
      </p:sp>
      <p:sp>
        <p:nvSpPr>
          <p:cNvPr id="30" name="文本框 29"/>
          <p:cNvSpPr txBox="1"/>
          <p:nvPr/>
        </p:nvSpPr>
        <p:spPr>
          <a:xfrm>
            <a:off x="5477034" y="972343"/>
            <a:ext cx="3666966" cy="738664"/>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400" baseline="0" dirty="0" smtClean="0">
                <a:solidFill>
                  <a:srgbClr val="00488A"/>
                </a:solidFill>
                <a:latin typeface="Calibri" panose="020F0502020204030204" pitchFamily="34" charset="0"/>
              </a:rPr>
              <a:t>Able </a:t>
            </a:r>
            <a:r>
              <a:rPr lang="en-US" altLang="zh-CN" sz="1400" baseline="0" dirty="0">
                <a:solidFill>
                  <a:srgbClr val="00488A"/>
                </a:solidFill>
                <a:latin typeface="Calibri" panose="020F0502020204030204" pitchFamily="34" charset="0"/>
              </a:rPr>
              <a:t>to distinguish between very similar proteins or </a:t>
            </a:r>
            <a:r>
              <a:rPr lang="en-US" altLang="zh-CN" sz="1400" baseline="0" dirty="0" smtClean="0">
                <a:solidFill>
                  <a:srgbClr val="00488A"/>
                </a:solidFill>
                <a:latin typeface="Calibri" panose="020F0502020204030204" pitchFamily="34" charset="0"/>
              </a:rPr>
              <a:t>sequences</a:t>
            </a:r>
          </a:p>
          <a:p>
            <a:pPr marL="285750" indent="-285750">
              <a:buFont typeface="Wingdings" panose="05000000000000000000" pitchFamily="2" charset="2"/>
              <a:buChar char="Ø"/>
            </a:pPr>
            <a:r>
              <a:rPr lang="en-US" altLang="zh-CN" sz="1400" baseline="0" dirty="0" smtClean="0">
                <a:solidFill>
                  <a:srgbClr val="00488A"/>
                </a:solidFill>
                <a:latin typeface="Calibri" panose="020F0502020204030204" pitchFamily="34" charset="0"/>
              </a:rPr>
              <a:t>Lower cross reaction</a:t>
            </a:r>
            <a:endParaRPr lang="zh-CN" altLang="en-US" sz="1400" baseline="0" dirty="0" err="1" smtClean="0">
              <a:solidFill>
                <a:srgbClr val="00488A"/>
              </a:solidFill>
              <a:latin typeface="Calibri" panose="020F0502020204030204" pitchFamily="34" charset="0"/>
            </a:endParaRPr>
          </a:p>
        </p:txBody>
      </p:sp>
      <p:sp>
        <p:nvSpPr>
          <p:cNvPr id="31" name="文本框 30"/>
          <p:cNvSpPr txBox="1"/>
          <p:nvPr/>
        </p:nvSpPr>
        <p:spPr>
          <a:xfrm>
            <a:off x="195029" y="3920685"/>
            <a:ext cx="5444486" cy="954107"/>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400" baseline="0" dirty="0">
                <a:solidFill>
                  <a:srgbClr val="00488A"/>
                </a:solidFill>
                <a:latin typeface="Calibri" panose="020F0502020204030204" pitchFamily="34" charset="0"/>
              </a:rPr>
              <a:t>Recognizes wider range of epitopes, novel </a:t>
            </a:r>
            <a:r>
              <a:rPr lang="en-US" altLang="zh-CN" sz="1400" baseline="0" dirty="0" smtClean="0">
                <a:solidFill>
                  <a:srgbClr val="00488A"/>
                </a:solidFill>
                <a:latin typeface="Calibri" panose="020F0502020204030204" pitchFamily="34" charset="0"/>
              </a:rPr>
              <a:t>epitopes</a:t>
            </a:r>
          </a:p>
          <a:p>
            <a:pPr marL="285750" indent="-285750">
              <a:buFont typeface="Wingdings" panose="05000000000000000000" pitchFamily="2" charset="2"/>
              <a:buChar char="Ø"/>
            </a:pPr>
            <a:r>
              <a:rPr lang="en-US" altLang="zh-CN" sz="1400" baseline="0" dirty="0" smtClean="0">
                <a:solidFill>
                  <a:srgbClr val="00488A"/>
                </a:solidFill>
                <a:latin typeface="Calibri" panose="020F0502020204030204" pitchFamily="34" charset="0"/>
              </a:rPr>
              <a:t>More </a:t>
            </a:r>
            <a:r>
              <a:rPr lang="en-US" altLang="zh-CN" sz="1400" baseline="0" dirty="0">
                <a:solidFill>
                  <a:srgbClr val="00488A"/>
                </a:solidFill>
                <a:latin typeface="Calibri" panose="020F0502020204030204" pitchFamily="34" charset="0"/>
              </a:rPr>
              <a:t>immuno-responsive to small epitopes (&lt;1kDa</a:t>
            </a:r>
            <a:r>
              <a:rPr lang="en-US" altLang="zh-CN" sz="1400" baseline="0" dirty="0" smtClean="0">
                <a:solidFill>
                  <a:srgbClr val="00488A"/>
                </a:solidFill>
                <a:latin typeface="Calibri" panose="020F0502020204030204" pitchFamily="34" charset="0"/>
              </a:rPr>
              <a:t>)</a:t>
            </a:r>
          </a:p>
          <a:p>
            <a:pPr marL="285750" indent="-285750">
              <a:buFont typeface="Wingdings" panose="05000000000000000000" pitchFamily="2" charset="2"/>
              <a:buChar char="Ø"/>
            </a:pPr>
            <a:r>
              <a:rPr lang="en-US" altLang="zh-CN" sz="1400" baseline="0" dirty="0">
                <a:solidFill>
                  <a:srgbClr val="00488A"/>
                </a:solidFill>
                <a:latin typeface="Calibri" panose="020F0502020204030204" pitchFamily="34" charset="0"/>
              </a:rPr>
              <a:t>bigger </a:t>
            </a:r>
            <a:r>
              <a:rPr lang="en-US" altLang="zh-CN" sz="1400" baseline="0" dirty="0" smtClean="0">
                <a:solidFill>
                  <a:srgbClr val="00488A"/>
                </a:solidFill>
                <a:latin typeface="Calibri" panose="020F0502020204030204" pitchFamily="34" charset="0"/>
              </a:rPr>
              <a:t>spleen</a:t>
            </a:r>
          </a:p>
          <a:p>
            <a:pPr marL="285750" indent="-285750">
              <a:buFont typeface="Wingdings" panose="05000000000000000000" pitchFamily="2" charset="2"/>
              <a:buChar char="Ø"/>
            </a:pPr>
            <a:r>
              <a:rPr lang="en-US" altLang="zh-CN" sz="1400" baseline="0" dirty="0">
                <a:solidFill>
                  <a:srgbClr val="00488A"/>
                </a:solidFill>
                <a:latin typeface="Calibri" panose="020F0502020204030204" pitchFamily="34" charset="0"/>
              </a:rPr>
              <a:t>Against antigens that are not immunogenic in </a:t>
            </a:r>
            <a:r>
              <a:rPr lang="en-US" altLang="zh-CN" sz="1400" baseline="0" dirty="0" smtClean="0">
                <a:solidFill>
                  <a:srgbClr val="00488A"/>
                </a:solidFill>
                <a:latin typeface="Calibri" panose="020F0502020204030204" pitchFamily="34" charset="0"/>
              </a:rPr>
              <a:t>mice</a:t>
            </a:r>
            <a:endParaRPr lang="en-US" altLang="zh-CN" sz="1400" baseline="0" dirty="0">
              <a:solidFill>
                <a:srgbClr val="00488A"/>
              </a:solidFill>
              <a:latin typeface="Calibri" panose="020F0502020204030204" pitchFamily="34" charset="0"/>
            </a:endParaRPr>
          </a:p>
        </p:txBody>
      </p:sp>
      <p:sp>
        <p:nvSpPr>
          <p:cNvPr id="32" name="文本框 31"/>
          <p:cNvSpPr txBox="1"/>
          <p:nvPr/>
        </p:nvSpPr>
        <p:spPr>
          <a:xfrm>
            <a:off x="5555875" y="3986388"/>
            <a:ext cx="3509284" cy="738664"/>
          </a:xfrm>
          <a:prstGeom prst="rect">
            <a:avLst/>
          </a:prstGeom>
          <a:noFill/>
        </p:spPr>
        <p:txBody>
          <a:bodyPr wrap="square" rtlCol="0">
            <a:spAutoFit/>
          </a:bodyPr>
          <a:lstStyle/>
          <a:p>
            <a:pPr marL="285750" indent="-285750">
              <a:buFont typeface="Wingdings" panose="05000000000000000000" pitchFamily="2" charset="2"/>
              <a:buChar char="Ø"/>
            </a:pPr>
            <a:r>
              <a:rPr lang="en-US" altLang="zh-CN" sz="1400" baseline="0" dirty="0" smtClean="0">
                <a:solidFill>
                  <a:srgbClr val="00488A"/>
                </a:solidFill>
                <a:latin typeface="Calibri" panose="020F0502020204030204" pitchFamily="34" charset="0"/>
              </a:rPr>
              <a:t>ELISA, Westerns, FACS, IP, ICC…</a:t>
            </a:r>
          </a:p>
          <a:p>
            <a:pPr marL="285750" indent="-285750">
              <a:buFont typeface="Wingdings" panose="05000000000000000000" pitchFamily="2" charset="2"/>
              <a:buChar char="Ø"/>
            </a:pPr>
            <a:r>
              <a:rPr lang="en-US" altLang="zh-CN" sz="1400" baseline="0" dirty="0" smtClean="0">
                <a:solidFill>
                  <a:srgbClr val="00488A"/>
                </a:solidFill>
                <a:latin typeface="Calibri" panose="020F0502020204030204" pitchFamily="34" charset="0"/>
              </a:rPr>
              <a:t>Excellent results in IHC</a:t>
            </a:r>
          </a:p>
          <a:p>
            <a:pPr marL="285750" indent="-285750">
              <a:buFont typeface="Wingdings" panose="05000000000000000000" pitchFamily="2" charset="2"/>
              <a:buChar char="Ø"/>
            </a:pPr>
            <a:r>
              <a:rPr lang="en-US" altLang="zh-CN" sz="1400" baseline="0" dirty="0" smtClean="0">
                <a:solidFill>
                  <a:srgbClr val="00488A"/>
                </a:solidFill>
                <a:latin typeface="Calibri" panose="020F0502020204030204" pitchFamily="34" charset="0"/>
              </a:rPr>
              <a:t>Good for IVD/anti-</a:t>
            </a:r>
            <a:r>
              <a:rPr lang="en-US" altLang="zh-CN" sz="1400" baseline="0" dirty="0" err="1" smtClean="0">
                <a:solidFill>
                  <a:srgbClr val="00488A"/>
                </a:solidFill>
                <a:latin typeface="Calibri" panose="020F0502020204030204" pitchFamily="34" charset="0"/>
              </a:rPr>
              <a:t>idiotype</a:t>
            </a:r>
            <a:r>
              <a:rPr lang="en-US" altLang="zh-CN" sz="1400" baseline="0" dirty="0" smtClean="0">
                <a:solidFill>
                  <a:srgbClr val="00488A"/>
                </a:solidFill>
                <a:latin typeface="Calibri" panose="020F0502020204030204" pitchFamily="34" charset="0"/>
              </a:rPr>
              <a:t> Ab…</a:t>
            </a:r>
            <a:endParaRPr lang="en-US" altLang="zh-CN" sz="1400" baseline="0" dirty="0">
              <a:solidFill>
                <a:srgbClr val="00488A"/>
              </a:solidFill>
              <a:latin typeface="Calibri" panose="020F0502020204030204" pitchFamily="34" charset="0"/>
            </a:endParaRPr>
          </a:p>
        </p:txBody>
      </p:sp>
      <p:sp>
        <p:nvSpPr>
          <p:cNvPr id="33" name="AutoShape 3"/>
          <p:cNvSpPr>
            <a:spLocks noChangeArrowheads="1"/>
          </p:cNvSpPr>
          <p:nvPr/>
        </p:nvSpPr>
        <p:spPr bwMode="gray">
          <a:xfrm>
            <a:off x="4574115" y="2852907"/>
            <a:ext cx="604872" cy="199115"/>
          </a:xfrm>
          <a:prstGeom prst="rightArrow">
            <a:avLst>
              <a:gd name="adj1" fmla="val 35167"/>
              <a:gd name="adj2" fmla="val 111029"/>
            </a:avLst>
          </a:prstGeom>
          <a:solidFill>
            <a:schemeClr val="accent4">
              <a:alpha val="90000"/>
            </a:schemeClr>
          </a:solidFill>
          <a:ln w="0" algn="ctr">
            <a:noFill/>
            <a:miter lim="800000"/>
            <a:headEnd/>
            <a:tailEnd/>
          </a:ln>
          <a:effectLst>
            <a:outerShdw blurRad="50800" dist="38100" dir="2700000" algn="tl" rotWithShape="0">
              <a:prstClr val="black">
                <a:alpha val="40000"/>
              </a:prstClr>
            </a:outerShdw>
          </a:effectLst>
        </p:spPr>
        <p:txBody>
          <a:bodyPr wrap="none" anchor="ctr"/>
          <a:lstStyle/>
          <a:p>
            <a:pPr fontAlgn="auto">
              <a:spcBef>
                <a:spcPts val="0"/>
              </a:spcBef>
              <a:spcAft>
                <a:spcPts val="0"/>
              </a:spcAft>
              <a:defRPr/>
            </a:pPr>
            <a:endParaRPr lang="zh-CN" altLang="en-US" kern="0" baseline="0">
              <a:solidFill>
                <a:sysClr val="windowText" lastClr="000000"/>
              </a:solidFill>
            </a:endParaRPr>
          </a:p>
        </p:txBody>
      </p:sp>
      <p:sp>
        <p:nvSpPr>
          <p:cNvPr id="34" name="Text Box 15"/>
          <p:cNvSpPr txBox="1">
            <a:spLocks noChangeArrowheads="1"/>
          </p:cNvSpPr>
          <p:nvPr/>
        </p:nvSpPr>
        <p:spPr bwMode="auto">
          <a:xfrm>
            <a:off x="5196372" y="2781258"/>
            <a:ext cx="1388521" cy="307777"/>
          </a:xfrm>
          <a:prstGeom prst="rect">
            <a:avLst/>
          </a:prstGeom>
          <a:noFill/>
          <a:ln w="9525" algn="ctr">
            <a:noFill/>
            <a:miter lim="800000"/>
            <a:headEnd/>
            <a:tailEnd/>
          </a:ln>
          <a:effectLst>
            <a:outerShdw blurRad="50800" dist="38100" dir="2700000" algn="tl" rotWithShape="0">
              <a:prstClr val="black">
                <a:alpha val="40000"/>
              </a:prstClr>
            </a:outerShdw>
          </a:effectLst>
        </p:spPr>
        <p:txBody>
          <a:bodyPr wrap="none">
            <a:spAutoFit/>
          </a:bodyPr>
          <a:lstStyle/>
          <a:p>
            <a:pPr algn="r" eaLnBrk="0" fontAlgn="auto" hangingPunct="0">
              <a:spcBef>
                <a:spcPts val="0"/>
              </a:spcBef>
              <a:spcAft>
                <a:spcPts val="0"/>
              </a:spcAft>
              <a:defRPr/>
            </a:pPr>
            <a:r>
              <a:rPr lang="en-US" altLang="zh-CN" sz="1400" b="1" kern="0" baseline="0" dirty="0" smtClean="0">
                <a:solidFill>
                  <a:sysClr val="windowText" lastClr="000000"/>
                </a:solidFill>
              </a:rPr>
              <a:t>High Diversity</a:t>
            </a:r>
            <a:endParaRPr lang="en-US" altLang="zh-CN" sz="1400" b="1" kern="0" baseline="0" dirty="0">
              <a:solidFill>
                <a:sysClr val="windowText" lastClr="000000"/>
              </a:solidFill>
            </a:endParaRPr>
          </a:p>
        </p:txBody>
      </p:sp>
      <p:sp>
        <p:nvSpPr>
          <p:cNvPr id="36" name="圆角矩形 35"/>
          <p:cNvSpPr/>
          <p:nvPr/>
        </p:nvSpPr>
        <p:spPr bwMode="auto">
          <a:xfrm>
            <a:off x="538111" y="4996649"/>
            <a:ext cx="8072007" cy="1176456"/>
          </a:xfrm>
          <a:prstGeom prst="roundRect">
            <a:avLst/>
          </a:prstGeom>
          <a:noFill/>
          <a:ln w="28575">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25000" smtClean="0">
              <a:ln>
                <a:noFill/>
              </a:ln>
              <a:solidFill>
                <a:schemeClr val="tx1"/>
              </a:solidFill>
              <a:effectLst/>
              <a:latin typeface="Arial" charset="0"/>
            </a:endParaRPr>
          </a:p>
        </p:txBody>
      </p:sp>
    </p:spTree>
    <p:extLst>
      <p:ext uri="{BB962C8B-B14F-4D97-AF65-F5344CB8AC3E}">
        <p14:creationId xmlns:p14="http://schemas.microsoft.com/office/powerpoint/2010/main" val="22539597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153777" y="220028"/>
            <a:ext cx="6893849" cy="533632"/>
          </a:xfrm>
        </p:spPr>
        <p:txBody>
          <a:bodyPr/>
          <a:lstStyle/>
          <a:p>
            <a:r>
              <a:rPr lang="en-US" altLang="zh-CN" sz="2400" dirty="0"/>
              <a:t>Case Study: Anti-</a:t>
            </a:r>
            <a:r>
              <a:rPr lang="en-US" altLang="zh-CN" sz="2400" dirty="0" err="1"/>
              <a:t>Pembrolizumab</a:t>
            </a:r>
            <a:r>
              <a:rPr lang="en-US" altLang="zh-CN" sz="2400" dirty="0"/>
              <a:t> </a:t>
            </a:r>
            <a:r>
              <a:rPr lang="en-US" altLang="zh-CN" sz="2400" dirty="0" err="1"/>
              <a:t>idiotype</a:t>
            </a:r>
            <a:r>
              <a:rPr lang="en-US" altLang="zh-CN" sz="2400" dirty="0"/>
              <a:t> </a:t>
            </a:r>
            <a:r>
              <a:rPr lang="en-US" altLang="zh-CN" sz="2400" dirty="0" err="1"/>
              <a:t>Rb</a:t>
            </a:r>
            <a:r>
              <a:rPr lang="en-US" altLang="zh-CN" sz="2400" dirty="0"/>
              <a:t> </a:t>
            </a:r>
            <a:r>
              <a:rPr lang="en-US" altLang="zh-CN" sz="2400" dirty="0" err="1"/>
              <a:t>mAb</a:t>
            </a:r>
            <a:r>
              <a:rPr lang="zh-CN" altLang="en-US" sz="2400" dirty="0"/>
              <a:t/>
            </a:r>
            <a:br>
              <a:rPr lang="zh-CN" altLang="en-US" sz="2400" dirty="0"/>
            </a:br>
            <a:endParaRPr lang="zh-CN" altLang="en-US" sz="1800" dirty="0"/>
          </a:p>
        </p:txBody>
      </p:sp>
      <p:graphicFrame>
        <p:nvGraphicFramePr>
          <p:cNvPr id="25" name="Object 2"/>
          <p:cNvGraphicFramePr>
            <a:graphicFrameLocks noChangeAspect="1"/>
          </p:cNvGraphicFramePr>
          <p:nvPr>
            <p:extLst/>
          </p:nvPr>
        </p:nvGraphicFramePr>
        <p:xfrm>
          <a:off x="4666456" y="2660186"/>
          <a:ext cx="3800475" cy="3086100"/>
        </p:xfrm>
        <a:graphic>
          <a:graphicData uri="http://schemas.openxmlformats.org/presentationml/2006/ole">
            <mc:AlternateContent xmlns:mc="http://schemas.openxmlformats.org/markup-compatibility/2006">
              <mc:Choice xmlns:v="urn:schemas-microsoft-com:vml" Requires="v">
                <p:oleObj spid="_x0000_s6170" name="Prism 6" r:id="rId3" imgW="3805194" imgH="3082919" progId="Prism6.Document">
                  <p:embed/>
                </p:oleObj>
              </mc:Choice>
              <mc:Fallback>
                <p:oleObj name="Prism 6" r:id="rId3" imgW="3805194" imgH="3082919" progId="Prism6.Document">
                  <p:embed/>
                  <p:pic>
                    <p:nvPicPr>
                      <p:cNvPr id="0" name=""/>
                      <p:cNvPicPr>
                        <a:picLocks noChangeAspect="1" noChangeArrowheads="1"/>
                      </p:cNvPicPr>
                      <p:nvPr/>
                    </p:nvPicPr>
                    <p:blipFill>
                      <a:blip r:embed="rId4"/>
                      <a:srcRect/>
                      <a:stretch>
                        <a:fillRect/>
                      </a:stretch>
                    </p:blipFill>
                    <p:spPr bwMode="auto">
                      <a:xfrm>
                        <a:off x="4666456" y="2660186"/>
                        <a:ext cx="3800475" cy="3086100"/>
                      </a:xfrm>
                      <a:prstGeom prst="rect">
                        <a:avLst/>
                      </a:prstGeom>
                      <a:solidFill>
                        <a:srgbClr val="FFFFFF"/>
                      </a:solidFill>
                      <a:ln w="9525">
                        <a:solidFill>
                          <a:srgbClr val="000000"/>
                        </a:solidFill>
                        <a:miter lim="800000"/>
                        <a:headEnd/>
                        <a:tailEnd/>
                      </a:ln>
                    </p:spPr>
                  </p:pic>
                </p:oleObj>
              </mc:Fallback>
            </mc:AlternateContent>
          </a:graphicData>
        </a:graphic>
      </p:graphicFrame>
      <p:graphicFrame>
        <p:nvGraphicFramePr>
          <p:cNvPr id="26" name="Object 3"/>
          <p:cNvGraphicFramePr>
            <a:graphicFrameLocks noChangeAspect="1"/>
          </p:cNvGraphicFramePr>
          <p:nvPr>
            <p:extLst/>
          </p:nvPr>
        </p:nvGraphicFramePr>
        <p:xfrm>
          <a:off x="647700" y="2660650"/>
          <a:ext cx="3960813" cy="3086100"/>
        </p:xfrm>
        <a:graphic>
          <a:graphicData uri="http://schemas.openxmlformats.org/presentationml/2006/ole">
            <mc:AlternateContent xmlns:mc="http://schemas.openxmlformats.org/markup-compatibility/2006">
              <mc:Choice xmlns:v="urn:schemas-microsoft-com:vml" Requires="v">
                <p:oleObj spid="_x0000_s6171" name="Prism 6" r:id="rId5" imgW="3667982" imgH="2854221" progId="Prism6.Document">
                  <p:embed/>
                </p:oleObj>
              </mc:Choice>
              <mc:Fallback>
                <p:oleObj name="Prism 6" r:id="rId5" imgW="3667982" imgH="2854221" progId="Prism6.Document">
                  <p:embed/>
                  <p:pic>
                    <p:nvPicPr>
                      <p:cNvPr id="0" name=""/>
                      <p:cNvPicPr>
                        <a:picLocks noChangeAspect="1" noChangeArrowheads="1"/>
                      </p:cNvPicPr>
                      <p:nvPr/>
                    </p:nvPicPr>
                    <p:blipFill>
                      <a:blip r:embed="rId6"/>
                      <a:srcRect/>
                      <a:stretch>
                        <a:fillRect/>
                      </a:stretch>
                    </p:blipFill>
                    <p:spPr bwMode="auto">
                      <a:xfrm>
                        <a:off x="647700" y="2660650"/>
                        <a:ext cx="3960813" cy="3086100"/>
                      </a:xfrm>
                      <a:prstGeom prst="rect">
                        <a:avLst/>
                      </a:prstGeom>
                      <a:solidFill>
                        <a:srgbClr val="FFFFFF"/>
                      </a:solidFill>
                      <a:ln w="9525">
                        <a:solidFill>
                          <a:srgbClr val="000000"/>
                        </a:solidFill>
                        <a:miter lim="800000"/>
                        <a:headEnd/>
                        <a:tailEnd/>
                      </a:ln>
                    </p:spPr>
                  </p:pic>
                </p:oleObj>
              </mc:Fallback>
            </mc:AlternateContent>
          </a:graphicData>
        </a:graphic>
      </p:graphicFrame>
      <p:sp>
        <p:nvSpPr>
          <p:cNvPr id="27" name="标题 3"/>
          <p:cNvSpPr txBox="1">
            <a:spLocks/>
          </p:cNvSpPr>
          <p:nvPr/>
        </p:nvSpPr>
        <p:spPr>
          <a:xfrm>
            <a:off x="1979358" y="5729666"/>
            <a:ext cx="6672516" cy="428625"/>
          </a:xfrm>
          <a:prstGeom prst="rect">
            <a:avLst/>
          </a:prstGeom>
        </p:spPr>
        <p:txBody>
          <a:bodyPr/>
          <a:lstStyle/>
          <a:p>
            <a:pPr eaLnBrk="0" hangingPunct="0">
              <a:defRPr/>
            </a:pPr>
            <a:r>
              <a:rPr lang="en-US" altLang="zh-CN" sz="1600" kern="0" baseline="0" dirty="0" smtClean="0">
                <a:solidFill>
                  <a:srgbClr val="000000"/>
                </a:solidFill>
                <a:latin typeface="Calibri" pitchFamily="34" charset="0"/>
                <a:ea typeface="黑体" panose="02010609060101010101" pitchFamily="49" charset="-122"/>
              </a:rPr>
              <a:t>EC50=5.001ng/ml                                                  IC50=18.8ng/ml</a:t>
            </a:r>
            <a:endParaRPr lang="zh-CN" altLang="en-US" sz="1600" kern="0" baseline="0" dirty="0">
              <a:solidFill>
                <a:srgbClr val="000000"/>
              </a:solidFill>
              <a:latin typeface="Calibri" pitchFamily="34" charset="0"/>
              <a:ea typeface="黑体" panose="02010609060101010101" pitchFamily="49" charset="-122"/>
            </a:endParaRPr>
          </a:p>
        </p:txBody>
      </p:sp>
      <p:sp>
        <p:nvSpPr>
          <p:cNvPr id="28" name="矩形 27"/>
          <p:cNvSpPr/>
          <p:nvPr/>
        </p:nvSpPr>
        <p:spPr>
          <a:xfrm>
            <a:off x="647699" y="1054457"/>
            <a:ext cx="7574849" cy="1477328"/>
          </a:xfrm>
          <a:prstGeom prst="rect">
            <a:avLst/>
          </a:prstGeom>
        </p:spPr>
        <p:txBody>
          <a:bodyPr wrap="square">
            <a:spAutoFit/>
          </a:bodyPr>
          <a:lstStyle/>
          <a:p>
            <a:pPr marL="342900" indent="-342900">
              <a:buFont typeface="Wingdings" panose="05000000000000000000" pitchFamily="2" charset="2"/>
              <a:buChar char="Ø"/>
            </a:pPr>
            <a:r>
              <a:rPr lang="en-US" altLang="zh-CN" baseline="0" dirty="0" smtClean="0">
                <a:solidFill>
                  <a:srgbClr val="091E77"/>
                </a:solidFill>
                <a:latin typeface="Calibri" panose="020F0502020204030204" pitchFamily="34" charset="0"/>
                <a:ea typeface="黑体" pitchFamily="49" charset="-122"/>
                <a:cs typeface="Arial" panose="020B0604020202020204" pitchFamily="34" charset="0"/>
              </a:rPr>
              <a:t>High affinity: </a:t>
            </a:r>
            <a:r>
              <a:rPr lang="en-US" altLang="zh-CN" baseline="0" dirty="0" err="1" smtClean="0">
                <a:solidFill>
                  <a:srgbClr val="091E77"/>
                </a:solidFill>
                <a:latin typeface="Calibri" panose="020F0502020204030204" pitchFamily="34" charset="0"/>
                <a:ea typeface="黑体" pitchFamily="49" charset="-122"/>
                <a:cs typeface="Arial" panose="020B0604020202020204" pitchFamily="34" charset="0"/>
              </a:rPr>
              <a:t>Kd</a:t>
            </a:r>
            <a:r>
              <a:rPr lang="en-US" altLang="zh-CN" baseline="0" dirty="0" smtClean="0">
                <a:solidFill>
                  <a:srgbClr val="091E77"/>
                </a:solidFill>
                <a:latin typeface="Calibri" panose="020F0502020204030204" pitchFamily="34" charset="0"/>
                <a:ea typeface="黑体" pitchFamily="49" charset="-122"/>
                <a:cs typeface="Arial" panose="020B0604020202020204" pitchFamily="34" charset="0"/>
              </a:rPr>
              <a:t> </a:t>
            </a:r>
            <a:r>
              <a:rPr lang="zh-CN" altLang="en-US" baseline="0" dirty="0" smtClean="0">
                <a:solidFill>
                  <a:srgbClr val="091E77"/>
                </a:solidFill>
                <a:latin typeface="Calibri" panose="020F0502020204030204" pitchFamily="34" charset="0"/>
                <a:cs typeface="Arial" panose="020B0604020202020204" pitchFamily="34" charset="0"/>
              </a:rPr>
              <a:t>≈ </a:t>
            </a:r>
            <a:r>
              <a:rPr lang="en-US" altLang="zh-CN" baseline="0" dirty="0" smtClean="0">
                <a:solidFill>
                  <a:srgbClr val="091E77"/>
                </a:solidFill>
                <a:latin typeface="Calibri" panose="020F0502020204030204" pitchFamily="34" charset="0"/>
                <a:cs typeface="Arial" panose="020B0604020202020204" pitchFamily="34" charset="0"/>
              </a:rPr>
              <a:t>10</a:t>
            </a:r>
            <a:r>
              <a:rPr lang="en-US" altLang="zh-CN" baseline="30000" dirty="0" smtClean="0">
                <a:solidFill>
                  <a:srgbClr val="091E77"/>
                </a:solidFill>
                <a:latin typeface="Calibri" panose="020F0502020204030204" pitchFamily="34" charset="0"/>
                <a:cs typeface="Arial" panose="020B0604020202020204" pitchFamily="34" charset="0"/>
              </a:rPr>
              <a:t>-11</a:t>
            </a:r>
            <a:r>
              <a:rPr lang="en-US" altLang="zh-CN" baseline="0" dirty="0" smtClean="0">
                <a:solidFill>
                  <a:srgbClr val="091E77"/>
                </a:solidFill>
                <a:latin typeface="Calibri" panose="020F0502020204030204" pitchFamily="34" charset="0"/>
                <a:cs typeface="Arial" panose="020B0604020202020204" pitchFamily="34" charset="0"/>
              </a:rPr>
              <a:t>M</a:t>
            </a:r>
          </a:p>
          <a:p>
            <a:pPr marL="342900" indent="-342900">
              <a:buFont typeface="Wingdings" panose="05000000000000000000" pitchFamily="2" charset="2"/>
              <a:buChar char="Ø"/>
            </a:pPr>
            <a:r>
              <a:rPr lang="en-US" altLang="zh-CN" baseline="0" dirty="0" smtClean="0">
                <a:solidFill>
                  <a:srgbClr val="091E77"/>
                </a:solidFill>
                <a:latin typeface="Calibri" panose="020F0502020204030204" pitchFamily="34" charset="0"/>
                <a:cs typeface="Arial" panose="020B0604020202020204" pitchFamily="34" charset="0"/>
              </a:rPr>
              <a:t>High specificity: lower cross reactivity </a:t>
            </a:r>
            <a:endParaRPr lang="en-US" altLang="zh-CN" baseline="0" dirty="0">
              <a:solidFill>
                <a:srgbClr val="091E77"/>
              </a:solidFill>
              <a:latin typeface="Calibri" panose="020F0502020204030204" pitchFamily="34" charset="0"/>
              <a:cs typeface="Arial" panose="020B0604020202020204" pitchFamily="34" charset="0"/>
            </a:endParaRPr>
          </a:p>
          <a:p>
            <a:pPr marL="342900" indent="-342900">
              <a:buFont typeface="Wingdings" panose="05000000000000000000" pitchFamily="2" charset="2"/>
              <a:buChar char="Ø"/>
            </a:pPr>
            <a:r>
              <a:rPr lang="en-US" altLang="zh-CN" baseline="0" dirty="0" smtClean="0">
                <a:solidFill>
                  <a:srgbClr val="091E77"/>
                </a:solidFill>
                <a:latin typeface="Calibri" panose="020F0502020204030204" pitchFamily="34" charset="0"/>
                <a:cs typeface="Arial" panose="020B0604020202020204" pitchFamily="34" charset="0"/>
              </a:rPr>
              <a:t>Inhibitory function: </a:t>
            </a:r>
            <a:r>
              <a:rPr lang="en-US" altLang="zh-CN" baseline="0" dirty="0">
                <a:solidFill>
                  <a:srgbClr val="091E77"/>
                </a:solidFill>
                <a:latin typeface="Calibri" panose="020F0502020204030204" pitchFamily="34" charset="0"/>
                <a:cs typeface="Arial" panose="020B0604020202020204" pitchFamily="34" charset="0"/>
              </a:rPr>
              <a:t>high </a:t>
            </a:r>
            <a:r>
              <a:rPr lang="en-US" altLang="zh-CN" baseline="0" dirty="0" smtClean="0">
                <a:solidFill>
                  <a:srgbClr val="091E77"/>
                </a:solidFill>
                <a:latin typeface="Calibri" panose="020F0502020204030204" pitchFamily="34" charset="0"/>
                <a:cs typeface="Arial" panose="020B0604020202020204" pitchFamily="34" charset="0"/>
              </a:rPr>
              <a:t>antigen </a:t>
            </a:r>
            <a:r>
              <a:rPr lang="en-US" altLang="zh-CN" baseline="0" dirty="0">
                <a:solidFill>
                  <a:srgbClr val="091E77"/>
                </a:solidFill>
                <a:latin typeface="Calibri" panose="020F0502020204030204" pitchFamily="34" charset="0"/>
                <a:cs typeface="Arial" panose="020B0604020202020204" pitchFamily="34" charset="0"/>
              </a:rPr>
              <a:t>blocking </a:t>
            </a:r>
            <a:r>
              <a:rPr lang="en-US" altLang="zh-CN" baseline="0" dirty="0" smtClean="0">
                <a:solidFill>
                  <a:srgbClr val="091E77"/>
                </a:solidFill>
                <a:latin typeface="Calibri" panose="020F0502020204030204" pitchFamily="34" charset="0"/>
                <a:cs typeface="Arial" panose="020B0604020202020204" pitchFamily="34" charset="0"/>
              </a:rPr>
              <a:t>activity</a:t>
            </a:r>
            <a:endParaRPr lang="en-US" altLang="zh-CN" baseline="0" dirty="0">
              <a:solidFill>
                <a:srgbClr val="091E77"/>
              </a:solidFill>
              <a:latin typeface="Calibri" panose="020F0502020204030204" pitchFamily="34" charset="0"/>
              <a:ea typeface="黑体" pitchFamily="49" charset="-122"/>
              <a:cs typeface="Arial" panose="020B0604020202020204" pitchFamily="34" charset="0"/>
            </a:endParaRPr>
          </a:p>
          <a:p>
            <a:pPr marL="342900" indent="-342900">
              <a:buFont typeface="Wingdings" panose="05000000000000000000" pitchFamily="2" charset="2"/>
              <a:buChar char="Ø"/>
            </a:pPr>
            <a:r>
              <a:rPr lang="en-US" altLang="zh-CN" baseline="0" dirty="0" smtClean="0">
                <a:solidFill>
                  <a:srgbClr val="091E77"/>
                </a:solidFill>
                <a:latin typeface="Calibri" panose="020F0502020204030204" pitchFamily="34" charset="0"/>
                <a:ea typeface="黑体" pitchFamily="49" charset="-122"/>
                <a:cs typeface="Arial" panose="020B0604020202020204" pitchFamily="34" charset="0"/>
              </a:rPr>
              <a:t>Diversity: more suitable candidates for PK and ADA assay development</a:t>
            </a:r>
            <a:endParaRPr lang="en-US" altLang="zh-CN" baseline="0" dirty="0" smtClean="0">
              <a:solidFill>
                <a:srgbClr val="091E77"/>
              </a:solidFill>
              <a:latin typeface="Calibri" pitchFamily="34" charset="0"/>
              <a:ea typeface="黑体" pitchFamily="49" charset="-122"/>
              <a:cs typeface="Calibri" panose="020F0502020204030204" pitchFamily="34" charset="0"/>
            </a:endParaRPr>
          </a:p>
          <a:p>
            <a:r>
              <a:rPr lang="en-US" altLang="zh-CN" baseline="0" dirty="0" smtClean="0">
                <a:solidFill>
                  <a:srgbClr val="091E77"/>
                </a:solidFill>
                <a:latin typeface="Calibri" pitchFamily="34" charset="0"/>
                <a:ea typeface="黑体" pitchFamily="49" charset="-122"/>
                <a:cs typeface="Calibri" panose="020F0502020204030204" pitchFamily="34" charset="0"/>
              </a:rPr>
              <a:t>   </a:t>
            </a:r>
            <a:endParaRPr lang="zh-CN" altLang="en-US" dirty="0">
              <a:solidFill>
                <a:srgbClr val="091E77"/>
              </a:solidFill>
              <a:latin typeface="Calibri" panose="020F0502020204030204" pitchFamily="34" charset="0"/>
            </a:endParaRPr>
          </a:p>
        </p:txBody>
      </p:sp>
    </p:spTree>
    <p:extLst>
      <p:ext uri="{BB962C8B-B14F-4D97-AF65-F5344CB8AC3E}">
        <p14:creationId xmlns:p14="http://schemas.microsoft.com/office/powerpoint/2010/main" val="42606741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257686" y="201787"/>
            <a:ext cx="6893849" cy="533632"/>
          </a:xfrm>
        </p:spPr>
        <p:txBody>
          <a:bodyPr/>
          <a:lstStyle/>
          <a:p>
            <a:r>
              <a:rPr lang="en-US" altLang="zh-CN" sz="2800" dirty="0">
                <a:cs typeface="Arial" pitchFamily="34" charset="0"/>
              </a:rPr>
              <a:t>Anti-</a:t>
            </a:r>
            <a:r>
              <a:rPr lang="en-US" altLang="zh-CN" sz="2800" dirty="0" err="1">
                <a:cs typeface="Arial" pitchFamily="34" charset="0"/>
              </a:rPr>
              <a:t>Pembrolizumab</a:t>
            </a:r>
            <a:r>
              <a:rPr lang="en-US" altLang="zh-CN" sz="2800" dirty="0">
                <a:cs typeface="Arial" pitchFamily="34" charset="0"/>
              </a:rPr>
              <a:t> </a:t>
            </a:r>
            <a:r>
              <a:rPr lang="en-US" altLang="zh-CN" sz="2800" dirty="0" err="1">
                <a:cs typeface="Arial" pitchFamily="34" charset="0"/>
              </a:rPr>
              <a:t>idiotype</a:t>
            </a:r>
            <a:r>
              <a:rPr lang="en-US" altLang="zh-CN" sz="2800" dirty="0">
                <a:cs typeface="Arial" pitchFamily="34" charset="0"/>
              </a:rPr>
              <a:t> </a:t>
            </a:r>
            <a:r>
              <a:rPr lang="en-US" altLang="zh-CN" sz="2800" dirty="0" err="1">
                <a:cs typeface="Arial" pitchFamily="34" charset="0"/>
              </a:rPr>
              <a:t>Rb</a:t>
            </a:r>
            <a:r>
              <a:rPr lang="en-US" altLang="zh-CN" sz="2800" dirty="0">
                <a:cs typeface="Arial" pitchFamily="34" charset="0"/>
              </a:rPr>
              <a:t> </a:t>
            </a:r>
            <a:r>
              <a:rPr lang="en-US" altLang="zh-CN" sz="2800" dirty="0" err="1">
                <a:cs typeface="Arial" pitchFamily="34" charset="0"/>
              </a:rPr>
              <a:t>mAb</a:t>
            </a:r>
            <a:endParaRPr lang="zh-CN" altLang="en-US" sz="2000" dirty="0"/>
          </a:p>
        </p:txBody>
      </p:sp>
      <p:graphicFrame>
        <p:nvGraphicFramePr>
          <p:cNvPr id="7" name="图表 6"/>
          <p:cNvGraphicFramePr>
            <a:graphicFrameLocks/>
          </p:cNvGraphicFramePr>
          <p:nvPr>
            <p:extLst>
              <p:ext uri="{D42A27DB-BD31-4B8C-83A1-F6EECF244321}">
                <p14:modId xmlns:p14="http://schemas.microsoft.com/office/powerpoint/2010/main" val="2857925359"/>
              </p:ext>
            </p:extLst>
          </p:nvPr>
        </p:nvGraphicFramePr>
        <p:xfrm>
          <a:off x="4342908" y="2475422"/>
          <a:ext cx="3965135" cy="2814632"/>
        </p:xfrm>
        <a:graphic>
          <a:graphicData uri="http://schemas.openxmlformats.org/drawingml/2006/chart">
            <c:chart xmlns:c="http://schemas.openxmlformats.org/drawingml/2006/chart" xmlns:r="http://schemas.openxmlformats.org/officeDocument/2006/relationships" r:id="rId2"/>
          </a:graphicData>
        </a:graphic>
      </p:graphicFrame>
      <p:sp>
        <p:nvSpPr>
          <p:cNvPr id="8" name="文本框 7"/>
          <p:cNvSpPr txBox="1"/>
          <p:nvPr/>
        </p:nvSpPr>
        <p:spPr>
          <a:xfrm>
            <a:off x="1933557" y="5443164"/>
            <a:ext cx="2821577" cy="297517"/>
          </a:xfrm>
          <a:prstGeom prst="rect">
            <a:avLst/>
          </a:prstGeom>
          <a:noFill/>
        </p:spPr>
        <p:txBody>
          <a:bodyPr wrap="square" rtlCol="0">
            <a:spAutoFit/>
          </a:bodyPr>
          <a:lstStyle/>
          <a:p>
            <a:r>
              <a:rPr lang="en-US" altLang="zh-CN" sz="2000" dirty="0" smtClean="0">
                <a:solidFill>
                  <a:srgbClr val="000000"/>
                </a:solidFill>
                <a:latin typeface="Calibri" panose="020F0502020204030204" pitchFamily="34" charset="0"/>
              </a:rPr>
              <a:t>EC50 comparison </a:t>
            </a:r>
            <a:endParaRPr lang="zh-CN" altLang="en-US" sz="2000" dirty="0">
              <a:solidFill>
                <a:srgbClr val="000000"/>
              </a:solidFill>
              <a:latin typeface="Calibri" panose="020F0502020204030204" pitchFamily="34" charset="0"/>
            </a:endParaRPr>
          </a:p>
        </p:txBody>
      </p:sp>
      <p:graphicFrame>
        <p:nvGraphicFramePr>
          <p:cNvPr id="9" name="图表 8"/>
          <p:cNvGraphicFramePr>
            <a:graphicFrameLocks/>
          </p:cNvGraphicFramePr>
          <p:nvPr>
            <p:extLst>
              <p:ext uri="{D42A27DB-BD31-4B8C-83A1-F6EECF244321}">
                <p14:modId xmlns:p14="http://schemas.microsoft.com/office/powerpoint/2010/main" val="3201839304"/>
              </p:ext>
            </p:extLst>
          </p:nvPr>
        </p:nvGraphicFramePr>
        <p:xfrm>
          <a:off x="742214" y="2687526"/>
          <a:ext cx="3313360" cy="2725093"/>
        </p:xfrm>
        <a:graphic>
          <a:graphicData uri="http://schemas.openxmlformats.org/drawingml/2006/chart">
            <c:chart xmlns:c="http://schemas.openxmlformats.org/drawingml/2006/chart" xmlns:r="http://schemas.openxmlformats.org/officeDocument/2006/relationships" r:id="rId3"/>
          </a:graphicData>
        </a:graphic>
      </p:graphicFrame>
      <p:sp>
        <p:nvSpPr>
          <p:cNvPr id="10" name="文本框 11"/>
          <p:cNvSpPr txBox="1"/>
          <p:nvPr/>
        </p:nvSpPr>
        <p:spPr>
          <a:xfrm>
            <a:off x="5946477" y="5443164"/>
            <a:ext cx="2821577" cy="297517"/>
          </a:xfrm>
          <a:prstGeom prst="rect">
            <a:avLst/>
          </a:prstGeom>
          <a:noFill/>
        </p:spPr>
        <p:txBody>
          <a:bodyPr wrap="square" rtlCol="0">
            <a:spAutoFit/>
          </a:bodyPr>
          <a:lstStyle/>
          <a:p>
            <a:r>
              <a:rPr lang="en-US" altLang="zh-CN" sz="2000" dirty="0" smtClean="0">
                <a:solidFill>
                  <a:srgbClr val="000000"/>
                </a:solidFill>
                <a:latin typeface="Calibri" panose="020F0502020204030204" pitchFamily="34" charset="0"/>
              </a:rPr>
              <a:t>IC50 comparison </a:t>
            </a:r>
            <a:endParaRPr lang="zh-CN" altLang="en-US" sz="2000" dirty="0">
              <a:solidFill>
                <a:srgbClr val="000000"/>
              </a:solidFill>
              <a:latin typeface="Calibri" panose="020F0502020204030204" pitchFamily="34" charset="0"/>
            </a:endParaRPr>
          </a:p>
        </p:txBody>
      </p:sp>
      <p:sp>
        <p:nvSpPr>
          <p:cNvPr id="11" name="标题 4"/>
          <p:cNvSpPr txBox="1">
            <a:spLocks/>
          </p:cNvSpPr>
          <p:nvPr/>
        </p:nvSpPr>
        <p:spPr>
          <a:xfrm>
            <a:off x="293830" y="1229864"/>
            <a:ext cx="8382001" cy="961593"/>
          </a:xfrm>
          <a:prstGeom prst="rect">
            <a:avLst/>
          </a:prstGeom>
        </p:spPr>
        <p:txBody>
          <a:bodyPr/>
          <a:lstStyle/>
          <a:p>
            <a:pPr algn="just" eaLnBrk="0" hangingPunct="0">
              <a:defRPr/>
            </a:pPr>
            <a:r>
              <a:rPr lang="en-US" altLang="zh-CN" kern="0" baseline="0" dirty="0">
                <a:solidFill>
                  <a:srgbClr val="091E77"/>
                </a:solidFill>
                <a:latin typeface="Calibri" panose="020F0502020204030204" pitchFamily="34" charset="0"/>
                <a:cs typeface="Arial" pitchFamily="34" charset="0"/>
              </a:rPr>
              <a:t>The affinity and specificity of rabbit monoclonal Anti-</a:t>
            </a:r>
            <a:r>
              <a:rPr lang="en-US" altLang="zh-CN" kern="0" baseline="0" dirty="0" err="1">
                <a:solidFill>
                  <a:srgbClr val="091E77"/>
                </a:solidFill>
                <a:latin typeface="Calibri" panose="020F0502020204030204" pitchFamily="34" charset="0"/>
                <a:cs typeface="Arial" pitchFamily="34" charset="0"/>
              </a:rPr>
              <a:t>Pembrolizumab</a:t>
            </a:r>
            <a:r>
              <a:rPr lang="en-US" altLang="zh-CN" kern="0" baseline="0" dirty="0">
                <a:solidFill>
                  <a:srgbClr val="091E77"/>
                </a:solidFill>
                <a:latin typeface="Calibri" panose="020F0502020204030204" pitchFamily="34" charset="0"/>
                <a:cs typeface="Arial" pitchFamily="34" charset="0"/>
              </a:rPr>
              <a:t> antibody is equal to mouse monoclonal antibody. While the blocking function of rabbit </a:t>
            </a:r>
            <a:r>
              <a:rPr lang="en-US" altLang="zh-CN" kern="0" baseline="0" dirty="0" smtClean="0">
                <a:solidFill>
                  <a:srgbClr val="091E77"/>
                </a:solidFill>
                <a:latin typeface="Calibri" panose="020F0502020204030204" pitchFamily="34" charset="0"/>
                <a:cs typeface="Arial" pitchFamily="34" charset="0"/>
              </a:rPr>
              <a:t>monoclonal Anti-</a:t>
            </a:r>
            <a:r>
              <a:rPr lang="en-US" altLang="zh-CN" kern="0" baseline="0" dirty="0" err="1" smtClean="0">
                <a:solidFill>
                  <a:srgbClr val="091E77"/>
                </a:solidFill>
                <a:latin typeface="Calibri" panose="020F0502020204030204" pitchFamily="34" charset="0"/>
                <a:cs typeface="Arial" pitchFamily="34" charset="0"/>
              </a:rPr>
              <a:t>Pembrolizumab</a:t>
            </a:r>
            <a:r>
              <a:rPr lang="en-US" altLang="zh-CN" kern="0" baseline="0" dirty="0" smtClean="0">
                <a:solidFill>
                  <a:srgbClr val="091E77"/>
                </a:solidFill>
                <a:latin typeface="Calibri" panose="020F0502020204030204" pitchFamily="34" charset="0"/>
                <a:cs typeface="Arial" pitchFamily="34" charset="0"/>
              </a:rPr>
              <a:t> </a:t>
            </a:r>
            <a:r>
              <a:rPr lang="en-US" altLang="zh-CN" kern="0" baseline="0" dirty="0">
                <a:solidFill>
                  <a:srgbClr val="091E77"/>
                </a:solidFill>
                <a:latin typeface="Calibri" panose="020F0502020204030204" pitchFamily="34" charset="0"/>
                <a:cs typeface="Arial" pitchFamily="34" charset="0"/>
              </a:rPr>
              <a:t>antibody is much better than mouse monoclonal </a:t>
            </a:r>
            <a:r>
              <a:rPr lang="en-US" altLang="zh-CN" kern="0" baseline="0" dirty="0" smtClean="0">
                <a:solidFill>
                  <a:srgbClr val="091E77"/>
                </a:solidFill>
                <a:latin typeface="Calibri" panose="020F0502020204030204" pitchFamily="34" charset="0"/>
                <a:cs typeface="Arial" pitchFamily="34" charset="0"/>
              </a:rPr>
              <a:t>antibody</a:t>
            </a:r>
            <a:r>
              <a:rPr lang="en-US" altLang="zh-CN" kern="0" baseline="0" dirty="0">
                <a:solidFill>
                  <a:srgbClr val="091E77"/>
                </a:solidFill>
                <a:latin typeface="Calibri" panose="020F0502020204030204" pitchFamily="34" charset="0"/>
                <a:cs typeface="Arial" pitchFamily="34" charset="0"/>
              </a:rPr>
              <a:t>.</a:t>
            </a:r>
            <a:endParaRPr lang="zh-CN" altLang="en-US" sz="2000" kern="0" baseline="0" dirty="0">
              <a:solidFill>
                <a:srgbClr val="091E77"/>
              </a:solidFill>
              <a:latin typeface="Calibri" panose="020F0502020204030204" pitchFamily="34" charset="0"/>
              <a:cs typeface="Arial" pitchFamily="34" charset="0"/>
            </a:endParaRPr>
          </a:p>
        </p:txBody>
      </p:sp>
    </p:spTree>
    <p:extLst>
      <p:ext uri="{BB962C8B-B14F-4D97-AF65-F5344CB8AC3E}">
        <p14:creationId xmlns:p14="http://schemas.microsoft.com/office/powerpoint/2010/main" val="30791864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257686" y="201787"/>
            <a:ext cx="6893849" cy="533632"/>
          </a:xfrm>
        </p:spPr>
        <p:txBody>
          <a:bodyPr/>
          <a:lstStyle/>
          <a:p>
            <a:r>
              <a:rPr lang="en-US" altLang="zh-CN" sz="2800" dirty="0">
                <a:cs typeface="Arial" pitchFamily="34" charset="0"/>
              </a:rPr>
              <a:t>Anti-</a:t>
            </a:r>
            <a:r>
              <a:rPr lang="en-US" altLang="zh-CN" sz="2800" dirty="0" err="1">
                <a:cs typeface="Arial" pitchFamily="34" charset="0"/>
              </a:rPr>
              <a:t>Pembrolizumab</a:t>
            </a:r>
            <a:r>
              <a:rPr lang="en-US" altLang="zh-CN" sz="2800" dirty="0">
                <a:cs typeface="Arial" pitchFamily="34" charset="0"/>
              </a:rPr>
              <a:t> </a:t>
            </a:r>
            <a:r>
              <a:rPr lang="en-US" altLang="zh-CN" sz="2800" dirty="0" err="1">
                <a:cs typeface="Arial" pitchFamily="34" charset="0"/>
              </a:rPr>
              <a:t>idiotype</a:t>
            </a:r>
            <a:r>
              <a:rPr lang="en-US" altLang="zh-CN" sz="2800" dirty="0">
                <a:cs typeface="Arial" pitchFamily="34" charset="0"/>
              </a:rPr>
              <a:t> </a:t>
            </a:r>
            <a:r>
              <a:rPr lang="en-US" altLang="zh-CN" sz="2800" dirty="0" err="1">
                <a:cs typeface="Arial" pitchFamily="34" charset="0"/>
              </a:rPr>
              <a:t>Rb</a:t>
            </a:r>
            <a:r>
              <a:rPr lang="en-US" altLang="zh-CN" sz="2800" dirty="0">
                <a:cs typeface="Arial" pitchFamily="34" charset="0"/>
              </a:rPr>
              <a:t> </a:t>
            </a:r>
            <a:r>
              <a:rPr lang="en-US" altLang="zh-CN" sz="2800" dirty="0" err="1">
                <a:cs typeface="Arial" pitchFamily="34" charset="0"/>
              </a:rPr>
              <a:t>mAb</a:t>
            </a:r>
            <a:endParaRPr lang="zh-CN" altLang="en-US" sz="2800" dirty="0">
              <a:cs typeface="Arial" pitchFamily="34" charset="0"/>
            </a:endParaRPr>
          </a:p>
        </p:txBody>
      </p:sp>
      <p:sp>
        <p:nvSpPr>
          <p:cNvPr id="12" name="内容占位符 1"/>
          <p:cNvSpPr>
            <a:spLocks noGrp="1"/>
          </p:cNvSpPr>
          <p:nvPr>
            <p:ph idx="1"/>
          </p:nvPr>
        </p:nvSpPr>
        <p:spPr>
          <a:xfrm>
            <a:off x="368877" y="1032613"/>
            <a:ext cx="8610600" cy="1124830"/>
          </a:xfrm>
        </p:spPr>
        <p:txBody>
          <a:bodyPr/>
          <a:lstStyle/>
          <a:p>
            <a:pPr marL="0" indent="0">
              <a:buNone/>
            </a:pPr>
            <a:r>
              <a:rPr lang="en-US" altLang="zh-CN" sz="2000" dirty="0" err="1" smtClean="0"/>
              <a:t>Hybridoma</a:t>
            </a:r>
            <a:r>
              <a:rPr lang="en-US" altLang="zh-CN" sz="2000" dirty="0" smtClean="0"/>
              <a:t> Production </a:t>
            </a:r>
            <a:r>
              <a:rPr lang="en-US" altLang="zh-CN" sz="2000" dirty="0"/>
              <a:t>vs </a:t>
            </a:r>
            <a:r>
              <a:rPr lang="en-US" altLang="zh-CN" sz="2000" dirty="0" smtClean="0"/>
              <a:t>Recombinant Production</a:t>
            </a:r>
          </a:p>
          <a:p>
            <a:pPr>
              <a:buFont typeface="Wingdings" panose="05000000000000000000" pitchFamily="2" charset="2"/>
              <a:buChar char="Ø"/>
            </a:pPr>
            <a:r>
              <a:rPr lang="en-US" altLang="zh-CN" sz="1800" dirty="0" smtClean="0"/>
              <a:t>Ab sequencing and express </a:t>
            </a:r>
            <a:r>
              <a:rPr lang="en-US" altLang="zh-CN" sz="1800" dirty="0"/>
              <a:t>3</a:t>
            </a:r>
            <a:r>
              <a:rPr lang="en-US" altLang="zh-CN" sz="1800" dirty="0" smtClean="0"/>
              <a:t> clones in mammalian cells</a:t>
            </a:r>
          </a:p>
          <a:p>
            <a:pPr>
              <a:buFont typeface="Wingdings" panose="05000000000000000000" pitchFamily="2" charset="2"/>
              <a:buChar char="Ø"/>
            </a:pPr>
            <a:r>
              <a:rPr lang="en-US" altLang="zh-CN" sz="1800" dirty="0" smtClean="0"/>
              <a:t>The sensitivity and affinity of the anti-</a:t>
            </a:r>
            <a:r>
              <a:rPr lang="en-US" altLang="zh-CN" sz="1800" dirty="0" err="1" smtClean="0"/>
              <a:t>Pembrolizumab</a:t>
            </a:r>
            <a:r>
              <a:rPr lang="en-US" altLang="zh-CN" sz="1800" dirty="0" smtClean="0"/>
              <a:t> antibody produced by recombinant expression or </a:t>
            </a:r>
            <a:r>
              <a:rPr lang="en-US" altLang="zh-CN" sz="1800" dirty="0" err="1" smtClean="0"/>
              <a:t>hybridoma</a:t>
            </a:r>
            <a:r>
              <a:rPr lang="en-US" altLang="zh-CN" sz="1800" dirty="0" smtClean="0"/>
              <a:t> cells is equal to each other. </a:t>
            </a:r>
            <a:endParaRPr lang="zh-CN" altLang="en-US" sz="1800" dirty="0"/>
          </a:p>
        </p:txBody>
      </p:sp>
      <p:graphicFrame>
        <p:nvGraphicFramePr>
          <p:cNvPr id="13" name="图表 12"/>
          <p:cNvGraphicFramePr>
            <a:graphicFrameLocks/>
          </p:cNvGraphicFramePr>
          <p:nvPr>
            <p:extLst/>
          </p:nvPr>
        </p:nvGraphicFramePr>
        <p:xfrm>
          <a:off x="1083751" y="2526750"/>
          <a:ext cx="7180852" cy="36766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672933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7" name="内容占位符 4"/>
          <p:cNvPicPr>
            <a:picLocks noChangeAspect="1"/>
          </p:cNvPicPr>
          <p:nvPr/>
        </p:nvPicPr>
        <p:blipFill rotWithShape="1">
          <a:blip r:embed="rId2" cstate="print">
            <a:extLst>
              <a:ext uri="{28A0092B-C50C-407E-A947-70E740481C1C}">
                <a14:useLocalDpi xmlns:a14="http://schemas.microsoft.com/office/drawing/2010/main" val="0"/>
              </a:ext>
            </a:extLst>
          </a:blip>
          <a:srcRect t="12279" r="706"/>
          <a:stretch/>
        </p:blipFill>
        <p:spPr>
          <a:xfrm>
            <a:off x="-1" y="893618"/>
            <a:ext cx="9144001" cy="5382491"/>
          </a:xfrm>
          <a:prstGeom prst="rect">
            <a:avLst/>
          </a:prstGeom>
        </p:spPr>
      </p:pic>
    </p:spTree>
    <p:extLst>
      <p:ext uri="{BB962C8B-B14F-4D97-AF65-F5344CB8AC3E}">
        <p14:creationId xmlns:p14="http://schemas.microsoft.com/office/powerpoint/2010/main" val="18134564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7825" y="1776040"/>
            <a:ext cx="6535748" cy="377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04896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JPM_OBJECT_NAME" val="jpmObjectTitle"/>
</p:tagLst>
</file>

<file path=ppt/tags/tag2.xml><?xml version="1.0" encoding="utf-8"?>
<p:tagLst xmlns:a="http://schemas.openxmlformats.org/drawingml/2006/main" xmlns:r="http://schemas.openxmlformats.org/officeDocument/2006/relationships" xmlns:p="http://schemas.openxmlformats.org/presentationml/2006/main">
  <p:tag name="JPM_OBJECT_NAME" val="jpmObjectTitle"/>
</p:tagLst>
</file>

<file path=ppt/theme/theme1.xml><?xml version="1.0" encoding="utf-8"?>
<a:theme xmlns:a="http://schemas.openxmlformats.org/drawingml/2006/main" name="1_Default Design">
  <a:themeElements>
    <a:clrScheme name="Default Design 1">
      <a:dk1>
        <a:srgbClr val="046CA6"/>
      </a:dk1>
      <a:lt1>
        <a:srgbClr val="FFFFFF"/>
      </a:lt1>
      <a:dk2>
        <a:srgbClr val="000000"/>
      </a:dk2>
      <a:lt2>
        <a:srgbClr val="DDDDDD"/>
      </a:lt2>
      <a:accent1>
        <a:srgbClr val="8AC8DE"/>
      </a:accent1>
      <a:accent2>
        <a:srgbClr val="99669B"/>
      </a:accent2>
      <a:accent3>
        <a:srgbClr val="FFFFFF"/>
      </a:accent3>
      <a:accent4>
        <a:srgbClr val="035B8D"/>
      </a:accent4>
      <a:accent5>
        <a:srgbClr val="C4E0EC"/>
      </a:accent5>
      <a:accent6>
        <a:srgbClr val="8A5C8C"/>
      </a:accent6>
      <a:hlink>
        <a:srgbClr val="DDB523"/>
      </a:hlink>
      <a:folHlink>
        <a:srgbClr val="969696"/>
      </a:folHlink>
    </a:clrScheme>
    <a:fontScheme name="聚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25000" smtClean="0">
            <a:ln>
              <a:noFill/>
            </a:ln>
            <a:solidFill>
              <a:schemeClr val="tx1"/>
            </a:solidFill>
            <a:effectLst/>
            <a:latin typeface="Arial" charset="0"/>
          </a:defRPr>
        </a:defPPr>
      </a:lstStyle>
    </a:lnDef>
    <a:txDef>
      <a:spPr>
        <a:noFill/>
      </a:spPr>
      <a:bodyPr wrap="square" rtlCol="0">
        <a:spAutoFit/>
      </a:bodyPr>
      <a:lstStyle>
        <a:defPPr>
          <a:defRPr baseline="0" dirty="0" err="1" smtClean="0"/>
        </a:defPPr>
      </a:lstStyle>
    </a:txDef>
  </a:objectDefaults>
  <a:extraClrSchemeLst>
    <a:extraClrScheme>
      <a:clrScheme name="Default Design 1">
        <a:dk1>
          <a:srgbClr val="046CA6"/>
        </a:dk1>
        <a:lt1>
          <a:srgbClr val="FFFFFF"/>
        </a:lt1>
        <a:dk2>
          <a:srgbClr val="000000"/>
        </a:dk2>
        <a:lt2>
          <a:srgbClr val="DDDDDD"/>
        </a:lt2>
        <a:accent1>
          <a:srgbClr val="8AC8DE"/>
        </a:accent1>
        <a:accent2>
          <a:srgbClr val="99669B"/>
        </a:accent2>
        <a:accent3>
          <a:srgbClr val="FFFFFF"/>
        </a:accent3>
        <a:accent4>
          <a:srgbClr val="035B8D"/>
        </a:accent4>
        <a:accent5>
          <a:srgbClr val="C4E0EC"/>
        </a:accent5>
        <a:accent6>
          <a:srgbClr val="8A5C8C"/>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336699"/>
        </a:dk1>
        <a:lt1>
          <a:srgbClr val="FFFFFF"/>
        </a:lt1>
        <a:dk2>
          <a:srgbClr val="000000"/>
        </a:dk2>
        <a:lt2>
          <a:srgbClr val="DDDDDD"/>
        </a:lt2>
        <a:accent1>
          <a:srgbClr val="BEC779"/>
        </a:accent1>
        <a:accent2>
          <a:srgbClr val="C78DD7"/>
        </a:accent2>
        <a:accent3>
          <a:srgbClr val="FFFFFF"/>
        </a:accent3>
        <a:accent4>
          <a:srgbClr val="2A5682"/>
        </a:accent4>
        <a:accent5>
          <a:srgbClr val="DBE0BE"/>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Default Design 3">
        <a:dk1>
          <a:srgbClr val="336699"/>
        </a:dk1>
        <a:lt1>
          <a:srgbClr val="FFFFFF"/>
        </a:lt1>
        <a:dk2>
          <a:srgbClr val="000000"/>
        </a:dk2>
        <a:lt2>
          <a:srgbClr val="DDDDDD"/>
        </a:lt2>
        <a:accent1>
          <a:srgbClr val="E8B558"/>
        </a:accent1>
        <a:accent2>
          <a:srgbClr val="C78DD7"/>
        </a:accent2>
        <a:accent3>
          <a:srgbClr val="FFFFFF"/>
        </a:accent3>
        <a:accent4>
          <a:srgbClr val="2A5682"/>
        </a:accent4>
        <a:accent5>
          <a:srgbClr val="F2D7B4"/>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Default Design 4">
        <a:dk1>
          <a:srgbClr val="336699"/>
        </a:dk1>
        <a:lt1>
          <a:srgbClr val="FFFFFF"/>
        </a:lt1>
        <a:dk2>
          <a:srgbClr val="000000"/>
        </a:dk2>
        <a:lt2>
          <a:srgbClr val="F7F4D5"/>
        </a:lt2>
        <a:accent1>
          <a:srgbClr val="79B4C7"/>
        </a:accent1>
        <a:accent2>
          <a:srgbClr val="C78DD7"/>
        </a:accent2>
        <a:accent3>
          <a:srgbClr val="FFFFFF"/>
        </a:accent3>
        <a:accent4>
          <a:srgbClr val="2A5682"/>
        </a:accent4>
        <a:accent5>
          <a:srgbClr val="BED6E0"/>
        </a:accent5>
        <a:accent6>
          <a:srgbClr val="B47FC3"/>
        </a:accent6>
        <a:hlink>
          <a:srgbClr val="E79633"/>
        </a:hlink>
        <a:folHlink>
          <a:srgbClr val="878FA5"/>
        </a:folHlink>
      </a:clrScheme>
      <a:clrMap bg1="lt1" tx1="dk1" bg2="lt2" tx2="dk2" accent1="accent1" accent2="accent2" accent3="accent3" accent4="accent4" accent5="accent5" accent6="accent6" hlink="hlink" folHlink="folHlink"/>
    </a:extraClrScheme>
    <a:extraClrScheme>
      <a:clrScheme name="Default Design 5">
        <a:dk1>
          <a:srgbClr val="666699"/>
        </a:dk1>
        <a:lt1>
          <a:srgbClr val="FFFFFF"/>
        </a:lt1>
        <a:dk2>
          <a:srgbClr val="000000"/>
        </a:dk2>
        <a:lt2>
          <a:srgbClr val="F7F4D5"/>
        </a:lt2>
        <a:accent1>
          <a:srgbClr val="A2B5CA"/>
        </a:accent1>
        <a:accent2>
          <a:srgbClr val="CF934B"/>
        </a:accent2>
        <a:accent3>
          <a:srgbClr val="FFFFFF"/>
        </a:accent3>
        <a:accent4>
          <a:srgbClr val="565682"/>
        </a:accent4>
        <a:accent5>
          <a:srgbClr val="CED7E1"/>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33801</TotalTime>
  <Words>3300</Words>
  <Application>Microsoft Office PowerPoint</Application>
  <PresentationFormat>On-screen Show (4:3)</PresentationFormat>
  <Paragraphs>526</Paragraphs>
  <Slides>28</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1_Default Design</vt:lpstr>
      <vt:lpstr>Prism 6</vt:lpstr>
      <vt:lpstr>Make Your  Immunology Research Easy </vt:lpstr>
      <vt:lpstr> GenScript Overview</vt:lpstr>
      <vt:lpstr>Customer Composition</vt:lpstr>
      <vt:lpstr>Antibody Capacity at GenScript</vt:lpstr>
      <vt:lpstr>PowerPoint Presentation</vt:lpstr>
      <vt:lpstr>Hybridoma Technology–Old but Powerful</vt:lpstr>
      <vt:lpstr>Discovery Roadmap</vt:lpstr>
      <vt:lpstr>Hybridoma Platform for Lead Generation</vt:lpstr>
      <vt:lpstr>Multiple Immunogen Designs</vt:lpstr>
      <vt:lpstr>PowerPoint Presentation</vt:lpstr>
      <vt:lpstr>PowerPoint Presentation</vt:lpstr>
      <vt:lpstr>High-Throughput Binder Screening </vt:lpstr>
      <vt:lpstr>Lead Characterization</vt:lpstr>
      <vt:lpstr>Case Study: Anti-Immune Checkpoint Lead Identification</vt:lpstr>
      <vt:lpstr>12 Antibodies ELISA EC50</vt:lpstr>
      <vt:lpstr>12 Antibodies ELISA IC50</vt:lpstr>
      <vt:lpstr>12 Antibodies FACS Binding</vt:lpstr>
      <vt:lpstr>12 Antibodies FACS Blocking</vt:lpstr>
      <vt:lpstr>5 Antibodies Multi-dose MLR</vt:lpstr>
      <vt:lpstr>5 Antibodies Epitope Binning</vt:lpstr>
      <vt:lpstr>Track Records</vt:lpstr>
      <vt:lpstr>PowerPoint Presentation</vt:lpstr>
      <vt:lpstr>GenScript MonoRabTM Technology </vt:lpstr>
      <vt:lpstr>Case Study: Anti-Pembrolizumab idiotype Rb mAb </vt:lpstr>
      <vt:lpstr>Anti-Pembrolizumab idiotype Rb mAb</vt:lpstr>
      <vt:lpstr>Anti-Pembrolizumab idiotype Rb mAb</vt:lpstr>
      <vt:lpstr>PowerPoint Presentation</vt:lpstr>
      <vt:lpstr>PowerPoint Presentation</vt:lpstr>
    </vt:vector>
  </TitlesOfParts>
  <Company>GuildDesign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GenScript</dc:title>
  <dc:creator>FrZ</dc:creator>
  <cp:lastModifiedBy>Nivedita samalla</cp:lastModifiedBy>
  <cp:revision>1973</cp:revision>
  <cp:lastPrinted>2015-10-14T07:02:26Z</cp:lastPrinted>
  <dcterms:created xsi:type="dcterms:W3CDTF">2004-07-21T02:43:03Z</dcterms:created>
  <dcterms:modified xsi:type="dcterms:W3CDTF">2017-07-04T08:23:52Z</dcterms:modified>
</cp:coreProperties>
</file>