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7" r:id="rId11"/>
    <p:sldId id="277" r:id="rId12"/>
    <p:sldId id="268" r:id="rId13"/>
    <p:sldId id="269" r:id="rId14"/>
    <p:sldId id="275" r:id="rId15"/>
    <p:sldId id="270" r:id="rId16"/>
    <p:sldId id="271" r:id="rId17"/>
    <p:sldId id="272" r:id="rId18"/>
    <p:sldId id="273" r:id="rId19"/>
    <p:sldId id="274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ew%20Microsoft%20Office%20Excel%20Workshee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ew%20Microsoft%20Office%20Excel%20Workshee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New%20Microsoft%20Office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Sheet1!$J$10</c:f>
              <c:strCache>
                <c:ptCount val="1"/>
              </c:strCache>
            </c:strRef>
          </c:tx>
          <c:invertIfNegative val="0"/>
          <c:cat>
            <c:strRef>
              <c:f>Sheet1!$I$11:$I$16</c:f>
              <c:strCache>
                <c:ptCount val="6"/>
                <c:pt idx="0">
                  <c:v>Year 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Sheet1!$J$11:$J$16</c:f>
              <c:numCache>
                <c:formatCode>General</c:formatCode>
                <c:ptCount val="6"/>
                <c:pt idx="0">
                  <c:v>0.0</c:v>
                </c:pt>
                <c:pt idx="1">
                  <c:v>8.0</c:v>
                </c:pt>
                <c:pt idx="2">
                  <c:v>9.0</c:v>
                </c:pt>
                <c:pt idx="3">
                  <c:v>9.0</c:v>
                </c:pt>
                <c:pt idx="4">
                  <c:v>13.0</c:v>
                </c:pt>
                <c:pt idx="5">
                  <c:v>11.0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4501488"/>
        <c:axId val="599853536"/>
      </c:barChart>
      <c:catAx>
        <c:axId val="534501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99853536"/>
        <c:crosses val="autoZero"/>
        <c:auto val="1"/>
        <c:lblAlgn val="ctr"/>
        <c:lblOffset val="100"/>
        <c:noMultiLvlLbl val="0"/>
      </c:catAx>
      <c:valAx>
        <c:axId val="5998535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345014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599518810149"/>
          <c:y val="0.0282524059492563"/>
          <c:w val="0.821096237970254"/>
          <c:h val="0.798225065616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Sheet1!$J$10</c:f>
              <c:strCache>
                <c:ptCount val="1"/>
              </c:strCache>
            </c:strRef>
          </c:tx>
          <c:invertIfNegative val="0"/>
          <c:cat>
            <c:strRef>
              <c:f>Sheet1!$I$11:$I$16</c:f>
              <c:strCache>
                <c:ptCount val="6"/>
                <c:pt idx="0">
                  <c:v>Year 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Sheet1!$J$11:$J$16</c:f>
              <c:numCache>
                <c:formatCode>General</c:formatCode>
                <c:ptCount val="6"/>
                <c:pt idx="0">
                  <c:v>0.0</c:v>
                </c:pt>
                <c:pt idx="1">
                  <c:v>11.2</c:v>
                </c:pt>
                <c:pt idx="2">
                  <c:v>9.0</c:v>
                </c:pt>
                <c:pt idx="3">
                  <c:v>8.700000000000001</c:v>
                </c:pt>
                <c:pt idx="4">
                  <c:v>8.200000000000001</c:v>
                </c:pt>
                <c:pt idx="5">
                  <c:v>6.4</c:v>
                </c:pt>
              </c:numCache>
            </c:numRef>
          </c:val>
        </c:ser>
        <c:ser>
          <c:idx val="1"/>
          <c:order val="1"/>
          <c:tx>
            <c:strRef>
              <c:f>Sheet1!$K$10</c:f>
              <c:strCache>
                <c:ptCount val="1"/>
              </c:strCache>
            </c:strRef>
          </c:tx>
          <c:invertIfNegative val="0"/>
          <c:cat>
            <c:strRef>
              <c:f>Sheet1!$I$11:$I$16</c:f>
              <c:strCache>
                <c:ptCount val="6"/>
                <c:pt idx="0">
                  <c:v>Year 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Sheet1!$K$11:$K$16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0973248"/>
        <c:axId val="600975072"/>
      </c:barChart>
      <c:catAx>
        <c:axId val="600973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00975072"/>
        <c:crosses val="autoZero"/>
        <c:auto val="1"/>
        <c:lblAlgn val="ctr"/>
        <c:lblOffset val="100"/>
        <c:noMultiLvlLbl val="0"/>
      </c:catAx>
      <c:valAx>
        <c:axId val="600975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00973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61550743657043"/>
          <c:y val="0.0745487022455526"/>
          <c:w val="0.821096237970254"/>
          <c:h val="0.798225065616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Sheet1!$G$14</c:f>
              <c:strCache>
                <c:ptCount val="1"/>
              </c:strCache>
            </c:strRef>
          </c:tx>
          <c:invertIfNegative val="0"/>
          <c:cat>
            <c:numRef>
              <c:f>Sheet1!$H$13:$L$13</c:f>
              <c:numCache>
                <c:formatCode>General</c:formatCode>
                <c:ptCount val="5"/>
              </c:numCache>
            </c:numRef>
          </c:cat>
          <c:val>
            <c:numRef>
              <c:f>Sheet1!$H$14:$L$14</c:f>
              <c:numCache>
                <c:formatCode>General</c:formatCode>
                <c:ptCount val="5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Sheet1!$G$15</c:f>
              <c:strCache>
                <c:ptCount val="1"/>
              </c:strCache>
            </c:strRef>
          </c:tx>
          <c:invertIfNegative val="0"/>
          <c:cat>
            <c:numRef>
              <c:f>Sheet1!$H$13:$L$13</c:f>
              <c:numCache>
                <c:formatCode>General</c:formatCode>
                <c:ptCount val="5"/>
              </c:numCache>
            </c:numRef>
          </c:cat>
          <c:val>
            <c:numRef>
              <c:f>Sheet1!$H$15:$L$15</c:f>
              <c:numCache>
                <c:formatCode>General</c:formatCode>
                <c:ptCount val="5"/>
                <c:pt idx="0">
                  <c:v>48.0</c:v>
                </c:pt>
                <c:pt idx="1">
                  <c:v>48.0</c:v>
                </c:pt>
                <c:pt idx="2">
                  <c:v>22.0</c:v>
                </c:pt>
                <c:pt idx="3">
                  <c:v>37.0</c:v>
                </c:pt>
                <c:pt idx="4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7703088"/>
        <c:axId val="598374880"/>
      </c:barChart>
      <c:catAx>
        <c:axId val="59770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98374880"/>
        <c:crosses val="autoZero"/>
        <c:auto val="1"/>
        <c:lblAlgn val="ctr"/>
        <c:lblOffset val="100"/>
        <c:noMultiLvlLbl val="0"/>
      </c:catAx>
      <c:valAx>
        <c:axId val="598374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77030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88C8EC-2757-437E-B257-23E5F590F3AD}" type="datetimeFigureOut">
              <a:rPr lang="en-US" smtClean="0"/>
              <a:pPr/>
              <a:t>3/14/18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9B071CA-5B16-4988-B556-4AA726E2FC3E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da.gov/Safety/Recalls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4088"/>
            <a:ext cx="8229600" cy="56102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200" b="1" dirty="0" smtClean="0"/>
              <a:t>Drug development: ethics versus efficacy</a:t>
            </a:r>
          </a:p>
          <a:p>
            <a:pPr>
              <a:buNone/>
            </a:pPr>
            <a:endParaRPr lang="en-IN" sz="3200" b="1" dirty="0" smtClean="0"/>
          </a:p>
          <a:p>
            <a:pPr>
              <a:buNone/>
            </a:pPr>
            <a:r>
              <a:rPr lang="en-GB" dirty="0" smtClean="0"/>
              <a:t> Presented by: </a:t>
            </a:r>
            <a:r>
              <a:rPr lang="en-IN" dirty="0" smtClean="0"/>
              <a:t>Mr.Kumaresh </a:t>
            </a:r>
            <a:r>
              <a:rPr lang="en-IN" dirty="0" err="1" smtClean="0"/>
              <a:t>Pand</a:t>
            </a:r>
            <a:r>
              <a:rPr lang="en-GB" dirty="0" err="1" smtClean="0"/>
              <a:t>ian</a:t>
            </a:r>
            <a:r>
              <a:rPr lang="en-GB" dirty="0" smtClean="0"/>
              <a:t>,</a:t>
            </a:r>
            <a:r>
              <a:rPr lang="en-IN" dirty="0" smtClean="0"/>
              <a:t> Final MBBS</a:t>
            </a:r>
            <a:r>
              <a:rPr lang="en-GB" dirty="0" smtClean="0"/>
              <a:t> </a:t>
            </a:r>
            <a:r>
              <a:rPr lang="en-IN" dirty="0" smtClean="0"/>
              <a:t>part I</a:t>
            </a:r>
            <a:r>
              <a:rPr lang="en-GB" dirty="0" smtClean="0"/>
              <a:t>. </a:t>
            </a:r>
          </a:p>
          <a:p>
            <a:pPr>
              <a:buNone/>
            </a:pPr>
            <a:r>
              <a:rPr lang="en-GB" dirty="0" smtClean="0"/>
              <a:t> Guided by: Dr. Krishnan, Assistant professor,</a:t>
            </a:r>
            <a:endParaRPr lang="en-IN" dirty="0" smtClean="0"/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GB" b="1" dirty="0" smtClean="0"/>
              <a:t>                    </a:t>
            </a:r>
            <a:r>
              <a:rPr lang="en-IN" b="1" dirty="0" smtClean="0"/>
              <a:t>Department of Pharmacology,</a:t>
            </a:r>
            <a:endParaRPr lang="en-GB" b="1" dirty="0" smtClean="0"/>
          </a:p>
          <a:p>
            <a:pPr>
              <a:buNone/>
            </a:pPr>
            <a:r>
              <a:rPr lang="en-GB" b="1" dirty="0"/>
              <a:t> </a:t>
            </a:r>
            <a:r>
              <a:rPr lang="en-GB" b="1" dirty="0" smtClean="0"/>
              <a:t>           </a:t>
            </a: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b="1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IN" b="1" smtClean="0">
                <a:solidFill>
                  <a:schemeClr val="accent1">
                    <a:lumMod val="75000"/>
                  </a:schemeClr>
                </a:solidFill>
              </a:rPr>
              <a:t>Saveetha </a:t>
            </a:r>
            <a:r>
              <a:rPr lang="en-IN" b="1" dirty="0" smtClean="0">
                <a:solidFill>
                  <a:schemeClr val="accent1">
                    <a:lumMod val="75000"/>
                  </a:schemeClr>
                </a:solidFill>
              </a:rPr>
              <a:t>Medical College, Chennai.</a:t>
            </a:r>
            <a:endParaRPr lang="en-IN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IN" b="1" dirty="0" smtClean="0"/>
          </a:p>
          <a:p>
            <a:pPr>
              <a:buNone/>
            </a:pPr>
            <a:r>
              <a:rPr lang="en-GB" b="1" dirty="0" smtClean="0"/>
              <a:t>    </a:t>
            </a:r>
            <a:r>
              <a:rPr lang="en-IN" b="1" dirty="0" smtClean="0"/>
              <a:t>Field of Research –Pharmacology- Drug development and approval.</a:t>
            </a:r>
            <a:endParaRPr lang="en-IN" dirty="0" smtClean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9C80D8A-0E51-463C-8265-B4BFB9AF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045" y="2175394"/>
            <a:ext cx="1184276" cy="11578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C80D8A-0E51-463C-8265-B4BFB9AF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445" y="2327794"/>
            <a:ext cx="1184276" cy="1157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9C80D8A-0E51-463C-8265-B4BFB9AF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45" y="2480194"/>
            <a:ext cx="1184276" cy="1157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9C80D8A-0E51-463C-8265-B4BFB9AF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245" y="2632594"/>
            <a:ext cx="1184276" cy="11578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9C80D8A-0E51-463C-8265-B4BFB9AF2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645" y="2784994"/>
            <a:ext cx="1184276" cy="11578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449" y="3103642"/>
            <a:ext cx="1512751" cy="13735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73696"/>
            <a:ext cx="1246749" cy="935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IN" sz="3400" b="1" dirty="0" smtClean="0"/>
              <a:t>Relevant Introduction </a:t>
            </a:r>
          </a:p>
          <a:p>
            <a:pPr algn="ctr">
              <a:buNone/>
            </a:pPr>
            <a:endParaRPr lang="en-IN" b="1" dirty="0" smtClean="0"/>
          </a:p>
          <a:p>
            <a:r>
              <a:rPr lang="en-IN" sz="3400" dirty="0" smtClean="0"/>
              <a:t>To expedite the drug review process of drugs filling unmet medical need , US FDA introduced various schemes in 1990s</a:t>
            </a:r>
            <a:r>
              <a:rPr lang="en-GB" sz="3400" dirty="0" smtClean="0"/>
              <a:t>. </a:t>
            </a:r>
            <a:endParaRPr lang="en-IN" sz="3400" dirty="0" smtClean="0"/>
          </a:p>
          <a:p>
            <a:endParaRPr lang="en-IN" sz="3400" dirty="0" smtClean="0"/>
          </a:p>
          <a:p>
            <a:pPr marL="0" indent="0">
              <a:buNone/>
            </a:pPr>
            <a:r>
              <a:rPr lang="en-GB" sz="3400" b="1" dirty="0" smtClean="0"/>
              <a:t>    </a:t>
            </a:r>
            <a:r>
              <a:rPr lang="en-IN" sz="3400" b="1" dirty="0" smtClean="0"/>
              <a:t>Unmet Need: </a:t>
            </a:r>
          </a:p>
          <a:p>
            <a:r>
              <a:rPr lang="en-IN" sz="3400" dirty="0" smtClean="0"/>
              <a:t>Providing </a:t>
            </a:r>
            <a:r>
              <a:rPr lang="en-IN" sz="3400" dirty="0"/>
              <a:t>a therapy where none exists </a:t>
            </a:r>
            <a:r>
              <a:rPr lang="en-IN" sz="3400" dirty="0" smtClean="0"/>
              <a:t>or</a:t>
            </a:r>
          </a:p>
          <a:p>
            <a:r>
              <a:rPr lang="en-IN" sz="3400" dirty="0"/>
              <a:t>P</a:t>
            </a:r>
            <a:r>
              <a:rPr lang="en-IN" sz="3400" dirty="0" smtClean="0"/>
              <a:t>roviding </a:t>
            </a:r>
            <a:r>
              <a:rPr lang="en-IN" sz="3400" dirty="0"/>
              <a:t>a therapy which may be potentially superior to existing </a:t>
            </a:r>
            <a:r>
              <a:rPr lang="en-IN" sz="3400" dirty="0" smtClean="0"/>
              <a:t>therapy</a:t>
            </a:r>
          </a:p>
          <a:p>
            <a:r>
              <a:rPr lang="en-IN" sz="3400" dirty="0" smtClean="0"/>
              <a:t>Or a new therapy that reduces adverse effects of existing one</a:t>
            </a:r>
            <a:r>
              <a:rPr lang="en-GB" sz="3400" dirty="0" smtClean="0"/>
              <a:t>.</a:t>
            </a:r>
            <a:endParaRPr lang="en-IN" sz="3400" dirty="0" smtClean="0"/>
          </a:p>
          <a:p>
            <a:endParaRPr lang="en-IN" sz="3400" dirty="0" smtClean="0"/>
          </a:p>
          <a:p>
            <a:pPr marL="0" indent="0">
              <a:buNone/>
            </a:pPr>
            <a:r>
              <a:rPr lang="en-GB" sz="3400" b="1" dirty="0"/>
              <a:t> </a:t>
            </a:r>
            <a:r>
              <a:rPr lang="en-GB" sz="3400" b="1" dirty="0" smtClean="0"/>
              <a:t> </a:t>
            </a:r>
            <a:r>
              <a:rPr lang="en-GB" sz="3400" dirty="0" smtClean="0"/>
              <a:t> </a:t>
            </a:r>
            <a:r>
              <a:rPr lang="en-GB" sz="3400" dirty="0" smtClean="0"/>
              <a:t>This has lead to a </a:t>
            </a:r>
            <a:r>
              <a:rPr lang="en-IN" sz="3400" b="1" dirty="0" smtClean="0"/>
              <a:t>Fast –Track Process: </a:t>
            </a:r>
          </a:p>
          <a:p>
            <a:r>
              <a:rPr lang="en-IN" sz="3400" dirty="0" smtClean="0"/>
              <a:t>Decision within 180 days than convention</a:t>
            </a:r>
            <a:r>
              <a:rPr lang="en-GB" sz="3400" dirty="0" smtClean="0"/>
              <a:t>al</a:t>
            </a:r>
            <a:r>
              <a:rPr lang="en-IN" sz="3400" dirty="0" smtClean="0"/>
              <a:t> 10-18 months , after </a:t>
            </a:r>
            <a:r>
              <a:rPr lang="en-IN" sz="3400" b="1" dirty="0" smtClean="0"/>
              <a:t>single phase 2 trial</a:t>
            </a:r>
            <a:r>
              <a:rPr lang="en-GB" sz="3400" b="1" dirty="0" smtClean="0"/>
              <a:t>.</a:t>
            </a:r>
            <a:endParaRPr lang="en-IN" sz="3400" b="1" dirty="0" smtClean="0"/>
          </a:p>
          <a:p>
            <a:pPr>
              <a:buNone/>
            </a:pPr>
            <a:endParaRPr lang="en-IN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IN" sz="3300" b="1" dirty="0" smtClean="0"/>
              <a:t>Scope of Presentation</a:t>
            </a:r>
            <a:r>
              <a:rPr lang="en-IN" sz="3300" b="1" baseline="0" dirty="0" smtClean="0"/>
              <a:t> </a:t>
            </a:r>
          </a:p>
          <a:p>
            <a:pPr algn="ctr">
              <a:buNone/>
            </a:pPr>
            <a:endParaRPr lang="en-IN" b="1" dirty="0" smtClean="0"/>
          </a:p>
          <a:p>
            <a:r>
              <a:rPr lang="en-IN" dirty="0"/>
              <a:t>Fast track processing of drugs facilitates earlier access of drugs </a:t>
            </a:r>
            <a:r>
              <a:rPr lang="en-IN" dirty="0" smtClean="0"/>
              <a:t> </a:t>
            </a:r>
            <a:r>
              <a:rPr lang="en-IN" b="1" dirty="0" smtClean="0"/>
              <a:t>but also </a:t>
            </a:r>
            <a:r>
              <a:rPr lang="en-IN" b="1" dirty="0"/>
              <a:t>undermine the safety </a:t>
            </a:r>
            <a:r>
              <a:rPr lang="en-IN" b="1" dirty="0" smtClean="0"/>
              <a:t>involved</a:t>
            </a:r>
            <a:r>
              <a:rPr lang="en-GB" b="1" dirty="0" smtClean="0"/>
              <a:t>.</a:t>
            </a:r>
            <a:endParaRPr lang="en-IN" b="1" dirty="0" smtClean="0"/>
          </a:p>
          <a:p>
            <a:endParaRPr lang="en-IN" dirty="0" smtClean="0"/>
          </a:p>
          <a:p>
            <a:r>
              <a:rPr lang="en-IN" dirty="0"/>
              <a:t>From 1988 to 2010, Some of the fast track </a:t>
            </a:r>
            <a:r>
              <a:rPr lang="en-IN" dirty="0" smtClean="0"/>
              <a:t>products</a:t>
            </a:r>
            <a:r>
              <a:rPr lang="en-GB" dirty="0" smtClean="0"/>
              <a:t> have</a:t>
            </a:r>
            <a:r>
              <a:rPr lang="en-IN" dirty="0" smtClean="0"/>
              <a:t> </a:t>
            </a:r>
            <a:r>
              <a:rPr lang="en-IN" dirty="0"/>
              <a:t>gone unpredicted and withdrawn. </a:t>
            </a:r>
            <a:r>
              <a:rPr lang="en-IN" dirty="0" smtClean="0"/>
              <a:t>Eg .Increased </a:t>
            </a:r>
            <a:r>
              <a:rPr lang="en-IN" dirty="0"/>
              <a:t>cardiovascular events from selective cox-2 inhibitors </a:t>
            </a:r>
            <a:r>
              <a:rPr lang="en-IN" b="1" dirty="0" err="1"/>
              <a:t>valdecoxib</a:t>
            </a:r>
            <a:r>
              <a:rPr lang="en-IN" b="1" dirty="0"/>
              <a:t> &amp; </a:t>
            </a:r>
            <a:r>
              <a:rPr lang="en-IN" b="1" dirty="0" err="1" smtClean="0"/>
              <a:t>rofecoxib</a:t>
            </a:r>
            <a:r>
              <a:rPr lang="en-GB" b="1" dirty="0" smtClean="0"/>
              <a:t>.</a:t>
            </a:r>
            <a:endParaRPr lang="en-GB" dirty="0"/>
          </a:p>
          <a:p>
            <a:pPr marL="0" indent="0">
              <a:buNone/>
            </a:pPr>
            <a:endParaRPr lang="en-IN" dirty="0" smtClean="0"/>
          </a:p>
          <a:p>
            <a:r>
              <a:rPr lang="en-IN" dirty="0" smtClean="0"/>
              <a:t>There </a:t>
            </a:r>
            <a:r>
              <a:rPr lang="en-IN" dirty="0"/>
              <a:t>are critics that </a:t>
            </a:r>
            <a:r>
              <a:rPr lang="en-IN" b="1" dirty="0"/>
              <a:t>FDA is </a:t>
            </a:r>
            <a:r>
              <a:rPr lang="en-IN" b="1" dirty="0" smtClean="0"/>
              <a:t>liberal </a:t>
            </a:r>
            <a:r>
              <a:rPr lang="en-IN" dirty="0" smtClean="0"/>
              <a:t>, not following criteria and </a:t>
            </a:r>
            <a:r>
              <a:rPr lang="en-IN" dirty="0"/>
              <a:t>approve the molecules in an accelerated way based on trivial information submitted by marketing </a:t>
            </a:r>
            <a:r>
              <a:rPr lang="en-IN" dirty="0" smtClean="0"/>
              <a:t>authorities</a:t>
            </a:r>
            <a:r>
              <a:rPr lang="en-GB" dirty="0" smtClean="0"/>
              <a:t>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IN" b="1" dirty="0" smtClean="0"/>
              <a:t>Scope of Presentation</a:t>
            </a:r>
            <a:r>
              <a:rPr lang="en-IN" b="1" baseline="0" dirty="0" smtClean="0"/>
              <a:t> </a:t>
            </a:r>
          </a:p>
          <a:p>
            <a:pPr algn="ctr">
              <a:buNone/>
            </a:pPr>
            <a:r>
              <a:rPr lang="en-IN" b="1" baseline="0" dirty="0" smtClean="0"/>
              <a:t>Objectives</a:t>
            </a:r>
            <a:r>
              <a:rPr lang="en-IN" b="1" dirty="0" smtClean="0"/>
              <a:t> </a:t>
            </a:r>
            <a:endParaRPr lang="en-IN" b="1" baseline="0" dirty="0" smtClean="0"/>
          </a:p>
          <a:p>
            <a:r>
              <a:rPr lang="en-IN" sz="2800" dirty="0" smtClean="0"/>
              <a:t>To assess the number drugs and biologics approved by fast track evaluation , between 2011-2015</a:t>
            </a:r>
            <a:r>
              <a:rPr lang="en-GB" sz="2800" dirty="0" smtClean="0"/>
              <a:t>.</a:t>
            </a:r>
            <a:r>
              <a:rPr lang="en-IN" sz="2800" dirty="0" smtClean="0"/>
              <a:t> </a:t>
            </a:r>
          </a:p>
          <a:p>
            <a:endParaRPr lang="en-IN" sz="2800" dirty="0" smtClean="0"/>
          </a:p>
          <a:p>
            <a:r>
              <a:rPr lang="en-IN" sz="2800" dirty="0" smtClean="0"/>
              <a:t>To assess the average time of evaluation of fast track drugs</a:t>
            </a:r>
            <a:r>
              <a:rPr lang="en-GB" sz="2800" dirty="0" smtClean="0"/>
              <a:t>, </a:t>
            </a:r>
            <a:r>
              <a:rPr lang="en-IN" sz="2800" dirty="0" smtClean="0"/>
              <a:t>approved between 2011-2015</a:t>
            </a:r>
            <a:r>
              <a:rPr lang="en-GB" sz="2800" dirty="0" smtClean="0"/>
              <a:t>.</a:t>
            </a:r>
            <a:endParaRPr lang="en-IN" sz="2800" dirty="0" smtClean="0"/>
          </a:p>
          <a:p>
            <a:pPr>
              <a:buNone/>
            </a:pPr>
            <a:endParaRPr lang="en-IN" sz="2800" baseline="0" dirty="0" smtClean="0"/>
          </a:p>
          <a:p>
            <a:r>
              <a:rPr lang="en-IN" sz="2800" dirty="0"/>
              <a:t>To assess the post marketing status of drugs and biologics </a:t>
            </a:r>
            <a:r>
              <a:rPr lang="en-IN" sz="2800" dirty="0" smtClean="0"/>
              <a:t>approved</a:t>
            </a:r>
            <a:r>
              <a:rPr lang="en-GB" sz="2800" dirty="0" smtClean="0"/>
              <a:t> </a:t>
            </a:r>
            <a:r>
              <a:rPr lang="en-IN" sz="2800" dirty="0" smtClean="0"/>
              <a:t>under </a:t>
            </a:r>
            <a:r>
              <a:rPr lang="en-IN" sz="2800" dirty="0"/>
              <a:t>expedited </a:t>
            </a:r>
            <a:r>
              <a:rPr lang="en-IN" sz="2800" dirty="0" smtClean="0"/>
              <a:t>review</a:t>
            </a:r>
            <a:r>
              <a:rPr lang="en-GB" sz="2800" dirty="0" smtClean="0"/>
              <a:t>.</a:t>
            </a:r>
            <a:endParaRPr lang="en-IN" sz="2800" baseline="0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IN" sz="2800" b="1" u="sng" dirty="0" smtClean="0"/>
              <a:t>Methods </a:t>
            </a:r>
          </a:p>
          <a:p>
            <a:r>
              <a:rPr lang="en-IN" dirty="0" smtClean="0"/>
              <a:t>This analysis  </a:t>
            </a:r>
            <a:r>
              <a:rPr lang="en-IN" dirty="0"/>
              <a:t>was carried out between January and April 2016. </a:t>
            </a:r>
          </a:p>
          <a:p>
            <a:r>
              <a:rPr lang="en-IN" dirty="0"/>
              <a:t>Drug approval status and average time of review process was obtained from US-FDA, Centre for Drugs and Biologics centre (CDER &amp; CBER). </a:t>
            </a:r>
            <a:endParaRPr lang="en-IN" dirty="0" smtClean="0"/>
          </a:p>
          <a:p>
            <a:r>
              <a:rPr lang="en-IN" dirty="0" smtClean="0"/>
              <a:t>Post </a:t>
            </a:r>
            <a:r>
              <a:rPr lang="en-IN" dirty="0"/>
              <a:t>marketing </a:t>
            </a:r>
            <a:r>
              <a:rPr lang="en-IN" dirty="0" smtClean="0"/>
              <a:t>data and </a:t>
            </a:r>
            <a:r>
              <a:rPr lang="en-IN" dirty="0"/>
              <a:t>safety issues was </a:t>
            </a:r>
            <a:r>
              <a:rPr lang="en-IN" dirty="0" smtClean="0"/>
              <a:t>collected</a:t>
            </a:r>
            <a:r>
              <a:rPr lang="en-GB" dirty="0" smtClean="0"/>
              <a:t> from</a:t>
            </a:r>
            <a:r>
              <a:rPr lang="en-IN" dirty="0" smtClean="0"/>
              <a:t> </a:t>
            </a:r>
            <a:r>
              <a:rPr lang="en-IN" dirty="0"/>
              <a:t>FDA adverse effects reporting system (</a:t>
            </a:r>
            <a:r>
              <a:rPr lang="en-IN" dirty="0" smtClean="0"/>
              <a:t>FA</a:t>
            </a:r>
            <a:r>
              <a:rPr lang="en-GB" smtClean="0"/>
              <a:t>ER</a:t>
            </a:r>
            <a:r>
              <a:rPr lang="en-IN" smtClean="0"/>
              <a:t>S</a:t>
            </a:r>
            <a:r>
              <a:rPr lang="en-IN" dirty="0"/>
              <a:t>). </a:t>
            </a:r>
            <a:endParaRPr lang="en-IN" dirty="0" smtClean="0"/>
          </a:p>
          <a:p>
            <a:r>
              <a:rPr lang="en-IN" dirty="0" smtClean="0"/>
              <a:t>Further</a:t>
            </a:r>
            <a:r>
              <a:rPr lang="en-IN" dirty="0"/>
              <a:t>, evidence </a:t>
            </a:r>
            <a:r>
              <a:rPr lang="en-IN" dirty="0" smtClean="0"/>
              <a:t>on efficacy </a:t>
            </a:r>
            <a:r>
              <a:rPr lang="en-IN" dirty="0"/>
              <a:t>and safety of drugs was taken from various meta-analysis, credible biomed journals and Cochrane database. </a:t>
            </a:r>
            <a:endParaRPr lang="en-IN" dirty="0" smtClean="0"/>
          </a:p>
          <a:p>
            <a:r>
              <a:rPr lang="en-IN" dirty="0" smtClean="0"/>
              <a:t>Descriptive statistics and non </a:t>
            </a:r>
            <a:r>
              <a:rPr lang="en-IN" dirty="0" err="1" smtClean="0"/>
              <a:t>parametrics</a:t>
            </a:r>
            <a:r>
              <a:rPr lang="en-IN" dirty="0" smtClean="0"/>
              <a:t> applied to find significance using SPSS Version 17</a:t>
            </a:r>
            <a:r>
              <a:rPr lang="en-GB" dirty="0" smtClean="0"/>
              <a:t>.</a:t>
            </a:r>
            <a:endParaRPr lang="en-IN" dirty="0"/>
          </a:p>
          <a:p>
            <a:pPr marL="0" indent="0">
              <a:buNone/>
            </a:pPr>
            <a:endParaRPr lang="en-IN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u="sng" dirty="0" smtClean="0"/>
              <a:t>Results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mtClean="0"/>
              <a:t>    </a:t>
            </a:r>
            <a:r>
              <a:rPr lang="en-IN" dirty="0" smtClean="0"/>
              <a:t>Results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112569"/>
              </p:ext>
            </p:extLst>
          </p:nvPr>
        </p:nvGraphicFramePr>
        <p:xfrm>
          <a:off x="830538" y="1935480"/>
          <a:ext cx="3143272" cy="370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1785950"/>
              </a:tblGrid>
              <a:tr h="576793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Year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No of molecules </a:t>
                      </a:r>
                      <a:endParaRPr lang="en-IN" sz="2400" b="1" dirty="0"/>
                    </a:p>
                  </a:txBody>
                  <a:tcPr/>
                </a:tc>
              </a:tr>
              <a:tr h="576793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2011-12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30</a:t>
                      </a:r>
                      <a:endParaRPr lang="en-IN" sz="2400" b="1" dirty="0"/>
                    </a:p>
                  </a:txBody>
                  <a:tcPr/>
                </a:tc>
              </a:tr>
              <a:tr h="576793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2012-13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29</a:t>
                      </a:r>
                      <a:endParaRPr lang="en-IN" sz="2400" b="1" dirty="0"/>
                    </a:p>
                  </a:txBody>
                  <a:tcPr/>
                </a:tc>
              </a:tr>
              <a:tr h="576793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2013-14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32</a:t>
                      </a:r>
                      <a:endParaRPr lang="en-IN" sz="2400" b="1" dirty="0"/>
                    </a:p>
                  </a:txBody>
                  <a:tcPr/>
                </a:tc>
              </a:tr>
              <a:tr h="576793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2014-15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41</a:t>
                      </a:r>
                      <a:endParaRPr lang="en-IN" sz="2400" b="1" dirty="0"/>
                    </a:p>
                  </a:txBody>
                  <a:tcPr/>
                </a:tc>
              </a:tr>
              <a:tr h="576793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2015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34</a:t>
                      </a:r>
                      <a:endParaRPr lang="en-IN" sz="2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319757"/>
              </p:ext>
            </p:extLst>
          </p:nvPr>
        </p:nvGraphicFramePr>
        <p:xfrm>
          <a:off x="4572000" y="1935480"/>
          <a:ext cx="4143404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888"/>
                <a:gridCol w="3062516"/>
              </a:tblGrid>
              <a:tr h="373698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Year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Average</a:t>
                      </a:r>
                      <a:r>
                        <a:rPr lang="en-IN" sz="2000" b="1" baseline="0" dirty="0" smtClean="0"/>
                        <a:t> time of evaluation </a:t>
                      </a:r>
                      <a:endParaRPr lang="en-IN" sz="2000" b="1" dirty="0"/>
                    </a:p>
                  </a:txBody>
                  <a:tcPr/>
                </a:tc>
              </a:tr>
              <a:tr h="373698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2011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11.2 Months</a:t>
                      </a:r>
                      <a:endParaRPr lang="en-IN" sz="2000" b="1" dirty="0"/>
                    </a:p>
                  </a:txBody>
                  <a:tcPr/>
                </a:tc>
              </a:tr>
              <a:tr h="653971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2012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baseline="0" dirty="0" smtClean="0"/>
                        <a:t>9 </a:t>
                      </a:r>
                      <a:r>
                        <a:rPr lang="en-IN" sz="2000" b="1" dirty="0" smtClean="0"/>
                        <a:t> Months</a:t>
                      </a:r>
                    </a:p>
                    <a:p>
                      <a:endParaRPr lang="en-IN" sz="2000" b="1" dirty="0"/>
                    </a:p>
                  </a:txBody>
                  <a:tcPr/>
                </a:tc>
              </a:tr>
              <a:tr h="653971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2013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8.7 Months</a:t>
                      </a:r>
                    </a:p>
                    <a:p>
                      <a:endParaRPr lang="en-IN" sz="2000" b="1" dirty="0"/>
                    </a:p>
                  </a:txBody>
                  <a:tcPr/>
                </a:tc>
              </a:tr>
              <a:tr h="653971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2014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8.2 Months</a:t>
                      </a:r>
                    </a:p>
                    <a:p>
                      <a:endParaRPr lang="en-IN" sz="2000" b="1" dirty="0"/>
                    </a:p>
                  </a:txBody>
                  <a:tcPr/>
                </a:tc>
              </a:tr>
              <a:tr h="653971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2015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6.4 Months</a:t>
                      </a:r>
                    </a:p>
                    <a:p>
                      <a:endParaRPr lang="en-IN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133401"/>
              </p:ext>
            </p:extLst>
          </p:nvPr>
        </p:nvGraphicFramePr>
        <p:xfrm>
          <a:off x="705370" y="407134"/>
          <a:ext cx="4000528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481922781"/>
              </p:ext>
            </p:extLst>
          </p:nvPr>
        </p:nvGraphicFramePr>
        <p:xfrm>
          <a:off x="4471958" y="1346295"/>
          <a:ext cx="3857652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00332" y="5275385"/>
          <a:ext cx="3376246" cy="576775"/>
        </p:xfrm>
        <a:graphic>
          <a:graphicData uri="http://schemas.openxmlformats.org/drawingml/2006/table">
            <a:tbl>
              <a:tblPr/>
              <a:tblGrid>
                <a:gridCol w="3376246"/>
              </a:tblGrid>
              <a:tr h="576775">
                <a:tc>
                  <a:txBody>
                    <a:bodyPr/>
                    <a:lstStyle/>
                    <a:p>
                      <a:r>
                        <a:rPr lang="en-IN" b="1" dirty="0" smtClean="0"/>
                        <a:t>No of molecules approved </a:t>
                      </a:r>
                      <a:endParaRPr lang="en-IN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143504" y="5143512"/>
          <a:ext cx="3429023" cy="652377"/>
        </p:xfrm>
        <a:graphic>
          <a:graphicData uri="http://schemas.openxmlformats.org/drawingml/2006/table">
            <a:tbl>
              <a:tblPr/>
              <a:tblGrid>
                <a:gridCol w="3429023"/>
              </a:tblGrid>
              <a:tr h="652377">
                <a:tc>
                  <a:txBody>
                    <a:bodyPr/>
                    <a:lstStyle/>
                    <a:p>
                      <a:r>
                        <a:rPr lang="en-IN" b="1" dirty="0" smtClean="0"/>
                        <a:t>Average time of evaluation </a:t>
                      </a:r>
                      <a:endParaRPr lang="en-IN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608349"/>
              </p:ext>
            </p:extLst>
          </p:nvPr>
        </p:nvGraphicFramePr>
        <p:xfrm>
          <a:off x="457200" y="500042"/>
          <a:ext cx="782957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528"/>
                <a:gridCol w="1638330"/>
                <a:gridCol w="1362066"/>
                <a:gridCol w="1428760"/>
                <a:gridCol w="1123961"/>
                <a:gridCol w="1304929"/>
              </a:tblGrid>
              <a:tr h="2178256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No</a:t>
                      </a:r>
                      <a:r>
                        <a:rPr lang="en-IN" sz="2000" b="1" baseline="0" dirty="0" smtClean="0"/>
                        <a:t> of </a:t>
                      </a:r>
                      <a:r>
                        <a:rPr lang="en-GB" sz="2000" b="1" baseline="0" dirty="0" smtClean="0"/>
                        <a:t>molecules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No of molecules</a:t>
                      </a:r>
                      <a:r>
                        <a:rPr lang="en-IN" sz="2000" b="1" baseline="0" dirty="0" smtClean="0"/>
                        <a:t> with proven efficacy in real scenario </a:t>
                      </a:r>
                      <a:endParaRPr lang="en-IN" sz="2000" b="1" dirty="0" smtClean="0"/>
                    </a:p>
                    <a:p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No of molecules</a:t>
                      </a:r>
                      <a:r>
                        <a:rPr lang="en-IN" sz="2000" b="1" baseline="0" dirty="0" smtClean="0"/>
                        <a:t> received SAEs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No of </a:t>
                      </a:r>
                      <a:r>
                        <a:rPr lang="en-GB" sz="2000" b="1" dirty="0" smtClean="0"/>
                        <a:t>molecules</a:t>
                      </a:r>
                      <a:r>
                        <a:rPr lang="en-IN" sz="2000" b="1" dirty="0" smtClean="0"/>
                        <a:t> </a:t>
                      </a:r>
                      <a:r>
                        <a:rPr lang="en-GB" sz="2000" b="1" dirty="0" smtClean="0"/>
                        <a:t>issued</a:t>
                      </a:r>
                      <a:r>
                        <a:rPr lang="en-IN" sz="2000" b="1" dirty="0" smtClean="0"/>
                        <a:t> warning drug label change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No of molecules</a:t>
                      </a:r>
                      <a:r>
                        <a:rPr lang="en-IN" sz="2000" b="1" baseline="0" dirty="0" smtClean="0"/>
                        <a:t>  induce second tumour </a:t>
                      </a:r>
                      <a:endParaRPr lang="en-IN" sz="2000" b="1" dirty="0" smtClean="0"/>
                    </a:p>
                    <a:p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No of molecules withdrawn </a:t>
                      </a:r>
                      <a:endParaRPr lang="en-IN" sz="2000" b="1" dirty="0"/>
                    </a:p>
                  </a:txBody>
                  <a:tcPr/>
                </a:tc>
              </a:tr>
              <a:tr h="464950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166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58[45.8%]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37 [</a:t>
                      </a:r>
                      <a:r>
                        <a:rPr kumimoji="0" lang="en-IN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22.3%]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54[34.3%]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6.6%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07 [4.2%]</a:t>
                      </a:r>
                    </a:p>
                    <a:p>
                      <a:endParaRPr lang="en-IN" sz="20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500034" y="3429000"/>
          <a:ext cx="4357718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6785"/>
              </p:ext>
            </p:extLst>
          </p:nvPr>
        </p:nvGraphicFramePr>
        <p:xfrm>
          <a:off x="5317588" y="3585790"/>
          <a:ext cx="3154235" cy="1463040"/>
        </p:xfrm>
        <a:graphic>
          <a:graphicData uri="http://schemas.openxmlformats.org/drawingml/2006/table">
            <a:tbl>
              <a:tblPr/>
              <a:tblGrid>
                <a:gridCol w="3154235"/>
              </a:tblGrid>
              <a:tr h="936156">
                <a:tc>
                  <a:txBody>
                    <a:bodyPr/>
                    <a:lstStyle/>
                    <a:p>
                      <a:r>
                        <a:rPr lang="en-IN" b="1" dirty="0" smtClean="0"/>
                        <a:t>Significance between no of molecules showing efficacy in trial versus in clinical scenario </a:t>
                      </a:r>
                    </a:p>
                    <a:p>
                      <a:r>
                        <a:rPr lang="en-IN" b="1" dirty="0" smtClean="0"/>
                        <a:t>P &lt; 0.05 </a:t>
                      </a:r>
                      <a:endParaRPr lang="en-IN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17588" y="5092505"/>
          <a:ext cx="3207434" cy="1188720"/>
        </p:xfrm>
        <a:graphic>
          <a:graphicData uri="http://schemas.openxmlformats.org/drawingml/2006/table">
            <a:tbl>
              <a:tblPr/>
              <a:tblGrid>
                <a:gridCol w="3207434"/>
              </a:tblGrid>
              <a:tr h="1026941">
                <a:tc>
                  <a:txBody>
                    <a:bodyPr/>
                    <a:lstStyle/>
                    <a:p>
                      <a:r>
                        <a:rPr lang="en-IN" b="1" dirty="0" smtClean="0"/>
                        <a:t>Association</a:t>
                      </a:r>
                      <a:r>
                        <a:rPr lang="en-IN" b="1" baseline="0" dirty="0" smtClean="0"/>
                        <a:t> between less time of evaluation and More No of SAEs </a:t>
                      </a:r>
                      <a:endParaRPr lang="en-IN" b="1" dirty="0" smtClean="0"/>
                    </a:p>
                    <a:p>
                      <a:r>
                        <a:rPr lang="en-IN" b="1" dirty="0" smtClean="0"/>
                        <a:t>P &lt; 0.05 </a:t>
                      </a:r>
                      <a:endParaRPr lang="en-IN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056"/>
            <a:ext cx="8229600" cy="600079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IN" sz="3800" b="1" u="sng" dirty="0" smtClean="0"/>
              <a:t>Discussion</a:t>
            </a:r>
            <a:r>
              <a:rPr lang="en-IN" sz="3800" b="1" dirty="0" smtClean="0"/>
              <a:t> </a:t>
            </a:r>
          </a:p>
          <a:p>
            <a:pPr algn="ctr">
              <a:buNone/>
            </a:pPr>
            <a:endParaRPr lang="en-IN" sz="3800" b="1" dirty="0" smtClean="0"/>
          </a:p>
          <a:p>
            <a:pPr>
              <a:buNone/>
            </a:pPr>
            <a:r>
              <a:rPr lang="en-IN" b="1" u="sng" dirty="0" smtClean="0"/>
              <a:t>Is Unmet Criteria followed ? </a:t>
            </a:r>
          </a:p>
          <a:p>
            <a:pPr>
              <a:buNone/>
            </a:pPr>
            <a:endParaRPr lang="en-IN" b="1" dirty="0" smtClean="0"/>
          </a:p>
          <a:p>
            <a:r>
              <a:rPr lang="en-IN" dirty="0" smtClean="0"/>
              <a:t>Drug –Ponatinib        Indication –CML </a:t>
            </a:r>
          </a:p>
          <a:p>
            <a:r>
              <a:rPr lang="en-IN" dirty="0" smtClean="0"/>
              <a:t>Approval –Fast track approval based on single Phase 2 trial with Historical Control </a:t>
            </a:r>
          </a:p>
          <a:p>
            <a:r>
              <a:rPr lang="en-IN" dirty="0" smtClean="0"/>
              <a:t>Post marketing status- Removed from market because more than 70 % of receivers developed Fatal </a:t>
            </a:r>
            <a:r>
              <a:rPr lang="en-IN" dirty="0" err="1" smtClean="0"/>
              <a:t>Veno-occulsive</a:t>
            </a:r>
            <a:r>
              <a:rPr lang="en-IN" dirty="0" smtClean="0"/>
              <a:t> disease</a:t>
            </a:r>
            <a:r>
              <a:rPr lang="en-GB" dirty="0"/>
              <a:t>.</a:t>
            </a:r>
            <a:endParaRPr lang="en-IN" dirty="0" smtClean="0"/>
          </a:p>
          <a:p>
            <a:r>
              <a:rPr lang="en-IN" dirty="0" smtClean="0"/>
              <a:t>Already drugs used in CML-Imatinib ,Dasatinib, Nilotinib </a:t>
            </a:r>
          </a:p>
          <a:p>
            <a:r>
              <a:rPr lang="en-IN" dirty="0" smtClean="0"/>
              <a:t>Existing success rate – Imatinib Complete remission at 18 months was 87%</a:t>
            </a:r>
          </a:p>
          <a:p>
            <a:r>
              <a:rPr lang="en-IN" dirty="0" smtClean="0"/>
              <a:t>Need of Ponatinib and accelerated approval ? </a:t>
            </a:r>
          </a:p>
          <a:p>
            <a:endParaRPr lang="en-IN" dirty="0" smtClean="0"/>
          </a:p>
          <a:p>
            <a:endParaRPr lang="en-I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IN" sz="2800" b="1" u="sng" dirty="0" smtClean="0"/>
          </a:p>
          <a:p>
            <a:r>
              <a:rPr lang="en-IN" sz="2800" b="1" u="sng" dirty="0" smtClean="0"/>
              <a:t>Is only surrogate points assessed in expedited review ? </a:t>
            </a:r>
            <a:endParaRPr lang="en-IN" sz="2800" b="1" dirty="0" smtClean="0"/>
          </a:p>
          <a:p>
            <a:r>
              <a:rPr lang="en-IN" sz="2800" b="1" dirty="0" smtClean="0"/>
              <a:t>Drugs </a:t>
            </a:r>
            <a:r>
              <a:rPr lang="en-IN" sz="2800" dirty="0" smtClean="0"/>
              <a:t>–</a:t>
            </a:r>
            <a:r>
              <a:rPr lang="en-IN" sz="2800" dirty="0" err="1" smtClean="0"/>
              <a:t>Ombitasvir</a:t>
            </a:r>
            <a:r>
              <a:rPr lang="en-IN" sz="2800" dirty="0" smtClean="0"/>
              <a:t>, </a:t>
            </a:r>
            <a:r>
              <a:rPr lang="en-IN" sz="2800" dirty="0" err="1" smtClean="0"/>
              <a:t>Paritaprevir</a:t>
            </a:r>
            <a:r>
              <a:rPr lang="en-IN" sz="2800" dirty="0" smtClean="0"/>
              <a:t> –</a:t>
            </a:r>
            <a:r>
              <a:rPr lang="en-IN" sz="2800" b="1" dirty="0" smtClean="0"/>
              <a:t>July 2015</a:t>
            </a:r>
          </a:p>
          <a:p>
            <a:r>
              <a:rPr lang="en-IN" sz="2800" b="1" dirty="0" smtClean="0"/>
              <a:t>Post Marketing status</a:t>
            </a:r>
            <a:r>
              <a:rPr lang="en-IN" sz="2800" dirty="0" smtClean="0"/>
              <a:t>–Severe fatal hepatic injury </a:t>
            </a:r>
            <a:r>
              <a:rPr lang="en-IN" sz="2800" b="1" dirty="0" smtClean="0"/>
              <a:t>within 4 weeks of treatment</a:t>
            </a:r>
            <a:r>
              <a:rPr lang="en-IN" sz="2800" dirty="0" smtClean="0"/>
              <a:t>. Warning issued on </a:t>
            </a:r>
            <a:r>
              <a:rPr lang="en-IN" sz="2800" b="1" dirty="0" smtClean="0"/>
              <a:t>22/10/2015 </a:t>
            </a:r>
            <a:r>
              <a:rPr lang="en-GB" sz="2800" b="1" dirty="0" smtClean="0"/>
              <a:t>.</a:t>
            </a:r>
            <a:endParaRPr lang="en-GB" sz="2800" b="1" dirty="0"/>
          </a:p>
          <a:p>
            <a:r>
              <a:rPr lang="en-GB" sz="2800" b="1" dirty="0" smtClean="0"/>
              <a:t> </a:t>
            </a:r>
            <a:r>
              <a:rPr lang="en-IN" sz="2800" b="1" dirty="0" smtClean="0"/>
              <a:t>Assessment –</a:t>
            </a:r>
            <a:r>
              <a:rPr lang="en-IN" sz="2800" dirty="0" smtClean="0"/>
              <a:t>Hepatitis C Viral load reduction , reviewed in 6 months , Why again expedited review </a:t>
            </a:r>
            <a:r>
              <a:rPr lang="en-IN" sz="2800" smtClean="0"/>
              <a:t>approval was </a:t>
            </a:r>
            <a:r>
              <a:rPr lang="en-IN" sz="2800" dirty="0" smtClean="0"/>
              <a:t>given based on viral load reduction</a:t>
            </a:r>
            <a:r>
              <a:rPr lang="en-IN" sz="2800" b="1" dirty="0" smtClean="0"/>
              <a:t> ? </a:t>
            </a:r>
          </a:p>
          <a:p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/>
          <a:lstStyle/>
          <a:p>
            <a:endParaRPr lang="en-GB" dirty="0" smtClean="0"/>
          </a:p>
          <a:p>
            <a:r>
              <a:rPr lang="en-IN" dirty="0" smtClean="0"/>
              <a:t>Why molecules of</a:t>
            </a:r>
            <a:r>
              <a:rPr lang="en-GB" dirty="0" smtClean="0"/>
              <a:t> the</a:t>
            </a:r>
            <a:r>
              <a:rPr lang="en-IN" dirty="0" smtClean="0"/>
              <a:t> same family were granted fast trac</a:t>
            </a:r>
            <a:r>
              <a:rPr lang="en-GB" dirty="0"/>
              <a:t>k</a:t>
            </a:r>
            <a:r>
              <a:rPr lang="en-IN" dirty="0" smtClean="0"/>
              <a:t> approval without sufficient post marketing evaluation? 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620540"/>
              </p:ext>
            </p:extLst>
          </p:nvPr>
        </p:nvGraphicFramePr>
        <p:xfrm>
          <a:off x="614308" y="2181318"/>
          <a:ext cx="8072492" cy="3809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8123"/>
                <a:gridCol w="2018123"/>
                <a:gridCol w="2018123"/>
                <a:gridCol w="2018123"/>
              </a:tblGrid>
              <a:tr h="700092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DPP IV Inhibitors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Post marketing status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SGLT</a:t>
                      </a:r>
                      <a:r>
                        <a:rPr lang="en-IN" sz="2000" b="1" baseline="0" dirty="0" smtClean="0"/>
                        <a:t> 2 inhibitors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dirty="0" smtClean="0"/>
                        <a:t>Post marketing status </a:t>
                      </a:r>
                    </a:p>
                    <a:p>
                      <a:endParaRPr lang="en-IN" sz="2000" b="1" dirty="0"/>
                    </a:p>
                  </a:txBody>
                  <a:tcPr/>
                </a:tc>
              </a:tr>
              <a:tr h="700092"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Saxagliptin</a:t>
                      </a:r>
                      <a:r>
                        <a:rPr lang="en-IN" sz="2000" b="1" dirty="0" smtClean="0"/>
                        <a:t> </a:t>
                      </a:r>
                    </a:p>
                    <a:p>
                      <a:r>
                        <a:rPr lang="en-IN" sz="2000" b="1" dirty="0" smtClean="0"/>
                        <a:t>2009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Renal failure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Dapagliflozin</a:t>
                      </a:r>
                      <a:r>
                        <a:rPr lang="en-IN" sz="2000" b="1" baseline="0" dirty="0" smtClean="0"/>
                        <a:t> </a:t>
                      </a:r>
                    </a:p>
                    <a:p>
                      <a:r>
                        <a:rPr lang="en-IN" sz="2000" b="1" baseline="0" dirty="0" smtClean="0"/>
                        <a:t>2013</a:t>
                      </a:r>
                      <a:r>
                        <a:rPr lang="en-IN" sz="2000" b="1" dirty="0" smtClean="0"/>
                        <a:t>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Urosepsis</a:t>
                      </a:r>
                      <a:r>
                        <a:rPr lang="en-IN" sz="2000" b="1" dirty="0" smtClean="0"/>
                        <a:t> </a:t>
                      </a:r>
                      <a:endParaRPr lang="en-IN" sz="2000" b="1" dirty="0"/>
                    </a:p>
                  </a:txBody>
                  <a:tcPr/>
                </a:tc>
              </a:tr>
              <a:tr h="700092">
                <a:tc>
                  <a:txBody>
                    <a:bodyPr/>
                    <a:lstStyle/>
                    <a:p>
                      <a:r>
                        <a:rPr lang="en-GB" sz="2000" b="1" dirty="0" err="1" smtClean="0"/>
                        <a:t>Alogliptin</a:t>
                      </a:r>
                      <a:r>
                        <a:rPr lang="en-IN" sz="2000" b="1" dirty="0" smtClean="0"/>
                        <a:t> </a:t>
                      </a:r>
                    </a:p>
                    <a:p>
                      <a:r>
                        <a:rPr lang="en-IN" sz="2000" b="1" dirty="0" smtClean="0"/>
                        <a:t>2011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Pancreatitis 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Canagliflozin</a:t>
                      </a:r>
                      <a:r>
                        <a:rPr lang="en-IN" sz="2000" b="1" dirty="0" smtClean="0"/>
                        <a:t> 2014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Ketoacidosis</a:t>
                      </a:r>
                      <a:r>
                        <a:rPr lang="en-IN" sz="2000" b="1" dirty="0" smtClean="0"/>
                        <a:t> </a:t>
                      </a:r>
                      <a:endParaRPr lang="en-IN" sz="2000" b="1" dirty="0"/>
                    </a:p>
                  </a:txBody>
                  <a:tcPr/>
                </a:tc>
              </a:tr>
              <a:tr h="700092"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Linagliptin</a:t>
                      </a:r>
                      <a:r>
                        <a:rPr lang="en-IN" sz="2000" b="1" dirty="0" smtClean="0"/>
                        <a:t> </a:t>
                      </a:r>
                    </a:p>
                    <a:p>
                      <a:r>
                        <a:rPr lang="en-IN" sz="2000" b="1" dirty="0" smtClean="0"/>
                        <a:t>2013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/>
                        <a:t>Pancreatitis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Empagliflozin</a:t>
                      </a:r>
                      <a:r>
                        <a:rPr lang="en-IN" sz="2000" b="1" dirty="0" smtClean="0"/>
                        <a:t> </a:t>
                      </a:r>
                    </a:p>
                    <a:p>
                      <a:r>
                        <a:rPr lang="en-IN" sz="2000" b="1" dirty="0" smtClean="0"/>
                        <a:t>2014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b="1" dirty="0" err="1" smtClean="0"/>
                        <a:t>Ketoacidosis</a:t>
                      </a:r>
                      <a:r>
                        <a:rPr lang="en-IN" sz="2000" b="1" baseline="0" dirty="0" smtClean="0"/>
                        <a:t> </a:t>
                      </a:r>
                      <a:endParaRPr lang="en-IN" sz="2000" b="1" dirty="0"/>
                    </a:p>
                  </a:txBody>
                  <a:tcPr/>
                </a:tc>
              </a:tr>
              <a:tr h="700092"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b="1" u="sng" dirty="0" smtClean="0"/>
              <a:t>Are the biologics suitable for rapid review?</a:t>
            </a:r>
          </a:p>
          <a:p>
            <a:pPr marL="0" indent="0">
              <a:buNone/>
            </a:pPr>
            <a:endParaRPr lang="en-IN" b="1" u="sng" dirty="0" smtClean="0"/>
          </a:p>
          <a:p>
            <a:r>
              <a:rPr lang="en-IN" dirty="0" smtClean="0"/>
              <a:t>Almost all the biologics were granted accelerated approval . </a:t>
            </a:r>
          </a:p>
          <a:p>
            <a:r>
              <a:rPr lang="en-IN" dirty="0" smtClean="0"/>
              <a:t>Biologics produces complex interactions with body proteins.</a:t>
            </a:r>
          </a:p>
          <a:p>
            <a:r>
              <a:rPr lang="en-IN" dirty="0" smtClean="0"/>
              <a:t>They need careful interpretation </a:t>
            </a:r>
          </a:p>
          <a:p>
            <a:r>
              <a:rPr lang="en-IN" dirty="0" smtClean="0"/>
              <a:t>All the recent fast-track biologics </a:t>
            </a:r>
            <a:r>
              <a:rPr lang="en-IN" dirty="0" err="1" smtClean="0"/>
              <a:t>Adalimumab</a:t>
            </a:r>
            <a:r>
              <a:rPr lang="en-IN" dirty="0" smtClean="0"/>
              <a:t>, </a:t>
            </a:r>
            <a:r>
              <a:rPr lang="en-IN" dirty="0" err="1" smtClean="0"/>
              <a:t>Golimumab</a:t>
            </a:r>
            <a:r>
              <a:rPr lang="en-IN" dirty="0" smtClean="0"/>
              <a:t>, </a:t>
            </a:r>
            <a:r>
              <a:rPr lang="en-GB" dirty="0" err="1" smtClean="0"/>
              <a:t>Etanercept</a:t>
            </a:r>
            <a:r>
              <a:rPr lang="en-GB" dirty="0" smtClean="0"/>
              <a:t> </a:t>
            </a:r>
            <a:r>
              <a:rPr lang="en-IN" dirty="0" smtClean="0"/>
              <a:t> causes SAEs, they are proved to induce </a:t>
            </a:r>
            <a:r>
              <a:rPr lang="en-IN" dirty="0" err="1" smtClean="0"/>
              <a:t>Hepatosplenic</a:t>
            </a:r>
            <a:r>
              <a:rPr lang="en-IN" dirty="0" smtClean="0"/>
              <a:t> lymphoma, apart from other side effects</a:t>
            </a:r>
            <a:r>
              <a:rPr lang="en-GB" dirty="0" smtClean="0"/>
              <a:t>.</a:t>
            </a:r>
            <a:endParaRPr lang="en-IN" dirty="0" smtClean="0"/>
          </a:p>
          <a:p>
            <a:r>
              <a:rPr lang="en-IN" dirty="0" smtClean="0"/>
              <a:t>This is fatal, No treatment available</a:t>
            </a:r>
            <a:r>
              <a:rPr lang="en-GB" dirty="0" smtClean="0"/>
              <a:t>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`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IN" b="1" u="sng" dirty="0" smtClean="0"/>
              <a:t>Discussion - Efficacy Vs Safety ? </a:t>
            </a:r>
          </a:p>
          <a:p>
            <a:r>
              <a:rPr lang="en-IN" dirty="0" smtClean="0"/>
              <a:t>Unfortunately, </a:t>
            </a:r>
            <a:r>
              <a:rPr lang="en-GB" dirty="0"/>
              <a:t>n</a:t>
            </a:r>
            <a:r>
              <a:rPr lang="en-IN" dirty="0" smtClean="0"/>
              <a:t>ewer anticancer drugs and biologics are very trivial in benefits</a:t>
            </a:r>
            <a:r>
              <a:rPr lang="en-GB" dirty="0" smtClean="0"/>
              <a:t>.</a:t>
            </a:r>
            <a:endParaRPr lang="en-IN" dirty="0" smtClean="0"/>
          </a:p>
          <a:p>
            <a:r>
              <a:rPr lang="en-IN" dirty="0" smtClean="0"/>
              <a:t>They gain statistical significance, but clinical failure is high</a:t>
            </a:r>
            <a:r>
              <a:rPr lang="en-GB" dirty="0" smtClean="0"/>
              <a:t>.</a:t>
            </a:r>
            <a:endParaRPr lang="en-IN" dirty="0" smtClean="0"/>
          </a:p>
          <a:p>
            <a:r>
              <a:rPr lang="en-IN" dirty="0" err="1" smtClean="0"/>
              <a:t>Vemurafenib</a:t>
            </a:r>
            <a:r>
              <a:rPr lang="en-IN" dirty="0" smtClean="0"/>
              <a:t>, </a:t>
            </a:r>
            <a:r>
              <a:rPr lang="en-GB" dirty="0"/>
              <a:t>i</a:t>
            </a:r>
            <a:r>
              <a:rPr lang="en-IN" dirty="0" smtClean="0"/>
              <a:t>s a classical example which is approved</a:t>
            </a:r>
            <a:r>
              <a:rPr lang="en-GB" dirty="0" smtClean="0"/>
              <a:t> for</a:t>
            </a:r>
            <a:r>
              <a:rPr lang="en-IN" dirty="0" smtClean="0"/>
              <a:t> metastatic melanoma against </a:t>
            </a:r>
            <a:r>
              <a:rPr lang="en-IN" dirty="0" err="1" smtClean="0"/>
              <a:t>dacarbazine</a:t>
            </a:r>
            <a:r>
              <a:rPr lang="en-GB" dirty="0"/>
              <a:t>.</a:t>
            </a:r>
            <a:endParaRPr lang="en-IN" dirty="0" smtClean="0"/>
          </a:p>
          <a:p>
            <a:r>
              <a:rPr lang="en-IN" dirty="0" smtClean="0"/>
              <a:t>Increase in survival mere 3-4 months, </a:t>
            </a:r>
            <a:r>
              <a:rPr lang="en-GB" dirty="0" smtClean="0"/>
              <a:t>no</a:t>
            </a:r>
            <a:r>
              <a:rPr lang="en-GB" dirty="0"/>
              <a:t> </a:t>
            </a:r>
            <a:r>
              <a:rPr lang="en-IN" dirty="0" smtClean="0"/>
              <a:t>improvement in quality of life</a:t>
            </a:r>
            <a:r>
              <a:rPr lang="en-GB" dirty="0" smtClean="0"/>
              <a:t>.</a:t>
            </a:r>
            <a:endParaRPr lang="en-IN" dirty="0" smtClean="0"/>
          </a:p>
          <a:p>
            <a:r>
              <a:rPr lang="en-IN" dirty="0" smtClean="0"/>
              <a:t> </a:t>
            </a:r>
            <a:r>
              <a:rPr lang="en-IN" dirty="0" err="1" smtClean="0"/>
              <a:t>Vemurafenib</a:t>
            </a:r>
            <a:r>
              <a:rPr lang="en-IN" dirty="0" smtClean="0"/>
              <a:t> induces cutaneous cancers among survivors within their life span</a:t>
            </a:r>
            <a:r>
              <a:rPr lang="en-GB" dirty="0" smtClean="0"/>
              <a:t>.</a:t>
            </a:r>
            <a:endParaRPr lang="en-IN" dirty="0" smtClean="0"/>
          </a:p>
          <a:p>
            <a:r>
              <a:rPr lang="en-IN" dirty="0" smtClean="0"/>
              <a:t>Beyond doubt their safety issues outweigh benefits.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944675"/>
            <a:ext cx="835824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143108" y="214290"/>
            <a:ext cx="5072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/>
              <a:t>       </a:t>
            </a:r>
            <a:r>
              <a:rPr lang="en-IN" sz="3200" b="1" dirty="0" smtClean="0"/>
              <a:t>Efficacy  Vs    Safety </a:t>
            </a:r>
            <a:endParaRPr lang="en-IN" sz="2800" dirty="0"/>
          </a:p>
        </p:txBody>
      </p:sp>
      <p:sp>
        <p:nvSpPr>
          <p:cNvPr id="7" name="Rectangle 6"/>
          <p:cNvSpPr/>
          <p:nvPr/>
        </p:nvSpPr>
        <p:spPr>
          <a:xfrm>
            <a:off x="1500166" y="4552450"/>
            <a:ext cx="5395309" cy="602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smtClean="0"/>
              <a:t>       </a:t>
            </a:r>
            <a:r>
              <a:rPr lang="en-IN" sz="3200" b="1" dirty="0" smtClean="0"/>
              <a:t>Efficacy  Vs   Ethics  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b="1" u="sng" dirty="0" smtClean="0"/>
              <a:t>Discussion - Corroboration with other findings</a:t>
            </a:r>
            <a:r>
              <a:rPr lang="en-IN" u="sng" dirty="0" smtClean="0"/>
              <a:t>. </a:t>
            </a:r>
            <a:r>
              <a:rPr lang="en-IN" dirty="0" smtClean="0"/>
              <a:t> </a:t>
            </a:r>
          </a:p>
          <a:p>
            <a:r>
              <a:rPr lang="en-IN" dirty="0" smtClean="0"/>
              <a:t>Average time of evaluation is reduced from 19.2 months to 8.9 months between 1990s and  2015 </a:t>
            </a:r>
          </a:p>
          <a:p>
            <a:r>
              <a:rPr lang="en-IN" dirty="0" smtClean="0"/>
              <a:t>Aforesaid statement confirmed by FDA Annual release Innovative drug approvals statement from 2011 -2015.</a:t>
            </a:r>
          </a:p>
          <a:p>
            <a:r>
              <a:rPr lang="en-IN" dirty="0" smtClean="0"/>
              <a:t>Increased No SAEs reported recently is more in F</a:t>
            </a:r>
            <a:r>
              <a:rPr lang="en-GB" dirty="0" smtClean="0"/>
              <a:t>AER</a:t>
            </a:r>
            <a:r>
              <a:rPr lang="en-GB" dirty="0"/>
              <a:t>S</a:t>
            </a:r>
            <a:r>
              <a:rPr lang="en-IN" dirty="0" smtClean="0"/>
              <a:t>. </a:t>
            </a:r>
          </a:p>
          <a:p>
            <a:r>
              <a:rPr lang="en-IN" dirty="0" smtClean="0"/>
              <a:t>Our study findings also reflected the same and revealed positive association between less time of evaluation and more no of SAEs. </a:t>
            </a:r>
          </a:p>
          <a:p>
            <a:r>
              <a:rPr lang="en-IN" dirty="0" smtClean="0"/>
              <a:t>A report by Fleming clearly reflects failure of newer anti cancer drugs in clinical scenario supports our findings in Health Affairs in June 2015</a:t>
            </a:r>
            <a:r>
              <a:rPr lang="en-GB" dirty="0" smtClean="0"/>
              <a:t>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en-IN" sz="5100" b="1" dirty="0" smtClean="0"/>
              <a:t>Discussion </a:t>
            </a:r>
            <a:r>
              <a:rPr lang="en-GB" sz="5100" b="1" dirty="0" smtClean="0"/>
              <a:t>-</a:t>
            </a:r>
            <a:r>
              <a:rPr lang="en-IN" sz="5100" b="1" dirty="0" smtClean="0"/>
              <a:t> Implications and suggestions </a:t>
            </a:r>
          </a:p>
          <a:p>
            <a:pPr>
              <a:buNone/>
            </a:pPr>
            <a:endParaRPr lang="en-IN" sz="3800" b="1" u="sng" dirty="0" smtClean="0"/>
          </a:p>
          <a:p>
            <a:pPr>
              <a:lnSpc>
                <a:spcPct val="170000"/>
              </a:lnSpc>
            </a:pPr>
            <a:r>
              <a:rPr lang="en-IN" sz="3600" dirty="0" smtClean="0"/>
              <a:t>Fast-track process given us many classical molecules since 1997 including </a:t>
            </a:r>
            <a:r>
              <a:rPr lang="en-IN" sz="3600" dirty="0" err="1" smtClean="0"/>
              <a:t>Imatinib</a:t>
            </a:r>
            <a:r>
              <a:rPr lang="en-IN" sz="3600" dirty="0" smtClean="0"/>
              <a:t> , </a:t>
            </a:r>
            <a:r>
              <a:rPr lang="en-IN" sz="3600" dirty="0" err="1" smtClean="0"/>
              <a:t>Cisplatin</a:t>
            </a:r>
            <a:r>
              <a:rPr lang="en-IN" sz="3600" dirty="0" smtClean="0"/>
              <a:t> etc. However in recent years, </a:t>
            </a:r>
            <a:r>
              <a:rPr lang="en-IN" sz="3600" u="sng" dirty="0" smtClean="0"/>
              <a:t>reluctant interpretation </a:t>
            </a:r>
            <a:r>
              <a:rPr lang="en-IN" sz="3600" dirty="0" smtClean="0"/>
              <a:t>approves molecules which results in serious SAEs after approval</a:t>
            </a:r>
            <a:r>
              <a:rPr lang="en-GB" sz="3600" dirty="0" smtClean="0"/>
              <a:t>.</a:t>
            </a:r>
            <a:endParaRPr lang="en-IN" sz="3600" b="1" u="sng" dirty="0" smtClean="0"/>
          </a:p>
          <a:p>
            <a:pPr>
              <a:lnSpc>
                <a:spcPct val="170000"/>
              </a:lnSpc>
            </a:pPr>
            <a:r>
              <a:rPr lang="en-US" sz="3600" dirty="0" smtClean="0"/>
              <a:t>Expedited review </a:t>
            </a:r>
            <a:r>
              <a:rPr lang="en-US" sz="3600" u="sng" dirty="0" smtClean="0"/>
              <a:t>must be restricted</a:t>
            </a:r>
            <a:r>
              <a:rPr lang="en-US" sz="3600" dirty="0" smtClean="0"/>
              <a:t> to only drugs for unmet need diseases</a:t>
            </a:r>
            <a:r>
              <a:rPr lang="en-GB" sz="3600" dirty="0" smtClean="0"/>
              <a:t>.</a:t>
            </a:r>
            <a:r>
              <a:rPr lang="en-US" sz="3600" dirty="0" smtClean="0"/>
              <a:t> </a:t>
            </a:r>
          </a:p>
          <a:p>
            <a:pPr>
              <a:lnSpc>
                <a:spcPct val="170000"/>
              </a:lnSpc>
            </a:pPr>
            <a:r>
              <a:rPr lang="en-US" sz="3600" dirty="0" smtClean="0"/>
              <a:t>Drugs of same family should be granted fast track processing </a:t>
            </a:r>
            <a:r>
              <a:rPr lang="en-US" sz="3600" u="sng" dirty="0" smtClean="0"/>
              <a:t>only after sufficient post marketing findings</a:t>
            </a:r>
            <a:r>
              <a:rPr lang="en-GB" sz="3600" u="sng" dirty="0" smtClean="0"/>
              <a:t>.</a:t>
            </a:r>
            <a:endParaRPr lang="en-US" sz="3600" u="sng" dirty="0" smtClean="0"/>
          </a:p>
          <a:p>
            <a:pPr>
              <a:lnSpc>
                <a:spcPct val="170000"/>
              </a:lnSpc>
            </a:pPr>
            <a:r>
              <a:rPr lang="en-US" sz="3600" u="sng" dirty="0" smtClean="0"/>
              <a:t>Decision based only surrogate end point </a:t>
            </a:r>
            <a:r>
              <a:rPr lang="en-US" sz="3600" dirty="0" smtClean="0"/>
              <a:t>should be reconsidered</a:t>
            </a:r>
            <a:r>
              <a:rPr lang="en-GB" sz="3600" dirty="0" smtClean="0"/>
              <a:t>.</a:t>
            </a:r>
            <a:endParaRPr lang="en-US" sz="3600" dirty="0" smtClean="0"/>
          </a:p>
          <a:p>
            <a:pPr lvl="0">
              <a:lnSpc>
                <a:spcPct val="170000"/>
              </a:lnSpc>
            </a:pPr>
            <a:r>
              <a:rPr lang="en-US" sz="3600" dirty="0" smtClean="0"/>
              <a:t>Statistical significance should be </a:t>
            </a:r>
            <a:r>
              <a:rPr lang="en-US" sz="3600" u="sng" dirty="0" smtClean="0"/>
              <a:t>cross matched clinical success</a:t>
            </a:r>
            <a:r>
              <a:rPr lang="en-GB" sz="3600" u="sng" dirty="0" smtClean="0"/>
              <a:t>.</a:t>
            </a:r>
            <a:r>
              <a:rPr lang="en-US" sz="3600" u="sng" dirty="0" smtClean="0"/>
              <a:t> </a:t>
            </a:r>
          </a:p>
          <a:p>
            <a:pPr lvl="0">
              <a:lnSpc>
                <a:spcPct val="170000"/>
              </a:lnSpc>
            </a:pPr>
            <a:r>
              <a:rPr lang="en-US" sz="3600" dirty="0" smtClean="0"/>
              <a:t>Regulatory authorities </a:t>
            </a:r>
            <a:r>
              <a:rPr lang="en-US" sz="3600" u="sng" dirty="0" smtClean="0"/>
              <a:t>should be more vigil </a:t>
            </a:r>
            <a:r>
              <a:rPr lang="en-US" sz="3600" dirty="0" smtClean="0"/>
              <a:t>about undue or fallacious evidence  information given by  some pharmaceuticals. </a:t>
            </a:r>
            <a:endParaRPr lang="en-IN" sz="3600" dirty="0" smtClean="0"/>
          </a:p>
          <a:p>
            <a:endParaRPr lang="en-IN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662" y="725477"/>
            <a:ext cx="8229600" cy="2371481"/>
          </a:xfrm>
        </p:spPr>
        <p:txBody>
          <a:bodyPr>
            <a:normAutofit fontScale="90000"/>
          </a:bodyPr>
          <a:lstStyle/>
          <a:p>
            <a:r>
              <a:rPr lang="en-IN" sz="3100" dirty="0" smtClean="0"/>
              <a:t/>
            </a:r>
            <a:br>
              <a:rPr lang="en-IN" sz="3100" dirty="0" smtClean="0"/>
            </a:br>
            <a:r>
              <a:rPr lang="en-IN" sz="3100" b="1" u="sng" dirty="0" smtClean="0">
                <a:solidFill>
                  <a:schemeClr val="tx1"/>
                </a:solidFill>
              </a:rPr>
              <a:t>Conclusion</a:t>
            </a:r>
            <a:r>
              <a:rPr lang="en-GB" sz="3100" u="sng" dirty="0" smtClean="0"/>
              <a:t>: </a:t>
            </a:r>
            <a:r>
              <a:rPr lang="en-IN" sz="3100" dirty="0" smtClean="0">
                <a:solidFill>
                  <a:schemeClr val="tx1"/>
                </a:solidFill>
              </a:rPr>
              <a:t>Drug interpretation is a critical </a:t>
            </a:r>
            <a:r>
              <a:rPr lang="en-IN" sz="3100" dirty="0" err="1" smtClean="0">
                <a:solidFill>
                  <a:schemeClr val="tx1"/>
                </a:solidFill>
              </a:rPr>
              <a:t>proces</a:t>
            </a:r>
            <a:r>
              <a:rPr lang="en-GB" sz="3100" dirty="0" smtClean="0">
                <a:solidFill>
                  <a:schemeClr val="tx1"/>
                </a:solidFill>
              </a:rPr>
              <a:t>s</a:t>
            </a:r>
            <a:r>
              <a:rPr lang="en-IN" sz="3100" dirty="0" smtClean="0">
                <a:solidFill>
                  <a:schemeClr val="tx1"/>
                </a:solidFill>
              </a:rPr>
              <a:t>,</a:t>
            </a:r>
            <a:r>
              <a:rPr lang="en-GB" sz="3100" smtClean="0">
                <a:solidFill>
                  <a:schemeClr val="tx1"/>
                </a:solidFill>
              </a:rPr>
              <a:t> it </a:t>
            </a:r>
            <a:r>
              <a:rPr lang="en-IN" sz="3100" dirty="0" smtClean="0">
                <a:solidFill>
                  <a:schemeClr val="tx1"/>
                </a:solidFill>
              </a:rPr>
              <a:t>must be done carefully to optimize the benefits and to reduce</a:t>
            </a:r>
            <a:r>
              <a:rPr lang="en-GB" sz="3100" dirty="0" smtClean="0">
                <a:solidFill>
                  <a:schemeClr val="tx1"/>
                </a:solidFill>
              </a:rPr>
              <a:t> the</a:t>
            </a:r>
            <a:r>
              <a:rPr lang="en-IN" sz="3100" dirty="0" smtClean="0">
                <a:solidFill>
                  <a:schemeClr val="tx1"/>
                </a:solidFill>
              </a:rPr>
              <a:t> adverse effects</a:t>
            </a:r>
            <a:r>
              <a:rPr lang="en-GB" sz="3100" dirty="0" smtClean="0">
                <a:solidFill>
                  <a:schemeClr val="tx1"/>
                </a:solidFill>
              </a:rPr>
              <a:t> of the drugs</a:t>
            </a:r>
            <a:r>
              <a:rPr lang="en-IN" sz="3100" dirty="0" smtClean="0">
                <a:solidFill>
                  <a:schemeClr val="tx1"/>
                </a:solidFill>
              </a:rPr>
              <a:t>; Be it standard or expedited review</a:t>
            </a:r>
            <a:r>
              <a:rPr lang="en-GB" sz="3100" dirty="0" smtClean="0">
                <a:solidFill>
                  <a:schemeClr val="tx1"/>
                </a:solidFill>
              </a:rPr>
              <a:t>.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00833" y="2321710"/>
            <a:ext cx="171451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Frances Oldham Kelse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662" y="2411756"/>
            <a:ext cx="2095500" cy="2500310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58048" y="3805215"/>
            <a:ext cx="3219450" cy="278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8944" y="2454016"/>
            <a:ext cx="314327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682893"/>
              </p:ext>
            </p:extLst>
          </p:nvPr>
        </p:nvGraphicFramePr>
        <p:xfrm>
          <a:off x="266662" y="5016886"/>
          <a:ext cx="2208628" cy="1615440"/>
        </p:xfrm>
        <a:graphic>
          <a:graphicData uri="http://schemas.openxmlformats.org/drawingml/2006/table">
            <a:tbl>
              <a:tblPr/>
              <a:tblGrid>
                <a:gridCol w="2208628"/>
              </a:tblGrid>
              <a:tr h="1589649">
                <a:tc>
                  <a:txBody>
                    <a:bodyPr/>
                    <a:lstStyle/>
                    <a:p>
                      <a:r>
                        <a:rPr lang="en-IN" sz="2000" b="1" dirty="0" smtClean="0"/>
                        <a:t>Kelsey prevented Thalidomide tragedy in United States</a:t>
                      </a:r>
                      <a:r>
                        <a:rPr lang="en-IN" sz="2000" b="1" baseline="0" dirty="0" smtClean="0"/>
                        <a:t> </a:t>
                      </a:r>
                      <a:endParaRPr lang="en-IN" sz="20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178443"/>
              </p:ext>
            </p:extLst>
          </p:nvPr>
        </p:nvGraphicFramePr>
        <p:xfrm>
          <a:off x="6284969" y="5057917"/>
          <a:ext cx="2143140" cy="1533379"/>
        </p:xfrm>
        <a:graphic>
          <a:graphicData uri="http://schemas.openxmlformats.org/drawingml/2006/table">
            <a:tbl>
              <a:tblPr/>
              <a:tblGrid>
                <a:gridCol w="2143140"/>
              </a:tblGrid>
              <a:tr h="1533379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Thalidomide =</a:t>
                      </a:r>
                      <a:r>
                        <a:rPr lang="en-IN" sz="2400" baseline="0" dirty="0" smtClean="0"/>
                        <a:t> </a:t>
                      </a:r>
                      <a:r>
                        <a:rPr lang="en-IN" sz="2400" dirty="0" err="1" smtClean="0"/>
                        <a:t>Phocomelia</a:t>
                      </a:r>
                      <a:r>
                        <a:rPr lang="en-IN" sz="2400" dirty="0" smtClean="0"/>
                        <a:t> in</a:t>
                      </a:r>
                      <a:r>
                        <a:rPr lang="en-IN" sz="2400" baseline="0" dirty="0" smtClean="0"/>
                        <a:t> </a:t>
                      </a:r>
                      <a:r>
                        <a:rPr lang="en-IN" sz="2400" dirty="0" smtClean="0"/>
                        <a:t> Europe </a:t>
                      </a:r>
                      <a:endParaRPr lang="en-IN" sz="24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072098"/>
          </a:xfrm>
        </p:spPr>
        <p:txBody>
          <a:bodyPr>
            <a:normAutofit/>
          </a:bodyPr>
          <a:lstStyle/>
          <a:p>
            <a:endParaRPr lang="en-IN" sz="8000" dirty="0" smtClean="0"/>
          </a:p>
          <a:p>
            <a:pPr marL="0" indent="0">
              <a:buNone/>
            </a:pPr>
            <a:r>
              <a:rPr lang="en-GB" sz="6000" dirty="0" smtClean="0"/>
              <a:t>         THANK YOU!</a:t>
            </a:r>
            <a:endParaRPr lang="en-IN" sz="8000" dirty="0" smtClean="0"/>
          </a:p>
          <a:p>
            <a:pPr marL="0" indent="0">
              <a:buNone/>
            </a:pPr>
            <a:r>
              <a:rPr lang="en-GB" sz="3600" dirty="0" smtClean="0"/>
              <a:t>   </a:t>
            </a:r>
            <a:r>
              <a:rPr lang="en-IN" sz="3600" dirty="0" smtClean="0"/>
              <a:t>Judges </a:t>
            </a:r>
          </a:p>
          <a:p>
            <a:pPr marL="0" indent="0">
              <a:buNone/>
            </a:pPr>
            <a:r>
              <a:rPr lang="en-GB" sz="3600" dirty="0"/>
              <a:t> </a:t>
            </a:r>
            <a:r>
              <a:rPr lang="en-GB" sz="3600" dirty="0" smtClean="0"/>
              <a:t> </a:t>
            </a:r>
            <a:r>
              <a:rPr lang="en-IN" sz="3600" dirty="0" smtClean="0"/>
              <a:t>Audience </a:t>
            </a:r>
            <a:endParaRPr lang="en-IN" sz="8000" dirty="0" smtClean="0"/>
          </a:p>
          <a:p>
            <a:pPr marL="0" indent="0">
              <a:buNone/>
            </a:pPr>
            <a:r>
              <a:rPr lang="en-GB" sz="3600" dirty="0" smtClean="0"/>
              <a:t>  </a:t>
            </a:r>
            <a:r>
              <a:rPr lang="en-IN" sz="3600" dirty="0" err="1" smtClean="0"/>
              <a:t>Organizers</a:t>
            </a:r>
            <a:r>
              <a:rPr lang="en-IN" sz="36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24600"/>
          </a:xfrm>
        </p:spPr>
        <p:txBody>
          <a:bodyPr>
            <a:normAutofit fontScale="32500" lnSpcReduction="20000"/>
          </a:bodyPr>
          <a:lstStyle/>
          <a:p>
            <a:pPr lvl="0"/>
            <a:endParaRPr lang="en-US" sz="9800" b="1" dirty="0" smtClean="0"/>
          </a:p>
          <a:p>
            <a:pPr lvl="0"/>
            <a:endParaRPr lang="en-US" sz="9800" b="1" dirty="0" smtClean="0"/>
          </a:p>
          <a:p>
            <a:pPr lvl="0"/>
            <a:r>
              <a:rPr lang="en-US" sz="9800" b="1" u="sng" dirty="0" smtClean="0"/>
              <a:t>References </a:t>
            </a:r>
            <a:endParaRPr lang="en-US" b="1" u="sng" dirty="0" smtClean="0"/>
          </a:p>
          <a:p>
            <a:pPr lvl="0"/>
            <a:endParaRPr lang="en-US" dirty="0" smtClean="0"/>
          </a:p>
          <a:p>
            <a:pPr lvl="0"/>
            <a:r>
              <a:rPr lang="en-US" sz="4300" dirty="0" smtClean="0"/>
              <a:t>Fast Track, Breakthrough Therapy, Accelerated Approval, Priority Review[Internet]. </a:t>
            </a:r>
            <a:r>
              <a:rPr lang="en-US" sz="4300" dirty="0" err="1" smtClean="0"/>
              <a:t>U.S.Food</a:t>
            </a:r>
            <a:r>
              <a:rPr lang="en-US" sz="4300" dirty="0" smtClean="0"/>
              <a:t> and Drug Administration; [updated 2015 </a:t>
            </a:r>
            <a:r>
              <a:rPr lang="en-US" sz="4300" dirty="0" err="1" smtClean="0"/>
              <a:t>september</a:t>
            </a:r>
            <a:r>
              <a:rPr lang="en-US" sz="4300" dirty="0" smtClean="0"/>
              <a:t> 14;cited 2016 March 01] </a:t>
            </a:r>
          </a:p>
          <a:p>
            <a:pPr lvl="0"/>
            <a:endParaRPr lang="en-US" sz="4300" dirty="0" smtClean="0"/>
          </a:p>
          <a:p>
            <a:pPr lvl="0"/>
            <a:r>
              <a:rPr lang="en-US" sz="4300" dirty="0" smtClean="0"/>
              <a:t>Guidance for Industry Expedited Programs for Serious Conditions – Drugs and Biologics[Internet]. </a:t>
            </a:r>
            <a:r>
              <a:rPr lang="en-US" sz="4300" dirty="0" err="1" smtClean="0"/>
              <a:t>U.S.Food</a:t>
            </a:r>
            <a:r>
              <a:rPr lang="en-US" sz="4300" dirty="0" smtClean="0"/>
              <a:t> and Drug Administration; [updated 2014 May ;cited 2016 March 01] Available from: http://www.fda.gov/downloads/drugs/guidancecomplianceregulatoryinformation/guidances/ucm358301.pdf.</a:t>
            </a:r>
            <a:endParaRPr lang="en-IN" sz="4300" dirty="0" smtClean="0"/>
          </a:p>
          <a:p>
            <a:r>
              <a:rPr lang="en-US" sz="4300" dirty="0" smtClean="0"/>
              <a:t> </a:t>
            </a:r>
            <a:endParaRPr lang="en-IN" sz="4300" dirty="0" smtClean="0"/>
          </a:p>
          <a:p>
            <a:pPr lvl="0"/>
            <a:r>
              <a:rPr lang="en-US" sz="4300" dirty="0" smtClean="0"/>
              <a:t>Recalls, Market Withdrawals, &amp; Safety Alerts[Internet]. </a:t>
            </a:r>
            <a:r>
              <a:rPr lang="en-US" sz="4300" dirty="0" err="1" smtClean="0"/>
              <a:t>U.S.Food</a:t>
            </a:r>
            <a:r>
              <a:rPr lang="en-US" sz="4300" dirty="0" smtClean="0"/>
              <a:t> and Drug Administration; [updated 2016 February 29 ;cited 2016 March 01] </a:t>
            </a:r>
          </a:p>
          <a:p>
            <a:pPr lvl="0"/>
            <a:r>
              <a:rPr lang="en-US" sz="4300" u="sng" dirty="0" smtClean="0">
                <a:hlinkClick r:id="rId2"/>
              </a:rPr>
              <a:t>/</a:t>
            </a:r>
            <a:endParaRPr lang="en-IN" sz="4300" b="1" dirty="0" smtClean="0"/>
          </a:p>
          <a:p>
            <a:pPr lvl="0"/>
            <a:r>
              <a:rPr lang="en-US" sz="4300" dirty="0" smtClean="0"/>
              <a:t>Aaron S </a:t>
            </a:r>
            <a:r>
              <a:rPr lang="en-US" sz="4300" dirty="0" err="1" smtClean="0"/>
              <a:t>Kesselheim,Bo</a:t>
            </a:r>
            <a:r>
              <a:rPr lang="en-US" sz="4300" dirty="0" smtClean="0"/>
              <a:t> Wang, Jessica M Franklin, Jonathan J Darrow. Trends in utilization of FDA expedited drug development and approval programs, 1987-2014: cohort study.BMJ 2015; 351 </a:t>
            </a:r>
          </a:p>
          <a:p>
            <a:pPr lvl="0"/>
            <a:endParaRPr lang="en-US" sz="4300" dirty="0" smtClean="0"/>
          </a:p>
          <a:p>
            <a:pPr lvl="0"/>
            <a:r>
              <a:rPr lang="en-US" sz="4300" dirty="0" smtClean="0"/>
              <a:t>Potential Signals of Serious Risks/New Safety Information Identified by the FDA Adverse Event Reporting System (FAERS) between July – September 2015[Internet]. </a:t>
            </a:r>
            <a:r>
              <a:rPr lang="en-US" sz="4300" dirty="0" err="1" smtClean="0"/>
              <a:t>U.S.Food</a:t>
            </a:r>
            <a:r>
              <a:rPr lang="en-US" sz="4300" dirty="0" smtClean="0"/>
              <a:t> and Drug Administration; [updated 2016 February 02; cited 2016 March 01]</a:t>
            </a:r>
          </a:p>
          <a:p>
            <a:pPr lvl="0"/>
            <a:endParaRPr lang="en-US" sz="4300" u="sng" dirty="0" smtClean="0"/>
          </a:p>
          <a:p>
            <a:pPr lvl="0"/>
            <a:r>
              <a:rPr lang="en-US" sz="4300" dirty="0" smtClean="0"/>
              <a:t>Potential Signals of Serious Risks/New Safety Information Identified by the FDA Adverse Event Reporting System (FAERS) between July – September 2015[Internet]. </a:t>
            </a:r>
            <a:r>
              <a:rPr lang="en-US" sz="4300" dirty="0" err="1" smtClean="0"/>
              <a:t>U.S.Food</a:t>
            </a:r>
            <a:r>
              <a:rPr lang="en-US" sz="4300" dirty="0" smtClean="0"/>
              <a:t> and Drug Administration; [updated 2015 September 11; cited 2016 March 01] Available from: http://www.fda.gov/Drugs/GuidanceComplianceRegulatoryInformation/Surveillance/AdverseDrugEffects/ucm281856.htm</a:t>
            </a:r>
            <a:endParaRPr lang="en-IN" sz="4300" b="1" dirty="0" smtClean="0"/>
          </a:p>
          <a:p>
            <a:pPr lvl="0" fontAlgn="base"/>
            <a:endParaRPr lang="en-US" sz="43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0" fontAlgn="base"/>
            <a:endParaRPr lang="en-IN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92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225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938</TotalTime>
  <Words>1038</Words>
  <Application>Microsoft Macintosh PowerPoint</Application>
  <PresentationFormat>On-screen Show (4:3)</PresentationFormat>
  <Paragraphs>173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Constantia</vt:lpstr>
      <vt:lpstr>Wingdings 2</vt:lpstr>
      <vt:lpstr>Arial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`</vt:lpstr>
      <vt:lpstr>PowerPoint Presentation</vt:lpstr>
      <vt:lpstr>PowerPoint Presentation</vt:lpstr>
      <vt:lpstr>PowerPoint Presentation</vt:lpstr>
      <vt:lpstr> Conclusion: Drug interpretation is a critical process, it must be done carefully to optimize the benefits and to reduce the adverse effects of the drugs; Be it standard or expedited review.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kumaresh_90@ymail.com</cp:lastModifiedBy>
  <cp:revision>145</cp:revision>
  <dcterms:created xsi:type="dcterms:W3CDTF">2016-06-18T12:43:24Z</dcterms:created>
  <dcterms:modified xsi:type="dcterms:W3CDTF">2018-03-13T17:04:10Z</dcterms:modified>
</cp:coreProperties>
</file>