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2"/>
  </p:notesMasterIdLst>
  <p:handoutMasterIdLst>
    <p:handoutMasterId r:id="rId33"/>
  </p:handoutMasterIdLst>
  <p:sldIdLst>
    <p:sldId id="256" r:id="rId2"/>
    <p:sldId id="257" r:id="rId3"/>
    <p:sldId id="258" r:id="rId4"/>
    <p:sldId id="259" r:id="rId5"/>
    <p:sldId id="263" r:id="rId6"/>
    <p:sldId id="260" r:id="rId7"/>
    <p:sldId id="264" r:id="rId8"/>
    <p:sldId id="289" r:id="rId9"/>
    <p:sldId id="262" r:id="rId10"/>
    <p:sldId id="267" r:id="rId11"/>
    <p:sldId id="292" r:id="rId12"/>
    <p:sldId id="270" r:id="rId13"/>
    <p:sldId id="265" r:id="rId14"/>
    <p:sldId id="272" r:id="rId15"/>
    <p:sldId id="273" r:id="rId16"/>
    <p:sldId id="274" r:id="rId17"/>
    <p:sldId id="275" r:id="rId18"/>
    <p:sldId id="276" r:id="rId19"/>
    <p:sldId id="279" r:id="rId20"/>
    <p:sldId id="280" r:id="rId21"/>
    <p:sldId id="293" r:id="rId22"/>
    <p:sldId id="294" r:id="rId23"/>
    <p:sldId id="295" r:id="rId24"/>
    <p:sldId id="296" r:id="rId25"/>
    <p:sldId id="284" r:id="rId26"/>
    <p:sldId id="285" r:id="rId27"/>
    <p:sldId id="286" r:id="rId28"/>
    <p:sldId id="290" r:id="rId29"/>
    <p:sldId id="291" r:id="rId30"/>
    <p:sldId id="288" r:id="rId31"/>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67" autoAdjust="0"/>
    <p:restoredTop sz="93899" autoAdjust="0"/>
  </p:normalViewPr>
  <p:slideViewPr>
    <p:cSldViewPr snapToGrid="0">
      <p:cViewPr varScale="1">
        <p:scale>
          <a:sx n="118" d="100"/>
          <a:sy n="118" d="100"/>
        </p:scale>
        <p:origin x="232" y="12"/>
      </p:cViewPr>
      <p:guideLst/>
    </p:cSldViewPr>
  </p:slideViewPr>
  <p:notesTextViewPr>
    <p:cViewPr>
      <p:scale>
        <a:sx n="1" d="1"/>
        <a:sy n="1" d="1"/>
      </p:scale>
      <p:origin x="0" y="0"/>
    </p:cViewPr>
  </p:notesTextViewPr>
  <p:notesViewPr>
    <p:cSldViewPr snapToGrid="0">
      <p:cViewPr varScale="1">
        <p:scale>
          <a:sx n="51" d="100"/>
          <a:sy n="51" d="100"/>
        </p:scale>
        <p:origin x="2692"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27A10FBF-4F42-41BA-8C33-831A0B2BEE4E}" type="datetimeFigureOut">
              <a:rPr lang="en-US" smtClean="0"/>
              <a:t>8/31/2017</a:t>
            </a:fld>
            <a:endParaRPr lang="en-US" dirty="0"/>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46CABC62-7912-404C-A857-0F572733F783}" type="slidenum">
              <a:rPr lang="en-US" smtClean="0"/>
              <a:t>‹#›</a:t>
            </a:fld>
            <a:endParaRPr lang="en-US" dirty="0"/>
          </a:p>
        </p:txBody>
      </p:sp>
    </p:spTree>
    <p:extLst>
      <p:ext uri="{BB962C8B-B14F-4D97-AF65-F5344CB8AC3E}">
        <p14:creationId xmlns:p14="http://schemas.microsoft.com/office/powerpoint/2010/main" val="112306584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FD70F6F4-3F15-4A5B-A51C-68C8B77D2005}" type="datetimeFigureOut">
              <a:rPr lang="en-US" smtClean="0"/>
              <a:t>8/31/2017</a:t>
            </a:fld>
            <a:endParaRPr lang="en-US" dirty="0"/>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294A1C57-B0A7-4F63-AA38-57FD8FC60FB3}" type="slidenum">
              <a:rPr lang="en-US" smtClean="0"/>
              <a:t>‹#›</a:t>
            </a:fld>
            <a:endParaRPr lang="en-US" dirty="0"/>
          </a:p>
        </p:txBody>
      </p:sp>
    </p:spTree>
    <p:extLst>
      <p:ext uri="{BB962C8B-B14F-4D97-AF65-F5344CB8AC3E}">
        <p14:creationId xmlns:p14="http://schemas.microsoft.com/office/powerpoint/2010/main" val="1202489337"/>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4A1C57-B0A7-4F63-AA38-57FD8FC60FB3}" type="slidenum">
              <a:rPr lang="en-US" smtClean="0"/>
              <a:t>2</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935556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given an email content, we classify it into spam or non-spam. Given transaction information of a credit card, we can classify into fraud or non-fraud. Given customer information.</a:t>
            </a:r>
          </a:p>
          <a:p>
            <a:endParaRPr lang="en-US" dirty="0"/>
          </a:p>
          <a:p>
            <a:r>
              <a:rPr lang="en-US" dirty="0"/>
              <a:t>In direct marketing: machine learning algorithm support marketer decision making by classifying consumer into buyer or non-buyer.</a:t>
            </a:r>
          </a:p>
        </p:txBody>
      </p:sp>
      <p:sp>
        <p:nvSpPr>
          <p:cNvPr id="4" name="Slide Number Placeholder 3"/>
          <p:cNvSpPr>
            <a:spLocks noGrp="1"/>
          </p:cNvSpPr>
          <p:nvPr>
            <p:ph type="sldNum" sz="quarter" idx="10"/>
          </p:nvPr>
        </p:nvSpPr>
        <p:spPr/>
        <p:txBody>
          <a:bodyPr/>
          <a:lstStyle/>
          <a:p>
            <a:fld id="{294A1C57-B0A7-4F63-AA38-57FD8FC60FB3}" type="slidenum">
              <a:rPr lang="en-US" smtClean="0"/>
              <a:t>3</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215602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in credit card fraud Data set</a:t>
            </a:r>
            <a:r>
              <a:rPr lang="en-US" baseline="0" dirty="0"/>
              <a:t> majorities of a sample legal while there is of the small numbers of transection illegals.</a:t>
            </a:r>
            <a:r>
              <a:rPr lang="en-US" dirty="0"/>
              <a:t>       </a:t>
            </a:r>
          </a:p>
          <a:p>
            <a:r>
              <a:rPr lang="en-US" dirty="0"/>
              <a:t>The class which has more number of examples is called majority class; otherwise is called minority class.</a:t>
            </a:r>
          </a:p>
        </p:txBody>
      </p:sp>
      <p:sp>
        <p:nvSpPr>
          <p:cNvPr id="4" name="Slide Number Placeholder 3"/>
          <p:cNvSpPr>
            <a:spLocks noGrp="1"/>
          </p:cNvSpPr>
          <p:nvPr>
            <p:ph type="sldNum" sz="quarter" idx="10"/>
          </p:nvPr>
        </p:nvSpPr>
        <p:spPr/>
        <p:txBody>
          <a:bodyPr/>
          <a:lstStyle/>
          <a:p>
            <a:fld id="{294A1C57-B0A7-4F63-AA38-57FD8FC60FB3}" type="slidenum">
              <a:rPr lang="en-US" smtClean="0"/>
              <a:t>4</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964663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imbalanced is a very common problem in real life application. There are other various domain that..</a:t>
            </a:r>
          </a:p>
          <a:p>
            <a:endParaRPr lang="en-US" dirty="0"/>
          </a:p>
          <a:p>
            <a:r>
              <a:rPr lang="en-US" dirty="0"/>
              <a:t>Customer churn where the majority of customer stay with company, where minority of customer would leave.</a:t>
            </a:r>
          </a:p>
        </p:txBody>
      </p:sp>
      <p:sp>
        <p:nvSpPr>
          <p:cNvPr id="4" name="Slide Number Placeholder 3"/>
          <p:cNvSpPr>
            <a:spLocks noGrp="1"/>
          </p:cNvSpPr>
          <p:nvPr>
            <p:ph type="sldNum" sz="quarter" idx="10"/>
          </p:nvPr>
        </p:nvSpPr>
        <p:spPr/>
        <p:txBody>
          <a:bodyPr/>
          <a:lstStyle/>
          <a:p>
            <a:fld id="{294A1C57-B0A7-4F63-AA38-57FD8FC60FB3}" type="slidenum">
              <a:rPr lang="en-US" smtClean="0"/>
              <a:t>5</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893066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Most machine learning algorithms and works best when the number of instances of each classes are roughly equal. </a:t>
            </a:r>
          </a:p>
          <a:p>
            <a:pPr marL="171450" indent="-171450">
              <a:buFontTx/>
              <a:buChar char="-"/>
            </a:pPr>
            <a:r>
              <a:rPr lang="en-US" sz="1200" kern="1200" dirty="0">
                <a:solidFill>
                  <a:schemeClr val="tx1"/>
                </a:solidFill>
                <a:effectLst/>
                <a:latin typeface="+mn-lt"/>
                <a:ea typeface="+mn-ea"/>
                <a:cs typeface="+mn-cs"/>
              </a:rPr>
              <a:t>Error rate can be influenced by the larger number of examples from the majority class </a:t>
            </a:r>
          </a:p>
          <a:p>
            <a:pPr marL="171450" indent="-171450">
              <a:buFontTx/>
              <a:buChar char="-"/>
            </a:pPr>
            <a:r>
              <a:rPr lang="en-US" sz="1200" kern="1200" dirty="0">
                <a:solidFill>
                  <a:schemeClr val="tx1"/>
                </a:solidFill>
                <a:effectLst/>
                <a:latin typeface="+mn-lt"/>
                <a:ea typeface="+mn-ea"/>
                <a:cs typeface="+mn-cs"/>
              </a:rPr>
              <a:t>[switch] Getting poor accuracy on minority isn’t an ideal </a:t>
            </a:r>
            <a:r>
              <a:rPr lang="en-GB" sz="1200" kern="1200" dirty="0">
                <a:solidFill>
                  <a:schemeClr val="tx1"/>
                </a:solidFill>
                <a:effectLst/>
                <a:latin typeface="+mn-lt"/>
                <a:ea typeface="+mn-ea"/>
                <a:cs typeface="+mn-cs"/>
              </a:rPr>
              <a:t>result because acc on minority is more important </a:t>
            </a:r>
          </a:p>
          <a:p>
            <a:pPr marL="171450" indent="-171450">
              <a:buFontTx/>
              <a:buChar char="-"/>
            </a:pPr>
            <a:r>
              <a:rPr lang="en-GB" sz="1200" kern="1200" dirty="0">
                <a:solidFill>
                  <a:schemeClr val="tx1"/>
                </a:solidFill>
                <a:effectLst/>
                <a:latin typeface="+mn-lt"/>
                <a:ea typeface="+mn-ea"/>
                <a:cs typeface="+mn-cs"/>
              </a:rPr>
              <a:t>In credit card fraud detection, if a c</a:t>
            </a:r>
          </a:p>
        </p:txBody>
      </p:sp>
      <p:sp>
        <p:nvSpPr>
          <p:cNvPr id="4" name="Slide Number Placeholder 3"/>
          <p:cNvSpPr>
            <a:spLocks noGrp="1"/>
          </p:cNvSpPr>
          <p:nvPr>
            <p:ph type="sldNum" sz="quarter" idx="10"/>
          </p:nvPr>
        </p:nvSpPr>
        <p:spPr/>
        <p:txBody>
          <a:bodyPr/>
          <a:lstStyle/>
          <a:p>
            <a:fld id="{294A1C57-B0A7-4F63-AA38-57FD8FC60FB3}" type="slidenum">
              <a:rPr lang="en-US" smtClean="0"/>
              <a:t>6</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964207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4A1C57-B0A7-4F63-AA38-57FD8FC60FB3}" type="slidenum">
              <a:rPr lang="en-US" smtClean="0"/>
              <a:t>7</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482011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4A1C57-B0A7-4F63-AA38-57FD8FC60FB3}" type="slidenum">
              <a:rPr lang="en-US" smtClean="0"/>
              <a:t>8</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36720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Anand 1993 did analysis into the Bp algorithm with imbalance data and found that traditional BP point the network to converge only for majority class.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MFE an MSFE are better than MSE</a:t>
            </a: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94A1C57-B0A7-4F63-AA38-57FD8FC60FB3}" type="slidenum">
              <a:rPr lang="en-US" smtClean="0"/>
              <a:t>9</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414647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4A1C57-B0A7-4F63-AA38-57FD8FC60FB3}" type="slidenum">
              <a:rPr lang="en-US" smtClean="0"/>
              <a:t>10</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66481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Heckman?</a:t>
            </a:r>
          </a:p>
        </p:txBody>
      </p:sp>
      <p:sp>
        <p:nvSpPr>
          <p:cNvPr id="4" name="Slide Number Placeholder 3"/>
          <p:cNvSpPr>
            <a:spLocks noGrp="1"/>
          </p:cNvSpPr>
          <p:nvPr>
            <p:ph type="sldNum" sz="quarter" idx="10"/>
          </p:nvPr>
        </p:nvSpPr>
        <p:spPr/>
        <p:txBody>
          <a:bodyPr/>
          <a:lstStyle/>
          <a:p>
            <a:fld id="{294A1C57-B0A7-4F63-AA38-57FD8FC60FB3}" type="slidenum">
              <a:rPr lang="en-US" smtClean="0"/>
              <a:t>11</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678084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Deep learning become a hot topic and attracted wide-spread attention from many researchers due to its powerful representation learning. </a:t>
            </a:r>
          </a:p>
        </p:txBody>
      </p:sp>
      <p:sp>
        <p:nvSpPr>
          <p:cNvPr id="4" name="Slide Number Placeholder 3"/>
          <p:cNvSpPr>
            <a:spLocks noGrp="1"/>
          </p:cNvSpPr>
          <p:nvPr>
            <p:ph type="sldNum" sz="quarter" idx="10"/>
          </p:nvPr>
        </p:nvSpPr>
        <p:spPr/>
        <p:txBody>
          <a:bodyPr/>
          <a:lstStyle/>
          <a:p>
            <a:fld id="{294A1C57-B0A7-4F63-AA38-57FD8FC60FB3}" type="slidenum">
              <a:rPr lang="en-US" smtClean="0"/>
              <a:t>12</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735541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mj-lt"/>
              <a:buAutoNum type="arabicParenR"/>
            </a:pPr>
            <a:r>
              <a:rPr lang="en-US" dirty="0"/>
              <a:t>In this research, we will proposed two cost-sensitive algorithms based on Stacked Denosing</a:t>
            </a:r>
            <a:br>
              <a:rPr lang="en-US" dirty="0"/>
            </a:br>
            <a:r>
              <a:rPr lang="en-US" dirty="0"/>
              <a:t>Autoencoders to address class imbalanced problem. </a:t>
            </a:r>
          </a:p>
          <a:p>
            <a:pPr lvl="2"/>
            <a:r>
              <a:rPr lang="en-US" dirty="0"/>
              <a:t>In the first method, class-based cost will be applied to cost function in fine-tuning stage. </a:t>
            </a:r>
          </a:p>
          <a:p>
            <a:pPr lvl="2"/>
            <a:r>
              <a:rPr lang="en-US" dirty="0"/>
              <a:t>Example-based cost, cost belongs to each example, are applied to cost function in the second method.</a:t>
            </a:r>
          </a:p>
          <a:p>
            <a:pPr marL="457200" indent="-457200">
              <a:buFont typeface="+mj-lt"/>
              <a:buAutoNum type="arabicParenR"/>
            </a:pPr>
            <a:r>
              <a:rPr lang="en-US" dirty="0"/>
              <a:t>We generalize our proposed methods by auto-tuning hyperparameter using Evolutionary</a:t>
            </a:r>
            <a:br>
              <a:rPr lang="en-US" dirty="0"/>
            </a:br>
            <a:r>
              <a:rPr lang="en-US" dirty="0"/>
              <a:t>Algorithm.</a:t>
            </a:r>
          </a:p>
          <a:p>
            <a:pPr marL="457200" indent="-457200">
              <a:buFont typeface="+mj-lt"/>
              <a:buAutoNum type="arabicParenR"/>
            </a:pPr>
            <a:r>
              <a:rPr lang="en-US" dirty="0"/>
              <a:t>We will conduct a comprehensive comparison with previous approaches: AdaCost, AdaC2,</a:t>
            </a:r>
            <a:br>
              <a:rPr lang="en-US" dirty="0"/>
            </a:br>
            <a:r>
              <a:rPr lang="en-US" dirty="0"/>
              <a:t>and cost-sensitive deep learning proposed by Chung et al. (2015) </a:t>
            </a:r>
            <a:br>
              <a:rPr lang="en-US" dirty="0"/>
            </a:br>
            <a:endParaRPr lang="en-US" dirty="0"/>
          </a:p>
          <a:p>
            <a:endParaRPr lang="en-US" dirty="0"/>
          </a:p>
        </p:txBody>
      </p:sp>
      <p:sp>
        <p:nvSpPr>
          <p:cNvPr id="4" name="Slide Number Placeholder 3"/>
          <p:cNvSpPr>
            <a:spLocks noGrp="1"/>
          </p:cNvSpPr>
          <p:nvPr>
            <p:ph type="sldNum" sz="quarter" idx="10"/>
          </p:nvPr>
        </p:nvSpPr>
        <p:spPr/>
        <p:txBody>
          <a:bodyPr/>
          <a:lstStyle/>
          <a:p>
            <a:fld id="{294A1C57-B0A7-4F63-AA38-57FD8FC60FB3}" type="slidenum">
              <a:rPr lang="en-US" smtClean="0"/>
              <a:t>13</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390106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4A1C57-B0A7-4F63-AA38-57FD8FC60FB3}" type="slidenum">
              <a:rPr lang="en-US" smtClean="0"/>
              <a:t>16</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824201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is that we add some noise into input data x and allow the autoencoder decode back a clean version of input x. This way would allow the feature learnt more robust to noise.</a:t>
            </a:r>
          </a:p>
        </p:txBody>
      </p:sp>
      <p:sp>
        <p:nvSpPr>
          <p:cNvPr id="4" name="Slide Number Placeholder 3"/>
          <p:cNvSpPr>
            <a:spLocks noGrp="1"/>
          </p:cNvSpPr>
          <p:nvPr>
            <p:ph type="sldNum" sz="quarter" idx="10"/>
          </p:nvPr>
        </p:nvSpPr>
        <p:spPr/>
        <p:txBody>
          <a:bodyPr/>
          <a:lstStyle/>
          <a:p>
            <a:fld id="{294A1C57-B0A7-4F63-AA38-57FD8FC60FB3}" type="slidenum">
              <a:rPr lang="en-US" smtClean="0"/>
              <a:t>17</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78800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number of autoencoder can be used to stacked together to form a deep neural network called SDA.</a:t>
            </a:r>
          </a:p>
          <a:p>
            <a:r>
              <a:rPr lang="en-US" dirty="0"/>
              <a:t>There are two phases to train an SDA : pretraining and finetuning</a:t>
            </a:r>
          </a:p>
          <a:p>
            <a:endParaRPr lang="en-US" dirty="0"/>
          </a:p>
          <a:p>
            <a:r>
              <a:rPr lang="en-US" dirty="0"/>
              <a:t>In pretraining, each autoencoder is trained layer by layer. The latent representation from previous autoencoder is the input to the next autoencoder.</a:t>
            </a:r>
          </a:p>
        </p:txBody>
      </p:sp>
      <p:sp>
        <p:nvSpPr>
          <p:cNvPr id="4" name="Slide Number Placeholder 3"/>
          <p:cNvSpPr>
            <a:spLocks noGrp="1"/>
          </p:cNvSpPr>
          <p:nvPr>
            <p:ph type="sldNum" sz="quarter" idx="10"/>
          </p:nvPr>
        </p:nvSpPr>
        <p:spPr/>
        <p:txBody>
          <a:bodyPr/>
          <a:lstStyle/>
          <a:p>
            <a:fld id="{294A1C57-B0A7-4F63-AA38-57FD8FC60FB3}" type="slidenum">
              <a:rPr lang="en-US" smtClean="0"/>
              <a:t>18</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679006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Standard…</a:t>
            </a:r>
          </a:p>
          <a:p>
            <a:r>
              <a:rPr lang="en-US" dirty="0"/>
              <a:t>In </a:t>
            </a:r>
            <a:r>
              <a:rPr lang="en-US" dirty="0" err="1"/>
              <a:t>cb-csdnn</a:t>
            </a:r>
            <a:r>
              <a:rPr lang="en-US" dirty="0"/>
              <a:t> we define different cost for diff misclass type.</a:t>
            </a:r>
          </a:p>
          <a:p>
            <a:r>
              <a:rPr lang="en-US" dirty="0"/>
              <a:t>Cost[0] denote</a:t>
            </a:r>
          </a:p>
          <a:p>
            <a:r>
              <a:rPr lang="en-US" dirty="0"/>
              <a:t>Cost[1] denote</a:t>
            </a:r>
          </a:p>
        </p:txBody>
      </p:sp>
      <p:sp>
        <p:nvSpPr>
          <p:cNvPr id="4" name="Slide Number Placeholder 3"/>
          <p:cNvSpPr>
            <a:spLocks noGrp="1"/>
          </p:cNvSpPr>
          <p:nvPr>
            <p:ph type="sldNum" sz="quarter" idx="10"/>
          </p:nvPr>
        </p:nvSpPr>
        <p:spPr/>
        <p:txBody>
          <a:bodyPr/>
          <a:lstStyle/>
          <a:p>
            <a:fld id="{294A1C57-B0A7-4F63-AA38-57FD8FC60FB3}" type="slidenum">
              <a:rPr lang="en-US" smtClean="0"/>
              <a:t>19</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77049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give high sensitivity toward positive class, we could set value of  set cost[1] &gt; cost [0]</a:t>
            </a:r>
          </a:p>
        </p:txBody>
      </p:sp>
      <p:sp>
        <p:nvSpPr>
          <p:cNvPr id="4" name="Slide Number Placeholder 3"/>
          <p:cNvSpPr>
            <a:spLocks noGrp="1"/>
          </p:cNvSpPr>
          <p:nvPr>
            <p:ph type="sldNum" sz="quarter" idx="10"/>
          </p:nvPr>
        </p:nvSpPr>
        <p:spPr/>
        <p:txBody>
          <a:bodyPr/>
          <a:lstStyle/>
          <a:p>
            <a:fld id="{294A1C57-B0A7-4F63-AA38-57FD8FC60FB3}" type="slidenum">
              <a:rPr lang="en-US" smtClean="0"/>
              <a:t>20</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92511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Mutation</a:t>
            </a:r>
            <a:r>
              <a:rPr lang="en-US" sz="1200" b="0" i="0" kern="1200" dirty="0">
                <a:solidFill>
                  <a:schemeClr val="tx1"/>
                </a:solidFill>
                <a:effectLst/>
                <a:latin typeface="+mn-lt"/>
                <a:ea typeface="+mn-ea"/>
                <a:cs typeface="+mn-cs"/>
              </a:rPr>
              <a:t> alters one or more gene values in a chromosome from its initial state.</a:t>
            </a:r>
            <a:endParaRPr lang="en-US" dirty="0"/>
          </a:p>
        </p:txBody>
      </p:sp>
      <p:sp>
        <p:nvSpPr>
          <p:cNvPr id="4" name="Slide Number Placeholder 3"/>
          <p:cNvSpPr>
            <a:spLocks noGrp="1"/>
          </p:cNvSpPr>
          <p:nvPr>
            <p:ph type="sldNum" sz="quarter" idx="10"/>
          </p:nvPr>
        </p:nvSpPr>
        <p:spPr/>
        <p:txBody>
          <a:bodyPr/>
          <a:lstStyle/>
          <a:p>
            <a:fld id="{294A1C57-B0A7-4F63-AA38-57FD8FC60FB3}" type="slidenum">
              <a:rPr lang="en-US" smtClean="0"/>
              <a:t>22</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084062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4A1C57-B0A7-4F63-AA38-57FD8FC60FB3}" type="slidenum">
              <a:rPr lang="en-US" smtClean="0"/>
              <a:t>23</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54252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4A1C57-B0A7-4F63-AA38-57FD8FC60FB3}" type="slidenum">
              <a:rPr lang="en-US" smtClean="0"/>
              <a:t>24</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851550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4A1C57-B0A7-4F63-AA38-57FD8FC60FB3}" type="slidenum">
              <a:rPr lang="en-US" smtClean="0"/>
              <a:t>25</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9493878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294A1C57-B0A7-4F63-AA38-57FD8FC60FB3}" type="slidenum">
              <a:rPr lang="en-US" smtClean="0"/>
              <a:t>26</a:t>
            </a:fld>
            <a:endParaRPr lang="en-US" dirty="0"/>
          </a:p>
        </p:txBody>
      </p:sp>
    </p:spTree>
    <p:extLst>
      <p:ext uri="{BB962C8B-B14F-4D97-AF65-F5344CB8AC3E}">
        <p14:creationId xmlns:p14="http://schemas.microsoft.com/office/powerpoint/2010/main" val="960465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hasCustomPrompt="1"/>
          </p:nvPr>
        </p:nvSpPr>
        <p:spPr>
          <a:xfrm>
            <a:off x="581191" y="1020431"/>
            <a:ext cx="10993549" cy="1475013"/>
          </a:xfrm>
          <a:effectLst/>
        </p:spPr>
        <p:txBody>
          <a:bodyPr anchor="b">
            <a:normAutofit/>
          </a:bodyPr>
          <a:lstStyle>
            <a:lvl1pPr>
              <a:defRPr sz="3600" cap="none">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9123977A-52F2-4D3E-9BCA-A8F90D3C92B2}" type="datetime1">
              <a:rPr lang="en-US" smtClean="0"/>
              <a:t>8/31/2017</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714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485621"/>
          </a:xfrm>
        </p:spPr>
        <p:txBody>
          <a:bodyPr/>
          <a:lstStyle/>
          <a:p>
            <a:r>
              <a:rPr lang="en-US" dirty="0"/>
              <a:t>Click to edit Master title style</a:t>
            </a:r>
          </a:p>
        </p:txBody>
      </p:sp>
      <p:sp>
        <p:nvSpPr>
          <p:cNvPr id="3" name="Content Placeholder 2"/>
          <p:cNvSpPr>
            <a:spLocks noGrp="1"/>
          </p:cNvSpPr>
          <p:nvPr>
            <p:ph idx="1"/>
          </p:nvPr>
        </p:nvSpPr>
        <p:spPr>
          <a:xfrm>
            <a:off x="581192" y="1527142"/>
            <a:ext cx="9361705" cy="4331657"/>
          </a:xfrm>
        </p:spPr>
        <p:txBody>
          <a:bodyPr/>
          <a:lstStyle>
            <a:lvl1pPr>
              <a:defRPr sz="2000">
                <a:solidFill>
                  <a:schemeClr val="tx1"/>
                </a:solidFill>
              </a:defRPr>
            </a:lvl1pPr>
            <a:lvl2pPr>
              <a:defRPr sz="1800">
                <a:solidFill>
                  <a:schemeClr val="tx1"/>
                </a:solidFill>
              </a:defRPr>
            </a:lvl2pPr>
            <a:lvl3pPr>
              <a:defRPr sz="1600">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7605951" y="6453842"/>
            <a:ext cx="2844799" cy="365125"/>
          </a:xfrm>
        </p:spPr>
        <p:txBody>
          <a:bodyPr/>
          <a:lstStyle/>
          <a:p>
            <a:fld id="{6216C95B-57FA-4995-A55E-8C4C3EBD868E}" type="datetime1">
              <a:rPr lang="en-US" smtClean="0"/>
              <a:t>8/31/2017</a:t>
            </a:fld>
            <a:endParaRPr lang="en-US" dirty="0"/>
          </a:p>
        </p:txBody>
      </p:sp>
      <p:sp>
        <p:nvSpPr>
          <p:cNvPr id="5" name="Footer Placeholder 4"/>
          <p:cNvSpPr>
            <a:spLocks noGrp="1"/>
          </p:cNvSpPr>
          <p:nvPr>
            <p:ph type="ftr" sz="quarter" idx="11"/>
          </p:nvPr>
        </p:nvSpPr>
        <p:spPr>
          <a:xfrm>
            <a:off x="581192" y="6449520"/>
            <a:ext cx="6917210" cy="365125"/>
          </a:xfrm>
        </p:spPr>
        <p:txBody>
          <a:bodyPr/>
          <a:lstStyle/>
          <a:p>
            <a:endParaRPr lang="en-US" dirty="0"/>
          </a:p>
        </p:txBody>
      </p:sp>
      <p:sp>
        <p:nvSpPr>
          <p:cNvPr id="6" name="Slide Number Placeholder 5"/>
          <p:cNvSpPr>
            <a:spLocks noGrp="1"/>
          </p:cNvSpPr>
          <p:nvPr>
            <p:ph type="sldNum" sz="quarter" idx="12"/>
          </p:nvPr>
        </p:nvSpPr>
        <p:spPr>
          <a:xfrm>
            <a:off x="10558300" y="6465416"/>
            <a:ext cx="1052508" cy="365125"/>
          </a:xfrm>
        </p:spPr>
        <p:txBody>
          <a:bodyPr/>
          <a:lstStyle>
            <a:lvl1pPr>
              <a:defRPr sz="2200" b="1"/>
            </a:lvl1pPr>
          </a:lstStyle>
          <a:p>
            <a:fld id="{D57F1E4F-1CFF-5643-939E-217C01CDF565}"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64BB67D8-CD61-456B-9133-23F03A7CD4BF}" type="datetime1">
              <a:rPr lang="en-US" smtClean="0"/>
              <a:t>8/31/2017</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72262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476973"/>
          </a:xfrm>
        </p:spPr>
        <p:txBody>
          <a:bodyPr/>
          <a:lstStyle/>
          <a:p>
            <a:r>
              <a:rPr lang="en-US" dirty="0"/>
              <a:t>Click to edit Master title style</a:t>
            </a:r>
          </a:p>
        </p:txBody>
      </p:sp>
      <p:sp>
        <p:nvSpPr>
          <p:cNvPr id="3" name="Content Placeholder 2"/>
          <p:cNvSpPr>
            <a:spLocks noGrp="1"/>
          </p:cNvSpPr>
          <p:nvPr>
            <p:ph sz="half" idx="1"/>
          </p:nvPr>
        </p:nvSpPr>
        <p:spPr>
          <a:xfrm>
            <a:off x="581193" y="1452283"/>
            <a:ext cx="5422390" cy="4408767"/>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88417" y="1452283"/>
            <a:ext cx="5422392" cy="4408768"/>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1BF9DB99-8632-49C5-A1DD-709EC90D24F4}" type="datetime1">
              <a:rPr lang="en-US" smtClean="0"/>
              <a:t>8/31/2017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7131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476973"/>
          </a:xfrm>
        </p:spPr>
        <p:txBody>
          <a:bodyPr/>
          <a:lstStyle/>
          <a:p>
            <a:r>
              <a:rPr lang="en-US" dirty="0"/>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9D98E74-F86F-42F5-B3BE-CF417C87C632}" type="datetime1">
              <a:rPr lang="en-US" smtClean="0"/>
              <a:t>8/31/2017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23EA569-1E10-44C9-9B40-02FB421A9F9D}" type="datetime1">
              <a:rPr lang="en-US" smtClean="0"/>
              <a:t>8/31/2017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Rectangle 6"/>
          <p:cNvSpPr>
            <a:spLocks noChangeAspect="1"/>
          </p:cNvSpPr>
          <p:nvPr/>
        </p:nvSpPr>
        <p:spPr>
          <a:xfrm>
            <a:off x="440683" y="606555"/>
            <a:ext cx="11300036" cy="75090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486400"/>
          </a:xfrm>
        </p:spPr>
        <p:txBody>
          <a:bodyPr/>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2C058-A931-4AF6-9C0D-6B54AD6A2A19}" type="datetime1">
              <a:rPr lang="en-US" smtClean="0"/>
              <a:t>8/31/2017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CD587F54-7821-4A8C-94B5-7A15E08D7DD5}" type="datetime1">
              <a:rPr lang="en-US" smtClean="0"/>
              <a:t>8/31/2017</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4C24C91-B3F9-4126-8ED3-978AEADE1BCA}" type="datetime1">
              <a:rPr lang="en-US" smtClean="0"/>
              <a:t>8/31/2017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65049-3222-4E41-8529-D67A163A12A8}" type="datetime1">
              <a:rPr lang="en-US" smtClean="0"/>
              <a:t>8/31/2017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A6ED473D-C086-41E6-B384-C2E71994E64F}" type="datetime1">
              <a:rPr lang="en-US" smtClean="0"/>
              <a:t>8/31/2017</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0EF873F5-758D-4AFE-8C9E-416D7FAD4371}" type="datetime1">
              <a:rPr lang="en-US" smtClean="0"/>
              <a:t>8/31/2017</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lumMod val="20000"/>
              <a:lumOff val="80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lumMod val="20000"/>
              <a:lumOff val="80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lumMod val="20000"/>
              <a:lumOff val="80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lumMod val="20000"/>
              <a:lumOff val="80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lumMod val="20000"/>
              <a:lumOff val="8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8.png"/><Relationship Id="rId7" Type="http://schemas.openxmlformats.org/officeDocument/2006/relationships/image" Target="../media/image8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openxmlformats.org/officeDocument/2006/relationships/image" Target="../media/image70.png"/><Relationship Id="rId3" Type="http://schemas.microsoft.com/office/2007/relationships/hdphoto" Target="../media/hdphoto1.wdp"/><Relationship Id="rId7" Type="http://schemas.openxmlformats.org/officeDocument/2006/relationships/image" Target="../media/image60.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80.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37.png"/><Relationship Id="rId4" Type="http://schemas.openxmlformats.org/officeDocument/2006/relationships/image" Target="../media/image22.png"/><Relationship Id="rId9"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1481" y="1291404"/>
            <a:ext cx="10305039" cy="1475013"/>
          </a:xfrm>
        </p:spPr>
        <p:txBody>
          <a:bodyPr>
            <a:normAutofit fontScale="90000"/>
          </a:bodyPr>
          <a:lstStyle/>
          <a:p>
            <a:pPr algn="ctr"/>
            <a:r>
              <a:rPr lang="en-US" b="1" dirty="0"/>
              <a:t>Cost-Sensitive Deep Neural Networks to Address Class Imbalance Problem</a:t>
            </a:r>
            <a:r>
              <a:rPr lang="en-US" dirty="0"/>
              <a:t> </a:t>
            </a:r>
            <a:br>
              <a:rPr lang="en-US" dirty="0"/>
            </a:br>
            <a:endParaRPr lang="en-US" dirty="0">
              <a:ln w="0"/>
              <a:effectLst>
                <a:outerShdw blurRad="38100" dist="25400" dir="5400000" algn="ctr" rotWithShape="0">
                  <a:srgbClr val="6E747A">
                    <a:alpha val="43000"/>
                  </a:srgbClr>
                </a:outerShdw>
              </a:effectLst>
              <a:latin typeface="Calibri" panose="020F0502020204030204" pitchFamily="34" charset="0"/>
              <a:cs typeface="Calibri" panose="020F0502020204030204" pitchFamily="34" charset="0"/>
            </a:endParaRPr>
          </a:p>
        </p:txBody>
      </p:sp>
      <p:sp>
        <p:nvSpPr>
          <p:cNvPr id="4" name="TextBox 3"/>
          <p:cNvSpPr txBox="1"/>
          <p:nvPr/>
        </p:nvSpPr>
        <p:spPr>
          <a:xfrm>
            <a:off x="581191" y="3176337"/>
            <a:ext cx="10993549" cy="2092881"/>
          </a:xfrm>
          <a:prstGeom prst="rect">
            <a:avLst/>
          </a:prstGeom>
          <a:noFill/>
        </p:spPr>
        <p:txBody>
          <a:bodyPr wrap="square" rtlCol="0">
            <a:spAutoFit/>
          </a:bodyPr>
          <a:lstStyle/>
          <a:p>
            <a:pPr algn="ctr"/>
            <a:r>
              <a:rPr lang="en-US" sz="2200" b="1" dirty="0">
                <a:solidFill>
                  <a:schemeClr val="bg1"/>
                </a:solidFill>
              </a:rPr>
              <a:t>Kruy Seng and Man-Leung Wong</a:t>
            </a:r>
          </a:p>
          <a:p>
            <a:pPr algn="ctr"/>
            <a:endParaRPr lang="en-US" dirty="0">
              <a:solidFill>
                <a:schemeClr val="bg1"/>
              </a:solidFill>
            </a:endParaRPr>
          </a:p>
          <a:p>
            <a:pPr algn="ctr"/>
            <a:endParaRPr lang="en-US" dirty="0">
              <a:solidFill>
                <a:schemeClr val="bg1"/>
              </a:solidFill>
            </a:endParaRPr>
          </a:p>
          <a:p>
            <a:pPr algn="ctr"/>
            <a:r>
              <a:rPr lang="en-US" dirty="0">
                <a:solidFill>
                  <a:schemeClr val="bg1"/>
                </a:solidFill>
              </a:rPr>
              <a:t>Department of Computing and Decision Sciences</a:t>
            </a:r>
          </a:p>
          <a:p>
            <a:pPr algn="ctr"/>
            <a:r>
              <a:rPr lang="en-US" dirty="0">
                <a:solidFill>
                  <a:schemeClr val="bg1"/>
                </a:solidFill>
              </a:rPr>
              <a:t>Lingnan University</a:t>
            </a:r>
          </a:p>
          <a:p>
            <a:pPr algn="ctr"/>
            <a:endParaRPr lang="en-US" dirty="0">
              <a:solidFill>
                <a:schemeClr val="bg1"/>
              </a:solidFill>
            </a:endParaRPr>
          </a:p>
          <a:p>
            <a:pPr algn="ctr"/>
            <a:r>
              <a:rPr lang="en-US" dirty="0">
                <a:solidFill>
                  <a:schemeClr val="bg1"/>
                </a:solidFill>
              </a:rPr>
              <a:t>September 07, 2017</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807757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background</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81192" y="1767949"/>
                <a:ext cx="9361705" cy="4864133"/>
              </a:xfrm>
            </p:spPr>
            <p:txBody>
              <a:bodyPr>
                <a:normAutofit/>
              </a:bodyPr>
              <a:lstStyle/>
              <a:p>
                <a:r>
                  <a:rPr lang="en-US" b="1" dirty="0"/>
                  <a:t>Machine Learning</a:t>
                </a:r>
                <a:r>
                  <a:rPr lang="en-US" dirty="0"/>
                  <a:t> is a field of study that provides computers with ability to learn without being explicitly programmed .</a:t>
                </a:r>
              </a:p>
              <a:p>
                <a:r>
                  <a:rPr lang="en-US" dirty="0"/>
                  <a:t>A machine learning algorithm is an algorithm that is able to learn from </a:t>
                </a:r>
                <a:r>
                  <a:rPr lang="en-US" dirty="0">
                    <a:solidFill>
                      <a:srgbClr val="FF0000"/>
                    </a:solidFill>
                  </a:rPr>
                  <a:t>data</a:t>
                </a:r>
                <a:r>
                  <a:rPr lang="en-US" dirty="0"/>
                  <a:t>.</a:t>
                </a:r>
              </a:p>
              <a:p>
                <a:r>
                  <a:rPr lang="en-US" dirty="0"/>
                  <a:t>Based on data used during learning,</a:t>
                </a:r>
                <a:r>
                  <a:rPr lang="en-US" b="1" dirty="0"/>
                  <a:t> </a:t>
                </a:r>
                <a:r>
                  <a:rPr lang="en-US" dirty="0"/>
                  <a:t>most machine learning algorithms</a:t>
                </a:r>
                <a:r>
                  <a:rPr lang="en-US" b="1" dirty="0"/>
                  <a:t> </a:t>
                </a:r>
                <a:r>
                  <a:rPr lang="en-US" dirty="0"/>
                  <a:t>can be divided into two categories: Supervised Learning and Unsupervised Learning.</a:t>
                </a:r>
              </a:p>
              <a:p>
                <a:pPr lvl="1"/>
                <a:r>
                  <a:rPr lang="en-US" dirty="0"/>
                  <a:t>Supervised Learning: </a:t>
                </a:r>
              </a:p>
              <a:p>
                <a:pPr lvl="2"/>
                <a:r>
                  <a:rPr lang="en-US" dirty="0"/>
                  <a:t>Learning algorithm is presented with example inputs and desired outputs. </a:t>
                </a:r>
                <a14:m>
                  <m:oMath xmlns:m="http://schemas.openxmlformats.org/officeDocument/2006/math">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e>
                    </m:d>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𝑁</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𝑁</m:t>
                        </m:r>
                      </m:sub>
                    </m:sSub>
                    <m:r>
                      <a:rPr lang="en-US" b="0" i="1" smtClean="0">
                        <a:latin typeface="Cambria Math" panose="02040503050406030204" pitchFamily="18" charset="0"/>
                      </a:rPr>
                      <m:t>)</m:t>
                    </m:r>
                  </m:oMath>
                </a14:m>
                <a:endParaRPr lang="en-US" dirty="0"/>
              </a:p>
              <a:p>
                <a:pPr lvl="2"/>
                <a:r>
                  <a:rPr lang="en-US" dirty="0"/>
                  <a:t>Classification, Regression</a:t>
                </a:r>
              </a:p>
              <a:p>
                <a:pPr lvl="1"/>
                <a:r>
                  <a:rPr lang="en-US" dirty="0"/>
                  <a:t>Unsupervised Learning</a:t>
                </a:r>
              </a:p>
              <a:p>
                <a:pPr lvl="2"/>
                <a:r>
                  <a:rPr lang="en-US" dirty="0"/>
                  <a:t>Training data does not include desired outputs.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𝑁</m:t>
                        </m:r>
                      </m:sub>
                    </m:sSub>
                  </m:oMath>
                </a14:m>
                <a:r>
                  <a:rPr lang="en-US" dirty="0"/>
                  <a:t>)</a:t>
                </a:r>
              </a:p>
              <a:p>
                <a:pPr lvl="2"/>
                <a:r>
                  <a:rPr lang="en-US" dirty="0"/>
                  <a:t>Clustering, dimensionality reduction, feature extraction</a:t>
                </a:r>
              </a:p>
              <a:p>
                <a:endParaRPr lang="en-US" b="1" dirty="0"/>
              </a:p>
              <a:p>
                <a:endParaRPr lang="en-US"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81192" y="1767949"/>
                <a:ext cx="9361705" cy="4864133"/>
              </a:xfrm>
              <a:blipFill>
                <a:blip r:embed="rId3"/>
                <a:stretch>
                  <a:fillRect l="-326" t="-5263" r="-846"/>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1583230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485621"/>
          </a:xfrm>
        </p:spPr>
        <p:txBody>
          <a:bodyPr>
            <a:normAutofit fontScale="90000"/>
          </a:bodyPr>
          <a:lstStyle/>
          <a:p>
            <a:r>
              <a:rPr lang="en-US" dirty="0"/>
              <a:t>background</a:t>
            </a:r>
          </a:p>
        </p:txBody>
      </p:sp>
      <p:sp>
        <p:nvSpPr>
          <p:cNvPr id="3" name="Content Placeholder 2"/>
          <p:cNvSpPr>
            <a:spLocks noGrp="1"/>
          </p:cNvSpPr>
          <p:nvPr>
            <p:ph idx="1"/>
          </p:nvPr>
        </p:nvSpPr>
        <p:spPr>
          <a:xfrm>
            <a:off x="581191" y="1527142"/>
            <a:ext cx="10193645" cy="4331657"/>
          </a:xfrm>
        </p:spPr>
        <p:txBody>
          <a:bodyPr/>
          <a:lstStyle/>
          <a:p>
            <a:r>
              <a:rPr lang="en-US" b="1" dirty="0"/>
              <a:t>Classification </a:t>
            </a:r>
            <a:r>
              <a:rPr lang="en-US" dirty="0"/>
              <a:t>is a task of classifying examples into a given set of categories. ( Supervised learning)</a:t>
            </a:r>
          </a:p>
          <a:p>
            <a:r>
              <a:rPr lang="en-US" dirty="0"/>
              <a:t>Applications : direct marketing (buyer or non-buyer), fraud detection (Fraud or non-fraud), spam filtering (spam or non-spam), object recognition, speech recognition…</a:t>
            </a:r>
          </a:p>
          <a:p>
            <a:r>
              <a:rPr lang="en-US" dirty="0"/>
              <a:t>Algorithms for classification task are Decision Tree, Naïve Bayes, Neural Networks, Support Vector Machines, Logistic Regression, Bayesian Networks… </a:t>
            </a:r>
          </a:p>
          <a:p>
            <a:pPr marL="0" indent="0">
              <a:buNone/>
            </a:pPr>
            <a:r>
              <a:rPr lang="en-US" dirty="0"/>
              <a:t> </a:t>
            </a:r>
          </a:p>
          <a:p>
            <a:endParaRPr lang="en-US" dirty="0"/>
          </a:p>
        </p:txBody>
      </p:sp>
      <p:sp>
        <p:nvSpPr>
          <p:cNvPr id="4" name="Footer Placeholder 3"/>
          <p:cNvSpPr>
            <a:spLocks noGrp="1"/>
          </p:cNvSpPr>
          <p:nvPr>
            <p:ph type="ftr" sz="quarter" idx="11"/>
          </p:nvPr>
        </p:nvSpPr>
        <p:spPr>
          <a:xfrm>
            <a:off x="581192" y="6449520"/>
            <a:ext cx="6917210" cy="365125"/>
          </a:xfrm>
        </p:spPr>
        <p:txBody>
          <a:bodyPr/>
          <a:lstStyle/>
          <a:p>
            <a:endParaRPr lang="en-US" dirty="0"/>
          </a:p>
        </p:txBody>
      </p:sp>
      <p:sp>
        <p:nvSpPr>
          <p:cNvPr id="5" name="Slide Number Placeholder 4"/>
          <p:cNvSpPr>
            <a:spLocks noGrp="1"/>
          </p:cNvSpPr>
          <p:nvPr>
            <p:ph type="sldNum" sz="quarter" idx="12"/>
          </p:nvPr>
        </p:nvSpPr>
        <p:spPr>
          <a:xfrm>
            <a:off x="10558300" y="6465416"/>
            <a:ext cx="1052508" cy="365125"/>
          </a:xfrm>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377971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Problem definition</a:t>
            </a:r>
          </a:p>
        </p:txBody>
      </p:sp>
      <p:sp>
        <p:nvSpPr>
          <p:cNvPr id="3" name="Content Placeholder 2"/>
          <p:cNvSpPr>
            <a:spLocks noGrp="1"/>
          </p:cNvSpPr>
          <p:nvPr>
            <p:ph idx="1"/>
          </p:nvPr>
        </p:nvSpPr>
        <p:spPr>
          <a:xfrm>
            <a:off x="581192" y="1527143"/>
            <a:ext cx="10446692" cy="3689750"/>
          </a:xfrm>
        </p:spPr>
        <p:txBody>
          <a:bodyPr>
            <a:normAutofit/>
          </a:bodyPr>
          <a:lstStyle/>
          <a:p>
            <a:r>
              <a:rPr lang="en-US" dirty="0"/>
              <a:t>What is </a:t>
            </a:r>
            <a:r>
              <a:rPr lang="en-US" b="1" dirty="0"/>
              <a:t>class imbalanced problem</a:t>
            </a:r>
            <a:r>
              <a:rPr lang="en-US" dirty="0"/>
              <a:t> ?</a:t>
            </a:r>
          </a:p>
          <a:p>
            <a:r>
              <a:rPr lang="en-US" dirty="0"/>
              <a:t>It is the problem when the number of examples belonged to a class is significantly greater than those of the others.</a:t>
            </a:r>
          </a:p>
          <a:p>
            <a:r>
              <a:rPr lang="en-US" dirty="0"/>
              <a:t>For example:</a:t>
            </a:r>
          </a:p>
          <a:p>
            <a:pPr lvl="1"/>
            <a:r>
              <a:rPr lang="en-US" dirty="0"/>
              <a:t>In financial fraud data set, majority of transactions belong to non-fraud class and vice versa. </a:t>
            </a:r>
          </a:p>
          <a:p>
            <a:pPr lvl="1"/>
            <a:r>
              <a:rPr lang="en-US" dirty="0"/>
              <a:t>In cancer data, the number of patients who have cancer is much smaller than that who don’t. </a:t>
            </a:r>
          </a:p>
          <a:p>
            <a:pPr lvl="1"/>
            <a:endParaRPr lang="en-US" dirty="0"/>
          </a:p>
          <a:p>
            <a:pPr lvl="1"/>
            <a:endParaRPr lang="en-US" dirty="0"/>
          </a:p>
          <a:p>
            <a:pPr lvl="1"/>
            <a:endParaRPr lang="en-US" dirty="0"/>
          </a:p>
          <a:p>
            <a:pPr marL="324000" lvl="1" indent="0">
              <a:buNone/>
            </a:pPr>
            <a:endParaRPr lang="en-US" dirty="0"/>
          </a:p>
        </p:txBody>
      </p:sp>
      <p:grpSp>
        <p:nvGrpSpPr>
          <p:cNvPr id="14" name="Group 13"/>
          <p:cNvGrpSpPr/>
          <p:nvPr/>
        </p:nvGrpSpPr>
        <p:grpSpPr>
          <a:xfrm>
            <a:off x="39614" y="4079400"/>
            <a:ext cx="5880415" cy="2561688"/>
            <a:chOff x="2757279" y="4087257"/>
            <a:chExt cx="5880415" cy="2561688"/>
          </a:xfrm>
        </p:grpSpPr>
        <p:sp>
          <p:nvSpPr>
            <p:cNvPr id="4" name="Rectangle 3"/>
            <p:cNvSpPr/>
            <p:nvPr/>
          </p:nvSpPr>
          <p:spPr>
            <a:xfrm>
              <a:off x="4946576" y="4087258"/>
              <a:ext cx="771181" cy="2038120"/>
            </a:xfrm>
            <a:prstGeom prst="rect">
              <a:avLst/>
            </a:prstGeom>
            <a:solidFill>
              <a:schemeClr val="accent3">
                <a:lumMod val="75000"/>
              </a:schemeClr>
            </a:solid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5" name="Rectangle 4"/>
            <p:cNvSpPr/>
            <p:nvPr/>
          </p:nvSpPr>
          <p:spPr>
            <a:xfrm>
              <a:off x="6081314" y="5816906"/>
              <a:ext cx="782197" cy="308472"/>
            </a:xfrm>
            <a:prstGeom prst="rect">
              <a:avLst/>
            </a:prstGeom>
            <a:solidFill>
              <a:srgbClr val="FF0000"/>
            </a:solid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6" name="TextBox 5"/>
            <p:cNvSpPr txBox="1"/>
            <p:nvPr/>
          </p:nvSpPr>
          <p:spPr>
            <a:xfrm>
              <a:off x="2757279" y="6279613"/>
              <a:ext cx="5880415" cy="369332"/>
            </a:xfrm>
            <a:prstGeom prst="rect">
              <a:avLst/>
            </a:prstGeom>
            <a:noFill/>
          </p:spPr>
          <p:txBody>
            <a:bodyPr wrap="square" rtlCol="0">
              <a:spAutoFit/>
            </a:bodyPr>
            <a:lstStyle/>
            <a:p>
              <a:r>
                <a:rPr lang="en-US" dirty="0"/>
                <a:t>              Majority (Negative)  class       Minority (Positive) class</a:t>
              </a:r>
            </a:p>
          </p:txBody>
        </p:sp>
        <p:cxnSp>
          <p:nvCxnSpPr>
            <p:cNvPr id="11" name="Straight Connector 10"/>
            <p:cNvCxnSpPr/>
            <p:nvPr/>
          </p:nvCxnSpPr>
          <p:spPr>
            <a:xfrm>
              <a:off x="4373696" y="6125378"/>
              <a:ext cx="33711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4373696" y="4087257"/>
              <a:ext cx="0" cy="2038121"/>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026" name="Picture 2" descr="http://www.svds.com/wp-content/uploads/2016/08/mess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6411653" y="3730801"/>
            <a:ext cx="4323175" cy="2972183"/>
          </a:xfrm>
          <a:prstGeom prst="rect">
            <a:avLst/>
          </a:prstGeom>
          <a:noFill/>
          <a:extLst>
            <a:ext uri="{909E8E84-426E-40DD-AFC4-6F175D3DCCD1}">
              <a14:hiddenFill xmlns:a14="http://schemas.microsoft.com/office/drawing/2010/main">
                <a:solidFill>
                  <a:srgbClr val="FFFFFF"/>
                </a:solidFill>
              </a14:hiddenFill>
            </a:ext>
          </a:extLst>
        </p:spPr>
      </p:pic>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827092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Problem definition</a:t>
            </a:r>
          </a:p>
        </p:txBody>
      </p:sp>
      <p:sp>
        <p:nvSpPr>
          <p:cNvPr id="3" name="Content Placeholder 2"/>
          <p:cNvSpPr>
            <a:spLocks noGrp="1"/>
          </p:cNvSpPr>
          <p:nvPr>
            <p:ph idx="1"/>
          </p:nvPr>
        </p:nvSpPr>
        <p:spPr>
          <a:xfrm>
            <a:off x="581192" y="1527142"/>
            <a:ext cx="9697545" cy="4818574"/>
          </a:xfrm>
        </p:spPr>
        <p:txBody>
          <a:bodyPr/>
          <a:lstStyle/>
          <a:p>
            <a:r>
              <a:rPr lang="en-US" dirty="0"/>
              <a:t>The ratio of </a:t>
            </a:r>
            <a:r>
              <a:rPr lang="en-US" b="1" dirty="0"/>
              <a:t>minority</a:t>
            </a:r>
            <a:r>
              <a:rPr lang="en-US" dirty="0"/>
              <a:t> to </a:t>
            </a:r>
            <a:r>
              <a:rPr lang="en-US" b="1" dirty="0"/>
              <a:t>majority</a:t>
            </a:r>
            <a:r>
              <a:rPr lang="en-US" dirty="0"/>
              <a:t> classes can be </a:t>
            </a:r>
            <a:r>
              <a:rPr lang="en-US" dirty="0">
                <a:solidFill>
                  <a:srgbClr val="FF0000"/>
                </a:solidFill>
              </a:rPr>
              <a:t>1:100</a:t>
            </a:r>
            <a:r>
              <a:rPr lang="en-US" dirty="0"/>
              <a:t>, </a:t>
            </a:r>
            <a:r>
              <a:rPr lang="en-US" dirty="0">
                <a:solidFill>
                  <a:srgbClr val="FF0000"/>
                </a:solidFill>
              </a:rPr>
              <a:t>1:1000</a:t>
            </a:r>
            <a:r>
              <a:rPr lang="en-US" dirty="0"/>
              <a:t>, or </a:t>
            </a:r>
            <a:r>
              <a:rPr lang="en-US" dirty="0">
                <a:solidFill>
                  <a:srgbClr val="FF0000"/>
                </a:solidFill>
              </a:rPr>
              <a:t>1:10000 </a:t>
            </a:r>
            <a:r>
              <a:rPr lang="en-US" dirty="0"/>
              <a:t>or even more</a:t>
            </a:r>
          </a:p>
          <a:p>
            <a:r>
              <a:rPr lang="en-US" dirty="0"/>
              <a:t>There are many other domains that have imbalanced data sets:</a:t>
            </a:r>
          </a:p>
          <a:p>
            <a:pPr lvl="1"/>
            <a:r>
              <a:rPr lang="en-US" dirty="0"/>
              <a:t>Customer churn</a:t>
            </a:r>
          </a:p>
          <a:p>
            <a:pPr lvl="1"/>
            <a:r>
              <a:rPr lang="en-US" dirty="0"/>
              <a:t>Credit approval</a:t>
            </a:r>
          </a:p>
          <a:p>
            <a:pPr lvl="1"/>
            <a:r>
              <a:rPr lang="en-US" dirty="0"/>
              <a:t>Network intrusion detection</a:t>
            </a:r>
          </a:p>
          <a:p>
            <a:pPr lvl="1"/>
            <a:r>
              <a:rPr lang="en-US" dirty="0"/>
              <a:t>Protein detection</a:t>
            </a:r>
          </a:p>
          <a:p>
            <a:pPr lvl="1"/>
            <a:r>
              <a:rPr lang="en-US" dirty="0"/>
              <a:t>Oil spill detection etc.</a:t>
            </a:r>
          </a:p>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3855043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817" y="711781"/>
            <a:ext cx="11029616" cy="485621"/>
          </a:xfrm>
        </p:spPr>
        <p:txBody>
          <a:bodyPr>
            <a:normAutofit fontScale="90000"/>
          </a:bodyPr>
          <a:lstStyle/>
          <a:p>
            <a:r>
              <a:rPr lang="en-US" dirty="0"/>
              <a:t>Problem definition</a:t>
            </a:r>
          </a:p>
        </p:txBody>
      </p:sp>
      <p:sp>
        <p:nvSpPr>
          <p:cNvPr id="3" name="Content Placeholder 2"/>
          <p:cNvSpPr>
            <a:spLocks noGrp="1"/>
          </p:cNvSpPr>
          <p:nvPr>
            <p:ph idx="1"/>
          </p:nvPr>
        </p:nvSpPr>
        <p:spPr>
          <a:xfrm>
            <a:off x="581192" y="1527143"/>
            <a:ext cx="9361705" cy="1041396"/>
          </a:xfrm>
        </p:spPr>
        <p:txBody>
          <a:bodyPr/>
          <a:lstStyle/>
          <a:p>
            <a:endParaRPr lang="en-US" dirty="0"/>
          </a:p>
          <a:p>
            <a:endParaRPr lang="en-US" dirty="0"/>
          </a:p>
        </p:txBody>
      </p:sp>
      <p:sp>
        <p:nvSpPr>
          <p:cNvPr id="4" name="Rectangle: Rounded Corners 3"/>
          <p:cNvSpPr/>
          <p:nvPr/>
        </p:nvSpPr>
        <p:spPr>
          <a:xfrm>
            <a:off x="581192" y="2410539"/>
            <a:ext cx="5184737" cy="3162302"/>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Arial" panose="020B0604020202020204" pitchFamily="34" charset="0"/>
              <a:buChar char="•"/>
            </a:pPr>
            <a:r>
              <a:rPr lang="en-US" dirty="0"/>
              <a:t>Standard algorithms have poor performance on imbalanced data.</a:t>
            </a:r>
          </a:p>
          <a:p>
            <a:pPr marL="285750" indent="-285750">
              <a:lnSpc>
                <a:spcPct val="150000"/>
              </a:lnSpc>
              <a:buFont typeface="Arial" panose="020B0604020202020204" pitchFamily="34" charset="0"/>
              <a:buChar char="•"/>
            </a:pPr>
            <a:r>
              <a:rPr lang="en-US" dirty="0"/>
              <a:t>Minimize global error rate without taking data distribution into consideration.</a:t>
            </a:r>
          </a:p>
          <a:p>
            <a:pPr marL="285750" indent="-285750">
              <a:lnSpc>
                <a:spcPct val="150000"/>
              </a:lnSpc>
              <a:buFont typeface="Arial" panose="020B0604020202020204" pitchFamily="34" charset="0"/>
              <a:buChar char="•"/>
            </a:pPr>
            <a:r>
              <a:rPr lang="en-US" dirty="0"/>
              <a:t>Cause performance bias.</a:t>
            </a:r>
          </a:p>
          <a:p>
            <a:pPr marL="285750" indent="-285750">
              <a:lnSpc>
                <a:spcPct val="150000"/>
              </a:lnSpc>
              <a:buFont typeface="Arial" panose="020B0604020202020204" pitchFamily="34" charset="0"/>
              <a:buChar char="•"/>
            </a:pPr>
            <a:r>
              <a:rPr lang="en-US" dirty="0"/>
              <a:t>Poor accuracy on minority class and high accuracy on majority class.</a:t>
            </a:r>
          </a:p>
          <a:p>
            <a:pPr algn="ctr"/>
            <a:endParaRPr lang="en-US" dirty="0"/>
          </a:p>
        </p:txBody>
      </p:sp>
      <p:sp>
        <p:nvSpPr>
          <p:cNvPr id="5" name="Rectangle: Rounded Corners 4"/>
          <p:cNvSpPr/>
          <p:nvPr/>
        </p:nvSpPr>
        <p:spPr>
          <a:xfrm>
            <a:off x="6148382" y="2410539"/>
            <a:ext cx="5309160" cy="3162302"/>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ct val="150000"/>
              </a:lnSpc>
              <a:buFont typeface="Arial" panose="020B0604020202020204" pitchFamily="34" charset="0"/>
              <a:buChar char="•"/>
            </a:pPr>
            <a:r>
              <a:rPr lang="en-US" dirty="0"/>
              <a:t>Correctly classifying minority class examples are more important than those of majority class.</a:t>
            </a:r>
          </a:p>
          <a:p>
            <a:pPr marL="285750" indent="-285750">
              <a:lnSpc>
                <a:spcPct val="150000"/>
              </a:lnSpc>
              <a:buFont typeface="Arial" panose="020B0604020202020204" pitchFamily="34" charset="0"/>
              <a:buChar char="•"/>
            </a:pPr>
            <a:r>
              <a:rPr lang="en-US" dirty="0"/>
              <a:t>Cost of misclassifications are different.</a:t>
            </a:r>
          </a:p>
          <a:p>
            <a:pPr marL="285750" indent="-285750">
              <a:lnSpc>
                <a:spcPct val="150000"/>
              </a:lnSpc>
              <a:buFont typeface="Arial" panose="020B0604020202020204" pitchFamily="34" charset="0"/>
              <a:buChar char="•"/>
            </a:pPr>
            <a:r>
              <a:rPr lang="en-US" dirty="0"/>
              <a:t>E.g. Misclassifying fraud cost &gt; misclassifying non-fraud</a:t>
            </a:r>
          </a:p>
          <a:p>
            <a:pPr marL="285750" indent="-285750">
              <a:lnSpc>
                <a:spcPct val="150000"/>
              </a:lnSpc>
              <a:buFont typeface="Arial" panose="020B0604020202020204" pitchFamily="34" charset="0"/>
              <a:buChar char="•"/>
            </a:pPr>
            <a:r>
              <a:rPr lang="en-US" dirty="0"/>
              <a:t>Misclassifying buyer cost &gt; misclassifying non-buyer</a:t>
            </a:r>
          </a:p>
          <a:p>
            <a:pPr marL="285750" indent="-285750">
              <a:lnSpc>
                <a:spcPct val="150000"/>
              </a:lnSpc>
              <a:buFont typeface="Arial" panose="020B0604020202020204" pitchFamily="34" charset="0"/>
              <a:buChar char="•"/>
            </a:pPr>
            <a:endParaRPr lang="en-US" dirty="0"/>
          </a:p>
          <a:p>
            <a:pPr marL="285750" indent="-285750">
              <a:lnSpc>
                <a:spcPct val="150000"/>
              </a:lnSpc>
              <a:buFont typeface="Arial" panose="020B0604020202020204" pitchFamily="34" charset="0"/>
              <a:buChar char="•"/>
            </a:pPr>
            <a:endParaRPr lang="en-US" dirty="0"/>
          </a:p>
        </p:txBody>
      </p:sp>
      <p:sp>
        <p:nvSpPr>
          <p:cNvPr id="6" name="Rectangle 5"/>
          <p:cNvSpPr/>
          <p:nvPr/>
        </p:nvSpPr>
        <p:spPr>
          <a:xfrm>
            <a:off x="593549" y="1596200"/>
            <a:ext cx="10876350" cy="544028"/>
          </a:xfrm>
          <a:prstGeom prst="rect">
            <a:avLst/>
          </a:prstGeom>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u="sng" dirty="0"/>
              <a:t>Why is it a problem?</a:t>
            </a:r>
          </a:p>
        </p:txBody>
      </p:sp>
      <p:sp>
        <p:nvSpPr>
          <p:cNvPr id="8" name="Rectangle 7"/>
          <p:cNvSpPr/>
          <p:nvPr/>
        </p:nvSpPr>
        <p:spPr>
          <a:xfrm>
            <a:off x="581192" y="5620966"/>
            <a:ext cx="10876350" cy="719044"/>
          </a:xfrm>
          <a:prstGeom prst="rect">
            <a:avLst/>
          </a:prstGeom>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2000" dirty="0">
                <a:solidFill>
                  <a:schemeClr val="bg1"/>
                </a:solidFill>
              </a:rPr>
              <a:t>Therefore, rather than general algorithms, we need a more sophisticated approaches to handle class imbalanced problem.</a:t>
            </a:r>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392094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Literature reviews:</a:t>
            </a:r>
          </a:p>
        </p:txBody>
      </p:sp>
      <p:sp>
        <p:nvSpPr>
          <p:cNvPr id="8" name="Content Placeholder 7"/>
          <p:cNvSpPr>
            <a:spLocks noGrp="1"/>
          </p:cNvSpPr>
          <p:nvPr>
            <p:ph idx="1"/>
          </p:nvPr>
        </p:nvSpPr>
        <p:spPr>
          <a:xfrm>
            <a:off x="581192" y="3423763"/>
            <a:ext cx="10226355" cy="1915887"/>
          </a:xfrm>
        </p:spPr>
        <p:txBody>
          <a:bodyPr anchor="ctr">
            <a:noAutofit/>
          </a:bodyPr>
          <a:lstStyle/>
          <a:p>
            <a:r>
              <a:rPr lang="en-US" dirty="0"/>
              <a:t>The solution addressing data imbalanced problem could be classified into three groups: </a:t>
            </a:r>
          </a:p>
          <a:p>
            <a:pPr lvl="1"/>
            <a:r>
              <a:rPr lang="en-US" dirty="0"/>
              <a:t>Data level</a:t>
            </a:r>
          </a:p>
          <a:p>
            <a:pPr lvl="1"/>
            <a:r>
              <a:rPr lang="en-US" dirty="0"/>
              <a:t>Algorithmic level</a:t>
            </a:r>
          </a:p>
          <a:p>
            <a:pPr lvl="1"/>
            <a:r>
              <a:rPr lang="en-US" dirty="0"/>
              <a:t>Cost-sensitive learning approaches.</a:t>
            </a:r>
          </a:p>
          <a:p>
            <a:pPr marL="0" indent="0">
              <a:buNone/>
            </a:pPr>
            <a:endParaRPr lang="en-US" dirty="0"/>
          </a:p>
          <a:p>
            <a:pPr marL="0" indent="0">
              <a:buNone/>
            </a:pPr>
            <a:br>
              <a:rPr lang="en-US" dirty="0"/>
            </a:br>
            <a:br>
              <a:rPr lang="en-US" dirty="0"/>
            </a:br>
            <a:endParaRPr lang="en-US" dirty="0"/>
          </a:p>
        </p:txBody>
      </p:sp>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4043236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Literature reviews: Data Level</a:t>
            </a:r>
          </a:p>
        </p:txBody>
      </p:sp>
      <p:sp>
        <p:nvSpPr>
          <p:cNvPr id="8" name="Content Placeholder 7"/>
          <p:cNvSpPr>
            <a:spLocks noGrp="1"/>
          </p:cNvSpPr>
          <p:nvPr>
            <p:ph idx="1"/>
          </p:nvPr>
        </p:nvSpPr>
        <p:spPr>
          <a:xfrm>
            <a:off x="581192" y="1665581"/>
            <a:ext cx="10226355" cy="2442010"/>
          </a:xfrm>
        </p:spPr>
        <p:txBody>
          <a:bodyPr anchor="t">
            <a:noAutofit/>
          </a:bodyPr>
          <a:lstStyle/>
          <a:p>
            <a:r>
              <a:rPr lang="en-US" dirty="0"/>
              <a:t>Data level: modify class distribution in data. The approaches include under-sampling (Kubat and Matwin, 1997; Japkowicz, 2000) and over-sampling (Chawla et al., 2002).</a:t>
            </a:r>
          </a:p>
          <a:p>
            <a:r>
              <a:rPr lang="en-US" dirty="0"/>
              <a:t>Synthetic Minority Over-sampling TEchnique (Chawla et al., 2002) is the state-of-the-art method. SMOTE generates synthetic examples based on feature spaces. It generates K-nearest neighbors and randomly choose one of the neighbors to create new synthetic examples. </a:t>
            </a:r>
            <a:br>
              <a:rPr lang="en-US" dirty="0"/>
            </a:br>
            <a:br>
              <a:rPr lang="en-US" dirty="0"/>
            </a:br>
            <a:endParaRPr lang="en-US" dirty="0"/>
          </a:p>
        </p:txBody>
      </p:sp>
      <p:grpSp>
        <p:nvGrpSpPr>
          <p:cNvPr id="39" name="Group 38"/>
          <p:cNvGrpSpPr/>
          <p:nvPr/>
        </p:nvGrpSpPr>
        <p:grpSpPr>
          <a:xfrm>
            <a:off x="6752292" y="3541925"/>
            <a:ext cx="4624382" cy="2529021"/>
            <a:chOff x="1935951" y="2861196"/>
            <a:chExt cx="6312980" cy="3589830"/>
          </a:xfrm>
        </p:grpSpPr>
        <p:grpSp>
          <p:nvGrpSpPr>
            <p:cNvPr id="9" name="Group 8"/>
            <p:cNvGrpSpPr/>
            <p:nvPr/>
          </p:nvGrpSpPr>
          <p:grpSpPr>
            <a:xfrm>
              <a:off x="1935951" y="3927491"/>
              <a:ext cx="3117773" cy="1663546"/>
              <a:chOff x="3624549" y="4087257"/>
              <a:chExt cx="4638101" cy="2618021"/>
            </a:xfrm>
          </p:grpSpPr>
          <p:sp>
            <p:nvSpPr>
              <p:cNvPr id="10" name="Rectangle 9"/>
              <p:cNvSpPr/>
              <p:nvPr/>
            </p:nvSpPr>
            <p:spPr>
              <a:xfrm>
                <a:off x="4946576" y="4087258"/>
                <a:ext cx="771181" cy="2038120"/>
              </a:xfrm>
              <a:prstGeom prst="rect">
                <a:avLst/>
              </a:prstGeom>
              <a:solidFill>
                <a:schemeClr val="accent3">
                  <a:lumMod val="75000"/>
                </a:schemeClr>
              </a:solid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1" name="Rectangle 10"/>
              <p:cNvSpPr/>
              <p:nvPr/>
            </p:nvSpPr>
            <p:spPr>
              <a:xfrm>
                <a:off x="6081314" y="5265482"/>
                <a:ext cx="782197" cy="859896"/>
              </a:xfrm>
              <a:prstGeom prst="rect">
                <a:avLst/>
              </a:prstGeom>
              <a:solidFill>
                <a:srgbClr val="FF0000"/>
              </a:solid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2" name="TextBox 11"/>
              <p:cNvSpPr txBox="1"/>
              <p:nvPr/>
            </p:nvSpPr>
            <p:spPr>
              <a:xfrm>
                <a:off x="3624549" y="6279613"/>
                <a:ext cx="4638101" cy="425665"/>
              </a:xfrm>
              <a:prstGeom prst="rect">
                <a:avLst/>
              </a:prstGeom>
              <a:noFill/>
            </p:spPr>
            <p:txBody>
              <a:bodyPr wrap="square" rtlCol="0">
                <a:spAutoFit/>
              </a:bodyPr>
              <a:lstStyle/>
              <a:p>
                <a:pPr algn="ctr"/>
                <a:r>
                  <a:rPr lang="en-US" sz="1500" dirty="0"/>
                  <a:t>Original data</a:t>
                </a:r>
              </a:p>
            </p:txBody>
          </p:sp>
          <p:cxnSp>
            <p:nvCxnSpPr>
              <p:cNvPr id="13" name="Straight Connector 12"/>
              <p:cNvCxnSpPr/>
              <p:nvPr/>
            </p:nvCxnSpPr>
            <p:spPr>
              <a:xfrm>
                <a:off x="4373696" y="6125378"/>
                <a:ext cx="33711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4373696" y="4087257"/>
                <a:ext cx="0" cy="203812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5131158" y="2861196"/>
              <a:ext cx="3117773" cy="1716235"/>
              <a:chOff x="3624549" y="4087257"/>
              <a:chExt cx="4638101" cy="2700941"/>
            </a:xfrm>
          </p:grpSpPr>
          <p:sp>
            <p:nvSpPr>
              <p:cNvPr id="22" name="Rectangle 21"/>
              <p:cNvSpPr/>
              <p:nvPr/>
            </p:nvSpPr>
            <p:spPr>
              <a:xfrm>
                <a:off x="4946575" y="5115213"/>
                <a:ext cx="771181" cy="1010166"/>
              </a:xfrm>
              <a:prstGeom prst="rect">
                <a:avLst/>
              </a:prstGeom>
              <a:solidFill>
                <a:schemeClr val="accent3">
                  <a:lumMod val="75000"/>
                </a:schemeClr>
              </a:solid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23" name="Rectangle 22"/>
              <p:cNvSpPr/>
              <p:nvPr/>
            </p:nvSpPr>
            <p:spPr>
              <a:xfrm>
                <a:off x="6081314" y="5265482"/>
                <a:ext cx="782197" cy="859896"/>
              </a:xfrm>
              <a:prstGeom prst="rect">
                <a:avLst/>
              </a:prstGeom>
              <a:solidFill>
                <a:srgbClr val="FF0000"/>
              </a:solid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24" name="TextBox 23"/>
              <p:cNvSpPr txBox="1"/>
              <p:nvPr/>
            </p:nvSpPr>
            <p:spPr>
              <a:xfrm>
                <a:off x="3624549" y="6279614"/>
                <a:ext cx="4638101" cy="508584"/>
              </a:xfrm>
              <a:prstGeom prst="rect">
                <a:avLst/>
              </a:prstGeom>
              <a:noFill/>
            </p:spPr>
            <p:txBody>
              <a:bodyPr wrap="square" rtlCol="0">
                <a:spAutoFit/>
              </a:bodyPr>
              <a:lstStyle/>
              <a:p>
                <a:pPr algn="ctr"/>
                <a:r>
                  <a:rPr lang="en-US" sz="1500" dirty="0"/>
                  <a:t>After under-sampling</a:t>
                </a:r>
              </a:p>
            </p:txBody>
          </p:sp>
          <p:cxnSp>
            <p:nvCxnSpPr>
              <p:cNvPr id="25" name="Straight Connector 24"/>
              <p:cNvCxnSpPr/>
              <p:nvPr/>
            </p:nvCxnSpPr>
            <p:spPr>
              <a:xfrm>
                <a:off x="4373696" y="6125378"/>
                <a:ext cx="33711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4373696" y="4087257"/>
                <a:ext cx="0" cy="2038121"/>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5088012" y="4734792"/>
              <a:ext cx="3117773" cy="1716234"/>
              <a:chOff x="3624549" y="4087257"/>
              <a:chExt cx="4638101" cy="2700939"/>
            </a:xfrm>
          </p:grpSpPr>
          <p:sp>
            <p:nvSpPr>
              <p:cNvPr id="28" name="Rectangle 27"/>
              <p:cNvSpPr/>
              <p:nvPr/>
            </p:nvSpPr>
            <p:spPr>
              <a:xfrm>
                <a:off x="4946576" y="4087258"/>
                <a:ext cx="771181" cy="2038120"/>
              </a:xfrm>
              <a:prstGeom prst="rect">
                <a:avLst/>
              </a:prstGeom>
              <a:solidFill>
                <a:schemeClr val="accent3">
                  <a:lumMod val="75000"/>
                </a:schemeClr>
              </a:solid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29" name="Rectangle 28"/>
              <p:cNvSpPr/>
              <p:nvPr/>
            </p:nvSpPr>
            <p:spPr>
              <a:xfrm>
                <a:off x="6081313" y="4186953"/>
                <a:ext cx="782197" cy="1938424"/>
              </a:xfrm>
              <a:prstGeom prst="rect">
                <a:avLst/>
              </a:prstGeom>
              <a:solidFill>
                <a:srgbClr val="FF0000"/>
              </a:solid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30" name="TextBox 29"/>
              <p:cNvSpPr txBox="1"/>
              <p:nvPr/>
            </p:nvSpPr>
            <p:spPr>
              <a:xfrm>
                <a:off x="3624549" y="6279612"/>
                <a:ext cx="4638101" cy="508584"/>
              </a:xfrm>
              <a:prstGeom prst="rect">
                <a:avLst/>
              </a:prstGeom>
              <a:noFill/>
            </p:spPr>
            <p:txBody>
              <a:bodyPr wrap="square" rtlCol="0">
                <a:spAutoFit/>
              </a:bodyPr>
              <a:lstStyle/>
              <a:p>
                <a:pPr algn="ctr"/>
                <a:r>
                  <a:rPr lang="en-US" sz="1500" dirty="0"/>
                  <a:t>After over-sampling</a:t>
                </a:r>
              </a:p>
            </p:txBody>
          </p:sp>
          <p:cxnSp>
            <p:nvCxnSpPr>
              <p:cNvPr id="31" name="Straight Connector 30"/>
              <p:cNvCxnSpPr/>
              <p:nvPr/>
            </p:nvCxnSpPr>
            <p:spPr>
              <a:xfrm>
                <a:off x="4373696" y="6125378"/>
                <a:ext cx="33711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4373696" y="4087257"/>
                <a:ext cx="0" cy="203812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34" name="Straight Arrow Connector 33"/>
            <p:cNvCxnSpPr>
              <a:cxnSpLocks/>
            </p:cNvCxnSpPr>
            <p:nvPr/>
          </p:nvCxnSpPr>
          <p:spPr>
            <a:xfrm flipV="1">
              <a:off x="4881219" y="3609866"/>
              <a:ext cx="753521" cy="7120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p:cNvCxnSpPr>
              <a:cxnSpLocks/>
            </p:cNvCxnSpPr>
            <p:nvPr/>
          </p:nvCxnSpPr>
          <p:spPr>
            <a:xfrm>
              <a:off x="4826239" y="4947113"/>
              <a:ext cx="765356" cy="4352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3" name="Content Placeholder 7"/>
          <p:cNvSpPr txBox="1">
            <a:spLocks/>
          </p:cNvSpPr>
          <p:nvPr/>
        </p:nvSpPr>
        <p:spPr>
          <a:xfrm>
            <a:off x="613175" y="3588611"/>
            <a:ext cx="6417697" cy="2635767"/>
          </a:xfrm>
          <a:prstGeom prst="rect">
            <a:avLst/>
          </a:prstGeom>
        </p:spPr>
        <p:txBody>
          <a:bodyPr vert="horz" lIns="91440" tIns="45720" rIns="91440" bIns="45720" rtlCol="0" anchor="t">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accent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accent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accent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accent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accent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dirty="0">
                <a:solidFill>
                  <a:schemeClr val="tx1"/>
                </a:solidFill>
              </a:rPr>
              <a:t>Pros: can be applied to any learning algorithm without modification on algorithm.</a:t>
            </a:r>
          </a:p>
          <a:p>
            <a:r>
              <a:rPr lang="en-US" dirty="0">
                <a:solidFill>
                  <a:schemeClr val="tx1"/>
                </a:solidFill>
              </a:rPr>
              <a:t>Cons: </a:t>
            </a:r>
          </a:p>
          <a:p>
            <a:pPr lvl="1"/>
            <a:r>
              <a:rPr lang="en-US" dirty="0">
                <a:solidFill>
                  <a:schemeClr val="tx1"/>
                </a:solidFill>
              </a:rPr>
              <a:t>Over-sampling could cause the model to be over-fitting.</a:t>
            </a:r>
          </a:p>
          <a:p>
            <a:pPr lvl="1"/>
            <a:r>
              <a:rPr lang="en-US" dirty="0">
                <a:solidFill>
                  <a:schemeClr val="tx1"/>
                </a:solidFill>
              </a:rPr>
              <a:t>Over-sampling increases computational cost.</a:t>
            </a:r>
          </a:p>
          <a:p>
            <a:pPr lvl="1"/>
            <a:r>
              <a:rPr lang="en-US" dirty="0">
                <a:solidFill>
                  <a:schemeClr val="tx1"/>
                </a:solidFill>
              </a:rPr>
              <a:t>Under-sampling could result in losing important information. </a:t>
            </a:r>
            <a:br>
              <a:rPr lang="en-US" dirty="0"/>
            </a:br>
            <a:endParaRPr lang="en-US" dirty="0"/>
          </a:p>
        </p:txBody>
      </p:sp>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757300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Literature reviews: Algorithmic level</a:t>
            </a:r>
          </a:p>
        </p:txBody>
      </p:sp>
      <p:sp>
        <p:nvSpPr>
          <p:cNvPr id="8" name="Content Placeholder 7"/>
          <p:cNvSpPr>
            <a:spLocks noGrp="1"/>
          </p:cNvSpPr>
          <p:nvPr>
            <p:ph idx="1"/>
          </p:nvPr>
        </p:nvSpPr>
        <p:spPr>
          <a:xfrm>
            <a:off x="581192" y="1828524"/>
            <a:ext cx="10865333" cy="3684509"/>
          </a:xfrm>
        </p:spPr>
        <p:txBody>
          <a:bodyPr anchor="t">
            <a:noAutofit/>
          </a:bodyPr>
          <a:lstStyle/>
          <a:p>
            <a:r>
              <a:rPr lang="en-US" b="1" dirty="0"/>
              <a:t>Algorithmic level</a:t>
            </a:r>
            <a:r>
              <a:rPr lang="en-US" dirty="0"/>
              <a:t>: modify existing algorithms to fit class imbalanced problem. Various approaches include:</a:t>
            </a:r>
          </a:p>
          <a:p>
            <a:r>
              <a:rPr lang="en-US" dirty="0"/>
              <a:t>Decision Trees (Maloof, 2003), Support Vector Machine (Akbani et al., 2004; Wang and Japkowicz, 2009; Chen et al., 2012) </a:t>
            </a:r>
          </a:p>
          <a:p>
            <a:r>
              <a:rPr lang="en-US" dirty="0"/>
              <a:t>Neural Networks (Anand et al., 1993;  Zhou and Liu, 2006; Jeatrakul et al., 2010; Oh, 2011, Wang et al., 2016 )</a:t>
            </a:r>
          </a:p>
          <a:p>
            <a:r>
              <a:rPr lang="en-US" dirty="0"/>
              <a:t>Anand et al. (1993) proposed a modified backpropagation algorithm by replacing the gradient vectors with another decent vectors which points the networks in downhill direction for both classes.</a:t>
            </a:r>
          </a:p>
          <a:p>
            <a:r>
              <a:rPr lang="en-US" dirty="0"/>
              <a:t>Wang et al.(2016) proposed two new loss functions based on concept of false positive rate and false negative rate.</a:t>
            </a:r>
          </a:p>
          <a:p>
            <a:pPr marL="0" indent="0">
              <a:buNone/>
            </a:pPr>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4194508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81192" y="702156"/>
            <a:ext cx="11029616" cy="485621"/>
          </a:xfrm>
        </p:spPr>
        <p:txBody>
          <a:bodyPr>
            <a:normAutofit fontScale="90000"/>
          </a:bodyPr>
          <a:lstStyle/>
          <a:p>
            <a:r>
              <a:rPr lang="en-US" dirty="0"/>
              <a:t>Literature reviews: Cost-sensitive</a:t>
            </a:r>
          </a:p>
        </p:txBody>
      </p:sp>
      <p:sp>
        <p:nvSpPr>
          <p:cNvPr id="8" name="Content Placeholder 7"/>
          <p:cNvSpPr>
            <a:spLocks noGrp="1"/>
          </p:cNvSpPr>
          <p:nvPr>
            <p:ph idx="1"/>
          </p:nvPr>
        </p:nvSpPr>
        <p:spPr>
          <a:xfrm>
            <a:off x="581192" y="1377108"/>
            <a:ext cx="10865333" cy="4699735"/>
          </a:xfrm>
        </p:spPr>
        <p:txBody>
          <a:bodyPr anchor="t">
            <a:noAutofit/>
          </a:bodyPr>
          <a:lstStyle/>
          <a:p>
            <a:r>
              <a:rPr lang="en-US" b="1" dirty="0"/>
              <a:t>Cost-sensitive: </a:t>
            </a:r>
            <a:r>
              <a:rPr lang="en-US" dirty="0"/>
              <a:t>uses cost information of different misclassification types. </a:t>
            </a:r>
          </a:p>
          <a:p>
            <a:r>
              <a:rPr lang="en-US" dirty="0"/>
              <a:t>One general approach in cost-sensitive learning is </a:t>
            </a:r>
            <a:r>
              <a:rPr lang="en-US" b="1" dirty="0"/>
              <a:t>MetaCost</a:t>
            </a:r>
            <a:r>
              <a:rPr lang="en-US" dirty="0"/>
              <a:t> (Domingos, 1999) . </a:t>
            </a:r>
          </a:p>
          <a:p>
            <a:endParaRPr lang="en-US" dirty="0"/>
          </a:p>
          <a:p>
            <a:endParaRPr lang="en-US" dirty="0"/>
          </a:p>
          <a:p>
            <a:endParaRPr lang="en-US" dirty="0"/>
          </a:p>
          <a:p>
            <a:endParaRPr lang="en-US" dirty="0"/>
          </a:p>
          <a:p>
            <a:endParaRPr lang="en-US" dirty="0"/>
          </a:p>
          <a:p>
            <a:endParaRPr lang="en-US" dirty="0"/>
          </a:p>
          <a:p>
            <a:pPr marL="0" indent="0">
              <a:buNone/>
            </a:pPr>
            <a:br>
              <a:rPr lang="en-US" dirty="0"/>
            </a:br>
            <a:endParaRPr lang="en-US" dirty="0"/>
          </a:p>
          <a:p>
            <a:endParaRPr lang="en-US" dirty="0"/>
          </a:p>
          <a:p>
            <a:endParaRPr lang="en-US" dirty="0"/>
          </a:p>
          <a:p>
            <a:endParaRPr lang="en-US" dirty="0"/>
          </a:p>
          <a:p>
            <a:endParaRPr lang="en-US" dirty="0"/>
          </a:p>
          <a:p>
            <a:pPr marL="0" indent="0">
              <a:buNone/>
            </a:pPr>
            <a:br>
              <a:rPr lang="en-US" dirty="0"/>
            </a:br>
            <a:br>
              <a:rPr lang="en-US" dirty="0"/>
            </a:br>
            <a:endParaRPr lang="en-US" dirty="0"/>
          </a:p>
        </p:txBody>
      </p:sp>
      <p:pic>
        <p:nvPicPr>
          <p:cNvPr id="4" name="Picture 3"/>
          <p:cNvPicPr>
            <a:picLocks noChangeAspect="1"/>
          </p:cNvPicPr>
          <p:nvPr/>
        </p:nvPicPr>
        <p:blipFill rotWithShape="1">
          <a:blip r:embed="rId3"/>
          <a:srcRect t="12535"/>
          <a:stretch/>
        </p:blipFill>
        <p:spPr>
          <a:xfrm>
            <a:off x="3901440" y="2370701"/>
            <a:ext cx="3985260" cy="3624365"/>
          </a:xfrm>
          <a:prstGeom prst="rect">
            <a:avLst/>
          </a:prstGeom>
        </p:spPr>
      </p:pic>
      <p:sp>
        <p:nvSpPr>
          <p:cNvPr id="5" name="TextBox 4"/>
          <p:cNvSpPr txBox="1"/>
          <p:nvPr/>
        </p:nvSpPr>
        <p:spPr>
          <a:xfrm>
            <a:off x="4846320" y="5995066"/>
            <a:ext cx="2125980" cy="369332"/>
          </a:xfrm>
          <a:prstGeom prst="rect">
            <a:avLst/>
          </a:prstGeom>
          <a:noFill/>
        </p:spPr>
        <p:txBody>
          <a:bodyPr wrap="square" rtlCol="0">
            <a:spAutoFit/>
          </a:bodyPr>
          <a:lstStyle/>
          <a:p>
            <a:r>
              <a:rPr lang="en-US" dirty="0"/>
              <a:t>MetaCost flowchart</a:t>
            </a:r>
          </a:p>
        </p:txBody>
      </p:sp>
      <p:sp>
        <p:nvSpPr>
          <p:cNvPr id="2" name="Left Brace 1"/>
          <p:cNvSpPr/>
          <p:nvPr/>
        </p:nvSpPr>
        <p:spPr>
          <a:xfrm>
            <a:off x="3401786" y="4729843"/>
            <a:ext cx="272143" cy="120831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p:cNvSpPr txBox="1"/>
          <p:nvPr/>
        </p:nvSpPr>
        <p:spPr>
          <a:xfrm>
            <a:off x="636814" y="5050971"/>
            <a:ext cx="2618015" cy="923330"/>
          </a:xfrm>
          <a:prstGeom prst="rect">
            <a:avLst/>
          </a:prstGeom>
          <a:noFill/>
        </p:spPr>
        <p:txBody>
          <a:bodyPr wrap="square" rtlCol="0">
            <a:spAutoFit/>
          </a:bodyPr>
          <a:lstStyle/>
          <a:p>
            <a:r>
              <a:rPr lang="en-US" dirty="0"/>
              <a:t>Training set is replicated into subsets and train with classifiers</a:t>
            </a:r>
          </a:p>
        </p:txBody>
      </p:sp>
      <p:sp>
        <p:nvSpPr>
          <p:cNvPr id="6" name="Right Brace 5"/>
          <p:cNvSpPr/>
          <p:nvPr/>
        </p:nvSpPr>
        <p:spPr>
          <a:xfrm>
            <a:off x="8071757" y="3058886"/>
            <a:ext cx="136072" cy="50074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TextBox 8"/>
          <p:cNvSpPr txBox="1"/>
          <p:nvPr/>
        </p:nvSpPr>
        <p:spPr>
          <a:xfrm>
            <a:off x="8324948" y="3124591"/>
            <a:ext cx="2683328" cy="369332"/>
          </a:xfrm>
          <a:prstGeom prst="rect">
            <a:avLst/>
          </a:prstGeom>
          <a:noFill/>
        </p:spPr>
        <p:txBody>
          <a:bodyPr wrap="square" rtlCol="0">
            <a:spAutoFit/>
          </a:bodyPr>
          <a:lstStyle/>
          <a:p>
            <a:r>
              <a:rPr lang="en-US" dirty="0"/>
              <a:t>Bayes minimum risk</a:t>
            </a:r>
          </a:p>
        </p:txBody>
      </p:sp>
      <p:sp>
        <p:nvSpPr>
          <p:cNvPr id="10" name="TextBox 9"/>
          <p:cNvSpPr txBox="1"/>
          <p:nvPr/>
        </p:nvSpPr>
        <p:spPr>
          <a:xfrm>
            <a:off x="8282157" y="2263671"/>
            <a:ext cx="2683328" cy="646331"/>
          </a:xfrm>
          <a:prstGeom prst="rect">
            <a:avLst/>
          </a:prstGeom>
          <a:noFill/>
        </p:spPr>
        <p:txBody>
          <a:bodyPr wrap="square" rtlCol="0">
            <a:spAutoFit/>
          </a:bodyPr>
          <a:lstStyle/>
          <a:p>
            <a:r>
              <a:rPr lang="en-US" dirty="0"/>
              <a:t>Relabel all examples with optimal label</a:t>
            </a:r>
          </a:p>
        </p:txBody>
      </p:sp>
      <p:sp>
        <p:nvSpPr>
          <p:cNvPr id="11" name="Right Brace 10"/>
          <p:cNvSpPr/>
          <p:nvPr/>
        </p:nvSpPr>
        <p:spPr>
          <a:xfrm>
            <a:off x="8054068" y="2370701"/>
            <a:ext cx="171450" cy="32316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Footer Placeholder 11"/>
          <p:cNvSpPr>
            <a:spLocks noGrp="1"/>
          </p:cNvSpPr>
          <p:nvPr>
            <p:ph type="ftr" sz="quarter" idx="11"/>
          </p:nvPr>
        </p:nvSpPr>
        <p:spPr/>
        <p:txBody>
          <a:bodyPr/>
          <a:lstStyle/>
          <a:p>
            <a:endParaRPr lang="en-US" dirty="0"/>
          </a:p>
        </p:txBody>
      </p:sp>
      <p:sp>
        <p:nvSpPr>
          <p:cNvPr id="13" name="Slide Number Placeholder 12"/>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2425525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animBg="1"/>
      <p:bldP spid="9" grpId="0"/>
      <p:bldP spid="10" grpId="0"/>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81192" y="702156"/>
            <a:ext cx="11029616" cy="485621"/>
          </a:xfrm>
        </p:spPr>
        <p:txBody>
          <a:bodyPr>
            <a:normAutofit fontScale="90000"/>
          </a:bodyPr>
          <a:lstStyle/>
          <a:p>
            <a:r>
              <a:rPr lang="en-US" dirty="0"/>
              <a:t>Existing methods : Cost-sensitive</a:t>
            </a:r>
          </a:p>
        </p:txBody>
      </p:sp>
      <p:sp>
        <p:nvSpPr>
          <p:cNvPr id="8" name="Content Placeholder 7"/>
          <p:cNvSpPr>
            <a:spLocks noGrp="1"/>
          </p:cNvSpPr>
          <p:nvPr>
            <p:ph idx="1"/>
          </p:nvPr>
        </p:nvSpPr>
        <p:spPr>
          <a:xfrm>
            <a:off x="581192" y="1640264"/>
            <a:ext cx="10865333" cy="4436579"/>
          </a:xfrm>
        </p:spPr>
        <p:txBody>
          <a:bodyPr anchor="t">
            <a:noAutofit/>
          </a:bodyPr>
          <a:lstStyle/>
          <a:p>
            <a:r>
              <a:rPr lang="en-US" dirty="0"/>
              <a:t>Zadrozny and Elkan (2001) proposed </a:t>
            </a:r>
            <a:r>
              <a:rPr lang="en-US" b="1" dirty="0"/>
              <a:t>direct cost-sensitive decision-making </a:t>
            </a:r>
            <a:r>
              <a:rPr lang="en-US" dirty="0"/>
              <a:t>to address the problem when exact cost of false negative is unknown. Direct cost-sensitive decision-making is a</a:t>
            </a:r>
            <a:br>
              <a:rPr lang="en-US" dirty="0"/>
            </a:br>
            <a:r>
              <a:rPr lang="en-US" dirty="0"/>
              <a:t>nonlinear variant of Heckman’s procedure.</a:t>
            </a:r>
          </a:p>
          <a:p>
            <a:r>
              <a:rPr lang="en-US" dirty="0"/>
              <a:t>Freund and Schapire (1997) proposed </a:t>
            </a:r>
            <a:r>
              <a:rPr lang="en-US" dirty="0" err="1"/>
              <a:t>AdaCost</a:t>
            </a:r>
            <a:r>
              <a:rPr lang="en-US" dirty="0"/>
              <a:t> by incorporate cost information into weight update function of </a:t>
            </a:r>
            <a:r>
              <a:rPr lang="en-US" dirty="0" err="1"/>
              <a:t>AdaBoost</a:t>
            </a:r>
            <a:r>
              <a:rPr lang="en-US" dirty="0"/>
              <a:t>. </a:t>
            </a:r>
          </a:p>
          <a:p>
            <a:endParaRPr lang="en-US" dirty="0"/>
          </a:p>
          <a:p>
            <a:endParaRPr lang="en-US" dirty="0"/>
          </a:p>
          <a:p>
            <a:endParaRPr lang="en-US" dirty="0"/>
          </a:p>
          <a:p>
            <a:endParaRPr lang="en-US" dirty="0"/>
          </a:p>
          <a:p>
            <a:r>
              <a:rPr lang="en-US" dirty="0" err="1"/>
              <a:t>Jin</a:t>
            </a:r>
            <a:r>
              <a:rPr lang="en-US" dirty="0"/>
              <a:t> et al. proposed the first cost-sensitive genetic programming approach called CGP (Constrained Genetic Programming).</a:t>
            </a:r>
            <a:br>
              <a:rPr lang="en-US" dirty="0"/>
            </a:br>
            <a:endParaRPr lang="en-US" dirty="0"/>
          </a:p>
          <a:p>
            <a:endParaRPr lang="en-US" dirty="0"/>
          </a:p>
          <a:p>
            <a:endParaRPr lang="en-US" dirty="0"/>
          </a:p>
          <a:p>
            <a:endParaRPr lang="en-US" dirty="0"/>
          </a:p>
          <a:p>
            <a:endParaRPr lang="en-US" dirty="0"/>
          </a:p>
          <a:p>
            <a:endParaRPr lang="en-US" dirty="0"/>
          </a:p>
          <a:p>
            <a:endParaRPr lang="en-US" dirty="0"/>
          </a:p>
          <a:p>
            <a:pPr marL="0" indent="0">
              <a:buNone/>
            </a:pPr>
            <a:br>
              <a:rPr lang="en-US" dirty="0"/>
            </a:br>
            <a:endParaRPr lang="en-US" dirty="0"/>
          </a:p>
          <a:p>
            <a:endParaRPr lang="en-US" dirty="0"/>
          </a:p>
          <a:p>
            <a:endParaRPr lang="en-US" dirty="0"/>
          </a:p>
          <a:p>
            <a:endParaRPr lang="en-US" dirty="0"/>
          </a:p>
          <a:p>
            <a:endParaRPr lang="en-US" dirty="0"/>
          </a:p>
          <a:p>
            <a:pPr marL="0" indent="0">
              <a:buNone/>
            </a:pPr>
            <a:br>
              <a:rPr lang="en-US" dirty="0"/>
            </a:br>
            <a:br>
              <a:rPr lang="en-US" dirty="0"/>
            </a:br>
            <a:endParaRPr lang="en-US" dirty="0"/>
          </a:p>
        </p:txBody>
      </p:sp>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4" name="Picture 3"/>
          <p:cNvPicPr>
            <a:picLocks noChangeAspect="1"/>
          </p:cNvPicPr>
          <p:nvPr/>
        </p:nvPicPr>
        <p:blipFill>
          <a:blip r:embed="rId3"/>
          <a:stretch>
            <a:fillRect/>
          </a:stretch>
        </p:blipFill>
        <p:spPr>
          <a:xfrm>
            <a:off x="3627306" y="3316025"/>
            <a:ext cx="4352925" cy="885825"/>
          </a:xfrm>
          <a:prstGeom prst="rect">
            <a:avLst/>
          </a:prstGeom>
        </p:spPr>
      </p:pic>
      <p:pic>
        <p:nvPicPr>
          <p:cNvPr id="5" name="Picture 4"/>
          <p:cNvPicPr>
            <a:picLocks noChangeAspect="1"/>
          </p:cNvPicPr>
          <p:nvPr/>
        </p:nvPicPr>
        <p:blipFill>
          <a:blip r:embed="rId4"/>
          <a:stretch>
            <a:fillRect/>
          </a:stretch>
        </p:blipFill>
        <p:spPr>
          <a:xfrm>
            <a:off x="6813566" y="4324959"/>
            <a:ext cx="3895725" cy="542925"/>
          </a:xfrm>
          <a:prstGeom prst="rect">
            <a:avLst/>
          </a:prstGeom>
        </p:spPr>
      </p:pic>
      <p:pic>
        <p:nvPicPr>
          <p:cNvPr id="6" name="Picture 5"/>
          <p:cNvPicPr>
            <a:picLocks noChangeAspect="1"/>
          </p:cNvPicPr>
          <p:nvPr/>
        </p:nvPicPr>
        <p:blipFill>
          <a:blip r:embed="rId5"/>
          <a:stretch>
            <a:fillRect/>
          </a:stretch>
        </p:blipFill>
        <p:spPr>
          <a:xfrm>
            <a:off x="2149567" y="4405921"/>
            <a:ext cx="3095625" cy="381000"/>
          </a:xfrm>
          <a:prstGeom prst="rect">
            <a:avLst/>
          </a:prstGeom>
        </p:spPr>
      </p:pic>
    </p:spTree>
    <p:extLst>
      <p:ext uri="{BB962C8B-B14F-4D97-AF65-F5344CB8AC3E}">
        <p14:creationId xmlns:p14="http://schemas.microsoft.com/office/powerpoint/2010/main" val="2613470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Research motivations</a:t>
            </a:r>
          </a:p>
        </p:txBody>
      </p:sp>
      <p:sp>
        <p:nvSpPr>
          <p:cNvPr id="3" name="Content Placeholder 2"/>
          <p:cNvSpPr>
            <a:spLocks noGrp="1"/>
          </p:cNvSpPr>
          <p:nvPr>
            <p:ph idx="1"/>
          </p:nvPr>
        </p:nvSpPr>
        <p:spPr>
          <a:xfrm>
            <a:off x="581192" y="2599979"/>
            <a:ext cx="10611945" cy="4109293"/>
          </a:xfrm>
        </p:spPr>
        <p:txBody>
          <a:bodyPr>
            <a:noAutofit/>
          </a:bodyPr>
          <a:lstStyle/>
          <a:p>
            <a:r>
              <a:rPr lang="en-US" dirty="0"/>
              <a:t>The class imbalanced problem has been a significant obstacle for standard learning algorithms to achieve good performance. For the last two decades, continuing research has been conducted to solve this problem. However, this field of study is still a focus of intense research due to shortcoming of existing methods and there are still many directions to be explored.</a:t>
            </a:r>
          </a:p>
          <a:p>
            <a:endParaRPr lang="en-US" dirty="0"/>
          </a:p>
          <a:p>
            <a:r>
              <a:rPr lang="en-US" dirty="0"/>
              <a:t>Efficient methods to train deep architecture of neural networks are proposed by Hinton et al. (2006); Bengio et al. (2007). The potential of deep learning algorithms in class imbalanced problem is of great values to study.</a:t>
            </a:r>
          </a:p>
          <a:p>
            <a:endParaRPr lang="en-US" dirty="0"/>
          </a:p>
          <a:p>
            <a:r>
              <a:rPr lang="en-US" dirty="0"/>
              <a:t>To the best of our knowledge, even though there are a few deep learning approaches to address class imbalanced problem, only one approach focuses on cost-sensitive learning (a method by Chung et al., 2015) .</a:t>
            </a:r>
          </a:p>
          <a:p>
            <a:pPr marL="0" indent="0">
              <a:buNone/>
            </a:pPr>
            <a:br>
              <a:rPr lang="en-US" dirty="0"/>
            </a:br>
            <a:br>
              <a:rPr lang="en-US" dirty="0"/>
            </a:br>
            <a:br>
              <a:rPr lang="en-US" dirty="0"/>
            </a:br>
            <a:r>
              <a:rPr lang="en-US" dirty="0"/>
              <a:t> </a:t>
            </a:r>
            <a:br>
              <a:rPr lang="en-US" dirty="0"/>
            </a:b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2262905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Research objectives</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13</a:t>
            </a:fld>
            <a:endParaRPr lang="en-US" dirty="0"/>
          </a:p>
        </p:txBody>
      </p:sp>
      <p:sp>
        <p:nvSpPr>
          <p:cNvPr id="9" name="Content Placeholder 2"/>
          <p:cNvSpPr txBox="1">
            <a:spLocks/>
          </p:cNvSpPr>
          <p:nvPr/>
        </p:nvSpPr>
        <p:spPr>
          <a:xfrm>
            <a:off x="889532" y="2190022"/>
            <a:ext cx="10611945" cy="3724389"/>
          </a:xfrm>
          <a:prstGeom prst="rect">
            <a:avLst/>
          </a:prstGeom>
        </p:spPr>
        <p:txBody>
          <a:bodyPr vert="horz" lIns="91440" tIns="45720" rIns="91440" bIns="45720" rtlCol="0" anchor="ctr">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1"/>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1"/>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1"/>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1"/>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1"/>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457200" indent="-457200">
              <a:buFont typeface="+mj-lt"/>
              <a:buAutoNum type="arabicParenR"/>
            </a:pPr>
            <a:r>
              <a:rPr lang="en-US" dirty="0"/>
              <a:t>To propose and develop cost-sensitive deep neural networks to address class imbalance problem.</a:t>
            </a:r>
          </a:p>
          <a:p>
            <a:pPr marL="457200" indent="-457200">
              <a:buFont typeface="+mj-lt"/>
              <a:buAutoNum type="arabicParenR"/>
            </a:pPr>
            <a:r>
              <a:rPr lang="en-US" dirty="0"/>
              <a:t>To investigate the capability of Evolutionary Algorithms in hyperparameters tuning in cost-sensitive deep neural networks. </a:t>
            </a:r>
            <a:br>
              <a:rPr lang="en-US" dirty="0"/>
            </a:br>
            <a:br>
              <a:rPr lang="en-US" dirty="0"/>
            </a:br>
            <a:br>
              <a:rPr lang="en-US" dirty="0"/>
            </a:br>
            <a:r>
              <a:rPr lang="en-US" dirty="0"/>
              <a:t> </a:t>
            </a:r>
            <a:br>
              <a:rPr lang="en-US" dirty="0"/>
            </a:br>
            <a:endParaRPr lang="en-US" dirty="0"/>
          </a:p>
        </p:txBody>
      </p:sp>
    </p:spTree>
    <p:extLst>
      <p:ext uri="{BB962C8B-B14F-4D97-AF65-F5344CB8AC3E}">
        <p14:creationId xmlns:p14="http://schemas.microsoft.com/office/powerpoint/2010/main" val="3696185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485621"/>
          </a:xfrm>
        </p:spPr>
        <p:txBody>
          <a:bodyPr>
            <a:normAutofit fontScale="90000"/>
          </a:bodyPr>
          <a:lstStyle/>
          <a:p>
            <a:r>
              <a:rPr lang="en-US" dirty="0"/>
              <a:t>Brief introduction: Neural networks</a:t>
            </a:r>
          </a:p>
        </p:txBody>
      </p:sp>
      <p:sp>
        <p:nvSpPr>
          <p:cNvPr id="3" name="Content Placeholder 2"/>
          <p:cNvSpPr>
            <a:spLocks noGrp="1"/>
          </p:cNvSpPr>
          <p:nvPr>
            <p:ph idx="1"/>
          </p:nvPr>
        </p:nvSpPr>
        <p:spPr>
          <a:xfrm>
            <a:off x="581192" y="1527142"/>
            <a:ext cx="7075531" cy="4807557"/>
          </a:xfrm>
        </p:spPr>
        <p:txBody>
          <a:bodyPr anchor="t">
            <a:normAutofit/>
          </a:bodyPr>
          <a:lstStyle/>
          <a:p>
            <a:r>
              <a:rPr lang="en-US" dirty="0"/>
              <a:t>Feedforward algorithm is used to compute the outputs.</a:t>
            </a:r>
          </a:p>
          <a:p>
            <a:endParaRPr lang="en-US" dirty="0"/>
          </a:p>
          <a:p>
            <a:r>
              <a:rPr lang="en-US" dirty="0"/>
              <a:t>Output = </a:t>
            </a:r>
          </a:p>
          <a:p>
            <a:endParaRPr lang="en-US" dirty="0"/>
          </a:p>
          <a:p>
            <a:r>
              <a:rPr lang="en-US" dirty="0"/>
              <a:t>Sigmoid function:</a:t>
            </a:r>
          </a:p>
          <a:p>
            <a:endParaRPr lang="en-US" dirty="0"/>
          </a:p>
          <a:p>
            <a:r>
              <a:rPr lang="en-US" dirty="0"/>
              <a:t>Minimize Mean Square Error: </a:t>
            </a:r>
          </a:p>
          <a:p>
            <a:endParaRPr lang="en-US" dirty="0"/>
          </a:p>
        </p:txBody>
      </p:sp>
      <p:grpSp>
        <p:nvGrpSpPr>
          <p:cNvPr id="6" name="Group 5"/>
          <p:cNvGrpSpPr/>
          <p:nvPr/>
        </p:nvGrpSpPr>
        <p:grpSpPr>
          <a:xfrm>
            <a:off x="8104395" y="1527142"/>
            <a:ext cx="3397215" cy="3997647"/>
            <a:chOff x="8104395" y="1527142"/>
            <a:chExt cx="3397215" cy="3997647"/>
          </a:xfrm>
        </p:grpSpPr>
        <p:pic>
          <p:nvPicPr>
            <p:cNvPr id="4" name="Picture 3"/>
            <p:cNvPicPr>
              <a:picLocks noChangeAspect="1"/>
            </p:cNvPicPr>
            <p:nvPr/>
          </p:nvPicPr>
          <p:blipFill>
            <a:blip r:embed="rId2"/>
            <a:stretch>
              <a:fillRect/>
            </a:stretch>
          </p:blipFill>
          <p:spPr>
            <a:xfrm>
              <a:off x="8104395" y="1527142"/>
              <a:ext cx="3132809" cy="3473616"/>
            </a:xfrm>
            <a:prstGeom prst="rect">
              <a:avLst/>
            </a:prstGeom>
          </p:spPr>
        </p:pic>
        <p:sp>
          <p:nvSpPr>
            <p:cNvPr id="5" name="TextBox 4"/>
            <p:cNvSpPr txBox="1"/>
            <p:nvPr/>
          </p:nvSpPr>
          <p:spPr>
            <a:xfrm>
              <a:off x="8361802" y="5155457"/>
              <a:ext cx="3139808" cy="369332"/>
            </a:xfrm>
            <a:prstGeom prst="rect">
              <a:avLst/>
            </a:prstGeom>
            <a:noFill/>
          </p:spPr>
          <p:txBody>
            <a:bodyPr wrap="square" rtlCol="0">
              <a:spAutoFit/>
            </a:bodyPr>
            <a:lstStyle/>
            <a:p>
              <a:r>
                <a:rPr lang="en-US" dirty="0"/>
                <a:t>A three-layers Neural networks</a:t>
              </a:r>
            </a:p>
          </p:txBody>
        </p:sp>
      </p:grpSp>
      <p:pic>
        <p:nvPicPr>
          <p:cNvPr id="2052" name="Picture 4" descr="http://latex2png.com/output/latex_d9bc41d153e8ade9a8b13192be60610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3671" y="3179147"/>
            <a:ext cx="1874052" cy="59956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latex2png.com/output/latex_afe8e1ced026ec2cd597365fd1f79e66.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4405" y="4134303"/>
            <a:ext cx="2492648" cy="623868"/>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7486986" y="3165620"/>
            <a:ext cx="802604" cy="376067"/>
            <a:chOff x="7486986" y="3165620"/>
            <a:chExt cx="802604" cy="376067"/>
          </a:xfrm>
        </p:grpSpPr>
        <p:sp>
          <p:nvSpPr>
            <p:cNvPr id="11" name="Arrow: Right 10"/>
            <p:cNvSpPr/>
            <p:nvPr/>
          </p:nvSpPr>
          <p:spPr>
            <a:xfrm>
              <a:off x="7919200" y="3263950"/>
              <a:ext cx="370390" cy="1794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2" name="TextBox 11"/>
                <p:cNvSpPr txBox="1"/>
                <p:nvPr/>
              </p:nvSpPr>
              <p:spPr>
                <a:xfrm>
                  <a:off x="7486986" y="3165620"/>
                  <a:ext cx="382034" cy="37606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𝑋</m:t>
                        </m:r>
                      </m:oMath>
                    </m:oMathPara>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7486986" y="3165620"/>
                  <a:ext cx="382034" cy="376067"/>
                </a:xfrm>
                <a:prstGeom prst="rect">
                  <a:avLst/>
                </a:prstGeom>
                <a:blipFill>
                  <a:blip r:embed="rId5"/>
                  <a:stretch>
                    <a:fillRect/>
                  </a:stretch>
                </a:blipFill>
              </p:spPr>
              <p:txBody>
                <a:bodyPr/>
                <a:lstStyle/>
                <a:p>
                  <a:r>
                    <a:rPr lang="en-US">
                      <a:noFill/>
                    </a:rPr>
                    <a:t> </a:t>
                  </a:r>
                </a:p>
              </p:txBody>
            </p:sp>
          </mc:Fallback>
        </mc:AlternateContent>
      </p:grpSp>
      <p:grpSp>
        <p:nvGrpSpPr>
          <p:cNvPr id="13" name="Group 12"/>
          <p:cNvGrpSpPr/>
          <p:nvPr/>
        </p:nvGrpSpPr>
        <p:grpSpPr>
          <a:xfrm>
            <a:off x="11237204" y="2505919"/>
            <a:ext cx="355079" cy="373885"/>
            <a:chOff x="11237204" y="2505919"/>
            <a:chExt cx="355079" cy="373885"/>
          </a:xfrm>
        </p:grpSpPr>
        <p:sp>
          <p:nvSpPr>
            <p:cNvPr id="14" name="Arrow: Right 13"/>
            <p:cNvSpPr/>
            <p:nvPr/>
          </p:nvSpPr>
          <p:spPr>
            <a:xfrm>
              <a:off x="11237204" y="2633241"/>
              <a:ext cx="204371" cy="156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5" name="TextBox 14"/>
                <p:cNvSpPr txBox="1"/>
                <p:nvPr/>
              </p:nvSpPr>
              <p:spPr>
                <a:xfrm>
                  <a:off x="11409017" y="2505919"/>
                  <a:ext cx="183266" cy="37388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𝑎</m:t>
                            </m:r>
                          </m:e>
                          <m:sub>
                            <m:r>
                              <a:rPr lang="en-US" b="0" i="1" smtClean="0">
                                <a:latin typeface="Cambria Math" panose="02040503050406030204" pitchFamily="18" charset="0"/>
                              </a:rPr>
                              <m:t>1</m:t>
                            </m:r>
                          </m:sub>
                          <m:sup>
                            <m:r>
                              <a:rPr lang="en-US" b="0" i="1" smtClean="0">
                                <a:latin typeface="Cambria Math" panose="02040503050406030204" pitchFamily="18" charset="0"/>
                              </a:rPr>
                              <m:t>3</m:t>
                            </m:r>
                          </m:sup>
                        </m:sSubSup>
                      </m:oMath>
                    </m:oMathPara>
                  </a14:m>
                  <a:endParaRPr lang="en-US" dirty="0"/>
                </a:p>
              </p:txBody>
            </p:sp>
          </mc:Choice>
          <mc:Fallback xmlns="">
            <p:sp>
              <p:nvSpPr>
                <p:cNvPr id="15" name="TextBox 14"/>
                <p:cNvSpPr txBox="1">
                  <a:spLocks noRot="1" noChangeAspect="1" noMove="1" noResize="1" noEditPoints="1" noAdjustHandles="1" noChangeArrowheads="1" noChangeShapeType="1" noTextEdit="1"/>
                </p:cNvSpPr>
                <p:nvPr/>
              </p:nvSpPr>
              <p:spPr>
                <a:xfrm>
                  <a:off x="11409017" y="2505919"/>
                  <a:ext cx="183266" cy="373885"/>
                </a:xfrm>
                <a:prstGeom prst="rect">
                  <a:avLst/>
                </a:prstGeom>
                <a:blipFill>
                  <a:blip r:embed="rId6"/>
                  <a:stretch>
                    <a:fillRect r="-106667" b="-1639"/>
                  </a:stretch>
                </a:blipFill>
              </p:spPr>
              <p:txBody>
                <a:bodyPr/>
                <a:lstStyle/>
                <a:p>
                  <a:r>
                    <a:rPr lang="en-US">
                      <a:noFill/>
                    </a:rPr>
                    <a:t> </a:t>
                  </a:r>
                </a:p>
              </p:txBody>
            </p:sp>
          </mc:Fallback>
        </mc:AlternateContent>
      </p:grpSp>
      <p:grpSp>
        <p:nvGrpSpPr>
          <p:cNvPr id="16" name="Group 15"/>
          <p:cNvGrpSpPr/>
          <p:nvPr/>
        </p:nvGrpSpPr>
        <p:grpSpPr>
          <a:xfrm>
            <a:off x="11252105" y="3165620"/>
            <a:ext cx="355079" cy="374461"/>
            <a:chOff x="11237204" y="2505919"/>
            <a:chExt cx="355079" cy="374461"/>
          </a:xfrm>
        </p:grpSpPr>
        <p:sp>
          <p:nvSpPr>
            <p:cNvPr id="17" name="Arrow: Right 16"/>
            <p:cNvSpPr/>
            <p:nvPr/>
          </p:nvSpPr>
          <p:spPr>
            <a:xfrm>
              <a:off x="11237204" y="2633241"/>
              <a:ext cx="204371" cy="156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8" name="TextBox 17"/>
                <p:cNvSpPr txBox="1"/>
                <p:nvPr/>
              </p:nvSpPr>
              <p:spPr>
                <a:xfrm>
                  <a:off x="11409017" y="2505919"/>
                  <a:ext cx="183266" cy="37446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𝑎</m:t>
                            </m:r>
                          </m:e>
                          <m:sub>
                            <m:r>
                              <a:rPr lang="en-US" b="0" i="1" smtClean="0">
                                <a:latin typeface="Cambria Math" panose="02040503050406030204" pitchFamily="18" charset="0"/>
                              </a:rPr>
                              <m:t>2</m:t>
                            </m:r>
                          </m:sub>
                          <m:sup>
                            <m:r>
                              <a:rPr lang="en-US" b="0" i="1" smtClean="0">
                                <a:latin typeface="Cambria Math" panose="02040503050406030204" pitchFamily="18" charset="0"/>
                              </a:rPr>
                              <m:t>3</m:t>
                            </m:r>
                          </m:sup>
                        </m:sSubSup>
                      </m:oMath>
                    </m:oMathPara>
                  </a14:m>
                  <a:endParaRPr lang="en-US" dirty="0"/>
                </a:p>
              </p:txBody>
            </p:sp>
          </mc:Choice>
          <mc:Fallback xmlns="">
            <p:sp>
              <p:nvSpPr>
                <p:cNvPr id="18" name="TextBox 17"/>
                <p:cNvSpPr txBox="1">
                  <a:spLocks noRot="1" noChangeAspect="1" noMove="1" noResize="1" noEditPoints="1" noAdjustHandles="1" noChangeArrowheads="1" noChangeShapeType="1" noTextEdit="1"/>
                </p:cNvSpPr>
                <p:nvPr/>
              </p:nvSpPr>
              <p:spPr>
                <a:xfrm>
                  <a:off x="11409017" y="2505919"/>
                  <a:ext cx="183266" cy="374461"/>
                </a:xfrm>
                <a:prstGeom prst="rect">
                  <a:avLst/>
                </a:prstGeom>
                <a:blipFill>
                  <a:blip r:embed="rId7"/>
                  <a:stretch>
                    <a:fillRect r="-110000"/>
                  </a:stretch>
                </a:blipFill>
              </p:spPr>
              <p:txBody>
                <a:bodyPr/>
                <a:lstStyle/>
                <a:p>
                  <a:r>
                    <a:rPr lang="en-US">
                      <a:noFill/>
                    </a:rPr>
                    <a:t> </a:t>
                  </a:r>
                </a:p>
              </p:txBody>
            </p:sp>
          </mc:Fallback>
        </mc:AlternateContent>
      </p:grpSp>
      <p:sp>
        <p:nvSpPr>
          <p:cNvPr id="7" name="Left Brace 6"/>
          <p:cNvSpPr/>
          <p:nvPr/>
        </p:nvSpPr>
        <p:spPr>
          <a:xfrm rot="16200000" flipH="1">
            <a:off x="3859418" y="1677785"/>
            <a:ext cx="146700" cy="1346197"/>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sp>
        <p:nvSpPr>
          <p:cNvPr id="20" name="Left Brace 19"/>
          <p:cNvSpPr/>
          <p:nvPr/>
        </p:nvSpPr>
        <p:spPr>
          <a:xfrm rot="16200000">
            <a:off x="3850584" y="1591568"/>
            <a:ext cx="224170" cy="2608271"/>
          </a:xfrm>
          <a:prstGeom prst="leftBrace">
            <a:avLst>
              <a:gd name="adj1" fmla="val 8333"/>
              <a:gd name="adj2" fmla="val 58387"/>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14</a:t>
            </a:fld>
            <a:endParaRPr lang="en-US" dirty="0"/>
          </a:p>
        </p:txBody>
      </p:sp>
      <p:pic>
        <p:nvPicPr>
          <p:cNvPr id="21" name="Picture 2" descr="http://latex2png.com/output/latex_16007685360a4761344566c72ba46088.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22058" y="2463888"/>
            <a:ext cx="3244746" cy="280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38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485621"/>
          </a:xfrm>
        </p:spPr>
        <p:txBody>
          <a:bodyPr>
            <a:normAutofit fontScale="90000"/>
          </a:bodyPr>
          <a:lstStyle/>
          <a:p>
            <a:r>
              <a:rPr lang="en-US" dirty="0"/>
              <a:t>Brief introduction: Neural networks</a:t>
            </a:r>
          </a:p>
        </p:txBody>
      </p:sp>
      <p:sp>
        <p:nvSpPr>
          <p:cNvPr id="3" name="Content Placeholder 2"/>
          <p:cNvSpPr>
            <a:spLocks noGrp="1"/>
          </p:cNvSpPr>
          <p:nvPr>
            <p:ph idx="1"/>
          </p:nvPr>
        </p:nvSpPr>
        <p:spPr>
          <a:xfrm>
            <a:off x="581192" y="1527142"/>
            <a:ext cx="7075531" cy="4807557"/>
          </a:xfrm>
        </p:spPr>
        <p:txBody>
          <a:bodyPr anchor="t">
            <a:normAutofit/>
          </a:bodyPr>
          <a:lstStyle/>
          <a:p>
            <a:r>
              <a:rPr lang="en-US" dirty="0"/>
              <a:t>Adjust weights and bias using </a:t>
            </a:r>
            <a:r>
              <a:rPr lang="en-US" b="1" dirty="0"/>
              <a:t>gradient decent</a:t>
            </a:r>
            <a:r>
              <a:rPr lang="en-US" dirty="0"/>
              <a:t>:</a:t>
            </a:r>
          </a:p>
          <a:p>
            <a:endParaRPr lang="en-US" dirty="0"/>
          </a:p>
          <a:p>
            <a:endParaRPr lang="en-US" dirty="0"/>
          </a:p>
          <a:p>
            <a:r>
              <a:rPr lang="en-US" dirty="0"/>
              <a:t>The gradient of cost function computed by </a:t>
            </a:r>
            <a:r>
              <a:rPr lang="en-US" b="1" dirty="0"/>
              <a:t>backpropagation</a:t>
            </a:r>
          </a:p>
          <a:p>
            <a:endParaRPr lang="en-US" b="1" dirty="0"/>
          </a:p>
          <a:p>
            <a:endParaRPr lang="en-US" b="1" dirty="0"/>
          </a:p>
          <a:p>
            <a:endParaRPr lang="en-US" b="1" dirty="0"/>
          </a:p>
          <a:p>
            <a:r>
              <a:rPr lang="en-US" dirty="0"/>
              <a:t>Local gradient is computed by </a:t>
            </a:r>
            <a:r>
              <a:rPr lang="en-US" b="1" dirty="0"/>
              <a:t>delta rule </a:t>
            </a:r>
            <a:r>
              <a:rPr lang="en-US" dirty="0"/>
              <a:t>:</a:t>
            </a:r>
          </a:p>
          <a:p>
            <a:endParaRPr lang="en-US" dirty="0"/>
          </a:p>
          <a:p>
            <a:endParaRPr lang="en-US" dirty="0"/>
          </a:p>
        </p:txBody>
      </p:sp>
      <p:grpSp>
        <p:nvGrpSpPr>
          <p:cNvPr id="6" name="Group 5"/>
          <p:cNvGrpSpPr/>
          <p:nvPr/>
        </p:nvGrpSpPr>
        <p:grpSpPr>
          <a:xfrm>
            <a:off x="8104395" y="1527142"/>
            <a:ext cx="3397215" cy="3997647"/>
            <a:chOff x="8104395" y="1527142"/>
            <a:chExt cx="3397215" cy="3997647"/>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8104395" y="1527142"/>
              <a:ext cx="3132809" cy="3473616"/>
            </a:xfrm>
            <a:prstGeom prst="rect">
              <a:avLst/>
            </a:prstGeom>
          </p:spPr>
        </p:pic>
        <p:sp>
          <p:nvSpPr>
            <p:cNvPr id="5" name="TextBox 4"/>
            <p:cNvSpPr txBox="1"/>
            <p:nvPr/>
          </p:nvSpPr>
          <p:spPr>
            <a:xfrm>
              <a:off x="8361802" y="5155457"/>
              <a:ext cx="3139808" cy="369332"/>
            </a:xfrm>
            <a:prstGeom prst="rect">
              <a:avLst/>
            </a:prstGeom>
            <a:noFill/>
          </p:spPr>
          <p:txBody>
            <a:bodyPr wrap="square" rtlCol="0">
              <a:spAutoFit/>
            </a:bodyPr>
            <a:lstStyle/>
            <a:p>
              <a:r>
                <a:rPr lang="en-US" dirty="0"/>
                <a:t>A three-layers Neural networks</a:t>
              </a:r>
            </a:p>
          </p:txBody>
        </p:sp>
      </p:grpSp>
      <p:pic>
        <p:nvPicPr>
          <p:cNvPr id="7" name="Picture 6"/>
          <p:cNvPicPr>
            <a:picLocks noChangeAspect="1"/>
          </p:cNvPicPr>
          <p:nvPr/>
        </p:nvPicPr>
        <p:blipFill>
          <a:blip r:embed="rId4"/>
          <a:stretch>
            <a:fillRect/>
          </a:stretch>
        </p:blipFill>
        <p:spPr>
          <a:xfrm>
            <a:off x="1597446" y="1994958"/>
            <a:ext cx="2075706" cy="979595"/>
          </a:xfrm>
          <a:prstGeom prst="rect">
            <a:avLst/>
          </a:prstGeom>
        </p:spPr>
      </p:pic>
      <p:pic>
        <p:nvPicPr>
          <p:cNvPr id="8" name="Picture 7"/>
          <p:cNvPicPr>
            <a:picLocks noChangeAspect="1"/>
          </p:cNvPicPr>
          <p:nvPr/>
        </p:nvPicPr>
        <p:blipFill>
          <a:blip r:embed="rId5"/>
          <a:stretch>
            <a:fillRect/>
          </a:stretch>
        </p:blipFill>
        <p:spPr>
          <a:xfrm>
            <a:off x="1597446" y="3442369"/>
            <a:ext cx="1378772" cy="1160638"/>
          </a:xfrm>
          <a:prstGeom prst="rect">
            <a:avLst/>
          </a:prstGeom>
        </p:spPr>
      </p:pic>
      <p:pic>
        <p:nvPicPr>
          <p:cNvPr id="9" name="Picture 8"/>
          <p:cNvPicPr>
            <a:picLocks noChangeAspect="1"/>
          </p:cNvPicPr>
          <p:nvPr/>
        </p:nvPicPr>
        <p:blipFill>
          <a:blip r:embed="rId6"/>
          <a:stretch>
            <a:fillRect/>
          </a:stretch>
        </p:blipFill>
        <p:spPr>
          <a:xfrm>
            <a:off x="859316" y="5196435"/>
            <a:ext cx="6513289" cy="1138196"/>
          </a:xfrm>
          <a:prstGeom prst="rect">
            <a:avLst/>
          </a:prstGeom>
        </p:spPr>
      </p:pic>
      <p:grpSp>
        <p:nvGrpSpPr>
          <p:cNvPr id="10" name="Group 9"/>
          <p:cNvGrpSpPr/>
          <p:nvPr/>
        </p:nvGrpSpPr>
        <p:grpSpPr>
          <a:xfrm>
            <a:off x="7486986" y="3165620"/>
            <a:ext cx="802604" cy="376067"/>
            <a:chOff x="7486986" y="3165620"/>
            <a:chExt cx="802604" cy="376067"/>
          </a:xfrm>
        </p:grpSpPr>
        <p:sp>
          <p:nvSpPr>
            <p:cNvPr id="11" name="Arrow: Right 10"/>
            <p:cNvSpPr/>
            <p:nvPr/>
          </p:nvSpPr>
          <p:spPr>
            <a:xfrm>
              <a:off x="7919200" y="3263950"/>
              <a:ext cx="370390" cy="1794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2" name="TextBox 11"/>
                <p:cNvSpPr txBox="1"/>
                <p:nvPr/>
              </p:nvSpPr>
              <p:spPr>
                <a:xfrm>
                  <a:off x="7486986" y="3165620"/>
                  <a:ext cx="382034" cy="37606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𝑋</m:t>
                        </m:r>
                      </m:oMath>
                    </m:oMathPara>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7486986" y="3165620"/>
                  <a:ext cx="382034" cy="376067"/>
                </a:xfrm>
                <a:prstGeom prst="rect">
                  <a:avLst/>
                </a:prstGeom>
                <a:blipFill>
                  <a:blip r:embed="rId7"/>
                  <a:stretch>
                    <a:fillRect/>
                  </a:stretch>
                </a:blipFill>
              </p:spPr>
              <p:txBody>
                <a:bodyPr/>
                <a:lstStyle/>
                <a:p>
                  <a:r>
                    <a:rPr lang="en-US">
                      <a:noFill/>
                    </a:rPr>
                    <a:t> </a:t>
                  </a:r>
                </a:p>
              </p:txBody>
            </p:sp>
          </mc:Fallback>
        </mc:AlternateContent>
      </p:grpSp>
      <p:grpSp>
        <p:nvGrpSpPr>
          <p:cNvPr id="15" name="Group 14"/>
          <p:cNvGrpSpPr/>
          <p:nvPr/>
        </p:nvGrpSpPr>
        <p:grpSpPr>
          <a:xfrm>
            <a:off x="11237204" y="2505919"/>
            <a:ext cx="355079" cy="373885"/>
            <a:chOff x="11237204" y="2505919"/>
            <a:chExt cx="355079" cy="373885"/>
          </a:xfrm>
        </p:grpSpPr>
        <p:sp>
          <p:nvSpPr>
            <p:cNvPr id="13" name="Arrow: Right 12"/>
            <p:cNvSpPr/>
            <p:nvPr/>
          </p:nvSpPr>
          <p:spPr>
            <a:xfrm>
              <a:off x="11237204" y="2633241"/>
              <a:ext cx="204371" cy="156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4" name="TextBox 13"/>
                <p:cNvSpPr txBox="1"/>
                <p:nvPr/>
              </p:nvSpPr>
              <p:spPr>
                <a:xfrm>
                  <a:off x="11409017" y="2505919"/>
                  <a:ext cx="183266" cy="37388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𝑎</m:t>
                            </m:r>
                          </m:e>
                          <m:sub>
                            <m:r>
                              <a:rPr lang="en-US" b="0" i="1" smtClean="0">
                                <a:latin typeface="Cambria Math" panose="02040503050406030204" pitchFamily="18" charset="0"/>
                              </a:rPr>
                              <m:t>1</m:t>
                            </m:r>
                          </m:sub>
                          <m:sup>
                            <m:r>
                              <a:rPr lang="en-US" b="0" i="1" smtClean="0">
                                <a:latin typeface="Cambria Math" panose="02040503050406030204" pitchFamily="18" charset="0"/>
                              </a:rPr>
                              <m:t>3</m:t>
                            </m:r>
                          </m:sup>
                        </m:sSubSup>
                      </m:oMath>
                    </m:oMathPara>
                  </a14:m>
                  <a:endParaRPr lang="en-US" dirty="0"/>
                </a:p>
              </p:txBody>
            </p:sp>
          </mc:Choice>
          <mc:Fallback xmlns="">
            <p:sp>
              <p:nvSpPr>
                <p:cNvPr id="14" name="TextBox 13"/>
                <p:cNvSpPr txBox="1">
                  <a:spLocks noRot="1" noChangeAspect="1" noMove="1" noResize="1" noEditPoints="1" noAdjustHandles="1" noChangeArrowheads="1" noChangeShapeType="1" noTextEdit="1"/>
                </p:cNvSpPr>
                <p:nvPr/>
              </p:nvSpPr>
              <p:spPr>
                <a:xfrm>
                  <a:off x="11409017" y="2505919"/>
                  <a:ext cx="183266" cy="373885"/>
                </a:xfrm>
                <a:prstGeom prst="rect">
                  <a:avLst/>
                </a:prstGeom>
                <a:blipFill>
                  <a:blip r:embed="rId8"/>
                  <a:stretch>
                    <a:fillRect r="-106667" b="-1639"/>
                  </a:stretch>
                </a:blipFill>
              </p:spPr>
              <p:txBody>
                <a:bodyPr/>
                <a:lstStyle/>
                <a:p>
                  <a:r>
                    <a:rPr lang="en-US">
                      <a:noFill/>
                    </a:rPr>
                    <a:t> </a:t>
                  </a:r>
                </a:p>
              </p:txBody>
            </p:sp>
          </mc:Fallback>
        </mc:AlternateContent>
      </p:grpSp>
      <p:grpSp>
        <p:nvGrpSpPr>
          <p:cNvPr id="16" name="Group 15"/>
          <p:cNvGrpSpPr/>
          <p:nvPr/>
        </p:nvGrpSpPr>
        <p:grpSpPr>
          <a:xfrm>
            <a:off x="11252105" y="3165620"/>
            <a:ext cx="355079" cy="374461"/>
            <a:chOff x="11237204" y="2505919"/>
            <a:chExt cx="355079" cy="374461"/>
          </a:xfrm>
        </p:grpSpPr>
        <p:sp>
          <p:nvSpPr>
            <p:cNvPr id="17" name="Arrow: Right 16"/>
            <p:cNvSpPr/>
            <p:nvPr/>
          </p:nvSpPr>
          <p:spPr>
            <a:xfrm>
              <a:off x="11237204" y="2633241"/>
              <a:ext cx="204371" cy="156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8" name="TextBox 17"/>
                <p:cNvSpPr txBox="1"/>
                <p:nvPr/>
              </p:nvSpPr>
              <p:spPr>
                <a:xfrm>
                  <a:off x="11409017" y="2505919"/>
                  <a:ext cx="183266" cy="37446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𝑎</m:t>
                            </m:r>
                          </m:e>
                          <m:sub>
                            <m:r>
                              <a:rPr lang="en-US" b="0" i="1" smtClean="0">
                                <a:latin typeface="Cambria Math" panose="02040503050406030204" pitchFamily="18" charset="0"/>
                              </a:rPr>
                              <m:t>2</m:t>
                            </m:r>
                          </m:sub>
                          <m:sup>
                            <m:r>
                              <a:rPr lang="en-US" b="0" i="1" smtClean="0">
                                <a:latin typeface="Cambria Math" panose="02040503050406030204" pitchFamily="18" charset="0"/>
                              </a:rPr>
                              <m:t>3</m:t>
                            </m:r>
                          </m:sup>
                        </m:sSubSup>
                      </m:oMath>
                    </m:oMathPara>
                  </a14:m>
                  <a:endParaRPr lang="en-US" dirty="0"/>
                </a:p>
              </p:txBody>
            </p:sp>
          </mc:Choice>
          <mc:Fallback xmlns="">
            <p:sp>
              <p:nvSpPr>
                <p:cNvPr id="18" name="TextBox 17"/>
                <p:cNvSpPr txBox="1">
                  <a:spLocks noRot="1" noChangeAspect="1" noMove="1" noResize="1" noEditPoints="1" noAdjustHandles="1" noChangeArrowheads="1" noChangeShapeType="1" noTextEdit="1"/>
                </p:cNvSpPr>
                <p:nvPr/>
              </p:nvSpPr>
              <p:spPr>
                <a:xfrm>
                  <a:off x="11409017" y="2505919"/>
                  <a:ext cx="183266" cy="374461"/>
                </a:xfrm>
                <a:prstGeom prst="rect">
                  <a:avLst/>
                </a:prstGeom>
                <a:blipFill>
                  <a:blip r:embed="rId9"/>
                  <a:stretch>
                    <a:fillRect r="-110000"/>
                  </a:stretch>
                </a:blipFill>
              </p:spPr>
              <p:txBody>
                <a:bodyPr/>
                <a:lstStyle/>
                <a:p>
                  <a:r>
                    <a:rPr lang="en-US">
                      <a:noFill/>
                    </a:rPr>
                    <a:t> </a:t>
                  </a:r>
                </a:p>
              </p:txBody>
            </p:sp>
          </mc:Fallback>
        </mc:AlternateContent>
      </p:grpSp>
      <p:sp>
        <p:nvSpPr>
          <p:cNvPr id="20" name="Footer Placeholder 19"/>
          <p:cNvSpPr>
            <a:spLocks noGrp="1"/>
          </p:cNvSpPr>
          <p:nvPr>
            <p:ph type="ftr" sz="quarter" idx="11"/>
          </p:nvPr>
        </p:nvSpPr>
        <p:spPr/>
        <p:txBody>
          <a:bodyPr/>
          <a:lstStyle/>
          <a:p>
            <a:endParaRPr lang="en-US" dirty="0"/>
          </a:p>
        </p:txBody>
      </p:sp>
      <p:sp>
        <p:nvSpPr>
          <p:cNvPr id="21" name="Slide Number Placeholder 20"/>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3268770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485621"/>
          </a:xfrm>
        </p:spPr>
        <p:txBody>
          <a:bodyPr>
            <a:normAutofit fontScale="90000"/>
          </a:bodyPr>
          <a:lstStyle/>
          <a:p>
            <a:r>
              <a:rPr lang="en-US" dirty="0"/>
              <a:t>Brief introduction: Autoencoders</a:t>
            </a:r>
          </a:p>
        </p:txBody>
      </p:sp>
      <p:sp>
        <p:nvSpPr>
          <p:cNvPr id="3" name="Content Placeholder 2"/>
          <p:cNvSpPr>
            <a:spLocks noGrp="1"/>
          </p:cNvSpPr>
          <p:nvPr>
            <p:ph idx="1"/>
          </p:nvPr>
        </p:nvSpPr>
        <p:spPr>
          <a:xfrm>
            <a:off x="581192" y="1527142"/>
            <a:ext cx="7075531" cy="4807557"/>
          </a:xfrm>
        </p:spPr>
        <p:txBody>
          <a:bodyPr anchor="t">
            <a:normAutofit/>
          </a:bodyPr>
          <a:lstStyle/>
          <a:p>
            <a:r>
              <a:rPr lang="en-US" b="1" dirty="0"/>
              <a:t>Autoencoder </a:t>
            </a:r>
            <a:r>
              <a:rPr lang="en-US" dirty="0"/>
              <a:t>is</a:t>
            </a:r>
            <a:r>
              <a:rPr lang="en-US" b="1" dirty="0"/>
              <a:t> </a:t>
            </a:r>
            <a:r>
              <a:rPr lang="en-US" dirty="0"/>
              <a:t>a three-layers artificial feedforward neural network which is trained to reconstruct its input to learning useful representations. </a:t>
            </a:r>
          </a:p>
          <a:p>
            <a:endParaRPr lang="en-US" dirty="0"/>
          </a:p>
          <a:p>
            <a:endParaRPr lang="en-US" dirty="0"/>
          </a:p>
          <a:p>
            <a:endParaRPr lang="en-US" dirty="0"/>
          </a:p>
          <a:p>
            <a:endParaRPr lang="en-US" dirty="0"/>
          </a:p>
          <a:p>
            <a:endParaRPr lang="en-US" dirty="0"/>
          </a:p>
          <a:p>
            <a:r>
              <a:rPr lang="en-US" dirty="0"/>
              <a:t>Error measure:</a:t>
            </a:r>
            <a:br>
              <a:rPr lang="en-US" dirty="0"/>
            </a:br>
            <a:endParaRPr lang="en-US" b="1" dirty="0"/>
          </a:p>
        </p:txBody>
      </p:sp>
      <p:pic>
        <p:nvPicPr>
          <p:cNvPr id="11" name="Picture 10"/>
          <p:cNvPicPr>
            <a:picLocks noChangeAspect="1"/>
          </p:cNvPicPr>
          <p:nvPr/>
        </p:nvPicPr>
        <p:blipFill>
          <a:blip r:embed="rId3"/>
          <a:stretch>
            <a:fillRect/>
          </a:stretch>
        </p:blipFill>
        <p:spPr>
          <a:xfrm>
            <a:off x="1053297" y="2666102"/>
            <a:ext cx="2197644" cy="948403"/>
          </a:xfrm>
          <a:prstGeom prst="rect">
            <a:avLst/>
          </a:prstGeom>
        </p:spPr>
      </p:pic>
      <p:sp>
        <p:nvSpPr>
          <p:cNvPr id="12" name="TextBox 11"/>
          <p:cNvSpPr txBox="1"/>
          <p:nvPr/>
        </p:nvSpPr>
        <p:spPr>
          <a:xfrm>
            <a:off x="9524081" y="3209707"/>
            <a:ext cx="363557"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b</a:t>
            </a:r>
            <a:endParaRPr lang="en-US"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8995271" y="1998538"/>
            <a:ext cx="363557"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a:t>
            </a:r>
          </a:p>
        </p:txBody>
      </p:sp>
      <p:pic>
        <p:nvPicPr>
          <p:cNvPr id="14" name="Picture 13"/>
          <p:cNvPicPr>
            <a:picLocks noChangeAspect="1"/>
          </p:cNvPicPr>
          <p:nvPr/>
        </p:nvPicPr>
        <p:blipFill>
          <a:blip r:embed="rId4"/>
          <a:stretch>
            <a:fillRect/>
          </a:stretch>
        </p:blipFill>
        <p:spPr>
          <a:xfrm>
            <a:off x="2030753" y="3720469"/>
            <a:ext cx="1082064" cy="287889"/>
          </a:xfrm>
          <a:prstGeom prst="rect">
            <a:avLst/>
          </a:prstGeom>
        </p:spPr>
      </p:pic>
      <p:pic>
        <p:nvPicPr>
          <p:cNvPr id="3074" name="Picture 2" descr="http://latex2png.com/output/latex_cde996a274c77b41d0767c0493e58566.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64273" y="4707036"/>
            <a:ext cx="3261634" cy="686004"/>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p:cNvGrpSpPr/>
          <p:nvPr/>
        </p:nvGrpSpPr>
        <p:grpSpPr>
          <a:xfrm>
            <a:off x="7437007" y="1784840"/>
            <a:ext cx="4144947" cy="3608200"/>
            <a:chOff x="7356663" y="1916589"/>
            <a:chExt cx="4144947" cy="3608200"/>
          </a:xfrm>
        </p:grpSpPr>
        <p:sp>
          <p:nvSpPr>
            <p:cNvPr id="5" name="TextBox 4"/>
            <p:cNvSpPr txBox="1"/>
            <p:nvPr/>
          </p:nvSpPr>
          <p:spPr>
            <a:xfrm>
              <a:off x="8361802" y="5155457"/>
              <a:ext cx="3139808" cy="369332"/>
            </a:xfrm>
            <a:prstGeom prst="rect">
              <a:avLst/>
            </a:prstGeom>
            <a:noFill/>
          </p:spPr>
          <p:txBody>
            <a:bodyPr wrap="square" rtlCol="0">
              <a:spAutoFit/>
            </a:bodyPr>
            <a:lstStyle/>
            <a:p>
              <a:r>
                <a:rPr lang="en-US" dirty="0"/>
                <a:t>Structure of an autoencoder</a:t>
              </a:r>
            </a:p>
          </p:txBody>
        </p:sp>
        <p:pic>
          <p:nvPicPr>
            <p:cNvPr id="10" name="Picture 9"/>
            <p:cNvPicPr>
              <a:picLocks noChangeAspect="1"/>
            </p:cNvPicPr>
            <p:nvPr/>
          </p:nvPicPr>
          <p:blipFill>
            <a:blip r:embed="rId6"/>
            <a:stretch>
              <a:fillRect/>
            </a:stretch>
          </p:blipFill>
          <p:spPr>
            <a:xfrm>
              <a:off x="8494004" y="1916589"/>
              <a:ext cx="2599521" cy="3119425"/>
            </a:xfrm>
            <a:prstGeom prst="rect">
              <a:avLst/>
            </a:prstGeom>
          </p:spPr>
        </p:pic>
        <p:cxnSp>
          <p:nvCxnSpPr>
            <p:cNvPr id="8" name="Straight Arrow Connector 7"/>
            <p:cNvCxnSpPr/>
            <p:nvPr/>
          </p:nvCxnSpPr>
          <p:spPr>
            <a:xfrm flipV="1">
              <a:off x="8494004" y="3459892"/>
              <a:ext cx="0" cy="12031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362735" y="3746254"/>
              <a:ext cx="1750937" cy="369332"/>
            </a:xfrm>
            <a:prstGeom prst="rect">
              <a:avLst/>
            </a:prstGeom>
            <a:noFill/>
          </p:spPr>
          <p:txBody>
            <a:bodyPr wrap="square" rtlCol="0">
              <a:spAutoFit/>
            </a:bodyPr>
            <a:lstStyle/>
            <a:p>
              <a:r>
                <a:rPr lang="en-US" dirty="0"/>
                <a:t>Encoder</a:t>
              </a:r>
            </a:p>
          </p:txBody>
        </p:sp>
        <p:cxnSp>
          <p:nvCxnSpPr>
            <p:cNvPr id="18" name="Straight Arrow Connector 17"/>
            <p:cNvCxnSpPr/>
            <p:nvPr/>
          </p:nvCxnSpPr>
          <p:spPr>
            <a:xfrm flipV="1">
              <a:off x="8487932" y="2124419"/>
              <a:ext cx="0" cy="12031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356663" y="2707343"/>
              <a:ext cx="1750937" cy="369332"/>
            </a:xfrm>
            <a:prstGeom prst="rect">
              <a:avLst/>
            </a:prstGeom>
            <a:noFill/>
          </p:spPr>
          <p:txBody>
            <a:bodyPr wrap="square" rtlCol="0">
              <a:spAutoFit/>
            </a:bodyPr>
            <a:lstStyle/>
            <a:p>
              <a:r>
                <a:rPr lang="en-US" dirty="0"/>
                <a:t>Decoder</a:t>
              </a:r>
            </a:p>
          </p:txBody>
        </p:sp>
      </p:grpSp>
      <p:sp>
        <p:nvSpPr>
          <p:cNvPr id="4" name="Footer Placeholder 3"/>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2857354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485621"/>
          </a:xfrm>
        </p:spPr>
        <p:txBody>
          <a:bodyPr>
            <a:normAutofit fontScale="90000"/>
          </a:bodyPr>
          <a:lstStyle/>
          <a:p>
            <a:r>
              <a:rPr lang="en-US" dirty="0"/>
              <a:t>Brief introduction: Denoising Autoencoders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61557" y="1536767"/>
                <a:ext cx="10149237" cy="4807557"/>
              </a:xfrm>
            </p:spPr>
            <p:txBody>
              <a:bodyPr anchor="t">
                <a:normAutofit fontScale="92500" lnSpcReduction="10000"/>
              </a:bodyPr>
              <a:lstStyle/>
              <a:p>
                <a:r>
                  <a:rPr lang="en-US" dirty="0"/>
                  <a:t>Vincent and Larochelle (2010) proposed a different strategy by allowing the networks to more robust representation. It is called </a:t>
                </a:r>
                <a:r>
                  <a:rPr lang="en-US" b="1" dirty="0"/>
                  <a:t>Denoising Autoencoders.</a:t>
                </a:r>
                <a:endParaRPr lang="en-US" dirty="0"/>
              </a:p>
              <a:p>
                <a:r>
                  <a:rPr lang="en-US" dirty="0"/>
                  <a:t>Reconstructing the inputs from the corrupted version.</a:t>
                </a:r>
              </a:p>
              <a:p>
                <a:r>
                  <a:rPr lang="en-US" dirty="0"/>
                  <a:t>The entries of inputs </a:t>
                </a:r>
                <a14:m>
                  <m:oMath xmlns:m="http://schemas.openxmlformats.org/officeDocument/2006/math">
                    <m:r>
                      <a:rPr lang="en-US" b="0" i="1" dirty="0" smtClean="0">
                        <a:latin typeface="Cambria Math" panose="02040503050406030204" pitchFamily="18" charset="0"/>
                      </a:rPr>
                      <m:t>𝑥</m:t>
                    </m:r>
                  </m:oMath>
                </a14:m>
                <a:r>
                  <a:rPr lang="en-US" i="1" dirty="0"/>
                  <a:t> </a:t>
                </a:r>
                <a:r>
                  <a:rPr lang="en-US" dirty="0"/>
                  <a:t>are randomly set to zero as </a:t>
                </a:r>
                <a14:m>
                  <m:oMath xmlns:m="http://schemas.openxmlformats.org/officeDocument/2006/math">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𝑥</m:t>
                        </m:r>
                      </m:e>
                    </m:acc>
                  </m:oMath>
                </a14:m>
                <a:r>
                  <a:rPr lang="en-US" dirty="0"/>
                  <a:t> </a:t>
                </a:r>
                <a:br>
                  <a:rPr lang="en-US" dirty="0"/>
                </a:br>
                <a:br>
                  <a:rPr lang="en-US" dirty="0"/>
                </a:br>
                <a:endParaRPr lang="en-US" dirty="0"/>
              </a:p>
              <a:p>
                <a:endParaRPr lang="en-US" dirty="0"/>
              </a:p>
              <a:p>
                <a:endParaRPr lang="en-US" dirty="0"/>
              </a:p>
              <a:p>
                <a:endParaRPr lang="en-US" dirty="0"/>
              </a:p>
              <a:p>
                <a:endParaRPr lang="en-US" dirty="0"/>
              </a:p>
              <a:p>
                <a:endParaRPr lang="en-US" dirty="0"/>
              </a:p>
              <a:p>
                <a:pPr marL="0" indent="0">
                  <a:buNone/>
                </a:pPr>
                <a:br>
                  <a:rPr lang="en-US" dirty="0"/>
                </a:br>
                <a:endParaRPr lang="en-US"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61557" y="1536767"/>
                <a:ext cx="10149237" cy="4807557"/>
              </a:xfrm>
              <a:blipFill>
                <a:blip r:embed="rId3"/>
                <a:stretch>
                  <a:fillRect l="-300" t="-1267"/>
                </a:stretch>
              </a:blipFill>
            </p:spPr>
            <p:txBody>
              <a:bodyPr/>
              <a:lstStyle/>
              <a:p>
                <a:r>
                  <a:rPr lang="en-US">
                    <a:noFill/>
                  </a:rPr>
                  <a:t> </a:t>
                </a:r>
              </a:p>
            </p:txBody>
          </p:sp>
        </mc:Fallback>
      </mc:AlternateContent>
      <p:grpSp>
        <p:nvGrpSpPr>
          <p:cNvPr id="17" name="Group 16"/>
          <p:cNvGrpSpPr/>
          <p:nvPr/>
        </p:nvGrpSpPr>
        <p:grpSpPr>
          <a:xfrm>
            <a:off x="2770254" y="3316730"/>
            <a:ext cx="5767753" cy="2209828"/>
            <a:chOff x="581192" y="3609072"/>
            <a:chExt cx="6969079" cy="2596671"/>
          </a:xfrm>
        </p:grpSpPr>
        <p:pic>
          <p:nvPicPr>
            <p:cNvPr id="4" name="Picture 3"/>
            <p:cNvPicPr>
              <a:picLocks noChangeAspect="1"/>
            </p:cNvPicPr>
            <p:nvPr/>
          </p:nvPicPr>
          <p:blipFill>
            <a:blip r:embed="rId4"/>
            <a:stretch>
              <a:fillRect/>
            </a:stretch>
          </p:blipFill>
          <p:spPr>
            <a:xfrm>
              <a:off x="581192" y="3609072"/>
              <a:ext cx="6228857" cy="2162685"/>
            </a:xfrm>
            <a:prstGeom prst="rect">
              <a:avLst/>
            </a:prstGeom>
          </p:spPr>
        </p:pic>
        <p:sp>
          <p:nvSpPr>
            <p:cNvPr id="14" name="TextBox 13"/>
            <p:cNvSpPr txBox="1"/>
            <p:nvPr/>
          </p:nvSpPr>
          <p:spPr>
            <a:xfrm>
              <a:off x="1861398" y="5771757"/>
              <a:ext cx="5688873" cy="433986"/>
            </a:xfrm>
            <a:prstGeom prst="rect">
              <a:avLst/>
            </a:prstGeom>
            <a:noFill/>
          </p:spPr>
          <p:txBody>
            <a:bodyPr wrap="square" rtlCol="0">
              <a:spAutoFit/>
            </a:bodyPr>
            <a:lstStyle/>
            <a:p>
              <a:r>
                <a:rPr lang="en-US" dirty="0"/>
                <a:t>Structure of an Denoising autoencoder</a:t>
              </a:r>
            </a:p>
          </p:txBody>
        </p:sp>
      </p:grpSp>
      <p:sp>
        <p:nvSpPr>
          <p:cNvPr id="6" name="Footer Placeholder 5"/>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4091204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Brief introduction: Stacked Denoising Autoencoders (SDA)</a:t>
            </a:r>
          </a:p>
        </p:txBody>
      </p:sp>
      <p:sp>
        <p:nvSpPr>
          <p:cNvPr id="3" name="Content Placeholder 2"/>
          <p:cNvSpPr>
            <a:spLocks noGrp="1"/>
          </p:cNvSpPr>
          <p:nvPr>
            <p:ph idx="1"/>
          </p:nvPr>
        </p:nvSpPr>
        <p:spPr>
          <a:xfrm>
            <a:off x="581192" y="1527142"/>
            <a:ext cx="10336524" cy="4331657"/>
          </a:xfrm>
        </p:spPr>
        <p:txBody>
          <a:bodyPr anchor="t"/>
          <a:lstStyle/>
          <a:p>
            <a:r>
              <a:rPr lang="en-US" dirty="0"/>
              <a:t>A number of autoencoders can be stacked together to form deep neural networks called Stacked Denoising Autoencoders.</a:t>
            </a:r>
          </a:p>
          <a:p>
            <a:r>
              <a:rPr lang="en-US" dirty="0"/>
              <a:t>Training process is divided into two stages: pre-training and fine-tuning.</a:t>
            </a:r>
          </a:p>
          <a:p>
            <a:r>
              <a:rPr lang="en-US" dirty="0"/>
              <a:t>Generate better weight initialization and avoid networks to stuck in local minima.</a:t>
            </a:r>
          </a:p>
        </p:txBody>
      </p:sp>
      <p:grpSp>
        <p:nvGrpSpPr>
          <p:cNvPr id="8" name="Group 7"/>
          <p:cNvGrpSpPr/>
          <p:nvPr/>
        </p:nvGrpSpPr>
        <p:grpSpPr>
          <a:xfrm>
            <a:off x="1553863" y="3020120"/>
            <a:ext cx="8391181" cy="3035659"/>
            <a:chOff x="1707516" y="2994126"/>
            <a:chExt cx="8391181" cy="3035659"/>
          </a:xfrm>
        </p:grpSpPr>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b="23246"/>
            <a:stretch/>
          </p:blipFill>
          <p:spPr>
            <a:xfrm>
              <a:off x="1707516" y="2994126"/>
              <a:ext cx="8391181" cy="2389328"/>
            </a:xfrm>
            <a:prstGeom prst="rect">
              <a:avLst/>
            </a:prstGeom>
          </p:spPr>
        </p:pic>
        <p:sp>
          <p:nvSpPr>
            <p:cNvPr id="5" name="TextBox 4"/>
            <p:cNvSpPr txBox="1"/>
            <p:nvPr/>
          </p:nvSpPr>
          <p:spPr>
            <a:xfrm>
              <a:off x="1752673" y="5374466"/>
              <a:ext cx="2028637" cy="646331"/>
            </a:xfrm>
            <a:prstGeom prst="rect">
              <a:avLst/>
            </a:prstGeom>
            <a:noFill/>
          </p:spPr>
          <p:txBody>
            <a:bodyPr wrap="square" rtlCol="0">
              <a:spAutoFit/>
            </a:bodyPr>
            <a:lstStyle/>
            <a:p>
              <a:r>
                <a:rPr lang="en-US" dirty="0"/>
                <a:t>(1) Training first Autoencoder</a:t>
              </a:r>
            </a:p>
          </p:txBody>
        </p:sp>
        <p:sp>
          <p:nvSpPr>
            <p:cNvPr id="6" name="TextBox 5"/>
            <p:cNvSpPr txBox="1"/>
            <p:nvPr/>
          </p:nvSpPr>
          <p:spPr>
            <a:xfrm>
              <a:off x="4103697" y="5383454"/>
              <a:ext cx="2028637" cy="646331"/>
            </a:xfrm>
            <a:prstGeom prst="rect">
              <a:avLst/>
            </a:prstGeom>
            <a:noFill/>
          </p:spPr>
          <p:txBody>
            <a:bodyPr wrap="square" rtlCol="0">
              <a:spAutoFit/>
            </a:bodyPr>
            <a:lstStyle/>
            <a:p>
              <a:r>
                <a:rPr lang="en-US" dirty="0"/>
                <a:t>(2) Training second Autoencoder</a:t>
              </a:r>
            </a:p>
          </p:txBody>
        </p:sp>
        <p:sp>
          <p:nvSpPr>
            <p:cNvPr id="7" name="TextBox 6"/>
            <p:cNvSpPr txBox="1"/>
            <p:nvPr/>
          </p:nvSpPr>
          <p:spPr>
            <a:xfrm>
              <a:off x="7233879" y="5336608"/>
              <a:ext cx="2455128" cy="646331"/>
            </a:xfrm>
            <a:prstGeom prst="rect">
              <a:avLst/>
            </a:prstGeom>
            <a:noFill/>
          </p:spPr>
          <p:txBody>
            <a:bodyPr wrap="square" rtlCol="0">
              <a:spAutoFit/>
            </a:bodyPr>
            <a:lstStyle/>
            <a:p>
              <a:r>
                <a:rPr lang="en-US" dirty="0"/>
                <a:t>(3) Fine-tuning whole networks using label</a:t>
              </a:r>
            </a:p>
          </p:txBody>
        </p:sp>
      </p:gr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2471932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Proposed methods: CB-CSDNN</a:t>
            </a:r>
          </a:p>
        </p:txBody>
      </p:sp>
      <p:sp>
        <p:nvSpPr>
          <p:cNvPr id="3" name="Content Placeholder 2"/>
          <p:cNvSpPr>
            <a:spLocks noGrp="1"/>
          </p:cNvSpPr>
          <p:nvPr>
            <p:ph idx="1"/>
          </p:nvPr>
        </p:nvSpPr>
        <p:spPr>
          <a:xfrm>
            <a:off x="581192" y="1074753"/>
            <a:ext cx="9917883" cy="4331657"/>
          </a:xfrm>
        </p:spPr>
        <p:txBody>
          <a:bodyPr/>
          <a:lstStyle/>
          <a:p>
            <a:r>
              <a:rPr lang="en-US" dirty="0"/>
              <a:t>Standard algorithms assume the cost of misclassification to be equal which is usually failed in practice.  </a:t>
            </a:r>
          </a:p>
          <a:p>
            <a:r>
              <a:rPr lang="en-US" dirty="0"/>
              <a:t>In CB-CSDNN, we incorporate class-based cost into the cost function of Stacked Denoising Autoencoders in fine-tuning stage. </a:t>
            </a:r>
          </a:p>
          <a:p>
            <a:r>
              <a:rPr lang="en-US" dirty="0"/>
              <a:t>The term </a:t>
            </a:r>
            <a:r>
              <a:rPr lang="en-US" i="1" dirty="0"/>
              <a:t>Class-Based </a:t>
            </a:r>
            <a:r>
              <a:rPr lang="en-US" dirty="0"/>
              <a:t>is refereed to the cost belongs to each misclassification type (i.e. false negative and false positive).</a:t>
            </a:r>
            <a:br>
              <a:rPr lang="en-US" dirty="0"/>
            </a:br>
            <a:br>
              <a:rPr lang="en-US" dirty="0"/>
            </a:br>
            <a:endParaRPr lang="en-US" dirty="0"/>
          </a:p>
          <a:p>
            <a:endParaRPr lang="en-US" dirty="0"/>
          </a:p>
        </p:txBody>
      </p:sp>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ext uri="{D42A27DB-BD31-4B8C-83A1-F6EECF244321}">
                    <p14:modId xmlns:p14="http://schemas.microsoft.com/office/powerpoint/2010/main" val="2485197653"/>
                  </p:ext>
                </p:extLst>
              </p:nvPr>
            </p:nvGraphicFramePr>
            <p:xfrm>
              <a:off x="1099817" y="4621722"/>
              <a:ext cx="3526685" cy="1712886"/>
            </p:xfrm>
            <a:graphic>
              <a:graphicData uri="http://schemas.openxmlformats.org/drawingml/2006/table">
                <a:tbl>
                  <a:tblPr firstRow="1" bandRow="1">
                    <a:tableStyleId>{5940675A-B579-460E-94D1-54222C63F5DA}</a:tableStyleId>
                  </a:tblPr>
                  <a:tblGrid>
                    <a:gridCol w="1228767">
                      <a:extLst>
                        <a:ext uri="{9D8B030D-6E8A-4147-A177-3AD203B41FA5}">
                          <a16:colId xmlns:a16="http://schemas.microsoft.com/office/drawing/2014/main" val="3944756305"/>
                        </a:ext>
                      </a:extLst>
                    </a:gridCol>
                    <a:gridCol w="1108176">
                      <a:extLst>
                        <a:ext uri="{9D8B030D-6E8A-4147-A177-3AD203B41FA5}">
                          <a16:colId xmlns:a16="http://schemas.microsoft.com/office/drawing/2014/main" val="3191627802"/>
                        </a:ext>
                      </a:extLst>
                    </a:gridCol>
                    <a:gridCol w="1189742">
                      <a:extLst>
                        <a:ext uri="{9D8B030D-6E8A-4147-A177-3AD203B41FA5}">
                          <a16:colId xmlns:a16="http://schemas.microsoft.com/office/drawing/2014/main" val="2868505648"/>
                        </a:ext>
                      </a:extLst>
                    </a:gridCol>
                  </a:tblGrid>
                  <a:tr h="570962">
                    <a:tc>
                      <a:txBody>
                        <a:bodyPr/>
                        <a:lstStyle/>
                        <a:p>
                          <a:pPr algn="ctr"/>
                          <a:endParaRPr lang="en-US" sz="1500" dirty="0">
                            <a:solidFill>
                              <a:schemeClr val="tx1"/>
                            </a:solidFill>
                          </a:endParaRPr>
                        </a:p>
                      </a:txBody>
                      <a:tcPr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tcPr>
                    </a:tc>
                    <a:tc>
                      <a:txBody>
                        <a:bodyPr/>
                        <a:lstStyle/>
                        <a:p>
                          <a:pPr algn="ctr"/>
                          <a:r>
                            <a:rPr lang="en-US" sz="1500" dirty="0">
                              <a:solidFill>
                                <a:schemeClr val="tx1"/>
                              </a:solidFill>
                            </a:rPr>
                            <a:t>Negative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tcPr>
                    </a:tc>
                    <a:tc>
                      <a:txBody>
                        <a:bodyPr/>
                        <a:lstStyle/>
                        <a:p>
                          <a:pPr algn="ctr"/>
                          <a:r>
                            <a:rPr lang="en-US" sz="1500" dirty="0">
                              <a:solidFill>
                                <a:schemeClr val="tx1"/>
                              </a:solidFill>
                            </a:rPr>
                            <a:t>Positive</a:t>
                          </a:r>
                        </a:p>
                      </a:txBody>
                      <a:tcPr anchor="ctr">
                        <a:lnL w="12700" cap="flat" cmpd="sng" algn="ctr">
                          <a:solidFill>
                            <a:schemeClr val="tx1"/>
                          </a:solidFill>
                          <a:prstDash val="solid"/>
                          <a:round/>
                          <a:headEnd type="none" w="med" len="med"/>
                          <a:tailEnd type="none" w="med" len="med"/>
                        </a:lnL>
                        <a:lnT w="12700" cmpd="sng">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6386948"/>
                      </a:ext>
                    </a:extLst>
                  </a:tr>
                  <a:tr h="570962">
                    <a:tc>
                      <a:txBody>
                        <a:bodyPr/>
                        <a:lstStyle/>
                        <a:p>
                          <a:pPr algn="ctr"/>
                          <a:r>
                            <a:rPr lang="en-US" sz="1500" dirty="0">
                              <a:solidFill>
                                <a:schemeClr val="tx1"/>
                              </a:solidFill>
                            </a:rPr>
                            <a:t>Negative</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500" dirty="0"/>
                            <a:t>0</a:t>
                          </a:r>
                          <a:endParaRPr lang="en-US"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en-US" sz="1500" smtClean="0">
                                    <a:latin typeface="Cambria Math" panose="02040503050406030204" pitchFamily="18" charset="0"/>
                                  </a:rPr>
                                  <m:t>𝐶𝑜𝑠𝑡</m:t>
                                </m:r>
                                <m:r>
                                  <a:rPr lang="en-US" sz="1500" smtClean="0">
                                    <a:latin typeface="Cambria Math" panose="02040503050406030204" pitchFamily="18" charset="0"/>
                                  </a:rPr>
                                  <m:t>[0]</m:t>
                                </m:r>
                              </m:oMath>
                            </m:oMathPara>
                          </a14:m>
                          <a:endParaRPr lang="en-US" sz="1500" dirty="0">
                            <a:solidFill>
                              <a:schemeClr val="tx1"/>
                            </a:solidFill>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4393845"/>
                      </a:ext>
                    </a:extLst>
                  </a:tr>
                  <a:tr h="570962">
                    <a:tc>
                      <a:txBody>
                        <a:bodyPr/>
                        <a:lstStyle/>
                        <a:p>
                          <a:pPr algn="ctr"/>
                          <a:r>
                            <a:rPr lang="en-US" sz="1500" dirty="0">
                              <a:solidFill>
                                <a:schemeClr val="tx1"/>
                              </a:solidFill>
                            </a:rPr>
                            <a:t>Positive</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500" smtClean="0">
                                    <a:latin typeface="Cambria Math" panose="02040503050406030204" pitchFamily="18" charset="0"/>
                                  </a:rPr>
                                  <m:t>𝐶𝑜𝑠𝑡</m:t>
                                </m:r>
                                <m:r>
                                  <a:rPr lang="en-US" sz="1500" smtClean="0">
                                    <a:latin typeface="Cambria Math" panose="02040503050406030204" pitchFamily="18" charset="0"/>
                                  </a:rPr>
                                  <m:t>[1]</m:t>
                                </m:r>
                              </m:oMath>
                            </m:oMathPara>
                          </a14:m>
                          <a:endParaRPr lang="en-US"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tcPr>
                    </a:tc>
                    <a:tc>
                      <a:txBody>
                        <a:bodyPr/>
                        <a:lstStyle/>
                        <a:p>
                          <a:pPr algn="ctr"/>
                          <a:r>
                            <a:rPr lang="en-US" sz="1500" dirty="0"/>
                            <a:t>0</a:t>
                          </a:r>
                          <a:endParaRPr lang="en-US" sz="1500" dirty="0">
                            <a:solidFill>
                              <a:schemeClr val="tx1"/>
                            </a:solidFill>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mpd="sng">
                          <a:noFill/>
                        </a:lnB>
                      </a:tcPr>
                    </a:tc>
                    <a:extLst>
                      <a:ext uri="{0D108BD9-81ED-4DB2-BD59-A6C34878D82A}">
                        <a16:rowId xmlns:a16="http://schemas.microsoft.com/office/drawing/2014/main" val="693818325"/>
                      </a:ext>
                    </a:extLst>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2485197653"/>
                  </p:ext>
                </p:extLst>
              </p:nvPr>
            </p:nvGraphicFramePr>
            <p:xfrm>
              <a:off x="1099817" y="4621722"/>
              <a:ext cx="3526685" cy="1712886"/>
            </p:xfrm>
            <a:graphic>
              <a:graphicData uri="http://schemas.openxmlformats.org/drawingml/2006/table">
                <a:tbl>
                  <a:tblPr firstRow="1" bandRow="1">
                    <a:tableStyleId>{5940675A-B579-460E-94D1-54222C63F5DA}</a:tableStyleId>
                  </a:tblPr>
                  <a:tblGrid>
                    <a:gridCol w="1228767">
                      <a:extLst>
                        <a:ext uri="{9D8B030D-6E8A-4147-A177-3AD203B41FA5}">
                          <a16:colId xmlns:a16="http://schemas.microsoft.com/office/drawing/2014/main" val="3944756305"/>
                        </a:ext>
                      </a:extLst>
                    </a:gridCol>
                    <a:gridCol w="1108176">
                      <a:extLst>
                        <a:ext uri="{9D8B030D-6E8A-4147-A177-3AD203B41FA5}">
                          <a16:colId xmlns:a16="http://schemas.microsoft.com/office/drawing/2014/main" val="3191627802"/>
                        </a:ext>
                      </a:extLst>
                    </a:gridCol>
                    <a:gridCol w="1189742">
                      <a:extLst>
                        <a:ext uri="{9D8B030D-6E8A-4147-A177-3AD203B41FA5}">
                          <a16:colId xmlns:a16="http://schemas.microsoft.com/office/drawing/2014/main" val="2868505648"/>
                        </a:ext>
                      </a:extLst>
                    </a:gridCol>
                  </a:tblGrid>
                  <a:tr h="570962">
                    <a:tc>
                      <a:txBody>
                        <a:bodyPr/>
                        <a:lstStyle/>
                        <a:p>
                          <a:pPr algn="ctr"/>
                          <a:endParaRPr lang="en-US" sz="1500" dirty="0">
                            <a:solidFill>
                              <a:schemeClr val="tx1"/>
                            </a:solidFill>
                          </a:endParaRPr>
                        </a:p>
                      </a:txBody>
                      <a:tcPr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tcPr>
                    </a:tc>
                    <a:tc>
                      <a:txBody>
                        <a:bodyPr/>
                        <a:lstStyle/>
                        <a:p>
                          <a:pPr algn="ctr"/>
                          <a:r>
                            <a:rPr lang="en-US" sz="1500" dirty="0">
                              <a:solidFill>
                                <a:schemeClr val="tx1"/>
                              </a:solidFill>
                            </a:rPr>
                            <a:t>Negative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tcPr>
                    </a:tc>
                    <a:tc>
                      <a:txBody>
                        <a:bodyPr/>
                        <a:lstStyle/>
                        <a:p>
                          <a:pPr algn="ctr"/>
                          <a:r>
                            <a:rPr lang="en-US" sz="1500" dirty="0">
                              <a:solidFill>
                                <a:schemeClr val="tx1"/>
                              </a:solidFill>
                            </a:rPr>
                            <a:t>Positive</a:t>
                          </a:r>
                        </a:p>
                      </a:txBody>
                      <a:tcPr anchor="ctr">
                        <a:lnL w="12700" cap="flat" cmpd="sng" algn="ctr">
                          <a:solidFill>
                            <a:schemeClr val="tx1"/>
                          </a:solidFill>
                          <a:prstDash val="solid"/>
                          <a:round/>
                          <a:headEnd type="none" w="med" len="med"/>
                          <a:tailEnd type="none" w="med" len="med"/>
                        </a:lnL>
                        <a:lnT w="12700" cmpd="sng">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6386948"/>
                      </a:ext>
                    </a:extLst>
                  </a:tr>
                  <a:tr h="570962">
                    <a:tc>
                      <a:txBody>
                        <a:bodyPr/>
                        <a:lstStyle/>
                        <a:p>
                          <a:pPr algn="ctr"/>
                          <a:r>
                            <a:rPr lang="en-US" sz="1500" dirty="0">
                              <a:solidFill>
                                <a:schemeClr val="tx1"/>
                              </a:solidFill>
                            </a:rPr>
                            <a:t>Negative</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500" dirty="0"/>
                            <a:t>0</a:t>
                          </a:r>
                          <a:endParaRPr lang="en-US" sz="15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96923" t="-100000" r="-1538" b="-101064"/>
                          </a:stretch>
                        </a:blipFill>
                      </a:tcPr>
                    </a:tc>
                    <a:extLst>
                      <a:ext uri="{0D108BD9-81ED-4DB2-BD59-A6C34878D82A}">
                        <a16:rowId xmlns:a16="http://schemas.microsoft.com/office/drawing/2014/main" val="1984393845"/>
                      </a:ext>
                    </a:extLst>
                  </a:tr>
                  <a:tr h="570962">
                    <a:tc>
                      <a:txBody>
                        <a:bodyPr/>
                        <a:lstStyle/>
                        <a:p>
                          <a:pPr algn="ctr"/>
                          <a:r>
                            <a:rPr lang="en-US" sz="1500" dirty="0">
                              <a:solidFill>
                                <a:schemeClr val="tx1"/>
                              </a:solidFill>
                            </a:rPr>
                            <a:t>Positive</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blipFill>
                          <a:blip r:embed="rId3"/>
                          <a:stretch>
                            <a:fillRect l="-110989" t="-200000" r="-108791" b="-1064"/>
                          </a:stretch>
                        </a:blipFill>
                      </a:tcPr>
                    </a:tc>
                    <a:tc>
                      <a:txBody>
                        <a:bodyPr/>
                        <a:lstStyle/>
                        <a:p>
                          <a:pPr algn="ctr"/>
                          <a:r>
                            <a:rPr lang="en-US" sz="1500" dirty="0"/>
                            <a:t>0</a:t>
                          </a:r>
                          <a:endParaRPr lang="en-US" sz="1500" dirty="0">
                            <a:solidFill>
                              <a:schemeClr val="tx1"/>
                            </a:solidFill>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mpd="sng">
                          <a:noFill/>
                        </a:lnB>
                      </a:tcPr>
                    </a:tc>
                    <a:extLst>
                      <a:ext uri="{0D108BD9-81ED-4DB2-BD59-A6C34878D82A}">
                        <a16:rowId xmlns:a16="http://schemas.microsoft.com/office/drawing/2014/main" val="693818325"/>
                      </a:ext>
                    </a:extLst>
                  </a:tr>
                </a:tbl>
              </a:graphicData>
            </a:graphic>
          </p:graphicFrame>
        </mc:Fallback>
      </mc:AlternateContent>
      <p:sp>
        <p:nvSpPr>
          <p:cNvPr id="7" name="TextBox 6"/>
          <p:cNvSpPr txBox="1"/>
          <p:nvPr/>
        </p:nvSpPr>
        <p:spPr>
          <a:xfrm>
            <a:off x="2330781" y="4340389"/>
            <a:ext cx="1925052" cy="323165"/>
          </a:xfrm>
          <a:prstGeom prst="rect">
            <a:avLst/>
          </a:prstGeom>
          <a:noFill/>
        </p:spPr>
        <p:txBody>
          <a:bodyPr wrap="square" rtlCol="0">
            <a:spAutoFit/>
          </a:bodyPr>
          <a:lstStyle/>
          <a:p>
            <a:r>
              <a:rPr lang="en-US" sz="1500" dirty="0"/>
              <a:t>Predicted class</a:t>
            </a:r>
          </a:p>
        </p:txBody>
      </p:sp>
      <p:sp>
        <p:nvSpPr>
          <p:cNvPr id="8" name="TextBox 7"/>
          <p:cNvSpPr txBox="1"/>
          <p:nvPr/>
        </p:nvSpPr>
        <p:spPr>
          <a:xfrm rot="16200000">
            <a:off x="-135726" y="5210499"/>
            <a:ext cx="1925052" cy="323165"/>
          </a:xfrm>
          <a:prstGeom prst="rect">
            <a:avLst/>
          </a:prstGeom>
          <a:noFill/>
        </p:spPr>
        <p:txBody>
          <a:bodyPr wrap="square" rtlCol="0">
            <a:spAutoFit/>
          </a:bodyPr>
          <a:lstStyle/>
          <a:p>
            <a:r>
              <a:rPr lang="en-US" sz="1500" dirty="0"/>
              <a:t>Actual class</a:t>
            </a:r>
          </a:p>
        </p:txBody>
      </p:sp>
      <p:sp>
        <p:nvSpPr>
          <p:cNvPr id="4" name="Footer Placeholder 3"/>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19</a:t>
            </a:fld>
            <a:endParaRPr lang="en-US" dirty="0"/>
          </a:p>
        </p:txBody>
      </p:sp>
      <mc:AlternateContent xmlns:mc="http://schemas.openxmlformats.org/markup-compatibility/2006" xmlns:a14="http://schemas.microsoft.com/office/drawing/2010/main">
        <mc:Choice Requires="a14">
          <p:sp>
            <p:nvSpPr>
              <p:cNvPr id="9" name="TextBox 8"/>
              <p:cNvSpPr txBox="1"/>
              <p:nvPr/>
            </p:nvSpPr>
            <p:spPr>
              <a:xfrm>
                <a:off x="4626502" y="5284068"/>
                <a:ext cx="5449110" cy="1107996"/>
              </a:xfrm>
              <a:prstGeom prst="rect">
                <a:avLst/>
              </a:prstGeom>
              <a:noFill/>
            </p:spPr>
            <p:txBody>
              <a:bodyPr wrap="square" rtlCol="0">
                <a:spAutoFit/>
              </a:bodyPr>
              <a:lstStyle/>
              <a:p>
                <a:pPr algn="ctr"/>
                <a14:m>
                  <m:oMath xmlns:m="http://schemas.openxmlformats.org/officeDocument/2006/math">
                    <m:r>
                      <a:rPr lang="en-US" sz="1500" smtClean="0">
                        <a:latin typeface="Cambria Math" panose="02040503050406030204" pitchFamily="18" charset="0"/>
                      </a:rPr>
                      <m:t>𝐶𝑜𝑠𝑡</m:t>
                    </m:r>
                    <m:r>
                      <a:rPr lang="en-US" sz="1500" smtClean="0">
                        <a:latin typeface="Cambria Math" panose="02040503050406030204" pitchFamily="18" charset="0"/>
                      </a:rPr>
                      <m:t>[0]</m:t>
                    </m:r>
                  </m:oMath>
                </a14:m>
                <a:r>
                  <a:rPr lang="en-US" sz="1500" dirty="0"/>
                  <a:t>: Cost of misclassifying negative example as positive</a:t>
                </a:r>
              </a:p>
              <a:p>
                <a:pPr algn="ctr"/>
                <a14:m>
                  <m:oMath xmlns:m="http://schemas.openxmlformats.org/officeDocument/2006/math">
                    <m:r>
                      <a:rPr lang="en-US" sz="1500">
                        <a:latin typeface="Cambria Math" panose="02040503050406030204" pitchFamily="18" charset="0"/>
                      </a:rPr>
                      <m:t>𝐶𝑜𝑠𝑡</m:t>
                    </m:r>
                    <m:r>
                      <a:rPr lang="en-US" sz="1500">
                        <a:latin typeface="Cambria Math" panose="02040503050406030204" pitchFamily="18" charset="0"/>
                      </a:rPr>
                      <m:t>[1]</m:t>
                    </m:r>
                  </m:oMath>
                </a14:m>
                <a:r>
                  <a:rPr lang="en-US" sz="1500" dirty="0"/>
                  <a:t>: Cost of misclassifying positive example as negative</a:t>
                </a:r>
              </a:p>
              <a:p>
                <a:pPr algn="ctr"/>
                <a:endParaRPr lang="en-US" dirty="0"/>
              </a:p>
              <a:p>
                <a:pPr algn="ctr"/>
                <a:endParaRPr lang="en-US" dirty="0"/>
              </a:p>
            </p:txBody>
          </p:sp>
        </mc:Choice>
        <mc:Fallback xmlns="">
          <p:sp>
            <p:nvSpPr>
              <p:cNvPr id="9" name="TextBox 8"/>
              <p:cNvSpPr txBox="1">
                <a:spLocks noRot="1" noChangeAspect="1" noMove="1" noResize="1" noEditPoints="1" noAdjustHandles="1" noChangeArrowheads="1" noChangeShapeType="1" noTextEdit="1"/>
              </p:cNvSpPr>
              <p:nvPr/>
            </p:nvSpPr>
            <p:spPr>
              <a:xfrm>
                <a:off x="4626502" y="5284068"/>
                <a:ext cx="5449110" cy="1107996"/>
              </a:xfrm>
              <a:prstGeom prst="rect">
                <a:avLst/>
              </a:prstGeom>
              <a:blipFill>
                <a:blip r:embed="rId4"/>
                <a:stretch>
                  <a:fillRect t="-1099"/>
                </a:stretch>
              </a:blipFill>
            </p:spPr>
            <p:txBody>
              <a:bodyPr/>
              <a:lstStyle/>
              <a:p>
                <a:r>
                  <a:rPr lang="en-US">
                    <a:noFill/>
                  </a:rPr>
                  <a:t> </a:t>
                </a:r>
              </a:p>
            </p:txBody>
          </p:sp>
        </mc:Fallback>
      </mc:AlternateContent>
    </p:spTree>
    <p:extLst>
      <p:ext uri="{BB962C8B-B14F-4D97-AF65-F5344CB8AC3E}">
        <p14:creationId xmlns:p14="http://schemas.microsoft.com/office/powerpoint/2010/main" val="416028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5"/>
                                        </p:tgtEl>
                                        <p:attrNameLst>
                                          <p:attrName>style.opacity</p:attrName>
                                        </p:attrNameLst>
                                      </p:cBhvr>
                                      <p:to>
                                        <p:strVal val="0.5"/>
                                      </p:to>
                                    </p:set>
                                    <p:animEffect filter="image" prLst="opacity: 0.5">
                                      <p:cBhvr rctx="IE">
                                        <p:cTn id="7" dur="indefinite"/>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Proposed methods: CB-CSDNN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81191" y="1527142"/>
                <a:ext cx="7250563" cy="4331657"/>
              </a:xfrm>
            </p:spPr>
            <p:txBody>
              <a:bodyPr anchor="t">
                <a:normAutofit/>
              </a:bodyPr>
              <a:lstStyle/>
              <a:p>
                <a:r>
                  <a:rPr lang="en-US" dirty="0"/>
                  <a:t>The new cost function is defined as :</a:t>
                </a:r>
              </a:p>
              <a:p>
                <a:pPr marL="0" indent="0">
                  <a:buNone/>
                </a:pPr>
                <a:r>
                  <a:rPr lang="en-US" dirty="0"/>
                  <a:t> </a:t>
                </a:r>
              </a:p>
              <a:p>
                <a:pPr marL="0" indent="0">
                  <a:buNone/>
                </a:pPr>
                <a:r>
                  <a:rPr lang="en-US" sz="1800" dirty="0"/>
                  <a:t>	where :  </a:t>
                </a:r>
                <a14:m>
                  <m:oMath xmlns:m="http://schemas.openxmlformats.org/officeDocument/2006/math">
                    <m:r>
                      <a:rPr lang="en-US" sz="1800" i="1" dirty="0" smtClean="0">
                        <a:latin typeface="Cambria Math" panose="02040503050406030204" pitchFamily="18" charset="0"/>
                      </a:rPr>
                      <m:t>𝑐𝑙𝑎𝑠𝑠</m:t>
                    </m:r>
                    <m:r>
                      <a:rPr lang="en-US" sz="1800" b="0" i="1" dirty="0" smtClean="0">
                        <a:latin typeface="Cambria Math" panose="02040503050406030204" pitchFamily="18" charset="0"/>
                      </a:rPr>
                      <m:t>(</m:t>
                    </m:r>
                    <m:r>
                      <a:rPr lang="en-US" sz="1800" i="1" dirty="0" smtClean="0">
                        <a:latin typeface="Cambria Math" panose="02040503050406030204" pitchFamily="18" charset="0"/>
                      </a:rPr>
                      <m:t>𝑝</m:t>
                    </m:r>
                    <m:r>
                      <a:rPr lang="en-US" sz="1800" b="0" i="1" dirty="0" smtClean="0">
                        <a:latin typeface="Cambria Math" panose="02040503050406030204" pitchFamily="18" charset="0"/>
                      </a:rPr>
                      <m:t>)</m:t>
                    </m:r>
                    <m:r>
                      <a:rPr lang="en-US" sz="1800" i="1" dirty="0" smtClean="0">
                        <a:latin typeface="Cambria Math" panose="02040503050406030204" pitchFamily="18" charset="0"/>
                      </a:rPr>
                      <m:t> = 1 </m:t>
                    </m:r>
                  </m:oMath>
                </a14:m>
                <a:r>
                  <a:rPr lang="en-US" sz="1800" dirty="0"/>
                  <a:t>, if p belong to minority class or positive class; 			</a:t>
                </a:r>
                <a14:m>
                  <m:oMath xmlns:m="http://schemas.openxmlformats.org/officeDocument/2006/math">
                    <m:r>
                      <a:rPr lang="en-US" sz="1800" i="1" dirty="0" smtClean="0">
                        <a:latin typeface="Cambria Math" panose="02040503050406030204" pitchFamily="18" charset="0"/>
                      </a:rPr>
                      <m:t>𝑐𝑙𝑎𝑠𝑠</m:t>
                    </m:r>
                    <m:d>
                      <m:dPr>
                        <m:ctrlPr>
                          <a:rPr lang="en-US" sz="1800" b="0" i="1" dirty="0" smtClean="0">
                            <a:latin typeface="Cambria Math" panose="02040503050406030204" pitchFamily="18" charset="0"/>
                          </a:rPr>
                        </m:ctrlPr>
                      </m:dPr>
                      <m:e>
                        <m:r>
                          <a:rPr lang="en-US" sz="1800" i="1" dirty="0" smtClean="0">
                            <a:latin typeface="Cambria Math" panose="02040503050406030204" pitchFamily="18" charset="0"/>
                          </a:rPr>
                          <m:t>𝑝</m:t>
                        </m:r>
                      </m:e>
                    </m:d>
                    <m:r>
                      <a:rPr lang="en-US" sz="1800" i="1" dirty="0" smtClean="0">
                        <a:latin typeface="Cambria Math" panose="02040503050406030204" pitchFamily="18" charset="0"/>
                      </a:rPr>
                      <m:t>=0 </m:t>
                    </m:r>
                  </m:oMath>
                </a14:m>
                <a:r>
                  <a:rPr lang="en-US" sz="1800" dirty="0"/>
                  <a:t>otherwise.</a:t>
                </a:r>
              </a:p>
              <a:p>
                <a:r>
                  <a:rPr lang="en-US" b="0" dirty="0"/>
                  <a:t>Suppose example </a:t>
                </a:r>
                <a14:m>
                  <m:oMath xmlns:m="http://schemas.openxmlformats.org/officeDocument/2006/math">
                    <m:r>
                      <a:rPr lang="en-US" b="0" i="1" smtClean="0">
                        <a:latin typeface="Cambria Math" panose="02040503050406030204" pitchFamily="18" charset="0"/>
                      </a:rPr>
                      <m:t>𝑝</m:t>
                    </m:r>
                  </m:oMath>
                </a14:m>
                <a:r>
                  <a:rPr lang="en-US" b="0" dirty="0"/>
                  <a:t> belongs to </a:t>
                </a:r>
                <a:r>
                  <a:rPr lang="en-US" b="0" u="sng" dirty="0"/>
                  <a:t>positive class</a:t>
                </a:r>
                <a:r>
                  <a:rPr lang="en-US" b="0" dirty="0"/>
                  <a:t>. Then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𝒚</m:t>
                        </m:r>
                      </m:e>
                      <m:sub>
                        <m:r>
                          <a:rPr lang="en-US" b="1" i="1" smtClean="0">
                            <a:latin typeface="Cambria Math" panose="02040503050406030204" pitchFamily="18" charset="0"/>
                          </a:rPr>
                          <m:t>𝒋</m:t>
                        </m:r>
                      </m:sub>
                    </m:sSub>
                    <m:r>
                      <a:rPr lang="en-US" b="1" i="1" smtClean="0">
                        <a:latin typeface="Cambria Math" panose="02040503050406030204" pitchFamily="18" charset="0"/>
                      </a:rPr>
                      <m:t>−</m:t>
                    </m:r>
                    <m:sSubSup>
                      <m:sSubSupPr>
                        <m:ctrlPr>
                          <a:rPr lang="en-US" b="1" i="1" smtClean="0">
                            <a:latin typeface="Cambria Math" panose="02040503050406030204" pitchFamily="18" charset="0"/>
                          </a:rPr>
                        </m:ctrlPr>
                      </m:sSubSupPr>
                      <m:e>
                        <m:r>
                          <a:rPr lang="en-US" b="1" i="1" smtClean="0">
                            <a:latin typeface="Cambria Math" panose="02040503050406030204" pitchFamily="18" charset="0"/>
                          </a:rPr>
                          <m:t>𝒂</m:t>
                        </m:r>
                      </m:e>
                      <m:sub>
                        <m:r>
                          <a:rPr lang="en-US" b="1" i="1" smtClean="0">
                            <a:latin typeface="Cambria Math" panose="02040503050406030204" pitchFamily="18" charset="0"/>
                          </a:rPr>
                          <m:t>𝒋</m:t>
                        </m:r>
                      </m:sub>
                      <m:sup>
                        <m:r>
                          <a:rPr lang="en-US" b="1" i="1" smtClean="0">
                            <a:latin typeface="Cambria Math" panose="02040503050406030204" pitchFamily="18" charset="0"/>
                          </a:rPr>
                          <m:t>𝑳</m:t>
                        </m:r>
                      </m:sup>
                    </m:sSubSup>
                  </m:oMath>
                </a14:m>
                <a:r>
                  <a:rPr lang="en-US" b="1" dirty="0"/>
                  <a:t> </a:t>
                </a:r>
                <a:r>
                  <a:rPr lang="en-US" dirty="0"/>
                  <a:t>can be interpreted as the probability of misclassifying </a:t>
                </a:r>
                <a:r>
                  <a:rPr lang="en-US" u="sng" dirty="0"/>
                  <a:t>positive example</a:t>
                </a:r>
                <a:r>
                  <a:rPr lang="en-US" dirty="0"/>
                  <a:t>. </a:t>
                </a:r>
              </a:p>
              <a:p>
                <a:r>
                  <a:rPr lang="en-US" dirty="0"/>
                  <a:t>Set </a:t>
                </a:r>
                <a14:m>
                  <m:oMath xmlns:m="http://schemas.openxmlformats.org/officeDocument/2006/math">
                    <m:r>
                      <a:rPr lang="en-US" i="1" dirty="0" smtClean="0">
                        <a:latin typeface="Cambria Math" panose="02040503050406030204" pitchFamily="18" charset="0"/>
                      </a:rPr>
                      <m:t>𝐶𝑜𝑠𝑡</m:t>
                    </m:r>
                    <m:r>
                      <a:rPr lang="en-US" i="1" dirty="0" smtClean="0">
                        <a:latin typeface="Cambria Math" panose="02040503050406030204" pitchFamily="18" charset="0"/>
                      </a:rPr>
                      <m:t>[1]</m:t>
                    </m:r>
                  </m:oMath>
                </a14:m>
                <a:r>
                  <a:rPr lang="en-US" dirty="0"/>
                  <a:t> &gt; </a:t>
                </a:r>
                <a14:m>
                  <m:oMath xmlns:m="http://schemas.openxmlformats.org/officeDocument/2006/math">
                    <m:r>
                      <a:rPr lang="en-US" i="1" dirty="0" smtClean="0">
                        <a:latin typeface="Cambria Math" panose="02040503050406030204" pitchFamily="18" charset="0"/>
                      </a:rPr>
                      <m:t>𝐶𝑜𝑠𝑡</m:t>
                    </m:r>
                    <m:d>
                      <m:dPr>
                        <m:begChr m:val="["/>
                        <m:endChr m:val="]"/>
                        <m:ctrlPr>
                          <a:rPr lang="en-US" i="1" dirty="0" smtClean="0">
                            <a:latin typeface="Cambria Math" panose="02040503050406030204" pitchFamily="18" charset="0"/>
                          </a:rPr>
                        </m:ctrlPr>
                      </m:dPr>
                      <m:e>
                        <m:r>
                          <a:rPr lang="en-US" i="1" dirty="0" smtClean="0">
                            <a:latin typeface="Cambria Math" panose="02040503050406030204" pitchFamily="18" charset="0"/>
                          </a:rPr>
                          <m:t>0</m:t>
                        </m:r>
                      </m:e>
                    </m:d>
                    <m:r>
                      <a:rPr lang="en-US" b="0" i="1" dirty="0" smtClean="0">
                        <a:latin typeface="Cambria Math" panose="02040503050406030204" pitchFamily="18" charset="0"/>
                      </a:rPr>
                      <m:t>, </m:t>
                    </m:r>
                  </m:oMath>
                </a14:m>
                <a:r>
                  <a:rPr lang="en-US" dirty="0"/>
                  <a:t> ( high sensitivity toward positive class )</a:t>
                </a:r>
              </a:p>
              <a:p>
                <a:r>
                  <a:rPr lang="en-US" dirty="0"/>
                  <a:t>Through derivation the delta rule becomes:</a:t>
                </a:r>
                <a:br>
                  <a:rPr lang="en-US" dirty="0"/>
                </a:br>
                <a:br>
                  <a:rPr lang="en-US" dirty="0"/>
                </a:br>
                <a:r>
                  <a:rPr lang="en-US" dirty="0"/>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81191" y="1527142"/>
                <a:ext cx="7250563" cy="4331657"/>
              </a:xfrm>
              <a:blipFill>
                <a:blip r:embed="rId3"/>
                <a:stretch>
                  <a:fillRect l="-420" t="-845"/>
                </a:stretch>
              </a:blipFill>
            </p:spPr>
            <p:txBody>
              <a:bodyPr/>
              <a:lstStyle/>
              <a:p>
                <a:r>
                  <a:rPr lang="en-US">
                    <a:noFill/>
                  </a:rPr>
                  <a:t> </a:t>
                </a:r>
              </a:p>
            </p:txBody>
          </p:sp>
        </mc:Fallback>
      </mc:AlternateContent>
      <p:pic>
        <p:nvPicPr>
          <p:cNvPr id="4" name="Picture 3"/>
          <p:cNvPicPr>
            <a:picLocks noChangeAspect="1"/>
          </p:cNvPicPr>
          <p:nvPr/>
        </p:nvPicPr>
        <p:blipFill>
          <a:blip r:embed="rId4"/>
          <a:stretch>
            <a:fillRect/>
          </a:stretch>
        </p:blipFill>
        <p:spPr>
          <a:xfrm>
            <a:off x="4963661" y="1421786"/>
            <a:ext cx="4891639" cy="730763"/>
          </a:xfrm>
          <a:prstGeom prst="rect">
            <a:avLst/>
          </a:prstGeom>
        </p:spPr>
      </p:pic>
      <p:pic>
        <p:nvPicPr>
          <p:cNvPr id="5" name="Picture 4"/>
          <p:cNvPicPr>
            <a:picLocks noChangeAspect="1"/>
          </p:cNvPicPr>
          <p:nvPr/>
        </p:nvPicPr>
        <p:blipFill>
          <a:blip r:embed="rId5"/>
          <a:stretch>
            <a:fillRect/>
          </a:stretch>
        </p:blipFill>
        <p:spPr>
          <a:xfrm>
            <a:off x="640356" y="5335444"/>
            <a:ext cx="7023233" cy="1046709"/>
          </a:xfrm>
          <a:prstGeom prst="rect">
            <a:avLst/>
          </a:prstGeom>
        </p:spPr>
      </p:pic>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20</a:t>
            </a:fld>
            <a:endParaRPr lang="en-US" dirty="0"/>
          </a:p>
        </p:txBody>
      </p:sp>
      <p:grpSp>
        <p:nvGrpSpPr>
          <p:cNvPr id="12" name="Group 11"/>
          <p:cNvGrpSpPr/>
          <p:nvPr/>
        </p:nvGrpSpPr>
        <p:grpSpPr>
          <a:xfrm>
            <a:off x="7831754" y="2491914"/>
            <a:ext cx="3505200" cy="2647950"/>
            <a:chOff x="8038385" y="2502621"/>
            <a:chExt cx="3505200" cy="2647950"/>
          </a:xfrm>
        </p:grpSpPr>
        <p:pic>
          <p:nvPicPr>
            <p:cNvPr id="9" name="Picture 8"/>
            <p:cNvPicPr>
              <a:picLocks noChangeAspect="1"/>
            </p:cNvPicPr>
            <p:nvPr/>
          </p:nvPicPr>
          <p:blipFill>
            <a:blip r:embed="rId6"/>
            <a:stretch>
              <a:fillRect/>
            </a:stretch>
          </p:blipFill>
          <p:spPr>
            <a:xfrm>
              <a:off x="8038385" y="2502621"/>
              <a:ext cx="3505200" cy="2647950"/>
            </a:xfrm>
            <a:prstGeom prst="rect">
              <a:avLst/>
            </a:prstGeom>
          </p:spPr>
        </p:pic>
        <mc:AlternateContent xmlns:mc="http://schemas.openxmlformats.org/markup-compatibility/2006" xmlns:a14="http://schemas.microsoft.com/office/drawing/2010/main">
          <mc:Choice Requires="a14">
            <p:sp>
              <p:nvSpPr>
                <p:cNvPr id="10" name="TextBox 9"/>
                <p:cNvSpPr txBox="1"/>
                <p:nvPr/>
              </p:nvSpPr>
              <p:spPr>
                <a:xfrm>
                  <a:off x="8391443" y="4628561"/>
                  <a:ext cx="4520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1</m:t>
                            </m:r>
                          </m:sub>
                        </m:sSub>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8391443" y="4628561"/>
                  <a:ext cx="452084" cy="369332"/>
                </a:xfrm>
                <a:prstGeom prst="rect">
                  <a:avLst/>
                </a:prstGeom>
                <a:blipFill>
                  <a:blip r:embed="rId7"/>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1" name="TextBox 10"/>
              <p:cNvSpPr txBox="1"/>
              <p:nvPr/>
            </p:nvSpPr>
            <p:spPr>
              <a:xfrm>
                <a:off x="10632470" y="4632097"/>
                <a:ext cx="4520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𝑊</m:t>
                          </m:r>
                        </m:e>
                        <m:sub>
                          <m:r>
                            <a:rPr lang="en-US" b="0" i="1" smtClean="0">
                              <a:latin typeface="Cambria Math" panose="02040503050406030204" pitchFamily="18" charset="0"/>
                            </a:rPr>
                            <m:t>𝐿</m:t>
                          </m:r>
                        </m:sub>
                      </m:sSub>
                    </m:oMath>
                  </m:oMathPara>
                </a14:m>
                <a:endParaRPr lang="en-US" dirty="0"/>
              </a:p>
            </p:txBody>
          </p:sp>
        </mc:Choice>
        <mc:Fallback xmlns="">
          <p:sp>
            <p:nvSpPr>
              <p:cNvPr id="11" name="TextBox 10"/>
              <p:cNvSpPr txBox="1">
                <a:spLocks noRot="1" noChangeAspect="1" noMove="1" noResize="1" noEditPoints="1" noAdjustHandles="1" noChangeArrowheads="1" noChangeShapeType="1" noTextEdit="1"/>
              </p:cNvSpPr>
              <p:nvPr/>
            </p:nvSpPr>
            <p:spPr>
              <a:xfrm>
                <a:off x="10632470" y="4632097"/>
                <a:ext cx="452084" cy="369332"/>
              </a:xfrm>
              <a:prstGeom prst="rect">
                <a:avLst/>
              </a:prstGeom>
              <a:blipFill>
                <a:blip r:embed="rId8"/>
                <a:stretch>
                  <a:fillRect/>
                </a:stretch>
              </a:blipFill>
            </p:spPr>
            <p:txBody>
              <a:bodyPr/>
              <a:lstStyle/>
              <a:p>
                <a:r>
                  <a:rPr lang="en-US">
                    <a:noFill/>
                  </a:rPr>
                  <a:t> </a:t>
                </a:r>
              </a:p>
            </p:txBody>
          </p:sp>
        </mc:Fallback>
      </mc:AlternateContent>
      <p:cxnSp>
        <p:nvCxnSpPr>
          <p:cNvPr id="14" name="Straight Arrow Connector 13"/>
          <p:cNvCxnSpPr/>
          <p:nvPr/>
        </p:nvCxnSpPr>
        <p:spPr>
          <a:xfrm>
            <a:off x="11283886" y="3497344"/>
            <a:ext cx="38348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1294882" y="4102227"/>
            <a:ext cx="38348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p:cNvSpPr txBox="1"/>
              <p:nvPr/>
            </p:nvSpPr>
            <p:spPr>
              <a:xfrm>
                <a:off x="11571733" y="3181633"/>
                <a:ext cx="4520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𝑎</m:t>
                          </m:r>
                        </m:e>
                        <m:sub>
                          <m:r>
                            <a:rPr lang="en-US" b="0" i="1" smtClean="0">
                              <a:latin typeface="Cambria Math" panose="02040503050406030204" pitchFamily="18" charset="0"/>
                            </a:rPr>
                            <m:t>1</m:t>
                          </m:r>
                        </m:sub>
                        <m:sup>
                          <m:r>
                            <a:rPr lang="en-US" b="0" i="1" smtClean="0">
                              <a:latin typeface="Cambria Math" panose="02040503050406030204" pitchFamily="18" charset="0"/>
                            </a:rPr>
                            <m:t>𝐿</m:t>
                          </m:r>
                        </m:sup>
                      </m:sSubSup>
                    </m:oMath>
                  </m:oMathPara>
                </a14:m>
                <a:endParaRPr lang="en-US" dirty="0"/>
              </a:p>
            </p:txBody>
          </p:sp>
        </mc:Choice>
        <mc:Fallback xmlns="">
          <p:sp>
            <p:nvSpPr>
              <p:cNvPr id="16" name="TextBox 15"/>
              <p:cNvSpPr txBox="1">
                <a:spLocks noRot="1" noChangeAspect="1" noMove="1" noResize="1" noEditPoints="1" noAdjustHandles="1" noChangeArrowheads="1" noChangeShapeType="1" noTextEdit="1"/>
              </p:cNvSpPr>
              <p:nvPr/>
            </p:nvSpPr>
            <p:spPr>
              <a:xfrm>
                <a:off x="11571733" y="3181633"/>
                <a:ext cx="452084" cy="369332"/>
              </a:xfrm>
              <a:prstGeom prst="rect">
                <a:avLst/>
              </a:prstGeom>
              <a:blipFill>
                <a:blip r:embed="rId9"/>
                <a:stretch>
                  <a:fillRect b="-16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11573302" y="3795948"/>
                <a:ext cx="452084" cy="37317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𝑎</m:t>
                          </m:r>
                        </m:e>
                        <m:sub>
                          <m:r>
                            <a:rPr lang="en-US" b="0" i="1" smtClean="0">
                              <a:latin typeface="Cambria Math" panose="02040503050406030204" pitchFamily="18" charset="0"/>
                            </a:rPr>
                            <m:t>2</m:t>
                          </m:r>
                        </m:sub>
                        <m:sup>
                          <m:r>
                            <a:rPr lang="en-US" b="0" i="1" smtClean="0">
                              <a:latin typeface="Cambria Math" panose="02040503050406030204" pitchFamily="18" charset="0"/>
                            </a:rPr>
                            <m:t>𝐿</m:t>
                          </m:r>
                        </m:sup>
                      </m:sSubSup>
                    </m:oMath>
                  </m:oMathPara>
                </a14:m>
                <a:endParaRPr lang="en-US" dirty="0"/>
              </a:p>
            </p:txBody>
          </p:sp>
        </mc:Choice>
        <mc:Fallback xmlns="">
          <p:sp>
            <p:nvSpPr>
              <p:cNvPr id="17" name="TextBox 16"/>
              <p:cNvSpPr txBox="1">
                <a:spLocks noRot="1" noChangeAspect="1" noMove="1" noResize="1" noEditPoints="1" noAdjustHandles="1" noChangeArrowheads="1" noChangeShapeType="1" noTextEdit="1"/>
              </p:cNvSpPr>
              <p:nvPr/>
            </p:nvSpPr>
            <p:spPr>
              <a:xfrm>
                <a:off x="11573302" y="3795948"/>
                <a:ext cx="452084" cy="373179"/>
              </a:xfrm>
              <a:prstGeom prst="rect">
                <a:avLst/>
              </a:prstGeom>
              <a:blipFill>
                <a:blip r:embed="rId10"/>
                <a:stretch>
                  <a:fillRect b="-1639"/>
                </a:stretch>
              </a:blipFill>
            </p:spPr>
            <p:txBody>
              <a:bodyPr/>
              <a:lstStyle/>
              <a:p>
                <a:r>
                  <a:rPr lang="en-US">
                    <a:noFill/>
                  </a:rPr>
                  <a:t> </a:t>
                </a:r>
              </a:p>
            </p:txBody>
          </p:sp>
        </mc:Fallback>
      </mc:AlternateContent>
    </p:spTree>
    <p:extLst>
      <p:ext uri="{BB962C8B-B14F-4D97-AF65-F5344CB8AC3E}">
        <p14:creationId xmlns:p14="http://schemas.microsoft.com/office/powerpoint/2010/main" val="3129621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Hyperparameter Tuning with Evolutionary Algorithm </a:t>
            </a:r>
          </a:p>
        </p:txBody>
      </p:sp>
      <p:sp>
        <p:nvSpPr>
          <p:cNvPr id="3" name="Content Placeholder 2"/>
          <p:cNvSpPr>
            <a:spLocks noGrp="1"/>
          </p:cNvSpPr>
          <p:nvPr>
            <p:ph idx="1"/>
          </p:nvPr>
        </p:nvSpPr>
        <p:spPr>
          <a:xfrm>
            <a:off x="581192" y="990705"/>
            <a:ext cx="9361705" cy="4331657"/>
          </a:xfrm>
        </p:spPr>
        <p:txBody>
          <a:bodyPr>
            <a:normAutofit/>
          </a:bodyPr>
          <a:lstStyle/>
          <a:p>
            <a:r>
              <a:rPr lang="en-US" dirty="0"/>
              <a:t>The hyperparameters such as the Cost, number of iteration, number of neurons, number of layers and learning rate have a significant impact the performance. </a:t>
            </a:r>
          </a:p>
          <a:p>
            <a:endParaRPr lang="en-US" dirty="0"/>
          </a:p>
          <a:p>
            <a:r>
              <a:rPr lang="en-US" dirty="0"/>
              <a:t>We use multi-objective evolutionary algorithm to evolve the parameters.</a:t>
            </a:r>
            <a:br>
              <a:rPr lang="en-US" dirty="0"/>
            </a:br>
            <a:br>
              <a:rPr lang="en-US" dirty="0"/>
            </a:br>
            <a:br>
              <a:rPr lang="en-US" dirty="0"/>
            </a:b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22697847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Nsga</a:t>
            </a:r>
            <a:r>
              <a:rPr lang="en-US" dirty="0"/>
              <a:t>-ii</a:t>
            </a:r>
          </a:p>
        </p:txBody>
      </p:sp>
      <p:sp>
        <p:nvSpPr>
          <p:cNvPr id="21" name="Footer Placeholder 20"/>
          <p:cNvSpPr>
            <a:spLocks noGrp="1"/>
          </p:cNvSpPr>
          <p:nvPr>
            <p:ph type="ftr" sz="quarter" idx="11"/>
          </p:nvPr>
        </p:nvSpPr>
        <p:spPr/>
        <p:txBody>
          <a:bodyPr/>
          <a:lstStyle/>
          <a:p>
            <a:endParaRPr lang="en-US" dirty="0"/>
          </a:p>
        </p:txBody>
      </p:sp>
      <p:sp>
        <p:nvSpPr>
          <p:cNvPr id="22" name="Slide Number Placeholder 21"/>
          <p:cNvSpPr>
            <a:spLocks noGrp="1"/>
          </p:cNvSpPr>
          <p:nvPr>
            <p:ph type="sldNum" sz="quarter" idx="12"/>
          </p:nvPr>
        </p:nvSpPr>
        <p:spPr/>
        <p:txBody>
          <a:bodyPr/>
          <a:lstStyle/>
          <a:p>
            <a:fld id="{D57F1E4F-1CFF-5643-939E-217C01CDF565}" type="slidenum">
              <a:rPr lang="en-US" smtClean="0"/>
              <a:pPr/>
              <a:t>22</a:t>
            </a:fld>
            <a:endParaRPr lang="en-US" dirty="0"/>
          </a:p>
        </p:txBody>
      </p:sp>
      <p:sp>
        <p:nvSpPr>
          <p:cNvPr id="6" name="Content Placeholder 5"/>
          <p:cNvSpPr>
            <a:spLocks noGrp="1"/>
          </p:cNvSpPr>
          <p:nvPr>
            <p:ph idx="1"/>
          </p:nvPr>
        </p:nvSpPr>
        <p:spPr>
          <a:xfrm>
            <a:off x="1007384" y="1474583"/>
            <a:ext cx="9361705" cy="2473725"/>
          </a:xfrm>
        </p:spPr>
        <p:txBody>
          <a:bodyPr>
            <a:noAutofit/>
          </a:bodyPr>
          <a:lstStyle/>
          <a:p>
            <a:r>
              <a:rPr lang="en-US" dirty="0"/>
              <a:t>Non-Dominated Sorting Genetic Algorithms-II is an effective non-domination based genetic algorithm for multi-objective optimization.</a:t>
            </a:r>
          </a:p>
          <a:p>
            <a:pPr lvl="1"/>
            <a:r>
              <a:rPr lang="en-US" dirty="0"/>
              <a:t>Population of size N is sorted based on non-domination in to each front ( F1, F2,…)</a:t>
            </a:r>
          </a:p>
          <a:p>
            <a:pPr lvl="1"/>
            <a:r>
              <a:rPr lang="en-US" dirty="0"/>
              <a:t>Crowding distance is used to maintain diversity.</a:t>
            </a:r>
          </a:p>
          <a:p>
            <a:pPr lvl="1"/>
            <a:r>
              <a:rPr lang="en-US" dirty="0"/>
              <a:t>Parents are selected by binary tournament selection based on rank and crowding distance</a:t>
            </a:r>
          </a:p>
          <a:p>
            <a:pPr lvl="1"/>
            <a:r>
              <a:rPr lang="en-US" dirty="0"/>
              <a:t>N </a:t>
            </a:r>
            <a:r>
              <a:rPr lang="en-US" dirty="0" err="1"/>
              <a:t>offsprings</a:t>
            </a:r>
            <a:r>
              <a:rPr lang="en-US" dirty="0"/>
              <a:t> are generated and combine old population, get 2N size.</a:t>
            </a:r>
            <a:br>
              <a:rPr lang="en-US" dirty="0"/>
            </a:br>
            <a:endParaRPr lang="en-US" dirty="0"/>
          </a:p>
        </p:txBody>
      </p:sp>
      <p:pic>
        <p:nvPicPr>
          <p:cNvPr id="8" name="Picture 7"/>
          <p:cNvPicPr>
            <a:picLocks noChangeAspect="1"/>
          </p:cNvPicPr>
          <p:nvPr/>
        </p:nvPicPr>
        <p:blipFill>
          <a:blip r:embed="rId3"/>
          <a:stretch>
            <a:fillRect/>
          </a:stretch>
        </p:blipFill>
        <p:spPr>
          <a:xfrm>
            <a:off x="3511267" y="3758534"/>
            <a:ext cx="4698125" cy="2767940"/>
          </a:xfrm>
          <a:prstGeom prst="rect">
            <a:avLst/>
          </a:prstGeom>
        </p:spPr>
      </p:pic>
    </p:spTree>
    <p:extLst>
      <p:ext uri="{BB962C8B-B14F-4D97-AF65-F5344CB8AC3E}">
        <p14:creationId xmlns:p14="http://schemas.microsoft.com/office/powerpoint/2010/main" val="2971087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NSGA-II : Fitness function</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23</a:t>
            </a:fld>
            <a:endParaRPr lang="en-US" dirty="0"/>
          </a:p>
        </p:txBody>
      </p:sp>
      <p:pic>
        <p:nvPicPr>
          <p:cNvPr id="3" name="Picture 2">
            <a:extLst>
              <a:ext uri="{FF2B5EF4-FFF2-40B4-BE49-F238E27FC236}">
                <a16:creationId xmlns:a16="http://schemas.microsoft.com/office/drawing/2014/main" id="{8F242432-C73D-4B03-BE20-ECA9FEA0F441}"/>
              </a:ext>
            </a:extLst>
          </p:cNvPr>
          <p:cNvPicPr>
            <a:picLocks noChangeAspect="1"/>
          </p:cNvPicPr>
          <p:nvPr/>
        </p:nvPicPr>
        <p:blipFill>
          <a:blip r:embed="rId3"/>
          <a:stretch>
            <a:fillRect/>
          </a:stretch>
        </p:blipFill>
        <p:spPr>
          <a:xfrm>
            <a:off x="4343816" y="3415532"/>
            <a:ext cx="2515713" cy="822128"/>
          </a:xfrm>
          <a:prstGeom prst="rect">
            <a:avLst/>
          </a:prstGeom>
        </p:spPr>
      </p:pic>
      <p:pic>
        <p:nvPicPr>
          <p:cNvPr id="8" name="Picture 7">
            <a:extLst>
              <a:ext uri="{FF2B5EF4-FFF2-40B4-BE49-F238E27FC236}">
                <a16:creationId xmlns:a16="http://schemas.microsoft.com/office/drawing/2014/main" id="{3CD80040-FA5C-4EB8-BFD7-A74E9277609E}"/>
              </a:ext>
            </a:extLst>
          </p:cNvPr>
          <p:cNvPicPr>
            <a:picLocks noChangeAspect="1"/>
          </p:cNvPicPr>
          <p:nvPr/>
        </p:nvPicPr>
        <p:blipFill>
          <a:blip r:embed="rId4"/>
          <a:stretch>
            <a:fillRect/>
          </a:stretch>
        </p:blipFill>
        <p:spPr>
          <a:xfrm>
            <a:off x="4343816" y="1927653"/>
            <a:ext cx="2456808" cy="750104"/>
          </a:xfrm>
          <a:prstGeom prst="rect">
            <a:avLst/>
          </a:prstGeom>
        </p:spPr>
      </p:pic>
      <p:graphicFrame>
        <p:nvGraphicFramePr>
          <p:cNvPr id="9" name="Table 8">
            <a:extLst>
              <a:ext uri="{FF2B5EF4-FFF2-40B4-BE49-F238E27FC236}">
                <a16:creationId xmlns:a16="http://schemas.microsoft.com/office/drawing/2014/main" id="{2A0BAA9A-4F9F-4316-BB5C-F671B72FCCDB}"/>
              </a:ext>
            </a:extLst>
          </p:cNvPr>
          <p:cNvGraphicFramePr>
            <a:graphicFrameLocks noGrp="1"/>
          </p:cNvGraphicFramePr>
          <p:nvPr>
            <p:extLst>
              <p:ext uri="{D42A27DB-BD31-4B8C-83A1-F6EECF244321}">
                <p14:modId xmlns:p14="http://schemas.microsoft.com/office/powerpoint/2010/main" val="915164714"/>
              </p:ext>
            </p:extLst>
          </p:nvPr>
        </p:nvGraphicFramePr>
        <p:xfrm>
          <a:off x="4481261" y="4759487"/>
          <a:ext cx="1791893" cy="1016565"/>
        </p:xfrm>
        <a:graphic>
          <a:graphicData uri="http://schemas.openxmlformats.org/drawingml/2006/table">
            <a:tbl>
              <a:tblPr firstRow="1" bandRow="1">
                <a:tableStyleId>{5940675A-B579-460E-94D1-54222C63F5DA}</a:tableStyleId>
              </a:tblPr>
              <a:tblGrid>
                <a:gridCol w="624331">
                  <a:extLst>
                    <a:ext uri="{9D8B030D-6E8A-4147-A177-3AD203B41FA5}">
                      <a16:colId xmlns:a16="http://schemas.microsoft.com/office/drawing/2014/main" val="3944756305"/>
                    </a:ext>
                  </a:extLst>
                </a:gridCol>
                <a:gridCol w="563059">
                  <a:extLst>
                    <a:ext uri="{9D8B030D-6E8A-4147-A177-3AD203B41FA5}">
                      <a16:colId xmlns:a16="http://schemas.microsoft.com/office/drawing/2014/main" val="3191627802"/>
                    </a:ext>
                  </a:extLst>
                </a:gridCol>
                <a:gridCol w="604503">
                  <a:extLst>
                    <a:ext uri="{9D8B030D-6E8A-4147-A177-3AD203B41FA5}">
                      <a16:colId xmlns:a16="http://schemas.microsoft.com/office/drawing/2014/main" val="2868505648"/>
                    </a:ext>
                  </a:extLst>
                </a:gridCol>
              </a:tblGrid>
              <a:tr h="338855">
                <a:tc>
                  <a:txBody>
                    <a:bodyPr/>
                    <a:lstStyle/>
                    <a:p>
                      <a:pPr algn="ctr"/>
                      <a:endParaRPr lang="en-US" sz="1400" dirty="0">
                        <a:solidFill>
                          <a:schemeClr val="tx1"/>
                        </a:solidFill>
                      </a:endParaRPr>
                    </a:p>
                  </a:txBody>
                  <a:tcPr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tcPr>
                </a:tc>
                <a:tc>
                  <a:txBody>
                    <a:bodyPr/>
                    <a:lstStyle/>
                    <a:p>
                      <a:pPr algn="ctr"/>
                      <a:r>
                        <a:rPr lang="en-US" sz="1400" dirty="0"/>
                        <a:t>0</a:t>
                      </a:r>
                      <a:endParaRPr lang="en-US"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tcPr>
                </a:tc>
                <a:tc>
                  <a:txBody>
                    <a:bodyPr/>
                    <a:lstStyle/>
                    <a:p>
                      <a:pPr algn="ctr"/>
                      <a:r>
                        <a:rPr lang="en-US" sz="1400" dirty="0"/>
                        <a:t>1</a:t>
                      </a:r>
                      <a:endParaRPr lang="en-US" sz="1400" dirty="0">
                        <a:solidFill>
                          <a:schemeClr val="tx1"/>
                        </a:solidFill>
                      </a:endParaRPr>
                    </a:p>
                  </a:txBody>
                  <a:tcPr anchor="ctr">
                    <a:lnL w="12700" cap="flat" cmpd="sng" algn="ctr">
                      <a:solidFill>
                        <a:schemeClr val="tx1"/>
                      </a:solidFill>
                      <a:prstDash val="solid"/>
                      <a:round/>
                      <a:headEnd type="none" w="med" len="med"/>
                      <a:tailEnd type="none" w="med" len="med"/>
                    </a:lnL>
                    <a:lnT w="12700" cmpd="sng">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6386948"/>
                  </a:ext>
                </a:extLst>
              </a:tr>
              <a:tr h="338855">
                <a:tc>
                  <a:txBody>
                    <a:bodyPr/>
                    <a:lstStyle/>
                    <a:p>
                      <a:pPr algn="ctr"/>
                      <a:r>
                        <a:rPr lang="en-US" sz="1400" dirty="0"/>
                        <a:t>0</a:t>
                      </a:r>
                      <a:endParaRPr lang="en-US" sz="1400" dirty="0">
                        <a:solidFill>
                          <a:schemeClr val="tx1"/>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solidFill>
                            <a:schemeClr val="tx1"/>
                          </a:solidFill>
                        </a:rPr>
                        <a:t>TN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solidFill>
                            <a:schemeClr val="tx1"/>
                          </a:solidFill>
                        </a:rPr>
                        <a:t>FP</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4393845"/>
                  </a:ext>
                </a:extLst>
              </a:tr>
              <a:tr h="338855">
                <a:tc>
                  <a:txBody>
                    <a:bodyPr/>
                    <a:lstStyle/>
                    <a:p>
                      <a:pPr algn="ctr"/>
                      <a:r>
                        <a:rPr lang="en-US" sz="1400" dirty="0"/>
                        <a:t>1</a:t>
                      </a:r>
                      <a:endParaRPr lang="en-US" sz="1400" dirty="0">
                        <a:solidFill>
                          <a:schemeClr val="tx1"/>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FN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tcPr>
                </a:tc>
                <a:tc>
                  <a:txBody>
                    <a:bodyPr/>
                    <a:lstStyle/>
                    <a:p>
                      <a:pPr algn="ctr"/>
                      <a:r>
                        <a:rPr lang="en-US" sz="1400" dirty="0">
                          <a:solidFill>
                            <a:schemeClr val="tx1"/>
                          </a:solidFill>
                        </a:rPr>
                        <a:t>TP</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mpd="sng">
                      <a:noFill/>
                    </a:lnB>
                  </a:tcPr>
                </a:tc>
                <a:extLst>
                  <a:ext uri="{0D108BD9-81ED-4DB2-BD59-A6C34878D82A}">
                    <a16:rowId xmlns:a16="http://schemas.microsoft.com/office/drawing/2014/main" val="693818325"/>
                  </a:ext>
                </a:extLst>
              </a:tr>
            </a:tbl>
          </a:graphicData>
        </a:graphic>
      </p:graphicFrame>
      <p:sp>
        <p:nvSpPr>
          <p:cNvPr id="10" name="TextBox 9">
            <a:extLst>
              <a:ext uri="{FF2B5EF4-FFF2-40B4-BE49-F238E27FC236}">
                <a16:creationId xmlns:a16="http://schemas.microsoft.com/office/drawing/2014/main" id="{C0A38FAE-9FC2-4044-87E2-BF5344279149}"/>
              </a:ext>
            </a:extLst>
          </p:cNvPr>
          <p:cNvSpPr txBox="1"/>
          <p:nvPr/>
        </p:nvSpPr>
        <p:spPr>
          <a:xfrm>
            <a:off x="5078710" y="4461136"/>
            <a:ext cx="1374058" cy="307777"/>
          </a:xfrm>
          <a:prstGeom prst="rect">
            <a:avLst/>
          </a:prstGeom>
          <a:noFill/>
        </p:spPr>
        <p:txBody>
          <a:bodyPr wrap="square" rtlCol="0">
            <a:spAutoFit/>
          </a:bodyPr>
          <a:lstStyle/>
          <a:p>
            <a:r>
              <a:rPr lang="en-US" sz="1400" dirty="0"/>
              <a:t>Predicted class</a:t>
            </a:r>
          </a:p>
        </p:txBody>
      </p:sp>
      <p:sp>
        <p:nvSpPr>
          <p:cNvPr id="11" name="TextBox 10">
            <a:extLst>
              <a:ext uri="{FF2B5EF4-FFF2-40B4-BE49-F238E27FC236}">
                <a16:creationId xmlns:a16="http://schemas.microsoft.com/office/drawing/2014/main" id="{F3CD946B-37F2-442D-B501-67F57E5EA8D1}"/>
              </a:ext>
            </a:extLst>
          </p:cNvPr>
          <p:cNvSpPr txBox="1"/>
          <p:nvPr/>
        </p:nvSpPr>
        <p:spPr>
          <a:xfrm rot="16200000">
            <a:off x="3774178" y="5154596"/>
            <a:ext cx="1106391" cy="307777"/>
          </a:xfrm>
          <a:prstGeom prst="rect">
            <a:avLst/>
          </a:prstGeom>
          <a:noFill/>
        </p:spPr>
        <p:txBody>
          <a:bodyPr wrap="square" rtlCol="0">
            <a:spAutoFit/>
          </a:bodyPr>
          <a:lstStyle/>
          <a:p>
            <a:r>
              <a:rPr lang="en-US" sz="1400" dirty="0"/>
              <a:t>Actual class</a:t>
            </a:r>
          </a:p>
        </p:txBody>
      </p:sp>
    </p:spTree>
    <p:extLst>
      <p:ext uri="{BB962C8B-B14F-4D97-AF65-F5344CB8AC3E}">
        <p14:creationId xmlns:p14="http://schemas.microsoft.com/office/powerpoint/2010/main" val="3945093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NSGA-II : chromosome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24</a:t>
            </a:fld>
            <a:endParaRPr lang="en-US" dirty="0"/>
          </a:p>
        </p:txBody>
      </p:sp>
      <p:pic>
        <p:nvPicPr>
          <p:cNvPr id="3" name="Picture 2"/>
          <p:cNvPicPr>
            <a:picLocks noChangeAspect="1"/>
          </p:cNvPicPr>
          <p:nvPr/>
        </p:nvPicPr>
        <p:blipFill>
          <a:blip r:embed="rId3"/>
          <a:stretch>
            <a:fillRect/>
          </a:stretch>
        </p:blipFill>
        <p:spPr>
          <a:xfrm>
            <a:off x="6811766" y="1574106"/>
            <a:ext cx="4110488" cy="4489085"/>
          </a:xfrm>
          <a:prstGeom prst="rect">
            <a:avLst/>
          </a:prstGeom>
        </p:spPr>
      </p:pic>
      <p:sp>
        <p:nvSpPr>
          <p:cNvPr id="8" name="Content Placeholder 5"/>
          <p:cNvSpPr>
            <a:spLocks noGrp="1"/>
          </p:cNvSpPr>
          <p:nvPr>
            <p:ph idx="1"/>
          </p:nvPr>
        </p:nvSpPr>
        <p:spPr>
          <a:xfrm>
            <a:off x="1007384" y="1474583"/>
            <a:ext cx="5968769" cy="4588608"/>
          </a:xfrm>
        </p:spPr>
        <p:txBody>
          <a:bodyPr>
            <a:noAutofit/>
          </a:bodyPr>
          <a:lstStyle/>
          <a:p>
            <a:r>
              <a:rPr lang="en-US" dirty="0"/>
              <a:t>Each gene in chromosome represents one parameter. </a:t>
            </a:r>
          </a:p>
          <a:p>
            <a:r>
              <a:rPr lang="en-US" dirty="0"/>
              <a:t>The mutation of chromosome is</a:t>
            </a:r>
            <a:br>
              <a:rPr lang="en-US" dirty="0"/>
            </a:br>
            <a:r>
              <a:rPr lang="en-US" dirty="0"/>
              <a:t>performed through uniform normal distribution </a:t>
            </a:r>
            <a:br>
              <a:rPr lang="en-US" dirty="0"/>
            </a:br>
            <a:endParaRPr lang="en-US" dirty="0"/>
          </a:p>
        </p:txBody>
      </p:sp>
    </p:spTree>
    <p:extLst>
      <p:ext uri="{BB962C8B-B14F-4D97-AF65-F5344CB8AC3E}">
        <p14:creationId xmlns:p14="http://schemas.microsoft.com/office/powerpoint/2010/main" val="1197042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Preliminary experiment</a:t>
            </a:r>
          </a:p>
        </p:txBody>
      </p:sp>
      <p:sp>
        <p:nvSpPr>
          <p:cNvPr id="3" name="Content Placeholder 2"/>
          <p:cNvSpPr>
            <a:spLocks noGrp="1"/>
          </p:cNvSpPr>
          <p:nvPr>
            <p:ph idx="1"/>
          </p:nvPr>
        </p:nvSpPr>
        <p:spPr>
          <a:xfrm>
            <a:off x="581192" y="1527142"/>
            <a:ext cx="10285730" cy="4331657"/>
          </a:xfrm>
        </p:spPr>
        <p:txBody>
          <a:bodyPr>
            <a:normAutofit/>
          </a:bodyPr>
          <a:lstStyle/>
          <a:p>
            <a:r>
              <a:rPr lang="en-US" dirty="0"/>
              <a:t>Some experiments using CB-CSDNN were performed and compared the results with some</a:t>
            </a:r>
            <a:br>
              <a:rPr lang="en-US" dirty="0"/>
            </a:br>
            <a:r>
              <a:rPr lang="en-US" dirty="0"/>
              <a:t>traditional algorithms.</a:t>
            </a:r>
          </a:p>
          <a:p>
            <a:r>
              <a:rPr lang="en-US" dirty="0"/>
              <a:t>We used China Corporate Securities Fraud (CCSF) data containing 18,373 records with 18 attributes. The dataset is imbalanced with 5.8% fraudulent examples. </a:t>
            </a:r>
          </a:p>
          <a:p>
            <a:r>
              <a:rPr lang="en-US" dirty="0"/>
              <a:t>For CB-CSDNN, original imbalanced dataset is used. </a:t>
            </a:r>
          </a:p>
          <a:p>
            <a:r>
              <a:rPr lang="en-US" dirty="0"/>
              <a:t>For other methods, dataset is first oversampling with SMOTE before training.</a:t>
            </a:r>
            <a:br>
              <a:rPr lang="en-US" dirty="0"/>
            </a:br>
            <a:br>
              <a:rPr lang="en-US" dirty="0"/>
            </a:b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5546185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Preliminary experiment</a:t>
            </a:r>
          </a:p>
        </p:txBody>
      </p:sp>
      <p:sp>
        <p:nvSpPr>
          <p:cNvPr id="3" name="Content Placeholder 2"/>
          <p:cNvSpPr>
            <a:spLocks noGrp="1"/>
          </p:cNvSpPr>
          <p:nvPr>
            <p:ph idx="1"/>
          </p:nvPr>
        </p:nvSpPr>
        <p:spPr>
          <a:xfrm>
            <a:off x="581193" y="1527142"/>
            <a:ext cx="5396096" cy="4331657"/>
          </a:xfrm>
        </p:spPr>
        <p:txBody>
          <a:bodyPr>
            <a:normAutofit/>
          </a:bodyPr>
          <a:lstStyle/>
          <a:p>
            <a:br>
              <a:rPr lang="en-US" dirty="0"/>
            </a:br>
            <a:br>
              <a:rPr lang="en-US" dirty="0"/>
            </a:br>
            <a:endParaRPr lang="en-US" dirty="0"/>
          </a:p>
        </p:txBody>
      </p:sp>
      <p:pic>
        <p:nvPicPr>
          <p:cNvPr id="4" name="Picture 3"/>
          <p:cNvPicPr>
            <a:picLocks noChangeAspect="1"/>
          </p:cNvPicPr>
          <p:nvPr/>
        </p:nvPicPr>
        <p:blipFill>
          <a:blip r:embed="rId3"/>
          <a:stretch>
            <a:fillRect/>
          </a:stretch>
        </p:blipFill>
        <p:spPr>
          <a:xfrm>
            <a:off x="345338" y="1660418"/>
            <a:ext cx="5631949" cy="4065104"/>
          </a:xfrm>
          <a:prstGeom prst="rect">
            <a:avLst/>
          </a:prstGeom>
        </p:spPr>
      </p:pic>
      <p:pic>
        <p:nvPicPr>
          <p:cNvPr id="7" name="Picture 6"/>
          <p:cNvPicPr>
            <a:picLocks noChangeAspect="1"/>
          </p:cNvPicPr>
          <p:nvPr/>
        </p:nvPicPr>
        <p:blipFill>
          <a:blip r:embed="rId4"/>
          <a:stretch>
            <a:fillRect/>
          </a:stretch>
        </p:blipFill>
        <p:spPr>
          <a:xfrm>
            <a:off x="6066184" y="1660418"/>
            <a:ext cx="5913532" cy="2798174"/>
          </a:xfrm>
          <a:prstGeom prst="rect">
            <a:avLst/>
          </a:prstGeom>
        </p:spPr>
      </p:pic>
      <p:sp>
        <p:nvSpPr>
          <p:cNvPr id="5" name="Footer Placeholder 4"/>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26</a:t>
            </a:fld>
            <a:endParaRPr lang="en-US" dirty="0"/>
          </a:p>
        </p:txBody>
      </p:sp>
      <p:pic>
        <p:nvPicPr>
          <p:cNvPr id="1026" name="Picture 2" descr="http://latex2png.com/output/latex_45e212814e84130b965dd4891fb9ad3f.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9035" y="5033307"/>
            <a:ext cx="1658734" cy="93575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2523280" y="3356658"/>
            <a:ext cx="2789498" cy="208345"/>
          </a:xfrm>
          <a:prstGeom prst="rect">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 name="Rectangle 12"/>
          <p:cNvSpPr/>
          <p:nvPr/>
        </p:nvSpPr>
        <p:spPr>
          <a:xfrm>
            <a:off x="8347019" y="2473693"/>
            <a:ext cx="704479" cy="211755"/>
          </a:xfrm>
          <a:prstGeom prst="rect">
            <a:avLst/>
          </a:prstGeom>
          <a:noFill/>
          <a:ln w="38100">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 name="Rectangle 22"/>
          <p:cNvSpPr/>
          <p:nvPr/>
        </p:nvSpPr>
        <p:spPr>
          <a:xfrm>
            <a:off x="8318471" y="2970798"/>
            <a:ext cx="704479" cy="211755"/>
          </a:xfrm>
          <a:prstGeom prst="rect">
            <a:avLst/>
          </a:prstGeom>
          <a:noFill/>
          <a:ln w="38100">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4" name="Rectangle 23"/>
          <p:cNvSpPr/>
          <p:nvPr/>
        </p:nvSpPr>
        <p:spPr>
          <a:xfrm>
            <a:off x="8318470" y="3443439"/>
            <a:ext cx="704479" cy="211755"/>
          </a:xfrm>
          <a:prstGeom prst="rect">
            <a:avLst/>
          </a:prstGeom>
          <a:noFill/>
          <a:ln w="38100">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5" name="Rectangle 24"/>
          <p:cNvSpPr/>
          <p:nvPr/>
        </p:nvSpPr>
        <p:spPr>
          <a:xfrm>
            <a:off x="8327769" y="3927210"/>
            <a:ext cx="704479" cy="211755"/>
          </a:xfrm>
          <a:prstGeom prst="rect">
            <a:avLst/>
          </a:prstGeom>
          <a:noFill/>
          <a:ln w="38100">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6548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23" grpId="0" animBg="1"/>
      <p:bldP spid="24" grpId="0" animBg="1"/>
      <p:bldP spid="2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485621"/>
          </a:xfrm>
        </p:spPr>
        <p:txBody>
          <a:bodyPr>
            <a:normAutofit fontScale="90000"/>
          </a:bodyPr>
          <a:lstStyle/>
          <a:p>
            <a:r>
              <a:rPr lang="en-US" dirty="0"/>
              <a:t>Future works</a:t>
            </a:r>
          </a:p>
        </p:txBody>
      </p:sp>
      <p:sp>
        <p:nvSpPr>
          <p:cNvPr id="3" name="Content Placeholder 2"/>
          <p:cNvSpPr>
            <a:spLocks noGrp="1"/>
          </p:cNvSpPr>
          <p:nvPr>
            <p:ph idx="1"/>
          </p:nvPr>
        </p:nvSpPr>
        <p:spPr>
          <a:xfrm>
            <a:off x="581192" y="1527142"/>
            <a:ext cx="9361705" cy="4411542"/>
          </a:xfrm>
        </p:spPr>
        <p:txBody>
          <a:bodyPr/>
          <a:lstStyle/>
          <a:p>
            <a:r>
              <a:rPr lang="en-US" dirty="0"/>
              <a:t>Implement Evolutionary Algorithms to evolve hyperparameters.</a:t>
            </a:r>
          </a:p>
          <a:p>
            <a:r>
              <a:rPr lang="en-US" dirty="0"/>
              <a:t>Conduct experiments with AdaCost, AdaC2, and cost-sensitive deep learning proposed by Chung et al. (2015) </a:t>
            </a:r>
          </a:p>
        </p:txBody>
      </p:sp>
      <p:sp>
        <p:nvSpPr>
          <p:cNvPr id="4" name="Footer Placeholder 3"/>
          <p:cNvSpPr>
            <a:spLocks noGrp="1"/>
          </p:cNvSpPr>
          <p:nvPr>
            <p:ph type="ftr" sz="quarter" idx="11"/>
          </p:nvPr>
        </p:nvSpPr>
        <p:spPr>
          <a:xfrm>
            <a:off x="581192" y="6449520"/>
            <a:ext cx="6917210" cy="365125"/>
          </a:xfrm>
        </p:spPr>
        <p:txBody>
          <a:bodyPr/>
          <a:lstStyle/>
          <a:p>
            <a:endParaRPr lang="en-US" dirty="0"/>
          </a:p>
        </p:txBody>
      </p:sp>
      <p:sp>
        <p:nvSpPr>
          <p:cNvPr id="5" name="Slide Number Placeholder 4"/>
          <p:cNvSpPr>
            <a:spLocks noGrp="1"/>
          </p:cNvSpPr>
          <p:nvPr>
            <p:ph type="sldNum" sz="quarter" idx="12"/>
          </p:nvPr>
        </p:nvSpPr>
        <p:spPr>
          <a:xfrm>
            <a:off x="10558300" y="6465416"/>
            <a:ext cx="1052508" cy="365125"/>
          </a:xfrm>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953045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485621"/>
          </a:xfrm>
        </p:spPr>
        <p:txBody>
          <a:bodyPr>
            <a:normAutofit fontScale="90000"/>
          </a:bodyPr>
          <a:lstStyle/>
          <a:p>
            <a:r>
              <a:rPr lang="en-US" dirty="0"/>
              <a:t>References</a:t>
            </a:r>
          </a:p>
        </p:txBody>
      </p:sp>
      <p:sp>
        <p:nvSpPr>
          <p:cNvPr id="3" name="Content Placeholder 2"/>
          <p:cNvSpPr>
            <a:spLocks noGrp="1"/>
          </p:cNvSpPr>
          <p:nvPr>
            <p:ph idx="1"/>
          </p:nvPr>
        </p:nvSpPr>
        <p:spPr>
          <a:xfrm>
            <a:off x="505776" y="1093508"/>
            <a:ext cx="11362569" cy="5749417"/>
          </a:xfrm>
        </p:spPr>
        <p:txBody>
          <a:bodyPr>
            <a:normAutofit fontScale="55000" lnSpcReduction="20000"/>
          </a:bodyPr>
          <a:lstStyle/>
          <a:p>
            <a:r>
              <a:rPr lang="en-US" dirty="0" err="1"/>
              <a:t>Akbani</a:t>
            </a:r>
            <a:r>
              <a:rPr lang="en-US" dirty="0"/>
              <a:t>, R., </a:t>
            </a:r>
            <a:r>
              <a:rPr lang="en-US" dirty="0" err="1"/>
              <a:t>Kwek</a:t>
            </a:r>
            <a:r>
              <a:rPr lang="en-US" dirty="0"/>
              <a:t>, S., &amp; </a:t>
            </a:r>
            <a:r>
              <a:rPr lang="en-US" dirty="0" err="1"/>
              <a:t>Japkowicz</a:t>
            </a:r>
            <a:r>
              <a:rPr lang="en-US" dirty="0"/>
              <a:t>, N. (2004). Applying Support Vector Machines to Imbalanced Datasets. </a:t>
            </a:r>
            <a:r>
              <a:rPr lang="en-US" i="1" dirty="0" err="1"/>
              <a:t>Lnai</a:t>
            </a:r>
            <a:r>
              <a:rPr lang="en-US" dirty="0"/>
              <a:t>, </a:t>
            </a:r>
            <a:r>
              <a:rPr lang="en-US" i="1" dirty="0"/>
              <a:t>3201</a:t>
            </a:r>
            <a:r>
              <a:rPr lang="en-US" dirty="0"/>
              <a:t>, 39–50. https://doi.org/10.1007/978-3-540-30115-8_7</a:t>
            </a:r>
          </a:p>
          <a:p>
            <a:r>
              <a:rPr lang="en-US" dirty="0"/>
              <a:t>Anand, R., </a:t>
            </a:r>
            <a:r>
              <a:rPr lang="en-US" dirty="0" err="1"/>
              <a:t>Mehrotra</a:t>
            </a:r>
            <a:r>
              <a:rPr lang="en-US" dirty="0"/>
              <a:t>, K. G., Mohan, C. K., &amp; </a:t>
            </a:r>
            <a:r>
              <a:rPr lang="en-US" dirty="0" err="1"/>
              <a:t>Ranka</a:t>
            </a:r>
            <a:r>
              <a:rPr lang="en-US" dirty="0"/>
              <a:t>, S. (1993). An improved algorithm for neural network classification of imbalanced training sets. </a:t>
            </a:r>
            <a:r>
              <a:rPr lang="en-US" i="1" dirty="0"/>
              <a:t>IEEE Transactions on Neural Networks / a Publication of the IEEE Neural Networks Council</a:t>
            </a:r>
            <a:r>
              <a:rPr lang="en-US" dirty="0"/>
              <a:t>, </a:t>
            </a:r>
            <a:r>
              <a:rPr lang="en-US" i="1" dirty="0"/>
              <a:t>4</a:t>
            </a:r>
            <a:r>
              <a:rPr lang="en-US" dirty="0"/>
              <a:t>(6), 962–969. https://doi.org/10.1109/72.286891</a:t>
            </a:r>
          </a:p>
          <a:p>
            <a:r>
              <a:rPr lang="en-US" dirty="0" err="1"/>
              <a:t>Bengio</a:t>
            </a:r>
            <a:r>
              <a:rPr lang="en-US" dirty="0"/>
              <a:t>, Y., </a:t>
            </a:r>
            <a:r>
              <a:rPr lang="en-US" dirty="0" err="1"/>
              <a:t>Lamblin</a:t>
            </a:r>
            <a:r>
              <a:rPr lang="en-US" dirty="0"/>
              <a:t>, P., </a:t>
            </a:r>
            <a:r>
              <a:rPr lang="en-US" dirty="0" err="1"/>
              <a:t>Popovici</a:t>
            </a:r>
            <a:r>
              <a:rPr lang="en-US" dirty="0"/>
              <a:t>, D., &amp; </a:t>
            </a:r>
            <a:r>
              <a:rPr lang="en-US" dirty="0" err="1"/>
              <a:t>Larochelle</a:t>
            </a:r>
            <a:r>
              <a:rPr lang="en-US" dirty="0"/>
              <a:t>, H. (2007). Greedy Layer-Wise Training of Deep Networks. </a:t>
            </a:r>
            <a:r>
              <a:rPr lang="en-US" i="1" dirty="0"/>
              <a:t>Advances in Neural Information Processing Systems</a:t>
            </a:r>
            <a:r>
              <a:rPr lang="en-US" dirty="0"/>
              <a:t>, </a:t>
            </a:r>
            <a:r>
              <a:rPr lang="en-US" i="1" dirty="0"/>
              <a:t>19</a:t>
            </a:r>
            <a:r>
              <a:rPr lang="en-US" dirty="0"/>
              <a:t>(1), 153. https://doi.org/citeulike-article-id:4640046</a:t>
            </a:r>
          </a:p>
          <a:p>
            <a:r>
              <a:rPr lang="en-US" dirty="0"/>
              <a:t>Berry, J., </a:t>
            </a:r>
            <a:r>
              <a:rPr lang="en-US" dirty="0" err="1"/>
              <a:t>Fasel</a:t>
            </a:r>
            <a:r>
              <a:rPr lang="en-US" dirty="0"/>
              <a:t>, I., </a:t>
            </a:r>
            <a:r>
              <a:rPr lang="en-US" dirty="0" err="1"/>
              <a:t>Fadiga</a:t>
            </a:r>
            <a:r>
              <a:rPr lang="en-US" dirty="0"/>
              <a:t>, L., &amp; </a:t>
            </a:r>
            <a:r>
              <a:rPr lang="en-US" dirty="0" err="1"/>
              <a:t>Archangeli</a:t>
            </a:r>
            <a:r>
              <a:rPr lang="en-US" dirty="0"/>
              <a:t>, D. (2012). Training Deep Nets with Imbalanced and Unlabeled Data. </a:t>
            </a:r>
            <a:r>
              <a:rPr lang="en-US" i="1" dirty="0"/>
              <a:t>Proc. </a:t>
            </a:r>
            <a:r>
              <a:rPr lang="en-US" i="1" dirty="0" err="1"/>
              <a:t>Interspeech</a:t>
            </a:r>
            <a:r>
              <a:rPr lang="en-US" dirty="0"/>
              <a:t>, (</a:t>
            </a:r>
            <a:r>
              <a:rPr lang="en-US" dirty="0" err="1"/>
              <a:t>i</a:t>
            </a:r>
            <a:r>
              <a:rPr lang="en-US" dirty="0"/>
              <a:t>), 1756–1759. Retrieved from http://20.210-193-52.unknown.qala.com.sg/archive/archive_papers/interspeech_2012/i12_1756.pdf</a:t>
            </a:r>
          </a:p>
          <a:p>
            <a:r>
              <a:rPr lang="en-US" dirty="0"/>
              <a:t>Cao, P., Liu, X., Bao, H., Yang, J., &amp; Zhao, D. (2015). Restricted Boltzmann machines based oversampling and semi-supervised learning for false positive reduction in breast CAD. </a:t>
            </a:r>
            <a:r>
              <a:rPr lang="en-US" i="1" dirty="0"/>
              <a:t>Bio-Medical Materials and Engineering</a:t>
            </a:r>
            <a:r>
              <a:rPr lang="en-US" dirty="0"/>
              <a:t>. https://doi.org/10.3233/BME-151453</a:t>
            </a:r>
          </a:p>
          <a:p>
            <a:r>
              <a:rPr lang="en-US" dirty="0"/>
              <a:t>Cao, P., Zhao, D., &amp; </a:t>
            </a:r>
            <a:r>
              <a:rPr lang="en-US" dirty="0" err="1"/>
              <a:t>Zaïane</a:t>
            </a:r>
            <a:r>
              <a:rPr lang="en-US" dirty="0"/>
              <a:t>, O. R. (2013). A PSO-Based Cost-Sensitive Neural Network. </a:t>
            </a:r>
            <a:r>
              <a:rPr lang="en-US" i="1" dirty="0" err="1"/>
              <a:t>Pakdd</a:t>
            </a:r>
            <a:r>
              <a:rPr lang="en-US" dirty="0"/>
              <a:t>, 452–463.</a:t>
            </a:r>
          </a:p>
          <a:p>
            <a:r>
              <a:rPr lang="en-US" dirty="0"/>
              <a:t>Chawla, N. V., Bowyer, K. W., Hall, L. O., &amp; </a:t>
            </a:r>
            <a:r>
              <a:rPr lang="en-US" dirty="0" err="1"/>
              <a:t>Kegelmeyer</a:t>
            </a:r>
            <a:r>
              <a:rPr lang="en-US" dirty="0"/>
              <a:t>, W. P. (2002). SMOTE: Synthetic minority over-sampling technique. </a:t>
            </a:r>
            <a:r>
              <a:rPr lang="en-US" i="1" dirty="0"/>
              <a:t>Journal of Artificial Intelligence Research</a:t>
            </a:r>
            <a:r>
              <a:rPr lang="en-US" dirty="0"/>
              <a:t>, </a:t>
            </a:r>
            <a:r>
              <a:rPr lang="en-US" i="1" dirty="0"/>
              <a:t>16</a:t>
            </a:r>
            <a:r>
              <a:rPr lang="en-US" dirty="0"/>
              <a:t>, 321–357. https://doi.org/10.1613/jair.953</a:t>
            </a:r>
          </a:p>
          <a:p>
            <a:r>
              <a:rPr lang="en-US" dirty="0"/>
              <a:t>Chen, Z., Fan, Z., &amp; Sun, M. (2012). Decision support A hierarchical multiple kernel support vector machine for customer churn prediction using longitudinal behavioral data. </a:t>
            </a:r>
            <a:r>
              <a:rPr lang="en-US" i="1" dirty="0"/>
              <a:t>European Journal of Operational Research</a:t>
            </a:r>
            <a:r>
              <a:rPr lang="en-US" dirty="0"/>
              <a:t>, </a:t>
            </a:r>
            <a:r>
              <a:rPr lang="en-US" i="1" dirty="0"/>
              <a:t>223</a:t>
            </a:r>
            <a:r>
              <a:rPr lang="en-US" dirty="0"/>
              <a:t>(2), 461–472. https://doi.org/10.1016/j.ejor.2012.06.040</a:t>
            </a:r>
          </a:p>
          <a:p>
            <a:r>
              <a:rPr lang="en-US" dirty="0"/>
              <a:t>Chung, Y., Lin, H., &amp; Yang, S. (2015). Cost-aware Pre-training for Multiclass Cost-sensitive Deep Learning. </a:t>
            </a:r>
            <a:r>
              <a:rPr lang="en-US" i="1" dirty="0"/>
              <a:t>Proceedings of the Twenty-Fifth International Joint Conference on Artificial Intelligence</a:t>
            </a:r>
            <a:r>
              <a:rPr lang="en-US" dirty="0"/>
              <a:t>, 1411–1417. Retrieved from http://arxiv.org/abs/1511.09337</a:t>
            </a:r>
          </a:p>
          <a:p>
            <a:r>
              <a:rPr lang="en-US" dirty="0"/>
              <a:t>Cui, G., Wong, M. L., &amp; Wan, X. (2012). Cost-Sensitive Learning via Priority Sampling to Improve the Return on Marketing and CRM Investment. </a:t>
            </a:r>
            <a:r>
              <a:rPr lang="en-US" i="1" dirty="0"/>
              <a:t>Journal of Management Information Systems</a:t>
            </a:r>
            <a:r>
              <a:rPr lang="en-US" dirty="0"/>
              <a:t>, </a:t>
            </a:r>
            <a:r>
              <a:rPr lang="en-US" i="1" dirty="0"/>
              <a:t>29</a:t>
            </a:r>
            <a:r>
              <a:rPr lang="en-US" dirty="0"/>
              <a:t>(1), 341–374. https://doi.org/10.2753/MIS0742-1222290110</a:t>
            </a:r>
          </a:p>
          <a:p>
            <a:r>
              <a:rPr lang="en-US" dirty="0"/>
              <a:t>Di Martino, S., </a:t>
            </a:r>
            <a:r>
              <a:rPr lang="en-US" dirty="0" err="1"/>
              <a:t>Ferrucci</a:t>
            </a:r>
            <a:r>
              <a:rPr lang="en-US" dirty="0"/>
              <a:t>, F., </a:t>
            </a:r>
            <a:r>
              <a:rPr lang="en-US" dirty="0" err="1"/>
              <a:t>Gravino</a:t>
            </a:r>
            <a:r>
              <a:rPr lang="en-US" dirty="0"/>
              <a:t>, C., &amp; </a:t>
            </a:r>
            <a:r>
              <a:rPr lang="en-US" dirty="0" err="1"/>
              <a:t>Sarro</a:t>
            </a:r>
            <a:r>
              <a:rPr lang="en-US" dirty="0"/>
              <a:t>, F. (2011). A genetic algorithm to configure support vector machines for predicting fault-prone components. </a:t>
            </a:r>
            <a:r>
              <a:rPr lang="en-US" i="1" dirty="0"/>
              <a:t>Lecture Notes in Computer Science (Including Subseries Lecture Notes in Artificial Intelligence and Lecture Notes in Bioinformatics)</a:t>
            </a:r>
            <a:r>
              <a:rPr lang="en-US" dirty="0"/>
              <a:t>, </a:t>
            </a:r>
            <a:r>
              <a:rPr lang="en-US" i="1" dirty="0"/>
              <a:t>6759 LNCS</a:t>
            </a:r>
            <a:r>
              <a:rPr lang="en-US" dirty="0"/>
              <a:t>, 247–261. https://doi.org/10.1007/978-3-642-21843-9_20</a:t>
            </a:r>
          </a:p>
          <a:p>
            <a:r>
              <a:rPr lang="en-US" dirty="0" err="1"/>
              <a:t>Domingos</a:t>
            </a:r>
            <a:r>
              <a:rPr lang="en-US" dirty="0"/>
              <a:t>, P. (1999). </a:t>
            </a:r>
            <a:r>
              <a:rPr lang="en-US" dirty="0" err="1"/>
              <a:t>MetaCost</a:t>
            </a:r>
            <a:r>
              <a:rPr lang="en-US" dirty="0"/>
              <a:t>: A General Method for Making Classifiers Cost-Sensitive. </a:t>
            </a:r>
            <a:r>
              <a:rPr lang="en-US" i="1" dirty="0"/>
              <a:t>Proceedings of the Fifth ACM SIGKDD International Conference on Knowledge Discovery and Data Mining</a:t>
            </a:r>
            <a:r>
              <a:rPr lang="en-US" dirty="0"/>
              <a:t>, </a:t>
            </a:r>
            <a:r>
              <a:rPr lang="en-US" i="1" dirty="0"/>
              <a:t>55</a:t>
            </a:r>
            <a:r>
              <a:rPr lang="en-US" dirty="0"/>
              <a:t>(10), 155–164. https://doi.org/10.1145/312129.312220</a:t>
            </a:r>
          </a:p>
          <a:p>
            <a:r>
              <a:rPr lang="en-US" dirty="0"/>
              <a:t>Freund, Y., &amp; </a:t>
            </a:r>
            <a:r>
              <a:rPr lang="en-US" dirty="0" err="1"/>
              <a:t>Schapire</a:t>
            </a:r>
            <a:r>
              <a:rPr lang="en-US" dirty="0"/>
              <a:t>-, R. E. (1997). A Decision-Theoretic Generalization of On-Line Learning and an Application to Boosting*. </a:t>
            </a:r>
            <a:r>
              <a:rPr lang="en-US" i="1" dirty="0"/>
              <a:t>Journal of Computer and System Sciences SS1504 Journal of Computer and System Sciences</a:t>
            </a:r>
            <a:r>
              <a:rPr lang="en-US" dirty="0"/>
              <a:t>, </a:t>
            </a:r>
            <a:r>
              <a:rPr lang="en-US" i="1" dirty="0"/>
              <a:t>55</a:t>
            </a:r>
            <a:r>
              <a:rPr lang="en-US" dirty="0"/>
              <a:t>. Retrieved from http://www.face-rec.org/algorithms/Boosting-Ensemble/decision-theoretic_generalization.pdf</a:t>
            </a:r>
          </a:p>
          <a:p>
            <a:pPr marL="0" indent="0">
              <a:buNone/>
            </a:pPr>
            <a:endParaRPr lang="en-US" dirty="0"/>
          </a:p>
        </p:txBody>
      </p:sp>
      <p:sp>
        <p:nvSpPr>
          <p:cNvPr id="4" name="Footer Placeholder 3"/>
          <p:cNvSpPr>
            <a:spLocks noGrp="1"/>
          </p:cNvSpPr>
          <p:nvPr>
            <p:ph type="ftr" sz="quarter" idx="11"/>
          </p:nvPr>
        </p:nvSpPr>
        <p:spPr>
          <a:xfrm>
            <a:off x="581192" y="6449520"/>
            <a:ext cx="6917210" cy="365125"/>
          </a:xfrm>
        </p:spPr>
        <p:txBody>
          <a:bodyPr/>
          <a:lstStyle/>
          <a:p>
            <a:endParaRPr lang="en-US" dirty="0"/>
          </a:p>
        </p:txBody>
      </p:sp>
      <p:sp>
        <p:nvSpPr>
          <p:cNvPr id="5" name="Slide Number Placeholder 4"/>
          <p:cNvSpPr>
            <a:spLocks noGrp="1"/>
          </p:cNvSpPr>
          <p:nvPr>
            <p:ph type="sldNum" sz="quarter" idx="12"/>
          </p:nvPr>
        </p:nvSpPr>
        <p:spPr>
          <a:xfrm>
            <a:off x="10558300" y="6465416"/>
            <a:ext cx="1052508" cy="365125"/>
          </a:xfrm>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3436640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485621"/>
          </a:xfrm>
        </p:spPr>
        <p:txBody>
          <a:bodyPr>
            <a:normAutofit fontScale="90000"/>
          </a:bodyPr>
          <a:lstStyle/>
          <a:p>
            <a:r>
              <a:rPr lang="en-US" dirty="0"/>
              <a:t>References</a:t>
            </a:r>
          </a:p>
        </p:txBody>
      </p:sp>
      <p:sp>
        <p:nvSpPr>
          <p:cNvPr id="3" name="Content Placeholder 2"/>
          <p:cNvSpPr>
            <a:spLocks noGrp="1"/>
          </p:cNvSpPr>
          <p:nvPr>
            <p:ph idx="1"/>
          </p:nvPr>
        </p:nvSpPr>
        <p:spPr>
          <a:xfrm>
            <a:off x="581192" y="1508288"/>
            <a:ext cx="11249447" cy="5354425"/>
          </a:xfrm>
        </p:spPr>
        <p:txBody>
          <a:bodyPr>
            <a:normAutofit fontScale="62500" lnSpcReduction="20000"/>
          </a:bodyPr>
          <a:lstStyle/>
          <a:p>
            <a:r>
              <a:rPr lang="en-US" dirty="0" err="1"/>
              <a:t>Ghazikhani</a:t>
            </a:r>
            <a:r>
              <a:rPr lang="en-US" dirty="0"/>
              <a:t>, A., </a:t>
            </a:r>
            <a:r>
              <a:rPr lang="en-US" dirty="0" err="1"/>
              <a:t>Monsefi</a:t>
            </a:r>
            <a:r>
              <a:rPr lang="en-US" dirty="0"/>
              <a:t>, R., &amp; </a:t>
            </a:r>
            <a:r>
              <a:rPr lang="en-US" dirty="0" err="1"/>
              <a:t>Sadoghi</a:t>
            </a:r>
            <a:r>
              <a:rPr lang="en-US" dirty="0"/>
              <a:t> </a:t>
            </a:r>
            <a:r>
              <a:rPr lang="en-US" dirty="0" err="1"/>
              <a:t>Yazdi</a:t>
            </a:r>
            <a:r>
              <a:rPr lang="en-US" dirty="0"/>
              <a:t>, H. (2014). Online neural network model for non-stationary and imbalanced data stream classification. </a:t>
            </a:r>
            <a:r>
              <a:rPr lang="en-US" i="1" dirty="0"/>
              <a:t>International Journal of Machine Learning and Cybernetics</a:t>
            </a:r>
            <a:r>
              <a:rPr lang="en-US" dirty="0"/>
              <a:t>, </a:t>
            </a:r>
            <a:r>
              <a:rPr lang="en-US" i="1" dirty="0"/>
              <a:t>5</a:t>
            </a:r>
            <a:r>
              <a:rPr lang="en-US" dirty="0"/>
              <a:t>(1), 51–62. https://doi.org/10.1007/s13042-013-0180-6</a:t>
            </a:r>
          </a:p>
          <a:p>
            <a:r>
              <a:rPr lang="en-US" dirty="0"/>
              <a:t>Hinton, G. E., </a:t>
            </a:r>
            <a:r>
              <a:rPr lang="en-US" dirty="0" err="1"/>
              <a:t>Osindero</a:t>
            </a:r>
            <a:r>
              <a:rPr lang="en-US" dirty="0"/>
              <a:t>, S., &amp; </a:t>
            </a:r>
            <a:r>
              <a:rPr lang="en-US" dirty="0" err="1"/>
              <a:t>Teh</a:t>
            </a:r>
            <a:r>
              <a:rPr lang="en-US" dirty="0"/>
              <a:t>, Y. W. (2006). A fast learning algorithm for deep belief nets. </a:t>
            </a:r>
            <a:r>
              <a:rPr lang="en-US" i="1" dirty="0"/>
              <a:t>Neural Computation</a:t>
            </a:r>
            <a:r>
              <a:rPr lang="en-US" dirty="0"/>
              <a:t>, </a:t>
            </a:r>
            <a:r>
              <a:rPr lang="en-US" i="1" dirty="0"/>
              <a:t>18</a:t>
            </a:r>
            <a:r>
              <a:rPr lang="en-US" dirty="0"/>
              <a:t>(7), 1527–54. https://doi.org/10.1162/neco.2006.18.7.1527</a:t>
            </a:r>
          </a:p>
          <a:p>
            <a:r>
              <a:rPr lang="en-US" dirty="0" err="1"/>
              <a:t>Japkowicz</a:t>
            </a:r>
            <a:r>
              <a:rPr lang="en-US" dirty="0"/>
              <a:t>, N. (2000). The Class Imbalance Problem: Significance and Strategies. </a:t>
            </a:r>
            <a:r>
              <a:rPr lang="en-US" i="1" dirty="0"/>
              <a:t>Proceedings of the 2000 International Conference on Artificial Intelligence</a:t>
            </a:r>
            <a:r>
              <a:rPr lang="en-US" dirty="0"/>
              <a:t>, 111--117. https://doi.org/10.1.1.35.1693</a:t>
            </a:r>
          </a:p>
          <a:p>
            <a:r>
              <a:rPr lang="en-US" dirty="0" err="1"/>
              <a:t>Kubat</a:t>
            </a:r>
            <a:r>
              <a:rPr lang="en-US" dirty="0"/>
              <a:t>, M., &amp; </a:t>
            </a:r>
            <a:r>
              <a:rPr lang="en-US" dirty="0" err="1"/>
              <a:t>Matwin</a:t>
            </a:r>
            <a:r>
              <a:rPr lang="en-US" dirty="0"/>
              <a:t>, S. (1997). Addressing the Curse of Imbalanced Training Sets: One Sided Selection. </a:t>
            </a:r>
            <a:r>
              <a:rPr lang="en-US" i="1" dirty="0" err="1"/>
              <a:t>Icml</a:t>
            </a:r>
            <a:r>
              <a:rPr lang="en-US" dirty="0"/>
              <a:t>, </a:t>
            </a:r>
            <a:r>
              <a:rPr lang="en-US" i="1" dirty="0"/>
              <a:t>97</a:t>
            </a:r>
            <a:r>
              <a:rPr lang="en-US" dirty="0"/>
              <a:t>, 179–186. https://doi.org/10.1007/s13398-014-0173-7.2</a:t>
            </a:r>
          </a:p>
          <a:p>
            <a:r>
              <a:rPr lang="en-US" dirty="0" err="1"/>
              <a:t>Kukar</a:t>
            </a:r>
            <a:r>
              <a:rPr lang="en-US" dirty="0"/>
              <a:t>, M., &amp; </a:t>
            </a:r>
            <a:r>
              <a:rPr lang="en-US" dirty="0" err="1"/>
              <a:t>Kononenko</a:t>
            </a:r>
            <a:r>
              <a:rPr lang="en-US" dirty="0"/>
              <a:t>, I. (1998). Cost-sensitive learning with neural networks. </a:t>
            </a:r>
            <a:r>
              <a:rPr lang="en-US" i="1" dirty="0"/>
              <a:t>13th European Conference on Artificial Intelligence</a:t>
            </a:r>
            <a:r>
              <a:rPr lang="en-US" dirty="0"/>
              <a:t>, 445–449. Retrieved from http://pdf.aminer.org/000/165/499/cost_sensitive_learning_with_neural_networks.pdf</a:t>
            </a:r>
          </a:p>
          <a:p>
            <a:r>
              <a:rPr lang="en-US" dirty="0"/>
              <a:t>Maloof, M. a. (2003). Learning When Data Sets are Imbalanced and When Costs are Unequal and Unknown. In </a:t>
            </a:r>
            <a:r>
              <a:rPr lang="en-US" i="1" dirty="0"/>
              <a:t>ICML-2003 Workshop on Learning from Imbalanced Data Sets</a:t>
            </a:r>
            <a:r>
              <a:rPr lang="en-US" dirty="0"/>
              <a:t> (Vol. 2, pp. 2–1). Retrieved from http://citeseerx.ist.psu.edu/viewdoc/download?doi=10.1.1.111.5610&amp;amp;rep=rep1&amp;amp;type=pdf</a:t>
            </a:r>
          </a:p>
          <a:p>
            <a:r>
              <a:rPr lang="en-US" dirty="0"/>
              <a:t>Ng, W. W. Y., Zeng, G., Zhang, J., Yeung, D. S., &amp; </a:t>
            </a:r>
            <a:r>
              <a:rPr lang="en-US" dirty="0" err="1"/>
              <a:t>Pedrycz</a:t>
            </a:r>
            <a:r>
              <a:rPr lang="en-US" dirty="0"/>
              <a:t>, W. (2016). Dual autoencoders features for imbalance classification problem. </a:t>
            </a:r>
            <a:r>
              <a:rPr lang="en-US" i="1" dirty="0"/>
              <a:t>Pattern Recognition</a:t>
            </a:r>
            <a:r>
              <a:rPr lang="en-US" dirty="0"/>
              <a:t>, </a:t>
            </a:r>
            <a:r>
              <a:rPr lang="en-US" i="1" dirty="0"/>
              <a:t>60</a:t>
            </a:r>
            <a:r>
              <a:rPr lang="en-US" dirty="0"/>
              <a:t>, 875–889. https://doi.org/10.1016/j.patcog.2016.06.013</a:t>
            </a:r>
          </a:p>
          <a:p>
            <a:r>
              <a:rPr lang="en-US" dirty="0"/>
              <a:t>Sun, Y., </a:t>
            </a:r>
            <a:r>
              <a:rPr lang="en-US" dirty="0" err="1"/>
              <a:t>Kamel</a:t>
            </a:r>
            <a:r>
              <a:rPr lang="en-US" dirty="0"/>
              <a:t>, M. S., Wong, A. K. C., &amp; Wang, Y. (2007). Cost-sensitive boosting for classification of imbalanced data. </a:t>
            </a:r>
            <a:r>
              <a:rPr lang="en-US" i="1" dirty="0"/>
              <a:t>Pattern Recognition</a:t>
            </a:r>
            <a:r>
              <a:rPr lang="en-US" dirty="0"/>
              <a:t>, </a:t>
            </a:r>
            <a:r>
              <a:rPr lang="en-US" i="1" dirty="0"/>
              <a:t>40</a:t>
            </a:r>
            <a:r>
              <a:rPr lang="en-US" dirty="0"/>
              <a:t>(12), 3358–3378. https://doi.org/10.1016/j.patcog.2007.04.009</a:t>
            </a:r>
          </a:p>
          <a:p>
            <a:r>
              <a:rPr lang="en-US" dirty="0"/>
              <a:t>Wang, B. X., &amp; </a:t>
            </a:r>
            <a:r>
              <a:rPr lang="en-US" dirty="0" err="1"/>
              <a:t>Japkowicz</a:t>
            </a:r>
            <a:r>
              <a:rPr lang="en-US" dirty="0"/>
              <a:t>, N. (2009). Boosting support vector machines for imbalanced data sets. </a:t>
            </a:r>
            <a:r>
              <a:rPr lang="en-US" i="1" dirty="0"/>
              <a:t>Knowledge and Information Systems</a:t>
            </a:r>
            <a:r>
              <a:rPr lang="en-US" dirty="0"/>
              <a:t>, </a:t>
            </a:r>
            <a:r>
              <a:rPr lang="en-US" i="1" dirty="0"/>
              <a:t>25</a:t>
            </a:r>
            <a:r>
              <a:rPr lang="en-US" dirty="0"/>
              <a:t>(1), 1–20. https://doi.org/10.1007/s10115-009-0198-y</a:t>
            </a:r>
          </a:p>
          <a:p>
            <a:r>
              <a:rPr lang="en-US" dirty="0"/>
              <a:t>Wang, S., Liu, W., Wu, J., Cao, L., Meng, Q., &amp; Kennedy, P. J. (2016). Training Deep Neural Networks on Imbalanced Data Sets. </a:t>
            </a:r>
            <a:r>
              <a:rPr lang="en-US" i="1" dirty="0"/>
              <a:t>2016 International Joint Conference on Neural Networks (IJCNN)</a:t>
            </a:r>
            <a:r>
              <a:rPr lang="en-US" dirty="0"/>
              <a:t>, 4368–4374.</a:t>
            </a:r>
          </a:p>
          <a:p>
            <a:r>
              <a:rPr lang="en-US" dirty="0" err="1"/>
              <a:t>Zadrozny</a:t>
            </a:r>
            <a:r>
              <a:rPr lang="en-US" dirty="0"/>
              <a:t>, B., &amp; Elkan, C. (2001). Learning and making decisions when costs and probabilities are both unknown. </a:t>
            </a:r>
            <a:r>
              <a:rPr lang="en-US" i="1" dirty="0"/>
              <a:t>Proceedings of the Seventh International Conference on Knowledge Discovery and Data Mining</a:t>
            </a:r>
            <a:r>
              <a:rPr lang="en-US" dirty="0"/>
              <a:t>, (JULY), 204–213. https://doi.org/10.1145/502512.502540</a:t>
            </a:r>
          </a:p>
          <a:p>
            <a:r>
              <a:rPr lang="en-US" dirty="0"/>
              <a:t>Zhou, Z. H., &amp; Liu, X. Y. (2006). Training cost-sensitive neural networks with methods addressing the class imbalance problem. </a:t>
            </a:r>
            <a:r>
              <a:rPr lang="en-US" i="1" dirty="0"/>
              <a:t>IEEE Transactions on Knowledge and Data Engineering</a:t>
            </a:r>
            <a:r>
              <a:rPr lang="en-US" dirty="0"/>
              <a:t>. https://doi.org/10.1109/TKDE.2006.17</a:t>
            </a:r>
          </a:p>
          <a:p>
            <a:pPr marL="0" indent="0">
              <a:buNone/>
            </a:pPr>
            <a:endParaRPr lang="en-US" dirty="0"/>
          </a:p>
        </p:txBody>
      </p:sp>
      <p:sp>
        <p:nvSpPr>
          <p:cNvPr id="4" name="Footer Placeholder 3"/>
          <p:cNvSpPr>
            <a:spLocks noGrp="1"/>
          </p:cNvSpPr>
          <p:nvPr>
            <p:ph type="ftr" sz="quarter" idx="11"/>
          </p:nvPr>
        </p:nvSpPr>
        <p:spPr>
          <a:xfrm>
            <a:off x="581192" y="6449520"/>
            <a:ext cx="6917210" cy="365125"/>
          </a:xfrm>
        </p:spPr>
        <p:txBody>
          <a:bodyPr/>
          <a:lstStyle/>
          <a:p>
            <a:endParaRPr lang="en-US" dirty="0"/>
          </a:p>
        </p:txBody>
      </p:sp>
      <p:sp>
        <p:nvSpPr>
          <p:cNvPr id="5" name="Slide Number Placeholder 4"/>
          <p:cNvSpPr>
            <a:spLocks noGrp="1"/>
          </p:cNvSpPr>
          <p:nvPr>
            <p:ph type="sldNum" sz="quarter" idx="12"/>
          </p:nvPr>
        </p:nvSpPr>
        <p:spPr>
          <a:xfrm>
            <a:off x="10558300" y="6465416"/>
            <a:ext cx="1052508" cy="365125"/>
          </a:xfrm>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3221097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dirty="0"/>
          </a:p>
        </p:txBody>
      </p:sp>
      <p:sp>
        <p:nvSpPr>
          <p:cNvPr id="3" name="Content Placeholder 2"/>
          <p:cNvSpPr>
            <a:spLocks noGrp="1"/>
          </p:cNvSpPr>
          <p:nvPr>
            <p:ph idx="1"/>
          </p:nvPr>
        </p:nvSpPr>
        <p:spPr>
          <a:xfrm>
            <a:off x="581192" y="1527142"/>
            <a:ext cx="11029616" cy="4331657"/>
          </a:xfrm>
        </p:spPr>
        <p:txBody>
          <a:bodyPr>
            <a:normAutofit/>
          </a:bodyPr>
          <a:lstStyle/>
          <a:p>
            <a:pPr marL="324000" lvl="1" indent="0" algn="ctr">
              <a:buNone/>
            </a:pPr>
            <a:r>
              <a:rPr lang="en-US" sz="6600" dirty="0">
                <a:solidFill>
                  <a:schemeClr val="bg2">
                    <a:lumMod val="50000"/>
                  </a:schemeClr>
                </a:solidFill>
              </a:rPr>
              <a:t>Thank you</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1980506689"/>
      </p:ext>
    </p:extLst>
  </p:cSld>
  <p:clrMapOvr>
    <a:masterClrMapping/>
  </p:clrMapOvr>
</p:sld>
</file>

<file path=ppt/theme/theme1.xml><?xml version="1.0" encoding="utf-8"?>
<a:theme xmlns:a="http://schemas.openxmlformats.org/drawingml/2006/main" name="Dividend">
  <a:themeElements>
    <a:clrScheme name="Custom 2">
      <a:dk1>
        <a:sysClr val="windowText" lastClr="000000"/>
      </a:dk1>
      <a:lt1>
        <a:sysClr val="window" lastClr="FFFFFF"/>
      </a:lt1>
      <a:dk2>
        <a:srgbClr val="242852"/>
      </a:dk2>
      <a:lt2>
        <a:srgbClr val="ACCBF9"/>
      </a:lt2>
      <a:accent1>
        <a:srgbClr val="0A4193"/>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op 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8600</TotalTime>
  <Words>3090</Words>
  <Application>Microsoft Office PowerPoint</Application>
  <PresentationFormat>Widescreen</PresentationFormat>
  <Paragraphs>354</Paragraphs>
  <Slides>30</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Cambria Math</vt:lpstr>
      <vt:lpstr>Gill Sans MT</vt:lpstr>
      <vt:lpstr>Times New Roman</vt:lpstr>
      <vt:lpstr>Wingdings 2</vt:lpstr>
      <vt:lpstr>Dividend</vt:lpstr>
      <vt:lpstr>Cost-Sensitive Deep Neural Networks to Address Class Imbalance Problem  </vt:lpstr>
      <vt:lpstr>background</vt:lpstr>
      <vt:lpstr>background</vt:lpstr>
      <vt:lpstr>Problem definition</vt:lpstr>
      <vt:lpstr>Problem definition</vt:lpstr>
      <vt:lpstr>Problem definition</vt:lpstr>
      <vt:lpstr>Literature reviews:</vt:lpstr>
      <vt:lpstr>Literature reviews: Data Level</vt:lpstr>
      <vt:lpstr>Literature reviews: Algorithmic level</vt:lpstr>
      <vt:lpstr>Literature reviews: Cost-sensitive</vt:lpstr>
      <vt:lpstr>Existing methods : Cost-sensitive</vt:lpstr>
      <vt:lpstr>Research motivations</vt:lpstr>
      <vt:lpstr>Research objectives</vt:lpstr>
      <vt:lpstr>Brief introduction: Neural networks</vt:lpstr>
      <vt:lpstr>Brief introduction: Neural networks</vt:lpstr>
      <vt:lpstr>Brief introduction: Autoencoders</vt:lpstr>
      <vt:lpstr>Brief introduction: Denoising Autoencoders</vt:lpstr>
      <vt:lpstr>Brief introduction: Stacked Denoising Autoencoders (SDA)</vt:lpstr>
      <vt:lpstr>Proposed methods: CB-CSDNN</vt:lpstr>
      <vt:lpstr>Proposed methods: CB-CSDNN</vt:lpstr>
      <vt:lpstr>Hyperparameter Tuning with Evolutionary Algorithm </vt:lpstr>
      <vt:lpstr>Nsga-ii</vt:lpstr>
      <vt:lpstr>NSGA-II : Fitness function</vt:lpstr>
      <vt:lpstr>NSGA-II : chromosome</vt:lpstr>
      <vt:lpstr>Preliminary experiment</vt:lpstr>
      <vt:lpstr>Preliminary experiment</vt:lpstr>
      <vt:lpstr>Future works</vt:lpstr>
      <vt:lpstr>References</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SENG Kruy 森瑞</dc:creator>
  <cp:lastModifiedBy>Kruy SENG</cp:lastModifiedBy>
  <cp:revision>153</cp:revision>
  <cp:lastPrinted>2017-04-23T08:40:54Z</cp:lastPrinted>
  <dcterms:created xsi:type="dcterms:W3CDTF">2017-04-13T06:00:18Z</dcterms:created>
  <dcterms:modified xsi:type="dcterms:W3CDTF">2017-08-31T03:13:22Z</dcterms:modified>
</cp:coreProperties>
</file>