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mp4" ContentType="video/unknown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79" r:id="rId3"/>
    <p:sldId id="265" r:id="rId4"/>
    <p:sldId id="266" r:id="rId5"/>
    <p:sldId id="263" r:id="rId6"/>
    <p:sldId id="264" r:id="rId7"/>
    <p:sldId id="261" r:id="rId8"/>
    <p:sldId id="262" r:id="rId9"/>
    <p:sldId id="267" r:id="rId10"/>
    <p:sldId id="269" r:id="rId11"/>
    <p:sldId id="270" r:id="rId12"/>
    <p:sldId id="268" r:id="rId13"/>
    <p:sldId id="271" r:id="rId14"/>
    <p:sldId id="257" r:id="rId15"/>
    <p:sldId id="272" r:id="rId16"/>
    <p:sldId id="277" r:id="rId17"/>
    <p:sldId id="274" r:id="rId18"/>
    <p:sldId id="273" r:id="rId19"/>
    <p:sldId id="275" r:id="rId20"/>
    <p:sldId id="276" r:id="rId21"/>
    <p:sldId id="282" r:id="rId22"/>
    <p:sldId id="259" r:id="rId23"/>
    <p:sldId id="278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1460" autoAdjust="0"/>
  </p:normalViewPr>
  <p:slideViewPr>
    <p:cSldViewPr snapToGrid="0" snapToObjects="1">
      <p:cViewPr>
        <p:scale>
          <a:sx n="63" d="100"/>
          <a:sy n="63" d="100"/>
        </p:scale>
        <p:origin x="-2392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E74D9-0468-FC44-A3CE-F6FD88F63601}" type="datetimeFigureOut">
              <a:rPr lang="en-US" smtClean="0"/>
              <a:t>7/14/16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43AED-B909-4348-A44D-E889D1E54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05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241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38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↵a 2007 data reported in 2011.10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49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29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2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44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37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227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05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16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17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89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75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18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119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31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43AED-B909-4348-A44D-E889D1E545B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42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C2932F4-5337-F143-8F42-DF3E67B45709}" type="datetimeFigureOut">
              <a:rPr lang="en-US" smtClean="0"/>
              <a:t>7/14/16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3EA8341A-3682-9244-A0F9-DE92EC803F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9PN0P-HNONU" TargetMode="External"/><Relationship Id="rId5" Type="http://schemas.openxmlformats.org/officeDocument/2006/relationships/image" Target="../media/image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16/j.tibs.2016.02.008" TargetMode="External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3945/ajcn.115.126375" TargetMode="External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aily.com/releases/2015/03/150324210047.htm" TargetMode="External"/><Relationship Id="rId4" Type="http://schemas.openxmlformats.org/officeDocument/2006/relationships/hyperlink" Target="http://dx.doi.org/10.1089/bfm.2014.0032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rgeongeneral.gov/library/calls/breastfeeding/" TargetMode="External"/><Relationship Id="rId4" Type="http://schemas.openxmlformats.org/officeDocument/2006/relationships/hyperlink" Target="http://www.usbreastfeeding.org/model-payer-policy" TargetMode="External"/><Relationship Id="rId5" Type="http://schemas.openxmlformats.org/officeDocument/2006/relationships/hyperlink" Target="http://www.sciencedaily.com/releases/2016/05/160504174855.htm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reastfeedinglaw.com/articles/lactation-and-the-law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otto.time.com/4337671/breastfeeding-lawsuits-employee-discrimination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pple Chancery"/>
                <a:cs typeface="Apple Chancery"/>
              </a:rPr>
              <a:t>Breastfeeding</a:t>
            </a:r>
            <a:r>
              <a:rPr lang="en-US" dirty="0" smtClean="0">
                <a:latin typeface="Apple Chancery"/>
                <a:cs typeface="Apple Chancery"/>
              </a:rPr>
              <a:t>: </a:t>
            </a:r>
            <a:r>
              <a:rPr lang="en-US" dirty="0" smtClean="0">
                <a:latin typeface="Apple Chancery"/>
                <a:cs typeface="Apple Chancery"/>
              </a:rPr>
              <a:t>Is </a:t>
            </a:r>
            <a:r>
              <a:rPr lang="en-US" dirty="0">
                <a:latin typeface="Apple Chancery"/>
                <a:cs typeface="Apple Chancery"/>
              </a:rPr>
              <a:t>S</a:t>
            </a:r>
            <a:r>
              <a:rPr lang="en-US" dirty="0" smtClean="0">
                <a:latin typeface="Apple Chancery"/>
                <a:cs typeface="Apple Chancery"/>
              </a:rPr>
              <a:t>ociety </a:t>
            </a:r>
            <a:r>
              <a:rPr lang="en-US" dirty="0">
                <a:latin typeface="Apple Chancery"/>
                <a:cs typeface="Apple Chancery"/>
              </a:rPr>
              <a:t>C</a:t>
            </a:r>
            <a:r>
              <a:rPr lang="en-US" dirty="0" smtClean="0">
                <a:latin typeface="Apple Chancery"/>
                <a:cs typeface="Apple Chancery"/>
              </a:rPr>
              <a:t>atching </a:t>
            </a:r>
            <a:r>
              <a:rPr lang="en-US" dirty="0">
                <a:latin typeface="Apple Chancery"/>
                <a:cs typeface="Apple Chancery"/>
              </a:rPr>
              <a:t>up with a </a:t>
            </a:r>
            <a:r>
              <a:rPr lang="en-US" dirty="0" smtClean="0">
                <a:latin typeface="Apple Chancery"/>
                <a:cs typeface="Apple Chancery"/>
              </a:rPr>
              <a:t>Miracle </a:t>
            </a:r>
            <a:r>
              <a:rPr lang="en-US" dirty="0">
                <a:latin typeface="Apple Chancery"/>
                <a:cs typeface="Apple Chancery"/>
              </a:rPr>
              <a:t>of </a:t>
            </a:r>
            <a:r>
              <a:rPr lang="en-US" dirty="0" smtClean="0">
                <a:latin typeface="Apple Chancery"/>
                <a:cs typeface="Apple Chancery"/>
              </a:rPr>
              <a:t>Nature</a:t>
            </a:r>
            <a:r>
              <a:rPr lang="en-US" dirty="0">
                <a:latin typeface="Apple Chancery"/>
                <a:cs typeface="Apple Chancery"/>
              </a:rPr>
              <a:t>?</a:t>
            </a:r>
            <a:r>
              <a:rPr lang="en-US" dirty="0" smtClean="0">
                <a:latin typeface="Apple Chancery"/>
                <a:cs typeface="Apple Chancery"/>
              </a:rPr>
              <a:t> </a:t>
            </a:r>
            <a:endParaRPr lang="en-US" dirty="0">
              <a:latin typeface="Apple Chancery"/>
              <a:cs typeface="Apple Chancery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Kristen Altdoerffer DNP, CRNP, PNP-PC</a:t>
            </a:r>
          </a:p>
          <a:p>
            <a:r>
              <a:rPr lang="en-US" dirty="0" smtClean="0"/>
              <a:t>Drexel University</a:t>
            </a:r>
          </a:p>
          <a:p>
            <a:r>
              <a:rPr lang="en-US" dirty="0" err="1" smtClean="0"/>
              <a:t>Advocare</a:t>
            </a:r>
            <a:r>
              <a:rPr lang="en-US" dirty="0" smtClean="0"/>
              <a:t> Newborn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176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known benefits of breastfeeding</a:t>
            </a:r>
          </a:p>
          <a:p>
            <a:r>
              <a:rPr lang="en-US" dirty="0" smtClean="0"/>
              <a:t>Discuss current recommendations and the barriers to breastfeeding</a:t>
            </a:r>
          </a:p>
          <a:p>
            <a:r>
              <a:rPr lang="en-US" dirty="0" smtClean="0"/>
              <a:t>Examine recent advances in breastfeeding health policy </a:t>
            </a:r>
          </a:p>
          <a:p>
            <a:r>
              <a:rPr lang="en-US" dirty="0" smtClean="0"/>
              <a:t>Present breaking edge breastfeeding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516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Health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			Risk decreases by</a:t>
            </a:r>
            <a:r>
              <a:rPr lang="is-IS" dirty="0" smtClean="0"/>
              <a:t>..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Otitis media		        23-50%</a:t>
            </a:r>
          </a:p>
          <a:p>
            <a:pPr marL="0" indent="0">
              <a:buNone/>
            </a:pPr>
            <a:r>
              <a:rPr lang="en-US" dirty="0" smtClean="0"/>
              <a:t>URI				63% </a:t>
            </a:r>
          </a:p>
          <a:p>
            <a:pPr marL="0" indent="0">
              <a:buNone/>
            </a:pPr>
            <a:r>
              <a:rPr lang="en-US" dirty="0" smtClean="0"/>
              <a:t>Lower Respiratory	       72-77% </a:t>
            </a:r>
          </a:p>
          <a:p>
            <a:pPr marL="0" indent="0">
              <a:buNone/>
            </a:pPr>
            <a:r>
              <a:rPr lang="en-US" dirty="0" smtClean="0"/>
              <a:t>Asthma</a:t>
            </a:r>
            <a:r>
              <a:rPr lang="en-US" dirty="0"/>
              <a:t> </a:t>
            </a:r>
            <a:r>
              <a:rPr lang="en-US" dirty="0" smtClean="0"/>
              <a:t>   		       26-40% </a:t>
            </a:r>
          </a:p>
          <a:p>
            <a:pPr marL="0" indent="0">
              <a:buNone/>
            </a:pPr>
            <a:r>
              <a:rPr lang="en-US" dirty="0" smtClean="0"/>
              <a:t>RSV bronchiolitis		74% </a:t>
            </a:r>
          </a:p>
          <a:p>
            <a:pPr marL="0" indent="0">
              <a:buNone/>
            </a:pPr>
            <a:r>
              <a:rPr lang="en-US" dirty="0" smtClean="0"/>
              <a:t>Atopic dermatitis	       27-42% </a:t>
            </a:r>
          </a:p>
          <a:p>
            <a:pPr marL="0" indent="0">
              <a:buNone/>
            </a:pPr>
            <a:r>
              <a:rPr lang="en-US" dirty="0" smtClean="0"/>
              <a:t>Gastroenteritis		64%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09724" y="6126163"/>
            <a:ext cx="1148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AAP, 2012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544" y="2871840"/>
            <a:ext cx="3937457" cy="26249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28844" y="5457894"/>
            <a:ext cx="1520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Popsugar.com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172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Health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			Risk decreases by..</a:t>
            </a:r>
          </a:p>
          <a:p>
            <a:pPr marL="0" indent="0">
              <a:buNone/>
            </a:pPr>
            <a:r>
              <a:rPr lang="en-US" dirty="0" smtClean="0"/>
              <a:t>Obesity </a:t>
            </a:r>
            <a:r>
              <a:rPr lang="en-US" dirty="0"/>
              <a:t>			</a:t>
            </a:r>
            <a:r>
              <a:rPr lang="en-US" dirty="0" smtClean="0"/>
              <a:t>24% </a:t>
            </a:r>
          </a:p>
          <a:p>
            <a:pPr marL="0" indent="0">
              <a:buNone/>
            </a:pPr>
            <a:r>
              <a:rPr lang="en-US" dirty="0" smtClean="0"/>
              <a:t>Celiac disease</a:t>
            </a:r>
            <a:r>
              <a:rPr lang="en-US" dirty="0"/>
              <a:t>		</a:t>
            </a:r>
            <a:r>
              <a:rPr lang="en-US" dirty="0" smtClean="0"/>
              <a:t>52%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Type 1 DM</a:t>
            </a:r>
            <a:r>
              <a:rPr lang="en-US" dirty="0"/>
              <a:t>			</a:t>
            </a:r>
            <a:r>
              <a:rPr lang="en-US" dirty="0" smtClean="0"/>
              <a:t>30% </a:t>
            </a:r>
          </a:p>
          <a:p>
            <a:pPr marL="0" indent="0">
              <a:buNone/>
            </a:pPr>
            <a:r>
              <a:rPr lang="en-US" dirty="0" smtClean="0"/>
              <a:t>Type 2 DM			40% </a:t>
            </a:r>
          </a:p>
          <a:p>
            <a:pPr marL="0" indent="0">
              <a:buNone/>
            </a:pPr>
            <a:r>
              <a:rPr lang="en-US" dirty="0" smtClean="0"/>
              <a:t>Leukemia</a:t>
            </a:r>
            <a:r>
              <a:rPr lang="en-US" dirty="0"/>
              <a:t>		</a:t>
            </a:r>
            <a:r>
              <a:rPr lang="en-US" dirty="0" smtClean="0"/>
              <a:t>       15-20% </a:t>
            </a:r>
          </a:p>
          <a:p>
            <a:pPr marL="0" indent="0">
              <a:buNone/>
            </a:pPr>
            <a:r>
              <a:rPr lang="en-US" dirty="0" smtClean="0"/>
              <a:t>SIDS				36%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09724" y="6126163"/>
            <a:ext cx="1148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AAP, 2012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544" y="2871840"/>
            <a:ext cx="3937457" cy="26249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28844" y="5457894"/>
            <a:ext cx="1520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Popsugar.com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129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>
                <a:hlinkClick r:id="rId4"/>
              </a:rPr>
              <a:t>Is society ready for breastfeeding?</a:t>
            </a:r>
            <a:endParaRPr lang="en-US" dirty="0"/>
          </a:p>
        </p:txBody>
      </p:sp>
      <p:pic>
        <p:nvPicPr>
          <p:cNvPr id="6" name="Boobs at Work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24888" y="331843"/>
            <a:ext cx="10381176" cy="58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0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 rot="10800000" flipV="1">
            <a:off x="187324" y="132411"/>
            <a:ext cx="8042276" cy="918348"/>
          </a:xfrm>
        </p:spPr>
        <p:txBody>
          <a:bodyPr/>
          <a:lstStyle/>
          <a:p>
            <a:r>
              <a:rPr lang="en-US" dirty="0" smtClean="0"/>
              <a:t>Prevalence in the US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499553"/>
            <a:ext cx="8229600" cy="7342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s-IS" sz="2500" b="1" dirty="0"/>
              <a:t>	</a:t>
            </a:r>
            <a:r>
              <a:rPr lang="is-IS" sz="2500" b="1" dirty="0" smtClean="0"/>
              <a:t>			</a:t>
            </a:r>
          </a:p>
          <a:p>
            <a:pPr marL="0" indent="0">
              <a:buNone/>
            </a:pPr>
            <a:r>
              <a:rPr lang="is-IS" sz="2500" b="1" dirty="0"/>
              <a:t>	</a:t>
            </a:r>
            <a:r>
              <a:rPr lang="is-IS" sz="1800" b="1" dirty="0" smtClean="0"/>
              <a:t>		2007</a:t>
            </a:r>
            <a:r>
              <a:rPr lang="is-IS" sz="1800" b="1" dirty="0"/>
              <a:t>		2020 Target	</a:t>
            </a:r>
          </a:p>
          <a:p>
            <a:pPr marL="0" indent="0">
              <a:buNone/>
            </a:pPr>
            <a:r>
              <a:rPr lang="en-US" sz="1800" dirty="0"/>
              <a:t>Any breastfeeding				</a:t>
            </a:r>
          </a:p>
          <a:p>
            <a:pPr marL="0" indent="0">
              <a:buNone/>
            </a:pPr>
            <a:r>
              <a:rPr lang="hr-HR" sz="1800" dirty="0"/>
              <a:t>	</a:t>
            </a:r>
            <a:r>
              <a:rPr lang="hr-HR" sz="1800" dirty="0" smtClean="0"/>
              <a:t>Ever</a:t>
            </a:r>
            <a:r>
              <a:rPr lang="hr-HR" sz="1800" dirty="0"/>
              <a:t>	</a:t>
            </a:r>
            <a:r>
              <a:rPr lang="hr-HR" sz="1800" dirty="0" smtClean="0"/>
              <a:t>	75.0</a:t>
            </a:r>
            <a:r>
              <a:rPr lang="hr-HR" sz="1800" dirty="0"/>
              <a:t>	</a:t>
            </a:r>
            <a:r>
              <a:rPr lang="hr-HR" sz="1800" dirty="0" smtClean="0"/>
              <a:t>	81.9</a:t>
            </a:r>
            <a:r>
              <a:rPr lang="hr-HR" sz="1800" dirty="0"/>
              <a:t>	</a:t>
            </a:r>
          </a:p>
          <a:p>
            <a:pPr marL="0" indent="0">
              <a:buNone/>
            </a:pPr>
            <a:r>
              <a:rPr lang="nb-NO" sz="1800" dirty="0"/>
              <a:t>	</a:t>
            </a:r>
            <a:r>
              <a:rPr lang="nb-NO" sz="1800" dirty="0" smtClean="0"/>
              <a:t>6 </a:t>
            </a:r>
            <a:r>
              <a:rPr lang="nb-NO" sz="1800" dirty="0"/>
              <a:t>mo	</a:t>
            </a:r>
            <a:r>
              <a:rPr lang="nb-NO" sz="1800" dirty="0" smtClean="0"/>
              <a:t>	43.8</a:t>
            </a:r>
            <a:r>
              <a:rPr lang="nb-NO" sz="1800" dirty="0"/>
              <a:t>	</a:t>
            </a:r>
            <a:r>
              <a:rPr lang="nb-NO" sz="1800" dirty="0" smtClean="0"/>
              <a:t>	60.5</a:t>
            </a:r>
            <a:r>
              <a:rPr lang="nb-NO" sz="1800" dirty="0"/>
              <a:t>	</a:t>
            </a:r>
          </a:p>
          <a:p>
            <a:pPr marL="0" indent="0">
              <a:buNone/>
            </a:pPr>
            <a:r>
              <a:rPr lang="tr-TR" sz="1800" dirty="0"/>
              <a:t>	</a:t>
            </a:r>
            <a:r>
              <a:rPr lang="tr-TR" sz="1800" dirty="0" smtClean="0"/>
              <a:t>1 </a:t>
            </a:r>
            <a:r>
              <a:rPr lang="tr-TR" sz="1800" dirty="0"/>
              <a:t>y	</a:t>
            </a:r>
            <a:r>
              <a:rPr lang="tr-TR" sz="1800" dirty="0" smtClean="0"/>
              <a:t>	22.4</a:t>
            </a:r>
            <a:r>
              <a:rPr lang="tr-TR" sz="1800" dirty="0"/>
              <a:t>	</a:t>
            </a:r>
            <a:r>
              <a:rPr lang="tr-TR" sz="1800" dirty="0" smtClean="0"/>
              <a:t>	34.1</a:t>
            </a:r>
            <a:r>
              <a:rPr lang="tr-TR" sz="1800" dirty="0"/>
              <a:t>	</a:t>
            </a:r>
          </a:p>
          <a:p>
            <a:pPr marL="0" indent="0">
              <a:buNone/>
            </a:pPr>
            <a:r>
              <a:rPr lang="tr-TR" sz="1800" dirty="0" err="1"/>
              <a:t>Exclusive</a:t>
            </a:r>
            <a:r>
              <a:rPr lang="tr-TR" sz="1800" dirty="0"/>
              <a:t> </a:t>
            </a:r>
            <a:r>
              <a:rPr lang="tr-TR" sz="1800" dirty="0" err="1"/>
              <a:t>breastfeeding</a:t>
            </a:r>
            <a:r>
              <a:rPr lang="tr-TR" sz="1800" dirty="0"/>
              <a:t>				</a:t>
            </a:r>
          </a:p>
          <a:p>
            <a:pPr marL="0" indent="0">
              <a:buNone/>
            </a:pPr>
            <a:r>
              <a:rPr lang="hr-HR" sz="1800" dirty="0"/>
              <a:t>	</a:t>
            </a:r>
            <a:r>
              <a:rPr lang="hr-HR" sz="1800" dirty="0" smtClean="0"/>
              <a:t>To </a:t>
            </a:r>
            <a:r>
              <a:rPr lang="hr-HR" sz="1800" dirty="0"/>
              <a:t>3 mo	</a:t>
            </a:r>
            <a:r>
              <a:rPr lang="hr-HR" sz="1800" dirty="0" smtClean="0"/>
              <a:t>	33.5</a:t>
            </a:r>
            <a:r>
              <a:rPr lang="hr-HR" sz="1800" dirty="0"/>
              <a:t>		44.3	</a:t>
            </a:r>
          </a:p>
          <a:p>
            <a:pPr marL="0" indent="0">
              <a:buNone/>
            </a:pPr>
            <a:r>
              <a:rPr lang="hr-HR" sz="1800" dirty="0" smtClean="0"/>
              <a:t>   </a:t>
            </a:r>
            <a:r>
              <a:rPr lang="hr-HR" sz="1800" dirty="0"/>
              <a:t> </a:t>
            </a:r>
            <a:r>
              <a:rPr lang="hr-HR" sz="1800" dirty="0" smtClean="0"/>
              <a:t>	To </a:t>
            </a:r>
            <a:r>
              <a:rPr lang="hr-HR" sz="1800" dirty="0"/>
              <a:t>6 mo	</a:t>
            </a:r>
            <a:r>
              <a:rPr lang="hr-HR" sz="1800" dirty="0" smtClean="0"/>
              <a:t>	13.8</a:t>
            </a:r>
            <a:r>
              <a:rPr lang="hr-HR" sz="1800" dirty="0"/>
              <a:t>		23.7	</a:t>
            </a:r>
          </a:p>
          <a:p>
            <a:pPr marL="0" indent="0">
              <a:buNone/>
            </a:pPr>
            <a:r>
              <a:rPr lang="en-US" sz="1800" dirty="0"/>
              <a:t>Worksite lactation </a:t>
            </a:r>
            <a:r>
              <a:rPr lang="en-US" sz="1800" dirty="0" smtClean="0"/>
              <a:t>support:25</a:t>
            </a:r>
            <a:r>
              <a:rPr lang="en-US" sz="1800" dirty="0"/>
              <a:t>	</a:t>
            </a:r>
            <a:r>
              <a:rPr lang="en-US" sz="1800" dirty="0"/>
              <a:t>	</a:t>
            </a:r>
            <a:r>
              <a:rPr lang="en-US" sz="1800" dirty="0" smtClean="0"/>
              <a:t>38.0</a:t>
            </a:r>
            <a:r>
              <a:rPr lang="en-US" sz="1800" dirty="0"/>
              <a:t>	</a:t>
            </a:r>
          </a:p>
          <a:p>
            <a:pPr marL="0" indent="0">
              <a:buNone/>
            </a:pPr>
            <a:r>
              <a:rPr lang="en-US" sz="1800" dirty="0"/>
              <a:t>Formula use in first 2 d	</a:t>
            </a:r>
            <a:r>
              <a:rPr lang="en-US" sz="1800" dirty="0" smtClean="0"/>
              <a:t>25.6</a:t>
            </a:r>
            <a:r>
              <a:rPr lang="en-US" sz="1800" dirty="0"/>
              <a:t>		15.6</a:t>
            </a:r>
            <a:r>
              <a:rPr lang="en-US" sz="2500" dirty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292" y="1934954"/>
            <a:ext cx="3108504" cy="37693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25292" y="5525071"/>
            <a:ext cx="2492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www.breastfeeding.com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662464" y="6310829"/>
            <a:ext cx="1148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AAP,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294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90539" y="1428475"/>
            <a:ext cx="34737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aseline="30000" dirty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66705" y="1817282"/>
            <a:ext cx="184666" cy="543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aseline="30000" dirty="0">
                <a:solidFill>
                  <a:srgbClr val="FFFFFE"/>
                </a:solidFill>
                <a:latin typeface="Helvetica"/>
              </a:rPr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931" y="264532"/>
            <a:ext cx="5168804" cy="8408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508" y="1598429"/>
            <a:ext cx="7007650" cy="18140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508" y="3756358"/>
            <a:ext cx="7007650" cy="19181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8335" y="5951536"/>
            <a:ext cx="1320800" cy="444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05095" y="6412946"/>
            <a:ext cx="2050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WHO/UNICEF,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688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457" y="5792817"/>
            <a:ext cx="1320800" cy="44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437" y="470390"/>
            <a:ext cx="8916563" cy="1301976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Limit formula marketing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Support paid leave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Strengthen health systems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Support mothers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5374" y="2006938"/>
            <a:ext cx="762000" cy="76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474" y="2959100"/>
            <a:ext cx="723900" cy="927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2974" y="4069278"/>
            <a:ext cx="914400" cy="635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1874" y="5208617"/>
            <a:ext cx="825500" cy="584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05095" y="6412946"/>
            <a:ext cx="2050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WHO/UNICEF,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54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5076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AAPs recommends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Exclusive breastfeeding for 6 months</a:t>
            </a:r>
          </a:p>
          <a:p>
            <a:r>
              <a:rPr lang="en-US" dirty="0" smtClean="0"/>
              <a:t>Continue at least 1</a:t>
            </a:r>
            <a:r>
              <a:rPr lang="en-US" baseline="30000" dirty="0" smtClean="0"/>
              <a:t>st</a:t>
            </a:r>
            <a:r>
              <a:rPr lang="en-US" dirty="0" smtClean="0"/>
              <a:t> year and beyond</a:t>
            </a:r>
          </a:p>
          <a:p>
            <a:r>
              <a:rPr lang="en-US" dirty="0" err="1" smtClean="0"/>
              <a:t>Peripartum</a:t>
            </a:r>
            <a:r>
              <a:rPr lang="en-US" dirty="0" smtClean="0"/>
              <a:t> policies supporting breastfeeding</a:t>
            </a:r>
          </a:p>
          <a:p>
            <a:r>
              <a:rPr lang="en-US" dirty="0" smtClean="0"/>
              <a:t>8-12 feeds/day</a:t>
            </a:r>
          </a:p>
          <a:p>
            <a:r>
              <a:rPr lang="en-US" dirty="0" smtClean="0"/>
              <a:t>Vitamin D supplementation drops (400 IU)</a:t>
            </a:r>
          </a:p>
          <a:p>
            <a:r>
              <a:rPr lang="en-US" dirty="0" smtClean="0"/>
              <a:t>Mother and infant sleep close</a:t>
            </a:r>
          </a:p>
          <a:p>
            <a:r>
              <a:rPr lang="en-US" dirty="0" smtClean="0"/>
              <a:t>Pacifier offered after 3-4 weeks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09724" y="6126163"/>
            <a:ext cx="1148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AAP, 2012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729" y="4690723"/>
            <a:ext cx="2719281" cy="15496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74181" y="6126163"/>
            <a:ext cx="1843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WHO/UNICEF, 2014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462" y="77279"/>
            <a:ext cx="2010538" cy="268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46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in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4532"/>
            <a:ext cx="8593571" cy="4525963"/>
          </a:xfrm>
        </p:spPr>
        <p:txBody>
          <a:bodyPr>
            <a:normAutofit/>
          </a:bodyPr>
          <a:lstStyle/>
          <a:p>
            <a:pPr marL="457200" indent="-457200"/>
            <a:r>
              <a:rPr lang="en-US" dirty="0" smtClean="0"/>
              <a:t>1999:  Right </a:t>
            </a:r>
            <a:r>
              <a:rPr lang="en-US" dirty="0"/>
              <a:t>to Breastfeed on Federal </a:t>
            </a:r>
            <a:r>
              <a:rPr lang="en-US" dirty="0" smtClean="0"/>
              <a:t>Property</a:t>
            </a:r>
          </a:p>
          <a:p>
            <a:pPr marL="857250" lvl="1" indent="-457200"/>
            <a:r>
              <a:rPr lang="en-US" dirty="0" smtClean="0"/>
              <a:t>“</a:t>
            </a: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woman may breastfeed her child at any location in a Federal building or on Federal </a:t>
            </a:r>
            <a:r>
              <a:rPr lang="en-US" dirty="0" smtClean="0"/>
              <a:t>property”</a:t>
            </a:r>
          </a:p>
          <a:p>
            <a:r>
              <a:rPr lang="en-US" dirty="0"/>
              <a:t> </a:t>
            </a:r>
            <a:r>
              <a:rPr lang="en-US" dirty="0" smtClean="0"/>
              <a:t> 2010:  Workplace Support</a:t>
            </a:r>
          </a:p>
          <a:p>
            <a:pPr lvl="1"/>
            <a:r>
              <a:rPr lang="en-US" dirty="0" smtClean="0"/>
              <a:t>Requires employers to provide breaks and non-bathroom locations for pumping for 1 year</a:t>
            </a:r>
          </a:p>
          <a:p>
            <a:pPr lvl="1"/>
            <a:endParaRPr lang="en-US" dirty="0" smtClean="0"/>
          </a:p>
          <a:p>
            <a:pPr marL="34925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*800% recent increase in breastfeeding-</a:t>
            </a:r>
          </a:p>
          <a:p>
            <a:pPr marL="457200" lvl="1" indent="0">
              <a:buNone/>
            </a:pPr>
            <a:r>
              <a:rPr lang="en-US" dirty="0" smtClean="0"/>
              <a:t>related discrimination lawsuits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8228" y="4090397"/>
            <a:ext cx="3460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 Breastfeeding Committee, 2016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23198" y="5639017"/>
            <a:ext cx="2001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Wan </a:t>
            </a:r>
            <a:r>
              <a:rPr lang="en-US" dirty="0" err="1" smtClean="0"/>
              <a:t>Amburg</a:t>
            </a:r>
            <a:r>
              <a:rPr lang="en-US" dirty="0" smtClean="0"/>
              <a:t>, 2016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086" y="3661086"/>
            <a:ext cx="3196914" cy="319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594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in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2011: The Surgeon General’s Call to Action to Support </a:t>
            </a:r>
            <a:r>
              <a:rPr lang="en-US" dirty="0" smtClean="0"/>
              <a:t>Breastfeeding</a:t>
            </a:r>
          </a:p>
          <a:p>
            <a:pPr lvl="1"/>
            <a:r>
              <a:rPr lang="en-US" dirty="0" smtClean="0"/>
              <a:t>Call to Action for:</a:t>
            </a:r>
          </a:p>
          <a:p>
            <a:pPr lvl="2"/>
            <a:r>
              <a:rPr lang="en-US" dirty="0" smtClean="0"/>
              <a:t>Mothers and Their Families</a:t>
            </a:r>
          </a:p>
          <a:p>
            <a:pPr lvl="2"/>
            <a:r>
              <a:rPr lang="en-US" dirty="0" smtClean="0"/>
              <a:t>Communities</a:t>
            </a:r>
          </a:p>
          <a:p>
            <a:pPr lvl="2"/>
            <a:r>
              <a:rPr lang="en-US" dirty="0" smtClean="0"/>
              <a:t>Health Care</a:t>
            </a:r>
          </a:p>
          <a:p>
            <a:pPr lvl="2"/>
            <a:r>
              <a:rPr lang="en-US" dirty="0" smtClean="0"/>
              <a:t>Employment</a:t>
            </a:r>
          </a:p>
          <a:p>
            <a:pPr lvl="2"/>
            <a:r>
              <a:rPr lang="en-US" dirty="0" smtClean="0"/>
              <a:t>Research and Surveillance</a:t>
            </a:r>
          </a:p>
          <a:p>
            <a:pPr lvl="2"/>
            <a:r>
              <a:rPr lang="en-US" dirty="0" smtClean="0"/>
              <a:t>Public Health Infrastructure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76105" y="6126163"/>
            <a:ext cx="2633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Surgeongeneral.gov</a:t>
            </a:r>
            <a:r>
              <a:rPr lang="en-US" dirty="0" smtClean="0"/>
              <a:t>, 2011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2175" y="2363501"/>
            <a:ext cx="27940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89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70839" y="246939"/>
            <a:ext cx="8229600" cy="1143000"/>
          </a:xfrm>
        </p:spPr>
        <p:txBody>
          <a:bodyPr/>
          <a:lstStyle/>
          <a:p>
            <a:r>
              <a:rPr lang="en-US" dirty="0" smtClean="0"/>
              <a:t>Changes in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62664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2012:  The Affordable Care Act</a:t>
            </a:r>
          </a:p>
          <a:p>
            <a:pPr lvl="1"/>
            <a:r>
              <a:rPr lang="en-US" dirty="0" smtClean="0"/>
              <a:t>“breastfeeding support, supplies, and </a:t>
            </a:r>
          </a:p>
          <a:p>
            <a:pPr marL="457200" lvl="1" indent="0">
              <a:buNone/>
            </a:pPr>
            <a:r>
              <a:rPr lang="en-US" dirty="0" smtClean="0"/>
              <a:t>counseling”</a:t>
            </a:r>
          </a:p>
          <a:p>
            <a:pPr lvl="1"/>
            <a:r>
              <a:rPr lang="en-US" dirty="0" smtClean="0"/>
              <a:t>“lactation support and counseling”</a:t>
            </a:r>
          </a:p>
          <a:p>
            <a:pPr lvl="1"/>
            <a:r>
              <a:rPr lang="en-US" dirty="0" smtClean="0"/>
              <a:t>“costs for renting breastfeeding equipment”</a:t>
            </a:r>
          </a:p>
          <a:p>
            <a:pPr lvl="1"/>
            <a:endParaRPr lang="en-US" dirty="0"/>
          </a:p>
          <a:p>
            <a:r>
              <a:rPr lang="en-US" dirty="0" smtClean="0"/>
              <a:t>2013:  Model </a:t>
            </a:r>
            <a:r>
              <a:rPr lang="en-US" dirty="0"/>
              <a:t>Policy: Payer Coverage of Breastfeeding Support and Counseling Services, Pumps and Supplies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538172" y="6188627"/>
            <a:ext cx="3460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 Breastfeeding Committee, 2016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172" y="274638"/>
            <a:ext cx="3072827" cy="17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3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State Public </a:t>
            </a:r>
            <a:br>
              <a:rPr lang="en-US" dirty="0" smtClean="0"/>
            </a:br>
            <a:r>
              <a:rPr lang="en-US" dirty="0" smtClean="0"/>
              <a:t>Breastfeeding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0958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3 categories of laws: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A. </a:t>
            </a:r>
            <a:r>
              <a:rPr lang="en-US" dirty="0"/>
              <a:t>P</a:t>
            </a:r>
            <a:r>
              <a:rPr lang="en-US" dirty="0" smtClean="0"/>
              <a:t>rotect </a:t>
            </a:r>
            <a:r>
              <a:rPr lang="en-US" dirty="0"/>
              <a:t>a woman’s right to breastfeed anywhere she </a:t>
            </a:r>
            <a:r>
              <a:rPr lang="en-US" dirty="0" smtClean="0"/>
              <a:t>	or </a:t>
            </a:r>
            <a:r>
              <a:rPr lang="en-US" dirty="0"/>
              <a:t>her child have a right to be, regardless of whether </a:t>
            </a:r>
            <a:r>
              <a:rPr lang="en-US" dirty="0" smtClean="0"/>
              <a:t>	the </a:t>
            </a:r>
            <a:r>
              <a:rPr lang="en-US" dirty="0"/>
              <a:t>breast is </a:t>
            </a:r>
            <a:r>
              <a:rPr lang="en-US" dirty="0" smtClean="0"/>
              <a:t>showing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B. Gives </a:t>
            </a:r>
            <a:r>
              <a:rPr lang="en-US" dirty="0"/>
              <a:t>the woman the power to bring a </a:t>
            </a:r>
            <a:r>
              <a:rPr lang="en-US" b="1" dirty="0"/>
              <a:t>legal action </a:t>
            </a:r>
            <a:r>
              <a:rPr lang="en-US" b="1" dirty="0" smtClean="0"/>
              <a:t>                           	</a:t>
            </a:r>
            <a:r>
              <a:rPr lang="en-US" dirty="0" smtClean="0"/>
              <a:t>against </a:t>
            </a:r>
            <a:r>
              <a:rPr lang="en-US" dirty="0"/>
              <a:t>anyone who interferes with her </a:t>
            </a:r>
            <a:r>
              <a:rPr lang="en-US" dirty="0" smtClean="0"/>
              <a:t>breastfeeding.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Protects a </a:t>
            </a:r>
            <a:r>
              <a:rPr lang="en-US" dirty="0"/>
              <a:t>woman’s right to breastfeed in public, but </a:t>
            </a:r>
            <a:r>
              <a:rPr lang="en-US" b="1" dirty="0" smtClean="0"/>
              <a:t>doesn’t </a:t>
            </a:r>
            <a:r>
              <a:rPr lang="en-US" dirty="0" smtClean="0"/>
              <a:t>provide </a:t>
            </a:r>
            <a:r>
              <a:rPr lang="en-US" dirty="0"/>
              <a:t>a way for her to </a:t>
            </a:r>
            <a:r>
              <a:rPr lang="en-US" b="1" dirty="0"/>
              <a:t>enforce</a:t>
            </a:r>
            <a:r>
              <a:rPr lang="en-US" dirty="0"/>
              <a:t> this right. </a:t>
            </a: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act of breastfeeding is </a:t>
            </a:r>
            <a:r>
              <a:rPr lang="en-US" b="1" dirty="0"/>
              <a:t>not indecent </a:t>
            </a:r>
            <a:r>
              <a:rPr lang="en-US" b="1" dirty="0" smtClean="0"/>
              <a:t>exposure, </a:t>
            </a:r>
            <a:r>
              <a:rPr lang="en-US" dirty="0" smtClean="0"/>
              <a:t>and prevents </a:t>
            </a:r>
            <a:r>
              <a:rPr lang="en-US" dirty="0"/>
              <a:t>a woman from being charged with a sex crime for breastfeeding</a:t>
            </a:r>
            <a:r>
              <a:rPr lang="en-US" dirty="0" smtClean="0"/>
              <a:t>.</a:t>
            </a:r>
          </a:p>
          <a:p>
            <a:pPr marL="0" indent="0" algn="ctr">
              <a:buNone/>
            </a:pPr>
            <a:r>
              <a:rPr lang="en-US" sz="4700" i="1" dirty="0" smtClean="0"/>
              <a:t>Some States Have No Laws!!!!!!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099" y="274638"/>
            <a:ext cx="1788907" cy="17889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33701" y="6412946"/>
            <a:ext cx="2849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Breastfeedinglaw.com</a:t>
            </a:r>
            <a:r>
              <a:rPr lang="en-US" dirty="0" smtClean="0"/>
              <a:t>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888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022" y="1077764"/>
            <a:ext cx="4541975" cy="454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81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Milk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Risks of breast milk sharing</a:t>
            </a:r>
          </a:p>
          <a:p>
            <a:r>
              <a:rPr lang="en-US" dirty="0" smtClean="0"/>
              <a:t>Do not buy online!  Not regulated!</a:t>
            </a:r>
            <a:endParaRPr lang="en-US" dirty="0"/>
          </a:p>
          <a:p>
            <a:r>
              <a:rPr lang="en-US" dirty="0" smtClean="0"/>
              <a:t>Non-profit milk banks are rigorously screened.</a:t>
            </a:r>
          </a:p>
          <a:p>
            <a:pPr lvl="1"/>
            <a:r>
              <a:rPr lang="en-US" dirty="0" smtClean="0"/>
              <a:t>~$4/ounce</a:t>
            </a:r>
          </a:p>
          <a:p>
            <a:pPr lvl="1"/>
            <a:r>
              <a:rPr lang="en-US" dirty="0" smtClean="0"/>
              <a:t>Little donated-&gt; majority given to hospitals</a:t>
            </a:r>
          </a:p>
          <a:p>
            <a:r>
              <a:rPr lang="en-US" dirty="0" smtClean="0"/>
              <a:t>CHOP Mother Milk Bank</a:t>
            </a:r>
          </a:p>
          <a:p>
            <a:pPr marL="1371600" lvl="3" indent="0">
              <a:buNone/>
            </a:pPr>
            <a:r>
              <a:rPr lang="en-US" dirty="0"/>
              <a:t> </a:t>
            </a:r>
            <a:r>
              <a:rPr lang="en-US" dirty="0" smtClean="0"/>
              <a:t> 		BMJ, 2015; </a:t>
            </a:r>
            <a:r>
              <a:rPr lang="en-US" dirty="0" err="1" smtClean="0"/>
              <a:t>Keim</a:t>
            </a:r>
            <a:r>
              <a:rPr lang="en-US" dirty="0"/>
              <a:t> </a:t>
            </a:r>
            <a:r>
              <a:rPr lang="en-US" dirty="0" smtClean="0"/>
              <a:t>et al., 2014;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105" y="4953000"/>
            <a:ext cx="50800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8913" y="211138"/>
            <a:ext cx="2774192" cy="19815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95482" y="2069593"/>
            <a:ext cx="13097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www.csgmidwest.org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75122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Overcome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Tongue tie</a:t>
            </a:r>
          </a:p>
          <a:p>
            <a:r>
              <a:rPr lang="en-US" dirty="0" smtClean="0"/>
              <a:t>Breast refusal</a:t>
            </a:r>
          </a:p>
          <a:p>
            <a:r>
              <a:rPr lang="en-US" dirty="0" smtClean="0"/>
              <a:t>Sore nipples</a:t>
            </a:r>
          </a:p>
          <a:p>
            <a:r>
              <a:rPr lang="en-US" dirty="0" smtClean="0"/>
              <a:t>Poor weight gain</a:t>
            </a:r>
          </a:p>
          <a:p>
            <a:r>
              <a:rPr lang="en-US" dirty="0" smtClean="0"/>
              <a:t>Blocked ducts and mastitis</a:t>
            </a:r>
          </a:p>
          <a:p>
            <a:r>
              <a:rPr lang="en-US" dirty="0" smtClean="0"/>
              <a:t>Thrush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40194" y="6166474"/>
            <a:ext cx="340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Syme</a:t>
            </a:r>
            <a:r>
              <a:rPr lang="en-US" dirty="0" smtClean="0"/>
              <a:t>, Holt, Fell, &amp; Crawley, 2015)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183" y="1701800"/>
            <a:ext cx="1854200" cy="1727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900" y="3673389"/>
            <a:ext cx="2222500" cy="1485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22302" y="3429000"/>
            <a:ext cx="31644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http://</a:t>
            </a:r>
            <a:r>
              <a:rPr lang="en-US" sz="1000" dirty="0" err="1"/>
              <a:t>www.the</a:t>
            </a:r>
            <a:r>
              <a:rPr lang="en-US" sz="1000" dirty="0"/>
              <a:t>-essential-infant-resource-for-</a:t>
            </a:r>
            <a:r>
              <a:rPr lang="en-US" sz="1000" dirty="0" err="1" smtClean="0"/>
              <a:t>moms.com</a:t>
            </a:r>
            <a:endParaRPr 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5983183" y="5135368"/>
            <a:ext cx="14320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Americanpregnancy.org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84878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Lactation Support-&gt; </a:t>
            </a:r>
            <a:r>
              <a:rPr lang="en-US" dirty="0" smtClean="0"/>
              <a:t>IBCLC</a:t>
            </a:r>
          </a:p>
          <a:p>
            <a:r>
              <a:rPr lang="en-US" dirty="0" smtClean="0"/>
              <a:t>Primary Care Providers</a:t>
            </a:r>
            <a:endParaRPr lang="en-US" dirty="0"/>
          </a:p>
          <a:p>
            <a:r>
              <a:rPr lang="en-US" dirty="0" smtClean="0"/>
              <a:t>Breastfeeding Centers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192" y="1975265"/>
            <a:ext cx="2829359" cy="35661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6972" y="5418325"/>
            <a:ext cx="20806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cameronmch.wordpress.com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30743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280" y="107576"/>
            <a:ext cx="8042276" cy="13369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 Research: Most Complex Milk of Mammals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357968" cy="4525963"/>
          </a:xfrm>
        </p:spPr>
        <p:txBody>
          <a:bodyPr/>
          <a:lstStyle/>
          <a:p>
            <a:r>
              <a:rPr lang="en-US" dirty="0"/>
              <a:t>Humans may have the most complex breast milk of all </a:t>
            </a:r>
            <a:r>
              <a:rPr lang="en-US" dirty="0" smtClean="0"/>
              <a:t>mammals, &gt;200 different sugar molecules (average 30-50)</a:t>
            </a:r>
          </a:p>
          <a:p>
            <a:r>
              <a:rPr lang="en-US" dirty="0" smtClean="0"/>
              <a:t>First feeds: sugar molecules build the bacterial flora.</a:t>
            </a:r>
          </a:p>
          <a:p>
            <a:r>
              <a:rPr lang="en-US" dirty="0" smtClean="0"/>
              <a:t>Slow growth of harmful bacteria and coordinate WBC activity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33025" y="6126163"/>
            <a:ext cx="6750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Thierry </a:t>
            </a:r>
            <a:r>
              <a:rPr lang="en-US" dirty="0" err="1"/>
              <a:t>Hennet</a:t>
            </a:r>
            <a:r>
              <a:rPr lang="en-US" dirty="0"/>
              <a:t>, </a:t>
            </a:r>
            <a:r>
              <a:rPr lang="en-US" dirty="0" err="1"/>
              <a:t>Lubor</a:t>
            </a:r>
            <a:r>
              <a:rPr lang="en-US" dirty="0"/>
              <a:t> </a:t>
            </a:r>
            <a:r>
              <a:rPr lang="en-US" dirty="0" err="1"/>
              <a:t>Borsig</a:t>
            </a:r>
            <a:r>
              <a:rPr lang="en-US" dirty="0"/>
              <a:t>. </a:t>
            </a:r>
            <a:r>
              <a:rPr lang="en-US" b="1" dirty="0"/>
              <a:t>Breastfed at Tiffany's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i="1" dirty="0" smtClean="0"/>
              <a:t>Trends </a:t>
            </a:r>
            <a:r>
              <a:rPr lang="en-US" i="1" dirty="0"/>
              <a:t>in Biochemical Sciences</a:t>
            </a:r>
            <a:r>
              <a:rPr lang="en-US" dirty="0"/>
              <a:t>, 2016; DOI: </a:t>
            </a:r>
            <a:r>
              <a:rPr lang="en-US" dirty="0">
                <a:hlinkClick r:id="rId3"/>
              </a:rPr>
              <a:t>10.1016/j.tibs.2016.02.008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2181" y="1054835"/>
            <a:ext cx="2217013" cy="1660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3748" y="4256651"/>
            <a:ext cx="2215445" cy="14877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2180" y="2715455"/>
            <a:ext cx="2217013" cy="154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88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751" y="274638"/>
            <a:ext cx="6400136" cy="1143000"/>
          </a:xfrm>
        </p:spPr>
        <p:txBody>
          <a:bodyPr>
            <a:noAutofit/>
          </a:bodyPr>
          <a:lstStyle/>
          <a:p>
            <a:r>
              <a:rPr lang="en-US" sz="3500" dirty="0" smtClean="0"/>
              <a:t>New Research:  Hormones </a:t>
            </a:r>
            <a:br>
              <a:rPr lang="en-US" sz="3500" dirty="0" smtClean="0"/>
            </a:br>
            <a:r>
              <a:rPr lang="en-US" sz="3500" dirty="0" smtClean="0"/>
              <a:t>Impact </a:t>
            </a:r>
            <a:r>
              <a:rPr lang="en-US" sz="3500" dirty="0"/>
              <a:t>H</a:t>
            </a:r>
            <a:r>
              <a:rPr lang="en-US" sz="3500" dirty="0" smtClean="0"/>
              <a:t>ealthy Gut Bacteria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751" y="1751319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/>
              <a:t>Insulin and </a:t>
            </a:r>
            <a:r>
              <a:rPr lang="en-US" dirty="0" err="1" smtClean="0"/>
              <a:t>leptin</a:t>
            </a:r>
            <a:r>
              <a:rPr lang="en-US" dirty="0" smtClean="0"/>
              <a:t>-&gt; increase microbial diversity creating barrier to harmful toxins</a:t>
            </a:r>
          </a:p>
          <a:p>
            <a:r>
              <a:rPr lang="en-US" dirty="0" err="1" smtClean="0"/>
              <a:t>Gammaproteobacteria</a:t>
            </a:r>
            <a:r>
              <a:rPr lang="en-US" dirty="0" smtClean="0"/>
              <a:t>-&gt; cause healthy intestine inflammation and </a:t>
            </a:r>
            <a:r>
              <a:rPr lang="en-US" dirty="0" err="1" smtClean="0"/>
              <a:t>microbiome</a:t>
            </a:r>
            <a:r>
              <a:rPr lang="en-US" dirty="0" smtClean="0"/>
              <a:t> maturation (  in obese mothers)</a:t>
            </a:r>
          </a:p>
          <a:p>
            <a:r>
              <a:rPr lang="en-US" dirty="0"/>
              <a:t>A</a:t>
            </a:r>
            <a:r>
              <a:rPr lang="en-US" dirty="0" smtClean="0"/>
              <a:t>nti-microbial peptides-&gt; kill off bad bacteria, allow good to flourish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025800"/>
            <a:ext cx="93150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D. J. </a:t>
            </a:r>
            <a:r>
              <a:rPr lang="en-US" dirty="0" err="1"/>
              <a:t>Lemas</a:t>
            </a:r>
            <a:r>
              <a:rPr lang="en-US" dirty="0"/>
              <a:t>, </a:t>
            </a:r>
            <a:r>
              <a:rPr lang="en-US" dirty="0" smtClean="0"/>
              <a:t>et. al., (2016).   </a:t>
            </a:r>
            <a:r>
              <a:rPr lang="en-US" b="1" dirty="0" smtClean="0"/>
              <a:t>Alterations </a:t>
            </a:r>
            <a:r>
              <a:rPr lang="en-US" b="1" dirty="0"/>
              <a:t>in human milk </a:t>
            </a:r>
            <a:r>
              <a:rPr lang="en-US" b="1" dirty="0" err="1"/>
              <a:t>leptin</a:t>
            </a:r>
            <a:r>
              <a:rPr lang="en-US" b="1" dirty="0"/>
              <a:t> and insulin </a:t>
            </a:r>
            <a:endParaRPr lang="en-US" b="1" dirty="0" smtClean="0"/>
          </a:p>
          <a:p>
            <a:r>
              <a:rPr lang="en-US" b="1" dirty="0" smtClean="0"/>
              <a:t>are </a:t>
            </a:r>
            <a:r>
              <a:rPr lang="en-US" b="1" dirty="0"/>
              <a:t>associated with </a:t>
            </a:r>
            <a:r>
              <a:rPr lang="en-US" b="1" dirty="0" smtClean="0"/>
              <a:t>early </a:t>
            </a:r>
            <a:r>
              <a:rPr lang="en-US" b="1" dirty="0"/>
              <a:t>changes in the infant intestinal </a:t>
            </a:r>
            <a:r>
              <a:rPr lang="en-US" b="1" dirty="0" err="1"/>
              <a:t>microbiome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i="1" dirty="0" smtClean="0"/>
              <a:t>American </a:t>
            </a:r>
            <a:r>
              <a:rPr lang="en-US" i="1" dirty="0"/>
              <a:t>Journal of Clinical Nutrition</a:t>
            </a:r>
            <a:r>
              <a:rPr lang="en-US" dirty="0" smtClean="0"/>
              <a:t>, 103 </a:t>
            </a:r>
            <a:r>
              <a:rPr lang="en-US" dirty="0"/>
              <a:t>(5): 1291 DOI: </a:t>
            </a:r>
            <a:r>
              <a:rPr lang="en-US" dirty="0">
                <a:hlinkClick r:id="rId3"/>
              </a:rPr>
              <a:t>10.3945/ajcn.115.126375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3887" y="0"/>
            <a:ext cx="2490113" cy="155193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7035010" y="3184611"/>
            <a:ext cx="20157" cy="2821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343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Research: Breastfed Children have Higher IQ Scores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r>
              <a:rPr lang="en-US" dirty="0" smtClean="0"/>
              <a:t>Longitudinal study which children were assessed annually for 8 waves over 11 years</a:t>
            </a:r>
          </a:p>
          <a:p>
            <a:r>
              <a:rPr lang="en-US" dirty="0" smtClean="0"/>
              <a:t>Neuroimaging between 9.5-14.11 years old</a:t>
            </a:r>
          </a:p>
          <a:p>
            <a:r>
              <a:rPr lang="en-US" dirty="0" smtClean="0"/>
              <a:t>Breastfeeding children </a:t>
            </a:r>
            <a:endParaRPr lang="en-US" dirty="0"/>
          </a:p>
          <a:p>
            <a:pPr lvl="1"/>
            <a:r>
              <a:rPr lang="en-US" dirty="0" smtClean="0"/>
              <a:t>higher IQ scores</a:t>
            </a:r>
          </a:p>
          <a:p>
            <a:pPr lvl="1"/>
            <a:r>
              <a:rPr lang="en-US" dirty="0" smtClean="0"/>
              <a:t>larger whole brain</a:t>
            </a:r>
          </a:p>
          <a:p>
            <a:pPr lvl="1"/>
            <a:r>
              <a:rPr lang="en-US" dirty="0" smtClean="0"/>
              <a:t>total gray matter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656505"/>
            <a:ext cx="80776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Luby</a:t>
            </a:r>
            <a:r>
              <a:rPr lang="en-US" dirty="0"/>
              <a:t>, J.L. et al. (2016).  Breastfeeding and Childhood IQ: </a:t>
            </a:r>
            <a:r>
              <a:rPr lang="en-US" dirty="0" smtClean="0"/>
              <a:t>The </a:t>
            </a:r>
            <a:r>
              <a:rPr lang="en-US" dirty="0"/>
              <a:t>Mediating Role of Gray </a:t>
            </a:r>
            <a:endParaRPr lang="en-US" dirty="0" smtClean="0"/>
          </a:p>
          <a:p>
            <a:r>
              <a:rPr lang="en-US" dirty="0" smtClean="0"/>
              <a:t>Matter </a:t>
            </a:r>
            <a:r>
              <a:rPr lang="en-US" dirty="0"/>
              <a:t>Volume, Journal of the American Academy of Child &amp; Adolescent Psychiatry , </a:t>
            </a:r>
            <a:endParaRPr lang="en-US" dirty="0" smtClean="0"/>
          </a:p>
          <a:p>
            <a:r>
              <a:rPr lang="en-US" dirty="0" smtClean="0"/>
              <a:t>Volume </a:t>
            </a:r>
            <a:r>
              <a:rPr lang="en-US" dirty="0"/>
              <a:t>55 , Issue 5 , 367 - 375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320" y="2358225"/>
            <a:ext cx="1748481" cy="262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71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369601"/>
            <a:ext cx="8042276" cy="1336956"/>
          </a:xfrm>
        </p:spPr>
        <p:txBody>
          <a:bodyPr/>
          <a:lstStyle/>
          <a:p>
            <a:r>
              <a:rPr lang="en-US" dirty="0" smtClean="0"/>
              <a:t>So is society supportive of breastfeeding???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42" y="2032319"/>
            <a:ext cx="8042276" cy="4343400"/>
          </a:xfrm>
        </p:spPr>
        <p:txBody>
          <a:bodyPr/>
          <a:lstStyle/>
          <a:p>
            <a:r>
              <a:rPr lang="en-US" dirty="0" smtClean="0"/>
              <a:t>Know the </a:t>
            </a:r>
            <a:r>
              <a:rPr lang="en-US" dirty="0"/>
              <a:t>benefits of breastfeeding</a:t>
            </a:r>
          </a:p>
          <a:p>
            <a:r>
              <a:rPr lang="en-US" dirty="0" smtClean="0"/>
              <a:t>Discussed </a:t>
            </a:r>
            <a:r>
              <a:rPr lang="en-US" dirty="0"/>
              <a:t>current recommendations and the barriers to breastfeeding</a:t>
            </a:r>
          </a:p>
          <a:p>
            <a:r>
              <a:rPr lang="en-US" dirty="0" smtClean="0"/>
              <a:t>Examined </a:t>
            </a:r>
            <a:r>
              <a:rPr lang="en-US" dirty="0"/>
              <a:t>recent advances in breastfeeding health policy </a:t>
            </a:r>
          </a:p>
          <a:p>
            <a:r>
              <a:rPr lang="en-US" dirty="0" smtClean="0"/>
              <a:t>Presented new research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9051" y="4204019"/>
            <a:ext cx="3492500" cy="2324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73866" y="6517304"/>
            <a:ext cx="853043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 err="1" smtClean="0"/>
              <a:t>Themominmemd.com</a:t>
            </a:r>
            <a:endParaRPr lang="en-US" sz="500" dirty="0"/>
          </a:p>
        </p:txBody>
      </p:sp>
    </p:spTree>
    <p:extLst>
      <p:ext uri="{BB962C8B-B14F-4D97-AF65-F5344CB8AC3E}">
        <p14:creationId xmlns:p14="http://schemas.microsoft.com/office/powerpoint/2010/main" val="255248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119715"/>
            <a:ext cx="8042276" cy="1336956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7241"/>
            <a:ext cx="8432310" cy="564075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American Academy of Pediatrics, Section on Breastfeeding. (2012). </a:t>
            </a:r>
            <a:r>
              <a:rPr lang="en-US" dirty="0"/>
              <a:t>Breastfeeding and the Use of Human </a:t>
            </a:r>
            <a:r>
              <a:rPr lang="en-US" dirty="0" smtClean="0"/>
              <a:t>Milk, </a:t>
            </a:r>
            <a:r>
              <a:rPr lang="is-IS" dirty="0" smtClean="0"/>
              <a:t>Pediatrics </a:t>
            </a:r>
            <a:r>
              <a:rPr lang="is-IS" dirty="0"/>
              <a:t>Mar 2012, 129 (3) e827-</a:t>
            </a:r>
            <a:r>
              <a:rPr lang="is-IS" dirty="0" smtClean="0"/>
              <a:t>e841.</a:t>
            </a:r>
          </a:p>
          <a:p>
            <a:pPr marL="0" indent="0">
              <a:buNone/>
            </a:pPr>
            <a:r>
              <a:rPr lang="en-US" dirty="0"/>
              <a:t>BMJ. (2015, March 24). Concerns over the online market of human breast milk. </a:t>
            </a:r>
            <a:r>
              <a:rPr lang="en-US" i="1" dirty="0" err="1"/>
              <a:t>ScienceDaily</a:t>
            </a:r>
            <a:r>
              <a:rPr lang="en-US" dirty="0"/>
              <a:t>. Retrieved July 15, 2016 from </a:t>
            </a:r>
            <a:r>
              <a:rPr lang="en-US" dirty="0">
                <a:hlinkClick r:id="rId3"/>
              </a:rPr>
              <a:t>www.sciencedaily.com/releases/2015/03/150324210047.</a:t>
            </a:r>
            <a:r>
              <a:rPr lang="en-US" dirty="0" smtClean="0">
                <a:hlinkClick r:id="rId3"/>
              </a:rPr>
              <a:t>htm</a:t>
            </a:r>
            <a:endParaRPr lang="is-IS" dirty="0"/>
          </a:p>
          <a:p>
            <a:pPr marL="0" indent="0">
              <a:buNone/>
            </a:pPr>
            <a:r>
              <a:rPr lang="en-US" dirty="0"/>
              <a:t>Cell Press. (2016, April 19). Unique biology of human breast milk. </a:t>
            </a:r>
            <a:r>
              <a:rPr lang="en-US" i="1" dirty="0" err="1"/>
              <a:t>ScienceDaily</a:t>
            </a:r>
            <a:r>
              <a:rPr lang="en-US" dirty="0"/>
              <a:t>. Retrieved July 15, 2016 from </a:t>
            </a:r>
            <a:r>
              <a:rPr lang="en-US" dirty="0" err="1"/>
              <a:t>www.sciencedaily.com</a:t>
            </a:r>
            <a:r>
              <a:rPr lang="en-US" dirty="0"/>
              <a:t>/releases/2016/04/160419130002.</a:t>
            </a:r>
            <a:r>
              <a:rPr lang="en-US" dirty="0" smtClean="0"/>
              <a:t>htm</a:t>
            </a:r>
            <a:endParaRPr lang="is-IS" dirty="0" smtClean="0"/>
          </a:p>
          <a:p>
            <a:pPr marL="0" indent="0">
              <a:buNone/>
            </a:pPr>
            <a:r>
              <a:rPr lang="en-US" dirty="0" err="1" smtClean="0"/>
              <a:t>Kein</a:t>
            </a:r>
            <a:r>
              <a:rPr lang="en-US" dirty="0" smtClean="0"/>
              <a:t>, S., A. et al. (2014). </a:t>
            </a:r>
            <a:r>
              <a:rPr lang="en-US" dirty="0" err="1" smtClean="0"/>
              <a:t>Breastmilk</a:t>
            </a:r>
            <a:r>
              <a:rPr lang="en-US" dirty="0" smtClean="0"/>
              <a:t> </a:t>
            </a:r>
            <a:r>
              <a:rPr lang="en-US" dirty="0"/>
              <a:t>Sharing: Awareness and Participation Among Women in the Moms2Moms Study. </a:t>
            </a:r>
            <a:r>
              <a:rPr lang="en-US" i="1" dirty="0"/>
              <a:t>Breastfeeding Medicine</a:t>
            </a:r>
            <a:r>
              <a:rPr lang="en-US" dirty="0" smtClean="0"/>
              <a:t>, </a:t>
            </a:r>
            <a:r>
              <a:rPr lang="en-US" dirty="0"/>
              <a:t>9 (8): 398 DOI: </a:t>
            </a:r>
            <a:r>
              <a:rPr lang="en-US" dirty="0">
                <a:hlinkClick r:id="rId4"/>
              </a:rPr>
              <a:t>10.1089/bfm.</a:t>
            </a:r>
            <a:r>
              <a:rPr lang="en-US" dirty="0" smtClean="0">
                <a:hlinkClick r:id="rId4"/>
              </a:rPr>
              <a:t>2014.0032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Luby</a:t>
            </a:r>
            <a:r>
              <a:rPr lang="en-US" dirty="0" smtClean="0"/>
              <a:t>, J.L. et al. (2016).  Breastfeeding </a:t>
            </a:r>
            <a:r>
              <a:rPr lang="en-US" dirty="0"/>
              <a:t>and Childhood IQ: The Mediating Role of Gray Matter </a:t>
            </a:r>
            <a:r>
              <a:rPr lang="en-US" dirty="0" smtClean="0"/>
              <a:t>Volume, Journal </a:t>
            </a:r>
            <a:r>
              <a:rPr lang="en-US" dirty="0"/>
              <a:t>of the American Academy of Child &amp; Adolescent Psychiatry , Volume 55 , Issue 5 , 367 - </a:t>
            </a:r>
            <a:r>
              <a:rPr lang="en-US" dirty="0" smtClean="0"/>
              <a:t>375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33080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00200"/>
            <a:ext cx="8594725" cy="525779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is-IS" sz="3600" dirty="0"/>
              <a:t>Marcus, J. (2016).  Breastfeeding law:  Lactation and the Law. Retrieved from </a:t>
            </a:r>
            <a:r>
              <a:rPr lang="en-US" sz="3600" dirty="0">
                <a:hlinkClick r:id="rId2"/>
              </a:rPr>
              <a:t>http://breastfeedinglaw.com/articles/lactation-and-the-law</a:t>
            </a:r>
            <a:r>
              <a:rPr lang="en-US" sz="3600" dirty="0" smtClean="0">
                <a:hlinkClick r:id="rId2"/>
              </a:rPr>
              <a:t>/</a:t>
            </a:r>
            <a:endParaRPr lang="is-IS" sz="3600" dirty="0" smtClean="0"/>
          </a:p>
          <a:p>
            <a:pPr marL="0" indent="0">
              <a:buNone/>
            </a:pPr>
            <a:r>
              <a:rPr lang="is-IS" sz="3600" dirty="0" smtClean="0"/>
              <a:t>Surgeon General (2011).  The surgeon general’s call to action to support breastfeeding.  Retrieved from </a:t>
            </a:r>
            <a:r>
              <a:rPr lang="en-US" sz="3600" dirty="0" smtClean="0">
                <a:hlinkClick r:id="rId3"/>
              </a:rPr>
              <a:t>http://www.surgeongeneral.gov/library/calls/breastfeeding/</a:t>
            </a:r>
            <a:endParaRPr lang="en-US" sz="3600" dirty="0"/>
          </a:p>
          <a:p>
            <a:pPr marL="0" indent="0">
              <a:buNone/>
            </a:pPr>
            <a:r>
              <a:rPr lang="en-US" sz="3600" dirty="0" err="1"/>
              <a:t>Syme</a:t>
            </a:r>
            <a:r>
              <a:rPr lang="en-US" sz="3600" dirty="0"/>
              <a:t>, J., Holt, S., Fell, K., &amp; Crawley, L. (2015).  Overcoming breastfeeding challenges.  Community Practitioner, 88,6:29-31</a:t>
            </a:r>
            <a:r>
              <a:rPr lang="en-US" sz="3600" dirty="0" smtClean="0"/>
              <a:t>.</a:t>
            </a:r>
            <a:endParaRPr lang="is-IS" sz="3600" dirty="0"/>
          </a:p>
          <a:p>
            <a:pPr marL="0" indent="0">
              <a:buNone/>
            </a:pPr>
            <a:r>
              <a:rPr lang="is-IS" sz="3600" dirty="0"/>
              <a:t>United States Breastfeeding Committee (2016). </a:t>
            </a:r>
            <a:r>
              <a:rPr lang="en-US" sz="3600" dirty="0"/>
              <a:t>Legislation &amp; Policy, Retrieved from </a:t>
            </a:r>
            <a:r>
              <a:rPr lang="en-US" sz="3600" dirty="0">
                <a:hlinkClick r:id="rId4"/>
              </a:rPr>
              <a:t>http://www.usbreastfeeding.org/model-payer-</a:t>
            </a:r>
            <a:r>
              <a:rPr lang="en-US" sz="3600" dirty="0" smtClean="0">
                <a:hlinkClick r:id="rId4"/>
              </a:rPr>
              <a:t>policy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University of Colorado Anschutz Medical Campus. (2016, May 4). Breast milk hormones found to impact bacterial development in infants' guts: Intestinal </a:t>
            </a:r>
            <a:r>
              <a:rPr lang="en-US" sz="3600" dirty="0" err="1"/>
              <a:t>microbiome</a:t>
            </a:r>
            <a:r>
              <a:rPr lang="en-US" sz="3600" dirty="0"/>
              <a:t> of children born to obese mothers significantly different from those born to mothers of healthy weight. </a:t>
            </a:r>
            <a:r>
              <a:rPr lang="en-US" sz="3600" i="1" dirty="0" err="1"/>
              <a:t>ScienceDaily</a:t>
            </a:r>
            <a:r>
              <a:rPr lang="en-US" sz="3600" dirty="0"/>
              <a:t>. Retrieved July 15, 2016 from </a:t>
            </a:r>
            <a:r>
              <a:rPr lang="en-US" sz="3600" dirty="0">
                <a:hlinkClick r:id="rId5"/>
              </a:rPr>
              <a:t>www.sciencedaily.com/releases/2016/05/160504174855.</a:t>
            </a:r>
            <a:r>
              <a:rPr lang="en-US" sz="3600" dirty="0" smtClean="0">
                <a:hlinkClick r:id="rId5"/>
              </a:rPr>
              <a:t>htm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787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Van </a:t>
            </a:r>
            <a:r>
              <a:rPr lang="en-US" sz="2000" dirty="0" err="1"/>
              <a:t>Amburg</a:t>
            </a:r>
            <a:r>
              <a:rPr lang="en-US" sz="2000" dirty="0"/>
              <a:t>, J. (2016).  Breastfeeding discrimination lawsuits rose 800% in the past decade.  Retrieved from </a:t>
            </a:r>
            <a:r>
              <a:rPr lang="en-US" sz="2000" dirty="0">
                <a:hlinkClick r:id="rId2"/>
              </a:rPr>
              <a:t>http://motto.time.com/4337671/breastfeeding-lawsuits-employee-discrimination/</a:t>
            </a:r>
            <a:endParaRPr lang="is-IS" sz="2000" dirty="0"/>
          </a:p>
          <a:p>
            <a:pPr marL="0" indent="0">
              <a:buNone/>
            </a:pPr>
            <a:r>
              <a:rPr lang="en-US" sz="2000" dirty="0"/>
              <a:t>WHO/UNICEF. (2014). Global nutrition targets 2025: breastfeeding policy brief (WHO/NMH/NHD/14.7). Geneva: World Health Organization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343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Questions????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977" y="1444532"/>
            <a:ext cx="6623227" cy="530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472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8742</TotalTime>
  <Words>1166</Words>
  <Application>Microsoft Macintosh PowerPoint</Application>
  <PresentationFormat>On-screen Show (4:3)</PresentationFormat>
  <Paragraphs>192</Paragraphs>
  <Slides>25</Slides>
  <Notes>17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Breeze</vt:lpstr>
      <vt:lpstr>Breastfeeding: Is Society Catching up with a Miracle of Nature? </vt:lpstr>
      <vt:lpstr>Objectives</vt:lpstr>
      <vt:lpstr>The Health Benefits</vt:lpstr>
      <vt:lpstr>The Health Benefits</vt:lpstr>
      <vt:lpstr>Is society ready for breastfeeding?</vt:lpstr>
      <vt:lpstr>Prevalence in the US</vt:lpstr>
      <vt:lpstr>PowerPoint Presentation</vt:lpstr>
      <vt:lpstr>PowerPoint Presentation</vt:lpstr>
      <vt:lpstr>The AAPs recommends</vt:lpstr>
      <vt:lpstr>Changes in Policy</vt:lpstr>
      <vt:lpstr>Changes in Policy</vt:lpstr>
      <vt:lpstr>Changes in Policy</vt:lpstr>
      <vt:lpstr>State Public  Breastfeeding Laws</vt:lpstr>
      <vt:lpstr>PowerPoint Presentation</vt:lpstr>
      <vt:lpstr>Milk Banks</vt:lpstr>
      <vt:lpstr>Barriers to Overcome</vt:lpstr>
      <vt:lpstr>Community Support</vt:lpstr>
      <vt:lpstr>New Research: Most Complex Milk of Mammals</vt:lpstr>
      <vt:lpstr>New Research:  Hormones  Impact Healthy Gut Bacteria</vt:lpstr>
      <vt:lpstr>New Research: Breastfed Children have Higher IQ Scores  </vt:lpstr>
      <vt:lpstr>So is society supportive of breastfeeding???</vt:lpstr>
      <vt:lpstr>References</vt:lpstr>
      <vt:lpstr>References</vt:lpstr>
      <vt:lpstr>References</vt:lpstr>
      <vt:lpstr>Questions????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Breastfeeding: Old </dc:title>
  <dc:creator>Kristen and David Altdoerffer</dc:creator>
  <cp:lastModifiedBy>Kristen and David Altdoerffer</cp:lastModifiedBy>
  <cp:revision>63</cp:revision>
  <dcterms:created xsi:type="dcterms:W3CDTF">2016-05-19T00:40:49Z</dcterms:created>
  <dcterms:modified xsi:type="dcterms:W3CDTF">2016-07-21T01:33:46Z</dcterms:modified>
</cp:coreProperties>
</file>