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2" r:id="rId2"/>
    <p:sldId id="314" r:id="rId3"/>
    <p:sldId id="317" r:id="rId4"/>
    <p:sldId id="292" r:id="rId5"/>
    <p:sldId id="275" r:id="rId6"/>
    <p:sldId id="291" r:id="rId7"/>
    <p:sldId id="290" r:id="rId8"/>
    <p:sldId id="289" r:id="rId9"/>
    <p:sldId id="282" r:id="rId10"/>
    <p:sldId id="297" r:id="rId11"/>
    <p:sldId id="268" r:id="rId12"/>
    <p:sldId id="288" r:id="rId13"/>
    <p:sldId id="269" r:id="rId14"/>
    <p:sldId id="263" r:id="rId15"/>
    <p:sldId id="257" r:id="rId16"/>
    <p:sldId id="273" r:id="rId17"/>
    <p:sldId id="259" r:id="rId18"/>
    <p:sldId id="266" r:id="rId19"/>
    <p:sldId id="260" r:id="rId20"/>
    <p:sldId id="294" r:id="rId21"/>
    <p:sldId id="295" r:id="rId22"/>
    <p:sldId id="307" r:id="rId23"/>
    <p:sldId id="306" r:id="rId24"/>
    <p:sldId id="286" r:id="rId25"/>
    <p:sldId id="305" r:id="rId26"/>
    <p:sldId id="300" r:id="rId27"/>
    <p:sldId id="298" r:id="rId28"/>
    <p:sldId id="258" r:id="rId29"/>
    <p:sldId id="311" r:id="rId30"/>
    <p:sldId id="309" r:id="rId31"/>
    <p:sldId id="310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4660"/>
  </p:normalViewPr>
  <p:slideViewPr>
    <p:cSldViewPr>
      <p:cViewPr>
        <p:scale>
          <a:sx n="125" d="100"/>
          <a:sy n="125" d="100"/>
        </p:scale>
        <p:origin x="-78" y="18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57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D09A9-7157-465D-A51A-44BE05EE0CEE}" type="datetimeFigureOut">
              <a:rPr lang="en-US" smtClean="0"/>
              <a:pPr/>
              <a:t>9/19/2015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A4B72-DA0C-4752-BB61-CB22A280B7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D09A9-7157-465D-A51A-44BE05EE0CEE}" type="datetimeFigureOut">
              <a:rPr lang="en-US" smtClean="0"/>
              <a:pPr/>
              <a:t>9/19/2015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A4B72-DA0C-4752-BB61-CB22A280B7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D09A9-7157-465D-A51A-44BE05EE0CEE}" type="datetimeFigureOut">
              <a:rPr lang="en-US" smtClean="0"/>
              <a:pPr/>
              <a:t>9/19/2015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A4B72-DA0C-4752-BB61-CB22A280B7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D09A9-7157-465D-A51A-44BE05EE0CEE}" type="datetimeFigureOut">
              <a:rPr lang="en-US" smtClean="0"/>
              <a:pPr/>
              <a:t>9/19/2015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A4B72-DA0C-4752-BB61-CB22A280B7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D09A9-7157-465D-A51A-44BE05EE0CEE}" type="datetimeFigureOut">
              <a:rPr lang="en-US" smtClean="0"/>
              <a:pPr/>
              <a:t>9/19/2015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A4B72-DA0C-4752-BB61-CB22A280B7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D09A9-7157-465D-A51A-44BE05EE0CEE}" type="datetimeFigureOut">
              <a:rPr lang="en-US" smtClean="0"/>
              <a:pPr/>
              <a:t>9/19/2015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A4B72-DA0C-4752-BB61-CB22A280B7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D09A9-7157-465D-A51A-44BE05EE0CEE}" type="datetimeFigureOut">
              <a:rPr lang="en-US" smtClean="0"/>
              <a:pPr/>
              <a:t>9/19/2015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A4B72-DA0C-4752-BB61-CB22A280B7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D09A9-7157-465D-A51A-44BE05EE0CEE}" type="datetimeFigureOut">
              <a:rPr lang="en-US" smtClean="0"/>
              <a:pPr/>
              <a:t>9/19/2015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A4B72-DA0C-4752-BB61-CB22A280B7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D09A9-7157-465D-A51A-44BE05EE0CEE}" type="datetimeFigureOut">
              <a:rPr lang="en-US" smtClean="0"/>
              <a:pPr/>
              <a:t>9/19/2015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A4B72-DA0C-4752-BB61-CB22A280B7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D09A9-7157-465D-A51A-44BE05EE0CEE}" type="datetimeFigureOut">
              <a:rPr lang="en-US" smtClean="0"/>
              <a:pPr/>
              <a:t>9/19/2015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A4B72-DA0C-4752-BB61-CB22A280B7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D09A9-7157-465D-A51A-44BE05EE0CEE}" type="datetimeFigureOut">
              <a:rPr lang="en-US" smtClean="0"/>
              <a:pPr/>
              <a:t>9/19/2015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A4B72-DA0C-4752-BB61-CB22A280B7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D09A9-7157-465D-A51A-44BE05EE0CEE}" type="datetimeFigureOut">
              <a:rPr lang="en-US" smtClean="0"/>
              <a:pPr/>
              <a:t>9/19/2015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A4B72-DA0C-4752-BB61-CB22A280B7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primaryimmune.org/wp-content/uploads/2013/09/First-Gene-Therapy-Patients-2013.jpg" TargetMode="External"/><Relationship Id="rId2" Type="http://schemas.openxmlformats.org/officeDocument/2006/relationships/hyperlink" Target="http://primaryimmune.org/wp-content/uploads/2013/09/First-Gene-Therapy-Patients-1993.jpg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Prokaryotic" TargetMode="Externa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Bacteriophage" TargetMode="External"/><Relationship Id="rId2" Type="http://schemas.openxmlformats.org/officeDocument/2006/relationships/hyperlink" Target="https://en.wikipedia.org/wiki/Spacer_DNA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en.wikipedia.org/wiki/Archaea" TargetMode="External"/><Relationship Id="rId5" Type="http://schemas.openxmlformats.org/officeDocument/2006/relationships/hyperlink" Target="https://en.wikipedia.org/wiki/Bacteria" TargetMode="External"/><Relationship Id="rId4" Type="http://schemas.openxmlformats.org/officeDocument/2006/relationships/hyperlink" Target="https://en.wikipedia.org/wiki/Plasmid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sites.tufts.edu/crispr/references/" TargetMode="Externa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rgenome.org/debates/is-germline-gene-therapy-ethical#q1" TargetMode="External"/><Relationship Id="rId2" Type="http://schemas.openxmlformats.org/officeDocument/2006/relationships/hyperlink" Target="http://www.yourgenome.org/debates/is-germline-gene-therapy-ethical#q0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yourgenome.org/debates/is-germline-gene-therapy-ethical#q3" TargetMode="Externa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304800" y="1676400"/>
            <a:ext cx="108204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Genomics,  Gene Therapy and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Intellectual Property Issues        </a:t>
            </a:r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Krishna 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Dronamraju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40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Foundation for Genetic Research,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40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Houston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(kdronamraj@aol.com)      </a:t>
            </a:r>
            <a:endParaRPr kumimoji="0" lang="en-US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1828800"/>
            <a:ext cx="4572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                               Genome</a:t>
            </a:r>
          </a:p>
          <a:p>
            <a:endParaRPr lang="en-US" b="1" dirty="0" smtClean="0"/>
          </a:p>
          <a:p>
            <a:r>
              <a:rPr lang="en-US" b="1" dirty="0" smtClean="0"/>
              <a:t>The</a:t>
            </a:r>
            <a:r>
              <a:rPr lang="en-US" b="1" dirty="0" smtClean="0"/>
              <a:t> genome is the genetic material of an organism. It consists of DNA (or RNA in RNA viruses). The genome includes both the genes and the non-coding sequences of the DNA/RNA.</a:t>
            </a:r>
          </a:p>
          <a:p>
            <a:r>
              <a:rPr lang="en-US" b="1" dirty="0" smtClean="0"/>
              <a:t>The term was created in 1920 by Hans </a:t>
            </a:r>
            <a:r>
              <a:rPr lang="en-US" b="1" dirty="0" smtClean="0"/>
              <a:t>Winkler of </a:t>
            </a:r>
            <a:r>
              <a:rPr lang="en-US" b="1" dirty="0" smtClean="0"/>
              <a:t>Hamburg, Germany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2514601"/>
            <a:ext cx="51816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                                   Genomics</a:t>
            </a:r>
          </a:p>
          <a:p>
            <a:endParaRPr lang="en-US" b="1" dirty="0" smtClean="0"/>
          </a:p>
          <a:p>
            <a:r>
              <a:rPr lang="en-US" b="1" dirty="0" smtClean="0"/>
              <a:t>The </a:t>
            </a:r>
            <a:r>
              <a:rPr lang="en-US" b="1" dirty="0" smtClean="0"/>
              <a:t>term </a:t>
            </a:r>
            <a:r>
              <a:rPr lang="en-US" b="1" i="1" u="sng" dirty="0" smtClean="0"/>
              <a:t>genomics</a:t>
            </a:r>
            <a:r>
              <a:rPr lang="en-US" b="1" i="1" dirty="0" smtClean="0"/>
              <a:t> </a:t>
            </a:r>
            <a:r>
              <a:rPr lang="en-US" b="1" dirty="0" smtClean="0"/>
              <a:t>was coined by Tom Roderick, a geneticist </a:t>
            </a:r>
            <a:r>
              <a:rPr lang="en-US" b="1" dirty="0" smtClean="0"/>
              <a:t>at </a:t>
            </a:r>
            <a:r>
              <a:rPr lang="en-US" b="1" dirty="0" smtClean="0"/>
              <a:t>the Jackson Laboratory (Bar Harbor, Maine), over beer at </a:t>
            </a:r>
            <a:r>
              <a:rPr lang="en-US" b="1" dirty="0" smtClean="0"/>
              <a:t>a </a:t>
            </a:r>
            <a:r>
              <a:rPr lang="en-US" b="1" dirty="0" smtClean="0"/>
              <a:t>meeting held in Maryland on the mapping of the human </a:t>
            </a:r>
            <a:r>
              <a:rPr lang="en-US" b="1" dirty="0" smtClean="0"/>
              <a:t>genome </a:t>
            </a:r>
            <a:r>
              <a:rPr lang="en-US" b="1" dirty="0" smtClean="0"/>
              <a:t>in 1986.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Gene Therapy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Safety</a:t>
            </a:r>
            <a:br>
              <a:rPr lang="en-US" b="1" dirty="0" smtClean="0"/>
            </a:br>
            <a:r>
              <a:rPr lang="en-US" b="1" dirty="0" smtClean="0"/>
              <a:t>Efficacy</a:t>
            </a:r>
            <a:br>
              <a:rPr lang="en-US" b="1" dirty="0" smtClean="0"/>
            </a:br>
            <a:r>
              <a:rPr lang="en-US" b="1" dirty="0" smtClean="0"/>
              <a:t>Utility</a:t>
            </a:r>
            <a:br>
              <a:rPr lang="en-US" b="1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ene-therapy-7-728.jpg (728×546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5722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8200" y="228600"/>
            <a:ext cx="73914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/>
              <a:t>ADA deficiency is one form of SCID (severe combined immunodeficiency), a rare disorder that affects the immune system.  A malfunctioning immune system leaves the body open to infection from bacteria and viruses. The disease is caused by a mutation in a gene on chromosome 20.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learn.genetics.utah.edu/content/disorders/singlegene/ada/images/ADA_chromosom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0"/>
            <a:ext cx="74676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 descr="http://learn.genetics.utah.edu/content/disorders/singlegene/ada/images/autosomal-recessiv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7" name="Picture 3" descr="http://learn.genetics.utah.edu/content/disorders/singlegene/ada/images/ADA_fxn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0800000" flipH="1" flipV="1">
            <a:off x="-2279030" y="-3626171"/>
            <a:ext cx="2475880" cy="457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ADA patients today</a:t>
            </a:r>
            <a:endParaRPr lang="en-US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3414713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sng" strike="noStrike" cap="none" normalizeH="0" baseline="0" smtClean="0">
                <a:ln>
                  <a:noFill/>
                </a:ln>
                <a:solidFill>
                  <a:srgbClr val="9ACA42"/>
                </a:solidFill>
                <a:effectLst/>
                <a:latin typeface="inherit"/>
                <a:cs typeface="Tahoma" pitchFamily="34" charset="0"/>
                <a:hlinkClick r:id="rId2"/>
              </a:rPr>
              <a:t>  </a:t>
            </a:r>
            <a:r>
              <a:rPr kumimoji="0" lang="en-US" sz="20700" b="0" i="0" u="sng" strike="noStrike" cap="none" normalizeH="0" baseline="0" smtClean="0">
                <a:ln>
                  <a:noFill/>
                </a:ln>
                <a:solidFill>
                  <a:srgbClr val="9ACA42"/>
                </a:solidFill>
                <a:effectLst/>
                <a:latin typeface="inherit"/>
                <a:cs typeface="Tahoma" pitchFamily="34" charset="0"/>
              </a:rPr>
              <a:t> </a:t>
            </a:r>
            <a:r>
              <a:rPr kumimoji="0" lang="en-US" sz="1000" b="0" i="0" u="sng" strike="noStrike" cap="none" normalizeH="0" baseline="0" smtClean="0">
                <a:ln>
                  <a:noFill/>
                </a:ln>
                <a:solidFill>
                  <a:srgbClr val="9ACA42"/>
                </a:solidFill>
                <a:effectLst/>
                <a:latin typeface="inherit"/>
                <a:cs typeface="Tahoma" pitchFamily="34" charset="0"/>
              </a:rPr>
              <a:t>                                                                                                                                       </a:t>
            </a:r>
            <a:endParaRPr kumimoji="0" lang="en-US" sz="1000" b="0" i="0" u="none" strike="noStrike" cap="none" normalizeH="0" baseline="0" smtClean="0">
              <a:ln>
                <a:noFill/>
              </a:ln>
              <a:solidFill>
                <a:srgbClr val="525252"/>
              </a:solidFill>
              <a:effectLst/>
              <a:latin typeface="Tahoma" pitchFamily="34" charset="0"/>
              <a:cs typeface="Tahoma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0" i="1" u="sng" strike="noStrike" cap="none" normalizeH="0" baseline="0" smtClean="0">
                <a:ln>
                  <a:noFill/>
                </a:ln>
                <a:solidFill>
                  <a:srgbClr val="525252"/>
                </a:solidFill>
                <a:effectLst/>
                <a:latin typeface="inherit"/>
                <a:cs typeface="Tahoma" pitchFamily="34" charset="0"/>
              </a:rPr>
              <a:t>Cynthia and Ashanthi in 1992 with the pioneer physicians of gene therapy: (from left) French Anderson, MD; Michael Blaese, MD; and Kenneth Culver.</a:t>
            </a:r>
            <a:endParaRPr kumimoji="0" lang="en-US" sz="8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rgbClr val="1B4CA1"/>
                </a:solidFill>
                <a:effectLst/>
                <a:latin typeface="inherit"/>
                <a:cs typeface="Tahoma" pitchFamily="34" charset="0"/>
                <a:hlinkClick r:id="rId3"/>
              </a:rPr>
              <a:t>  </a:t>
            </a:r>
            <a:r>
              <a:rPr kumimoji="0" lang="en-US" sz="20700" b="0" i="0" u="none" strike="noStrike" cap="none" normalizeH="0" baseline="0" smtClean="0">
                <a:ln>
                  <a:noFill/>
                </a:ln>
                <a:solidFill>
                  <a:srgbClr val="1B4CA1"/>
                </a:solidFill>
                <a:effectLst/>
                <a:latin typeface="inherit"/>
                <a:cs typeface="Tahoma" pitchFamily="34" charset="0"/>
              </a:rPr>
              <a:t> </a:t>
            </a: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rgbClr val="1B4CA1"/>
                </a:solidFill>
                <a:effectLst/>
                <a:latin typeface="inherit"/>
                <a:cs typeface="Tahoma" pitchFamily="34" charset="0"/>
              </a:rPr>
              <a:t>                                                                                                                                       </a:t>
            </a:r>
            <a:endParaRPr kumimoji="0" lang="en-US" sz="1000" b="0" i="0" u="none" strike="noStrike" cap="none" normalizeH="0" baseline="0" smtClean="0">
              <a:ln>
                <a:noFill/>
              </a:ln>
              <a:solidFill>
                <a:srgbClr val="525252"/>
              </a:solidFill>
              <a:effectLst/>
              <a:latin typeface="Tahoma" pitchFamily="34" charset="0"/>
              <a:cs typeface="Tahoma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0" i="1" u="none" strike="noStrike" cap="none" normalizeH="0" baseline="0" smtClean="0">
                <a:ln>
                  <a:noFill/>
                </a:ln>
                <a:solidFill>
                  <a:srgbClr val="525252"/>
                </a:solidFill>
                <a:effectLst/>
                <a:latin typeface="inherit"/>
                <a:cs typeface="Tahoma" pitchFamily="34" charset="0"/>
              </a:rPr>
              <a:t>R. Michael Blaese, MD with Ashanthi DeSilva (left) and Cindy Kisik at the IDF 2013 National Conference, June 29.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rgbClr val="525252"/>
                </a:solidFill>
                <a:effectLst/>
                <a:latin typeface="inherit"/>
                <a:cs typeface="Tahoma" pitchFamily="34" charset="0"/>
              </a:rPr>
              <a:t/>
            </a:r>
            <a:b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rgbClr val="525252"/>
                </a:solidFill>
                <a:effectLst/>
                <a:latin typeface="inherit"/>
                <a:cs typeface="Tahoma" pitchFamily="34" charset="0"/>
              </a:rPr>
            </a:br>
            <a:endParaRPr kumimoji="0" lang="en-US" sz="1000" b="0" i="0" u="none" strike="noStrike" cap="none" normalizeH="0" baseline="0" smtClean="0">
              <a:ln>
                <a:noFill/>
              </a:ln>
              <a:solidFill>
                <a:srgbClr val="1B4CA1"/>
              </a:solidFill>
              <a:effectLst/>
              <a:latin typeface="inherit"/>
              <a:cs typeface="Tahoma" pitchFamily="34" charset="0"/>
            </a:endParaRPr>
          </a:p>
        </p:txBody>
      </p:sp>
      <p:pic>
        <p:nvPicPr>
          <p:cNvPr id="1026" name="Picture 2" descr="Cynthia and Ashanti in 1992 with the pioneer physicians of gene therapy: (from left) French Anderson, MD; Michael Blaese, MD; and Kenneth Culver, MD. ">
            <a:hlinkClick r:id="rId2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925" y="-3413125"/>
            <a:ext cx="4762500" cy="3286125"/>
          </a:xfrm>
          <a:prstGeom prst="rect">
            <a:avLst/>
          </a:prstGeom>
          <a:noFill/>
        </p:spPr>
      </p:pic>
      <p:pic>
        <p:nvPicPr>
          <p:cNvPr id="1027" name="Picture 3" descr="R. Michael Blaese, MD with Ashanti DeSilva (left) and Cindy Kisik at the IDF 2013 National Conference, June 29. ">
            <a:hlinkClick r:id="rId3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1524000"/>
            <a:ext cx="9144000" cy="4810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 Therapy</a:t>
            </a:r>
            <a:endParaRPr lang="en-US" dirty="0"/>
          </a:p>
        </p:txBody>
      </p:sp>
      <p:pic>
        <p:nvPicPr>
          <p:cNvPr id="1026" name="Picture 2" descr="6a00d83451ca1469e201543851ca51970c-pi (495×371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524000"/>
            <a:ext cx="7239000" cy="5334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history.nih.gov/exhibits/genetics/images/sect4/2-sm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 Therapy for ADA</a:t>
            </a:r>
            <a:endParaRPr lang="en-US" dirty="0"/>
          </a:p>
        </p:txBody>
      </p:sp>
      <p:pic>
        <p:nvPicPr>
          <p:cNvPr id="1026" name="Picture 2" descr="Fg16_12_SCID_gene_therapy3.gif (600×400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143000"/>
            <a:ext cx="8229600" cy="548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ene-therapy.jpg (450×345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914400"/>
            <a:ext cx="7696200" cy="541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Queen Victoria</a:t>
            </a:r>
            <a:endParaRPr lang="en-US" dirty="0"/>
          </a:p>
        </p:txBody>
      </p:sp>
      <p:pic>
        <p:nvPicPr>
          <p:cNvPr id="1026" name="Picture 2" descr="queen-victoria-hemophilia.jpg (222×314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447800"/>
            <a:ext cx="6400800" cy="541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emophilia.jpg (320×220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304800"/>
            <a:ext cx="7162800" cy="61341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1050370-Copy_mini-1100x825.jpg (1100×825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6012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Inheritance of Hemophilia</a:t>
            </a:r>
            <a:endParaRPr lang="en-US" dirty="0"/>
          </a:p>
        </p:txBody>
      </p:sp>
      <p:pic>
        <p:nvPicPr>
          <p:cNvPr id="22530" name="Picture 2" descr="Inheritance and haemophilia.jpg (715×531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1447801"/>
            <a:ext cx="6810375" cy="541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f0c2ad7a32f482bde75f9e9711347c5.jpg (500×550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0"/>
            <a:ext cx="86106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CRISPR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286000" y="1066800"/>
            <a:ext cx="4572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/>
              <a:t>Clustered regularly interspaced short </a:t>
            </a:r>
            <a:r>
              <a:rPr lang="en-US" sz="3600" b="1" dirty="0" err="1" smtClean="0"/>
              <a:t>palindromic</a:t>
            </a:r>
            <a:r>
              <a:rPr lang="en-US" sz="3600" b="1" dirty="0" smtClean="0"/>
              <a:t> repeats</a:t>
            </a:r>
            <a:r>
              <a:rPr lang="en-US" sz="3600" dirty="0" smtClean="0"/>
              <a:t> are segments of </a:t>
            </a:r>
            <a:r>
              <a:rPr lang="en-US" sz="3600" dirty="0" smtClean="0">
                <a:hlinkClick r:id="rId2" tooltip="Prokaryotic"/>
              </a:rPr>
              <a:t>prokaryotic</a:t>
            </a:r>
            <a:r>
              <a:rPr lang="en-US" sz="3600" dirty="0" smtClean="0"/>
              <a:t> DNA containing short repetitions of base sequences.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381000"/>
            <a:ext cx="45720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Each repetition is followed by short segments of "</a:t>
            </a:r>
            <a:r>
              <a:rPr lang="en-US" sz="3200" dirty="0" smtClean="0">
                <a:hlinkClick r:id="rId2" tooltip="Spacer DNA"/>
              </a:rPr>
              <a:t>spacer DNA</a:t>
            </a:r>
            <a:r>
              <a:rPr lang="en-US" sz="3200" dirty="0" smtClean="0"/>
              <a:t>" from previous exposures to a bacterial </a:t>
            </a:r>
            <a:r>
              <a:rPr lang="en-US" sz="3200" dirty="0" smtClean="0">
                <a:hlinkClick r:id="rId3" tooltip="Bacteriophage"/>
              </a:rPr>
              <a:t>virus</a:t>
            </a:r>
            <a:r>
              <a:rPr lang="en-US" sz="3200" dirty="0" smtClean="0"/>
              <a:t> or </a:t>
            </a:r>
            <a:r>
              <a:rPr lang="en-US" sz="3200" dirty="0" smtClean="0">
                <a:hlinkClick r:id="rId4" tooltip="Plasmid"/>
              </a:rPr>
              <a:t>plasmid</a:t>
            </a:r>
            <a:r>
              <a:rPr lang="en-US" sz="3200" dirty="0" smtClean="0"/>
              <a:t>.</a:t>
            </a:r>
            <a:r>
              <a:rPr lang="en-US" sz="3200" baseline="30000" dirty="0" smtClean="0"/>
              <a:t> </a:t>
            </a:r>
            <a:r>
              <a:rPr lang="en-US" sz="3200" dirty="0" smtClean="0"/>
              <a:t>CRISPR spacers recognize  these exogenous genetic elements. CRISPRs are found in approximately 40% of sequenced </a:t>
            </a:r>
            <a:r>
              <a:rPr lang="en-US" sz="3200" dirty="0" smtClean="0">
                <a:hlinkClick r:id="rId5" tooltip="Bacteria"/>
              </a:rPr>
              <a:t>bacteria</a:t>
            </a:r>
            <a:r>
              <a:rPr lang="en-US" sz="3200" dirty="0" smtClean="0"/>
              <a:t> genomes and 90% of sequenced </a:t>
            </a:r>
            <a:r>
              <a:rPr lang="en-US" sz="3200" dirty="0" err="1" smtClean="0">
                <a:hlinkClick r:id="rId6" tooltip="Archaea"/>
              </a:rPr>
              <a:t>archaea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tatic01.nyt.com/images/2015/05/12/science/12DOUDNAJP1/12DOUDNAJP1-articleLarg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90600" y="533400"/>
            <a:ext cx="70866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/>
              <a:t>What Applications Are Possible With CRISPR-</a:t>
            </a:r>
            <a:r>
              <a:rPr lang="en-US" sz="2800" b="1" dirty="0" err="1" smtClean="0"/>
              <a:t>Cas</a:t>
            </a:r>
            <a:r>
              <a:rPr lang="en-US" sz="2800" b="1" dirty="0" smtClean="0"/>
              <a:t> Systems?</a:t>
            </a:r>
          </a:p>
          <a:p>
            <a:r>
              <a:rPr lang="en-US" sz="2800" b="1" dirty="0" smtClean="0"/>
              <a:t>Gene silencing – The Cas9 </a:t>
            </a:r>
            <a:r>
              <a:rPr lang="en-US" sz="2800" b="1" dirty="0" err="1" smtClean="0"/>
              <a:t>endonuclease</a:t>
            </a:r>
            <a:r>
              <a:rPr lang="en-US" sz="2800" b="1" dirty="0" smtClean="0"/>
              <a:t> has become a popular tool for directed gene editing in eukaryotic systems. With the use of this technique locations within complex mammalian genomes can be targeted by the Cas9 </a:t>
            </a:r>
            <a:r>
              <a:rPr lang="en-US" sz="2800" b="1" dirty="0" err="1" smtClean="0"/>
              <a:t>endonuclease</a:t>
            </a:r>
            <a:r>
              <a:rPr lang="en-US" sz="2800" b="1" dirty="0" smtClean="0"/>
              <a:t> for a double stranded break. Such breaks can result in genomic deletions or insertions that create frame shifts and premature termination to permanently silence target genes. 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 Excision of HIV-1 provirus from host cell genome with CRISPR/Cas9</a:t>
            </a:r>
            <a:endParaRPr lang="en-US" dirty="0"/>
          </a:p>
        </p:txBody>
      </p:sp>
      <p:pic>
        <p:nvPicPr>
          <p:cNvPr id="1025" name="Picture 1" descr="https://sites.tufts.edu/crispr/files/2014/11/srep02510-f4-e1418591435633-243x3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447800"/>
            <a:ext cx="5943600" cy="5410200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3563938" y="0"/>
            <a:ext cx="2014537" cy="457200"/>
          </a:xfrm>
          <a:prstGeom prst="rect">
            <a:avLst/>
          </a:prstGeom>
          <a:solidFill>
            <a:srgbClr val="F7F7F7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Lato"/>
                <a:cs typeface="Arial" pitchFamily="34" charset="0"/>
              </a:rPr>
              <a:t>Figure 4: Excision of HIV-1 provirus from host cell genome with CRISPR/Cas9. From Harnessing the CRISPR/Cas9 system to disrupt latent HIV-1 provirus.  Image used under Creative Commons license from </a:t>
            </a: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rgbClr val="17D41E"/>
                </a:solidFill>
                <a:effectLst/>
                <a:latin typeface="Lato"/>
                <a:cs typeface="Arial" pitchFamily="34" charset="0"/>
                <a:hlinkClick r:id="rId3" tooltip="References"/>
              </a:rPr>
              <a:t>(</a:t>
            </a:r>
            <a:r>
              <a:rPr kumimoji="0" lang="en-US" sz="800" b="0" i="0" u="none" strike="noStrike" cap="none" normalizeH="0" baseline="0" dirty="0" err="1" smtClean="0">
                <a:ln>
                  <a:noFill/>
                </a:ln>
                <a:solidFill>
                  <a:srgbClr val="17D41E"/>
                </a:solidFill>
                <a:effectLst/>
                <a:latin typeface="Lato"/>
                <a:cs typeface="Arial" pitchFamily="34" charset="0"/>
                <a:hlinkClick r:id="rId3" tooltip="References"/>
              </a:rPr>
              <a:t>Ebina</a:t>
            </a: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rgbClr val="17D41E"/>
                </a:solidFill>
                <a:effectLst/>
                <a:latin typeface="Lato"/>
                <a:cs typeface="Arial" pitchFamily="34" charset="0"/>
                <a:hlinkClick r:id="rId3" tooltip="References"/>
              </a:rPr>
              <a:t> et al. 2013, Figure 2)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Lato"/>
                <a:cs typeface="Arial" pitchFamily="34" charset="0"/>
              </a:rPr>
              <a:t> 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as9_nature_cover.jpg (768×1009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14400" y="-3048000"/>
            <a:ext cx="10591800" cy="96107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533400"/>
            <a:ext cx="4572000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hlinkClick r:id="rId2"/>
              </a:rPr>
              <a:t>Do the potential benefits of </a:t>
            </a:r>
            <a:r>
              <a:rPr lang="en-US" sz="3200" b="1" dirty="0" err="1" smtClean="0">
                <a:hlinkClick r:id="rId2"/>
              </a:rPr>
              <a:t>germline</a:t>
            </a:r>
            <a:r>
              <a:rPr lang="en-US" sz="3200" b="1" dirty="0" smtClean="0">
                <a:hlinkClick r:id="rId2"/>
              </a:rPr>
              <a:t> gene therapy outweigh the potential risks?</a:t>
            </a:r>
            <a:endParaRPr lang="en-US" sz="3200" b="1" dirty="0" smtClean="0"/>
          </a:p>
          <a:p>
            <a:r>
              <a:rPr lang="en-US" sz="3200" b="1" dirty="0" smtClean="0">
                <a:hlinkClick r:id="rId3"/>
              </a:rPr>
              <a:t>Does </a:t>
            </a:r>
            <a:r>
              <a:rPr lang="en-US" sz="3200" b="1" dirty="0" err="1" smtClean="0">
                <a:hlinkClick r:id="rId3"/>
              </a:rPr>
              <a:t>germline</a:t>
            </a:r>
            <a:r>
              <a:rPr lang="en-US" sz="3200" b="1" dirty="0" smtClean="0">
                <a:hlinkClick r:id="rId3"/>
              </a:rPr>
              <a:t> gene therapy consider an individual's human rights?</a:t>
            </a:r>
            <a:endParaRPr lang="en-US" sz="3200" b="1" dirty="0" smtClean="0"/>
          </a:p>
          <a:p>
            <a:r>
              <a:rPr lang="en-US" sz="3200" b="1" dirty="0" smtClean="0">
                <a:hlinkClick r:id="rId4"/>
              </a:rPr>
              <a:t>Is </a:t>
            </a:r>
            <a:r>
              <a:rPr lang="en-US" sz="3200" b="1" dirty="0" err="1" smtClean="0">
                <a:hlinkClick r:id="rId4"/>
              </a:rPr>
              <a:t>germline</a:t>
            </a:r>
            <a:r>
              <a:rPr lang="en-US" sz="3200" b="1" dirty="0" smtClean="0">
                <a:hlinkClick r:id="rId4"/>
              </a:rPr>
              <a:t> gene therapy affordable?</a:t>
            </a:r>
            <a:endParaRPr lang="en-US" sz="3200" b="1" dirty="0" smtClean="0"/>
          </a:p>
          <a:p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62200" y="304800"/>
            <a:ext cx="45720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/>
              <a:t>Is </a:t>
            </a:r>
            <a:r>
              <a:rPr lang="en-US" sz="3200" b="1" dirty="0" err="1" smtClean="0"/>
              <a:t>germline</a:t>
            </a:r>
            <a:r>
              <a:rPr lang="en-US" sz="3200" b="1" dirty="0" smtClean="0"/>
              <a:t> gene therapy ethical?</a:t>
            </a:r>
          </a:p>
          <a:p>
            <a:r>
              <a:rPr lang="en-US" sz="3200" b="1" i="1" dirty="0" err="1" smtClean="0"/>
              <a:t>Germline</a:t>
            </a:r>
            <a:r>
              <a:rPr lang="en-US" sz="3200" b="1" i="1" dirty="0" smtClean="0"/>
              <a:t> gene therapy targets the reproductive cells, meaning any changes made to the DNA will be passed on to the next generation. Consequently, the practice has dramatically divided opinion.</a:t>
            </a:r>
            <a:endParaRPr lang="en-US" sz="32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gene-therapyrr-3-728.jpg (728×546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0"/>
            <a:ext cx="8077200" cy="6400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1295400" y="533400"/>
            <a:ext cx="64008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                       </a:t>
            </a:r>
            <a:r>
              <a:rPr kumimoji="0" lang="en-US" sz="3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Patent dispute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3200" b="1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Feng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Zhang and Broad Institute/MIT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b="1" dirty="0" smtClean="0">
                <a:latin typeface="Calibri" pitchFamily="34" charset="0"/>
                <a:cs typeface="Times New Roman" pitchFamily="18" charset="0"/>
              </a:rPr>
              <a:t>               Fast Track Patent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vs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Jennifer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Doudna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and UC Berkeley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Emmanuelle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Charpentier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and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Helmholtz Center for Infectious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  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Disease Research, Germany                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Patent disputed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362200" y="1066800"/>
            <a:ext cx="4572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The stakes involved are huge. Not only does a Nobel Prize for gene editing seem likely, but several heavily financed startups have been created to start developing gene-therapy treatments. Zhang is involved in </a:t>
            </a:r>
            <a:r>
              <a:rPr lang="en-US" sz="2400" b="1" dirty="0" err="1" smtClean="0"/>
              <a:t>Editas</a:t>
            </a:r>
            <a:r>
              <a:rPr lang="en-US" sz="2400" b="1" dirty="0" smtClean="0"/>
              <a:t> Medicine, </a:t>
            </a:r>
            <a:r>
              <a:rPr lang="en-US" sz="2400" b="1" dirty="0" err="1" smtClean="0"/>
              <a:t>Doudna’s</a:t>
            </a:r>
            <a:r>
              <a:rPr lang="en-US" sz="2400" b="1" dirty="0" smtClean="0"/>
              <a:t> startup is called Caribou Biosciences, and </a:t>
            </a:r>
            <a:r>
              <a:rPr lang="en-US" sz="2400" b="1" dirty="0" err="1" smtClean="0"/>
              <a:t>Charpentier</a:t>
            </a:r>
            <a:r>
              <a:rPr lang="en-US" sz="2400" b="1" dirty="0" smtClean="0"/>
              <a:t> is a founder of CRISPR Therapeutics. 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62200" y="533400"/>
            <a:ext cx="45720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2400" b="1" dirty="0" smtClean="0"/>
              <a:t>The University of California has asked the U.S. Patent &amp; Trademark Office to decide who was first to invent a powerful gene-editing tool called CRISPR-Cas9. The regents of California’s public university system are challenging ten patents issued last year to the MIT/Harvard/Broad Institute, in Cambridge saying the hugely valuable rights should belong to them.</a:t>
            </a:r>
          </a:p>
          <a:p>
            <a:pPr fontAlgn="base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837</TotalTime>
  <Words>345</Words>
  <Application>Microsoft Office PowerPoint</Application>
  <PresentationFormat>On-screen Show (4:3)</PresentationFormat>
  <Paragraphs>50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Slide 1</vt:lpstr>
      <vt:lpstr>Slide 2</vt:lpstr>
      <vt:lpstr>Slide 3</vt:lpstr>
      <vt:lpstr>         Gene Therapy   Safety Efficacy Utility    </vt:lpstr>
      <vt:lpstr>Slide 5</vt:lpstr>
      <vt:lpstr>Slide 6</vt:lpstr>
      <vt:lpstr>Slide 7</vt:lpstr>
      <vt:lpstr>Slide 8</vt:lpstr>
      <vt:lpstr>Slide 9</vt:lpstr>
      <vt:lpstr>ADA patients today</vt:lpstr>
      <vt:lpstr>Gene Therapy</vt:lpstr>
      <vt:lpstr>Slide 12</vt:lpstr>
      <vt:lpstr>Gene Therapy for ADA</vt:lpstr>
      <vt:lpstr>Slide 14</vt:lpstr>
      <vt:lpstr>Queen Victoria</vt:lpstr>
      <vt:lpstr>Slide 16</vt:lpstr>
      <vt:lpstr>Slide 17</vt:lpstr>
      <vt:lpstr>Inheritance of Hemophilia</vt:lpstr>
      <vt:lpstr>Slide 19</vt:lpstr>
      <vt:lpstr>CRISPR</vt:lpstr>
      <vt:lpstr>Slide 21</vt:lpstr>
      <vt:lpstr>Slide 22</vt:lpstr>
      <vt:lpstr>Slide 23</vt:lpstr>
      <vt:lpstr> Excision of HIV-1 provirus from host cell genome with CRISPR/Cas9</vt:lpstr>
      <vt:lpstr>Slide 25</vt:lpstr>
      <vt:lpstr>Slide 26</vt:lpstr>
      <vt:lpstr>Slide 27</vt:lpstr>
      <vt:lpstr>Slide 28</vt:lpstr>
      <vt:lpstr>Slide 29</vt:lpstr>
      <vt:lpstr>Patent disputed</vt:lpstr>
      <vt:lpstr>Slide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Queen Victoria</dc:title>
  <dc:creator>Krishna1</dc:creator>
  <cp:lastModifiedBy>Krishna1</cp:lastModifiedBy>
  <cp:revision>142</cp:revision>
  <dcterms:created xsi:type="dcterms:W3CDTF">2015-09-07T04:33:05Z</dcterms:created>
  <dcterms:modified xsi:type="dcterms:W3CDTF">2015-09-20T01:28:44Z</dcterms:modified>
</cp:coreProperties>
</file>