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charts/chart19.xml" ContentType="application/vnd.openxmlformats-officedocument.drawingml.char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charts/chart17.xml" ContentType="application/vnd.openxmlformats-officedocument.drawingml.char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charts/chart13.xml" ContentType="application/vnd.openxmlformats-officedocument.drawingml.chart+xml"/>
  <Override PartName="/ppt/charts/chart15.xml" ContentType="application/vnd.openxmlformats-officedocument.drawingml.char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7.xml" ContentType="application/vnd.openxmlformats-officedocument.drawingml.chart+xml"/>
  <Default Extension="gif" ContentType="image/gif"/>
  <Override PartName="/ppt/charts/chart10.xml" ContentType="application/vnd.openxmlformats-officedocument.drawingml.chart+xml"/>
  <Default Extension="tiff" ContentType="image/tiff"/>
  <Override PartName="/ppt/charts/chart20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charts/chart18.xml" ContentType="application/vnd.openxmlformats-officedocument.drawingml.char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charts/chart16.xml" ContentType="application/vnd.openxmlformats-officedocument.drawingml.char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charts/chart14.xml" ContentType="application/vnd.openxmlformats-officedocument.drawingml.char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charts/chart8.xml" ContentType="application/vnd.openxmlformats-officedocument.drawingml.chart+xml"/>
  <Override PartName="/ppt/charts/chart12.xml" ContentType="application/vnd.openxmlformats-officedocument.drawingml.chart+xml"/>
  <Override PartName="/ppt/charts/chart21.xml" ContentType="application/vnd.openxmlformats-officedocument.drawingml.char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59" r:id="rId5"/>
    <p:sldId id="262" r:id="rId6"/>
    <p:sldId id="263" r:id="rId7"/>
    <p:sldId id="264" r:id="rId8"/>
    <p:sldId id="304" r:id="rId9"/>
    <p:sldId id="265" r:id="rId10"/>
    <p:sldId id="266" r:id="rId11"/>
    <p:sldId id="268" r:id="rId12"/>
    <p:sldId id="270" r:id="rId13"/>
    <p:sldId id="302" r:id="rId14"/>
    <p:sldId id="269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305" r:id="rId24"/>
    <p:sldId id="280" r:id="rId25"/>
    <p:sldId id="301" r:id="rId26"/>
    <p:sldId id="281" r:id="rId27"/>
    <p:sldId id="282" r:id="rId28"/>
    <p:sldId id="283" r:id="rId29"/>
    <p:sldId id="300" r:id="rId30"/>
    <p:sldId id="267" r:id="rId31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ppe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Mappe1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Mappe1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Mappe1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Mappe1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Mappe1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Mappe1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\\physerv01\Daten\KDS\2016\Tagungen\Fig_Berlin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Mappe1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\\Physerv01\Daten\KDS\2015\Manuscripte\Swiprosin\WB_Swiprosin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\\Physerv01\Daten\KDS\2015\Manuscripte\Swiprosin\WB_Swiprosin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\\Physerv01\Daten\KDS\2015\Manuscripte\Swiprosin\WB_Swiprosin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\\Physerv01\Daten\KDS\2014\Nippert\Spreading_Kinetik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\\physerv01\Daten\KDS\2016\Tagungen\Fig_Berlin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\\Physerv01\Daten\KDS\2015\SHR_Gewichte\Junge_L&#228;ufer.xlsx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file:///\\Physerv01\Daten\KDS\2015\SHR_Gewichte\Junge_L&#228;ufer.xlsx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file:///\\Physerv01\Daten\KDS\2015\SHR_Gewichte\Junge_L&#228;ufer.xlsx" TargetMode="Externa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Mappe2" TargetMode="Externa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oleObject" Target="Mappe2" TargetMode="External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oleObject" Target="Mappe2" TargetMode="External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oleObject" Target="Mappe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de-DE"/>
  <c:chart>
    <c:plotArea>
      <c:layout/>
      <c:barChart>
        <c:barDir val="col"/>
        <c:grouping val="clustered"/>
        <c:ser>
          <c:idx val="0"/>
          <c:order val="0"/>
          <c:spPr>
            <a:solidFill>
              <a:schemeClr val="bg1"/>
            </a:solidFill>
            <a:ln w="28575">
              <a:solidFill>
                <a:sysClr val="windowText" lastClr="000000"/>
              </a:solidFill>
            </a:ln>
          </c:spPr>
          <c:errBars>
            <c:errBarType val="plus"/>
            <c:errValType val="cust"/>
            <c:plus>
              <c:numRef>
                <c:f>Tabelle1!$E$3:$E$7</c:f>
                <c:numCache>
                  <c:formatCode>General</c:formatCode>
                  <c:ptCount val="5"/>
                  <c:pt idx="0">
                    <c:v>0.2</c:v>
                  </c:pt>
                  <c:pt idx="1">
                    <c:v>0</c:v>
                  </c:pt>
                  <c:pt idx="3">
                    <c:v>6.9</c:v>
                  </c:pt>
                  <c:pt idx="4">
                    <c:v>0.70000000000000062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ln w="28575"/>
            </c:spPr>
          </c:errBars>
          <c:cat>
            <c:strRef>
              <c:f>Tabelle1!$C$3:$C$7</c:f>
              <c:strCache>
                <c:ptCount val="5"/>
                <c:pt idx="0">
                  <c:v>Day 0</c:v>
                </c:pt>
                <c:pt idx="1">
                  <c:v>Day 0</c:v>
                </c:pt>
                <c:pt idx="3">
                  <c:v>Day 2</c:v>
                </c:pt>
                <c:pt idx="4">
                  <c:v>Day 2</c:v>
                </c:pt>
              </c:strCache>
            </c:strRef>
          </c:cat>
          <c:val>
            <c:numRef>
              <c:f>Tabelle1!$D$3:$D$7</c:f>
              <c:numCache>
                <c:formatCode>General</c:formatCode>
                <c:ptCount val="5"/>
                <c:pt idx="0">
                  <c:v>0.1</c:v>
                </c:pt>
                <c:pt idx="1">
                  <c:v>0</c:v>
                </c:pt>
                <c:pt idx="3">
                  <c:v>66.7</c:v>
                </c:pt>
                <c:pt idx="4">
                  <c:v>0.8</c:v>
                </c:pt>
              </c:numCache>
            </c:numRef>
          </c:val>
        </c:ser>
        <c:gapWidth val="50"/>
        <c:axId val="53398528"/>
        <c:axId val="53408512"/>
      </c:barChart>
      <c:catAx>
        <c:axId val="53398528"/>
        <c:scaling>
          <c:orientation val="minMax"/>
        </c:scaling>
        <c:axPos val="b"/>
        <c:majorTickMark val="none"/>
        <c:tickLblPos val="nextTo"/>
        <c:spPr>
          <a:ln w="28575">
            <a:solidFill>
              <a:sysClr val="windowText" lastClr="000000"/>
            </a:solidFill>
          </a:ln>
        </c:spPr>
        <c:txPr>
          <a:bodyPr/>
          <a:lstStyle/>
          <a:p>
            <a:pPr>
              <a:defRPr sz="1400" b="1">
                <a:latin typeface="Arial" pitchFamily="34" charset="0"/>
                <a:cs typeface="Arial" pitchFamily="34" charset="0"/>
              </a:defRPr>
            </a:pPr>
            <a:endParaRPr lang="de-DE"/>
          </a:p>
        </c:txPr>
        <c:crossAx val="53408512"/>
        <c:crosses val="autoZero"/>
        <c:auto val="1"/>
        <c:lblAlgn val="ctr"/>
        <c:lblOffset val="100"/>
      </c:catAx>
      <c:valAx>
        <c:axId val="53408512"/>
        <c:scaling>
          <c:orientation val="minMax"/>
          <c:max val="100"/>
        </c:scaling>
        <c:axPos val="l"/>
        <c:majorGridlines>
          <c:spPr>
            <a:ln>
              <a:solidFill>
                <a:schemeClr val="bg1"/>
              </a:solidFill>
            </a:ln>
          </c:spPr>
        </c:majorGridlines>
        <c:numFmt formatCode="General" sourceLinked="1"/>
        <c:tickLblPos val="nextTo"/>
        <c:spPr>
          <a:ln w="28575">
            <a:solidFill>
              <a:schemeClr val="tx1"/>
            </a:solidFill>
          </a:ln>
        </c:spPr>
        <c:txPr>
          <a:bodyPr/>
          <a:lstStyle/>
          <a:p>
            <a:pPr>
              <a:defRPr sz="1400" b="1">
                <a:latin typeface="Arial" pitchFamily="34" charset="0"/>
                <a:cs typeface="Arial" pitchFamily="34" charset="0"/>
              </a:defRPr>
            </a:pPr>
            <a:endParaRPr lang="de-DE"/>
          </a:p>
        </c:txPr>
        <c:crossAx val="53398528"/>
        <c:crosses val="autoZero"/>
        <c:crossBetween val="between"/>
        <c:majorUnit val="25"/>
      </c:valAx>
    </c:plotArea>
    <c:plotVisOnly val="1"/>
  </c:chart>
  <c:spPr>
    <a:ln>
      <a:noFill/>
    </a:ln>
  </c:sp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de-DE"/>
  <c:chart>
    <c:plotArea>
      <c:layout/>
      <c:barChart>
        <c:barDir val="col"/>
        <c:grouping val="clustered"/>
        <c:ser>
          <c:idx val="0"/>
          <c:order val="0"/>
          <c:spPr>
            <a:solidFill>
              <a:prstClr val="white"/>
            </a:solidFill>
            <a:ln w="28575">
              <a:solidFill>
                <a:sysClr val="windowText" lastClr="000000"/>
              </a:solidFill>
            </a:ln>
          </c:spPr>
          <c:errBars>
            <c:errBarType val="plus"/>
            <c:errValType val="cust"/>
            <c:plus>
              <c:numRef>
                <c:f>Tabelle1!$E$32:$E$33</c:f>
                <c:numCache>
                  <c:formatCode>General</c:formatCode>
                  <c:ptCount val="2"/>
                  <c:pt idx="0">
                    <c:v>4</c:v>
                  </c:pt>
                  <c:pt idx="1">
                    <c:v>8.9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ln w="28575"/>
            </c:spPr>
          </c:errBars>
          <c:cat>
            <c:strRef>
              <c:f>Tabelle1!$C$32:$C$33</c:f>
              <c:strCache>
                <c:ptCount val="2"/>
                <c:pt idx="0">
                  <c:v>Day 2</c:v>
                </c:pt>
                <c:pt idx="1">
                  <c:v>Day 2</c:v>
                </c:pt>
              </c:strCache>
            </c:strRef>
          </c:cat>
          <c:val>
            <c:numRef>
              <c:f>Tabelle1!$D$32:$D$33</c:f>
              <c:numCache>
                <c:formatCode>General</c:formatCode>
                <c:ptCount val="2"/>
                <c:pt idx="0">
                  <c:v>92.5</c:v>
                </c:pt>
                <c:pt idx="1">
                  <c:v>57.1</c:v>
                </c:pt>
              </c:numCache>
            </c:numRef>
          </c:val>
        </c:ser>
        <c:gapWidth val="50"/>
        <c:axId val="98271232"/>
        <c:axId val="98272768"/>
      </c:barChart>
      <c:catAx>
        <c:axId val="98271232"/>
        <c:scaling>
          <c:orientation val="minMax"/>
        </c:scaling>
        <c:axPos val="b"/>
        <c:majorTickMark val="none"/>
        <c:tickLblPos val="nextTo"/>
        <c:spPr>
          <a:ln w="28575">
            <a:solidFill>
              <a:schemeClr val="tx1"/>
            </a:solidFill>
          </a:ln>
        </c:spPr>
        <c:txPr>
          <a:bodyPr/>
          <a:lstStyle/>
          <a:p>
            <a:pPr>
              <a:defRPr sz="1400" b="1">
                <a:latin typeface="Arial" pitchFamily="34" charset="0"/>
                <a:cs typeface="Arial" pitchFamily="34" charset="0"/>
              </a:defRPr>
            </a:pPr>
            <a:endParaRPr lang="de-DE"/>
          </a:p>
        </c:txPr>
        <c:crossAx val="98272768"/>
        <c:crosses val="autoZero"/>
        <c:auto val="1"/>
        <c:lblAlgn val="ctr"/>
        <c:lblOffset val="100"/>
      </c:catAx>
      <c:valAx>
        <c:axId val="98272768"/>
        <c:scaling>
          <c:orientation val="minMax"/>
          <c:max val="100"/>
        </c:scaling>
        <c:axPos val="l"/>
        <c:majorGridlines>
          <c:spPr>
            <a:ln>
              <a:solidFill>
                <a:schemeClr val="bg1"/>
              </a:solidFill>
            </a:ln>
          </c:spPr>
        </c:majorGridlines>
        <c:numFmt formatCode="General" sourceLinked="1"/>
        <c:tickLblPos val="nextTo"/>
        <c:spPr>
          <a:ln w="28575">
            <a:solidFill>
              <a:sysClr val="windowText" lastClr="000000">
                <a:shade val="95000"/>
                <a:satMod val="105000"/>
              </a:sysClr>
            </a:solidFill>
          </a:ln>
        </c:spPr>
        <c:txPr>
          <a:bodyPr/>
          <a:lstStyle/>
          <a:p>
            <a:pPr>
              <a:defRPr sz="1400" b="1">
                <a:latin typeface="Arial" pitchFamily="34" charset="0"/>
                <a:cs typeface="Arial" pitchFamily="34" charset="0"/>
              </a:defRPr>
            </a:pPr>
            <a:endParaRPr lang="de-DE"/>
          </a:p>
        </c:txPr>
        <c:crossAx val="98271232"/>
        <c:crosses val="autoZero"/>
        <c:crossBetween val="between"/>
        <c:majorUnit val="25"/>
      </c:valAx>
    </c:plotArea>
    <c:plotVisOnly val="1"/>
  </c:chart>
  <c:spPr>
    <a:ln>
      <a:noFill/>
    </a:ln>
  </c:sp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de-DE"/>
  <c:chart>
    <c:plotArea>
      <c:layout/>
      <c:barChart>
        <c:barDir val="col"/>
        <c:grouping val="clustered"/>
        <c:ser>
          <c:idx val="0"/>
          <c:order val="0"/>
          <c:spPr>
            <a:solidFill>
              <a:prstClr val="white"/>
            </a:solidFill>
            <a:ln w="28575">
              <a:solidFill>
                <a:schemeClr val="tx1"/>
              </a:solidFill>
            </a:ln>
          </c:spPr>
          <c:dPt>
            <c:idx val="0"/>
            <c:spPr>
              <a:solidFill>
                <a:schemeClr val="bg1"/>
              </a:solidFill>
              <a:ln w="28575">
                <a:solidFill>
                  <a:schemeClr val="tx1"/>
                </a:solidFill>
              </a:ln>
            </c:spPr>
          </c:dPt>
          <c:dPt>
            <c:idx val="1"/>
            <c:spPr>
              <a:solidFill>
                <a:schemeClr val="tx1"/>
              </a:solidFill>
              <a:ln w="28575">
                <a:solidFill>
                  <a:schemeClr val="tx1"/>
                </a:solidFill>
              </a:ln>
            </c:spPr>
          </c:dPt>
          <c:dPt>
            <c:idx val="4"/>
            <c:spPr>
              <a:solidFill>
                <a:schemeClr val="tx1"/>
              </a:solidFill>
              <a:ln w="28575">
                <a:solidFill>
                  <a:schemeClr val="tx1"/>
                </a:solidFill>
              </a:ln>
            </c:spPr>
          </c:dPt>
          <c:errBars>
            <c:errBarType val="plus"/>
            <c:errValType val="cust"/>
            <c:plus>
              <c:numRef>
                <c:f>Tabelle1!$E$57:$E$61</c:f>
                <c:numCache>
                  <c:formatCode>General</c:formatCode>
                  <c:ptCount val="5"/>
                  <c:pt idx="0">
                    <c:v>10.5</c:v>
                  </c:pt>
                  <c:pt idx="1">
                    <c:v>11.1</c:v>
                  </c:pt>
                  <c:pt idx="3">
                    <c:v>14.8</c:v>
                  </c:pt>
                  <c:pt idx="4">
                    <c:v>11.1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ln w="28575"/>
            </c:spPr>
          </c:errBars>
          <c:cat>
            <c:strRef>
              <c:f>Tabelle1!$C$57:$C$61</c:f>
              <c:strCache>
                <c:ptCount val="5"/>
                <c:pt idx="0">
                  <c:v>Day 0</c:v>
                </c:pt>
                <c:pt idx="1">
                  <c:v>Day 0</c:v>
                </c:pt>
                <c:pt idx="3">
                  <c:v>Day 2</c:v>
                </c:pt>
                <c:pt idx="4">
                  <c:v>Day 2</c:v>
                </c:pt>
              </c:strCache>
            </c:strRef>
          </c:cat>
          <c:val>
            <c:numRef>
              <c:f>Tabelle1!$D$57:$D$61</c:f>
              <c:numCache>
                <c:formatCode>General</c:formatCode>
                <c:ptCount val="5"/>
                <c:pt idx="0">
                  <c:v>69.5</c:v>
                </c:pt>
                <c:pt idx="1">
                  <c:v>66.900000000000006</c:v>
                </c:pt>
                <c:pt idx="3">
                  <c:v>58.1</c:v>
                </c:pt>
                <c:pt idx="4">
                  <c:v>83</c:v>
                </c:pt>
              </c:numCache>
            </c:numRef>
          </c:val>
        </c:ser>
        <c:gapWidth val="50"/>
        <c:axId val="97929472"/>
        <c:axId val="97931264"/>
      </c:barChart>
      <c:catAx>
        <c:axId val="97929472"/>
        <c:scaling>
          <c:orientation val="minMax"/>
        </c:scaling>
        <c:axPos val="b"/>
        <c:majorTickMark val="none"/>
        <c:tickLblPos val="nextTo"/>
        <c:spPr>
          <a:ln w="28575">
            <a:solidFill>
              <a:sysClr val="windowText" lastClr="000000">
                <a:shade val="95000"/>
                <a:satMod val="105000"/>
              </a:sysClr>
            </a:solidFill>
          </a:ln>
        </c:spPr>
        <c:txPr>
          <a:bodyPr/>
          <a:lstStyle/>
          <a:p>
            <a:pPr>
              <a:defRPr sz="1400" b="1">
                <a:latin typeface="Arial" pitchFamily="34" charset="0"/>
                <a:cs typeface="Arial" pitchFamily="34" charset="0"/>
              </a:defRPr>
            </a:pPr>
            <a:endParaRPr lang="de-DE"/>
          </a:p>
        </c:txPr>
        <c:crossAx val="97931264"/>
        <c:crosses val="autoZero"/>
        <c:auto val="1"/>
        <c:lblAlgn val="ctr"/>
        <c:lblOffset val="100"/>
      </c:catAx>
      <c:valAx>
        <c:axId val="97931264"/>
        <c:scaling>
          <c:orientation val="minMax"/>
          <c:max val="100"/>
        </c:scaling>
        <c:axPos val="l"/>
        <c:majorGridlines>
          <c:spPr>
            <a:ln>
              <a:solidFill>
                <a:schemeClr val="bg1"/>
              </a:solidFill>
            </a:ln>
          </c:spPr>
        </c:majorGridlines>
        <c:numFmt formatCode="General" sourceLinked="1"/>
        <c:tickLblPos val="nextTo"/>
        <c:spPr>
          <a:ln w="28575">
            <a:solidFill>
              <a:sysClr val="windowText" lastClr="000000">
                <a:shade val="95000"/>
                <a:satMod val="105000"/>
              </a:sysClr>
            </a:solidFill>
          </a:ln>
        </c:spPr>
        <c:txPr>
          <a:bodyPr/>
          <a:lstStyle/>
          <a:p>
            <a:pPr>
              <a:defRPr sz="1400" b="1">
                <a:latin typeface="Arial" pitchFamily="34" charset="0"/>
                <a:cs typeface="Arial" pitchFamily="34" charset="0"/>
              </a:defRPr>
            </a:pPr>
            <a:endParaRPr lang="de-DE"/>
          </a:p>
        </c:txPr>
        <c:crossAx val="97929472"/>
        <c:crosses val="autoZero"/>
        <c:crossBetween val="between"/>
        <c:majorUnit val="25"/>
      </c:valAx>
    </c:plotArea>
    <c:plotVisOnly val="1"/>
  </c:chart>
  <c:spPr>
    <a:ln>
      <a:noFill/>
    </a:ln>
  </c:sp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de-DE"/>
  <c:chart>
    <c:plotArea>
      <c:layout/>
      <c:barChart>
        <c:barDir val="col"/>
        <c:grouping val="clustered"/>
        <c:ser>
          <c:idx val="0"/>
          <c:order val="0"/>
          <c:spPr>
            <a:solidFill>
              <a:prstClr val="black"/>
            </a:solidFill>
            <a:ln w="28575">
              <a:solidFill>
                <a:sysClr val="windowText" lastClr="000000">
                  <a:shade val="95000"/>
                  <a:satMod val="105000"/>
                </a:sysClr>
              </a:solidFill>
            </a:ln>
          </c:spPr>
          <c:dPt>
            <c:idx val="0"/>
            <c:spPr>
              <a:solidFill>
                <a:schemeClr val="bg1"/>
              </a:solidFill>
              <a:ln w="28575">
                <a:solidFill>
                  <a:sysClr val="windowText" lastClr="000000">
                    <a:shade val="95000"/>
                    <a:satMod val="105000"/>
                  </a:sysClr>
                </a:solidFill>
              </a:ln>
            </c:spPr>
          </c:dPt>
          <c:dPt>
            <c:idx val="3"/>
            <c:spPr>
              <a:solidFill>
                <a:schemeClr val="bg1"/>
              </a:solidFill>
              <a:ln w="28575">
                <a:solidFill>
                  <a:sysClr val="windowText" lastClr="000000">
                    <a:shade val="95000"/>
                    <a:satMod val="105000"/>
                  </a:sysClr>
                </a:solidFill>
              </a:ln>
            </c:spPr>
          </c:dPt>
          <c:errBars>
            <c:errBarType val="plus"/>
            <c:errValType val="cust"/>
            <c:plus>
              <c:numRef>
                <c:f>Tabelle1!$E$76:$E$80</c:f>
                <c:numCache>
                  <c:formatCode>General</c:formatCode>
                  <c:ptCount val="5"/>
                  <c:pt idx="0">
                    <c:v>2.1</c:v>
                  </c:pt>
                  <c:pt idx="1">
                    <c:v>2.7</c:v>
                  </c:pt>
                  <c:pt idx="3">
                    <c:v>13.6</c:v>
                  </c:pt>
                  <c:pt idx="4">
                    <c:v>9.1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ln w="28575"/>
            </c:spPr>
          </c:errBars>
          <c:cat>
            <c:strRef>
              <c:f>Tabelle1!$C$76:$C$80</c:f>
              <c:strCache>
                <c:ptCount val="5"/>
                <c:pt idx="0">
                  <c:v>Day 0</c:v>
                </c:pt>
                <c:pt idx="1">
                  <c:v>Day 0</c:v>
                </c:pt>
                <c:pt idx="3">
                  <c:v>Day 2</c:v>
                </c:pt>
                <c:pt idx="4">
                  <c:v>Day 2</c:v>
                </c:pt>
              </c:strCache>
            </c:strRef>
          </c:cat>
          <c:val>
            <c:numRef>
              <c:f>Tabelle1!$D$76:$D$80</c:f>
              <c:numCache>
                <c:formatCode>General</c:formatCode>
                <c:ptCount val="5"/>
                <c:pt idx="0">
                  <c:v>12</c:v>
                </c:pt>
                <c:pt idx="1">
                  <c:v>10.8</c:v>
                </c:pt>
                <c:pt idx="3">
                  <c:v>37.5</c:v>
                </c:pt>
                <c:pt idx="4">
                  <c:v>33.1</c:v>
                </c:pt>
              </c:numCache>
            </c:numRef>
          </c:val>
        </c:ser>
        <c:gapWidth val="50"/>
        <c:axId val="99688832"/>
        <c:axId val="99690368"/>
      </c:barChart>
      <c:catAx>
        <c:axId val="99688832"/>
        <c:scaling>
          <c:orientation val="minMax"/>
        </c:scaling>
        <c:axPos val="b"/>
        <c:majorTickMark val="none"/>
        <c:tickLblPos val="nextTo"/>
        <c:spPr>
          <a:ln w="28575">
            <a:solidFill>
              <a:schemeClr val="tx1"/>
            </a:solidFill>
          </a:ln>
        </c:spPr>
        <c:txPr>
          <a:bodyPr/>
          <a:lstStyle/>
          <a:p>
            <a:pPr>
              <a:defRPr sz="1400" b="1">
                <a:latin typeface="Arial" pitchFamily="34" charset="0"/>
                <a:cs typeface="Arial" pitchFamily="34" charset="0"/>
              </a:defRPr>
            </a:pPr>
            <a:endParaRPr lang="de-DE"/>
          </a:p>
        </c:txPr>
        <c:crossAx val="99690368"/>
        <c:crosses val="autoZero"/>
        <c:auto val="1"/>
        <c:lblAlgn val="ctr"/>
        <c:lblOffset val="100"/>
      </c:catAx>
      <c:valAx>
        <c:axId val="99690368"/>
        <c:scaling>
          <c:orientation val="minMax"/>
          <c:max val="100"/>
          <c:min val="0"/>
        </c:scaling>
        <c:axPos val="l"/>
        <c:majorGridlines>
          <c:spPr>
            <a:ln>
              <a:solidFill>
                <a:schemeClr val="bg1"/>
              </a:solidFill>
            </a:ln>
          </c:spPr>
        </c:majorGridlines>
        <c:numFmt formatCode="General" sourceLinked="1"/>
        <c:tickLblPos val="nextTo"/>
        <c:spPr>
          <a:ln w="28575">
            <a:solidFill>
              <a:schemeClr val="tx1"/>
            </a:solidFill>
          </a:ln>
        </c:spPr>
        <c:txPr>
          <a:bodyPr/>
          <a:lstStyle/>
          <a:p>
            <a:pPr>
              <a:defRPr sz="1400" b="1">
                <a:latin typeface="Arial" pitchFamily="34" charset="0"/>
                <a:cs typeface="Arial" pitchFamily="34" charset="0"/>
              </a:defRPr>
            </a:pPr>
            <a:endParaRPr lang="de-DE"/>
          </a:p>
        </c:txPr>
        <c:crossAx val="99688832"/>
        <c:crosses val="autoZero"/>
        <c:crossBetween val="between"/>
        <c:majorUnit val="25"/>
      </c:valAx>
    </c:plotArea>
    <c:plotVisOnly val="1"/>
  </c:chart>
  <c:spPr>
    <a:ln>
      <a:noFill/>
    </a:ln>
  </c:sp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de-DE"/>
  <c:chart>
    <c:plotArea>
      <c:layout/>
      <c:barChart>
        <c:barDir val="col"/>
        <c:grouping val="clustered"/>
        <c:ser>
          <c:idx val="0"/>
          <c:order val="0"/>
          <c:spPr>
            <a:solidFill>
              <a:schemeClr val="bg1"/>
            </a:solidFill>
            <a:ln w="28575">
              <a:solidFill>
                <a:schemeClr val="tx1"/>
              </a:solidFill>
            </a:ln>
          </c:spPr>
          <c:dPt>
            <c:idx val="1"/>
            <c:spPr>
              <a:solidFill>
                <a:schemeClr val="tx1"/>
              </a:solidFill>
              <a:ln w="28575">
                <a:solidFill>
                  <a:schemeClr val="tx1"/>
                </a:solidFill>
              </a:ln>
            </c:spPr>
          </c:dPt>
          <c:dPt>
            <c:idx val="4"/>
            <c:spPr>
              <a:solidFill>
                <a:schemeClr val="tx1"/>
              </a:solidFill>
              <a:ln w="28575">
                <a:solidFill>
                  <a:schemeClr val="tx1"/>
                </a:solidFill>
              </a:ln>
            </c:spPr>
          </c:dPt>
          <c:dPt>
            <c:idx val="7"/>
            <c:spPr>
              <a:solidFill>
                <a:schemeClr val="tx1"/>
              </a:solidFill>
              <a:ln w="28575">
                <a:solidFill>
                  <a:schemeClr val="tx1"/>
                </a:solidFill>
              </a:ln>
            </c:spPr>
          </c:dPt>
          <c:errBars>
            <c:errBarType val="plus"/>
            <c:errValType val="cust"/>
            <c:plus>
              <c:numRef>
                <c:f>Tabelle1!$E$112:$E$119</c:f>
                <c:numCache>
                  <c:formatCode>General</c:formatCode>
                  <c:ptCount val="8"/>
                  <c:pt idx="0">
                    <c:v>0.44</c:v>
                  </c:pt>
                  <c:pt idx="1">
                    <c:v>0.63000000000000078</c:v>
                  </c:pt>
                  <c:pt idx="3">
                    <c:v>0.77000000000000079</c:v>
                  </c:pt>
                  <c:pt idx="4">
                    <c:v>0.59</c:v>
                  </c:pt>
                  <c:pt idx="6">
                    <c:v>0.67000000000000093</c:v>
                  </c:pt>
                  <c:pt idx="7">
                    <c:v>0.38000000000000039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ln w="28575"/>
            </c:spPr>
          </c:errBars>
          <c:cat>
            <c:strRef>
              <c:f>Tabelle1!$C$112:$C$119</c:f>
              <c:strCache>
                <c:ptCount val="8"/>
                <c:pt idx="0">
                  <c:v>FCS</c:v>
                </c:pt>
                <c:pt idx="1">
                  <c:v>FCS-free</c:v>
                </c:pt>
                <c:pt idx="3">
                  <c:v>FCS</c:v>
                </c:pt>
                <c:pt idx="4">
                  <c:v>FCS-free</c:v>
                </c:pt>
                <c:pt idx="6">
                  <c:v>FCS</c:v>
                </c:pt>
                <c:pt idx="7">
                  <c:v>FCS-free</c:v>
                </c:pt>
              </c:strCache>
            </c:strRef>
          </c:cat>
          <c:val>
            <c:numRef>
              <c:f>Tabelle1!$D$112:$D$119</c:f>
              <c:numCache>
                <c:formatCode>General</c:formatCode>
                <c:ptCount val="8"/>
                <c:pt idx="0">
                  <c:v>0.60000000000000064</c:v>
                </c:pt>
                <c:pt idx="1">
                  <c:v>1.6800000000000013</c:v>
                </c:pt>
                <c:pt idx="3">
                  <c:v>3.17</c:v>
                </c:pt>
                <c:pt idx="4">
                  <c:v>2.12</c:v>
                </c:pt>
                <c:pt idx="6">
                  <c:v>2.27</c:v>
                </c:pt>
                <c:pt idx="7">
                  <c:v>0.68</c:v>
                </c:pt>
              </c:numCache>
            </c:numRef>
          </c:val>
        </c:ser>
        <c:gapWidth val="50"/>
        <c:axId val="99739904"/>
        <c:axId val="99741696"/>
      </c:barChart>
      <c:catAx>
        <c:axId val="99739904"/>
        <c:scaling>
          <c:orientation val="minMax"/>
        </c:scaling>
        <c:axPos val="b"/>
        <c:majorTickMark val="none"/>
        <c:tickLblPos val="nextTo"/>
        <c:spPr>
          <a:ln w="28575">
            <a:solidFill>
              <a:schemeClr val="tx1"/>
            </a:solidFill>
          </a:ln>
        </c:spPr>
        <c:txPr>
          <a:bodyPr rot="-5400000" vert="horz"/>
          <a:lstStyle/>
          <a:p>
            <a:pPr>
              <a:defRPr sz="1400" b="1">
                <a:latin typeface="Arial" pitchFamily="34" charset="0"/>
                <a:cs typeface="Arial" pitchFamily="34" charset="0"/>
              </a:defRPr>
            </a:pPr>
            <a:endParaRPr lang="de-DE"/>
          </a:p>
        </c:txPr>
        <c:crossAx val="99741696"/>
        <c:crosses val="autoZero"/>
        <c:auto val="1"/>
        <c:lblAlgn val="ctr"/>
        <c:lblOffset val="100"/>
      </c:catAx>
      <c:valAx>
        <c:axId val="99741696"/>
        <c:scaling>
          <c:orientation val="minMax"/>
          <c:max val="5"/>
        </c:scaling>
        <c:axPos val="l"/>
        <c:majorGridlines>
          <c:spPr>
            <a:ln>
              <a:solidFill>
                <a:schemeClr val="bg1"/>
              </a:solidFill>
            </a:ln>
          </c:spPr>
        </c:majorGridlines>
        <c:numFmt formatCode="#,##0" sourceLinked="0"/>
        <c:minorTickMark val="out"/>
        <c:tickLblPos val="nextTo"/>
        <c:spPr>
          <a:ln w="28575">
            <a:solidFill>
              <a:sysClr val="windowText" lastClr="000000">
                <a:shade val="95000"/>
                <a:satMod val="105000"/>
              </a:sysClr>
            </a:solidFill>
          </a:ln>
        </c:spPr>
        <c:txPr>
          <a:bodyPr/>
          <a:lstStyle/>
          <a:p>
            <a:pPr>
              <a:defRPr sz="1400" b="1">
                <a:latin typeface="Arial" pitchFamily="34" charset="0"/>
                <a:cs typeface="Arial" pitchFamily="34" charset="0"/>
              </a:defRPr>
            </a:pPr>
            <a:endParaRPr lang="de-DE"/>
          </a:p>
        </c:txPr>
        <c:crossAx val="99739904"/>
        <c:crosses val="autoZero"/>
        <c:crossBetween val="between"/>
        <c:majorUnit val="1"/>
        <c:minorUnit val="0.5"/>
      </c:valAx>
    </c:plotArea>
    <c:plotVisOnly val="1"/>
  </c:chart>
  <c:spPr>
    <a:ln>
      <a:noFill/>
    </a:ln>
  </c:sp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de-DE"/>
  <c:chart>
    <c:plotArea>
      <c:layout/>
      <c:barChart>
        <c:barDir val="col"/>
        <c:grouping val="clustered"/>
        <c:ser>
          <c:idx val="0"/>
          <c:order val="0"/>
          <c:spPr>
            <a:solidFill>
              <a:schemeClr val="bg1"/>
            </a:solidFill>
            <a:ln w="28575">
              <a:solidFill>
                <a:schemeClr val="tx1"/>
              </a:solidFill>
            </a:ln>
          </c:spPr>
          <c:dPt>
            <c:idx val="0"/>
            <c:spPr>
              <a:solidFill>
                <a:schemeClr val="bg1">
                  <a:lumMod val="85000"/>
                </a:schemeClr>
              </a:solidFill>
              <a:ln w="28575">
                <a:solidFill>
                  <a:schemeClr val="tx1"/>
                </a:solidFill>
              </a:ln>
            </c:spPr>
          </c:dPt>
          <c:dPt>
            <c:idx val="2"/>
            <c:spPr>
              <a:solidFill>
                <a:schemeClr val="tx1"/>
              </a:solidFill>
              <a:ln w="28575">
                <a:solidFill>
                  <a:schemeClr val="tx1"/>
                </a:solidFill>
              </a:ln>
            </c:spPr>
          </c:dPt>
          <c:errBars>
            <c:errBarType val="plus"/>
            <c:errValType val="cust"/>
            <c:plus>
              <c:numRef>
                <c:f>Tabelle1!$G$9:$G$11</c:f>
                <c:numCache>
                  <c:formatCode>General</c:formatCode>
                  <c:ptCount val="3"/>
                  <c:pt idx="0">
                    <c:v>0.22</c:v>
                  </c:pt>
                  <c:pt idx="1">
                    <c:v>8.0000000000000016E-2</c:v>
                  </c:pt>
                  <c:pt idx="2">
                    <c:v>7.0000000000000021E-2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ln w="28575"/>
            </c:spPr>
          </c:errBars>
          <c:cat>
            <c:strRef>
              <c:f>Tabelle1!$E$9:$E$11</c:f>
              <c:strCache>
                <c:ptCount val="3"/>
                <c:pt idx="0">
                  <c:v>Day-0</c:v>
                </c:pt>
                <c:pt idx="1">
                  <c:v>Day-2</c:v>
                </c:pt>
                <c:pt idx="2">
                  <c:v>Day-2 / FCS</c:v>
                </c:pt>
              </c:strCache>
            </c:strRef>
          </c:cat>
          <c:val>
            <c:numRef>
              <c:f>Tabelle1!$F$9:$F$11</c:f>
              <c:numCache>
                <c:formatCode>General</c:formatCode>
                <c:ptCount val="3"/>
                <c:pt idx="0">
                  <c:v>1.06</c:v>
                </c:pt>
                <c:pt idx="1">
                  <c:v>0.46</c:v>
                </c:pt>
                <c:pt idx="2">
                  <c:v>0.94000000000000006</c:v>
                </c:pt>
              </c:numCache>
            </c:numRef>
          </c:val>
        </c:ser>
        <c:gapWidth val="50"/>
        <c:axId val="99853440"/>
        <c:axId val="99854976"/>
      </c:barChart>
      <c:catAx>
        <c:axId val="99853440"/>
        <c:scaling>
          <c:orientation val="minMax"/>
        </c:scaling>
        <c:axPos val="b"/>
        <c:majorTickMark val="none"/>
        <c:tickLblPos val="nextTo"/>
        <c:spPr>
          <a:ln w="28575">
            <a:solidFill>
              <a:sysClr val="windowText" lastClr="000000"/>
            </a:solidFill>
          </a:ln>
        </c:spPr>
        <c:txPr>
          <a:bodyPr/>
          <a:lstStyle/>
          <a:p>
            <a:pPr>
              <a:defRPr sz="1400" b="1">
                <a:latin typeface="Arial" pitchFamily="34" charset="0"/>
                <a:cs typeface="Arial" pitchFamily="34" charset="0"/>
              </a:defRPr>
            </a:pPr>
            <a:endParaRPr lang="de-DE"/>
          </a:p>
        </c:txPr>
        <c:crossAx val="99854976"/>
        <c:crosses val="autoZero"/>
        <c:auto val="1"/>
        <c:lblAlgn val="ctr"/>
        <c:lblOffset val="100"/>
      </c:catAx>
      <c:valAx>
        <c:axId val="99854976"/>
        <c:scaling>
          <c:orientation val="minMax"/>
          <c:max val="2"/>
        </c:scaling>
        <c:axPos val="l"/>
        <c:majorGridlines>
          <c:spPr>
            <a:ln>
              <a:solidFill>
                <a:schemeClr val="bg1"/>
              </a:solidFill>
            </a:ln>
          </c:spPr>
        </c:majorGridlines>
        <c:numFmt formatCode="#,##0" sourceLinked="0"/>
        <c:minorTickMark val="out"/>
        <c:tickLblPos val="nextTo"/>
        <c:spPr>
          <a:ln w="28575">
            <a:solidFill>
              <a:schemeClr val="tx1"/>
            </a:solidFill>
          </a:ln>
        </c:spPr>
        <c:txPr>
          <a:bodyPr/>
          <a:lstStyle/>
          <a:p>
            <a:pPr>
              <a:defRPr sz="1400" b="1">
                <a:latin typeface="Arial" pitchFamily="34" charset="0"/>
                <a:cs typeface="Arial" pitchFamily="34" charset="0"/>
              </a:defRPr>
            </a:pPr>
            <a:endParaRPr lang="de-DE"/>
          </a:p>
        </c:txPr>
        <c:crossAx val="99853440"/>
        <c:crosses val="autoZero"/>
        <c:crossBetween val="between"/>
        <c:majorUnit val="1"/>
        <c:minorUnit val="0.25"/>
      </c:valAx>
    </c:plotArea>
    <c:plotVisOnly val="1"/>
  </c:chart>
  <c:spPr>
    <a:ln>
      <a:noFill/>
    </a:ln>
  </c:sp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de-DE"/>
  <c:chart>
    <c:plotArea>
      <c:layout/>
      <c:barChart>
        <c:barDir val="col"/>
        <c:grouping val="clustered"/>
        <c:ser>
          <c:idx val="0"/>
          <c:order val="0"/>
          <c:spPr>
            <a:solidFill>
              <a:schemeClr val="bg1"/>
            </a:solidFill>
            <a:ln w="28575">
              <a:solidFill>
                <a:sysClr val="windowText" lastClr="000000"/>
              </a:solidFill>
            </a:ln>
          </c:spPr>
          <c:dPt>
            <c:idx val="2"/>
            <c:spPr>
              <a:solidFill>
                <a:schemeClr val="tx1"/>
              </a:solidFill>
              <a:ln w="28575">
                <a:solidFill>
                  <a:sysClr val="windowText" lastClr="000000"/>
                </a:solidFill>
              </a:ln>
            </c:spPr>
          </c:dPt>
          <c:cat>
            <c:strRef>
              <c:f>Tabelle1!$B$34:$B$37</c:f>
              <c:strCache>
                <c:ptCount val="4"/>
                <c:pt idx="0">
                  <c:v>Ctr</c:v>
                </c:pt>
                <c:pt idx="1">
                  <c:v>Ctr+MG</c:v>
                </c:pt>
                <c:pt idx="2">
                  <c:v>FCS</c:v>
                </c:pt>
                <c:pt idx="3">
                  <c:v>FCS+MG</c:v>
                </c:pt>
              </c:strCache>
            </c:strRef>
          </c:cat>
          <c:val>
            <c:numRef>
              <c:f>Tabelle1!$C$34:$C$37</c:f>
              <c:numCache>
                <c:formatCode>General</c:formatCode>
                <c:ptCount val="4"/>
                <c:pt idx="0">
                  <c:v>0</c:v>
                </c:pt>
                <c:pt idx="1">
                  <c:v>0.46</c:v>
                </c:pt>
                <c:pt idx="2">
                  <c:v>23.22</c:v>
                </c:pt>
                <c:pt idx="3">
                  <c:v>4.05</c:v>
                </c:pt>
              </c:numCache>
            </c:numRef>
          </c:val>
        </c:ser>
        <c:gapWidth val="50"/>
        <c:axId val="99882880"/>
        <c:axId val="99884416"/>
      </c:barChart>
      <c:catAx>
        <c:axId val="99882880"/>
        <c:scaling>
          <c:orientation val="minMax"/>
        </c:scaling>
        <c:axPos val="b"/>
        <c:majorTickMark val="none"/>
        <c:tickLblPos val="nextTo"/>
        <c:spPr>
          <a:ln w="28575">
            <a:solidFill>
              <a:sysClr val="windowText" lastClr="000000"/>
            </a:solidFill>
          </a:ln>
        </c:spPr>
        <c:txPr>
          <a:bodyPr/>
          <a:lstStyle/>
          <a:p>
            <a:pPr>
              <a:defRPr sz="1400" b="1">
                <a:latin typeface="Arial" pitchFamily="34" charset="0"/>
                <a:cs typeface="Arial" pitchFamily="34" charset="0"/>
              </a:defRPr>
            </a:pPr>
            <a:endParaRPr lang="de-DE"/>
          </a:p>
        </c:txPr>
        <c:crossAx val="99884416"/>
        <c:crosses val="autoZero"/>
        <c:auto val="1"/>
        <c:lblAlgn val="ctr"/>
        <c:lblOffset val="100"/>
      </c:catAx>
      <c:valAx>
        <c:axId val="99884416"/>
        <c:scaling>
          <c:orientation val="minMax"/>
        </c:scaling>
        <c:axPos val="l"/>
        <c:majorGridlines>
          <c:spPr>
            <a:ln>
              <a:solidFill>
                <a:schemeClr val="bg1"/>
              </a:solidFill>
            </a:ln>
          </c:spPr>
        </c:majorGridlines>
        <c:numFmt formatCode="General" sourceLinked="1"/>
        <c:tickLblPos val="nextTo"/>
        <c:spPr>
          <a:ln w="28575">
            <a:solidFill>
              <a:schemeClr val="tx1"/>
            </a:solidFill>
          </a:ln>
        </c:spPr>
        <c:txPr>
          <a:bodyPr/>
          <a:lstStyle/>
          <a:p>
            <a:pPr>
              <a:defRPr sz="1400" b="1">
                <a:latin typeface="Arial" pitchFamily="34" charset="0"/>
                <a:cs typeface="Arial" pitchFamily="34" charset="0"/>
              </a:defRPr>
            </a:pPr>
            <a:endParaRPr lang="de-DE"/>
          </a:p>
        </c:txPr>
        <c:crossAx val="99882880"/>
        <c:crosses val="autoZero"/>
        <c:crossBetween val="between"/>
      </c:valAx>
    </c:plotArea>
    <c:plotVisOnly val="1"/>
  </c:chart>
  <c:spPr>
    <a:ln>
      <a:noFill/>
    </a:ln>
  </c:sp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de-DE"/>
  <c:chart>
    <c:plotArea>
      <c:layout/>
      <c:barChart>
        <c:barDir val="col"/>
        <c:grouping val="clustered"/>
        <c:ser>
          <c:idx val="0"/>
          <c:order val="0"/>
          <c:spPr>
            <a:solidFill>
              <a:schemeClr val="bg1"/>
            </a:solidFill>
            <a:ln w="28575">
              <a:solidFill>
                <a:sysClr val="windowText" lastClr="000000"/>
              </a:solidFill>
            </a:ln>
          </c:spPr>
          <c:dPt>
            <c:idx val="2"/>
            <c:spPr>
              <a:solidFill>
                <a:schemeClr val="tx1"/>
              </a:solidFill>
              <a:ln w="28575">
                <a:solidFill>
                  <a:sysClr val="windowText" lastClr="000000"/>
                </a:solidFill>
              </a:ln>
            </c:spPr>
          </c:dPt>
          <c:cat>
            <c:strRef>
              <c:f>Tabelle1!$B$40:$B$43</c:f>
              <c:strCache>
                <c:ptCount val="4"/>
                <c:pt idx="0">
                  <c:v>Ctr</c:v>
                </c:pt>
                <c:pt idx="1">
                  <c:v>Ctr+MG</c:v>
                </c:pt>
                <c:pt idx="2">
                  <c:v>FCS</c:v>
                </c:pt>
                <c:pt idx="3">
                  <c:v>FCS+MG</c:v>
                </c:pt>
              </c:strCache>
            </c:strRef>
          </c:cat>
          <c:val>
            <c:numRef>
              <c:f>Tabelle1!$C$40:$C$43</c:f>
              <c:numCache>
                <c:formatCode>General</c:formatCode>
                <c:ptCount val="4"/>
                <c:pt idx="0">
                  <c:v>8.93</c:v>
                </c:pt>
                <c:pt idx="1">
                  <c:v>41.949999999999996</c:v>
                </c:pt>
                <c:pt idx="2">
                  <c:v>0.92</c:v>
                </c:pt>
                <c:pt idx="3">
                  <c:v>35.370000000000005</c:v>
                </c:pt>
              </c:numCache>
            </c:numRef>
          </c:val>
        </c:ser>
        <c:gapWidth val="50"/>
        <c:axId val="99912320"/>
        <c:axId val="99934592"/>
      </c:barChart>
      <c:catAx>
        <c:axId val="99912320"/>
        <c:scaling>
          <c:orientation val="minMax"/>
        </c:scaling>
        <c:axPos val="b"/>
        <c:majorTickMark val="none"/>
        <c:tickLblPos val="nextTo"/>
        <c:spPr>
          <a:ln w="28575">
            <a:solidFill>
              <a:sysClr val="windowText" lastClr="000000"/>
            </a:solidFill>
          </a:ln>
        </c:spPr>
        <c:txPr>
          <a:bodyPr/>
          <a:lstStyle/>
          <a:p>
            <a:pPr>
              <a:defRPr sz="1400" b="1">
                <a:latin typeface="Arial" pitchFamily="34" charset="0"/>
                <a:cs typeface="Arial" pitchFamily="34" charset="0"/>
              </a:defRPr>
            </a:pPr>
            <a:endParaRPr lang="de-DE"/>
          </a:p>
        </c:txPr>
        <c:crossAx val="99934592"/>
        <c:crosses val="autoZero"/>
        <c:auto val="1"/>
        <c:lblAlgn val="ctr"/>
        <c:lblOffset val="100"/>
      </c:catAx>
      <c:valAx>
        <c:axId val="99934592"/>
        <c:scaling>
          <c:orientation val="minMax"/>
        </c:scaling>
        <c:axPos val="l"/>
        <c:majorGridlines>
          <c:spPr>
            <a:ln>
              <a:solidFill>
                <a:schemeClr val="bg1"/>
              </a:solidFill>
            </a:ln>
          </c:spPr>
        </c:majorGridlines>
        <c:numFmt formatCode="General" sourceLinked="1"/>
        <c:tickLblPos val="nextTo"/>
        <c:spPr>
          <a:ln w="28575">
            <a:solidFill>
              <a:schemeClr val="tx1"/>
            </a:solidFill>
          </a:ln>
        </c:spPr>
        <c:txPr>
          <a:bodyPr/>
          <a:lstStyle/>
          <a:p>
            <a:pPr>
              <a:defRPr sz="1400" b="1">
                <a:latin typeface="Arial" pitchFamily="34" charset="0"/>
                <a:cs typeface="Arial" pitchFamily="34" charset="0"/>
              </a:defRPr>
            </a:pPr>
            <a:endParaRPr lang="de-DE"/>
          </a:p>
        </c:txPr>
        <c:crossAx val="99912320"/>
        <c:crosses val="autoZero"/>
        <c:crossBetween val="between"/>
      </c:valAx>
    </c:plotArea>
    <c:plotVisOnly val="1"/>
  </c:chart>
  <c:spPr>
    <a:ln>
      <a:noFill/>
    </a:ln>
  </c:sp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de-DE"/>
  <c:chart>
    <c:plotArea>
      <c:layout/>
      <c:barChart>
        <c:barDir val="col"/>
        <c:grouping val="clustered"/>
        <c:ser>
          <c:idx val="0"/>
          <c:order val="0"/>
          <c:spPr>
            <a:solidFill>
              <a:prstClr val="black"/>
            </a:solidFill>
            <a:ln w="28575">
              <a:solidFill>
                <a:sysClr val="windowText" lastClr="000000"/>
              </a:solidFill>
            </a:ln>
          </c:spPr>
          <c:errBars>
            <c:errBarType val="plus"/>
            <c:errValType val="cust"/>
            <c:plus>
              <c:numRef>
                <c:f>Tabelle1!$E$136:$E$139</c:f>
                <c:numCache>
                  <c:formatCode>General</c:formatCode>
                  <c:ptCount val="4"/>
                  <c:pt idx="0">
                    <c:v>0.30000000000000032</c:v>
                  </c:pt>
                  <c:pt idx="1">
                    <c:v>3.3</c:v>
                  </c:pt>
                  <c:pt idx="2">
                    <c:v>4.08</c:v>
                  </c:pt>
                  <c:pt idx="3">
                    <c:v>3.4899999999999998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ln w="28575"/>
            </c:spPr>
          </c:errBars>
          <c:cat>
            <c:strRef>
              <c:f>Tabelle1!$C$136:$C$139</c:f>
              <c:strCache>
                <c:ptCount val="4"/>
                <c:pt idx="0">
                  <c:v>1.5 Mo</c:v>
                </c:pt>
                <c:pt idx="1">
                  <c:v>3.0 Mo</c:v>
                </c:pt>
                <c:pt idx="2">
                  <c:v>4.5 Mo</c:v>
                </c:pt>
                <c:pt idx="3">
                  <c:v>7.5 Mo</c:v>
                </c:pt>
              </c:strCache>
            </c:strRef>
          </c:cat>
          <c:val>
            <c:numRef>
              <c:f>Tabelle1!$D$136:$D$139</c:f>
              <c:numCache>
                <c:formatCode>General</c:formatCode>
                <c:ptCount val="4"/>
                <c:pt idx="0">
                  <c:v>0.71000000000000063</c:v>
                </c:pt>
                <c:pt idx="1">
                  <c:v>6.64</c:v>
                </c:pt>
                <c:pt idx="2">
                  <c:v>12.07</c:v>
                </c:pt>
                <c:pt idx="3">
                  <c:v>5.0199999999999996</c:v>
                </c:pt>
              </c:numCache>
            </c:numRef>
          </c:val>
        </c:ser>
        <c:gapWidth val="50"/>
        <c:axId val="99635584"/>
        <c:axId val="99637120"/>
      </c:barChart>
      <c:catAx>
        <c:axId val="99635584"/>
        <c:scaling>
          <c:orientation val="minMax"/>
        </c:scaling>
        <c:axPos val="b"/>
        <c:majorTickMark val="none"/>
        <c:tickLblPos val="nextTo"/>
        <c:spPr>
          <a:ln w="28575">
            <a:solidFill>
              <a:sysClr val="windowText" lastClr="000000">
                <a:shade val="95000"/>
                <a:satMod val="105000"/>
              </a:sysClr>
            </a:solidFill>
          </a:ln>
        </c:spPr>
        <c:txPr>
          <a:bodyPr/>
          <a:lstStyle/>
          <a:p>
            <a:pPr>
              <a:defRPr sz="1400" b="1">
                <a:latin typeface="Arial" pitchFamily="34" charset="0"/>
                <a:cs typeface="Arial" pitchFamily="34" charset="0"/>
              </a:defRPr>
            </a:pPr>
            <a:endParaRPr lang="de-DE"/>
          </a:p>
        </c:txPr>
        <c:crossAx val="99637120"/>
        <c:crosses val="autoZero"/>
        <c:auto val="1"/>
        <c:lblAlgn val="ctr"/>
        <c:lblOffset val="100"/>
      </c:catAx>
      <c:valAx>
        <c:axId val="99637120"/>
        <c:scaling>
          <c:orientation val="minMax"/>
        </c:scaling>
        <c:axPos val="l"/>
        <c:majorGridlines>
          <c:spPr>
            <a:ln>
              <a:solidFill>
                <a:schemeClr val="bg1"/>
              </a:solidFill>
            </a:ln>
          </c:spPr>
        </c:majorGridlines>
        <c:numFmt formatCode="General" sourceLinked="1"/>
        <c:tickLblPos val="nextTo"/>
        <c:spPr>
          <a:ln w="28575">
            <a:solidFill>
              <a:schemeClr val="tx1"/>
            </a:solidFill>
          </a:ln>
        </c:spPr>
        <c:txPr>
          <a:bodyPr/>
          <a:lstStyle/>
          <a:p>
            <a:pPr>
              <a:defRPr sz="1400" b="1">
                <a:latin typeface="Arial" pitchFamily="34" charset="0"/>
                <a:cs typeface="Arial" pitchFamily="34" charset="0"/>
              </a:defRPr>
            </a:pPr>
            <a:endParaRPr lang="de-DE"/>
          </a:p>
        </c:txPr>
        <c:crossAx val="99635584"/>
        <c:crosses val="autoZero"/>
        <c:crossBetween val="between"/>
      </c:valAx>
    </c:plotArea>
    <c:plotVisOnly val="1"/>
  </c:chart>
  <c:spPr>
    <a:ln>
      <a:noFill/>
    </a:ln>
  </c:spPr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de-DE"/>
  <c:chart>
    <c:plotArea>
      <c:layout>
        <c:manualLayout>
          <c:layoutTarget val="inner"/>
          <c:xMode val="edge"/>
          <c:yMode val="edge"/>
          <c:x val="0.186619166666667"/>
          <c:y val="8.4901851851851853E-2"/>
          <c:w val="0.81338083333333455"/>
          <c:h val="0.79256703703703657"/>
        </c:manualLayout>
      </c:layout>
      <c:barChart>
        <c:barDir val="col"/>
        <c:grouping val="clustered"/>
        <c:ser>
          <c:idx val="0"/>
          <c:order val="0"/>
          <c:spPr>
            <a:solidFill>
              <a:prstClr val="black"/>
            </a:solidFill>
            <a:ln w="28575">
              <a:solidFill>
                <a:prstClr val="black"/>
              </a:solidFill>
            </a:ln>
          </c:spPr>
          <c:errBars>
            <c:errBarType val="plus"/>
            <c:errValType val="cust"/>
            <c:plus>
              <c:numRef>
                <c:f>Tabelle1!$L$90:$L$96</c:f>
                <c:numCache>
                  <c:formatCode>General</c:formatCode>
                  <c:ptCount val="7"/>
                  <c:pt idx="0">
                    <c:v>4.5</c:v>
                  </c:pt>
                  <c:pt idx="1">
                    <c:v>11.3</c:v>
                  </c:pt>
                  <c:pt idx="2">
                    <c:v>6.6</c:v>
                  </c:pt>
                  <c:pt idx="3">
                    <c:v>12.4</c:v>
                  </c:pt>
                  <c:pt idx="4">
                    <c:v>5.9</c:v>
                  </c:pt>
                  <c:pt idx="5">
                    <c:v>15.6</c:v>
                  </c:pt>
                  <c:pt idx="6">
                    <c:v>22.4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ln w="28575"/>
            </c:spPr>
          </c:errBars>
          <c:val>
            <c:numRef>
              <c:f>Tabelle1!$K$90:$K$96</c:f>
              <c:numCache>
                <c:formatCode>General</c:formatCode>
                <c:ptCount val="7"/>
                <c:pt idx="0">
                  <c:v>100</c:v>
                </c:pt>
                <c:pt idx="1">
                  <c:v>77.099999999999994</c:v>
                </c:pt>
                <c:pt idx="2">
                  <c:v>64.900000000000006</c:v>
                </c:pt>
                <c:pt idx="3">
                  <c:v>55.9</c:v>
                </c:pt>
                <c:pt idx="4">
                  <c:v>71</c:v>
                </c:pt>
                <c:pt idx="5">
                  <c:v>73.8</c:v>
                </c:pt>
                <c:pt idx="6">
                  <c:v>74.5</c:v>
                </c:pt>
              </c:numCache>
            </c:numRef>
          </c:val>
        </c:ser>
        <c:gapWidth val="50"/>
        <c:axId val="100017664"/>
        <c:axId val="100019200"/>
      </c:barChart>
      <c:catAx>
        <c:axId val="100017664"/>
        <c:scaling>
          <c:orientation val="minMax"/>
        </c:scaling>
        <c:axPos val="b"/>
        <c:majorTickMark val="none"/>
        <c:tickLblPos val="nextTo"/>
        <c:spPr>
          <a:ln w="28575">
            <a:solidFill>
              <a:sysClr val="windowText" lastClr="000000"/>
            </a:solidFill>
          </a:ln>
        </c:spPr>
        <c:txPr>
          <a:bodyPr/>
          <a:lstStyle/>
          <a:p>
            <a:pPr>
              <a:defRPr sz="1400" b="1">
                <a:latin typeface="Arial" pitchFamily="34" charset="0"/>
                <a:cs typeface="Arial" pitchFamily="34" charset="0"/>
              </a:defRPr>
            </a:pPr>
            <a:endParaRPr lang="de-DE"/>
          </a:p>
        </c:txPr>
        <c:crossAx val="100019200"/>
        <c:crosses val="autoZero"/>
        <c:auto val="1"/>
        <c:lblAlgn val="ctr"/>
        <c:lblOffset val="100"/>
      </c:catAx>
      <c:valAx>
        <c:axId val="100019200"/>
        <c:scaling>
          <c:orientation val="minMax"/>
        </c:scaling>
        <c:axPos val="l"/>
        <c:majorGridlines>
          <c:spPr>
            <a:ln>
              <a:solidFill>
                <a:schemeClr val="bg1"/>
              </a:solidFill>
            </a:ln>
          </c:spPr>
        </c:majorGridlines>
        <c:numFmt formatCode="General" sourceLinked="1"/>
        <c:tickLblPos val="nextTo"/>
        <c:spPr>
          <a:ln w="28575">
            <a:solidFill>
              <a:schemeClr val="tx1"/>
            </a:solidFill>
          </a:ln>
        </c:spPr>
        <c:txPr>
          <a:bodyPr/>
          <a:lstStyle/>
          <a:p>
            <a:pPr>
              <a:defRPr sz="1400" b="1">
                <a:latin typeface="Arial" pitchFamily="34" charset="0"/>
                <a:cs typeface="Arial" pitchFamily="34" charset="0"/>
              </a:defRPr>
            </a:pPr>
            <a:endParaRPr lang="de-DE"/>
          </a:p>
        </c:txPr>
        <c:crossAx val="100017664"/>
        <c:crosses val="autoZero"/>
        <c:crossBetween val="between"/>
      </c:valAx>
    </c:plotArea>
    <c:plotVisOnly val="1"/>
  </c:chart>
  <c:spPr>
    <a:ln>
      <a:noFill/>
    </a:ln>
  </c:spPr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de-DE"/>
  <c:chart>
    <c:plotArea>
      <c:layout/>
      <c:barChart>
        <c:barDir val="col"/>
        <c:grouping val="clustered"/>
        <c:ser>
          <c:idx val="0"/>
          <c:order val="0"/>
          <c:spPr>
            <a:solidFill>
              <a:prstClr val="black"/>
            </a:solidFill>
            <a:ln w="28575">
              <a:solidFill>
                <a:schemeClr val="tx1"/>
              </a:solidFill>
            </a:ln>
          </c:spPr>
          <c:errBars>
            <c:errBarType val="plus"/>
            <c:errValType val="cust"/>
            <c:plus>
              <c:numRef>
                <c:f>Transient!$H$39:$H$41</c:f>
                <c:numCache>
                  <c:formatCode>General</c:formatCode>
                  <c:ptCount val="3"/>
                  <c:pt idx="0">
                    <c:v>0.42000000000000032</c:v>
                  </c:pt>
                  <c:pt idx="1">
                    <c:v>0.46</c:v>
                  </c:pt>
                  <c:pt idx="2">
                    <c:v>0.46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ln w="28575">
                <a:solidFill>
                  <a:prstClr val="black"/>
                </a:solidFill>
              </a:ln>
            </c:spPr>
          </c:errBars>
          <c:cat>
            <c:strRef>
              <c:f>Transient!$F$39:$F$41</c:f>
              <c:strCache>
                <c:ptCount val="3"/>
                <c:pt idx="0">
                  <c:v>Day 1</c:v>
                </c:pt>
                <c:pt idx="1">
                  <c:v>Day 3</c:v>
                </c:pt>
                <c:pt idx="2">
                  <c:v>Day 5</c:v>
                </c:pt>
              </c:strCache>
            </c:strRef>
          </c:cat>
          <c:val>
            <c:numRef>
              <c:f>Transient!$G$39:$G$41</c:f>
              <c:numCache>
                <c:formatCode>General</c:formatCode>
                <c:ptCount val="3"/>
                <c:pt idx="0">
                  <c:v>0.49000000000000032</c:v>
                </c:pt>
                <c:pt idx="1">
                  <c:v>3.01</c:v>
                </c:pt>
                <c:pt idx="2">
                  <c:v>2.71</c:v>
                </c:pt>
              </c:numCache>
            </c:numRef>
          </c:val>
        </c:ser>
        <c:gapWidth val="50"/>
        <c:axId val="100072064"/>
        <c:axId val="100929920"/>
      </c:barChart>
      <c:catAx>
        <c:axId val="100072064"/>
        <c:scaling>
          <c:orientation val="minMax"/>
        </c:scaling>
        <c:axPos val="b"/>
        <c:majorTickMark val="none"/>
        <c:tickLblPos val="nextTo"/>
        <c:spPr>
          <a:ln w="28575">
            <a:solidFill>
              <a:prstClr val="black"/>
            </a:solidFill>
          </a:ln>
        </c:spPr>
        <c:txPr>
          <a:bodyPr/>
          <a:lstStyle/>
          <a:p>
            <a:pPr>
              <a:defRPr sz="1400" b="1">
                <a:latin typeface="Arial" pitchFamily="34" charset="0"/>
                <a:cs typeface="Arial" pitchFamily="34" charset="0"/>
              </a:defRPr>
            </a:pPr>
            <a:endParaRPr lang="de-DE"/>
          </a:p>
        </c:txPr>
        <c:crossAx val="100929920"/>
        <c:crosses val="autoZero"/>
        <c:auto val="1"/>
        <c:lblAlgn val="ctr"/>
        <c:lblOffset val="100"/>
      </c:catAx>
      <c:valAx>
        <c:axId val="100929920"/>
        <c:scaling>
          <c:orientation val="minMax"/>
        </c:scaling>
        <c:axPos val="l"/>
        <c:majorGridlines>
          <c:spPr>
            <a:ln>
              <a:solidFill>
                <a:schemeClr val="bg1"/>
              </a:solidFill>
            </a:ln>
          </c:spPr>
        </c:majorGridlines>
        <c:numFmt formatCode="#,##0" sourceLinked="0"/>
        <c:tickLblPos val="nextTo"/>
        <c:spPr>
          <a:ln w="28575">
            <a:solidFill>
              <a:prstClr val="black"/>
            </a:solidFill>
          </a:ln>
        </c:spPr>
        <c:txPr>
          <a:bodyPr/>
          <a:lstStyle/>
          <a:p>
            <a:pPr>
              <a:defRPr sz="1400" b="1">
                <a:latin typeface="Arial" pitchFamily="34" charset="0"/>
                <a:cs typeface="Arial" pitchFamily="34" charset="0"/>
              </a:defRPr>
            </a:pPr>
            <a:endParaRPr lang="de-DE"/>
          </a:p>
        </c:txPr>
        <c:crossAx val="100072064"/>
        <c:crosses val="autoZero"/>
        <c:crossBetween val="between"/>
        <c:majorUnit val="1"/>
      </c:valAx>
    </c:plotArea>
    <c:plotVisOnly val="1"/>
  </c:chart>
  <c:spPr>
    <a:ln>
      <a:noFill/>
    </a:ln>
  </c:spPr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de-DE"/>
  <c:chart>
    <c:plotArea>
      <c:layout/>
      <c:barChart>
        <c:barDir val="col"/>
        <c:grouping val="clustered"/>
        <c:ser>
          <c:idx val="0"/>
          <c:order val="0"/>
          <c:spPr>
            <a:solidFill>
              <a:schemeClr val="bg1"/>
            </a:solidFill>
            <a:ln w="28575">
              <a:solidFill>
                <a:sysClr val="windowText" lastClr="000000">
                  <a:shade val="95000"/>
                  <a:satMod val="105000"/>
                </a:sysClr>
              </a:solidFill>
            </a:ln>
          </c:spPr>
          <c:dPt>
            <c:idx val="1"/>
            <c:spPr>
              <a:solidFill>
                <a:schemeClr val="tx1"/>
              </a:solidFill>
              <a:ln w="28575">
                <a:solidFill>
                  <a:sysClr val="windowText" lastClr="000000">
                    <a:shade val="95000"/>
                    <a:satMod val="105000"/>
                  </a:sysClr>
                </a:solidFill>
              </a:ln>
            </c:spPr>
          </c:dPt>
          <c:errBars>
            <c:errBarType val="plus"/>
            <c:errValType val="cust"/>
            <c:plus>
              <c:numRef>
                <c:f>Transient!$H$18:$H$19</c:f>
                <c:numCache>
                  <c:formatCode>General</c:formatCode>
                  <c:ptCount val="2"/>
                  <c:pt idx="0">
                    <c:v>0</c:v>
                  </c:pt>
                  <c:pt idx="1">
                    <c:v>11.88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ln w="28575"/>
            </c:spPr>
          </c:errBars>
          <c:cat>
            <c:strRef>
              <c:f>Transient!$F$18:$F$19</c:f>
              <c:strCache>
                <c:ptCount val="2"/>
                <c:pt idx="0">
                  <c:v>scRNA</c:v>
                </c:pt>
                <c:pt idx="1">
                  <c:v>siRNA</c:v>
                </c:pt>
              </c:strCache>
            </c:strRef>
          </c:cat>
          <c:val>
            <c:numRef>
              <c:f>Transient!$G$18:$G$19</c:f>
              <c:numCache>
                <c:formatCode>General</c:formatCode>
                <c:ptCount val="2"/>
                <c:pt idx="0">
                  <c:v>100</c:v>
                </c:pt>
                <c:pt idx="1">
                  <c:v>74.77</c:v>
                </c:pt>
              </c:numCache>
            </c:numRef>
          </c:val>
        </c:ser>
        <c:gapWidth val="50"/>
        <c:axId val="101012992"/>
        <c:axId val="101014528"/>
      </c:barChart>
      <c:catAx>
        <c:axId val="101012992"/>
        <c:scaling>
          <c:orientation val="minMax"/>
        </c:scaling>
        <c:axPos val="b"/>
        <c:majorTickMark val="none"/>
        <c:tickLblPos val="nextTo"/>
        <c:spPr>
          <a:ln w="28575">
            <a:solidFill>
              <a:schemeClr val="tx1"/>
            </a:solidFill>
          </a:ln>
        </c:spPr>
        <c:txPr>
          <a:bodyPr rot="-5400000" vert="horz"/>
          <a:lstStyle/>
          <a:p>
            <a:pPr>
              <a:defRPr sz="1400" b="1">
                <a:latin typeface="Arial" pitchFamily="34" charset="0"/>
                <a:cs typeface="Arial" pitchFamily="34" charset="0"/>
              </a:defRPr>
            </a:pPr>
            <a:endParaRPr lang="de-DE"/>
          </a:p>
        </c:txPr>
        <c:crossAx val="101014528"/>
        <c:crosses val="autoZero"/>
        <c:auto val="1"/>
        <c:lblAlgn val="ctr"/>
        <c:lblOffset val="100"/>
      </c:catAx>
      <c:valAx>
        <c:axId val="101014528"/>
        <c:scaling>
          <c:orientation val="minMax"/>
        </c:scaling>
        <c:axPos val="l"/>
        <c:majorGridlines>
          <c:spPr>
            <a:ln>
              <a:solidFill>
                <a:schemeClr val="bg1"/>
              </a:solidFill>
            </a:ln>
          </c:spPr>
        </c:majorGridlines>
        <c:numFmt formatCode="General" sourceLinked="1"/>
        <c:tickLblPos val="nextTo"/>
        <c:spPr>
          <a:ln w="28575">
            <a:solidFill>
              <a:sysClr val="windowText" lastClr="000000"/>
            </a:solidFill>
          </a:ln>
        </c:spPr>
        <c:txPr>
          <a:bodyPr/>
          <a:lstStyle/>
          <a:p>
            <a:pPr>
              <a:defRPr sz="1400" b="1">
                <a:latin typeface="Arial" pitchFamily="34" charset="0"/>
                <a:cs typeface="Arial" pitchFamily="34" charset="0"/>
              </a:defRPr>
            </a:pPr>
            <a:endParaRPr lang="de-DE"/>
          </a:p>
        </c:txPr>
        <c:crossAx val="101012992"/>
        <c:crosses val="autoZero"/>
        <c:crossBetween val="between"/>
      </c:valAx>
    </c:plotArea>
    <c:plotVisOnly val="1"/>
  </c:chart>
  <c:spPr>
    <a:ln>
      <a:noFill/>
    </a:ln>
  </c:spPr>
  <c:externalData r:id="rId1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de-DE"/>
  <c:chart>
    <c:plotArea>
      <c:layout/>
      <c:scatterChart>
        <c:scatterStyle val="lineMarker"/>
        <c:ser>
          <c:idx val="0"/>
          <c:order val="0"/>
          <c:tx>
            <c:strRef>
              <c:f>Swiprosin!$F$27</c:f>
              <c:strCache>
                <c:ptCount val="1"/>
                <c:pt idx="0">
                  <c:v>scRNA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ymbol val="diamond"/>
            <c:size val="14"/>
            <c:spPr>
              <a:solidFill>
                <a:schemeClr val="tx1"/>
              </a:solidFill>
              <a:ln>
                <a:solidFill>
                  <a:sysClr val="windowText" lastClr="000000">
                    <a:shade val="95000"/>
                    <a:satMod val="105000"/>
                  </a:sysClr>
                </a:solidFill>
              </a:ln>
            </c:spPr>
          </c:marker>
          <c:errBars>
            <c:errDir val="y"/>
            <c:errBarType val="plus"/>
            <c:errValType val="cust"/>
            <c:plus>
              <c:numRef>
                <c:f>Swiprosin!$H$28:$H$33</c:f>
                <c:numCache>
                  <c:formatCode>General</c:formatCode>
                  <c:ptCount val="6"/>
                  <c:pt idx="0">
                    <c:v>0</c:v>
                  </c:pt>
                  <c:pt idx="1">
                    <c:v>0</c:v>
                  </c:pt>
                  <c:pt idx="2">
                    <c:v>0.42000000000000032</c:v>
                  </c:pt>
                  <c:pt idx="3">
                    <c:v>0.64000000000000223</c:v>
                  </c:pt>
                  <c:pt idx="4">
                    <c:v>1.22</c:v>
                  </c:pt>
                  <c:pt idx="5">
                    <c:v>0.26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ln w="28575">
                <a:solidFill>
                  <a:prstClr val="black"/>
                </a:solidFill>
              </a:ln>
            </c:spPr>
          </c:errBars>
          <c:xVal>
            <c:numRef>
              <c:f>Swiprosin!$E$28:$E$33</c:f>
              <c:numCache>
                <c:formatCode>0.00</c:formatCod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numCache>
            </c:numRef>
          </c:xVal>
          <c:yVal>
            <c:numRef>
              <c:f>Swiprosin!$F$28:$F$33</c:f>
              <c:numCache>
                <c:formatCode>0.00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0.48000000000000032</c:v>
                </c:pt>
                <c:pt idx="3">
                  <c:v>2.17</c:v>
                </c:pt>
                <c:pt idx="4">
                  <c:v>5.8</c:v>
                </c:pt>
                <c:pt idx="5">
                  <c:v>8.2800000000000011</c:v>
                </c:pt>
              </c:numCache>
            </c:numRef>
          </c:yVal>
        </c:ser>
        <c:ser>
          <c:idx val="1"/>
          <c:order val="1"/>
          <c:tx>
            <c:strRef>
              <c:f>Swiprosin!$G$27</c:f>
              <c:strCache>
                <c:ptCount val="1"/>
                <c:pt idx="0">
                  <c:v>siRNA</c:v>
                </c:pt>
              </c:strCache>
            </c:strRef>
          </c:tx>
          <c:spPr>
            <a:ln>
              <a:solidFill>
                <a:sysClr val="windowText" lastClr="000000">
                  <a:shade val="95000"/>
                  <a:satMod val="105000"/>
                </a:sysClr>
              </a:solidFill>
              <a:prstDash val="dash"/>
            </a:ln>
          </c:spPr>
          <c:marker>
            <c:spPr>
              <a:solidFill>
                <a:schemeClr val="bg1"/>
              </a:solidFill>
              <a:ln w="28575">
                <a:solidFill>
                  <a:sysClr val="windowText" lastClr="000000">
                    <a:shade val="95000"/>
                    <a:satMod val="105000"/>
                  </a:sysClr>
                </a:solidFill>
              </a:ln>
            </c:spPr>
          </c:marker>
          <c:errBars>
            <c:errDir val="y"/>
            <c:errBarType val="minus"/>
            <c:errValType val="cust"/>
            <c:plus>
              <c:numLit>
                <c:formatCode>General</c:formatCode>
                <c:ptCount val="1"/>
                <c:pt idx="0">
                  <c:v>1</c:v>
                </c:pt>
              </c:numLit>
            </c:plus>
            <c:minus>
              <c:numRef>
                <c:f>Swiprosin!$I$28:$I$33</c:f>
                <c:numCache>
                  <c:formatCode>General</c:formatCode>
                  <c:ptCount val="6"/>
                  <c:pt idx="0">
                    <c:v>0</c:v>
                  </c:pt>
                  <c:pt idx="1">
                    <c:v>0</c:v>
                  </c:pt>
                  <c:pt idx="2">
                    <c:v>0.39000000000000112</c:v>
                  </c:pt>
                  <c:pt idx="3">
                    <c:v>0.42000000000000032</c:v>
                  </c:pt>
                  <c:pt idx="4">
                    <c:v>0.94000000000000061</c:v>
                  </c:pt>
                  <c:pt idx="5">
                    <c:v>0.94000000000000061</c:v>
                  </c:pt>
                </c:numCache>
              </c:numRef>
            </c:minus>
            <c:spPr>
              <a:ln w="28575"/>
            </c:spPr>
          </c:errBars>
          <c:xVal>
            <c:numRef>
              <c:f>Swiprosin!$E$28:$E$33</c:f>
              <c:numCache>
                <c:formatCode>0.00</c:formatCod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numCache>
            </c:numRef>
          </c:xVal>
          <c:yVal>
            <c:numRef>
              <c:f>Swiprosin!$G$28:$G$33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0.55000000000000004</c:v>
                </c:pt>
                <c:pt idx="3">
                  <c:v>0.69000000000000061</c:v>
                </c:pt>
                <c:pt idx="4">
                  <c:v>3.04</c:v>
                </c:pt>
                <c:pt idx="5">
                  <c:v>4.5999999999999996</c:v>
                </c:pt>
              </c:numCache>
            </c:numRef>
          </c:yVal>
        </c:ser>
        <c:axId val="101142912"/>
        <c:axId val="101144448"/>
      </c:scatterChart>
      <c:valAx>
        <c:axId val="101142912"/>
        <c:scaling>
          <c:orientation val="minMax"/>
          <c:max val="6"/>
        </c:scaling>
        <c:axPos val="b"/>
        <c:numFmt formatCode="0" sourceLinked="0"/>
        <c:tickLblPos val="nextTo"/>
        <c:spPr>
          <a:ln w="28575">
            <a:solidFill>
              <a:sysClr val="windowText" lastClr="000000">
                <a:shade val="95000"/>
                <a:satMod val="105000"/>
              </a:sysClr>
            </a:solidFill>
          </a:ln>
        </c:spPr>
        <c:txPr>
          <a:bodyPr/>
          <a:lstStyle/>
          <a:p>
            <a:pPr>
              <a:defRPr sz="1400" b="1">
                <a:latin typeface="Arial" pitchFamily="34" charset="0"/>
                <a:cs typeface="Arial" pitchFamily="34" charset="0"/>
              </a:defRPr>
            </a:pPr>
            <a:endParaRPr lang="de-DE"/>
          </a:p>
        </c:txPr>
        <c:crossAx val="101144448"/>
        <c:crosses val="autoZero"/>
        <c:crossBetween val="midCat"/>
        <c:majorUnit val="1"/>
      </c:valAx>
      <c:valAx>
        <c:axId val="101144448"/>
        <c:scaling>
          <c:orientation val="minMax"/>
        </c:scaling>
        <c:axPos val="l"/>
        <c:majorGridlines>
          <c:spPr>
            <a:ln>
              <a:solidFill>
                <a:schemeClr val="bg1"/>
              </a:solidFill>
              <a:prstDash val="sysDot"/>
            </a:ln>
          </c:spPr>
        </c:majorGridlines>
        <c:numFmt formatCode="0" sourceLinked="0"/>
        <c:tickLblPos val="nextTo"/>
        <c:spPr>
          <a:ln w="28575">
            <a:solidFill>
              <a:sysClr val="windowText" lastClr="000000">
                <a:shade val="95000"/>
                <a:satMod val="105000"/>
              </a:sysClr>
            </a:solidFill>
          </a:ln>
        </c:spPr>
        <c:txPr>
          <a:bodyPr/>
          <a:lstStyle/>
          <a:p>
            <a:pPr>
              <a:defRPr sz="1400" b="1">
                <a:latin typeface="Arial" pitchFamily="34" charset="0"/>
                <a:cs typeface="Arial" pitchFamily="34" charset="0"/>
              </a:defRPr>
            </a:pPr>
            <a:endParaRPr lang="de-DE"/>
          </a:p>
        </c:txPr>
        <c:crossAx val="101142912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75166666666666682"/>
          <c:y val="0.1875758238553514"/>
          <c:w val="0.23166666666666666"/>
          <c:h val="0.19892242636337124"/>
        </c:manualLayout>
      </c:layout>
      <c:txPr>
        <a:bodyPr/>
        <a:lstStyle/>
        <a:p>
          <a:pPr>
            <a:defRPr sz="1400" b="1">
              <a:latin typeface="Arial" pitchFamily="34" charset="0"/>
              <a:cs typeface="Arial" pitchFamily="34" charset="0"/>
            </a:defRPr>
          </a:pPr>
          <a:endParaRPr lang="de-DE"/>
        </a:p>
      </c:txPr>
    </c:legend>
    <c:plotVisOnly val="1"/>
  </c:chart>
  <c:spPr>
    <a:ln>
      <a:noFill/>
    </a:ln>
  </c:spPr>
  <c:externalData r:id="rId1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de-DE"/>
  <c:chart>
    <c:plotArea>
      <c:layout/>
      <c:scatterChart>
        <c:scatterStyle val="lineMarker"/>
        <c:ser>
          <c:idx val="0"/>
          <c:order val="0"/>
          <c:tx>
            <c:strRef>
              <c:f>Tabelle1!$B$64</c:f>
              <c:strCache>
                <c:ptCount val="1"/>
                <c:pt idx="0">
                  <c:v>Control </c:v>
                </c:pt>
              </c:strCache>
            </c:strRef>
          </c:tx>
          <c:spPr>
            <a:ln>
              <a:solidFill>
                <a:sysClr val="windowText" lastClr="000000"/>
              </a:solidFill>
            </a:ln>
          </c:spPr>
          <c:marker>
            <c:symbol val="diamond"/>
            <c:size val="10"/>
            <c:spPr>
              <a:solidFill>
                <a:schemeClr val="tx1"/>
              </a:solidFill>
              <a:ln>
                <a:solidFill>
                  <a:sysClr val="windowText" lastClr="000000"/>
                </a:solidFill>
              </a:ln>
            </c:spPr>
          </c:marker>
          <c:errBars>
            <c:errDir val="y"/>
            <c:errBarType val="plus"/>
            <c:errValType val="cust"/>
            <c:plus>
              <c:numRef>
                <c:f>Tabelle1!$C$66:$I$66</c:f>
                <c:numCache>
                  <c:formatCode>General</c:formatCode>
                  <c:ptCount val="7"/>
                  <c:pt idx="0">
                    <c:v>0</c:v>
                  </c:pt>
                  <c:pt idx="1">
                    <c:v>0</c:v>
                  </c:pt>
                  <c:pt idx="2">
                    <c:v>0.19512816301087857</c:v>
                  </c:pt>
                  <c:pt idx="3">
                    <c:v>0.43937988973097064</c:v>
                  </c:pt>
                  <c:pt idx="4">
                    <c:v>0.93841871651198427</c:v>
                  </c:pt>
                  <c:pt idx="5">
                    <c:v>2.42</c:v>
                  </c:pt>
                  <c:pt idx="6">
                    <c:v>2.64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ln w="28575"/>
            </c:spPr>
          </c:errBars>
          <c:xVal>
            <c:numRef>
              <c:f>Tabelle1!$C$63:$I$63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</c:numCache>
            </c:numRef>
          </c:xVal>
          <c:yVal>
            <c:numRef>
              <c:f>Tabelle1!$C$64:$I$64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 formatCode="0.00">
                  <c:v>0.39</c:v>
                </c:pt>
                <c:pt idx="3" formatCode="0.00">
                  <c:v>1.1225000000000001</c:v>
                </c:pt>
                <c:pt idx="4" formatCode="0.00">
                  <c:v>3.8475000000000001</c:v>
                </c:pt>
                <c:pt idx="5" formatCode="0.00">
                  <c:v>11.25</c:v>
                </c:pt>
                <c:pt idx="6" formatCode="0.00">
                  <c:v>16.649999999999999</c:v>
                </c:pt>
              </c:numCache>
            </c:numRef>
          </c:yVal>
        </c:ser>
        <c:ser>
          <c:idx val="1"/>
          <c:order val="1"/>
          <c:tx>
            <c:strRef>
              <c:f>Tabelle1!$B$65</c:f>
              <c:strCache>
                <c:ptCount val="1"/>
                <c:pt idx="0">
                  <c:v>BAPTA </c:v>
                </c:pt>
              </c:strCache>
            </c:strRef>
          </c:tx>
          <c:spPr>
            <a:ln>
              <a:solidFill>
                <a:sysClr val="windowText" lastClr="000000">
                  <a:shade val="95000"/>
                  <a:satMod val="105000"/>
                </a:sysClr>
              </a:solidFill>
            </a:ln>
          </c:spPr>
          <c:marker>
            <c:spPr>
              <a:solidFill>
                <a:schemeClr val="bg1"/>
              </a:solidFill>
              <a:ln w="28575">
                <a:solidFill>
                  <a:sysClr val="windowText" lastClr="000000">
                    <a:shade val="95000"/>
                    <a:satMod val="105000"/>
                  </a:sysClr>
                </a:solidFill>
              </a:ln>
            </c:spPr>
          </c:marker>
          <c:errBars>
            <c:errDir val="y"/>
            <c:errBarType val="minus"/>
            <c:errValType val="cust"/>
            <c:plus>
              <c:numLit>
                <c:formatCode>General</c:formatCode>
                <c:ptCount val="1"/>
                <c:pt idx="0">
                  <c:v>1</c:v>
                </c:pt>
              </c:numLit>
            </c:plus>
            <c:minus>
              <c:numRef>
                <c:f>Tabelle1!$C$67:$I$67</c:f>
                <c:numCache>
                  <c:formatCode>General</c:formatCode>
                  <c:ptCount val="7"/>
                  <c:pt idx="0">
                    <c:v>0</c:v>
                  </c:pt>
                  <c:pt idx="1">
                    <c:v>0</c:v>
                  </c:pt>
                  <c:pt idx="2">
                    <c:v>0</c:v>
                  </c:pt>
                  <c:pt idx="3">
                    <c:v>0.32270342421486642</c:v>
                  </c:pt>
                  <c:pt idx="4">
                    <c:v>0.61559295601882924</c:v>
                  </c:pt>
                  <c:pt idx="5">
                    <c:v>2.2200000000000002</c:v>
                  </c:pt>
                  <c:pt idx="6">
                    <c:v>1.77</c:v>
                  </c:pt>
                </c:numCache>
              </c:numRef>
            </c:minus>
            <c:spPr>
              <a:ln w="28575"/>
            </c:spPr>
          </c:errBars>
          <c:xVal>
            <c:numRef>
              <c:f>Tabelle1!$C$63:$I$63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</c:numCache>
            </c:numRef>
          </c:xVal>
          <c:yVal>
            <c:numRef>
              <c:f>Tabelle1!$C$65:$I$65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 formatCode="0.00">
                  <c:v>0</c:v>
                </c:pt>
                <c:pt idx="3" formatCode="0.00">
                  <c:v>0.84</c:v>
                </c:pt>
                <c:pt idx="4" formatCode="0.00">
                  <c:v>2.0074999999999998</c:v>
                </c:pt>
                <c:pt idx="5" formatCode="0.00">
                  <c:v>8.48</c:v>
                </c:pt>
                <c:pt idx="6" formatCode="0.00">
                  <c:v>10.4</c:v>
                </c:pt>
              </c:numCache>
            </c:numRef>
          </c:yVal>
        </c:ser>
        <c:axId val="41180544"/>
        <c:axId val="41227776"/>
      </c:scatterChart>
      <c:valAx>
        <c:axId val="41180544"/>
        <c:scaling>
          <c:orientation val="minMax"/>
          <c:max val="6"/>
        </c:scaling>
        <c:axPos val="b"/>
        <c:numFmt formatCode="General" sourceLinked="1"/>
        <c:tickLblPos val="nextTo"/>
        <c:spPr>
          <a:ln w="28575">
            <a:solidFill>
              <a:sysClr val="windowText" lastClr="000000">
                <a:shade val="95000"/>
                <a:satMod val="105000"/>
              </a:sysClr>
            </a:solidFill>
          </a:ln>
        </c:spPr>
        <c:txPr>
          <a:bodyPr/>
          <a:lstStyle/>
          <a:p>
            <a:pPr>
              <a:defRPr sz="1400" b="1">
                <a:latin typeface="Arial" pitchFamily="34" charset="0"/>
                <a:cs typeface="Arial" pitchFamily="34" charset="0"/>
              </a:defRPr>
            </a:pPr>
            <a:endParaRPr lang="de-DE"/>
          </a:p>
        </c:txPr>
        <c:crossAx val="41227776"/>
        <c:crosses val="autoZero"/>
        <c:crossBetween val="midCat"/>
        <c:majorUnit val="1"/>
      </c:valAx>
      <c:valAx>
        <c:axId val="41227776"/>
        <c:scaling>
          <c:orientation val="minMax"/>
        </c:scaling>
        <c:axPos val="l"/>
        <c:majorGridlines>
          <c:spPr>
            <a:ln>
              <a:solidFill>
                <a:schemeClr val="bg1"/>
              </a:solidFill>
            </a:ln>
          </c:spPr>
        </c:majorGridlines>
        <c:numFmt formatCode="General" sourceLinked="1"/>
        <c:tickLblPos val="nextTo"/>
        <c:spPr>
          <a:ln w="28575">
            <a:solidFill>
              <a:schemeClr val="tx1"/>
            </a:solidFill>
          </a:ln>
        </c:spPr>
        <c:txPr>
          <a:bodyPr/>
          <a:lstStyle/>
          <a:p>
            <a:pPr>
              <a:defRPr sz="1400" b="1">
                <a:latin typeface="Arial" pitchFamily="34" charset="0"/>
                <a:cs typeface="Arial" pitchFamily="34" charset="0"/>
              </a:defRPr>
            </a:pPr>
            <a:endParaRPr lang="de-DE"/>
          </a:p>
        </c:txPr>
        <c:crossAx val="41180544"/>
        <c:crosses val="autoZero"/>
        <c:crossBetween val="midCat"/>
      </c:valAx>
    </c:plotArea>
    <c:legend>
      <c:legendPos val="r"/>
      <c:layout/>
      <c:txPr>
        <a:bodyPr/>
        <a:lstStyle/>
        <a:p>
          <a:pPr>
            <a:defRPr sz="1400" b="1">
              <a:latin typeface="Arial" pitchFamily="34" charset="0"/>
              <a:cs typeface="Arial" pitchFamily="34" charset="0"/>
            </a:defRPr>
          </a:pPr>
          <a:endParaRPr lang="de-DE"/>
        </a:p>
      </c:txPr>
    </c:legend>
    <c:plotVisOnly val="1"/>
  </c:chart>
  <c:spPr>
    <a:ln>
      <a:noFill/>
    </a:ln>
  </c:spPr>
  <c:externalData r:id="rId1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de-DE"/>
  <c:chart>
    <c:plotArea>
      <c:layout/>
      <c:barChart>
        <c:barDir val="col"/>
        <c:grouping val="clustered"/>
        <c:ser>
          <c:idx val="0"/>
          <c:order val="0"/>
          <c:spPr>
            <a:solidFill>
              <a:schemeClr val="bg1"/>
            </a:solidFill>
            <a:ln w="28575">
              <a:solidFill>
                <a:schemeClr val="tx1"/>
              </a:solidFill>
            </a:ln>
          </c:spPr>
          <c:dPt>
            <c:idx val="1"/>
            <c:spPr>
              <a:solidFill>
                <a:schemeClr val="tx1"/>
              </a:solidFill>
              <a:ln w="28575">
                <a:solidFill>
                  <a:schemeClr val="tx1"/>
                </a:solidFill>
              </a:ln>
            </c:spPr>
          </c:dPt>
          <c:dPt>
            <c:idx val="4"/>
            <c:spPr>
              <a:solidFill>
                <a:schemeClr val="tx1"/>
              </a:solidFill>
              <a:ln w="28575">
                <a:solidFill>
                  <a:schemeClr val="tx1"/>
                </a:solidFill>
              </a:ln>
            </c:spPr>
          </c:dPt>
          <c:errBars>
            <c:errBarType val="plus"/>
            <c:errValType val="cust"/>
            <c:plus>
              <c:numRef>
                <c:f>Tabelle2!$D$4:$D$8</c:f>
                <c:numCache>
                  <c:formatCode>General</c:formatCode>
                  <c:ptCount val="5"/>
                  <c:pt idx="0">
                    <c:v>4</c:v>
                  </c:pt>
                  <c:pt idx="1">
                    <c:v>5</c:v>
                  </c:pt>
                  <c:pt idx="3">
                    <c:v>9</c:v>
                  </c:pt>
                  <c:pt idx="4">
                    <c:v>5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ln w="28575"/>
            </c:spPr>
          </c:errBars>
          <c:cat>
            <c:strRef>
              <c:f>Tabelle2!$B$4:$B$8</c:f>
              <c:strCache>
                <c:ptCount val="5"/>
                <c:pt idx="0">
                  <c:v>W-1.5</c:v>
                </c:pt>
                <c:pt idx="1">
                  <c:v>S-1.5</c:v>
                </c:pt>
                <c:pt idx="3">
                  <c:v>W-7.5</c:v>
                </c:pt>
                <c:pt idx="4">
                  <c:v>S-7.5</c:v>
                </c:pt>
              </c:strCache>
            </c:strRef>
          </c:cat>
          <c:val>
            <c:numRef>
              <c:f>Tabelle2!$C$4:$C$8</c:f>
              <c:numCache>
                <c:formatCode>General</c:formatCode>
                <c:ptCount val="5"/>
                <c:pt idx="0">
                  <c:v>131</c:v>
                </c:pt>
                <c:pt idx="1">
                  <c:v>128</c:v>
                </c:pt>
                <c:pt idx="3">
                  <c:v>126</c:v>
                </c:pt>
                <c:pt idx="4">
                  <c:v>190</c:v>
                </c:pt>
              </c:numCache>
            </c:numRef>
          </c:val>
        </c:ser>
        <c:gapWidth val="50"/>
        <c:axId val="101186176"/>
        <c:axId val="101060992"/>
      </c:barChart>
      <c:catAx>
        <c:axId val="101186176"/>
        <c:scaling>
          <c:orientation val="minMax"/>
        </c:scaling>
        <c:axPos val="b"/>
        <c:majorTickMark val="none"/>
        <c:tickLblPos val="nextTo"/>
        <c:spPr>
          <a:ln w="28575">
            <a:solidFill>
              <a:sysClr val="windowText" lastClr="000000"/>
            </a:solidFill>
          </a:ln>
        </c:spPr>
        <c:txPr>
          <a:bodyPr rot="-5400000" vert="horz"/>
          <a:lstStyle/>
          <a:p>
            <a:pPr>
              <a:defRPr sz="1400" b="1">
                <a:latin typeface="Arial" pitchFamily="34" charset="0"/>
                <a:cs typeface="Arial" pitchFamily="34" charset="0"/>
              </a:defRPr>
            </a:pPr>
            <a:endParaRPr lang="de-DE"/>
          </a:p>
        </c:txPr>
        <c:crossAx val="101060992"/>
        <c:crosses val="autoZero"/>
        <c:auto val="1"/>
        <c:lblAlgn val="ctr"/>
        <c:lblOffset val="100"/>
      </c:catAx>
      <c:valAx>
        <c:axId val="101060992"/>
        <c:scaling>
          <c:orientation val="minMax"/>
        </c:scaling>
        <c:axPos val="l"/>
        <c:majorGridlines>
          <c:spPr>
            <a:ln>
              <a:solidFill>
                <a:schemeClr val="bg1"/>
              </a:solidFill>
            </a:ln>
          </c:spPr>
        </c:majorGridlines>
        <c:numFmt formatCode="General" sourceLinked="1"/>
        <c:tickLblPos val="nextTo"/>
        <c:spPr>
          <a:ln w="28575">
            <a:solidFill>
              <a:schemeClr val="tx1"/>
            </a:solidFill>
          </a:ln>
        </c:spPr>
        <c:txPr>
          <a:bodyPr/>
          <a:lstStyle/>
          <a:p>
            <a:pPr>
              <a:defRPr sz="1400" b="1">
                <a:latin typeface="Arial" pitchFamily="34" charset="0"/>
                <a:cs typeface="Arial" pitchFamily="34" charset="0"/>
              </a:defRPr>
            </a:pPr>
            <a:endParaRPr lang="de-DE"/>
          </a:p>
        </c:txPr>
        <c:crossAx val="101186176"/>
        <c:crosses val="autoZero"/>
        <c:crossBetween val="between"/>
      </c:valAx>
    </c:plotArea>
    <c:plotVisOnly val="1"/>
  </c:chart>
  <c:spPr>
    <a:ln>
      <a:noFill/>
    </a:ln>
  </c:spPr>
  <c:externalData r:id="rId1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de-DE"/>
  <c:chart>
    <c:plotArea>
      <c:layout/>
      <c:barChart>
        <c:barDir val="col"/>
        <c:grouping val="clustered"/>
        <c:ser>
          <c:idx val="0"/>
          <c:order val="0"/>
          <c:spPr>
            <a:solidFill>
              <a:prstClr val="black"/>
            </a:solidFill>
            <a:ln w="31750">
              <a:solidFill>
                <a:sysClr val="windowText" lastClr="000000"/>
              </a:solidFill>
            </a:ln>
          </c:spPr>
          <c:dPt>
            <c:idx val="0"/>
            <c:spPr>
              <a:solidFill>
                <a:schemeClr val="bg1"/>
              </a:solidFill>
              <a:ln w="31750">
                <a:solidFill>
                  <a:sysClr val="windowText" lastClr="000000"/>
                </a:solidFill>
              </a:ln>
            </c:spPr>
          </c:dPt>
          <c:dPt>
            <c:idx val="3"/>
            <c:spPr>
              <a:solidFill>
                <a:schemeClr val="bg1"/>
              </a:solidFill>
              <a:ln w="31750">
                <a:solidFill>
                  <a:sysClr val="windowText" lastClr="000000"/>
                </a:solidFill>
              </a:ln>
            </c:spPr>
          </c:dPt>
          <c:errBars>
            <c:errBarType val="plus"/>
            <c:errValType val="cust"/>
            <c:plus>
              <c:numRef>
                <c:f>Tabelle2!$D$15:$D$19</c:f>
                <c:numCache>
                  <c:formatCode>General</c:formatCode>
                  <c:ptCount val="5"/>
                  <c:pt idx="0">
                    <c:v>8</c:v>
                  </c:pt>
                  <c:pt idx="1">
                    <c:v>9</c:v>
                  </c:pt>
                  <c:pt idx="3">
                    <c:v>13</c:v>
                  </c:pt>
                  <c:pt idx="4">
                    <c:v>16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ln w="28575"/>
            </c:spPr>
          </c:errBars>
          <c:cat>
            <c:strRef>
              <c:f>Tabelle2!$B$15:$B$19</c:f>
              <c:strCache>
                <c:ptCount val="5"/>
                <c:pt idx="0">
                  <c:v>W-1.5</c:v>
                </c:pt>
                <c:pt idx="1">
                  <c:v>S-1.5</c:v>
                </c:pt>
                <c:pt idx="3">
                  <c:v>W-7.5</c:v>
                </c:pt>
                <c:pt idx="4">
                  <c:v>S-7.5</c:v>
                </c:pt>
              </c:strCache>
            </c:strRef>
          </c:cat>
          <c:val>
            <c:numRef>
              <c:f>Tabelle2!$C$15:$C$19</c:f>
              <c:numCache>
                <c:formatCode>General</c:formatCode>
                <c:ptCount val="5"/>
                <c:pt idx="0">
                  <c:v>118</c:v>
                </c:pt>
                <c:pt idx="1">
                  <c:v>131</c:v>
                </c:pt>
                <c:pt idx="3">
                  <c:v>168</c:v>
                </c:pt>
                <c:pt idx="4">
                  <c:v>206</c:v>
                </c:pt>
              </c:numCache>
            </c:numRef>
          </c:val>
        </c:ser>
        <c:gapWidth val="50"/>
        <c:axId val="101098240"/>
        <c:axId val="101099776"/>
      </c:barChart>
      <c:catAx>
        <c:axId val="101098240"/>
        <c:scaling>
          <c:orientation val="minMax"/>
        </c:scaling>
        <c:axPos val="b"/>
        <c:majorTickMark val="none"/>
        <c:tickLblPos val="nextTo"/>
        <c:spPr>
          <a:ln w="28575">
            <a:solidFill>
              <a:sysClr val="windowText" lastClr="000000"/>
            </a:solidFill>
          </a:ln>
        </c:spPr>
        <c:txPr>
          <a:bodyPr rot="-5400000" vert="horz"/>
          <a:lstStyle/>
          <a:p>
            <a:pPr>
              <a:defRPr sz="1400" b="1">
                <a:latin typeface="Arial" pitchFamily="34" charset="0"/>
                <a:cs typeface="Arial" pitchFamily="34" charset="0"/>
              </a:defRPr>
            </a:pPr>
            <a:endParaRPr lang="de-DE"/>
          </a:p>
        </c:txPr>
        <c:crossAx val="101099776"/>
        <c:crosses val="autoZero"/>
        <c:auto val="1"/>
        <c:lblAlgn val="ctr"/>
        <c:lblOffset val="100"/>
      </c:catAx>
      <c:valAx>
        <c:axId val="101099776"/>
        <c:scaling>
          <c:orientation val="minMax"/>
        </c:scaling>
        <c:axPos val="l"/>
        <c:majorGridlines>
          <c:spPr>
            <a:ln>
              <a:solidFill>
                <a:schemeClr val="bg1"/>
              </a:solidFill>
            </a:ln>
          </c:spPr>
        </c:majorGridlines>
        <c:numFmt formatCode="General" sourceLinked="1"/>
        <c:tickLblPos val="nextTo"/>
        <c:spPr>
          <a:ln w="28575">
            <a:solidFill>
              <a:schemeClr val="tx1"/>
            </a:solidFill>
          </a:ln>
        </c:spPr>
        <c:txPr>
          <a:bodyPr/>
          <a:lstStyle/>
          <a:p>
            <a:pPr>
              <a:defRPr sz="1400" b="1">
                <a:latin typeface="Arial" pitchFamily="34" charset="0"/>
                <a:cs typeface="Arial" pitchFamily="34" charset="0"/>
              </a:defRPr>
            </a:pPr>
            <a:endParaRPr lang="de-DE"/>
          </a:p>
        </c:txPr>
        <c:crossAx val="101098240"/>
        <c:crosses val="autoZero"/>
        <c:crossBetween val="between"/>
      </c:valAx>
    </c:plotArea>
    <c:plotVisOnly val="1"/>
  </c:chart>
  <c:spPr>
    <a:ln>
      <a:noFill/>
    </a:ln>
  </c:spPr>
  <c:externalData r:id="rId1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de-DE"/>
  <c:chart>
    <c:plotArea>
      <c:layout/>
      <c:barChart>
        <c:barDir val="col"/>
        <c:grouping val="clustered"/>
        <c:ser>
          <c:idx val="0"/>
          <c:order val="0"/>
          <c:spPr>
            <a:solidFill>
              <a:prstClr val="white"/>
            </a:solidFill>
            <a:ln w="28575">
              <a:solidFill>
                <a:sysClr val="windowText" lastClr="000000"/>
              </a:solidFill>
            </a:ln>
          </c:spPr>
          <c:dPt>
            <c:idx val="1"/>
            <c:spPr>
              <a:solidFill>
                <a:schemeClr val="tx1"/>
              </a:solidFill>
              <a:ln w="28575">
                <a:solidFill>
                  <a:sysClr val="windowText" lastClr="000000"/>
                </a:solidFill>
              </a:ln>
            </c:spPr>
          </c:dPt>
          <c:dPt>
            <c:idx val="4"/>
            <c:spPr>
              <a:solidFill>
                <a:schemeClr val="tx1"/>
              </a:solidFill>
              <a:ln w="28575">
                <a:solidFill>
                  <a:sysClr val="windowText" lastClr="000000"/>
                </a:solidFill>
              </a:ln>
            </c:spPr>
          </c:dPt>
          <c:errBars>
            <c:errBarType val="plus"/>
            <c:errValType val="cust"/>
            <c:plus>
              <c:numRef>
                <c:f>Tabelle2!$D$25:$D$29</c:f>
                <c:numCache>
                  <c:formatCode>General</c:formatCode>
                  <c:ptCount val="5"/>
                  <c:pt idx="0">
                    <c:v>0.52</c:v>
                  </c:pt>
                  <c:pt idx="1">
                    <c:v>0.29000000000000031</c:v>
                  </c:pt>
                  <c:pt idx="3">
                    <c:v>0.70000000000000062</c:v>
                  </c:pt>
                  <c:pt idx="4">
                    <c:v>5.57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ln w="28575"/>
            </c:spPr>
          </c:errBars>
          <c:cat>
            <c:strRef>
              <c:f>Tabelle2!$B$25:$B$29</c:f>
              <c:strCache>
                <c:ptCount val="5"/>
                <c:pt idx="0">
                  <c:v>W-1.5</c:v>
                </c:pt>
                <c:pt idx="1">
                  <c:v>S-1.5</c:v>
                </c:pt>
                <c:pt idx="3">
                  <c:v>W-7.5</c:v>
                </c:pt>
                <c:pt idx="4">
                  <c:v>S-7.5</c:v>
                </c:pt>
              </c:strCache>
            </c:strRef>
          </c:cat>
          <c:val>
            <c:numRef>
              <c:f>Tabelle2!$C$25:$C$29</c:f>
              <c:numCache>
                <c:formatCode>General</c:formatCode>
                <c:ptCount val="5"/>
                <c:pt idx="0">
                  <c:v>0.9</c:v>
                </c:pt>
                <c:pt idx="1">
                  <c:v>0.85000000000000064</c:v>
                </c:pt>
                <c:pt idx="3">
                  <c:v>2.4</c:v>
                </c:pt>
                <c:pt idx="4">
                  <c:v>7.21</c:v>
                </c:pt>
              </c:numCache>
            </c:numRef>
          </c:val>
        </c:ser>
        <c:gapWidth val="50"/>
        <c:axId val="101202176"/>
        <c:axId val="101212160"/>
      </c:barChart>
      <c:catAx>
        <c:axId val="101202176"/>
        <c:scaling>
          <c:orientation val="minMax"/>
        </c:scaling>
        <c:axPos val="b"/>
        <c:majorTickMark val="none"/>
        <c:tickLblPos val="nextTo"/>
        <c:spPr>
          <a:ln w="28575">
            <a:solidFill>
              <a:sysClr val="windowText" lastClr="000000"/>
            </a:solidFill>
          </a:ln>
        </c:spPr>
        <c:txPr>
          <a:bodyPr rot="-5400000" vert="horz"/>
          <a:lstStyle/>
          <a:p>
            <a:pPr>
              <a:defRPr sz="1400" b="1">
                <a:latin typeface="Arial" pitchFamily="34" charset="0"/>
                <a:cs typeface="Arial" pitchFamily="34" charset="0"/>
              </a:defRPr>
            </a:pPr>
            <a:endParaRPr lang="de-DE"/>
          </a:p>
        </c:txPr>
        <c:crossAx val="101212160"/>
        <c:crosses val="autoZero"/>
        <c:auto val="1"/>
        <c:lblAlgn val="ctr"/>
        <c:lblOffset val="100"/>
      </c:catAx>
      <c:valAx>
        <c:axId val="101212160"/>
        <c:scaling>
          <c:orientation val="minMax"/>
        </c:scaling>
        <c:axPos val="l"/>
        <c:majorGridlines>
          <c:spPr>
            <a:ln>
              <a:solidFill>
                <a:schemeClr val="bg1"/>
              </a:solidFill>
            </a:ln>
          </c:spPr>
        </c:majorGridlines>
        <c:numFmt formatCode="General" sourceLinked="1"/>
        <c:tickLblPos val="nextTo"/>
        <c:spPr>
          <a:ln w="28575">
            <a:solidFill>
              <a:schemeClr val="tx1"/>
            </a:solidFill>
          </a:ln>
        </c:spPr>
        <c:txPr>
          <a:bodyPr/>
          <a:lstStyle/>
          <a:p>
            <a:pPr>
              <a:defRPr sz="1400" b="1">
                <a:latin typeface="Arial" pitchFamily="34" charset="0"/>
                <a:cs typeface="Arial" pitchFamily="34" charset="0"/>
              </a:defRPr>
            </a:pPr>
            <a:endParaRPr lang="de-DE"/>
          </a:p>
        </c:txPr>
        <c:crossAx val="101202176"/>
        <c:crosses val="autoZero"/>
        <c:crossBetween val="between"/>
      </c:valAx>
    </c:plotArea>
    <c:plotVisOnly val="1"/>
  </c:chart>
  <c:spPr>
    <a:ln>
      <a:noFill/>
    </a:ln>
  </c:spPr>
  <c:externalData r:id="rId1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de-DE"/>
  <c:chart>
    <c:plotArea>
      <c:layout/>
      <c:scatterChart>
        <c:scatterStyle val="lineMarker"/>
        <c:ser>
          <c:idx val="0"/>
          <c:order val="0"/>
          <c:spPr>
            <a:ln w="28575">
              <a:noFill/>
            </a:ln>
          </c:spPr>
          <c:marker>
            <c:spPr>
              <a:solidFill>
                <a:prstClr val="black"/>
              </a:solidFill>
              <a:ln>
                <a:solidFill>
                  <a:schemeClr val="tx1"/>
                </a:solidFill>
              </a:ln>
            </c:spPr>
          </c:marker>
          <c:trendline>
            <c:spPr>
              <a:ln w="28575"/>
            </c:spPr>
            <c:trendlineType val="linear"/>
          </c:trendline>
          <c:xVal>
            <c:numRef>
              <c:f>Correlations!$E$3:$E$76</c:f>
              <c:numCache>
                <c:formatCode>0.00</c:formatCode>
                <c:ptCount val="74"/>
                <c:pt idx="0">
                  <c:v>0.2</c:v>
                </c:pt>
                <c:pt idx="1">
                  <c:v>0.98</c:v>
                </c:pt>
                <c:pt idx="2">
                  <c:v>1.08</c:v>
                </c:pt>
                <c:pt idx="3">
                  <c:v>0.54</c:v>
                </c:pt>
                <c:pt idx="4">
                  <c:v>1.02</c:v>
                </c:pt>
                <c:pt idx="5">
                  <c:v>1.05</c:v>
                </c:pt>
                <c:pt idx="6">
                  <c:v>1.05</c:v>
                </c:pt>
                <c:pt idx="7">
                  <c:v>0.48000000000000032</c:v>
                </c:pt>
                <c:pt idx="8">
                  <c:v>0.48000000000000032</c:v>
                </c:pt>
                <c:pt idx="9">
                  <c:v>1.9200000000000021</c:v>
                </c:pt>
                <c:pt idx="10">
                  <c:v>0.92</c:v>
                </c:pt>
                <c:pt idx="11">
                  <c:v>0.58000000000000007</c:v>
                </c:pt>
                <c:pt idx="12">
                  <c:v>1.78</c:v>
                </c:pt>
                <c:pt idx="13">
                  <c:v>1.1800000000000024</c:v>
                </c:pt>
                <c:pt idx="14">
                  <c:v>0.77000000000000135</c:v>
                </c:pt>
                <c:pt idx="15">
                  <c:v>1.0900000000000001</c:v>
                </c:pt>
                <c:pt idx="16">
                  <c:v>1.0900000000000001</c:v>
                </c:pt>
                <c:pt idx="17">
                  <c:v>1.1399999999999972</c:v>
                </c:pt>
                <c:pt idx="18">
                  <c:v>0.92</c:v>
                </c:pt>
                <c:pt idx="19">
                  <c:v>0.67000000000000171</c:v>
                </c:pt>
                <c:pt idx="20">
                  <c:v>3.62</c:v>
                </c:pt>
                <c:pt idx="21">
                  <c:v>1.1399999999999972</c:v>
                </c:pt>
                <c:pt idx="22">
                  <c:v>0.87000000000000122</c:v>
                </c:pt>
                <c:pt idx="23">
                  <c:v>0.58000000000000007</c:v>
                </c:pt>
                <c:pt idx="25">
                  <c:v>1.1900000000000024</c:v>
                </c:pt>
                <c:pt idx="26">
                  <c:v>1.9400000000000024</c:v>
                </c:pt>
                <c:pt idx="27">
                  <c:v>0.8</c:v>
                </c:pt>
                <c:pt idx="28">
                  <c:v>1.9800000000000026</c:v>
                </c:pt>
                <c:pt idx="29">
                  <c:v>2.27</c:v>
                </c:pt>
                <c:pt idx="30">
                  <c:v>2.0099999999999998</c:v>
                </c:pt>
                <c:pt idx="31">
                  <c:v>3.04</c:v>
                </c:pt>
                <c:pt idx="32">
                  <c:v>3.3499999999999988</c:v>
                </c:pt>
                <c:pt idx="33">
                  <c:v>1.9300000000000024</c:v>
                </c:pt>
                <c:pt idx="34">
                  <c:v>3.24</c:v>
                </c:pt>
                <c:pt idx="35">
                  <c:v>1.9400000000000024</c:v>
                </c:pt>
                <c:pt idx="36">
                  <c:v>2.9</c:v>
                </c:pt>
                <c:pt idx="37">
                  <c:v>4.7699999999999996</c:v>
                </c:pt>
                <c:pt idx="38">
                  <c:v>0.27</c:v>
                </c:pt>
                <c:pt idx="39">
                  <c:v>1.35</c:v>
                </c:pt>
                <c:pt idx="40">
                  <c:v>0.52</c:v>
                </c:pt>
                <c:pt idx="41">
                  <c:v>1.07</c:v>
                </c:pt>
                <c:pt idx="42">
                  <c:v>1.9300000000000024</c:v>
                </c:pt>
                <c:pt idx="43">
                  <c:v>1.1399999999999972</c:v>
                </c:pt>
                <c:pt idx="44">
                  <c:v>0.66000000000000159</c:v>
                </c:pt>
                <c:pt idx="45">
                  <c:v>2.14</c:v>
                </c:pt>
                <c:pt idx="46">
                  <c:v>6.89</c:v>
                </c:pt>
                <c:pt idx="47">
                  <c:v>0.86000000000000065</c:v>
                </c:pt>
                <c:pt idx="49">
                  <c:v>2.08</c:v>
                </c:pt>
                <c:pt idx="50">
                  <c:v>1.03</c:v>
                </c:pt>
                <c:pt idx="51">
                  <c:v>1.1800000000000024</c:v>
                </c:pt>
                <c:pt idx="52">
                  <c:v>2.7600000000000002</c:v>
                </c:pt>
                <c:pt idx="53">
                  <c:v>1.1000000000000001</c:v>
                </c:pt>
                <c:pt idx="54">
                  <c:v>2.12</c:v>
                </c:pt>
                <c:pt idx="55">
                  <c:v>1.8</c:v>
                </c:pt>
                <c:pt idx="56">
                  <c:v>0.76000000000000134</c:v>
                </c:pt>
                <c:pt idx="57">
                  <c:v>2.21</c:v>
                </c:pt>
                <c:pt idx="58">
                  <c:v>0.18000000000000024</c:v>
                </c:pt>
                <c:pt idx="59">
                  <c:v>0.21000000000000021</c:v>
                </c:pt>
                <c:pt idx="60">
                  <c:v>0.84000000000000064</c:v>
                </c:pt>
                <c:pt idx="61">
                  <c:v>0.24000000000000021</c:v>
                </c:pt>
                <c:pt idx="62">
                  <c:v>1.08</c:v>
                </c:pt>
                <c:pt idx="63">
                  <c:v>0.51</c:v>
                </c:pt>
                <c:pt idx="64">
                  <c:v>0.64000000000000135</c:v>
                </c:pt>
                <c:pt idx="65">
                  <c:v>1.32</c:v>
                </c:pt>
                <c:pt idx="66">
                  <c:v>1.44</c:v>
                </c:pt>
                <c:pt idx="67">
                  <c:v>1.3900000000000001</c:v>
                </c:pt>
                <c:pt idx="68">
                  <c:v>0.33000000000000085</c:v>
                </c:pt>
                <c:pt idx="69">
                  <c:v>0.2</c:v>
                </c:pt>
                <c:pt idx="70">
                  <c:v>0.24000000000000021</c:v>
                </c:pt>
                <c:pt idx="71">
                  <c:v>0.27</c:v>
                </c:pt>
                <c:pt idx="72">
                  <c:v>0.63000000000000134</c:v>
                </c:pt>
                <c:pt idx="73">
                  <c:v>1.6400000000000001</c:v>
                </c:pt>
              </c:numCache>
            </c:numRef>
          </c:xVal>
          <c:yVal>
            <c:numRef>
              <c:f>Correlations!$F$3:$F$76</c:f>
              <c:numCache>
                <c:formatCode>0.00</c:formatCode>
                <c:ptCount val="74"/>
                <c:pt idx="0">
                  <c:v>0.47302882336279911</c:v>
                </c:pt>
                <c:pt idx="1">
                  <c:v>0.92658806189037157</c:v>
                </c:pt>
                <c:pt idx="2">
                  <c:v>1.0792282365044228</c:v>
                </c:pt>
                <c:pt idx="3">
                  <c:v>0.74742462431746925</c:v>
                </c:pt>
                <c:pt idx="4">
                  <c:v>1.4240501955970715</c:v>
                </c:pt>
                <c:pt idx="5">
                  <c:v>1.2397076999389838</c:v>
                </c:pt>
                <c:pt idx="6">
                  <c:v>1.4044448757379946</c:v>
                </c:pt>
                <c:pt idx="7">
                  <c:v>0.66434290704825505</c:v>
                </c:pt>
                <c:pt idx="8">
                  <c:v>0.65747138010253525</c:v>
                </c:pt>
                <c:pt idx="9">
                  <c:v>1.0905077326652581</c:v>
                </c:pt>
                <c:pt idx="10">
                  <c:v>0.92980494261316304</c:v>
                </c:pt>
                <c:pt idx="11">
                  <c:v>0.69979293279760002</c:v>
                </c:pt>
                <c:pt idx="12">
                  <c:v>1.0829750455259262</c:v>
                </c:pt>
                <c:pt idx="13">
                  <c:v>1.1057306533202698</c:v>
                </c:pt>
                <c:pt idx="14">
                  <c:v>0.81507233240262644</c:v>
                </c:pt>
                <c:pt idx="15">
                  <c:v>1.0754943904573737</c:v>
                </c:pt>
                <c:pt idx="16">
                  <c:v>1.34</c:v>
                </c:pt>
                <c:pt idx="17">
                  <c:v>0.94000000000000061</c:v>
                </c:pt>
                <c:pt idx="18">
                  <c:v>0.98</c:v>
                </c:pt>
                <c:pt idx="19">
                  <c:v>1</c:v>
                </c:pt>
                <c:pt idx="20">
                  <c:v>2.77</c:v>
                </c:pt>
                <c:pt idx="21">
                  <c:v>1.01</c:v>
                </c:pt>
                <c:pt idx="22">
                  <c:v>1</c:v>
                </c:pt>
                <c:pt idx="23">
                  <c:v>0.68</c:v>
                </c:pt>
                <c:pt idx="25">
                  <c:v>1.08</c:v>
                </c:pt>
                <c:pt idx="26">
                  <c:v>1.35</c:v>
                </c:pt>
                <c:pt idx="27">
                  <c:v>0.73000000000000065</c:v>
                </c:pt>
                <c:pt idx="28">
                  <c:v>1.4439291955224884</c:v>
                </c:pt>
                <c:pt idx="29">
                  <c:v>1.515716566510398</c:v>
                </c:pt>
                <c:pt idx="30">
                  <c:v>1.46</c:v>
                </c:pt>
                <c:pt idx="31">
                  <c:v>1.9200000000000021</c:v>
                </c:pt>
                <c:pt idx="32">
                  <c:v>1.9200000000000021</c:v>
                </c:pt>
                <c:pt idx="33">
                  <c:v>1.21</c:v>
                </c:pt>
                <c:pt idx="34">
                  <c:v>1.55</c:v>
                </c:pt>
                <c:pt idx="35">
                  <c:v>1.43</c:v>
                </c:pt>
                <c:pt idx="36">
                  <c:v>1.6</c:v>
                </c:pt>
                <c:pt idx="37">
                  <c:v>2.23</c:v>
                </c:pt>
                <c:pt idx="38">
                  <c:v>5.0240686921447009E-2</c:v>
                </c:pt>
                <c:pt idx="39">
                  <c:v>0.59254638547078797</c:v>
                </c:pt>
                <c:pt idx="40">
                  <c:v>0.17373977748029251</c:v>
                </c:pt>
                <c:pt idx="41">
                  <c:v>0.54</c:v>
                </c:pt>
                <c:pt idx="42">
                  <c:v>0.92</c:v>
                </c:pt>
                <c:pt idx="43">
                  <c:v>0.84000000000000064</c:v>
                </c:pt>
                <c:pt idx="44">
                  <c:v>0.51</c:v>
                </c:pt>
                <c:pt idx="45">
                  <c:v>1.6700000000000021</c:v>
                </c:pt>
                <c:pt idx="46">
                  <c:v>3.66</c:v>
                </c:pt>
                <c:pt idx="47">
                  <c:v>0.72000000000000064</c:v>
                </c:pt>
                <c:pt idx="49">
                  <c:v>1.71</c:v>
                </c:pt>
                <c:pt idx="50">
                  <c:v>0.95000000000000062</c:v>
                </c:pt>
                <c:pt idx="51">
                  <c:v>1.1499999999999972</c:v>
                </c:pt>
                <c:pt idx="53">
                  <c:v>0.75000000000000133</c:v>
                </c:pt>
                <c:pt idx="54">
                  <c:v>1.3</c:v>
                </c:pt>
                <c:pt idx="55">
                  <c:v>1.35</c:v>
                </c:pt>
                <c:pt idx="56">
                  <c:v>0.81</c:v>
                </c:pt>
                <c:pt idx="57">
                  <c:v>1.7290744626157315</c:v>
                </c:pt>
                <c:pt idx="58">
                  <c:v>0.47302882336279911</c:v>
                </c:pt>
                <c:pt idx="59">
                  <c:v>0.41179550863378617</c:v>
                </c:pt>
                <c:pt idx="60">
                  <c:v>0.752623373705534</c:v>
                </c:pt>
                <c:pt idx="61">
                  <c:v>0.48632747370614476</c:v>
                </c:pt>
                <c:pt idx="62">
                  <c:v>1.086734862526058</c:v>
                </c:pt>
                <c:pt idx="63">
                  <c:v>0.56999999999999995</c:v>
                </c:pt>
                <c:pt idx="64">
                  <c:v>0.52</c:v>
                </c:pt>
                <c:pt idx="65">
                  <c:v>1.04</c:v>
                </c:pt>
                <c:pt idx="66">
                  <c:v>0.97000000000000064</c:v>
                </c:pt>
                <c:pt idx="67">
                  <c:v>1.04</c:v>
                </c:pt>
                <c:pt idx="68">
                  <c:v>3.9418044025976456E-2</c:v>
                </c:pt>
                <c:pt idx="69">
                  <c:v>3.2017400719775109E-2</c:v>
                </c:pt>
                <c:pt idx="70">
                  <c:v>5.6916864599498393E-2</c:v>
                </c:pt>
                <c:pt idx="71">
                  <c:v>7.2543994648982424E-2</c:v>
                </c:pt>
                <c:pt idx="72">
                  <c:v>6.4928693956104275E-2</c:v>
                </c:pt>
                <c:pt idx="73">
                  <c:v>1.23</c:v>
                </c:pt>
              </c:numCache>
            </c:numRef>
          </c:yVal>
        </c:ser>
        <c:axId val="101244288"/>
        <c:axId val="102302848"/>
      </c:scatterChart>
      <c:valAx>
        <c:axId val="101244288"/>
        <c:scaling>
          <c:orientation val="minMax"/>
        </c:scaling>
        <c:axPos val="b"/>
        <c:numFmt formatCode="0" sourceLinked="0"/>
        <c:tickLblPos val="none"/>
        <c:spPr>
          <a:ln w="28575">
            <a:solidFill>
              <a:sysClr val="windowText" lastClr="000000"/>
            </a:solidFill>
          </a:ln>
        </c:spPr>
        <c:txPr>
          <a:bodyPr/>
          <a:lstStyle/>
          <a:p>
            <a:pPr>
              <a:defRPr sz="1400" b="1">
                <a:latin typeface="Arial" pitchFamily="34" charset="0"/>
                <a:cs typeface="Arial" pitchFamily="34" charset="0"/>
              </a:defRPr>
            </a:pPr>
            <a:endParaRPr lang="de-DE"/>
          </a:p>
        </c:txPr>
        <c:crossAx val="102302848"/>
        <c:crosses val="autoZero"/>
        <c:crossBetween val="midCat"/>
        <c:majorUnit val="2"/>
      </c:valAx>
      <c:valAx>
        <c:axId val="102302848"/>
        <c:scaling>
          <c:orientation val="minMax"/>
        </c:scaling>
        <c:axPos val="l"/>
        <c:majorGridlines>
          <c:spPr>
            <a:ln>
              <a:solidFill>
                <a:schemeClr val="bg1"/>
              </a:solidFill>
            </a:ln>
          </c:spPr>
        </c:majorGridlines>
        <c:numFmt formatCode="0" sourceLinked="0"/>
        <c:tickLblPos val="nextTo"/>
        <c:spPr>
          <a:ln w="28575">
            <a:solidFill>
              <a:sysClr val="windowText" lastClr="000000"/>
            </a:solidFill>
          </a:ln>
        </c:spPr>
        <c:txPr>
          <a:bodyPr/>
          <a:lstStyle/>
          <a:p>
            <a:pPr>
              <a:defRPr sz="1400" b="1">
                <a:latin typeface="Arial" pitchFamily="34" charset="0"/>
                <a:cs typeface="Arial" pitchFamily="34" charset="0"/>
              </a:defRPr>
            </a:pPr>
            <a:endParaRPr lang="de-DE"/>
          </a:p>
        </c:txPr>
        <c:crossAx val="101244288"/>
        <c:crosses val="autoZero"/>
        <c:crossBetween val="midCat"/>
        <c:majorUnit val="1"/>
      </c:valAx>
    </c:plotArea>
    <c:plotVisOnly val="1"/>
  </c:chart>
  <c:spPr>
    <a:ln>
      <a:noFill/>
    </a:ln>
  </c:spPr>
  <c:externalData r:id="rId1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de-DE"/>
  <c:chart>
    <c:plotArea>
      <c:layout/>
      <c:scatterChart>
        <c:scatterStyle val="lineMarker"/>
        <c:ser>
          <c:idx val="0"/>
          <c:order val="0"/>
          <c:spPr>
            <a:ln w="28575">
              <a:noFill/>
            </a:ln>
          </c:spPr>
          <c:marker>
            <c:spPr>
              <a:solidFill>
                <a:prstClr val="black"/>
              </a:solidFill>
              <a:ln>
                <a:solidFill>
                  <a:schemeClr val="tx1"/>
                </a:solidFill>
              </a:ln>
            </c:spPr>
          </c:marker>
          <c:trendline>
            <c:spPr>
              <a:ln w="28575"/>
            </c:spPr>
            <c:trendlineType val="linear"/>
          </c:trendline>
          <c:xVal>
            <c:numRef>
              <c:f>Correlations!$B$92:$B$135</c:f>
              <c:numCache>
                <c:formatCode>General</c:formatCode>
                <c:ptCount val="44"/>
                <c:pt idx="0" formatCode="0.000">
                  <c:v>0.72951017212008762</c:v>
                </c:pt>
                <c:pt idx="2" formatCode="0.000">
                  <c:v>0.98965665641520772</c:v>
                </c:pt>
                <c:pt idx="3" formatCode="0.000">
                  <c:v>0.83798713466795027</c:v>
                </c:pt>
                <c:pt idx="4" formatCode="0.000">
                  <c:v>1.1447241605986835</c:v>
                </c:pt>
                <c:pt idx="5" formatCode="0.000">
                  <c:v>1.0104514464867655</c:v>
                </c:pt>
                <c:pt idx="6" formatCode="0.000">
                  <c:v>0.83219873471152561</c:v>
                </c:pt>
                <c:pt idx="7" formatCode="0.000">
                  <c:v>1.1134216182286847</c:v>
                </c:pt>
                <c:pt idx="8" formatCode="0.000">
                  <c:v>0.43982453796122017</c:v>
                </c:pt>
                <c:pt idx="9" formatCode="0.000">
                  <c:v>0.20949678366698801</c:v>
                </c:pt>
                <c:pt idx="10" formatCode="0.000">
                  <c:v>1.6759742693358999</c:v>
                </c:pt>
                <c:pt idx="11" formatCode="0.000">
                  <c:v>0.15442732964086628</c:v>
                </c:pt>
                <c:pt idx="12" formatCode="0.000">
                  <c:v>0.63068870441562663</c:v>
                </c:pt>
                <c:pt idx="14" formatCode="0.000">
                  <c:v>0.38024468831025487</c:v>
                </c:pt>
                <c:pt idx="15" formatCode="0.000">
                  <c:v>0.5087398460513437</c:v>
                </c:pt>
                <c:pt idx="16" formatCode="0.000">
                  <c:v>0.45850202160233616</c:v>
                </c:pt>
                <c:pt idx="17" formatCode="0.000">
                  <c:v>5.8112808913322732E-2</c:v>
                </c:pt>
                <c:pt idx="18" formatCode="0.000">
                  <c:v>0.14813659636769821</c:v>
                </c:pt>
                <c:pt idx="19" formatCode="0.000">
                  <c:v>3.5772630018708972E-2</c:v>
                </c:pt>
                <c:pt idx="20" formatCode="0.000">
                  <c:v>0.48464490846753255</c:v>
                </c:pt>
                <c:pt idx="21" formatCode="0.000">
                  <c:v>1.0388591032976653</c:v>
                </c:pt>
                <c:pt idx="22" formatCode="0.000">
                  <c:v>5.4076433321125172</c:v>
                </c:pt>
                <c:pt idx="23" formatCode="0.000">
                  <c:v>3.0419575064820212</c:v>
                </c:pt>
                <c:pt idx="24" formatCode="0.000">
                  <c:v>4.1843397591701263</c:v>
                </c:pt>
                <c:pt idx="25" formatCode="0.000">
                  <c:v>2.6481778207908002</c:v>
                </c:pt>
                <c:pt idx="26" formatCode="0.000">
                  <c:v>1.0245568230328053</c:v>
                </c:pt>
                <c:pt idx="27" formatCode="0.000">
                  <c:v>1.1607039143837259</c:v>
                </c:pt>
                <c:pt idx="28" formatCode="0.000">
                  <c:v>4.6107453871954656</c:v>
                </c:pt>
                <c:pt idx="29" formatCode="0.000">
                  <c:v>4.9075399090152265</c:v>
                </c:pt>
                <c:pt idx="30" formatCode="0.000">
                  <c:v>4.3923712551482055</c:v>
                </c:pt>
                <c:pt idx="32" formatCode="0.000">
                  <c:v>1.3425725027802649</c:v>
                </c:pt>
                <c:pt idx="33" formatCode="0.000">
                  <c:v>3.6680161728186809</c:v>
                </c:pt>
                <c:pt idx="34" formatCode="0.000">
                  <c:v>3.0209451711256525</c:v>
                </c:pt>
                <c:pt idx="35" formatCode="0.000">
                  <c:v>2.741565609959407</c:v>
                </c:pt>
                <c:pt idx="36" formatCode="0.000">
                  <c:v>7.8082540862098053</c:v>
                </c:pt>
                <c:pt idx="37" formatCode="0.000">
                  <c:v>6.65758987769218</c:v>
                </c:pt>
                <c:pt idx="38" formatCode="0.000">
                  <c:v>1.7592981518448738</c:v>
                </c:pt>
                <c:pt idx="39" formatCode="0.000">
                  <c:v>1.699369998277299</c:v>
                </c:pt>
                <c:pt idx="40" formatCode="0.000">
                  <c:v>0.12985738791220824</c:v>
                </c:pt>
                <c:pt idx="41" formatCode="0.000">
                  <c:v>1.3707828049797117</c:v>
                </c:pt>
                <c:pt idx="42" formatCode="0.000">
                  <c:v>1.0905077326652601</c:v>
                </c:pt>
              </c:numCache>
            </c:numRef>
          </c:xVal>
          <c:yVal>
            <c:numRef>
              <c:f>Correlations!$C$92:$C$135</c:f>
              <c:numCache>
                <c:formatCode>0.000</c:formatCode>
                <c:ptCount val="44"/>
                <c:pt idx="0">
                  <c:v>0.65975395538644765</c:v>
                </c:pt>
                <c:pt idx="1">
                  <c:v>2.8878583910449867</c:v>
                </c:pt>
                <c:pt idx="2">
                  <c:v>1.1328838852958001</c:v>
                </c:pt>
                <c:pt idx="3">
                  <c:v>0.73204284797281394</c:v>
                </c:pt>
                <c:pt idx="4">
                  <c:v>0.88270299629065352</c:v>
                </c:pt>
                <c:pt idx="5">
                  <c:v>1.2483305489016105</c:v>
                </c:pt>
                <c:pt idx="6">
                  <c:v>1.0069555500567238</c:v>
                </c:pt>
                <c:pt idx="7">
                  <c:v>0.84674531236253192</c:v>
                </c:pt>
                <c:pt idx="8">
                  <c:v>0.90751915531716021</c:v>
                </c:pt>
                <c:pt idx="9">
                  <c:v>0.81790205855778264</c:v>
                </c:pt>
                <c:pt idx="10">
                  <c:v>1.0497166836230678</c:v>
                </c:pt>
                <c:pt idx="11">
                  <c:v>0.49654624771851802</c:v>
                </c:pt>
                <c:pt idx="12">
                  <c:v>0.85856543643775562</c:v>
                </c:pt>
                <c:pt idx="13">
                  <c:v>1.148698354997036</c:v>
                </c:pt>
                <c:pt idx="14">
                  <c:v>0.90125046261083264</c:v>
                </c:pt>
                <c:pt idx="15">
                  <c:v>0.75785828325520066</c:v>
                </c:pt>
                <c:pt idx="16">
                  <c:v>0.84674531236253192</c:v>
                </c:pt>
                <c:pt idx="17">
                  <c:v>0.58641747461593885</c:v>
                </c:pt>
                <c:pt idx="18">
                  <c:v>0.60709744219752615</c:v>
                </c:pt>
                <c:pt idx="19">
                  <c:v>0.56644194264790004</c:v>
                </c:pt>
                <c:pt idx="20">
                  <c:v>0.67830216372383578</c:v>
                </c:pt>
                <c:pt idx="21">
                  <c:v>0.90125046261083264</c:v>
                </c:pt>
                <c:pt idx="22">
                  <c:v>1.9861849908740721</c:v>
                </c:pt>
                <c:pt idx="23">
                  <c:v>1.6245047927124689</c:v>
                </c:pt>
                <c:pt idx="24">
                  <c:v>1.7654059925813119</c:v>
                </c:pt>
                <c:pt idx="25">
                  <c:v>1.7900501418559502</c:v>
                </c:pt>
                <c:pt idx="26">
                  <c:v>1.1407637158684232</c:v>
                </c:pt>
                <c:pt idx="27">
                  <c:v>0.83508791942836968</c:v>
                </c:pt>
                <c:pt idx="28">
                  <c:v>2.3619853228590668</c:v>
                </c:pt>
                <c:pt idx="29">
                  <c:v>2.4283897687901055</c:v>
                </c:pt>
                <c:pt idx="30">
                  <c:v>2.2973967099940826</c:v>
                </c:pt>
                <c:pt idx="31">
                  <c:v>3.5308119851626243</c:v>
                </c:pt>
                <c:pt idx="32">
                  <c:v>1.613283518444252</c:v>
                </c:pt>
                <c:pt idx="33">
                  <c:v>2.2501169693776202</c:v>
                </c:pt>
                <c:pt idx="34">
                  <c:v>2.3294671729369152</c:v>
                </c:pt>
                <c:pt idx="35">
                  <c:v>2.2657677705916059</c:v>
                </c:pt>
                <c:pt idx="36">
                  <c:v>4.0840485028287805</c:v>
                </c:pt>
                <c:pt idx="37">
                  <c:v>4.4382778882713927</c:v>
                </c:pt>
                <c:pt idx="38">
                  <c:v>1.8276629004588045</c:v>
                </c:pt>
                <c:pt idx="39">
                  <c:v>2.158456473008846</c:v>
                </c:pt>
                <c:pt idx="41">
                  <c:v>2.0420242514143996</c:v>
                </c:pt>
                <c:pt idx="42">
                  <c:v>1.2141948843950494</c:v>
                </c:pt>
                <c:pt idx="43">
                  <c:v>1.5583291593210022</c:v>
                </c:pt>
              </c:numCache>
            </c:numRef>
          </c:yVal>
        </c:ser>
        <c:axId val="102328192"/>
        <c:axId val="102329728"/>
      </c:scatterChart>
      <c:valAx>
        <c:axId val="102328192"/>
        <c:scaling>
          <c:orientation val="minMax"/>
        </c:scaling>
        <c:axPos val="b"/>
        <c:numFmt formatCode="0" sourceLinked="0"/>
        <c:tickLblPos val="none"/>
        <c:spPr>
          <a:ln w="28575">
            <a:solidFill>
              <a:schemeClr val="tx1"/>
            </a:solidFill>
          </a:ln>
        </c:spPr>
        <c:crossAx val="102329728"/>
        <c:crosses val="autoZero"/>
        <c:crossBetween val="midCat"/>
        <c:majorUnit val="2"/>
      </c:valAx>
      <c:valAx>
        <c:axId val="102329728"/>
        <c:scaling>
          <c:orientation val="minMax"/>
        </c:scaling>
        <c:axPos val="l"/>
        <c:majorGridlines>
          <c:spPr>
            <a:ln>
              <a:solidFill>
                <a:schemeClr val="bg1"/>
              </a:solidFill>
            </a:ln>
          </c:spPr>
        </c:majorGridlines>
        <c:numFmt formatCode="0" sourceLinked="0"/>
        <c:tickLblPos val="nextTo"/>
        <c:spPr>
          <a:ln w="28575">
            <a:solidFill>
              <a:sysClr val="windowText" lastClr="000000"/>
            </a:solidFill>
          </a:ln>
        </c:spPr>
        <c:txPr>
          <a:bodyPr/>
          <a:lstStyle/>
          <a:p>
            <a:pPr>
              <a:defRPr sz="1400" b="1">
                <a:latin typeface="Arial" pitchFamily="34" charset="0"/>
                <a:cs typeface="Arial" pitchFamily="34" charset="0"/>
              </a:defRPr>
            </a:pPr>
            <a:endParaRPr lang="de-DE"/>
          </a:p>
        </c:txPr>
        <c:crossAx val="102328192"/>
        <c:crosses val="autoZero"/>
        <c:crossBetween val="midCat"/>
        <c:majorUnit val="1"/>
      </c:valAx>
    </c:plotArea>
    <c:plotVisOnly val="1"/>
  </c:chart>
  <c:spPr>
    <a:ln>
      <a:noFill/>
    </a:ln>
  </c:spPr>
  <c:externalData r:id="rId1"/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de-DE"/>
  <c:chart>
    <c:plotArea>
      <c:layout/>
      <c:barChart>
        <c:barDir val="col"/>
        <c:grouping val="clustered"/>
        <c:ser>
          <c:idx val="0"/>
          <c:order val="0"/>
          <c:spPr>
            <a:solidFill>
              <a:prstClr val="black"/>
            </a:solidFill>
            <a:ln w="28575">
              <a:solidFill>
                <a:sysClr val="windowText" lastClr="000000">
                  <a:shade val="95000"/>
                  <a:satMod val="105000"/>
                </a:sysClr>
              </a:solidFill>
            </a:ln>
          </c:spPr>
          <c:dPt>
            <c:idx val="0"/>
            <c:spPr>
              <a:solidFill>
                <a:schemeClr val="bg1"/>
              </a:solidFill>
              <a:ln w="28575">
                <a:solidFill>
                  <a:sysClr val="windowText" lastClr="000000">
                    <a:shade val="95000"/>
                    <a:satMod val="105000"/>
                  </a:sysClr>
                </a:solidFill>
              </a:ln>
            </c:spPr>
          </c:dPt>
          <c:dPt>
            <c:idx val="1"/>
            <c:spPr>
              <a:solidFill>
                <a:schemeClr val="bg1">
                  <a:lumMod val="75000"/>
                </a:schemeClr>
              </a:solidFill>
              <a:ln w="28575">
                <a:solidFill>
                  <a:sysClr val="windowText" lastClr="000000">
                    <a:shade val="95000"/>
                    <a:satMod val="105000"/>
                  </a:sysClr>
                </a:solidFill>
              </a:ln>
            </c:spPr>
          </c:dPt>
          <c:dPt>
            <c:idx val="4"/>
            <c:spPr>
              <a:solidFill>
                <a:schemeClr val="bg1"/>
              </a:solidFill>
              <a:ln w="28575">
                <a:solidFill>
                  <a:sysClr val="windowText" lastClr="000000">
                    <a:shade val="95000"/>
                    <a:satMod val="105000"/>
                  </a:sysClr>
                </a:solidFill>
              </a:ln>
            </c:spPr>
          </c:dPt>
          <c:dPt>
            <c:idx val="5"/>
            <c:spPr>
              <a:solidFill>
                <a:schemeClr val="bg1">
                  <a:lumMod val="75000"/>
                </a:schemeClr>
              </a:solidFill>
              <a:ln w="28575">
                <a:solidFill>
                  <a:sysClr val="windowText" lastClr="000000">
                    <a:shade val="95000"/>
                    <a:satMod val="105000"/>
                  </a:sysClr>
                </a:solidFill>
              </a:ln>
            </c:spPr>
          </c:dPt>
          <c:errBars>
            <c:errBarType val="plus"/>
            <c:errValType val="cust"/>
            <c:plus>
              <c:numRef>
                <c:f>ZZ!$E$4:$E$10</c:f>
                <c:numCache>
                  <c:formatCode>General</c:formatCode>
                  <c:ptCount val="7"/>
                  <c:pt idx="0">
                    <c:v>23.4</c:v>
                  </c:pt>
                  <c:pt idx="1">
                    <c:v>19.399999999999999</c:v>
                  </c:pt>
                  <c:pt idx="2">
                    <c:v>33.300000000000004</c:v>
                  </c:pt>
                  <c:pt idx="4">
                    <c:v>25.3</c:v>
                  </c:pt>
                  <c:pt idx="5">
                    <c:v>29.5</c:v>
                  </c:pt>
                  <c:pt idx="6">
                    <c:v>43.9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ln w="28575"/>
            </c:spPr>
          </c:errBars>
          <c:cat>
            <c:strRef>
              <c:f>ZZ!$C$4:$C$10</c:f>
              <c:strCache>
                <c:ptCount val="7"/>
                <c:pt idx="0">
                  <c:v>Ctr</c:v>
                </c:pt>
                <c:pt idx="1">
                  <c:v>scRNA</c:v>
                </c:pt>
                <c:pt idx="2">
                  <c:v>siRNA</c:v>
                </c:pt>
                <c:pt idx="4">
                  <c:v>ISO</c:v>
                </c:pt>
                <c:pt idx="5">
                  <c:v>ISO+scRNA</c:v>
                </c:pt>
                <c:pt idx="6">
                  <c:v>ISO+siRNA</c:v>
                </c:pt>
              </c:strCache>
            </c:strRef>
          </c:cat>
          <c:val>
            <c:numRef>
              <c:f>ZZ!$D$4:$D$10</c:f>
              <c:numCache>
                <c:formatCode>General</c:formatCode>
                <c:ptCount val="7"/>
                <c:pt idx="0">
                  <c:v>100.5</c:v>
                </c:pt>
                <c:pt idx="1">
                  <c:v>102.6</c:v>
                </c:pt>
                <c:pt idx="2">
                  <c:v>98.7</c:v>
                </c:pt>
                <c:pt idx="4">
                  <c:v>160.5</c:v>
                </c:pt>
                <c:pt idx="5">
                  <c:v>155.4</c:v>
                </c:pt>
                <c:pt idx="6">
                  <c:v>186.8</c:v>
                </c:pt>
              </c:numCache>
            </c:numRef>
          </c:val>
        </c:ser>
        <c:gapWidth val="50"/>
        <c:axId val="107848448"/>
        <c:axId val="107849984"/>
      </c:barChart>
      <c:catAx>
        <c:axId val="107848448"/>
        <c:scaling>
          <c:orientation val="minMax"/>
        </c:scaling>
        <c:axPos val="b"/>
        <c:majorTickMark val="none"/>
        <c:tickLblPos val="nextTo"/>
        <c:spPr>
          <a:ln w="28575">
            <a:solidFill>
              <a:sysClr val="windowText" lastClr="000000"/>
            </a:solidFill>
          </a:ln>
        </c:spPr>
        <c:txPr>
          <a:bodyPr rot="-5400000" vert="horz"/>
          <a:lstStyle/>
          <a:p>
            <a:pPr>
              <a:defRPr sz="1400" b="1">
                <a:latin typeface="Arial" pitchFamily="34" charset="0"/>
                <a:cs typeface="Arial" pitchFamily="34" charset="0"/>
              </a:defRPr>
            </a:pPr>
            <a:endParaRPr lang="de-DE"/>
          </a:p>
        </c:txPr>
        <c:crossAx val="107849984"/>
        <c:crosses val="autoZero"/>
        <c:auto val="1"/>
        <c:lblAlgn val="ctr"/>
        <c:lblOffset val="100"/>
      </c:catAx>
      <c:valAx>
        <c:axId val="107849984"/>
        <c:scaling>
          <c:orientation val="minMax"/>
        </c:scaling>
        <c:axPos val="l"/>
        <c:majorGridlines>
          <c:spPr>
            <a:ln>
              <a:solidFill>
                <a:schemeClr val="bg1"/>
              </a:solidFill>
            </a:ln>
          </c:spPr>
        </c:majorGridlines>
        <c:numFmt formatCode="General" sourceLinked="1"/>
        <c:tickLblPos val="nextTo"/>
        <c:spPr>
          <a:ln w="28575">
            <a:solidFill>
              <a:schemeClr val="tx1"/>
            </a:solidFill>
          </a:ln>
        </c:spPr>
        <c:txPr>
          <a:bodyPr/>
          <a:lstStyle/>
          <a:p>
            <a:pPr>
              <a:defRPr sz="1400" b="1">
                <a:latin typeface="Arial" pitchFamily="34" charset="0"/>
                <a:cs typeface="Arial" pitchFamily="34" charset="0"/>
              </a:defRPr>
            </a:pPr>
            <a:endParaRPr lang="de-DE"/>
          </a:p>
        </c:txPr>
        <c:crossAx val="107848448"/>
        <c:crosses val="autoZero"/>
        <c:crossBetween val="between"/>
      </c:valAx>
    </c:plotArea>
    <c:plotVisOnly val="1"/>
  </c:chart>
  <c:spPr>
    <a:ln>
      <a:noFill/>
    </a:ln>
  </c:spPr>
  <c:externalData r:id="rId1"/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de-DE"/>
  <c:chart>
    <c:plotArea>
      <c:layout/>
      <c:barChart>
        <c:barDir val="col"/>
        <c:grouping val="clustered"/>
        <c:ser>
          <c:idx val="0"/>
          <c:order val="0"/>
          <c:spPr>
            <a:ln w="28575">
              <a:solidFill>
                <a:sysClr val="windowText" lastClr="000000"/>
              </a:solidFill>
            </a:ln>
          </c:spPr>
          <c:dPt>
            <c:idx val="0"/>
            <c:spPr>
              <a:solidFill>
                <a:schemeClr val="tx1"/>
              </a:solidFill>
              <a:ln w="28575">
                <a:solidFill>
                  <a:sysClr val="windowText" lastClr="000000"/>
                </a:solidFill>
              </a:ln>
            </c:spPr>
          </c:dPt>
          <c:dPt>
            <c:idx val="1"/>
            <c:spPr>
              <a:solidFill>
                <a:srgbClr val="FF0000"/>
              </a:solidFill>
              <a:ln w="28575">
                <a:solidFill>
                  <a:sysClr val="windowText" lastClr="000000"/>
                </a:solidFill>
              </a:ln>
            </c:spPr>
          </c:dPt>
          <c:dPt>
            <c:idx val="2"/>
            <c:spPr>
              <a:solidFill>
                <a:srgbClr val="92D050"/>
              </a:solidFill>
              <a:ln w="28575">
                <a:solidFill>
                  <a:sysClr val="windowText" lastClr="000000"/>
                </a:solidFill>
              </a:ln>
            </c:spPr>
          </c:dPt>
          <c:errBars>
            <c:errBarType val="plus"/>
            <c:errValType val="cust"/>
            <c:plus>
              <c:numRef>
                <c:f>Tabelle1!$E$94:$E$96</c:f>
                <c:numCache>
                  <c:formatCode>General</c:formatCode>
                  <c:ptCount val="3"/>
                  <c:pt idx="0">
                    <c:v>1.4</c:v>
                  </c:pt>
                  <c:pt idx="1">
                    <c:v>1.7</c:v>
                  </c:pt>
                  <c:pt idx="2">
                    <c:v>7.5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ln w="28575"/>
            </c:spPr>
          </c:errBars>
          <c:cat>
            <c:strRef>
              <c:f>Tabelle1!$C$94:$C$96</c:f>
              <c:strCache>
                <c:ptCount val="3"/>
                <c:pt idx="0">
                  <c:v>Control</c:v>
                </c:pt>
                <c:pt idx="1">
                  <c:v>Ang-II</c:v>
                </c:pt>
                <c:pt idx="2">
                  <c:v>PE</c:v>
                </c:pt>
              </c:strCache>
            </c:strRef>
          </c:cat>
          <c:val>
            <c:numRef>
              <c:f>Tabelle1!$D$94:$D$96</c:f>
              <c:numCache>
                <c:formatCode>General</c:formatCode>
                <c:ptCount val="3"/>
                <c:pt idx="0">
                  <c:v>2.2000000000000002</c:v>
                </c:pt>
                <c:pt idx="1">
                  <c:v>2</c:v>
                </c:pt>
                <c:pt idx="2">
                  <c:v>18.5</c:v>
                </c:pt>
              </c:numCache>
            </c:numRef>
          </c:val>
        </c:ser>
        <c:gapWidth val="50"/>
        <c:axId val="102448512"/>
        <c:axId val="102450304"/>
      </c:barChart>
      <c:catAx>
        <c:axId val="102448512"/>
        <c:scaling>
          <c:orientation val="minMax"/>
        </c:scaling>
        <c:axPos val="b"/>
        <c:majorTickMark val="none"/>
        <c:tickLblPos val="nextTo"/>
        <c:spPr>
          <a:ln w="28575">
            <a:solidFill>
              <a:sysClr val="windowText" lastClr="000000">
                <a:shade val="95000"/>
                <a:satMod val="105000"/>
              </a:sysClr>
            </a:solidFill>
          </a:ln>
        </c:spPr>
        <c:txPr>
          <a:bodyPr/>
          <a:lstStyle/>
          <a:p>
            <a:pPr>
              <a:defRPr sz="1400" b="1">
                <a:latin typeface="Arial" pitchFamily="34" charset="0"/>
                <a:cs typeface="Arial" pitchFamily="34" charset="0"/>
              </a:defRPr>
            </a:pPr>
            <a:endParaRPr lang="de-DE"/>
          </a:p>
        </c:txPr>
        <c:crossAx val="102450304"/>
        <c:crosses val="autoZero"/>
        <c:auto val="1"/>
        <c:lblAlgn val="ctr"/>
        <c:lblOffset val="100"/>
      </c:catAx>
      <c:valAx>
        <c:axId val="102450304"/>
        <c:scaling>
          <c:orientation val="minMax"/>
        </c:scaling>
        <c:axPos val="l"/>
        <c:majorGridlines>
          <c:spPr>
            <a:ln>
              <a:solidFill>
                <a:schemeClr val="bg1"/>
              </a:solidFill>
            </a:ln>
          </c:spPr>
        </c:majorGridlines>
        <c:numFmt formatCode="General" sourceLinked="1"/>
        <c:tickLblPos val="nextTo"/>
        <c:spPr>
          <a:ln w="28575">
            <a:solidFill>
              <a:schemeClr val="tx1"/>
            </a:solidFill>
          </a:ln>
        </c:spPr>
        <c:txPr>
          <a:bodyPr/>
          <a:lstStyle/>
          <a:p>
            <a:pPr>
              <a:defRPr sz="1400" b="1">
                <a:latin typeface="Arial" pitchFamily="34" charset="0"/>
                <a:cs typeface="Arial" pitchFamily="34" charset="0"/>
              </a:defRPr>
            </a:pPr>
            <a:endParaRPr lang="de-DE"/>
          </a:p>
        </c:txPr>
        <c:crossAx val="102448512"/>
        <c:crosses val="autoZero"/>
        <c:crossBetween val="between"/>
      </c:valAx>
    </c:plotArea>
    <c:plotVisOnly val="1"/>
  </c:chart>
  <c:spPr>
    <a:ln>
      <a:noFill/>
    </a:ln>
  </c:spPr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7978E-355D-49F8-B77B-3EC5134AB609}" type="datetimeFigureOut">
              <a:rPr lang="de-DE" smtClean="0"/>
              <a:pPr/>
              <a:t>15.07.2016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C7771-BF57-4DA5-97C5-8AE35E0E9BBE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7978E-355D-49F8-B77B-3EC5134AB609}" type="datetimeFigureOut">
              <a:rPr lang="de-DE" smtClean="0"/>
              <a:pPr/>
              <a:t>15.07.2016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C7771-BF57-4DA5-97C5-8AE35E0E9BBE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7978E-355D-49F8-B77B-3EC5134AB609}" type="datetimeFigureOut">
              <a:rPr lang="de-DE" smtClean="0"/>
              <a:pPr/>
              <a:t>15.07.2016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C7771-BF57-4DA5-97C5-8AE35E0E9BBE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7978E-355D-49F8-B77B-3EC5134AB609}" type="datetimeFigureOut">
              <a:rPr lang="de-DE" smtClean="0"/>
              <a:pPr/>
              <a:t>15.07.2016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C7771-BF57-4DA5-97C5-8AE35E0E9BBE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7978E-355D-49F8-B77B-3EC5134AB609}" type="datetimeFigureOut">
              <a:rPr lang="de-DE" smtClean="0"/>
              <a:pPr/>
              <a:t>15.07.2016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C7771-BF57-4DA5-97C5-8AE35E0E9BBE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7978E-355D-49F8-B77B-3EC5134AB609}" type="datetimeFigureOut">
              <a:rPr lang="de-DE" smtClean="0"/>
              <a:pPr/>
              <a:t>15.07.2016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C7771-BF57-4DA5-97C5-8AE35E0E9BBE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7978E-355D-49F8-B77B-3EC5134AB609}" type="datetimeFigureOut">
              <a:rPr lang="de-DE" smtClean="0"/>
              <a:pPr/>
              <a:t>15.07.2016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C7771-BF57-4DA5-97C5-8AE35E0E9BBE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7978E-355D-49F8-B77B-3EC5134AB609}" type="datetimeFigureOut">
              <a:rPr lang="de-DE" smtClean="0"/>
              <a:pPr/>
              <a:t>15.07.2016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C7771-BF57-4DA5-97C5-8AE35E0E9BBE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7978E-355D-49F8-B77B-3EC5134AB609}" type="datetimeFigureOut">
              <a:rPr lang="de-DE" smtClean="0"/>
              <a:pPr/>
              <a:t>15.07.2016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C7771-BF57-4DA5-97C5-8AE35E0E9BBE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7978E-355D-49F8-B77B-3EC5134AB609}" type="datetimeFigureOut">
              <a:rPr lang="de-DE" smtClean="0"/>
              <a:pPr/>
              <a:t>15.07.2016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C7771-BF57-4DA5-97C5-8AE35E0E9BBE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7978E-355D-49F8-B77B-3EC5134AB609}" type="datetimeFigureOut">
              <a:rPr lang="de-DE" smtClean="0"/>
              <a:pPr/>
              <a:t>15.07.2016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C7771-BF57-4DA5-97C5-8AE35E0E9BBE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D7978E-355D-49F8-B77B-3EC5134AB609}" type="datetimeFigureOut">
              <a:rPr lang="de-DE" smtClean="0"/>
              <a:pPr/>
              <a:t>15.07.2016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7C7771-BF57-4DA5-97C5-8AE35E0E9BBE}" type="slidenum">
              <a:rPr lang="de-DE" smtClean="0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google.de/url?url=http://tigger.uic.edu/depts/mcph/lab_carnegie.htm&amp;rct=j&amp;frm=1&amp;q=&amp;esrc=s&amp;sa=U&amp;ei=u-8jVJzTGebqyQOfjYL4Ag&amp;ved=0CDgQ9QEwEQ&amp;usg=AFQjCNHRvPkoyhOOKhp2W-C3x-6KP7-njQ" TargetMode="External"/><Relationship Id="rId13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3.jpeg"/><Relationship Id="rId12" Type="http://schemas.openxmlformats.org/officeDocument/2006/relationships/hyperlink" Target="http://www.google.de/url?url=http://www.newswise.com/articles/discovery-of-reprogramming-signature-may-help-overcome-barriers-to-stem-cell-based-regenerative-medicine&amp;rct=j&amp;frm=1&amp;q=&amp;esrc=s&amp;sa=U&amp;ei=1PAjVLuAHYfnygPM3IKQDw&amp;ved=0CDIQ9QEwDjgo&amp;usg=AFQjCNE-NNbYYC_7mA2YF5IHfmBlnUOJiA" TargetMode="External"/><Relationship Id="rId2" Type="http://schemas.openxmlformats.org/officeDocument/2006/relationships/hyperlink" Target="http://www.google.de/url?url=http://molpath.ucsd.edu/faculty/Gottlieb.shtml&amp;rct=j&amp;frm=1&amp;q=&amp;esrc=s&amp;sa=U&amp;ei=o-sjVOboNsHgyQOStoLoCA&amp;ved=0CCgQ9QEwCQ&amp;usg=AFQjCNFEZVVk0sSWTQcckFfORGM1JbkDvA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google.de/url?url=http://www.cyto.purdue.edu/cdroms/micro1/6_3d/prince.htm&amp;rct=j&amp;frm=1&amp;q=&amp;esrc=s&amp;sa=U&amp;ei=i-8jVK-eCqfhywPP5YHQDg&amp;ved=0CCIQ9QEwBjgo&amp;usg=AFQjCNEyn46qFqqbI01dTnKCinMSovAb7Q" TargetMode="External"/><Relationship Id="rId11" Type="http://schemas.openxmlformats.org/officeDocument/2006/relationships/image" Target="../media/image5.jpeg"/><Relationship Id="rId5" Type="http://schemas.openxmlformats.org/officeDocument/2006/relationships/image" Target="../media/image2.jpeg"/><Relationship Id="rId10" Type="http://schemas.openxmlformats.org/officeDocument/2006/relationships/hyperlink" Target="http://www.google.de/url?url=http://www.jimmunol.org/content/161/9/5061/F1.expansion?ck=nck&amp;rct=j&amp;frm=1&amp;q=&amp;esrc=s&amp;sa=U&amp;ei=l_AjVIvRLePmyQPXqIDgDQ&amp;ved=0CCwQ9QEwCzgo&amp;usg=AFQjCNGO9q_tpjNlO6N5KaiFffF1mU5yfA" TargetMode="External"/><Relationship Id="rId4" Type="http://schemas.openxmlformats.org/officeDocument/2006/relationships/hyperlink" Target="http://www.google.de/url?url=http://kuhnlab.tchlab.org/index.php?page=research&amp;rct=j&amp;frm=1&amp;q=&amp;esrc=s&amp;sa=U&amp;ei=5-0jVNv8E-nXyQOm8IKIAg&amp;ved=0CDoQ9QEwEjg8&amp;usg=AFQjCNHp4IGGk7sreB8GS8NSm0Zsq2ifnQ" TargetMode="External"/><Relationship Id="rId9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8.xml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File:Actin_filament_atomic_model.png" TargetMode="External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hyperlink" Target="https://en.wikipedia.org/wiki/File:Protein_CFL1_PDB_1q8g.png" TargetMode="External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1.xml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tiff"/><Relationship Id="rId2" Type="http://schemas.openxmlformats.org/officeDocument/2006/relationships/image" Target="../media/image33.tiff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755576" y="908720"/>
            <a:ext cx="756084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Swiprosin</a:t>
            </a:r>
            <a:r>
              <a:rPr 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– How </a:t>
            </a:r>
            <a:r>
              <a:rPr lang="en-US" sz="2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cardiomyocytes</a:t>
            </a:r>
            <a:r>
              <a:rPr 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can reorganize their </a:t>
            </a:r>
            <a:r>
              <a:rPr lang="en-US" sz="2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sarcomeres</a:t>
            </a:r>
            <a:r>
              <a:rPr 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and couple remodeling to </a:t>
            </a:r>
            <a:r>
              <a:rPr lang="el-GR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β</a:t>
            </a:r>
            <a:r>
              <a:rPr lang="de-DE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de-DE" sz="2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adrenoceptor</a:t>
            </a:r>
            <a:r>
              <a:rPr lang="de-DE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desentization</a:t>
            </a:r>
            <a:endParaRPr lang="en-US" sz="24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Klaus-Dieter </a:t>
            </a:r>
            <a:r>
              <a:rPr lang="en-US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Schlüter</a:t>
            </a:r>
            <a:endParaRPr lang="en-US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Physiologisches</a:t>
            </a:r>
            <a:r>
              <a:rPr lang="en-US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Instuitut</a:t>
            </a:r>
            <a:r>
              <a:rPr lang="en-US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JLU </a:t>
            </a:r>
            <a:r>
              <a:rPr lang="en-US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Gießen</a:t>
            </a:r>
            <a:endParaRPr lang="en-US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b="1" u="sng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Funding and Declaration: </a:t>
            </a:r>
          </a:p>
          <a:p>
            <a:r>
              <a:rPr lang="en-US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The work presented during this talk was supported by DFG, ECCPS, von Behring-</a:t>
            </a:r>
            <a:r>
              <a:rPr lang="en-US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Röntgen</a:t>
            </a:r>
            <a:r>
              <a:rPr lang="en-US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en-US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Stiftung</a:t>
            </a:r>
            <a:r>
              <a:rPr lang="en-US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and the Medical Faculty of the JLU </a:t>
            </a:r>
            <a:r>
              <a:rPr lang="en-US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Gießen</a:t>
            </a:r>
            <a:r>
              <a:rPr lang="en-US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US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" name="Gerade Verbindung 4"/>
          <p:cNvCxnSpPr/>
          <p:nvPr/>
        </p:nvCxnSpPr>
        <p:spPr>
          <a:xfrm>
            <a:off x="-8804" y="6453336"/>
            <a:ext cx="9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feld 5"/>
          <p:cNvSpPr txBox="1"/>
          <p:nvPr/>
        </p:nvSpPr>
        <p:spPr>
          <a:xfrm>
            <a:off x="3995936" y="6516052"/>
            <a:ext cx="5112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Berlin; 20.07.2016</a:t>
            </a:r>
            <a:endPara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Gerade Verbindung 2"/>
          <p:cNvCxnSpPr/>
          <p:nvPr/>
        </p:nvCxnSpPr>
        <p:spPr>
          <a:xfrm>
            <a:off x="0" y="548680"/>
            <a:ext cx="9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feld 3"/>
          <p:cNvSpPr txBox="1"/>
          <p:nvPr/>
        </p:nvSpPr>
        <p:spPr>
          <a:xfrm>
            <a:off x="251520" y="116632"/>
            <a:ext cx="51125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Reasons for Heart Failure</a:t>
            </a:r>
            <a:endParaRPr lang="en-US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" name="Gerade Verbindung 4"/>
          <p:cNvCxnSpPr/>
          <p:nvPr/>
        </p:nvCxnSpPr>
        <p:spPr>
          <a:xfrm>
            <a:off x="-8804" y="6453336"/>
            <a:ext cx="9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feld 5"/>
          <p:cNvSpPr txBox="1"/>
          <p:nvPr/>
        </p:nvSpPr>
        <p:spPr>
          <a:xfrm>
            <a:off x="3995936" y="6516052"/>
            <a:ext cx="5112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Berlin; 20.07.2016</a:t>
            </a:r>
            <a:endPara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Ellipse 6"/>
          <p:cNvSpPr/>
          <p:nvPr/>
        </p:nvSpPr>
        <p:spPr>
          <a:xfrm>
            <a:off x="2195736" y="1484784"/>
            <a:ext cx="2304256" cy="2232248"/>
          </a:xfrm>
          <a:prstGeom prst="ellipse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Ellipse 7"/>
          <p:cNvSpPr/>
          <p:nvPr/>
        </p:nvSpPr>
        <p:spPr>
          <a:xfrm>
            <a:off x="4499992" y="1484784"/>
            <a:ext cx="2304256" cy="2232248"/>
          </a:xfrm>
          <a:prstGeom prst="ellipse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Ellipse 8"/>
          <p:cNvSpPr/>
          <p:nvPr/>
        </p:nvSpPr>
        <p:spPr>
          <a:xfrm>
            <a:off x="3340508" y="3399412"/>
            <a:ext cx="2304256" cy="2232248"/>
          </a:xfrm>
          <a:prstGeom prst="ellipse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Ellipse 9"/>
          <p:cNvSpPr/>
          <p:nvPr/>
        </p:nvSpPr>
        <p:spPr>
          <a:xfrm>
            <a:off x="3275856" y="2204864"/>
            <a:ext cx="2304256" cy="2232248"/>
          </a:xfrm>
          <a:prstGeom prst="ellipse">
            <a:avLst/>
          </a:prstGeom>
          <a:solidFill>
            <a:srgbClr val="FFFF00">
              <a:alpha val="50000"/>
            </a:srgb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Textfeld 10"/>
          <p:cNvSpPr txBox="1"/>
          <p:nvPr/>
        </p:nvSpPr>
        <p:spPr>
          <a:xfrm rot="18624978">
            <a:off x="2312325" y="2132551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latin typeface="Arial" pitchFamily="34" charset="0"/>
                <a:cs typeface="Arial" pitchFamily="34" charset="0"/>
              </a:rPr>
              <a:t>Hypertension</a:t>
            </a:r>
            <a:endParaRPr lang="de-DE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feld 11"/>
          <p:cNvSpPr txBox="1"/>
          <p:nvPr/>
        </p:nvSpPr>
        <p:spPr>
          <a:xfrm rot="3177848">
            <a:off x="4902329" y="2091926"/>
            <a:ext cx="1872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Arial" pitchFamily="34" charset="0"/>
                <a:cs typeface="Arial" pitchFamily="34" charset="0"/>
              </a:rPr>
              <a:t>Myocardial Infarction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3851920" y="4653136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b="1" dirty="0" err="1" smtClean="0">
                <a:latin typeface="Arial" pitchFamily="34" charset="0"/>
                <a:cs typeface="Arial" pitchFamily="34" charset="0"/>
              </a:rPr>
              <a:t>Ageing</a:t>
            </a:r>
            <a:endParaRPr lang="de-DE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leichschenkliges Dreieck 3"/>
          <p:cNvSpPr/>
          <p:nvPr/>
        </p:nvSpPr>
        <p:spPr>
          <a:xfrm rot="15630567">
            <a:off x="3747547" y="1996993"/>
            <a:ext cx="1440160" cy="4824536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6" name="Gerade Verbindung mit Pfeil 5"/>
          <p:cNvCxnSpPr/>
          <p:nvPr/>
        </p:nvCxnSpPr>
        <p:spPr>
          <a:xfrm flipH="1" flipV="1">
            <a:off x="7380312" y="2492896"/>
            <a:ext cx="0" cy="223224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feld 6"/>
          <p:cNvSpPr txBox="1"/>
          <p:nvPr/>
        </p:nvSpPr>
        <p:spPr>
          <a:xfrm rot="5400000">
            <a:off x="6223538" y="3496362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b="1" dirty="0" smtClean="0">
                <a:solidFill>
                  <a:schemeClr val="bg1"/>
                </a:solidFill>
              </a:rPr>
              <a:t>Differentiation</a:t>
            </a:r>
            <a:endParaRPr lang="en-GB" b="1" dirty="0">
              <a:solidFill>
                <a:schemeClr val="bg1"/>
              </a:solidFill>
            </a:endParaRPr>
          </a:p>
        </p:txBody>
      </p:sp>
      <p:cxnSp>
        <p:nvCxnSpPr>
          <p:cNvPr id="9" name="Gerade Verbindung mit Pfeil 8"/>
          <p:cNvCxnSpPr/>
          <p:nvPr/>
        </p:nvCxnSpPr>
        <p:spPr>
          <a:xfrm>
            <a:off x="2051720" y="5229200"/>
            <a:ext cx="4896544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feld 9"/>
          <p:cNvSpPr txBox="1"/>
          <p:nvPr/>
        </p:nvSpPr>
        <p:spPr>
          <a:xfrm>
            <a:off x="3347864" y="5219908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b="1" dirty="0" smtClean="0">
                <a:solidFill>
                  <a:schemeClr val="bg1"/>
                </a:solidFill>
              </a:rPr>
              <a:t>Time</a:t>
            </a:r>
            <a:endParaRPr lang="en-GB" b="1" dirty="0">
              <a:solidFill>
                <a:schemeClr val="bg1"/>
              </a:solidFill>
            </a:endParaRPr>
          </a:p>
        </p:txBody>
      </p:sp>
      <p:pic>
        <p:nvPicPr>
          <p:cNvPr id="1026" name="Picture 2" descr="https://encrypted-tbn0.gstatic.com/images?q=tbn:ANd9GcSVlVQ92kqq12k8NtJnnyRfk_J07TEROOd6Ld9MITiyqcSfgCxc37JIpQ">
            <a:hlinkClick r:id="rId2"/>
          </p:cNvPr>
          <p:cNvPicPr preferRelativeResize="0"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6136" y="1484784"/>
            <a:ext cx="900000" cy="900000"/>
          </a:xfrm>
          <a:prstGeom prst="rect">
            <a:avLst/>
          </a:prstGeom>
          <a:noFill/>
        </p:spPr>
      </p:pic>
      <p:pic>
        <p:nvPicPr>
          <p:cNvPr id="1028" name="Picture 4" descr="https://encrypted-tbn1.gstatic.com/images?q=tbn:ANd9GcTkXsZyNPJygjQwFmiXQNcfWMO7USt8wnkQGEZQCsmLsbF2VJsnEuwtoA">
            <a:hlinkClick r:id="rId4"/>
          </p:cNvPr>
          <p:cNvPicPr preferRelativeResize="0">
            <a:picLocks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60032" y="1484784"/>
            <a:ext cx="900000" cy="900000"/>
          </a:xfrm>
          <a:prstGeom prst="rect">
            <a:avLst/>
          </a:prstGeom>
          <a:noFill/>
        </p:spPr>
      </p:pic>
      <p:pic>
        <p:nvPicPr>
          <p:cNvPr id="1030" name="Picture 6" descr="https://encrypted-tbn1.gstatic.com/images?q=tbn:ANd9GcQXuQpfRkXTuttElFPdRsbZoQp_ErhpgzADtwGxCnsxI23K-6RSwD9FTUA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948264" y="1340768"/>
            <a:ext cx="899999" cy="900000"/>
          </a:xfrm>
          <a:prstGeom prst="rect">
            <a:avLst/>
          </a:prstGeom>
          <a:noFill/>
        </p:spPr>
      </p:pic>
      <p:pic>
        <p:nvPicPr>
          <p:cNvPr id="1032" name="Picture 8" descr="https://encrypted-tbn0.gstatic.com/images?q=tbn:ANd9GcR3PGxrOvGKaWzxySxsxmgkJ2lUPtsV53J6YYRg_i0RASfG22po7L93LAyv">
            <a:hlinkClick r:id="rId8"/>
          </p:cNvPr>
          <p:cNvPicPr preferRelativeResize="0">
            <a:picLocks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744008" y="1484784"/>
            <a:ext cx="900000" cy="900000"/>
          </a:xfrm>
          <a:prstGeom prst="rect">
            <a:avLst/>
          </a:prstGeom>
          <a:noFill/>
        </p:spPr>
      </p:pic>
      <p:pic>
        <p:nvPicPr>
          <p:cNvPr id="1034" name="Picture 10" descr="https://encrypted-tbn0.gstatic.com/images?q=tbn:ANd9GcQ9V7SF5ZkhYWg7M6-OX8-lawTykRYAQGqCDI5aUCmqbGxtjpqFO-_XTNY">
            <a:hlinkClick r:id="rId10"/>
          </p:cNvPr>
          <p:cNvPicPr preferRelativeResize="0">
            <a:picLocks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663888" y="1484784"/>
            <a:ext cx="900000" cy="900000"/>
          </a:xfrm>
          <a:prstGeom prst="rect">
            <a:avLst/>
          </a:prstGeom>
          <a:noFill/>
        </p:spPr>
      </p:pic>
      <p:pic>
        <p:nvPicPr>
          <p:cNvPr id="1036" name="Picture 12" descr="https://encrypted-tbn0.gstatic.com/images?q=tbn:ANd9GcSR1wSnHTfq_m-ChyXTWxrLtw9N8msAh2n9RmLWCrYWSVuu-0OdUdKE0MDVGA">
            <a:hlinkClick r:id="rId12"/>
          </p:cNvPr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619672" y="1484784"/>
            <a:ext cx="900000" cy="900000"/>
          </a:xfrm>
          <a:prstGeom prst="rect">
            <a:avLst/>
          </a:prstGeom>
          <a:noFill/>
        </p:spPr>
      </p:pic>
      <p:sp>
        <p:nvSpPr>
          <p:cNvPr id="18" name="Textfeld 17"/>
          <p:cNvSpPr txBox="1"/>
          <p:nvPr/>
        </p:nvSpPr>
        <p:spPr>
          <a:xfrm>
            <a:off x="1547664" y="2492896"/>
            <a:ext cx="5112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 smtClean="0"/>
              <a:t>  </a:t>
            </a:r>
            <a:r>
              <a:rPr lang="de-DE" sz="1400" b="1" dirty="0" err="1" smtClean="0">
                <a:solidFill>
                  <a:schemeClr val="bg1"/>
                </a:solidFill>
              </a:rPr>
              <a:t>Stem</a:t>
            </a:r>
            <a:r>
              <a:rPr lang="de-DE" sz="1400" b="1" dirty="0" smtClean="0">
                <a:solidFill>
                  <a:schemeClr val="bg1"/>
                </a:solidFill>
              </a:rPr>
              <a:t> </a:t>
            </a:r>
            <a:r>
              <a:rPr lang="de-DE" sz="1400" b="1" dirty="0" err="1" smtClean="0">
                <a:solidFill>
                  <a:schemeClr val="bg1"/>
                </a:solidFill>
              </a:rPr>
              <a:t>cells</a:t>
            </a:r>
            <a:r>
              <a:rPr lang="de-DE" sz="1400" b="1" dirty="0" smtClean="0">
                <a:solidFill>
                  <a:schemeClr val="bg1"/>
                </a:solidFill>
              </a:rPr>
              <a:t>       fetal </a:t>
            </a:r>
            <a:r>
              <a:rPr lang="de-DE" sz="1400" b="1" dirty="0" err="1" smtClean="0">
                <a:solidFill>
                  <a:schemeClr val="bg1"/>
                </a:solidFill>
              </a:rPr>
              <a:t>cmc</a:t>
            </a:r>
            <a:r>
              <a:rPr lang="de-DE" sz="1400" b="1" dirty="0" smtClean="0">
                <a:solidFill>
                  <a:schemeClr val="bg1"/>
                </a:solidFill>
              </a:rPr>
              <a:t>        </a:t>
            </a:r>
            <a:r>
              <a:rPr lang="de-DE" sz="1400" b="1" dirty="0" err="1" smtClean="0">
                <a:solidFill>
                  <a:schemeClr val="bg1"/>
                </a:solidFill>
              </a:rPr>
              <a:t>neonatal</a:t>
            </a:r>
            <a:r>
              <a:rPr lang="de-DE" sz="1400" b="1" dirty="0" smtClean="0">
                <a:solidFill>
                  <a:schemeClr val="bg1"/>
                </a:solidFill>
              </a:rPr>
              <a:t> </a:t>
            </a:r>
            <a:r>
              <a:rPr lang="de-DE" sz="1400" b="1" dirty="0" err="1" smtClean="0">
                <a:solidFill>
                  <a:schemeClr val="bg1"/>
                </a:solidFill>
              </a:rPr>
              <a:t>cmc</a:t>
            </a:r>
            <a:r>
              <a:rPr lang="de-DE" sz="1400" b="1" dirty="0" smtClean="0">
                <a:solidFill>
                  <a:schemeClr val="bg1"/>
                </a:solidFill>
              </a:rPr>
              <a:t>        adult 1n        adult 2n</a:t>
            </a:r>
            <a:endParaRPr lang="en-GB" sz="1400" b="1" dirty="0">
              <a:solidFill>
                <a:schemeClr val="bg1"/>
              </a:solidFill>
            </a:endParaRPr>
          </a:p>
        </p:txBody>
      </p:sp>
      <p:sp>
        <p:nvSpPr>
          <p:cNvPr id="19" name="Textfeld 18"/>
          <p:cNvSpPr txBox="1"/>
          <p:nvPr/>
        </p:nvSpPr>
        <p:spPr>
          <a:xfrm>
            <a:off x="7812360" y="1484784"/>
            <a:ext cx="11521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chemeClr val="bg1"/>
                </a:solidFill>
              </a:rPr>
              <a:t>Rat </a:t>
            </a:r>
            <a:r>
              <a:rPr lang="de-DE" b="1" dirty="0" err="1" smtClean="0">
                <a:solidFill>
                  <a:schemeClr val="bg1"/>
                </a:solidFill>
              </a:rPr>
              <a:t>heart</a:t>
            </a:r>
            <a:endParaRPr lang="de-DE" b="1" dirty="0" smtClean="0">
              <a:solidFill>
                <a:schemeClr val="bg1"/>
              </a:solidFill>
            </a:endParaRPr>
          </a:p>
          <a:p>
            <a:r>
              <a:rPr lang="de-DE" b="1" dirty="0" smtClean="0">
                <a:solidFill>
                  <a:schemeClr val="bg1"/>
                </a:solidFill>
              </a:rPr>
              <a:t>n2:n1  4:1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20" name="Pfeil nach rechts 19"/>
          <p:cNvSpPr/>
          <p:nvPr/>
        </p:nvSpPr>
        <p:spPr>
          <a:xfrm rot="10800000">
            <a:off x="5364088" y="5373216"/>
            <a:ext cx="1224136" cy="504056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extfeld 20"/>
          <p:cNvSpPr txBox="1"/>
          <p:nvPr/>
        </p:nvSpPr>
        <p:spPr>
          <a:xfrm>
            <a:off x="2987824" y="5949280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b="1" dirty="0" err="1" smtClean="0">
                <a:solidFill>
                  <a:schemeClr val="bg1"/>
                </a:solidFill>
              </a:rPr>
              <a:t>Hypertrophy</a:t>
            </a:r>
            <a:r>
              <a:rPr lang="de-DE" b="1" dirty="0" smtClean="0">
                <a:solidFill>
                  <a:schemeClr val="bg1"/>
                </a:solidFill>
              </a:rPr>
              <a:t>: </a:t>
            </a:r>
            <a:r>
              <a:rPr lang="el-GR" b="1" dirty="0" smtClean="0">
                <a:solidFill>
                  <a:schemeClr val="bg1"/>
                </a:solidFill>
              </a:rPr>
              <a:t>α</a:t>
            </a:r>
            <a:r>
              <a:rPr lang="de-DE" b="1" dirty="0" smtClean="0">
                <a:solidFill>
                  <a:schemeClr val="bg1"/>
                </a:solidFill>
              </a:rPr>
              <a:t> -&gt; β MHC</a:t>
            </a:r>
            <a:endParaRPr lang="en-GB" b="1" dirty="0">
              <a:solidFill>
                <a:schemeClr val="bg1"/>
              </a:solidFill>
            </a:endParaRPr>
          </a:p>
        </p:txBody>
      </p:sp>
      <p:cxnSp>
        <p:nvCxnSpPr>
          <p:cNvPr id="22" name="Gerade Verbindung mit Pfeil 21"/>
          <p:cNvCxnSpPr/>
          <p:nvPr/>
        </p:nvCxnSpPr>
        <p:spPr>
          <a:xfrm flipH="1" flipV="1">
            <a:off x="1259632" y="2492896"/>
            <a:ext cx="0" cy="2232248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feld 22"/>
          <p:cNvSpPr txBox="1"/>
          <p:nvPr/>
        </p:nvSpPr>
        <p:spPr>
          <a:xfrm rot="5400000">
            <a:off x="-391906" y="3496362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b="1" dirty="0" smtClean="0">
                <a:solidFill>
                  <a:schemeClr val="bg1"/>
                </a:solidFill>
              </a:rPr>
              <a:t>Proliferation</a:t>
            </a:r>
            <a:endParaRPr lang="en-GB" b="1" dirty="0">
              <a:solidFill>
                <a:schemeClr val="bg1"/>
              </a:solidFill>
            </a:endParaRPr>
          </a:p>
        </p:txBody>
      </p:sp>
      <p:cxnSp>
        <p:nvCxnSpPr>
          <p:cNvPr id="25" name="Gerade Verbindung mit Pfeil 24"/>
          <p:cNvCxnSpPr/>
          <p:nvPr/>
        </p:nvCxnSpPr>
        <p:spPr>
          <a:xfrm>
            <a:off x="1835696" y="2996952"/>
            <a:ext cx="3672408" cy="1728192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feld 25"/>
          <p:cNvSpPr txBox="1"/>
          <p:nvPr/>
        </p:nvSpPr>
        <p:spPr>
          <a:xfrm>
            <a:off x="1547664" y="4869160"/>
            <a:ext cx="5760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chemeClr val="bg1"/>
                </a:solidFill>
              </a:rPr>
              <a:t>Embryogenesis           Postnatal Growth        	Adult</a:t>
            </a:r>
            <a:endParaRPr lang="en-GB" b="1" dirty="0">
              <a:solidFill>
                <a:schemeClr val="bg1"/>
              </a:solidFill>
            </a:endParaRPr>
          </a:p>
        </p:txBody>
      </p:sp>
      <p:cxnSp>
        <p:nvCxnSpPr>
          <p:cNvPr id="24" name="Gerade Verbindung 23"/>
          <p:cNvCxnSpPr/>
          <p:nvPr/>
        </p:nvCxnSpPr>
        <p:spPr>
          <a:xfrm>
            <a:off x="0" y="476672"/>
            <a:ext cx="9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feld 26"/>
          <p:cNvSpPr txBox="1"/>
          <p:nvPr/>
        </p:nvSpPr>
        <p:spPr>
          <a:xfrm>
            <a:off x="323528" y="44624"/>
            <a:ext cx="8136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Cardiac Development and Remodeling: Effect of Ageing</a:t>
            </a:r>
            <a:endParaRPr lang="en-US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8" name="Gerade Verbindung 27"/>
          <p:cNvCxnSpPr/>
          <p:nvPr/>
        </p:nvCxnSpPr>
        <p:spPr>
          <a:xfrm>
            <a:off x="16446" y="6381328"/>
            <a:ext cx="9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feld 28"/>
          <p:cNvSpPr txBox="1"/>
          <p:nvPr/>
        </p:nvSpPr>
        <p:spPr>
          <a:xfrm>
            <a:off x="3995936" y="6516052"/>
            <a:ext cx="5112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Berlin; 20.07.2016</a:t>
            </a:r>
            <a:endPara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Gerade Verbindung 1"/>
          <p:cNvCxnSpPr/>
          <p:nvPr/>
        </p:nvCxnSpPr>
        <p:spPr>
          <a:xfrm>
            <a:off x="0" y="476672"/>
            <a:ext cx="9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Gerade Verbindung 2"/>
          <p:cNvCxnSpPr/>
          <p:nvPr/>
        </p:nvCxnSpPr>
        <p:spPr>
          <a:xfrm>
            <a:off x="16446" y="6381328"/>
            <a:ext cx="9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feld 3"/>
          <p:cNvSpPr txBox="1"/>
          <p:nvPr/>
        </p:nvSpPr>
        <p:spPr>
          <a:xfrm>
            <a:off x="323528" y="44624"/>
            <a:ext cx="8136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Cardiac </a:t>
            </a:r>
            <a:r>
              <a:rPr lang="en-US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Remodelling</a:t>
            </a:r>
            <a:r>
              <a:rPr lang="en-US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has many faces</a:t>
            </a:r>
            <a:endParaRPr lang="en-US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3995936" y="6516052"/>
            <a:ext cx="5112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Berlin; 20.07.2016</a:t>
            </a:r>
            <a:endPara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5816" y="1628800"/>
            <a:ext cx="3600000" cy="36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Ellipse 6"/>
          <p:cNvSpPr/>
          <p:nvPr/>
        </p:nvSpPr>
        <p:spPr>
          <a:xfrm>
            <a:off x="5292080" y="2420888"/>
            <a:ext cx="360040" cy="360040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9" name="Gerade Verbindung 8"/>
          <p:cNvCxnSpPr/>
          <p:nvPr/>
        </p:nvCxnSpPr>
        <p:spPr>
          <a:xfrm flipV="1">
            <a:off x="5652120" y="1700808"/>
            <a:ext cx="1728192" cy="79208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feld 9"/>
          <p:cNvSpPr txBox="1"/>
          <p:nvPr/>
        </p:nvSpPr>
        <p:spPr>
          <a:xfrm>
            <a:off x="7596336" y="1412776"/>
            <a:ext cx="12961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Sarcomer</a:t>
            </a:r>
            <a:endParaRPr lang="de-DE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de-DE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- MHC</a:t>
            </a:r>
            <a:r>
              <a:rPr lang="el-GR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β</a:t>
            </a:r>
            <a:endParaRPr lang="de-DE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Ellipse 11"/>
          <p:cNvSpPr/>
          <p:nvPr/>
        </p:nvSpPr>
        <p:spPr>
          <a:xfrm>
            <a:off x="5444480" y="2996952"/>
            <a:ext cx="360040" cy="360040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4" name="Gerade Verbindung 13"/>
          <p:cNvCxnSpPr/>
          <p:nvPr/>
        </p:nvCxnSpPr>
        <p:spPr>
          <a:xfrm flipV="1">
            <a:off x="5814608" y="2996952"/>
            <a:ext cx="1512168" cy="14401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feld 14"/>
          <p:cNvSpPr txBox="1"/>
          <p:nvPr/>
        </p:nvSpPr>
        <p:spPr>
          <a:xfrm>
            <a:off x="7624044" y="2710661"/>
            <a:ext cx="13404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Receptors</a:t>
            </a:r>
            <a:endParaRPr lang="de-DE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de-DE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- AR-</a:t>
            </a:r>
            <a:r>
              <a:rPr lang="el-GR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β</a:t>
            </a:r>
            <a:r>
              <a:rPr lang="de-DE" b="1" baseline="-25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</a:t>
            </a:r>
            <a:endParaRPr lang="de-DE" b="1" baseline="-25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Ellipse 15"/>
          <p:cNvSpPr/>
          <p:nvPr/>
        </p:nvSpPr>
        <p:spPr>
          <a:xfrm>
            <a:off x="4860032" y="3789040"/>
            <a:ext cx="360040" cy="360040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7" name="Gerade Verbindung 16"/>
          <p:cNvCxnSpPr/>
          <p:nvPr/>
        </p:nvCxnSpPr>
        <p:spPr>
          <a:xfrm>
            <a:off x="5220072" y="4005064"/>
            <a:ext cx="1584176" cy="21602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feld 18"/>
          <p:cNvSpPr txBox="1"/>
          <p:nvPr/>
        </p:nvSpPr>
        <p:spPr>
          <a:xfrm>
            <a:off x="6876256" y="3933056"/>
            <a:ext cx="1728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Transporters</a:t>
            </a:r>
          </a:p>
          <a:p>
            <a:r>
              <a:rPr lang="de-DE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- GLUT1,4</a:t>
            </a:r>
            <a:endParaRPr lang="de-DE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Ellipse 19"/>
          <p:cNvSpPr/>
          <p:nvPr/>
        </p:nvSpPr>
        <p:spPr>
          <a:xfrm>
            <a:off x="4355976" y="3429000"/>
            <a:ext cx="360040" cy="360040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21" name="Gerade Verbindung 20"/>
          <p:cNvCxnSpPr>
            <a:endCxn id="20" idx="1"/>
          </p:cNvCxnSpPr>
          <p:nvPr/>
        </p:nvCxnSpPr>
        <p:spPr>
          <a:xfrm>
            <a:off x="2915816" y="1916832"/>
            <a:ext cx="1492887" cy="156489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feld 22"/>
          <p:cNvSpPr txBox="1"/>
          <p:nvPr/>
        </p:nvSpPr>
        <p:spPr>
          <a:xfrm>
            <a:off x="3059832" y="836712"/>
            <a:ext cx="1728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Mitochondria</a:t>
            </a:r>
            <a:endParaRPr lang="de-DE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de-DE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- ROS</a:t>
            </a:r>
            <a:endParaRPr lang="de-DE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Ellipse 23"/>
          <p:cNvSpPr/>
          <p:nvPr/>
        </p:nvSpPr>
        <p:spPr>
          <a:xfrm>
            <a:off x="3851920" y="3429000"/>
            <a:ext cx="360040" cy="360040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25" name="Gerade Verbindung 24"/>
          <p:cNvCxnSpPr/>
          <p:nvPr/>
        </p:nvCxnSpPr>
        <p:spPr>
          <a:xfrm>
            <a:off x="2123728" y="3140968"/>
            <a:ext cx="1737428" cy="37851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feld 26"/>
          <p:cNvSpPr txBox="1"/>
          <p:nvPr/>
        </p:nvSpPr>
        <p:spPr>
          <a:xfrm>
            <a:off x="539552" y="2854677"/>
            <a:ext cx="18722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SR</a:t>
            </a:r>
          </a:p>
          <a:p>
            <a:pPr>
              <a:buFontTx/>
              <a:buChar char="-"/>
            </a:pPr>
            <a:r>
              <a:rPr lang="de-DE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Ca-Transients</a:t>
            </a:r>
            <a:endParaRPr lang="de-DE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>
              <a:buFontTx/>
              <a:buChar char="-"/>
            </a:pPr>
            <a:r>
              <a:rPr lang="de-DE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Diastole</a:t>
            </a:r>
          </a:p>
          <a:p>
            <a:pPr>
              <a:buFontTx/>
              <a:buChar char="-"/>
            </a:pPr>
            <a:r>
              <a:rPr lang="de-DE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Systole  </a:t>
            </a:r>
            <a:endParaRPr lang="de-DE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Ellipse 27"/>
          <p:cNvSpPr/>
          <p:nvPr/>
        </p:nvSpPr>
        <p:spPr>
          <a:xfrm>
            <a:off x="4427984" y="4509120"/>
            <a:ext cx="360040" cy="360040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29" name="Gerade Verbindung 28"/>
          <p:cNvCxnSpPr/>
          <p:nvPr/>
        </p:nvCxnSpPr>
        <p:spPr>
          <a:xfrm>
            <a:off x="4762196" y="4797152"/>
            <a:ext cx="1321972" cy="64807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feld 30"/>
          <p:cNvSpPr txBox="1"/>
          <p:nvPr/>
        </p:nvSpPr>
        <p:spPr>
          <a:xfrm>
            <a:off x="6156176" y="5140461"/>
            <a:ext cx="1728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Ion Channels</a:t>
            </a:r>
          </a:p>
          <a:p>
            <a:r>
              <a:rPr lang="de-DE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- </a:t>
            </a:r>
            <a:r>
              <a:rPr lang="de-DE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de-DE" b="1" baseline="-25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</a:t>
            </a:r>
            <a:endParaRPr lang="de-DE" b="1" baseline="-25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Ellipse 31"/>
          <p:cNvSpPr/>
          <p:nvPr/>
        </p:nvSpPr>
        <p:spPr>
          <a:xfrm>
            <a:off x="4788024" y="2492896"/>
            <a:ext cx="360040" cy="360040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33" name="Gerade Verbindung 32"/>
          <p:cNvCxnSpPr/>
          <p:nvPr/>
        </p:nvCxnSpPr>
        <p:spPr>
          <a:xfrm>
            <a:off x="4427984" y="1484784"/>
            <a:ext cx="504056" cy="100811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feld 34"/>
          <p:cNvSpPr txBox="1"/>
          <p:nvPr/>
        </p:nvSpPr>
        <p:spPr>
          <a:xfrm>
            <a:off x="1043608" y="1340768"/>
            <a:ext cx="18722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Nucleus</a:t>
            </a:r>
            <a:endParaRPr lang="de-DE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>
              <a:buFontTx/>
              <a:buChar char="-"/>
            </a:pPr>
            <a:r>
              <a:rPr lang="de-DE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Apoptosis</a:t>
            </a:r>
            <a:endParaRPr lang="de-DE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>
              <a:buFontTx/>
              <a:buChar char="-"/>
            </a:pPr>
            <a:r>
              <a:rPr lang="de-DE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Transcription</a:t>
            </a:r>
            <a:endParaRPr lang="de-DE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>
              <a:buFontTx/>
              <a:buChar char="-"/>
            </a:pPr>
            <a:r>
              <a:rPr lang="de-DE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(ANP)</a:t>
            </a:r>
            <a:endParaRPr lang="de-DE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Ellipse 35"/>
          <p:cNvSpPr/>
          <p:nvPr/>
        </p:nvSpPr>
        <p:spPr>
          <a:xfrm>
            <a:off x="4139952" y="3933056"/>
            <a:ext cx="360040" cy="360040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37" name="Gerade Verbindung 36"/>
          <p:cNvCxnSpPr/>
          <p:nvPr/>
        </p:nvCxnSpPr>
        <p:spPr>
          <a:xfrm flipV="1">
            <a:off x="2411760" y="4239560"/>
            <a:ext cx="1737428" cy="70160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feld 38"/>
          <p:cNvSpPr txBox="1"/>
          <p:nvPr/>
        </p:nvSpPr>
        <p:spPr>
          <a:xfrm>
            <a:off x="971600" y="4726885"/>
            <a:ext cx="2592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Ribosomes</a:t>
            </a:r>
            <a:endParaRPr lang="de-DE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de-DE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- Protein Synthesis</a:t>
            </a:r>
            <a:endParaRPr lang="de-DE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Pfeil nach oben 37"/>
          <p:cNvSpPr/>
          <p:nvPr/>
        </p:nvSpPr>
        <p:spPr>
          <a:xfrm>
            <a:off x="1691680" y="3501008"/>
            <a:ext cx="72008" cy="144016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1" name="Pfeil nach oben 40"/>
          <p:cNvSpPr/>
          <p:nvPr/>
        </p:nvSpPr>
        <p:spPr>
          <a:xfrm rot="10800000">
            <a:off x="1619672" y="3789040"/>
            <a:ext cx="72008" cy="144016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Gerade Verbindung 1"/>
          <p:cNvCxnSpPr/>
          <p:nvPr/>
        </p:nvCxnSpPr>
        <p:spPr>
          <a:xfrm>
            <a:off x="0" y="476672"/>
            <a:ext cx="9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feld 2"/>
          <p:cNvSpPr txBox="1"/>
          <p:nvPr/>
        </p:nvSpPr>
        <p:spPr>
          <a:xfrm>
            <a:off x="323528" y="44624"/>
            <a:ext cx="8136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Cardiac Remodeling includes Dedifferentiation</a:t>
            </a:r>
            <a:endParaRPr lang="en-US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" name="Gerade Verbindung 3"/>
          <p:cNvCxnSpPr/>
          <p:nvPr/>
        </p:nvCxnSpPr>
        <p:spPr>
          <a:xfrm>
            <a:off x="16446" y="6381328"/>
            <a:ext cx="9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feld 4"/>
          <p:cNvSpPr txBox="1"/>
          <p:nvPr/>
        </p:nvSpPr>
        <p:spPr>
          <a:xfrm>
            <a:off x="3995936" y="6516052"/>
            <a:ext cx="5112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Berlin; 20.07.2016</a:t>
            </a:r>
            <a:endPara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1115616" y="620688"/>
            <a:ext cx="6912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What does the term „terminally differentiated </a:t>
            </a:r>
            <a:r>
              <a:rPr lang="en-US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cardiomyocyte</a:t>
            </a:r>
            <a:r>
              <a:rPr lang="en-US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“ really mean in the context of cardiac remodeling?</a:t>
            </a:r>
            <a:endParaRPr lang="en-US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17700" y="1647825"/>
            <a:ext cx="5307013" cy="356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feld 7"/>
          <p:cNvSpPr txBox="1"/>
          <p:nvPr/>
        </p:nvSpPr>
        <p:spPr>
          <a:xfrm>
            <a:off x="107504" y="5929535"/>
            <a:ext cx="48245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Modified from </a:t>
            </a:r>
            <a:r>
              <a:rPr lang="en-US" sz="1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Leri</a:t>
            </a:r>
            <a:r>
              <a:rPr lang="en-US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et al., Circ Res 116:150-166, 2015</a:t>
            </a:r>
            <a:endPara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Ellipse 8"/>
          <p:cNvSpPr/>
          <p:nvPr/>
        </p:nvSpPr>
        <p:spPr>
          <a:xfrm>
            <a:off x="4211960" y="1268760"/>
            <a:ext cx="3240360" cy="266429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1" name="Gerade Verbindung 10"/>
          <p:cNvCxnSpPr/>
          <p:nvPr/>
        </p:nvCxnSpPr>
        <p:spPr>
          <a:xfrm flipV="1">
            <a:off x="3779912" y="2708920"/>
            <a:ext cx="432048" cy="21602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11"/>
          <p:cNvCxnSpPr/>
          <p:nvPr/>
        </p:nvCxnSpPr>
        <p:spPr>
          <a:xfrm flipV="1">
            <a:off x="2646256" y="2708920"/>
            <a:ext cx="432048" cy="21602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Gerade Verbindung 1"/>
          <p:cNvCxnSpPr/>
          <p:nvPr/>
        </p:nvCxnSpPr>
        <p:spPr>
          <a:xfrm>
            <a:off x="0" y="476672"/>
            <a:ext cx="9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feld 2"/>
          <p:cNvSpPr txBox="1"/>
          <p:nvPr/>
        </p:nvSpPr>
        <p:spPr>
          <a:xfrm>
            <a:off x="323528" y="44624"/>
            <a:ext cx="8136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Cardiac Dedifferentiation and </a:t>
            </a:r>
            <a:r>
              <a:rPr lang="en-US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Redifferentiation</a:t>
            </a:r>
            <a:r>
              <a:rPr lang="en-US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can be studied </a:t>
            </a:r>
            <a:r>
              <a:rPr lang="en-US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 vitro</a:t>
            </a:r>
            <a:endParaRPr lang="en-US" b="1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" name="Gerade Verbindung 3"/>
          <p:cNvCxnSpPr/>
          <p:nvPr/>
        </p:nvCxnSpPr>
        <p:spPr>
          <a:xfrm>
            <a:off x="16446" y="6381328"/>
            <a:ext cx="9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feld 4"/>
          <p:cNvSpPr txBox="1"/>
          <p:nvPr/>
        </p:nvSpPr>
        <p:spPr>
          <a:xfrm>
            <a:off x="3995936" y="6516052"/>
            <a:ext cx="5112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Berlin; 20.07.2016</a:t>
            </a:r>
            <a:endPara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9872" y="1268960"/>
            <a:ext cx="1800000" cy="18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5181389" y="3323667"/>
            <a:ext cx="2699688" cy="1758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9592" y="3789040"/>
            <a:ext cx="1800000" cy="18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hteckiger Pfeil 8"/>
          <p:cNvSpPr/>
          <p:nvPr/>
        </p:nvSpPr>
        <p:spPr>
          <a:xfrm>
            <a:off x="1835696" y="1844824"/>
            <a:ext cx="1368152" cy="1584176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10" name="Rechteckiger Pfeil 9"/>
          <p:cNvSpPr/>
          <p:nvPr/>
        </p:nvSpPr>
        <p:spPr>
          <a:xfrm rot="5400000">
            <a:off x="5616116" y="1880828"/>
            <a:ext cx="1368152" cy="1584176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11" name="Ellipse 10"/>
          <p:cNvSpPr/>
          <p:nvPr/>
        </p:nvSpPr>
        <p:spPr>
          <a:xfrm>
            <a:off x="323528" y="764704"/>
            <a:ext cx="360040" cy="36004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Textfeld 11"/>
          <p:cNvSpPr txBox="1"/>
          <p:nvPr/>
        </p:nvSpPr>
        <p:spPr>
          <a:xfrm>
            <a:off x="358592" y="764704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b="1" dirty="0" smtClean="0">
                <a:latin typeface="Arial" pitchFamily="34" charset="0"/>
                <a:cs typeface="Arial" pitchFamily="34" charset="0"/>
              </a:rPr>
              <a:t>1</a:t>
            </a:r>
            <a:endParaRPr lang="de-DE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683568" y="561454"/>
            <a:ext cx="15841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Degradation </a:t>
            </a:r>
            <a:r>
              <a:rPr lang="de-DE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de-DE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existing</a:t>
            </a:r>
            <a:r>
              <a:rPr lang="de-DE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sarcomeres</a:t>
            </a:r>
            <a:endParaRPr lang="de-DE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Ellipse 13"/>
          <p:cNvSpPr/>
          <p:nvPr/>
        </p:nvSpPr>
        <p:spPr>
          <a:xfrm>
            <a:off x="3275856" y="611396"/>
            <a:ext cx="360040" cy="36004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Textfeld 14"/>
          <p:cNvSpPr txBox="1"/>
          <p:nvPr/>
        </p:nvSpPr>
        <p:spPr>
          <a:xfrm>
            <a:off x="3310920" y="611396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b="1" dirty="0" smtClean="0">
                <a:latin typeface="Arial" pitchFamily="34" charset="0"/>
                <a:cs typeface="Arial" pitchFamily="34" charset="0"/>
              </a:rPr>
              <a:t>2</a:t>
            </a:r>
            <a:endParaRPr lang="de-DE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feld 15"/>
          <p:cNvSpPr txBox="1"/>
          <p:nvPr/>
        </p:nvSpPr>
        <p:spPr>
          <a:xfrm>
            <a:off x="3635896" y="476672"/>
            <a:ext cx="2520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Stress </a:t>
            </a:r>
            <a:r>
              <a:rPr lang="de-DE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fibers</a:t>
            </a:r>
            <a:r>
              <a:rPr lang="de-DE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in </a:t>
            </a:r>
            <a:r>
              <a:rPr lang="de-DE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perinucelar</a:t>
            </a:r>
            <a:r>
              <a:rPr lang="de-DE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region</a:t>
            </a:r>
            <a:endParaRPr lang="de-DE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Ellipse 16"/>
          <p:cNvSpPr/>
          <p:nvPr/>
        </p:nvSpPr>
        <p:spPr>
          <a:xfrm>
            <a:off x="6948264" y="899428"/>
            <a:ext cx="360040" cy="36004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Textfeld 17"/>
          <p:cNvSpPr txBox="1"/>
          <p:nvPr/>
        </p:nvSpPr>
        <p:spPr>
          <a:xfrm>
            <a:off x="6983328" y="899428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b="1" dirty="0" smtClean="0">
                <a:latin typeface="Arial" pitchFamily="34" charset="0"/>
                <a:cs typeface="Arial" pitchFamily="34" charset="0"/>
              </a:rPr>
              <a:t>3</a:t>
            </a:r>
            <a:endParaRPr lang="de-DE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Textfeld 18"/>
          <p:cNvSpPr txBox="1"/>
          <p:nvPr/>
        </p:nvSpPr>
        <p:spPr>
          <a:xfrm>
            <a:off x="7452320" y="836712"/>
            <a:ext cx="151216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Formation </a:t>
            </a:r>
            <a:r>
              <a:rPr lang="de-DE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de-DE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new</a:t>
            </a:r>
            <a:r>
              <a:rPr lang="de-DE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sarcomeres</a:t>
            </a:r>
            <a:r>
              <a:rPr lang="de-DE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alongside</a:t>
            </a:r>
            <a:r>
              <a:rPr lang="de-DE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de-DE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stress </a:t>
            </a:r>
            <a:r>
              <a:rPr lang="de-DE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fibres</a:t>
            </a:r>
            <a:endParaRPr lang="de-DE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Textfeld 19"/>
          <p:cNvSpPr txBox="1"/>
          <p:nvPr/>
        </p:nvSpPr>
        <p:spPr>
          <a:xfrm>
            <a:off x="1115616" y="5589240"/>
            <a:ext cx="12241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Day 1</a:t>
            </a:r>
            <a:endParaRPr lang="de-DE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Textfeld 20"/>
          <p:cNvSpPr txBox="1"/>
          <p:nvPr/>
        </p:nvSpPr>
        <p:spPr>
          <a:xfrm>
            <a:off x="3635896" y="3140968"/>
            <a:ext cx="12241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Day 3-4</a:t>
            </a:r>
            <a:endParaRPr lang="de-DE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Textfeld 21"/>
          <p:cNvSpPr txBox="1"/>
          <p:nvPr/>
        </p:nvSpPr>
        <p:spPr>
          <a:xfrm>
            <a:off x="6084168" y="5517232"/>
            <a:ext cx="12241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Day 5-6</a:t>
            </a:r>
            <a:endParaRPr lang="de-DE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Gerade Verbindung 1"/>
          <p:cNvCxnSpPr/>
          <p:nvPr/>
        </p:nvCxnSpPr>
        <p:spPr>
          <a:xfrm>
            <a:off x="0" y="476672"/>
            <a:ext cx="9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feld 2"/>
          <p:cNvSpPr txBox="1"/>
          <p:nvPr/>
        </p:nvSpPr>
        <p:spPr>
          <a:xfrm>
            <a:off x="323528" y="44624"/>
            <a:ext cx="8136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1. </a:t>
            </a:r>
            <a:r>
              <a:rPr lang="en-US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Sarcomere</a:t>
            </a:r>
            <a:r>
              <a:rPr lang="en-US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degradation in vitro</a:t>
            </a:r>
            <a:endParaRPr lang="en-US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" name="Gerade Verbindung 3"/>
          <p:cNvCxnSpPr/>
          <p:nvPr/>
        </p:nvCxnSpPr>
        <p:spPr>
          <a:xfrm>
            <a:off x="16446" y="6381328"/>
            <a:ext cx="9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feld 4"/>
          <p:cNvSpPr txBox="1"/>
          <p:nvPr/>
        </p:nvSpPr>
        <p:spPr>
          <a:xfrm>
            <a:off x="3995936" y="6516052"/>
            <a:ext cx="5112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Berlin; 20.07.2016</a:t>
            </a:r>
            <a:endPara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903413" y="-1446213"/>
            <a:ext cx="1295238" cy="975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903413" y="-1446213"/>
            <a:ext cx="1295238" cy="975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>
            <a:grayscl/>
            <a:lum contrast="75000"/>
          </a:blip>
          <a:srcRect/>
          <a:stretch>
            <a:fillRect/>
          </a:stretch>
        </p:blipFill>
        <p:spPr bwMode="auto">
          <a:xfrm>
            <a:off x="683568" y="1268760"/>
            <a:ext cx="2590476" cy="1950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 cstate="print">
            <a:lum bright="30000"/>
          </a:blip>
          <a:srcRect/>
          <a:stretch>
            <a:fillRect/>
          </a:stretch>
        </p:blipFill>
        <p:spPr bwMode="auto">
          <a:xfrm>
            <a:off x="683568" y="3356992"/>
            <a:ext cx="2590476" cy="1950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6" cstate="print">
            <a:grayscl/>
            <a:lum contrast="50000"/>
          </a:blip>
          <a:srcRect/>
          <a:stretch>
            <a:fillRect/>
          </a:stretch>
        </p:blipFill>
        <p:spPr bwMode="auto">
          <a:xfrm>
            <a:off x="3491880" y="1268760"/>
            <a:ext cx="2590476" cy="1950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7" cstate="print">
            <a:lum bright="30000"/>
          </a:blip>
          <a:srcRect/>
          <a:stretch>
            <a:fillRect/>
          </a:stretch>
        </p:blipFill>
        <p:spPr bwMode="auto">
          <a:xfrm>
            <a:off x="3493692" y="3356992"/>
            <a:ext cx="2590476" cy="1950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228184" y="1268760"/>
            <a:ext cx="2619048" cy="2005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300192" y="3356992"/>
            <a:ext cx="2590476" cy="1950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feld 14"/>
          <p:cNvSpPr txBox="1"/>
          <p:nvPr/>
        </p:nvSpPr>
        <p:spPr>
          <a:xfrm>
            <a:off x="1331640" y="764704"/>
            <a:ext cx="7272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 Day 0                                Day 2                       Rod vs. </a:t>
            </a:r>
            <a:r>
              <a:rPr lang="de-DE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Round</a:t>
            </a:r>
            <a:r>
              <a:rPr lang="de-DE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 </a:t>
            </a:r>
            <a:endParaRPr lang="de-DE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Gerade Verbindung 1"/>
          <p:cNvCxnSpPr/>
          <p:nvPr/>
        </p:nvCxnSpPr>
        <p:spPr>
          <a:xfrm>
            <a:off x="0" y="476672"/>
            <a:ext cx="9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feld 2"/>
          <p:cNvSpPr txBox="1"/>
          <p:nvPr/>
        </p:nvSpPr>
        <p:spPr>
          <a:xfrm>
            <a:off x="323528" y="44624"/>
            <a:ext cx="8136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1. </a:t>
            </a:r>
            <a:r>
              <a:rPr lang="en-US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Sarcomere</a:t>
            </a:r>
            <a:r>
              <a:rPr lang="en-US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degradation in vitro</a:t>
            </a:r>
            <a:endParaRPr lang="en-US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" name="Gerade Verbindung 3"/>
          <p:cNvCxnSpPr/>
          <p:nvPr/>
        </p:nvCxnSpPr>
        <p:spPr>
          <a:xfrm>
            <a:off x="16446" y="6381328"/>
            <a:ext cx="9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feld 4"/>
          <p:cNvSpPr txBox="1"/>
          <p:nvPr/>
        </p:nvSpPr>
        <p:spPr>
          <a:xfrm>
            <a:off x="3995936" y="6516052"/>
            <a:ext cx="5112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Berlin; 20.07.2016</a:t>
            </a:r>
            <a:endPara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6712" y="683568"/>
            <a:ext cx="1260000" cy="12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 preferRelativeResize="0">
            <a:picLocks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2843808" y="683568"/>
            <a:ext cx="1260000" cy="12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6712" y="2708920"/>
            <a:ext cx="1260000" cy="12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9"/>
          <p:cNvPicPr preferRelativeResize="0">
            <a:picLocks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43808" y="2636912"/>
            <a:ext cx="1260000" cy="12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99592" y="4473256"/>
            <a:ext cx="1260000" cy="12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7"/>
          <p:cNvPicPr preferRelativeResize="0">
            <a:picLocks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843808" y="4473256"/>
            <a:ext cx="1260000" cy="12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feld 11"/>
          <p:cNvSpPr txBox="1"/>
          <p:nvPr/>
        </p:nvSpPr>
        <p:spPr>
          <a:xfrm>
            <a:off x="5436096" y="1124744"/>
            <a:ext cx="2304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Day 0</a:t>
            </a:r>
            <a:endParaRPr lang="de-DE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5436096" y="2977207"/>
            <a:ext cx="2304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Day 2 – FCS-</a:t>
            </a:r>
            <a:r>
              <a:rPr lang="de-DE" sz="1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free</a:t>
            </a:r>
            <a:endParaRPr lang="de-DE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feld 13"/>
          <p:cNvSpPr txBox="1"/>
          <p:nvPr/>
        </p:nvSpPr>
        <p:spPr>
          <a:xfrm>
            <a:off x="5436096" y="4829670"/>
            <a:ext cx="2304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Day 2 – FCS</a:t>
            </a:r>
            <a:endParaRPr lang="de-DE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10"/>
          <p:cNvSpPr/>
          <p:nvPr/>
        </p:nvSpPr>
        <p:spPr>
          <a:xfrm>
            <a:off x="4644008" y="1124744"/>
            <a:ext cx="3960440" cy="3600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323528" y="1124744"/>
            <a:ext cx="3960000" cy="3600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2" name="Gerade Verbindung 1"/>
          <p:cNvCxnSpPr/>
          <p:nvPr/>
        </p:nvCxnSpPr>
        <p:spPr>
          <a:xfrm>
            <a:off x="0" y="476672"/>
            <a:ext cx="9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feld 2"/>
          <p:cNvSpPr txBox="1"/>
          <p:nvPr/>
        </p:nvSpPr>
        <p:spPr>
          <a:xfrm>
            <a:off x="323528" y="44624"/>
            <a:ext cx="8136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1. </a:t>
            </a:r>
            <a:r>
              <a:rPr lang="en-US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Sarcomere</a:t>
            </a:r>
            <a:r>
              <a:rPr lang="en-US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degradation in vitro: An active process</a:t>
            </a:r>
            <a:endParaRPr lang="en-US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3995936" y="6516052"/>
            <a:ext cx="5112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Berlin; 20.07.2016</a:t>
            </a:r>
            <a:endPara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" name="Gerade Verbindung 4"/>
          <p:cNvCxnSpPr/>
          <p:nvPr/>
        </p:nvCxnSpPr>
        <p:spPr>
          <a:xfrm>
            <a:off x="16446" y="6381328"/>
            <a:ext cx="9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Diagramm 5"/>
          <p:cNvGraphicFramePr/>
          <p:nvPr/>
        </p:nvGraphicFramePr>
        <p:xfrm>
          <a:off x="683568" y="1628800"/>
          <a:ext cx="3600000" cy="27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feld 7"/>
          <p:cNvSpPr txBox="1"/>
          <p:nvPr/>
        </p:nvSpPr>
        <p:spPr>
          <a:xfrm rot="-5400000">
            <a:off x="-674711" y="2627039"/>
            <a:ext cx="24482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b="1" dirty="0" err="1" smtClean="0">
                <a:latin typeface="Arial" pitchFamily="34" charset="0"/>
                <a:cs typeface="Arial" pitchFamily="34" charset="0"/>
              </a:rPr>
              <a:t>Round</a:t>
            </a:r>
            <a:r>
              <a:rPr lang="de-DE" sz="1400" b="1" dirty="0" smtClean="0">
                <a:latin typeface="Arial" pitchFamily="34" charset="0"/>
                <a:cs typeface="Arial" pitchFamily="34" charset="0"/>
              </a:rPr>
              <a:t> Cells (%)</a:t>
            </a:r>
            <a:endParaRPr lang="de-DE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1206096" y="4248796"/>
            <a:ext cx="28803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smtClean="0">
                <a:latin typeface="Arial" pitchFamily="34" charset="0"/>
                <a:cs typeface="Arial" pitchFamily="34" charset="0"/>
              </a:rPr>
              <a:t>FCS       -                    FCS       -</a:t>
            </a:r>
            <a:endParaRPr lang="de-DE" sz="14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" name="Diagramm 9"/>
          <p:cNvGraphicFramePr/>
          <p:nvPr/>
        </p:nvGraphicFramePr>
        <p:xfrm>
          <a:off x="5652120" y="1484784"/>
          <a:ext cx="1800000" cy="27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Textfeld 11"/>
          <p:cNvSpPr txBox="1"/>
          <p:nvPr/>
        </p:nvSpPr>
        <p:spPr>
          <a:xfrm rot="-5400000">
            <a:off x="4274095" y="2627040"/>
            <a:ext cx="24482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b="1" dirty="0" err="1" smtClean="0">
                <a:latin typeface="Arial" pitchFamily="34" charset="0"/>
                <a:cs typeface="Arial" pitchFamily="34" charset="0"/>
              </a:rPr>
              <a:t>Round</a:t>
            </a:r>
            <a:r>
              <a:rPr lang="de-DE" sz="1400" b="1" dirty="0" smtClean="0">
                <a:latin typeface="Arial" pitchFamily="34" charset="0"/>
                <a:cs typeface="Arial" pitchFamily="34" charset="0"/>
              </a:rPr>
              <a:t> Cells (%)</a:t>
            </a:r>
            <a:endParaRPr lang="de-DE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3050596" y="2123564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*</a:t>
            </a:r>
            <a:endParaRPr lang="de-DE" dirty="0"/>
          </a:p>
        </p:txBody>
      </p:sp>
      <p:sp>
        <p:nvSpPr>
          <p:cNvPr id="14" name="Textfeld 13"/>
          <p:cNvSpPr txBox="1"/>
          <p:nvPr/>
        </p:nvSpPr>
        <p:spPr>
          <a:xfrm>
            <a:off x="6246656" y="1366540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*</a:t>
            </a:r>
            <a:endParaRPr lang="de-DE" dirty="0"/>
          </a:p>
        </p:txBody>
      </p:sp>
      <p:sp>
        <p:nvSpPr>
          <p:cNvPr id="15" name="Textfeld 14"/>
          <p:cNvSpPr txBox="1"/>
          <p:nvPr/>
        </p:nvSpPr>
        <p:spPr>
          <a:xfrm rot="-5400000">
            <a:off x="5878017" y="2411016"/>
            <a:ext cx="11521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smtClean="0">
                <a:latin typeface="Arial" pitchFamily="34" charset="0"/>
                <a:cs typeface="Arial" pitchFamily="34" charset="0"/>
              </a:rPr>
              <a:t>n = 1</a:t>
            </a:r>
            <a:endParaRPr lang="de-DE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feld 15"/>
          <p:cNvSpPr txBox="1"/>
          <p:nvPr/>
        </p:nvSpPr>
        <p:spPr>
          <a:xfrm rot="-5400000">
            <a:off x="6434335" y="2771055"/>
            <a:ext cx="11521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smtClean="0">
                <a:latin typeface="Arial" pitchFamily="34" charset="0"/>
                <a:cs typeface="Arial" pitchFamily="34" charset="0"/>
              </a:rPr>
              <a:t>n ≥ 2</a:t>
            </a:r>
            <a:endParaRPr lang="de-DE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feld 16"/>
          <p:cNvSpPr txBox="1"/>
          <p:nvPr/>
        </p:nvSpPr>
        <p:spPr>
          <a:xfrm>
            <a:off x="5148064" y="5301208"/>
            <a:ext cx="33123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Symbol"/>
              <a:buChar char="»"/>
            </a:pPr>
            <a:r>
              <a:rPr lang="en-US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Symbol"/>
              </a:rPr>
              <a:t>400 cells per preparation / condition</a:t>
            </a:r>
          </a:p>
          <a:p>
            <a:r>
              <a:rPr lang="en-US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Symbol"/>
              </a:rPr>
              <a:t>8 different preparations</a:t>
            </a:r>
            <a:endPara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Pfeil nach rechts 17"/>
          <p:cNvSpPr/>
          <p:nvPr/>
        </p:nvSpPr>
        <p:spPr>
          <a:xfrm>
            <a:off x="3275856" y="3068960"/>
            <a:ext cx="1944216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eck 20"/>
          <p:cNvSpPr/>
          <p:nvPr/>
        </p:nvSpPr>
        <p:spPr>
          <a:xfrm>
            <a:off x="4788024" y="1340768"/>
            <a:ext cx="3960000" cy="3600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467544" y="1341168"/>
            <a:ext cx="3960000" cy="3600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aphicFrame>
        <p:nvGraphicFramePr>
          <p:cNvPr id="19" name="Diagramm 18"/>
          <p:cNvGraphicFramePr/>
          <p:nvPr/>
        </p:nvGraphicFramePr>
        <p:xfrm>
          <a:off x="827584" y="1772816"/>
          <a:ext cx="3600000" cy="27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2" name="Gerade Verbindung 1"/>
          <p:cNvCxnSpPr/>
          <p:nvPr/>
        </p:nvCxnSpPr>
        <p:spPr>
          <a:xfrm>
            <a:off x="0" y="476672"/>
            <a:ext cx="9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feld 2"/>
          <p:cNvSpPr txBox="1"/>
          <p:nvPr/>
        </p:nvSpPr>
        <p:spPr>
          <a:xfrm>
            <a:off x="323528" y="44624"/>
            <a:ext cx="8136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1. </a:t>
            </a:r>
            <a:r>
              <a:rPr lang="en-US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Sarcomere</a:t>
            </a:r>
            <a:r>
              <a:rPr lang="en-US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degradation in vitro: Helps to escape apoptotic damage</a:t>
            </a:r>
            <a:endParaRPr lang="en-US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" name="Gerade Verbindung 3"/>
          <p:cNvCxnSpPr/>
          <p:nvPr/>
        </p:nvCxnSpPr>
        <p:spPr>
          <a:xfrm>
            <a:off x="16446" y="6381328"/>
            <a:ext cx="9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feld 4"/>
          <p:cNvSpPr txBox="1"/>
          <p:nvPr/>
        </p:nvSpPr>
        <p:spPr>
          <a:xfrm>
            <a:off x="4031432" y="6550223"/>
            <a:ext cx="5112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Berlin; 20.07.2016</a:t>
            </a:r>
            <a:endPara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1394412" y="4365104"/>
            <a:ext cx="28803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smtClean="0">
                <a:latin typeface="Arial" pitchFamily="34" charset="0"/>
                <a:cs typeface="Arial" pitchFamily="34" charset="0"/>
              </a:rPr>
              <a:t>FCS       -                    FCS        -</a:t>
            </a:r>
            <a:endParaRPr lang="de-DE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 rot="-5400000">
            <a:off x="-530695" y="2843063"/>
            <a:ext cx="24482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b="1" dirty="0" err="1" smtClean="0">
                <a:latin typeface="Arial" pitchFamily="34" charset="0"/>
                <a:cs typeface="Arial" pitchFamily="34" charset="0"/>
              </a:rPr>
              <a:t>Apoptotic</a:t>
            </a:r>
            <a:r>
              <a:rPr lang="de-DE" sz="1400" b="1" dirty="0" smtClean="0">
                <a:latin typeface="Arial" pitchFamily="34" charset="0"/>
                <a:cs typeface="Arial" pitchFamily="34" charset="0"/>
              </a:rPr>
              <a:t> Cells (%)</a:t>
            </a:r>
            <a:endParaRPr lang="de-DE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3735612" y="1772816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*</a:t>
            </a:r>
            <a:endParaRPr lang="de-DE" dirty="0"/>
          </a:p>
        </p:txBody>
      </p:sp>
      <p:sp>
        <p:nvSpPr>
          <p:cNvPr id="18" name="Textfeld 17"/>
          <p:cNvSpPr txBox="1"/>
          <p:nvPr/>
        </p:nvSpPr>
        <p:spPr>
          <a:xfrm>
            <a:off x="1835696" y="1025635"/>
            <a:ext cx="1296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 = 1</a:t>
            </a:r>
            <a:endParaRPr lang="de-DE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0" name="Diagramm 19"/>
          <p:cNvGraphicFramePr/>
          <p:nvPr/>
        </p:nvGraphicFramePr>
        <p:xfrm>
          <a:off x="5004048" y="1772816"/>
          <a:ext cx="3600000" cy="27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2" name="Textfeld 21"/>
          <p:cNvSpPr txBox="1"/>
          <p:nvPr/>
        </p:nvSpPr>
        <p:spPr>
          <a:xfrm>
            <a:off x="5563520" y="4365104"/>
            <a:ext cx="28803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smtClean="0">
                <a:latin typeface="Arial" pitchFamily="34" charset="0"/>
                <a:cs typeface="Arial" pitchFamily="34" charset="0"/>
              </a:rPr>
              <a:t>FCS       -                    FCS        -</a:t>
            </a:r>
            <a:endParaRPr lang="de-DE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Textfeld 22"/>
          <p:cNvSpPr txBox="1"/>
          <p:nvPr/>
        </p:nvSpPr>
        <p:spPr>
          <a:xfrm>
            <a:off x="6084168" y="1026908"/>
            <a:ext cx="1296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 ≥ 2</a:t>
            </a:r>
            <a:endParaRPr lang="de-DE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feld 15"/>
          <p:cNvSpPr txBox="1"/>
          <p:nvPr/>
        </p:nvSpPr>
        <p:spPr>
          <a:xfrm rot="-5400000">
            <a:off x="3742331" y="2843064"/>
            <a:ext cx="24482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b="1" dirty="0" err="1" smtClean="0">
                <a:latin typeface="Arial" pitchFamily="34" charset="0"/>
                <a:cs typeface="Arial" pitchFamily="34" charset="0"/>
              </a:rPr>
              <a:t>Apoptotic</a:t>
            </a:r>
            <a:r>
              <a:rPr lang="de-DE" sz="1400" b="1" dirty="0" smtClean="0">
                <a:latin typeface="Arial" pitchFamily="34" charset="0"/>
                <a:cs typeface="Arial" pitchFamily="34" charset="0"/>
              </a:rPr>
              <a:t> Cells (%)</a:t>
            </a:r>
            <a:endParaRPr lang="de-DE" sz="14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/>
        </p:nvSpPr>
        <p:spPr>
          <a:xfrm>
            <a:off x="395536" y="1124744"/>
            <a:ext cx="5832648" cy="43924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aphicFrame>
        <p:nvGraphicFramePr>
          <p:cNvPr id="2" name="Diagramm 1"/>
          <p:cNvGraphicFramePr/>
          <p:nvPr/>
        </p:nvGraphicFramePr>
        <p:xfrm>
          <a:off x="989856" y="1629000"/>
          <a:ext cx="4572000" cy="36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feld 3"/>
          <p:cNvSpPr txBox="1"/>
          <p:nvPr/>
        </p:nvSpPr>
        <p:spPr>
          <a:xfrm rot="-5400000">
            <a:off x="-710715" y="2879068"/>
            <a:ext cx="29523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b="1" dirty="0" err="1" smtClean="0">
                <a:latin typeface="Arial" pitchFamily="34" charset="0"/>
                <a:cs typeface="Arial" pitchFamily="34" charset="0"/>
              </a:rPr>
              <a:t>mRNA</a:t>
            </a:r>
            <a:r>
              <a:rPr lang="de-DE" sz="1400" b="1" dirty="0" smtClean="0">
                <a:latin typeface="Arial" pitchFamily="34" charset="0"/>
                <a:cs typeface="Arial" pitchFamily="34" charset="0"/>
              </a:rPr>
              <a:t> (x-</a:t>
            </a:r>
            <a:r>
              <a:rPr lang="de-DE" sz="1400" b="1" dirty="0" err="1" smtClean="0">
                <a:latin typeface="Arial" pitchFamily="34" charset="0"/>
                <a:cs typeface="Arial" pitchFamily="34" charset="0"/>
              </a:rPr>
              <a:t>fold</a:t>
            </a:r>
            <a:r>
              <a:rPr lang="de-DE" sz="1400" b="1" dirty="0" smtClean="0">
                <a:latin typeface="Arial" pitchFamily="34" charset="0"/>
                <a:cs typeface="Arial" pitchFamily="34" charset="0"/>
              </a:rPr>
              <a:t> Day 0)</a:t>
            </a:r>
            <a:endParaRPr lang="de-DE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1359348" y="3493596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*</a:t>
            </a:r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2899224" y="206084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*</a:t>
            </a:r>
            <a:endParaRPr lang="de-DE" dirty="0"/>
          </a:p>
        </p:txBody>
      </p:sp>
      <p:sp>
        <p:nvSpPr>
          <p:cNvPr id="7" name="Textfeld 6"/>
          <p:cNvSpPr txBox="1"/>
          <p:nvPr/>
        </p:nvSpPr>
        <p:spPr>
          <a:xfrm>
            <a:off x="4439100" y="2546376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*</a:t>
            </a:r>
            <a:endParaRPr lang="de-DE" dirty="0"/>
          </a:p>
        </p:txBody>
      </p:sp>
      <p:cxnSp>
        <p:nvCxnSpPr>
          <p:cNvPr id="8" name="Gerade Verbindung 7"/>
          <p:cNvCxnSpPr/>
          <p:nvPr/>
        </p:nvCxnSpPr>
        <p:spPr>
          <a:xfrm>
            <a:off x="0" y="476672"/>
            <a:ext cx="9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feld 8"/>
          <p:cNvSpPr txBox="1"/>
          <p:nvPr/>
        </p:nvSpPr>
        <p:spPr>
          <a:xfrm>
            <a:off x="323528" y="44624"/>
            <a:ext cx="8496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1. </a:t>
            </a:r>
            <a:r>
              <a:rPr lang="en-US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Sarcomere</a:t>
            </a:r>
            <a:r>
              <a:rPr lang="en-US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degradation in vitro: Activates </a:t>
            </a:r>
            <a:r>
              <a:rPr lang="en-US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inflammasome</a:t>
            </a:r>
            <a:r>
              <a:rPr lang="en-US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at Day 2</a:t>
            </a:r>
            <a:endParaRPr lang="en-US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0" name="Gerade Verbindung 9"/>
          <p:cNvCxnSpPr/>
          <p:nvPr/>
        </p:nvCxnSpPr>
        <p:spPr>
          <a:xfrm>
            <a:off x="16446" y="6381328"/>
            <a:ext cx="9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feld 10"/>
          <p:cNvSpPr txBox="1"/>
          <p:nvPr/>
        </p:nvSpPr>
        <p:spPr>
          <a:xfrm>
            <a:off x="4031432" y="6550223"/>
            <a:ext cx="5112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Berlin; 20.07.2016</a:t>
            </a:r>
            <a:endPara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1331640" y="1268760"/>
            <a:ext cx="4536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de-DE" sz="1400" b="1" dirty="0" err="1" smtClean="0">
                <a:latin typeface="Arial" pitchFamily="34" charset="0"/>
                <a:cs typeface="Arial" pitchFamily="34" charset="0"/>
              </a:rPr>
              <a:t>Trp</a:t>
            </a:r>
            <a:r>
              <a:rPr lang="de-DE" sz="1400" b="1" dirty="0" smtClean="0">
                <a:latin typeface="Arial" pitchFamily="34" charset="0"/>
                <a:cs typeface="Arial" pitchFamily="34" charset="0"/>
              </a:rPr>
              <a:t> C                    lmp2                       </a:t>
            </a:r>
            <a:r>
              <a:rPr lang="el-GR" sz="1400" b="1" dirty="0" smtClean="0">
                <a:latin typeface="Arial" pitchFamily="34" charset="0"/>
                <a:cs typeface="Arial" pitchFamily="34" charset="0"/>
              </a:rPr>
              <a:t>β</a:t>
            </a:r>
            <a:r>
              <a:rPr lang="de-DE" sz="1400" b="1" dirty="0" smtClean="0">
                <a:latin typeface="Arial" pitchFamily="34" charset="0"/>
                <a:cs typeface="Arial" pitchFamily="34" charset="0"/>
              </a:rPr>
              <a:t>-</a:t>
            </a:r>
            <a:r>
              <a:rPr lang="de-DE" sz="1400" b="1" dirty="0" err="1" smtClean="0">
                <a:latin typeface="Arial" pitchFamily="34" charset="0"/>
                <a:cs typeface="Arial" pitchFamily="34" charset="0"/>
              </a:rPr>
              <a:t>actin</a:t>
            </a:r>
            <a:endParaRPr lang="de-DE" sz="14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4" name="Gerade Verbindung 13"/>
          <p:cNvCxnSpPr/>
          <p:nvPr/>
        </p:nvCxnSpPr>
        <p:spPr>
          <a:xfrm>
            <a:off x="1401768" y="3807512"/>
            <a:ext cx="3960440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feld 14"/>
          <p:cNvSpPr txBox="1"/>
          <p:nvPr/>
        </p:nvSpPr>
        <p:spPr>
          <a:xfrm>
            <a:off x="6444208" y="1268760"/>
            <a:ext cx="223224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Transcriptional</a:t>
            </a:r>
            <a:r>
              <a:rPr lang="de-DE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adaptation</a:t>
            </a:r>
            <a:r>
              <a:rPr lang="de-DE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of </a:t>
            </a:r>
            <a:r>
              <a:rPr lang="de-DE" sz="1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cultured</a:t>
            </a:r>
            <a:r>
              <a:rPr lang="de-DE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cardiomyocytes</a:t>
            </a:r>
            <a:r>
              <a:rPr lang="de-DE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endParaRPr lang="de-DE" sz="14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buAutoNum type="alphaLcParenR"/>
            </a:pPr>
            <a:r>
              <a:rPr lang="de-DE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Degradation of  </a:t>
            </a:r>
            <a:r>
              <a:rPr lang="de-DE" sz="1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sarcomeric</a:t>
            </a:r>
            <a:r>
              <a:rPr lang="de-DE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proteins</a:t>
            </a:r>
            <a:r>
              <a:rPr lang="de-DE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de-DE" sz="1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Trp</a:t>
            </a:r>
            <a:r>
              <a:rPr lang="de-DE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C)</a:t>
            </a:r>
          </a:p>
          <a:p>
            <a:pPr marL="342900" indent="-342900">
              <a:buAutoNum type="alphaLcParenR"/>
            </a:pPr>
            <a:r>
              <a:rPr lang="de-DE" sz="1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Induction</a:t>
            </a:r>
            <a:r>
              <a:rPr lang="de-DE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of </a:t>
            </a:r>
            <a:r>
              <a:rPr lang="de-DE" sz="1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proteasome</a:t>
            </a:r>
            <a:r>
              <a:rPr lang="de-DE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(Lmp2)</a:t>
            </a:r>
          </a:p>
          <a:p>
            <a:pPr marL="342900" indent="-342900">
              <a:buAutoNum type="alphaLcParenR"/>
            </a:pPr>
            <a:r>
              <a:rPr lang="de-DE" sz="1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Induction</a:t>
            </a:r>
            <a:r>
              <a:rPr lang="de-DE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of stress </a:t>
            </a:r>
            <a:r>
              <a:rPr lang="de-DE" sz="1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fibre</a:t>
            </a:r>
            <a:r>
              <a:rPr lang="de-DE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proteins</a:t>
            </a:r>
            <a:r>
              <a:rPr lang="de-DE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el-GR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β</a:t>
            </a:r>
            <a:r>
              <a:rPr lang="de-DE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de-DE" sz="1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actin</a:t>
            </a:r>
            <a:r>
              <a:rPr lang="de-DE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</a:t>
            </a:r>
            <a:endParaRPr lang="de-DE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Ellipse 26"/>
          <p:cNvSpPr/>
          <p:nvPr/>
        </p:nvSpPr>
        <p:spPr>
          <a:xfrm>
            <a:off x="3536212" y="3284984"/>
            <a:ext cx="288000" cy="28803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6" name="Ellipse 25"/>
          <p:cNvSpPr/>
          <p:nvPr/>
        </p:nvSpPr>
        <p:spPr>
          <a:xfrm>
            <a:off x="3275888" y="3429000"/>
            <a:ext cx="288000" cy="28803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5" name="Ellipse 24"/>
          <p:cNvSpPr/>
          <p:nvPr/>
        </p:nvSpPr>
        <p:spPr>
          <a:xfrm>
            <a:off x="2987856" y="3373584"/>
            <a:ext cx="288000" cy="28803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4" name="Ellipse 23"/>
          <p:cNvSpPr/>
          <p:nvPr/>
        </p:nvSpPr>
        <p:spPr>
          <a:xfrm>
            <a:off x="2843808" y="3177912"/>
            <a:ext cx="288000" cy="28803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2" name="Gerade Verbindung 1"/>
          <p:cNvCxnSpPr/>
          <p:nvPr/>
        </p:nvCxnSpPr>
        <p:spPr>
          <a:xfrm>
            <a:off x="0" y="476672"/>
            <a:ext cx="9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Gerade Verbindung 2"/>
          <p:cNvCxnSpPr/>
          <p:nvPr/>
        </p:nvCxnSpPr>
        <p:spPr>
          <a:xfrm>
            <a:off x="16446" y="6381328"/>
            <a:ext cx="9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feld 3"/>
          <p:cNvSpPr txBox="1"/>
          <p:nvPr/>
        </p:nvSpPr>
        <p:spPr>
          <a:xfrm>
            <a:off x="4031432" y="6550223"/>
            <a:ext cx="5112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Berlin; 20.07.2016</a:t>
            </a:r>
            <a:endPara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323528" y="44624"/>
            <a:ext cx="8496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1. The </a:t>
            </a:r>
            <a:r>
              <a:rPr lang="en-US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inflammasome</a:t>
            </a:r>
            <a:endParaRPr lang="en-US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Ellipse 12"/>
          <p:cNvSpPr/>
          <p:nvPr/>
        </p:nvSpPr>
        <p:spPr>
          <a:xfrm>
            <a:off x="3608220" y="2797520"/>
            <a:ext cx="288000" cy="288032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Ellipse 15"/>
          <p:cNvSpPr/>
          <p:nvPr/>
        </p:nvSpPr>
        <p:spPr>
          <a:xfrm>
            <a:off x="2908492" y="2681212"/>
            <a:ext cx="288000" cy="288032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Ellipse 16"/>
          <p:cNvSpPr/>
          <p:nvPr/>
        </p:nvSpPr>
        <p:spPr>
          <a:xfrm>
            <a:off x="3104164" y="2376588"/>
            <a:ext cx="288000" cy="288032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Ellipse 17"/>
          <p:cNvSpPr/>
          <p:nvPr/>
        </p:nvSpPr>
        <p:spPr>
          <a:xfrm>
            <a:off x="3318308" y="2276872"/>
            <a:ext cx="288000" cy="288032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Ellipse 18"/>
          <p:cNvSpPr/>
          <p:nvPr/>
        </p:nvSpPr>
        <p:spPr>
          <a:xfrm>
            <a:off x="3550924" y="2474424"/>
            <a:ext cx="288000" cy="288032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Ellipse 8"/>
          <p:cNvSpPr/>
          <p:nvPr/>
        </p:nvSpPr>
        <p:spPr>
          <a:xfrm>
            <a:off x="3598952" y="2520604"/>
            <a:ext cx="288000" cy="28803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Ellipse 9"/>
          <p:cNvSpPr/>
          <p:nvPr/>
        </p:nvSpPr>
        <p:spPr>
          <a:xfrm>
            <a:off x="3563888" y="2239928"/>
            <a:ext cx="288000" cy="28803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Ellipse 10"/>
          <p:cNvSpPr/>
          <p:nvPr/>
        </p:nvSpPr>
        <p:spPr>
          <a:xfrm>
            <a:off x="3338628" y="2060848"/>
            <a:ext cx="288000" cy="28803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/>
          <p:cNvSpPr/>
          <p:nvPr/>
        </p:nvSpPr>
        <p:spPr>
          <a:xfrm>
            <a:off x="3059832" y="2142092"/>
            <a:ext cx="288000" cy="28803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Ellipse 5"/>
          <p:cNvSpPr/>
          <p:nvPr/>
        </p:nvSpPr>
        <p:spPr>
          <a:xfrm>
            <a:off x="2915816" y="2422768"/>
            <a:ext cx="288000" cy="28803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0" name="Ellipse 19"/>
          <p:cNvSpPr/>
          <p:nvPr/>
        </p:nvSpPr>
        <p:spPr>
          <a:xfrm>
            <a:off x="2897344" y="2913828"/>
            <a:ext cx="288000" cy="288032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Ellipse 20"/>
          <p:cNvSpPr/>
          <p:nvPr/>
        </p:nvSpPr>
        <p:spPr>
          <a:xfrm>
            <a:off x="3059864" y="3146444"/>
            <a:ext cx="288000" cy="288032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Ellipse 21"/>
          <p:cNvSpPr/>
          <p:nvPr/>
        </p:nvSpPr>
        <p:spPr>
          <a:xfrm>
            <a:off x="3312832" y="3194504"/>
            <a:ext cx="288000" cy="288032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3" name="Ellipse 22"/>
          <p:cNvSpPr/>
          <p:nvPr/>
        </p:nvSpPr>
        <p:spPr>
          <a:xfrm>
            <a:off x="3565800" y="3068960"/>
            <a:ext cx="288000" cy="288032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/>
          <p:cNvSpPr/>
          <p:nvPr/>
        </p:nvSpPr>
        <p:spPr>
          <a:xfrm>
            <a:off x="3390284" y="2969244"/>
            <a:ext cx="288000" cy="288032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Ellipse 14"/>
          <p:cNvSpPr/>
          <p:nvPr/>
        </p:nvSpPr>
        <p:spPr>
          <a:xfrm>
            <a:off x="3089224" y="2932300"/>
            <a:ext cx="288000" cy="288032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Ellipse 7"/>
          <p:cNvSpPr/>
          <p:nvPr/>
        </p:nvSpPr>
        <p:spPr>
          <a:xfrm>
            <a:off x="3366336" y="2708920"/>
            <a:ext cx="288000" cy="28803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Ellipse 6"/>
          <p:cNvSpPr/>
          <p:nvPr/>
        </p:nvSpPr>
        <p:spPr>
          <a:xfrm>
            <a:off x="3094928" y="2671976"/>
            <a:ext cx="288000" cy="28803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8" name="Ellipse 27"/>
          <p:cNvSpPr/>
          <p:nvPr/>
        </p:nvSpPr>
        <p:spPr>
          <a:xfrm>
            <a:off x="5796168" y="3284984"/>
            <a:ext cx="288000" cy="28803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9" name="Ellipse 28"/>
          <p:cNvSpPr/>
          <p:nvPr/>
        </p:nvSpPr>
        <p:spPr>
          <a:xfrm>
            <a:off x="5535844" y="3429000"/>
            <a:ext cx="288000" cy="28803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0" name="Ellipse 29"/>
          <p:cNvSpPr/>
          <p:nvPr/>
        </p:nvSpPr>
        <p:spPr>
          <a:xfrm>
            <a:off x="5247812" y="3373584"/>
            <a:ext cx="288000" cy="28803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1" name="Ellipse 30"/>
          <p:cNvSpPr/>
          <p:nvPr/>
        </p:nvSpPr>
        <p:spPr>
          <a:xfrm>
            <a:off x="5103764" y="3177912"/>
            <a:ext cx="288000" cy="28803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2" name="Ellipse 31"/>
          <p:cNvSpPr/>
          <p:nvPr/>
        </p:nvSpPr>
        <p:spPr>
          <a:xfrm>
            <a:off x="5868176" y="2797520"/>
            <a:ext cx="288000" cy="28803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3" name="Ellipse 32"/>
          <p:cNvSpPr/>
          <p:nvPr/>
        </p:nvSpPr>
        <p:spPr>
          <a:xfrm>
            <a:off x="5168448" y="2681212"/>
            <a:ext cx="288000" cy="288032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4" name="Ellipse 33"/>
          <p:cNvSpPr/>
          <p:nvPr/>
        </p:nvSpPr>
        <p:spPr>
          <a:xfrm>
            <a:off x="5364120" y="2376588"/>
            <a:ext cx="288000" cy="288032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5" name="Ellipse 34"/>
          <p:cNvSpPr/>
          <p:nvPr/>
        </p:nvSpPr>
        <p:spPr>
          <a:xfrm>
            <a:off x="5578264" y="2276872"/>
            <a:ext cx="288000" cy="288032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6" name="Ellipse 35"/>
          <p:cNvSpPr/>
          <p:nvPr/>
        </p:nvSpPr>
        <p:spPr>
          <a:xfrm>
            <a:off x="5810880" y="2474424"/>
            <a:ext cx="288000" cy="288032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7" name="Ellipse 36"/>
          <p:cNvSpPr/>
          <p:nvPr/>
        </p:nvSpPr>
        <p:spPr>
          <a:xfrm>
            <a:off x="5858908" y="2520604"/>
            <a:ext cx="288000" cy="28803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8" name="Ellipse 37"/>
          <p:cNvSpPr/>
          <p:nvPr/>
        </p:nvSpPr>
        <p:spPr>
          <a:xfrm>
            <a:off x="5823844" y="2239928"/>
            <a:ext cx="288000" cy="28803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9" name="Ellipse 38"/>
          <p:cNvSpPr/>
          <p:nvPr/>
        </p:nvSpPr>
        <p:spPr>
          <a:xfrm>
            <a:off x="5598584" y="2060848"/>
            <a:ext cx="288000" cy="28803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0" name="Ellipse 39"/>
          <p:cNvSpPr/>
          <p:nvPr/>
        </p:nvSpPr>
        <p:spPr>
          <a:xfrm>
            <a:off x="5319788" y="2142092"/>
            <a:ext cx="288000" cy="28803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1" name="Ellipse 40"/>
          <p:cNvSpPr/>
          <p:nvPr/>
        </p:nvSpPr>
        <p:spPr>
          <a:xfrm>
            <a:off x="5175772" y="2422768"/>
            <a:ext cx="288000" cy="28803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2" name="Ellipse 41"/>
          <p:cNvSpPr/>
          <p:nvPr/>
        </p:nvSpPr>
        <p:spPr>
          <a:xfrm>
            <a:off x="5157300" y="2913828"/>
            <a:ext cx="288000" cy="288032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3" name="Ellipse 42"/>
          <p:cNvSpPr/>
          <p:nvPr/>
        </p:nvSpPr>
        <p:spPr>
          <a:xfrm>
            <a:off x="5319820" y="3146444"/>
            <a:ext cx="288000" cy="288032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4" name="Ellipse 43"/>
          <p:cNvSpPr/>
          <p:nvPr/>
        </p:nvSpPr>
        <p:spPr>
          <a:xfrm>
            <a:off x="5572788" y="3194504"/>
            <a:ext cx="288000" cy="28803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5" name="Ellipse 44"/>
          <p:cNvSpPr/>
          <p:nvPr/>
        </p:nvSpPr>
        <p:spPr>
          <a:xfrm>
            <a:off x="5825756" y="3068960"/>
            <a:ext cx="288000" cy="28803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6" name="Ellipse 45"/>
          <p:cNvSpPr/>
          <p:nvPr/>
        </p:nvSpPr>
        <p:spPr>
          <a:xfrm>
            <a:off x="5650240" y="2969244"/>
            <a:ext cx="288000" cy="28803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7" name="Ellipse 46"/>
          <p:cNvSpPr/>
          <p:nvPr/>
        </p:nvSpPr>
        <p:spPr>
          <a:xfrm>
            <a:off x="5349180" y="2932300"/>
            <a:ext cx="288000" cy="288032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8" name="Ellipse 47"/>
          <p:cNvSpPr/>
          <p:nvPr/>
        </p:nvSpPr>
        <p:spPr>
          <a:xfrm>
            <a:off x="5626292" y="2708920"/>
            <a:ext cx="288000" cy="28803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9" name="Ellipse 48"/>
          <p:cNvSpPr/>
          <p:nvPr/>
        </p:nvSpPr>
        <p:spPr>
          <a:xfrm>
            <a:off x="5354884" y="2671976"/>
            <a:ext cx="288000" cy="28803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0" name="Pfeil nach rechts 49"/>
          <p:cNvSpPr/>
          <p:nvPr/>
        </p:nvSpPr>
        <p:spPr>
          <a:xfrm>
            <a:off x="4211960" y="2708920"/>
            <a:ext cx="720080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1" name="Textfeld 50"/>
          <p:cNvSpPr txBox="1"/>
          <p:nvPr/>
        </p:nvSpPr>
        <p:spPr>
          <a:xfrm>
            <a:off x="2483768" y="1052736"/>
            <a:ext cx="4320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</a:t>
            </a:r>
            <a:r>
              <a:rPr lang="de-DE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Proteasome</a:t>
            </a:r>
            <a:r>
              <a:rPr lang="de-DE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     </a:t>
            </a:r>
            <a:r>
              <a:rPr lang="de-DE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Inflammasome</a:t>
            </a:r>
            <a:r>
              <a:rPr lang="de-DE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   </a:t>
            </a:r>
            <a:endParaRPr lang="de-DE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2" name="Ellipse 51"/>
          <p:cNvSpPr/>
          <p:nvPr/>
        </p:nvSpPr>
        <p:spPr>
          <a:xfrm>
            <a:off x="3680196" y="4283804"/>
            <a:ext cx="288000" cy="28803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3" name="Ellipse 52"/>
          <p:cNvSpPr/>
          <p:nvPr/>
        </p:nvSpPr>
        <p:spPr>
          <a:xfrm>
            <a:off x="3680228" y="4715852"/>
            <a:ext cx="288000" cy="288032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4" name="Ellipse 53"/>
          <p:cNvSpPr/>
          <p:nvPr/>
        </p:nvSpPr>
        <p:spPr>
          <a:xfrm>
            <a:off x="3680260" y="5147900"/>
            <a:ext cx="288000" cy="28803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5" name="Textfeld 54"/>
          <p:cNvSpPr txBox="1"/>
          <p:nvPr/>
        </p:nvSpPr>
        <p:spPr>
          <a:xfrm>
            <a:off x="4184252" y="4211796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α</a:t>
            </a:r>
            <a:r>
              <a:rPr lang="de-DE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- </a:t>
            </a:r>
            <a:r>
              <a:rPr lang="de-DE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subunits</a:t>
            </a:r>
            <a:endParaRPr lang="de-DE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6" name="Textfeld 55"/>
          <p:cNvSpPr txBox="1"/>
          <p:nvPr/>
        </p:nvSpPr>
        <p:spPr>
          <a:xfrm>
            <a:off x="4184252" y="4634552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β</a:t>
            </a:r>
            <a:r>
              <a:rPr lang="de-DE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- </a:t>
            </a:r>
            <a:r>
              <a:rPr lang="de-DE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subunits</a:t>
            </a:r>
            <a:endParaRPr lang="de-DE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7" name="Textfeld 56"/>
          <p:cNvSpPr txBox="1"/>
          <p:nvPr/>
        </p:nvSpPr>
        <p:spPr>
          <a:xfrm>
            <a:off x="4211960" y="5075892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Lmp-2</a:t>
            </a:r>
            <a:endParaRPr lang="de-DE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9" name="Gerade Verbindung mit Pfeil 58"/>
          <p:cNvCxnSpPr/>
          <p:nvPr/>
        </p:nvCxnSpPr>
        <p:spPr>
          <a:xfrm>
            <a:off x="1835696" y="2564904"/>
            <a:ext cx="1224136" cy="0"/>
          </a:xfrm>
          <a:prstGeom prst="straightConnector1">
            <a:avLst/>
          </a:prstGeom>
          <a:ln w="28575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Gerade Verbindung mit Pfeil 59"/>
          <p:cNvCxnSpPr/>
          <p:nvPr/>
        </p:nvCxnSpPr>
        <p:spPr>
          <a:xfrm>
            <a:off x="1835696" y="2996952"/>
            <a:ext cx="1224136" cy="0"/>
          </a:xfrm>
          <a:prstGeom prst="straightConnector1">
            <a:avLst/>
          </a:prstGeom>
          <a:ln w="28575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feld 60"/>
          <p:cNvSpPr txBox="1"/>
          <p:nvPr/>
        </p:nvSpPr>
        <p:spPr>
          <a:xfrm>
            <a:off x="395536" y="2204864"/>
            <a:ext cx="16561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Pattern </a:t>
            </a:r>
            <a:r>
              <a:rPr lang="de-DE" sz="1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recognition</a:t>
            </a:r>
            <a:r>
              <a:rPr lang="de-DE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site</a:t>
            </a:r>
            <a:endParaRPr lang="de-DE" sz="14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endParaRPr lang="de-DE" sz="14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de-DE" sz="1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Proteolytic</a:t>
            </a:r>
            <a:r>
              <a:rPr lang="de-DE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site</a:t>
            </a:r>
            <a:endParaRPr lang="de-DE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hteck 22"/>
          <p:cNvSpPr/>
          <p:nvPr/>
        </p:nvSpPr>
        <p:spPr>
          <a:xfrm>
            <a:off x="5724128" y="3356992"/>
            <a:ext cx="3240360" cy="273630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0" name="Rechteck 19"/>
          <p:cNvSpPr/>
          <p:nvPr/>
        </p:nvSpPr>
        <p:spPr>
          <a:xfrm>
            <a:off x="5724128" y="548680"/>
            <a:ext cx="3240360" cy="273630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Rechteck 14"/>
          <p:cNvSpPr/>
          <p:nvPr/>
        </p:nvSpPr>
        <p:spPr>
          <a:xfrm>
            <a:off x="179512" y="2204864"/>
            <a:ext cx="3888432" cy="345638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2" name="Gerade Verbindung 1"/>
          <p:cNvCxnSpPr/>
          <p:nvPr/>
        </p:nvCxnSpPr>
        <p:spPr>
          <a:xfrm>
            <a:off x="0" y="476672"/>
            <a:ext cx="9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feld 2"/>
          <p:cNvSpPr txBox="1"/>
          <p:nvPr/>
        </p:nvSpPr>
        <p:spPr>
          <a:xfrm>
            <a:off x="323528" y="44624"/>
            <a:ext cx="8496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1. Induction of Lmp2 for cardiac remodeling</a:t>
            </a:r>
            <a:endParaRPr lang="en-US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" name="Gerade Verbindung 3"/>
          <p:cNvCxnSpPr/>
          <p:nvPr/>
        </p:nvCxnSpPr>
        <p:spPr>
          <a:xfrm>
            <a:off x="16446" y="6381328"/>
            <a:ext cx="9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feld 4"/>
          <p:cNvSpPr txBox="1"/>
          <p:nvPr/>
        </p:nvSpPr>
        <p:spPr>
          <a:xfrm>
            <a:off x="4031432" y="6550223"/>
            <a:ext cx="5112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Berlin; 20.07.2016</a:t>
            </a:r>
            <a:endPara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/>
          <p:cNvPicPr preferRelativeResize="0">
            <a:picLocks noChangeArrowheads="1"/>
          </p:cNvPicPr>
          <p:nvPr/>
        </p:nvPicPr>
        <p:blipFill>
          <a:blip r:embed="rId2" cstate="print">
            <a:lum bright="35000" contrast="35000"/>
          </a:blip>
          <a:srcRect/>
          <a:stretch>
            <a:fillRect/>
          </a:stretch>
        </p:blipFill>
        <p:spPr bwMode="auto">
          <a:xfrm>
            <a:off x="467545" y="917956"/>
            <a:ext cx="3600000" cy="1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 preferRelativeResize="0"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213343"/>
            <a:ext cx="3600000" cy="1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Gerade Verbindung 8"/>
          <p:cNvCxnSpPr/>
          <p:nvPr/>
        </p:nvCxnSpPr>
        <p:spPr>
          <a:xfrm>
            <a:off x="539553" y="1494020"/>
            <a:ext cx="108012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Gerade Verbindung 9"/>
          <p:cNvCxnSpPr/>
          <p:nvPr/>
        </p:nvCxnSpPr>
        <p:spPr>
          <a:xfrm>
            <a:off x="1726745" y="1494020"/>
            <a:ext cx="108012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10"/>
          <p:cNvCxnSpPr/>
          <p:nvPr/>
        </p:nvCxnSpPr>
        <p:spPr>
          <a:xfrm>
            <a:off x="2913937" y="1494020"/>
            <a:ext cx="108012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feld 11"/>
          <p:cNvSpPr txBox="1"/>
          <p:nvPr/>
        </p:nvSpPr>
        <p:spPr>
          <a:xfrm>
            <a:off x="539553" y="1537047"/>
            <a:ext cx="38164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Day 0            Day-2           </a:t>
            </a:r>
            <a:r>
              <a:rPr lang="de-DE" sz="1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Day-2</a:t>
            </a:r>
            <a:r>
              <a:rPr lang="de-DE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/ FCS</a:t>
            </a:r>
            <a:endParaRPr lang="de-DE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4075301" y="908720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LMP2</a:t>
            </a:r>
          </a:p>
          <a:p>
            <a:r>
              <a:rPr lang="de-DE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GAPDH</a:t>
            </a:r>
            <a:endParaRPr lang="de-DE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4" name="Diagramm 13"/>
          <p:cNvGraphicFramePr/>
          <p:nvPr/>
        </p:nvGraphicFramePr>
        <p:xfrm>
          <a:off x="395536" y="2492896"/>
          <a:ext cx="3600000" cy="27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6" name="Textfeld 15"/>
          <p:cNvSpPr txBox="1"/>
          <p:nvPr/>
        </p:nvSpPr>
        <p:spPr>
          <a:xfrm rot="-5400000">
            <a:off x="-658453" y="3599147"/>
            <a:ext cx="19442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b="1" dirty="0" smtClean="0">
                <a:latin typeface="Arial" pitchFamily="34" charset="0"/>
                <a:cs typeface="Arial" pitchFamily="34" charset="0"/>
              </a:rPr>
              <a:t>Lmp2 / GAPDH</a:t>
            </a:r>
            <a:endParaRPr lang="de-DE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feld 16"/>
          <p:cNvSpPr txBox="1"/>
          <p:nvPr/>
        </p:nvSpPr>
        <p:spPr>
          <a:xfrm>
            <a:off x="2123728" y="393305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b="1" dirty="0" smtClean="0">
                <a:latin typeface="Arial" pitchFamily="34" charset="0"/>
                <a:cs typeface="Arial" pitchFamily="34" charset="0"/>
              </a:rPr>
              <a:t>*</a:t>
            </a:r>
            <a:endParaRPr lang="de-DE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feld 17"/>
          <p:cNvSpPr txBox="1"/>
          <p:nvPr/>
        </p:nvSpPr>
        <p:spPr>
          <a:xfrm>
            <a:off x="142568" y="5949280"/>
            <a:ext cx="18722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Mean</a:t>
            </a:r>
            <a:r>
              <a:rPr lang="de-DE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± SEM, n=4</a:t>
            </a:r>
            <a:endParaRPr lang="de-DE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9" name="Diagramm 18"/>
          <p:cNvGraphicFramePr/>
          <p:nvPr/>
        </p:nvGraphicFramePr>
        <p:xfrm>
          <a:off x="6012160" y="836712"/>
          <a:ext cx="2700000" cy="23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1" name="Textfeld 20"/>
          <p:cNvSpPr txBox="1"/>
          <p:nvPr/>
        </p:nvSpPr>
        <p:spPr>
          <a:xfrm rot="-5400000">
            <a:off x="4905909" y="1510916"/>
            <a:ext cx="19442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b="1" dirty="0" err="1" smtClean="0">
                <a:latin typeface="Arial" pitchFamily="34" charset="0"/>
                <a:cs typeface="Arial" pitchFamily="34" charset="0"/>
              </a:rPr>
              <a:t>Round</a:t>
            </a:r>
            <a:r>
              <a:rPr lang="de-DE" sz="1400" b="1" dirty="0" smtClean="0">
                <a:latin typeface="Arial" pitchFamily="34" charset="0"/>
                <a:cs typeface="Arial" pitchFamily="34" charset="0"/>
              </a:rPr>
              <a:t> Cells (%)</a:t>
            </a:r>
            <a:endParaRPr lang="de-DE" sz="14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2" name="Diagramm 21"/>
          <p:cNvGraphicFramePr/>
          <p:nvPr/>
        </p:nvGraphicFramePr>
        <p:xfrm>
          <a:off x="6084168" y="3717032"/>
          <a:ext cx="2700000" cy="23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4" name="Textfeld 23"/>
          <p:cNvSpPr txBox="1"/>
          <p:nvPr/>
        </p:nvSpPr>
        <p:spPr>
          <a:xfrm rot="-5400000">
            <a:off x="4905909" y="4391235"/>
            <a:ext cx="19442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b="1" dirty="0" err="1" smtClean="0">
                <a:latin typeface="Arial" pitchFamily="34" charset="0"/>
                <a:cs typeface="Arial" pitchFamily="34" charset="0"/>
              </a:rPr>
              <a:t>Apoptotic</a:t>
            </a:r>
            <a:r>
              <a:rPr lang="de-DE" sz="1400" b="1" dirty="0" smtClean="0">
                <a:latin typeface="Arial" pitchFamily="34" charset="0"/>
                <a:cs typeface="Arial" pitchFamily="34" charset="0"/>
              </a:rPr>
              <a:t> Cells (%)</a:t>
            </a:r>
            <a:endParaRPr lang="de-DE" sz="14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/>
        </p:nvSpPr>
        <p:spPr>
          <a:xfrm>
            <a:off x="1547664" y="1052736"/>
            <a:ext cx="5832648" cy="43924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aphicFrame>
        <p:nvGraphicFramePr>
          <p:cNvPr id="2" name="Diagramm 1"/>
          <p:cNvGraphicFramePr/>
          <p:nvPr/>
        </p:nvGraphicFramePr>
        <p:xfrm>
          <a:off x="2286000" y="20574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feld 3"/>
          <p:cNvSpPr txBox="1"/>
          <p:nvPr/>
        </p:nvSpPr>
        <p:spPr>
          <a:xfrm rot="-5400000">
            <a:off x="585429" y="3023083"/>
            <a:ext cx="29523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b="1" dirty="0" smtClean="0">
                <a:latin typeface="Arial" pitchFamily="34" charset="0"/>
                <a:cs typeface="Arial" pitchFamily="34" charset="0"/>
              </a:rPr>
              <a:t> LV Lmp2 </a:t>
            </a:r>
            <a:r>
              <a:rPr lang="de-DE" sz="1400" b="1" dirty="0" err="1" smtClean="0">
                <a:latin typeface="Arial" pitchFamily="34" charset="0"/>
                <a:cs typeface="Arial" pitchFamily="34" charset="0"/>
              </a:rPr>
              <a:t>mRNA</a:t>
            </a:r>
            <a:r>
              <a:rPr lang="de-DE" sz="1400" b="1" dirty="0" smtClean="0">
                <a:latin typeface="Arial" pitchFamily="34" charset="0"/>
                <a:cs typeface="Arial" pitchFamily="34" charset="0"/>
              </a:rPr>
              <a:t> (x-</a:t>
            </a:r>
            <a:r>
              <a:rPr lang="de-DE" sz="1400" b="1" dirty="0" err="1" smtClean="0">
                <a:latin typeface="Arial" pitchFamily="34" charset="0"/>
                <a:cs typeface="Arial" pitchFamily="34" charset="0"/>
              </a:rPr>
              <a:t>fold</a:t>
            </a:r>
            <a:r>
              <a:rPr lang="de-DE" sz="1400" b="1" dirty="0" smtClean="0">
                <a:latin typeface="Arial" pitchFamily="34" charset="0"/>
                <a:cs typeface="Arial" pitchFamily="34" charset="0"/>
              </a:rPr>
              <a:t> 1.5 Mo)</a:t>
            </a:r>
            <a:endParaRPr lang="de-DE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5580112" y="1268760"/>
            <a:ext cx="15841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smtClean="0">
                <a:latin typeface="Arial" pitchFamily="34" charset="0"/>
                <a:cs typeface="Arial" pitchFamily="34" charset="0"/>
              </a:rPr>
              <a:t>SHR n=6-8</a:t>
            </a:r>
            <a:endParaRPr lang="de-DE" sz="14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6" name="Gerade Verbindung 5"/>
          <p:cNvCxnSpPr/>
          <p:nvPr/>
        </p:nvCxnSpPr>
        <p:spPr>
          <a:xfrm>
            <a:off x="0" y="476672"/>
            <a:ext cx="9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feld 6"/>
          <p:cNvSpPr txBox="1"/>
          <p:nvPr/>
        </p:nvSpPr>
        <p:spPr>
          <a:xfrm>
            <a:off x="323528" y="44624"/>
            <a:ext cx="8496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1. Activation of an </a:t>
            </a:r>
            <a:r>
              <a:rPr lang="en-US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inflammasome</a:t>
            </a:r>
            <a:r>
              <a:rPr lang="en-US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 vivo</a:t>
            </a:r>
            <a:endParaRPr lang="en-US" b="1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8" name="Gerade Verbindung 7"/>
          <p:cNvCxnSpPr/>
          <p:nvPr/>
        </p:nvCxnSpPr>
        <p:spPr>
          <a:xfrm>
            <a:off x="16446" y="6381328"/>
            <a:ext cx="9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feld 8"/>
          <p:cNvSpPr txBox="1"/>
          <p:nvPr/>
        </p:nvSpPr>
        <p:spPr>
          <a:xfrm>
            <a:off x="4031432" y="6550223"/>
            <a:ext cx="5112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Berlin; 20.07.2016</a:t>
            </a:r>
            <a:endPara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4077180" y="2915652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*</a:t>
            </a:r>
            <a:endParaRPr lang="de-DE" dirty="0"/>
          </a:p>
        </p:txBody>
      </p:sp>
      <p:sp>
        <p:nvSpPr>
          <p:cNvPr id="11" name="Textfeld 10"/>
          <p:cNvSpPr txBox="1"/>
          <p:nvPr/>
        </p:nvSpPr>
        <p:spPr>
          <a:xfrm>
            <a:off x="5066820" y="2151272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*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Gerade Verbindung 1"/>
          <p:cNvCxnSpPr/>
          <p:nvPr/>
        </p:nvCxnSpPr>
        <p:spPr>
          <a:xfrm>
            <a:off x="0" y="476672"/>
            <a:ext cx="9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feld 2"/>
          <p:cNvSpPr txBox="1"/>
          <p:nvPr/>
        </p:nvSpPr>
        <p:spPr>
          <a:xfrm>
            <a:off x="323528" y="44624"/>
            <a:ext cx="8496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1. </a:t>
            </a:r>
            <a:r>
              <a:rPr lang="en-US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Sarcomere</a:t>
            </a:r>
            <a:r>
              <a:rPr lang="en-US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degradation in vitro: What we have learned</a:t>
            </a:r>
            <a:endParaRPr lang="en-US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" name="Gerade Verbindung 3"/>
          <p:cNvCxnSpPr/>
          <p:nvPr/>
        </p:nvCxnSpPr>
        <p:spPr>
          <a:xfrm>
            <a:off x="16446" y="6381328"/>
            <a:ext cx="9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feld 4"/>
          <p:cNvSpPr txBox="1"/>
          <p:nvPr/>
        </p:nvSpPr>
        <p:spPr>
          <a:xfrm>
            <a:off x="4031432" y="6550223"/>
            <a:ext cx="5112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Berlin; 20.07.2016</a:t>
            </a:r>
            <a:endPara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971600" y="980728"/>
            <a:ext cx="748883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Terminal differentiated </a:t>
            </a:r>
            <a:r>
              <a:rPr lang="en-US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cardiomyocytes</a:t>
            </a:r>
            <a:r>
              <a:rPr lang="en-US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are able to degrade their </a:t>
            </a:r>
            <a:r>
              <a:rPr lang="en-US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sarcomeres</a:t>
            </a:r>
            <a:r>
              <a:rPr lang="en-US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marL="342900" indent="-342900">
              <a:buAutoNum type="arabicPeriod"/>
            </a:pPr>
            <a:r>
              <a:rPr lang="en-US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This is an active process</a:t>
            </a:r>
          </a:p>
          <a:p>
            <a:pPr marL="342900" indent="-342900">
              <a:buAutoNum type="arabicPeriod"/>
            </a:pPr>
            <a:r>
              <a:rPr lang="en-US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The process is associated with cellular escape from apoptosis</a:t>
            </a:r>
          </a:p>
          <a:p>
            <a:pPr marL="342900" indent="-342900">
              <a:buAutoNum type="arabicPeriod"/>
            </a:pPr>
            <a:r>
              <a:rPr lang="en-US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Mononuclear cells seem to be more sensitive to this process</a:t>
            </a:r>
          </a:p>
          <a:p>
            <a:pPr marL="342900" indent="-342900">
              <a:buAutoNum type="arabicPeriod"/>
            </a:pPr>
            <a:r>
              <a:rPr lang="en-US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It requires an increase in </a:t>
            </a:r>
            <a:r>
              <a:rPr lang="en-US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proteasome</a:t>
            </a:r>
            <a:r>
              <a:rPr lang="en-US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activity by induction of </a:t>
            </a:r>
            <a:r>
              <a:rPr lang="en-US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inflammasome</a:t>
            </a:r>
            <a:r>
              <a:rPr lang="en-US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structures (lmp2) </a:t>
            </a:r>
          </a:p>
          <a:p>
            <a:pPr marL="342900" indent="-342900">
              <a:buAutoNum type="arabicPeriod"/>
            </a:pPr>
            <a:r>
              <a:rPr lang="en-US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It is found in left ventricles from hypertensive rats during the adaptive phase of hypertrophy</a:t>
            </a:r>
            <a:endParaRPr lang="en-US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4149080"/>
            <a:ext cx="2594984" cy="208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4365104"/>
            <a:ext cx="1800000" cy="18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04248" y="4293096"/>
            <a:ext cx="1800000" cy="18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Pfeil nach rechts 9"/>
          <p:cNvSpPr/>
          <p:nvPr/>
        </p:nvSpPr>
        <p:spPr>
          <a:xfrm>
            <a:off x="6300192" y="5157192"/>
            <a:ext cx="432048" cy="288032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Ellipse 10"/>
          <p:cNvSpPr/>
          <p:nvPr/>
        </p:nvSpPr>
        <p:spPr>
          <a:xfrm rot="853827">
            <a:off x="899592" y="4185877"/>
            <a:ext cx="3168352" cy="144016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Gerade Verbindung 1"/>
          <p:cNvCxnSpPr/>
          <p:nvPr/>
        </p:nvCxnSpPr>
        <p:spPr>
          <a:xfrm>
            <a:off x="0" y="476672"/>
            <a:ext cx="9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feld 2"/>
          <p:cNvSpPr txBox="1"/>
          <p:nvPr/>
        </p:nvSpPr>
        <p:spPr>
          <a:xfrm>
            <a:off x="323528" y="44624"/>
            <a:ext cx="8136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Cardiac Dedifferentiation and </a:t>
            </a:r>
            <a:r>
              <a:rPr lang="en-US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Redifferentiation</a:t>
            </a:r>
            <a:r>
              <a:rPr lang="en-US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: Spreading</a:t>
            </a:r>
            <a:endParaRPr lang="en-US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" name="Gerade Verbindung 3"/>
          <p:cNvCxnSpPr/>
          <p:nvPr/>
        </p:nvCxnSpPr>
        <p:spPr>
          <a:xfrm>
            <a:off x="16446" y="6381328"/>
            <a:ext cx="9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feld 4"/>
          <p:cNvSpPr txBox="1"/>
          <p:nvPr/>
        </p:nvSpPr>
        <p:spPr>
          <a:xfrm>
            <a:off x="3995936" y="6516052"/>
            <a:ext cx="5112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Berlin; 20.07.2016</a:t>
            </a:r>
            <a:endPara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9872" y="1268960"/>
            <a:ext cx="1800000" cy="18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5181389" y="3323667"/>
            <a:ext cx="2699688" cy="1758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9592" y="3789040"/>
            <a:ext cx="1800000" cy="18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hteckiger Pfeil 8"/>
          <p:cNvSpPr/>
          <p:nvPr/>
        </p:nvSpPr>
        <p:spPr>
          <a:xfrm>
            <a:off x="1835696" y="1844824"/>
            <a:ext cx="1368152" cy="1584176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10" name="Rechteckiger Pfeil 9"/>
          <p:cNvSpPr/>
          <p:nvPr/>
        </p:nvSpPr>
        <p:spPr>
          <a:xfrm rot="5400000">
            <a:off x="5616116" y="1880828"/>
            <a:ext cx="1368152" cy="1584176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11" name="Ellipse 10"/>
          <p:cNvSpPr/>
          <p:nvPr/>
        </p:nvSpPr>
        <p:spPr>
          <a:xfrm>
            <a:off x="323528" y="764704"/>
            <a:ext cx="360040" cy="36004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Textfeld 11"/>
          <p:cNvSpPr txBox="1"/>
          <p:nvPr/>
        </p:nvSpPr>
        <p:spPr>
          <a:xfrm>
            <a:off x="358592" y="764704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b="1" dirty="0" smtClean="0">
                <a:latin typeface="Arial" pitchFamily="34" charset="0"/>
                <a:cs typeface="Arial" pitchFamily="34" charset="0"/>
              </a:rPr>
              <a:t>1</a:t>
            </a:r>
            <a:endParaRPr lang="de-DE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683568" y="561454"/>
            <a:ext cx="15841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Degradation of </a:t>
            </a:r>
            <a:r>
              <a:rPr lang="de-DE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existing</a:t>
            </a:r>
            <a:r>
              <a:rPr lang="de-DE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sarcomeres</a:t>
            </a:r>
            <a:endParaRPr lang="de-DE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Ellipse 13"/>
          <p:cNvSpPr/>
          <p:nvPr/>
        </p:nvSpPr>
        <p:spPr>
          <a:xfrm>
            <a:off x="3275856" y="611396"/>
            <a:ext cx="360040" cy="36004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Textfeld 14"/>
          <p:cNvSpPr txBox="1"/>
          <p:nvPr/>
        </p:nvSpPr>
        <p:spPr>
          <a:xfrm>
            <a:off x="3310920" y="611396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b="1" dirty="0" smtClean="0">
                <a:latin typeface="Arial" pitchFamily="34" charset="0"/>
                <a:cs typeface="Arial" pitchFamily="34" charset="0"/>
              </a:rPr>
              <a:t>2</a:t>
            </a:r>
            <a:endParaRPr lang="de-DE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feld 15"/>
          <p:cNvSpPr txBox="1"/>
          <p:nvPr/>
        </p:nvSpPr>
        <p:spPr>
          <a:xfrm>
            <a:off x="3635896" y="476672"/>
            <a:ext cx="2520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Stress </a:t>
            </a:r>
            <a:r>
              <a:rPr lang="de-DE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fibers</a:t>
            </a:r>
            <a:r>
              <a:rPr lang="de-DE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in </a:t>
            </a:r>
            <a:r>
              <a:rPr lang="de-DE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perinucelar</a:t>
            </a:r>
            <a:r>
              <a:rPr lang="de-DE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region</a:t>
            </a:r>
            <a:endParaRPr lang="de-DE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Ellipse 16"/>
          <p:cNvSpPr/>
          <p:nvPr/>
        </p:nvSpPr>
        <p:spPr>
          <a:xfrm>
            <a:off x="6948264" y="899428"/>
            <a:ext cx="360040" cy="36004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Textfeld 17"/>
          <p:cNvSpPr txBox="1"/>
          <p:nvPr/>
        </p:nvSpPr>
        <p:spPr>
          <a:xfrm>
            <a:off x="6983328" y="899428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b="1" dirty="0" smtClean="0">
                <a:latin typeface="Arial" pitchFamily="34" charset="0"/>
                <a:cs typeface="Arial" pitchFamily="34" charset="0"/>
              </a:rPr>
              <a:t>3</a:t>
            </a:r>
            <a:endParaRPr lang="de-DE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Textfeld 18"/>
          <p:cNvSpPr txBox="1"/>
          <p:nvPr/>
        </p:nvSpPr>
        <p:spPr>
          <a:xfrm>
            <a:off x="7452320" y="836712"/>
            <a:ext cx="151216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Formation </a:t>
            </a:r>
            <a:r>
              <a:rPr lang="de-DE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de-DE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new</a:t>
            </a:r>
            <a:r>
              <a:rPr lang="de-DE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sarcomeres</a:t>
            </a:r>
            <a:r>
              <a:rPr lang="de-DE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alongside</a:t>
            </a:r>
            <a:r>
              <a:rPr lang="de-DE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de-DE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stress </a:t>
            </a:r>
            <a:r>
              <a:rPr lang="de-DE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fibres</a:t>
            </a:r>
            <a:endParaRPr lang="de-DE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Textfeld 19"/>
          <p:cNvSpPr txBox="1"/>
          <p:nvPr/>
        </p:nvSpPr>
        <p:spPr>
          <a:xfrm>
            <a:off x="1115616" y="5589240"/>
            <a:ext cx="12241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Day 1</a:t>
            </a:r>
            <a:endParaRPr lang="de-DE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Textfeld 20"/>
          <p:cNvSpPr txBox="1"/>
          <p:nvPr/>
        </p:nvSpPr>
        <p:spPr>
          <a:xfrm>
            <a:off x="3635896" y="3140968"/>
            <a:ext cx="12241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Day 3-4</a:t>
            </a:r>
            <a:endParaRPr lang="de-DE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Textfeld 21"/>
          <p:cNvSpPr txBox="1"/>
          <p:nvPr/>
        </p:nvSpPr>
        <p:spPr>
          <a:xfrm>
            <a:off x="6084168" y="5517232"/>
            <a:ext cx="12241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Day 5-6</a:t>
            </a:r>
            <a:endParaRPr lang="de-DE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Gerade Verbindung 1"/>
          <p:cNvCxnSpPr/>
          <p:nvPr/>
        </p:nvCxnSpPr>
        <p:spPr>
          <a:xfrm>
            <a:off x="0" y="476672"/>
            <a:ext cx="9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Gerade Verbindung 2"/>
          <p:cNvCxnSpPr/>
          <p:nvPr/>
        </p:nvCxnSpPr>
        <p:spPr>
          <a:xfrm>
            <a:off x="16446" y="6381328"/>
            <a:ext cx="9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feld 3"/>
          <p:cNvSpPr txBox="1"/>
          <p:nvPr/>
        </p:nvSpPr>
        <p:spPr>
          <a:xfrm>
            <a:off x="323528" y="44624"/>
            <a:ext cx="8136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Cardiac </a:t>
            </a:r>
            <a:r>
              <a:rPr lang="en-US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Redifferentiation</a:t>
            </a:r>
            <a:r>
              <a:rPr lang="en-US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(spreading): Swiprosin-1 (=EFhd2)</a:t>
            </a:r>
            <a:endParaRPr lang="en-US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3995936" y="6516052"/>
            <a:ext cx="5112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Berlin; 20.07.2016</a:t>
            </a:r>
            <a:endPara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0" y="0"/>
            <a:ext cx="7072313" cy="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14283" tIns="66654" rIns="50784" bIns="53958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EFHD2; Swip-1; EF-Hand Domain Family, Member D2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 </a:t>
            </a:r>
            <a:r>
              <a:rPr kumimoji="0" lang="de-DE" sz="7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 </a:t>
            </a:r>
            <a:r>
              <a: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                             </a:t>
            </a:r>
          </a:p>
        </p:txBody>
      </p:sp>
      <p:pic>
        <p:nvPicPr>
          <p:cNvPr id="3074" name="Picture 2" descr="Swiprosin 1 (SWS1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628800"/>
            <a:ext cx="1524000" cy="1238250"/>
          </a:xfrm>
          <a:prstGeom prst="rect">
            <a:avLst/>
          </a:prstGeom>
          <a:noFill/>
        </p:spPr>
      </p:pic>
      <p:pic>
        <p:nvPicPr>
          <p:cNvPr id="9" name="Picture 2" descr="Swiprosin 1 (SWS1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7824" y="1628800"/>
            <a:ext cx="1524000" cy="1238250"/>
          </a:xfrm>
          <a:prstGeom prst="rect">
            <a:avLst/>
          </a:prstGeom>
          <a:noFill/>
        </p:spPr>
      </p:pic>
      <p:sp>
        <p:nvSpPr>
          <p:cNvPr id="10" name="Textfeld 9"/>
          <p:cNvSpPr txBox="1"/>
          <p:nvPr/>
        </p:nvSpPr>
        <p:spPr>
          <a:xfrm>
            <a:off x="2063552" y="2060848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Ca</a:t>
            </a:r>
            <a:r>
              <a:rPr lang="de-DE" b="1" baseline="30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2+</a:t>
            </a:r>
            <a:endParaRPr lang="de-DE" b="1" baseline="30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6" name="Picture 4" descr="https://upload.wikimedia.org/wikipedia/commons/thumb/6/6a/Actin_filament_atomic_model.png/270px-Actin_filament_atomic_model.pn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27448" y="4509120"/>
            <a:ext cx="2571750" cy="695325"/>
          </a:xfrm>
          <a:prstGeom prst="rect">
            <a:avLst/>
          </a:prstGeom>
          <a:noFill/>
        </p:spPr>
      </p:pic>
      <p:pic>
        <p:nvPicPr>
          <p:cNvPr id="3078" name="Picture 6" descr="Protein CFL1 PDB 1q8g.pn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27448" y="2780928"/>
            <a:ext cx="2381250" cy="1676400"/>
          </a:xfrm>
          <a:prstGeom prst="rect">
            <a:avLst/>
          </a:prstGeom>
          <a:noFill/>
        </p:spPr>
      </p:pic>
      <p:cxnSp>
        <p:nvCxnSpPr>
          <p:cNvPr id="14" name="Gerade Verbindung 13"/>
          <p:cNvCxnSpPr>
            <a:stCxn id="9" idx="3"/>
          </p:cNvCxnSpPr>
          <p:nvPr/>
        </p:nvCxnSpPr>
        <p:spPr>
          <a:xfrm>
            <a:off x="4511824" y="2247925"/>
            <a:ext cx="18002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14"/>
          <p:cNvCxnSpPr/>
          <p:nvPr/>
        </p:nvCxnSpPr>
        <p:spPr>
          <a:xfrm>
            <a:off x="4499992" y="3645024"/>
            <a:ext cx="18002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15"/>
          <p:cNvCxnSpPr/>
          <p:nvPr/>
        </p:nvCxnSpPr>
        <p:spPr>
          <a:xfrm>
            <a:off x="4499992" y="5013176"/>
            <a:ext cx="18002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feld 16"/>
          <p:cNvSpPr txBox="1"/>
          <p:nvPr/>
        </p:nvSpPr>
        <p:spPr>
          <a:xfrm>
            <a:off x="5076056" y="2204864"/>
            <a:ext cx="165618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Swiprosin</a:t>
            </a:r>
            <a:endParaRPr lang="de-DE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endParaRPr lang="de-DE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endParaRPr lang="de-DE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endParaRPr lang="de-DE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de-DE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Cofilin</a:t>
            </a:r>
            <a:endParaRPr lang="de-DE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endParaRPr lang="de-DE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endParaRPr lang="de-DE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endParaRPr lang="de-DE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endParaRPr lang="de-DE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de-DE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Actin</a:t>
            </a:r>
            <a:endParaRPr lang="de-DE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Ellipse 18"/>
          <p:cNvSpPr/>
          <p:nvPr/>
        </p:nvSpPr>
        <p:spPr>
          <a:xfrm>
            <a:off x="6804248" y="1628800"/>
            <a:ext cx="216024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0" name="Ellipse 19"/>
          <p:cNvSpPr/>
          <p:nvPr/>
        </p:nvSpPr>
        <p:spPr>
          <a:xfrm>
            <a:off x="7020272" y="1628800"/>
            <a:ext cx="216024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Ellipse 20"/>
          <p:cNvSpPr/>
          <p:nvPr/>
        </p:nvSpPr>
        <p:spPr>
          <a:xfrm>
            <a:off x="7236296" y="1628800"/>
            <a:ext cx="216024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Ellipse 21"/>
          <p:cNvSpPr/>
          <p:nvPr/>
        </p:nvSpPr>
        <p:spPr>
          <a:xfrm>
            <a:off x="7452320" y="1628800"/>
            <a:ext cx="216024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3" name="Ellipse 22"/>
          <p:cNvSpPr/>
          <p:nvPr/>
        </p:nvSpPr>
        <p:spPr>
          <a:xfrm>
            <a:off x="7668344" y="1628800"/>
            <a:ext cx="216024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4" name="Ellipse 23"/>
          <p:cNvSpPr/>
          <p:nvPr/>
        </p:nvSpPr>
        <p:spPr>
          <a:xfrm>
            <a:off x="7884368" y="1628800"/>
            <a:ext cx="216024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5" name="Ellipse 24"/>
          <p:cNvSpPr/>
          <p:nvPr/>
        </p:nvSpPr>
        <p:spPr>
          <a:xfrm>
            <a:off x="8172400" y="1988840"/>
            <a:ext cx="216024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6" name="Torte 25"/>
          <p:cNvSpPr/>
          <p:nvPr/>
        </p:nvSpPr>
        <p:spPr>
          <a:xfrm rot="13015285">
            <a:off x="8042825" y="1470343"/>
            <a:ext cx="432048" cy="432048"/>
          </a:xfrm>
          <a:prstGeom prst="pi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27" name="Torte 26"/>
          <p:cNvSpPr/>
          <p:nvPr/>
        </p:nvSpPr>
        <p:spPr>
          <a:xfrm rot="13015285">
            <a:off x="6242625" y="3198535"/>
            <a:ext cx="432048" cy="432048"/>
          </a:xfrm>
          <a:prstGeom prst="pi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28" name="Ellipse 27"/>
          <p:cNvSpPr/>
          <p:nvPr/>
        </p:nvSpPr>
        <p:spPr>
          <a:xfrm>
            <a:off x="6372200" y="4725144"/>
            <a:ext cx="216024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9" name="Pfeil nach unten 28"/>
          <p:cNvSpPr/>
          <p:nvPr/>
        </p:nvSpPr>
        <p:spPr>
          <a:xfrm>
            <a:off x="7596336" y="2348880"/>
            <a:ext cx="288032" cy="108012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0" name="Ellipse 29"/>
          <p:cNvSpPr/>
          <p:nvPr/>
        </p:nvSpPr>
        <p:spPr>
          <a:xfrm>
            <a:off x="6804248" y="4221088"/>
            <a:ext cx="216024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1" name="Ellipse 30"/>
          <p:cNvSpPr/>
          <p:nvPr/>
        </p:nvSpPr>
        <p:spPr>
          <a:xfrm>
            <a:off x="7020272" y="4221088"/>
            <a:ext cx="216024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2" name="Ellipse 31"/>
          <p:cNvSpPr/>
          <p:nvPr/>
        </p:nvSpPr>
        <p:spPr>
          <a:xfrm>
            <a:off x="7236296" y="4221088"/>
            <a:ext cx="216024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3" name="Ellipse 32"/>
          <p:cNvSpPr/>
          <p:nvPr/>
        </p:nvSpPr>
        <p:spPr>
          <a:xfrm>
            <a:off x="7452320" y="4221088"/>
            <a:ext cx="216024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4" name="Ellipse 33"/>
          <p:cNvSpPr/>
          <p:nvPr/>
        </p:nvSpPr>
        <p:spPr>
          <a:xfrm>
            <a:off x="7668344" y="4221088"/>
            <a:ext cx="216024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5" name="Ellipse 34"/>
          <p:cNvSpPr/>
          <p:nvPr/>
        </p:nvSpPr>
        <p:spPr>
          <a:xfrm>
            <a:off x="7884368" y="4221088"/>
            <a:ext cx="216024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6" name="Ellipse 35"/>
          <p:cNvSpPr/>
          <p:nvPr/>
        </p:nvSpPr>
        <p:spPr>
          <a:xfrm>
            <a:off x="8100392" y="4221088"/>
            <a:ext cx="216024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7" name="Torte 36"/>
          <p:cNvSpPr/>
          <p:nvPr/>
        </p:nvSpPr>
        <p:spPr>
          <a:xfrm rot="13015285">
            <a:off x="8186841" y="4079223"/>
            <a:ext cx="432048" cy="432048"/>
          </a:xfrm>
          <a:prstGeom prst="pi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38" name="Halbbogen 37"/>
          <p:cNvSpPr/>
          <p:nvPr/>
        </p:nvSpPr>
        <p:spPr>
          <a:xfrm>
            <a:off x="8100392" y="3962644"/>
            <a:ext cx="576064" cy="504056"/>
          </a:xfrm>
          <a:prstGeom prst="blockArc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39" name="Halbbogen 38"/>
          <p:cNvSpPr/>
          <p:nvPr/>
        </p:nvSpPr>
        <p:spPr>
          <a:xfrm>
            <a:off x="6084168" y="1988840"/>
            <a:ext cx="576064" cy="504056"/>
          </a:xfrm>
          <a:prstGeom prst="blockArc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40" name="Ellipse 39"/>
          <p:cNvSpPr/>
          <p:nvPr/>
        </p:nvSpPr>
        <p:spPr>
          <a:xfrm>
            <a:off x="8324800" y="2141240"/>
            <a:ext cx="216024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1" name="Textfeld 40"/>
          <p:cNvSpPr txBox="1"/>
          <p:nvPr/>
        </p:nvSpPr>
        <p:spPr>
          <a:xfrm>
            <a:off x="6606696" y="1242932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chemeClr val="bg1"/>
                </a:solidFill>
              </a:rPr>
              <a:t>+                         -</a:t>
            </a:r>
            <a:endParaRPr lang="de-DE" b="1" dirty="0">
              <a:solidFill>
                <a:schemeClr val="bg1"/>
              </a:solidFill>
            </a:endParaRPr>
          </a:p>
        </p:txBody>
      </p:sp>
      <p:sp>
        <p:nvSpPr>
          <p:cNvPr id="42" name="Textfeld 41"/>
          <p:cNvSpPr txBox="1"/>
          <p:nvPr/>
        </p:nvSpPr>
        <p:spPr>
          <a:xfrm>
            <a:off x="6606696" y="3861048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chemeClr val="bg1"/>
                </a:solidFill>
              </a:rPr>
              <a:t>+                         -</a:t>
            </a:r>
            <a:endParaRPr lang="de-DE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hteck 16"/>
          <p:cNvSpPr/>
          <p:nvPr/>
        </p:nvSpPr>
        <p:spPr>
          <a:xfrm>
            <a:off x="4850796" y="1412776"/>
            <a:ext cx="4176464" cy="43924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Rechteck 11"/>
          <p:cNvSpPr/>
          <p:nvPr/>
        </p:nvSpPr>
        <p:spPr>
          <a:xfrm>
            <a:off x="144016" y="1412776"/>
            <a:ext cx="5724128" cy="43924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aphicFrame>
        <p:nvGraphicFramePr>
          <p:cNvPr id="2" name="Diagramm 1"/>
          <p:cNvGraphicFramePr/>
          <p:nvPr/>
        </p:nvGraphicFramePr>
        <p:xfrm>
          <a:off x="658690" y="2492896"/>
          <a:ext cx="3600000" cy="27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feld 2"/>
          <p:cNvSpPr txBox="1"/>
          <p:nvPr/>
        </p:nvSpPr>
        <p:spPr>
          <a:xfrm rot="-5400000">
            <a:off x="-663585" y="3599147"/>
            <a:ext cx="22322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b="1" dirty="0" err="1" smtClean="0">
                <a:latin typeface="Arial" pitchFamily="34" charset="0"/>
                <a:cs typeface="Arial" pitchFamily="34" charset="0"/>
              </a:rPr>
              <a:t>Swiprosin</a:t>
            </a:r>
            <a:r>
              <a:rPr lang="de-DE" sz="1400" b="1" dirty="0" smtClean="0">
                <a:latin typeface="Arial" pitchFamily="34" charset="0"/>
                <a:cs typeface="Arial" pitchFamily="34" charset="0"/>
              </a:rPr>
              <a:t> 1 / GAPDH</a:t>
            </a:r>
            <a:endParaRPr lang="en-GB" sz="14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5"/>
          <p:cNvPicPr preferRelativeResize="0"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34754" y="1844824"/>
            <a:ext cx="2880000" cy="3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6"/>
          <p:cNvPicPr preferRelativeResize="0"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35074" y="2226071"/>
            <a:ext cx="2880000" cy="3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feld 5"/>
          <p:cNvSpPr txBox="1"/>
          <p:nvPr/>
        </p:nvSpPr>
        <p:spPr>
          <a:xfrm>
            <a:off x="4095328" y="1870224"/>
            <a:ext cx="13407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err="1" smtClean="0">
                <a:latin typeface="Arial" pitchFamily="34" charset="0"/>
                <a:cs typeface="Arial" pitchFamily="34" charset="0"/>
              </a:rPr>
              <a:t>Swiprosin</a:t>
            </a:r>
            <a:r>
              <a:rPr lang="de-DE" sz="1400" b="1" dirty="0" smtClean="0">
                <a:latin typeface="Arial" pitchFamily="34" charset="0"/>
                <a:cs typeface="Arial" pitchFamily="34" charset="0"/>
              </a:rPr>
              <a:t> 1</a:t>
            </a:r>
            <a:endParaRPr lang="en-GB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4095328" y="2210519"/>
            <a:ext cx="13407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smtClean="0">
                <a:latin typeface="Arial" pitchFamily="34" charset="0"/>
                <a:cs typeface="Arial" pitchFamily="34" charset="0"/>
              </a:rPr>
              <a:t>GAPDH</a:t>
            </a:r>
            <a:endParaRPr lang="en-GB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1972356" y="3286808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*</a:t>
            </a:r>
            <a:endParaRPr lang="en-GB" dirty="0"/>
          </a:p>
        </p:txBody>
      </p:sp>
      <p:sp>
        <p:nvSpPr>
          <p:cNvPr id="9" name="Textfeld 8"/>
          <p:cNvSpPr txBox="1"/>
          <p:nvPr/>
        </p:nvSpPr>
        <p:spPr>
          <a:xfrm>
            <a:off x="2404404" y="3347700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*</a:t>
            </a:r>
            <a:endParaRPr lang="en-GB" dirty="0"/>
          </a:p>
        </p:txBody>
      </p:sp>
      <p:sp>
        <p:nvSpPr>
          <p:cNvPr id="10" name="Rechteck 9"/>
          <p:cNvSpPr/>
          <p:nvPr/>
        </p:nvSpPr>
        <p:spPr>
          <a:xfrm>
            <a:off x="1215008" y="4904864"/>
            <a:ext cx="2880320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feld 10"/>
          <p:cNvSpPr txBox="1"/>
          <p:nvPr/>
        </p:nvSpPr>
        <p:spPr>
          <a:xfrm>
            <a:off x="1331640" y="4820157"/>
            <a:ext cx="38884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smtClean="0">
                <a:latin typeface="Arial" pitchFamily="34" charset="0"/>
                <a:cs typeface="Arial" pitchFamily="34" charset="0"/>
              </a:rPr>
              <a:t>  0      1       2      3      4       5      6      Day</a:t>
            </a:r>
            <a:endParaRPr lang="en-GB" sz="14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3" name="Diagramm 12"/>
          <p:cNvGraphicFramePr/>
          <p:nvPr/>
        </p:nvGraphicFramePr>
        <p:xfrm>
          <a:off x="5383834" y="2420888"/>
          <a:ext cx="3600000" cy="27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4" name="Textfeld 13"/>
          <p:cNvSpPr txBox="1"/>
          <p:nvPr/>
        </p:nvSpPr>
        <p:spPr>
          <a:xfrm rot="-5400000">
            <a:off x="4041813" y="3455132"/>
            <a:ext cx="22322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b="1" dirty="0" err="1" smtClean="0">
                <a:latin typeface="Arial" pitchFamily="34" charset="0"/>
                <a:cs typeface="Arial" pitchFamily="34" charset="0"/>
              </a:rPr>
              <a:t>swiprosin</a:t>
            </a:r>
            <a:r>
              <a:rPr lang="de-DE" sz="1400" b="1" dirty="0" smtClean="0">
                <a:latin typeface="Arial" pitchFamily="34" charset="0"/>
                <a:cs typeface="Arial" pitchFamily="34" charset="0"/>
              </a:rPr>
              <a:t> 1 / </a:t>
            </a:r>
            <a:r>
              <a:rPr lang="de-DE" sz="1400" b="1" dirty="0" err="1" smtClean="0">
                <a:latin typeface="Arial" pitchFamily="34" charset="0"/>
                <a:cs typeface="Arial" pitchFamily="34" charset="0"/>
              </a:rPr>
              <a:t>hprt</a:t>
            </a:r>
            <a:endParaRPr lang="en-GB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6883302" y="2576820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*</a:t>
            </a:r>
            <a:endParaRPr lang="en-GB" dirty="0"/>
          </a:p>
        </p:txBody>
      </p:sp>
      <p:sp>
        <p:nvSpPr>
          <p:cNvPr id="16" name="Textfeld 15"/>
          <p:cNvSpPr txBox="1"/>
          <p:nvPr/>
        </p:nvSpPr>
        <p:spPr>
          <a:xfrm>
            <a:off x="7938022" y="2713112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*</a:t>
            </a:r>
            <a:endParaRPr lang="en-GB" dirty="0"/>
          </a:p>
        </p:txBody>
      </p:sp>
      <p:cxnSp>
        <p:nvCxnSpPr>
          <p:cNvPr id="18" name="Gerade Verbindung 17"/>
          <p:cNvCxnSpPr/>
          <p:nvPr/>
        </p:nvCxnSpPr>
        <p:spPr>
          <a:xfrm>
            <a:off x="0" y="476672"/>
            <a:ext cx="9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feld 18"/>
          <p:cNvSpPr txBox="1"/>
          <p:nvPr/>
        </p:nvSpPr>
        <p:spPr>
          <a:xfrm>
            <a:off x="323528" y="44624"/>
            <a:ext cx="8136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Cardiac </a:t>
            </a:r>
            <a:r>
              <a:rPr lang="en-US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Redifferentiation</a:t>
            </a:r>
            <a:r>
              <a:rPr lang="en-US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(spreading): </a:t>
            </a:r>
            <a:r>
              <a:rPr lang="en-US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Swiprosin</a:t>
            </a:r>
            <a:r>
              <a:rPr lang="en-US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(=EFhd2)</a:t>
            </a:r>
            <a:endParaRPr lang="en-US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0" name="Gerade Verbindung 19"/>
          <p:cNvCxnSpPr/>
          <p:nvPr/>
        </p:nvCxnSpPr>
        <p:spPr>
          <a:xfrm>
            <a:off x="16446" y="6381328"/>
            <a:ext cx="9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feld 20"/>
          <p:cNvSpPr txBox="1"/>
          <p:nvPr/>
        </p:nvSpPr>
        <p:spPr>
          <a:xfrm>
            <a:off x="3995936" y="6516052"/>
            <a:ext cx="5112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Berlin; 20.07.2016</a:t>
            </a:r>
            <a:endPara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hteck 16"/>
          <p:cNvSpPr/>
          <p:nvPr/>
        </p:nvSpPr>
        <p:spPr>
          <a:xfrm>
            <a:off x="5508104" y="1556792"/>
            <a:ext cx="2880320" cy="331236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Rechteck 12"/>
          <p:cNvSpPr/>
          <p:nvPr/>
        </p:nvSpPr>
        <p:spPr>
          <a:xfrm>
            <a:off x="179512" y="1556792"/>
            <a:ext cx="4896544" cy="331236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3851920" y="2070695"/>
            <a:ext cx="13681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err="1" smtClean="0">
                <a:latin typeface="Arial" pitchFamily="34" charset="0"/>
                <a:cs typeface="Arial" pitchFamily="34" charset="0"/>
              </a:rPr>
              <a:t>Swiprosin</a:t>
            </a:r>
            <a:endParaRPr lang="en-GB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3898528" y="2555006"/>
            <a:ext cx="13681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smtClean="0">
                <a:latin typeface="Arial" pitchFamily="34" charset="0"/>
                <a:cs typeface="Arial" pitchFamily="34" charset="0"/>
              </a:rPr>
              <a:t>GAPDH</a:t>
            </a:r>
            <a:endParaRPr lang="en-GB" sz="14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Grafik 0" descr="A Swiprosin Konzreihe zugeschnitten neu 22sec 21.10.15.tif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9912" y="2070694"/>
            <a:ext cx="3240000" cy="360000"/>
          </a:xfrm>
          <a:prstGeom prst="rect">
            <a:avLst/>
          </a:prstGeom>
        </p:spPr>
      </p:pic>
      <p:pic>
        <p:nvPicPr>
          <p:cNvPr id="5" name="Grafik 1" descr="A GAPDH Swip zugeschnitten neu 1,29Min. 22.10.15.tif"/>
          <p:cNvPicPr preferRelativeResize="0"/>
          <p:nvPr/>
        </p:nvPicPr>
        <p:blipFill>
          <a:blip r:embed="rId3" cstate="print"/>
          <a:stretch>
            <a:fillRect/>
          </a:stretch>
        </p:blipFill>
        <p:spPr>
          <a:xfrm>
            <a:off x="539552" y="2574750"/>
            <a:ext cx="3240000" cy="360000"/>
          </a:xfrm>
          <a:prstGeom prst="rect">
            <a:avLst/>
          </a:prstGeom>
        </p:spPr>
      </p:pic>
      <p:sp>
        <p:nvSpPr>
          <p:cNvPr id="6" name="Gleichschenkliges Dreieck 5"/>
          <p:cNvSpPr/>
          <p:nvPr/>
        </p:nvSpPr>
        <p:spPr>
          <a:xfrm rot="15447357">
            <a:off x="2031792" y="2776927"/>
            <a:ext cx="409668" cy="965257"/>
          </a:xfrm>
          <a:prstGeom prst="triangl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Gleichschenkliges Dreieck 6"/>
          <p:cNvSpPr/>
          <p:nvPr/>
        </p:nvSpPr>
        <p:spPr>
          <a:xfrm rot="15573647">
            <a:off x="3145820" y="2751527"/>
            <a:ext cx="409668" cy="965257"/>
          </a:xfrm>
          <a:prstGeom prst="triangl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hteck 7"/>
          <p:cNvSpPr/>
          <p:nvPr/>
        </p:nvSpPr>
        <p:spPr>
          <a:xfrm>
            <a:off x="323528" y="1854671"/>
            <a:ext cx="1296144" cy="13681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9" name="Gerade Verbindung 8"/>
          <p:cNvCxnSpPr/>
          <p:nvPr/>
        </p:nvCxnSpPr>
        <p:spPr>
          <a:xfrm>
            <a:off x="1776388" y="1973287"/>
            <a:ext cx="79208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Gerade Verbindung 9"/>
          <p:cNvCxnSpPr/>
          <p:nvPr/>
        </p:nvCxnSpPr>
        <p:spPr>
          <a:xfrm>
            <a:off x="2843808" y="1973287"/>
            <a:ext cx="79208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feld 10"/>
          <p:cNvSpPr txBox="1"/>
          <p:nvPr/>
        </p:nvSpPr>
        <p:spPr>
          <a:xfrm>
            <a:off x="1619672" y="1665510"/>
            <a:ext cx="2376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smtClean="0">
                <a:latin typeface="Arial" pitchFamily="34" charset="0"/>
                <a:cs typeface="Arial" pitchFamily="34" charset="0"/>
              </a:rPr>
              <a:t>   </a:t>
            </a:r>
            <a:r>
              <a:rPr lang="de-DE" sz="1400" b="1" dirty="0" err="1" smtClean="0">
                <a:latin typeface="Arial" pitchFamily="34" charset="0"/>
                <a:cs typeface="Arial" pitchFamily="34" charset="0"/>
              </a:rPr>
              <a:t>scRNA</a:t>
            </a:r>
            <a:r>
              <a:rPr lang="de-DE" sz="1400" b="1" dirty="0" smtClean="0">
                <a:latin typeface="Arial" pitchFamily="34" charset="0"/>
                <a:cs typeface="Arial" pitchFamily="34" charset="0"/>
              </a:rPr>
              <a:t>          </a:t>
            </a:r>
            <a:r>
              <a:rPr lang="de-DE" sz="1400" b="1" dirty="0" err="1" smtClean="0">
                <a:latin typeface="Arial" pitchFamily="34" charset="0"/>
                <a:cs typeface="Arial" pitchFamily="34" charset="0"/>
              </a:rPr>
              <a:t>siRNA</a:t>
            </a:r>
            <a:endParaRPr lang="en-GB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1691680" y="3409255"/>
            <a:ext cx="38164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smtClean="0">
                <a:latin typeface="Arial" pitchFamily="34" charset="0"/>
                <a:cs typeface="Arial" pitchFamily="34" charset="0"/>
                <a:sym typeface="Symbol"/>
              </a:rPr>
              <a:t></a:t>
            </a:r>
            <a:r>
              <a:rPr lang="de-DE" sz="1400" b="1" dirty="0" smtClean="0">
                <a:latin typeface="Arial" pitchFamily="34" charset="0"/>
                <a:cs typeface="Arial" pitchFamily="34" charset="0"/>
              </a:rPr>
              <a:t>6 </a:t>
            </a:r>
            <a:r>
              <a:rPr lang="de-DE" sz="1400" b="1" dirty="0" smtClean="0">
                <a:latin typeface="Arial" pitchFamily="34" charset="0"/>
                <a:cs typeface="Arial" pitchFamily="34" charset="0"/>
                <a:sym typeface="Symbol"/>
              </a:rPr>
              <a:t></a:t>
            </a:r>
            <a:r>
              <a:rPr lang="de-DE" sz="1400" b="1" dirty="0" smtClean="0">
                <a:latin typeface="Arial" pitchFamily="34" charset="0"/>
                <a:cs typeface="Arial" pitchFamily="34" charset="0"/>
              </a:rPr>
              <a:t>12 </a:t>
            </a:r>
            <a:r>
              <a:rPr lang="de-DE" sz="1400" b="1" dirty="0" smtClean="0">
                <a:latin typeface="Arial" pitchFamily="34" charset="0"/>
                <a:cs typeface="Arial" pitchFamily="34" charset="0"/>
                <a:sym typeface="Symbol"/>
              </a:rPr>
              <a:t></a:t>
            </a:r>
            <a:r>
              <a:rPr lang="de-DE" sz="1400" b="1" dirty="0" smtClean="0">
                <a:latin typeface="Arial" pitchFamily="34" charset="0"/>
                <a:cs typeface="Arial" pitchFamily="34" charset="0"/>
              </a:rPr>
              <a:t>18    </a:t>
            </a:r>
            <a:r>
              <a:rPr lang="de-DE" sz="1400" b="1" dirty="0" smtClean="0">
                <a:latin typeface="Arial" pitchFamily="34" charset="0"/>
                <a:cs typeface="Arial" pitchFamily="34" charset="0"/>
                <a:sym typeface="Symbol"/>
              </a:rPr>
              <a:t></a:t>
            </a:r>
            <a:r>
              <a:rPr lang="de-DE" sz="1400" b="1" dirty="0" smtClean="0">
                <a:latin typeface="Arial" pitchFamily="34" charset="0"/>
                <a:cs typeface="Arial" pitchFamily="34" charset="0"/>
              </a:rPr>
              <a:t>6 </a:t>
            </a:r>
            <a:r>
              <a:rPr lang="de-DE" sz="1400" b="1" dirty="0" smtClean="0">
                <a:latin typeface="Arial" pitchFamily="34" charset="0"/>
                <a:cs typeface="Arial" pitchFamily="34" charset="0"/>
                <a:sym typeface="Symbol"/>
              </a:rPr>
              <a:t></a:t>
            </a:r>
            <a:r>
              <a:rPr lang="de-DE" sz="1400" b="1" dirty="0" smtClean="0">
                <a:latin typeface="Arial" pitchFamily="34" charset="0"/>
                <a:cs typeface="Arial" pitchFamily="34" charset="0"/>
              </a:rPr>
              <a:t>12 </a:t>
            </a:r>
            <a:r>
              <a:rPr lang="de-DE" sz="1400" b="1" dirty="0" smtClean="0">
                <a:latin typeface="Arial" pitchFamily="34" charset="0"/>
                <a:cs typeface="Arial" pitchFamily="34" charset="0"/>
                <a:sym typeface="Symbol"/>
              </a:rPr>
              <a:t>1</a:t>
            </a:r>
            <a:r>
              <a:rPr lang="de-DE" sz="1400" b="1" dirty="0" smtClean="0">
                <a:latin typeface="Arial" pitchFamily="34" charset="0"/>
                <a:cs typeface="Arial" pitchFamily="34" charset="0"/>
              </a:rPr>
              <a:t>8  µg </a:t>
            </a:r>
            <a:r>
              <a:rPr lang="de-DE" sz="1400" b="1" dirty="0" err="1" smtClean="0">
                <a:latin typeface="Arial" pitchFamily="34" charset="0"/>
                <a:cs typeface="Arial" pitchFamily="34" charset="0"/>
              </a:rPr>
              <a:t>protein</a:t>
            </a:r>
            <a:endParaRPr lang="en-GB" sz="14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4" name="Diagramm 13"/>
          <p:cNvGraphicFramePr/>
          <p:nvPr/>
        </p:nvGraphicFramePr>
        <p:xfrm>
          <a:off x="6012160" y="1628800"/>
          <a:ext cx="1800000" cy="27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Textfeld 14"/>
          <p:cNvSpPr txBox="1"/>
          <p:nvPr/>
        </p:nvSpPr>
        <p:spPr>
          <a:xfrm rot="-5400000">
            <a:off x="4761893" y="2519028"/>
            <a:ext cx="22322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b="1" dirty="0" err="1" smtClean="0">
                <a:latin typeface="Arial" pitchFamily="34" charset="0"/>
                <a:cs typeface="Arial" pitchFamily="34" charset="0"/>
              </a:rPr>
              <a:t>Swiprosin</a:t>
            </a:r>
            <a:r>
              <a:rPr lang="de-DE" sz="1400" b="1" dirty="0" smtClean="0">
                <a:latin typeface="Arial" pitchFamily="34" charset="0"/>
                <a:cs typeface="Arial" pitchFamily="34" charset="0"/>
              </a:rPr>
              <a:t> 1 / GAPDH</a:t>
            </a:r>
            <a:endParaRPr lang="en-GB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feld 15"/>
          <p:cNvSpPr txBox="1"/>
          <p:nvPr/>
        </p:nvSpPr>
        <p:spPr>
          <a:xfrm>
            <a:off x="6986364" y="1979548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*</a:t>
            </a:r>
            <a:endParaRPr lang="en-GB" dirty="0"/>
          </a:p>
        </p:txBody>
      </p:sp>
      <p:cxnSp>
        <p:nvCxnSpPr>
          <p:cNvPr id="18" name="Gerade Verbindung 17"/>
          <p:cNvCxnSpPr/>
          <p:nvPr/>
        </p:nvCxnSpPr>
        <p:spPr>
          <a:xfrm>
            <a:off x="0" y="476672"/>
            <a:ext cx="9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feld 18"/>
          <p:cNvSpPr txBox="1"/>
          <p:nvPr/>
        </p:nvSpPr>
        <p:spPr>
          <a:xfrm>
            <a:off x="323528" y="44624"/>
            <a:ext cx="8136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Cardiac </a:t>
            </a:r>
            <a:r>
              <a:rPr lang="en-US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Redifferentiation</a:t>
            </a:r>
            <a:r>
              <a:rPr lang="en-US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(spreading): </a:t>
            </a:r>
            <a:r>
              <a:rPr lang="en-US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Swiprosin</a:t>
            </a:r>
            <a:r>
              <a:rPr lang="en-US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(=EFhd2)</a:t>
            </a:r>
            <a:endParaRPr lang="en-US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0" name="Gerade Verbindung 19"/>
          <p:cNvCxnSpPr/>
          <p:nvPr/>
        </p:nvCxnSpPr>
        <p:spPr>
          <a:xfrm>
            <a:off x="16446" y="6381328"/>
            <a:ext cx="9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feld 20"/>
          <p:cNvSpPr txBox="1"/>
          <p:nvPr/>
        </p:nvSpPr>
        <p:spPr>
          <a:xfrm>
            <a:off x="3995936" y="6516052"/>
            <a:ext cx="5112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Berlin; 20.07.2016</a:t>
            </a:r>
            <a:endPara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827584" y="1052736"/>
            <a:ext cx="6984776" cy="468052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aphicFrame>
        <p:nvGraphicFramePr>
          <p:cNvPr id="2" name="Diagramm 1"/>
          <p:cNvGraphicFramePr/>
          <p:nvPr/>
        </p:nvGraphicFramePr>
        <p:xfrm>
          <a:off x="2232248" y="2201417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feld 2"/>
          <p:cNvSpPr txBox="1"/>
          <p:nvPr/>
        </p:nvSpPr>
        <p:spPr>
          <a:xfrm rot="-5400000">
            <a:off x="243645" y="3455132"/>
            <a:ext cx="35283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b="1" dirty="0" smtClean="0">
                <a:latin typeface="Arial" pitchFamily="34" charset="0"/>
                <a:cs typeface="Arial" pitchFamily="34" charset="0"/>
              </a:rPr>
              <a:t>% </a:t>
            </a:r>
            <a:r>
              <a:rPr lang="de-DE" sz="1400" b="1" dirty="0" err="1" smtClean="0">
                <a:latin typeface="Arial" pitchFamily="34" charset="0"/>
                <a:cs typeface="Arial" pitchFamily="34" charset="0"/>
              </a:rPr>
              <a:t>Spreading</a:t>
            </a:r>
            <a:endParaRPr lang="en-GB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2718048" y="2348880"/>
            <a:ext cx="11521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smtClean="0">
                <a:latin typeface="Arial" pitchFamily="34" charset="0"/>
                <a:cs typeface="Arial" pitchFamily="34" charset="0"/>
              </a:rPr>
              <a:t>p=0.000</a:t>
            </a:r>
            <a:endParaRPr lang="en-GB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2815456" y="4941169"/>
            <a:ext cx="26642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b="1" dirty="0" smtClean="0">
                <a:latin typeface="Arial" pitchFamily="34" charset="0"/>
                <a:cs typeface="Arial" pitchFamily="34" charset="0"/>
              </a:rPr>
              <a:t>Time (d)</a:t>
            </a:r>
            <a:endParaRPr lang="en-GB" sz="14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7" name="Gerade Verbindung 6"/>
          <p:cNvCxnSpPr/>
          <p:nvPr/>
        </p:nvCxnSpPr>
        <p:spPr>
          <a:xfrm>
            <a:off x="0" y="476672"/>
            <a:ext cx="9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feld 7"/>
          <p:cNvSpPr txBox="1"/>
          <p:nvPr/>
        </p:nvSpPr>
        <p:spPr>
          <a:xfrm>
            <a:off x="323528" y="44624"/>
            <a:ext cx="8136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Cardiac </a:t>
            </a:r>
            <a:r>
              <a:rPr lang="en-US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Redifferentiation</a:t>
            </a:r>
            <a:r>
              <a:rPr lang="en-US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(spreading): </a:t>
            </a:r>
            <a:r>
              <a:rPr lang="en-US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Swiprosin</a:t>
            </a:r>
            <a:r>
              <a:rPr lang="en-US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(=EFhd2)</a:t>
            </a:r>
            <a:endParaRPr lang="en-US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9" name="Gerade Verbindung 8"/>
          <p:cNvCxnSpPr/>
          <p:nvPr/>
        </p:nvCxnSpPr>
        <p:spPr>
          <a:xfrm>
            <a:off x="16446" y="6381328"/>
            <a:ext cx="9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feld 9"/>
          <p:cNvSpPr txBox="1"/>
          <p:nvPr/>
        </p:nvSpPr>
        <p:spPr>
          <a:xfrm>
            <a:off x="3995936" y="6516052"/>
            <a:ext cx="5112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Berlin; 20.07.2016</a:t>
            </a:r>
            <a:endPara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6588224" y="5373216"/>
            <a:ext cx="1008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smtClean="0">
                <a:latin typeface="Arial" pitchFamily="34" charset="0"/>
                <a:cs typeface="Arial" pitchFamily="34" charset="0"/>
              </a:rPr>
              <a:t>n=6</a:t>
            </a:r>
            <a:endParaRPr lang="de-DE" sz="14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hteck 15"/>
          <p:cNvSpPr/>
          <p:nvPr/>
        </p:nvSpPr>
        <p:spPr>
          <a:xfrm>
            <a:off x="827584" y="1052736"/>
            <a:ext cx="6984776" cy="468052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Textfeld 2"/>
          <p:cNvSpPr txBox="1"/>
          <p:nvPr/>
        </p:nvSpPr>
        <p:spPr>
          <a:xfrm>
            <a:off x="2844368" y="4849415"/>
            <a:ext cx="26642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b="1" dirty="0" smtClean="0">
                <a:latin typeface="Arial" pitchFamily="34" charset="0"/>
                <a:cs typeface="Arial" pitchFamily="34" charset="0"/>
              </a:rPr>
              <a:t>Time (d)</a:t>
            </a:r>
            <a:endParaRPr lang="en-GB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2844368" y="2329135"/>
            <a:ext cx="11521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smtClean="0">
                <a:latin typeface="Arial" pitchFamily="34" charset="0"/>
                <a:cs typeface="Arial" pitchFamily="34" charset="0"/>
              </a:rPr>
              <a:t>p=0.015</a:t>
            </a:r>
          </a:p>
        </p:txBody>
      </p:sp>
      <p:cxnSp>
        <p:nvCxnSpPr>
          <p:cNvPr id="7" name="Gerade Verbindung 6"/>
          <p:cNvCxnSpPr/>
          <p:nvPr/>
        </p:nvCxnSpPr>
        <p:spPr>
          <a:xfrm>
            <a:off x="0" y="476672"/>
            <a:ext cx="9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feld 7"/>
          <p:cNvSpPr txBox="1"/>
          <p:nvPr/>
        </p:nvSpPr>
        <p:spPr>
          <a:xfrm>
            <a:off x="323528" y="44624"/>
            <a:ext cx="8136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Cardiac </a:t>
            </a:r>
            <a:r>
              <a:rPr lang="en-US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Redifferentiation</a:t>
            </a:r>
            <a:r>
              <a:rPr lang="en-US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(spreading): Influence of </a:t>
            </a:r>
            <a:r>
              <a:rPr lang="en-US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Ca</a:t>
            </a:r>
            <a:r>
              <a:rPr lang="en-US" b="1" baseline="-25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</a:t>
            </a:r>
            <a:endParaRPr lang="en-US" b="1" baseline="-25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9" name="Gerade Verbindung 8"/>
          <p:cNvCxnSpPr/>
          <p:nvPr/>
        </p:nvCxnSpPr>
        <p:spPr>
          <a:xfrm>
            <a:off x="16446" y="6381328"/>
            <a:ext cx="9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feld 9"/>
          <p:cNvSpPr txBox="1"/>
          <p:nvPr/>
        </p:nvSpPr>
        <p:spPr>
          <a:xfrm>
            <a:off x="3995936" y="6516052"/>
            <a:ext cx="5112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Berlin; 20.07.2016</a:t>
            </a:r>
            <a:endPara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6588224" y="5373216"/>
            <a:ext cx="1008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smtClean="0">
                <a:latin typeface="Arial" pitchFamily="34" charset="0"/>
                <a:cs typeface="Arial" pitchFamily="34" charset="0"/>
              </a:rPr>
              <a:t>n=5</a:t>
            </a:r>
            <a:endParaRPr lang="de-DE" sz="14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5" name="Diagramm 14"/>
          <p:cNvGraphicFramePr/>
          <p:nvPr/>
        </p:nvGraphicFramePr>
        <p:xfrm>
          <a:off x="2286000" y="20574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026" name="Picture 2"/>
          <p:cNvPicPr preferRelativeResize="0"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43811" y="1196752"/>
            <a:ext cx="2700000" cy="1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 preferRelativeResize="0"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08104" y="1440484"/>
            <a:ext cx="2700000" cy="1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feld 16"/>
          <p:cNvSpPr txBox="1"/>
          <p:nvPr/>
        </p:nvSpPr>
        <p:spPr>
          <a:xfrm>
            <a:off x="5561640" y="1133980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err="1" smtClean="0">
                <a:latin typeface="Arial" pitchFamily="34" charset="0"/>
                <a:cs typeface="Arial" pitchFamily="34" charset="0"/>
              </a:rPr>
              <a:t>Swiprosin</a:t>
            </a:r>
            <a:endParaRPr lang="de-DE" sz="1400" b="1" dirty="0" smtClean="0">
              <a:latin typeface="Arial" pitchFamily="34" charset="0"/>
              <a:cs typeface="Arial" pitchFamily="34" charset="0"/>
            </a:endParaRPr>
          </a:p>
          <a:p>
            <a:r>
              <a:rPr lang="de-DE" sz="1400" b="1" dirty="0" smtClean="0">
                <a:latin typeface="Arial" pitchFamily="34" charset="0"/>
                <a:cs typeface="Arial" pitchFamily="34" charset="0"/>
              </a:rPr>
              <a:t>GAPDH</a:t>
            </a:r>
            <a:endParaRPr lang="de-DE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feld 17"/>
          <p:cNvSpPr txBox="1"/>
          <p:nvPr/>
        </p:nvSpPr>
        <p:spPr>
          <a:xfrm>
            <a:off x="2843808" y="1700808"/>
            <a:ext cx="2808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err="1" smtClean="0">
                <a:latin typeface="Arial" pitchFamily="34" charset="0"/>
                <a:cs typeface="Arial" pitchFamily="34" charset="0"/>
              </a:rPr>
              <a:t>Ctr</a:t>
            </a:r>
            <a:r>
              <a:rPr lang="de-DE" sz="1400" b="1" dirty="0" smtClean="0">
                <a:latin typeface="Arial" pitchFamily="34" charset="0"/>
                <a:cs typeface="Arial" pitchFamily="34" charset="0"/>
              </a:rPr>
              <a:t>   BAP  </a:t>
            </a:r>
            <a:r>
              <a:rPr lang="de-DE" sz="1400" b="1" dirty="0" err="1" smtClean="0">
                <a:latin typeface="Arial" pitchFamily="34" charset="0"/>
                <a:cs typeface="Arial" pitchFamily="34" charset="0"/>
              </a:rPr>
              <a:t>Ctr</a:t>
            </a:r>
            <a:r>
              <a:rPr lang="de-DE" sz="1400" b="1" dirty="0" smtClean="0">
                <a:latin typeface="Arial" pitchFamily="34" charset="0"/>
                <a:cs typeface="Arial" pitchFamily="34" charset="0"/>
              </a:rPr>
              <a:t>   BAP   </a:t>
            </a:r>
            <a:r>
              <a:rPr lang="de-DE" sz="1400" b="1" dirty="0" err="1" smtClean="0">
                <a:latin typeface="Arial" pitchFamily="34" charset="0"/>
                <a:cs typeface="Arial" pitchFamily="34" charset="0"/>
              </a:rPr>
              <a:t>Ctr</a:t>
            </a:r>
            <a:r>
              <a:rPr lang="de-DE" sz="1400" b="1" dirty="0" smtClean="0">
                <a:latin typeface="Arial" pitchFamily="34" charset="0"/>
                <a:cs typeface="Arial" pitchFamily="34" charset="0"/>
              </a:rPr>
              <a:t>   BAP  </a:t>
            </a:r>
            <a:endParaRPr lang="de-DE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Textfeld 18"/>
          <p:cNvSpPr txBox="1"/>
          <p:nvPr/>
        </p:nvSpPr>
        <p:spPr>
          <a:xfrm rot="-5400000">
            <a:off x="277651" y="3239107"/>
            <a:ext cx="35283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b="1" dirty="0" smtClean="0">
                <a:latin typeface="Arial" pitchFamily="34" charset="0"/>
                <a:cs typeface="Arial" pitchFamily="34" charset="0"/>
              </a:rPr>
              <a:t>% </a:t>
            </a:r>
            <a:r>
              <a:rPr lang="de-DE" sz="1400" b="1" dirty="0" err="1" smtClean="0">
                <a:latin typeface="Arial" pitchFamily="34" charset="0"/>
                <a:cs typeface="Arial" pitchFamily="34" charset="0"/>
              </a:rPr>
              <a:t>Spreading</a:t>
            </a:r>
            <a:endParaRPr lang="en-GB" sz="14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eck 11"/>
          <p:cNvSpPr/>
          <p:nvPr/>
        </p:nvSpPr>
        <p:spPr>
          <a:xfrm>
            <a:off x="107504" y="1268760"/>
            <a:ext cx="8928992" cy="403244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aphicFrame>
        <p:nvGraphicFramePr>
          <p:cNvPr id="2" name="Diagramm 1"/>
          <p:cNvGraphicFramePr/>
          <p:nvPr/>
        </p:nvGraphicFramePr>
        <p:xfrm>
          <a:off x="912292" y="2420889"/>
          <a:ext cx="2160000" cy="216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feld 2"/>
          <p:cNvSpPr txBox="1"/>
          <p:nvPr/>
        </p:nvSpPr>
        <p:spPr>
          <a:xfrm rot="-5400000">
            <a:off x="-1142763" y="3023084"/>
            <a:ext cx="35283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b="1" dirty="0" smtClean="0">
                <a:latin typeface="Arial" pitchFamily="34" charset="0"/>
                <a:cs typeface="Arial" pitchFamily="34" charset="0"/>
              </a:rPr>
              <a:t>P </a:t>
            </a:r>
            <a:r>
              <a:rPr lang="de-DE" sz="1400" b="1" dirty="0" err="1" smtClean="0">
                <a:latin typeface="Arial" pitchFamily="34" charset="0"/>
                <a:cs typeface="Arial" pitchFamily="34" charset="0"/>
              </a:rPr>
              <a:t>syst</a:t>
            </a:r>
            <a:r>
              <a:rPr lang="de-DE" sz="1400" b="1" dirty="0" smtClean="0">
                <a:latin typeface="Arial" pitchFamily="34" charset="0"/>
                <a:cs typeface="Arial" pitchFamily="34" charset="0"/>
              </a:rPr>
              <a:t> (</a:t>
            </a:r>
            <a:r>
              <a:rPr lang="de-DE" sz="1400" b="1" dirty="0" err="1" smtClean="0">
                <a:latin typeface="Arial" pitchFamily="34" charset="0"/>
                <a:cs typeface="Arial" pitchFamily="34" charset="0"/>
              </a:rPr>
              <a:t>mmHg</a:t>
            </a:r>
            <a:r>
              <a:rPr lang="de-DE" sz="1400" b="1" dirty="0" smtClean="0">
                <a:latin typeface="Arial" pitchFamily="34" charset="0"/>
                <a:cs typeface="Arial" pitchFamily="34" charset="0"/>
              </a:rPr>
              <a:t>)</a:t>
            </a:r>
            <a:endParaRPr lang="en-GB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2386360" y="2577605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*</a:t>
            </a:r>
            <a:endParaRPr lang="en-GB" dirty="0"/>
          </a:p>
        </p:txBody>
      </p:sp>
      <p:graphicFrame>
        <p:nvGraphicFramePr>
          <p:cNvPr id="5" name="Diagramm 4"/>
          <p:cNvGraphicFramePr/>
          <p:nvPr/>
        </p:nvGraphicFramePr>
        <p:xfrm>
          <a:off x="3733304" y="2349120"/>
          <a:ext cx="2160000" cy="216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feld 5"/>
          <p:cNvSpPr txBox="1"/>
          <p:nvPr/>
        </p:nvSpPr>
        <p:spPr>
          <a:xfrm rot="-5400000">
            <a:off x="1809565" y="3023083"/>
            <a:ext cx="35283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b="1" dirty="0" smtClean="0">
                <a:latin typeface="Arial" pitchFamily="34" charset="0"/>
                <a:cs typeface="Arial" pitchFamily="34" charset="0"/>
              </a:rPr>
              <a:t>LVW/TL (mg/mm)</a:t>
            </a:r>
            <a:endParaRPr lang="en-GB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4919340" y="2590544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*</a:t>
            </a:r>
            <a:endParaRPr lang="en-GB" dirty="0"/>
          </a:p>
        </p:txBody>
      </p:sp>
      <p:sp>
        <p:nvSpPr>
          <p:cNvPr id="8" name="Textfeld 7"/>
          <p:cNvSpPr txBox="1"/>
          <p:nvPr/>
        </p:nvSpPr>
        <p:spPr>
          <a:xfrm>
            <a:off x="5220072" y="2277112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*#</a:t>
            </a:r>
            <a:endParaRPr lang="en-GB" dirty="0"/>
          </a:p>
        </p:txBody>
      </p:sp>
      <p:graphicFrame>
        <p:nvGraphicFramePr>
          <p:cNvPr id="9" name="Diagramm 8"/>
          <p:cNvGraphicFramePr/>
          <p:nvPr/>
        </p:nvGraphicFramePr>
        <p:xfrm>
          <a:off x="6562824" y="2349119"/>
          <a:ext cx="2160000" cy="216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Textfeld 9"/>
          <p:cNvSpPr txBox="1"/>
          <p:nvPr/>
        </p:nvSpPr>
        <p:spPr>
          <a:xfrm>
            <a:off x="8028384" y="2344019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*</a:t>
            </a:r>
            <a:endParaRPr lang="en-GB" dirty="0"/>
          </a:p>
        </p:txBody>
      </p:sp>
      <p:sp>
        <p:nvSpPr>
          <p:cNvPr id="11" name="Textfeld 10"/>
          <p:cNvSpPr txBox="1"/>
          <p:nvPr/>
        </p:nvSpPr>
        <p:spPr>
          <a:xfrm rot="-5400000">
            <a:off x="4572731" y="3095091"/>
            <a:ext cx="35283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b="1" dirty="0" err="1" smtClean="0">
                <a:latin typeface="Arial" pitchFamily="34" charset="0"/>
                <a:cs typeface="Arial" pitchFamily="34" charset="0"/>
              </a:rPr>
              <a:t>Swiprosin</a:t>
            </a:r>
            <a:r>
              <a:rPr lang="de-DE" sz="1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1400" b="1" dirty="0" err="1" smtClean="0">
                <a:latin typeface="Arial" pitchFamily="34" charset="0"/>
                <a:cs typeface="Arial" pitchFamily="34" charset="0"/>
              </a:rPr>
              <a:t>mRNA</a:t>
            </a:r>
            <a:r>
              <a:rPr lang="de-DE" sz="1400" b="1" dirty="0" smtClean="0">
                <a:latin typeface="Arial" pitchFamily="34" charset="0"/>
                <a:cs typeface="Arial" pitchFamily="34" charset="0"/>
              </a:rPr>
              <a:t> (x-</a:t>
            </a:r>
            <a:r>
              <a:rPr lang="de-DE" sz="1400" b="1" dirty="0" err="1" smtClean="0">
                <a:latin typeface="Arial" pitchFamily="34" charset="0"/>
                <a:cs typeface="Arial" pitchFamily="34" charset="0"/>
              </a:rPr>
              <a:t>fold</a:t>
            </a:r>
            <a:r>
              <a:rPr lang="de-DE" sz="1400" b="1" dirty="0" smtClean="0">
                <a:latin typeface="Arial" pitchFamily="34" charset="0"/>
                <a:cs typeface="Arial" pitchFamily="34" charset="0"/>
              </a:rPr>
              <a:t>)</a:t>
            </a:r>
            <a:endParaRPr lang="en-GB" sz="14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3" name="Gerade Verbindung 12"/>
          <p:cNvCxnSpPr/>
          <p:nvPr/>
        </p:nvCxnSpPr>
        <p:spPr>
          <a:xfrm>
            <a:off x="0" y="764704"/>
            <a:ext cx="9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feld 13"/>
          <p:cNvSpPr txBox="1"/>
          <p:nvPr/>
        </p:nvSpPr>
        <p:spPr>
          <a:xfrm>
            <a:off x="323528" y="44624"/>
            <a:ext cx="81369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Cardiac </a:t>
            </a:r>
            <a:r>
              <a:rPr lang="en-US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Redifferentiation</a:t>
            </a:r>
            <a:r>
              <a:rPr lang="en-US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(spreading): </a:t>
            </a:r>
            <a:r>
              <a:rPr lang="en-US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Swiprosin</a:t>
            </a:r>
            <a:r>
              <a:rPr lang="en-US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(=EFhd2) expression in hypertensive heart </a:t>
            </a:r>
            <a:r>
              <a:rPr lang="en-US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remodelling</a:t>
            </a:r>
            <a:endParaRPr lang="en-US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5" name="Gerade Verbindung 14"/>
          <p:cNvCxnSpPr/>
          <p:nvPr/>
        </p:nvCxnSpPr>
        <p:spPr>
          <a:xfrm>
            <a:off x="16446" y="6381328"/>
            <a:ext cx="9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feld 15"/>
          <p:cNvSpPr txBox="1"/>
          <p:nvPr/>
        </p:nvSpPr>
        <p:spPr>
          <a:xfrm>
            <a:off x="3995936" y="6516052"/>
            <a:ext cx="5112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Berlin; 20.07.2016</a:t>
            </a:r>
            <a:endPara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feld 16"/>
          <p:cNvSpPr txBox="1"/>
          <p:nvPr/>
        </p:nvSpPr>
        <p:spPr>
          <a:xfrm>
            <a:off x="6588224" y="4921423"/>
            <a:ext cx="1008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400" b="1" dirty="0" smtClean="0">
                <a:latin typeface="Arial" pitchFamily="34" charset="0"/>
                <a:cs typeface="Arial" pitchFamily="34" charset="0"/>
              </a:rPr>
              <a:t>n=6-12</a:t>
            </a:r>
            <a:endParaRPr lang="de-DE" sz="14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Gerade Verbindung 1"/>
          <p:cNvCxnSpPr/>
          <p:nvPr/>
        </p:nvCxnSpPr>
        <p:spPr>
          <a:xfrm>
            <a:off x="0" y="476672"/>
            <a:ext cx="9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Gerade Verbindung 2"/>
          <p:cNvCxnSpPr/>
          <p:nvPr/>
        </p:nvCxnSpPr>
        <p:spPr>
          <a:xfrm>
            <a:off x="16446" y="6381328"/>
            <a:ext cx="9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feld 3"/>
          <p:cNvSpPr txBox="1"/>
          <p:nvPr/>
        </p:nvSpPr>
        <p:spPr>
          <a:xfrm>
            <a:off x="323528" y="44624"/>
            <a:ext cx="8136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Cardiac </a:t>
            </a:r>
            <a:r>
              <a:rPr lang="en-US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Remodeling </a:t>
            </a:r>
            <a:r>
              <a:rPr lang="en-US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has many </a:t>
            </a:r>
            <a:r>
              <a:rPr lang="en-US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faces: Are they connected?</a:t>
            </a:r>
            <a:endParaRPr lang="en-US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3995936" y="6516052"/>
            <a:ext cx="5112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Berlin; 20.07.2016</a:t>
            </a:r>
            <a:endPara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5816" y="1628800"/>
            <a:ext cx="3600000" cy="36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Ellipse 6"/>
          <p:cNvSpPr/>
          <p:nvPr/>
        </p:nvSpPr>
        <p:spPr>
          <a:xfrm>
            <a:off x="5292080" y="2420888"/>
            <a:ext cx="360040" cy="360040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9" name="Gerade Verbindung 8"/>
          <p:cNvCxnSpPr/>
          <p:nvPr/>
        </p:nvCxnSpPr>
        <p:spPr>
          <a:xfrm flipV="1">
            <a:off x="5652120" y="1700808"/>
            <a:ext cx="1728192" cy="79208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feld 9"/>
          <p:cNvSpPr txBox="1"/>
          <p:nvPr/>
        </p:nvSpPr>
        <p:spPr>
          <a:xfrm>
            <a:off x="7596336" y="1412776"/>
            <a:ext cx="12961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Sarcomer</a:t>
            </a:r>
            <a:endParaRPr lang="de-DE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de-DE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- MHC</a:t>
            </a:r>
            <a:r>
              <a:rPr lang="el-GR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β</a:t>
            </a:r>
            <a:endParaRPr lang="de-DE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Ellipse 11"/>
          <p:cNvSpPr/>
          <p:nvPr/>
        </p:nvSpPr>
        <p:spPr>
          <a:xfrm>
            <a:off x="5444480" y="2996952"/>
            <a:ext cx="360040" cy="360040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4" name="Gerade Verbindung 13"/>
          <p:cNvCxnSpPr/>
          <p:nvPr/>
        </p:nvCxnSpPr>
        <p:spPr>
          <a:xfrm flipV="1">
            <a:off x="5814608" y="2996952"/>
            <a:ext cx="1512168" cy="14401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feld 14"/>
          <p:cNvSpPr txBox="1"/>
          <p:nvPr/>
        </p:nvSpPr>
        <p:spPr>
          <a:xfrm>
            <a:off x="7624044" y="2710661"/>
            <a:ext cx="13404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Receptors</a:t>
            </a:r>
            <a:endParaRPr lang="de-DE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de-DE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- AR-</a:t>
            </a:r>
            <a:r>
              <a:rPr lang="el-GR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β</a:t>
            </a:r>
            <a:r>
              <a:rPr lang="de-DE" b="1" baseline="-25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</a:t>
            </a:r>
            <a:endParaRPr lang="de-DE" b="1" baseline="-25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Ellipse 15"/>
          <p:cNvSpPr/>
          <p:nvPr/>
        </p:nvSpPr>
        <p:spPr>
          <a:xfrm>
            <a:off x="4860032" y="3789040"/>
            <a:ext cx="360040" cy="360040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7" name="Gerade Verbindung 16"/>
          <p:cNvCxnSpPr/>
          <p:nvPr/>
        </p:nvCxnSpPr>
        <p:spPr>
          <a:xfrm>
            <a:off x="5220072" y="4005064"/>
            <a:ext cx="1584176" cy="21602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feld 18"/>
          <p:cNvSpPr txBox="1"/>
          <p:nvPr/>
        </p:nvSpPr>
        <p:spPr>
          <a:xfrm>
            <a:off x="6876256" y="3933056"/>
            <a:ext cx="1728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Transporters</a:t>
            </a:r>
          </a:p>
          <a:p>
            <a:r>
              <a:rPr lang="de-DE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- GLUT1,4</a:t>
            </a:r>
            <a:endParaRPr lang="de-DE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Ellipse 19"/>
          <p:cNvSpPr/>
          <p:nvPr/>
        </p:nvSpPr>
        <p:spPr>
          <a:xfrm>
            <a:off x="4355976" y="3429000"/>
            <a:ext cx="360040" cy="360040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21" name="Gerade Verbindung 20"/>
          <p:cNvCxnSpPr>
            <a:endCxn id="20" idx="1"/>
          </p:cNvCxnSpPr>
          <p:nvPr/>
        </p:nvCxnSpPr>
        <p:spPr>
          <a:xfrm>
            <a:off x="2915816" y="1916832"/>
            <a:ext cx="1492887" cy="156489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feld 22"/>
          <p:cNvSpPr txBox="1"/>
          <p:nvPr/>
        </p:nvSpPr>
        <p:spPr>
          <a:xfrm>
            <a:off x="3059832" y="836712"/>
            <a:ext cx="1728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Mitochondria</a:t>
            </a:r>
            <a:endParaRPr lang="de-DE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de-DE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- ROS</a:t>
            </a:r>
            <a:endParaRPr lang="de-DE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Ellipse 23"/>
          <p:cNvSpPr/>
          <p:nvPr/>
        </p:nvSpPr>
        <p:spPr>
          <a:xfrm>
            <a:off x="3851920" y="3429000"/>
            <a:ext cx="360040" cy="360040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25" name="Gerade Verbindung 24"/>
          <p:cNvCxnSpPr/>
          <p:nvPr/>
        </p:nvCxnSpPr>
        <p:spPr>
          <a:xfrm>
            <a:off x="2123728" y="3140968"/>
            <a:ext cx="1737428" cy="37851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feld 26"/>
          <p:cNvSpPr txBox="1"/>
          <p:nvPr/>
        </p:nvSpPr>
        <p:spPr>
          <a:xfrm>
            <a:off x="539552" y="2854677"/>
            <a:ext cx="18722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SR</a:t>
            </a:r>
          </a:p>
          <a:p>
            <a:pPr>
              <a:buFontTx/>
              <a:buChar char="-"/>
            </a:pPr>
            <a:r>
              <a:rPr lang="de-DE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Ca-Transients</a:t>
            </a:r>
            <a:endParaRPr lang="de-DE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>
              <a:buFontTx/>
              <a:buChar char="-"/>
            </a:pPr>
            <a:r>
              <a:rPr lang="de-DE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Diastole</a:t>
            </a:r>
          </a:p>
          <a:p>
            <a:pPr>
              <a:buFontTx/>
              <a:buChar char="-"/>
            </a:pPr>
            <a:r>
              <a:rPr lang="de-DE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Systole  </a:t>
            </a:r>
            <a:endParaRPr lang="de-DE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Ellipse 27"/>
          <p:cNvSpPr/>
          <p:nvPr/>
        </p:nvSpPr>
        <p:spPr>
          <a:xfrm>
            <a:off x="4427984" y="4509120"/>
            <a:ext cx="360040" cy="360040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29" name="Gerade Verbindung 28"/>
          <p:cNvCxnSpPr/>
          <p:nvPr/>
        </p:nvCxnSpPr>
        <p:spPr>
          <a:xfrm>
            <a:off x="4762196" y="4797152"/>
            <a:ext cx="1321972" cy="64807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feld 30"/>
          <p:cNvSpPr txBox="1"/>
          <p:nvPr/>
        </p:nvSpPr>
        <p:spPr>
          <a:xfrm>
            <a:off x="6156176" y="5140461"/>
            <a:ext cx="1728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Ion Channels</a:t>
            </a:r>
          </a:p>
          <a:p>
            <a:r>
              <a:rPr lang="de-DE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- </a:t>
            </a:r>
            <a:r>
              <a:rPr lang="de-DE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de-DE" b="1" baseline="-25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</a:t>
            </a:r>
            <a:endParaRPr lang="de-DE" b="1" baseline="-25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Ellipse 31"/>
          <p:cNvSpPr/>
          <p:nvPr/>
        </p:nvSpPr>
        <p:spPr>
          <a:xfrm>
            <a:off x="4788024" y="2492896"/>
            <a:ext cx="360040" cy="360040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33" name="Gerade Verbindung 32"/>
          <p:cNvCxnSpPr/>
          <p:nvPr/>
        </p:nvCxnSpPr>
        <p:spPr>
          <a:xfrm>
            <a:off x="4427984" y="1484784"/>
            <a:ext cx="504056" cy="100811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feld 34"/>
          <p:cNvSpPr txBox="1"/>
          <p:nvPr/>
        </p:nvSpPr>
        <p:spPr>
          <a:xfrm>
            <a:off x="1043608" y="1340768"/>
            <a:ext cx="18722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Nucleus</a:t>
            </a:r>
            <a:endParaRPr lang="de-DE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>
              <a:buFontTx/>
              <a:buChar char="-"/>
            </a:pPr>
            <a:r>
              <a:rPr lang="de-DE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Apoptosis</a:t>
            </a:r>
            <a:endParaRPr lang="de-DE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>
              <a:buFontTx/>
              <a:buChar char="-"/>
            </a:pPr>
            <a:r>
              <a:rPr lang="de-DE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Transcription</a:t>
            </a:r>
            <a:endParaRPr lang="de-DE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>
              <a:buFontTx/>
              <a:buChar char="-"/>
            </a:pPr>
            <a:r>
              <a:rPr lang="de-DE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(ANP)</a:t>
            </a:r>
            <a:endParaRPr lang="de-DE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Ellipse 35"/>
          <p:cNvSpPr/>
          <p:nvPr/>
        </p:nvSpPr>
        <p:spPr>
          <a:xfrm>
            <a:off x="4139952" y="3933056"/>
            <a:ext cx="360040" cy="360040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37" name="Gerade Verbindung 36"/>
          <p:cNvCxnSpPr/>
          <p:nvPr/>
        </p:nvCxnSpPr>
        <p:spPr>
          <a:xfrm flipV="1">
            <a:off x="2411760" y="4239560"/>
            <a:ext cx="1737428" cy="70160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feld 38"/>
          <p:cNvSpPr txBox="1"/>
          <p:nvPr/>
        </p:nvSpPr>
        <p:spPr>
          <a:xfrm>
            <a:off x="971600" y="4726885"/>
            <a:ext cx="2592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Ribosomes</a:t>
            </a:r>
            <a:endParaRPr lang="de-DE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de-DE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- Protein Synthesis</a:t>
            </a:r>
            <a:endParaRPr lang="de-DE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Pfeil nach oben 37"/>
          <p:cNvSpPr/>
          <p:nvPr/>
        </p:nvSpPr>
        <p:spPr>
          <a:xfrm>
            <a:off x="1691680" y="3501008"/>
            <a:ext cx="72008" cy="144016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1" name="Pfeil nach oben 40"/>
          <p:cNvSpPr/>
          <p:nvPr/>
        </p:nvSpPr>
        <p:spPr>
          <a:xfrm rot="10800000">
            <a:off x="1619672" y="3789040"/>
            <a:ext cx="72008" cy="144016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4" name="Ellipse 33"/>
          <p:cNvSpPr/>
          <p:nvPr/>
        </p:nvSpPr>
        <p:spPr>
          <a:xfrm>
            <a:off x="7308304" y="2492896"/>
            <a:ext cx="1728192" cy="100811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0" name="Ellipse 39"/>
          <p:cNvSpPr/>
          <p:nvPr/>
        </p:nvSpPr>
        <p:spPr>
          <a:xfrm>
            <a:off x="323528" y="2780928"/>
            <a:ext cx="1728192" cy="100811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2" name="Ellipse 41"/>
          <p:cNvSpPr/>
          <p:nvPr/>
        </p:nvSpPr>
        <p:spPr>
          <a:xfrm>
            <a:off x="7308304" y="1196752"/>
            <a:ext cx="1728192" cy="100811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/>
          <p:cNvSpPr/>
          <p:nvPr/>
        </p:nvSpPr>
        <p:spPr>
          <a:xfrm>
            <a:off x="755576" y="1700808"/>
            <a:ext cx="7488832" cy="381642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aphicFrame>
        <p:nvGraphicFramePr>
          <p:cNvPr id="2" name="Diagramm 1"/>
          <p:cNvGraphicFramePr/>
          <p:nvPr/>
        </p:nvGraphicFramePr>
        <p:xfrm>
          <a:off x="2411960" y="2556396"/>
          <a:ext cx="1800000" cy="16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feld 2"/>
          <p:cNvSpPr txBox="1"/>
          <p:nvPr/>
        </p:nvSpPr>
        <p:spPr>
          <a:xfrm rot="-5400000">
            <a:off x="1360067" y="3203103"/>
            <a:ext cx="17281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b="1" dirty="0" smtClean="0">
                <a:latin typeface="Arial" pitchFamily="34" charset="0"/>
                <a:cs typeface="Arial" pitchFamily="34" charset="0"/>
              </a:rPr>
              <a:t>GRK-2 </a:t>
            </a:r>
            <a:r>
              <a:rPr lang="de-DE" sz="1400" b="1" dirty="0" err="1" smtClean="0">
                <a:latin typeface="Arial" pitchFamily="34" charset="0"/>
                <a:cs typeface="Arial" pitchFamily="34" charset="0"/>
              </a:rPr>
              <a:t>mRNA</a:t>
            </a:r>
            <a:endParaRPr lang="en-GB" sz="14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Diagramm 3"/>
          <p:cNvGraphicFramePr/>
          <p:nvPr/>
        </p:nvGraphicFramePr>
        <p:xfrm>
          <a:off x="5148264" y="2556396"/>
          <a:ext cx="1800000" cy="16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feld 4"/>
          <p:cNvSpPr txBox="1"/>
          <p:nvPr/>
        </p:nvSpPr>
        <p:spPr>
          <a:xfrm rot="-5400000">
            <a:off x="4150025" y="3201641"/>
            <a:ext cx="17281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b="1" dirty="0" smtClean="0">
                <a:latin typeface="Arial" pitchFamily="34" charset="0"/>
                <a:cs typeface="Arial" pitchFamily="34" charset="0"/>
              </a:rPr>
              <a:t>GRK-2 </a:t>
            </a:r>
            <a:r>
              <a:rPr lang="de-DE" sz="1400" b="1" dirty="0" err="1" smtClean="0">
                <a:latin typeface="Arial" pitchFamily="34" charset="0"/>
                <a:cs typeface="Arial" pitchFamily="34" charset="0"/>
              </a:rPr>
              <a:t>mRNA</a:t>
            </a:r>
            <a:endParaRPr lang="en-GB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2844008" y="2230264"/>
            <a:ext cx="1296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b="1" dirty="0" smtClean="0">
                <a:latin typeface="Arial" pitchFamily="34" charset="0"/>
                <a:cs typeface="Arial" pitchFamily="34" charset="0"/>
              </a:rPr>
              <a:t>In vivo</a:t>
            </a:r>
            <a:endParaRPr lang="en-GB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5364288" y="2230264"/>
            <a:ext cx="1296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b="1" dirty="0" smtClean="0">
                <a:latin typeface="Arial" pitchFamily="34" charset="0"/>
                <a:cs typeface="Arial" pitchFamily="34" charset="0"/>
              </a:rPr>
              <a:t>In vitro</a:t>
            </a:r>
            <a:endParaRPr lang="en-GB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2483768" y="4365104"/>
            <a:ext cx="17281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b="1" dirty="0" err="1" smtClean="0">
                <a:latin typeface="Arial" pitchFamily="34" charset="0"/>
                <a:cs typeface="Arial" pitchFamily="34" charset="0"/>
              </a:rPr>
              <a:t>Swiprosin</a:t>
            </a:r>
            <a:r>
              <a:rPr lang="de-DE" sz="1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1400" b="1" dirty="0" err="1" smtClean="0">
                <a:latin typeface="Arial" pitchFamily="34" charset="0"/>
                <a:cs typeface="Arial" pitchFamily="34" charset="0"/>
              </a:rPr>
              <a:t>mRNA</a:t>
            </a:r>
            <a:endParaRPr lang="en-GB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5220072" y="4363831"/>
            <a:ext cx="17281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b="1" dirty="0" err="1" smtClean="0">
                <a:latin typeface="Arial" pitchFamily="34" charset="0"/>
                <a:cs typeface="Arial" pitchFamily="34" charset="0"/>
              </a:rPr>
              <a:t>Swiprosin</a:t>
            </a:r>
            <a:r>
              <a:rPr lang="de-DE" sz="1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1400" b="1" dirty="0" err="1" smtClean="0">
                <a:latin typeface="Arial" pitchFamily="34" charset="0"/>
                <a:cs typeface="Arial" pitchFamily="34" charset="0"/>
              </a:rPr>
              <a:t>mRNA</a:t>
            </a:r>
            <a:endParaRPr lang="en-GB" sz="14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1" name="Gerade Verbindung 10"/>
          <p:cNvCxnSpPr/>
          <p:nvPr/>
        </p:nvCxnSpPr>
        <p:spPr>
          <a:xfrm>
            <a:off x="0" y="764704"/>
            <a:ext cx="9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feld 11"/>
          <p:cNvSpPr txBox="1"/>
          <p:nvPr/>
        </p:nvSpPr>
        <p:spPr>
          <a:xfrm>
            <a:off x="323528" y="44624"/>
            <a:ext cx="81369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Cardiac expression of </a:t>
            </a:r>
            <a:r>
              <a:rPr lang="en-US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Swiprosin</a:t>
            </a:r>
            <a:r>
              <a:rPr lang="en-US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(=EFhd2): Co-Regulation with proteins that desensitize </a:t>
            </a:r>
            <a:r>
              <a:rPr lang="el-GR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β</a:t>
            </a:r>
            <a:r>
              <a:rPr lang="de-DE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de-DE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adrenoceptors</a:t>
            </a:r>
            <a:endParaRPr lang="en-US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3" name="Gerade Verbindung 12"/>
          <p:cNvCxnSpPr/>
          <p:nvPr/>
        </p:nvCxnSpPr>
        <p:spPr>
          <a:xfrm>
            <a:off x="16446" y="6381328"/>
            <a:ext cx="9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feld 13"/>
          <p:cNvSpPr txBox="1"/>
          <p:nvPr/>
        </p:nvSpPr>
        <p:spPr>
          <a:xfrm>
            <a:off x="3995936" y="6516052"/>
            <a:ext cx="5112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Berlin; 20.07.2016</a:t>
            </a:r>
            <a:endPara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6732240" y="5085184"/>
            <a:ext cx="12241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smtClean="0">
                <a:latin typeface="Arial" pitchFamily="34" charset="0"/>
                <a:cs typeface="Arial" pitchFamily="34" charset="0"/>
              </a:rPr>
              <a:t>p=0.000</a:t>
            </a:r>
            <a:endParaRPr lang="de-DE" sz="14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Gerade Verbindung 1"/>
          <p:cNvCxnSpPr/>
          <p:nvPr/>
        </p:nvCxnSpPr>
        <p:spPr>
          <a:xfrm>
            <a:off x="0" y="764704"/>
            <a:ext cx="9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feld 2"/>
          <p:cNvSpPr txBox="1"/>
          <p:nvPr/>
        </p:nvSpPr>
        <p:spPr>
          <a:xfrm>
            <a:off x="323528" y="44624"/>
            <a:ext cx="8136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Role</a:t>
            </a:r>
            <a:r>
              <a:rPr lang="de-DE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of GRK2 </a:t>
            </a:r>
            <a:r>
              <a:rPr lang="de-DE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for</a:t>
            </a:r>
            <a:r>
              <a:rPr lang="de-DE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l-GR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β</a:t>
            </a:r>
            <a:r>
              <a:rPr lang="de-DE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de-DE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adrenoceptor</a:t>
            </a:r>
            <a:r>
              <a:rPr lang="de-DE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responsiveness</a:t>
            </a:r>
            <a:endParaRPr lang="en-US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" name="Gerade Verbindung 3"/>
          <p:cNvCxnSpPr/>
          <p:nvPr/>
        </p:nvCxnSpPr>
        <p:spPr>
          <a:xfrm>
            <a:off x="16446" y="6381328"/>
            <a:ext cx="9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feld 4"/>
          <p:cNvSpPr txBox="1"/>
          <p:nvPr/>
        </p:nvSpPr>
        <p:spPr>
          <a:xfrm>
            <a:off x="3995936" y="6516052"/>
            <a:ext cx="5112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Berlin; 20.07.2016</a:t>
            </a:r>
            <a:endPara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827584" y="2276872"/>
            <a:ext cx="7632848" cy="1080120"/>
          </a:xfrm>
          <a:prstGeom prst="rect">
            <a:avLst/>
          </a:prstGeom>
          <a:solidFill>
            <a:srgbClr val="FFFF00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2483768" y="1988840"/>
            <a:ext cx="360040" cy="1728192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Rechteck 7"/>
          <p:cNvSpPr/>
          <p:nvPr/>
        </p:nvSpPr>
        <p:spPr>
          <a:xfrm>
            <a:off x="2987824" y="1988840"/>
            <a:ext cx="360040" cy="1728192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/>
          <p:cNvSpPr/>
          <p:nvPr/>
        </p:nvSpPr>
        <p:spPr>
          <a:xfrm>
            <a:off x="3491880" y="1988840"/>
            <a:ext cx="360040" cy="1728192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/>
          <p:cNvSpPr/>
          <p:nvPr/>
        </p:nvSpPr>
        <p:spPr>
          <a:xfrm>
            <a:off x="3995936" y="1988840"/>
            <a:ext cx="360040" cy="1728192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/>
          <p:cNvSpPr/>
          <p:nvPr/>
        </p:nvSpPr>
        <p:spPr>
          <a:xfrm>
            <a:off x="4499992" y="1988840"/>
            <a:ext cx="360040" cy="1728192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Rechteck 11"/>
          <p:cNvSpPr/>
          <p:nvPr/>
        </p:nvSpPr>
        <p:spPr>
          <a:xfrm>
            <a:off x="5004048" y="1988840"/>
            <a:ext cx="360040" cy="1728192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Rechteck 12"/>
          <p:cNvSpPr/>
          <p:nvPr/>
        </p:nvSpPr>
        <p:spPr>
          <a:xfrm>
            <a:off x="5508104" y="1988840"/>
            <a:ext cx="360040" cy="1728192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Halbbogen 13"/>
          <p:cNvSpPr/>
          <p:nvPr/>
        </p:nvSpPr>
        <p:spPr>
          <a:xfrm>
            <a:off x="3185376" y="1772816"/>
            <a:ext cx="576064" cy="432048"/>
          </a:xfrm>
          <a:prstGeom prst="blockArc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15" name="Halbbogen 14"/>
          <p:cNvSpPr/>
          <p:nvPr/>
        </p:nvSpPr>
        <p:spPr>
          <a:xfrm>
            <a:off x="4618180" y="1772816"/>
            <a:ext cx="576064" cy="432048"/>
          </a:xfrm>
          <a:prstGeom prst="blockArc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16" name="Halbbogen 15"/>
          <p:cNvSpPr/>
          <p:nvPr/>
        </p:nvSpPr>
        <p:spPr>
          <a:xfrm rot="10800000">
            <a:off x="2627785" y="3501008"/>
            <a:ext cx="576064" cy="432048"/>
          </a:xfrm>
          <a:prstGeom prst="blockArc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17" name="Halbbogen 16"/>
          <p:cNvSpPr/>
          <p:nvPr/>
        </p:nvSpPr>
        <p:spPr>
          <a:xfrm rot="10800000">
            <a:off x="3635897" y="3501008"/>
            <a:ext cx="576064" cy="432048"/>
          </a:xfrm>
          <a:prstGeom prst="blockArc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18" name="Halbbogen 17"/>
          <p:cNvSpPr/>
          <p:nvPr/>
        </p:nvSpPr>
        <p:spPr>
          <a:xfrm rot="10800000">
            <a:off x="4667955" y="3501008"/>
            <a:ext cx="576064" cy="432048"/>
          </a:xfrm>
          <a:prstGeom prst="blockArc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19" name="Halbbogen 18"/>
          <p:cNvSpPr/>
          <p:nvPr/>
        </p:nvSpPr>
        <p:spPr>
          <a:xfrm rot="10800000">
            <a:off x="5652121" y="3501009"/>
            <a:ext cx="576064" cy="432048"/>
          </a:xfrm>
          <a:prstGeom prst="blockArc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20" name="Halbbogen 19"/>
          <p:cNvSpPr/>
          <p:nvPr/>
        </p:nvSpPr>
        <p:spPr>
          <a:xfrm>
            <a:off x="2142200" y="1763580"/>
            <a:ext cx="576064" cy="432048"/>
          </a:xfrm>
          <a:prstGeom prst="blockArc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21" name="Flussdiagramm: Zusammenführung 20"/>
          <p:cNvSpPr/>
          <p:nvPr/>
        </p:nvSpPr>
        <p:spPr>
          <a:xfrm>
            <a:off x="6012160" y="3789040"/>
            <a:ext cx="792088" cy="792088"/>
          </a:xfrm>
          <a:prstGeom prst="flowChartSummingJunc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Explosion 2 21"/>
          <p:cNvSpPr/>
          <p:nvPr/>
        </p:nvSpPr>
        <p:spPr>
          <a:xfrm>
            <a:off x="7020272" y="4437112"/>
            <a:ext cx="1224136" cy="1008112"/>
          </a:xfrm>
          <a:prstGeom prst="irregularSeal2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3" name="Textfeld 22"/>
          <p:cNvSpPr txBox="1"/>
          <p:nvPr/>
        </p:nvSpPr>
        <p:spPr>
          <a:xfrm>
            <a:off x="7308304" y="4797152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latin typeface="Arial" pitchFamily="34" charset="0"/>
                <a:cs typeface="Arial" pitchFamily="34" charset="0"/>
              </a:rPr>
              <a:t>AC</a:t>
            </a:r>
            <a:endParaRPr lang="de-DE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Pfeil nach links 23"/>
          <p:cNvSpPr/>
          <p:nvPr/>
        </p:nvSpPr>
        <p:spPr>
          <a:xfrm>
            <a:off x="6156176" y="4941168"/>
            <a:ext cx="720080" cy="2880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5" name="Stern mit 6 Zacken 24"/>
          <p:cNvSpPr/>
          <p:nvPr/>
        </p:nvSpPr>
        <p:spPr>
          <a:xfrm>
            <a:off x="3347864" y="4581128"/>
            <a:ext cx="936104" cy="1008112"/>
          </a:xfrm>
          <a:prstGeom prst="star6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6" name="Textfeld 25"/>
          <p:cNvSpPr txBox="1"/>
          <p:nvPr/>
        </p:nvSpPr>
        <p:spPr>
          <a:xfrm>
            <a:off x="3419872" y="4931876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latin typeface="Arial" pitchFamily="34" charset="0"/>
                <a:cs typeface="Arial" pitchFamily="34" charset="0"/>
              </a:rPr>
              <a:t>GRK2</a:t>
            </a:r>
            <a:endParaRPr lang="de-DE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Pfeil nach links 26"/>
          <p:cNvSpPr/>
          <p:nvPr/>
        </p:nvSpPr>
        <p:spPr>
          <a:xfrm>
            <a:off x="4427984" y="4941168"/>
            <a:ext cx="720080" cy="2880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8" name="Textfeld 27"/>
          <p:cNvSpPr txBox="1"/>
          <p:nvPr/>
        </p:nvSpPr>
        <p:spPr>
          <a:xfrm>
            <a:off x="5245900" y="4906104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PKA</a:t>
            </a:r>
            <a:endParaRPr lang="de-DE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0" name="Gerade Verbindung mit Pfeil 29"/>
          <p:cNvCxnSpPr/>
          <p:nvPr/>
        </p:nvCxnSpPr>
        <p:spPr>
          <a:xfrm flipV="1">
            <a:off x="4211960" y="3933056"/>
            <a:ext cx="1440160" cy="792088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Gerade Verbindung mit Pfeil 31"/>
          <p:cNvCxnSpPr/>
          <p:nvPr/>
        </p:nvCxnSpPr>
        <p:spPr>
          <a:xfrm>
            <a:off x="6876256" y="4437112"/>
            <a:ext cx="288032" cy="216024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feld 32"/>
          <p:cNvSpPr txBox="1"/>
          <p:nvPr/>
        </p:nvSpPr>
        <p:spPr>
          <a:xfrm rot="19834217">
            <a:off x="4135580" y="4077072"/>
            <a:ext cx="14401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Arrestin</a:t>
            </a:r>
            <a:endParaRPr lang="de-DE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Multiplizieren 33"/>
          <p:cNvSpPr/>
          <p:nvPr/>
        </p:nvSpPr>
        <p:spPr>
          <a:xfrm>
            <a:off x="6660232" y="4149080"/>
            <a:ext cx="720080" cy="648072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5" name="Textfeld 34"/>
          <p:cNvSpPr txBox="1"/>
          <p:nvPr/>
        </p:nvSpPr>
        <p:spPr>
          <a:xfrm>
            <a:off x="1547664" y="1412776"/>
            <a:ext cx="14401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NOR</a:t>
            </a:r>
            <a:endParaRPr lang="de-DE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7" name="Gerade Verbindung mit Pfeil 36"/>
          <p:cNvCxnSpPr/>
          <p:nvPr/>
        </p:nvCxnSpPr>
        <p:spPr>
          <a:xfrm>
            <a:off x="5652120" y="5301208"/>
            <a:ext cx="0" cy="36004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feld 37"/>
          <p:cNvSpPr txBox="1"/>
          <p:nvPr/>
        </p:nvSpPr>
        <p:spPr>
          <a:xfrm>
            <a:off x="4581236" y="5840328"/>
            <a:ext cx="21602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LTCC, PLB, </a:t>
            </a:r>
            <a:r>
              <a:rPr lang="de-DE" sz="1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TnI</a:t>
            </a:r>
            <a:r>
              <a:rPr lang="de-DE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RyR2</a:t>
            </a:r>
            <a:endParaRPr lang="de-DE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hteck 16"/>
          <p:cNvSpPr/>
          <p:nvPr/>
        </p:nvSpPr>
        <p:spPr>
          <a:xfrm>
            <a:off x="179512" y="908720"/>
            <a:ext cx="8856984" cy="482453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" name="Picture 2"/>
          <p:cNvPicPr preferRelativeResize="0"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3161287"/>
            <a:ext cx="2160000" cy="3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3"/>
          <p:cNvPicPr preferRelativeResize="0"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2729239"/>
            <a:ext cx="2160000" cy="3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" name="Gerade Verbindung 3"/>
          <p:cNvCxnSpPr/>
          <p:nvPr/>
        </p:nvCxnSpPr>
        <p:spPr>
          <a:xfrm>
            <a:off x="768036" y="2631831"/>
            <a:ext cx="79208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Gerade Verbindung 4"/>
          <p:cNvCxnSpPr/>
          <p:nvPr/>
        </p:nvCxnSpPr>
        <p:spPr>
          <a:xfrm>
            <a:off x="1835456" y="2631831"/>
            <a:ext cx="79208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feld 5"/>
          <p:cNvSpPr txBox="1"/>
          <p:nvPr/>
        </p:nvSpPr>
        <p:spPr>
          <a:xfrm>
            <a:off x="611320" y="2324054"/>
            <a:ext cx="2376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smtClean="0">
                <a:latin typeface="Arial" pitchFamily="34" charset="0"/>
                <a:cs typeface="Arial" pitchFamily="34" charset="0"/>
              </a:rPr>
              <a:t>   </a:t>
            </a:r>
            <a:r>
              <a:rPr lang="de-DE" sz="1400" b="1" dirty="0" err="1" smtClean="0">
                <a:latin typeface="Arial" pitchFamily="34" charset="0"/>
                <a:cs typeface="Arial" pitchFamily="34" charset="0"/>
              </a:rPr>
              <a:t>scRNA</a:t>
            </a:r>
            <a:r>
              <a:rPr lang="de-DE" sz="1400" b="1" dirty="0" smtClean="0">
                <a:latin typeface="Arial" pitchFamily="34" charset="0"/>
                <a:cs typeface="Arial" pitchFamily="34" charset="0"/>
              </a:rPr>
              <a:t>          </a:t>
            </a:r>
            <a:r>
              <a:rPr lang="de-DE" sz="1400" b="1" dirty="0" err="1" smtClean="0">
                <a:latin typeface="Arial" pitchFamily="34" charset="0"/>
                <a:cs typeface="Arial" pitchFamily="34" charset="0"/>
              </a:rPr>
              <a:t>siRNA</a:t>
            </a:r>
            <a:endParaRPr lang="en-GB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Gleichschenkliges Dreieck 6"/>
          <p:cNvSpPr/>
          <p:nvPr/>
        </p:nvSpPr>
        <p:spPr>
          <a:xfrm rot="15447357">
            <a:off x="964132" y="3280983"/>
            <a:ext cx="409668" cy="965257"/>
          </a:xfrm>
          <a:prstGeom prst="triangl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Gleichschenkliges Dreieck 7"/>
          <p:cNvSpPr/>
          <p:nvPr/>
        </p:nvSpPr>
        <p:spPr>
          <a:xfrm rot="15573647">
            <a:off x="2078160" y="3255583"/>
            <a:ext cx="409668" cy="965257"/>
          </a:xfrm>
          <a:prstGeom prst="triangl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feld 8"/>
          <p:cNvSpPr txBox="1"/>
          <p:nvPr/>
        </p:nvSpPr>
        <p:spPr>
          <a:xfrm>
            <a:off x="624020" y="3913311"/>
            <a:ext cx="38164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smtClean="0">
                <a:latin typeface="Arial" pitchFamily="34" charset="0"/>
                <a:cs typeface="Arial" pitchFamily="34" charset="0"/>
                <a:sym typeface="Symbol"/>
              </a:rPr>
              <a:t></a:t>
            </a:r>
            <a:r>
              <a:rPr lang="de-DE" sz="1400" b="1" dirty="0" smtClean="0">
                <a:latin typeface="Arial" pitchFamily="34" charset="0"/>
                <a:cs typeface="Arial" pitchFamily="34" charset="0"/>
              </a:rPr>
              <a:t>6 </a:t>
            </a:r>
            <a:r>
              <a:rPr lang="de-DE" sz="1400" b="1" dirty="0" smtClean="0">
                <a:latin typeface="Arial" pitchFamily="34" charset="0"/>
                <a:cs typeface="Arial" pitchFamily="34" charset="0"/>
                <a:sym typeface="Symbol"/>
              </a:rPr>
              <a:t></a:t>
            </a:r>
            <a:r>
              <a:rPr lang="de-DE" sz="1400" b="1" dirty="0" smtClean="0">
                <a:latin typeface="Arial" pitchFamily="34" charset="0"/>
                <a:cs typeface="Arial" pitchFamily="34" charset="0"/>
              </a:rPr>
              <a:t>12 </a:t>
            </a:r>
            <a:r>
              <a:rPr lang="de-DE" sz="1400" b="1" dirty="0" smtClean="0">
                <a:latin typeface="Arial" pitchFamily="34" charset="0"/>
                <a:cs typeface="Arial" pitchFamily="34" charset="0"/>
                <a:sym typeface="Symbol"/>
              </a:rPr>
              <a:t></a:t>
            </a:r>
            <a:r>
              <a:rPr lang="de-DE" sz="1400" b="1" dirty="0" smtClean="0">
                <a:latin typeface="Arial" pitchFamily="34" charset="0"/>
                <a:cs typeface="Arial" pitchFamily="34" charset="0"/>
              </a:rPr>
              <a:t>18    </a:t>
            </a:r>
            <a:r>
              <a:rPr lang="de-DE" sz="1400" b="1" dirty="0" smtClean="0">
                <a:latin typeface="Arial" pitchFamily="34" charset="0"/>
                <a:cs typeface="Arial" pitchFamily="34" charset="0"/>
                <a:sym typeface="Symbol"/>
              </a:rPr>
              <a:t></a:t>
            </a:r>
            <a:r>
              <a:rPr lang="de-DE" sz="1400" b="1" dirty="0" smtClean="0">
                <a:latin typeface="Arial" pitchFamily="34" charset="0"/>
                <a:cs typeface="Arial" pitchFamily="34" charset="0"/>
              </a:rPr>
              <a:t>6 </a:t>
            </a:r>
            <a:r>
              <a:rPr lang="de-DE" sz="1400" b="1" dirty="0" smtClean="0">
                <a:latin typeface="Arial" pitchFamily="34" charset="0"/>
                <a:cs typeface="Arial" pitchFamily="34" charset="0"/>
                <a:sym typeface="Symbol"/>
              </a:rPr>
              <a:t></a:t>
            </a:r>
            <a:r>
              <a:rPr lang="de-DE" sz="1400" b="1" dirty="0" smtClean="0">
                <a:latin typeface="Arial" pitchFamily="34" charset="0"/>
                <a:cs typeface="Arial" pitchFamily="34" charset="0"/>
              </a:rPr>
              <a:t>12 </a:t>
            </a:r>
            <a:r>
              <a:rPr lang="de-DE" sz="1400" b="1" dirty="0" smtClean="0">
                <a:latin typeface="Arial" pitchFamily="34" charset="0"/>
                <a:cs typeface="Arial" pitchFamily="34" charset="0"/>
                <a:sym typeface="Symbol"/>
              </a:rPr>
              <a:t>1</a:t>
            </a:r>
            <a:r>
              <a:rPr lang="de-DE" sz="1400" b="1" dirty="0" smtClean="0">
                <a:latin typeface="Arial" pitchFamily="34" charset="0"/>
                <a:cs typeface="Arial" pitchFamily="34" charset="0"/>
              </a:rPr>
              <a:t>8   µg </a:t>
            </a:r>
            <a:r>
              <a:rPr lang="de-DE" sz="1400" b="1" dirty="0" err="1" smtClean="0">
                <a:latin typeface="Arial" pitchFamily="34" charset="0"/>
                <a:cs typeface="Arial" pitchFamily="34" charset="0"/>
              </a:rPr>
              <a:t>protein</a:t>
            </a:r>
            <a:endParaRPr lang="en-GB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2890176" y="3141542"/>
            <a:ext cx="13681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smtClean="0">
                <a:latin typeface="Arial" pitchFamily="34" charset="0"/>
                <a:cs typeface="Arial" pitchFamily="34" charset="0"/>
              </a:rPr>
              <a:t>GAPDH</a:t>
            </a:r>
            <a:endParaRPr lang="en-GB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2890176" y="2729239"/>
            <a:ext cx="13681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smtClean="0">
                <a:latin typeface="Arial" pitchFamily="34" charset="0"/>
                <a:cs typeface="Arial" pitchFamily="34" charset="0"/>
              </a:rPr>
              <a:t>GRK-2</a:t>
            </a:r>
            <a:endParaRPr lang="en-GB" sz="14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2" name="Diagramm 11"/>
          <p:cNvGraphicFramePr/>
          <p:nvPr/>
        </p:nvGraphicFramePr>
        <p:xfrm>
          <a:off x="5148064" y="1557192"/>
          <a:ext cx="3600000" cy="36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Textfeld 12"/>
          <p:cNvSpPr txBox="1"/>
          <p:nvPr/>
        </p:nvSpPr>
        <p:spPr>
          <a:xfrm rot="-5400000">
            <a:off x="3465749" y="2735451"/>
            <a:ext cx="2808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b="1" dirty="0" err="1" smtClean="0">
                <a:latin typeface="Arial" pitchFamily="34" charset="0"/>
                <a:cs typeface="Arial" pitchFamily="34" charset="0"/>
              </a:rPr>
              <a:t>Cell</a:t>
            </a:r>
            <a:r>
              <a:rPr lang="de-DE" sz="1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1400" b="1" dirty="0" err="1" smtClean="0">
                <a:latin typeface="Arial" pitchFamily="34" charset="0"/>
                <a:cs typeface="Arial" pitchFamily="34" charset="0"/>
              </a:rPr>
              <a:t>Shortening</a:t>
            </a:r>
            <a:r>
              <a:rPr lang="de-DE" sz="1400" b="1" dirty="0" smtClean="0">
                <a:latin typeface="Arial" pitchFamily="34" charset="0"/>
                <a:cs typeface="Arial" pitchFamily="34" charset="0"/>
              </a:rPr>
              <a:t> (% </a:t>
            </a:r>
            <a:r>
              <a:rPr lang="de-DE" sz="1400" b="1" dirty="0" err="1" smtClean="0">
                <a:latin typeface="Arial" pitchFamily="34" charset="0"/>
                <a:cs typeface="Arial" pitchFamily="34" charset="0"/>
              </a:rPr>
              <a:t>of</a:t>
            </a:r>
            <a:r>
              <a:rPr lang="de-DE" sz="1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1400" b="1" dirty="0" err="1" smtClean="0">
                <a:latin typeface="Arial" pitchFamily="34" charset="0"/>
                <a:cs typeface="Arial" pitchFamily="34" charset="0"/>
              </a:rPr>
              <a:t>Control</a:t>
            </a:r>
            <a:r>
              <a:rPr lang="de-DE" sz="1400" b="1" dirty="0" smtClean="0">
                <a:latin typeface="Arial" pitchFamily="34" charset="0"/>
                <a:cs typeface="Arial" pitchFamily="34" charset="0"/>
              </a:rPr>
              <a:t>) </a:t>
            </a:r>
            <a:endParaRPr lang="en-GB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feld 13"/>
          <p:cNvSpPr txBox="1"/>
          <p:nvPr/>
        </p:nvSpPr>
        <p:spPr>
          <a:xfrm>
            <a:off x="7405712" y="1968032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*</a:t>
            </a:r>
            <a:endParaRPr lang="en-GB" dirty="0"/>
          </a:p>
        </p:txBody>
      </p:sp>
      <p:sp>
        <p:nvSpPr>
          <p:cNvPr id="15" name="Textfeld 14"/>
          <p:cNvSpPr txBox="1"/>
          <p:nvPr/>
        </p:nvSpPr>
        <p:spPr>
          <a:xfrm>
            <a:off x="7812360" y="1989240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*</a:t>
            </a:r>
            <a:endParaRPr lang="en-GB" dirty="0"/>
          </a:p>
        </p:txBody>
      </p:sp>
      <p:sp>
        <p:nvSpPr>
          <p:cNvPr id="16" name="Textfeld 15"/>
          <p:cNvSpPr txBox="1"/>
          <p:nvPr/>
        </p:nvSpPr>
        <p:spPr>
          <a:xfrm>
            <a:off x="8172400" y="1557192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*#</a:t>
            </a:r>
            <a:endParaRPr lang="en-GB" dirty="0"/>
          </a:p>
        </p:txBody>
      </p:sp>
      <p:cxnSp>
        <p:nvCxnSpPr>
          <p:cNvPr id="18" name="Gerade Verbindung 17"/>
          <p:cNvCxnSpPr/>
          <p:nvPr/>
        </p:nvCxnSpPr>
        <p:spPr>
          <a:xfrm>
            <a:off x="0" y="764704"/>
            <a:ext cx="9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feld 18"/>
          <p:cNvSpPr txBox="1"/>
          <p:nvPr/>
        </p:nvSpPr>
        <p:spPr>
          <a:xfrm>
            <a:off x="323528" y="44624"/>
            <a:ext cx="81369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Cardiac expression of </a:t>
            </a:r>
            <a:r>
              <a:rPr lang="en-US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Swiprosin</a:t>
            </a:r>
            <a:r>
              <a:rPr lang="en-US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(=EFhd2): Co-Regulation with proteins that desensitize </a:t>
            </a:r>
            <a:r>
              <a:rPr lang="el-GR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β</a:t>
            </a:r>
            <a:r>
              <a:rPr lang="de-DE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de-DE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adrenoceptors</a:t>
            </a:r>
            <a:endParaRPr lang="en-US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0" name="Gerade Verbindung 19"/>
          <p:cNvCxnSpPr/>
          <p:nvPr/>
        </p:nvCxnSpPr>
        <p:spPr>
          <a:xfrm>
            <a:off x="16446" y="6381328"/>
            <a:ext cx="9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feld 20"/>
          <p:cNvSpPr txBox="1"/>
          <p:nvPr/>
        </p:nvSpPr>
        <p:spPr>
          <a:xfrm>
            <a:off x="3995936" y="6516052"/>
            <a:ext cx="5112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Berlin; 20.07.2016</a:t>
            </a:r>
            <a:endPara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Gerade Verbindung 1"/>
          <p:cNvCxnSpPr/>
          <p:nvPr/>
        </p:nvCxnSpPr>
        <p:spPr>
          <a:xfrm>
            <a:off x="0" y="764704"/>
            <a:ext cx="9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feld 2"/>
          <p:cNvSpPr txBox="1"/>
          <p:nvPr/>
        </p:nvSpPr>
        <p:spPr>
          <a:xfrm>
            <a:off x="323528" y="44624"/>
            <a:ext cx="8496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2. </a:t>
            </a:r>
            <a:r>
              <a:rPr lang="en-US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Sarcomere</a:t>
            </a:r>
            <a:r>
              <a:rPr lang="en-US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remodeling in vitro: What we have learned</a:t>
            </a:r>
            <a:endParaRPr lang="en-US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1187624" y="1340768"/>
            <a:ext cx="648072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Cardiac </a:t>
            </a:r>
            <a:r>
              <a:rPr lang="en-US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redifferentiation</a:t>
            </a:r>
            <a:r>
              <a:rPr lang="en-US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requires the expression of  </a:t>
            </a:r>
            <a:r>
              <a:rPr lang="en-US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swiprosin</a:t>
            </a:r>
            <a:endParaRPr lang="en-US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buAutoNum type="arabicPeriod"/>
            </a:pPr>
            <a:r>
              <a:rPr lang="en-US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It requires also a calcium-dependent activation of </a:t>
            </a:r>
            <a:r>
              <a:rPr lang="en-US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swiprosin</a:t>
            </a:r>
            <a:endParaRPr lang="en-US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buAutoNum type="arabicPeriod"/>
            </a:pPr>
            <a:r>
              <a:rPr lang="en-US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Swiprosin</a:t>
            </a:r>
            <a:r>
              <a:rPr lang="en-US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is induced in a model of cardiac regeneration in vivo</a:t>
            </a:r>
          </a:p>
          <a:p>
            <a:pPr marL="342900" indent="-342900">
              <a:buAutoNum type="arabicPeriod"/>
            </a:pPr>
            <a:r>
              <a:rPr lang="en-US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Swiprosin</a:t>
            </a:r>
            <a:r>
              <a:rPr lang="en-US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participates </a:t>
            </a:r>
            <a:r>
              <a:rPr lang="en-US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 the regulation of β-</a:t>
            </a:r>
            <a:r>
              <a:rPr lang="en-US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adrenoceptor</a:t>
            </a:r>
            <a:r>
              <a:rPr lang="en-US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desensitization</a:t>
            </a:r>
            <a:endParaRPr lang="en-US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" name="Gerade Verbindung 4"/>
          <p:cNvCxnSpPr/>
          <p:nvPr/>
        </p:nvCxnSpPr>
        <p:spPr>
          <a:xfrm>
            <a:off x="16446" y="6381328"/>
            <a:ext cx="9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feld 5"/>
          <p:cNvSpPr txBox="1"/>
          <p:nvPr/>
        </p:nvSpPr>
        <p:spPr>
          <a:xfrm>
            <a:off x="3995936" y="6516052"/>
            <a:ext cx="5112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Berlin; 20.07.2016</a:t>
            </a:r>
            <a:endPara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4149080"/>
            <a:ext cx="2594984" cy="208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Ellipse 7"/>
          <p:cNvSpPr/>
          <p:nvPr/>
        </p:nvSpPr>
        <p:spPr>
          <a:xfrm rot="20463819">
            <a:off x="795144" y="4680282"/>
            <a:ext cx="3168352" cy="144016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7944" y="4365104"/>
            <a:ext cx="1800000" cy="18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6261509" y="4043747"/>
            <a:ext cx="2699688" cy="1758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Pfeil nach rechts 10"/>
          <p:cNvSpPr/>
          <p:nvPr/>
        </p:nvSpPr>
        <p:spPr>
          <a:xfrm>
            <a:off x="5868144" y="5085184"/>
            <a:ext cx="432048" cy="288032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Gerade Verbindung 1"/>
          <p:cNvCxnSpPr/>
          <p:nvPr/>
        </p:nvCxnSpPr>
        <p:spPr>
          <a:xfrm>
            <a:off x="0" y="764704"/>
            <a:ext cx="9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feld 2"/>
          <p:cNvSpPr txBox="1"/>
          <p:nvPr/>
        </p:nvSpPr>
        <p:spPr>
          <a:xfrm>
            <a:off x="323528" y="44624"/>
            <a:ext cx="8496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Cardiac remodeling: Current view</a:t>
            </a:r>
            <a:endParaRPr lang="en-US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Abgerundetes Rechteck 3"/>
          <p:cNvSpPr/>
          <p:nvPr/>
        </p:nvSpPr>
        <p:spPr>
          <a:xfrm>
            <a:off x="1907704" y="2060848"/>
            <a:ext cx="5184576" cy="266429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Textfeld 4"/>
          <p:cNvSpPr txBox="1"/>
          <p:nvPr/>
        </p:nvSpPr>
        <p:spPr>
          <a:xfrm>
            <a:off x="2267744" y="1259468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Agonists</a:t>
            </a:r>
            <a:endParaRPr lang="de-DE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orte 5"/>
          <p:cNvSpPr/>
          <p:nvPr/>
        </p:nvSpPr>
        <p:spPr>
          <a:xfrm rot="18683873">
            <a:off x="2771800" y="1834685"/>
            <a:ext cx="360040" cy="432048"/>
          </a:xfrm>
          <a:prstGeom prst="pi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cxnSp>
        <p:nvCxnSpPr>
          <p:cNvPr id="8" name="Gerade Verbindung mit Pfeil 7"/>
          <p:cNvCxnSpPr/>
          <p:nvPr/>
        </p:nvCxnSpPr>
        <p:spPr>
          <a:xfrm>
            <a:off x="2987824" y="2492896"/>
            <a:ext cx="0" cy="43204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Gerade Verbindung mit Pfeil 9"/>
          <p:cNvCxnSpPr/>
          <p:nvPr/>
        </p:nvCxnSpPr>
        <p:spPr>
          <a:xfrm>
            <a:off x="2987824" y="3356992"/>
            <a:ext cx="0" cy="43204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feld 10"/>
          <p:cNvSpPr txBox="1"/>
          <p:nvPr/>
        </p:nvSpPr>
        <p:spPr>
          <a:xfrm>
            <a:off x="2158792" y="2852936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b="1" dirty="0" smtClean="0">
                <a:latin typeface="Arial" pitchFamily="34" charset="0"/>
                <a:cs typeface="Arial" pitchFamily="34" charset="0"/>
              </a:rPr>
              <a:t>Lmp2</a:t>
            </a:r>
            <a:endParaRPr lang="de-DE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Flussdiagramm: Magnetplattenspeicher 13"/>
          <p:cNvSpPr/>
          <p:nvPr/>
        </p:nvSpPr>
        <p:spPr>
          <a:xfrm>
            <a:off x="2843808" y="3861048"/>
            <a:ext cx="288032" cy="504056"/>
          </a:xfrm>
          <a:prstGeom prst="flowChartMagneticDisk">
            <a:avLst/>
          </a:prstGeom>
          <a:solidFill>
            <a:srgbClr val="FF0000">
              <a:alpha val="5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6" name="Gerade Verbindung mit Pfeil 15"/>
          <p:cNvCxnSpPr/>
          <p:nvPr/>
        </p:nvCxnSpPr>
        <p:spPr>
          <a:xfrm>
            <a:off x="3275856" y="2276872"/>
            <a:ext cx="792088" cy="288032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feld 16"/>
          <p:cNvSpPr txBox="1"/>
          <p:nvPr/>
        </p:nvSpPr>
        <p:spPr>
          <a:xfrm>
            <a:off x="3923928" y="2852936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err="1" smtClean="0">
                <a:latin typeface="Arial" pitchFamily="34" charset="0"/>
                <a:cs typeface="Arial" pitchFamily="34" charset="0"/>
              </a:rPr>
              <a:t>Swiprosin</a:t>
            </a:r>
            <a:endParaRPr lang="de-DE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9" name="Gerade Verbindung mit Pfeil 18"/>
          <p:cNvCxnSpPr/>
          <p:nvPr/>
        </p:nvCxnSpPr>
        <p:spPr>
          <a:xfrm>
            <a:off x="3203848" y="2564904"/>
            <a:ext cx="720080" cy="43204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feld 19"/>
          <p:cNvSpPr txBox="1"/>
          <p:nvPr/>
        </p:nvSpPr>
        <p:spPr>
          <a:xfrm>
            <a:off x="4239668" y="2376588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latin typeface="Arial" pitchFamily="34" charset="0"/>
                <a:cs typeface="Arial" pitchFamily="34" charset="0"/>
              </a:rPr>
              <a:t>Ca</a:t>
            </a:r>
            <a:r>
              <a:rPr lang="de-DE" b="1" baseline="30000" dirty="0" smtClean="0">
                <a:latin typeface="Arial" pitchFamily="34" charset="0"/>
                <a:cs typeface="Arial" pitchFamily="34" charset="0"/>
              </a:rPr>
              <a:t>2+</a:t>
            </a:r>
            <a:endParaRPr lang="de-DE" b="1" baseline="30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Geschweifte Klammer rechts 20"/>
          <p:cNvSpPr/>
          <p:nvPr/>
        </p:nvSpPr>
        <p:spPr>
          <a:xfrm>
            <a:off x="5364088" y="2420888"/>
            <a:ext cx="144016" cy="720080"/>
          </a:xfrm>
          <a:prstGeom prst="righ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Textfeld 21"/>
          <p:cNvSpPr txBox="1"/>
          <p:nvPr/>
        </p:nvSpPr>
        <p:spPr>
          <a:xfrm>
            <a:off x="5448928" y="2466929"/>
            <a:ext cx="10801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err="1" smtClean="0">
                <a:latin typeface="Arial" pitchFamily="34" charset="0"/>
                <a:cs typeface="Arial" pitchFamily="34" charset="0"/>
              </a:rPr>
              <a:t>Actin-Fibres</a:t>
            </a:r>
            <a:endParaRPr lang="de-DE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4" name="Gerade Verbindung mit Pfeil 23"/>
          <p:cNvCxnSpPr/>
          <p:nvPr/>
        </p:nvCxnSpPr>
        <p:spPr>
          <a:xfrm>
            <a:off x="5004048" y="3356992"/>
            <a:ext cx="0" cy="36004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feld 24"/>
          <p:cNvSpPr txBox="1"/>
          <p:nvPr/>
        </p:nvSpPr>
        <p:spPr>
          <a:xfrm>
            <a:off x="4572000" y="3789040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latin typeface="Arial" pitchFamily="34" charset="0"/>
                <a:cs typeface="Arial" pitchFamily="34" charset="0"/>
              </a:rPr>
              <a:t>GRK-2</a:t>
            </a:r>
            <a:endParaRPr lang="de-DE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9" name="Gerade Verbindung 28"/>
          <p:cNvCxnSpPr/>
          <p:nvPr/>
        </p:nvCxnSpPr>
        <p:spPr>
          <a:xfrm>
            <a:off x="5496988" y="3970000"/>
            <a:ext cx="1080120" cy="0"/>
          </a:xfrm>
          <a:prstGeom prst="line">
            <a:avLst/>
          </a:prstGeom>
          <a:ln w="28575">
            <a:solidFill>
              <a:schemeClr val="tx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orte 29"/>
          <p:cNvSpPr/>
          <p:nvPr/>
        </p:nvSpPr>
        <p:spPr>
          <a:xfrm rot="18683873">
            <a:off x="6905320" y="3727171"/>
            <a:ext cx="360040" cy="432048"/>
          </a:xfrm>
          <a:prstGeom prst="pi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cxnSp>
        <p:nvCxnSpPr>
          <p:cNvPr id="31" name="Gerade Verbindung 30"/>
          <p:cNvCxnSpPr/>
          <p:nvPr/>
        </p:nvCxnSpPr>
        <p:spPr>
          <a:xfrm>
            <a:off x="16446" y="6381328"/>
            <a:ext cx="9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feld 31"/>
          <p:cNvSpPr txBox="1"/>
          <p:nvPr/>
        </p:nvSpPr>
        <p:spPr>
          <a:xfrm>
            <a:off x="3995936" y="6516052"/>
            <a:ext cx="5112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Berlin; 20.07.2016</a:t>
            </a:r>
            <a:endPara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Textfeld 32"/>
          <p:cNvSpPr txBox="1"/>
          <p:nvPr/>
        </p:nvSpPr>
        <p:spPr>
          <a:xfrm>
            <a:off x="7308304" y="3789040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AR-</a:t>
            </a:r>
            <a:r>
              <a:rPr lang="el-GR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β</a:t>
            </a:r>
            <a:endParaRPr lang="de-DE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496" y="44624"/>
            <a:ext cx="9033144" cy="6774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feld 2"/>
          <p:cNvSpPr txBox="1"/>
          <p:nvPr/>
        </p:nvSpPr>
        <p:spPr>
          <a:xfrm>
            <a:off x="1187624" y="5733256"/>
            <a:ext cx="6912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Comic Sans MS" pitchFamily="66" charset="0"/>
                <a:cs typeface="Arial" pitchFamily="34" charset="0"/>
              </a:rPr>
              <a:t>Thank you for your attention!</a:t>
            </a:r>
            <a:endParaRPr lang="en-US" b="1" dirty="0">
              <a:solidFill>
                <a:schemeClr val="bg1"/>
              </a:solidFill>
              <a:latin typeface="Comic Sans MS" pitchFamily="66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/>
        </p:nvSpPr>
        <p:spPr>
          <a:xfrm>
            <a:off x="2339752" y="1629200"/>
            <a:ext cx="3960000" cy="3600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aphicFrame>
        <p:nvGraphicFramePr>
          <p:cNvPr id="2" name="Diagramm 1"/>
          <p:cNvGraphicFramePr/>
          <p:nvPr/>
        </p:nvGraphicFramePr>
        <p:xfrm>
          <a:off x="2772000" y="2079000"/>
          <a:ext cx="3600000" cy="27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feld 3"/>
          <p:cNvSpPr txBox="1"/>
          <p:nvPr/>
        </p:nvSpPr>
        <p:spPr>
          <a:xfrm rot="-5400000">
            <a:off x="1359985" y="3131095"/>
            <a:ext cx="24482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b="1" dirty="0" err="1" smtClean="0">
                <a:latin typeface="Arial" pitchFamily="34" charset="0"/>
                <a:cs typeface="Arial" pitchFamily="34" charset="0"/>
              </a:rPr>
              <a:t>Round</a:t>
            </a:r>
            <a:r>
              <a:rPr lang="de-DE" sz="1400" b="1" dirty="0" smtClean="0">
                <a:latin typeface="Arial" pitchFamily="34" charset="0"/>
                <a:cs typeface="Arial" pitchFamily="34" charset="0"/>
              </a:rPr>
              <a:t> Cells (%)</a:t>
            </a:r>
            <a:endParaRPr lang="de-DE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5508104" y="2234396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*</a:t>
            </a:r>
            <a:endParaRPr lang="de-DE" dirty="0"/>
          </a:p>
        </p:txBody>
      </p:sp>
      <p:cxnSp>
        <p:nvCxnSpPr>
          <p:cNvPr id="6" name="Gerade Verbindung 5"/>
          <p:cNvCxnSpPr/>
          <p:nvPr/>
        </p:nvCxnSpPr>
        <p:spPr>
          <a:xfrm>
            <a:off x="0" y="476672"/>
            <a:ext cx="9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feld 6"/>
          <p:cNvSpPr txBox="1"/>
          <p:nvPr/>
        </p:nvSpPr>
        <p:spPr>
          <a:xfrm>
            <a:off x="323528" y="44624"/>
            <a:ext cx="8496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1. </a:t>
            </a:r>
            <a:r>
              <a:rPr lang="en-US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Sarcomere</a:t>
            </a:r>
            <a:r>
              <a:rPr lang="en-US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degradation in vitro: Is associated with adaptive hypertrophy</a:t>
            </a:r>
            <a:endParaRPr lang="en-US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8" name="Gerade Verbindung 7"/>
          <p:cNvCxnSpPr/>
          <p:nvPr/>
        </p:nvCxnSpPr>
        <p:spPr>
          <a:xfrm>
            <a:off x="16446" y="6381328"/>
            <a:ext cx="9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feld 8"/>
          <p:cNvSpPr txBox="1"/>
          <p:nvPr/>
        </p:nvSpPr>
        <p:spPr>
          <a:xfrm>
            <a:off x="4031432" y="6550223"/>
            <a:ext cx="5112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Berlin; 20.07.2016</a:t>
            </a:r>
            <a:endPara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1008</Words>
  <Application>Microsoft Office PowerPoint</Application>
  <PresentationFormat>Bildschirmpräsentation (4:3)</PresentationFormat>
  <Paragraphs>279</Paragraphs>
  <Slides>30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30</vt:i4>
      </vt:variant>
    </vt:vector>
  </HeadingPairs>
  <TitlesOfParts>
    <vt:vector size="31" baseType="lpstr">
      <vt:lpstr>Larissa-Design</vt:lpstr>
      <vt:lpstr>Folie 1</vt:lpstr>
      <vt:lpstr>Folie 2</vt:lpstr>
      <vt:lpstr>Folie 3</vt:lpstr>
      <vt:lpstr>Folie 4</vt:lpstr>
      <vt:lpstr>Folie 5</vt:lpstr>
      <vt:lpstr>Folie 6</vt:lpstr>
      <vt:lpstr>Folie 7</vt:lpstr>
      <vt:lpstr>Folie 8</vt:lpstr>
      <vt:lpstr>Folie 9</vt:lpstr>
      <vt:lpstr>Folie 10</vt:lpstr>
      <vt:lpstr>Folie 11</vt:lpstr>
      <vt:lpstr>Folie 12</vt:lpstr>
      <vt:lpstr>Folie 13</vt:lpstr>
      <vt:lpstr>Folie 14</vt:lpstr>
      <vt:lpstr>Folie 15</vt:lpstr>
      <vt:lpstr>Folie 16</vt:lpstr>
      <vt:lpstr>Folie 17</vt:lpstr>
      <vt:lpstr>Folie 18</vt:lpstr>
      <vt:lpstr>Folie 19</vt:lpstr>
      <vt:lpstr>Folie 20</vt:lpstr>
      <vt:lpstr>Folie 21</vt:lpstr>
      <vt:lpstr>Folie 22</vt:lpstr>
      <vt:lpstr>Folie 23</vt:lpstr>
      <vt:lpstr>Folie 24</vt:lpstr>
      <vt:lpstr>Folie 25</vt:lpstr>
      <vt:lpstr>Folie 26</vt:lpstr>
      <vt:lpstr>Folie 27</vt:lpstr>
      <vt:lpstr>Folie 28</vt:lpstr>
      <vt:lpstr>Folie 29</vt:lpstr>
      <vt:lpstr>Folie 30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sckla2</dc:creator>
  <cp:lastModifiedBy>sckla2</cp:lastModifiedBy>
  <cp:revision>86</cp:revision>
  <dcterms:created xsi:type="dcterms:W3CDTF">2015-11-13T08:49:00Z</dcterms:created>
  <dcterms:modified xsi:type="dcterms:W3CDTF">2016-07-15T06:37:34Z</dcterms:modified>
</cp:coreProperties>
</file>