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embeddings/oleObject1.bin" ContentType="application/vnd.openxmlformats-officedocument.oleObject"/>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1"/>
  </p:notesMasterIdLst>
  <p:handoutMasterIdLst>
    <p:handoutMasterId r:id="rId62"/>
  </p:handoutMasterIdLst>
  <p:sldIdLst>
    <p:sldId id="257" r:id="rId2"/>
    <p:sldId id="326" r:id="rId3"/>
    <p:sldId id="305" r:id="rId4"/>
    <p:sldId id="260" r:id="rId5"/>
    <p:sldId id="299" r:id="rId6"/>
    <p:sldId id="261" r:id="rId7"/>
    <p:sldId id="264" r:id="rId8"/>
    <p:sldId id="300" r:id="rId9"/>
    <p:sldId id="268" r:id="rId10"/>
    <p:sldId id="271" r:id="rId11"/>
    <p:sldId id="327" r:id="rId12"/>
    <p:sldId id="301" r:id="rId13"/>
    <p:sldId id="311" r:id="rId14"/>
    <p:sldId id="303" r:id="rId15"/>
    <p:sldId id="304" r:id="rId16"/>
    <p:sldId id="280" r:id="rId17"/>
    <p:sldId id="281" r:id="rId18"/>
    <p:sldId id="313" r:id="rId19"/>
    <p:sldId id="312" r:id="rId20"/>
    <p:sldId id="284" r:id="rId21"/>
    <p:sldId id="306" r:id="rId22"/>
    <p:sldId id="288" r:id="rId23"/>
    <p:sldId id="307" r:id="rId24"/>
    <p:sldId id="323" r:id="rId25"/>
    <p:sldId id="324" r:id="rId26"/>
    <p:sldId id="310" r:id="rId27"/>
    <p:sldId id="329" r:id="rId28"/>
    <p:sldId id="309" r:id="rId29"/>
    <p:sldId id="330" r:id="rId30"/>
    <p:sldId id="335" r:id="rId31"/>
    <p:sldId id="336" r:id="rId32"/>
    <p:sldId id="347" r:id="rId33"/>
    <p:sldId id="348" r:id="rId34"/>
    <p:sldId id="349" r:id="rId35"/>
    <p:sldId id="337" r:id="rId36"/>
    <p:sldId id="345" r:id="rId37"/>
    <p:sldId id="322" r:id="rId38"/>
    <p:sldId id="296" r:id="rId39"/>
    <p:sldId id="321" r:id="rId40"/>
    <p:sldId id="332" r:id="rId41"/>
    <p:sldId id="273" r:id="rId42"/>
    <p:sldId id="285" r:id="rId43"/>
    <p:sldId id="319" r:id="rId44"/>
    <p:sldId id="294" r:id="rId45"/>
    <p:sldId id="292" r:id="rId46"/>
    <p:sldId id="320" r:id="rId47"/>
    <p:sldId id="295" r:id="rId48"/>
    <p:sldId id="302" r:id="rId49"/>
    <p:sldId id="272" r:id="rId50"/>
    <p:sldId id="316" r:id="rId51"/>
    <p:sldId id="334" r:id="rId52"/>
    <p:sldId id="350" r:id="rId53"/>
    <p:sldId id="351" r:id="rId54"/>
    <p:sldId id="338" r:id="rId55"/>
    <p:sldId id="346" r:id="rId56"/>
    <p:sldId id="341" r:id="rId57"/>
    <p:sldId id="352" r:id="rId58"/>
    <p:sldId id="343" r:id="rId59"/>
    <p:sldId id="344" r:id="rId60"/>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clrMode="gray" frameSlides="1"/>
  <p:clrMru>
    <a:srgbClr val="FCFA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2" d="100"/>
          <a:sy n="92" d="100"/>
        </p:scale>
        <p:origin x="-50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interSettings" Target="printerSettings/printerSettings1.bin"/><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36E6EC69-6F49-4688-9D15-F71000E5F75A}" type="datetimeFigureOut">
              <a:rPr lang="en-US"/>
              <a:pPr>
                <a:defRPr/>
              </a:pPr>
              <a:t>2015-08-10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2BFF4492-2BA0-4AFD-8AD3-AA6D4B630158}" type="slidenum">
              <a:rPr lang="en-US"/>
              <a:pPr>
                <a:defRPr/>
              </a:pPr>
              <a:t>‹#›</a:t>
            </a:fld>
            <a:endParaRPr lang="en-US"/>
          </a:p>
        </p:txBody>
      </p:sp>
    </p:spTree>
    <p:extLst>
      <p:ext uri="{BB962C8B-B14F-4D97-AF65-F5344CB8AC3E}">
        <p14:creationId xmlns:p14="http://schemas.microsoft.com/office/powerpoint/2010/main" val="41314382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A9C289A-C668-4EAC-B540-CF5AE372EBCF}" type="datetimeFigureOut">
              <a:rPr lang="en-US"/>
              <a:pPr>
                <a:defRPr/>
              </a:pPr>
              <a:t>2015-08-10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noProof="0" smtClean="0"/>
              <a:t>Click to edit Master text styles</a:t>
            </a:r>
          </a:p>
          <a:p>
            <a:pPr lvl="1"/>
            <a:r>
              <a:rPr lang="sv-SE" noProof="0" smtClean="0"/>
              <a:t>Second level</a:t>
            </a:r>
          </a:p>
          <a:p>
            <a:pPr lvl="2"/>
            <a:r>
              <a:rPr lang="sv-SE" noProof="0" smtClean="0"/>
              <a:t>Third level</a:t>
            </a:r>
          </a:p>
          <a:p>
            <a:pPr lvl="3"/>
            <a:r>
              <a:rPr lang="sv-SE" noProof="0" smtClean="0"/>
              <a:t>Fourth level</a:t>
            </a:r>
          </a:p>
          <a:p>
            <a:pPr lvl="4"/>
            <a:r>
              <a:rPr lang="sv-SE"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69E89D7-3AFD-448E-AB33-91F12EA437D3}" type="slidenum">
              <a:rPr lang="en-US"/>
              <a:pPr>
                <a:defRPr/>
              </a:pPr>
              <a:t>‹#›</a:t>
            </a:fld>
            <a:endParaRPr lang="en-US"/>
          </a:p>
        </p:txBody>
      </p:sp>
    </p:spTree>
    <p:extLst>
      <p:ext uri="{BB962C8B-B14F-4D97-AF65-F5344CB8AC3E}">
        <p14:creationId xmlns:p14="http://schemas.microsoft.com/office/powerpoint/2010/main" val="149043740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244CF26-0728-46C1-BADB-0A7CA12694D5}" type="slidenum">
              <a:rPr lang="en-US" smtClean="0">
                <a:latin typeface="Arial" charset="0"/>
                <a:ea typeface="ＭＳ Ｐゴシック" pitchFamily="34" charset="-128"/>
                <a:cs typeface="Arial" charset="0"/>
              </a:rPr>
              <a:pPr fontAlgn="base">
                <a:spcBef>
                  <a:spcPct val="0"/>
                </a:spcBef>
                <a:spcAft>
                  <a:spcPct val="0"/>
                </a:spcAft>
              </a:pPr>
              <a:t>1</a:t>
            </a:fld>
            <a:endParaRPr lang="en-US" smtClean="0">
              <a:latin typeface="Arial" charset="0"/>
              <a:ea typeface="ＭＳ Ｐゴシック" pitchFamily="34" charset="-128"/>
              <a:cs typeface="Arial" charset="0"/>
            </a:endParaRPr>
          </a:p>
        </p:txBody>
      </p:sp>
      <p:sp>
        <p:nvSpPr>
          <p:cNvPr id="17410"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7411"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1516E3-30C2-47A8-AADE-52A3D91A0D08}" type="slidenum">
              <a:rPr lang="sv-SE">
                <a:cs typeface="Arial" charset="0"/>
              </a:rPr>
              <a:pPr fontAlgn="base">
                <a:spcBef>
                  <a:spcPct val="0"/>
                </a:spcBef>
                <a:spcAft>
                  <a:spcPct val="0"/>
                </a:spcAft>
                <a:defRPr/>
              </a:pPr>
              <a:t>2</a:t>
            </a:fld>
            <a:endParaRPr lang="sv-SE">
              <a:cs typeface="Arial" charset="0"/>
            </a:endParaRPr>
          </a:p>
        </p:txBody>
      </p:sp>
      <p:sp>
        <p:nvSpPr>
          <p:cNvPr id="194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94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sv-SE"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F514741-AFF8-45AB-8693-298F3FB517FB}" type="slidenum">
              <a:rPr lang="en-US" smtClean="0">
                <a:latin typeface="Arial" charset="0"/>
                <a:ea typeface="ＭＳ Ｐゴシック" pitchFamily="34" charset="-128"/>
                <a:cs typeface="Arial" charset="0"/>
              </a:rPr>
              <a:pPr fontAlgn="base">
                <a:spcBef>
                  <a:spcPct val="0"/>
                </a:spcBef>
                <a:spcAft>
                  <a:spcPct val="0"/>
                </a:spcAft>
              </a:pPr>
              <a:t>3</a:t>
            </a:fld>
            <a:endParaRPr lang="en-US" smtClean="0">
              <a:latin typeface="Arial" charset="0"/>
              <a:ea typeface="ＭＳ Ｐゴシック" pitchFamily="34" charset="-128"/>
              <a:cs typeface="Arial" charset="0"/>
            </a:endParaRPr>
          </a:p>
        </p:txBody>
      </p:sp>
      <p:sp>
        <p:nvSpPr>
          <p:cNvPr id="21506"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1507"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84408" tIns="42204" rIns="84408" bIns="42204"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58E4462-A929-41EA-A844-B6EF76E6B48E}" type="slidenum">
              <a:rPr lang="en-US" smtClean="0">
                <a:latin typeface="Arial" charset="0"/>
                <a:ea typeface="ＭＳ Ｐゴシック" pitchFamily="34" charset="-128"/>
                <a:cs typeface="Arial" charset="0"/>
              </a:rPr>
              <a:pPr fontAlgn="base">
                <a:spcBef>
                  <a:spcPct val="0"/>
                </a:spcBef>
                <a:spcAft>
                  <a:spcPct val="0"/>
                </a:spcAft>
              </a:pPr>
              <a:t>4</a:t>
            </a:fld>
            <a:endParaRPr lang="en-US" smtClean="0">
              <a:latin typeface="Arial" charset="0"/>
              <a:ea typeface="ＭＳ Ｐゴシック" pitchFamily="34" charset="-128"/>
              <a:cs typeface="Arial" charset="0"/>
            </a:endParaRPr>
          </a:p>
        </p:txBody>
      </p:sp>
      <p:sp>
        <p:nvSpPr>
          <p:cNvPr id="23554"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3555"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1431" tIns="45716" rIns="91431" bIns="45716" numCol="1" anchor="t" anchorCtr="0" compatLnSpc="1">
            <a:prstTxWarp prst="textNoShape">
              <a:avLst/>
            </a:prstTxWarp>
          </a:bodyPr>
          <a:lstStyle/>
          <a:p>
            <a:pPr eaLnBrk="1" hangingPunct="1">
              <a:spcBef>
                <a:spcPct val="0"/>
              </a:spcBef>
            </a:pPr>
            <a:endParaRPr lang="sv-SE"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2F30296-4ECD-45B5-9D08-37B76CB7C531}" type="slidenum">
              <a:rPr lang="en-US" smtClean="0">
                <a:latin typeface="Arial" charset="0"/>
                <a:ea typeface="ＭＳ Ｐゴシック" pitchFamily="34" charset="-128"/>
                <a:cs typeface="Arial" charset="0"/>
              </a:rPr>
              <a:pPr fontAlgn="base">
                <a:spcBef>
                  <a:spcPct val="0"/>
                </a:spcBef>
                <a:spcAft>
                  <a:spcPct val="0"/>
                </a:spcAft>
              </a:pPr>
              <a:t>5</a:t>
            </a:fld>
            <a:endParaRPr lang="en-US" smtClean="0">
              <a:latin typeface="Arial" charset="0"/>
              <a:ea typeface="ＭＳ Ｐゴシック" pitchFamily="34" charset="-128"/>
              <a:cs typeface="Arial" charset="0"/>
            </a:endParaRPr>
          </a:p>
        </p:txBody>
      </p:sp>
      <p:sp>
        <p:nvSpPr>
          <p:cNvPr id="25602"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5603"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9C1C85B-7A3B-44DC-8715-E2D61630B13A}" type="slidenum">
              <a:rPr lang="en-US" smtClean="0">
                <a:latin typeface="Arial" charset="0"/>
                <a:ea typeface="ＭＳ Ｐゴシック" pitchFamily="34" charset="-128"/>
                <a:cs typeface="Arial" charset="0"/>
              </a:rPr>
              <a:pPr fontAlgn="base">
                <a:spcBef>
                  <a:spcPct val="0"/>
                </a:spcBef>
                <a:spcAft>
                  <a:spcPct val="0"/>
                </a:spcAft>
              </a:pPr>
              <a:t>6</a:t>
            </a:fld>
            <a:endParaRPr lang="en-US" smtClean="0">
              <a:latin typeface="Arial" charset="0"/>
              <a:ea typeface="ＭＳ Ｐゴシック" pitchFamily="34" charset="-128"/>
              <a:cs typeface="Arial" charset="0"/>
            </a:endParaRPr>
          </a:p>
        </p:txBody>
      </p:sp>
      <p:sp>
        <p:nvSpPr>
          <p:cNvPr id="27650"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7651"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smtClean="0"/>
              <a:t>Then came the demonstration of the nigro-striatal DA pathway in 1964 with Anden ,Carlsson,Annica Hillarp and Larsson.However,the first DA pathway we  discovered were the tubero-infundibular DA neurons as indicated in 1963</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BDFD6D6-CC68-4324-B468-56933CB470D4}" type="slidenum">
              <a:rPr lang="en-US" smtClean="0">
                <a:latin typeface="Arial" charset="0"/>
                <a:ea typeface="ＭＳ Ｐゴシック" pitchFamily="34" charset="-128"/>
                <a:cs typeface="Arial" charset="0"/>
              </a:rPr>
              <a:pPr fontAlgn="base">
                <a:spcBef>
                  <a:spcPct val="0"/>
                </a:spcBef>
                <a:spcAft>
                  <a:spcPct val="0"/>
                </a:spcAft>
              </a:pPr>
              <a:t>7</a:t>
            </a:fld>
            <a:endParaRPr lang="en-US" smtClean="0">
              <a:latin typeface="Arial" charset="0"/>
              <a:ea typeface="ＭＳ Ｐゴシック" pitchFamily="34" charset="-128"/>
              <a:cs typeface="Arial" charset="0"/>
            </a:endParaRPr>
          </a:p>
        </p:txBody>
      </p:sp>
      <p:sp>
        <p:nvSpPr>
          <p:cNvPr id="29698"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9699"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A35E124-D363-4D10-A2B7-7562261743F4}" type="slidenum">
              <a:rPr lang="en-US" smtClean="0">
                <a:latin typeface="Arial" charset="0"/>
                <a:ea typeface="ＭＳ Ｐゴシック" pitchFamily="34" charset="-128"/>
                <a:cs typeface="Arial" charset="0"/>
              </a:rPr>
              <a:pPr fontAlgn="base">
                <a:spcBef>
                  <a:spcPct val="0"/>
                </a:spcBef>
                <a:spcAft>
                  <a:spcPct val="0"/>
                </a:spcAft>
              </a:pPr>
              <a:t>8</a:t>
            </a:fld>
            <a:endParaRPr lang="en-US" smtClean="0">
              <a:latin typeface="Arial" charset="0"/>
              <a:ea typeface="ＭＳ Ｐゴシック" pitchFamily="34" charset="-128"/>
              <a:cs typeface="Arial" charset="0"/>
            </a:endParaRPr>
          </a:p>
        </p:txBody>
      </p:sp>
      <p:sp>
        <p:nvSpPr>
          <p:cNvPr id="31746"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1747"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945B7F0-8180-4D44-A39E-BDEEB17D3168}" type="slidenum">
              <a:rPr lang="en-US" smtClean="0">
                <a:latin typeface="Arial" charset="0"/>
                <a:ea typeface="ＭＳ Ｐゴシック" pitchFamily="34" charset="-128"/>
                <a:cs typeface="Arial" charset="0"/>
              </a:rPr>
              <a:pPr fontAlgn="base">
                <a:spcBef>
                  <a:spcPct val="0"/>
                </a:spcBef>
                <a:spcAft>
                  <a:spcPct val="0"/>
                </a:spcAft>
              </a:pPr>
              <a:t>9</a:t>
            </a:fld>
            <a:endParaRPr lang="en-US" smtClean="0">
              <a:latin typeface="Arial" charset="0"/>
              <a:ea typeface="ＭＳ Ｐゴシック" pitchFamily="34" charset="-128"/>
              <a:cs typeface="Arial" charset="0"/>
            </a:endParaRPr>
          </a:p>
        </p:txBody>
      </p:sp>
      <p:sp>
        <p:nvSpPr>
          <p:cNvPr id="33794"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3795"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725EE9-A824-46DA-AA61-32EE7D007EEE}" type="slidenum">
              <a:rPr lang="en-US" smtClean="0">
                <a:latin typeface="Arial" charset="0"/>
                <a:ea typeface="ＭＳ Ｐゴシック" pitchFamily="34" charset="-128"/>
                <a:cs typeface="Arial" charset="0"/>
              </a:rPr>
              <a:pPr fontAlgn="base">
                <a:spcBef>
                  <a:spcPct val="0"/>
                </a:spcBef>
                <a:spcAft>
                  <a:spcPct val="0"/>
                </a:spcAft>
              </a:pPr>
              <a:t>10</a:t>
            </a:fld>
            <a:endParaRPr lang="en-US" smtClean="0">
              <a:latin typeface="Arial" charset="0"/>
              <a:ea typeface="ＭＳ Ｐゴシック" pitchFamily="34" charset="-128"/>
              <a:cs typeface="Arial" charset="0"/>
            </a:endParaRPr>
          </a:p>
        </p:txBody>
      </p:sp>
      <p:sp>
        <p:nvSpPr>
          <p:cNvPr id="35842" name="1 Marcador de imagen de diapositiva"/>
          <p:cNvSpPr>
            <a:spLocks noGrp="1" noRot="1" noChangeAspect="1" noTextEdit="1"/>
          </p:cNvSpPr>
          <p:nvPr>
            <p:ph type="sldImg"/>
          </p:nvPr>
        </p:nvSpPr>
        <p:spPr bwMode="auto">
          <a:solidFill>
            <a:srgbClr val="FFFFFF"/>
          </a:solidFill>
          <a:ln>
            <a:solidFill>
              <a:srgbClr val="000000"/>
            </a:solidFill>
            <a:miter lim="800000"/>
            <a:headEnd/>
            <a:tailEnd/>
          </a:ln>
        </p:spPr>
      </p:sp>
      <p:sp>
        <p:nvSpPr>
          <p:cNvPr id="35843" name="2 Marcador de notas"/>
          <p:cNvSpPr>
            <a:spLocks noGrp="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s-ES" smtClean="0"/>
          </a:p>
        </p:txBody>
      </p:sp>
      <p:sp>
        <p:nvSpPr>
          <p:cNvPr id="35844" name="3 Marcador de número de diapositiva"/>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DF1D3CD-E600-4ACC-B42A-D24F898FCC14}" type="slidenum">
              <a:rPr lang="es-ES" sz="1200">
                <a:latin typeface="Calibri" pitchFamily="34" charset="0"/>
                <a:ea typeface="ＭＳ Ｐゴシック" pitchFamily="34" charset="-128"/>
              </a:rPr>
              <a:pPr algn="r"/>
              <a:t>10</a:t>
            </a:fld>
            <a:endParaRPr lang="es-ES" sz="1200">
              <a:latin typeface="Calibri" pitchFamily="34" charset="0"/>
              <a:ea typeface="ＭＳ Ｐゴシック"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B470E93-07A5-4EA9-9C48-9D8943696B71}" type="slidenum">
              <a:rPr lang="en-US" smtClean="0">
                <a:latin typeface="Arial" charset="0"/>
                <a:ea typeface="ＭＳ Ｐゴシック" pitchFamily="34" charset="-128"/>
                <a:cs typeface="Arial" charset="0"/>
              </a:rPr>
              <a:pPr fontAlgn="base">
                <a:spcBef>
                  <a:spcPct val="0"/>
                </a:spcBef>
                <a:spcAft>
                  <a:spcPct val="0"/>
                </a:spcAft>
              </a:pPr>
              <a:t>11</a:t>
            </a:fld>
            <a:endParaRPr lang="en-US" smtClean="0">
              <a:latin typeface="Arial" charset="0"/>
              <a:ea typeface="ＭＳ Ｐゴシック" pitchFamily="34" charset="-128"/>
              <a:cs typeface="Arial" charset="0"/>
            </a:endParaRPr>
          </a:p>
        </p:txBody>
      </p:sp>
      <p:sp>
        <p:nvSpPr>
          <p:cNvPr id="37890"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7891"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smtClean="0"/>
              <a:t>Now we move into observations that we did not at the beginning understand .There as an appearance of an extraneuronal CA fluorescence after amphetamine in the iral DA cell body area.Did this reflect a communication different from the </a:t>
            </a:r>
          </a:p>
          <a:p>
            <a:pPr eaLnBrk="1" hangingPunct="1">
              <a:spcBef>
                <a:spcPct val="0"/>
              </a:spcBef>
            </a:pPr>
            <a:r>
              <a:rPr lang="en-US" smtClean="0"/>
              <a:t>Synaptic one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BB45970-92BF-4A67-9295-00D91D443770}" type="slidenum">
              <a:rPr lang="en-US" smtClean="0">
                <a:latin typeface="Arial" charset="0"/>
                <a:ea typeface="ＭＳ Ｐゴシック" pitchFamily="34" charset="-128"/>
                <a:cs typeface="Arial" charset="0"/>
              </a:rPr>
              <a:pPr fontAlgn="base">
                <a:spcBef>
                  <a:spcPct val="0"/>
                </a:spcBef>
                <a:spcAft>
                  <a:spcPct val="0"/>
                </a:spcAft>
              </a:pPr>
              <a:t>12</a:t>
            </a:fld>
            <a:endParaRPr lang="en-US" smtClean="0">
              <a:latin typeface="Arial" charset="0"/>
              <a:ea typeface="ＭＳ Ｐゴシック" pitchFamily="34" charset="-128"/>
              <a:cs typeface="Arial" charset="0"/>
            </a:endParaRPr>
          </a:p>
        </p:txBody>
      </p:sp>
      <p:sp>
        <p:nvSpPr>
          <p:cNvPr id="39938" name="Rectangle 2"/>
          <p:cNvSpPr>
            <a:spLocks noGrp="1" noRot="1" noChangeAspect="1" noChangeArrowheads="1"/>
          </p:cNvSpPr>
          <p:nvPr>
            <p:ph type="sldImg"/>
          </p:nvPr>
        </p:nvSpPr>
        <p:spPr bwMode="auto">
          <a:xfrm>
            <a:off x="1130300" y="701675"/>
            <a:ext cx="4586288" cy="3440113"/>
          </a:xfrm>
          <a:solidFill>
            <a:srgbClr val="FFFFFF"/>
          </a:solidFill>
          <a:ln>
            <a:solidFill>
              <a:srgbClr val="000000"/>
            </a:solidFill>
            <a:miter lim="800000"/>
            <a:headEnd/>
            <a:tailEnd/>
          </a:ln>
        </p:spPr>
      </p:sp>
      <p:sp>
        <p:nvSpPr>
          <p:cNvPr id="39939" name="Rectangle 3"/>
          <p:cNvSpPr>
            <a:spLocks noGrp="1" noChangeArrowheads="1"/>
          </p:cNvSpPr>
          <p:nvPr>
            <p:ph type="body" idx="1"/>
          </p:nvPr>
        </p:nvSpPr>
        <p:spPr bwMode="auto">
          <a:xfrm>
            <a:off x="922338" y="4351338"/>
            <a:ext cx="4997450" cy="4141787"/>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smtClean="0"/>
              <a:t>Here you have the essence what we mean by the term volume transmission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D11547-6CB4-4427-9F77-1DCED0333850}" type="slidenum">
              <a:rPr lang="en-US">
                <a:cs typeface="Arial" charset="0"/>
              </a:rPr>
              <a:pPr fontAlgn="base">
                <a:spcBef>
                  <a:spcPct val="0"/>
                </a:spcBef>
                <a:spcAft>
                  <a:spcPct val="0"/>
                </a:spcAft>
                <a:defRPr/>
              </a:pPr>
              <a:t>13</a:t>
            </a:fld>
            <a:endParaRPr lang="en-US">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D25F52D-99A7-4E3A-9706-E849AE838BC2}" type="slidenum">
              <a:rPr lang="en-US" smtClean="0">
                <a:latin typeface="Arial" charset="0"/>
                <a:ea typeface="ＭＳ Ｐゴシック" pitchFamily="34" charset="-128"/>
                <a:cs typeface="Arial" charset="0"/>
              </a:rPr>
              <a:pPr fontAlgn="base">
                <a:spcBef>
                  <a:spcPct val="0"/>
                </a:spcBef>
                <a:spcAft>
                  <a:spcPct val="0"/>
                </a:spcAft>
              </a:pPr>
              <a:t>14</a:t>
            </a:fld>
            <a:endParaRPr lang="en-US" smtClean="0">
              <a:latin typeface="Arial" charset="0"/>
              <a:ea typeface="ＭＳ Ｐゴシック" pitchFamily="34" charset="-128"/>
              <a:cs typeface="Arial" charset="0"/>
            </a:endParaRPr>
          </a:p>
        </p:txBody>
      </p:sp>
      <p:sp>
        <p:nvSpPr>
          <p:cNvPr id="44034"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44035"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05796B2-5AA4-482A-B89E-396DB9A68262}" type="slidenum">
              <a:rPr lang="en-US" smtClean="0">
                <a:latin typeface="Arial" charset="0"/>
                <a:ea typeface="ＭＳ Ｐゴシック" pitchFamily="34" charset="-128"/>
                <a:cs typeface="Arial" charset="0"/>
              </a:rPr>
              <a:pPr fontAlgn="base">
                <a:spcBef>
                  <a:spcPct val="0"/>
                </a:spcBef>
                <a:spcAft>
                  <a:spcPct val="0"/>
                </a:spcAft>
              </a:pPr>
              <a:t>15</a:t>
            </a:fld>
            <a:endParaRPr lang="en-US" smtClean="0">
              <a:latin typeface="Arial" charset="0"/>
              <a:ea typeface="ＭＳ Ｐゴシック" pitchFamily="34" charset="-128"/>
              <a:cs typeface="Arial" charset="0"/>
            </a:endParaRPr>
          </a:p>
        </p:txBody>
      </p:sp>
      <p:sp>
        <p:nvSpPr>
          <p:cNvPr id="46082"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46083"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64C22C6-9D3D-45A1-BF11-CC93DAA60CE7}" type="slidenum">
              <a:rPr lang="en-US" smtClean="0">
                <a:latin typeface="Arial" charset="0"/>
                <a:ea typeface="ＭＳ Ｐゴシック" pitchFamily="34" charset="-128"/>
                <a:cs typeface="Arial" charset="0"/>
              </a:rPr>
              <a:pPr fontAlgn="base">
                <a:spcBef>
                  <a:spcPct val="0"/>
                </a:spcBef>
                <a:spcAft>
                  <a:spcPct val="0"/>
                </a:spcAft>
              </a:pPr>
              <a:t>16</a:t>
            </a:fld>
            <a:endParaRPr lang="en-US" smtClean="0">
              <a:latin typeface="Arial" charset="0"/>
              <a:ea typeface="ＭＳ Ｐゴシック" pitchFamily="34" charset="-128"/>
              <a:cs typeface="Arial" charset="0"/>
            </a:endParaRPr>
          </a:p>
        </p:txBody>
      </p:sp>
      <p:sp>
        <p:nvSpPr>
          <p:cNvPr id="48130"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48131"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46563F-7F86-429D-BDB2-8CD6D3C7E562}" type="slidenum">
              <a:rPr lang="sv-SE">
                <a:cs typeface="Arial" charset="0"/>
              </a:rPr>
              <a:pPr fontAlgn="base">
                <a:spcBef>
                  <a:spcPct val="0"/>
                </a:spcBef>
                <a:spcAft>
                  <a:spcPct val="0"/>
                </a:spcAft>
                <a:defRPr/>
              </a:pPr>
              <a:t>18</a:t>
            </a:fld>
            <a:endParaRPr lang="sv-SE">
              <a:cs typeface="Arial" charset="0"/>
            </a:endParaRPr>
          </a:p>
        </p:txBody>
      </p:sp>
      <p:sp>
        <p:nvSpPr>
          <p:cNvPr id="51202" name="Rectangle 2"/>
          <p:cNvSpPr>
            <a:spLocks noGrp="1" noRot="1" noChangeAspect="1" noChangeArrowheads="1"/>
          </p:cNvSpPr>
          <p:nvPr>
            <p:ph type="sldImg"/>
          </p:nvPr>
        </p:nvSpPr>
        <p:spPr bwMode="auto">
          <a:xfrm>
            <a:off x="1128713" y="701675"/>
            <a:ext cx="4586287" cy="3440113"/>
          </a:xfrm>
          <a:solidFill>
            <a:srgbClr val="FFFFFF"/>
          </a:solidFill>
          <a:ln>
            <a:solidFill>
              <a:srgbClr val="000000"/>
            </a:solidFill>
            <a:miter lim="800000"/>
            <a:headEnd/>
            <a:tailEnd/>
          </a:ln>
        </p:spPr>
      </p:sp>
      <p:sp>
        <p:nvSpPr>
          <p:cNvPr id="51203" name="Rectangle 3"/>
          <p:cNvSpPr>
            <a:spLocks noGrp="1" noChangeArrowheads="1"/>
          </p:cNvSpPr>
          <p:nvPr>
            <p:ph type="body" idx="1"/>
          </p:nvPr>
        </p:nvSpPr>
        <p:spPr bwMode="auto">
          <a:xfrm>
            <a:off x="922338" y="4351338"/>
            <a:ext cx="4997450" cy="4141787"/>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0E9D37E-9BDF-4905-8979-A98BCABBDF27}" type="slidenum">
              <a:rPr lang="en-US">
                <a:ea typeface="ＭＳ Ｐゴシック" pitchFamily="34" charset="-128"/>
                <a:cs typeface="Arial" charset="0"/>
              </a:rPr>
              <a:pPr fontAlgn="base">
                <a:spcBef>
                  <a:spcPct val="0"/>
                </a:spcBef>
                <a:spcAft>
                  <a:spcPct val="0"/>
                </a:spcAft>
                <a:defRPr/>
              </a:pPr>
              <a:t>19</a:t>
            </a:fld>
            <a:endParaRPr lang="en-US">
              <a:ea typeface="ＭＳ Ｐゴシック" pitchFamily="34" charset="-128"/>
              <a:cs typeface="Arial" charset="0"/>
            </a:endParaRPr>
          </a:p>
        </p:txBody>
      </p:sp>
      <p:sp>
        <p:nvSpPr>
          <p:cNvPr id="53250"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53251"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Margret Rice has modeled DA spillover  after quantal release based on a large number of experimental data.In the updated DA synapse   the DA release is unconstrained  by the extrasynapic  DAT, the diffusion process being too fast</a:t>
            </a:r>
          </a:p>
          <a:p>
            <a:pPr eaLnBrk="1" hangingPunct="1">
              <a:spcBef>
                <a:spcPct val="0"/>
              </a:spcBef>
            </a:pPr>
            <a:r>
              <a:rPr lang="en-US" smtClean="0">
                <a:ea typeface="ＭＳ Ｐゴシック" pitchFamily="34" charset="-128"/>
              </a:rPr>
              <a:t>For the DAT shich mainly increases clearance of DA and thus its half-life.Thus a cloud of DA is formed and can reach the extrasynaptic receptors which are in majority.Thus the primary ode of DA communication is VT.the effective radius</a:t>
            </a:r>
          </a:p>
          <a:p>
            <a:pPr eaLnBrk="1" hangingPunct="1">
              <a:spcBef>
                <a:spcPct val="0"/>
              </a:spcBef>
            </a:pPr>
            <a:r>
              <a:rPr lang="en-US" smtClean="0">
                <a:ea typeface="ＭＳ Ｐゴシック" pitchFamily="34" charset="-128"/>
              </a:rPr>
              <a:t>For low afinity DA receptors is 2 um and for high affinity DA receptors is 7-8 um.The spheres obtained would encompass tens to thousands of synapses.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4A157F7-505E-4E9D-BB89-5F16F123B56A}" type="slidenum">
              <a:rPr lang="en-US" smtClean="0">
                <a:latin typeface="Arial" charset="0"/>
                <a:ea typeface="ＭＳ Ｐゴシック" pitchFamily="34" charset="-128"/>
                <a:cs typeface="Arial" charset="0"/>
              </a:rPr>
              <a:pPr fontAlgn="base">
                <a:spcBef>
                  <a:spcPct val="0"/>
                </a:spcBef>
                <a:spcAft>
                  <a:spcPct val="0"/>
                </a:spcAft>
              </a:pPr>
              <a:t>20</a:t>
            </a:fld>
            <a:endParaRPr lang="en-US" smtClean="0">
              <a:latin typeface="Arial" charset="0"/>
              <a:ea typeface="ＭＳ Ｐゴシック" pitchFamily="34" charset="-128"/>
              <a:cs typeface="Arial" charset="0"/>
            </a:endParaRPr>
          </a:p>
        </p:txBody>
      </p:sp>
      <p:sp>
        <p:nvSpPr>
          <p:cNvPr id="55298"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55299"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7008538-694E-4A41-9D1A-A6DF99F4F34A}" type="slidenum">
              <a:rPr lang="sv-SE" smtClean="0">
                <a:latin typeface="Arial" charset="0"/>
                <a:ea typeface="ＭＳ Ｐゴシック" pitchFamily="34" charset="-128"/>
                <a:cs typeface="Arial" charset="0"/>
              </a:rPr>
              <a:pPr fontAlgn="base">
                <a:spcBef>
                  <a:spcPct val="0"/>
                </a:spcBef>
                <a:spcAft>
                  <a:spcPct val="0"/>
                </a:spcAft>
              </a:pPr>
              <a:t>21</a:t>
            </a:fld>
            <a:endParaRPr lang="sv-SE" smtClean="0">
              <a:latin typeface="Arial" charset="0"/>
              <a:ea typeface="ＭＳ Ｐゴシック" pitchFamily="34" charset="-128"/>
              <a:cs typeface="Arial" charset="0"/>
            </a:endParaRPr>
          </a:p>
        </p:txBody>
      </p:sp>
      <p:sp>
        <p:nvSpPr>
          <p:cNvPr id="573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sv-SE"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68DA051-C6F0-406A-8C8A-11CE69DDCF1D}" type="slidenum">
              <a:rPr lang="en-US" smtClean="0">
                <a:latin typeface="Arial" charset="0"/>
                <a:ea typeface="ＭＳ Ｐゴシック" pitchFamily="34" charset="-128"/>
                <a:cs typeface="Arial" charset="0"/>
              </a:rPr>
              <a:pPr fontAlgn="base">
                <a:spcBef>
                  <a:spcPct val="0"/>
                </a:spcBef>
                <a:spcAft>
                  <a:spcPct val="0"/>
                </a:spcAft>
              </a:pPr>
              <a:t>22</a:t>
            </a:fld>
            <a:endParaRPr lang="en-US" smtClean="0">
              <a:latin typeface="Arial" charset="0"/>
              <a:ea typeface="ＭＳ Ｐゴシック" pitchFamily="34" charset="-128"/>
              <a:cs typeface="Arial" charset="0"/>
            </a:endParaRPr>
          </a:p>
        </p:txBody>
      </p:sp>
      <p:sp>
        <p:nvSpPr>
          <p:cNvPr id="59394"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59395"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smtClean="0"/>
              <a:t>A confocal image of the  mismatch is seen in the accumbens shell which is involved in reward processing .The different speeds of VT and WT may give a time derivative which may make it possible for the output of the DA transmission domain</a:t>
            </a:r>
          </a:p>
          <a:p>
            <a:pPr eaLnBrk="1" hangingPunct="1">
              <a:spcBef>
                <a:spcPct val="0"/>
              </a:spcBef>
            </a:pPr>
            <a:r>
              <a:rPr lang="en-US" smtClean="0"/>
              <a:t>To act as a prediction error of future rewards and expectations of reward modifying the synaptic weights.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C110BB5-DB22-4A74-A3BA-08B0683B3404}" type="slidenum">
              <a:rPr lang="en-US" smtClean="0">
                <a:latin typeface="Arial" charset="0"/>
                <a:ea typeface="ＭＳ Ｐゴシック" pitchFamily="34" charset="-128"/>
                <a:cs typeface="Arial" charset="0"/>
              </a:rPr>
              <a:pPr fontAlgn="base">
                <a:spcBef>
                  <a:spcPct val="0"/>
                </a:spcBef>
                <a:spcAft>
                  <a:spcPct val="0"/>
                </a:spcAft>
              </a:pPr>
              <a:t>23</a:t>
            </a:fld>
            <a:endParaRPr lang="en-US" smtClean="0">
              <a:latin typeface="Arial" charset="0"/>
              <a:ea typeface="ＭＳ Ｐゴシック" pitchFamily="34" charset="-128"/>
              <a:cs typeface="Arial" charset="0"/>
            </a:endParaRPr>
          </a:p>
        </p:txBody>
      </p:sp>
      <p:sp>
        <p:nvSpPr>
          <p:cNvPr id="61442" name="Rectangle 2"/>
          <p:cNvSpPr>
            <a:spLocks noGrp="1" noRot="1" noChangeAspect="1" noChangeArrowheads="1"/>
          </p:cNvSpPr>
          <p:nvPr>
            <p:ph type="sldImg"/>
          </p:nvPr>
        </p:nvSpPr>
        <p:spPr bwMode="auto">
          <a:xfrm>
            <a:off x="1128713" y="701675"/>
            <a:ext cx="4586287" cy="3440113"/>
          </a:xfrm>
          <a:solidFill>
            <a:srgbClr val="FFFFFF"/>
          </a:solidFill>
          <a:ln>
            <a:solidFill>
              <a:srgbClr val="000000"/>
            </a:solidFill>
            <a:miter lim="800000"/>
            <a:headEnd/>
            <a:tailEnd/>
          </a:ln>
        </p:spPr>
      </p:sp>
      <p:sp>
        <p:nvSpPr>
          <p:cNvPr id="61443" name="Rectangle 3"/>
          <p:cNvSpPr>
            <a:spLocks noGrp="1" noChangeArrowheads="1"/>
          </p:cNvSpPr>
          <p:nvPr>
            <p:ph type="body" idx="1"/>
          </p:nvPr>
        </p:nvSpPr>
        <p:spPr bwMode="auto">
          <a:xfrm>
            <a:off x="922338" y="4351338"/>
            <a:ext cx="4997450" cy="4141787"/>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smtClean="0"/>
              <a:t>UCP2 is of interest for VT since it generates heat by producing a disappearance of the proton gradient in the mitochondria.The study was made in collaboration with Tamas Horvath.</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120DC6-4803-4A55-A7DF-6182070AE8BA}" type="slidenum">
              <a:rPr lang="en-US" smtClean="0">
                <a:latin typeface="Arial" charset="0"/>
                <a:ea typeface="ＭＳ Ｐゴシック" pitchFamily="34" charset="-128"/>
                <a:cs typeface="Arial" charset="0"/>
              </a:rPr>
              <a:pPr fontAlgn="base">
                <a:spcBef>
                  <a:spcPct val="0"/>
                </a:spcBef>
                <a:spcAft>
                  <a:spcPct val="0"/>
                </a:spcAft>
              </a:pPr>
              <a:t>25</a:t>
            </a:fld>
            <a:endParaRPr lang="en-US" smtClean="0">
              <a:latin typeface="Arial" charset="0"/>
              <a:ea typeface="ＭＳ Ｐゴシック" pitchFamily="34" charset="-128"/>
              <a:cs typeface="Arial" charset="0"/>
            </a:endParaRPr>
          </a:p>
        </p:txBody>
      </p:sp>
      <p:sp>
        <p:nvSpPr>
          <p:cNvPr id="64514" name="Segnaposto immagine diapositiva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64515" name="Segnaposto note 2"/>
          <p:cNvSpPr>
            <a:spLocks noGrp="1"/>
          </p:cNvSpPr>
          <p:nvPr>
            <p:ph type="body" idx="1"/>
          </p:nvPr>
        </p:nvSpPr>
        <p:spPr bwMode="auto">
          <a:no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GB" smtClean="0"/>
          </a:p>
        </p:txBody>
      </p:sp>
      <p:sp>
        <p:nvSpPr>
          <p:cNvPr id="64516" name="Segnaposto numero diapositiva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F3840445-21F6-40DB-ADFB-697769B16478}" type="slidenum">
              <a:rPr lang="en-US" sz="1200">
                <a:ea typeface="ＭＳ Ｐゴシック" pitchFamily="34" charset="-128"/>
              </a:rPr>
              <a:pPr algn="r"/>
              <a:t>25</a:t>
            </a:fld>
            <a:endParaRPr lang="en-US" sz="1200">
              <a:ea typeface="ＭＳ Ｐゴシック"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74A84D5-B681-4349-BDBF-1DDCDF04724D}" type="slidenum">
              <a:rPr lang="en-US" smtClean="0">
                <a:latin typeface="Arial" charset="0"/>
                <a:ea typeface="ＭＳ Ｐゴシック" pitchFamily="34" charset="-128"/>
                <a:cs typeface="Arial" charset="0"/>
              </a:rPr>
              <a:pPr fontAlgn="base">
                <a:spcBef>
                  <a:spcPct val="0"/>
                </a:spcBef>
                <a:spcAft>
                  <a:spcPct val="0"/>
                </a:spcAft>
              </a:pPr>
              <a:t>26</a:t>
            </a:fld>
            <a:endParaRPr lang="en-US" smtClean="0">
              <a:latin typeface="Arial" charset="0"/>
              <a:ea typeface="ＭＳ Ｐゴシック" pitchFamily="34" charset="-128"/>
              <a:cs typeface="Arial" charset="0"/>
            </a:endParaRPr>
          </a:p>
        </p:txBody>
      </p:sp>
      <p:sp>
        <p:nvSpPr>
          <p:cNvPr id="6656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B8278C57-D194-4D9A-A387-01A9481DD339}" type="slidenum">
              <a:rPr lang="it-IT" sz="1200">
                <a:ea typeface="ＭＳ Ｐゴシック" pitchFamily="34" charset="-128"/>
              </a:rPr>
              <a:pPr algn="r"/>
              <a:t>26</a:t>
            </a:fld>
            <a:endParaRPr lang="it-IT" sz="1200">
              <a:ea typeface="ＭＳ Ｐゴシック" pitchFamily="34" charset="-128"/>
            </a:endParaRPr>
          </a:p>
        </p:txBody>
      </p:sp>
      <p:sp>
        <p:nvSpPr>
          <p:cNvPr id="6656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6564" name="Rectangle 3"/>
          <p:cNvSpPr>
            <a:spLocks noGrp="1" noChangeArrowheads="1"/>
          </p:cNvSpPr>
          <p:nvPr>
            <p:ph type="body" idx="1"/>
          </p:nvPr>
        </p:nvSpPr>
        <p:spPr bwMode="auto">
          <a:no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FFAD0D3-1119-45C9-B59D-57BB4FB2C97B}" type="slidenum">
              <a:rPr lang="sv-SE" smtClean="0">
                <a:latin typeface="Arial" charset="0"/>
                <a:ea typeface="ＭＳ Ｐゴシック" pitchFamily="34" charset="-128"/>
                <a:cs typeface="Arial" charset="0"/>
              </a:rPr>
              <a:pPr fontAlgn="base">
                <a:spcBef>
                  <a:spcPct val="0"/>
                </a:spcBef>
                <a:spcAft>
                  <a:spcPct val="0"/>
                </a:spcAft>
              </a:pPr>
              <a:t>28</a:t>
            </a:fld>
            <a:endParaRPr lang="sv-SE" smtClean="0">
              <a:latin typeface="Arial" charset="0"/>
              <a:ea typeface="ＭＳ Ｐゴシック" pitchFamily="34" charset="-128"/>
              <a:cs typeface="Arial" charset="0"/>
            </a:endParaRPr>
          </a:p>
        </p:txBody>
      </p:sp>
      <p:sp>
        <p:nvSpPr>
          <p:cNvPr id="696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04D027-4BA1-4F74-9823-FA9E099D4EFC}" type="slidenum">
              <a:rPr lang="en-US">
                <a:ea typeface="ＭＳ Ｐゴシック" pitchFamily="34" charset="-128"/>
                <a:cs typeface="Arial" charset="0"/>
              </a:rPr>
              <a:pPr fontAlgn="base">
                <a:spcBef>
                  <a:spcPct val="0"/>
                </a:spcBef>
                <a:spcAft>
                  <a:spcPct val="0"/>
                </a:spcAft>
                <a:defRPr/>
              </a:pPr>
              <a:t>30</a:t>
            </a:fld>
            <a:endParaRPr lang="en-US">
              <a:ea typeface="ＭＳ Ｐゴシック" pitchFamily="34" charset="-128"/>
              <a:cs typeface="Arial" charset="0"/>
            </a:endParaRPr>
          </a:p>
        </p:txBody>
      </p:sp>
      <p:sp>
        <p:nvSpPr>
          <p:cNvPr id="72706" name="Rectangle 7"/>
          <p:cNvSpPr txBox="1">
            <a:spLocks noGrp="1"/>
          </p:cNvSpPr>
          <p:nvPr/>
        </p:nvSpPr>
        <p:spPr bwMode="auto">
          <a:xfrm>
            <a:off x="3886200" y="8686800"/>
            <a:ext cx="2971800" cy="457200"/>
          </a:xfrm>
          <a:prstGeom prst="rect">
            <a:avLst/>
          </a:prstGeom>
          <a:noFill/>
          <a:ln w="9525">
            <a:noFill/>
            <a:miter lim="800000"/>
            <a:headEnd/>
            <a:tailEnd/>
          </a:ln>
        </p:spPr>
        <p:txBody>
          <a:bodyPr lIns="91431" tIns="45716" rIns="91431" bIns="45716" anchor="b"/>
          <a:lstStyle/>
          <a:p>
            <a:pPr algn="r"/>
            <a:fld id="{22CFE7D2-F63B-4A09-B1F1-681CE2591D45}" type="slidenum">
              <a:rPr lang="en-US" sz="1200">
                <a:solidFill>
                  <a:srgbClr val="000000"/>
                </a:solidFill>
                <a:latin typeface="Gill Sans"/>
                <a:ea typeface="ヒラギノ角ゴ ProN W3"/>
                <a:cs typeface="ヒラギノ角ゴ ProN W3"/>
                <a:sym typeface="Gill Sans"/>
              </a:rPr>
              <a:pPr algn="r"/>
              <a:t>30</a:t>
            </a:fld>
            <a:endParaRPr lang="en-US" sz="1200">
              <a:solidFill>
                <a:srgbClr val="000000"/>
              </a:solidFill>
              <a:latin typeface="Gill Sans"/>
              <a:ea typeface="ヒラギノ角ゴ ProN W3"/>
              <a:cs typeface="ヒラギノ角ゴ ProN W3"/>
              <a:sym typeface="Gill Sans"/>
            </a:endParaRPr>
          </a:p>
        </p:txBody>
      </p:sp>
      <p:sp>
        <p:nvSpPr>
          <p:cNvPr id="72707" name="Rectangle 1026"/>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2708" name="Rectangle 1027"/>
          <p:cNvSpPr>
            <a:spLocks noGrp="1"/>
          </p:cNvSpPr>
          <p:nvPr>
            <p:ph type="body" idx="1"/>
          </p:nvPr>
        </p:nvSpPr>
        <p:spPr bwMode="auto">
          <a:solidFill>
            <a:srgbClr val="FFFFFF"/>
          </a:solidFill>
          <a:ln>
            <a:solidFill>
              <a:srgbClr val="000000"/>
            </a:solidFill>
            <a:miter lim="800000"/>
            <a:headEnd/>
            <a:tailEnd/>
          </a:ln>
        </p:spPr>
        <p:txBody>
          <a:bodyPr wrap="square" lIns="91431" tIns="45716" rIns="91431" bIns="45716" numCol="1" anchor="t" anchorCtr="0" compatLnSpc="1">
            <a:prstTxWarp prst="textNoShape">
              <a:avLst/>
            </a:prstTxWarp>
          </a:bodyPr>
          <a:lstStyle/>
          <a:p>
            <a:pPr eaLnBrk="1" hangingPunct="1">
              <a:spcBef>
                <a:spcPct val="0"/>
              </a:spcBef>
            </a:pPr>
            <a:endParaRPr lang="es-ES" smtClean="0">
              <a:ea typeface="ＭＳ Ｐゴシック"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14400" fontAlgn="base">
              <a:spcBef>
                <a:spcPct val="0"/>
              </a:spcBef>
              <a:spcAft>
                <a:spcPct val="0"/>
              </a:spcAft>
            </a:pPr>
            <a:fld id="{520FDED4-1D8C-4239-B33E-5AF72DB5F46C}" type="slidenum">
              <a:rPr lang="en-US" smtClean="0">
                <a:latin typeface="Arial" charset="0"/>
                <a:ea typeface="ＭＳ Ｐゴシック" pitchFamily="34" charset="-128"/>
                <a:cs typeface="Arial" charset="0"/>
              </a:rPr>
              <a:pPr defTabSz="914400" fontAlgn="base">
                <a:spcBef>
                  <a:spcPct val="0"/>
                </a:spcBef>
                <a:spcAft>
                  <a:spcPct val="0"/>
                </a:spcAft>
              </a:pPr>
              <a:t>32</a:t>
            </a:fld>
            <a:endParaRPr lang="en-US" smtClean="0">
              <a:latin typeface="Arial" charset="0"/>
              <a:ea typeface="ＭＳ Ｐゴシック" pitchFamily="34" charset="-128"/>
              <a:cs typeface="Arial" charset="0"/>
            </a:endParaRPr>
          </a:p>
        </p:txBody>
      </p:sp>
      <p:sp>
        <p:nvSpPr>
          <p:cNvPr id="7577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22" tIns="45712" rIns="91422" bIns="45712" anchor="b"/>
          <a:lstStyle/>
          <a:p>
            <a:pPr algn="r" defTabSz="990600"/>
            <a:fld id="{6125B969-E899-4AA2-A28F-B7A620CF99CB}" type="slidenum">
              <a:rPr lang="en-US" sz="1200">
                <a:latin typeface="Calibri" pitchFamily="34" charset="0"/>
                <a:ea typeface="ＭＳ Ｐゴシック" pitchFamily="34" charset="-128"/>
              </a:rPr>
              <a:pPr algn="r" defTabSz="990600"/>
              <a:t>32</a:t>
            </a:fld>
            <a:endParaRPr lang="en-US" sz="1200">
              <a:latin typeface="Calibri" pitchFamily="34" charset="0"/>
              <a:ea typeface="ＭＳ Ｐゴシック" pitchFamily="34" charset="-128"/>
            </a:endParaRPr>
          </a:p>
        </p:txBody>
      </p:sp>
      <p:sp>
        <p:nvSpPr>
          <p:cNvPr id="7577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578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1422" tIns="45712" rIns="91422" bIns="45712"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0421C0-E29B-4ECD-B825-8D1F06BB0E69}" type="slidenum">
              <a:rPr lang="en-US">
                <a:cs typeface="Arial" charset="0"/>
              </a:rPr>
              <a:pPr fontAlgn="base">
                <a:spcBef>
                  <a:spcPct val="0"/>
                </a:spcBef>
                <a:spcAft>
                  <a:spcPct val="0"/>
                </a:spcAft>
                <a:defRPr/>
              </a:pPr>
              <a:t>34</a:t>
            </a:fld>
            <a:endParaRPr lang="en-US">
              <a:cs typeface="Arial" charset="0"/>
            </a:endParaRPr>
          </a:p>
        </p:txBody>
      </p:sp>
      <p:sp>
        <p:nvSpPr>
          <p:cNvPr id="7885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22" tIns="45712" rIns="91422" bIns="45712" anchor="b"/>
          <a:lstStyle/>
          <a:p>
            <a:pPr algn="r"/>
            <a:fld id="{92FA4C25-3FB7-4658-922B-11F8EC2F41D9}" type="slidenum">
              <a:rPr lang="en-US" sz="1200">
                <a:latin typeface="Calibri" pitchFamily="34" charset="0"/>
                <a:ea typeface="ＭＳ Ｐゴシック" pitchFamily="34" charset="-128"/>
              </a:rPr>
              <a:pPr algn="r"/>
              <a:t>34</a:t>
            </a:fld>
            <a:endParaRPr lang="en-US" sz="1200">
              <a:latin typeface="Calibri" pitchFamily="34" charset="0"/>
              <a:ea typeface="ＭＳ Ｐゴシック" pitchFamily="34" charset="-128"/>
            </a:endParaRPr>
          </a:p>
        </p:txBody>
      </p:sp>
      <p:sp>
        <p:nvSpPr>
          <p:cNvPr id="7885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78852"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lIns="91422" tIns="45712" rIns="91422" bIns="45712"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63C175-80A7-4547-8242-F2298C3D9EEE}" type="slidenum">
              <a:rPr lang="en-US">
                <a:ea typeface="ＭＳ Ｐゴシック" pitchFamily="34" charset="-128"/>
                <a:cs typeface="Arial" charset="0"/>
              </a:rPr>
              <a:pPr fontAlgn="base">
                <a:spcBef>
                  <a:spcPct val="0"/>
                </a:spcBef>
                <a:spcAft>
                  <a:spcPct val="0"/>
                </a:spcAft>
                <a:defRPr/>
              </a:pPr>
              <a:t>35</a:t>
            </a:fld>
            <a:endParaRPr lang="en-US">
              <a:ea typeface="ＭＳ Ｐゴシック" pitchFamily="34" charset="-128"/>
              <a:cs typeface="Arial" charset="0"/>
            </a:endParaRPr>
          </a:p>
        </p:txBody>
      </p:sp>
      <p:sp>
        <p:nvSpPr>
          <p:cNvPr id="8089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13" tIns="45707" rIns="91413" bIns="45707" anchor="b"/>
          <a:lstStyle/>
          <a:p>
            <a:pPr algn="r" eaLnBrk="0" hangingPunct="0"/>
            <a:fld id="{CE1364CD-03F8-46C1-88EB-2990E53A1F95}" type="slidenum">
              <a:rPr lang="en-US" sz="1200">
                <a:latin typeface="Calibri" pitchFamily="34" charset="0"/>
              </a:rPr>
              <a:pPr algn="r" eaLnBrk="0" hangingPunct="0"/>
              <a:t>35</a:t>
            </a:fld>
            <a:endParaRPr lang="en-US" sz="1200">
              <a:latin typeface="Calibri" pitchFamily="34" charset="0"/>
            </a:endParaRPr>
          </a:p>
        </p:txBody>
      </p:sp>
      <p:sp>
        <p:nvSpPr>
          <p:cNvPr id="8089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8090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1413" tIns="45707" rIns="91413" bIns="45707" numCol="1" anchor="t" anchorCtr="0" compatLnSpc="1">
            <a:prstTxWarp prst="textNoShape">
              <a:avLst/>
            </a:prstTxWarp>
          </a:bodyPr>
          <a:lstStyle/>
          <a:p>
            <a:pPr eaLnBrk="1" hangingPunct="1">
              <a:spcBef>
                <a:spcPct val="0"/>
              </a:spcBef>
            </a:pPr>
            <a:endParaRPr lang="es-ES" smtClean="0">
              <a:ea typeface="ＭＳ Ｐゴシック"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p:spPr>
      </p:sp>
      <p:sp>
        <p:nvSpPr>
          <p:cNvPr id="829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ea typeface="ＭＳ Ｐゴシック" pitchFamily="34" charset="-128"/>
            </a:endParaRPr>
          </a:p>
        </p:txBody>
      </p:sp>
      <p:sp>
        <p:nvSpPr>
          <p:cNvPr id="82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5F39F1-E75B-47C5-B878-BA6A00416C53}" type="slidenum">
              <a:rPr lang="en-US">
                <a:ea typeface="ＭＳ Ｐゴシック" pitchFamily="34" charset="-128"/>
                <a:cs typeface="Arial" charset="0"/>
              </a:rPr>
              <a:pPr fontAlgn="base">
                <a:spcBef>
                  <a:spcPct val="0"/>
                </a:spcBef>
                <a:spcAft>
                  <a:spcPct val="0"/>
                </a:spcAft>
                <a:defRPr/>
              </a:pPr>
              <a:t>36</a:t>
            </a:fld>
            <a:endParaRPr lang="en-US">
              <a:ea typeface="ＭＳ Ｐゴシック" pitchFamily="34" charset="-128"/>
              <a:cs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6D9D6F-BD1A-4F58-9F75-15E682691A8A}" type="slidenum">
              <a:rPr lang="en-US">
                <a:ea typeface="ＭＳ Ｐゴシック" pitchFamily="34" charset="-128"/>
                <a:cs typeface="Arial" charset="0"/>
              </a:rPr>
              <a:pPr fontAlgn="base">
                <a:spcBef>
                  <a:spcPct val="0"/>
                </a:spcBef>
                <a:spcAft>
                  <a:spcPct val="0"/>
                </a:spcAft>
                <a:defRPr/>
              </a:pPr>
              <a:t>37</a:t>
            </a:fld>
            <a:endParaRPr lang="en-US">
              <a:ea typeface="ＭＳ Ｐゴシック" pitchFamily="34" charset="-128"/>
              <a:cs typeface="Arial" charset="0"/>
            </a:endParaRPr>
          </a:p>
        </p:txBody>
      </p:sp>
      <p:sp>
        <p:nvSpPr>
          <p:cNvPr id="84994"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84995"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smtClean="0">
                <a:ea typeface="ＭＳ Ｐゴシック" pitchFamily="34" charset="-128"/>
              </a:rPr>
              <a:t>Thus DA via VT ca reach into glutamate synapses  where they modulate the signaling of NMDA receptors since both D1 and D2 receptors form receptor mosaic complexes together with NMDA receptors where e.g. D2 receptors reduce NMDA signaling</a:t>
            </a:r>
          </a:p>
          <a:p>
            <a:pPr eaLnBrk="1" hangingPunct="1">
              <a:spcBef>
                <a:spcPct val="0"/>
              </a:spcBef>
            </a:pPr>
            <a:r>
              <a:rPr lang="en-US" smtClean="0">
                <a:ea typeface="ＭＳ Ｐゴシック" pitchFamily="34" charset="-128"/>
              </a:rPr>
              <a:t> in addition to modulating VT signaling of extrasynatic RMs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38DDE24-C792-40EA-90BA-FE1245100AF0}" type="slidenum">
              <a:rPr lang="en-US" smtClean="0">
                <a:latin typeface="Arial" charset="0"/>
                <a:ea typeface="ＭＳ Ｐゴシック" pitchFamily="34" charset="-128"/>
                <a:cs typeface="Arial" charset="0"/>
              </a:rPr>
              <a:pPr fontAlgn="base">
                <a:spcBef>
                  <a:spcPct val="0"/>
                </a:spcBef>
                <a:spcAft>
                  <a:spcPct val="0"/>
                </a:spcAft>
              </a:pPr>
              <a:t>38</a:t>
            </a:fld>
            <a:endParaRPr lang="en-US" smtClean="0">
              <a:latin typeface="Arial" charset="0"/>
              <a:ea typeface="ＭＳ Ｐゴシック" pitchFamily="34" charset="-128"/>
              <a:cs typeface="Arial" charset="0"/>
            </a:endParaRPr>
          </a:p>
        </p:txBody>
      </p:sp>
      <p:sp>
        <p:nvSpPr>
          <p:cNvPr id="87042"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87043"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GB" smtClean="0"/>
              <a:t>Fig. 2. Changes in the mix of VT and WT can also give rise to polymorphic networks. Thus, the same neural network (upper Panel) can give different outputs. As shown in this schematic drawing VT signals via modulatory actions on the synaptic contacts of the neuronal network can give rise to three types of  outputs (Panel A., B., C.). </a:t>
            </a:r>
            <a:r>
              <a:rPr lang="en-GB" b="1" noProof="1" smtClean="0">
                <a:solidFill>
                  <a:srgbClr val="000000"/>
                </a:solidFill>
              </a:rPr>
              <a:t>. </a:t>
            </a:r>
            <a:r>
              <a:rPr lang="en-GB" noProof="1" smtClean="0">
                <a:solidFill>
                  <a:srgbClr val="000000"/>
                </a:solidFill>
              </a:rPr>
              <a:t>Changes in the mix of VT and WT can also give rise to polymorphic networks that is to a neural network (upper Panel), which can give different outputs according to the VT-signals impinging on it. </a:t>
            </a:r>
            <a:r>
              <a:rPr lang="en-GB" smtClean="0">
                <a:solidFill>
                  <a:srgbClr val="000000"/>
                </a:solidFill>
              </a:rPr>
              <a:t>An example of a polymorphic network is illustrated for a neuronal network where the VT-signals by up-regulating or down-regulating synaptic contacts can change the integrative action of the network. </a:t>
            </a:r>
            <a:r>
              <a:rPr lang="en-GB" noProof="1" smtClean="0">
                <a:solidFill>
                  <a:srgbClr val="000000"/>
                </a:solidFill>
              </a:rPr>
              <a:t>Thus, as shown in this schematic drawing VT signals via modulatory actions on the synaptic contacts of the neuronal network can give rise to three types of  outputs (Panel A : Output 1., Panel B : Output 2., Panel C : Output 3.).</a:t>
            </a:r>
            <a:r>
              <a:rPr lang="en-GB" smtClean="0">
                <a:solidFill>
                  <a:srgbClr val="000000"/>
                </a:solidFill>
              </a:rPr>
              <a:t> Obviously, the same conceptual scheme can be applied to a Complex Cellular Network.</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890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33C94C5-CE67-4E02-AC82-1FB265531BA6}" type="slidenum">
              <a:rPr lang="en-US" smtClean="0">
                <a:latin typeface="Arial" charset="0"/>
                <a:ea typeface="ＭＳ Ｐゴシック" pitchFamily="34" charset="-128"/>
                <a:cs typeface="Arial" charset="0"/>
              </a:rPr>
              <a:pPr fontAlgn="base">
                <a:spcBef>
                  <a:spcPct val="0"/>
                </a:spcBef>
                <a:spcAft>
                  <a:spcPct val="0"/>
                </a:spcAft>
              </a:pPr>
              <a:t>39</a:t>
            </a:fld>
            <a:endParaRPr lang="en-US" smtClean="0">
              <a:latin typeface="Arial" charset="0"/>
              <a:ea typeface="ＭＳ Ｐゴシック" pitchFamily="34" charset="-128"/>
              <a:cs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69E89D7-3AFD-448E-AB33-91F12EA437D3}" type="slidenum">
              <a:rPr lang="en-US" smtClean="0"/>
              <a:pPr>
                <a:defRPr/>
              </a:pPr>
              <a:t>40</a:t>
            </a:fld>
            <a:endParaRPr lang="en-US"/>
          </a:p>
        </p:txBody>
      </p:sp>
    </p:spTree>
    <p:extLst>
      <p:ext uri="{BB962C8B-B14F-4D97-AF65-F5344CB8AC3E}">
        <p14:creationId xmlns:p14="http://schemas.microsoft.com/office/powerpoint/2010/main" val="31987335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8CCF0A1-3676-4EF2-B67B-F2992FB8FFCC}" type="slidenum">
              <a:rPr lang="en-US" smtClean="0">
                <a:latin typeface="Arial" charset="0"/>
                <a:ea typeface="ＭＳ Ｐゴシック" pitchFamily="34" charset="-128"/>
                <a:cs typeface="Arial" charset="0"/>
              </a:rPr>
              <a:pPr fontAlgn="base">
                <a:spcBef>
                  <a:spcPct val="0"/>
                </a:spcBef>
                <a:spcAft>
                  <a:spcPct val="0"/>
                </a:spcAft>
              </a:pPr>
              <a:t>41</a:t>
            </a:fld>
            <a:endParaRPr lang="en-US" smtClean="0">
              <a:latin typeface="Arial" charset="0"/>
              <a:ea typeface="ＭＳ Ｐゴシック" pitchFamily="34" charset="-128"/>
              <a:cs typeface="Arial" charset="0"/>
            </a:endParaRPr>
          </a:p>
        </p:txBody>
      </p:sp>
      <p:sp>
        <p:nvSpPr>
          <p:cNvPr id="93186"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93187"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smtClean="0"/>
              <a:t>Such observations and global monoamine terminal networks together with several other observations in the literature especially the demonstration of nonjunctional monoamine varicosities by Descarries led Luigi and me to propose the existence of volume transmission</a:t>
            </a:r>
          </a:p>
          <a:p>
            <a:pPr eaLnBrk="1" hangingPunct="1">
              <a:spcBef>
                <a:spcPct val="0"/>
              </a:spcBef>
            </a:pPr>
            <a:r>
              <a:rPr lang="en-US" smtClean="0"/>
              <a:t>Complentory to the wellknown wiring transmission.Of special importance for us was the demonstration of relative transmitter-receptor mismatches in the opioid peptide systems.</a:t>
            </a:r>
          </a:p>
          <a:p>
            <a:pPr eaLnBrk="1" hangingPunct="1">
              <a:spcBef>
                <a:spcPct val="0"/>
              </a:spcBef>
            </a:pPr>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7CF74B7-176A-4DC3-A7BF-0CB75003D757}" type="slidenum">
              <a:rPr lang="en-US" smtClean="0">
                <a:latin typeface="Arial" charset="0"/>
                <a:ea typeface="ＭＳ Ｐゴシック" pitchFamily="34" charset="-128"/>
                <a:cs typeface="Arial" charset="0"/>
              </a:rPr>
              <a:pPr fontAlgn="base">
                <a:spcBef>
                  <a:spcPct val="0"/>
                </a:spcBef>
                <a:spcAft>
                  <a:spcPct val="0"/>
                </a:spcAft>
              </a:pPr>
              <a:t>42</a:t>
            </a:fld>
            <a:endParaRPr lang="en-US" smtClean="0">
              <a:latin typeface="Arial" charset="0"/>
              <a:ea typeface="ＭＳ Ｐゴシック" pitchFamily="34" charset="-128"/>
              <a:cs typeface="Arial" charset="0"/>
            </a:endParaRPr>
          </a:p>
        </p:txBody>
      </p:sp>
      <p:sp>
        <p:nvSpPr>
          <p:cNvPr id="95234" name="Rectangle 1026"/>
          <p:cNvSpPr>
            <a:spLocks noGrp="1" noRot="1" noChangeAspect="1" noChangeArrowheads="1" noTextEdit="1"/>
          </p:cNvSpPr>
          <p:nvPr>
            <p:ph type="sldImg"/>
          </p:nvPr>
        </p:nvSpPr>
        <p:spPr bwMode="auto">
          <a:noFill/>
          <a:ln>
            <a:solidFill>
              <a:srgbClr val="000000"/>
            </a:solidFill>
            <a:miter lim="800000"/>
            <a:headEnd/>
            <a:tailEnd/>
          </a:ln>
        </p:spPr>
      </p:sp>
      <p:sp>
        <p:nvSpPr>
          <p:cNvPr id="95235" name="Rectangle 1027"/>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p:cNvSpPr>
          <p:nvPr>
            <p:ph type="sldImg"/>
          </p:nvPr>
        </p:nvSpPr>
        <p:spPr bwMode="auto">
          <a:noFill/>
          <a:ln>
            <a:solidFill>
              <a:srgbClr val="000000"/>
            </a:solidFill>
            <a:miter lim="800000"/>
            <a:headEnd/>
            <a:tailEnd/>
          </a:ln>
        </p:spPr>
      </p:sp>
      <p:sp>
        <p:nvSpPr>
          <p:cNvPr id="1085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1085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955106-3C85-4805-A162-3ACA6F85FB69}" type="slidenum">
              <a:rPr lang="en-US" smtClean="0">
                <a:latin typeface="Arial" charset="0"/>
                <a:ea typeface="ＭＳ Ｐゴシック" pitchFamily="34" charset="-128"/>
                <a:cs typeface="Arial" charset="0"/>
              </a:rPr>
              <a:pPr fontAlgn="base">
                <a:spcBef>
                  <a:spcPct val="0"/>
                </a:spcBef>
                <a:spcAft>
                  <a:spcPct val="0"/>
                </a:spcAft>
              </a:pPr>
              <a:t>44</a:t>
            </a:fld>
            <a:endParaRPr lang="en-US" smtClean="0">
              <a:latin typeface="Arial" charset="0"/>
              <a:ea typeface="ＭＳ Ｐゴシック" pitchFamily="34" charset="-128"/>
              <a:cs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C4E6591-540C-4E6A-9C4F-C81332655D56}" type="slidenum">
              <a:rPr lang="en-US" smtClean="0">
                <a:latin typeface="Arial" charset="0"/>
                <a:ea typeface="ＭＳ Ｐゴシック" pitchFamily="34" charset="-128"/>
                <a:cs typeface="Arial" charset="0"/>
              </a:rPr>
              <a:pPr fontAlgn="base">
                <a:spcBef>
                  <a:spcPct val="0"/>
                </a:spcBef>
                <a:spcAft>
                  <a:spcPct val="0"/>
                </a:spcAft>
              </a:pPr>
              <a:t>47</a:t>
            </a:fld>
            <a:endParaRPr lang="en-US" smtClean="0">
              <a:latin typeface="Arial" charset="0"/>
              <a:ea typeface="ＭＳ Ｐゴシック" pitchFamily="34" charset="-128"/>
              <a:cs typeface="Arial" charset="0"/>
            </a:endParaRPr>
          </a:p>
        </p:txBody>
      </p:sp>
      <p:sp>
        <p:nvSpPr>
          <p:cNvPr id="102402" name="Segnaposto immagine diapositiva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102403" name="Segnaposto note 2"/>
          <p:cNvSpPr>
            <a:spLocks noGrp="1"/>
          </p:cNvSpPr>
          <p:nvPr>
            <p:ph type="body" idx="1"/>
          </p:nvPr>
        </p:nvSpPr>
        <p:spPr bwMode="auto">
          <a:no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GB" smtClean="0"/>
          </a:p>
        </p:txBody>
      </p:sp>
      <p:sp>
        <p:nvSpPr>
          <p:cNvPr id="102404" name="Segnaposto numero diapositiva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238A74C9-B7C1-409D-94FB-96CAEE4F8B45}" type="slidenum">
              <a:rPr lang="en-US" sz="1200">
                <a:ea typeface="ＭＳ Ｐゴシック" pitchFamily="34" charset="-128"/>
              </a:rPr>
              <a:pPr algn="r"/>
              <a:t>47</a:t>
            </a:fld>
            <a:endParaRPr lang="en-US" sz="1200">
              <a:ea typeface="ＭＳ Ｐゴシック" pitchFamily="34"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0FA486B-2F02-4F55-BBA9-84683EF04324}" type="slidenum">
              <a:rPr lang="sv-SE" smtClean="0">
                <a:latin typeface="Arial" charset="0"/>
                <a:ea typeface="ＭＳ Ｐゴシック" pitchFamily="34" charset="-128"/>
                <a:cs typeface="Arial" charset="0"/>
              </a:rPr>
              <a:pPr fontAlgn="base">
                <a:spcBef>
                  <a:spcPct val="0"/>
                </a:spcBef>
                <a:spcAft>
                  <a:spcPct val="0"/>
                </a:spcAft>
              </a:pPr>
              <a:t>48</a:t>
            </a:fld>
            <a:endParaRPr lang="sv-SE" smtClean="0">
              <a:latin typeface="Arial" charset="0"/>
              <a:ea typeface="ＭＳ Ｐゴシック" pitchFamily="34" charset="-128"/>
              <a:cs typeface="Arial" charset="0"/>
            </a:endParaRPr>
          </a:p>
        </p:txBody>
      </p:sp>
      <p:sp>
        <p:nvSpPr>
          <p:cNvPr id="10445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44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sv-SE"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683D75F-1AF6-44A9-BF51-D0482DC3E631}" type="slidenum">
              <a:rPr lang="sv-SE" smtClean="0">
                <a:latin typeface="Arial" charset="0"/>
                <a:ea typeface="ＭＳ Ｐゴシック" pitchFamily="34" charset="-128"/>
                <a:cs typeface="Arial" charset="0"/>
              </a:rPr>
              <a:pPr fontAlgn="base">
                <a:spcBef>
                  <a:spcPct val="0"/>
                </a:spcBef>
                <a:spcAft>
                  <a:spcPct val="0"/>
                </a:spcAft>
              </a:pPr>
              <a:t>49</a:t>
            </a:fld>
            <a:endParaRPr lang="sv-SE" smtClean="0">
              <a:latin typeface="Arial" charset="0"/>
              <a:ea typeface="ＭＳ Ｐゴシック" pitchFamily="34" charset="-128"/>
              <a:cs typeface="Arial" charset="0"/>
            </a:endParaRPr>
          </a:p>
        </p:txBody>
      </p:sp>
      <p:sp>
        <p:nvSpPr>
          <p:cNvPr id="106498"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06499"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sv-SE"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5E6234B-869D-499B-80EE-D2AFAC430F8A}" type="slidenum">
              <a:rPr lang="en-US" smtClean="0">
                <a:latin typeface="Arial" charset="0"/>
                <a:ea typeface="ＭＳ Ｐゴシック" pitchFamily="34" charset="-128"/>
                <a:cs typeface="Arial" charset="0"/>
              </a:rPr>
              <a:pPr fontAlgn="base">
                <a:spcBef>
                  <a:spcPct val="0"/>
                </a:spcBef>
                <a:spcAft>
                  <a:spcPct val="0"/>
                </a:spcAft>
              </a:pPr>
              <a:t>50</a:t>
            </a:fld>
            <a:endParaRPr lang="en-US" smtClean="0">
              <a:latin typeface="Arial" charset="0"/>
              <a:ea typeface="ＭＳ Ｐゴシック" pitchFamily="34" charset="-128"/>
              <a:cs typeface="Arial" charset="0"/>
            </a:endParaRPr>
          </a:p>
        </p:txBody>
      </p:sp>
      <p:sp>
        <p:nvSpPr>
          <p:cNvPr id="109570"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09571" name="Rectangle 3"/>
          <p:cNvSpPr>
            <a:spLocks noGrp="1" noChangeArrowheads="1"/>
          </p:cNvSpPr>
          <p:nvPr>
            <p:ph type="body" idx="1"/>
          </p:nvPr>
        </p:nvSpPr>
        <p:spPr bwMode="auto">
          <a:xfrm>
            <a:off x="914400" y="4343400"/>
            <a:ext cx="554355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lnSpc>
                <a:spcPct val="120000"/>
              </a:lnSpc>
              <a:spcBef>
                <a:spcPct val="0"/>
              </a:spcBef>
            </a:pPr>
            <a:r>
              <a:rPr lang="en-US" sz="1800" smtClean="0"/>
              <a:t>The CSF was </a:t>
            </a:r>
            <a:r>
              <a:rPr lang="en-US" sz="1800" b="1" smtClean="0"/>
              <a:t>sampled at different time points</a:t>
            </a:r>
            <a:r>
              <a:rPr lang="en-US" sz="1800" smtClean="0"/>
              <a:t> up to 2h post-injection and was assayed for </a:t>
            </a:r>
          </a:p>
          <a:p>
            <a:pPr eaLnBrk="1" hangingPunct="1">
              <a:lnSpc>
                <a:spcPct val="120000"/>
              </a:lnSpc>
              <a:spcBef>
                <a:spcPct val="0"/>
              </a:spcBef>
            </a:pPr>
            <a:r>
              <a:rPr lang="en-US" sz="1800" smtClean="0"/>
              <a:t>beta-endorphin using radio-immuno-assay.</a:t>
            </a:r>
          </a:p>
          <a:p>
            <a:pPr eaLnBrk="1" hangingPunct="1">
              <a:lnSpc>
                <a:spcPct val="120000"/>
              </a:lnSpc>
              <a:spcBef>
                <a:spcPct val="0"/>
              </a:spcBef>
            </a:pPr>
            <a:endParaRPr lang="en-US" sz="1800" smtClean="0"/>
          </a:p>
          <a:p>
            <a:pPr eaLnBrk="1" hangingPunct="1">
              <a:lnSpc>
                <a:spcPct val="120000"/>
              </a:lnSpc>
              <a:spcBef>
                <a:spcPct val="0"/>
              </a:spcBef>
            </a:pPr>
            <a:r>
              <a:rPr lang="en-US" sz="1800" smtClean="0"/>
              <a:t>The </a:t>
            </a:r>
            <a:r>
              <a:rPr lang="en-US" sz="1800" b="1" smtClean="0"/>
              <a:t>obtained beta-endorphin-IRM</a:t>
            </a:r>
            <a:r>
              <a:rPr lang="en-US" sz="1800" smtClean="0"/>
              <a:t> </a:t>
            </a:r>
          </a:p>
          <a:p>
            <a:pPr eaLnBrk="1" hangingPunct="1">
              <a:lnSpc>
                <a:spcPct val="120000"/>
              </a:lnSpc>
              <a:spcBef>
                <a:spcPct val="0"/>
              </a:spcBef>
            </a:pPr>
            <a:r>
              <a:rPr lang="en-US" sz="1800" smtClean="0"/>
              <a:t>showed a typical delay in the </a:t>
            </a:r>
            <a:r>
              <a:rPr lang="en-US" sz="1800" b="1" smtClean="0">
                <a:solidFill>
                  <a:srgbClr val="FF0000"/>
                </a:solidFill>
              </a:rPr>
              <a:t>peak</a:t>
            </a:r>
            <a:r>
              <a:rPr lang="en-US" sz="1800" b="1" smtClean="0"/>
              <a:t> appearance</a:t>
            </a:r>
            <a:r>
              <a:rPr lang="en-US" sz="1800" smtClean="0"/>
              <a:t> </a:t>
            </a:r>
          </a:p>
          <a:p>
            <a:pPr eaLnBrk="1" hangingPunct="1">
              <a:lnSpc>
                <a:spcPct val="120000"/>
              </a:lnSpc>
              <a:spcBef>
                <a:spcPct val="0"/>
              </a:spcBef>
            </a:pPr>
            <a:r>
              <a:rPr lang="en-US" sz="1800" smtClean="0"/>
              <a:t>in the CSF:</a:t>
            </a:r>
          </a:p>
          <a:p>
            <a:pPr eaLnBrk="1" hangingPunct="1">
              <a:lnSpc>
                <a:spcPct val="120000"/>
              </a:lnSpc>
              <a:spcBef>
                <a:spcPct val="0"/>
              </a:spcBef>
            </a:pPr>
            <a:r>
              <a:rPr lang="en-US" sz="1800" b="1" smtClean="0"/>
              <a:t>This delay reflects</a:t>
            </a:r>
            <a:r>
              <a:rPr lang="en-US" sz="1800" smtClean="0"/>
              <a:t> the time it takes to </a:t>
            </a:r>
          </a:p>
          <a:p>
            <a:pPr eaLnBrk="1" hangingPunct="1">
              <a:lnSpc>
                <a:spcPct val="120000"/>
              </a:lnSpc>
              <a:spcBef>
                <a:spcPct val="0"/>
              </a:spcBef>
            </a:pPr>
            <a:r>
              <a:rPr lang="en-US" sz="1800" smtClean="0"/>
              <a:t>migrate from the striatum to the CSF compartment.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CAA2D38-98D2-49FB-8183-B5C595800068}" type="slidenum">
              <a:rPr lang="en-US">
                <a:ea typeface="ＭＳ Ｐゴシック" pitchFamily="34" charset="-128"/>
                <a:cs typeface="Arial" charset="0"/>
              </a:rPr>
              <a:pPr fontAlgn="base">
                <a:spcBef>
                  <a:spcPct val="0"/>
                </a:spcBef>
                <a:spcAft>
                  <a:spcPct val="0"/>
                </a:spcAft>
                <a:defRPr/>
              </a:pPr>
              <a:t>54</a:t>
            </a:fld>
            <a:endParaRPr lang="en-US">
              <a:ea typeface="ＭＳ Ｐゴシック" pitchFamily="34" charset="-128"/>
              <a:cs typeface="Arial" charset="0"/>
            </a:endParaRPr>
          </a:p>
        </p:txBody>
      </p:sp>
      <p:sp>
        <p:nvSpPr>
          <p:cNvPr id="114690"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14691"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1431" tIns="45716" rIns="91431" bIns="45716" numCol="1" anchor="t" anchorCtr="0" compatLnSpc="1">
            <a:prstTxWarp prst="textNoShape">
              <a:avLst/>
            </a:prstTxWarp>
          </a:bodyPr>
          <a:lstStyle/>
          <a:p>
            <a:pPr eaLnBrk="1" hangingPunct="1">
              <a:spcBef>
                <a:spcPct val="0"/>
              </a:spcBef>
            </a:pPr>
            <a:endParaRPr lang="es-ES"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sv-S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5008981-1ED0-4857-9F26-A66763DDD27B}" type="datetimeFigureOut">
              <a:rPr lang="en-US"/>
              <a:pPr>
                <a:defRPr/>
              </a:pPr>
              <a:t>2015-08-10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DE13F55-7A0F-433E-AE16-3669103285C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lang="en-US"/>
          </a:p>
        </p:txBody>
      </p:sp>
      <p:sp>
        <p:nvSpPr>
          <p:cNvPr id="3" name="Content Placeholder 2"/>
          <p:cNvSpPr>
            <a:spLocks noGrp="1"/>
          </p:cNvSpPr>
          <p:nvPr>
            <p:ph idx="1"/>
          </p:nvPr>
        </p:nvSpPr>
        <p:spPr/>
        <p:txBody>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EC0FC24-3462-447D-A5BC-6AAD0E711500}" type="datetimeFigureOut">
              <a:rPr lang="en-US"/>
              <a:pPr>
                <a:defRPr/>
              </a:pPr>
              <a:t>2015-08-10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87D5800-BCE7-4C29-9F4C-B7A8650A6C8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sv-S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B762E19-EA9D-4CA7-80AC-477D7800407E}" type="datetimeFigureOut">
              <a:rPr lang="en-US"/>
              <a:pPr>
                <a:defRPr/>
              </a:pPr>
              <a:t>2015-08-10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B4D58A7-BE84-4A44-9058-A170A9AF1DA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6A73BC1-A18C-41A6-9E60-161BFD7D18CB}" type="datetimeFigureOut">
              <a:rPr lang="en-US"/>
              <a:pPr>
                <a:defRPr/>
              </a:pPr>
              <a:t>2015-08-10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891EF3A-82CC-4425-9CD6-8AEBE68EC12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E9561FE-F453-4B19-A7E3-33920A525129}" type="datetimeFigureOut">
              <a:rPr lang="en-US"/>
              <a:pPr>
                <a:defRPr/>
              </a:pPr>
              <a:t>2015-08-10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D42882E-4277-444D-BC06-4FF72470A8B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24C4EBE-26FE-4AFC-B6A3-BCCA22346EE6}" type="datetimeFigureOut">
              <a:rPr lang="en-US"/>
              <a:pPr>
                <a:defRPr/>
              </a:pPr>
              <a:t>2015-08-10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5E51E85-5DA8-4A7E-A460-D4C712A2AEF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1824E9B-D850-4043-8FAF-C9EA9E02A04F}" type="datetimeFigureOut">
              <a:rPr lang="en-US"/>
              <a:pPr>
                <a:defRPr/>
              </a:pPr>
              <a:t>2015-08-10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A0D7F1C-5695-4C72-AE38-2982315F1A7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sv-S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1924FD8-AAA6-4E2D-9A07-F8E70700C110}" type="datetimeFigureOut">
              <a:rPr lang="en-US"/>
              <a:pPr>
                <a:defRPr/>
              </a:pPr>
              <a:t>2015-08-10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90955BE-E196-44E9-998A-0B0C1ED7ECE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sv-S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2C6862C-332B-43BE-B013-930F58CC124A}" type="datetimeFigureOut">
              <a:rPr lang="en-US"/>
              <a:pPr>
                <a:defRPr/>
              </a:pPr>
              <a:t>2015-08-10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3749DCE-8E09-47E3-9725-89DE8AC29ED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CB94B1A-B7D3-4609-90FA-CD678033F53A}" type="datetimeFigureOut">
              <a:rPr lang="en-US"/>
              <a:pPr>
                <a:defRPr/>
              </a:pPr>
              <a:t>2015-08-10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544F7D-87C6-427E-A259-90C62FE7BAA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sv-S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1CB71B5-D476-42A5-B6DF-93EF2F7F4215}" type="datetimeFigureOut">
              <a:rPr lang="en-US"/>
              <a:pPr>
                <a:defRPr/>
              </a:pPr>
              <a:t>2015-08-10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81DEF48-38E7-4FEC-9C52-3698995A859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sv-SE"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rtlCol="0">
            <a:normAutofit/>
          </a:bodyPr>
          <a:lstStyle/>
          <a:p>
            <a:pPr lvl="0"/>
            <a:endParaRPr lang="en-US" noProof="0" smtClean="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476A6CE6-7A79-493A-A592-E212223FC4B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sv-SE" smtClean="0"/>
              <a:t>Click to edit Master title style</a:t>
            </a:r>
            <a:endParaRPr lang="en-US"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52FDB46-6424-4AE9-B5FF-14CEA71D1237}" type="datetimeFigureOut">
              <a:rPr lang="en-US"/>
              <a:pPr>
                <a:defRPr/>
              </a:pPr>
              <a:t>2015-08-10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F6AE6FD6-0EBA-4A78-BCE1-5DB03851793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10" Type="http://schemas.openxmlformats.org/officeDocument/2006/relationships/image" Target="../media/image9.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emf"/><Relationship Id="rId5" Type="http://schemas.openxmlformats.org/officeDocument/2006/relationships/image" Target="../media/image11.jpeg"/><Relationship Id="rId6" Type="http://schemas.openxmlformats.org/officeDocument/2006/relationships/image" Target="../media/image12.wmf"/><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emf"/><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emf"/><Relationship Id="rId6"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emf"/><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1.emf"/><Relationship Id="rId5" Type="http://schemas.openxmlformats.org/officeDocument/2006/relationships/image" Target="../media/image20.jpe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1.emf"/><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1.emf"/><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30.jpe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1.emf"/><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1.emf"/><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 Id="rId3" Type="http://schemas.openxmlformats.org/officeDocument/2006/relationships/image" Target="../media/image1.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38.png"/><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jpeg"/><Relationship Id="rId5" Type="http://schemas.openxmlformats.org/officeDocument/2006/relationships/image" Target="../media/image1.emf"/><Relationship Id="rId6" Type="http://schemas.openxmlformats.org/officeDocument/2006/relationships/image" Target="../media/image42.jpeg"/><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1.emf"/><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png"/><Relationship Id="rId5" Type="http://schemas.openxmlformats.org/officeDocument/2006/relationships/image" Target="../media/image45.png"/><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7.jpeg"/><Relationship Id="rId5" Type="http://schemas.openxmlformats.org/officeDocument/2006/relationships/image" Target="../media/image48.jpeg"/><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1.emf"/><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jpeg"/><Relationship Id="rId3" Type="http://schemas.openxmlformats.org/officeDocument/2006/relationships/image" Target="../media/image1.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53.png"/></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6.png"/><Relationship Id="rId1" Type="http://schemas.openxmlformats.org/officeDocument/2006/relationships/slideLayout" Target="../slideLayouts/slideLayout7.xml"/><Relationship Id="rId2" Type="http://schemas.openxmlformats.org/officeDocument/2006/relationships/image" Target="../media/image5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57.png"/></Relationships>
</file>

<file path=ppt/slides/_rels/slide35.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1.emf"/><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5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1.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41.xml.rels><?xml version="1.0" encoding="UTF-8" standalone="yes"?>
<Relationships xmlns="http://schemas.openxmlformats.org/package/2006/relationships"><Relationship Id="rId3" Type="http://schemas.openxmlformats.org/officeDocument/2006/relationships/image" Target="../media/image60.jpeg"/><Relationship Id="rId4" Type="http://schemas.openxmlformats.org/officeDocument/2006/relationships/image" Target="../media/image1.emf"/><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2.jpeg"/><Relationship Id="rId4" Type="http://schemas.openxmlformats.org/officeDocument/2006/relationships/image" Target="../media/image1.emf"/><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7.jpeg"/><Relationship Id="rId5" Type="http://schemas.openxmlformats.org/officeDocument/2006/relationships/image" Target="../media/image48.jpeg"/><Relationship Id="rId6" Type="http://schemas.openxmlformats.org/officeDocument/2006/relationships/image" Target="../media/image1.emf"/><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1.emf"/></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1.emf"/><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1.xml"/><Relationship Id="rId4" Type="http://schemas.openxmlformats.org/officeDocument/2006/relationships/oleObject" Target="../embeddings/oleObject1.bin"/><Relationship Id="rId5" Type="http://schemas.openxmlformats.org/officeDocument/2006/relationships/image" Target="../media/image63.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4.png"/></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4"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6.png"/></Relationships>
</file>

<file path=ppt/slides/_rels/slide56.xml.rels><?xml version="1.0" encoding="UTF-8" standalone="yes"?>
<Relationships xmlns="http://schemas.openxmlformats.org/package/2006/relationships"><Relationship Id="rId3" Type="http://schemas.openxmlformats.org/officeDocument/2006/relationships/hyperlink" Target="http://www.iiia.csic.es/~ismel/GPCR-Nets/index.html" TargetMode="External"/><Relationship Id="rId4" Type="http://schemas.openxmlformats.org/officeDocument/2006/relationships/image" Target="../media/image68.jpeg"/><Relationship Id="rId1" Type="http://schemas.openxmlformats.org/officeDocument/2006/relationships/slideLayout" Target="../slideLayouts/slideLayout7.xml"/><Relationship Id="rId2" Type="http://schemas.openxmlformats.org/officeDocument/2006/relationships/image" Target="../media/image67.e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9.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338138" y="1700213"/>
            <a:ext cx="8839200" cy="3324225"/>
          </a:xfrm>
          <a:prstGeom prst="rect">
            <a:avLst/>
          </a:prstGeom>
          <a:noFill/>
          <a:ln w="9525">
            <a:noFill/>
            <a:miter lim="800000"/>
            <a:headEnd/>
            <a:tailEnd/>
          </a:ln>
        </p:spPr>
        <p:txBody>
          <a:bodyPr>
            <a:spAutoFit/>
          </a:bodyPr>
          <a:lstStyle/>
          <a:p>
            <a:endParaRPr lang="en-US" sz="2000">
              <a:solidFill>
                <a:schemeClr val="bg1"/>
              </a:solidFill>
              <a:latin typeface="Calibri" pitchFamily="34" charset="0"/>
            </a:endParaRPr>
          </a:p>
          <a:p>
            <a:endParaRPr lang="en-US" sz="2000">
              <a:solidFill>
                <a:schemeClr val="bg1"/>
              </a:solidFill>
              <a:latin typeface="Calibri" pitchFamily="34" charset="0"/>
            </a:endParaRPr>
          </a:p>
          <a:p>
            <a:r>
              <a:rPr lang="en-US" sz="2000">
                <a:solidFill>
                  <a:schemeClr val="bg1"/>
                </a:solidFill>
              </a:rPr>
              <a:t>Nigro-striatal DA neurons in the world of volume transmission and hetero-</a:t>
            </a:r>
          </a:p>
          <a:p>
            <a:r>
              <a:rPr lang="en-US" sz="2000">
                <a:solidFill>
                  <a:schemeClr val="bg1"/>
                </a:solidFill>
              </a:rPr>
              <a:t>receptor complexes . Relevance for  Parkinson’s disease and its treatment</a:t>
            </a:r>
          </a:p>
          <a:p>
            <a:r>
              <a:rPr lang="en-US" sz="2000">
                <a:solidFill>
                  <a:schemeClr val="bg1"/>
                </a:solidFill>
                <a:latin typeface="Calibri" pitchFamily="34" charset="0"/>
              </a:rPr>
              <a:t>	</a:t>
            </a:r>
            <a:endParaRPr lang="en-US" sz="1600">
              <a:solidFill>
                <a:schemeClr val="bg1"/>
              </a:solidFill>
              <a:latin typeface="Calibri" pitchFamily="34" charset="0"/>
            </a:endParaRPr>
          </a:p>
          <a:p>
            <a:r>
              <a:rPr lang="en-US" sz="1600">
                <a:solidFill>
                  <a:schemeClr val="bg1"/>
                </a:solidFill>
              </a:rPr>
              <a:t>K. Fuxe, LF.Agnati and  D. Borroto-Escuela</a:t>
            </a:r>
          </a:p>
          <a:p>
            <a:r>
              <a:rPr lang="en-US" sz="1600">
                <a:solidFill>
                  <a:schemeClr val="bg1"/>
                </a:solidFill>
                <a:latin typeface="Calibri" pitchFamily="34" charset="0"/>
              </a:rPr>
              <a:t> 	</a:t>
            </a:r>
            <a:endParaRPr lang="en-US">
              <a:solidFill>
                <a:schemeClr val="bg1"/>
              </a:solidFill>
              <a:latin typeface="Calibri" pitchFamily="34" charset="0"/>
            </a:endParaRPr>
          </a:p>
          <a:p>
            <a:r>
              <a:rPr lang="en-US" sz="1400">
                <a:solidFill>
                  <a:schemeClr val="bg1"/>
                </a:solidFill>
              </a:rPr>
              <a:t>Department of Neuroscience, Karolinska Institutet, Stockholm, Sweden</a:t>
            </a:r>
          </a:p>
          <a:p>
            <a:endParaRPr lang="en-US">
              <a:solidFill>
                <a:schemeClr val="bg1"/>
              </a:solidFill>
              <a:latin typeface="Calibri" pitchFamily="34" charset="0"/>
            </a:endParaRPr>
          </a:p>
          <a:p>
            <a:r>
              <a:rPr lang="en-US" sz="1400">
                <a:solidFill>
                  <a:schemeClr val="bg1"/>
                </a:solidFill>
                <a:latin typeface="Calibri" pitchFamily="34" charset="0"/>
              </a:rPr>
              <a:t>	</a:t>
            </a:r>
            <a:endParaRPr lang="en-US" sz="2000">
              <a:solidFill>
                <a:schemeClr val="bg1"/>
              </a:solidFill>
              <a:latin typeface="Calibri" pitchFamily="34" charset="0"/>
            </a:endParaRPr>
          </a:p>
          <a:p>
            <a:endParaRPr lang="en-US" sz="2000">
              <a:solidFill>
                <a:schemeClr val="bg1"/>
              </a:solidFill>
              <a:latin typeface="Calibri" pitchFamily="34" charset="0"/>
            </a:endParaRPr>
          </a:p>
        </p:txBody>
      </p:sp>
      <p:sp>
        <p:nvSpPr>
          <p:cNvPr id="16387" name="Text Box 3"/>
          <p:cNvSpPr txBox="1">
            <a:spLocks noChangeArrowheads="1"/>
          </p:cNvSpPr>
          <p:nvPr/>
        </p:nvSpPr>
        <p:spPr bwMode="auto">
          <a:xfrm>
            <a:off x="1476375" y="0"/>
            <a:ext cx="7667625" cy="276225"/>
          </a:xfrm>
          <a:prstGeom prst="rect">
            <a:avLst/>
          </a:prstGeom>
          <a:noFill/>
          <a:ln w="9525">
            <a:noFill/>
            <a:miter lim="800000"/>
            <a:headEnd/>
            <a:tailEnd/>
          </a:ln>
        </p:spPr>
        <p:txBody>
          <a:bodyPr>
            <a:spAutoFit/>
          </a:bodyPr>
          <a:lstStyle/>
          <a:p>
            <a:pPr>
              <a:spcBef>
                <a:spcPct val="50000"/>
              </a:spcBef>
            </a:pPr>
            <a:r>
              <a:rPr lang="en-US" sz="1200">
                <a:solidFill>
                  <a:schemeClr val="bg1"/>
                </a:solidFill>
                <a:ea typeface="ＭＳ Ｐゴシック" pitchFamily="34" charset="-128"/>
              </a:rPr>
              <a:t>Parkinsons-2015 Meeting. October 11-13 , Frankfurt , Germany</a:t>
            </a:r>
            <a:endParaRPr lang="en-US" sz="1200">
              <a:ea typeface="ＭＳ Ｐゴシック" pitchFamily="34" charset="-128"/>
            </a:endParaRPr>
          </a:p>
        </p:txBody>
      </p:sp>
      <p:pic>
        <p:nvPicPr>
          <p:cNvPr id="16388" name="Immagine 9"/>
          <p:cNvPicPr>
            <a:picLocks noChangeAspect="1"/>
          </p:cNvPicPr>
          <p:nvPr/>
        </p:nvPicPr>
        <p:blipFill>
          <a:blip r:embed="rId3"/>
          <a:srcRect t="47736"/>
          <a:stretch>
            <a:fillRect/>
          </a:stretch>
        </p:blipFill>
        <p:spPr bwMode="auto">
          <a:xfrm>
            <a:off x="-301625" y="0"/>
            <a:ext cx="2065338" cy="1392238"/>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8434" name="Group 47"/>
          <p:cNvGrpSpPr>
            <a:grpSpLocks/>
          </p:cNvGrpSpPr>
          <p:nvPr/>
        </p:nvGrpSpPr>
        <p:grpSpPr bwMode="auto">
          <a:xfrm>
            <a:off x="69850" y="433388"/>
            <a:ext cx="4622800" cy="1876425"/>
            <a:chOff x="254" y="411"/>
            <a:chExt cx="3275" cy="1182"/>
          </a:xfrm>
        </p:grpSpPr>
        <p:pic>
          <p:nvPicPr>
            <p:cNvPr id="18466" name="Picture 2"/>
            <p:cNvPicPr>
              <a:picLocks noChangeAspect="1" noChangeArrowheads="1"/>
            </p:cNvPicPr>
            <p:nvPr/>
          </p:nvPicPr>
          <p:blipFill>
            <a:blip r:embed="rId3"/>
            <a:srcRect/>
            <a:stretch>
              <a:fillRect/>
            </a:stretch>
          </p:blipFill>
          <p:spPr bwMode="auto">
            <a:xfrm>
              <a:off x="473" y="411"/>
              <a:ext cx="258" cy="258"/>
            </a:xfrm>
            <a:prstGeom prst="rect">
              <a:avLst/>
            </a:prstGeom>
            <a:noFill/>
            <a:ln w="9525">
              <a:noFill/>
              <a:miter lim="800000"/>
              <a:headEnd/>
              <a:tailEnd/>
            </a:ln>
          </p:spPr>
        </p:pic>
        <p:sp>
          <p:nvSpPr>
            <p:cNvPr id="18467" name="Text Box 3"/>
            <p:cNvSpPr txBox="1">
              <a:spLocks noChangeArrowheads="1"/>
            </p:cNvSpPr>
            <p:nvPr/>
          </p:nvSpPr>
          <p:spPr bwMode="auto">
            <a:xfrm>
              <a:off x="772" y="467"/>
              <a:ext cx="2757" cy="252"/>
            </a:xfrm>
            <a:prstGeom prst="rect">
              <a:avLst/>
            </a:prstGeom>
            <a:noFill/>
            <a:ln w="9525">
              <a:noFill/>
              <a:miter lim="800000"/>
              <a:headEnd/>
              <a:tailEnd/>
            </a:ln>
          </p:spPr>
          <p:txBody>
            <a:bodyPr wrap="none">
              <a:spAutoFit/>
            </a:bodyPr>
            <a:lstStyle/>
            <a:p>
              <a:r>
                <a:rPr lang="sv-SE" sz="2000">
                  <a:solidFill>
                    <a:schemeClr val="bg1"/>
                  </a:solidFill>
                  <a:latin typeface="Comic Sans MS" pitchFamily="66" charset="0"/>
                </a:rPr>
                <a:t>Karolinska Institutet (Sweden)</a:t>
              </a:r>
              <a:endParaRPr lang="en-GB" sz="2000">
                <a:solidFill>
                  <a:schemeClr val="bg1"/>
                </a:solidFill>
                <a:latin typeface="Comic Sans MS" pitchFamily="66" charset="0"/>
              </a:endParaRPr>
            </a:p>
          </p:txBody>
        </p:sp>
        <p:sp>
          <p:nvSpPr>
            <p:cNvPr id="18468" name="Rectangle 12"/>
            <p:cNvSpPr>
              <a:spLocks noChangeArrowheads="1"/>
            </p:cNvSpPr>
            <p:nvPr/>
          </p:nvSpPr>
          <p:spPr bwMode="auto">
            <a:xfrm flipV="1">
              <a:off x="254" y="721"/>
              <a:ext cx="2947" cy="16"/>
            </a:xfrm>
            <a:prstGeom prst="rect">
              <a:avLst/>
            </a:prstGeom>
            <a:gradFill rotWithShape="0">
              <a:gsLst>
                <a:gs pos="0">
                  <a:schemeClr val="tx1"/>
                </a:gs>
                <a:gs pos="100000">
                  <a:schemeClr val="bg1"/>
                </a:gs>
              </a:gsLst>
              <a:lin ang="0" scaled="1"/>
            </a:gradFill>
            <a:ln w="9525">
              <a:solidFill>
                <a:schemeClr val="tx1"/>
              </a:solidFill>
              <a:miter lim="800000"/>
              <a:headEnd/>
              <a:tailEnd/>
            </a:ln>
          </p:spPr>
          <p:txBody>
            <a:bodyPr wrap="none" anchor="ctr"/>
            <a:lstStyle/>
            <a:p>
              <a:endParaRPr lang="es-ES">
                <a:latin typeface="Calibri" pitchFamily="34" charset="0"/>
              </a:endParaRPr>
            </a:p>
          </p:txBody>
        </p:sp>
        <p:sp>
          <p:nvSpPr>
            <p:cNvPr id="18469" name="Text Box 14"/>
            <p:cNvSpPr txBox="1">
              <a:spLocks noChangeArrowheads="1"/>
            </p:cNvSpPr>
            <p:nvPr/>
          </p:nvSpPr>
          <p:spPr bwMode="auto">
            <a:xfrm>
              <a:off x="1000" y="703"/>
              <a:ext cx="1904" cy="890"/>
            </a:xfrm>
            <a:prstGeom prst="rect">
              <a:avLst/>
            </a:prstGeom>
            <a:noFill/>
            <a:ln w="9525">
              <a:noFill/>
              <a:miter lim="800000"/>
              <a:headEnd/>
              <a:tailEnd/>
            </a:ln>
          </p:spPr>
          <p:txBody>
            <a:bodyPr wrap="none">
              <a:spAutoFit/>
            </a:bodyPr>
            <a:lstStyle/>
            <a:p>
              <a:pPr>
                <a:lnSpc>
                  <a:spcPct val="120000"/>
                </a:lnSpc>
              </a:pPr>
              <a:r>
                <a:rPr lang="sv-SE">
                  <a:solidFill>
                    <a:srgbClr val="FF0000"/>
                  </a:solidFill>
                </a:rPr>
                <a:t>Dasiel  Borroto-Escuela</a:t>
              </a:r>
            </a:p>
            <a:p>
              <a:pPr>
                <a:lnSpc>
                  <a:spcPct val="120000"/>
                </a:lnSpc>
              </a:pPr>
              <a:r>
                <a:rPr lang="sv-SE">
                  <a:solidFill>
                    <a:srgbClr val="FFFFCC"/>
                  </a:solidFill>
                </a:rPr>
                <a:t>Anders Jansson</a:t>
              </a:r>
            </a:p>
            <a:p>
              <a:pPr>
                <a:lnSpc>
                  <a:spcPct val="120000"/>
                </a:lnSpc>
              </a:pPr>
              <a:r>
                <a:rPr lang="sv-SE">
                  <a:solidFill>
                    <a:srgbClr val="FFFFCC"/>
                  </a:solidFill>
                </a:rPr>
                <a:t>Malin Höistad</a:t>
              </a:r>
            </a:p>
            <a:p>
              <a:pPr>
                <a:lnSpc>
                  <a:spcPct val="120000"/>
                </a:lnSpc>
              </a:pPr>
              <a:r>
                <a:rPr lang="sv-SE">
                  <a:solidFill>
                    <a:srgbClr val="FFFFCC"/>
                  </a:solidFill>
                </a:rPr>
                <a:t>Börje Bjelke Jan Kehr</a:t>
              </a:r>
              <a:endParaRPr lang="en-GB">
                <a:solidFill>
                  <a:srgbClr val="FFFFCC"/>
                </a:solidFill>
              </a:endParaRPr>
            </a:p>
          </p:txBody>
        </p:sp>
      </p:grpSp>
      <p:grpSp>
        <p:nvGrpSpPr>
          <p:cNvPr id="18435" name="Group 51"/>
          <p:cNvGrpSpPr>
            <a:grpSpLocks/>
          </p:cNvGrpSpPr>
          <p:nvPr/>
        </p:nvGrpSpPr>
        <p:grpSpPr bwMode="auto">
          <a:xfrm>
            <a:off x="4852988" y="2697163"/>
            <a:ext cx="4397375" cy="1522412"/>
            <a:chOff x="3685" y="1267"/>
            <a:chExt cx="3116" cy="959"/>
          </a:xfrm>
        </p:grpSpPr>
        <p:pic>
          <p:nvPicPr>
            <p:cNvPr id="18462" name="Picture 4"/>
            <p:cNvPicPr>
              <a:picLocks noChangeAspect="1" noChangeArrowheads="1"/>
            </p:cNvPicPr>
            <p:nvPr/>
          </p:nvPicPr>
          <p:blipFill>
            <a:blip r:embed="rId4"/>
            <a:srcRect/>
            <a:stretch>
              <a:fillRect/>
            </a:stretch>
          </p:blipFill>
          <p:spPr bwMode="auto">
            <a:xfrm>
              <a:off x="3735" y="1267"/>
              <a:ext cx="325" cy="259"/>
            </a:xfrm>
            <a:prstGeom prst="rect">
              <a:avLst/>
            </a:prstGeom>
            <a:noFill/>
            <a:ln w="9525">
              <a:noFill/>
              <a:miter lim="800000"/>
              <a:headEnd/>
              <a:tailEnd/>
            </a:ln>
          </p:spPr>
        </p:pic>
        <p:sp>
          <p:nvSpPr>
            <p:cNvPr id="18463" name="Text Box 5"/>
            <p:cNvSpPr txBox="1">
              <a:spLocks noChangeArrowheads="1"/>
            </p:cNvSpPr>
            <p:nvPr/>
          </p:nvSpPr>
          <p:spPr bwMode="auto">
            <a:xfrm>
              <a:off x="4094" y="1291"/>
              <a:ext cx="2707" cy="252"/>
            </a:xfrm>
            <a:prstGeom prst="rect">
              <a:avLst/>
            </a:prstGeom>
            <a:noFill/>
            <a:ln w="9525">
              <a:noFill/>
              <a:miter lim="800000"/>
              <a:headEnd/>
              <a:tailEnd/>
            </a:ln>
          </p:spPr>
          <p:txBody>
            <a:bodyPr wrap="none">
              <a:spAutoFit/>
            </a:bodyPr>
            <a:lstStyle/>
            <a:p>
              <a:r>
                <a:rPr lang="sv-SE" sz="2000">
                  <a:solidFill>
                    <a:schemeClr val="bg1"/>
                  </a:solidFill>
                  <a:latin typeface="Comic Sans MS" pitchFamily="66" charset="0"/>
                </a:rPr>
                <a:t>University of Ottawa (Canada)</a:t>
              </a:r>
              <a:endParaRPr lang="en-GB" sz="2000">
                <a:solidFill>
                  <a:schemeClr val="bg1"/>
                </a:solidFill>
                <a:latin typeface="Comic Sans MS" pitchFamily="66" charset="0"/>
              </a:endParaRPr>
            </a:p>
          </p:txBody>
        </p:sp>
        <p:sp>
          <p:nvSpPr>
            <p:cNvPr id="18464" name="Text Box 16"/>
            <p:cNvSpPr txBox="1">
              <a:spLocks noChangeArrowheads="1"/>
            </p:cNvSpPr>
            <p:nvPr/>
          </p:nvSpPr>
          <p:spPr bwMode="auto">
            <a:xfrm>
              <a:off x="4256" y="1545"/>
              <a:ext cx="1722" cy="681"/>
            </a:xfrm>
            <a:prstGeom prst="rect">
              <a:avLst/>
            </a:prstGeom>
            <a:noFill/>
            <a:ln w="9525">
              <a:noFill/>
              <a:miter lim="800000"/>
              <a:headEnd/>
              <a:tailEnd/>
            </a:ln>
          </p:spPr>
          <p:txBody>
            <a:bodyPr wrap="none">
              <a:spAutoFit/>
            </a:bodyPr>
            <a:lstStyle/>
            <a:p>
              <a:pPr>
                <a:lnSpc>
                  <a:spcPct val="120000"/>
                </a:lnSpc>
              </a:pPr>
              <a:r>
                <a:rPr lang="sv-SE">
                  <a:solidFill>
                    <a:srgbClr val="FFFFCC"/>
                  </a:solidFill>
                </a:rPr>
                <a:t>Kirsten Jacobsen </a:t>
              </a:r>
            </a:p>
            <a:p>
              <a:pPr>
                <a:lnSpc>
                  <a:spcPct val="120000"/>
                </a:lnSpc>
              </a:pPr>
              <a:r>
                <a:rPr lang="sv-SE">
                  <a:solidFill>
                    <a:srgbClr val="FFFFCC"/>
                  </a:solidFill>
                </a:rPr>
                <a:t>Barbro Tinner-Staines</a:t>
              </a:r>
            </a:p>
            <a:p>
              <a:pPr>
                <a:lnSpc>
                  <a:spcPct val="120000"/>
                </a:lnSpc>
              </a:pPr>
              <a:r>
                <a:rPr lang="sv-SE">
                  <a:solidFill>
                    <a:srgbClr val="FFFFCC"/>
                  </a:solidFill>
                </a:rPr>
                <a:t>William Staines</a:t>
              </a:r>
              <a:endParaRPr lang="en-GB">
                <a:solidFill>
                  <a:srgbClr val="FFFFCC"/>
                </a:solidFill>
              </a:endParaRPr>
            </a:p>
          </p:txBody>
        </p:sp>
        <p:sp>
          <p:nvSpPr>
            <p:cNvPr id="18465" name="Rectangle 17"/>
            <p:cNvSpPr>
              <a:spLocks noChangeArrowheads="1"/>
            </p:cNvSpPr>
            <p:nvPr/>
          </p:nvSpPr>
          <p:spPr bwMode="auto">
            <a:xfrm flipV="1">
              <a:off x="3685" y="1569"/>
              <a:ext cx="2720" cy="16"/>
            </a:xfrm>
            <a:prstGeom prst="rect">
              <a:avLst/>
            </a:prstGeom>
            <a:gradFill rotWithShape="0">
              <a:gsLst>
                <a:gs pos="0">
                  <a:schemeClr val="tx1"/>
                </a:gs>
                <a:gs pos="100000">
                  <a:schemeClr val="bg1"/>
                </a:gs>
              </a:gsLst>
              <a:lin ang="0" scaled="1"/>
            </a:gradFill>
            <a:ln w="9525">
              <a:solidFill>
                <a:schemeClr val="tx1"/>
              </a:solidFill>
              <a:miter lim="800000"/>
              <a:headEnd/>
              <a:tailEnd/>
            </a:ln>
          </p:spPr>
          <p:txBody>
            <a:bodyPr wrap="none" anchor="ctr"/>
            <a:lstStyle/>
            <a:p>
              <a:endParaRPr lang="es-ES">
                <a:latin typeface="Calibri" pitchFamily="34" charset="0"/>
              </a:endParaRPr>
            </a:p>
          </p:txBody>
        </p:sp>
      </p:grpSp>
      <p:pic>
        <p:nvPicPr>
          <p:cNvPr id="18436" name="Picture 6"/>
          <p:cNvPicPr>
            <a:picLocks noChangeAspect="1" noChangeArrowheads="1"/>
          </p:cNvPicPr>
          <p:nvPr/>
        </p:nvPicPr>
        <p:blipFill>
          <a:blip r:embed="rId5"/>
          <a:srcRect/>
          <a:stretch>
            <a:fillRect/>
          </a:stretch>
        </p:blipFill>
        <p:spPr bwMode="auto">
          <a:xfrm>
            <a:off x="422275" y="2524125"/>
            <a:ext cx="354013" cy="390525"/>
          </a:xfrm>
          <a:prstGeom prst="rect">
            <a:avLst/>
          </a:prstGeom>
          <a:noFill/>
          <a:ln w="9525">
            <a:noFill/>
            <a:miter lim="800000"/>
            <a:headEnd/>
            <a:tailEnd/>
          </a:ln>
        </p:spPr>
      </p:pic>
      <p:sp>
        <p:nvSpPr>
          <p:cNvPr id="18437" name="Text Box 7"/>
          <p:cNvSpPr txBox="1">
            <a:spLocks noChangeArrowheads="1"/>
          </p:cNvSpPr>
          <p:nvPr/>
        </p:nvSpPr>
        <p:spPr bwMode="auto">
          <a:xfrm>
            <a:off x="776288" y="2570163"/>
            <a:ext cx="3581400" cy="400050"/>
          </a:xfrm>
          <a:prstGeom prst="rect">
            <a:avLst/>
          </a:prstGeom>
          <a:noFill/>
          <a:ln w="9525">
            <a:noFill/>
            <a:miter lim="800000"/>
            <a:headEnd/>
            <a:tailEnd/>
          </a:ln>
        </p:spPr>
        <p:txBody>
          <a:bodyPr wrap="none">
            <a:spAutoFit/>
          </a:bodyPr>
          <a:lstStyle/>
          <a:p>
            <a:r>
              <a:rPr lang="sv-SE" sz="2000">
                <a:solidFill>
                  <a:schemeClr val="bg1"/>
                </a:solidFill>
                <a:latin typeface="Comic Sans MS" pitchFamily="66" charset="0"/>
              </a:rPr>
              <a:t>University of Málaga (Spain)</a:t>
            </a:r>
            <a:endParaRPr lang="en-GB" sz="2000">
              <a:solidFill>
                <a:schemeClr val="bg1"/>
              </a:solidFill>
              <a:latin typeface="Comic Sans MS" pitchFamily="66" charset="0"/>
            </a:endParaRPr>
          </a:p>
        </p:txBody>
      </p:sp>
      <p:sp>
        <p:nvSpPr>
          <p:cNvPr id="18438" name="Rectangle 18"/>
          <p:cNvSpPr>
            <a:spLocks noChangeArrowheads="1"/>
          </p:cNvSpPr>
          <p:nvPr/>
        </p:nvSpPr>
        <p:spPr bwMode="auto">
          <a:xfrm flipV="1">
            <a:off x="655638" y="2967038"/>
            <a:ext cx="3198812" cy="25400"/>
          </a:xfrm>
          <a:prstGeom prst="rect">
            <a:avLst/>
          </a:prstGeom>
          <a:gradFill rotWithShape="0">
            <a:gsLst>
              <a:gs pos="0">
                <a:schemeClr val="tx1"/>
              </a:gs>
              <a:gs pos="100000">
                <a:schemeClr val="bg1"/>
              </a:gs>
            </a:gsLst>
            <a:lin ang="0" scaled="1"/>
          </a:gradFill>
          <a:ln w="9525">
            <a:solidFill>
              <a:schemeClr val="tx1"/>
            </a:solidFill>
            <a:miter lim="800000"/>
            <a:headEnd/>
            <a:tailEnd/>
          </a:ln>
        </p:spPr>
        <p:txBody>
          <a:bodyPr wrap="none" anchor="ctr"/>
          <a:lstStyle/>
          <a:p>
            <a:endParaRPr lang="es-ES">
              <a:latin typeface="Calibri" pitchFamily="34" charset="0"/>
            </a:endParaRPr>
          </a:p>
        </p:txBody>
      </p:sp>
      <p:sp>
        <p:nvSpPr>
          <p:cNvPr id="18439" name="Text Box 25"/>
          <p:cNvSpPr txBox="1">
            <a:spLocks noChangeArrowheads="1"/>
          </p:cNvSpPr>
          <p:nvPr/>
        </p:nvSpPr>
        <p:spPr bwMode="auto">
          <a:xfrm>
            <a:off x="904875" y="2973388"/>
            <a:ext cx="3789363" cy="730250"/>
          </a:xfrm>
          <a:prstGeom prst="rect">
            <a:avLst/>
          </a:prstGeom>
          <a:noFill/>
          <a:ln w="9525">
            <a:noFill/>
            <a:miter lim="800000"/>
            <a:headEnd/>
            <a:tailEnd/>
          </a:ln>
        </p:spPr>
        <p:txBody>
          <a:bodyPr wrap="none">
            <a:spAutoFit/>
          </a:bodyPr>
          <a:lstStyle/>
          <a:p>
            <a:pPr>
              <a:lnSpc>
                <a:spcPct val="120000"/>
              </a:lnSpc>
            </a:pPr>
            <a:r>
              <a:rPr lang="sv-SE">
                <a:solidFill>
                  <a:srgbClr val="FFFFCC"/>
                </a:solidFill>
              </a:rPr>
              <a:t>Adelaida de la Calle Jose Narvaez </a:t>
            </a:r>
          </a:p>
          <a:p>
            <a:pPr>
              <a:lnSpc>
                <a:spcPct val="120000"/>
              </a:lnSpc>
            </a:pPr>
            <a:r>
              <a:rPr lang="sv-SE" sz="1700">
                <a:solidFill>
                  <a:srgbClr val="FFFFCC"/>
                </a:solidFill>
              </a:rPr>
              <a:t>Alicia Rivera Zaida Diaz-Cabiale</a:t>
            </a:r>
            <a:endParaRPr lang="en-GB" b="1">
              <a:solidFill>
                <a:srgbClr val="FF0000"/>
              </a:solidFill>
            </a:endParaRPr>
          </a:p>
        </p:txBody>
      </p:sp>
      <p:sp>
        <p:nvSpPr>
          <p:cNvPr id="18440" name="Text Box 11"/>
          <p:cNvSpPr txBox="1">
            <a:spLocks noChangeArrowheads="1"/>
          </p:cNvSpPr>
          <p:nvPr/>
        </p:nvSpPr>
        <p:spPr bwMode="auto">
          <a:xfrm>
            <a:off x="5259388" y="484188"/>
            <a:ext cx="3543300" cy="400050"/>
          </a:xfrm>
          <a:prstGeom prst="rect">
            <a:avLst/>
          </a:prstGeom>
          <a:noFill/>
          <a:ln w="9525">
            <a:noFill/>
            <a:miter lim="800000"/>
            <a:headEnd/>
            <a:tailEnd/>
          </a:ln>
        </p:spPr>
        <p:txBody>
          <a:bodyPr wrap="none">
            <a:spAutoFit/>
          </a:bodyPr>
          <a:lstStyle/>
          <a:p>
            <a:r>
              <a:rPr lang="sv-SE" sz="2000">
                <a:solidFill>
                  <a:schemeClr val="bg1"/>
                </a:solidFill>
                <a:latin typeface="Comic Sans MS" pitchFamily="66" charset="0"/>
              </a:rPr>
              <a:t>Univ of Modena and Palermo </a:t>
            </a:r>
            <a:endParaRPr lang="en-GB" sz="2000">
              <a:solidFill>
                <a:schemeClr val="bg1"/>
              </a:solidFill>
              <a:latin typeface="Comic Sans MS" pitchFamily="66" charset="0"/>
            </a:endParaRPr>
          </a:p>
        </p:txBody>
      </p:sp>
      <p:sp>
        <p:nvSpPr>
          <p:cNvPr id="18441" name="Rectangle 19"/>
          <p:cNvSpPr>
            <a:spLocks noChangeArrowheads="1"/>
          </p:cNvSpPr>
          <p:nvPr/>
        </p:nvSpPr>
        <p:spPr bwMode="auto">
          <a:xfrm flipV="1">
            <a:off x="4589463" y="887413"/>
            <a:ext cx="3836987" cy="25400"/>
          </a:xfrm>
          <a:prstGeom prst="rect">
            <a:avLst/>
          </a:prstGeom>
          <a:gradFill rotWithShape="0">
            <a:gsLst>
              <a:gs pos="0">
                <a:schemeClr val="tx1"/>
              </a:gs>
              <a:gs pos="100000">
                <a:schemeClr val="bg1"/>
              </a:gs>
            </a:gsLst>
            <a:lin ang="0" scaled="1"/>
          </a:gradFill>
          <a:ln w="9525">
            <a:solidFill>
              <a:schemeClr val="tx1"/>
            </a:solidFill>
            <a:miter lim="800000"/>
            <a:headEnd/>
            <a:tailEnd/>
          </a:ln>
        </p:spPr>
        <p:txBody>
          <a:bodyPr wrap="none" anchor="ctr"/>
          <a:lstStyle/>
          <a:p>
            <a:endParaRPr lang="es-ES">
              <a:latin typeface="Calibri" pitchFamily="34" charset="0"/>
            </a:endParaRPr>
          </a:p>
        </p:txBody>
      </p:sp>
      <p:pic>
        <p:nvPicPr>
          <p:cNvPr id="18442" name="Picture 29"/>
          <p:cNvPicPr>
            <a:picLocks noChangeAspect="1" noChangeArrowheads="1"/>
          </p:cNvPicPr>
          <p:nvPr/>
        </p:nvPicPr>
        <p:blipFill>
          <a:blip r:embed="rId6"/>
          <a:srcRect/>
          <a:stretch>
            <a:fillRect/>
          </a:stretch>
        </p:blipFill>
        <p:spPr bwMode="auto">
          <a:xfrm>
            <a:off x="4930775" y="414338"/>
            <a:ext cx="338138" cy="381000"/>
          </a:xfrm>
          <a:prstGeom prst="rect">
            <a:avLst/>
          </a:prstGeom>
          <a:noFill/>
          <a:ln w="9525">
            <a:noFill/>
            <a:miter lim="800000"/>
            <a:headEnd/>
            <a:tailEnd/>
          </a:ln>
        </p:spPr>
      </p:pic>
      <p:sp>
        <p:nvSpPr>
          <p:cNvPr id="18443" name="Text Box 30"/>
          <p:cNvSpPr txBox="1">
            <a:spLocks noChangeArrowheads="1"/>
          </p:cNvSpPr>
          <p:nvPr/>
        </p:nvSpPr>
        <p:spPr bwMode="auto">
          <a:xfrm>
            <a:off x="5564188" y="957263"/>
            <a:ext cx="3238500" cy="2078037"/>
          </a:xfrm>
          <a:prstGeom prst="rect">
            <a:avLst/>
          </a:prstGeom>
          <a:noFill/>
          <a:ln w="9525">
            <a:noFill/>
            <a:miter lim="800000"/>
            <a:headEnd/>
            <a:tailEnd/>
          </a:ln>
        </p:spPr>
        <p:txBody>
          <a:bodyPr>
            <a:spAutoFit/>
          </a:bodyPr>
          <a:lstStyle/>
          <a:p>
            <a:pPr>
              <a:lnSpc>
                <a:spcPct val="120000"/>
              </a:lnSpc>
            </a:pPr>
            <a:r>
              <a:rPr lang="sv-SE">
                <a:solidFill>
                  <a:srgbClr val="FF0000"/>
                </a:solidFill>
              </a:rPr>
              <a:t>Luigi Agnati </a:t>
            </a:r>
            <a:r>
              <a:rPr lang="sv-SE">
                <a:solidFill>
                  <a:srgbClr val="FFFFCC"/>
                </a:solidFill>
              </a:rPr>
              <a:t>Diego Guidolin</a:t>
            </a:r>
          </a:p>
          <a:p>
            <a:pPr>
              <a:lnSpc>
                <a:spcPct val="120000"/>
              </a:lnSpc>
            </a:pPr>
            <a:r>
              <a:rPr lang="sv-SE">
                <a:solidFill>
                  <a:srgbClr val="FFFFCC"/>
                </a:solidFill>
              </a:rPr>
              <a:t>Susanna Genedani</a:t>
            </a:r>
          </a:p>
          <a:p>
            <a:pPr>
              <a:lnSpc>
                <a:spcPct val="120000"/>
              </a:lnSpc>
            </a:pPr>
            <a:r>
              <a:rPr lang="sv-SE">
                <a:solidFill>
                  <a:srgbClr val="FFFFCC"/>
                </a:solidFill>
              </a:rPr>
              <a:t>Giuseppina  Leo –</a:t>
            </a:r>
          </a:p>
          <a:p>
            <a:pPr>
              <a:lnSpc>
                <a:spcPct val="120000"/>
              </a:lnSpc>
            </a:pPr>
            <a:r>
              <a:rPr lang="sv-SE">
                <a:solidFill>
                  <a:srgbClr val="FFFFCC"/>
                </a:solidFill>
              </a:rPr>
              <a:t>Natale Belluardo, Giuseppa</a:t>
            </a:r>
          </a:p>
          <a:p>
            <a:pPr>
              <a:lnSpc>
                <a:spcPct val="120000"/>
              </a:lnSpc>
            </a:pPr>
            <a:r>
              <a:rPr lang="sv-SE">
                <a:solidFill>
                  <a:srgbClr val="FFFFCC"/>
                </a:solidFill>
              </a:rPr>
              <a:t>Mudo</a:t>
            </a:r>
          </a:p>
          <a:p>
            <a:pPr>
              <a:lnSpc>
                <a:spcPct val="120000"/>
              </a:lnSpc>
            </a:pPr>
            <a:endParaRPr lang="sv-SE">
              <a:solidFill>
                <a:srgbClr val="FFFFCC"/>
              </a:solidFill>
            </a:endParaRPr>
          </a:p>
        </p:txBody>
      </p:sp>
      <p:grpSp>
        <p:nvGrpSpPr>
          <p:cNvPr id="18444" name="Group 53"/>
          <p:cNvGrpSpPr>
            <a:grpSpLocks/>
          </p:cNvGrpSpPr>
          <p:nvPr/>
        </p:nvGrpSpPr>
        <p:grpSpPr bwMode="auto">
          <a:xfrm>
            <a:off x="4894263" y="5640388"/>
            <a:ext cx="4035425" cy="877887"/>
            <a:chOff x="3702" y="3521"/>
            <a:chExt cx="2860" cy="553"/>
          </a:xfrm>
        </p:grpSpPr>
        <p:sp>
          <p:nvSpPr>
            <p:cNvPr id="18458" name="Text Box 8"/>
            <p:cNvSpPr txBox="1">
              <a:spLocks noChangeArrowheads="1"/>
            </p:cNvSpPr>
            <p:nvPr/>
          </p:nvSpPr>
          <p:spPr bwMode="auto">
            <a:xfrm>
              <a:off x="3992" y="3577"/>
              <a:ext cx="2570" cy="252"/>
            </a:xfrm>
            <a:prstGeom prst="rect">
              <a:avLst/>
            </a:prstGeom>
            <a:noFill/>
            <a:ln w="9525">
              <a:noFill/>
              <a:miter lim="800000"/>
              <a:headEnd/>
              <a:tailEnd/>
            </a:ln>
          </p:spPr>
          <p:txBody>
            <a:bodyPr wrap="none">
              <a:spAutoFit/>
            </a:bodyPr>
            <a:lstStyle/>
            <a:p>
              <a:r>
                <a:rPr lang="en-GB" sz="2000">
                  <a:solidFill>
                    <a:schemeClr val="bg1"/>
                  </a:solidFill>
                  <a:latin typeface="Comic Sans MS" pitchFamily="66" charset="0"/>
                </a:rPr>
                <a:t>University of Ferrara (Italy)</a:t>
              </a:r>
            </a:p>
          </p:txBody>
        </p:sp>
        <p:sp>
          <p:nvSpPr>
            <p:cNvPr id="18459" name="Rectangle 20"/>
            <p:cNvSpPr>
              <a:spLocks noChangeArrowheads="1"/>
            </p:cNvSpPr>
            <p:nvPr/>
          </p:nvSpPr>
          <p:spPr bwMode="auto">
            <a:xfrm flipV="1">
              <a:off x="3775" y="3837"/>
              <a:ext cx="2267" cy="16"/>
            </a:xfrm>
            <a:prstGeom prst="rect">
              <a:avLst/>
            </a:prstGeom>
            <a:gradFill rotWithShape="0">
              <a:gsLst>
                <a:gs pos="0">
                  <a:schemeClr val="tx1"/>
                </a:gs>
                <a:gs pos="100000">
                  <a:schemeClr val="bg1"/>
                </a:gs>
              </a:gsLst>
              <a:lin ang="0" scaled="1"/>
            </a:gradFill>
            <a:ln w="9525">
              <a:solidFill>
                <a:schemeClr val="tx1"/>
              </a:solidFill>
              <a:miter lim="800000"/>
              <a:headEnd/>
              <a:tailEnd/>
            </a:ln>
          </p:spPr>
          <p:txBody>
            <a:bodyPr wrap="none" anchor="ctr"/>
            <a:lstStyle/>
            <a:p>
              <a:endParaRPr lang="es-ES">
                <a:latin typeface="Calibri" pitchFamily="34" charset="0"/>
              </a:endParaRPr>
            </a:p>
          </p:txBody>
        </p:sp>
        <p:pic>
          <p:nvPicPr>
            <p:cNvPr id="18460" name="Picture 32"/>
            <p:cNvPicPr>
              <a:picLocks noChangeAspect="1" noChangeArrowheads="1"/>
            </p:cNvPicPr>
            <p:nvPr/>
          </p:nvPicPr>
          <p:blipFill>
            <a:blip r:embed="rId7"/>
            <a:srcRect/>
            <a:stretch>
              <a:fillRect/>
            </a:stretch>
          </p:blipFill>
          <p:spPr bwMode="auto">
            <a:xfrm>
              <a:off x="3702" y="3521"/>
              <a:ext cx="271" cy="258"/>
            </a:xfrm>
            <a:prstGeom prst="rect">
              <a:avLst/>
            </a:prstGeom>
            <a:noFill/>
            <a:ln w="9525">
              <a:noFill/>
              <a:miter lim="800000"/>
              <a:headEnd/>
              <a:tailEnd/>
            </a:ln>
          </p:spPr>
        </p:pic>
        <p:sp>
          <p:nvSpPr>
            <p:cNvPr id="18461" name="Text Box 33"/>
            <p:cNvSpPr txBox="1">
              <a:spLocks noChangeArrowheads="1"/>
            </p:cNvSpPr>
            <p:nvPr/>
          </p:nvSpPr>
          <p:spPr bwMode="auto">
            <a:xfrm>
              <a:off x="3922" y="3841"/>
              <a:ext cx="2547" cy="233"/>
            </a:xfrm>
            <a:prstGeom prst="rect">
              <a:avLst/>
            </a:prstGeom>
            <a:noFill/>
            <a:ln w="9525">
              <a:noFill/>
              <a:miter lim="800000"/>
              <a:headEnd/>
              <a:tailEnd/>
            </a:ln>
          </p:spPr>
          <p:txBody>
            <a:bodyPr wrap="none">
              <a:spAutoFit/>
            </a:bodyPr>
            <a:lstStyle/>
            <a:p>
              <a:r>
                <a:rPr lang="sv-SE">
                  <a:solidFill>
                    <a:srgbClr val="FFFFCC"/>
                  </a:solidFill>
                </a:rPr>
                <a:t>   Sergio Tanganelli, Luca Ferraro</a:t>
              </a:r>
              <a:endParaRPr lang="en-GB">
                <a:solidFill>
                  <a:srgbClr val="FF0000"/>
                </a:solidFill>
              </a:endParaRPr>
            </a:p>
          </p:txBody>
        </p:sp>
      </p:grpSp>
      <p:grpSp>
        <p:nvGrpSpPr>
          <p:cNvPr id="18445" name="Group 49"/>
          <p:cNvGrpSpPr>
            <a:grpSpLocks/>
          </p:cNvGrpSpPr>
          <p:nvPr/>
        </p:nvGrpSpPr>
        <p:grpSpPr bwMode="auto">
          <a:xfrm>
            <a:off x="260350" y="3717925"/>
            <a:ext cx="4778553" cy="1304925"/>
            <a:chOff x="389" y="2870"/>
            <a:chExt cx="3386" cy="822"/>
          </a:xfrm>
        </p:grpSpPr>
        <p:sp>
          <p:nvSpPr>
            <p:cNvPr id="18454" name="Text Box 9"/>
            <p:cNvSpPr txBox="1">
              <a:spLocks noChangeArrowheads="1"/>
            </p:cNvSpPr>
            <p:nvPr/>
          </p:nvSpPr>
          <p:spPr bwMode="auto">
            <a:xfrm>
              <a:off x="768" y="2951"/>
              <a:ext cx="3007" cy="213"/>
            </a:xfrm>
            <a:prstGeom prst="rect">
              <a:avLst/>
            </a:prstGeom>
            <a:noFill/>
            <a:ln w="9525">
              <a:noFill/>
              <a:miter lim="800000"/>
              <a:headEnd/>
              <a:tailEnd/>
            </a:ln>
          </p:spPr>
          <p:txBody>
            <a:bodyPr wrap="none">
              <a:spAutoFit/>
            </a:bodyPr>
            <a:lstStyle/>
            <a:p>
              <a:r>
                <a:rPr lang="sv-SE" sz="1600" dirty="0" err="1" smtClean="0">
                  <a:solidFill>
                    <a:schemeClr val="bg1"/>
                  </a:solidFill>
                  <a:latin typeface="Comic Sans MS" pitchFamily="66" charset="0"/>
                </a:rPr>
                <a:t>Univ</a:t>
              </a:r>
              <a:r>
                <a:rPr lang="sv-SE" sz="1600" dirty="0" smtClean="0">
                  <a:solidFill>
                    <a:schemeClr val="bg1"/>
                  </a:solidFill>
                  <a:latin typeface="Comic Sans MS" pitchFamily="66" charset="0"/>
                </a:rPr>
                <a:t> </a:t>
              </a:r>
              <a:r>
                <a:rPr lang="sv-SE" sz="1600" dirty="0" err="1">
                  <a:solidFill>
                    <a:schemeClr val="bg1"/>
                  </a:solidFill>
                  <a:latin typeface="Comic Sans MS" pitchFamily="66" charset="0"/>
                </a:rPr>
                <a:t>of</a:t>
              </a:r>
              <a:r>
                <a:rPr lang="sv-SE" sz="1600" dirty="0">
                  <a:solidFill>
                    <a:schemeClr val="bg1"/>
                  </a:solidFill>
                  <a:latin typeface="Comic Sans MS" pitchFamily="66" charset="0"/>
                </a:rPr>
                <a:t> </a:t>
              </a:r>
              <a:r>
                <a:rPr lang="sv-SE" sz="1600" dirty="0" err="1" smtClean="0">
                  <a:solidFill>
                    <a:schemeClr val="bg1"/>
                  </a:solidFill>
                  <a:latin typeface="Comic Sans MS" pitchFamily="66" charset="0"/>
                </a:rPr>
                <a:t>Complutense</a:t>
              </a:r>
              <a:r>
                <a:rPr lang="sv-SE" sz="1600" dirty="0" smtClean="0">
                  <a:solidFill>
                    <a:schemeClr val="bg1"/>
                  </a:solidFill>
                  <a:latin typeface="Comic Sans MS" pitchFamily="66" charset="0"/>
                </a:rPr>
                <a:t> and Barcelona </a:t>
              </a:r>
              <a:r>
                <a:rPr lang="sv-SE" sz="1600" dirty="0">
                  <a:solidFill>
                    <a:schemeClr val="bg1"/>
                  </a:solidFill>
                  <a:latin typeface="Comic Sans MS" pitchFamily="66" charset="0"/>
                </a:rPr>
                <a:t>(</a:t>
              </a:r>
              <a:r>
                <a:rPr lang="sv-SE" sz="1600" dirty="0" err="1">
                  <a:solidFill>
                    <a:schemeClr val="bg1"/>
                  </a:solidFill>
                  <a:latin typeface="Comic Sans MS" pitchFamily="66" charset="0"/>
                </a:rPr>
                <a:t>Spain</a:t>
              </a:r>
              <a:r>
                <a:rPr lang="sv-SE" sz="1600" dirty="0">
                  <a:solidFill>
                    <a:schemeClr val="bg1"/>
                  </a:solidFill>
                  <a:latin typeface="Comic Sans MS" pitchFamily="66" charset="0"/>
                </a:rPr>
                <a:t>)</a:t>
              </a:r>
              <a:endParaRPr lang="en-GB" sz="1600" dirty="0">
                <a:solidFill>
                  <a:schemeClr val="bg1"/>
                </a:solidFill>
                <a:latin typeface="Comic Sans MS" pitchFamily="66" charset="0"/>
              </a:endParaRPr>
            </a:p>
          </p:txBody>
        </p:sp>
        <p:sp>
          <p:nvSpPr>
            <p:cNvPr id="18455" name="Rectangle 21"/>
            <p:cNvSpPr>
              <a:spLocks noChangeArrowheads="1"/>
            </p:cNvSpPr>
            <p:nvPr/>
          </p:nvSpPr>
          <p:spPr bwMode="auto">
            <a:xfrm flipV="1">
              <a:off x="389" y="3205"/>
              <a:ext cx="2947" cy="16"/>
            </a:xfrm>
            <a:prstGeom prst="rect">
              <a:avLst/>
            </a:prstGeom>
            <a:gradFill rotWithShape="0">
              <a:gsLst>
                <a:gs pos="0">
                  <a:schemeClr val="tx1"/>
                </a:gs>
                <a:gs pos="100000">
                  <a:schemeClr val="bg1"/>
                </a:gs>
              </a:gsLst>
              <a:lin ang="0" scaled="1"/>
            </a:gradFill>
            <a:ln w="9525">
              <a:solidFill>
                <a:schemeClr val="tx1"/>
              </a:solidFill>
              <a:miter lim="800000"/>
              <a:headEnd/>
              <a:tailEnd/>
            </a:ln>
          </p:spPr>
          <p:txBody>
            <a:bodyPr wrap="none" anchor="ctr"/>
            <a:lstStyle/>
            <a:p>
              <a:endParaRPr lang="es-ES">
                <a:latin typeface="Calibri" pitchFamily="34" charset="0"/>
              </a:endParaRPr>
            </a:p>
          </p:txBody>
        </p:sp>
        <p:pic>
          <p:nvPicPr>
            <p:cNvPr id="18456" name="Picture 35"/>
            <p:cNvPicPr>
              <a:picLocks noChangeAspect="1" noChangeArrowheads="1"/>
            </p:cNvPicPr>
            <p:nvPr/>
          </p:nvPicPr>
          <p:blipFill>
            <a:blip r:embed="rId8"/>
            <a:srcRect/>
            <a:stretch>
              <a:fillRect/>
            </a:stretch>
          </p:blipFill>
          <p:spPr bwMode="auto">
            <a:xfrm>
              <a:off x="487" y="2870"/>
              <a:ext cx="276" cy="289"/>
            </a:xfrm>
            <a:prstGeom prst="rect">
              <a:avLst/>
            </a:prstGeom>
            <a:noFill/>
            <a:ln w="9525">
              <a:noFill/>
              <a:miter lim="800000"/>
              <a:headEnd/>
              <a:tailEnd/>
            </a:ln>
          </p:spPr>
        </p:pic>
        <p:sp>
          <p:nvSpPr>
            <p:cNvPr id="18457" name="Text Box 36"/>
            <p:cNvSpPr txBox="1">
              <a:spLocks noChangeArrowheads="1"/>
            </p:cNvSpPr>
            <p:nvPr/>
          </p:nvSpPr>
          <p:spPr bwMode="auto">
            <a:xfrm>
              <a:off x="878" y="3221"/>
              <a:ext cx="2630" cy="471"/>
            </a:xfrm>
            <a:prstGeom prst="rect">
              <a:avLst/>
            </a:prstGeom>
            <a:noFill/>
            <a:ln w="9525">
              <a:noFill/>
              <a:miter lim="800000"/>
              <a:headEnd/>
              <a:tailEnd/>
            </a:ln>
          </p:spPr>
          <p:txBody>
            <a:bodyPr wrap="none">
              <a:spAutoFit/>
            </a:bodyPr>
            <a:lstStyle/>
            <a:p>
              <a:pPr>
                <a:lnSpc>
                  <a:spcPct val="120000"/>
                </a:lnSpc>
              </a:pPr>
              <a:r>
                <a:rPr lang="sv-SE" dirty="0" smtClean="0">
                  <a:solidFill>
                    <a:srgbClr val="FFFFCC"/>
                  </a:solidFill>
                </a:rPr>
                <a:t>Alberto </a:t>
              </a:r>
              <a:r>
                <a:rPr lang="sv-SE" dirty="0">
                  <a:solidFill>
                    <a:srgbClr val="FFFFCC"/>
                  </a:solidFill>
                </a:rPr>
                <a:t>del </a:t>
              </a:r>
              <a:r>
                <a:rPr lang="sv-SE" dirty="0" err="1">
                  <a:solidFill>
                    <a:srgbClr val="FFFFCC"/>
                  </a:solidFill>
                </a:rPr>
                <a:t>Arco</a:t>
              </a:r>
              <a:r>
                <a:rPr lang="sv-SE" dirty="0">
                  <a:solidFill>
                    <a:srgbClr val="FF0000"/>
                  </a:solidFill>
                </a:rPr>
                <a:t> </a:t>
              </a:r>
              <a:r>
                <a:rPr lang="sv-SE" dirty="0" smtClean="0">
                  <a:solidFill>
                    <a:srgbClr val="FF0000"/>
                  </a:solidFill>
                </a:rPr>
                <a:t> </a:t>
              </a:r>
              <a:r>
                <a:rPr lang="sv-SE" dirty="0" smtClean="0">
                  <a:solidFill>
                    <a:srgbClr val="FCFADC"/>
                  </a:solidFill>
                </a:rPr>
                <a:t>Rafael Franco</a:t>
              </a:r>
              <a:endParaRPr lang="sv-SE" dirty="0">
                <a:solidFill>
                  <a:srgbClr val="FCFADC"/>
                </a:solidFill>
              </a:endParaRPr>
            </a:p>
            <a:p>
              <a:pPr>
                <a:lnSpc>
                  <a:spcPct val="120000"/>
                </a:lnSpc>
              </a:pPr>
              <a:r>
                <a:rPr lang="sv-SE" dirty="0" smtClean="0">
                  <a:solidFill>
                    <a:srgbClr val="FFFFCC"/>
                  </a:solidFill>
                </a:rPr>
                <a:t>Francisco Mora  Francisco </a:t>
              </a:r>
              <a:r>
                <a:rPr lang="sv-SE" dirty="0" err="1" smtClean="0">
                  <a:solidFill>
                    <a:srgbClr val="FFFFCC"/>
                  </a:solidFill>
                </a:rPr>
                <a:t>Ciruela</a:t>
              </a:r>
              <a:endParaRPr lang="en-GB" dirty="0">
                <a:solidFill>
                  <a:srgbClr val="FFFFCC"/>
                </a:solidFill>
              </a:endParaRPr>
            </a:p>
          </p:txBody>
        </p:sp>
      </p:grpSp>
      <p:grpSp>
        <p:nvGrpSpPr>
          <p:cNvPr id="18446" name="Group 52"/>
          <p:cNvGrpSpPr>
            <a:grpSpLocks/>
          </p:cNvGrpSpPr>
          <p:nvPr/>
        </p:nvGrpSpPr>
        <p:grpSpPr bwMode="auto">
          <a:xfrm>
            <a:off x="4492625" y="4302125"/>
            <a:ext cx="4757738" cy="1065213"/>
            <a:chOff x="3631" y="2061"/>
            <a:chExt cx="3371" cy="671"/>
          </a:xfrm>
        </p:grpSpPr>
        <p:sp>
          <p:nvSpPr>
            <p:cNvPr id="18450" name="Text Box 10"/>
            <p:cNvSpPr txBox="1">
              <a:spLocks noChangeArrowheads="1"/>
            </p:cNvSpPr>
            <p:nvPr/>
          </p:nvSpPr>
          <p:spPr bwMode="auto">
            <a:xfrm>
              <a:off x="3885" y="2108"/>
              <a:ext cx="3117" cy="252"/>
            </a:xfrm>
            <a:prstGeom prst="rect">
              <a:avLst/>
            </a:prstGeom>
            <a:noFill/>
            <a:ln w="9525">
              <a:noFill/>
              <a:miter lim="800000"/>
              <a:headEnd/>
              <a:tailEnd/>
            </a:ln>
          </p:spPr>
          <p:txBody>
            <a:bodyPr>
              <a:spAutoFit/>
            </a:bodyPr>
            <a:lstStyle/>
            <a:p>
              <a:r>
                <a:rPr lang="sv-SE" sz="2000">
                  <a:solidFill>
                    <a:schemeClr val="bg1"/>
                  </a:solidFill>
                  <a:latin typeface="Comic Sans MS" pitchFamily="66" charset="0"/>
                </a:rPr>
                <a:t>Charles University (</a:t>
              </a:r>
              <a:r>
                <a:rPr lang="en-GB" sz="2000">
                  <a:solidFill>
                    <a:schemeClr val="bg1"/>
                  </a:solidFill>
                  <a:latin typeface="Comic Sans MS" pitchFamily="66" charset="0"/>
                </a:rPr>
                <a:t>Czech Republic</a:t>
              </a:r>
              <a:r>
                <a:rPr lang="sv-SE" sz="2000">
                  <a:solidFill>
                    <a:schemeClr val="bg1"/>
                  </a:solidFill>
                  <a:latin typeface="Comic Sans MS" pitchFamily="66" charset="0"/>
                </a:rPr>
                <a:t>)</a:t>
              </a:r>
              <a:endParaRPr lang="en-GB" sz="2000">
                <a:solidFill>
                  <a:schemeClr val="bg1"/>
                </a:solidFill>
                <a:latin typeface="Comic Sans MS" pitchFamily="66" charset="0"/>
              </a:endParaRPr>
            </a:p>
          </p:txBody>
        </p:sp>
        <p:sp>
          <p:nvSpPr>
            <p:cNvPr id="18451" name="Rectangle 22"/>
            <p:cNvSpPr>
              <a:spLocks noChangeArrowheads="1"/>
            </p:cNvSpPr>
            <p:nvPr/>
          </p:nvSpPr>
          <p:spPr bwMode="auto">
            <a:xfrm flipV="1">
              <a:off x="3671" y="2377"/>
              <a:ext cx="2947" cy="16"/>
            </a:xfrm>
            <a:prstGeom prst="rect">
              <a:avLst/>
            </a:prstGeom>
            <a:gradFill rotWithShape="0">
              <a:gsLst>
                <a:gs pos="0">
                  <a:schemeClr val="tx1"/>
                </a:gs>
                <a:gs pos="100000">
                  <a:schemeClr val="bg1"/>
                </a:gs>
              </a:gsLst>
              <a:lin ang="0" scaled="1"/>
            </a:gradFill>
            <a:ln w="9525">
              <a:solidFill>
                <a:schemeClr val="tx1"/>
              </a:solidFill>
              <a:miter lim="800000"/>
              <a:headEnd/>
              <a:tailEnd/>
            </a:ln>
          </p:spPr>
          <p:txBody>
            <a:bodyPr wrap="none" anchor="ctr"/>
            <a:lstStyle/>
            <a:p>
              <a:endParaRPr lang="es-ES">
                <a:latin typeface="Calibri" pitchFamily="34" charset="0"/>
              </a:endParaRPr>
            </a:p>
          </p:txBody>
        </p:sp>
        <p:pic>
          <p:nvPicPr>
            <p:cNvPr id="18452" name="Picture 38"/>
            <p:cNvPicPr>
              <a:picLocks noChangeAspect="1" noChangeArrowheads="1"/>
            </p:cNvPicPr>
            <p:nvPr/>
          </p:nvPicPr>
          <p:blipFill>
            <a:blip r:embed="rId9"/>
            <a:srcRect/>
            <a:stretch>
              <a:fillRect/>
            </a:stretch>
          </p:blipFill>
          <p:spPr bwMode="auto">
            <a:xfrm>
              <a:off x="3631" y="2061"/>
              <a:ext cx="252" cy="246"/>
            </a:xfrm>
            <a:prstGeom prst="rect">
              <a:avLst/>
            </a:prstGeom>
            <a:noFill/>
            <a:ln w="9525">
              <a:noFill/>
              <a:miter lim="800000"/>
              <a:headEnd/>
              <a:tailEnd/>
            </a:ln>
          </p:spPr>
        </p:pic>
        <p:sp>
          <p:nvSpPr>
            <p:cNvPr id="18453" name="Text Box 39"/>
            <p:cNvSpPr txBox="1">
              <a:spLocks noChangeArrowheads="1"/>
            </p:cNvSpPr>
            <p:nvPr/>
          </p:nvSpPr>
          <p:spPr bwMode="auto">
            <a:xfrm>
              <a:off x="4206" y="2470"/>
              <a:ext cx="2049" cy="262"/>
            </a:xfrm>
            <a:prstGeom prst="rect">
              <a:avLst/>
            </a:prstGeom>
            <a:noFill/>
            <a:ln w="9525">
              <a:noFill/>
              <a:miter lim="800000"/>
              <a:headEnd/>
              <a:tailEnd/>
            </a:ln>
          </p:spPr>
          <p:txBody>
            <a:bodyPr wrap="none">
              <a:spAutoFit/>
            </a:bodyPr>
            <a:lstStyle/>
            <a:p>
              <a:pPr>
                <a:lnSpc>
                  <a:spcPct val="120000"/>
                </a:lnSpc>
              </a:pPr>
              <a:r>
                <a:rPr lang="sv-SE">
                  <a:solidFill>
                    <a:srgbClr val="FFFFCC"/>
                  </a:solidFill>
                </a:rPr>
                <a:t>Eva Syková ,Tomas Mazel</a:t>
              </a:r>
              <a:endParaRPr lang="en-GB">
                <a:solidFill>
                  <a:srgbClr val="FFFFCC"/>
                </a:solidFill>
              </a:endParaRPr>
            </a:p>
          </p:txBody>
        </p:sp>
      </p:grpSp>
      <p:sp>
        <p:nvSpPr>
          <p:cNvPr id="18447" name="Text Box 54"/>
          <p:cNvSpPr txBox="1">
            <a:spLocks noChangeArrowheads="1"/>
          </p:cNvSpPr>
          <p:nvPr/>
        </p:nvSpPr>
        <p:spPr bwMode="auto">
          <a:xfrm>
            <a:off x="900113" y="5203825"/>
            <a:ext cx="3762375" cy="1449388"/>
          </a:xfrm>
          <a:prstGeom prst="rect">
            <a:avLst/>
          </a:prstGeom>
          <a:noFill/>
          <a:ln w="9525">
            <a:noFill/>
            <a:miter lim="800000"/>
            <a:headEnd/>
            <a:tailEnd/>
          </a:ln>
        </p:spPr>
        <p:txBody>
          <a:bodyPr>
            <a:spAutoFit/>
          </a:bodyPr>
          <a:lstStyle/>
          <a:p>
            <a:pPr marL="292100" indent="-292100">
              <a:lnSpc>
                <a:spcPct val="120000"/>
              </a:lnSpc>
              <a:spcBef>
                <a:spcPct val="50000"/>
              </a:spcBef>
            </a:pPr>
            <a:r>
              <a:rPr lang="sv-SE" sz="2000" dirty="0">
                <a:solidFill>
                  <a:schemeClr val="bg1"/>
                </a:solidFill>
                <a:latin typeface="Comic Sans MS" pitchFamily="66" charset="0"/>
                <a:ea typeface="ＭＳ Ｐゴシック" pitchFamily="34" charset="-128"/>
              </a:rPr>
              <a:t>New York University (USA)</a:t>
            </a:r>
            <a:endParaRPr lang="sv-SE" sz="800" dirty="0">
              <a:solidFill>
                <a:schemeClr val="bg1"/>
              </a:solidFill>
              <a:latin typeface="Comic Sans MS" pitchFamily="66" charset="0"/>
              <a:ea typeface="ＭＳ Ｐゴシック" pitchFamily="34" charset="-128"/>
            </a:endParaRPr>
          </a:p>
          <a:p>
            <a:pPr marL="292100" indent="-292100">
              <a:lnSpc>
                <a:spcPct val="120000"/>
              </a:lnSpc>
            </a:pPr>
            <a:r>
              <a:rPr lang="sv-SE" dirty="0">
                <a:solidFill>
                  <a:srgbClr val="FFFFCC"/>
                </a:solidFill>
                <a:ea typeface="ＭＳ Ｐゴシック" pitchFamily="34" charset="-128"/>
              </a:rPr>
              <a:t>    Charles Nicholson</a:t>
            </a:r>
          </a:p>
          <a:p>
            <a:pPr marL="292100" indent="-292100">
              <a:lnSpc>
                <a:spcPct val="120000"/>
              </a:lnSpc>
            </a:pPr>
            <a:r>
              <a:rPr lang="sv-SE" dirty="0">
                <a:solidFill>
                  <a:srgbClr val="FFFFCC"/>
                </a:solidFill>
                <a:ea typeface="ＭＳ Ｐゴシック" pitchFamily="34" charset="-128"/>
              </a:rPr>
              <a:t>    Kevin Chen</a:t>
            </a:r>
          </a:p>
          <a:p>
            <a:pPr marL="292100" indent="-292100">
              <a:lnSpc>
                <a:spcPct val="120000"/>
              </a:lnSpc>
            </a:pPr>
            <a:r>
              <a:rPr lang="sv-SE" dirty="0">
                <a:solidFill>
                  <a:srgbClr val="FFFFCC"/>
                </a:solidFill>
                <a:ea typeface="ＭＳ Ｐゴシック" pitchFamily="34" charset="-128"/>
              </a:rPr>
              <a:t>    </a:t>
            </a:r>
            <a:r>
              <a:rPr lang="sv-SE" dirty="0" err="1">
                <a:solidFill>
                  <a:srgbClr val="FFFFCC"/>
                </a:solidFill>
                <a:ea typeface="ＭＳ Ｐゴシック" pitchFamily="34" charset="-128"/>
              </a:rPr>
              <a:t>Margerat</a:t>
            </a:r>
            <a:r>
              <a:rPr lang="sv-SE" dirty="0">
                <a:solidFill>
                  <a:srgbClr val="FFFFCC"/>
                </a:solidFill>
                <a:ea typeface="ＭＳ Ｐゴシック" pitchFamily="34" charset="-128"/>
              </a:rPr>
              <a:t> Rice</a:t>
            </a:r>
            <a:endParaRPr lang="en-GB" dirty="0">
              <a:solidFill>
                <a:srgbClr val="FFFFCC"/>
              </a:solidFill>
              <a:ea typeface="ＭＳ Ｐゴシック" pitchFamily="34" charset="-128"/>
            </a:endParaRPr>
          </a:p>
        </p:txBody>
      </p:sp>
      <p:pic>
        <p:nvPicPr>
          <p:cNvPr id="18448" name="Picture 56" descr="nyu-secondary"/>
          <p:cNvPicPr>
            <a:picLocks noChangeAspect="1" noChangeArrowheads="1"/>
          </p:cNvPicPr>
          <p:nvPr/>
        </p:nvPicPr>
        <p:blipFill>
          <a:blip r:embed="rId10"/>
          <a:srcRect r="88362"/>
          <a:stretch>
            <a:fillRect/>
          </a:stretch>
        </p:blipFill>
        <p:spPr bwMode="auto">
          <a:xfrm>
            <a:off x="406400" y="5135563"/>
            <a:ext cx="427038" cy="504825"/>
          </a:xfrm>
          <a:prstGeom prst="rect">
            <a:avLst/>
          </a:prstGeom>
          <a:noFill/>
          <a:ln w="9525">
            <a:noFill/>
            <a:miter lim="800000"/>
            <a:headEnd/>
            <a:tailEnd/>
          </a:ln>
        </p:spPr>
      </p:pic>
      <p:sp>
        <p:nvSpPr>
          <p:cNvPr id="18449" name="Rectangle 62"/>
          <p:cNvSpPr>
            <a:spLocks noChangeArrowheads="1"/>
          </p:cNvSpPr>
          <p:nvPr/>
        </p:nvSpPr>
        <p:spPr bwMode="auto">
          <a:xfrm flipV="1">
            <a:off x="904875" y="5608638"/>
            <a:ext cx="3198813" cy="25400"/>
          </a:xfrm>
          <a:prstGeom prst="rect">
            <a:avLst/>
          </a:prstGeom>
          <a:gradFill rotWithShape="0">
            <a:gsLst>
              <a:gs pos="0">
                <a:schemeClr val="tx1"/>
              </a:gs>
              <a:gs pos="100000">
                <a:schemeClr val="bg1"/>
              </a:gs>
            </a:gsLst>
            <a:lin ang="0" scaled="1"/>
          </a:gradFill>
          <a:ln w="9525">
            <a:solidFill>
              <a:schemeClr val="tx1"/>
            </a:solidFill>
            <a:miter lim="800000"/>
            <a:headEnd/>
            <a:tailEnd/>
          </a:ln>
        </p:spPr>
        <p:txBody>
          <a:bodyPr wrap="none" anchor="ctr"/>
          <a:lstStyle/>
          <a:p>
            <a:endParaRPr lang="es-ES">
              <a:latin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2" descr="Figure 13"/>
          <p:cNvPicPr>
            <a:picLocks noChangeAspect="1" noChangeArrowheads="1"/>
          </p:cNvPicPr>
          <p:nvPr/>
        </p:nvPicPr>
        <p:blipFill>
          <a:blip r:embed="rId3"/>
          <a:srcRect/>
          <a:stretch>
            <a:fillRect/>
          </a:stretch>
        </p:blipFill>
        <p:spPr bwMode="auto">
          <a:xfrm>
            <a:off x="-14288" y="-14288"/>
            <a:ext cx="6480176" cy="3584576"/>
          </a:xfrm>
          <a:prstGeom prst="rect">
            <a:avLst/>
          </a:prstGeom>
          <a:noFill/>
          <a:ln w="9525">
            <a:noFill/>
            <a:miter lim="800000"/>
            <a:headEnd/>
            <a:tailEnd/>
          </a:ln>
        </p:spPr>
      </p:pic>
      <p:pic>
        <p:nvPicPr>
          <p:cNvPr id="20482" name="Immagine 9"/>
          <p:cNvPicPr>
            <a:picLocks noChangeAspect="1"/>
          </p:cNvPicPr>
          <p:nvPr/>
        </p:nvPicPr>
        <p:blipFill>
          <a:blip r:embed="rId4"/>
          <a:srcRect t="47736"/>
          <a:stretch>
            <a:fillRect/>
          </a:stretch>
        </p:blipFill>
        <p:spPr bwMode="auto">
          <a:xfrm>
            <a:off x="-301625" y="0"/>
            <a:ext cx="1724025" cy="1162050"/>
          </a:xfrm>
          <a:prstGeom prst="rect">
            <a:avLst/>
          </a:prstGeom>
          <a:noFill/>
          <a:ln w="9525">
            <a:noFill/>
            <a:miter lim="800000"/>
            <a:headEnd/>
            <a:tailEnd/>
          </a:ln>
        </p:spPr>
      </p:pic>
      <p:pic>
        <p:nvPicPr>
          <p:cNvPr id="20483" name="Picture 2" descr="fuxe25"/>
          <p:cNvPicPr>
            <a:picLocks noChangeAspect="1" noChangeArrowheads="1"/>
          </p:cNvPicPr>
          <p:nvPr/>
        </p:nvPicPr>
        <p:blipFill>
          <a:blip r:embed="rId5"/>
          <a:srcRect t="11371"/>
          <a:stretch>
            <a:fillRect/>
          </a:stretch>
        </p:blipFill>
        <p:spPr bwMode="auto">
          <a:xfrm>
            <a:off x="6303963" y="-12700"/>
            <a:ext cx="2897187" cy="3586163"/>
          </a:xfrm>
          <a:prstGeom prst="rect">
            <a:avLst/>
          </a:prstGeom>
          <a:noFill/>
          <a:ln w="9525">
            <a:noFill/>
            <a:miter lim="800000"/>
            <a:headEnd/>
            <a:tailEnd/>
          </a:ln>
        </p:spPr>
      </p:pic>
      <p:sp>
        <p:nvSpPr>
          <p:cNvPr id="396291" name="Text Box 3"/>
          <p:cNvSpPr txBox="1">
            <a:spLocks noChangeArrowheads="1"/>
          </p:cNvSpPr>
          <p:nvPr/>
        </p:nvSpPr>
        <p:spPr bwMode="auto">
          <a:xfrm>
            <a:off x="6227763" y="3789363"/>
            <a:ext cx="2627312" cy="396875"/>
          </a:xfrm>
          <a:prstGeom prst="rect">
            <a:avLst/>
          </a:prstGeom>
          <a:noFill/>
          <a:ln>
            <a:noFill/>
          </a:ln>
          <a:effectLs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fontAlgn="auto">
              <a:spcBef>
                <a:spcPts val="0"/>
              </a:spcBef>
              <a:spcAft>
                <a:spcPts val="0"/>
              </a:spcAft>
              <a:defRPr/>
            </a:pPr>
            <a:r>
              <a:rPr lang="sv-SE" sz="2000" i="1" smtClean="0">
                <a:latin typeface="Times" charset="0"/>
              </a:rPr>
              <a:t>Professor N-Å Hillarp</a:t>
            </a:r>
            <a:endParaRPr lang="sv-SE" smtClean="0">
              <a:effectLst>
                <a:outerShdw blurRad="38100" dist="38100" dir="2700000" algn="tl">
                  <a:srgbClr val="DDDDDD"/>
                </a:outerShdw>
              </a:effectLst>
              <a:latin typeface="Times" charset="0"/>
            </a:endParaRPr>
          </a:p>
        </p:txBody>
      </p:sp>
      <p:pic>
        <p:nvPicPr>
          <p:cNvPr id="20485" name="Picture 8"/>
          <p:cNvPicPr>
            <a:picLocks noChangeAspect="1" noChangeArrowheads="1"/>
          </p:cNvPicPr>
          <p:nvPr/>
        </p:nvPicPr>
        <p:blipFill>
          <a:blip r:embed="rId6"/>
          <a:srcRect/>
          <a:stretch>
            <a:fillRect/>
          </a:stretch>
        </p:blipFill>
        <p:spPr bwMode="auto">
          <a:xfrm>
            <a:off x="295275" y="3479800"/>
            <a:ext cx="5932488" cy="3405188"/>
          </a:xfrm>
          <a:prstGeom prst="rect">
            <a:avLst/>
          </a:prstGeom>
          <a:noFill/>
          <a:ln w="9525">
            <a:noFill/>
            <a:miter lim="800000"/>
            <a:headEnd/>
            <a:tailEnd/>
          </a:ln>
        </p:spPr>
      </p:pic>
      <p:sp>
        <p:nvSpPr>
          <p:cNvPr id="20486" name="Oval 9"/>
          <p:cNvSpPr>
            <a:spLocks noChangeArrowheads="1"/>
          </p:cNvSpPr>
          <p:nvPr/>
        </p:nvSpPr>
        <p:spPr bwMode="auto">
          <a:xfrm>
            <a:off x="7524750" y="5876925"/>
            <a:ext cx="1223963" cy="647700"/>
          </a:xfrm>
          <a:prstGeom prst="ellipse">
            <a:avLst/>
          </a:prstGeom>
          <a:solidFill>
            <a:srgbClr val="993366"/>
          </a:solidFill>
          <a:ln w="9525">
            <a:noFill/>
            <a:round/>
            <a:headEnd/>
            <a:tailEnd/>
          </a:ln>
        </p:spPr>
        <p:txBody>
          <a:bodyPr wrap="none" anchor="ctr"/>
          <a:lstStyle/>
          <a:p>
            <a:pPr algn="ctr"/>
            <a:r>
              <a:rPr lang="es-ES" b="1">
                <a:solidFill>
                  <a:schemeClr val="bg1"/>
                </a:solidFill>
                <a:latin typeface="Calibri" pitchFamily="34" charset="0"/>
              </a:rPr>
              <a:t>1965</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a:srcRect t="7777" b="6667"/>
          <a:stretch>
            <a:fillRect/>
          </a:stretch>
        </p:blipFill>
        <p:spPr bwMode="auto">
          <a:xfrm>
            <a:off x="4429125" y="0"/>
            <a:ext cx="4638675" cy="6858000"/>
          </a:xfrm>
          <a:prstGeom prst="rect">
            <a:avLst/>
          </a:prstGeom>
          <a:noFill/>
          <a:ln w="9525">
            <a:noFill/>
            <a:miter lim="800000"/>
            <a:headEnd/>
            <a:tailEnd/>
          </a:ln>
        </p:spPr>
      </p:pic>
      <p:sp>
        <p:nvSpPr>
          <p:cNvPr id="22531" name="Text Box 3"/>
          <p:cNvSpPr txBox="1">
            <a:spLocks noChangeArrowheads="1"/>
          </p:cNvSpPr>
          <p:nvPr/>
        </p:nvSpPr>
        <p:spPr bwMode="auto">
          <a:xfrm>
            <a:off x="107950" y="1341438"/>
            <a:ext cx="4024313" cy="701675"/>
          </a:xfrm>
          <a:prstGeom prst="rect">
            <a:avLst/>
          </a:prstGeom>
          <a:noFill/>
          <a:ln w="9525">
            <a:noFill/>
            <a:miter lim="800000"/>
            <a:headEnd/>
            <a:tailEnd/>
          </a:ln>
        </p:spPr>
        <p:txBody>
          <a:bodyPr wrap="none">
            <a:spAutoFit/>
          </a:bodyPr>
          <a:lstStyle/>
          <a:p>
            <a:r>
              <a:rPr lang="sv-SE" sz="2000">
                <a:solidFill>
                  <a:schemeClr val="bg1"/>
                </a:solidFill>
                <a:latin typeface="Calibri" pitchFamily="34" charset="0"/>
              </a:rPr>
              <a:t>Schematic description of the DA,</a:t>
            </a:r>
          </a:p>
          <a:p>
            <a:r>
              <a:rPr lang="sv-SE" sz="2000">
                <a:solidFill>
                  <a:schemeClr val="bg1"/>
                </a:solidFill>
                <a:latin typeface="Calibri" pitchFamily="34" charset="0"/>
              </a:rPr>
              <a:t>NA and 5-HT pathways from 1965</a:t>
            </a:r>
            <a:endParaRPr lang="sv-SE" sz="1200">
              <a:solidFill>
                <a:schemeClr val="bg1"/>
              </a:solidFill>
              <a:latin typeface="Times New Roman" pitchFamily="18" charset="0"/>
            </a:endParaRPr>
          </a:p>
        </p:txBody>
      </p:sp>
      <p:sp>
        <p:nvSpPr>
          <p:cNvPr id="22532" name="Text Box 4"/>
          <p:cNvSpPr txBox="1">
            <a:spLocks noChangeArrowheads="1"/>
          </p:cNvSpPr>
          <p:nvPr/>
        </p:nvSpPr>
        <p:spPr bwMode="auto">
          <a:xfrm>
            <a:off x="381000" y="2794000"/>
            <a:ext cx="3465513" cy="1368425"/>
          </a:xfrm>
          <a:prstGeom prst="rect">
            <a:avLst/>
          </a:prstGeom>
          <a:noFill/>
          <a:ln w="9525">
            <a:noFill/>
            <a:miter lim="800000"/>
            <a:headEnd/>
            <a:tailEnd/>
          </a:ln>
        </p:spPr>
        <p:txBody>
          <a:bodyPr wrap="none">
            <a:spAutoFit/>
          </a:bodyPr>
          <a:lstStyle/>
          <a:p>
            <a:endParaRPr lang="sv-SE" sz="1400">
              <a:solidFill>
                <a:schemeClr val="bg1"/>
              </a:solidFill>
              <a:latin typeface="Times New Roman" pitchFamily="18" charset="0"/>
            </a:endParaRPr>
          </a:p>
          <a:p>
            <a:r>
              <a:rPr lang="sv-SE" sz="1400">
                <a:solidFill>
                  <a:schemeClr val="bg1"/>
                </a:solidFill>
                <a:latin typeface="Calibri" pitchFamily="34" charset="0"/>
              </a:rPr>
              <a:t>Prepared by Dahlström and Fuxe in 1965</a:t>
            </a:r>
          </a:p>
          <a:p>
            <a:r>
              <a:rPr lang="sv-SE" sz="1400">
                <a:solidFill>
                  <a:schemeClr val="bg1"/>
                </a:solidFill>
                <a:latin typeface="Calibri" pitchFamily="34" charset="0"/>
              </a:rPr>
              <a:t>and presented by Fuxe at the second CA </a:t>
            </a:r>
          </a:p>
          <a:p>
            <a:r>
              <a:rPr lang="sv-SE" sz="1400">
                <a:solidFill>
                  <a:schemeClr val="bg1"/>
                </a:solidFill>
                <a:latin typeface="Calibri" pitchFamily="34" charset="0"/>
              </a:rPr>
              <a:t>Symposium in Milano in July 4-9,1965</a:t>
            </a:r>
          </a:p>
          <a:p>
            <a:endParaRPr lang="sv-SE" sz="1400">
              <a:solidFill>
                <a:schemeClr val="bg1"/>
              </a:solidFill>
              <a:latin typeface="Calibri" pitchFamily="34" charset="0"/>
            </a:endParaRPr>
          </a:p>
          <a:p>
            <a:endParaRPr lang="sv-SE" sz="1400">
              <a:latin typeface="Times New Roman" pitchFamily="18" charset="0"/>
            </a:endParaRPr>
          </a:p>
        </p:txBody>
      </p:sp>
      <p:sp>
        <p:nvSpPr>
          <p:cNvPr id="22533" name="Text Box 5"/>
          <p:cNvSpPr txBox="1">
            <a:spLocks noChangeArrowheads="1"/>
          </p:cNvSpPr>
          <p:nvPr/>
        </p:nvSpPr>
        <p:spPr bwMode="auto">
          <a:xfrm>
            <a:off x="0" y="4724400"/>
            <a:ext cx="4122738" cy="1187450"/>
          </a:xfrm>
          <a:prstGeom prst="rect">
            <a:avLst/>
          </a:prstGeom>
          <a:noFill/>
          <a:ln w="9525">
            <a:noFill/>
            <a:miter lim="800000"/>
            <a:headEnd/>
            <a:tailEnd/>
          </a:ln>
        </p:spPr>
        <p:txBody>
          <a:bodyPr wrap="none">
            <a:spAutoFit/>
          </a:bodyPr>
          <a:lstStyle/>
          <a:p>
            <a:r>
              <a:rPr lang="sv-SE" sz="1200">
                <a:solidFill>
                  <a:schemeClr val="bg1"/>
                </a:solidFill>
                <a:latin typeface="Calibri" pitchFamily="34" charset="0"/>
              </a:rPr>
              <a:t>Based on papers in the Fuxe thesis (1965)</a:t>
            </a:r>
          </a:p>
          <a:p>
            <a:r>
              <a:rPr lang="sv-SE" sz="1200">
                <a:solidFill>
                  <a:schemeClr val="bg1"/>
                </a:solidFill>
                <a:latin typeface="Calibri" pitchFamily="34" charset="0"/>
              </a:rPr>
              <a:t>Fuxe 1965a,b</a:t>
            </a:r>
          </a:p>
          <a:p>
            <a:r>
              <a:rPr lang="sv-SE" sz="1200">
                <a:solidFill>
                  <a:schemeClr val="bg1"/>
                </a:solidFill>
                <a:latin typeface="Calibri" pitchFamily="34" charset="0"/>
              </a:rPr>
              <a:t>Dahlström and Fuxe 1964,1965</a:t>
            </a:r>
          </a:p>
          <a:p>
            <a:r>
              <a:rPr lang="sv-SE" sz="1200">
                <a:solidFill>
                  <a:schemeClr val="bg1"/>
                </a:solidFill>
                <a:latin typeface="Calibri" pitchFamily="34" charset="0"/>
              </a:rPr>
              <a:t> and  the papers by Fuxe 1963,1964, and</a:t>
            </a:r>
          </a:p>
          <a:p>
            <a:r>
              <a:rPr lang="sv-SE" sz="1200">
                <a:solidFill>
                  <a:schemeClr val="bg1"/>
                </a:solidFill>
                <a:latin typeface="Calibri" pitchFamily="34" charset="0"/>
              </a:rPr>
              <a:t>Anden,Carlsson,Dahlström,Fuxe,Hillarp and Larsson 1964</a:t>
            </a:r>
          </a:p>
          <a:p>
            <a:endParaRPr lang="sv-SE" sz="1200">
              <a:solidFill>
                <a:schemeClr val="bg1"/>
              </a:solidFill>
              <a:latin typeface="Times New Roman" pitchFamily="18" charset="0"/>
            </a:endParaRPr>
          </a:p>
        </p:txBody>
      </p:sp>
      <p:sp>
        <p:nvSpPr>
          <p:cNvPr id="22534" name="Text Box 6"/>
          <p:cNvSpPr txBox="1">
            <a:spLocks noChangeArrowheads="1"/>
          </p:cNvSpPr>
          <p:nvPr/>
        </p:nvSpPr>
        <p:spPr bwMode="auto">
          <a:xfrm>
            <a:off x="0" y="6137275"/>
            <a:ext cx="5029200" cy="457200"/>
          </a:xfrm>
          <a:prstGeom prst="rect">
            <a:avLst/>
          </a:prstGeom>
          <a:noFill/>
          <a:ln w="9525">
            <a:noFill/>
            <a:miter lim="800000"/>
            <a:headEnd/>
            <a:tailEnd/>
          </a:ln>
        </p:spPr>
        <p:txBody>
          <a:bodyPr>
            <a:spAutoFit/>
          </a:bodyPr>
          <a:lstStyle/>
          <a:p>
            <a:r>
              <a:rPr lang="sv-SE">
                <a:latin typeface="Times New Roman" pitchFamily="18" charset="0"/>
              </a:rPr>
              <a:t>L</a:t>
            </a:r>
          </a:p>
        </p:txBody>
      </p:sp>
      <p:pic>
        <p:nvPicPr>
          <p:cNvPr id="22535" name="Immagine 9"/>
          <p:cNvPicPr>
            <a:picLocks noChangeAspect="1"/>
          </p:cNvPicPr>
          <p:nvPr/>
        </p:nvPicPr>
        <p:blipFill>
          <a:blip r:embed="rId4"/>
          <a:srcRect t="47736"/>
          <a:stretch>
            <a:fillRect/>
          </a:stretch>
        </p:blipFill>
        <p:spPr bwMode="auto">
          <a:xfrm>
            <a:off x="-301625" y="0"/>
            <a:ext cx="1724025" cy="1162050"/>
          </a:xfrm>
          <a:prstGeom prst="rect">
            <a:avLst/>
          </a:prstGeom>
          <a:noFill/>
          <a:ln w="9525">
            <a:noFill/>
            <a:miter lim="800000"/>
            <a:headEnd/>
            <a:tailEnd/>
          </a:ln>
        </p:spPr>
      </p:pic>
      <p:sp>
        <p:nvSpPr>
          <p:cNvPr id="22536" name="TextBox 1"/>
          <p:cNvSpPr txBox="1">
            <a:spLocks noChangeArrowheads="1"/>
          </p:cNvSpPr>
          <p:nvPr/>
        </p:nvSpPr>
        <p:spPr bwMode="auto">
          <a:xfrm>
            <a:off x="6659563" y="6453188"/>
            <a:ext cx="1246187" cy="277812"/>
          </a:xfrm>
          <a:prstGeom prst="rect">
            <a:avLst/>
          </a:prstGeom>
          <a:noFill/>
          <a:ln w="9525">
            <a:noFill/>
            <a:miter lim="800000"/>
            <a:headEnd/>
            <a:tailEnd/>
          </a:ln>
        </p:spPr>
        <p:txBody>
          <a:bodyPr wrap="none">
            <a:spAutoFit/>
          </a:bodyPr>
          <a:lstStyle/>
          <a:p>
            <a:r>
              <a:rPr lang="en-US" sz="1200">
                <a:ea typeface="ＭＳ Ｐゴシック" pitchFamily="34" charset="-128"/>
              </a:rPr>
              <a:t>Fuxe et al.2007</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4577" name="Picture 2"/>
          <p:cNvPicPr>
            <a:picLocks noChangeAspect="1" noChangeArrowheads="1"/>
          </p:cNvPicPr>
          <p:nvPr/>
        </p:nvPicPr>
        <p:blipFill>
          <a:blip r:embed="rId3"/>
          <a:srcRect/>
          <a:stretch>
            <a:fillRect/>
          </a:stretch>
        </p:blipFill>
        <p:spPr bwMode="auto">
          <a:xfrm>
            <a:off x="107950" y="3025775"/>
            <a:ext cx="5472113" cy="3716338"/>
          </a:xfrm>
          <a:prstGeom prst="rect">
            <a:avLst/>
          </a:prstGeom>
          <a:noFill/>
          <a:ln w="9525">
            <a:noFill/>
            <a:miter lim="800000"/>
            <a:headEnd/>
            <a:tailEnd/>
          </a:ln>
        </p:spPr>
      </p:pic>
      <p:pic>
        <p:nvPicPr>
          <p:cNvPr id="24578" name="Picture 3" descr="fuxe4 rättvänd"/>
          <p:cNvPicPr>
            <a:picLocks noChangeAspect="1" noChangeArrowheads="1"/>
          </p:cNvPicPr>
          <p:nvPr/>
        </p:nvPicPr>
        <p:blipFill>
          <a:blip r:embed="rId4"/>
          <a:srcRect/>
          <a:stretch>
            <a:fillRect/>
          </a:stretch>
        </p:blipFill>
        <p:spPr bwMode="auto">
          <a:xfrm>
            <a:off x="3492500" y="115888"/>
            <a:ext cx="5534025" cy="3729037"/>
          </a:xfrm>
          <a:prstGeom prst="rect">
            <a:avLst/>
          </a:prstGeom>
          <a:noFill/>
          <a:ln w="38100">
            <a:solidFill>
              <a:srgbClr val="000000"/>
            </a:solidFill>
            <a:miter lim="800000"/>
            <a:headEnd/>
            <a:tailEnd/>
          </a:ln>
        </p:spPr>
      </p:pic>
      <p:sp>
        <p:nvSpPr>
          <p:cNvPr id="24579" name="Text Box 4"/>
          <p:cNvSpPr txBox="1">
            <a:spLocks noChangeArrowheads="1"/>
          </p:cNvSpPr>
          <p:nvPr/>
        </p:nvSpPr>
        <p:spPr bwMode="auto">
          <a:xfrm>
            <a:off x="139700" y="6419850"/>
            <a:ext cx="2030413" cy="274638"/>
          </a:xfrm>
          <a:prstGeom prst="rect">
            <a:avLst/>
          </a:prstGeom>
          <a:noFill/>
          <a:ln w="9525">
            <a:noFill/>
            <a:miter lim="800000"/>
            <a:headEnd/>
            <a:tailEnd/>
          </a:ln>
        </p:spPr>
        <p:txBody>
          <a:bodyPr wrap="none">
            <a:spAutoFit/>
          </a:bodyPr>
          <a:lstStyle/>
          <a:p>
            <a:r>
              <a:rPr lang="sv-SE" sz="1200" b="1">
                <a:solidFill>
                  <a:schemeClr val="bg1"/>
                </a:solidFill>
                <a:ea typeface="ＭＳ Ｐゴシック" pitchFamily="34" charset="-128"/>
              </a:rPr>
              <a:t>Dahlström and Fuxe 1964</a:t>
            </a:r>
            <a:endParaRPr lang="sv-SE" sz="2800" b="1">
              <a:latin typeface="Times New Roman" pitchFamily="18" charset="0"/>
              <a:ea typeface="ＭＳ Ｐゴシック" pitchFamily="34" charset="-128"/>
            </a:endParaRPr>
          </a:p>
        </p:txBody>
      </p:sp>
      <p:sp>
        <p:nvSpPr>
          <p:cNvPr id="24580" name="Text Box 5"/>
          <p:cNvSpPr txBox="1">
            <a:spLocks noChangeArrowheads="1"/>
          </p:cNvSpPr>
          <p:nvPr/>
        </p:nvSpPr>
        <p:spPr bwMode="auto">
          <a:xfrm>
            <a:off x="1223963" y="230188"/>
            <a:ext cx="2339975" cy="822325"/>
          </a:xfrm>
          <a:prstGeom prst="rect">
            <a:avLst/>
          </a:prstGeom>
          <a:noFill/>
          <a:ln w="9525">
            <a:noFill/>
            <a:miter lim="800000"/>
            <a:headEnd/>
            <a:tailEnd/>
          </a:ln>
        </p:spPr>
        <p:txBody>
          <a:bodyPr>
            <a:spAutoFit/>
          </a:bodyPr>
          <a:lstStyle/>
          <a:p>
            <a:r>
              <a:rPr lang="sv-SE" sz="1200" i="1">
                <a:solidFill>
                  <a:schemeClr val="bg1"/>
                </a:solidFill>
                <a:ea typeface="ＭＳ Ｐゴシック" pitchFamily="34" charset="-128"/>
              </a:rPr>
              <a:t>Anden et al.1964; Anden, Dahlström, Fuxe and Larsson  1965</a:t>
            </a:r>
          </a:p>
          <a:p>
            <a:r>
              <a:rPr lang="sv-SE" sz="1200" i="1">
                <a:solidFill>
                  <a:schemeClr val="bg1"/>
                </a:solidFill>
                <a:ea typeface="ＭＳ Ｐゴシック" pitchFamily="34" charset="-128"/>
              </a:rPr>
              <a:t>Am J Anat 116:329-334</a:t>
            </a:r>
          </a:p>
        </p:txBody>
      </p:sp>
      <p:pic>
        <p:nvPicPr>
          <p:cNvPr id="24581" name="Immagine 9"/>
          <p:cNvPicPr>
            <a:picLocks noChangeAspect="1"/>
          </p:cNvPicPr>
          <p:nvPr/>
        </p:nvPicPr>
        <p:blipFill>
          <a:blip r:embed="rId5"/>
          <a:srcRect t="47736"/>
          <a:stretch>
            <a:fillRect/>
          </a:stretch>
        </p:blipFill>
        <p:spPr bwMode="auto">
          <a:xfrm>
            <a:off x="-301625" y="0"/>
            <a:ext cx="1724025" cy="1162050"/>
          </a:xfrm>
          <a:prstGeom prst="rect">
            <a:avLst/>
          </a:prstGeom>
          <a:noFill/>
          <a:ln w="9525">
            <a:noFill/>
            <a:miter lim="800000"/>
            <a:headEnd/>
            <a:tailEnd/>
          </a:ln>
        </p:spPr>
      </p:pic>
      <p:pic>
        <p:nvPicPr>
          <p:cNvPr id="24582" name="Picture 2"/>
          <p:cNvPicPr>
            <a:picLocks noChangeAspect="1" noChangeArrowheads="1"/>
          </p:cNvPicPr>
          <p:nvPr/>
        </p:nvPicPr>
        <p:blipFill>
          <a:blip r:embed="rId6"/>
          <a:srcRect l="4855" t="15329" r="2884" b="11092"/>
          <a:stretch>
            <a:fillRect/>
          </a:stretch>
        </p:blipFill>
        <p:spPr bwMode="auto">
          <a:xfrm>
            <a:off x="5651500" y="3933825"/>
            <a:ext cx="3492500" cy="2206625"/>
          </a:xfrm>
          <a:prstGeom prst="rect">
            <a:avLst/>
          </a:prstGeom>
          <a:noFill/>
          <a:ln w="12700">
            <a:solidFill>
              <a:srgbClr val="000000"/>
            </a:solidFill>
            <a:miter lim="800000"/>
            <a:headEnd/>
            <a:tailEnd/>
          </a:ln>
        </p:spPr>
      </p:pic>
      <p:sp>
        <p:nvSpPr>
          <p:cNvPr id="24583" name="Rectangle 8"/>
          <p:cNvSpPr>
            <a:spLocks noChangeArrowheads="1"/>
          </p:cNvSpPr>
          <p:nvPr/>
        </p:nvSpPr>
        <p:spPr bwMode="auto">
          <a:xfrm>
            <a:off x="5651500" y="6218238"/>
            <a:ext cx="3313113" cy="457200"/>
          </a:xfrm>
          <a:prstGeom prst="rect">
            <a:avLst/>
          </a:prstGeom>
          <a:noFill/>
          <a:ln w="9525">
            <a:noFill/>
            <a:miter lim="800000"/>
            <a:headEnd/>
            <a:tailEnd/>
          </a:ln>
        </p:spPr>
        <p:txBody>
          <a:bodyPr>
            <a:spAutoFit/>
          </a:bodyPr>
          <a:lstStyle/>
          <a:p>
            <a:r>
              <a:rPr lang="sv-SE" sz="1200">
                <a:solidFill>
                  <a:schemeClr val="bg1"/>
                </a:solidFill>
                <a:latin typeface="Calibri" pitchFamily="34" charset="0"/>
              </a:rPr>
              <a:t>Fuxe, Agnati, Kalia, Goldstein, Andersson and Härfstrand 1985,</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ctrTitle"/>
          </p:nvPr>
        </p:nvSpPr>
        <p:spPr/>
        <p:txBody>
          <a:bodyPr/>
          <a:lstStyle/>
          <a:p>
            <a:pPr eaLnBrk="1" hangingPunct="1"/>
            <a:endParaRPr lang="es-ES" smtClean="0">
              <a:latin typeface="Arial" charset="0"/>
              <a:ea typeface="ＭＳ Ｐゴシック" pitchFamily="34" charset="-128"/>
            </a:endParaRPr>
          </a:p>
        </p:txBody>
      </p:sp>
      <p:sp>
        <p:nvSpPr>
          <p:cNvPr id="26626" name="Rectangle 3"/>
          <p:cNvSpPr>
            <a:spLocks noGrp="1" noChangeArrowheads="1"/>
          </p:cNvSpPr>
          <p:nvPr>
            <p:ph type="subTitle" idx="1"/>
          </p:nvPr>
        </p:nvSpPr>
        <p:spPr/>
        <p:txBody>
          <a:bodyPr rtlCol="0">
            <a:normAutofit/>
          </a:bodyPr>
          <a:lstStyle/>
          <a:p>
            <a:pPr eaLnBrk="1" fontAlgn="auto" hangingPunct="1">
              <a:spcAft>
                <a:spcPts val="0"/>
              </a:spcAft>
              <a:buFont typeface="Arial"/>
              <a:buNone/>
              <a:defRPr/>
            </a:pPr>
            <a:endParaRPr lang="es-ES">
              <a:latin typeface="Arial" charset="0"/>
              <a:ea typeface="ＭＳ Ｐゴシック" charset="0"/>
              <a:cs typeface="ＭＳ Ｐゴシック" charset="0"/>
            </a:endParaRPr>
          </a:p>
        </p:txBody>
      </p:sp>
      <p:pic>
        <p:nvPicPr>
          <p:cNvPr id="26627" name="Picture 4" descr="discoveryda"/>
          <p:cNvPicPr>
            <a:picLocks noChangeAspect="1" noChangeArrowheads="1"/>
          </p:cNvPicPr>
          <p:nvPr/>
        </p:nvPicPr>
        <p:blipFill>
          <a:blip r:embed="rId3"/>
          <a:srcRect/>
          <a:stretch>
            <a:fillRect/>
          </a:stretch>
        </p:blipFill>
        <p:spPr bwMode="auto">
          <a:xfrm>
            <a:off x="0" y="908050"/>
            <a:ext cx="9144000" cy="5629275"/>
          </a:xfrm>
          <a:prstGeom prst="rect">
            <a:avLst/>
          </a:prstGeom>
          <a:noFill/>
          <a:ln w="9525">
            <a:noFill/>
            <a:miter lim="800000"/>
            <a:headEnd/>
            <a:tailEnd/>
          </a:ln>
        </p:spPr>
      </p:pic>
      <p:pic>
        <p:nvPicPr>
          <p:cNvPr id="26628" name="Immagine 9"/>
          <p:cNvPicPr>
            <a:picLocks noChangeAspect="1"/>
          </p:cNvPicPr>
          <p:nvPr/>
        </p:nvPicPr>
        <p:blipFill>
          <a:blip r:embed="rId4"/>
          <a:srcRect t="47736"/>
          <a:stretch>
            <a:fillRect/>
          </a:stretch>
        </p:blipFill>
        <p:spPr bwMode="auto">
          <a:xfrm>
            <a:off x="-301625" y="0"/>
            <a:ext cx="1724025" cy="1162050"/>
          </a:xfrm>
          <a:prstGeom prst="rect">
            <a:avLst/>
          </a:prstGeom>
          <a:noFill/>
          <a:ln w="9525">
            <a:noFill/>
            <a:miter lim="800000"/>
            <a:headEnd/>
            <a:tailEnd/>
          </a:ln>
        </p:spPr>
      </p:pic>
    </p:spTree>
  </p:cSld>
  <p:clrMapOvr>
    <a:masterClrMapping/>
  </p:clrMapOvr>
  <p:transition xmlns:p14="http://schemas.microsoft.com/office/powerpoint/2010/main" advTm="30000"/>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p:cNvPicPr>
            <a:picLocks noChangeAspect="1" noChangeArrowheads="1"/>
          </p:cNvPicPr>
          <p:nvPr/>
        </p:nvPicPr>
        <p:blipFill>
          <a:blip r:embed="rId3"/>
          <a:srcRect/>
          <a:stretch>
            <a:fillRect/>
          </a:stretch>
        </p:blipFill>
        <p:spPr bwMode="auto">
          <a:xfrm>
            <a:off x="1187450" y="549275"/>
            <a:ext cx="7086600" cy="5865813"/>
          </a:xfrm>
          <a:prstGeom prst="rect">
            <a:avLst/>
          </a:prstGeom>
          <a:noFill/>
          <a:ln w="9525">
            <a:noFill/>
            <a:miter lim="800000"/>
            <a:headEnd/>
            <a:tailEnd/>
          </a:ln>
        </p:spPr>
      </p:pic>
      <p:sp>
        <p:nvSpPr>
          <p:cNvPr id="28674" name="Text Box 3"/>
          <p:cNvSpPr>
            <a:spLocks noGrp="1" noChangeArrowheads="1"/>
          </p:cNvSpPr>
          <p:nvPr>
            <p:ph type="title" idx="4294967295"/>
          </p:nvPr>
        </p:nvSpPr>
        <p:spPr>
          <a:xfrm>
            <a:off x="827088" y="-242888"/>
            <a:ext cx="9677400" cy="1143001"/>
          </a:xfrm>
        </p:spPr>
        <p:txBody>
          <a:bodyPr/>
          <a:lstStyle/>
          <a:p>
            <a:pPr algn="l" eaLnBrk="1" hangingPunct="1"/>
            <a:r>
              <a:rPr lang="sv-SE" sz="2400" smtClean="0">
                <a:latin typeface="Arial" charset="0"/>
                <a:ea typeface="ＭＳ Ｐゴシック" pitchFamily="34" charset="-128"/>
              </a:rPr>
              <a:t>     Islands of neostriatal DA nerve terminals (postnatal) </a:t>
            </a:r>
          </a:p>
        </p:txBody>
      </p:sp>
      <p:sp>
        <p:nvSpPr>
          <p:cNvPr id="28675" name="Text Box 4"/>
          <p:cNvSpPr txBox="1">
            <a:spLocks noChangeArrowheads="1"/>
          </p:cNvSpPr>
          <p:nvPr/>
        </p:nvSpPr>
        <p:spPr bwMode="auto">
          <a:xfrm>
            <a:off x="1697038" y="6454775"/>
            <a:ext cx="9372600" cy="307975"/>
          </a:xfrm>
          <a:prstGeom prst="rect">
            <a:avLst/>
          </a:prstGeom>
          <a:noFill/>
          <a:ln w="9525">
            <a:noFill/>
            <a:miter lim="800000"/>
            <a:headEnd/>
            <a:tailEnd/>
          </a:ln>
        </p:spPr>
        <p:txBody>
          <a:bodyPr>
            <a:spAutoFit/>
          </a:bodyPr>
          <a:lstStyle/>
          <a:p>
            <a:r>
              <a:rPr lang="sv-SE" sz="1400" i="1">
                <a:ea typeface="ＭＳ Ｐゴシック" pitchFamily="34" charset="-128"/>
              </a:rPr>
              <a:t>Olson, Seiger and Fuxe 1972, Brain Res 44, 283-288, first reported by Fuxe (1970)</a:t>
            </a:r>
            <a:endParaRPr lang="sv-SE" sz="1400" i="1">
              <a:latin typeface="Times New Roman" pitchFamily="18" charset="0"/>
              <a:ea typeface="ＭＳ Ｐゴシック" pitchFamily="34" charset="-128"/>
            </a:endParaRPr>
          </a:p>
        </p:txBody>
      </p:sp>
      <p:sp>
        <p:nvSpPr>
          <p:cNvPr id="28676" name="Text Box 5"/>
          <p:cNvSpPr txBox="1">
            <a:spLocks noChangeArrowheads="1"/>
          </p:cNvSpPr>
          <p:nvPr/>
        </p:nvSpPr>
        <p:spPr bwMode="auto">
          <a:xfrm>
            <a:off x="7467600" y="609600"/>
            <a:ext cx="565150" cy="457200"/>
          </a:xfrm>
          <a:prstGeom prst="rect">
            <a:avLst/>
          </a:prstGeom>
          <a:solidFill>
            <a:schemeClr val="tx1"/>
          </a:solidFill>
          <a:ln w="9525">
            <a:noFill/>
            <a:miter lim="800000"/>
            <a:headEnd/>
            <a:tailEnd/>
          </a:ln>
        </p:spPr>
        <p:txBody>
          <a:bodyPr>
            <a:spAutoFit/>
          </a:bodyPr>
          <a:lstStyle/>
          <a:p>
            <a:endParaRPr lang="sv-SE" sz="1200">
              <a:latin typeface="Times New Roman" pitchFamily="18" charset="0"/>
              <a:ea typeface="ＭＳ Ｐゴシック" pitchFamily="34" charset="-128"/>
            </a:endParaRPr>
          </a:p>
          <a:p>
            <a:r>
              <a:rPr lang="sv-SE" sz="1200">
                <a:latin typeface="Times New Roman" pitchFamily="18" charset="0"/>
                <a:ea typeface="ＭＳ Ｐゴシック" pitchFamily="34" charset="-128"/>
              </a:rPr>
              <a:t>b</a:t>
            </a:r>
          </a:p>
        </p:txBody>
      </p:sp>
      <p:pic>
        <p:nvPicPr>
          <p:cNvPr id="28677" name="Immagine 9"/>
          <p:cNvPicPr>
            <a:picLocks noChangeAspect="1"/>
          </p:cNvPicPr>
          <p:nvPr/>
        </p:nvPicPr>
        <p:blipFill>
          <a:blip r:embed="rId4"/>
          <a:srcRect t="47736"/>
          <a:stretch>
            <a:fillRect/>
          </a:stretch>
        </p:blipFill>
        <p:spPr bwMode="auto">
          <a:xfrm>
            <a:off x="-301625" y="0"/>
            <a:ext cx="1724025" cy="1162050"/>
          </a:xfrm>
          <a:prstGeom prst="rect">
            <a:avLst/>
          </a:prstGeom>
          <a:noFill/>
          <a:ln w="9525">
            <a:noFill/>
            <a:miter lim="800000"/>
            <a:headEnd/>
            <a:tailEnd/>
          </a:ln>
        </p:spPr>
      </p:pic>
    </p:spTree>
  </p:cSld>
  <p:clrMapOvr>
    <a:masterClrMapping/>
  </p:clrMapOvr>
  <p:transition xmlns:p14="http://schemas.microsoft.com/office/powerpoint/2010/main" advTm="30000"/>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22" name="Picture 2" descr="C:\Users\Wilber\Desktop\Psychopharmacology 1978.tif"/>
          <p:cNvPicPr>
            <a:picLocks noChangeAspect="1" noChangeArrowheads="1"/>
          </p:cNvPicPr>
          <p:nvPr/>
        </p:nvPicPr>
        <p:blipFill>
          <a:blip r:embed="rId3"/>
          <a:srcRect/>
          <a:stretch>
            <a:fillRect/>
          </a:stretch>
        </p:blipFill>
        <p:spPr bwMode="auto">
          <a:xfrm>
            <a:off x="827088" y="3357563"/>
            <a:ext cx="8001000" cy="2909887"/>
          </a:xfrm>
          <a:prstGeom prst="rect">
            <a:avLst/>
          </a:prstGeom>
          <a:noFill/>
          <a:ln w="3175">
            <a:solidFill>
              <a:schemeClr val="tx1"/>
            </a:solidFill>
            <a:miter lim="800000"/>
            <a:headEnd/>
            <a:tailEnd/>
          </a:ln>
        </p:spPr>
      </p:pic>
      <p:pic>
        <p:nvPicPr>
          <p:cNvPr id="30723" name="Immagine 9"/>
          <p:cNvPicPr>
            <a:picLocks noChangeAspect="1"/>
          </p:cNvPicPr>
          <p:nvPr/>
        </p:nvPicPr>
        <p:blipFill>
          <a:blip r:embed="rId4"/>
          <a:srcRect t="47736"/>
          <a:stretch>
            <a:fillRect/>
          </a:stretch>
        </p:blipFill>
        <p:spPr bwMode="auto">
          <a:xfrm>
            <a:off x="-301625" y="0"/>
            <a:ext cx="1724025" cy="1162050"/>
          </a:xfrm>
          <a:prstGeom prst="rect">
            <a:avLst/>
          </a:prstGeom>
          <a:noFill/>
          <a:ln w="9525">
            <a:noFill/>
            <a:miter lim="800000"/>
            <a:headEnd/>
            <a:tailEnd/>
          </a:ln>
        </p:spPr>
      </p:pic>
      <p:pic>
        <p:nvPicPr>
          <p:cNvPr id="30724" name="Picture 2" descr="fuxe24"/>
          <p:cNvPicPr>
            <a:picLocks noChangeAspect="1" noChangeArrowheads="1"/>
          </p:cNvPicPr>
          <p:nvPr/>
        </p:nvPicPr>
        <p:blipFill>
          <a:blip r:embed="rId5"/>
          <a:srcRect/>
          <a:stretch>
            <a:fillRect/>
          </a:stretch>
        </p:blipFill>
        <p:spPr bwMode="auto">
          <a:xfrm>
            <a:off x="5651500" y="260350"/>
            <a:ext cx="3049588" cy="29003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2770" name="Picture 5" descr="C:\Users\Wilber\Desktop\TINS 1979.jpg"/>
          <p:cNvPicPr>
            <a:picLocks noChangeAspect="1" noChangeArrowheads="1"/>
          </p:cNvPicPr>
          <p:nvPr/>
        </p:nvPicPr>
        <p:blipFill>
          <a:blip r:embed="rId3"/>
          <a:srcRect/>
          <a:stretch>
            <a:fillRect/>
          </a:stretch>
        </p:blipFill>
        <p:spPr bwMode="auto">
          <a:xfrm>
            <a:off x="2195513" y="933450"/>
            <a:ext cx="4752975" cy="2782888"/>
          </a:xfrm>
          <a:prstGeom prst="rect">
            <a:avLst/>
          </a:prstGeom>
          <a:noFill/>
          <a:ln w="3175">
            <a:solidFill>
              <a:schemeClr val="tx1"/>
            </a:solidFill>
            <a:miter lim="800000"/>
            <a:headEnd/>
            <a:tailEnd/>
          </a:ln>
        </p:spPr>
      </p:pic>
      <p:pic>
        <p:nvPicPr>
          <p:cNvPr id="32771" name="Picture 6" descr="C:\Users\Wilber\Desktop\TINS 1979 -2.tif"/>
          <p:cNvPicPr>
            <a:picLocks noChangeAspect="1" noChangeArrowheads="1"/>
          </p:cNvPicPr>
          <p:nvPr/>
        </p:nvPicPr>
        <p:blipFill>
          <a:blip r:embed="rId4"/>
          <a:srcRect/>
          <a:stretch>
            <a:fillRect/>
          </a:stretch>
        </p:blipFill>
        <p:spPr bwMode="auto">
          <a:xfrm>
            <a:off x="207963" y="3968750"/>
            <a:ext cx="4940300" cy="2339975"/>
          </a:xfrm>
          <a:prstGeom prst="rect">
            <a:avLst/>
          </a:prstGeom>
          <a:noFill/>
          <a:ln w="3175">
            <a:solidFill>
              <a:schemeClr val="tx1"/>
            </a:solidFill>
            <a:miter lim="800000"/>
            <a:headEnd/>
            <a:tailEnd/>
          </a:ln>
        </p:spPr>
      </p:pic>
      <p:pic>
        <p:nvPicPr>
          <p:cNvPr id="32772" name="Picture 7" descr="C:\Users\Wilber\Desktop\TINS 1979 -3.tif"/>
          <p:cNvPicPr>
            <a:picLocks noChangeAspect="1" noChangeArrowheads="1"/>
          </p:cNvPicPr>
          <p:nvPr/>
        </p:nvPicPr>
        <p:blipFill>
          <a:blip r:embed="rId5"/>
          <a:srcRect/>
          <a:stretch>
            <a:fillRect/>
          </a:stretch>
        </p:blipFill>
        <p:spPr bwMode="auto">
          <a:xfrm>
            <a:off x="5364163" y="3968750"/>
            <a:ext cx="3284537" cy="2339975"/>
          </a:xfrm>
          <a:prstGeom prst="rect">
            <a:avLst/>
          </a:prstGeom>
          <a:noFill/>
          <a:ln w="3175">
            <a:solidFill>
              <a:schemeClr val="tx1"/>
            </a:solidFill>
            <a:miter lim="800000"/>
            <a:headEnd/>
            <a:tailEnd/>
          </a:ln>
        </p:spPr>
      </p:pic>
      <p:pic>
        <p:nvPicPr>
          <p:cNvPr id="32773" name="Immagine 9"/>
          <p:cNvPicPr>
            <a:picLocks noChangeAspect="1"/>
          </p:cNvPicPr>
          <p:nvPr/>
        </p:nvPicPr>
        <p:blipFill>
          <a:blip r:embed="rId6"/>
          <a:srcRect t="47736"/>
          <a:stretch>
            <a:fillRect/>
          </a:stretch>
        </p:blipFill>
        <p:spPr bwMode="auto">
          <a:xfrm>
            <a:off x="-301625" y="0"/>
            <a:ext cx="1724025" cy="1162050"/>
          </a:xfrm>
          <a:prstGeom prst="rect">
            <a:avLst/>
          </a:prstGeom>
          <a:noFill/>
          <a:ln w="9525">
            <a:noFill/>
            <a:miter lim="800000"/>
            <a:headEnd/>
            <a:tailEnd/>
          </a:ln>
        </p:spPr>
      </p:pic>
      <p:sp>
        <p:nvSpPr>
          <p:cNvPr id="32774" name="TextBox 1"/>
          <p:cNvSpPr txBox="1">
            <a:spLocks noChangeArrowheads="1"/>
          </p:cNvSpPr>
          <p:nvPr/>
        </p:nvSpPr>
        <p:spPr bwMode="auto">
          <a:xfrm>
            <a:off x="1763713" y="6021388"/>
            <a:ext cx="731837" cy="276225"/>
          </a:xfrm>
          <a:prstGeom prst="rect">
            <a:avLst/>
          </a:prstGeom>
          <a:noFill/>
          <a:ln w="9525">
            <a:noFill/>
            <a:miter lim="800000"/>
            <a:headEnd/>
            <a:tailEnd/>
          </a:ln>
        </p:spPr>
        <p:txBody>
          <a:bodyPr wrap="none">
            <a:spAutoFit/>
          </a:bodyPr>
          <a:lstStyle/>
          <a:p>
            <a:r>
              <a:rPr lang="en-US" sz="1200">
                <a:ea typeface="ＭＳ Ｐゴシック" pitchFamily="34" charset="-128"/>
              </a:rPr>
              <a:t>Piripedil</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7" name="10 Grupo"/>
          <p:cNvGrpSpPr>
            <a:grpSpLocks/>
          </p:cNvGrpSpPr>
          <p:nvPr/>
        </p:nvGrpSpPr>
        <p:grpSpPr bwMode="auto">
          <a:xfrm>
            <a:off x="323850" y="3860800"/>
            <a:ext cx="5400675" cy="1804988"/>
            <a:chOff x="1835696" y="404664"/>
            <a:chExt cx="5400000" cy="1805534"/>
          </a:xfrm>
        </p:grpSpPr>
        <p:grpSp>
          <p:nvGrpSpPr>
            <p:cNvPr id="34831" name="8 Grupo"/>
            <p:cNvGrpSpPr>
              <a:grpSpLocks/>
            </p:cNvGrpSpPr>
            <p:nvPr/>
          </p:nvGrpSpPr>
          <p:grpSpPr bwMode="auto">
            <a:xfrm>
              <a:off x="1907704" y="476672"/>
              <a:ext cx="5184576" cy="1733526"/>
              <a:chOff x="1979712" y="2703586"/>
              <a:chExt cx="5184576" cy="1733526"/>
            </a:xfrm>
          </p:grpSpPr>
          <p:pic>
            <p:nvPicPr>
              <p:cNvPr id="34833" name="Picture 3" descr="C:\Users\Wilber\Desktop\letter-1.tif"/>
              <p:cNvPicPr>
                <a:picLocks noChangeAspect="1" noChangeArrowheads="1"/>
              </p:cNvPicPr>
              <p:nvPr/>
            </p:nvPicPr>
            <p:blipFill>
              <a:blip r:embed="rId3"/>
              <a:srcRect/>
              <a:stretch>
                <a:fillRect/>
              </a:stretch>
            </p:blipFill>
            <p:spPr bwMode="auto">
              <a:xfrm>
                <a:off x="1979712" y="3424909"/>
                <a:ext cx="5184000" cy="1012203"/>
              </a:xfrm>
              <a:prstGeom prst="rect">
                <a:avLst/>
              </a:prstGeom>
              <a:noFill/>
              <a:ln w="9525">
                <a:noFill/>
                <a:miter lim="800000"/>
                <a:headEnd/>
                <a:tailEnd/>
              </a:ln>
            </p:spPr>
          </p:pic>
          <p:pic>
            <p:nvPicPr>
              <p:cNvPr id="34834" name="Picture 2" descr="C:\Users\Wilber\Desktop\Letter.tif"/>
              <p:cNvPicPr>
                <a:picLocks noChangeAspect="1" noChangeArrowheads="1"/>
              </p:cNvPicPr>
              <p:nvPr/>
            </p:nvPicPr>
            <p:blipFill>
              <a:blip r:embed="rId4"/>
              <a:srcRect/>
              <a:stretch>
                <a:fillRect/>
              </a:stretch>
            </p:blipFill>
            <p:spPr bwMode="auto">
              <a:xfrm>
                <a:off x="1980288" y="2703586"/>
                <a:ext cx="5184000" cy="766920"/>
              </a:xfrm>
              <a:prstGeom prst="rect">
                <a:avLst/>
              </a:prstGeom>
              <a:noFill/>
              <a:ln w="9525">
                <a:noFill/>
                <a:miter lim="800000"/>
                <a:headEnd/>
                <a:tailEnd/>
              </a:ln>
            </p:spPr>
          </p:pic>
        </p:grpSp>
        <p:sp>
          <p:nvSpPr>
            <p:cNvPr id="6" name="5 Rectángulo"/>
            <p:cNvSpPr/>
            <p:nvPr/>
          </p:nvSpPr>
          <p:spPr>
            <a:xfrm>
              <a:off x="1835696" y="404664"/>
              <a:ext cx="5400000" cy="180077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grpSp>
      <p:grpSp>
        <p:nvGrpSpPr>
          <p:cNvPr id="34818" name="15 Grupo"/>
          <p:cNvGrpSpPr>
            <a:grpSpLocks/>
          </p:cNvGrpSpPr>
          <p:nvPr/>
        </p:nvGrpSpPr>
        <p:grpSpPr bwMode="auto">
          <a:xfrm>
            <a:off x="323850" y="1412875"/>
            <a:ext cx="5400675" cy="2303463"/>
            <a:chOff x="1835696" y="3140968"/>
            <a:chExt cx="5400000" cy="2304256"/>
          </a:xfrm>
        </p:grpSpPr>
        <p:sp>
          <p:nvSpPr>
            <p:cNvPr id="10" name="9 Rectángulo"/>
            <p:cNvSpPr/>
            <p:nvPr/>
          </p:nvSpPr>
          <p:spPr>
            <a:xfrm>
              <a:off x="1835696" y="3140968"/>
              <a:ext cx="5400000" cy="2304256"/>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grpSp>
          <p:nvGrpSpPr>
            <p:cNvPr id="34827" name="14 Grupo"/>
            <p:cNvGrpSpPr>
              <a:grpSpLocks/>
            </p:cNvGrpSpPr>
            <p:nvPr/>
          </p:nvGrpSpPr>
          <p:grpSpPr bwMode="auto">
            <a:xfrm>
              <a:off x="1980272" y="3212976"/>
              <a:ext cx="5040000" cy="2232248"/>
              <a:chOff x="1763688" y="4365104"/>
              <a:chExt cx="5040000" cy="2232248"/>
            </a:xfrm>
          </p:grpSpPr>
          <p:pic>
            <p:nvPicPr>
              <p:cNvPr id="34828" name="Picture 4" descr="C:\Users\Wilber\Desktop\science-3.tif"/>
              <p:cNvPicPr>
                <a:picLocks noChangeAspect="1" noChangeArrowheads="1"/>
              </p:cNvPicPr>
              <p:nvPr/>
            </p:nvPicPr>
            <p:blipFill>
              <a:blip r:embed="rId5"/>
              <a:srcRect/>
              <a:stretch>
                <a:fillRect/>
              </a:stretch>
            </p:blipFill>
            <p:spPr bwMode="auto">
              <a:xfrm>
                <a:off x="1835696" y="5145589"/>
                <a:ext cx="1512168" cy="1451763"/>
              </a:xfrm>
              <a:prstGeom prst="rect">
                <a:avLst/>
              </a:prstGeom>
              <a:noFill/>
              <a:ln w="9525">
                <a:noFill/>
                <a:miter lim="800000"/>
                <a:headEnd/>
                <a:tailEnd/>
              </a:ln>
            </p:spPr>
          </p:pic>
          <p:pic>
            <p:nvPicPr>
              <p:cNvPr id="34829" name="Picture 5" descr="C:\Users\Wilber\Desktop\science.tif"/>
              <p:cNvPicPr>
                <a:picLocks noChangeAspect="1" noChangeArrowheads="1"/>
              </p:cNvPicPr>
              <p:nvPr/>
            </p:nvPicPr>
            <p:blipFill>
              <a:blip r:embed="rId6"/>
              <a:srcRect/>
              <a:stretch>
                <a:fillRect/>
              </a:stretch>
            </p:blipFill>
            <p:spPr bwMode="auto">
              <a:xfrm>
                <a:off x="1763688" y="4581128"/>
                <a:ext cx="5040000" cy="665196"/>
              </a:xfrm>
              <a:prstGeom prst="rect">
                <a:avLst/>
              </a:prstGeom>
              <a:noFill/>
              <a:ln w="9525">
                <a:noFill/>
                <a:miter lim="800000"/>
                <a:headEnd/>
                <a:tailEnd/>
              </a:ln>
            </p:spPr>
          </p:pic>
          <p:pic>
            <p:nvPicPr>
              <p:cNvPr id="34830" name="Picture 6" descr="C:\Users\Wilber\Desktop\science-1.tif"/>
              <p:cNvPicPr>
                <a:picLocks noChangeAspect="1" noChangeArrowheads="1"/>
              </p:cNvPicPr>
              <p:nvPr/>
            </p:nvPicPr>
            <p:blipFill>
              <a:blip r:embed="rId7"/>
              <a:srcRect/>
              <a:stretch>
                <a:fillRect/>
              </a:stretch>
            </p:blipFill>
            <p:spPr bwMode="auto">
              <a:xfrm>
                <a:off x="1818414" y="4365104"/>
                <a:ext cx="2897602" cy="288032"/>
              </a:xfrm>
              <a:prstGeom prst="rect">
                <a:avLst/>
              </a:prstGeom>
              <a:noFill/>
              <a:ln w="9525">
                <a:noFill/>
                <a:miter lim="800000"/>
                <a:headEnd/>
                <a:tailEnd/>
              </a:ln>
            </p:spPr>
          </p:pic>
        </p:grpSp>
      </p:grpSp>
      <p:sp>
        <p:nvSpPr>
          <p:cNvPr id="34819" name="TextBox 1"/>
          <p:cNvSpPr txBox="1">
            <a:spLocks noChangeArrowheads="1"/>
          </p:cNvSpPr>
          <p:nvPr/>
        </p:nvSpPr>
        <p:spPr bwMode="auto">
          <a:xfrm>
            <a:off x="4067175" y="3357563"/>
            <a:ext cx="1554163" cy="277812"/>
          </a:xfrm>
          <a:prstGeom prst="rect">
            <a:avLst/>
          </a:prstGeom>
          <a:noFill/>
          <a:ln w="9525">
            <a:noFill/>
            <a:miter lim="800000"/>
            <a:headEnd/>
            <a:tailEnd/>
          </a:ln>
        </p:spPr>
        <p:txBody>
          <a:bodyPr wrap="none">
            <a:spAutoFit/>
          </a:bodyPr>
          <a:lstStyle/>
          <a:p>
            <a:r>
              <a:rPr lang="en-US" sz="1200">
                <a:ea typeface="ＭＳ Ｐゴシック" pitchFamily="34" charset="-128"/>
              </a:rPr>
              <a:t>Goldstein et al.1973</a:t>
            </a:r>
          </a:p>
        </p:txBody>
      </p:sp>
      <p:sp>
        <p:nvSpPr>
          <p:cNvPr id="34820" name="TextBox 2"/>
          <p:cNvSpPr txBox="1">
            <a:spLocks noChangeArrowheads="1"/>
          </p:cNvSpPr>
          <p:nvPr/>
        </p:nvSpPr>
        <p:spPr bwMode="auto">
          <a:xfrm>
            <a:off x="2843213" y="2492375"/>
            <a:ext cx="2700337" cy="523875"/>
          </a:xfrm>
          <a:prstGeom prst="rect">
            <a:avLst/>
          </a:prstGeom>
          <a:noFill/>
          <a:ln w="9525">
            <a:noFill/>
            <a:miter lim="800000"/>
            <a:headEnd/>
            <a:tailEnd/>
          </a:ln>
        </p:spPr>
        <p:txBody>
          <a:bodyPr wrap="none">
            <a:spAutoFit/>
          </a:bodyPr>
          <a:lstStyle/>
          <a:p>
            <a:r>
              <a:rPr lang="en-US" sz="1400">
                <a:ea typeface="ＭＳ Ｐゴシック" pitchFamily="34" charset="-128"/>
              </a:rPr>
              <a:t>(Piribedil, Trivastal, ET495,</a:t>
            </a:r>
          </a:p>
          <a:p>
            <a:r>
              <a:rPr lang="en-US" sz="1400">
                <a:ea typeface="ＭＳ Ｐゴシック" pitchFamily="34" charset="-128"/>
              </a:rPr>
              <a:t>Piperonyl-piperazine derivative)</a:t>
            </a:r>
          </a:p>
        </p:txBody>
      </p:sp>
      <p:sp>
        <p:nvSpPr>
          <p:cNvPr id="34821" name="TextBox 3"/>
          <p:cNvSpPr txBox="1">
            <a:spLocks noChangeArrowheads="1"/>
          </p:cNvSpPr>
          <p:nvPr/>
        </p:nvSpPr>
        <p:spPr bwMode="auto">
          <a:xfrm>
            <a:off x="5867400" y="620713"/>
            <a:ext cx="3276600" cy="5046662"/>
          </a:xfrm>
          <a:prstGeom prst="rect">
            <a:avLst/>
          </a:prstGeom>
          <a:noFill/>
          <a:ln w="9525">
            <a:noFill/>
            <a:miter lim="800000"/>
            <a:headEnd/>
            <a:tailEnd/>
          </a:ln>
        </p:spPr>
        <p:txBody>
          <a:bodyPr>
            <a:spAutoFit/>
          </a:bodyPr>
          <a:lstStyle/>
          <a:p>
            <a:r>
              <a:rPr lang="en-US" sz="1400" b="1">
                <a:ea typeface="ＭＳ Ｐゴシック" pitchFamily="34" charset="-128"/>
              </a:rPr>
              <a:t>Evidence for a new type of dopamine receptor stimulating agent</a:t>
            </a:r>
            <a:r>
              <a:rPr lang="en-US" sz="1400">
                <a:ea typeface="ＭＳ Ｐゴシック" pitchFamily="34" charset="-128"/>
              </a:rPr>
              <a:t>.</a:t>
            </a:r>
          </a:p>
          <a:p>
            <a:r>
              <a:rPr lang="en-US" sz="1400">
                <a:ea typeface="ＭＳ Ｐゴシック" pitchFamily="34" charset="-128"/>
              </a:rPr>
              <a:t>Corrodi H, Fuxe K, Ungerstedt U.</a:t>
            </a:r>
          </a:p>
          <a:p>
            <a:r>
              <a:rPr lang="en-US" sz="1400">
                <a:ea typeface="ＭＳ Ｐゴシック" pitchFamily="34" charset="-128"/>
              </a:rPr>
              <a:t>J Pharm Pharmacol. </a:t>
            </a:r>
            <a:r>
              <a:rPr lang="en-US" sz="1400" b="1">
                <a:ea typeface="ＭＳ Ｐゴシック" pitchFamily="34" charset="-128"/>
              </a:rPr>
              <a:t>1971</a:t>
            </a:r>
            <a:r>
              <a:rPr lang="en-US" sz="1400">
                <a:ea typeface="ＭＳ Ｐゴシック" pitchFamily="34" charset="-128"/>
              </a:rPr>
              <a:t> 23 :989-91</a:t>
            </a:r>
          </a:p>
          <a:p>
            <a:endParaRPr lang="en-US" sz="1400">
              <a:ea typeface="ＭＳ Ｐゴシック" pitchFamily="34" charset="-128"/>
            </a:endParaRPr>
          </a:p>
          <a:p>
            <a:r>
              <a:rPr lang="en-US" sz="1400" b="1">
                <a:ea typeface="ＭＳ Ｐゴシック" pitchFamily="34" charset="-128"/>
              </a:rPr>
              <a:t>ET495 and brain catecholamine mechanisms: evidence for stimulation of dopamine receptors.</a:t>
            </a:r>
          </a:p>
          <a:p>
            <a:endParaRPr lang="en-US" sz="1400">
              <a:ea typeface="ＭＳ Ｐゴシック" pitchFamily="34" charset="-128"/>
            </a:endParaRPr>
          </a:p>
          <a:p>
            <a:r>
              <a:rPr lang="en-US" sz="1400">
                <a:ea typeface="ＭＳ Ｐゴシック" pitchFamily="34" charset="-128"/>
              </a:rPr>
              <a:t>Corrodi H, Farnebo LO, Fuxe K, Hamberger B, Ungerstedt U.</a:t>
            </a:r>
          </a:p>
          <a:p>
            <a:r>
              <a:rPr lang="en-US" sz="1400">
                <a:ea typeface="ＭＳ Ｐゴシック" pitchFamily="34" charset="-128"/>
              </a:rPr>
              <a:t>Eur J Pharmacol. </a:t>
            </a:r>
            <a:r>
              <a:rPr lang="en-US" sz="1400" b="1">
                <a:ea typeface="ＭＳ Ｐゴシック" pitchFamily="34" charset="-128"/>
              </a:rPr>
              <a:t>1972</a:t>
            </a:r>
            <a:r>
              <a:rPr lang="en-US" sz="1400">
                <a:ea typeface="ＭＳ Ｐゴシック" pitchFamily="34" charset="-128"/>
              </a:rPr>
              <a:t> 20 :195-204</a:t>
            </a:r>
          </a:p>
          <a:p>
            <a:endParaRPr lang="en-US" sz="1400">
              <a:ea typeface="ＭＳ Ｐゴシック" pitchFamily="34" charset="-128"/>
            </a:endParaRPr>
          </a:p>
          <a:p>
            <a:endParaRPr lang="en-US" sz="1400">
              <a:ea typeface="ＭＳ Ｐゴシック" pitchFamily="34" charset="-128"/>
            </a:endParaRPr>
          </a:p>
          <a:p>
            <a:endParaRPr lang="en-US" sz="1400" b="1">
              <a:ea typeface="ＭＳ Ｐゴシック" pitchFamily="34" charset="-128"/>
            </a:endParaRPr>
          </a:p>
          <a:p>
            <a:r>
              <a:rPr lang="en-US" sz="1400" b="1">
                <a:ea typeface="ＭＳ Ｐゴシック" pitchFamily="34" charset="-128"/>
              </a:rPr>
              <a:t>Ergocornine and 2-Br-alpha-ergocryptine. Evidence for prolonged dopamine receptor stimulation.</a:t>
            </a:r>
          </a:p>
          <a:p>
            <a:r>
              <a:rPr lang="en-US" sz="1400">
                <a:ea typeface="ＭＳ Ｐゴシック" pitchFamily="34" charset="-128"/>
              </a:rPr>
              <a:t>Fuxe K, Corrodi H, Hökfelt T, Lidbrink P, Ungerstedt U.</a:t>
            </a:r>
          </a:p>
          <a:p>
            <a:r>
              <a:rPr lang="en-US" sz="1400">
                <a:ea typeface="ＭＳ Ｐゴシック" pitchFamily="34" charset="-128"/>
              </a:rPr>
              <a:t>Med Biol. </a:t>
            </a:r>
            <a:r>
              <a:rPr lang="en-US" sz="1400" b="1">
                <a:ea typeface="ＭＳ Ｐゴシック" pitchFamily="34" charset="-128"/>
              </a:rPr>
              <a:t>1974</a:t>
            </a:r>
            <a:r>
              <a:rPr lang="en-US" sz="1400">
                <a:ea typeface="ＭＳ Ｐゴシック" pitchFamily="34" charset="-128"/>
              </a:rPr>
              <a:t> 52 :121-32</a:t>
            </a:r>
          </a:p>
        </p:txBody>
      </p:sp>
      <p:sp>
        <p:nvSpPr>
          <p:cNvPr id="34822" name="TextBox 6"/>
          <p:cNvSpPr txBox="1">
            <a:spLocks noChangeArrowheads="1"/>
          </p:cNvSpPr>
          <p:nvPr/>
        </p:nvSpPr>
        <p:spPr bwMode="auto">
          <a:xfrm>
            <a:off x="2051050" y="5084763"/>
            <a:ext cx="2160588" cy="307975"/>
          </a:xfrm>
          <a:prstGeom prst="rect">
            <a:avLst/>
          </a:prstGeom>
          <a:noFill/>
          <a:ln w="9525">
            <a:noFill/>
            <a:miter lim="800000"/>
            <a:headEnd/>
            <a:tailEnd/>
          </a:ln>
        </p:spPr>
        <p:txBody>
          <a:bodyPr wrap="none">
            <a:spAutoFit/>
          </a:bodyPr>
          <a:lstStyle/>
          <a:p>
            <a:r>
              <a:rPr lang="en-US" sz="1400">
                <a:ea typeface="ＭＳ Ｐゴシック" pitchFamily="34" charset="-128"/>
              </a:rPr>
              <a:t>(Pravidel, Bromocriptine) </a:t>
            </a:r>
          </a:p>
        </p:txBody>
      </p:sp>
      <p:sp>
        <p:nvSpPr>
          <p:cNvPr id="34823" name="TextBox 7"/>
          <p:cNvSpPr txBox="1">
            <a:spLocks noChangeArrowheads="1"/>
          </p:cNvSpPr>
          <p:nvPr/>
        </p:nvSpPr>
        <p:spPr bwMode="auto">
          <a:xfrm>
            <a:off x="323850" y="5516563"/>
            <a:ext cx="4205288" cy="461962"/>
          </a:xfrm>
          <a:prstGeom prst="rect">
            <a:avLst/>
          </a:prstGeom>
          <a:noFill/>
          <a:ln w="9525">
            <a:noFill/>
            <a:miter lim="800000"/>
            <a:headEnd/>
            <a:tailEnd/>
          </a:ln>
        </p:spPr>
        <p:txBody>
          <a:bodyPr wrap="none">
            <a:spAutoFit/>
          </a:bodyPr>
          <a:lstStyle/>
          <a:p>
            <a:r>
              <a:rPr lang="en-US" sz="1200">
                <a:ea typeface="ＭＳ Ｐゴシック" pitchFamily="34" charset="-128"/>
              </a:rPr>
              <a:t>cyclic peptide group of ergoline derivatives (ergopeptides)</a:t>
            </a:r>
            <a:r>
              <a:rPr lang="en-US" sz="2400">
                <a:ea typeface="ＭＳ Ｐゴシック" pitchFamily="34" charset="-128"/>
              </a:rPr>
              <a:t>.</a:t>
            </a:r>
          </a:p>
        </p:txBody>
      </p:sp>
      <p:sp>
        <p:nvSpPr>
          <p:cNvPr id="34824" name="TextBox 1"/>
          <p:cNvSpPr txBox="1">
            <a:spLocks noChangeArrowheads="1"/>
          </p:cNvSpPr>
          <p:nvPr/>
        </p:nvSpPr>
        <p:spPr bwMode="auto">
          <a:xfrm>
            <a:off x="1331913" y="28575"/>
            <a:ext cx="7697787" cy="400050"/>
          </a:xfrm>
          <a:prstGeom prst="rect">
            <a:avLst/>
          </a:prstGeom>
          <a:noFill/>
          <a:ln w="9525">
            <a:noFill/>
            <a:miter lim="800000"/>
            <a:headEnd/>
            <a:tailEnd/>
          </a:ln>
        </p:spPr>
        <p:txBody>
          <a:bodyPr wrap="none">
            <a:spAutoFit/>
          </a:bodyPr>
          <a:lstStyle/>
          <a:p>
            <a:r>
              <a:rPr lang="en-US" sz="2000">
                <a:ea typeface="ＭＳ Ｐゴシック" pitchFamily="34" charset="-128"/>
              </a:rPr>
              <a:t>DA receptor agonist actions of ET495 and 2-Br-alpha-ergocryptine  </a:t>
            </a:r>
          </a:p>
        </p:txBody>
      </p:sp>
      <p:pic>
        <p:nvPicPr>
          <p:cNvPr id="34825" name="Immagine 9"/>
          <p:cNvPicPr>
            <a:picLocks noChangeAspect="1"/>
          </p:cNvPicPr>
          <p:nvPr/>
        </p:nvPicPr>
        <p:blipFill>
          <a:blip r:embed="rId8"/>
          <a:srcRect t="47736"/>
          <a:stretch>
            <a:fillRect/>
          </a:stretch>
        </p:blipFill>
        <p:spPr bwMode="auto">
          <a:xfrm>
            <a:off x="-301625" y="0"/>
            <a:ext cx="1724025" cy="11620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a:lum bright="6000" contrast="30000"/>
          </a:blip>
          <a:srcRect l="8838" t="11198" r="11958" b="6470"/>
          <a:stretch>
            <a:fillRect/>
          </a:stretch>
        </p:blipFill>
        <p:spPr bwMode="auto">
          <a:xfrm>
            <a:off x="1066800" y="963613"/>
            <a:ext cx="7210425" cy="5622925"/>
          </a:xfrm>
          <a:prstGeom prst="rect">
            <a:avLst/>
          </a:prstGeom>
          <a:noFill/>
          <a:ln w="9525">
            <a:noFill/>
            <a:miter lim="800000"/>
            <a:headEnd/>
            <a:tailEnd/>
          </a:ln>
        </p:spPr>
      </p:pic>
      <p:sp>
        <p:nvSpPr>
          <p:cNvPr id="36867" name="Text Box 3"/>
          <p:cNvSpPr txBox="1">
            <a:spLocks noChangeArrowheads="1"/>
          </p:cNvSpPr>
          <p:nvPr/>
        </p:nvSpPr>
        <p:spPr bwMode="auto">
          <a:xfrm>
            <a:off x="733425" y="50800"/>
            <a:ext cx="8134350" cy="862013"/>
          </a:xfrm>
          <a:prstGeom prst="rect">
            <a:avLst/>
          </a:prstGeom>
          <a:noFill/>
          <a:ln w="9525">
            <a:noFill/>
            <a:miter lim="800000"/>
            <a:headEnd/>
            <a:tailEnd/>
          </a:ln>
        </p:spPr>
        <p:txBody>
          <a:bodyPr wrap="none">
            <a:spAutoFit/>
          </a:bodyPr>
          <a:lstStyle/>
          <a:p>
            <a:r>
              <a:rPr lang="sv-SE" sz="1600">
                <a:solidFill>
                  <a:srgbClr val="FFFFFF"/>
                </a:solidFill>
              </a:rPr>
              <a:t>Appearance of extraneuronal greenish DA fluorescence among midbrain DA nerve cells </a:t>
            </a:r>
          </a:p>
          <a:p>
            <a:r>
              <a:rPr lang="sv-SE" sz="1600">
                <a:solidFill>
                  <a:srgbClr val="FFFFFF"/>
                </a:solidFill>
              </a:rPr>
              <a:t>after amphetamine  in reserpine-nialamide-L-dopa treated rats</a:t>
            </a:r>
          </a:p>
          <a:p>
            <a:r>
              <a:rPr lang="sv-SE" sz="1400">
                <a:solidFill>
                  <a:srgbClr val="FFFFFF"/>
                </a:solidFill>
              </a:rPr>
              <a:t>Amphetamine: enhancement of DA release (Carlsson,Fuxe et al.1966) and reversal of DA uptake</a:t>
            </a:r>
            <a:r>
              <a:rPr lang="sv-SE">
                <a:solidFill>
                  <a:srgbClr val="FFFFFF"/>
                </a:solidFill>
              </a:rPr>
              <a:t>  </a:t>
            </a:r>
          </a:p>
        </p:txBody>
      </p:sp>
      <p:sp>
        <p:nvSpPr>
          <p:cNvPr id="36868" name="Text Box 4"/>
          <p:cNvSpPr txBox="1">
            <a:spLocks noChangeArrowheads="1"/>
          </p:cNvSpPr>
          <p:nvPr/>
        </p:nvSpPr>
        <p:spPr bwMode="auto">
          <a:xfrm>
            <a:off x="6172200" y="6583363"/>
            <a:ext cx="2133600" cy="274637"/>
          </a:xfrm>
          <a:prstGeom prst="rect">
            <a:avLst/>
          </a:prstGeom>
          <a:noFill/>
          <a:ln w="9525">
            <a:noFill/>
            <a:miter lim="800000"/>
            <a:headEnd/>
            <a:tailEnd/>
          </a:ln>
        </p:spPr>
        <p:txBody>
          <a:bodyPr>
            <a:spAutoFit/>
          </a:bodyPr>
          <a:lstStyle/>
          <a:p>
            <a:r>
              <a:rPr lang="sv-SE" sz="1200">
                <a:solidFill>
                  <a:schemeClr val="bg1"/>
                </a:solidFill>
                <a:latin typeface="Calibri" pitchFamily="34" charset="0"/>
              </a:rPr>
              <a:t>Fuxe and Ungerstedt 1970</a:t>
            </a:r>
            <a:endParaRPr lang="sv-SE" sz="1400">
              <a:solidFill>
                <a:schemeClr val="bg1"/>
              </a:solidFill>
              <a:latin typeface="Times New Roman" pitchFamily="18"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827088" y="115888"/>
            <a:ext cx="8315325" cy="4730750"/>
          </a:xfrm>
          <a:prstGeom prst="rect">
            <a:avLst/>
          </a:prstGeom>
          <a:noFill/>
          <a:ln w="9525">
            <a:noFill/>
            <a:miter lim="800000"/>
            <a:headEnd/>
            <a:tailEnd/>
          </a:ln>
        </p:spPr>
        <p:txBody>
          <a:bodyPr>
            <a:spAutoFit/>
          </a:bodyPr>
          <a:lstStyle/>
          <a:p>
            <a:pPr marL="185738" indent="17463" algn="just">
              <a:spcBef>
                <a:spcPct val="20000"/>
              </a:spcBef>
            </a:pPr>
            <a:r>
              <a:rPr lang="sv-SE" sz="2400" b="1">
                <a:solidFill>
                  <a:srgbClr val="00FF00"/>
                </a:solidFill>
                <a:ea typeface="ＭＳ Ｐゴシック" pitchFamily="34" charset="-128"/>
              </a:rPr>
              <a:t>Volume Transmission (VT)</a:t>
            </a:r>
            <a:endParaRPr lang="sv-SE" sz="2400" b="1">
              <a:solidFill>
                <a:srgbClr val="00FF00"/>
              </a:solidFill>
              <a:latin typeface="Comic Sans MS" pitchFamily="66" charset="0"/>
              <a:ea typeface="ＭＳ Ｐゴシック" pitchFamily="34" charset="-128"/>
            </a:endParaRPr>
          </a:p>
          <a:p>
            <a:pPr marL="185738" indent="17463">
              <a:spcBef>
                <a:spcPct val="20000"/>
              </a:spcBef>
            </a:pPr>
            <a:r>
              <a:rPr lang="sv-SE" sz="2000">
                <a:solidFill>
                  <a:schemeClr val="bg1"/>
                </a:solidFill>
                <a:ea typeface="ＭＳ Ｐゴシック" pitchFamily="34" charset="-128"/>
              </a:rPr>
              <a:t>A widespread mode of intercellular communication that occurs in the extracellular fluid and in the cerebrospinal fluid (CSF) of the brain with VT signals moving from source to target cells via energy gradients leading to diffusion and convection (flow). Source: all cells in CNS</a:t>
            </a:r>
          </a:p>
          <a:p>
            <a:pPr marL="185738" indent="17463">
              <a:spcBef>
                <a:spcPct val="20000"/>
              </a:spcBef>
            </a:pPr>
            <a:r>
              <a:rPr lang="sv-SE" sz="2000">
                <a:solidFill>
                  <a:schemeClr val="bg1"/>
                </a:solidFill>
                <a:ea typeface="ＭＳ Ｐゴシック" pitchFamily="34" charset="-128"/>
              </a:rPr>
              <a:t> channels : </a:t>
            </a:r>
            <a:r>
              <a:rPr lang="sv-SE" sz="2000">
                <a:solidFill>
                  <a:srgbClr val="FFFF00"/>
                </a:solidFill>
                <a:ea typeface="ＭＳ Ｐゴシック" pitchFamily="34" charset="-128"/>
              </a:rPr>
              <a:t>diffuse </a:t>
            </a:r>
            <a:r>
              <a:rPr lang="sv-SE" sz="2000">
                <a:solidFill>
                  <a:schemeClr val="bg1"/>
                </a:solidFill>
                <a:ea typeface="ＭＳ Ｐゴシック" pitchFamily="34" charset="-128"/>
              </a:rPr>
              <a:t>; privacy : </a:t>
            </a:r>
            <a:r>
              <a:rPr lang="sv-SE" sz="2000">
                <a:solidFill>
                  <a:srgbClr val="FFFF00"/>
                </a:solidFill>
                <a:ea typeface="ＭＳ Ｐゴシック" pitchFamily="34" charset="-128"/>
              </a:rPr>
              <a:t>reserved</a:t>
            </a:r>
            <a:r>
              <a:rPr lang="sv-SE" sz="2000">
                <a:solidFill>
                  <a:schemeClr val="bg1"/>
                </a:solidFill>
                <a:ea typeface="ＭＳ Ｐゴシック" pitchFamily="34" charset="-128"/>
              </a:rPr>
              <a:t> ; safety : </a:t>
            </a:r>
            <a:r>
              <a:rPr lang="sv-SE" sz="2000">
                <a:solidFill>
                  <a:srgbClr val="FFFF00"/>
                </a:solidFill>
                <a:ea typeface="ＭＳ Ｐゴシック" pitchFamily="34" charset="-128"/>
              </a:rPr>
              <a:t>low</a:t>
            </a:r>
            <a:endParaRPr lang="sv-SE" sz="2000">
              <a:solidFill>
                <a:schemeClr val="bg1"/>
              </a:solidFill>
              <a:latin typeface="Verdana" pitchFamily="34" charset="0"/>
              <a:ea typeface="ＭＳ Ｐゴシック" pitchFamily="34" charset="-128"/>
            </a:endParaRPr>
          </a:p>
          <a:p>
            <a:pPr marL="185738" indent="17463">
              <a:spcBef>
                <a:spcPct val="20000"/>
              </a:spcBef>
            </a:pPr>
            <a:r>
              <a:rPr lang="sv-SE" sz="2000">
                <a:solidFill>
                  <a:schemeClr val="bg1"/>
                </a:solidFill>
                <a:ea typeface="ＭＳ Ｐゴシック" pitchFamily="34" charset="-128"/>
              </a:rPr>
              <a:t>Connectivity : </a:t>
            </a:r>
            <a:r>
              <a:rPr lang="sv-SE" sz="2000">
                <a:solidFill>
                  <a:srgbClr val="FFFF00"/>
                </a:solidFill>
                <a:ea typeface="ＭＳ Ｐゴシック" pitchFamily="34" charset="-128"/>
              </a:rPr>
              <a:t>dynamic </a:t>
            </a:r>
            <a:r>
              <a:rPr lang="sv-SE" sz="2000">
                <a:solidFill>
                  <a:schemeClr val="bg1"/>
                </a:solidFill>
                <a:ea typeface="ＭＳ Ｐゴシック" pitchFamily="34" charset="-128"/>
              </a:rPr>
              <a:t>.Several forms of VT.</a:t>
            </a:r>
          </a:p>
          <a:p>
            <a:pPr marL="185738" indent="17463">
              <a:spcBef>
                <a:spcPct val="20000"/>
              </a:spcBef>
            </a:pPr>
            <a:endParaRPr lang="sv-SE" sz="2000" b="1">
              <a:solidFill>
                <a:srgbClr val="00FF00"/>
              </a:solidFill>
              <a:ea typeface="ＭＳ Ｐゴシック" pitchFamily="34" charset="-128"/>
            </a:endParaRPr>
          </a:p>
          <a:p>
            <a:pPr marL="185738" indent="17463">
              <a:spcBef>
                <a:spcPct val="20000"/>
              </a:spcBef>
            </a:pPr>
            <a:r>
              <a:rPr lang="sv-SE" sz="2400" b="1">
                <a:solidFill>
                  <a:srgbClr val="00FF00"/>
                </a:solidFill>
                <a:ea typeface="ＭＳ Ｐゴシック" pitchFamily="34" charset="-128"/>
              </a:rPr>
              <a:t>Wiring Transmission</a:t>
            </a:r>
          </a:p>
          <a:p>
            <a:pPr marL="185738" indent="17463">
              <a:spcBef>
                <a:spcPct val="20000"/>
              </a:spcBef>
            </a:pPr>
            <a:r>
              <a:rPr lang="sv-SE" sz="2000">
                <a:solidFill>
                  <a:schemeClr val="bg1"/>
                </a:solidFill>
                <a:ea typeface="ＭＳ Ｐゴシック" pitchFamily="34" charset="-128"/>
              </a:rPr>
              <a:t>Prototype : synaptic transmission </a:t>
            </a:r>
          </a:p>
          <a:p>
            <a:pPr marL="185738" indent="17463">
              <a:spcBef>
                <a:spcPct val="20000"/>
              </a:spcBef>
            </a:pPr>
            <a:r>
              <a:rPr lang="sv-SE" sz="2000">
                <a:solidFill>
                  <a:schemeClr val="bg1"/>
                </a:solidFill>
                <a:ea typeface="ＭＳ Ｐゴシック" pitchFamily="34" charset="-128"/>
              </a:rPr>
              <a:t>Channels : </a:t>
            </a:r>
            <a:r>
              <a:rPr lang="sv-SE" sz="2000">
                <a:solidFill>
                  <a:srgbClr val="FFFF00"/>
                </a:solidFill>
                <a:ea typeface="ＭＳ Ｐゴシック" pitchFamily="34" charset="-128"/>
              </a:rPr>
              <a:t>private ; </a:t>
            </a:r>
            <a:r>
              <a:rPr lang="sv-SE" sz="2000">
                <a:solidFill>
                  <a:schemeClr val="bg1"/>
                </a:solidFill>
                <a:ea typeface="ＭＳ Ｐゴシック" pitchFamily="34" charset="-128"/>
              </a:rPr>
              <a:t>privacy : </a:t>
            </a:r>
            <a:r>
              <a:rPr lang="sv-SE" sz="2000">
                <a:solidFill>
                  <a:srgbClr val="FFFF00"/>
                </a:solidFill>
                <a:ea typeface="ＭＳ Ｐゴシック" pitchFamily="34" charset="-128"/>
              </a:rPr>
              <a:t>reserved </a:t>
            </a:r>
            <a:r>
              <a:rPr lang="sv-SE" sz="2000">
                <a:solidFill>
                  <a:schemeClr val="bg1"/>
                </a:solidFill>
                <a:ea typeface="ＭＳ Ｐゴシック" pitchFamily="34" charset="-128"/>
              </a:rPr>
              <a:t>; safety : </a:t>
            </a:r>
            <a:r>
              <a:rPr lang="sv-SE" sz="2000">
                <a:solidFill>
                  <a:srgbClr val="FFFF00"/>
                </a:solidFill>
                <a:ea typeface="ＭＳ Ｐゴシック" pitchFamily="34" charset="-128"/>
              </a:rPr>
              <a:t>high </a:t>
            </a:r>
          </a:p>
          <a:p>
            <a:pPr marL="185738" indent="17463">
              <a:spcBef>
                <a:spcPct val="20000"/>
              </a:spcBef>
            </a:pPr>
            <a:r>
              <a:rPr lang="sv-SE" sz="2000">
                <a:solidFill>
                  <a:schemeClr val="bg1"/>
                </a:solidFill>
                <a:ea typeface="ＭＳ Ｐゴシック" pitchFamily="34" charset="-128"/>
              </a:rPr>
              <a:t>Connectivity : </a:t>
            </a:r>
            <a:r>
              <a:rPr lang="sv-SE" sz="2000">
                <a:solidFill>
                  <a:srgbClr val="FFFF00"/>
                </a:solidFill>
                <a:ea typeface="ＭＳ Ｐゴシック" pitchFamily="34" charset="-128"/>
              </a:rPr>
              <a:t>static and/or dynamic </a:t>
            </a:r>
          </a:p>
          <a:p>
            <a:pPr marL="185738" indent="17463">
              <a:spcBef>
                <a:spcPct val="20000"/>
              </a:spcBef>
            </a:pPr>
            <a:r>
              <a:rPr lang="sv-SE" sz="2000">
                <a:solidFill>
                  <a:schemeClr val="bg1"/>
                </a:solidFill>
                <a:ea typeface="ＭＳ Ｐゴシック" pitchFamily="34" charset="-128"/>
              </a:rPr>
              <a:t>One subtype : gap junctions </a:t>
            </a:r>
            <a:endParaRPr lang="en-US" sz="2000">
              <a:solidFill>
                <a:schemeClr val="bg1"/>
              </a:solidFill>
              <a:latin typeface="Comic Sans MS" pitchFamily="66" charset="0"/>
              <a:ea typeface="ＭＳ Ｐゴシック" pitchFamily="34" charset="-128"/>
            </a:endParaRPr>
          </a:p>
        </p:txBody>
      </p:sp>
      <p:sp>
        <p:nvSpPr>
          <p:cNvPr id="38915" name="Text Box 3"/>
          <p:cNvSpPr txBox="1">
            <a:spLocks noChangeArrowheads="1"/>
          </p:cNvSpPr>
          <p:nvPr/>
        </p:nvSpPr>
        <p:spPr bwMode="auto">
          <a:xfrm>
            <a:off x="1116013" y="5157788"/>
            <a:ext cx="2819400" cy="495300"/>
          </a:xfrm>
          <a:prstGeom prst="rect">
            <a:avLst/>
          </a:prstGeom>
          <a:noFill/>
          <a:ln w="38100" cmpd="dbl">
            <a:solidFill>
              <a:srgbClr val="FFFF00"/>
            </a:solidFill>
            <a:miter lim="800000"/>
            <a:headEnd/>
            <a:tailEnd/>
          </a:ln>
        </p:spPr>
        <p:txBody>
          <a:bodyPr>
            <a:spAutoFit/>
          </a:bodyPr>
          <a:lstStyle/>
          <a:p>
            <a:pPr>
              <a:spcBef>
                <a:spcPct val="50000"/>
              </a:spcBef>
            </a:pPr>
            <a:r>
              <a:rPr lang="it-IT" sz="1200" b="1">
                <a:solidFill>
                  <a:srgbClr val="FFFF00"/>
                </a:solidFill>
                <a:latin typeface="Calibri" pitchFamily="34" charset="0"/>
              </a:rPr>
              <a:t>Agnati, Fuxe et al. 1986 ;Fuxe and Agnati 1988, 1991,2009</a:t>
            </a:r>
            <a:endParaRPr lang="en-GB" sz="1200" b="1">
              <a:solidFill>
                <a:srgbClr val="FFFF00"/>
              </a:solidFill>
              <a:latin typeface="Calibri" pitchFamily="34" charset="0"/>
            </a:endParaRPr>
          </a:p>
        </p:txBody>
      </p:sp>
      <p:pic>
        <p:nvPicPr>
          <p:cNvPr id="38916" name="Immagine 9"/>
          <p:cNvPicPr>
            <a:picLocks noChangeAspect="1"/>
          </p:cNvPicPr>
          <p:nvPr/>
        </p:nvPicPr>
        <p:blipFill>
          <a:blip r:embed="rId3"/>
          <a:srcRect t="47736"/>
          <a:stretch>
            <a:fillRect/>
          </a:stretch>
        </p:blipFill>
        <p:spPr bwMode="auto">
          <a:xfrm>
            <a:off x="-301625" y="0"/>
            <a:ext cx="1724025" cy="1162050"/>
          </a:xfrm>
          <a:prstGeom prst="rect">
            <a:avLst/>
          </a:prstGeom>
          <a:noFill/>
          <a:ln w="9525">
            <a:noFill/>
            <a:miter lim="800000"/>
            <a:headEnd/>
            <a:tailEnd/>
          </a:ln>
        </p:spPr>
      </p:pic>
      <p:pic>
        <p:nvPicPr>
          <p:cNvPr id="38917" name="Picture 5" descr="fuxe_011"/>
          <p:cNvPicPr>
            <a:picLocks noChangeAspect="1" noChangeArrowheads="1"/>
          </p:cNvPicPr>
          <p:nvPr/>
        </p:nvPicPr>
        <p:blipFill>
          <a:blip r:embed="rId4"/>
          <a:srcRect/>
          <a:stretch>
            <a:fillRect/>
          </a:stretch>
        </p:blipFill>
        <p:spPr bwMode="auto">
          <a:xfrm>
            <a:off x="7189788" y="3716338"/>
            <a:ext cx="1919287" cy="3095625"/>
          </a:xfrm>
          <a:prstGeom prst="rect">
            <a:avLst/>
          </a:prstGeom>
          <a:noFill/>
          <a:ln w="9525">
            <a:noFill/>
            <a:miter lim="800000"/>
            <a:headEnd/>
            <a:tailEnd/>
          </a:ln>
        </p:spPr>
      </p:pic>
    </p:spTree>
  </p:cSld>
  <p:clrMapOvr>
    <a:masterClrMapping/>
  </p:clrMapOvr>
  <p:transition xmlns:p14="http://schemas.microsoft.com/office/powerpoint/2010/main" advTm="30000"/>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eaLnBrk="1" hangingPunct="1"/>
            <a:r>
              <a:rPr lang="en-US" sz="1600" i="1" smtClean="0">
                <a:latin typeface="Arial" charset="0"/>
                <a:ea typeface="ＭＳ Ｐゴシック" pitchFamily="34" charset="-128"/>
              </a:rPr>
              <a:t>Volume Transmission (VT): Extrasynaptic and Widespread (diffuse) Communication in the extracellular space via extracellular channel plexa and in the CSF</a:t>
            </a:r>
            <a:r>
              <a:rPr lang="en-US" sz="1600" smtClean="0">
                <a:latin typeface="Arial" charset="0"/>
                <a:ea typeface="ＭＳ Ｐゴシック" pitchFamily="34" charset="-128"/>
              </a:rPr>
              <a:t/>
            </a:r>
            <a:br>
              <a:rPr lang="en-US" sz="1600" smtClean="0">
                <a:latin typeface="Arial" charset="0"/>
                <a:ea typeface="ＭＳ Ｐゴシック" pitchFamily="34" charset="-128"/>
              </a:rPr>
            </a:br>
            <a:endParaRPr lang="en-US" sz="1600" smtClean="0">
              <a:latin typeface="Arial" charset="0"/>
              <a:ea typeface="ＭＳ Ｐゴシック" pitchFamily="34" charset="-128"/>
            </a:endParaRPr>
          </a:p>
        </p:txBody>
      </p:sp>
      <p:graphicFrame>
        <p:nvGraphicFramePr>
          <p:cNvPr id="4" name="Content Placeholder 3"/>
          <p:cNvGraphicFramePr>
            <a:graphicFrameLocks noGrp="1"/>
          </p:cNvGraphicFramePr>
          <p:nvPr>
            <p:ph idx="1"/>
          </p:nvPr>
        </p:nvGraphicFramePr>
        <p:xfrm>
          <a:off x="684213" y="1916113"/>
          <a:ext cx="7772400" cy="4826000"/>
        </p:xfrm>
        <a:graphic>
          <a:graphicData uri="http://schemas.openxmlformats.org/drawingml/2006/table">
            <a:tbl>
              <a:tblPr firstRow="1" bandRow="1">
                <a:tableStyleId>{5C22544A-7EE6-4342-B048-85BDC9FD1C3A}</a:tableStyleId>
              </a:tblPr>
              <a:tblGrid>
                <a:gridCol w="3886200"/>
                <a:gridCol w="3886200"/>
              </a:tblGrid>
              <a:tr h="370840">
                <a:tc>
                  <a:txBody>
                    <a:bodyPr/>
                    <a:lstStyle/>
                    <a:p>
                      <a:pPr algn="ctr">
                        <a:spcAft>
                          <a:spcPts val="0"/>
                        </a:spcAft>
                      </a:pPr>
                      <a:r>
                        <a:rPr lang="en-US" sz="1400" b="1" dirty="0">
                          <a:solidFill>
                            <a:srgbClr val="000000"/>
                          </a:solidFill>
                          <a:effectLst/>
                          <a:latin typeface="Arial"/>
                          <a:ea typeface="Times New Roman"/>
                        </a:rPr>
                        <a:t>Channel</a:t>
                      </a:r>
                      <a:endParaRPr lang="en-US" sz="1400" dirty="0">
                        <a:solidFill>
                          <a:srgbClr val="000000"/>
                        </a:solidFill>
                        <a:effectLst/>
                        <a:latin typeface="Times New Roman"/>
                        <a:ea typeface="Times New Roman"/>
                      </a:endParaRPr>
                    </a:p>
                  </a:txBody>
                  <a:tcPr marL="68580" marR="68580" marT="0" marB="0"/>
                </a:tc>
                <a:tc>
                  <a:txBody>
                    <a:bodyPr/>
                    <a:lstStyle/>
                    <a:p>
                      <a:pPr algn="ctr">
                        <a:spcAft>
                          <a:spcPts val="0"/>
                        </a:spcAft>
                      </a:pPr>
                      <a:r>
                        <a:rPr lang="en-US" sz="1400" b="1" dirty="0">
                          <a:solidFill>
                            <a:srgbClr val="000000"/>
                          </a:solidFill>
                          <a:effectLst/>
                          <a:latin typeface="Arial"/>
                          <a:ea typeface="Times New Roman"/>
                        </a:rPr>
                        <a:t>Main Features</a:t>
                      </a:r>
                      <a:endParaRPr lang="en-US" sz="1400" b="1" dirty="0">
                        <a:solidFill>
                          <a:srgbClr val="000000"/>
                        </a:solidFill>
                        <a:effectLst/>
                        <a:latin typeface="Times New Roman"/>
                        <a:ea typeface="Times New Roman"/>
                      </a:endParaRPr>
                    </a:p>
                  </a:txBody>
                  <a:tcPr marL="68580" marR="68580" marT="0" marB="0"/>
                </a:tc>
              </a:tr>
              <a:tr h="1706880">
                <a:tc>
                  <a:txBody>
                    <a:bodyPr/>
                    <a:lstStyle/>
                    <a:p>
                      <a:pPr algn="ctr">
                        <a:spcAft>
                          <a:spcPts val="0"/>
                        </a:spcAft>
                      </a:pPr>
                      <a:r>
                        <a:rPr lang="en-US" sz="1400" dirty="0">
                          <a:effectLst/>
                          <a:latin typeface="+mn-lt"/>
                          <a:ea typeface="Times New Roman"/>
                        </a:rPr>
                        <a:t>Local extracellular channel </a:t>
                      </a:r>
                      <a:r>
                        <a:rPr lang="en-US" sz="1400" dirty="0" err="1">
                          <a:effectLst/>
                          <a:latin typeface="+mn-lt"/>
                          <a:ea typeface="Times New Roman"/>
                        </a:rPr>
                        <a:t>plexa</a:t>
                      </a:r>
                      <a:endParaRPr lang="en-US" sz="1400" dirty="0">
                        <a:effectLst/>
                        <a:latin typeface="+mn-lt"/>
                        <a:ea typeface="Times New Roman"/>
                      </a:endParaRPr>
                    </a:p>
                    <a:p>
                      <a:pPr algn="ctr">
                        <a:spcAft>
                          <a:spcPts val="0"/>
                        </a:spcAft>
                      </a:pPr>
                      <a:r>
                        <a:rPr lang="en-US" sz="1400" dirty="0">
                          <a:effectLst/>
                          <a:latin typeface="+mn-lt"/>
                          <a:ea typeface="Times New Roman"/>
                        </a:rPr>
                        <a:t>mainly in the um range</a:t>
                      </a:r>
                    </a:p>
                    <a:p>
                      <a:pPr algn="ctr">
                        <a:spcAft>
                          <a:spcPts val="0"/>
                        </a:spcAft>
                      </a:pPr>
                      <a:r>
                        <a:rPr lang="en-US" sz="1400" dirty="0">
                          <a:effectLst/>
                          <a:latin typeface="+mn-lt"/>
                          <a:ea typeface="Times New Roman"/>
                        </a:rPr>
                        <a:t> (</a:t>
                      </a:r>
                      <a:r>
                        <a:rPr lang="en-US" sz="1400" b="1" dirty="0" err="1">
                          <a:effectLst/>
                          <a:latin typeface="+mn-lt"/>
                          <a:ea typeface="Times New Roman"/>
                        </a:rPr>
                        <a:t>extrasynaptic</a:t>
                      </a:r>
                      <a:r>
                        <a:rPr lang="en-US" sz="1400" b="1" dirty="0">
                          <a:effectLst/>
                          <a:latin typeface="+mn-lt"/>
                          <a:ea typeface="Times New Roman"/>
                        </a:rPr>
                        <a:t> VT</a:t>
                      </a:r>
                      <a:r>
                        <a:rPr lang="en-US" sz="1400" dirty="0">
                          <a:effectLst/>
                          <a:latin typeface="+mn-lt"/>
                          <a:ea typeface="Times New Roman"/>
                        </a:rPr>
                        <a:t>)</a:t>
                      </a:r>
                    </a:p>
                  </a:txBody>
                  <a:tcPr marL="68580" marR="68580" marT="0" marB="0"/>
                </a:tc>
                <a:tc>
                  <a:txBody>
                    <a:bodyPr/>
                    <a:lstStyle/>
                    <a:p>
                      <a:pPr>
                        <a:spcAft>
                          <a:spcPts val="0"/>
                        </a:spcAft>
                      </a:pPr>
                      <a:r>
                        <a:rPr lang="en-US" sz="1400" dirty="0" smtClean="0">
                          <a:effectLst/>
                          <a:latin typeface="Arial"/>
                          <a:ea typeface="Times New Roman"/>
                        </a:rPr>
                        <a:t>Extracellular</a:t>
                      </a:r>
                      <a:r>
                        <a:rPr lang="en-US" sz="1400" baseline="0" dirty="0" smtClean="0">
                          <a:effectLst/>
                          <a:latin typeface="Arial"/>
                          <a:ea typeface="Times New Roman"/>
                        </a:rPr>
                        <a:t> fluid</a:t>
                      </a:r>
                      <a:r>
                        <a:rPr lang="en-US" sz="1400" dirty="0" smtClean="0">
                          <a:effectLst/>
                          <a:latin typeface="Arial"/>
                          <a:ea typeface="Times New Roman"/>
                        </a:rPr>
                        <a:t> </a:t>
                      </a:r>
                      <a:r>
                        <a:rPr lang="en-US" sz="1400" dirty="0">
                          <a:effectLst/>
                          <a:latin typeface="Arial"/>
                          <a:ea typeface="Times New Roman"/>
                        </a:rPr>
                        <a:t>transmission linked to synaptic transmission. Through </a:t>
                      </a:r>
                      <a:r>
                        <a:rPr lang="en-US" sz="1400" dirty="0" err="1">
                          <a:effectLst/>
                          <a:latin typeface="Arial"/>
                          <a:ea typeface="Times New Roman"/>
                        </a:rPr>
                        <a:t>extrasynaptic</a:t>
                      </a:r>
                      <a:r>
                        <a:rPr lang="en-US" sz="1400" dirty="0">
                          <a:effectLst/>
                          <a:latin typeface="Arial"/>
                          <a:ea typeface="Times New Roman"/>
                        </a:rPr>
                        <a:t> release and synapse spillover involving a role of local field potentials, the ions and transmitters diffuse at the local circuit level  to influence nerve cells , glial cells and endothelial cells, mainly via targeting local </a:t>
                      </a:r>
                      <a:r>
                        <a:rPr lang="en-US" sz="1400" dirty="0" smtClean="0">
                          <a:effectLst/>
                          <a:latin typeface="Arial"/>
                          <a:ea typeface="Times New Roman"/>
                        </a:rPr>
                        <a:t>receptors</a:t>
                      </a:r>
                    </a:p>
                    <a:p>
                      <a:pPr>
                        <a:spcAft>
                          <a:spcPts val="0"/>
                        </a:spcAft>
                      </a:pPr>
                      <a:endParaRPr lang="en-US" sz="1400" dirty="0">
                        <a:effectLst/>
                        <a:latin typeface="Times New Roman"/>
                        <a:ea typeface="Times New Roman"/>
                      </a:endParaRPr>
                    </a:p>
                  </a:txBody>
                  <a:tcPr marL="68580" marR="68580" marT="0" marB="0"/>
                </a:tc>
              </a:tr>
              <a:tr h="1280160">
                <a:tc>
                  <a:txBody>
                    <a:bodyPr/>
                    <a:lstStyle/>
                    <a:p>
                      <a:pPr algn="ctr">
                        <a:spcAft>
                          <a:spcPts val="0"/>
                        </a:spcAft>
                      </a:pPr>
                      <a:r>
                        <a:rPr lang="en-US" sz="1400" dirty="0">
                          <a:effectLst/>
                          <a:latin typeface="Arial"/>
                          <a:ea typeface="Times New Roman"/>
                        </a:rPr>
                        <a:t>Extracellular fluid pathways mainly along </a:t>
                      </a:r>
                      <a:r>
                        <a:rPr lang="en-US" sz="1400" dirty="0" err="1">
                          <a:effectLst/>
                          <a:latin typeface="Arial"/>
                          <a:ea typeface="Times New Roman"/>
                        </a:rPr>
                        <a:t>paravascular</a:t>
                      </a:r>
                      <a:r>
                        <a:rPr lang="en-US" sz="1400" dirty="0">
                          <a:effectLst/>
                          <a:latin typeface="Arial"/>
                          <a:ea typeface="Times New Roman"/>
                        </a:rPr>
                        <a:t> and </a:t>
                      </a:r>
                      <a:r>
                        <a:rPr lang="en-US" sz="1400" dirty="0" err="1">
                          <a:effectLst/>
                          <a:latin typeface="Arial"/>
                          <a:ea typeface="Times New Roman"/>
                        </a:rPr>
                        <a:t>paraaxonal</a:t>
                      </a:r>
                      <a:r>
                        <a:rPr lang="en-US" sz="1400" dirty="0">
                          <a:effectLst/>
                          <a:latin typeface="Arial"/>
                          <a:ea typeface="Times New Roman"/>
                        </a:rPr>
                        <a:t> extracellular channels. </a:t>
                      </a:r>
                      <a:r>
                        <a:rPr lang="en-US" sz="1400" b="1" dirty="0">
                          <a:effectLst/>
                          <a:latin typeface="Arial"/>
                          <a:ea typeface="Times New Roman"/>
                        </a:rPr>
                        <a:t>Long distance </a:t>
                      </a:r>
                      <a:r>
                        <a:rPr lang="en-US" sz="1400" b="1" dirty="0" smtClean="0">
                          <a:effectLst/>
                          <a:latin typeface="Arial"/>
                          <a:ea typeface="Times New Roman"/>
                        </a:rPr>
                        <a:t>VT</a:t>
                      </a:r>
                      <a:r>
                        <a:rPr lang="en-US" sz="1400" dirty="0" smtClean="0">
                          <a:effectLst/>
                          <a:latin typeface="Arial"/>
                          <a:ea typeface="Times New Roman"/>
                        </a:rPr>
                        <a:t>, </a:t>
                      </a:r>
                      <a:r>
                        <a:rPr lang="en-US" sz="1400" dirty="0">
                          <a:effectLst/>
                          <a:latin typeface="Arial"/>
                          <a:ea typeface="Times New Roman"/>
                        </a:rPr>
                        <a:t>also above 1 </a:t>
                      </a:r>
                      <a:r>
                        <a:rPr lang="en-US" sz="1400" dirty="0" smtClean="0">
                          <a:effectLst/>
                          <a:latin typeface="Arial"/>
                          <a:ea typeface="Times New Roman"/>
                        </a:rPr>
                        <a:t>mm</a:t>
                      </a:r>
                    </a:p>
                    <a:p>
                      <a:pPr algn="ctr">
                        <a:spcAft>
                          <a:spcPts val="0"/>
                        </a:spcAft>
                      </a:pPr>
                      <a:r>
                        <a:rPr lang="en-US" sz="1400" dirty="0" smtClean="0">
                          <a:effectLst/>
                          <a:latin typeface="Arial"/>
                          <a:ea typeface="Times New Roman"/>
                        </a:rPr>
                        <a:t>Transmitter-receptor mismatches</a:t>
                      </a:r>
                      <a:endParaRPr lang="en-US" sz="1400" dirty="0">
                        <a:effectLst/>
                        <a:latin typeface="Times New Roman"/>
                        <a:ea typeface="Times New Roman"/>
                      </a:endParaRPr>
                    </a:p>
                  </a:txBody>
                  <a:tcPr marL="68580" marR="68580" marT="0" marB="0"/>
                </a:tc>
                <a:tc>
                  <a:txBody>
                    <a:bodyPr/>
                    <a:lstStyle/>
                    <a:p>
                      <a:pPr>
                        <a:spcAft>
                          <a:spcPts val="0"/>
                        </a:spcAft>
                      </a:pPr>
                      <a:r>
                        <a:rPr lang="en-US" sz="1400" dirty="0" smtClean="0">
                          <a:effectLst/>
                          <a:latin typeface="Arial"/>
                          <a:ea typeface="Times New Roman"/>
                        </a:rPr>
                        <a:t>Extracellular</a:t>
                      </a:r>
                      <a:r>
                        <a:rPr lang="en-US" sz="1400" baseline="0" dirty="0" smtClean="0">
                          <a:effectLst/>
                          <a:latin typeface="Arial"/>
                          <a:ea typeface="Times New Roman"/>
                        </a:rPr>
                        <a:t> fluid</a:t>
                      </a:r>
                      <a:r>
                        <a:rPr lang="en-US" sz="1400" dirty="0" smtClean="0">
                          <a:effectLst/>
                          <a:latin typeface="Arial"/>
                          <a:ea typeface="Times New Roman"/>
                        </a:rPr>
                        <a:t> </a:t>
                      </a:r>
                      <a:r>
                        <a:rPr lang="en-US" sz="1400" dirty="0">
                          <a:effectLst/>
                          <a:latin typeface="Arial"/>
                          <a:ea typeface="Times New Roman"/>
                        </a:rPr>
                        <a:t>transmission; long-distance diffusion and flow of signals in the ECF involving mainly peptides and proteins targeting distant receptors . Flow is generated by temperature and pressure </a:t>
                      </a:r>
                      <a:r>
                        <a:rPr lang="en-US" sz="1400" dirty="0" smtClean="0">
                          <a:effectLst/>
                          <a:latin typeface="Arial"/>
                          <a:ea typeface="Times New Roman"/>
                        </a:rPr>
                        <a:t>gradients</a:t>
                      </a:r>
                    </a:p>
                    <a:p>
                      <a:pPr>
                        <a:spcAft>
                          <a:spcPts val="0"/>
                        </a:spcAft>
                      </a:pPr>
                      <a:endParaRPr lang="en-US" sz="1400" dirty="0">
                        <a:effectLst/>
                        <a:latin typeface="Times New Roman"/>
                        <a:ea typeface="Times New Roman"/>
                      </a:endParaRPr>
                    </a:p>
                  </a:txBody>
                  <a:tcPr marL="68580" marR="68580" marT="0" marB="0"/>
                </a:tc>
              </a:tr>
              <a:tr h="1097280">
                <a:tc>
                  <a:txBody>
                    <a:bodyPr/>
                    <a:lstStyle/>
                    <a:p>
                      <a:pPr algn="ctr">
                        <a:spcAft>
                          <a:spcPts val="0"/>
                        </a:spcAft>
                      </a:pPr>
                      <a:r>
                        <a:rPr lang="en-US" sz="1400" dirty="0">
                          <a:effectLst/>
                          <a:latin typeface="+mn-lt"/>
                          <a:ea typeface="Times New Roman"/>
                        </a:rPr>
                        <a:t>Cerebrospinal fluid </a:t>
                      </a:r>
                      <a:r>
                        <a:rPr lang="en-US" sz="1400" dirty="0" smtClean="0">
                          <a:effectLst/>
                          <a:latin typeface="+mn-lt"/>
                          <a:ea typeface="Times New Roman"/>
                        </a:rPr>
                        <a:t>pathways. </a:t>
                      </a:r>
                      <a:r>
                        <a:rPr lang="en-US" sz="1400" b="1" dirty="0" smtClean="0">
                          <a:effectLst/>
                          <a:latin typeface="+mn-lt"/>
                          <a:ea typeface="Times New Roman"/>
                        </a:rPr>
                        <a:t>CSF VT</a:t>
                      </a:r>
                      <a:endParaRPr lang="en-US" sz="1400" b="1" dirty="0">
                        <a:effectLst/>
                        <a:latin typeface="+mn-lt"/>
                        <a:ea typeface="Times New Roman"/>
                      </a:endParaRPr>
                    </a:p>
                    <a:p>
                      <a:pPr algn="ctr">
                        <a:spcAft>
                          <a:spcPts val="0"/>
                        </a:spcAft>
                      </a:pPr>
                      <a:r>
                        <a:rPr lang="en-US" sz="1400" dirty="0">
                          <a:effectLst/>
                          <a:latin typeface="+mn-lt"/>
                          <a:ea typeface="Times New Roman"/>
                        </a:rPr>
                        <a:t>Long distance migration</a:t>
                      </a:r>
                      <a:r>
                        <a:rPr lang="en-US" sz="1400" dirty="0" smtClean="0">
                          <a:effectLst/>
                          <a:latin typeface="+mn-lt"/>
                          <a:ea typeface="Times New Roman"/>
                        </a:rPr>
                        <a:t>,</a:t>
                      </a:r>
                      <a:endParaRPr lang="en-US" sz="1400" dirty="0">
                        <a:effectLst/>
                        <a:latin typeface="+mn-lt"/>
                        <a:ea typeface="Times New Roman"/>
                      </a:endParaRPr>
                    </a:p>
                  </a:txBody>
                  <a:tcPr marL="68580" marR="68580" marT="0" marB="0"/>
                </a:tc>
                <a:tc>
                  <a:txBody>
                    <a:bodyPr/>
                    <a:lstStyle/>
                    <a:p>
                      <a:pPr>
                        <a:spcAft>
                          <a:spcPts val="0"/>
                        </a:spcAft>
                      </a:pPr>
                      <a:r>
                        <a:rPr lang="en-US" sz="1400" smtClean="0">
                          <a:effectLst/>
                          <a:latin typeface="Arial"/>
                          <a:ea typeface="Times New Roman"/>
                        </a:rPr>
                        <a:t>CSF </a:t>
                      </a:r>
                      <a:r>
                        <a:rPr lang="en-US" sz="1400" dirty="0">
                          <a:effectLst/>
                          <a:latin typeface="Arial"/>
                          <a:ea typeface="Times New Roman"/>
                        </a:rPr>
                        <a:t>transmission; long-distance transmission of signals in the CSF, facilitated by flow generated by the arterial </a:t>
                      </a:r>
                      <a:r>
                        <a:rPr lang="en-US" sz="1400" dirty="0" smtClean="0">
                          <a:effectLst/>
                          <a:latin typeface="Arial"/>
                          <a:ea typeface="Times New Roman"/>
                        </a:rPr>
                        <a:t>pulse</a:t>
                      </a:r>
                    </a:p>
                    <a:p>
                      <a:pPr>
                        <a:spcAft>
                          <a:spcPts val="0"/>
                        </a:spcAft>
                      </a:pPr>
                      <a:r>
                        <a:rPr lang="en-US" sz="1000" dirty="0" smtClean="0">
                          <a:effectLst/>
                          <a:latin typeface="Arial"/>
                          <a:ea typeface="Times New Roman"/>
                        </a:rPr>
                        <a:t>                                                             </a:t>
                      </a:r>
                    </a:p>
                    <a:p>
                      <a:pPr>
                        <a:spcAft>
                          <a:spcPts val="0"/>
                        </a:spcAft>
                      </a:pPr>
                      <a:endParaRPr lang="en-US" sz="1000" dirty="0" smtClean="0">
                        <a:effectLst/>
                        <a:latin typeface="Arial"/>
                        <a:ea typeface="Times New Roman"/>
                      </a:endParaRPr>
                    </a:p>
                    <a:p>
                      <a:pPr>
                        <a:spcAft>
                          <a:spcPts val="0"/>
                        </a:spcAft>
                      </a:pPr>
                      <a:r>
                        <a:rPr lang="en-US" sz="1000" dirty="0" smtClean="0">
                          <a:effectLst/>
                          <a:latin typeface="Arial"/>
                          <a:ea typeface="Times New Roman"/>
                        </a:rPr>
                        <a:t>                                    Fuxe et</a:t>
                      </a:r>
                      <a:r>
                        <a:rPr lang="en-US" sz="1000" baseline="0" dirty="0" smtClean="0">
                          <a:effectLst/>
                          <a:latin typeface="Arial"/>
                          <a:ea typeface="Times New Roman"/>
                        </a:rPr>
                        <a:t> al.2012,</a:t>
                      </a:r>
                      <a:r>
                        <a:rPr lang="en-US" sz="1000" dirty="0" smtClean="0">
                          <a:effectLst/>
                          <a:latin typeface="Arial"/>
                          <a:ea typeface="Times New Roman"/>
                        </a:rPr>
                        <a:t> </a:t>
                      </a:r>
                      <a:r>
                        <a:rPr lang="en-US" sz="1000" dirty="0" err="1" smtClean="0">
                          <a:effectLst/>
                          <a:latin typeface="Arial"/>
                          <a:ea typeface="Times New Roman"/>
                        </a:rPr>
                        <a:t>Agnati</a:t>
                      </a:r>
                      <a:r>
                        <a:rPr lang="en-US" sz="1000" dirty="0" smtClean="0">
                          <a:effectLst/>
                          <a:latin typeface="Arial"/>
                          <a:ea typeface="Times New Roman"/>
                        </a:rPr>
                        <a:t> and Fuxe 2014</a:t>
                      </a:r>
                      <a:endParaRPr lang="en-US" sz="1000" dirty="0">
                        <a:effectLst/>
                        <a:latin typeface="Times New Roman"/>
                        <a:ea typeface="Times New Roman"/>
                      </a:endParaRPr>
                    </a:p>
                  </a:txBody>
                  <a:tcPr marL="68580" marR="68580" marT="0" marB="0"/>
                </a:tc>
              </a:tr>
              <a:tr h="370840">
                <a:tc>
                  <a:txBody>
                    <a:bodyPr/>
                    <a:lstStyle/>
                    <a:p>
                      <a:pPr algn="ctr">
                        <a:spcAft>
                          <a:spcPts val="0"/>
                        </a:spcAft>
                      </a:pPr>
                      <a:endParaRPr lang="en-US" sz="1400" dirty="0">
                        <a:effectLst/>
                        <a:latin typeface="+mn-lt"/>
                        <a:ea typeface="Times New Roman"/>
                      </a:endParaRPr>
                    </a:p>
                  </a:txBody>
                  <a:tcPr marL="68580" marR="68580" marT="0" marB="0"/>
                </a:tc>
                <a:tc>
                  <a:txBody>
                    <a:bodyPr/>
                    <a:lstStyle/>
                    <a:p>
                      <a:pPr>
                        <a:spcAft>
                          <a:spcPts val="0"/>
                        </a:spcAft>
                      </a:pPr>
                      <a:endParaRPr lang="en-US" sz="1000" dirty="0">
                        <a:effectLst/>
                        <a:latin typeface="Times New Roman"/>
                        <a:ea typeface="Times New Roman"/>
                      </a:endParaRPr>
                    </a:p>
                  </a:txBody>
                  <a:tcPr marL="68580" marR="68580" marT="0" marB="0"/>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ext Box 3"/>
          <p:cNvSpPr txBox="1">
            <a:spLocks noChangeArrowheads="1"/>
          </p:cNvSpPr>
          <p:nvPr/>
        </p:nvSpPr>
        <p:spPr bwMode="auto">
          <a:xfrm>
            <a:off x="6756400" y="6275388"/>
            <a:ext cx="2235200" cy="457200"/>
          </a:xfrm>
          <a:prstGeom prst="rect">
            <a:avLst/>
          </a:prstGeom>
          <a:noFill/>
          <a:ln w="9525">
            <a:noFill/>
            <a:miter lim="800000"/>
            <a:headEnd/>
            <a:tailEnd/>
          </a:ln>
        </p:spPr>
        <p:txBody>
          <a:bodyPr>
            <a:spAutoFit/>
          </a:bodyPr>
          <a:lstStyle/>
          <a:p>
            <a:r>
              <a:rPr lang="sv-SE" sz="1200" i="1">
                <a:solidFill>
                  <a:schemeClr val="bg1"/>
                </a:solidFill>
                <a:ea typeface="ＭＳ Ｐゴシック" pitchFamily="34" charset="-128"/>
              </a:rPr>
              <a:t>Agnati, Fuxe et al., 1995, Neuroscience 69(3): 711-726.</a:t>
            </a:r>
            <a:endParaRPr lang="sv-SE" sz="1200">
              <a:solidFill>
                <a:schemeClr val="bg1"/>
              </a:solidFill>
              <a:ea typeface="ＭＳ Ｐゴシック" pitchFamily="34" charset="-128"/>
            </a:endParaRPr>
          </a:p>
        </p:txBody>
      </p:sp>
      <p:pic>
        <p:nvPicPr>
          <p:cNvPr id="43010" name="Picture 4" descr="Figure 1"/>
          <p:cNvPicPr>
            <a:picLocks noChangeAspect="1" noChangeArrowheads="1"/>
          </p:cNvPicPr>
          <p:nvPr/>
        </p:nvPicPr>
        <p:blipFill>
          <a:blip r:embed="rId3"/>
          <a:srcRect/>
          <a:stretch>
            <a:fillRect/>
          </a:stretch>
        </p:blipFill>
        <p:spPr bwMode="auto">
          <a:xfrm>
            <a:off x="955675" y="404813"/>
            <a:ext cx="8188325" cy="6108700"/>
          </a:xfrm>
          <a:prstGeom prst="rect">
            <a:avLst/>
          </a:prstGeom>
          <a:noFill/>
          <a:ln w="9525">
            <a:noFill/>
            <a:miter lim="800000"/>
            <a:headEnd/>
            <a:tailEnd/>
          </a:ln>
        </p:spPr>
      </p:pic>
      <p:sp>
        <p:nvSpPr>
          <p:cNvPr id="43011" name="Text Box 5"/>
          <p:cNvSpPr txBox="1">
            <a:spLocks noChangeArrowheads="1"/>
          </p:cNvSpPr>
          <p:nvPr/>
        </p:nvSpPr>
        <p:spPr bwMode="auto">
          <a:xfrm>
            <a:off x="7681913" y="6562725"/>
            <a:ext cx="1655762" cy="274638"/>
          </a:xfrm>
          <a:prstGeom prst="rect">
            <a:avLst/>
          </a:prstGeom>
          <a:noFill/>
          <a:ln w="9525">
            <a:noFill/>
            <a:miter lim="800000"/>
            <a:headEnd/>
            <a:tailEnd/>
          </a:ln>
        </p:spPr>
        <p:txBody>
          <a:bodyPr>
            <a:spAutoFit/>
          </a:bodyPr>
          <a:lstStyle/>
          <a:p>
            <a:pPr>
              <a:spcBef>
                <a:spcPct val="50000"/>
              </a:spcBef>
            </a:pPr>
            <a:r>
              <a:rPr lang="es-ES" sz="1200" i="1">
                <a:latin typeface="Tahoma" pitchFamily="34" charset="0"/>
                <a:ea typeface="ＭＳ Ｐゴシック" pitchFamily="34" charset="-128"/>
              </a:rPr>
              <a:t>Fuxe K. et al 2013</a:t>
            </a:r>
          </a:p>
        </p:txBody>
      </p:sp>
      <p:pic>
        <p:nvPicPr>
          <p:cNvPr id="43012" name="Immagine 9"/>
          <p:cNvPicPr>
            <a:picLocks noChangeAspect="1"/>
          </p:cNvPicPr>
          <p:nvPr/>
        </p:nvPicPr>
        <p:blipFill>
          <a:blip r:embed="rId4"/>
          <a:srcRect t="47736"/>
          <a:stretch>
            <a:fillRect/>
          </a:stretch>
        </p:blipFill>
        <p:spPr bwMode="auto">
          <a:xfrm>
            <a:off x="-301625" y="0"/>
            <a:ext cx="1724025" cy="11620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4"/>
          <p:cNvPicPr>
            <a:picLocks noChangeAspect="1" noChangeArrowheads="1"/>
          </p:cNvPicPr>
          <p:nvPr/>
        </p:nvPicPr>
        <p:blipFill>
          <a:blip r:embed="rId3"/>
          <a:srcRect/>
          <a:stretch>
            <a:fillRect/>
          </a:stretch>
        </p:blipFill>
        <p:spPr bwMode="auto">
          <a:xfrm>
            <a:off x="3779838" y="949325"/>
            <a:ext cx="5322887" cy="3632200"/>
          </a:xfrm>
          <a:prstGeom prst="rect">
            <a:avLst/>
          </a:prstGeom>
          <a:noFill/>
          <a:ln w="9525">
            <a:noFill/>
            <a:miter lim="800000"/>
            <a:headEnd/>
            <a:tailEnd/>
          </a:ln>
        </p:spPr>
      </p:pic>
      <p:pic>
        <p:nvPicPr>
          <p:cNvPr id="45058" name="Picture 8" descr="fig1"/>
          <p:cNvPicPr>
            <a:picLocks noChangeAspect="1" noChangeArrowheads="1"/>
          </p:cNvPicPr>
          <p:nvPr/>
        </p:nvPicPr>
        <p:blipFill>
          <a:blip r:embed="rId4"/>
          <a:srcRect/>
          <a:stretch>
            <a:fillRect/>
          </a:stretch>
        </p:blipFill>
        <p:spPr bwMode="auto">
          <a:xfrm>
            <a:off x="250825" y="476250"/>
            <a:ext cx="3600450" cy="3244850"/>
          </a:xfrm>
          <a:prstGeom prst="rect">
            <a:avLst/>
          </a:prstGeom>
          <a:noFill/>
          <a:ln w="9525">
            <a:noFill/>
            <a:miter lim="800000"/>
            <a:headEnd/>
            <a:tailEnd/>
          </a:ln>
        </p:spPr>
      </p:pic>
      <p:pic>
        <p:nvPicPr>
          <p:cNvPr id="45059" name="Picture 9" descr="fig 2"/>
          <p:cNvPicPr>
            <a:picLocks noChangeAspect="1" noChangeArrowheads="1"/>
          </p:cNvPicPr>
          <p:nvPr/>
        </p:nvPicPr>
        <p:blipFill>
          <a:blip r:embed="rId5"/>
          <a:srcRect/>
          <a:stretch>
            <a:fillRect/>
          </a:stretch>
        </p:blipFill>
        <p:spPr bwMode="auto">
          <a:xfrm>
            <a:off x="3921125" y="4665663"/>
            <a:ext cx="5184775" cy="1858962"/>
          </a:xfrm>
          <a:prstGeom prst="rect">
            <a:avLst/>
          </a:prstGeom>
          <a:noFill/>
          <a:ln w="9525">
            <a:noFill/>
            <a:miter lim="800000"/>
            <a:headEnd/>
            <a:tailEnd/>
          </a:ln>
        </p:spPr>
      </p:pic>
      <p:pic>
        <p:nvPicPr>
          <p:cNvPr id="45060" name="Picture 23" descr="sd"/>
          <p:cNvPicPr>
            <a:picLocks noChangeAspect="1" noChangeArrowheads="1"/>
          </p:cNvPicPr>
          <p:nvPr/>
        </p:nvPicPr>
        <p:blipFill>
          <a:blip r:embed="rId6"/>
          <a:srcRect/>
          <a:stretch>
            <a:fillRect/>
          </a:stretch>
        </p:blipFill>
        <p:spPr bwMode="auto">
          <a:xfrm>
            <a:off x="179388" y="3827463"/>
            <a:ext cx="3671887" cy="2697162"/>
          </a:xfrm>
          <a:prstGeom prst="rect">
            <a:avLst/>
          </a:prstGeom>
          <a:noFill/>
          <a:ln w="9525">
            <a:noFill/>
            <a:miter lim="800000"/>
            <a:headEnd/>
            <a:tailEnd/>
          </a:ln>
        </p:spPr>
      </p:pic>
      <p:sp>
        <p:nvSpPr>
          <p:cNvPr id="45061" name="Text Box 25"/>
          <p:cNvSpPr txBox="1">
            <a:spLocks noChangeArrowheads="1"/>
          </p:cNvSpPr>
          <p:nvPr/>
        </p:nvSpPr>
        <p:spPr bwMode="auto">
          <a:xfrm>
            <a:off x="2857500" y="6496050"/>
            <a:ext cx="1077913" cy="274638"/>
          </a:xfrm>
          <a:prstGeom prst="rect">
            <a:avLst/>
          </a:prstGeom>
          <a:noFill/>
          <a:ln w="9525">
            <a:noFill/>
            <a:miter lim="800000"/>
            <a:headEnd/>
            <a:tailEnd/>
          </a:ln>
        </p:spPr>
        <p:txBody>
          <a:bodyPr wrap="none">
            <a:spAutoFit/>
          </a:bodyPr>
          <a:lstStyle/>
          <a:p>
            <a:r>
              <a:rPr lang="sv-SE" sz="1200">
                <a:latin typeface="Calibri" pitchFamily="34" charset="0"/>
              </a:rPr>
              <a:t>Höistad 2004</a:t>
            </a:r>
            <a:endParaRPr lang="sv-SE" sz="1200">
              <a:latin typeface="Times New Roman" pitchFamily="18" charset="0"/>
            </a:endParaRPr>
          </a:p>
        </p:txBody>
      </p:sp>
      <p:sp>
        <p:nvSpPr>
          <p:cNvPr id="45062" name="Rectangle 25"/>
          <p:cNvSpPr>
            <a:spLocks noChangeArrowheads="1"/>
          </p:cNvSpPr>
          <p:nvPr/>
        </p:nvSpPr>
        <p:spPr bwMode="auto">
          <a:xfrm>
            <a:off x="95250" y="6524625"/>
            <a:ext cx="2747963" cy="244475"/>
          </a:xfrm>
          <a:prstGeom prst="rect">
            <a:avLst/>
          </a:prstGeom>
          <a:noFill/>
          <a:ln w="9525">
            <a:noFill/>
            <a:miter lim="800000"/>
            <a:headEnd/>
            <a:tailEnd/>
          </a:ln>
        </p:spPr>
        <p:txBody>
          <a:bodyPr wrap="none">
            <a:spAutoFit/>
          </a:bodyPr>
          <a:lstStyle/>
          <a:p>
            <a:pPr>
              <a:spcBef>
                <a:spcPct val="50000"/>
              </a:spcBef>
            </a:pPr>
            <a:r>
              <a:rPr lang="en-US" sz="1000" i="1">
                <a:latin typeface="Calibri" pitchFamily="34" charset="0"/>
              </a:rPr>
              <a:t>Modified from Nicholson &amp; Sykova 1998 TINS</a:t>
            </a:r>
          </a:p>
        </p:txBody>
      </p:sp>
      <p:sp>
        <p:nvSpPr>
          <p:cNvPr id="45063" name="TextBox 1"/>
          <p:cNvSpPr txBox="1">
            <a:spLocks noChangeArrowheads="1"/>
          </p:cNvSpPr>
          <p:nvPr/>
        </p:nvSpPr>
        <p:spPr bwMode="auto">
          <a:xfrm>
            <a:off x="2916238" y="0"/>
            <a:ext cx="6227762" cy="738188"/>
          </a:xfrm>
          <a:prstGeom prst="rect">
            <a:avLst/>
          </a:prstGeom>
          <a:noFill/>
          <a:ln w="9525">
            <a:noFill/>
            <a:miter lim="800000"/>
            <a:headEnd/>
            <a:tailEnd/>
          </a:ln>
        </p:spPr>
        <p:txBody>
          <a:bodyPr>
            <a:spAutoFit/>
          </a:bodyPr>
          <a:lstStyle/>
          <a:p>
            <a:r>
              <a:rPr lang="en-US" sz="1400" b="1">
                <a:ea typeface="ＭＳ Ｐゴシック" pitchFamily="34" charset="-128"/>
              </a:rPr>
              <a:t>Volume fraction</a:t>
            </a:r>
            <a:r>
              <a:rPr lang="en-US" sz="1400">
                <a:ea typeface="ＭＳ Ｐゴシック" pitchFamily="34" charset="-128"/>
              </a:rPr>
              <a:t>: relative size of ECS compared to brain tissue volume</a:t>
            </a:r>
          </a:p>
          <a:p>
            <a:r>
              <a:rPr lang="en-US" sz="1400" b="1">
                <a:ea typeface="ＭＳ Ｐゴシック" pitchFamily="34" charset="-128"/>
              </a:rPr>
              <a:t>Tortuosity</a:t>
            </a:r>
            <a:r>
              <a:rPr lang="en-US" sz="1400">
                <a:ea typeface="ＭＳ Ｐゴシック" pitchFamily="34" charset="-128"/>
              </a:rPr>
              <a:t>: increase in path length imposed by cells and extracellular matrix</a:t>
            </a:r>
          </a:p>
          <a:p>
            <a:r>
              <a:rPr lang="en-US" sz="1400" b="1">
                <a:ea typeface="ＭＳ Ｐゴシック" pitchFamily="34" charset="-128"/>
              </a:rPr>
              <a:t>Clearance</a:t>
            </a:r>
            <a:r>
              <a:rPr lang="en-US" sz="1400">
                <a:ea typeface="ＭＳ Ｐゴシック" pitchFamily="34" charset="-128"/>
              </a:rPr>
              <a:t>: a constant that reflects the removal of a compound from ECS</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ext Box 2"/>
          <p:cNvSpPr txBox="1">
            <a:spLocks noChangeArrowheads="1"/>
          </p:cNvSpPr>
          <p:nvPr/>
        </p:nvSpPr>
        <p:spPr bwMode="auto">
          <a:xfrm>
            <a:off x="447675" y="128588"/>
            <a:ext cx="8382000" cy="328612"/>
          </a:xfrm>
          <a:prstGeom prst="rect">
            <a:avLst/>
          </a:prstGeom>
          <a:solidFill>
            <a:srgbClr val="FFFFFF"/>
          </a:solidFill>
          <a:ln w="38100" cmpd="dbl">
            <a:solidFill>
              <a:srgbClr val="FF0000"/>
            </a:solidFill>
            <a:miter lim="800000"/>
            <a:headEnd/>
            <a:tailEnd/>
          </a:ln>
        </p:spPr>
        <p:txBody>
          <a:bodyPr/>
          <a:lstStyle/>
          <a:p>
            <a:pPr algn="ctr"/>
            <a:r>
              <a:rPr lang="it-IT" sz="1200" b="1">
                <a:solidFill>
                  <a:srgbClr val="0000CC"/>
                </a:solidFill>
                <a:ea typeface="ＭＳ Ｐゴシック" pitchFamily="34" charset="-128"/>
              </a:rPr>
              <a:t>THE “TIDE HYPOTHESIS” OF VT-SIGNAL MIGRATION, CLEARANCE AND OF MODULATORY SIGNAL RELEASE</a:t>
            </a:r>
          </a:p>
        </p:txBody>
      </p:sp>
      <p:sp>
        <p:nvSpPr>
          <p:cNvPr id="47106" name="Text Box 3"/>
          <p:cNvSpPr txBox="1">
            <a:spLocks noChangeArrowheads="1"/>
          </p:cNvSpPr>
          <p:nvPr/>
        </p:nvSpPr>
        <p:spPr bwMode="auto">
          <a:xfrm>
            <a:off x="152400" y="5005388"/>
            <a:ext cx="8839200" cy="1752600"/>
          </a:xfrm>
          <a:prstGeom prst="rect">
            <a:avLst/>
          </a:prstGeom>
          <a:solidFill>
            <a:srgbClr val="FFFFFF"/>
          </a:solidFill>
          <a:ln w="19050">
            <a:solidFill>
              <a:srgbClr val="FF0000"/>
            </a:solidFill>
            <a:miter lim="800000"/>
            <a:headEnd/>
            <a:tailEnd/>
          </a:ln>
        </p:spPr>
        <p:txBody>
          <a:bodyPr/>
          <a:lstStyle/>
          <a:p>
            <a:pPr algn="ctr">
              <a:lnSpc>
                <a:spcPct val="110000"/>
              </a:lnSpc>
            </a:pPr>
            <a:r>
              <a:rPr lang="it-IT" sz="1200" b="1">
                <a:solidFill>
                  <a:srgbClr val="FF0000"/>
                </a:solidFill>
                <a:ea typeface="ＭＳ Ｐゴシック" pitchFamily="34" charset="-128"/>
              </a:rPr>
              <a:t>THE “TIDE HYPOTHESIS”</a:t>
            </a:r>
            <a:r>
              <a:rPr lang="it-IT" altLang="ja-JP" sz="1200" b="1"/>
              <a:t> </a:t>
            </a:r>
            <a:r>
              <a:rPr lang="it-IT" altLang="ja-JP" sz="1200" b="1">
                <a:solidFill>
                  <a:srgbClr val="FF0000"/>
                </a:solidFill>
              </a:rPr>
              <a:t>OF VT-SIGNAL MIGRATION AND CLEARANCE</a:t>
            </a:r>
            <a:r>
              <a:rPr lang="it-IT" altLang="ja-JP" sz="1100" b="1">
                <a:solidFill>
                  <a:srgbClr val="FF0000"/>
                </a:solidFill>
              </a:rPr>
              <a:t> </a:t>
            </a:r>
            <a:r>
              <a:rPr lang="it-IT" altLang="ja-JP" sz="1000" b="1">
                <a:solidFill>
                  <a:srgbClr val="FF0000"/>
                </a:solidFill>
              </a:rPr>
              <a:t>(AGNATI, FUXE et al.,  2004,2005)</a:t>
            </a:r>
          </a:p>
          <a:p>
            <a:pPr>
              <a:lnSpc>
                <a:spcPct val="110000"/>
              </a:lnSpc>
            </a:pPr>
            <a:endParaRPr lang="it-IT" sz="1000" b="1">
              <a:ea typeface="ＭＳ Ｐゴシック" pitchFamily="34" charset="-128"/>
            </a:endParaRPr>
          </a:p>
          <a:p>
            <a:pPr>
              <a:lnSpc>
                <a:spcPct val="110000"/>
              </a:lnSpc>
            </a:pPr>
            <a:r>
              <a:rPr lang="it-IT" sz="1000" b="1">
                <a:solidFill>
                  <a:srgbClr val="FF0000"/>
                </a:solidFill>
                <a:ea typeface="ＭＳ Ｐゴシック" pitchFamily="34" charset="-128"/>
              </a:rPr>
              <a:t>•</a:t>
            </a:r>
            <a:r>
              <a:rPr lang="it-IT" sz="1000" b="1">
                <a:ea typeface="ＭＳ Ｐゴシック" pitchFamily="34" charset="-128"/>
              </a:rPr>
              <a:t> THE ARTERIAL PULSE AS WELL AS THE “PISTON-LIKE” MOVEMENT OF THE BRAIN CAUSE CYCLIC PRESSURE OSCILLATIONS WITHIN </a:t>
            </a:r>
            <a:r>
              <a:rPr lang="it-IT" sz="1000" b="1">
                <a:solidFill>
                  <a:schemeClr val="bg1"/>
                </a:solidFill>
                <a:ea typeface="ＭＳ Ｐゴシック" pitchFamily="34" charset="-128"/>
              </a:rPr>
              <a:t>..</a:t>
            </a:r>
            <a:r>
              <a:rPr lang="it-IT" sz="1000" b="1">
                <a:ea typeface="ＭＳ Ｐゴシック" pitchFamily="34" charset="-128"/>
              </a:rPr>
              <a:t>THE SAS.</a:t>
            </a:r>
          </a:p>
          <a:p>
            <a:pPr>
              <a:lnSpc>
                <a:spcPct val="110000"/>
              </a:lnSpc>
            </a:pPr>
            <a:endParaRPr lang="it-IT" sz="800" b="1">
              <a:ea typeface="ＭＳ Ｐゴシック" pitchFamily="34" charset="-128"/>
            </a:endParaRPr>
          </a:p>
          <a:p>
            <a:pPr>
              <a:lnSpc>
                <a:spcPct val="110000"/>
              </a:lnSpc>
            </a:pPr>
            <a:r>
              <a:rPr lang="it-IT" sz="1000" b="1">
                <a:solidFill>
                  <a:srgbClr val="FF0000"/>
                </a:solidFill>
                <a:ea typeface="ＭＳ Ｐゴシック" pitchFamily="34" charset="-128"/>
              </a:rPr>
              <a:t>•</a:t>
            </a:r>
            <a:r>
              <a:rPr lang="it-IT" sz="1000" b="1">
                <a:ea typeface="ＭＳ Ｐゴシック" pitchFamily="34" charset="-128"/>
              </a:rPr>
              <a:t> THE CYCLIC PRESSURE OSCILLATIONS WITHIN THE SAS INDUCE “TIDE” MOVEMENTS OF THE FLUID IN THE VIRCHOW-ROBIN SPACES, </a:t>
            </a:r>
            <a:r>
              <a:rPr lang="it-IT" sz="1000" b="1">
                <a:solidFill>
                  <a:schemeClr val="bg1"/>
                </a:solidFill>
                <a:ea typeface="ＭＳ Ｐゴシック" pitchFamily="34" charset="-128"/>
              </a:rPr>
              <a:t>...</a:t>
            </a:r>
            <a:r>
              <a:rPr lang="it-IT" sz="1000" b="1">
                <a:ea typeface="ＭＳ Ｐゴシック" pitchFamily="34" charset="-128"/>
              </a:rPr>
              <a:t>HENCE IN THE PERICAPILLARY SPACES AND, EVENTUALLY, IN THE ECF-CHANNELS.</a:t>
            </a:r>
          </a:p>
          <a:p>
            <a:pPr>
              <a:lnSpc>
                <a:spcPct val="110000"/>
              </a:lnSpc>
            </a:pPr>
            <a:endParaRPr lang="it-IT" sz="800" b="1">
              <a:ea typeface="ＭＳ Ｐゴシック" pitchFamily="34" charset="-128"/>
            </a:endParaRPr>
          </a:p>
          <a:p>
            <a:pPr>
              <a:lnSpc>
                <a:spcPct val="110000"/>
              </a:lnSpc>
            </a:pPr>
            <a:r>
              <a:rPr lang="it-IT" sz="1000" b="1">
                <a:solidFill>
                  <a:srgbClr val="FF0000"/>
                </a:solidFill>
                <a:ea typeface="ＭＳ Ｐゴシック" pitchFamily="34" charset="-128"/>
              </a:rPr>
              <a:t>•</a:t>
            </a:r>
            <a:r>
              <a:rPr lang="it-IT" sz="1000" b="1">
                <a:ea typeface="ＭＳ Ｐゴシック" pitchFamily="34" charset="-128"/>
              </a:rPr>
              <a:t> </a:t>
            </a:r>
            <a:r>
              <a:rPr lang="it-IT" sz="1000" b="1">
                <a:solidFill>
                  <a:srgbClr val="000000"/>
                </a:solidFill>
                <a:ea typeface="ＭＳ Ｐゴシック" pitchFamily="34" charset="-128"/>
              </a:rPr>
              <a:t>THESE FLUID MOVEMENTS CONTRIBUTE TO THE VT-SIGNAL MIGRATION AS WELL AS TO THE HOMEOSTASIS OF THE INTERNAL MILIEU </a:t>
            </a:r>
            <a:r>
              <a:rPr lang="it-IT" sz="1000" b="1">
                <a:solidFill>
                  <a:schemeClr val="bg1"/>
                </a:solidFill>
                <a:ea typeface="ＭＳ Ｐゴシック" pitchFamily="34" charset="-128"/>
              </a:rPr>
              <a:t>..</a:t>
            </a:r>
            <a:r>
              <a:rPr lang="it-IT" sz="1000" b="1">
                <a:solidFill>
                  <a:srgbClr val="000000"/>
                </a:solidFill>
                <a:ea typeface="ＭＳ Ｐゴシック" pitchFamily="34" charset="-128"/>
              </a:rPr>
              <a:t>OF THE BRAIN (DIFFUSION OF NUTRIENTS AND CLEARANCE OF CATABOLITES e.g., Aß)</a:t>
            </a:r>
          </a:p>
        </p:txBody>
      </p:sp>
      <p:sp>
        <p:nvSpPr>
          <p:cNvPr id="47107" name="Rectangle 4"/>
          <p:cNvSpPr>
            <a:spLocks noChangeArrowheads="1"/>
          </p:cNvSpPr>
          <p:nvPr/>
        </p:nvSpPr>
        <p:spPr bwMode="auto">
          <a:xfrm>
            <a:off x="2119313" y="1985963"/>
            <a:ext cx="9144000" cy="0"/>
          </a:xfrm>
          <a:prstGeom prst="rect">
            <a:avLst/>
          </a:prstGeom>
          <a:noFill/>
          <a:ln w="9525">
            <a:noFill/>
            <a:miter lim="800000"/>
            <a:headEnd/>
            <a:tailEnd/>
          </a:ln>
        </p:spPr>
        <p:txBody>
          <a:bodyPr>
            <a:spAutoFit/>
          </a:bodyPr>
          <a:lstStyle/>
          <a:p>
            <a:endParaRPr lang="es-ES">
              <a:latin typeface="Calibri" pitchFamily="34" charset="0"/>
            </a:endParaRPr>
          </a:p>
        </p:txBody>
      </p:sp>
      <p:grpSp>
        <p:nvGrpSpPr>
          <p:cNvPr id="47108" name="Group 5"/>
          <p:cNvGrpSpPr>
            <a:grpSpLocks/>
          </p:cNvGrpSpPr>
          <p:nvPr/>
        </p:nvGrpSpPr>
        <p:grpSpPr bwMode="auto">
          <a:xfrm>
            <a:off x="114300" y="552450"/>
            <a:ext cx="8890000" cy="4338638"/>
            <a:chOff x="72" y="348"/>
            <a:chExt cx="5600" cy="2733"/>
          </a:xfrm>
        </p:grpSpPr>
        <p:sp>
          <p:nvSpPr>
            <p:cNvPr id="47110" name="Freeform 6"/>
            <p:cNvSpPr>
              <a:spLocks/>
            </p:cNvSpPr>
            <p:nvPr/>
          </p:nvSpPr>
          <p:spPr bwMode="auto">
            <a:xfrm>
              <a:off x="1401" y="1209"/>
              <a:ext cx="2124" cy="1800"/>
            </a:xfrm>
            <a:custGeom>
              <a:avLst/>
              <a:gdLst>
                <a:gd name="T0" fmla="*/ 1 w 4193"/>
                <a:gd name="T1" fmla="*/ 0 h 4074"/>
                <a:gd name="T2" fmla="*/ 1 w 4193"/>
                <a:gd name="T3" fmla="*/ 0 h 4074"/>
                <a:gd name="T4" fmla="*/ 1 w 4193"/>
                <a:gd name="T5" fmla="*/ 0 h 4074"/>
                <a:gd name="T6" fmla="*/ 1 w 4193"/>
                <a:gd name="T7" fmla="*/ 0 h 4074"/>
                <a:gd name="T8" fmla="*/ 1 w 4193"/>
                <a:gd name="T9" fmla="*/ 0 h 4074"/>
                <a:gd name="T10" fmla="*/ 1 w 4193"/>
                <a:gd name="T11" fmla="*/ 0 h 4074"/>
                <a:gd name="T12" fmla="*/ 1 w 4193"/>
                <a:gd name="T13" fmla="*/ 0 h 4074"/>
                <a:gd name="T14" fmla="*/ 1 w 4193"/>
                <a:gd name="T15" fmla="*/ 0 h 4074"/>
                <a:gd name="T16" fmla="*/ 1 w 4193"/>
                <a:gd name="T17" fmla="*/ 0 h 4074"/>
                <a:gd name="T18" fmla="*/ 1 w 4193"/>
                <a:gd name="T19" fmla="*/ 0 h 4074"/>
                <a:gd name="T20" fmla="*/ 1 w 4193"/>
                <a:gd name="T21" fmla="*/ 0 h 4074"/>
                <a:gd name="T22" fmla="*/ 1 w 4193"/>
                <a:gd name="T23" fmla="*/ 0 h 4074"/>
                <a:gd name="T24" fmla="*/ 1 w 4193"/>
                <a:gd name="T25" fmla="*/ 0 h 4074"/>
                <a:gd name="T26" fmla="*/ 1 w 4193"/>
                <a:gd name="T27" fmla="*/ 0 h 4074"/>
                <a:gd name="T28" fmla="*/ 1 w 4193"/>
                <a:gd name="T29" fmla="*/ 0 h 4074"/>
                <a:gd name="T30" fmla="*/ 1 w 4193"/>
                <a:gd name="T31" fmla="*/ 0 h 4074"/>
                <a:gd name="T32" fmla="*/ 1 w 4193"/>
                <a:gd name="T33" fmla="*/ 0 h 4074"/>
                <a:gd name="T34" fmla="*/ 1 w 4193"/>
                <a:gd name="T35" fmla="*/ 0 h 4074"/>
                <a:gd name="T36" fmla="*/ 1 w 4193"/>
                <a:gd name="T37" fmla="*/ 0 h 4074"/>
                <a:gd name="T38" fmla="*/ 1 w 4193"/>
                <a:gd name="T39" fmla="*/ 0 h 4074"/>
                <a:gd name="T40" fmla="*/ 1 w 4193"/>
                <a:gd name="T41" fmla="*/ 0 h 4074"/>
                <a:gd name="T42" fmla="*/ 1 w 4193"/>
                <a:gd name="T43" fmla="*/ 0 h 4074"/>
                <a:gd name="T44" fmla="*/ 1 w 4193"/>
                <a:gd name="T45" fmla="*/ 0 h 4074"/>
                <a:gd name="T46" fmla="*/ 1 w 4193"/>
                <a:gd name="T47" fmla="*/ 0 h 4074"/>
                <a:gd name="T48" fmla="*/ 1 w 4193"/>
                <a:gd name="T49" fmla="*/ 0 h 4074"/>
                <a:gd name="T50" fmla="*/ 1 w 4193"/>
                <a:gd name="T51" fmla="*/ 0 h 4074"/>
                <a:gd name="T52" fmla="*/ 1 w 4193"/>
                <a:gd name="T53" fmla="*/ 0 h 4074"/>
                <a:gd name="T54" fmla="*/ 1 w 4193"/>
                <a:gd name="T55" fmla="*/ 0 h 4074"/>
                <a:gd name="T56" fmla="*/ 1 w 4193"/>
                <a:gd name="T57" fmla="*/ 0 h 4074"/>
                <a:gd name="T58" fmla="*/ 1 w 4193"/>
                <a:gd name="T59" fmla="*/ 0 h 4074"/>
                <a:gd name="T60" fmla="*/ 1 w 4193"/>
                <a:gd name="T61" fmla="*/ 0 h 4074"/>
                <a:gd name="T62" fmla="*/ 1 w 4193"/>
                <a:gd name="T63" fmla="*/ 0 h 40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193"/>
                <a:gd name="T97" fmla="*/ 0 h 4074"/>
                <a:gd name="T98" fmla="*/ 4193 w 4193"/>
                <a:gd name="T99" fmla="*/ 4074 h 40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193" h="4074">
                  <a:moveTo>
                    <a:pt x="2530" y="2664"/>
                  </a:moveTo>
                  <a:cubicBezTo>
                    <a:pt x="2221" y="2675"/>
                    <a:pt x="1967" y="2692"/>
                    <a:pt x="1660" y="2679"/>
                  </a:cubicBezTo>
                  <a:cubicBezTo>
                    <a:pt x="1467" y="2651"/>
                    <a:pt x="1362" y="2643"/>
                    <a:pt x="1135" y="2634"/>
                  </a:cubicBezTo>
                  <a:cubicBezTo>
                    <a:pt x="1059" y="2615"/>
                    <a:pt x="986" y="2593"/>
                    <a:pt x="910" y="2574"/>
                  </a:cubicBezTo>
                  <a:cubicBezTo>
                    <a:pt x="879" y="2566"/>
                    <a:pt x="846" y="2562"/>
                    <a:pt x="820" y="2544"/>
                  </a:cubicBezTo>
                  <a:cubicBezTo>
                    <a:pt x="769" y="2510"/>
                    <a:pt x="730" y="2499"/>
                    <a:pt x="670" y="2484"/>
                  </a:cubicBezTo>
                  <a:cubicBezTo>
                    <a:pt x="585" y="2427"/>
                    <a:pt x="528" y="2397"/>
                    <a:pt x="430" y="2364"/>
                  </a:cubicBezTo>
                  <a:cubicBezTo>
                    <a:pt x="396" y="2353"/>
                    <a:pt x="340" y="2304"/>
                    <a:pt x="340" y="2304"/>
                  </a:cubicBezTo>
                  <a:cubicBezTo>
                    <a:pt x="320" y="2274"/>
                    <a:pt x="300" y="2244"/>
                    <a:pt x="280" y="2214"/>
                  </a:cubicBezTo>
                  <a:cubicBezTo>
                    <a:pt x="270" y="2199"/>
                    <a:pt x="260" y="2184"/>
                    <a:pt x="250" y="2169"/>
                  </a:cubicBezTo>
                  <a:cubicBezTo>
                    <a:pt x="240" y="2154"/>
                    <a:pt x="220" y="2124"/>
                    <a:pt x="220" y="2124"/>
                  </a:cubicBezTo>
                  <a:cubicBezTo>
                    <a:pt x="215" y="2099"/>
                    <a:pt x="218" y="2071"/>
                    <a:pt x="205" y="2049"/>
                  </a:cubicBezTo>
                  <a:cubicBezTo>
                    <a:pt x="196" y="2033"/>
                    <a:pt x="174" y="2031"/>
                    <a:pt x="160" y="2019"/>
                  </a:cubicBezTo>
                  <a:cubicBezTo>
                    <a:pt x="117" y="1983"/>
                    <a:pt x="82" y="1939"/>
                    <a:pt x="70" y="1884"/>
                  </a:cubicBezTo>
                  <a:cubicBezTo>
                    <a:pt x="63" y="1854"/>
                    <a:pt x="62" y="1824"/>
                    <a:pt x="55" y="1794"/>
                  </a:cubicBezTo>
                  <a:cubicBezTo>
                    <a:pt x="47" y="1763"/>
                    <a:pt x="25" y="1704"/>
                    <a:pt x="25" y="1704"/>
                  </a:cubicBezTo>
                  <a:cubicBezTo>
                    <a:pt x="0" y="1381"/>
                    <a:pt x="0" y="1466"/>
                    <a:pt x="25" y="999"/>
                  </a:cubicBezTo>
                  <a:cubicBezTo>
                    <a:pt x="28" y="952"/>
                    <a:pt x="52" y="950"/>
                    <a:pt x="70" y="909"/>
                  </a:cubicBezTo>
                  <a:cubicBezTo>
                    <a:pt x="107" y="827"/>
                    <a:pt x="122" y="740"/>
                    <a:pt x="145" y="654"/>
                  </a:cubicBezTo>
                  <a:cubicBezTo>
                    <a:pt x="208" y="423"/>
                    <a:pt x="142" y="661"/>
                    <a:pt x="205" y="519"/>
                  </a:cubicBezTo>
                  <a:cubicBezTo>
                    <a:pt x="236" y="450"/>
                    <a:pt x="229" y="383"/>
                    <a:pt x="295" y="339"/>
                  </a:cubicBezTo>
                  <a:cubicBezTo>
                    <a:pt x="308" y="330"/>
                    <a:pt x="326" y="332"/>
                    <a:pt x="340" y="324"/>
                  </a:cubicBezTo>
                  <a:cubicBezTo>
                    <a:pt x="372" y="306"/>
                    <a:pt x="400" y="284"/>
                    <a:pt x="430" y="264"/>
                  </a:cubicBezTo>
                  <a:cubicBezTo>
                    <a:pt x="445" y="254"/>
                    <a:pt x="475" y="234"/>
                    <a:pt x="475" y="234"/>
                  </a:cubicBezTo>
                  <a:cubicBezTo>
                    <a:pt x="542" y="134"/>
                    <a:pt x="665" y="153"/>
                    <a:pt x="775" y="144"/>
                  </a:cubicBezTo>
                  <a:cubicBezTo>
                    <a:pt x="869" y="120"/>
                    <a:pt x="1012" y="27"/>
                    <a:pt x="1105" y="24"/>
                  </a:cubicBezTo>
                  <a:cubicBezTo>
                    <a:pt x="1270" y="19"/>
                    <a:pt x="1435" y="14"/>
                    <a:pt x="1600" y="9"/>
                  </a:cubicBezTo>
                  <a:cubicBezTo>
                    <a:pt x="1767" y="16"/>
                    <a:pt x="1947" y="0"/>
                    <a:pt x="2110" y="54"/>
                  </a:cubicBezTo>
                  <a:cubicBezTo>
                    <a:pt x="2361" y="39"/>
                    <a:pt x="2341" y="29"/>
                    <a:pt x="2575" y="54"/>
                  </a:cubicBezTo>
                  <a:cubicBezTo>
                    <a:pt x="2719" y="69"/>
                    <a:pt x="2846" y="144"/>
                    <a:pt x="2980" y="189"/>
                  </a:cubicBezTo>
                  <a:cubicBezTo>
                    <a:pt x="3066" y="218"/>
                    <a:pt x="3160" y="199"/>
                    <a:pt x="3250" y="204"/>
                  </a:cubicBezTo>
                  <a:cubicBezTo>
                    <a:pt x="3280" y="214"/>
                    <a:pt x="3314" y="216"/>
                    <a:pt x="3340" y="234"/>
                  </a:cubicBezTo>
                  <a:cubicBezTo>
                    <a:pt x="3355" y="244"/>
                    <a:pt x="3369" y="257"/>
                    <a:pt x="3385" y="264"/>
                  </a:cubicBezTo>
                  <a:cubicBezTo>
                    <a:pt x="3455" y="295"/>
                    <a:pt x="3537" y="315"/>
                    <a:pt x="3610" y="339"/>
                  </a:cubicBezTo>
                  <a:cubicBezTo>
                    <a:pt x="3644" y="350"/>
                    <a:pt x="3670" y="379"/>
                    <a:pt x="3700" y="399"/>
                  </a:cubicBezTo>
                  <a:cubicBezTo>
                    <a:pt x="3715" y="409"/>
                    <a:pt x="3745" y="429"/>
                    <a:pt x="3745" y="429"/>
                  </a:cubicBezTo>
                  <a:cubicBezTo>
                    <a:pt x="3774" y="517"/>
                    <a:pt x="3842" y="511"/>
                    <a:pt x="3895" y="579"/>
                  </a:cubicBezTo>
                  <a:cubicBezTo>
                    <a:pt x="3917" y="607"/>
                    <a:pt x="3935" y="639"/>
                    <a:pt x="3955" y="669"/>
                  </a:cubicBezTo>
                  <a:cubicBezTo>
                    <a:pt x="3973" y="695"/>
                    <a:pt x="3975" y="729"/>
                    <a:pt x="3985" y="759"/>
                  </a:cubicBezTo>
                  <a:cubicBezTo>
                    <a:pt x="3990" y="774"/>
                    <a:pt x="3991" y="791"/>
                    <a:pt x="4000" y="804"/>
                  </a:cubicBezTo>
                  <a:cubicBezTo>
                    <a:pt x="4010" y="819"/>
                    <a:pt x="4023" y="833"/>
                    <a:pt x="4030" y="849"/>
                  </a:cubicBezTo>
                  <a:cubicBezTo>
                    <a:pt x="4030" y="849"/>
                    <a:pt x="4067" y="961"/>
                    <a:pt x="4075" y="984"/>
                  </a:cubicBezTo>
                  <a:cubicBezTo>
                    <a:pt x="4080" y="999"/>
                    <a:pt x="4085" y="1014"/>
                    <a:pt x="4090" y="1029"/>
                  </a:cubicBezTo>
                  <a:cubicBezTo>
                    <a:pt x="4095" y="1044"/>
                    <a:pt x="4105" y="1074"/>
                    <a:pt x="4105" y="1074"/>
                  </a:cubicBezTo>
                  <a:cubicBezTo>
                    <a:pt x="4120" y="1286"/>
                    <a:pt x="4141" y="1492"/>
                    <a:pt x="4120" y="1704"/>
                  </a:cubicBezTo>
                  <a:cubicBezTo>
                    <a:pt x="4111" y="1920"/>
                    <a:pt x="4193" y="2277"/>
                    <a:pt x="4045" y="2499"/>
                  </a:cubicBezTo>
                  <a:cubicBezTo>
                    <a:pt x="4035" y="2671"/>
                    <a:pt x="4038" y="2806"/>
                    <a:pt x="3985" y="2964"/>
                  </a:cubicBezTo>
                  <a:cubicBezTo>
                    <a:pt x="3935" y="3115"/>
                    <a:pt x="4012" y="2881"/>
                    <a:pt x="3955" y="3069"/>
                  </a:cubicBezTo>
                  <a:cubicBezTo>
                    <a:pt x="3946" y="3099"/>
                    <a:pt x="3925" y="3159"/>
                    <a:pt x="3925" y="3159"/>
                  </a:cubicBezTo>
                  <a:cubicBezTo>
                    <a:pt x="3920" y="3254"/>
                    <a:pt x="3921" y="3349"/>
                    <a:pt x="3910" y="3444"/>
                  </a:cubicBezTo>
                  <a:cubicBezTo>
                    <a:pt x="3891" y="3612"/>
                    <a:pt x="3878" y="3512"/>
                    <a:pt x="3850" y="3654"/>
                  </a:cubicBezTo>
                  <a:cubicBezTo>
                    <a:pt x="3835" y="3727"/>
                    <a:pt x="3813" y="3794"/>
                    <a:pt x="3790" y="3864"/>
                  </a:cubicBezTo>
                  <a:cubicBezTo>
                    <a:pt x="3761" y="3951"/>
                    <a:pt x="3762" y="4023"/>
                    <a:pt x="3685" y="4074"/>
                  </a:cubicBezTo>
                  <a:cubicBezTo>
                    <a:pt x="3665" y="4069"/>
                    <a:pt x="3641" y="4072"/>
                    <a:pt x="3625" y="4059"/>
                  </a:cubicBezTo>
                  <a:cubicBezTo>
                    <a:pt x="3601" y="4040"/>
                    <a:pt x="3581" y="3841"/>
                    <a:pt x="3580" y="3834"/>
                  </a:cubicBezTo>
                  <a:cubicBezTo>
                    <a:pt x="3577" y="3818"/>
                    <a:pt x="3568" y="3804"/>
                    <a:pt x="3565" y="3789"/>
                  </a:cubicBezTo>
                  <a:cubicBezTo>
                    <a:pt x="3558" y="3759"/>
                    <a:pt x="3554" y="3729"/>
                    <a:pt x="3550" y="3699"/>
                  </a:cubicBezTo>
                  <a:cubicBezTo>
                    <a:pt x="3523" y="3473"/>
                    <a:pt x="3516" y="3247"/>
                    <a:pt x="3475" y="3024"/>
                  </a:cubicBezTo>
                  <a:cubicBezTo>
                    <a:pt x="3461" y="2950"/>
                    <a:pt x="3432" y="2893"/>
                    <a:pt x="3400" y="2829"/>
                  </a:cubicBezTo>
                  <a:cubicBezTo>
                    <a:pt x="3382" y="2793"/>
                    <a:pt x="3391" y="2768"/>
                    <a:pt x="3355" y="2739"/>
                  </a:cubicBezTo>
                  <a:cubicBezTo>
                    <a:pt x="3343" y="2729"/>
                    <a:pt x="3324" y="2732"/>
                    <a:pt x="3310" y="2724"/>
                  </a:cubicBezTo>
                  <a:cubicBezTo>
                    <a:pt x="3278" y="2706"/>
                    <a:pt x="3250" y="2684"/>
                    <a:pt x="3220" y="2664"/>
                  </a:cubicBezTo>
                  <a:cubicBezTo>
                    <a:pt x="3149" y="2616"/>
                    <a:pt x="3203" y="2645"/>
                    <a:pt x="3115" y="2619"/>
                  </a:cubicBezTo>
                  <a:cubicBezTo>
                    <a:pt x="3085" y="2610"/>
                    <a:pt x="3025" y="2589"/>
                    <a:pt x="3025" y="2589"/>
                  </a:cubicBezTo>
                  <a:cubicBezTo>
                    <a:pt x="2863" y="2600"/>
                    <a:pt x="2673" y="2578"/>
                    <a:pt x="2530" y="2664"/>
                  </a:cubicBezTo>
                  <a:close/>
                </a:path>
              </a:pathLst>
            </a:custGeom>
            <a:solidFill>
              <a:srgbClr val="66FFFF"/>
            </a:solidFill>
            <a:ln w="57150" cmpd="sng">
              <a:solidFill>
                <a:srgbClr val="800000"/>
              </a:solidFill>
              <a:round/>
              <a:headEnd/>
              <a:tailEnd/>
            </a:ln>
          </p:spPr>
          <p:txBody>
            <a:bodyPr/>
            <a:lstStyle/>
            <a:p>
              <a:endParaRPr lang="es-ES"/>
            </a:p>
          </p:txBody>
        </p:sp>
        <p:sp>
          <p:nvSpPr>
            <p:cNvPr id="47111" name="Freeform 7" descr="Punte"/>
            <p:cNvSpPr>
              <a:spLocks/>
            </p:cNvSpPr>
            <p:nvPr/>
          </p:nvSpPr>
          <p:spPr bwMode="auto">
            <a:xfrm rot="-163910">
              <a:off x="1460" y="1274"/>
              <a:ext cx="2026" cy="1579"/>
            </a:xfrm>
            <a:custGeom>
              <a:avLst/>
              <a:gdLst>
                <a:gd name="T0" fmla="*/ 0 w 4193"/>
                <a:gd name="T1" fmla="*/ 0 h 4074"/>
                <a:gd name="T2" fmla="*/ 0 w 4193"/>
                <a:gd name="T3" fmla="*/ 0 h 4074"/>
                <a:gd name="T4" fmla="*/ 0 w 4193"/>
                <a:gd name="T5" fmla="*/ 0 h 4074"/>
                <a:gd name="T6" fmla="*/ 0 w 4193"/>
                <a:gd name="T7" fmla="*/ 0 h 4074"/>
                <a:gd name="T8" fmla="*/ 0 w 4193"/>
                <a:gd name="T9" fmla="*/ 0 h 4074"/>
                <a:gd name="T10" fmla="*/ 0 w 4193"/>
                <a:gd name="T11" fmla="*/ 0 h 4074"/>
                <a:gd name="T12" fmla="*/ 0 w 4193"/>
                <a:gd name="T13" fmla="*/ 0 h 4074"/>
                <a:gd name="T14" fmla="*/ 0 w 4193"/>
                <a:gd name="T15" fmla="*/ 0 h 4074"/>
                <a:gd name="T16" fmla="*/ 0 w 4193"/>
                <a:gd name="T17" fmla="*/ 0 h 4074"/>
                <a:gd name="T18" fmla="*/ 0 w 4193"/>
                <a:gd name="T19" fmla="*/ 0 h 4074"/>
                <a:gd name="T20" fmla="*/ 0 w 4193"/>
                <a:gd name="T21" fmla="*/ 0 h 4074"/>
                <a:gd name="T22" fmla="*/ 0 w 4193"/>
                <a:gd name="T23" fmla="*/ 0 h 4074"/>
                <a:gd name="T24" fmla="*/ 0 w 4193"/>
                <a:gd name="T25" fmla="*/ 0 h 4074"/>
                <a:gd name="T26" fmla="*/ 0 w 4193"/>
                <a:gd name="T27" fmla="*/ 0 h 4074"/>
                <a:gd name="T28" fmla="*/ 0 w 4193"/>
                <a:gd name="T29" fmla="*/ 0 h 4074"/>
                <a:gd name="T30" fmla="*/ 0 w 4193"/>
                <a:gd name="T31" fmla="*/ 0 h 4074"/>
                <a:gd name="T32" fmla="*/ 0 w 4193"/>
                <a:gd name="T33" fmla="*/ 0 h 4074"/>
                <a:gd name="T34" fmla="*/ 0 w 4193"/>
                <a:gd name="T35" fmla="*/ 0 h 4074"/>
                <a:gd name="T36" fmla="*/ 0 w 4193"/>
                <a:gd name="T37" fmla="*/ 0 h 4074"/>
                <a:gd name="T38" fmla="*/ 0 w 4193"/>
                <a:gd name="T39" fmla="*/ 0 h 4074"/>
                <a:gd name="T40" fmla="*/ 0 w 4193"/>
                <a:gd name="T41" fmla="*/ 0 h 4074"/>
                <a:gd name="T42" fmla="*/ 0 w 4193"/>
                <a:gd name="T43" fmla="*/ 0 h 4074"/>
                <a:gd name="T44" fmla="*/ 0 w 4193"/>
                <a:gd name="T45" fmla="*/ 0 h 4074"/>
                <a:gd name="T46" fmla="*/ 0 w 4193"/>
                <a:gd name="T47" fmla="*/ 0 h 4074"/>
                <a:gd name="T48" fmla="*/ 0 w 4193"/>
                <a:gd name="T49" fmla="*/ 0 h 4074"/>
                <a:gd name="T50" fmla="*/ 0 w 4193"/>
                <a:gd name="T51" fmla="*/ 0 h 4074"/>
                <a:gd name="T52" fmla="*/ 0 w 4193"/>
                <a:gd name="T53" fmla="*/ 0 h 4074"/>
                <a:gd name="T54" fmla="*/ 0 w 4193"/>
                <a:gd name="T55" fmla="*/ 0 h 4074"/>
                <a:gd name="T56" fmla="*/ 0 w 4193"/>
                <a:gd name="T57" fmla="*/ 0 h 4074"/>
                <a:gd name="T58" fmla="*/ 0 w 4193"/>
                <a:gd name="T59" fmla="*/ 0 h 4074"/>
                <a:gd name="T60" fmla="*/ 0 w 4193"/>
                <a:gd name="T61" fmla="*/ 0 h 4074"/>
                <a:gd name="T62" fmla="*/ 0 w 4193"/>
                <a:gd name="T63" fmla="*/ 0 h 40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193"/>
                <a:gd name="T97" fmla="*/ 0 h 4074"/>
                <a:gd name="T98" fmla="*/ 4193 w 4193"/>
                <a:gd name="T99" fmla="*/ 4074 h 407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193" h="4074">
                  <a:moveTo>
                    <a:pt x="2530" y="2664"/>
                  </a:moveTo>
                  <a:cubicBezTo>
                    <a:pt x="2221" y="2675"/>
                    <a:pt x="1967" y="2692"/>
                    <a:pt x="1660" y="2679"/>
                  </a:cubicBezTo>
                  <a:cubicBezTo>
                    <a:pt x="1467" y="2651"/>
                    <a:pt x="1362" y="2643"/>
                    <a:pt x="1135" y="2634"/>
                  </a:cubicBezTo>
                  <a:cubicBezTo>
                    <a:pt x="1059" y="2615"/>
                    <a:pt x="986" y="2593"/>
                    <a:pt x="910" y="2574"/>
                  </a:cubicBezTo>
                  <a:cubicBezTo>
                    <a:pt x="879" y="2566"/>
                    <a:pt x="846" y="2562"/>
                    <a:pt x="820" y="2544"/>
                  </a:cubicBezTo>
                  <a:cubicBezTo>
                    <a:pt x="769" y="2510"/>
                    <a:pt x="730" y="2499"/>
                    <a:pt x="670" y="2484"/>
                  </a:cubicBezTo>
                  <a:cubicBezTo>
                    <a:pt x="585" y="2427"/>
                    <a:pt x="528" y="2397"/>
                    <a:pt x="430" y="2364"/>
                  </a:cubicBezTo>
                  <a:cubicBezTo>
                    <a:pt x="396" y="2353"/>
                    <a:pt x="340" y="2304"/>
                    <a:pt x="340" y="2304"/>
                  </a:cubicBezTo>
                  <a:cubicBezTo>
                    <a:pt x="320" y="2274"/>
                    <a:pt x="300" y="2244"/>
                    <a:pt x="280" y="2214"/>
                  </a:cubicBezTo>
                  <a:cubicBezTo>
                    <a:pt x="270" y="2199"/>
                    <a:pt x="260" y="2184"/>
                    <a:pt x="250" y="2169"/>
                  </a:cubicBezTo>
                  <a:cubicBezTo>
                    <a:pt x="240" y="2154"/>
                    <a:pt x="220" y="2124"/>
                    <a:pt x="220" y="2124"/>
                  </a:cubicBezTo>
                  <a:cubicBezTo>
                    <a:pt x="215" y="2099"/>
                    <a:pt x="218" y="2071"/>
                    <a:pt x="205" y="2049"/>
                  </a:cubicBezTo>
                  <a:cubicBezTo>
                    <a:pt x="196" y="2033"/>
                    <a:pt x="174" y="2031"/>
                    <a:pt x="160" y="2019"/>
                  </a:cubicBezTo>
                  <a:cubicBezTo>
                    <a:pt x="117" y="1983"/>
                    <a:pt x="82" y="1939"/>
                    <a:pt x="70" y="1884"/>
                  </a:cubicBezTo>
                  <a:cubicBezTo>
                    <a:pt x="63" y="1854"/>
                    <a:pt x="62" y="1824"/>
                    <a:pt x="55" y="1794"/>
                  </a:cubicBezTo>
                  <a:cubicBezTo>
                    <a:pt x="47" y="1763"/>
                    <a:pt x="25" y="1704"/>
                    <a:pt x="25" y="1704"/>
                  </a:cubicBezTo>
                  <a:cubicBezTo>
                    <a:pt x="0" y="1381"/>
                    <a:pt x="0" y="1466"/>
                    <a:pt x="25" y="999"/>
                  </a:cubicBezTo>
                  <a:cubicBezTo>
                    <a:pt x="28" y="952"/>
                    <a:pt x="52" y="950"/>
                    <a:pt x="70" y="909"/>
                  </a:cubicBezTo>
                  <a:cubicBezTo>
                    <a:pt x="107" y="827"/>
                    <a:pt x="122" y="740"/>
                    <a:pt x="145" y="654"/>
                  </a:cubicBezTo>
                  <a:cubicBezTo>
                    <a:pt x="208" y="423"/>
                    <a:pt x="142" y="661"/>
                    <a:pt x="205" y="519"/>
                  </a:cubicBezTo>
                  <a:cubicBezTo>
                    <a:pt x="236" y="450"/>
                    <a:pt x="229" y="383"/>
                    <a:pt x="295" y="339"/>
                  </a:cubicBezTo>
                  <a:cubicBezTo>
                    <a:pt x="308" y="330"/>
                    <a:pt x="326" y="332"/>
                    <a:pt x="340" y="324"/>
                  </a:cubicBezTo>
                  <a:cubicBezTo>
                    <a:pt x="372" y="306"/>
                    <a:pt x="400" y="284"/>
                    <a:pt x="430" y="264"/>
                  </a:cubicBezTo>
                  <a:cubicBezTo>
                    <a:pt x="445" y="254"/>
                    <a:pt x="475" y="234"/>
                    <a:pt x="475" y="234"/>
                  </a:cubicBezTo>
                  <a:cubicBezTo>
                    <a:pt x="542" y="134"/>
                    <a:pt x="665" y="153"/>
                    <a:pt x="775" y="144"/>
                  </a:cubicBezTo>
                  <a:cubicBezTo>
                    <a:pt x="869" y="120"/>
                    <a:pt x="1012" y="27"/>
                    <a:pt x="1105" y="24"/>
                  </a:cubicBezTo>
                  <a:cubicBezTo>
                    <a:pt x="1270" y="19"/>
                    <a:pt x="1435" y="14"/>
                    <a:pt x="1600" y="9"/>
                  </a:cubicBezTo>
                  <a:cubicBezTo>
                    <a:pt x="1767" y="16"/>
                    <a:pt x="1947" y="0"/>
                    <a:pt x="2110" y="54"/>
                  </a:cubicBezTo>
                  <a:cubicBezTo>
                    <a:pt x="2361" y="39"/>
                    <a:pt x="2341" y="29"/>
                    <a:pt x="2575" y="54"/>
                  </a:cubicBezTo>
                  <a:cubicBezTo>
                    <a:pt x="2719" y="69"/>
                    <a:pt x="2846" y="144"/>
                    <a:pt x="2980" y="189"/>
                  </a:cubicBezTo>
                  <a:cubicBezTo>
                    <a:pt x="3066" y="218"/>
                    <a:pt x="3160" y="199"/>
                    <a:pt x="3250" y="204"/>
                  </a:cubicBezTo>
                  <a:cubicBezTo>
                    <a:pt x="3280" y="214"/>
                    <a:pt x="3314" y="216"/>
                    <a:pt x="3340" y="234"/>
                  </a:cubicBezTo>
                  <a:cubicBezTo>
                    <a:pt x="3355" y="244"/>
                    <a:pt x="3369" y="257"/>
                    <a:pt x="3385" y="264"/>
                  </a:cubicBezTo>
                  <a:cubicBezTo>
                    <a:pt x="3455" y="295"/>
                    <a:pt x="3537" y="315"/>
                    <a:pt x="3610" y="339"/>
                  </a:cubicBezTo>
                  <a:cubicBezTo>
                    <a:pt x="3644" y="350"/>
                    <a:pt x="3670" y="379"/>
                    <a:pt x="3700" y="399"/>
                  </a:cubicBezTo>
                  <a:cubicBezTo>
                    <a:pt x="3715" y="409"/>
                    <a:pt x="3745" y="429"/>
                    <a:pt x="3745" y="429"/>
                  </a:cubicBezTo>
                  <a:cubicBezTo>
                    <a:pt x="3774" y="517"/>
                    <a:pt x="3842" y="511"/>
                    <a:pt x="3895" y="579"/>
                  </a:cubicBezTo>
                  <a:cubicBezTo>
                    <a:pt x="3917" y="607"/>
                    <a:pt x="3935" y="639"/>
                    <a:pt x="3955" y="669"/>
                  </a:cubicBezTo>
                  <a:cubicBezTo>
                    <a:pt x="3973" y="695"/>
                    <a:pt x="3975" y="729"/>
                    <a:pt x="3985" y="759"/>
                  </a:cubicBezTo>
                  <a:cubicBezTo>
                    <a:pt x="3990" y="774"/>
                    <a:pt x="3991" y="791"/>
                    <a:pt x="4000" y="804"/>
                  </a:cubicBezTo>
                  <a:cubicBezTo>
                    <a:pt x="4010" y="819"/>
                    <a:pt x="4023" y="833"/>
                    <a:pt x="4030" y="849"/>
                  </a:cubicBezTo>
                  <a:cubicBezTo>
                    <a:pt x="4030" y="849"/>
                    <a:pt x="4067" y="961"/>
                    <a:pt x="4075" y="984"/>
                  </a:cubicBezTo>
                  <a:cubicBezTo>
                    <a:pt x="4080" y="999"/>
                    <a:pt x="4085" y="1014"/>
                    <a:pt x="4090" y="1029"/>
                  </a:cubicBezTo>
                  <a:cubicBezTo>
                    <a:pt x="4095" y="1044"/>
                    <a:pt x="4105" y="1074"/>
                    <a:pt x="4105" y="1074"/>
                  </a:cubicBezTo>
                  <a:cubicBezTo>
                    <a:pt x="4120" y="1286"/>
                    <a:pt x="4141" y="1492"/>
                    <a:pt x="4120" y="1704"/>
                  </a:cubicBezTo>
                  <a:cubicBezTo>
                    <a:pt x="4111" y="1920"/>
                    <a:pt x="4193" y="2277"/>
                    <a:pt x="4045" y="2499"/>
                  </a:cubicBezTo>
                  <a:cubicBezTo>
                    <a:pt x="4035" y="2671"/>
                    <a:pt x="4038" y="2806"/>
                    <a:pt x="3985" y="2964"/>
                  </a:cubicBezTo>
                  <a:cubicBezTo>
                    <a:pt x="3935" y="3115"/>
                    <a:pt x="4012" y="2881"/>
                    <a:pt x="3955" y="3069"/>
                  </a:cubicBezTo>
                  <a:cubicBezTo>
                    <a:pt x="3946" y="3099"/>
                    <a:pt x="3925" y="3159"/>
                    <a:pt x="3925" y="3159"/>
                  </a:cubicBezTo>
                  <a:cubicBezTo>
                    <a:pt x="3920" y="3254"/>
                    <a:pt x="3921" y="3349"/>
                    <a:pt x="3910" y="3444"/>
                  </a:cubicBezTo>
                  <a:cubicBezTo>
                    <a:pt x="3891" y="3612"/>
                    <a:pt x="3878" y="3512"/>
                    <a:pt x="3850" y="3654"/>
                  </a:cubicBezTo>
                  <a:cubicBezTo>
                    <a:pt x="3835" y="3727"/>
                    <a:pt x="3813" y="3794"/>
                    <a:pt x="3790" y="3864"/>
                  </a:cubicBezTo>
                  <a:cubicBezTo>
                    <a:pt x="3761" y="3951"/>
                    <a:pt x="3762" y="4023"/>
                    <a:pt x="3685" y="4074"/>
                  </a:cubicBezTo>
                  <a:cubicBezTo>
                    <a:pt x="3665" y="4069"/>
                    <a:pt x="3641" y="4072"/>
                    <a:pt x="3625" y="4059"/>
                  </a:cubicBezTo>
                  <a:cubicBezTo>
                    <a:pt x="3601" y="4040"/>
                    <a:pt x="3581" y="3841"/>
                    <a:pt x="3580" y="3834"/>
                  </a:cubicBezTo>
                  <a:cubicBezTo>
                    <a:pt x="3577" y="3818"/>
                    <a:pt x="3568" y="3804"/>
                    <a:pt x="3565" y="3789"/>
                  </a:cubicBezTo>
                  <a:cubicBezTo>
                    <a:pt x="3558" y="3759"/>
                    <a:pt x="3554" y="3729"/>
                    <a:pt x="3550" y="3699"/>
                  </a:cubicBezTo>
                  <a:cubicBezTo>
                    <a:pt x="3523" y="3473"/>
                    <a:pt x="3516" y="3247"/>
                    <a:pt x="3475" y="3024"/>
                  </a:cubicBezTo>
                  <a:cubicBezTo>
                    <a:pt x="3461" y="2950"/>
                    <a:pt x="3432" y="2893"/>
                    <a:pt x="3400" y="2829"/>
                  </a:cubicBezTo>
                  <a:cubicBezTo>
                    <a:pt x="3382" y="2793"/>
                    <a:pt x="3391" y="2768"/>
                    <a:pt x="3355" y="2739"/>
                  </a:cubicBezTo>
                  <a:cubicBezTo>
                    <a:pt x="3343" y="2729"/>
                    <a:pt x="3324" y="2732"/>
                    <a:pt x="3310" y="2724"/>
                  </a:cubicBezTo>
                  <a:cubicBezTo>
                    <a:pt x="3278" y="2706"/>
                    <a:pt x="3250" y="2684"/>
                    <a:pt x="3220" y="2664"/>
                  </a:cubicBezTo>
                  <a:cubicBezTo>
                    <a:pt x="3149" y="2616"/>
                    <a:pt x="3203" y="2645"/>
                    <a:pt x="3115" y="2619"/>
                  </a:cubicBezTo>
                  <a:cubicBezTo>
                    <a:pt x="3085" y="2610"/>
                    <a:pt x="3025" y="2589"/>
                    <a:pt x="3025" y="2589"/>
                  </a:cubicBezTo>
                  <a:cubicBezTo>
                    <a:pt x="2863" y="2600"/>
                    <a:pt x="2673" y="2578"/>
                    <a:pt x="2530" y="2664"/>
                  </a:cubicBezTo>
                  <a:close/>
                </a:path>
              </a:pathLst>
            </a:custGeom>
            <a:pattFill prst="divot">
              <a:fgClr>
                <a:schemeClr val="bg2"/>
              </a:fgClr>
              <a:bgClr>
                <a:srgbClr val="FFFFFF"/>
              </a:bgClr>
            </a:pattFill>
            <a:ln w="28575" cap="flat" cmpd="sng">
              <a:solidFill>
                <a:srgbClr val="00FF00"/>
              </a:solidFill>
              <a:prstDash val="sysDot"/>
              <a:round/>
              <a:headEnd/>
              <a:tailEnd/>
            </a:ln>
          </p:spPr>
          <p:txBody>
            <a:bodyPr/>
            <a:lstStyle/>
            <a:p>
              <a:endParaRPr lang="es-ES"/>
            </a:p>
          </p:txBody>
        </p:sp>
        <p:sp>
          <p:nvSpPr>
            <p:cNvPr id="47112" name="AutoShape 8"/>
            <p:cNvSpPr>
              <a:spLocks noChangeArrowheads="1"/>
            </p:cNvSpPr>
            <p:nvPr/>
          </p:nvSpPr>
          <p:spPr bwMode="auto">
            <a:xfrm rot="-1295687">
              <a:off x="3122" y="2160"/>
              <a:ext cx="216" cy="336"/>
            </a:xfrm>
            <a:prstGeom prst="downArrow">
              <a:avLst>
                <a:gd name="adj1" fmla="val 50000"/>
                <a:gd name="adj2" fmla="val 38889"/>
              </a:avLst>
            </a:prstGeom>
            <a:solidFill>
              <a:srgbClr val="FFFF00"/>
            </a:solidFill>
            <a:ln w="19050">
              <a:solidFill>
                <a:srgbClr val="0000CC"/>
              </a:solidFill>
              <a:miter lim="800000"/>
              <a:headEnd/>
              <a:tailEnd/>
            </a:ln>
          </p:spPr>
          <p:txBody>
            <a:bodyPr/>
            <a:lstStyle/>
            <a:p>
              <a:endParaRPr lang="es-ES">
                <a:latin typeface="Calibri" pitchFamily="34" charset="0"/>
              </a:endParaRPr>
            </a:p>
          </p:txBody>
        </p:sp>
        <p:sp>
          <p:nvSpPr>
            <p:cNvPr id="47113" name="Text Box 9"/>
            <p:cNvSpPr txBox="1">
              <a:spLocks noChangeArrowheads="1"/>
            </p:cNvSpPr>
            <p:nvPr/>
          </p:nvSpPr>
          <p:spPr bwMode="auto">
            <a:xfrm>
              <a:off x="2688" y="1866"/>
              <a:ext cx="771" cy="360"/>
            </a:xfrm>
            <a:prstGeom prst="rect">
              <a:avLst/>
            </a:prstGeom>
            <a:solidFill>
              <a:srgbClr val="FFFFFF"/>
            </a:solidFill>
            <a:ln w="19050">
              <a:solidFill>
                <a:srgbClr val="0000CC"/>
              </a:solidFill>
              <a:miter lim="800000"/>
              <a:headEnd/>
              <a:tailEnd/>
            </a:ln>
          </p:spPr>
          <p:txBody>
            <a:bodyPr/>
            <a:lstStyle/>
            <a:p>
              <a:pPr algn="ctr"/>
              <a:r>
                <a:rPr lang="it-IT" sz="1000" b="1">
                  <a:solidFill>
                    <a:srgbClr val="FF0000"/>
                  </a:solidFill>
                  <a:ea typeface="ＭＳ Ｐゴシック" pitchFamily="34" charset="-128"/>
                </a:rPr>
                <a:t>“PISTON-LIKE” MOVEMENTS OF THE BRAIN</a:t>
              </a:r>
            </a:p>
          </p:txBody>
        </p:sp>
        <p:sp>
          <p:nvSpPr>
            <p:cNvPr id="47114" name="AutoShape 10"/>
            <p:cNvSpPr>
              <a:spLocks noChangeArrowheads="1"/>
            </p:cNvSpPr>
            <p:nvPr/>
          </p:nvSpPr>
          <p:spPr bwMode="auto">
            <a:xfrm flipV="1">
              <a:off x="2328" y="1299"/>
              <a:ext cx="72" cy="210"/>
            </a:xfrm>
            <a:prstGeom prst="can">
              <a:avLst>
                <a:gd name="adj" fmla="val 72917"/>
              </a:avLst>
            </a:prstGeom>
            <a:solidFill>
              <a:srgbClr val="66FFFF"/>
            </a:solidFill>
            <a:ln w="19050">
              <a:solidFill>
                <a:srgbClr val="000000"/>
              </a:solidFill>
              <a:round/>
              <a:headEnd/>
              <a:tailEnd/>
            </a:ln>
          </p:spPr>
          <p:txBody>
            <a:bodyPr/>
            <a:lstStyle/>
            <a:p>
              <a:endParaRPr lang="es-ES">
                <a:latin typeface="Calibri" pitchFamily="34" charset="0"/>
              </a:endParaRPr>
            </a:p>
          </p:txBody>
        </p:sp>
        <p:sp>
          <p:nvSpPr>
            <p:cNvPr id="47115" name="Line 11"/>
            <p:cNvSpPr>
              <a:spLocks noChangeShapeType="1"/>
            </p:cNvSpPr>
            <p:nvPr/>
          </p:nvSpPr>
          <p:spPr bwMode="auto">
            <a:xfrm>
              <a:off x="2364" y="1293"/>
              <a:ext cx="0" cy="144"/>
            </a:xfrm>
            <a:prstGeom prst="line">
              <a:avLst/>
            </a:prstGeom>
            <a:noFill/>
            <a:ln w="38100">
              <a:solidFill>
                <a:srgbClr val="FF0000"/>
              </a:solidFill>
              <a:round/>
              <a:headEnd/>
              <a:tailEnd/>
            </a:ln>
          </p:spPr>
          <p:txBody>
            <a:bodyPr/>
            <a:lstStyle/>
            <a:p>
              <a:endParaRPr lang="es-ES"/>
            </a:p>
          </p:txBody>
        </p:sp>
        <p:sp>
          <p:nvSpPr>
            <p:cNvPr id="47116" name="Oval 12"/>
            <p:cNvSpPr>
              <a:spLocks noChangeArrowheads="1"/>
            </p:cNvSpPr>
            <p:nvPr/>
          </p:nvSpPr>
          <p:spPr bwMode="auto">
            <a:xfrm>
              <a:off x="2310" y="1221"/>
              <a:ext cx="108" cy="102"/>
            </a:xfrm>
            <a:prstGeom prst="ellipse">
              <a:avLst/>
            </a:prstGeom>
            <a:solidFill>
              <a:srgbClr val="FF0000"/>
            </a:solidFill>
            <a:ln w="9525">
              <a:solidFill>
                <a:srgbClr val="FF0000"/>
              </a:solidFill>
              <a:round/>
              <a:headEnd/>
              <a:tailEnd/>
            </a:ln>
          </p:spPr>
          <p:txBody>
            <a:bodyPr/>
            <a:lstStyle/>
            <a:p>
              <a:endParaRPr lang="es-ES">
                <a:latin typeface="Calibri" pitchFamily="34" charset="0"/>
              </a:endParaRPr>
            </a:p>
          </p:txBody>
        </p:sp>
        <p:sp>
          <p:nvSpPr>
            <p:cNvPr id="47117" name="Text Box 13"/>
            <p:cNvSpPr txBox="1">
              <a:spLocks noChangeArrowheads="1"/>
            </p:cNvSpPr>
            <p:nvPr/>
          </p:nvSpPr>
          <p:spPr bwMode="auto">
            <a:xfrm>
              <a:off x="1535" y="348"/>
              <a:ext cx="1684" cy="264"/>
            </a:xfrm>
            <a:prstGeom prst="rect">
              <a:avLst/>
            </a:prstGeom>
            <a:solidFill>
              <a:srgbClr val="FFFFFF"/>
            </a:solidFill>
            <a:ln w="19050">
              <a:solidFill>
                <a:srgbClr val="FF0000"/>
              </a:solidFill>
              <a:miter lim="800000"/>
              <a:headEnd/>
              <a:tailEnd/>
            </a:ln>
          </p:spPr>
          <p:txBody>
            <a:bodyPr/>
            <a:lstStyle/>
            <a:p>
              <a:pPr algn="ctr"/>
              <a:r>
                <a:rPr lang="it-IT" sz="1000" b="1">
                  <a:solidFill>
                    <a:srgbClr val="FF0000"/>
                  </a:solidFill>
                  <a:ea typeface="ＭＳ Ｐゴシック" pitchFamily="34" charset="-128"/>
                </a:rPr>
                <a:t>ARTERY</a:t>
              </a:r>
              <a:r>
                <a:rPr lang="it-IT" sz="1000" b="1">
                  <a:ea typeface="ＭＳ Ｐゴシック" pitchFamily="34" charset="-128"/>
                </a:rPr>
                <a:t>: SYSTOLIC PRESSURE WAVE EXPANDS THE ARTERIAL WALL</a:t>
              </a:r>
              <a:endParaRPr lang="it-IT" sz="1000">
                <a:ea typeface="ＭＳ Ｐゴシック" pitchFamily="34" charset="-128"/>
              </a:endParaRPr>
            </a:p>
          </p:txBody>
        </p:sp>
        <p:sp>
          <p:nvSpPr>
            <p:cNvPr id="47118" name="Text Box 14"/>
            <p:cNvSpPr txBox="1">
              <a:spLocks noChangeArrowheads="1"/>
            </p:cNvSpPr>
            <p:nvPr/>
          </p:nvSpPr>
          <p:spPr bwMode="auto">
            <a:xfrm>
              <a:off x="2704" y="2628"/>
              <a:ext cx="384" cy="216"/>
            </a:xfrm>
            <a:prstGeom prst="rect">
              <a:avLst/>
            </a:prstGeom>
            <a:solidFill>
              <a:srgbClr val="FFFFFF"/>
            </a:solidFill>
            <a:ln w="19050">
              <a:solidFill>
                <a:srgbClr val="FF0000"/>
              </a:solidFill>
              <a:miter lim="800000"/>
              <a:headEnd/>
              <a:tailEnd/>
            </a:ln>
          </p:spPr>
          <p:txBody>
            <a:bodyPr/>
            <a:lstStyle/>
            <a:p>
              <a:pPr algn="ctr"/>
              <a:endParaRPr lang="it-IT" sz="100" b="1">
                <a:solidFill>
                  <a:srgbClr val="0000FF"/>
                </a:solidFill>
                <a:ea typeface="ＭＳ Ｐゴシック" pitchFamily="34" charset="-128"/>
              </a:endParaRPr>
            </a:p>
            <a:p>
              <a:pPr algn="ctr"/>
              <a:endParaRPr lang="it-IT" sz="100" b="1">
                <a:solidFill>
                  <a:srgbClr val="0000FF"/>
                </a:solidFill>
                <a:ea typeface="ＭＳ Ｐゴシック" pitchFamily="34" charset="-128"/>
              </a:endParaRPr>
            </a:p>
            <a:p>
              <a:pPr algn="ctr"/>
              <a:r>
                <a:rPr lang="it-IT" sz="1200" b="1">
                  <a:solidFill>
                    <a:srgbClr val="FF0000"/>
                  </a:solidFill>
                  <a:ea typeface="ＭＳ Ｐゴシック" pitchFamily="34" charset="-128"/>
                </a:rPr>
                <a:t>SAS</a:t>
              </a:r>
              <a:r>
                <a:rPr lang="it-IT" sz="1000" b="1">
                  <a:ea typeface="ＭＳ Ｐゴシック" pitchFamily="34" charset="-128"/>
                </a:rPr>
                <a:t> </a:t>
              </a:r>
            </a:p>
          </p:txBody>
        </p:sp>
        <p:sp>
          <p:nvSpPr>
            <p:cNvPr id="47119" name="Line 15"/>
            <p:cNvSpPr>
              <a:spLocks noChangeShapeType="1"/>
            </p:cNvSpPr>
            <p:nvPr/>
          </p:nvSpPr>
          <p:spPr bwMode="auto">
            <a:xfrm flipV="1">
              <a:off x="2373" y="609"/>
              <a:ext cx="0" cy="672"/>
            </a:xfrm>
            <a:prstGeom prst="line">
              <a:avLst/>
            </a:prstGeom>
            <a:noFill/>
            <a:ln w="57150">
              <a:solidFill>
                <a:schemeClr val="tx1"/>
              </a:solidFill>
              <a:prstDash val="sysDot"/>
              <a:round/>
              <a:headEnd/>
              <a:tailEnd type="triangle" w="med" len="med"/>
            </a:ln>
          </p:spPr>
          <p:txBody>
            <a:bodyPr/>
            <a:lstStyle/>
            <a:p>
              <a:endParaRPr lang="es-ES"/>
            </a:p>
          </p:txBody>
        </p:sp>
        <p:sp>
          <p:nvSpPr>
            <p:cNvPr id="47120" name="AutoShape 16"/>
            <p:cNvSpPr>
              <a:spLocks noChangeArrowheads="1"/>
            </p:cNvSpPr>
            <p:nvPr/>
          </p:nvSpPr>
          <p:spPr bwMode="auto">
            <a:xfrm>
              <a:off x="1683" y="2057"/>
              <a:ext cx="141" cy="717"/>
            </a:xfrm>
            <a:prstGeom prst="upArrow">
              <a:avLst>
                <a:gd name="adj1" fmla="val 50000"/>
                <a:gd name="adj2" fmla="val 127128"/>
              </a:avLst>
            </a:prstGeom>
            <a:solidFill>
              <a:srgbClr val="FF0000"/>
            </a:solidFill>
            <a:ln w="9525">
              <a:solidFill>
                <a:srgbClr val="FF0000"/>
              </a:solidFill>
              <a:miter lim="800000"/>
              <a:headEnd/>
              <a:tailEnd/>
            </a:ln>
          </p:spPr>
          <p:txBody>
            <a:bodyPr wrap="none" anchor="ctr"/>
            <a:lstStyle/>
            <a:p>
              <a:endParaRPr lang="es-ES">
                <a:latin typeface="Calibri" pitchFamily="34" charset="0"/>
              </a:endParaRPr>
            </a:p>
          </p:txBody>
        </p:sp>
        <p:sp>
          <p:nvSpPr>
            <p:cNvPr id="47121" name="AutoShape 17"/>
            <p:cNvSpPr>
              <a:spLocks noChangeArrowheads="1"/>
            </p:cNvSpPr>
            <p:nvPr/>
          </p:nvSpPr>
          <p:spPr bwMode="auto">
            <a:xfrm flipV="1">
              <a:off x="2256" y="2096"/>
              <a:ext cx="168" cy="414"/>
            </a:xfrm>
            <a:prstGeom prst="upArrow">
              <a:avLst>
                <a:gd name="adj1" fmla="val 50000"/>
                <a:gd name="adj2" fmla="val 61607"/>
              </a:avLst>
            </a:prstGeom>
            <a:solidFill>
              <a:srgbClr val="FF0000"/>
            </a:solidFill>
            <a:ln w="9525">
              <a:solidFill>
                <a:srgbClr val="FF0000"/>
              </a:solidFill>
              <a:miter lim="800000"/>
              <a:headEnd/>
              <a:tailEnd/>
            </a:ln>
          </p:spPr>
          <p:txBody>
            <a:bodyPr wrap="none" anchor="ctr"/>
            <a:lstStyle/>
            <a:p>
              <a:endParaRPr lang="es-ES">
                <a:latin typeface="Calibri" pitchFamily="34" charset="0"/>
              </a:endParaRPr>
            </a:p>
          </p:txBody>
        </p:sp>
        <p:sp>
          <p:nvSpPr>
            <p:cNvPr id="47122" name="Text Box 18"/>
            <p:cNvSpPr txBox="1">
              <a:spLocks noChangeArrowheads="1"/>
            </p:cNvSpPr>
            <p:nvPr/>
          </p:nvSpPr>
          <p:spPr bwMode="auto">
            <a:xfrm>
              <a:off x="1446" y="2723"/>
              <a:ext cx="579" cy="358"/>
            </a:xfrm>
            <a:prstGeom prst="rect">
              <a:avLst/>
            </a:prstGeom>
            <a:solidFill>
              <a:schemeClr val="bg1"/>
            </a:solidFill>
            <a:ln w="19050">
              <a:solidFill>
                <a:srgbClr val="FF0000"/>
              </a:solidFill>
              <a:miter lim="800000"/>
              <a:headEnd/>
              <a:tailEnd/>
            </a:ln>
          </p:spPr>
          <p:txBody>
            <a:bodyPr>
              <a:spAutoFit/>
            </a:bodyPr>
            <a:lstStyle/>
            <a:p>
              <a:pPr algn="ctr">
                <a:spcBef>
                  <a:spcPct val="50000"/>
                </a:spcBef>
              </a:pPr>
              <a:r>
                <a:rPr lang="it-IT" sz="1000" b="1">
                  <a:latin typeface="Calibri" pitchFamily="34" charset="0"/>
                </a:rPr>
                <a:t>MEAN ARTERIAL PRESSURE</a:t>
              </a:r>
              <a:endParaRPr lang="en-GB" sz="1000" b="1">
                <a:latin typeface="Calibri" pitchFamily="34" charset="0"/>
              </a:endParaRPr>
            </a:p>
          </p:txBody>
        </p:sp>
        <p:sp>
          <p:nvSpPr>
            <p:cNvPr id="47123" name="Text Box 19"/>
            <p:cNvSpPr txBox="1">
              <a:spLocks noChangeArrowheads="1"/>
            </p:cNvSpPr>
            <p:nvPr/>
          </p:nvSpPr>
          <p:spPr bwMode="auto">
            <a:xfrm>
              <a:off x="2064" y="2489"/>
              <a:ext cx="570" cy="358"/>
            </a:xfrm>
            <a:prstGeom prst="rect">
              <a:avLst/>
            </a:prstGeom>
            <a:solidFill>
              <a:schemeClr val="bg1"/>
            </a:solidFill>
            <a:ln w="19050">
              <a:solidFill>
                <a:srgbClr val="FF0000"/>
              </a:solidFill>
              <a:miter lim="800000"/>
              <a:headEnd/>
              <a:tailEnd/>
            </a:ln>
          </p:spPr>
          <p:txBody>
            <a:bodyPr>
              <a:spAutoFit/>
            </a:bodyPr>
            <a:lstStyle/>
            <a:p>
              <a:pPr algn="ctr">
                <a:spcBef>
                  <a:spcPct val="50000"/>
                </a:spcBef>
              </a:pPr>
              <a:r>
                <a:rPr lang="it-IT" sz="1000" b="1">
                  <a:latin typeface="Calibri" pitchFamily="34" charset="0"/>
                </a:rPr>
                <a:t>MEAN VENOUS  PRESSURE</a:t>
              </a:r>
              <a:endParaRPr lang="en-GB" sz="1000" b="1">
                <a:latin typeface="Calibri" pitchFamily="34" charset="0"/>
              </a:endParaRPr>
            </a:p>
          </p:txBody>
        </p:sp>
        <p:sp>
          <p:nvSpPr>
            <p:cNvPr id="47124" name="Freeform 20"/>
            <p:cNvSpPr>
              <a:spLocks/>
            </p:cNvSpPr>
            <p:nvPr/>
          </p:nvSpPr>
          <p:spPr bwMode="auto">
            <a:xfrm>
              <a:off x="1656" y="1826"/>
              <a:ext cx="1008" cy="370"/>
            </a:xfrm>
            <a:custGeom>
              <a:avLst/>
              <a:gdLst>
                <a:gd name="T0" fmla="*/ 144 w 920"/>
                <a:gd name="T1" fmla="*/ 349 h 336"/>
                <a:gd name="T2" fmla="*/ 144 w 920"/>
                <a:gd name="T3" fmla="*/ 58 h 336"/>
                <a:gd name="T4" fmla="*/ 1008 w 920"/>
                <a:gd name="T5" fmla="*/ 58 h 336"/>
                <a:gd name="T6" fmla="*/ 720 w 920"/>
                <a:gd name="T7" fmla="*/ 407 h 336"/>
                <a:gd name="T8" fmla="*/ 0 60000 65536"/>
                <a:gd name="T9" fmla="*/ 0 60000 65536"/>
                <a:gd name="T10" fmla="*/ 0 60000 65536"/>
                <a:gd name="T11" fmla="*/ 0 60000 65536"/>
                <a:gd name="T12" fmla="*/ 0 w 920"/>
                <a:gd name="T13" fmla="*/ 0 h 336"/>
                <a:gd name="T14" fmla="*/ 920 w 920"/>
                <a:gd name="T15" fmla="*/ 336 h 336"/>
              </a:gdLst>
              <a:ahLst/>
              <a:cxnLst>
                <a:cxn ang="T8">
                  <a:pos x="T0" y="T1"/>
                </a:cxn>
                <a:cxn ang="T9">
                  <a:pos x="T2" y="T3"/>
                </a:cxn>
                <a:cxn ang="T10">
                  <a:pos x="T4" y="T5"/>
                </a:cxn>
                <a:cxn ang="T11">
                  <a:pos x="T6" y="T7"/>
                </a:cxn>
              </a:cxnLst>
              <a:rect l="T12" t="T13" r="T14" b="T15"/>
              <a:pathLst>
                <a:path w="920" h="336">
                  <a:moveTo>
                    <a:pt x="120" y="288"/>
                  </a:moveTo>
                  <a:cubicBezTo>
                    <a:pt x="60" y="188"/>
                    <a:pt x="0" y="88"/>
                    <a:pt x="120" y="48"/>
                  </a:cubicBezTo>
                  <a:cubicBezTo>
                    <a:pt x="240" y="8"/>
                    <a:pt x="760" y="0"/>
                    <a:pt x="840" y="48"/>
                  </a:cubicBezTo>
                  <a:cubicBezTo>
                    <a:pt x="920" y="96"/>
                    <a:pt x="640" y="288"/>
                    <a:pt x="600" y="336"/>
                  </a:cubicBezTo>
                </a:path>
              </a:pathLst>
            </a:custGeom>
            <a:noFill/>
            <a:ln w="57150" cmpd="sng">
              <a:solidFill>
                <a:srgbClr val="FF0000"/>
              </a:solidFill>
              <a:round/>
              <a:headEnd/>
              <a:tailEnd/>
            </a:ln>
          </p:spPr>
          <p:txBody>
            <a:bodyPr/>
            <a:lstStyle/>
            <a:p>
              <a:endParaRPr lang="es-ES"/>
            </a:p>
          </p:txBody>
        </p:sp>
        <p:sp>
          <p:nvSpPr>
            <p:cNvPr id="47125" name="AutoShape 21"/>
            <p:cNvSpPr>
              <a:spLocks noChangeArrowheads="1"/>
            </p:cNvSpPr>
            <p:nvPr/>
          </p:nvSpPr>
          <p:spPr bwMode="auto">
            <a:xfrm rot="2648435">
              <a:off x="1602" y="1392"/>
              <a:ext cx="384" cy="192"/>
            </a:xfrm>
            <a:prstGeom prst="rightArrow">
              <a:avLst>
                <a:gd name="adj1" fmla="val 50000"/>
                <a:gd name="adj2" fmla="val 50000"/>
              </a:avLst>
            </a:prstGeom>
            <a:solidFill>
              <a:srgbClr val="FFFF00"/>
            </a:solidFill>
            <a:ln w="9525">
              <a:solidFill>
                <a:schemeClr val="tx1"/>
              </a:solidFill>
              <a:miter lim="800000"/>
              <a:headEnd/>
              <a:tailEnd/>
            </a:ln>
          </p:spPr>
          <p:txBody>
            <a:bodyPr wrap="none" anchor="ctr"/>
            <a:lstStyle/>
            <a:p>
              <a:endParaRPr lang="es-ES">
                <a:latin typeface="Calibri" pitchFamily="34" charset="0"/>
              </a:endParaRPr>
            </a:p>
          </p:txBody>
        </p:sp>
        <p:sp>
          <p:nvSpPr>
            <p:cNvPr id="47126" name="AutoShape 22"/>
            <p:cNvSpPr>
              <a:spLocks noChangeArrowheads="1"/>
            </p:cNvSpPr>
            <p:nvPr/>
          </p:nvSpPr>
          <p:spPr bwMode="auto">
            <a:xfrm rot="1619629">
              <a:off x="1408" y="1620"/>
              <a:ext cx="333" cy="192"/>
            </a:xfrm>
            <a:prstGeom prst="rightArrow">
              <a:avLst>
                <a:gd name="adj1" fmla="val 50000"/>
                <a:gd name="adj2" fmla="val 43359"/>
              </a:avLst>
            </a:prstGeom>
            <a:solidFill>
              <a:srgbClr val="FFFF00"/>
            </a:solidFill>
            <a:ln w="9525">
              <a:solidFill>
                <a:schemeClr val="tx1"/>
              </a:solidFill>
              <a:miter lim="800000"/>
              <a:headEnd/>
              <a:tailEnd/>
            </a:ln>
          </p:spPr>
          <p:txBody>
            <a:bodyPr wrap="none" anchor="ctr"/>
            <a:lstStyle/>
            <a:p>
              <a:endParaRPr lang="es-ES">
                <a:latin typeface="Calibri" pitchFamily="34" charset="0"/>
              </a:endParaRPr>
            </a:p>
          </p:txBody>
        </p:sp>
        <p:sp>
          <p:nvSpPr>
            <p:cNvPr id="47127" name="Text Box 23"/>
            <p:cNvSpPr txBox="1">
              <a:spLocks noChangeArrowheads="1"/>
            </p:cNvSpPr>
            <p:nvPr/>
          </p:nvSpPr>
          <p:spPr bwMode="auto">
            <a:xfrm>
              <a:off x="352" y="2310"/>
              <a:ext cx="983" cy="358"/>
            </a:xfrm>
            <a:prstGeom prst="rect">
              <a:avLst/>
            </a:prstGeom>
            <a:solidFill>
              <a:schemeClr val="bg1"/>
            </a:solidFill>
            <a:ln w="19050">
              <a:solidFill>
                <a:srgbClr val="FF0000"/>
              </a:solidFill>
              <a:miter lim="800000"/>
              <a:headEnd/>
              <a:tailEnd/>
            </a:ln>
          </p:spPr>
          <p:txBody>
            <a:bodyPr>
              <a:spAutoFit/>
            </a:bodyPr>
            <a:lstStyle/>
            <a:p>
              <a:pPr algn="ctr">
                <a:spcBef>
                  <a:spcPct val="50000"/>
                </a:spcBef>
              </a:pPr>
              <a:r>
                <a:rPr lang="it-IT" sz="1000" b="1">
                  <a:solidFill>
                    <a:srgbClr val="0000CC"/>
                  </a:solidFill>
                  <a:latin typeface="Calibri" pitchFamily="34" charset="0"/>
                </a:rPr>
                <a:t>ARTERIAL PULSES CAUSED BY THE SYSTOLIC EJECTION</a:t>
              </a:r>
              <a:endParaRPr lang="en-GB" sz="1000" b="1">
                <a:solidFill>
                  <a:srgbClr val="0000CC"/>
                </a:solidFill>
                <a:latin typeface="Calibri" pitchFamily="34" charset="0"/>
              </a:endParaRPr>
            </a:p>
          </p:txBody>
        </p:sp>
        <p:sp>
          <p:nvSpPr>
            <p:cNvPr id="47128" name="Text Box 24"/>
            <p:cNvSpPr txBox="1">
              <a:spLocks noChangeArrowheads="1"/>
            </p:cNvSpPr>
            <p:nvPr/>
          </p:nvSpPr>
          <p:spPr bwMode="auto">
            <a:xfrm>
              <a:off x="72" y="1280"/>
              <a:ext cx="1144" cy="838"/>
            </a:xfrm>
            <a:prstGeom prst="rect">
              <a:avLst/>
            </a:prstGeom>
            <a:solidFill>
              <a:schemeClr val="bg1"/>
            </a:solidFill>
            <a:ln w="19050">
              <a:solidFill>
                <a:srgbClr val="FF0000"/>
              </a:solidFill>
              <a:miter lim="800000"/>
              <a:headEnd/>
              <a:tailEnd/>
            </a:ln>
          </p:spPr>
          <p:txBody>
            <a:bodyPr>
              <a:spAutoFit/>
            </a:bodyPr>
            <a:lstStyle/>
            <a:p>
              <a:pPr algn="ctr">
                <a:spcBef>
                  <a:spcPct val="50000"/>
                </a:spcBef>
              </a:pPr>
              <a:r>
                <a:rPr lang="it-IT" sz="1000" b="1">
                  <a:solidFill>
                    <a:srgbClr val="0000CC"/>
                  </a:solidFill>
                  <a:latin typeface="Calibri" pitchFamily="34" charset="0"/>
                </a:rPr>
                <a:t>ARTERIAL PULSES CAUSE PRESSURE WAVES FROM THE CALVARIUM TOWARDS THE FORAMEN MAGNUM CAUSING CAUDAL MOTION OF THE CSF AND OF THE BRAIN STEM</a:t>
              </a:r>
              <a:endParaRPr lang="en-GB" sz="1000" b="1">
                <a:solidFill>
                  <a:srgbClr val="0000CC"/>
                </a:solidFill>
                <a:latin typeface="Calibri" pitchFamily="34" charset="0"/>
              </a:endParaRPr>
            </a:p>
          </p:txBody>
        </p:sp>
        <p:sp>
          <p:nvSpPr>
            <p:cNvPr id="47129" name="Oval 25"/>
            <p:cNvSpPr>
              <a:spLocks noChangeArrowheads="1"/>
            </p:cNvSpPr>
            <p:nvPr/>
          </p:nvSpPr>
          <p:spPr bwMode="auto">
            <a:xfrm>
              <a:off x="2160" y="1140"/>
              <a:ext cx="432" cy="432"/>
            </a:xfrm>
            <a:prstGeom prst="ellipse">
              <a:avLst/>
            </a:prstGeom>
            <a:noFill/>
            <a:ln w="38100" cmpd="dbl">
              <a:solidFill>
                <a:srgbClr val="FF0000"/>
              </a:solidFill>
              <a:round/>
              <a:headEnd/>
              <a:tailEnd/>
            </a:ln>
          </p:spPr>
          <p:txBody>
            <a:bodyPr wrap="none" anchor="ctr"/>
            <a:lstStyle/>
            <a:p>
              <a:endParaRPr lang="es-ES">
                <a:latin typeface="Calibri" pitchFamily="34" charset="0"/>
              </a:endParaRPr>
            </a:p>
          </p:txBody>
        </p:sp>
        <p:sp>
          <p:nvSpPr>
            <p:cNvPr id="47130" name="Line 26"/>
            <p:cNvSpPr>
              <a:spLocks noChangeShapeType="1"/>
            </p:cNvSpPr>
            <p:nvPr/>
          </p:nvSpPr>
          <p:spPr bwMode="auto">
            <a:xfrm>
              <a:off x="2896" y="2292"/>
              <a:ext cx="0" cy="336"/>
            </a:xfrm>
            <a:prstGeom prst="line">
              <a:avLst/>
            </a:prstGeom>
            <a:noFill/>
            <a:ln w="57150">
              <a:solidFill>
                <a:schemeClr val="tx1"/>
              </a:solidFill>
              <a:prstDash val="sysDot"/>
              <a:round/>
              <a:headEnd/>
              <a:tailEnd type="triangle" w="med" len="med"/>
            </a:ln>
          </p:spPr>
          <p:txBody>
            <a:bodyPr/>
            <a:lstStyle/>
            <a:p>
              <a:endParaRPr lang="es-ES"/>
            </a:p>
          </p:txBody>
        </p:sp>
        <p:sp>
          <p:nvSpPr>
            <p:cNvPr id="47131" name="Line 27"/>
            <p:cNvSpPr>
              <a:spLocks noChangeShapeType="1"/>
            </p:cNvSpPr>
            <p:nvPr/>
          </p:nvSpPr>
          <p:spPr bwMode="auto">
            <a:xfrm flipH="1">
              <a:off x="1312" y="2468"/>
              <a:ext cx="432" cy="16"/>
            </a:xfrm>
            <a:prstGeom prst="line">
              <a:avLst/>
            </a:prstGeom>
            <a:noFill/>
            <a:ln w="57150">
              <a:solidFill>
                <a:schemeClr val="tx1"/>
              </a:solidFill>
              <a:prstDash val="sysDot"/>
              <a:round/>
              <a:headEnd/>
              <a:tailEnd type="triangle" w="med" len="med"/>
            </a:ln>
          </p:spPr>
          <p:txBody>
            <a:bodyPr/>
            <a:lstStyle/>
            <a:p>
              <a:endParaRPr lang="es-ES"/>
            </a:p>
          </p:txBody>
        </p:sp>
        <p:sp>
          <p:nvSpPr>
            <p:cNvPr id="47132" name="Line 28"/>
            <p:cNvSpPr>
              <a:spLocks noChangeShapeType="1"/>
            </p:cNvSpPr>
            <p:nvPr/>
          </p:nvSpPr>
          <p:spPr bwMode="auto">
            <a:xfrm flipH="1">
              <a:off x="1176" y="1716"/>
              <a:ext cx="432" cy="16"/>
            </a:xfrm>
            <a:prstGeom prst="line">
              <a:avLst/>
            </a:prstGeom>
            <a:noFill/>
            <a:ln w="57150">
              <a:solidFill>
                <a:schemeClr val="tx1"/>
              </a:solidFill>
              <a:prstDash val="sysDot"/>
              <a:round/>
              <a:headEnd/>
              <a:tailEnd type="triangle" w="med" len="med"/>
            </a:ln>
          </p:spPr>
          <p:txBody>
            <a:bodyPr/>
            <a:lstStyle/>
            <a:p>
              <a:endParaRPr lang="es-ES"/>
            </a:p>
          </p:txBody>
        </p:sp>
        <p:sp>
          <p:nvSpPr>
            <p:cNvPr id="47133" name="Text Box 29"/>
            <p:cNvSpPr txBox="1">
              <a:spLocks noChangeArrowheads="1"/>
            </p:cNvSpPr>
            <p:nvPr/>
          </p:nvSpPr>
          <p:spPr bwMode="auto">
            <a:xfrm>
              <a:off x="3080" y="856"/>
              <a:ext cx="1200" cy="432"/>
            </a:xfrm>
            <a:prstGeom prst="rect">
              <a:avLst/>
            </a:prstGeom>
            <a:solidFill>
              <a:srgbClr val="FFFFFF"/>
            </a:solidFill>
            <a:ln w="19050">
              <a:solidFill>
                <a:srgbClr val="FF0000"/>
              </a:solidFill>
              <a:miter lim="800000"/>
              <a:headEnd/>
              <a:tailEnd/>
            </a:ln>
          </p:spPr>
          <p:txBody>
            <a:bodyPr/>
            <a:lstStyle/>
            <a:p>
              <a:pPr algn="ctr"/>
              <a:r>
                <a:rPr lang="it-IT" sz="1000" b="1">
                  <a:solidFill>
                    <a:srgbClr val="FF0000"/>
                  </a:solidFill>
                  <a:ea typeface="ＭＳ Ｐゴシック" pitchFamily="34" charset="-128"/>
                </a:rPr>
                <a:t>VIRCHOW-ROBIN SPACES</a:t>
              </a:r>
            </a:p>
            <a:p>
              <a:pPr algn="ctr"/>
              <a:r>
                <a:rPr lang="it-IT" sz="1000" b="1">
                  <a:ea typeface="ＭＳ Ｐゴシック" pitchFamily="34" charset="-128"/>
                </a:rPr>
                <a:t>CONTINUOUS WITH SAS AND PERICAPILLARY SPACES</a:t>
              </a:r>
              <a:endParaRPr lang="it-IT" sz="1000">
                <a:ea typeface="ＭＳ Ｐゴシック" pitchFamily="34" charset="-128"/>
              </a:endParaRPr>
            </a:p>
          </p:txBody>
        </p:sp>
        <p:sp>
          <p:nvSpPr>
            <p:cNvPr id="47134" name="Line 30"/>
            <p:cNvSpPr>
              <a:spLocks noChangeShapeType="1"/>
            </p:cNvSpPr>
            <p:nvPr/>
          </p:nvSpPr>
          <p:spPr bwMode="auto">
            <a:xfrm flipV="1">
              <a:off x="2408" y="1056"/>
              <a:ext cx="664" cy="328"/>
            </a:xfrm>
            <a:prstGeom prst="line">
              <a:avLst/>
            </a:prstGeom>
            <a:noFill/>
            <a:ln w="57150">
              <a:solidFill>
                <a:schemeClr val="tx1"/>
              </a:solidFill>
              <a:prstDash val="sysDot"/>
              <a:round/>
              <a:headEnd/>
              <a:tailEnd type="triangle" w="med" len="med"/>
            </a:ln>
          </p:spPr>
          <p:txBody>
            <a:bodyPr/>
            <a:lstStyle/>
            <a:p>
              <a:endParaRPr lang="es-ES"/>
            </a:p>
          </p:txBody>
        </p:sp>
        <p:grpSp>
          <p:nvGrpSpPr>
            <p:cNvPr id="47135" name="Group 31"/>
            <p:cNvGrpSpPr>
              <a:grpSpLocks/>
            </p:cNvGrpSpPr>
            <p:nvPr/>
          </p:nvGrpSpPr>
          <p:grpSpPr bwMode="auto">
            <a:xfrm>
              <a:off x="4336" y="928"/>
              <a:ext cx="1336" cy="1728"/>
              <a:chOff x="4336" y="672"/>
              <a:chExt cx="1336" cy="1728"/>
            </a:xfrm>
          </p:grpSpPr>
          <p:pic>
            <p:nvPicPr>
              <p:cNvPr id="47138" name="Picture 32"/>
              <p:cNvPicPr>
                <a:picLocks noChangeAspect="1" noChangeArrowheads="1"/>
              </p:cNvPicPr>
              <p:nvPr/>
            </p:nvPicPr>
            <p:blipFill>
              <a:blip r:embed="rId3"/>
              <a:srcRect/>
              <a:stretch>
                <a:fillRect/>
              </a:stretch>
            </p:blipFill>
            <p:spPr bwMode="auto">
              <a:xfrm>
                <a:off x="4336" y="672"/>
                <a:ext cx="1336" cy="1728"/>
              </a:xfrm>
              <a:prstGeom prst="rect">
                <a:avLst/>
              </a:prstGeom>
              <a:noFill/>
              <a:ln w="38100" cmpd="dbl">
                <a:solidFill>
                  <a:srgbClr val="FF0000"/>
                </a:solidFill>
                <a:miter lim="800000"/>
                <a:headEnd/>
                <a:tailEnd/>
              </a:ln>
            </p:spPr>
          </p:pic>
          <p:grpSp>
            <p:nvGrpSpPr>
              <p:cNvPr id="47139" name="Group 33"/>
              <p:cNvGrpSpPr>
                <a:grpSpLocks/>
              </p:cNvGrpSpPr>
              <p:nvPr/>
            </p:nvGrpSpPr>
            <p:grpSpPr bwMode="auto">
              <a:xfrm>
                <a:off x="4344" y="680"/>
                <a:ext cx="1304" cy="1698"/>
                <a:chOff x="4344" y="680"/>
                <a:chExt cx="1304" cy="1698"/>
              </a:xfrm>
            </p:grpSpPr>
            <p:sp>
              <p:nvSpPr>
                <p:cNvPr id="47140" name="Rectangle 34"/>
                <p:cNvSpPr>
                  <a:spLocks noChangeArrowheads="1"/>
                </p:cNvSpPr>
                <p:nvPr/>
              </p:nvSpPr>
              <p:spPr bwMode="auto">
                <a:xfrm>
                  <a:off x="4344" y="680"/>
                  <a:ext cx="144" cy="144"/>
                </a:xfrm>
                <a:prstGeom prst="rect">
                  <a:avLst/>
                </a:prstGeom>
                <a:solidFill>
                  <a:schemeClr val="bg1"/>
                </a:solidFill>
                <a:ln w="9525">
                  <a:solidFill>
                    <a:schemeClr val="bg1"/>
                  </a:solidFill>
                  <a:miter lim="800000"/>
                  <a:headEnd/>
                  <a:tailEnd/>
                </a:ln>
              </p:spPr>
              <p:txBody>
                <a:bodyPr wrap="none" anchor="ctr"/>
                <a:lstStyle/>
                <a:p>
                  <a:endParaRPr lang="es-ES">
                    <a:latin typeface="Calibri" pitchFamily="34" charset="0"/>
                  </a:endParaRPr>
                </a:p>
              </p:txBody>
            </p:sp>
            <p:sp>
              <p:nvSpPr>
                <p:cNvPr id="47141" name="Text Box 35"/>
                <p:cNvSpPr txBox="1">
                  <a:spLocks noChangeArrowheads="1"/>
                </p:cNvSpPr>
                <p:nvPr/>
              </p:nvSpPr>
              <p:spPr bwMode="auto">
                <a:xfrm>
                  <a:off x="4840" y="2224"/>
                  <a:ext cx="808" cy="154"/>
                </a:xfrm>
                <a:prstGeom prst="rect">
                  <a:avLst/>
                </a:prstGeom>
                <a:solidFill>
                  <a:schemeClr val="bg1"/>
                </a:solidFill>
                <a:ln w="9525">
                  <a:noFill/>
                  <a:miter lim="800000"/>
                  <a:headEnd/>
                  <a:tailEnd/>
                </a:ln>
              </p:spPr>
              <p:txBody>
                <a:bodyPr>
                  <a:spAutoFit/>
                </a:bodyPr>
                <a:lstStyle/>
                <a:p>
                  <a:pPr>
                    <a:spcBef>
                      <a:spcPct val="50000"/>
                    </a:spcBef>
                  </a:pPr>
                  <a:r>
                    <a:rPr lang="it-IT" sz="1000" b="1">
                      <a:latin typeface="Calibri" pitchFamily="34" charset="0"/>
                    </a:rPr>
                    <a:t>TINS 28:202; 2005</a:t>
                  </a:r>
                  <a:endParaRPr lang="en-GB" sz="1000" b="1">
                    <a:latin typeface="Calibri" pitchFamily="34" charset="0"/>
                  </a:endParaRPr>
                </a:p>
              </p:txBody>
            </p:sp>
          </p:grpSp>
        </p:grpSp>
        <p:sp>
          <p:nvSpPr>
            <p:cNvPr id="47136" name="Freeform 36"/>
            <p:cNvSpPr>
              <a:spLocks/>
            </p:cNvSpPr>
            <p:nvPr/>
          </p:nvSpPr>
          <p:spPr bwMode="auto">
            <a:xfrm rot="-150133">
              <a:off x="2480" y="480"/>
              <a:ext cx="2504" cy="656"/>
            </a:xfrm>
            <a:custGeom>
              <a:avLst/>
              <a:gdLst>
                <a:gd name="T0" fmla="*/ 0 w 2544"/>
                <a:gd name="T1" fmla="*/ 533 h 808"/>
                <a:gd name="T2" fmla="*/ 1302 w 2544"/>
                <a:gd name="T3" fmla="*/ 26 h 808"/>
                <a:gd name="T4" fmla="*/ 2465 w 2544"/>
                <a:gd name="T5" fmla="*/ 374 h 808"/>
                <a:gd name="T6" fmla="*/ 0 60000 65536"/>
                <a:gd name="T7" fmla="*/ 0 60000 65536"/>
                <a:gd name="T8" fmla="*/ 0 60000 65536"/>
                <a:gd name="T9" fmla="*/ 0 w 2544"/>
                <a:gd name="T10" fmla="*/ 0 h 808"/>
                <a:gd name="T11" fmla="*/ 2544 w 2544"/>
                <a:gd name="T12" fmla="*/ 808 h 808"/>
              </a:gdLst>
              <a:ahLst/>
              <a:cxnLst>
                <a:cxn ang="T6">
                  <a:pos x="T0" y="T1"/>
                </a:cxn>
                <a:cxn ang="T7">
                  <a:pos x="T2" y="T3"/>
                </a:cxn>
                <a:cxn ang="T8">
                  <a:pos x="T4" y="T5"/>
                </a:cxn>
              </a:cxnLst>
              <a:rect l="T9" t="T10" r="T11" b="T12"/>
              <a:pathLst>
                <a:path w="2544" h="808">
                  <a:moveTo>
                    <a:pt x="0" y="808"/>
                  </a:moveTo>
                  <a:cubicBezTo>
                    <a:pt x="460" y="444"/>
                    <a:pt x="920" y="80"/>
                    <a:pt x="1344" y="40"/>
                  </a:cubicBezTo>
                  <a:cubicBezTo>
                    <a:pt x="1768" y="0"/>
                    <a:pt x="2344" y="480"/>
                    <a:pt x="2544" y="568"/>
                  </a:cubicBezTo>
                </a:path>
              </a:pathLst>
            </a:custGeom>
            <a:noFill/>
            <a:ln w="57150" cap="flat" cmpd="sng">
              <a:solidFill>
                <a:srgbClr val="FF0000"/>
              </a:solidFill>
              <a:prstDash val="sysDot"/>
              <a:round/>
              <a:headEnd type="none" w="med" len="med"/>
              <a:tailEnd type="triangle" w="med" len="med"/>
            </a:ln>
          </p:spPr>
          <p:txBody>
            <a:bodyPr/>
            <a:lstStyle/>
            <a:p>
              <a:endParaRPr lang="es-ES"/>
            </a:p>
          </p:txBody>
        </p:sp>
        <p:sp>
          <p:nvSpPr>
            <p:cNvPr id="47137" name="Line 37"/>
            <p:cNvSpPr>
              <a:spLocks noChangeShapeType="1"/>
            </p:cNvSpPr>
            <p:nvPr/>
          </p:nvSpPr>
          <p:spPr bwMode="auto">
            <a:xfrm flipH="1" flipV="1">
              <a:off x="3856" y="1296"/>
              <a:ext cx="912" cy="672"/>
            </a:xfrm>
            <a:prstGeom prst="line">
              <a:avLst/>
            </a:prstGeom>
            <a:noFill/>
            <a:ln w="57150">
              <a:solidFill>
                <a:schemeClr val="tx1"/>
              </a:solidFill>
              <a:prstDash val="sysDot"/>
              <a:round/>
              <a:headEnd/>
              <a:tailEnd type="triangle" w="med" len="med"/>
            </a:ln>
          </p:spPr>
          <p:txBody>
            <a:bodyPr/>
            <a:lstStyle/>
            <a:p>
              <a:endParaRPr lang="es-ES"/>
            </a:p>
          </p:txBody>
        </p:sp>
      </p:grpSp>
      <p:pic>
        <p:nvPicPr>
          <p:cNvPr id="47109" name="Immagine 9"/>
          <p:cNvPicPr>
            <a:picLocks noChangeAspect="1"/>
          </p:cNvPicPr>
          <p:nvPr/>
        </p:nvPicPr>
        <p:blipFill>
          <a:blip r:embed="rId4"/>
          <a:srcRect t="47736"/>
          <a:stretch>
            <a:fillRect/>
          </a:stretch>
        </p:blipFill>
        <p:spPr bwMode="auto">
          <a:xfrm>
            <a:off x="-323850" y="620713"/>
            <a:ext cx="1722438" cy="11620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3"/>
          <p:cNvPicPr>
            <a:picLocks noChangeAspect="1"/>
          </p:cNvPicPr>
          <p:nvPr/>
        </p:nvPicPr>
        <p:blipFill>
          <a:blip r:embed="rId2"/>
          <a:srcRect/>
          <a:stretch>
            <a:fillRect/>
          </a:stretch>
        </p:blipFill>
        <p:spPr bwMode="auto">
          <a:xfrm>
            <a:off x="1320800" y="736600"/>
            <a:ext cx="6489700" cy="5384800"/>
          </a:xfrm>
          <a:prstGeom prst="rect">
            <a:avLst/>
          </a:prstGeom>
          <a:noFill/>
          <a:ln w="9525">
            <a:noFill/>
            <a:miter lim="800000"/>
            <a:headEnd/>
            <a:tailEnd/>
          </a:ln>
        </p:spPr>
      </p:pic>
      <p:sp>
        <p:nvSpPr>
          <p:cNvPr id="49154" name="TextBox 4"/>
          <p:cNvSpPr txBox="1">
            <a:spLocks noChangeArrowheads="1"/>
          </p:cNvSpPr>
          <p:nvPr/>
        </p:nvSpPr>
        <p:spPr bwMode="auto">
          <a:xfrm>
            <a:off x="0" y="188913"/>
            <a:ext cx="9036050" cy="368300"/>
          </a:xfrm>
          <a:prstGeom prst="rect">
            <a:avLst/>
          </a:prstGeom>
          <a:noFill/>
          <a:ln w="9525">
            <a:noFill/>
            <a:miter lim="800000"/>
            <a:headEnd/>
            <a:tailEnd/>
          </a:ln>
        </p:spPr>
        <p:txBody>
          <a:bodyPr>
            <a:spAutoFit/>
          </a:bodyPr>
          <a:lstStyle/>
          <a:p>
            <a:r>
              <a:rPr lang="en-US">
                <a:latin typeface="Calibri" pitchFamily="34" charset="0"/>
              </a:rPr>
              <a:t>The glymphatic system supports interstitial solute and fluid clearance from the brain.</a:t>
            </a:r>
          </a:p>
        </p:txBody>
      </p:sp>
      <p:sp>
        <p:nvSpPr>
          <p:cNvPr id="49155" name="TextBox 5"/>
          <p:cNvSpPr txBox="1">
            <a:spLocks noChangeArrowheads="1"/>
          </p:cNvSpPr>
          <p:nvPr/>
        </p:nvSpPr>
        <p:spPr bwMode="auto">
          <a:xfrm>
            <a:off x="323850" y="6119813"/>
            <a:ext cx="14033500" cy="954087"/>
          </a:xfrm>
          <a:prstGeom prst="rect">
            <a:avLst/>
          </a:prstGeom>
          <a:noFill/>
          <a:ln w="9525">
            <a:noFill/>
            <a:miter lim="800000"/>
            <a:headEnd/>
            <a:tailEnd/>
          </a:ln>
        </p:spPr>
        <p:txBody>
          <a:bodyPr wrap="none">
            <a:spAutoFit/>
          </a:bodyPr>
          <a:lstStyle/>
          <a:p>
            <a:r>
              <a:rPr lang="en-US" sz="1400">
                <a:ea typeface="ＭＳ Ｐゴシック" pitchFamily="34" charset="-128"/>
              </a:rPr>
              <a:t>Schematic depiction of the glymphatic pathway. In this brain-wide pathway, CSF enters the brain</a:t>
            </a:r>
          </a:p>
          <a:p>
            <a:r>
              <a:rPr lang="en-US" sz="1400">
                <a:ea typeface="ＭＳ Ｐゴシック" pitchFamily="34" charset="-128"/>
              </a:rPr>
              <a:t>along para-arterial routes, whereas ISF is cleared from the brain along paravenous</a:t>
            </a:r>
          </a:p>
          <a:p>
            <a:r>
              <a:rPr lang="en-US" sz="1400">
                <a:ea typeface="ＭＳ Ｐゴシック" pitchFamily="34" charset="-128"/>
              </a:rPr>
              <a:t>routes.							        </a:t>
            </a:r>
            <a:r>
              <a:rPr lang="en-US" sz="1400" i="1">
                <a:ea typeface="ＭＳ Ｐゴシック" pitchFamily="34" charset="-128"/>
              </a:rPr>
              <a:t>Jeffrey J. Iliff et al. 2012</a:t>
            </a:r>
            <a:r>
              <a:rPr lang="en-US" sz="1400">
                <a:ea typeface="ＭＳ Ｐゴシック" pitchFamily="34" charset="-128"/>
              </a:rPr>
              <a:t>							</a:t>
            </a:r>
          </a:p>
        </p:txBody>
      </p:sp>
      <p:pic>
        <p:nvPicPr>
          <p:cNvPr id="49156" name="Immagine 9"/>
          <p:cNvPicPr>
            <a:picLocks noChangeAspect="1"/>
          </p:cNvPicPr>
          <p:nvPr/>
        </p:nvPicPr>
        <p:blipFill>
          <a:blip r:embed="rId3"/>
          <a:srcRect t="47736"/>
          <a:stretch>
            <a:fillRect/>
          </a:stretch>
        </p:blipFill>
        <p:spPr bwMode="auto">
          <a:xfrm>
            <a:off x="-323850" y="836613"/>
            <a:ext cx="1722438" cy="11620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ChangeArrowheads="1"/>
          </p:cNvSpPr>
          <p:nvPr/>
        </p:nvSpPr>
        <p:spPr bwMode="auto">
          <a:xfrm>
            <a:off x="609600" y="5257800"/>
            <a:ext cx="3116263" cy="1066800"/>
          </a:xfrm>
          <a:prstGeom prst="rect">
            <a:avLst/>
          </a:prstGeom>
          <a:solidFill>
            <a:srgbClr val="FFFF00"/>
          </a:solidFill>
          <a:ln w="38100">
            <a:solidFill>
              <a:schemeClr val="accent1"/>
            </a:solidFill>
            <a:miter lim="800000"/>
            <a:headEnd/>
            <a:tailEnd/>
          </a:ln>
        </p:spPr>
        <p:txBody>
          <a:bodyPr wrap="none" anchor="ctr"/>
          <a:lstStyle/>
          <a:p>
            <a:endParaRPr lang="es-ES">
              <a:latin typeface="Calibri" pitchFamily="34" charset="0"/>
            </a:endParaRPr>
          </a:p>
        </p:txBody>
      </p:sp>
      <p:sp>
        <p:nvSpPr>
          <p:cNvPr id="50178" name="Rectangle 3"/>
          <p:cNvSpPr>
            <a:spLocks noChangeArrowheads="1"/>
          </p:cNvSpPr>
          <p:nvPr/>
        </p:nvSpPr>
        <p:spPr bwMode="auto">
          <a:xfrm>
            <a:off x="4945063" y="533400"/>
            <a:ext cx="3317875" cy="1524000"/>
          </a:xfrm>
          <a:prstGeom prst="rect">
            <a:avLst/>
          </a:prstGeom>
          <a:solidFill>
            <a:srgbClr val="FFFF00"/>
          </a:solidFill>
          <a:ln w="38100">
            <a:solidFill>
              <a:srgbClr val="FF0000"/>
            </a:solidFill>
            <a:miter lim="800000"/>
            <a:headEnd/>
            <a:tailEnd/>
          </a:ln>
        </p:spPr>
        <p:txBody>
          <a:bodyPr wrap="none" anchor="ctr"/>
          <a:lstStyle/>
          <a:p>
            <a:pPr algn="ctr"/>
            <a:r>
              <a:rPr lang="sv-SE" sz="2000" b="1">
                <a:latin typeface="Calibri" pitchFamily="34" charset="0"/>
              </a:rPr>
              <a:t>CLEARANCE</a:t>
            </a:r>
          </a:p>
          <a:p>
            <a:pPr algn="ctr"/>
            <a:r>
              <a:rPr lang="sv-SE" sz="2000" b="1">
                <a:latin typeface="Calibri" pitchFamily="34" charset="0"/>
              </a:rPr>
              <a:t>THROUGH THE</a:t>
            </a:r>
          </a:p>
          <a:p>
            <a:pPr algn="ctr"/>
            <a:r>
              <a:rPr lang="sv-SE" sz="2000" b="1">
                <a:latin typeface="Calibri" pitchFamily="34" charset="0"/>
              </a:rPr>
              <a:t>BRAIN-CEREBROSPINAL</a:t>
            </a:r>
          </a:p>
          <a:p>
            <a:pPr algn="ctr"/>
            <a:r>
              <a:rPr lang="sv-SE" sz="2000" b="1">
                <a:latin typeface="Calibri" pitchFamily="34" charset="0"/>
              </a:rPr>
              <a:t>LEAKY BARRIER</a:t>
            </a:r>
            <a:endParaRPr lang="sv-SE">
              <a:latin typeface="Times" pitchFamily="18" charset="0"/>
            </a:endParaRPr>
          </a:p>
        </p:txBody>
      </p:sp>
      <p:sp>
        <p:nvSpPr>
          <p:cNvPr id="50179" name="Rectangle 4"/>
          <p:cNvSpPr>
            <a:spLocks noChangeArrowheads="1"/>
          </p:cNvSpPr>
          <p:nvPr/>
        </p:nvSpPr>
        <p:spPr bwMode="auto">
          <a:xfrm>
            <a:off x="609600" y="609600"/>
            <a:ext cx="3251200" cy="1295400"/>
          </a:xfrm>
          <a:prstGeom prst="rect">
            <a:avLst/>
          </a:prstGeom>
          <a:solidFill>
            <a:srgbClr val="FFFF00"/>
          </a:solidFill>
          <a:ln w="38100">
            <a:solidFill>
              <a:srgbClr val="FF0000"/>
            </a:solidFill>
            <a:miter lim="800000"/>
            <a:headEnd/>
            <a:tailEnd/>
          </a:ln>
        </p:spPr>
        <p:txBody>
          <a:bodyPr wrap="none" anchor="ctr"/>
          <a:lstStyle/>
          <a:p>
            <a:pPr algn="ctr"/>
            <a:r>
              <a:rPr lang="sv-SE" sz="2000" b="1">
                <a:latin typeface="Calibri" pitchFamily="34" charset="0"/>
              </a:rPr>
              <a:t>CLEARANCE</a:t>
            </a:r>
          </a:p>
          <a:p>
            <a:pPr algn="ctr"/>
            <a:r>
              <a:rPr lang="sv-SE" sz="2000" b="1">
                <a:latin typeface="Calibri" pitchFamily="34" charset="0"/>
              </a:rPr>
              <a:t>THROUGH THE</a:t>
            </a:r>
          </a:p>
          <a:p>
            <a:pPr algn="ctr"/>
            <a:r>
              <a:rPr lang="sv-SE" sz="2000" b="1">
                <a:latin typeface="Calibri" pitchFamily="34" charset="0"/>
              </a:rPr>
              <a:t>BRAIN-BLOOD BARRIER</a:t>
            </a:r>
            <a:endParaRPr lang="sv-SE">
              <a:latin typeface="Times" pitchFamily="18" charset="0"/>
            </a:endParaRPr>
          </a:p>
        </p:txBody>
      </p:sp>
      <p:sp>
        <p:nvSpPr>
          <p:cNvPr id="50180" name="Rectangle 5"/>
          <p:cNvSpPr>
            <a:spLocks noChangeArrowheads="1"/>
          </p:cNvSpPr>
          <p:nvPr/>
        </p:nvSpPr>
        <p:spPr bwMode="auto">
          <a:xfrm>
            <a:off x="5867400" y="5334000"/>
            <a:ext cx="2573338" cy="990600"/>
          </a:xfrm>
          <a:prstGeom prst="rect">
            <a:avLst/>
          </a:prstGeom>
          <a:solidFill>
            <a:srgbClr val="FFFF00"/>
          </a:solidFill>
          <a:ln w="38100">
            <a:solidFill>
              <a:srgbClr val="FF0000"/>
            </a:solidFill>
            <a:miter lim="800000"/>
            <a:headEnd/>
            <a:tailEnd/>
          </a:ln>
        </p:spPr>
        <p:txBody>
          <a:bodyPr wrap="none" anchor="ctr"/>
          <a:lstStyle/>
          <a:p>
            <a:pPr algn="ctr"/>
            <a:r>
              <a:rPr lang="sv-SE" sz="2000" b="1">
                <a:latin typeface="Calibri" pitchFamily="34" charset="0"/>
              </a:rPr>
              <a:t>UPTAKE SYSTEMS</a:t>
            </a:r>
          </a:p>
          <a:p>
            <a:pPr algn="ctr"/>
            <a:r>
              <a:rPr lang="sv-SE" sz="2000" b="1">
                <a:latin typeface="Calibri" pitchFamily="34" charset="0"/>
              </a:rPr>
              <a:t>IN THE CNS CELLS</a:t>
            </a:r>
            <a:endParaRPr lang="sv-SE">
              <a:latin typeface="Times" pitchFamily="18" charset="0"/>
            </a:endParaRPr>
          </a:p>
        </p:txBody>
      </p:sp>
      <p:sp>
        <p:nvSpPr>
          <p:cNvPr id="50181" name="Rectangle 6"/>
          <p:cNvSpPr>
            <a:spLocks noChangeArrowheads="1"/>
          </p:cNvSpPr>
          <p:nvPr/>
        </p:nvSpPr>
        <p:spPr bwMode="auto">
          <a:xfrm>
            <a:off x="3454400" y="4114800"/>
            <a:ext cx="1828800" cy="609600"/>
          </a:xfrm>
          <a:prstGeom prst="rect">
            <a:avLst/>
          </a:prstGeom>
          <a:solidFill>
            <a:schemeClr val="accent1"/>
          </a:solidFill>
          <a:ln w="9525">
            <a:solidFill>
              <a:schemeClr val="tx1"/>
            </a:solidFill>
            <a:miter lim="800000"/>
            <a:headEnd/>
            <a:tailEnd/>
          </a:ln>
        </p:spPr>
        <p:txBody>
          <a:bodyPr wrap="none" anchor="ctr"/>
          <a:lstStyle/>
          <a:p>
            <a:pPr algn="ctr"/>
            <a:r>
              <a:rPr lang="sv-SE" b="1">
                <a:latin typeface="Calibri" pitchFamily="34" charset="0"/>
              </a:rPr>
              <a:t>VT-SIGNAL</a:t>
            </a:r>
            <a:endParaRPr lang="sv-SE">
              <a:latin typeface="Times" pitchFamily="18" charset="0"/>
            </a:endParaRPr>
          </a:p>
        </p:txBody>
      </p:sp>
      <p:sp>
        <p:nvSpPr>
          <p:cNvPr id="50182" name="Oval 7"/>
          <p:cNvSpPr>
            <a:spLocks noChangeArrowheads="1"/>
          </p:cNvSpPr>
          <p:nvPr/>
        </p:nvSpPr>
        <p:spPr bwMode="auto">
          <a:xfrm>
            <a:off x="6164263" y="3886200"/>
            <a:ext cx="947737" cy="914400"/>
          </a:xfrm>
          <a:prstGeom prst="ellipse">
            <a:avLst/>
          </a:prstGeom>
          <a:solidFill>
            <a:srgbClr val="00CCFF"/>
          </a:solidFill>
          <a:ln w="9525">
            <a:solidFill>
              <a:schemeClr val="tx1"/>
            </a:solidFill>
            <a:round/>
            <a:headEnd/>
            <a:tailEnd/>
          </a:ln>
        </p:spPr>
        <p:txBody>
          <a:bodyPr wrap="none" anchor="ctr"/>
          <a:lstStyle/>
          <a:p>
            <a:endParaRPr lang="es-ES">
              <a:latin typeface="Calibri" pitchFamily="34" charset="0"/>
            </a:endParaRPr>
          </a:p>
        </p:txBody>
      </p:sp>
      <p:sp>
        <p:nvSpPr>
          <p:cNvPr id="50183" name="Oval 8"/>
          <p:cNvSpPr>
            <a:spLocks noChangeArrowheads="1"/>
          </p:cNvSpPr>
          <p:nvPr/>
        </p:nvSpPr>
        <p:spPr bwMode="auto">
          <a:xfrm>
            <a:off x="1422400" y="3962400"/>
            <a:ext cx="947738" cy="914400"/>
          </a:xfrm>
          <a:prstGeom prst="ellipse">
            <a:avLst/>
          </a:prstGeom>
          <a:solidFill>
            <a:srgbClr val="00CCFF"/>
          </a:solidFill>
          <a:ln w="9525">
            <a:solidFill>
              <a:schemeClr val="tx1"/>
            </a:solidFill>
            <a:round/>
            <a:headEnd/>
            <a:tailEnd/>
          </a:ln>
        </p:spPr>
        <p:txBody>
          <a:bodyPr wrap="none" anchor="ctr"/>
          <a:lstStyle/>
          <a:p>
            <a:endParaRPr lang="es-ES">
              <a:latin typeface="Calibri" pitchFamily="34" charset="0"/>
            </a:endParaRPr>
          </a:p>
        </p:txBody>
      </p:sp>
      <p:sp>
        <p:nvSpPr>
          <p:cNvPr id="50184" name="Line 9"/>
          <p:cNvSpPr>
            <a:spLocks noChangeShapeType="1"/>
          </p:cNvSpPr>
          <p:nvPr/>
        </p:nvSpPr>
        <p:spPr bwMode="auto">
          <a:xfrm>
            <a:off x="2438400" y="4495800"/>
            <a:ext cx="1016000" cy="0"/>
          </a:xfrm>
          <a:prstGeom prst="line">
            <a:avLst/>
          </a:prstGeom>
          <a:noFill/>
          <a:ln w="76200">
            <a:solidFill>
              <a:srgbClr val="FF0000"/>
            </a:solidFill>
            <a:round/>
            <a:headEnd/>
            <a:tailEnd type="triangle" w="med" len="med"/>
          </a:ln>
        </p:spPr>
        <p:txBody>
          <a:bodyPr wrap="none" anchor="ctr"/>
          <a:lstStyle/>
          <a:p>
            <a:endParaRPr lang="es-ES"/>
          </a:p>
        </p:txBody>
      </p:sp>
      <p:sp>
        <p:nvSpPr>
          <p:cNvPr id="50185" name="Line 10"/>
          <p:cNvSpPr>
            <a:spLocks noChangeShapeType="1"/>
          </p:cNvSpPr>
          <p:nvPr/>
        </p:nvSpPr>
        <p:spPr bwMode="auto">
          <a:xfrm>
            <a:off x="5351463" y="4495800"/>
            <a:ext cx="812800" cy="0"/>
          </a:xfrm>
          <a:prstGeom prst="line">
            <a:avLst/>
          </a:prstGeom>
          <a:noFill/>
          <a:ln w="76200">
            <a:solidFill>
              <a:srgbClr val="FF0000"/>
            </a:solidFill>
            <a:round/>
            <a:headEnd/>
            <a:tailEnd type="triangle" w="med" len="med"/>
          </a:ln>
        </p:spPr>
        <p:txBody>
          <a:bodyPr wrap="none" anchor="ctr"/>
          <a:lstStyle/>
          <a:p>
            <a:endParaRPr lang="es-ES"/>
          </a:p>
        </p:txBody>
      </p:sp>
      <p:sp>
        <p:nvSpPr>
          <p:cNvPr id="50186" name="Text Box 11"/>
          <p:cNvSpPr txBox="1">
            <a:spLocks noChangeArrowheads="1"/>
          </p:cNvSpPr>
          <p:nvPr/>
        </p:nvSpPr>
        <p:spPr bwMode="auto">
          <a:xfrm>
            <a:off x="5689600" y="3276600"/>
            <a:ext cx="2224088" cy="457200"/>
          </a:xfrm>
          <a:prstGeom prst="rect">
            <a:avLst/>
          </a:prstGeom>
          <a:noFill/>
          <a:ln w="9525">
            <a:noFill/>
            <a:miter lim="800000"/>
            <a:headEnd/>
            <a:tailEnd/>
          </a:ln>
        </p:spPr>
        <p:txBody>
          <a:bodyPr wrap="none">
            <a:spAutoFit/>
          </a:bodyPr>
          <a:lstStyle/>
          <a:p>
            <a:r>
              <a:rPr lang="sv-SE">
                <a:latin typeface="Times" pitchFamily="18" charset="0"/>
              </a:rPr>
              <a:t>CELL TARGET</a:t>
            </a:r>
          </a:p>
        </p:txBody>
      </p:sp>
      <p:sp>
        <p:nvSpPr>
          <p:cNvPr id="50187" name="Text Box 12"/>
          <p:cNvSpPr txBox="1">
            <a:spLocks noChangeArrowheads="1"/>
          </p:cNvSpPr>
          <p:nvPr/>
        </p:nvSpPr>
        <p:spPr bwMode="auto">
          <a:xfrm>
            <a:off x="947738" y="3352800"/>
            <a:ext cx="2224087" cy="457200"/>
          </a:xfrm>
          <a:prstGeom prst="rect">
            <a:avLst/>
          </a:prstGeom>
          <a:noFill/>
          <a:ln w="9525">
            <a:noFill/>
            <a:miter lim="800000"/>
            <a:headEnd/>
            <a:tailEnd/>
          </a:ln>
        </p:spPr>
        <p:txBody>
          <a:bodyPr wrap="none">
            <a:spAutoFit/>
          </a:bodyPr>
          <a:lstStyle/>
          <a:p>
            <a:r>
              <a:rPr lang="sv-SE">
                <a:latin typeface="Times" pitchFamily="18" charset="0"/>
              </a:rPr>
              <a:t>CELL SOURCE</a:t>
            </a:r>
          </a:p>
        </p:txBody>
      </p:sp>
      <p:sp>
        <p:nvSpPr>
          <p:cNvPr id="50188" name="Text Box 13"/>
          <p:cNvSpPr txBox="1">
            <a:spLocks noChangeArrowheads="1"/>
          </p:cNvSpPr>
          <p:nvPr/>
        </p:nvSpPr>
        <p:spPr bwMode="auto">
          <a:xfrm>
            <a:off x="677863" y="5437188"/>
            <a:ext cx="2978150" cy="701675"/>
          </a:xfrm>
          <a:prstGeom prst="rect">
            <a:avLst/>
          </a:prstGeom>
          <a:noFill/>
          <a:ln w="9525">
            <a:noFill/>
            <a:miter lim="800000"/>
            <a:headEnd/>
            <a:tailEnd/>
          </a:ln>
        </p:spPr>
        <p:txBody>
          <a:bodyPr wrap="none">
            <a:spAutoFit/>
          </a:bodyPr>
          <a:lstStyle/>
          <a:p>
            <a:r>
              <a:rPr lang="sv-SE" sz="2000" b="1">
                <a:latin typeface="Calibri" pitchFamily="34" charset="0"/>
              </a:rPr>
              <a:t>CATABOLIC ENZYMES</a:t>
            </a:r>
          </a:p>
          <a:p>
            <a:r>
              <a:rPr lang="sv-SE" sz="2000" b="1">
                <a:latin typeface="Calibri" pitchFamily="34" charset="0"/>
              </a:rPr>
              <a:t>OF THE ECS</a:t>
            </a:r>
            <a:endParaRPr lang="sv-SE">
              <a:latin typeface="Times" pitchFamily="18" charset="0"/>
            </a:endParaRPr>
          </a:p>
        </p:txBody>
      </p:sp>
      <p:sp>
        <p:nvSpPr>
          <p:cNvPr id="50189" name="Line 14"/>
          <p:cNvSpPr>
            <a:spLocks noChangeShapeType="1"/>
          </p:cNvSpPr>
          <p:nvPr/>
        </p:nvSpPr>
        <p:spPr bwMode="auto">
          <a:xfrm flipH="1">
            <a:off x="3725863" y="4724400"/>
            <a:ext cx="473075" cy="914400"/>
          </a:xfrm>
          <a:prstGeom prst="line">
            <a:avLst/>
          </a:prstGeom>
          <a:noFill/>
          <a:ln w="38100">
            <a:solidFill>
              <a:schemeClr val="accent2"/>
            </a:solidFill>
            <a:round/>
            <a:headEnd/>
            <a:tailEnd type="triangle" w="med" len="med"/>
          </a:ln>
        </p:spPr>
        <p:txBody>
          <a:bodyPr wrap="none" anchor="ctr"/>
          <a:lstStyle/>
          <a:p>
            <a:endParaRPr lang="es-ES"/>
          </a:p>
        </p:txBody>
      </p:sp>
      <p:sp>
        <p:nvSpPr>
          <p:cNvPr id="50190" name="Line 15"/>
          <p:cNvSpPr>
            <a:spLocks noChangeShapeType="1"/>
          </p:cNvSpPr>
          <p:nvPr/>
        </p:nvSpPr>
        <p:spPr bwMode="auto">
          <a:xfrm>
            <a:off x="4605338" y="4724400"/>
            <a:ext cx="1219200" cy="838200"/>
          </a:xfrm>
          <a:prstGeom prst="line">
            <a:avLst/>
          </a:prstGeom>
          <a:noFill/>
          <a:ln w="38100">
            <a:solidFill>
              <a:schemeClr val="accent2"/>
            </a:solidFill>
            <a:round/>
            <a:headEnd/>
            <a:tailEnd type="triangle" w="med" len="med"/>
          </a:ln>
        </p:spPr>
        <p:txBody>
          <a:bodyPr wrap="none" anchor="ctr"/>
          <a:lstStyle/>
          <a:p>
            <a:endParaRPr lang="es-ES"/>
          </a:p>
        </p:txBody>
      </p:sp>
      <p:sp>
        <p:nvSpPr>
          <p:cNvPr id="50191" name="Line 16"/>
          <p:cNvSpPr>
            <a:spLocks noChangeShapeType="1"/>
          </p:cNvSpPr>
          <p:nvPr/>
        </p:nvSpPr>
        <p:spPr bwMode="auto">
          <a:xfrm flipH="1" flipV="1">
            <a:off x="2641600" y="1981200"/>
            <a:ext cx="1422400" cy="2057400"/>
          </a:xfrm>
          <a:prstGeom prst="line">
            <a:avLst/>
          </a:prstGeom>
          <a:noFill/>
          <a:ln w="38100">
            <a:solidFill>
              <a:schemeClr val="accent2"/>
            </a:solidFill>
            <a:round/>
            <a:headEnd/>
            <a:tailEnd type="triangle" w="med" len="med"/>
          </a:ln>
        </p:spPr>
        <p:txBody>
          <a:bodyPr wrap="none" anchor="ctr"/>
          <a:lstStyle/>
          <a:p>
            <a:endParaRPr lang="es-ES"/>
          </a:p>
        </p:txBody>
      </p:sp>
      <p:sp>
        <p:nvSpPr>
          <p:cNvPr id="50192" name="Line 17"/>
          <p:cNvSpPr>
            <a:spLocks noChangeShapeType="1"/>
          </p:cNvSpPr>
          <p:nvPr/>
        </p:nvSpPr>
        <p:spPr bwMode="auto">
          <a:xfrm flipV="1">
            <a:off x="4538663" y="2133600"/>
            <a:ext cx="1354137" cy="1905000"/>
          </a:xfrm>
          <a:prstGeom prst="line">
            <a:avLst/>
          </a:prstGeom>
          <a:noFill/>
          <a:ln w="38100">
            <a:solidFill>
              <a:schemeClr val="accent2"/>
            </a:solidFill>
            <a:round/>
            <a:headEnd/>
            <a:tailEnd type="triangle" w="med" len="med"/>
          </a:ln>
        </p:spPr>
        <p:txBody>
          <a:bodyPr wrap="none" anchor="ctr"/>
          <a:lstStyle/>
          <a:p>
            <a:endParaRPr lang="es-ES"/>
          </a:p>
        </p:txBody>
      </p:sp>
      <p:sp>
        <p:nvSpPr>
          <p:cNvPr id="50193" name="Text Box 18"/>
          <p:cNvSpPr txBox="1">
            <a:spLocks noChangeArrowheads="1"/>
          </p:cNvSpPr>
          <p:nvPr/>
        </p:nvSpPr>
        <p:spPr bwMode="auto">
          <a:xfrm>
            <a:off x="7161213" y="6184900"/>
            <a:ext cx="163512" cy="519113"/>
          </a:xfrm>
          <a:prstGeom prst="rect">
            <a:avLst/>
          </a:prstGeom>
          <a:noFill/>
          <a:ln w="9525">
            <a:noFill/>
            <a:miter lim="800000"/>
            <a:headEnd/>
            <a:tailEnd/>
          </a:ln>
        </p:spPr>
        <p:txBody>
          <a:bodyPr>
            <a:spAutoFit/>
          </a:bodyPr>
          <a:lstStyle/>
          <a:p>
            <a:pPr>
              <a:spcBef>
                <a:spcPct val="50000"/>
              </a:spcBef>
            </a:pPr>
            <a:endParaRPr lang="es-ES" sz="2800">
              <a:latin typeface="Times New Roman" pitchFamily="18" charset="0"/>
            </a:endParaRPr>
          </a:p>
        </p:txBody>
      </p:sp>
      <p:sp>
        <p:nvSpPr>
          <p:cNvPr id="50194" name="Text Box 19"/>
          <p:cNvSpPr txBox="1">
            <a:spLocks noChangeArrowheads="1"/>
          </p:cNvSpPr>
          <p:nvPr/>
        </p:nvSpPr>
        <p:spPr bwMode="auto">
          <a:xfrm>
            <a:off x="7543800" y="6583363"/>
            <a:ext cx="1463675" cy="274637"/>
          </a:xfrm>
          <a:prstGeom prst="rect">
            <a:avLst/>
          </a:prstGeom>
          <a:noFill/>
          <a:ln w="9525">
            <a:noFill/>
            <a:miter lim="800000"/>
            <a:headEnd/>
            <a:tailEnd/>
          </a:ln>
        </p:spPr>
        <p:txBody>
          <a:bodyPr wrap="none">
            <a:spAutoFit/>
          </a:bodyPr>
          <a:lstStyle/>
          <a:p>
            <a:r>
              <a:rPr lang="sv-SE" sz="1200">
                <a:solidFill>
                  <a:schemeClr val="bg1"/>
                </a:solidFill>
                <a:latin typeface="Calibri" pitchFamily="34" charset="0"/>
              </a:rPr>
              <a:t>Jansson et al.2000</a:t>
            </a:r>
            <a:endParaRPr lang="sv-SE" sz="2800">
              <a:latin typeface="Times New Roman" pitchFamily="18" charset="0"/>
            </a:endParaRPr>
          </a:p>
        </p:txBody>
      </p:sp>
      <p:sp>
        <p:nvSpPr>
          <p:cNvPr id="50195" name="TextBox 1"/>
          <p:cNvSpPr txBox="1">
            <a:spLocks noChangeArrowheads="1"/>
          </p:cNvSpPr>
          <p:nvPr/>
        </p:nvSpPr>
        <p:spPr bwMode="auto">
          <a:xfrm>
            <a:off x="7458075" y="6565900"/>
            <a:ext cx="1476375" cy="276225"/>
          </a:xfrm>
          <a:prstGeom prst="rect">
            <a:avLst/>
          </a:prstGeom>
          <a:noFill/>
          <a:ln w="9525">
            <a:noFill/>
            <a:miter lim="800000"/>
            <a:headEnd/>
            <a:tailEnd/>
          </a:ln>
        </p:spPr>
        <p:txBody>
          <a:bodyPr wrap="none">
            <a:spAutoFit/>
          </a:bodyPr>
          <a:lstStyle/>
          <a:p>
            <a:r>
              <a:rPr lang="en-US" sz="1200"/>
              <a:t>Jansson et al.2000</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Immagine 9"/>
          <p:cNvPicPr>
            <a:picLocks noChangeAspect="1"/>
          </p:cNvPicPr>
          <p:nvPr/>
        </p:nvPicPr>
        <p:blipFill>
          <a:blip r:embed="rId3"/>
          <a:srcRect t="47736"/>
          <a:stretch>
            <a:fillRect/>
          </a:stretch>
        </p:blipFill>
        <p:spPr bwMode="auto">
          <a:xfrm>
            <a:off x="-301625" y="0"/>
            <a:ext cx="1724025" cy="1162050"/>
          </a:xfrm>
          <a:prstGeom prst="rect">
            <a:avLst/>
          </a:prstGeom>
          <a:noFill/>
          <a:ln w="9525">
            <a:noFill/>
            <a:miter lim="800000"/>
            <a:headEnd/>
            <a:tailEnd/>
          </a:ln>
        </p:spPr>
      </p:pic>
      <p:pic>
        <p:nvPicPr>
          <p:cNvPr id="52226" name="Picture 1"/>
          <p:cNvPicPr>
            <a:picLocks noChangeAspect="1"/>
          </p:cNvPicPr>
          <p:nvPr/>
        </p:nvPicPr>
        <p:blipFill>
          <a:blip r:embed="rId4"/>
          <a:srcRect/>
          <a:stretch>
            <a:fillRect/>
          </a:stretch>
        </p:blipFill>
        <p:spPr bwMode="auto">
          <a:xfrm>
            <a:off x="1187450" y="836613"/>
            <a:ext cx="7342188" cy="4040187"/>
          </a:xfrm>
          <a:prstGeom prst="rect">
            <a:avLst/>
          </a:prstGeom>
          <a:noFill/>
          <a:ln w="9525">
            <a:noFill/>
            <a:miter lim="800000"/>
            <a:headEnd/>
            <a:tailEnd/>
          </a:ln>
        </p:spPr>
      </p:pic>
      <p:sp>
        <p:nvSpPr>
          <p:cNvPr id="52227" name="TextBox 2"/>
          <p:cNvSpPr txBox="1">
            <a:spLocks noChangeArrowheads="1"/>
          </p:cNvSpPr>
          <p:nvPr/>
        </p:nvSpPr>
        <p:spPr bwMode="auto">
          <a:xfrm>
            <a:off x="373063" y="5181600"/>
            <a:ext cx="8156575" cy="1076325"/>
          </a:xfrm>
          <a:prstGeom prst="rect">
            <a:avLst/>
          </a:prstGeom>
          <a:noFill/>
          <a:ln w="9525">
            <a:noFill/>
            <a:miter lim="800000"/>
            <a:headEnd/>
            <a:tailEnd/>
          </a:ln>
        </p:spPr>
        <p:txBody>
          <a:bodyPr>
            <a:spAutoFit/>
          </a:bodyPr>
          <a:lstStyle/>
          <a:p>
            <a:pPr algn="dist" eaLnBrk="0" hangingPunct="0"/>
            <a:r>
              <a:rPr lang="en-US" sz="1600">
                <a:latin typeface="Calibri" pitchFamily="34" charset="0"/>
              </a:rPr>
              <a:t>Schematic representation of an updated DA synapse that shows ready DA spillover, unconstrained by DATs. The cloud of released DA, diffusing  in three dimensions, encounters predominantly extrasynaptic DA autoreceptors on DA axon terminals and heteroreceptors on neighboring dendrites, soma and terminals, including medium spiny neurons . </a:t>
            </a:r>
          </a:p>
        </p:txBody>
      </p:sp>
      <p:sp>
        <p:nvSpPr>
          <p:cNvPr id="52228" name="TextBox 3"/>
          <p:cNvSpPr txBox="1">
            <a:spLocks noChangeArrowheads="1"/>
          </p:cNvSpPr>
          <p:nvPr/>
        </p:nvSpPr>
        <p:spPr bwMode="auto">
          <a:xfrm>
            <a:off x="7164388" y="6581775"/>
            <a:ext cx="1638300" cy="276225"/>
          </a:xfrm>
          <a:prstGeom prst="rect">
            <a:avLst/>
          </a:prstGeom>
          <a:noFill/>
          <a:ln w="9525">
            <a:noFill/>
            <a:miter lim="800000"/>
            <a:headEnd/>
            <a:tailEnd/>
          </a:ln>
        </p:spPr>
        <p:txBody>
          <a:bodyPr wrap="none">
            <a:spAutoFit/>
          </a:bodyPr>
          <a:lstStyle/>
          <a:p>
            <a:pPr eaLnBrk="0" hangingPunct="0"/>
            <a:r>
              <a:rPr lang="en-US" sz="1200">
                <a:latin typeface="Calibri" pitchFamily="34" charset="0"/>
              </a:rPr>
              <a:t>Rice and Cragg 2008</a:t>
            </a:r>
          </a:p>
        </p:txBody>
      </p:sp>
      <p:sp>
        <p:nvSpPr>
          <p:cNvPr id="2" name="TextBox 1"/>
          <p:cNvSpPr txBox="1"/>
          <p:nvPr/>
        </p:nvSpPr>
        <p:spPr>
          <a:xfrm>
            <a:off x="2183841" y="317532"/>
            <a:ext cx="5206198" cy="400110"/>
          </a:xfrm>
          <a:prstGeom prst="rect">
            <a:avLst/>
          </a:prstGeom>
          <a:noFill/>
        </p:spPr>
        <p:txBody>
          <a:bodyPr wrap="none" rtlCol="0">
            <a:spAutoFit/>
          </a:bodyPr>
          <a:lstStyle/>
          <a:p>
            <a:r>
              <a:rPr lang="en-US" sz="2000" b="1" dirty="0" smtClean="0"/>
              <a:t>Modeling  </a:t>
            </a:r>
            <a:r>
              <a:rPr lang="en-US" sz="2000" b="1" dirty="0" err="1" smtClean="0"/>
              <a:t>extrasynaptic</a:t>
            </a:r>
            <a:r>
              <a:rPr lang="en-US" sz="2000" b="1" dirty="0" smtClean="0"/>
              <a:t> DA transmission</a:t>
            </a:r>
            <a:endParaRPr lang="en-US" sz="2000" b="1"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3"/>
          <p:cNvSpPr>
            <a:spLocks noChangeArrowheads="1"/>
          </p:cNvSpPr>
          <p:nvPr/>
        </p:nvSpPr>
        <p:spPr bwMode="auto">
          <a:xfrm>
            <a:off x="609600" y="3657600"/>
            <a:ext cx="8210550" cy="2781300"/>
          </a:xfrm>
          <a:prstGeom prst="rect">
            <a:avLst/>
          </a:prstGeom>
          <a:noFill/>
          <a:ln w="9525">
            <a:noFill/>
            <a:miter lim="800000"/>
            <a:headEnd/>
            <a:tailEnd/>
          </a:ln>
        </p:spPr>
        <p:txBody>
          <a:bodyPr>
            <a:spAutoFit/>
          </a:bodyPr>
          <a:lstStyle/>
          <a:p>
            <a:pPr algn="just"/>
            <a:r>
              <a:rPr lang="en-US" sz="1600">
                <a:latin typeface="Helvetica" pitchFamily="34" charset="0"/>
              </a:rPr>
              <a:t>-The IC50 values of DA at D2-like receptors in dorsal striatal membranes and CHO cell membranes were markedly and significantly reduced compared with the IC50 values of DA at D1-like receptors. </a:t>
            </a:r>
          </a:p>
          <a:p>
            <a:pPr algn="just"/>
            <a:endParaRPr lang="en-US" sz="1600">
              <a:latin typeface="Helvetica" pitchFamily="34" charset="0"/>
            </a:endParaRPr>
          </a:p>
          <a:p>
            <a:pPr algn="just"/>
            <a:r>
              <a:rPr lang="en-US" sz="1600">
                <a:latin typeface="Helvetica" pitchFamily="34" charset="0"/>
              </a:rPr>
              <a:t>-The KiH value for DA at [3H] raclopride-labeled D2-like receptors in dorsal striatum was 12 nM, and this can help explain PET findings that amphetamine-induced increases in DA release can produce an up to 50% decrease of [11C] raclopride binding in the dorsal striatum in vivo. </a:t>
            </a:r>
          </a:p>
          <a:p>
            <a:pPr algn="just"/>
            <a:endParaRPr lang="en-US" sz="1600">
              <a:latin typeface="Helvetica" pitchFamily="34" charset="0"/>
            </a:endParaRPr>
          </a:p>
          <a:p>
            <a:pPr algn="just"/>
            <a:r>
              <a:rPr lang="en-US" sz="1600">
                <a:latin typeface="Helvetica" pitchFamily="34" charset="0"/>
              </a:rPr>
              <a:t>-These combined results give indications for the existence of striatal D2-like receptor-mediated DA VT at the local circuit level in vivo in the human striatum</a:t>
            </a:r>
            <a:endParaRPr lang="en-US" sz="1000">
              <a:solidFill>
                <a:srgbClr val="65D518"/>
              </a:solidFill>
              <a:latin typeface="Helvetica" pitchFamily="34" charset="0"/>
            </a:endParaRPr>
          </a:p>
        </p:txBody>
      </p:sp>
      <p:pic>
        <p:nvPicPr>
          <p:cNvPr id="54274" name="Picture 4"/>
          <p:cNvPicPr>
            <a:picLocks noChangeAspect="1" noChangeArrowheads="1"/>
          </p:cNvPicPr>
          <p:nvPr/>
        </p:nvPicPr>
        <p:blipFill>
          <a:blip r:embed="rId3"/>
          <a:srcRect/>
          <a:stretch>
            <a:fillRect/>
          </a:stretch>
        </p:blipFill>
        <p:spPr bwMode="auto">
          <a:xfrm>
            <a:off x="323850" y="404813"/>
            <a:ext cx="8659813" cy="3092450"/>
          </a:xfrm>
          <a:prstGeom prst="rect">
            <a:avLst/>
          </a:prstGeom>
          <a:noFill/>
          <a:ln w="9525">
            <a:noFill/>
            <a:miter lim="800000"/>
            <a:headEnd/>
            <a:tailEnd/>
          </a:ln>
        </p:spPr>
      </p:pic>
      <p:pic>
        <p:nvPicPr>
          <p:cNvPr id="54275" name="Immagine 9"/>
          <p:cNvPicPr>
            <a:picLocks noChangeAspect="1"/>
          </p:cNvPicPr>
          <p:nvPr/>
        </p:nvPicPr>
        <p:blipFill>
          <a:blip r:embed="rId4"/>
          <a:srcRect t="47736"/>
          <a:stretch>
            <a:fillRect/>
          </a:stretch>
        </p:blipFill>
        <p:spPr bwMode="auto">
          <a:xfrm>
            <a:off x="-301625" y="0"/>
            <a:ext cx="1724025" cy="11620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6322" name="Picture 4" descr="19"/>
          <p:cNvPicPr>
            <a:picLocks noChangeAspect="1" noChangeArrowheads="1"/>
          </p:cNvPicPr>
          <p:nvPr/>
        </p:nvPicPr>
        <p:blipFill>
          <a:blip r:embed="rId3"/>
          <a:srcRect t="3427" b="2061"/>
          <a:stretch>
            <a:fillRect/>
          </a:stretch>
        </p:blipFill>
        <p:spPr bwMode="auto">
          <a:xfrm>
            <a:off x="395288" y="3413125"/>
            <a:ext cx="4286250" cy="3444875"/>
          </a:xfrm>
          <a:prstGeom prst="rect">
            <a:avLst/>
          </a:prstGeom>
          <a:noFill/>
          <a:ln w="9525">
            <a:noFill/>
            <a:miter lim="800000"/>
            <a:headEnd/>
            <a:tailEnd/>
          </a:ln>
        </p:spPr>
      </p:pic>
      <p:pic>
        <p:nvPicPr>
          <p:cNvPr id="56323" name="Picture 2" descr="17"/>
          <p:cNvPicPr>
            <a:picLocks noChangeAspect="1" noChangeArrowheads="1"/>
          </p:cNvPicPr>
          <p:nvPr/>
        </p:nvPicPr>
        <p:blipFill>
          <a:blip r:embed="rId4"/>
          <a:srcRect r="1620"/>
          <a:stretch>
            <a:fillRect/>
          </a:stretch>
        </p:blipFill>
        <p:spPr bwMode="auto">
          <a:xfrm>
            <a:off x="5851525" y="0"/>
            <a:ext cx="3084513" cy="6900863"/>
          </a:xfrm>
          <a:prstGeom prst="rect">
            <a:avLst/>
          </a:prstGeom>
          <a:noFill/>
          <a:ln w="9525">
            <a:noFill/>
            <a:miter lim="800000"/>
            <a:headEnd/>
            <a:tailEnd/>
          </a:ln>
        </p:spPr>
      </p:pic>
      <p:sp>
        <p:nvSpPr>
          <p:cNvPr id="56324" name="Text Box 3"/>
          <p:cNvSpPr txBox="1">
            <a:spLocks noChangeArrowheads="1"/>
          </p:cNvSpPr>
          <p:nvPr/>
        </p:nvSpPr>
        <p:spPr bwMode="auto">
          <a:xfrm>
            <a:off x="1042988" y="4763"/>
            <a:ext cx="4945062" cy="830262"/>
          </a:xfrm>
          <a:prstGeom prst="rect">
            <a:avLst/>
          </a:prstGeom>
          <a:noFill/>
          <a:ln w="9525">
            <a:noFill/>
            <a:miter lim="800000"/>
            <a:headEnd/>
            <a:tailEnd/>
          </a:ln>
        </p:spPr>
        <p:txBody>
          <a:bodyPr>
            <a:spAutoFit/>
          </a:bodyPr>
          <a:lstStyle/>
          <a:p>
            <a:pPr>
              <a:spcBef>
                <a:spcPct val="50000"/>
              </a:spcBef>
            </a:pPr>
            <a:r>
              <a:rPr lang="sv-SE">
                <a:solidFill>
                  <a:schemeClr val="bg1"/>
                </a:solidFill>
              </a:rPr>
              <a:t>D1 - TH mismatches in the Nucleus accumbens shell</a:t>
            </a:r>
            <a:endParaRPr lang="en-GB">
              <a:solidFill>
                <a:schemeClr val="bg1"/>
              </a:solidFill>
            </a:endParaRPr>
          </a:p>
        </p:txBody>
      </p:sp>
      <p:sp>
        <p:nvSpPr>
          <p:cNvPr id="56325" name="Text Box 4"/>
          <p:cNvSpPr txBox="1">
            <a:spLocks noChangeArrowheads="1"/>
          </p:cNvSpPr>
          <p:nvPr/>
        </p:nvSpPr>
        <p:spPr bwMode="auto">
          <a:xfrm>
            <a:off x="395288" y="6583363"/>
            <a:ext cx="3341687" cy="274637"/>
          </a:xfrm>
          <a:prstGeom prst="rect">
            <a:avLst/>
          </a:prstGeom>
          <a:noFill/>
          <a:ln w="9525">
            <a:noFill/>
            <a:miter lim="800000"/>
            <a:headEnd/>
            <a:tailEnd/>
          </a:ln>
        </p:spPr>
        <p:txBody>
          <a:bodyPr>
            <a:spAutoFit/>
          </a:bodyPr>
          <a:lstStyle/>
          <a:p>
            <a:pPr>
              <a:spcBef>
                <a:spcPct val="50000"/>
              </a:spcBef>
            </a:pPr>
            <a:r>
              <a:rPr lang="sv-SE" sz="1200" i="1">
                <a:solidFill>
                  <a:schemeClr val="tx2"/>
                </a:solidFill>
                <a:ea typeface="ＭＳ Ｐゴシック" pitchFamily="34" charset="-128"/>
              </a:rPr>
              <a:t>Jansson et al. 1999 Neuroscience</a:t>
            </a:r>
            <a:endParaRPr lang="en-GB" sz="1200" i="1">
              <a:solidFill>
                <a:schemeClr val="tx2"/>
              </a:solidFill>
              <a:ea typeface="ＭＳ Ｐゴシック" pitchFamily="34" charset="-128"/>
            </a:endParaRPr>
          </a:p>
        </p:txBody>
      </p:sp>
      <p:sp>
        <p:nvSpPr>
          <p:cNvPr id="56326" name="Rectangle 5"/>
          <p:cNvSpPr>
            <a:spLocks noChangeArrowheads="1"/>
          </p:cNvSpPr>
          <p:nvPr/>
        </p:nvSpPr>
        <p:spPr bwMode="auto">
          <a:xfrm flipV="1">
            <a:off x="282575" y="1397000"/>
            <a:ext cx="5094288" cy="42863"/>
          </a:xfrm>
          <a:prstGeom prst="rect">
            <a:avLst/>
          </a:prstGeom>
          <a:gradFill rotWithShape="0">
            <a:gsLst>
              <a:gs pos="0">
                <a:schemeClr val="bg1"/>
              </a:gs>
              <a:gs pos="100000">
                <a:schemeClr val="tx1"/>
              </a:gs>
            </a:gsLst>
            <a:lin ang="0" scaled="1"/>
          </a:gradFill>
          <a:ln w="9525">
            <a:solidFill>
              <a:schemeClr val="tx1"/>
            </a:solidFill>
            <a:miter lim="800000"/>
            <a:headEnd/>
            <a:tailEnd/>
          </a:ln>
        </p:spPr>
        <p:txBody>
          <a:bodyPr wrap="none" anchor="ctr"/>
          <a:lstStyle/>
          <a:p>
            <a:endParaRPr lang="es-ES">
              <a:latin typeface="Calibri" pitchFamily="34" charset="0"/>
            </a:endParaRPr>
          </a:p>
        </p:txBody>
      </p:sp>
      <p:sp>
        <p:nvSpPr>
          <p:cNvPr id="56327" name="Text Box 6"/>
          <p:cNvSpPr txBox="1">
            <a:spLocks noChangeArrowheads="1"/>
          </p:cNvSpPr>
          <p:nvPr/>
        </p:nvSpPr>
        <p:spPr bwMode="auto">
          <a:xfrm>
            <a:off x="0" y="981075"/>
            <a:ext cx="5688013" cy="3046413"/>
          </a:xfrm>
          <a:prstGeom prst="rect">
            <a:avLst/>
          </a:prstGeom>
          <a:noFill/>
          <a:ln w="9525">
            <a:noFill/>
            <a:miter lim="800000"/>
            <a:headEnd/>
            <a:tailEnd/>
          </a:ln>
        </p:spPr>
        <p:txBody>
          <a:bodyPr>
            <a:spAutoFit/>
          </a:bodyPr>
          <a:lstStyle/>
          <a:p>
            <a:pPr>
              <a:spcBef>
                <a:spcPct val="50000"/>
              </a:spcBef>
            </a:pPr>
            <a:r>
              <a:rPr lang="sv-SE" sz="1600">
                <a:solidFill>
                  <a:schemeClr val="bg1"/>
                </a:solidFill>
              </a:rPr>
              <a:t>D1 rich islands surrounded by dense TH terminal networks</a:t>
            </a:r>
          </a:p>
          <a:p>
            <a:pPr>
              <a:spcBef>
                <a:spcPct val="50000"/>
              </a:spcBef>
            </a:pPr>
            <a:r>
              <a:rPr lang="en-GB" sz="1600">
                <a:solidFill>
                  <a:schemeClr val="bg1"/>
                </a:solidFill>
              </a:rPr>
              <a:t>Function: temporal-difference learning based on VT ?</a:t>
            </a:r>
          </a:p>
          <a:p>
            <a:pPr>
              <a:spcBef>
                <a:spcPct val="50000"/>
              </a:spcBef>
            </a:pPr>
            <a:r>
              <a:rPr lang="en-GB" sz="1600">
                <a:solidFill>
                  <a:schemeClr val="bg1"/>
                </a:solidFill>
              </a:rPr>
              <a:t>Due to different velocities of WT and VT , the  mismatch VT signal  is correlated to the synaptic DA signal at the source at an earlier time step. A prevision of the outcome at the next time step becomes possible. In the beginning DA neuronal activity is high at time of reward. At later trials it is high at the delivery of the sensory cue ( Guidolin et al.2007) </a:t>
            </a:r>
          </a:p>
          <a:p>
            <a:pPr>
              <a:spcBef>
                <a:spcPct val="50000"/>
              </a:spcBef>
            </a:pPr>
            <a:endParaRPr lang="en-GB" sz="1600">
              <a:solidFill>
                <a:schemeClr val="bg1"/>
              </a:solidFill>
            </a:endParaRPr>
          </a:p>
          <a:p>
            <a:pPr>
              <a:spcBef>
                <a:spcPct val="50000"/>
              </a:spcBef>
            </a:pPr>
            <a:endParaRPr lang="sv-SE" sz="1600">
              <a:solidFill>
                <a:schemeClr val="bg1"/>
              </a:solidFill>
            </a:endParaRPr>
          </a:p>
        </p:txBody>
      </p:sp>
      <p:pic>
        <p:nvPicPr>
          <p:cNvPr id="56328" name="Immagine 9"/>
          <p:cNvPicPr>
            <a:picLocks noChangeAspect="1"/>
          </p:cNvPicPr>
          <p:nvPr/>
        </p:nvPicPr>
        <p:blipFill>
          <a:blip r:embed="rId5"/>
          <a:srcRect t="47736"/>
          <a:stretch>
            <a:fillRect/>
          </a:stretch>
        </p:blipFill>
        <p:spPr bwMode="auto">
          <a:xfrm>
            <a:off x="-468313" y="0"/>
            <a:ext cx="1584326" cy="1068388"/>
          </a:xfrm>
          <a:prstGeom prst="rect">
            <a:avLst/>
          </a:prstGeom>
          <a:noFill/>
          <a:ln w="9525">
            <a:noFill/>
            <a:miter lim="800000"/>
            <a:headEnd/>
            <a:tailEnd/>
          </a:ln>
        </p:spPr>
      </p:pic>
      <p:pic>
        <p:nvPicPr>
          <p:cNvPr id="56329" name="Picture 2" descr="20"/>
          <p:cNvPicPr>
            <a:picLocks noChangeAspect="1" noChangeArrowheads="1"/>
          </p:cNvPicPr>
          <p:nvPr/>
        </p:nvPicPr>
        <p:blipFill>
          <a:blip r:embed="rId6"/>
          <a:srcRect l="2916" t="29276" r="3102" b="2864"/>
          <a:stretch>
            <a:fillRect/>
          </a:stretch>
        </p:blipFill>
        <p:spPr bwMode="auto">
          <a:xfrm>
            <a:off x="3627438" y="3429000"/>
            <a:ext cx="946150" cy="10795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8370" name="Picture 2" descr="20"/>
          <p:cNvPicPr>
            <a:picLocks noChangeAspect="1" noChangeArrowheads="1"/>
          </p:cNvPicPr>
          <p:nvPr/>
        </p:nvPicPr>
        <p:blipFill>
          <a:blip r:embed="rId3"/>
          <a:srcRect l="2916" t="29276" r="3102" b="2864"/>
          <a:stretch>
            <a:fillRect/>
          </a:stretch>
        </p:blipFill>
        <p:spPr bwMode="auto">
          <a:xfrm>
            <a:off x="3300413" y="131763"/>
            <a:ext cx="5826125" cy="6659562"/>
          </a:xfrm>
          <a:prstGeom prst="rect">
            <a:avLst/>
          </a:prstGeom>
          <a:noFill/>
          <a:ln w="9525">
            <a:noFill/>
            <a:miter lim="800000"/>
            <a:headEnd/>
            <a:tailEnd/>
          </a:ln>
        </p:spPr>
      </p:pic>
      <p:sp>
        <p:nvSpPr>
          <p:cNvPr id="58371" name="Text Box 3"/>
          <p:cNvSpPr txBox="1">
            <a:spLocks noChangeArrowheads="1"/>
          </p:cNvSpPr>
          <p:nvPr/>
        </p:nvSpPr>
        <p:spPr bwMode="auto">
          <a:xfrm>
            <a:off x="1042988" y="333375"/>
            <a:ext cx="2808287" cy="971550"/>
          </a:xfrm>
          <a:prstGeom prst="rect">
            <a:avLst/>
          </a:prstGeom>
          <a:noFill/>
          <a:ln w="9525">
            <a:noFill/>
            <a:miter lim="800000"/>
            <a:headEnd/>
            <a:tailEnd/>
          </a:ln>
        </p:spPr>
        <p:txBody>
          <a:bodyPr>
            <a:spAutoFit/>
          </a:bodyPr>
          <a:lstStyle/>
          <a:p>
            <a:pPr>
              <a:lnSpc>
                <a:spcPct val="95000"/>
              </a:lnSpc>
            </a:pPr>
            <a:r>
              <a:rPr lang="sv-SE" sz="2000">
                <a:solidFill>
                  <a:srgbClr val="FF0000"/>
                </a:solidFill>
                <a:ea typeface="ＭＳ Ｐゴシック" pitchFamily="34" charset="-128"/>
              </a:rPr>
              <a:t>D1</a:t>
            </a:r>
            <a:r>
              <a:rPr lang="sv-SE" sz="2000">
                <a:solidFill>
                  <a:schemeClr val="bg1"/>
                </a:solidFill>
                <a:ea typeface="ＭＳ Ｐゴシック" pitchFamily="34" charset="-128"/>
              </a:rPr>
              <a:t> - </a:t>
            </a:r>
            <a:r>
              <a:rPr lang="sv-SE" sz="2000">
                <a:solidFill>
                  <a:srgbClr val="00CC00"/>
                </a:solidFill>
                <a:ea typeface="ＭＳ Ｐゴシック" pitchFamily="34" charset="-128"/>
              </a:rPr>
              <a:t>TH</a:t>
            </a:r>
            <a:r>
              <a:rPr lang="sv-SE" sz="2000">
                <a:solidFill>
                  <a:schemeClr val="bg1"/>
                </a:solidFill>
                <a:ea typeface="ＭＳ Ｐゴシック" pitchFamily="34" charset="-128"/>
              </a:rPr>
              <a:t> mismatch</a:t>
            </a:r>
          </a:p>
          <a:p>
            <a:pPr>
              <a:lnSpc>
                <a:spcPct val="95000"/>
              </a:lnSpc>
            </a:pPr>
            <a:r>
              <a:rPr lang="sv-SE" sz="2000">
                <a:solidFill>
                  <a:schemeClr val="bg1"/>
                </a:solidFill>
                <a:ea typeface="ＭＳ Ｐゴシック" pitchFamily="34" charset="-128"/>
              </a:rPr>
              <a:t> in nuc.accumbens shell</a:t>
            </a:r>
            <a:endParaRPr lang="en-GB" sz="2000">
              <a:solidFill>
                <a:schemeClr val="bg1"/>
              </a:solidFill>
              <a:ea typeface="ＭＳ Ｐゴシック" pitchFamily="34" charset="-128"/>
            </a:endParaRPr>
          </a:p>
        </p:txBody>
      </p:sp>
      <p:sp>
        <p:nvSpPr>
          <p:cNvPr id="58372" name="Rectangle 4"/>
          <p:cNvSpPr>
            <a:spLocks noChangeArrowheads="1"/>
          </p:cNvSpPr>
          <p:nvPr/>
        </p:nvSpPr>
        <p:spPr bwMode="auto">
          <a:xfrm flipV="1">
            <a:off x="107950" y="1844675"/>
            <a:ext cx="2916238" cy="42863"/>
          </a:xfrm>
          <a:prstGeom prst="rect">
            <a:avLst/>
          </a:prstGeom>
          <a:gradFill rotWithShape="0">
            <a:gsLst>
              <a:gs pos="0">
                <a:schemeClr val="bg1"/>
              </a:gs>
              <a:gs pos="100000">
                <a:schemeClr val="tx1"/>
              </a:gs>
            </a:gsLst>
            <a:lin ang="0" scaled="1"/>
          </a:gradFill>
          <a:ln w="9525">
            <a:solidFill>
              <a:schemeClr val="tx1"/>
            </a:solidFill>
            <a:miter lim="800000"/>
            <a:headEnd/>
            <a:tailEnd/>
          </a:ln>
        </p:spPr>
        <p:txBody>
          <a:bodyPr wrap="none" anchor="ctr"/>
          <a:lstStyle/>
          <a:p>
            <a:endParaRPr lang="es-ES">
              <a:latin typeface="Calibri" pitchFamily="34" charset="0"/>
            </a:endParaRPr>
          </a:p>
        </p:txBody>
      </p:sp>
      <p:sp>
        <p:nvSpPr>
          <p:cNvPr id="58373" name="Text Box 5"/>
          <p:cNvSpPr txBox="1">
            <a:spLocks noChangeArrowheads="1"/>
          </p:cNvSpPr>
          <p:nvPr/>
        </p:nvSpPr>
        <p:spPr bwMode="auto">
          <a:xfrm>
            <a:off x="228600" y="2667000"/>
            <a:ext cx="2641600" cy="396875"/>
          </a:xfrm>
          <a:prstGeom prst="rect">
            <a:avLst/>
          </a:prstGeom>
          <a:noFill/>
          <a:ln w="9525">
            <a:noFill/>
            <a:miter lim="800000"/>
            <a:headEnd/>
            <a:tailEnd/>
          </a:ln>
        </p:spPr>
        <p:txBody>
          <a:bodyPr>
            <a:spAutoFit/>
          </a:bodyPr>
          <a:lstStyle/>
          <a:p>
            <a:pPr>
              <a:spcBef>
                <a:spcPct val="50000"/>
              </a:spcBef>
            </a:pPr>
            <a:r>
              <a:rPr lang="sv-SE" sz="2000">
                <a:solidFill>
                  <a:schemeClr val="bg1"/>
                </a:solidFill>
                <a:ea typeface="ＭＳ Ｐゴシック" pitchFamily="34" charset="-128"/>
              </a:rPr>
              <a:t>Confocal image</a:t>
            </a:r>
            <a:endParaRPr lang="en-GB" sz="2000">
              <a:solidFill>
                <a:schemeClr val="bg1"/>
              </a:solidFill>
              <a:ea typeface="ＭＳ Ｐゴシック" pitchFamily="34" charset="-128"/>
            </a:endParaRPr>
          </a:p>
        </p:txBody>
      </p:sp>
      <p:sp>
        <p:nvSpPr>
          <p:cNvPr id="58374" name="Text Box 6"/>
          <p:cNvSpPr txBox="1">
            <a:spLocks noChangeArrowheads="1"/>
          </p:cNvSpPr>
          <p:nvPr/>
        </p:nvSpPr>
        <p:spPr bwMode="auto">
          <a:xfrm>
            <a:off x="84138" y="5791200"/>
            <a:ext cx="3341687" cy="701675"/>
          </a:xfrm>
          <a:prstGeom prst="rect">
            <a:avLst/>
          </a:prstGeom>
          <a:noFill/>
          <a:ln w="9525">
            <a:noFill/>
            <a:miter lim="800000"/>
            <a:headEnd/>
            <a:tailEnd/>
          </a:ln>
        </p:spPr>
        <p:txBody>
          <a:bodyPr>
            <a:spAutoFit/>
          </a:bodyPr>
          <a:lstStyle/>
          <a:p>
            <a:pPr>
              <a:spcBef>
                <a:spcPct val="50000"/>
              </a:spcBef>
            </a:pPr>
            <a:r>
              <a:rPr lang="sv-SE" sz="2000" i="1">
                <a:solidFill>
                  <a:schemeClr val="bg1"/>
                </a:solidFill>
                <a:latin typeface="Times New Roman" pitchFamily="18" charset="0"/>
                <a:ea typeface="ＭＳ Ｐゴシック" pitchFamily="34" charset="-128"/>
              </a:rPr>
              <a:t>Jansson et al. 1999 Neuroscience</a:t>
            </a:r>
            <a:endParaRPr lang="en-GB" sz="2000" i="1">
              <a:solidFill>
                <a:schemeClr val="bg1"/>
              </a:solidFill>
              <a:latin typeface="Times New Roman" pitchFamily="18" charset="0"/>
              <a:ea typeface="ＭＳ Ｐゴシック" pitchFamily="34" charset="-128"/>
            </a:endParaRPr>
          </a:p>
        </p:txBody>
      </p:sp>
      <p:pic>
        <p:nvPicPr>
          <p:cNvPr id="58375" name="Immagine 9"/>
          <p:cNvPicPr>
            <a:picLocks noChangeAspect="1"/>
          </p:cNvPicPr>
          <p:nvPr/>
        </p:nvPicPr>
        <p:blipFill>
          <a:blip r:embed="rId4"/>
          <a:srcRect t="47736"/>
          <a:stretch>
            <a:fillRect/>
          </a:stretch>
        </p:blipFill>
        <p:spPr bwMode="auto">
          <a:xfrm>
            <a:off x="-301625" y="0"/>
            <a:ext cx="1724025" cy="1162050"/>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0418" name="Picture 2" descr="004"/>
          <p:cNvPicPr>
            <a:picLocks noChangeAspect="1" noChangeArrowheads="1"/>
          </p:cNvPicPr>
          <p:nvPr/>
        </p:nvPicPr>
        <p:blipFill>
          <a:blip r:embed="rId3"/>
          <a:srcRect b="11557"/>
          <a:stretch>
            <a:fillRect/>
          </a:stretch>
        </p:blipFill>
        <p:spPr bwMode="auto">
          <a:xfrm>
            <a:off x="4021138" y="-19050"/>
            <a:ext cx="4991100" cy="6988175"/>
          </a:xfrm>
          <a:prstGeom prst="rect">
            <a:avLst/>
          </a:prstGeom>
          <a:noFill/>
          <a:ln w="9525">
            <a:noFill/>
            <a:miter lim="800000"/>
            <a:headEnd/>
            <a:tailEnd/>
          </a:ln>
        </p:spPr>
      </p:pic>
      <p:sp>
        <p:nvSpPr>
          <p:cNvPr id="60419" name="Text Box 3"/>
          <p:cNvSpPr txBox="1">
            <a:spLocks noChangeArrowheads="1"/>
          </p:cNvSpPr>
          <p:nvPr/>
        </p:nvSpPr>
        <p:spPr bwMode="auto">
          <a:xfrm>
            <a:off x="0" y="0"/>
            <a:ext cx="4098925" cy="2790825"/>
          </a:xfrm>
          <a:prstGeom prst="rect">
            <a:avLst/>
          </a:prstGeom>
          <a:noFill/>
          <a:ln w="9525">
            <a:noFill/>
            <a:miter lim="800000"/>
            <a:headEnd/>
            <a:tailEnd/>
          </a:ln>
        </p:spPr>
        <p:txBody>
          <a:bodyPr>
            <a:spAutoFit/>
          </a:bodyPr>
          <a:lstStyle/>
          <a:p>
            <a:pPr algn="ctr">
              <a:lnSpc>
                <a:spcPct val="130000"/>
              </a:lnSpc>
            </a:pPr>
            <a:r>
              <a:rPr lang="sv-SE" sz="2800">
                <a:solidFill>
                  <a:srgbClr val="FF00FF"/>
                </a:solidFill>
                <a:latin typeface="Comic Sans MS" pitchFamily="66" charset="0"/>
                <a:ea typeface="ＭＳ Ｐゴシック" pitchFamily="34" charset="-128"/>
              </a:rPr>
              <a:t>Brain Uncoupling Protein 2 (UCP2)</a:t>
            </a:r>
            <a:endParaRPr lang="sv-SE" sz="2000">
              <a:solidFill>
                <a:srgbClr val="FF00FF"/>
              </a:solidFill>
              <a:latin typeface="Comic Sans MS" pitchFamily="66" charset="0"/>
              <a:ea typeface="ＭＳ Ｐゴシック" pitchFamily="34" charset="-128"/>
            </a:endParaRPr>
          </a:p>
          <a:p>
            <a:pPr algn="ctr">
              <a:lnSpc>
                <a:spcPct val="130000"/>
              </a:lnSpc>
            </a:pPr>
            <a:r>
              <a:rPr lang="sv-SE" sz="2000">
                <a:solidFill>
                  <a:srgbClr val="FFFFCC"/>
                </a:solidFill>
                <a:latin typeface="Comic Sans MS" pitchFamily="66" charset="0"/>
                <a:ea typeface="ＭＳ Ｐゴシック" pitchFamily="34" charset="-128"/>
              </a:rPr>
              <a:t> Uncoupled Neuronal Mitochondria </a:t>
            </a:r>
          </a:p>
          <a:p>
            <a:pPr algn="ctr">
              <a:lnSpc>
                <a:spcPct val="130000"/>
              </a:lnSpc>
            </a:pPr>
            <a:r>
              <a:rPr lang="sv-SE" sz="2000">
                <a:solidFill>
                  <a:srgbClr val="FFFFCC"/>
                </a:solidFill>
                <a:latin typeface="Comic Sans MS" pitchFamily="66" charset="0"/>
                <a:ea typeface="ＭＳ Ｐゴシック" pitchFamily="34" charset="-128"/>
              </a:rPr>
              <a:t>Predict Thermal Synapses in Homeostatic Centers</a:t>
            </a:r>
            <a:endParaRPr lang="en-GB" sz="2000">
              <a:solidFill>
                <a:srgbClr val="FFFFCC"/>
              </a:solidFill>
              <a:latin typeface="Comic Sans MS" pitchFamily="66" charset="0"/>
              <a:ea typeface="ＭＳ Ｐゴシック" pitchFamily="34" charset="-128"/>
            </a:endParaRPr>
          </a:p>
        </p:txBody>
      </p:sp>
      <p:sp>
        <p:nvSpPr>
          <p:cNvPr id="60420" name="Text Box 8"/>
          <p:cNvSpPr txBox="1">
            <a:spLocks noChangeArrowheads="1"/>
          </p:cNvSpPr>
          <p:nvPr/>
        </p:nvSpPr>
        <p:spPr bwMode="auto">
          <a:xfrm>
            <a:off x="4038600" y="6400800"/>
            <a:ext cx="1709738" cy="274638"/>
          </a:xfrm>
          <a:prstGeom prst="rect">
            <a:avLst/>
          </a:prstGeom>
          <a:noFill/>
          <a:ln w="9525">
            <a:noFill/>
            <a:miter lim="800000"/>
            <a:headEnd/>
            <a:tailEnd/>
          </a:ln>
        </p:spPr>
        <p:txBody>
          <a:bodyPr wrap="none">
            <a:spAutoFit/>
          </a:bodyPr>
          <a:lstStyle/>
          <a:p>
            <a:r>
              <a:rPr lang="en-US" sz="1200">
                <a:ea typeface="ＭＳ Ｐゴシック" pitchFamily="34" charset="-128"/>
              </a:rPr>
              <a:t>Agnati,Fuxe et al.2005</a:t>
            </a:r>
            <a:endParaRPr lang="en-US" sz="2400">
              <a:ea typeface="ＭＳ Ｐゴシック" pitchFamily="34" charset="-128"/>
            </a:endParaRPr>
          </a:p>
        </p:txBody>
      </p:sp>
      <p:pic>
        <p:nvPicPr>
          <p:cNvPr id="60421" name="Picture 2"/>
          <p:cNvPicPr>
            <a:picLocks noChangeAspect="1" noChangeArrowheads="1"/>
          </p:cNvPicPr>
          <p:nvPr/>
        </p:nvPicPr>
        <p:blipFill>
          <a:blip r:embed="rId4"/>
          <a:srcRect/>
          <a:stretch>
            <a:fillRect/>
          </a:stretch>
        </p:blipFill>
        <p:spPr bwMode="auto">
          <a:xfrm>
            <a:off x="2001838" y="3313113"/>
            <a:ext cx="1801812" cy="3067050"/>
          </a:xfrm>
          <a:prstGeom prst="rect">
            <a:avLst/>
          </a:prstGeom>
          <a:noFill/>
          <a:ln w="9525">
            <a:noFill/>
            <a:miter lim="800000"/>
            <a:headEnd/>
            <a:tailEnd/>
          </a:ln>
        </p:spPr>
      </p:pic>
      <p:pic>
        <p:nvPicPr>
          <p:cNvPr id="60422" name="Picture 3"/>
          <p:cNvPicPr>
            <a:picLocks noChangeAspect="1" noChangeArrowheads="1"/>
          </p:cNvPicPr>
          <p:nvPr/>
        </p:nvPicPr>
        <p:blipFill>
          <a:blip r:embed="rId5"/>
          <a:srcRect/>
          <a:stretch>
            <a:fillRect/>
          </a:stretch>
        </p:blipFill>
        <p:spPr bwMode="auto">
          <a:xfrm>
            <a:off x="200025" y="3322638"/>
            <a:ext cx="1790700" cy="3057525"/>
          </a:xfrm>
          <a:prstGeom prst="rect">
            <a:avLst/>
          </a:prstGeom>
          <a:noFill/>
          <a:ln w="9525">
            <a:noFill/>
            <a:miter lim="800000"/>
            <a:headEnd/>
            <a:tailEnd/>
          </a:ln>
        </p:spPr>
      </p:pic>
      <p:sp>
        <p:nvSpPr>
          <p:cNvPr id="60423" name="Text Box 4"/>
          <p:cNvSpPr txBox="1">
            <a:spLocks noChangeArrowheads="1"/>
          </p:cNvSpPr>
          <p:nvPr/>
        </p:nvSpPr>
        <p:spPr bwMode="auto">
          <a:xfrm>
            <a:off x="212725" y="3311525"/>
            <a:ext cx="998538" cy="457200"/>
          </a:xfrm>
          <a:prstGeom prst="rect">
            <a:avLst/>
          </a:prstGeom>
          <a:noFill/>
          <a:ln w="9525">
            <a:noFill/>
            <a:miter lim="800000"/>
            <a:headEnd/>
            <a:tailEnd/>
          </a:ln>
        </p:spPr>
        <p:txBody>
          <a:bodyPr wrap="none">
            <a:spAutoFit/>
          </a:bodyPr>
          <a:lstStyle/>
          <a:p>
            <a:r>
              <a:rPr lang="sv-SE" sz="2400">
                <a:solidFill>
                  <a:schemeClr val="bg1"/>
                </a:solidFill>
                <a:ea typeface="ＭＳ Ｐゴシック" pitchFamily="34" charset="-128"/>
              </a:rPr>
              <a:t>UCP2</a:t>
            </a:r>
            <a:endParaRPr lang="en-GB" sz="2400">
              <a:solidFill>
                <a:schemeClr val="bg1"/>
              </a:solidFill>
              <a:ea typeface="ＭＳ Ｐゴシック" pitchFamily="34" charset="-128"/>
            </a:endParaRPr>
          </a:p>
        </p:txBody>
      </p:sp>
      <p:sp>
        <p:nvSpPr>
          <p:cNvPr id="60424" name="Text Box 5"/>
          <p:cNvSpPr txBox="1">
            <a:spLocks noChangeArrowheads="1"/>
          </p:cNvSpPr>
          <p:nvPr/>
        </p:nvSpPr>
        <p:spPr bwMode="auto">
          <a:xfrm>
            <a:off x="2065338" y="3284538"/>
            <a:ext cx="976312" cy="457200"/>
          </a:xfrm>
          <a:prstGeom prst="rect">
            <a:avLst/>
          </a:prstGeom>
          <a:noFill/>
          <a:ln w="9525">
            <a:noFill/>
            <a:miter lim="800000"/>
            <a:headEnd/>
            <a:tailEnd/>
          </a:ln>
        </p:spPr>
        <p:txBody>
          <a:bodyPr>
            <a:spAutoFit/>
          </a:bodyPr>
          <a:lstStyle/>
          <a:p>
            <a:r>
              <a:rPr lang="sv-SE" sz="2400">
                <a:solidFill>
                  <a:schemeClr val="bg1"/>
                </a:solidFill>
                <a:ea typeface="ＭＳ Ｐゴシック" pitchFamily="34" charset="-128"/>
              </a:rPr>
              <a:t>TH</a:t>
            </a:r>
            <a:endParaRPr lang="en-GB" sz="2400">
              <a:solidFill>
                <a:schemeClr val="bg1"/>
              </a:solidFill>
              <a:ea typeface="ＭＳ Ｐゴシック" pitchFamily="34" charset="-128"/>
            </a:endParaRPr>
          </a:p>
        </p:txBody>
      </p:sp>
      <p:sp>
        <p:nvSpPr>
          <p:cNvPr id="60425" name="Line 7"/>
          <p:cNvSpPr>
            <a:spLocks noChangeShapeType="1"/>
          </p:cNvSpPr>
          <p:nvPr/>
        </p:nvSpPr>
        <p:spPr bwMode="auto">
          <a:xfrm>
            <a:off x="3203575" y="6164263"/>
            <a:ext cx="257175" cy="0"/>
          </a:xfrm>
          <a:prstGeom prst="line">
            <a:avLst/>
          </a:prstGeom>
          <a:noFill/>
          <a:ln w="28575">
            <a:solidFill>
              <a:srgbClr val="FFFFFF"/>
            </a:solidFill>
            <a:round/>
            <a:headEnd/>
            <a:tailEnd/>
          </a:ln>
        </p:spPr>
        <p:txBody>
          <a:bodyPr/>
          <a:lstStyle/>
          <a:p>
            <a:endParaRPr lang="es-ES"/>
          </a:p>
        </p:txBody>
      </p:sp>
      <p:sp>
        <p:nvSpPr>
          <p:cNvPr id="60426" name="Text Box 8"/>
          <p:cNvSpPr txBox="1">
            <a:spLocks noChangeArrowheads="1"/>
          </p:cNvSpPr>
          <p:nvPr/>
        </p:nvSpPr>
        <p:spPr bwMode="auto">
          <a:xfrm>
            <a:off x="2916238" y="5875338"/>
            <a:ext cx="693737" cy="274637"/>
          </a:xfrm>
          <a:prstGeom prst="rect">
            <a:avLst/>
          </a:prstGeom>
          <a:noFill/>
          <a:ln w="9525">
            <a:noFill/>
            <a:miter lim="800000"/>
            <a:headEnd/>
            <a:tailEnd/>
          </a:ln>
        </p:spPr>
        <p:txBody>
          <a:bodyPr wrap="none">
            <a:spAutoFit/>
          </a:bodyPr>
          <a:lstStyle/>
          <a:p>
            <a:r>
              <a:rPr lang="sv-SE" sz="1200">
                <a:solidFill>
                  <a:schemeClr val="bg1"/>
                </a:solidFill>
                <a:ea typeface="ＭＳ Ｐゴシック" pitchFamily="34" charset="-128"/>
              </a:rPr>
              <a:t>100 </a:t>
            </a:r>
            <a:r>
              <a:rPr lang="sv-SE" sz="1200">
                <a:solidFill>
                  <a:schemeClr val="bg1"/>
                </a:solidFill>
                <a:latin typeface="Symbol" pitchFamily="18" charset="2"/>
                <a:ea typeface="ＭＳ Ｐゴシック" pitchFamily="34" charset="-128"/>
              </a:rPr>
              <a:t>m</a:t>
            </a:r>
            <a:r>
              <a:rPr lang="sv-SE" sz="1200">
                <a:solidFill>
                  <a:schemeClr val="bg1"/>
                </a:solidFill>
                <a:ea typeface="ＭＳ Ｐゴシック" pitchFamily="34" charset="-128"/>
              </a:rPr>
              <a:t>m</a:t>
            </a:r>
            <a:endParaRPr lang="en-GB" sz="1200">
              <a:solidFill>
                <a:schemeClr val="bg1"/>
              </a:solidFill>
              <a:ea typeface="ＭＳ Ｐゴシック" pitchFamily="34" charset="-128"/>
            </a:endParaRPr>
          </a:p>
        </p:txBody>
      </p:sp>
      <p:sp>
        <p:nvSpPr>
          <p:cNvPr id="60427" name="Text Box 10"/>
          <p:cNvSpPr txBox="1">
            <a:spLocks noChangeArrowheads="1"/>
          </p:cNvSpPr>
          <p:nvPr/>
        </p:nvSpPr>
        <p:spPr bwMode="auto">
          <a:xfrm>
            <a:off x="250825" y="6400800"/>
            <a:ext cx="2089150" cy="274638"/>
          </a:xfrm>
          <a:prstGeom prst="rect">
            <a:avLst/>
          </a:prstGeom>
          <a:noFill/>
          <a:ln w="9525">
            <a:noFill/>
            <a:miter lim="800000"/>
            <a:headEnd/>
            <a:tailEnd/>
          </a:ln>
        </p:spPr>
        <p:txBody>
          <a:bodyPr>
            <a:spAutoFit/>
          </a:bodyPr>
          <a:lstStyle/>
          <a:p>
            <a:r>
              <a:rPr lang="en-US" sz="1200">
                <a:solidFill>
                  <a:schemeClr val="bg1"/>
                </a:solidFill>
                <a:ea typeface="ＭＳ Ｐゴシック" pitchFamily="34" charset="-128"/>
              </a:rPr>
              <a:t>Rivera et al.2005</a:t>
            </a:r>
            <a:endParaRPr lang="en-US" sz="2400">
              <a:solidFill>
                <a:schemeClr val="bg1"/>
              </a:solidFill>
              <a:ea typeface="ＭＳ Ｐゴシック" pitchFamily="34" charset="-128"/>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355600" y="107950"/>
            <a:ext cx="8585200" cy="1143000"/>
          </a:xfrm>
        </p:spPr>
        <p:txBody>
          <a:bodyPr/>
          <a:lstStyle/>
          <a:p>
            <a:pPr eaLnBrk="1" hangingPunct="1"/>
            <a:r>
              <a:rPr lang="en-GB" sz="1800" b="1" smtClean="0">
                <a:latin typeface="Arial" charset="0"/>
                <a:ea typeface="ＭＳ Ｐゴシック" pitchFamily="34" charset="-128"/>
              </a:rPr>
              <a:t>Classification of the extracellular vesicle (EV) mediated intercellular communication in the central nervous system into volume transmission</a:t>
            </a:r>
            <a:r>
              <a:rPr lang="en-US" sz="1800" smtClean="0">
                <a:latin typeface="Arial" charset="0"/>
                <a:ea typeface="ＭＳ Ｐゴシック" pitchFamily="34" charset="-128"/>
              </a:rPr>
              <a:t/>
            </a:r>
            <a:br>
              <a:rPr lang="en-US" sz="1800" smtClean="0">
                <a:latin typeface="Arial" charset="0"/>
                <a:ea typeface="ＭＳ Ｐゴシック" pitchFamily="34" charset="-128"/>
              </a:rPr>
            </a:br>
            <a:endParaRPr lang="en-US" sz="1800" smtClean="0">
              <a:latin typeface="Arial" charset="0"/>
              <a:ea typeface="ＭＳ Ｐゴシック" pitchFamily="34" charset="-128"/>
            </a:endParaRPr>
          </a:p>
        </p:txBody>
      </p:sp>
      <p:graphicFrame>
        <p:nvGraphicFramePr>
          <p:cNvPr id="4" name="Content Placeholder 3"/>
          <p:cNvGraphicFramePr>
            <a:graphicFrameLocks noGrp="1"/>
          </p:cNvGraphicFramePr>
          <p:nvPr>
            <p:ph idx="1"/>
          </p:nvPr>
        </p:nvGraphicFramePr>
        <p:xfrm>
          <a:off x="785813" y="1068388"/>
          <a:ext cx="7772400" cy="5578475"/>
        </p:xfrm>
        <a:graphic>
          <a:graphicData uri="http://schemas.openxmlformats.org/drawingml/2006/table">
            <a:tbl>
              <a:tblPr/>
              <a:tblGrid>
                <a:gridCol w="1554162"/>
                <a:gridCol w="1554163"/>
                <a:gridCol w="1555750"/>
                <a:gridCol w="1554162"/>
                <a:gridCol w="1554163"/>
              </a:tblGrid>
              <a:tr h="5492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MS ??"/>
                          <a:cs typeface="Times New Roman" pitchFamily="18" charset="0"/>
                        </a:rPr>
                        <a:t>Intercellular communication mode</a:t>
                      </a:r>
                      <a:endParaRPr kumimoji="0" lang="en-US" sz="1200" b="1" i="0" u="none" strike="noStrike" cap="none" normalizeH="0" baseline="0" smtClean="0">
                        <a:ln>
                          <a:noFill/>
                        </a:ln>
                        <a:solidFill>
                          <a:schemeClr val="tx1"/>
                        </a:solidFill>
                        <a:effectLst/>
                        <a:latin typeface="Calibri" pitchFamily="34" charset="0"/>
                        <a:ea typeface="MS ??"/>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rgbClr val="000000"/>
                          </a:solidFill>
                          <a:effectLst/>
                          <a:latin typeface="Arial" charset="0"/>
                          <a:ea typeface="MS ??"/>
                          <a:cs typeface="Times New Roman" pitchFamily="18" charset="0"/>
                        </a:rPr>
                        <a:t>Channel</a:t>
                      </a:r>
                      <a:endParaRPr kumimoji="0" lang="en-US" sz="1200" b="1" i="0" u="none" strike="noStrike" cap="none" normalizeH="0" baseline="0" smtClean="0">
                        <a:ln>
                          <a:noFill/>
                        </a:ln>
                        <a:solidFill>
                          <a:srgbClr val="FFFFFF"/>
                        </a:solidFill>
                        <a:effectLst/>
                        <a:latin typeface="Calibri" pitchFamily="34" charset="0"/>
                        <a:ea typeface="MS ??"/>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rgbClr val="000000"/>
                          </a:solidFill>
                          <a:effectLst/>
                          <a:latin typeface="Arial" charset="0"/>
                          <a:ea typeface="MS ??"/>
                          <a:cs typeface="Times New Roman" pitchFamily="18" charset="0"/>
                        </a:rPr>
                        <a:t>Cargo transfer</a:t>
                      </a:r>
                      <a:endParaRPr kumimoji="0" lang="en-US" sz="1200" b="1" i="0" u="none" strike="noStrike" cap="none" normalizeH="0" baseline="0" smtClean="0">
                        <a:ln>
                          <a:noFill/>
                        </a:ln>
                        <a:solidFill>
                          <a:srgbClr val="FFFFFF"/>
                        </a:solidFill>
                        <a:effectLst/>
                        <a:latin typeface="Calibri" pitchFamily="34" charset="0"/>
                        <a:ea typeface="MS ??"/>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smtClean="0">
                          <a:ln>
                            <a:noFill/>
                          </a:ln>
                          <a:solidFill>
                            <a:srgbClr val="000000"/>
                          </a:solidFill>
                          <a:effectLst/>
                          <a:latin typeface="Arial" charset="0"/>
                          <a:ea typeface="MS ??"/>
                          <a:cs typeface="Times New Roman" pitchFamily="18" charset="0"/>
                        </a:rPr>
                        <a:t>Mechanism of transport</a:t>
                      </a:r>
                      <a:endParaRPr kumimoji="0" lang="en-US" sz="1200" b="1" i="0" u="none" strike="noStrike" cap="none" normalizeH="0" baseline="0" smtClean="0">
                        <a:ln>
                          <a:noFill/>
                        </a:ln>
                        <a:solidFill>
                          <a:srgbClr val="FFFFFF"/>
                        </a:solidFill>
                        <a:effectLst/>
                        <a:latin typeface="Calibri" pitchFamily="34" charset="0"/>
                        <a:ea typeface="MS ??"/>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ea typeface="MS ??"/>
                          <a:cs typeface="Times New Roman" pitchFamily="18" charset="0"/>
                        </a:rPr>
                        <a:t>Origin</a:t>
                      </a:r>
                      <a:endParaRPr kumimoji="0" lang="en-US" sz="1200" b="1" i="0" u="none" strike="noStrike" cap="none" normalizeH="0" baseline="0" smtClean="0">
                        <a:ln>
                          <a:noFill/>
                        </a:ln>
                        <a:solidFill>
                          <a:srgbClr val="000000"/>
                        </a:solidFill>
                        <a:effectLst/>
                        <a:latin typeface="Calibri" pitchFamily="34" charset="0"/>
                        <a:ea typeface="MS ??"/>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2795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700" b="0"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100" b="0" i="0" u="none" strike="noStrike" cap="none" normalizeH="0" baseline="0" dirty="0" smtClean="0">
                        <a:ln>
                          <a:noFill/>
                        </a:ln>
                        <a:solidFill>
                          <a:srgbClr val="000000"/>
                        </a:solidFill>
                        <a:effectLst/>
                        <a:latin typeface="Calibri" pitchFamily="34" charset="0"/>
                        <a:ea typeface="MS ??"/>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700" b="0"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700" b="0"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100" b="0" i="0" u="none" strike="noStrike" cap="none" normalizeH="0" baseline="0" dirty="0" smtClean="0">
                        <a:ln>
                          <a:noFill/>
                        </a:ln>
                        <a:solidFill>
                          <a:srgbClr val="000000"/>
                        </a:solidFill>
                        <a:effectLst/>
                        <a:latin typeface="Calibri" pitchFamily="34" charset="0"/>
                        <a:ea typeface="MS ??"/>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100" b="0" i="0" u="none" strike="noStrike" cap="none" normalizeH="0" baseline="0" dirty="0" smtClean="0">
                        <a:ln>
                          <a:noFill/>
                        </a:ln>
                        <a:solidFill>
                          <a:srgbClr val="000000"/>
                        </a:solidFill>
                        <a:effectLst/>
                        <a:latin typeface="Calibri" pitchFamily="34" charset="0"/>
                        <a:ea typeface="MS ??"/>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496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700" b="0"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1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it-IT" sz="700" b="1"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1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it-IT" sz="700" b="1"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1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it-IT" sz="700" b="1"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1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000000"/>
                          </a:solidFill>
                          <a:effectLst/>
                          <a:latin typeface="Calibri" pitchFamily="34" charset="0"/>
                          <a:ea typeface="MS ??"/>
                          <a:cs typeface="Times New Roman" pitchFamily="18" charset="0"/>
                        </a:rPr>
                        <a:t>EV type  of VT </a:t>
                      </a:r>
                      <a:endPar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smtClean="0">
                          <a:ln>
                            <a:noFill/>
                          </a:ln>
                          <a:solidFill>
                            <a:srgbClr val="000000"/>
                          </a:solidFill>
                          <a:effectLst/>
                          <a:latin typeface="Calibri" pitchFamily="34" charset="0"/>
                          <a:ea typeface="MS ??"/>
                          <a:cs typeface="Times New Roman" pitchFamily="18" charset="0"/>
                        </a:rPr>
                        <a:t>(CNS: neurons, glial cells, brain endothelial cells)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smtClean="0">
                          <a:ln>
                            <a:noFill/>
                          </a:ln>
                          <a:solidFill>
                            <a:srgbClr val="000000"/>
                          </a:solidFill>
                          <a:effectLst/>
                          <a:latin typeface="Calibri" pitchFamily="34" charset="0"/>
                          <a:ea typeface="MS ??"/>
                          <a:cs typeface="Times New Roman" pitchFamily="18" charset="0"/>
                        </a:rPr>
                        <a:t>Simons and </a:t>
                      </a:r>
                      <a:r>
                        <a:rPr kumimoji="0" lang="en-GB" sz="1200" b="0" i="0" u="none" strike="noStrike" cap="none" normalizeH="0" baseline="0" dirty="0" err="1" smtClean="0">
                          <a:ln>
                            <a:noFill/>
                          </a:ln>
                          <a:solidFill>
                            <a:srgbClr val="000000"/>
                          </a:solidFill>
                          <a:effectLst/>
                          <a:latin typeface="Calibri" pitchFamily="34" charset="0"/>
                          <a:ea typeface="MS ??"/>
                          <a:cs typeface="Times New Roman" pitchFamily="18" charset="0"/>
                        </a:rPr>
                        <a:t>Raposo</a:t>
                      </a:r>
                      <a:endParaRPr kumimoji="0" lang="en-GB" sz="12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smtClean="0">
                          <a:ln>
                            <a:noFill/>
                          </a:ln>
                          <a:solidFill>
                            <a:srgbClr val="000000"/>
                          </a:solidFill>
                          <a:effectLst/>
                          <a:latin typeface="Calibri" pitchFamily="34" charset="0"/>
                          <a:ea typeface="MS ??"/>
                          <a:cs typeface="Times New Roman" pitchFamily="18" charset="0"/>
                        </a:rPr>
                        <a:t>2009; Schneider and</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smtClean="0">
                          <a:ln>
                            <a:noFill/>
                          </a:ln>
                          <a:solidFill>
                            <a:srgbClr val="000000"/>
                          </a:solidFill>
                          <a:effectLst/>
                          <a:latin typeface="Calibri" pitchFamily="34" charset="0"/>
                          <a:ea typeface="MS ??"/>
                          <a:cs typeface="Times New Roman" pitchFamily="18" charset="0"/>
                        </a:rPr>
                        <a:t>Simons 2013</a:t>
                      </a:r>
                      <a:endPar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700" b="0"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1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700" b="0"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1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700" b="0"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1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700" b="0"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1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700" b="0"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1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smtClean="0">
                          <a:ln>
                            <a:noFill/>
                          </a:ln>
                          <a:solidFill>
                            <a:srgbClr val="000000"/>
                          </a:solidFill>
                          <a:effectLst/>
                          <a:latin typeface="Arial" charset="0"/>
                          <a:ea typeface="MS ??"/>
                          <a:cs typeface="Times New Roman" pitchFamily="18" charset="0"/>
                        </a:rPr>
                        <a:t>Extracellular space and CSF</a:t>
                      </a:r>
                      <a:endPar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smtClean="0">
                          <a:ln>
                            <a:noFill/>
                          </a:ln>
                          <a:solidFill>
                            <a:srgbClr val="000000"/>
                          </a:solidFill>
                          <a:effectLst/>
                          <a:latin typeface="Arial" charset="0"/>
                          <a:ea typeface="MS ??"/>
                          <a:cs typeface="Times New Roman" pitchFamily="18" charset="0"/>
                        </a:rPr>
                        <a:t> </a:t>
                      </a:r>
                      <a:r>
                        <a:rPr kumimoji="0" lang="en-US" sz="1200" b="1" i="0" u="none" strike="noStrike" cap="none" normalizeH="0" baseline="0" dirty="0" err="1" smtClean="0">
                          <a:ln>
                            <a:noFill/>
                          </a:ln>
                          <a:solidFill>
                            <a:srgbClr val="000000"/>
                          </a:solidFill>
                          <a:effectLst/>
                          <a:latin typeface="Arial" charset="0"/>
                          <a:ea typeface="MS ??"/>
                          <a:cs typeface="Times New Roman" pitchFamily="18" charset="0"/>
                        </a:rPr>
                        <a:t>Exosomes</a:t>
                      </a:r>
                      <a:r>
                        <a:rPr kumimoji="0" lang="en-US" sz="1200" b="0" i="0" u="none" strike="noStrike" cap="none" normalizeH="0" baseline="0" dirty="0" smtClean="0">
                          <a:ln>
                            <a:noFill/>
                          </a:ln>
                          <a:solidFill>
                            <a:srgbClr val="000000"/>
                          </a:solidFill>
                          <a:effectLst/>
                          <a:latin typeface="Arial" charset="0"/>
                          <a:ea typeface="MS ??"/>
                          <a:cs typeface="Times New Roman" pitchFamily="18" charset="0"/>
                        </a:rPr>
                        <a:t> (40 –100nm)</a:t>
                      </a:r>
                      <a:r>
                        <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rPr>
                        <a:t> </a:t>
                      </a:r>
                      <a:r>
                        <a:rPr kumimoji="0" lang="en-GB" sz="1200" b="0" i="0" u="none" strike="noStrike" cap="none" normalizeH="0" baseline="0" dirty="0" smtClean="0">
                          <a:ln>
                            <a:noFill/>
                          </a:ln>
                          <a:solidFill>
                            <a:srgbClr val="000000"/>
                          </a:solidFill>
                          <a:effectLst/>
                          <a:latin typeface="Arial" charset="0"/>
                          <a:ea typeface="MS ??"/>
                          <a:cs typeface="Times New Roman" pitchFamily="18" charset="0"/>
                        </a:rPr>
                        <a:t>containing </a:t>
                      </a:r>
                      <a:r>
                        <a:rPr kumimoji="0" lang="en-GB" sz="1200" b="1" i="0" u="none" strike="noStrike" cap="none" normalizeH="0" baseline="0" dirty="0" smtClean="0">
                          <a:ln>
                            <a:noFill/>
                          </a:ln>
                          <a:solidFill>
                            <a:srgbClr val="000000"/>
                          </a:solidFill>
                          <a:effectLst/>
                          <a:latin typeface="Arial" charset="0"/>
                          <a:ea typeface="MS ??"/>
                          <a:cs typeface="Times New Roman" pitchFamily="18" charset="0"/>
                        </a:rPr>
                        <a:t>proteins Including </a:t>
                      </a:r>
                      <a:r>
                        <a:rPr kumimoji="0" lang="en-GB" sz="1400" b="1" i="0" u="none" strike="noStrike" cap="none" normalizeH="0" baseline="0" dirty="0" smtClean="0">
                          <a:ln>
                            <a:noFill/>
                          </a:ln>
                          <a:solidFill>
                            <a:srgbClr val="FF0000"/>
                          </a:solidFill>
                          <a:effectLst/>
                          <a:latin typeface="Arial" charset="0"/>
                          <a:ea typeface="MS ??"/>
                          <a:cs typeface="Times New Roman" pitchFamily="18" charset="0"/>
                        </a:rPr>
                        <a:t>receptors</a:t>
                      </a:r>
                      <a:r>
                        <a:rPr kumimoji="0" lang="en-GB" sz="1200" b="1" i="0" u="none" strike="noStrike" cap="none" normalizeH="0" baseline="0" dirty="0" smtClean="0">
                          <a:ln>
                            <a:noFill/>
                          </a:ln>
                          <a:solidFill>
                            <a:srgbClr val="000000"/>
                          </a:solidFill>
                          <a:effectLst/>
                          <a:latin typeface="Arial" charset="0"/>
                          <a:ea typeface="MS ??"/>
                          <a:cs typeface="Times New Roman" pitchFamily="18" charset="0"/>
                        </a:rPr>
                        <a:t>, lipids, mRNA, </a:t>
                      </a:r>
                      <a:r>
                        <a:rPr kumimoji="0" lang="en-GB" sz="1200" b="1" i="0" u="none" strike="noStrike" cap="none" normalizeH="0" baseline="0" dirty="0" err="1" smtClean="0">
                          <a:ln>
                            <a:noFill/>
                          </a:ln>
                          <a:solidFill>
                            <a:srgbClr val="000000"/>
                          </a:solidFill>
                          <a:effectLst/>
                          <a:latin typeface="Arial" charset="0"/>
                          <a:ea typeface="MS ??"/>
                          <a:cs typeface="Times New Roman" pitchFamily="18" charset="0"/>
                        </a:rPr>
                        <a:t>miRNA</a:t>
                      </a:r>
                      <a:r>
                        <a:rPr kumimoji="0" lang="en-GB" sz="1200" b="1" i="0" u="none" strike="noStrike" cap="none" normalizeH="0" baseline="0" dirty="0" smtClean="0">
                          <a:ln>
                            <a:noFill/>
                          </a:ln>
                          <a:solidFill>
                            <a:srgbClr val="000000"/>
                          </a:solidFill>
                          <a:effectLst/>
                          <a:latin typeface="Arial" charset="0"/>
                          <a:ea typeface="MS ??"/>
                          <a:cs typeface="Times New Roman" pitchFamily="18" charset="0"/>
                        </a:rPr>
                        <a:t>, </a:t>
                      </a:r>
                      <a:r>
                        <a:rPr kumimoji="0" lang="en-GB" sz="1200" b="1" i="0" u="none" strike="noStrike" cap="none" normalizeH="0" baseline="0" dirty="0" err="1" smtClean="0">
                          <a:ln>
                            <a:noFill/>
                          </a:ln>
                          <a:solidFill>
                            <a:srgbClr val="000000"/>
                          </a:solidFill>
                          <a:effectLst/>
                          <a:latin typeface="Arial" charset="0"/>
                          <a:ea typeface="MS ??"/>
                          <a:cs typeface="Times New Roman" pitchFamily="18" charset="0"/>
                        </a:rPr>
                        <a:t>mtDNA</a:t>
                      </a:r>
                      <a:endParaRPr kumimoji="0" lang="en-US" sz="1200" b="1"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charset="0"/>
                          <a:ea typeface="MS ??"/>
                          <a:cs typeface="Times New Roman" pitchFamily="18" charset="0"/>
                        </a:rPr>
                        <a:t>Shedding vesicles:</a:t>
                      </a:r>
                      <a:endPar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1" u="none" strike="noStrike" cap="none" normalizeH="0" baseline="0" dirty="0" err="1" smtClean="0">
                          <a:ln>
                            <a:noFill/>
                          </a:ln>
                          <a:solidFill>
                            <a:srgbClr val="000000"/>
                          </a:solidFill>
                          <a:effectLst/>
                          <a:latin typeface="Arial" charset="0"/>
                          <a:ea typeface="MS ??"/>
                          <a:cs typeface="Times New Roman" pitchFamily="18" charset="0"/>
                        </a:rPr>
                        <a:t>Microvesicles</a:t>
                      </a:r>
                      <a:r>
                        <a:rPr kumimoji="0" lang="en-US" sz="1200" b="1" i="0" u="none" strike="noStrike" cap="none" normalizeH="0" baseline="0" dirty="0" smtClean="0">
                          <a:ln>
                            <a:noFill/>
                          </a:ln>
                          <a:solidFill>
                            <a:srgbClr val="000000"/>
                          </a:solidFill>
                          <a:effectLst/>
                          <a:latin typeface="Arial" charset="0"/>
                          <a:ea typeface="MS ??"/>
                          <a:cs typeface="Times New Roman" pitchFamily="18" charset="0"/>
                        </a:rPr>
                        <a:t> </a:t>
                      </a:r>
                      <a:r>
                        <a:rPr kumimoji="0" lang="en-US" sz="1200" b="0" i="0" u="none" strike="noStrike" cap="none" normalizeH="0" baseline="0" dirty="0" smtClean="0">
                          <a:ln>
                            <a:noFill/>
                          </a:ln>
                          <a:solidFill>
                            <a:srgbClr val="000000"/>
                          </a:solidFill>
                          <a:effectLst/>
                          <a:latin typeface="Arial" charset="0"/>
                          <a:ea typeface="MS ??"/>
                          <a:cs typeface="Times New Roman" pitchFamily="18" charset="0"/>
                        </a:rPr>
                        <a:t>(100 – 1000nm) insufficiently known composition; cholesterol, </a:t>
                      </a:r>
                      <a:r>
                        <a:rPr kumimoji="0" lang="en-US" sz="1200" b="0" i="0" u="none" strike="noStrike" cap="none" normalizeH="0" baseline="0" dirty="0" err="1" smtClean="0">
                          <a:ln>
                            <a:noFill/>
                          </a:ln>
                          <a:solidFill>
                            <a:srgbClr val="000000"/>
                          </a:solidFill>
                          <a:effectLst/>
                          <a:latin typeface="Arial" charset="0"/>
                          <a:ea typeface="MS ??"/>
                          <a:cs typeface="Times New Roman" pitchFamily="18" charset="0"/>
                        </a:rPr>
                        <a:t>tetraspanin</a:t>
                      </a:r>
                      <a:endPar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1" u="none" strike="noStrike" cap="none" normalizeH="0" baseline="0" dirty="0" smtClean="0">
                          <a:ln>
                            <a:noFill/>
                          </a:ln>
                          <a:solidFill>
                            <a:srgbClr val="000000"/>
                          </a:solidFill>
                          <a:effectLst/>
                          <a:latin typeface="Arial" charset="0"/>
                          <a:ea typeface="MS ??"/>
                          <a:cs typeface="Times New Roman" pitchFamily="18" charset="0"/>
                        </a:rPr>
                        <a:t>Apoptotic bodies</a:t>
                      </a:r>
                      <a:r>
                        <a:rPr kumimoji="0" lang="en-US" sz="1200" b="1" i="0" u="none" strike="noStrike" cap="none" normalizeH="0" baseline="0" dirty="0" smtClean="0">
                          <a:ln>
                            <a:noFill/>
                          </a:ln>
                          <a:solidFill>
                            <a:srgbClr val="000000"/>
                          </a:solidFill>
                          <a:effectLst/>
                          <a:latin typeface="Arial" charset="0"/>
                          <a:ea typeface="MS ??"/>
                          <a:cs typeface="Times New Roman" pitchFamily="18" charset="0"/>
                        </a:rPr>
                        <a:t> </a:t>
                      </a:r>
                      <a:r>
                        <a:rPr kumimoji="0" lang="en-US" sz="1200" b="0" i="0" u="none" strike="noStrike" cap="none" normalizeH="0" baseline="0" dirty="0" smtClean="0">
                          <a:ln>
                            <a:noFill/>
                          </a:ln>
                          <a:solidFill>
                            <a:srgbClr val="000000"/>
                          </a:solidFill>
                          <a:effectLst/>
                          <a:latin typeface="Arial" charset="0"/>
                          <a:ea typeface="MS ??"/>
                          <a:cs typeface="Times New Roman" pitchFamily="18" charset="0"/>
                        </a:rPr>
                        <a:t>(1 – 4 um) Histones, DNA</a:t>
                      </a:r>
                      <a:endPar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charset="0"/>
                          <a:ea typeface="MS ??"/>
                          <a:cs typeface="Times New Roman" pitchFamily="18" charset="0"/>
                        </a:rPr>
                        <a:t>   </a:t>
                      </a:r>
                      <a:endParaRPr kumimoji="0" lang="en-US" sz="1100" b="0" i="0" u="none" strike="noStrike" cap="none" normalizeH="0" baseline="0" dirty="0" smtClean="0">
                        <a:ln>
                          <a:noFill/>
                        </a:ln>
                        <a:solidFill>
                          <a:srgbClr val="000000"/>
                        </a:solidFill>
                        <a:effectLst/>
                        <a:latin typeface="Calibri" pitchFamily="34" charset="0"/>
                        <a:ea typeface="MS ??"/>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700" b="0" i="0" u="none" strike="noStrike" cap="none" normalizeH="0" baseline="0" smtClean="0">
                          <a:ln>
                            <a:noFill/>
                          </a:ln>
                          <a:solidFill>
                            <a:srgbClr val="000000"/>
                          </a:solidFill>
                          <a:effectLst/>
                          <a:latin typeface="Arial" charset="0"/>
                          <a:ea typeface="MS ??"/>
                          <a:cs typeface="Times New Roman" pitchFamily="18" charset="0"/>
                        </a:rPr>
                        <a:t> </a:t>
                      </a:r>
                      <a:endParaRPr kumimoji="0" lang="en-US" sz="1100" b="0" i="0" u="none" strike="noStrike" cap="none" normalizeH="0" baseline="0" smtClean="0">
                        <a:ln>
                          <a:noFill/>
                        </a:ln>
                        <a:solidFill>
                          <a:srgbClr val="000000"/>
                        </a:solidFill>
                        <a:effectLst/>
                        <a:latin typeface="Calibri" pitchFamily="34" charset="0"/>
                        <a:ea typeface="MS ??"/>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700" b="0" i="0" u="none" strike="noStrike" cap="none" normalizeH="0" baseline="0" smtClean="0">
                          <a:ln>
                            <a:noFill/>
                          </a:ln>
                          <a:solidFill>
                            <a:srgbClr val="000000"/>
                          </a:solidFill>
                          <a:effectLst/>
                          <a:latin typeface="Arial" charset="0"/>
                          <a:ea typeface="MS ??"/>
                          <a:cs typeface="Times New Roman" pitchFamily="18" charset="0"/>
                        </a:rPr>
                        <a:t> </a:t>
                      </a:r>
                      <a:endParaRPr kumimoji="0" lang="en-US" sz="1100" b="0" i="0" u="none" strike="noStrike" cap="none" normalizeH="0" baseline="0" smtClean="0">
                        <a:ln>
                          <a:noFill/>
                        </a:ln>
                        <a:solidFill>
                          <a:srgbClr val="000000"/>
                        </a:solidFill>
                        <a:effectLst/>
                        <a:latin typeface="Calibri" pitchFamily="34" charset="0"/>
                        <a:ea typeface="MS ??"/>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700" b="0" i="0" u="none" strike="noStrike" cap="none" normalizeH="0" baseline="0" smtClean="0">
                          <a:ln>
                            <a:noFill/>
                          </a:ln>
                          <a:solidFill>
                            <a:srgbClr val="000000"/>
                          </a:solidFill>
                          <a:effectLst/>
                          <a:latin typeface="Arial" charset="0"/>
                          <a:ea typeface="MS ??"/>
                          <a:cs typeface="Times New Roman" pitchFamily="18" charset="0"/>
                        </a:rPr>
                        <a:t> </a:t>
                      </a:r>
                      <a:endParaRPr kumimoji="0" lang="en-US" sz="1100" b="0" i="0" u="none" strike="noStrike" cap="none" normalizeH="0" baseline="0" smtClean="0">
                        <a:ln>
                          <a:noFill/>
                        </a:ln>
                        <a:solidFill>
                          <a:srgbClr val="000000"/>
                        </a:solidFill>
                        <a:effectLst/>
                        <a:latin typeface="Calibri" pitchFamily="34" charset="0"/>
                        <a:ea typeface="MS ??"/>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Arial" charset="0"/>
                          <a:ea typeface="MS ??"/>
                          <a:cs typeface="Times New Roman" pitchFamily="18" charset="0"/>
                        </a:rPr>
                        <a:t> </a:t>
                      </a:r>
                      <a:endParaRPr kumimoji="0" lang="en-US" sz="1200" b="0" i="0" u="none" strike="noStrike" cap="none" normalizeH="0" baseline="0" smtClean="0">
                        <a:ln>
                          <a:noFill/>
                        </a:ln>
                        <a:solidFill>
                          <a:srgbClr val="000000"/>
                        </a:solidFill>
                        <a:effectLst/>
                        <a:latin typeface="Calibri" pitchFamily="34" charset="0"/>
                        <a:ea typeface="MS ??"/>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smtClean="0">
                          <a:ln>
                            <a:noFill/>
                          </a:ln>
                          <a:solidFill>
                            <a:srgbClr val="000000"/>
                          </a:solidFill>
                          <a:effectLst/>
                          <a:latin typeface="Arial" charset="0"/>
                          <a:ea typeface="MS ??"/>
                          <a:cs typeface="Times New Roman" pitchFamily="18" charset="0"/>
                        </a:rPr>
                        <a:t>Diffusion and flow along energy gradients in the extracellular space</a:t>
                      </a:r>
                      <a:endParaRPr kumimoji="0" lang="en-US" sz="1200" b="0" i="0" u="none" strike="noStrike" cap="none" normalizeH="0" baseline="0" smtClean="0">
                        <a:ln>
                          <a:noFill/>
                        </a:ln>
                        <a:solidFill>
                          <a:srgbClr val="000000"/>
                        </a:solidFill>
                        <a:effectLst/>
                        <a:latin typeface="Calibri" pitchFamily="34" charset="0"/>
                        <a:ea typeface="MS ??"/>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rgbClr val="000000"/>
                          </a:solidFill>
                          <a:effectLst/>
                          <a:latin typeface="Calibri" pitchFamily="34" charset="0"/>
                          <a:ea typeface="MS ??"/>
                          <a:cs typeface="Times New Roman" pitchFamily="18" charset="0"/>
                        </a:rPr>
                        <a:t> </a:t>
                      </a:r>
                      <a:endParaRPr kumimoji="0" lang="en-US" sz="1100" b="0" i="0" u="none" strike="noStrike" cap="none" normalizeH="0" baseline="0" smtClean="0">
                        <a:ln>
                          <a:noFill/>
                        </a:ln>
                        <a:solidFill>
                          <a:srgbClr val="000000"/>
                        </a:solidFill>
                        <a:effectLst/>
                        <a:latin typeface="Calibri" pitchFamily="34" charset="0"/>
                        <a:ea typeface="MS ??"/>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rPr>
                        <a:t>Most cell types:  </a:t>
                      </a:r>
                      <a:r>
                        <a:rPr kumimoji="0" lang="en-US" sz="1200" b="1" i="0" u="none" strike="noStrike" cap="none" normalizeH="0" baseline="0" dirty="0" smtClean="0">
                          <a:ln>
                            <a:noFill/>
                          </a:ln>
                          <a:solidFill>
                            <a:srgbClr val="000000"/>
                          </a:solidFill>
                          <a:effectLst/>
                          <a:latin typeface="Calibri" pitchFamily="34" charset="0"/>
                          <a:ea typeface="MS ??"/>
                          <a:cs typeface="Times New Roman" pitchFamily="18" charset="0"/>
                        </a:rPr>
                        <a:t>endosomes</a:t>
                      </a:r>
                      <a:r>
                        <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rPr>
                        <a:t>, fuse with plasma membrane</a:t>
                      </a:r>
                    </a:p>
                    <a:p>
                      <a:pPr marL="0" marR="0" lvl="0" indent="0" algn="l" defTabSz="914400" rtl="0" eaLnBrk="1" fontAlgn="base" latinLnBrk="0" hangingPunct="1">
                        <a:lnSpc>
                          <a:spcPts val="14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rPr>
                        <a:t>Most cell types: Plasma membrane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rPr>
                        <a:t>All cell types: Plasma membrane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err="1" smtClean="0">
                          <a:ln>
                            <a:noFill/>
                          </a:ln>
                          <a:solidFill>
                            <a:srgbClr val="000000"/>
                          </a:solidFill>
                          <a:effectLst/>
                          <a:latin typeface="Calibri" pitchFamily="34" charset="0"/>
                          <a:ea typeface="MS ??"/>
                          <a:cs typeface="Times New Roman" pitchFamily="18" charset="0"/>
                        </a:rPr>
                        <a:t>Agnati</a:t>
                      </a:r>
                      <a:r>
                        <a:rPr kumimoji="0" lang="en-US" sz="1000" b="0" i="0" u="none" strike="noStrike" cap="none" normalizeH="0" baseline="0" dirty="0" smtClean="0">
                          <a:ln>
                            <a:noFill/>
                          </a:ln>
                          <a:solidFill>
                            <a:srgbClr val="000000"/>
                          </a:solidFill>
                          <a:effectLst/>
                          <a:latin typeface="Calibri" pitchFamily="34" charset="0"/>
                          <a:ea typeface="MS ??"/>
                          <a:cs typeface="Times New Roman" pitchFamily="18" charset="0"/>
                        </a:rPr>
                        <a:t> and Fuxe 2014</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rgbClr val="000000"/>
                        </a:solidFill>
                        <a:effectLst/>
                        <a:latin typeface="Calibri" pitchFamily="34" charset="0"/>
                        <a:ea typeface="MS ??"/>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rgbClr val="000000"/>
                        </a:solidFill>
                        <a:effectLst/>
                        <a:latin typeface="Calibri" pitchFamily="34" charset="0"/>
                        <a:ea typeface="MS ??"/>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ttangolo 50"/>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sp>
        <p:nvSpPr>
          <p:cNvPr id="63490" name="Text Box 6"/>
          <p:cNvSpPr txBox="1">
            <a:spLocks noChangeArrowheads="1"/>
          </p:cNvSpPr>
          <p:nvPr/>
        </p:nvSpPr>
        <p:spPr bwMode="auto">
          <a:xfrm>
            <a:off x="-90488" y="28575"/>
            <a:ext cx="9144001" cy="600075"/>
          </a:xfrm>
          <a:prstGeom prst="rect">
            <a:avLst/>
          </a:prstGeom>
          <a:noFill/>
          <a:ln w="9525">
            <a:noFill/>
            <a:miter lim="800000"/>
            <a:headEnd/>
            <a:tailEnd/>
          </a:ln>
        </p:spPr>
        <p:txBody>
          <a:bodyPr>
            <a:spAutoFit/>
          </a:bodyPr>
          <a:lstStyle/>
          <a:p>
            <a:pPr algn="ctr">
              <a:lnSpc>
                <a:spcPts val="2000"/>
              </a:lnSpc>
            </a:pPr>
            <a:r>
              <a:rPr lang="en-GB" sz="1500" b="1">
                <a:solidFill>
                  <a:schemeClr val="bg1"/>
                </a:solidFill>
                <a:ea typeface="ＭＳ Ｐゴシック" pitchFamily="34" charset="-128"/>
              </a:rPr>
              <a:t>NEW PERSPECTIVES OF THE COOPERATIVE INTERACTIONS BETWEEN </a:t>
            </a:r>
            <a:r>
              <a:rPr lang="en-US" sz="1500" b="1">
                <a:solidFill>
                  <a:schemeClr val="bg1"/>
                </a:solidFill>
                <a:ea typeface="ＭＳ Ｐゴシック" pitchFamily="34" charset="-128"/>
              </a:rPr>
              <a:t>COMMUNICATION MODES AND DECODING PROCESSING BASED ON </a:t>
            </a:r>
            <a:r>
              <a:rPr lang="en-US" sz="1500" b="1">
                <a:solidFill>
                  <a:srgbClr val="FFFF00"/>
                </a:solidFill>
                <a:ea typeface="ＭＳ Ｐゴシック" pitchFamily="34" charset="-128"/>
              </a:rPr>
              <a:t>EV TYPE OF VT </a:t>
            </a:r>
            <a:r>
              <a:rPr lang="en-US" sz="1500" b="1">
                <a:solidFill>
                  <a:schemeClr val="bg1"/>
                </a:solidFill>
                <a:ea typeface="ＭＳ Ｐゴシック" pitchFamily="34" charset="-128"/>
              </a:rPr>
              <a:t>AND ON </a:t>
            </a:r>
            <a:r>
              <a:rPr lang="en-US" sz="1500" b="1">
                <a:solidFill>
                  <a:srgbClr val="FFFF00"/>
                </a:solidFill>
                <a:ea typeface="ＭＳ Ｐゴシック" pitchFamily="34" charset="-128"/>
              </a:rPr>
              <a:t>REC HETEROMERS</a:t>
            </a:r>
            <a:r>
              <a:rPr lang="en-GB" sz="1500" b="1">
                <a:solidFill>
                  <a:srgbClr val="FFFF00"/>
                </a:solidFill>
                <a:ea typeface="ＭＳ Ｐゴシック" pitchFamily="34" charset="-128"/>
              </a:rPr>
              <a:t> </a:t>
            </a:r>
            <a:endParaRPr lang="it-IT" sz="1500" b="1">
              <a:solidFill>
                <a:schemeClr val="bg1"/>
              </a:solidFill>
              <a:ea typeface="ＭＳ Ｐゴシック" pitchFamily="34" charset="-128"/>
            </a:endParaRPr>
          </a:p>
        </p:txBody>
      </p:sp>
      <p:sp>
        <p:nvSpPr>
          <p:cNvPr id="63491" name="CasellaDiTesto 22"/>
          <p:cNvSpPr txBox="1">
            <a:spLocks noChangeArrowheads="1"/>
          </p:cNvSpPr>
          <p:nvPr/>
        </p:nvSpPr>
        <p:spPr bwMode="auto">
          <a:xfrm>
            <a:off x="2513013" y="4737100"/>
            <a:ext cx="3611562" cy="1968500"/>
          </a:xfrm>
          <a:prstGeom prst="rect">
            <a:avLst/>
          </a:prstGeom>
          <a:solidFill>
            <a:schemeClr val="bg1"/>
          </a:solidFill>
          <a:ln w="9525">
            <a:solidFill>
              <a:srgbClr val="FF0000"/>
            </a:solidFill>
            <a:miter lim="800000"/>
            <a:headEnd/>
            <a:tailEnd/>
          </a:ln>
        </p:spPr>
        <p:txBody>
          <a:bodyPr>
            <a:spAutoFit/>
          </a:bodyPr>
          <a:lstStyle/>
          <a:p>
            <a:pPr algn="ctr">
              <a:lnSpc>
                <a:spcPts val="2100"/>
              </a:lnSpc>
            </a:pPr>
            <a:r>
              <a:rPr lang="en-GB" sz="1400" b="1">
                <a:solidFill>
                  <a:srgbClr val="FF0000"/>
                </a:solidFill>
                <a:ea typeface="ＭＳ Ｐゴシック" pitchFamily="34" charset="-128"/>
              </a:rPr>
              <a:t>Cell B</a:t>
            </a:r>
            <a:r>
              <a:rPr lang="en-GB" sz="1400" b="1">
                <a:ea typeface="ＭＳ Ｐゴシック" pitchFamily="34" charset="-128"/>
              </a:rPr>
              <a:t>, by internalising </a:t>
            </a:r>
            <a:r>
              <a:rPr lang="en-GB" sz="1400" b="1">
                <a:solidFill>
                  <a:srgbClr val="FF0000"/>
                </a:solidFill>
                <a:ea typeface="ＭＳ Ｐゴシック" pitchFamily="34" charset="-128"/>
              </a:rPr>
              <a:t>Exosomes</a:t>
            </a:r>
            <a:r>
              <a:rPr lang="en-GB" sz="1400" b="1">
                <a:ea typeface="ＭＳ Ｐゴシック" pitchFamily="34" charset="-128"/>
              </a:rPr>
              <a:t> can insert </a:t>
            </a:r>
            <a:r>
              <a:rPr lang="en-GB" sz="1400" b="1">
                <a:solidFill>
                  <a:srgbClr val="FF0000"/>
                </a:solidFill>
                <a:ea typeface="ＭＳ Ｐゴシック" pitchFamily="34" charset="-128"/>
              </a:rPr>
              <a:t>NEW TYPES OF GPCRs</a:t>
            </a:r>
            <a:r>
              <a:rPr lang="en-GB" sz="1400" b="1">
                <a:ea typeface="ＭＳ Ｐゴシック" pitchFamily="34" charset="-128"/>
              </a:rPr>
              <a:t> in the plasma membrane and hence decode previously undetected signals e.g., an undetected </a:t>
            </a:r>
            <a:r>
              <a:rPr lang="en-GB" sz="1400" b="1">
                <a:solidFill>
                  <a:srgbClr val="0000CC"/>
                </a:solidFill>
                <a:ea typeface="ＭＳ Ｐゴシック" pitchFamily="34" charset="-128"/>
              </a:rPr>
              <a:t>NEUROTRANSMITTER</a:t>
            </a:r>
            <a:r>
              <a:rPr lang="en-GB" sz="1400" b="1">
                <a:ea typeface="ＭＳ Ｐゴシック" pitchFamily="34" charset="-128"/>
              </a:rPr>
              <a:t> </a:t>
            </a:r>
            <a:r>
              <a:rPr lang="en-GB" sz="1400" b="1">
                <a:solidFill>
                  <a:srgbClr val="0000CC"/>
                </a:solidFill>
                <a:ea typeface="ＭＳ Ｐゴシック" pitchFamily="34" charset="-128"/>
              </a:rPr>
              <a:t>(NT)</a:t>
            </a:r>
          </a:p>
          <a:p>
            <a:pPr algn="ctr">
              <a:lnSpc>
                <a:spcPts val="2100"/>
              </a:lnSpc>
            </a:pPr>
            <a:r>
              <a:rPr lang="en-GB" sz="1400" b="1">
                <a:ea typeface="ＭＳ Ｐゴシック" pitchFamily="34" charset="-128"/>
              </a:rPr>
              <a:t>and/or can lead to  formation of</a:t>
            </a:r>
          </a:p>
          <a:p>
            <a:pPr algn="ctr">
              <a:lnSpc>
                <a:spcPts val="2100"/>
              </a:lnSpc>
            </a:pPr>
            <a:r>
              <a:rPr lang="en-GB" sz="1400" b="1">
                <a:solidFill>
                  <a:srgbClr val="FF0000"/>
                </a:solidFill>
                <a:ea typeface="ＭＳ Ｐゴシック" pitchFamily="34" charset="-128"/>
              </a:rPr>
              <a:t>NEW RECEPTOR HETEROMERS</a:t>
            </a:r>
            <a:endParaRPr lang="en-GB" sz="1400" b="1">
              <a:ea typeface="ＭＳ Ｐゴシック" pitchFamily="34" charset="-128"/>
            </a:endParaRPr>
          </a:p>
        </p:txBody>
      </p:sp>
      <p:grpSp>
        <p:nvGrpSpPr>
          <p:cNvPr id="63492" name="Gruppo 69"/>
          <p:cNvGrpSpPr>
            <a:grpSpLocks/>
          </p:cNvGrpSpPr>
          <p:nvPr/>
        </p:nvGrpSpPr>
        <p:grpSpPr bwMode="auto">
          <a:xfrm>
            <a:off x="112713" y="950913"/>
            <a:ext cx="4217987" cy="3097212"/>
            <a:chOff x="5204492" y="48265"/>
            <a:chExt cx="3868102" cy="3097113"/>
          </a:xfrm>
        </p:grpSpPr>
        <p:pic>
          <p:nvPicPr>
            <p:cNvPr id="63579" name="Picture 6" descr="a2d2_0014"/>
            <p:cNvPicPr>
              <a:picLocks noChangeAspect="1" noChangeArrowheads="1"/>
            </p:cNvPicPr>
            <p:nvPr/>
          </p:nvPicPr>
          <p:blipFill>
            <a:blip r:embed="rId3"/>
            <a:srcRect/>
            <a:stretch>
              <a:fillRect/>
            </a:stretch>
          </p:blipFill>
          <p:spPr bwMode="auto">
            <a:xfrm>
              <a:off x="5214942" y="48265"/>
              <a:ext cx="3857652" cy="3097113"/>
            </a:xfrm>
            <a:prstGeom prst="rect">
              <a:avLst/>
            </a:prstGeom>
            <a:noFill/>
            <a:ln w="38100">
              <a:solidFill>
                <a:srgbClr val="FF0000"/>
              </a:solidFill>
              <a:miter lim="800000"/>
              <a:headEnd/>
              <a:tailEnd/>
            </a:ln>
          </p:spPr>
        </p:pic>
        <p:sp>
          <p:nvSpPr>
            <p:cNvPr id="63580" name="Text Box 14"/>
            <p:cNvSpPr txBox="1">
              <a:spLocks noChangeArrowheads="1"/>
            </p:cNvSpPr>
            <p:nvPr/>
          </p:nvSpPr>
          <p:spPr bwMode="auto">
            <a:xfrm>
              <a:off x="8365068" y="1486494"/>
              <a:ext cx="707526" cy="274628"/>
            </a:xfrm>
            <a:prstGeom prst="rect">
              <a:avLst/>
            </a:prstGeom>
            <a:noFill/>
            <a:ln w="9525">
              <a:noFill/>
              <a:miter lim="800000"/>
              <a:headEnd/>
              <a:tailEnd/>
            </a:ln>
          </p:spPr>
          <p:txBody>
            <a:bodyPr>
              <a:spAutoFit/>
            </a:bodyPr>
            <a:lstStyle/>
            <a:p>
              <a:pPr algn="ctr"/>
              <a:r>
                <a:rPr lang="en-US" sz="1200" b="1">
                  <a:solidFill>
                    <a:srgbClr val="FFFF00"/>
                  </a:solidFill>
                  <a:ea typeface="ＭＳ Ｐゴシック" pitchFamily="34" charset="-128"/>
                </a:rPr>
                <a:t>50 nm</a:t>
              </a:r>
            </a:p>
          </p:txBody>
        </p:sp>
        <p:cxnSp>
          <p:nvCxnSpPr>
            <p:cNvPr id="54" name="Connettore 1 53"/>
            <p:cNvCxnSpPr/>
            <p:nvPr/>
          </p:nvCxnSpPr>
          <p:spPr>
            <a:xfrm>
              <a:off x="8443682" y="1727786"/>
              <a:ext cx="512447"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63582" name="CasellaDiTesto 52"/>
            <p:cNvSpPr txBox="1">
              <a:spLocks noChangeArrowheads="1"/>
            </p:cNvSpPr>
            <p:nvPr/>
          </p:nvSpPr>
          <p:spPr bwMode="auto">
            <a:xfrm>
              <a:off x="5204492" y="57790"/>
              <a:ext cx="3856455" cy="630217"/>
            </a:xfrm>
            <a:prstGeom prst="rect">
              <a:avLst/>
            </a:prstGeom>
            <a:solidFill>
              <a:schemeClr val="bg1"/>
            </a:solidFill>
            <a:ln w="9525">
              <a:noFill/>
              <a:miter lim="800000"/>
              <a:headEnd/>
              <a:tailEnd/>
            </a:ln>
          </p:spPr>
          <p:txBody>
            <a:bodyPr>
              <a:spAutoFit/>
            </a:bodyPr>
            <a:lstStyle/>
            <a:p>
              <a:pPr algn="ctr"/>
              <a:r>
                <a:rPr lang="en-GB" sz="1200" b="1">
                  <a:solidFill>
                    <a:srgbClr val="FF0000"/>
                  </a:solidFill>
                  <a:ea typeface="ＭＳ Ｐゴシック" pitchFamily="34" charset="-128"/>
                </a:rPr>
                <a:t>ELECTRON MICROSCOPE IMAGE OF EXOSOMES</a:t>
              </a:r>
            </a:p>
            <a:p>
              <a:pPr algn="ctr">
                <a:lnSpc>
                  <a:spcPts val="1400"/>
                </a:lnSpc>
              </a:pPr>
              <a:r>
                <a:rPr lang="en-GB" sz="1200" b="1">
                  <a:solidFill>
                    <a:srgbClr val="0000CC"/>
                  </a:solidFill>
                  <a:ea typeface="ＭＳ Ｐゴシック" pitchFamily="34" charset="-128"/>
                </a:rPr>
                <a:t>D2 RECEPTORS were labelled by 15nm gold particles</a:t>
              </a:r>
            </a:p>
            <a:p>
              <a:pPr algn="ctr">
                <a:lnSpc>
                  <a:spcPts val="1400"/>
                </a:lnSpc>
              </a:pPr>
              <a:r>
                <a:rPr lang="en-GB" sz="1200" b="1">
                  <a:solidFill>
                    <a:srgbClr val="0000CC"/>
                  </a:solidFill>
                  <a:ea typeface="ＭＳ Ｐゴシック" pitchFamily="34" charset="-128"/>
                </a:rPr>
                <a:t>A2A RECEPTORS were labelled by 10nm gold particles</a:t>
              </a:r>
              <a:endParaRPr lang="en-GB" sz="1200">
                <a:solidFill>
                  <a:srgbClr val="0000CC"/>
                </a:solidFill>
                <a:ea typeface="ＭＳ Ｐゴシック" pitchFamily="34" charset="-128"/>
              </a:endParaRPr>
            </a:p>
          </p:txBody>
        </p:sp>
      </p:grpSp>
      <p:sp>
        <p:nvSpPr>
          <p:cNvPr id="63493" name="CasellaDiTesto 13"/>
          <p:cNvSpPr txBox="1">
            <a:spLocks noChangeArrowheads="1"/>
          </p:cNvSpPr>
          <p:nvPr/>
        </p:nvSpPr>
        <p:spPr bwMode="auto">
          <a:xfrm>
            <a:off x="107950" y="3579813"/>
            <a:ext cx="4206875" cy="457200"/>
          </a:xfrm>
          <a:prstGeom prst="rect">
            <a:avLst/>
          </a:prstGeom>
          <a:solidFill>
            <a:srgbClr val="0000CC"/>
          </a:solidFill>
          <a:ln w="9525">
            <a:solidFill>
              <a:srgbClr val="FF0000"/>
            </a:solidFill>
            <a:miter lim="800000"/>
            <a:headEnd/>
            <a:tailEnd/>
          </a:ln>
        </p:spPr>
        <p:txBody>
          <a:bodyPr>
            <a:spAutoFit/>
          </a:bodyPr>
          <a:lstStyle/>
          <a:p>
            <a:pPr algn="ctr">
              <a:lnSpc>
                <a:spcPts val="1400"/>
              </a:lnSpc>
            </a:pPr>
            <a:r>
              <a:rPr lang="en-GB" sz="1200" b="1">
                <a:solidFill>
                  <a:srgbClr val="FFFF00"/>
                </a:solidFill>
                <a:ea typeface="ＭＳ Ｐゴシック" pitchFamily="34" charset="-128"/>
              </a:rPr>
              <a:t>D2 – A2A IMMUNOGOLD STAINING SHOWS THE PRESENCE OF THE RECEPTORS IN THE EXOSOME</a:t>
            </a:r>
          </a:p>
        </p:txBody>
      </p:sp>
      <p:grpSp>
        <p:nvGrpSpPr>
          <p:cNvPr id="63494" name="Gruppo 65"/>
          <p:cNvGrpSpPr>
            <a:grpSpLocks/>
          </p:cNvGrpSpPr>
          <p:nvPr/>
        </p:nvGrpSpPr>
        <p:grpSpPr bwMode="auto">
          <a:xfrm>
            <a:off x="623888" y="2852738"/>
            <a:ext cx="2381250" cy="488950"/>
            <a:chOff x="5541330" y="1980251"/>
            <a:chExt cx="2381883" cy="488950"/>
          </a:xfrm>
        </p:grpSpPr>
        <p:sp>
          <p:nvSpPr>
            <p:cNvPr id="29" name="Ovale 28"/>
            <p:cNvSpPr/>
            <p:nvPr/>
          </p:nvSpPr>
          <p:spPr bwMode="auto">
            <a:xfrm>
              <a:off x="7373792" y="1980251"/>
              <a:ext cx="549421" cy="403225"/>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cxnSp>
          <p:nvCxnSpPr>
            <p:cNvPr id="44" name="Connettore 1 43"/>
            <p:cNvCxnSpPr/>
            <p:nvPr/>
          </p:nvCxnSpPr>
          <p:spPr bwMode="auto">
            <a:xfrm rot="10800000">
              <a:off x="6610001" y="2143763"/>
              <a:ext cx="811429" cy="28575"/>
            </a:xfrm>
            <a:prstGeom prst="line">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3578" name="Text Box 10"/>
            <p:cNvSpPr txBox="1">
              <a:spLocks noChangeArrowheads="1"/>
            </p:cNvSpPr>
            <p:nvPr/>
          </p:nvSpPr>
          <p:spPr bwMode="auto">
            <a:xfrm>
              <a:off x="5541330" y="2002476"/>
              <a:ext cx="1114721" cy="466725"/>
            </a:xfrm>
            <a:prstGeom prst="rect">
              <a:avLst/>
            </a:prstGeom>
            <a:solidFill>
              <a:srgbClr val="FFFF99"/>
            </a:solidFill>
            <a:ln w="9525">
              <a:solidFill>
                <a:srgbClr val="FF0000"/>
              </a:solidFill>
              <a:miter lim="800000"/>
              <a:headEnd/>
              <a:tailEnd/>
            </a:ln>
          </p:spPr>
          <p:txBody>
            <a:bodyPr>
              <a:spAutoFit/>
            </a:bodyPr>
            <a:lstStyle/>
            <a:p>
              <a:pPr algn="ctr"/>
              <a:r>
                <a:rPr lang="en-US" sz="1200" b="1">
                  <a:ea typeface="ＭＳ Ｐゴシック" pitchFamily="34" charset="-128"/>
                </a:rPr>
                <a:t>  A2A (10nm)</a:t>
              </a:r>
            </a:p>
          </p:txBody>
        </p:sp>
      </p:grpSp>
      <p:grpSp>
        <p:nvGrpSpPr>
          <p:cNvPr id="63495" name="Gruppo 63"/>
          <p:cNvGrpSpPr>
            <a:grpSpLocks/>
          </p:cNvGrpSpPr>
          <p:nvPr/>
        </p:nvGrpSpPr>
        <p:grpSpPr bwMode="auto">
          <a:xfrm>
            <a:off x="1663700" y="2000250"/>
            <a:ext cx="1550988" cy="1366838"/>
            <a:chOff x="6722689" y="1097833"/>
            <a:chExt cx="1549844" cy="1366837"/>
          </a:xfrm>
        </p:grpSpPr>
        <p:sp>
          <p:nvSpPr>
            <p:cNvPr id="36" name="Ovale 35"/>
            <p:cNvSpPr/>
            <p:nvPr/>
          </p:nvSpPr>
          <p:spPr bwMode="auto">
            <a:xfrm>
              <a:off x="6903531" y="1097833"/>
              <a:ext cx="1369002" cy="1366837"/>
            </a:xfrm>
            <a:prstGeom prst="ellipse">
              <a:avLst/>
            </a:prstGeom>
            <a:noFill/>
            <a:ln>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sp>
          <p:nvSpPr>
            <p:cNvPr id="63575" name="Text Box 4"/>
            <p:cNvSpPr txBox="1">
              <a:spLocks noChangeArrowheads="1"/>
            </p:cNvSpPr>
            <p:nvPr/>
          </p:nvSpPr>
          <p:spPr bwMode="auto">
            <a:xfrm>
              <a:off x="6722689" y="1439145"/>
              <a:ext cx="1449905" cy="304800"/>
            </a:xfrm>
            <a:prstGeom prst="rect">
              <a:avLst/>
            </a:prstGeom>
            <a:noFill/>
            <a:ln w="9525">
              <a:noFill/>
              <a:miter lim="800000"/>
              <a:headEnd/>
              <a:tailEnd/>
            </a:ln>
          </p:spPr>
          <p:txBody>
            <a:bodyPr>
              <a:spAutoFit/>
            </a:bodyPr>
            <a:lstStyle/>
            <a:p>
              <a:pPr algn="ctr"/>
              <a:r>
                <a:rPr lang="en-US" sz="1400" b="1">
                  <a:solidFill>
                    <a:srgbClr val="FFFF00"/>
                  </a:solidFill>
                  <a:ea typeface="ＭＳ Ｐゴシック" pitchFamily="34" charset="-128"/>
                </a:rPr>
                <a:t>Exosome</a:t>
              </a:r>
            </a:p>
          </p:txBody>
        </p:sp>
      </p:grpSp>
      <p:grpSp>
        <p:nvGrpSpPr>
          <p:cNvPr id="63496" name="Gruppo 64"/>
          <p:cNvGrpSpPr>
            <a:grpSpLocks/>
          </p:cNvGrpSpPr>
          <p:nvPr/>
        </p:nvGrpSpPr>
        <p:grpSpPr bwMode="auto">
          <a:xfrm>
            <a:off x="695325" y="1901825"/>
            <a:ext cx="1924050" cy="403225"/>
            <a:chOff x="5643570" y="998538"/>
            <a:chExt cx="1923712" cy="403225"/>
          </a:xfrm>
        </p:grpSpPr>
        <p:sp>
          <p:nvSpPr>
            <p:cNvPr id="28" name="Ovale 27"/>
            <p:cNvSpPr/>
            <p:nvPr/>
          </p:nvSpPr>
          <p:spPr bwMode="auto">
            <a:xfrm>
              <a:off x="7176826" y="998538"/>
              <a:ext cx="390456" cy="403225"/>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cxnSp>
          <p:nvCxnSpPr>
            <p:cNvPr id="42" name="Connettore 1 41"/>
            <p:cNvCxnSpPr/>
            <p:nvPr/>
          </p:nvCxnSpPr>
          <p:spPr bwMode="auto">
            <a:xfrm rot="10800000" flipV="1">
              <a:off x="6643519" y="1181101"/>
              <a:ext cx="507911" cy="19050"/>
            </a:xfrm>
            <a:prstGeom prst="line">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3573" name="Text Box 4"/>
            <p:cNvSpPr txBox="1">
              <a:spLocks noChangeArrowheads="1"/>
            </p:cNvSpPr>
            <p:nvPr/>
          </p:nvSpPr>
          <p:spPr bwMode="auto">
            <a:xfrm>
              <a:off x="5643570" y="1066801"/>
              <a:ext cx="1039630" cy="284162"/>
            </a:xfrm>
            <a:prstGeom prst="rect">
              <a:avLst/>
            </a:prstGeom>
            <a:solidFill>
              <a:srgbClr val="FFFF99"/>
            </a:solidFill>
            <a:ln w="9525">
              <a:solidFill>
                <a:srgbClr val="FF0000"/>
              </a:solidFill>
              <a:miter lim="800000"/>
              <a:headEnd/>
              <a:tailEnd/>
            </a:ln>
          </p:spPr>
          <p:txBody>
            <a:bodyPr>
              <a:spAutoFit/>
            </a:bodyPr>
            <a:lstStyle/>
            <a:p>
              <a:pPr algn="ctr"/>
              <a:r>
                <a:rPr lang="en-US" sz="1200" b="1">
                  <a:ea typeface="ＭＳ Ｐゴシック" pitchFamily="34" charset="-128"/>
                </a:rPr>
                <a:t>D2 (15nm)</a:t>
              </a:r>
            </a:p>
          </p:txBody>
        </p:sp>
      </p:grpSp>
      <p:sp>
        <p:nvSpPr>
          <p:cNvPr id="63497" name="CasellaDiTesto 75"/>
          <p:cNvSpPr txBox="1">
            <a:spLocks noChangeArrowheads="1"/>
          </p:cNvSpPr>
          <p:nvPr/>
        </p:nvSpPr>
        <p:spPr bwMode="auto">
          <a:xfrm>
            <a:off x="26988" y="636588"/>
            <a:ext cx="4357687" cy="304800"/>
          </a:xfrm>
          <a:prstGeom prst="rect">
            <a:avLst/>
          </a:prstGeom>
          <a:noFill/>
          <a:ln w="9525">
            <a:noFill/>
            <a:miter lim="800000"/>
            <a:headEnd/>
            <a:tailEnd/>
          </a:ln>
        </p:spPr>
        <p:txBody>
          <a:bodyPr>
            <a:spAutoFit/>
          </a:bodyPr>
          <a:lstStyle/>
          <a:p>
            <a:pPr algn="ctr"/>
            <a:r>
              <a:rPr lang="en-GB" sz="1400" b="1">
                <a:solidFill>
                  <a:srgbClr val="FFFF00"/>
                </a:solidFill>
                <a:ea typeface="ＭＳ Ｐゴシック" pitchFamily="34" charset="-128"/>
              </a:rPr>
              <a:t>GPCRs ARE PRESENT IN EXOSOMES</a:t>
            </a:r>
            <a:endParaRPr lang="en-GB" sz="1400">
              <a:solidFill>
                <a:srgbClr val="FFFF00"/>
              </a:solidFill>
              <a:ea typeface="ＭＳ Ｐゴシック" pitchFamily="34" charset="-128"/>
            </a:endParaRPr>
          </a:p>
        </p:txBody>
      </p:sp>
      <p:sp>
        <p:nvSpPr>
          <p:cNvPr id="83" name="Rettangolo 82"/>
          <p:cNvSpPr/>
          <p:nvPr/>
        </p:nvSpPr>
        <p:spPr>
          <a:xfrm>
            <a:off x="125413" y="4000500"/>
            <a:ext cx="3071812" cy="2786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sp>
        <p:nvSpPr>
          <p:cNvPr id="63499" name="CasellaDiTesto 22"/>
          <p:cNvSpPr txBox="1">
            <a:spLocks noChangeArrowheads="1"/>
          </p:cNvSpPr>
          <p:nvPr/>
        </p:nvSpPr>
        <p:spPr bwMode="auto">
          <a:xfrm>
            <a:off x="136525" y="4368800"/>
            <a:ext cx="8872538" cy="320675"/>
          </a:xfrm>
          <a:prstGeom prst="rect">
            <a:avLst/>
          </a:prstGeom>
          <a:noFill/>
          <a:ln w="9525">
            <a:noFill/>
            <a:miter lim="800000"/>
            <a:headEnd/>
            <a:tailEnd/>
          </a:ln>
        </p:spPr>
        <p:txBody>
          <a:bodyPr>
            <a:spAutoFit/>
          </a:bodyPr>
          <a:lstStyle/>
          <a:p>
            <a:pPr algn="ctr">
              <a:lnSpc>
                <a:spcPts val="1800"/>
              </a:lnSpc>
            </a:pPr>
            <a:r>
              <a:rPr lang="en-GB" sz="1600" b="1">
                <a:solidFill>
                  <a:srgbClr val="FFFF00"/>
                </a:solidFill>
                <a:ea typeface="ＭＳ Ｐゴシック" pitchFamily="34" charset="-128"/>
              </a:rPr>
              <a:t>IMPLICATIONS OF THE CELL-TO-CELL TRANSFER VIA EXOSOMES OF GPCRs</a:t>
            </a:r>
          </a:p>
        </p:txBody>
      </p:sp>
      <p:grpSp>
        <p:nvGrpSpPr>
          <p:cNvPr id="63500" name="Gruppo 163"/>
          <p:cNvGrpSpPr>
            <a:grpSpLocks/>
          </p:cNvGrpSpPr>
          <p:nvPr/>
        </p:nvGrpSpPr>
        <p:grpSpPr bwMode="auto">
          <a:xfrm>
            <a:off x="74613" y="4643438"/>
            <a:ext cx="2354262" cy="2128837"/>
            <a:chOff x="74613" y="4643438"/>
            <a:chExt cx="2354234" cy="2128837"/>
          </a:xfrm>
        </p:grpSpPr>
        <p:sp>
          <p:nvSpPr>
            <p:cNvPr id="81" name="Rettangolo 80"/>
            <p:cNvSpPr/>
            <p:nvPr/>
          </p:nvSpPr>
          <p:spPr bwMode="auto">
            <a:xfrm>
              <a:off x="74613" y="4643438"/>
              <a:ext cx="2354234" cy="2128837"/>
            </a:xfrm>
            <a:prstGeom prst="rect">
              <a:avLst/>
            </a:prstGeom>
            <a:solidFill>
              <a:srgbClr val="FFFF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sp>
          <p:nvSpPr>
            <p:cNvPr id="63552" name="CasellaDiTesto 176"/>
            <p:cNvSpPr txBox="1">
              <a:spLocks noChangeArrowheads="1"/>
            </p:cNvSpPr>
            <p:nvPr/>
          </p:nvSpPr>
          <p:spPr bwMode="auto">
            <a:xfrm>
              <a:off x="128587" y="6019800"/>
              <a:ext cx="2243111" cy="711200"/>
            </a:xfrm>
            <a:prstGeom prst="rect">
              <a:avLst/>
            </a:prstGeom>
            <a:solidFill>
              <a:schemeClr val="bg1"/>
            </a:solidFill>
            <a:ln w="9525">
              <a:solidFill>
                <a:srgbClr val="0000CC"/>
              </a:solidFill>
              <a:miter lim="800000"/>
              <a:headEnd/>
              <a:tailEnd/>
            </a:ln>
          </p:spPr>
          <p:txBody>
            <a:bodyPr>
              <a:spAutoFit/>
            </a:bodyPr>
            <a:lstStyle/>
            <a:p>
              <a:pPr algn="ctr"/>
              <a:r>
                <a:rPr lang="en-US" sz="1000" b="1">
                  <a:solidFill>
                    <a:srgbClr val="FF0000"/>
                  </a:solidFill>
                  <a:ea typeface="ＭＳ Ｐゴシック" pitchFamily="34" charset="-128"/>
                </a:rPr>
                <a:t>CELL B  </a:t>
              </a:r>
              <a:r>
                <a:rPr lang="en-US" sz="1000" b="1">
                  <a:ea typeface="ＭＳ Ｐゴシック" pitchFamily="34" charset="-128"/>
                </a:rPr>
                <a:t>IS A TARGET FOR </a:t>
              </a:r>
              <a:r>
                <a:rPr lang="en-US" sz="1000" b="1">
                  <a:solidFill>
                    <a:srgbClr val="FF0000"/>
                  </a:solidFill>
                  <a:ea typeface="ＭＳ Ｐゴシック" pitchFamily="34" charset="-128"/>
                </a:rPr>
                <a:t>EXOSOMES</a:t>
              </a:r>
              <a:r>
                <a:rPr lang="en-US" sz="1000" b="1">
                  <a:solidFill>
                    <a:srgbClr val="0000CC"/>
                  </a:solidFill>
                  <a:ea typeface="ＭＳ Ｐゴシック" pitchFamily="34" charset="-128"/>
                </a:rPr>
                <a:t> </a:t>
              </a:r>
              <a:r>
                <a:rPr lang="en-US" sz="1000" b="1">
                  <a:ea typeface="ＭＳ Ｐゴシック" pitchFamily="34" charset="-128"/>
                </a:rPr>
                <a:t>CONTAINING </a:t>
              </a:r>
              <a:r>
                <a:rPr lang="en-US" sz="1000" b="1">
                  <a:solidFill>
                    <a:srgbClr val="FF0000"/>
                  </a:solidFill>
                  <a:ea typeface="ＭＳ Ｐゴシック" pitchFamily="34" charset="-128"/>
                </a:rPr>
                <a:t>RECEPTORS </a:t>
              </a:r>
              <a:r>
                <a:rPr lang="en-US" sz="1000" b="1">
                  <a:ea typeface="ＭＳ Ｐゴシック" pitchFamily="34" charset="-128"/>
                </a:rPr>
                <a:t>THAT </a:t>
              </a:r>
              <a:r>
                <a:rPr lang="en-US" sz="1000" b="1">
                  <a:solidFill>
                    <a:srgbClr val="FF0000"/>
                  </a:solidFill>
                  <a:ea typeface="ＭＳ Ｐゴシック" pitchFamily="34" charset="-128"/>
                </a:rPr>
                <a:t>CELL B</a:t>
              </a:r>
              <a:r>
                <a:rPr lang="en-US" sz="1000" b="1">
                  <a:ea typeface="ＭＳ Ｐゴシック" pitchFamily="34" charset="-128"/>
                </a:rPr>
                <a:t> DOES NOT EXPRESS</a:t>
              </a:r>
              <a:endParaRPr lang="en-US" sz="1000" b="1">
                <a:solidFill>
                  <a:srgbClr val="FF0000"/>
                </a:solidFill>
                <a:ea typeface="ＭＳ Ｐゴシック" pitchFamily="34" charset="-128"/>
              </a:endParaRPr>
            </a:p>
          </p:txBody>
        </p:sp>
        <p:grpSp>
          <p:nvGrpSpPr>
            <p:cNvPr id="63553" name="Gruppo 100"/>
            <p:cNvGrpSpPr>
              <a:grpSpLocks/>
            </p:cNvGrpSpPr>
            <p:nvPr/>
          </p:nvGrpSpPr>
          <p:grpSpPr bwMode="auto">
            <a:xfrm>
              <a:off x="357185" y="4714028"/>
              <a:ext cx="1857353" cy="1112097"/>
              <a:chOff x="1285878" y="5072074"/>
              <a:chExt cx="1857353" cy="1112097"/>
            </a:xfrm>
          </p:grpSpPr>
          <p:sp>
            <p:nvSpPr>
              <p:cNvPr id="63554" name="Freeform 31"/>
              <p:cNvSpPr>
                <a:spLocks/>
              </p:cNvSpPr>
              <p:nvPr/>
            </p:nvSpPr>
            <p:spPr bwMode="auto">
              <a:xfrm rot="2856483" flipV="1">
                <a:off x="2217020" y="5756288"/>
                <a:ext cx="89356" cy="2106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86" name="Figura a mano libera 85"/>
              <p:cNvSpPr/>
              <p:nvPr/>
            </p:nvSpPr>
            <p:spPr bwMode="auto">
              <a:xfrm>
                <a:off x="1892296" y="5322159"/>
                <a:ext cx="288922" cy="88900"/>
              </a:xfrm>
              <a:custGeom>
                <a:avLst/>
                <a:gdLst>
                  <a:gd name="connsiteX0" fmla="*/ 271838 w 288313"/>
                  <a:gd name="connsiteY0" fmla="*/ 78828 h 88499"/>
                  <a:gd name="connsiteX1" fmla="*/ 98417 w 288313"/>
                  <a:gd name="connsiteY1" fmla="*/ 31531 h 88499"/>
                  <a:gd name="connsiteX2" fmla="*/ 3824 w 288313"/>
                  <a:gd name="connsiteY2" fmla="*/ 0 h 88499"/>
                </a:gdLst>
                <a:ahLst/>
                <a:cxnLst>
                  <a:cxn ang="0">
                    <a:pos x="connsiteX0" y="connsiteY0"/>
                  </a:cxn>
                  <a:cxn ang="0">
                    <a:pos x="connsiteX1" y="connsiteY1"/>
                  </a:cxn>
                  <a:cxn ang="0">
                    <a:pos x="connsiteX2" y="connsiteY2"/>
                  </a:cxn>
                </a:cxnLst>
                <a:rect l="l" t="t" r="r" b="b"/>
                <a:pathLst>
                  <a:path w="288313" h="88499">
                    <a:moveTo>
                      <a:pt x="271838" y="78828"/>
                    </a:moveTo>
                    <a:cubicBezTo>
                      <a:pt x="57396" y="43087"/>
                      <a:pt x="288313" y="88499"/>
                      <a:pt x="98417" y="31531"/>
                    </a:cubicBezTo>
                    <a:cubicBezTo>
                      <a:pt x="0" y="2006"/>
                      <a:pt x="41948" y="38127"/>
                      <a:pt x="3824" y="0"/>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87" name="Figura a mano libera 86"/>
              <p:cNvSpPr/>
              <p:nvPr/>
            </p:nvSpPr>
            <p:spPr bwMode="auto">
              <a:xfrm>
                <a:off x="1785934" y="5385659"/>
                <a:ext cx="347659" cy="127000"/>
              </a:xfrm>
              <a:custGeom>
                <a:avLst/>
                <a:gdLst>
                  <a:gd name="connsiteX0" fmla="*/ 346842 w 346842"/>
                  <a:gd name="connsiteY0" fmla="*/ 0 h 128185"/>
                  <a:gd name="connsiteX1" fmla="*/ 299545 w 346842"/>
                  <a:gd name="connsiteY1" fmla="*/ 31531 h 128185"/>
                  <a:gd name="connsiteX2" fmla="*/ 252248 w 346842"/>
                  <a:gd name="connsiteY2" fmla="*/ 15766 h 128185"/>
                  <a:gd name="connsiteX3" fmla="*/ 173421 w 346842"/>
                  <a:gd name="connsiteY3" fmla="*/ 47297 h 128185"/>
                  <a:gd name="connsiteX4" fmla="*/ 31531 w 346842"/>
                  <a:gd name="connsiteY4" fmla="*/ 126124 h 128185"/>
                  <a:gd name="connsiteX5" fmla="*/ 0 w 346842"/>
                  <a:gd name="connsiteY5" fmla="*/ 126124 h 128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6842" h="128185">
                    <a:moveTo>
                      <a:pt x="346842" y="0"/>
                    </a:moveTo>
                    <a:cubicBezTo>
                      <a:pt x="331076" y="10510"/>
                      <a:pt x="318235" y="28416"/>
                      <a:pt x="299545" y="31531"/>
                    </a:cubicBezTo>
                    <a:cubicBezTo>
                      <a:pt x="283153" y="34263"/>
                      <a:pt x="268738" y="13705"/>
                      <a:pt x="252248" y="15766"/>
                    </a:cubicBezTo>
                    <a:cubicBezTo>
                      <a:pt x="224167" y="19276"/>
                      <a:pt x="198265" y="33746"/>
                      <a:pt x="173421" y="47297"/>
                    </a:cubicBezTo>
                    <a:cubicBezTo>
                      <a:pt x="100223" y="87223"/>
                      <a:pt x="99333" y="112564"/>
                      <a:pt x="31531" y="126124"/>
                    </a:cubicBezTo>
                    <a:cubicBezTo>
                      <a:pt x="21225" y="128185"/>
                      <a:pt x="10510" y="126124"/>
                      <a:pt x="0" y="126124"/>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88" name="Figura a mano libera 87"/>
              <p:cNvSpPr/>
              <p:nvPr/>
            </p:nvSpPr>
            <p:spPr bwMode="auto">
              <a:xfrm>
                <a:off x="2322503" y="5811109"/>
                <a:ext cx="66674" cy="236537"/>
              </a:xfrm>
              <a:custGeom>
                <a:avLst/>
                <a:gdLst>
                  <a:gd name="connsiteX0" fmla="*/ 15765 w 66386"/>
                  <a:gd name="connsiteY0" fmla="*/ 0 h 236483"/>
                  <a:gd name="connsiteX1" fmla="*/ 0 w 66386"/>
                  <a:gd name="connsiteY1" fmla="*/ 47297 h 236483"/>
                  <a:gd name="connsiteX2" fmla="*/ 47296 w 66386"/>
                  <a:gd name="connsiteY2" fmla="*/ 157655 h 236483"/>
                  <a:gd name="connsiteX3" fmla="*/ 63062 w 66386"/>
                  <a:gd name="connsiteY3" fmla="*/ 236483 h 236483"/>
                </a:gdLst>
                <a:ahLst/>
                <a:cxnLst>
                  <a:cxn ang="0">
                    <a:pos x="connsiteX0" y="connsiteY0"/>
                  </a:cxn>
                  <a:cxn ang="0">
                    <a:pos x="connsiteX1" y="connsiteY1"/>
                  </a:cxn>
                  <a:cxn ang="0">
                    <a:pos x="connsiteX2" y="connsiteY2"/>
                  </a:cxn>
                  <a:cxn ang="0">
                    <a:pos x="connsiteX3" y="connsiteY3"/>
                  </a:cxn>
                </a:cxnLst>
                <a:rect l="l" t="t" r="r" b="b"/>
                <a:pathLst>
                  <a:path w="66386" h="236483">
                    <a:moveTo>
                      <a:pt x="15765" y="0"/>
                    </a:moveTo>
                    <a:cubicBezTo>
                      <a:pt x="10510" y="15766"/>
                      <a:pt x="0" y="30679"/>
                      <a:pt x="0" y="47297"/>
                    </a:cubicBezTo>
                    <a:cubicBezTo>
                      <a:pt x="0" y="112921"/>
                      <a:pt x="21550" y="106164"/>
                      <a:pt x="47296" y="157655"/>
                    </a:cubicBezTo>
                    <a:cubicBezTo>
                      <a:pt x="66386" y="195834"/>
                      <a:pt x="63062" y="200406"/>
                      <a:pt x="63062" y="23648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63558" name="Freeform 41"/>
              <p:cNvSpPr>
                <a:spLocks/>
              </p:cNvSpPr>
              <p:nvPr/>
            </p:nvSpPr>
            <p:spPr bwMode="auto">
              <a:xfrm rot="-4368911">
                <a:off x="2149027" y="5100337"/>
                <a:ext cx="727394" cy="831290"/>
              </a:xfrm>
              <a:custGeom>
                <a:avLst/>
                <a:gdLst>
                  <a:gd name="T0" fmla="*/ 0 w 1470"/>
                  <a:gd name="T1" fmla="*/ 2147483647 h 1679"/>
                  <a:gd name="T2" fmla="*/ 2147483647 w 1470"/>
                  <a:gd name="T3" fmla="*/ 2147483647 h 1679"/>
                  <a:gd name="T4" fmla="*/ 2147483647 w 1470"/>
                  <a:gd name="T5" fmla="*/ 2147483647 h 1679"/>
                  <a:gd name="T6" fmla="*/ 2147483647 w 1470"/>
                  <a:gd name="T7" fmla="*/ 2147483647 h 1679"/>
                  <a:gd name="T8" fmla="*/ 2147483647 w 1470"/>
                  <a:gd name="T9" fmla="*/ 2147483647 h 1679"/>
                  <a:gd name="T10" fmla="*/ 2147483647 w 1470"/>
                  <a:gd name="T11" fmla="*/ 2147483647 h 1679"/>
                  <a:gd name="T12" fmla="*/ 2147483647 w 1470"/>
                  <a:gd name="T13" fmla="*/ 2147483647 h 1679"/>
                  <a:gd name="T14" fmla="*/ 2147483647 w 1470"/>
                  <a:gd name="T15" fmla="*/ 2147483647 h 1679"/>
                  <a:gd name="T16" fmla="*/ 2147483647 w 1470"/>
                  <a:gd name="T17" fmla="*/ 2147483647 h 1679"/>
                  <a:gd name="T18" fmla="*/ 2147483647 w 1470"/>
                  <a:gd name="T19" fmla="*/ 2147483647 h 1679"/>
                  <a:gd name="T20" fmla="*/ 2147483647 w 1470"/>
                  <a:gd name="T21" fmla="*/ 2147483647 h 1679"/>
                  <a:gd name="T22" fmla="*/ 2147483647 w 1470"/>
                  <a:gd name="T23" fmla="*/ 2147483647 h 1679"/>
                  <a:gd name="T24" fmla="*/ 2147483647 w 1470"/>
                  <a:gd name="T25" fmla="*/ 2147483647 h 1679"/>
                  <a:gd name="T26" fmla="*/ 2147483647 w 1470"/>
                  <a:gd name="T27" fmla="*/ 2147483647 h 1679"/>
                  <a:gd name="T28" fmla="*/ 2147483647 w 1470"/>
                  <a:gd name="T29" fmla="*/ 2147483647 h 1679"/>
                  <a:gd name="T30" fmla="*/ 2147483647 w 1470"/>
                  <a:gd name="T31" fmla="*/ 2147483647 h 1679"/>
                  <a:gd name="T32" fmla="*/ 2147483647 w 1470"/>
                  <a:gd name="T33" fmla="*/ 2147483647 h 1679"/>
                  <a:gd name="T34" fmla="*/ 2147483647 w 1470"/>
                  <a:gd name="T35" fmla="*/ 2147483647 h 1679"/>
                  <a:gd name="T36" fmla="*/ 2147483647 w 1470"/>
                  <a:gd name="T37" fmla="*/ 2147483647 h 1679"/>
                  <a:gd name="T38" fmla="*/ 2147483647 w 1470"/>
                  <a:gd name="T39" fmla="*/ 2147483647 h 1679"/>
                  <a:gd name="T40" fmla="*/ 2147483647 w 1470"/>
                  <a:gd name="T41" fmla="*/ 2147483647 h 1679"/>
                  <a:gd name="T42" fmla="*/ 2147483647 w 1470"/>
                  <a:gd name="T43" fmla="*/ 2147483647 h 1679"/>
                  <a:gd name="T44" fmla="*/ 2147483647 w 1470"/>
                  <a:gd name="T45" fmla="*/ 2147483647 h 1679"/>
                  <a:gd name="T46" fmla="*/ 2147483647 w 1470"/>
                  <a:gd name="T47" fmla="*/ 2147483647 h 1679"/>
                  <a:gd name="T48" fmla="*/ 2147483647 w 1470"/>
                  <a:gd name="T49" fmla="*/ 2147483647 h 1679"/>
                  <a:gd name="T50" fmla="*/ 2147483647 w 1470"/>
                  <a:gd name="T51" fmla="*/ 2147483647 h 1679"/>
                  <a:gd name="T52" fmla="*/ 2147483647 w 1470"/>
                  <a:gd name="T53" fmla="*/ 2147483647 h 1679"/>
                  <a:gd name="T54" fmla="*/ 2147483647 w 1470"/>
                  <a:gd name="T55" fmla="*/ 2147483647 h 1679"/>
                  <a:gd name="T56" fmla="*/ 0 w 1470"/>
                  <a:gd name="T57" fmla="*/ 2147483647 h 167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70"/>
                  <a:gd name="T88" fmla="*/ 0 h 1679"/>
                  <a:gd name="T89" fmla="*/ 1470 w 1470"/>
                  <a:gd name="T90" fmla="*/ 1679 h 167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70" h="1679">
                    <a:moveTo>
                      <a:pt x="0" y="669"/>
                    </a:moveTo>
                    <a:cubicBezTo>
                      <a:pt x="198" y="718"/>
                      <a:pt x="79" y="702"/>
                      <a:pt x="360" y="684"/>
                    </a:cubicBezTo>
                    <a:cubicBezTo>
                      <a:pt x="491" y="553"/>
                      <a:pt x="331" y="719"/>
                      <a:pt x="435" y="594"/>
                    </a:cubicBezTo>
                    <a:cubicBezTo>
                      <a:pt x="469" y="554"/>
                      <a:pt x="489" y="552"/>
                      <a:pt x="510" y="504"/>
                    </a:cubicBezTo>
                    <a:cubicBezTo>
                      <a:pt x="581" y="343"/>
                      <a:pt x="502" y="471"/>
                      <a:pt x="570" y="369"/>
                    </a:cubicBezTo>
                    <a:cubicBezTo>
                      <a:pt x="591" y="284"/>
                      <a:pt x="598" y="229"/>
                      <a:pt x="645" y="159"/>
                    </a:cubicBezTo>
                    <a:cubicBezTo>
                      <a:pt x="650" y="129"/>
                      <a:pt x="653" y="99"/>
                      <a:pt x="660" y="69"/>
                    </a:cubicBezTo>
                    <a:cubicBezTo>
                      <a:pt x="663" y="54"/>
                      <a:pt x="659" y="22"/>
                      <a:pt x="675" y="24"/>
                    </a:cubicBezTo>
                    <a:cubicBezTo>
                      <a:pt x="711" y="29"/>
                      <a:pt x="765" y="84"/>
                      <a:pt x="765" y="84"/>
                    </a:cubicBezTo>
                    <a:cubicBezTo>
                      <a:pt x="820" y="248"/>
                      <a:pt x="732" y="0"/>
                      <a:pt x="810" y="174"/>
                    </a:cubicBezTo>
                    <a:cubicBezTo>
                      <a:pt x="849" y="262"/>
                      <a:pt x="825" y="279"/>
                      <a:pt x="900" y="354"/>
                    </a:cubicBezTo>
                    <a:cubicBezTo>
                      <a:pt x="930" y="384"/>
                      <a:pt x="990" y="444"/>
                      <a:pt x="990" y="444"/>
                    </a:cubicBezTo>
                    <a:cubicBezTo>
                      <a:pt x="1018" y="554"/>
                      <a:pt x="983" y="458"/>
                      <a:pt x="1065" y="564"/>
                    </a:cubicBezTo>
                    <a:cubicBezTo>
                      <a:pt x="1153" y="677"/>
                      <a:pt x="1065" y="609"/>
                      <a:pt x="1155" y="669"/>
                    </a:cubicBezTo>
                    <a:cubicBezTo>
                      <a:pt x="1172" y="703"/>
                      <a:pt x="1179" y="742"/>
                      <a:pt x="1200" y="774"/>
                    </a:cubicBezTo>
                    <a:cubicBezTo>
                      <a:pt x="1257" y="859"/>
                      <a:pt x="1382" y="854"/>
                      <a:pt x="1470" y="864"/>
                    </a:cubicBezTo>
                    <a:cubicBezTo>
                      <a:pt x="1415" y="871"/>
                      <a:pt x="1348" y="858"/>
                      <a:pt x="1305" y="894"/>
                    </a:cubicBezTo>
                    <a:cubicBezTo>
                      <a:pt x="1276" y="919"/>
                      <a:pt x="1255" y="969"/>
                      <a:pt x="1230" y="999"/>
                    </a:cubicBezTo>
                    <a:cubicBezTo>
                      <a:pt x="1194" y="1042"/>
                      <a:pt x="1184" y="1045"/>
                      <a:pt x="1140" y="1074"/>
                    </a:cubicBezTo>
                    <a:cubicBezTo>
                      <a:pt x="1110" y="1119"/>
                      <a:pt x="1080" y="1164"/>
                      <a:pt x="1050" y="1209"/>
                    </a:cubicBezTo>
                    <a:cubicBezTo>
                      <a:pt x="987" y="1304"/>
                      <a:pt x="984" y="1547"/>
                      <a:pt x="975" y="1644"/>
                    </a:cubicBezTo>
                    <a:cubicBezTo>
                      <a:pt x="847" y="1601"/>
                      <a:pt x="1040" y="1679"/>
                      <a:pt x="900" y="1539"/>
                    </a:cubicBezTo>
                    <a:cubicBezTo>
                      <a:pt x="842" y="1481"/>
                      <a:pt x="873" y="1506"/>
                      <a:pt x="810" y="1464"/>
                    </a:cubicBezTo>
                    <a:cubicBezTo>
                      <a:pt x="767" y="1400"/>
                      <a:pt x="700" y="1354"/>
                      <a:pt x="645" y="1299"/>
                    </a:cubicBezTo>
                    <a:cubicBezTo>
                      <a:pt x="619" y="1273"/>
                      <a:pt x="575" y="1281"/>
                      <a:pt x="540" y="1269"/>
                    </a:cubicBezTo>
                    <a:cubicBezTo>
                      <a:pt x="380" y="1292"/>
                      <a:pt x="214" y="1308"/>
                      <a:pt x="60" y="1359"/>
                    </a:cubicBezTo>
                    <a:cubicBezTo>
                      <a:pt x="116" y="1303"/>
                      <a:pt x="154" y="1235"/>
                      <a:pt x="210" y="1179"/>
                    </a:cubicBezTo>
                    <a:cubicBezTo>
                      <a:pt x="207" y="1117"/>
                      <a:pt x="236" y="806"/>
                      <a:pt x="120" y="729"/>
                    </a:cubicBezTo>
                    <a:cubicBezTo>
                      <a:pt x="53" y="684"/>
                      <a:pt x="92" y="706"/>
                      <a:pt x="0" y="669"/>
                    </a:cubicBezTo>
                    <a:close/>
                  </a:path>
                </a:pathLst>
              </a:custGeom>
              <a:solidFill>
                <a:schemeClr val="tx1"/>
              </a:solidFill>
              <a:ln w="57150" cmpd="sng">
                <a:solidFill>
                  <a:schemeClr val="tx1"/>
                </a:solidFill>
                <a:round/>
                <a:headEnd/>
                <a:tailEnd/>
              </a:ln>
            </p:spPr>
            <p:txBody>
              <a:bodyPr/>
              <a:lstStyle/>
              <a:p>
                <a:endParaRPr lang="es-ES"/>
              </a:p>
            </p:txBody>
          </p:sp>
          <p:sp>
            <p:nvSpPr>
              <p:cNvPr id="63559" name="Text Box 44"/>
              <p:cNvSpPr txBox="1">
                <a:spLocks noChangeArrowheads="1"/>
              </p:cNvSpPr>
              <p:nvPr/>
            </p:nvSpPr>
            <p:spPr bwMode="auto">
              <a:xfrm>
                <a:off x="2257416" y="5388834"/>
                <a:ext cx="592130" cy="366712"/>
              </a:xfrm>
              <a:prstGeom prst="rect">
                <a:avLst/>
              </a:prstGeom>
              <a:noFill/>
              <a:ln w="9525">
                <a:noFill/>
                <a:miter lim="800000"/>
                <a:headEnd/>
                <a:tailEnd/>
              </a:ln>
            </p:spPr>
            <p:txBody>
              <a:bodyPr>
                <a:spAutoFit/>
              </a:bodyPr>
              <a:lstStyle/>
              <a:p>
                <a:pPr algn="ctr">
                  <a:spcBef>
                    <a:spcPct val="50000"/>
                  </a:spcBef>
                </a:pPr>
                <a:r>
                  <a:rPr lang="en-US" b="1">
                    <a:solidFill>
                      <a:schemeClr val="bg1"/>
                    </a:solidFill>
                    <a:ea typeface="ＭＳ Ｐゴシック" pitchFamily="34" charset="-128"/>
                  </a:rPr>
                  <a:t>B</a:t>
                </a:r>
              </a:p>
            </p:txBody>
          </p:sp>
          <p:sp>
            <p:nvSpPr>
              <p:cNvPr id="63560" name="Freeform 31"/>
              <p:cNvSpPr>
                <a:spLocks/>
              </p:cNvSpPr>
              <p:nvPr/>
            </p:nvSpPr>
            <p:spPr bwMode="auto">
              <a:xfrm rot="2856483" flipV="1">
                <a:off x="2664479" y="5011427"/>
                <a:ext cx="89356" cy="2106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93" name="Figura a mano libera 92"/>
              <p:cNvSpPr/>
              <p:nvPr/>
            </p:nvSpPr>
            <p:spPr bwMode="auto">
              <a:xfrm>
                <a:off x="2652699" y="5188809"/>
                <a:ext cx="222247" cy="69850"/>
              </a:xfrm>
              <a:custGeom>
                <a:avLst/>
                <a:gdLst>
                  <a:gd name="connsiteX0" fmla="*/ 0 w 220717"/>
                  <a:gd name="connsiteY0" fmla="*/ 69435 h 69435"/>
                  <a:gd name="connsiteX1" fmla="*/ 94593 w 220717"/>
                  <a:gd name="connsiteY1" fmla="*/ 37904 h 69435"/>
                  <a:gd name="connsiteX2" fmla="*/ 141889 w 220717"/>
                  <a:gd name="connsiteY2" fmla="*/ 6373 h 69435"/>
                  <a:gd name="connsiteX3" fmla="*/ 220717 w 220717"/>
                  <a:gd name="connsiteY3" fmla="*/ 6373 h 69435"/>
                </a:gdLst>
                <a:ahLst/>
                <a:cxnLst>
                  <a:cxn ang="0">
                    <a:pos x="connsiteX0" y="connsiteY0"/>
                  </a:cxn>
                  <a:cxn ang="0">
                    <a:pos x="connsiteX1" y="connsiteY1"/>
                  </a:cxn>
                  <a:cxn ang="0">
                    <a:pos x="connsiteX2" y="connsiteY2"/>
                  </a:cxn>
                  <a:cxn ang="0">
                    <a:pos x="connsiteX3" y="connsiteY3"/>
                  </a:cxn>
                </a:cxnLst>
                <a:rect l="l" t="t" r="r" b="b"/>
                <a:pathLst>
                  <a:path w="220717" h="69435">
                    <a:moveTo>
                      <a:pt x="0" y="69435"/>
                    </a:moveTo>
                    <a:cubicBezTo>
                      <a:pt x="31531" y="58925"/>
                      <a:pt x="66939" y="56340"/>
                      <a:pt x="94593" y="37904"/>
                    </a:cubicBezTo>
                    <a:cubicBezTo>
                      <a:pt x="110358" y="27394"/>
                      <a:pt x="123507" y="10968"/>
                      <a:pt x="141889" y="6373"/>
                    </a:cubicBezTo>
                    <a:cubicBezTo>
                      <a:pt x="167380" y="0"/>
                      <a:pt x="194441" y="6373"/>
                      <a:pt x="220717" y="637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63562" name="Freeform 31"/>
              <p:cNvSpPr>
                <a:spLocks/>
              </p:cNvSpPr>
              <p:nvPr/>
            </p:nvSpPr>
            <p:spPr bwMode="auto">
              <a:xfrm rot="2856483" flipV="1">
                <a:off x="2614220" y="5892869"/>
                <a:ext cx="89356" cy="2106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95" name="Figura a mano libera 94"/>
              <p:cNvSpPr/>
              <p:nvPr/>
            </p:nvSpPr>
            <p:spPr bwMode="auto">
              <a:xfrm>
                <a:off x="2719373" y="5947634"/>
                <a:ext cx="66674" cy="236537"/>
              </a:xfrm>
              <a:custGeom>
                <a:avLst/>
                <a:gdLst>
                  <a:gd name="connsiteX0" fmla="*/ 15765 w 66386"/>
                  <a:gd name="connsiteY0" fmla="*/ 0 h 236483"/>
                  <a:gd name="connsiteX1" fmla="*/ 0 w 66386"/>
                  <a:gd name="connsiteY1" fmla="*/ 47297 h 236483"/>
                  <a:gd name="connsiteX2" fmla="*/ 47296 w 66386"/>
                  <a:gd name="connsiteY2" fmla="*/ 157655 h 236483"/>
                  <a:gd name="connsiteX3" fmla="*/ 63062 w 66386"/>
                  <a:gd name="connsiteY3" fmla="*/ 236483 h 236483"/>
                </a:gdLst>
                <a:ahLst/>
                <a:cxnLst>
                  <a:cxn ang="0">
                    <a:pos x="connsiteX0" y="connsiteY0"/>
                  </a:cxn>
                  <a:cxn ang="0">
                    <a:pos x="connsiteX1" y="connsiteY1"/>
                  </a:cxn>
                  <a:cxn ang="0">
                    <a:pos x="connsiteX2" y="connsiteY2"/>
                  </a:cxn>
                  <a:cxn ang="0">
                    <a:pos x="connsiteX3" y="connsiteY3"/>
                  </a:cxn>
                </a:cxnLst>
                <a:rect l="l" t="t" r="r" b="b"/>
                <a:pathLst>
                  <a:path w="66386" h="236483">
                    <a:moveTo>
                      <a:pt x="15765" y="0"/>
                    </a:moveTo>
                    <a:cubicBezTo>
                      <a:pt x="10510" y="15766"/>
                      <a:pt x="0" y="30679"/>
                      <a:pt x="0" y="47297"/>
                    </a:cubicBezTo>
                    <a:cubicBezTo>
                      <a:pt x="0" y="112921"/>
                      <a:pt x="21550" y="106164"/>
                      <a:pt x="47296" y="157655"/>
                    </a:cubicBezTo>
                    <a:cubicBezTo>
                      <a:pt x="66386" y="195834"/>
                      <a:pt x="63062" y="200406"/>
                      <a:pt x="63062" y="23648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63564" name="Freeform 31"/>
              <p:cNvSpPr>
                <a:spLocks/>
              </p:cNvSpPr>
              <p:nvPr/>
            </p:nvSpPr>
            <p:spPr bwMode="auto">
              <a:xfrm rot="2856483" flipV="1">
                <a:off x="2949228" y="5312967"/>
                <a:ext cx="89356" cy="2106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99" name="Figura a mano libera 98"/>
              <p:cNvSpPr/>
              <p:nvPr/>
            </p:nvSpPr>
            <p:spPr bwMode="auto">
              <a:xfrm>
                <a:off x="2922571" y="5474559"/>
                <a:ext cx="220660" cy="69850"/>
              </a:xfrm>
              <a:custGeom>
                <a:avLst/>
                <a:gdLst>
                  <a:gd name="connsiteX0" fmla="*/ 0 w 220717"/>
                  <a:gd name="connsiteY0" fmla="*/ 69435 h 69435"/>
                  <a:gd name="connsiteX1" fmla="*/ 94593 w 220717"/>
                  <a:gd name="connsiteY1" fmla="*/ 37904 h 69435"/>
                  <a:gd name="connsiteX2" fmla="*/ 141889 w 220717"/>
                  <a:gd name="connsiteY2" fmla="*/ 6373 h 69435"/>
                  <a:gd name="connsiteX3" fmla="*/ 220717 w 220717"/>
                  <a:gd name="connsiteY3" fmla="*/ 6373 h 69435"/>
                </a:gdLst>
                <a:ahLst/>
                <a:cxnLst>
                  <a:cxn ang="0">
                    <a:pos x="connsiteX0" y="connsiteY0"/>
                  </a:cxn>
                  <a:cxn ang="0">
                    <a:pos x="connsiteX1" y="connsiteY1"/>
                  </a:cxn>
                  <a:cxn ang="0">
                    <a:pos x="connsiteX2" y="connsiteY2"/>
                  </a:cxn>
                  <a:cxn ang="0">
                    <a:pos x="connsiteX3" y="connsiteY3"/>
                  </a:cxn>
                </a:cxnLst>
                <a:rect l="l" t="t" r="r" b="b"/>
                <a:pathLst>
                  <a:path w="220717" h="69435">
                    <a:moveTo>
                      <a:pt x="0" y="69435"/>
                    </a:moveTo>
                    <a:cubicBezTo>
                      <a:pt x="31531" y="58925"/>
                      <a:pt x="66939" y="56340"/>
                      <a:pt x="94593" y="37904"/>
                    </a:cubicBezTo>
                    <a:cubicBezTo>
                      <a:pt x="110358" y="27394"/>
                      <a:pt x="123507" y="10968"/>
                      <a:pt x="141889" y="6373"/>
                    </a:cubicBezTo>
                    <a:cubicBezTo>
                      <a:pt x="167380" y="0"/>
                      <a:pt x="194441" y="6373"/>
                      <a:pt x="220717" y="637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03" name="Ovale 102"/>
              <p:cNvSpPr/>
              <p:nvPr/>
            </p:nvSpPr>
            <p:spPr bwMode="auto">
              <a:xfrm rot="11230681" flipV="1">
                <a:off x="1606549" y="5682521"/>
                <a:ext cx="176210" cy="123825"/>
              </a:xfrm>
              <a:prstGeom prst="ellipse">
                <a:avLst/>
              </a:prstGeom>
              <a:solidFill>
                <a:srgbClr val="00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sp>
            <p:nvSpPr>
              <p:cNvPr id="105" name="Ovale 104"/>
              <p:cNvSpPr/>
              <p:nvPr/>
            </p:nvSpPr>
            <p:spPr bwMode="auto">
              <a:xfrm rot="11230681" flipV="1">
                <a:off x="1317628" y="5676171"/>
                <a:ext cx="176210" cy="119063"/>
              </a:xfrm>
              <a:prstGeom prst="ellipse">
                <a:avLst/>
              </a:prstGeom>
              <a:solidFill>
                <a:srgbClr val="00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sp>
            <p:nvSpPr>
              <p:cNvPr id="106" name="Ovale 105"/>
              <p:cNvSpPr/>
              <p:nvPr/>
            </p:nvSpPr>
            <p:spPr bwMode="auto">
              <a:xfrm rot="11230681" flipV="1">
                <a:off x="1393827" y="5469796"/>
                <a:ext cx="177798" cy="125413"/>
              </a:xfrm>
              <a:prstGeom prst="ellipse">
                <a:avLst/>
              </a:prstGeom>
              <a:solidFill>
                <a:srgbClr val="00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sp>
            <p:nvSpPr>
              <p:cNvPr id="131" name="Ovale 130"/>
              <p:cNvSpPr/>
              <p:nvPr/>
            </p:nvSpPr>
            <p:spPr bwMode="auto">
              <a:xfrm rot="5830681" flipV="1">
                <a:off x="1901820" y="5585684"/>
                <a:ext cx="122238" cy="169861"/>
              </a:xfrm>
              <a:prstGeom prst="ellipse">
                <a:avLst/>
              </a:prstGeom>
              <a:solidFill>
                <a:srgbClr val="00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sp>
            <p:nvSpPr>
              <p:cNvPr id="98" name="Figura a mano libera 97"/>
              <p:cNvSpPr/>
              <p:nvPr/>
            </p:nvSpPr>
            <p:spPr>
              <a:xfrm>
                <a:off x="1285878" y="5499959"/>
                <a:ext cx="874702" cy="395287"/>
              </a:xfrm>
              <a:custGeom>
                <a:avLst/>
                <a:gdLst>
                  <a:gd name="connsiteX0" fmla="*/ 0 w 1082134"/>
                  <a:gd name="connsiteY0" fmla="*/ 122830 h 395785"/>
                  <a:gd name="connsiteX1" fmla="*/ 259308 w 1082134"/>
                  <a:gd name="connsiteY1" fmla="*/ 122830 h 395785"/>
                  <a:gd name="connsiteX2" fmla="*/ 300251 w 1082134"/>
                  <a:gd name="connsiteY2" fmla="*/ 150125 h 395785"/>
                  <a:gd name="connsiteX3" fmla="*/ 341194 w 1082134"/>
                  <a:gd name="connsiteY3" fmla="*/ 163773 h 395785"/>
                  <a:gd name="connsiteX4" fmla="*/ 382137 w 1082134"/>
                  <a:gd name="connsiteY4" fmla="*/ 204716 h 395785"/>
                  <a:gd name="connsiteX5" fmla="*/ 423081 w 1082134"/>
                  <a:gd name="connsiteY5" fmla="*/ 232012 h 395785"/>
                  <a:gd name="connsiteX6" fmla="*/ 477672 w 1082134"/>
                  <a:gd name="connsiteY6" fmla="*/ 286603 h 395785"/>
                  <a:gd name="connsiteX7" fmla="*/ 518615 w 1082134"/>
                  <a:gd name="connsiteY7" fmla="*/ 327546 h 395785"/>
                  <a:gd name="connsiteX8" fmla="*/ 559558 w 1082134"/>
                  <a:gd name="connsiteY8" fmla="*/ 354842 h 395785"/>
                  <a:gd name="connsiteX9" fmla="*/ 736979 w 1082134"/>
                  <a:gd name="connsiteY9" fmla="*/ 382137 h 395785"/>
                  <a:gd name="connsiteX10" fmla="*/ 777923 w 1082134"/>
                  <a:gd name="connsiteY10" fmla="*/ 395785 h 395785"/>
                  <a:gd name="connsiteX11" fmla="*/ 873457 w 1082134"/>
                  <a:gd name="connsiteY11" fmla="*/ 300251 h 395785"/>
                  <a:gd name="connsiteX12" fmla="*/ 914400 w 1082134"/>
                  <a:gd name="connsiteY12" fmla="*/ 286603 h 395785"/>
                  <a:gd name="connsiteX13" fmla="*/ 941696 w 1082134"/>
                  <a:gd name="connsiteY13" fmla="*/ 245659 h 395785"/>
                  <a:gd name="connsiteX14" fmla="*/ 1023582 w 1082134"/>
                  <a:gd name="connsiteY14" fmla="*/ 191068 h 395785"/>
                  <a:gd name="connsiteX15" fmla="*/ 1064526 w 1082134"/>
                  <a:gd name="connsiteY15" fmla="*/ 40943 h 395785"/>
                  <a:gd name="connsiteX16" fmla="*/ 1078173 w 1082134"/>
                  <a:gd name="connsiteY16" fmla="*/ 0 h 395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82134" h="395785">
                    <a:moveTo>
                      <a:pt x="0" y="122830"/>
                    </a:moveTo>
                    <a:cubicBezTo>
                      <a:pt x="106233" y="96271"/>
                      <a:pt x="89498" y="94529"/>
                      <a:pt x="259308" y="122830"/>
                    </a:cubicBezTo>
                    <a:cubicBezTo>
                      <a:pt x="275487" y="125527"/>
                      <a:pt x="285580" y="142790"/>
                      <a:pt x="300251" y="150125"/>
                    </a:cubicBezTo>
                    <a:cubicBezTo>
                      <a:pt x="313118" y="156559"/>
                      <a:pt x="327546" y="159224"/>
                      <a:pt x="341194" y="163773"/>
                    </a:cubicBezTo>
                    <a:cubicBezTo>
                      <a:pt x="354842" y="177421"/>
                      <a:pt x="367310" y="192360"/>
                      <a:pt x="382137" y="204716"/>
                    </a:cubicBezTo>
                    <a:cubicBezTo>
                      <a:pt x="394738" y="215217"/>
                      <a:pt x="412834" y="219204"/>
                      <a:pt x="423081" y="232012"/>
                    </a:cubicBezTo>
                    <a:cubicBezTo>
                      <a:pt x="476018" y="298183"/>
                      <a:pt x="388339" y="256825"/>
                      <a:pt x="477672" y="286603"/>
                    </a:cubicBezTo>
                    <a:cubicBezTo>
                      <a:pt x="491320" y="300251"/>
                      <a:pt x="503788" y="315190"/>
                      <a:pt x="518615" y="327546"/>
                    </a:cubicBezTo>
                    <a:cubicBezTo>
                      <a:pt x="531216" y="338047"/>
                      <a:pt x="544887" y="347507"/>
                      <a:pt x="559558" y="354842"/>
                    </a:cubicBezTo>
                    <a:cubicBezTo>
                      <a:pt x="608739" y="379432"/>
                      <a:pt x="697852" y="378224"/>
                      <a:pt x="736979" y="382137"/>
                    </a:cubicBezTo>
                    <a:cubicBezTo>
                      <a:pt x="750627" y="386686"/>
                      <a:pt x="763537" y="395785"/>
                      <a:pt x="777923" y="395785"/>
                    </a:cubicBezTo>
                    <a:cubicBezTo>
                      <a:pt x="873956" y="395785"/>
                      <a:pt x="756229" y="339328"/>
                      <a:pt x="873457" y="300251"/>
                    </a:cubicBezTo>
                    <a:lnTo>
                      <a:pt x="914400" y="286603"/>
                    </a:lnTo>
                    <a:cubicBezTo>
                      <a:pt x="923499" y="272955"/>
                      <a:pt x="929352" y="256460"/>
                      <a:pt x="941696" y="245659"/>
                    </a:cubicBezTo>
                    <a:cubicBezTo>
                      <a:pt x="966384" y="224057"/>
                      <a:pt x="1023582" y="191068"/>
                      <a:pt x="1023582" y="191068"/>
                    </a:cubicBezTo>
                    <a:cubicBezTo>
                      <a:pt x="1082134" y="15417"/>
                      <a:pt x="1025950" y="195249"/>
                      <a:pt x="1064526" y="40943"/>
                    </a:cubicBezTo>
                    <a:cubicBezTo>
                      <a:pt x="1068015" y="26987"/>
                      <a:pt x="1078173" y="0"/>
                      <a:pt x="1078173" y="0"/>
                    </a:cubicBezTo>
                  </a:path>
                </a:pathLst>
              </a:custGeom>
              <a:ln w="57150">
                <a:solidFill>
                  <a:srgbClr val="0000CC"/>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grpSp>
      </p:grpSp>
      <p:grpSp>
        <p:nvGrpSpPr>
          <p:cNvPr id="63501" name="Gruppo 168"/>
          <p:cNvGrpSpPr>
            <a:grpSpLocks/>
          </p:cNvGrpSpPr>
          <p:nvPr/>
        </p:nvGrpSpPr>
        <p:grpSpPr bwMode="auto">
          <a:xfrm>
            <a:off x="6215063" y="4643438"/>
            <a:ext cx="2901950" cy="2128837"/>
            <a:chOff x="6215075" y="4643446"/>
            <a:chExt cx="2901662" cy="2128837"/>
          </a:xfrm>
        </p:grpSpPr>
        <p:sp>
          <p:nvSpPr>
            <p:cNvPr id="109" name="Rettangolo 108"/>
            <p:cNvSpPr/>
            <p:nvPr/>
          </p:nvSpPr>
          <p:spPr bwMode="auto">
            <a:xfrm>
              <a:off x="6215075" y="4643446"/>
              <a:ext cx="2901662" cy="2128837"/>
            </a:xfrm>
            <a:prstGeom prst="rect">
              <a:avLst/>
            </a:prstGeom>
            <a:solidFill>
              <a:srgbClr val="FFFF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grpSp>
          <p:nvGrpSpPr>
            <p:cNvPr id="63536" name="Gruppo 156"/>
            <p:cNvGrpSpPr>
              <a:grpSpLocks/>
            </p:cNvGrpSpPr>
            <p:nvPr/>
          </p:nvGrpSpPr>
          <p:grpSpPr bwMode="auto">
            <a:xfrm>
              <a:off x="6245234" y="5129534"/>
              <a:ext cx="1312733" cy="1055374"/>
              <a:chOff x="3500096" y="4727684"/>
              <a:chExt cx="1356850" cy="1113182"/>
            </a:xfrm>
          </p:grpSpPr>
          <p:sp>
            <p:nvSpPr>
              <p:cNvPr id="63538" name="Freeform 31"/>
              <p:cNvSpPr>
                <a:spLocks/>
              </p:cNvSpPr>
              <p:nvPr/>
            </p:nvSpPr>
            <p:spPr bwMode="auto">
              <a:xfrm rot="2856483" flipV="1">
                <a:off x="3931533" y="5411898"/>
                <a:ext cx="89356" cy="2106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117" name="Figura a mano libera 116"/>
              <p:cNvSpPr/>
              <p:nvPr/>
            </p:nvSpPr>
            <p:spPr bwMode="auto">
              <a:xfrm>
                <a:off x="3606741" y="4978522"/>
                <a:ext cx="288761" cy="88746"/>
              </a:xfrm>
              <a:custGeom>
                <a:avLst/>
                <a:gdLst>
                  <a:gd name="connsiteX0" fmla="*/ 271838 w 288313"/>
                  <a:gd name="connsiteY0" fmla="*/ 78828 h 88499"/>
                  <a:gd name="connsiteX1" fmla="*/ 98417 w 288313"/>
                  <a:gd name="connsiteY1" fmla="*/ 31531 h 88499"/>
                  <a:gd name="connsiteX2" fmla="*/ 3824 w 288313"/>
                  <a:gd name="connsiteY2" fmla="*/ 0 h 88499"/>
                </a:gdLst>
                <a:ahLst/>
                <a:cxnLst>
                  <a:cxn ang="0">
                    <a:pos x="connsiteX0" y="connsiteY0"/>
                  </a:cxn>
                  <a:cxn ang="0">
                    <a:pos x="connsiteX1" y="connsiteY1"/>
                  </a:cxn>
                  <a:cxn ang="0">
                    <a:pos x="connsiteX2" y="connsiteY2"/>
                  </a:cxn>
                </a:cxnLst>
                <a:rect l="l" t="t" r="r" b="b"/>
                <a:pathLst>
                  <a:path w="288313" h="88499">
                    <a:moveTo>
                      <a:pt x="271838" y="78828"/>
                    </a:moveTo>
                    <a:cubicBezTo>
                      <a:pt x="57396" y="43087"/>
                      <a:pt x="288313" y="88499"/>
                      <a:pt x="98417" y="31531"/>
                    </a:cubicBezTo>
                    <a:cubicBezTo>
                      <a:pt x="0" y="2006"/>
                      <a:pt x="41948" y="38127"/>
                      <a:pt x="3824" y="0"/>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19" name="Figura a mano libera 118"/>
              <p:cNvSpPr/>
              <p:nvPr/>
            </p:nvSpPr>
            <p:spPr bwMode="auto">
              <a:xfrm>
                <a:off x="3500096" y="5042151"/>
                <a:ext cx="347826" cy="127259"/>
              </a:xfrm>
              <a:custGeom>
                <a:avLst/>
                <a:gdLst>
                  <a:gd name="connsiteX0" fmla="*/ 346842 w 346842"/>
                  <a:gd name="connsiteY0" fmla="*/ 0 h 128185"/>
                  <a:gd name="connsiteX1" fmla="*/ 299545 w 346842"/>
                  <a:gd name="connsiteY1" fmla="*/ 31531 h 128185"/>
                  <a:gd name="connsiteX2" fmla="*/ 252248 w 346842"/>
                  <a:gd name="connsiteY2" fmla="*/ 15766 h 128185"/>
                  <a:gd name="connsiteX3" fmla="*/ 173421 w 346842"/>
                  <a:gd name="connsiteY3" fmla="*/ 47297 h 128185"/>
                  <a:gd name="connsiteX4" fmla="*/ 31531 w 346842"/>
                  <a:gd name="connsiteY4" fmla="*/ 126124 h 128185"/>
                  <a:gd name="connsiteX5" fmla="*/ 0 w 346842"/>
                  <a:gd name="connsiteY5" fmla="*/ 126124 h 128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6842" h="128185">
                    <a:moveTo>
                      <a:pt x="346842" y="0"/>
                    </a:moveTo>
                    <a:cubicBezTo>
                      <a:pt x="331076" y="10510"/>
                      <a:pt x="318235" y="28416"/>
                      <a:pt x="299545" y="31531"/>
                    </a:cubicBezTo>
                    <a:cubicBezTo>
                      <a:pt x="283153" y="34263"/>
                      <a:pt x="268738" y="13705"/>
                      <a:pt x="252248" y="15766"/>
                    </a:cubicBezTo>
                    <a:cubicBezTo>
                      <a:pt x="224167" y="19276"/>
                      <a:pt x="198265" y="33746"/>
                      <a:pt x="173421" y="47297"/>
                    </a:cubicBezTo>
                    <a:cubicBezTo>
                      <a:pt x="100223" y="87223"/>
                      <a:pt x="99333" y="112564"/>
                      <a:pt x="31531" y="126124"/>
                    </a:cubicBezTo>
                    <a:cubicBezTo>
                      <a:pt x="21225" y="128185"/>
                      <a:pt x="10510" y="126124"/>
                      <a:pt x="0" y="126124"/>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23" name="Figura a mano libera 122"/>
              <p:cNvSpPr/>
              <p:nvPr/>
            </p:nvSpPr>
            <p:spPr bwMode="auto">
              <a:xfrm>
                <a:off x="4036602" y="5467463"/>
                <a:ext cx="67268" cy="236098"/>
              </a:xfrm>
              <a:custGeom>
                <a:avLst/>
                <a:gdLst>
                  <a:gd name="connsiteX0" fmla="*/ 15765 w 66386"/>
                  <a:gd name="connsiteY0" fmla="*/ 0 h 236483"/>
                  <a:gd name="connsiteX1" fmla="*/ 0 w 66386"/>
                  <a:gd name="connsiteY1" fmla="*/ 47297 h 236483"/>
                  <a:gd name="connsiteX2" fmla="*/ 47296 w 66386"/>
                  <a:gd name="connsiteY2" fmla="*/ 157655 h 236483"/>
                  <a:gd name="connsiteX3" fmla="*/ 63062 w 66386"/>
                  <a:gd name="connsiteY3" fmla="*/ 236483 h 236483"/>
                </a:gdLst>
                <a:ahLst/>
                <a:cxnLst>
                  <a:cxn ang="0">
                    <a:pos x="connsiteX0" y="connsiteY0"/>
                  </a:cxn>
                  <a:cxn ang="0">
                    <a:pos x="connsiteX1" y="connsiteY1"/>
                  </a:cxn>
                  <a:cxn ang="0">
                    <a:pos x="connsiteX2" y="connsiteY2"/>
                  </a:cxn>
                  <a:cxn ang="0">
                    <a:pos x="connsiteX3" y="connsiteY3"/>
                  </a:cxn>
                </a:cxnLst>
                <a:rect l="l" t="t" r="r" b="b"/>
                <a:pathLst>
                  <a:path w="66386" h="236483">
                    <a:moveTo>
                      <a:pt x="15765" y="0"/>
                    </a:moveTo>
                    <a:cubicBezTo>
                      <a:pt x="10510" y="15766"/>
                      <a:pt x="0" y="30679"/>
                      <a:pt x="0" y="47297"/>
                    </a:cubicBezTo>
                    <a:cubicBezTo>
                      <a:pt x="0" y="112921"/>
                      <a:pt x="21550" y="106164"/>
                      <a:pt x="47296" y="157655"/>
                    </a:cubicBezTo>
                    <a:cubicBezTo>
                      <a:pt x="66386" y="195834"/>
                      <a:pt x="63062" y="200406"/>
                      <a:pt x="63062" y="23648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63542" name="Freeform 41"/>
              <p:cNvSpPr>
                <a:spLocks/>
              </p:cNvSpPr>
              <p:nvPr/>
            </p:nvSpPr>
            <p:spPr bwMode="auto">
              <a:xfrm rot="-4368911">
                <a:off x="3863540" y="4755947"/>
                <a:ext cx="727394" cy="831290"/>
              </a:xfrm>
              <a:custGeom>
                <a:avLst/>
                <a:gdLst>
                  <a:gd name="T0" fmla="*/ 0 w 1470"/>
                  <a:gd name="T1" fmla="*/ 2147483647 h 1679"/>
                  <a:gd name="T2" fmla="*/ 2147483647 w 1470"/>
                  <a:gd name="T3" fmla="*/ 2147483647 h 1679"/>
                  <a:gd name="T4" fmla="*/ 2147483647 w 1470"/>
                  <a:gd name="T5" fmla="*/ 2147483647 h 1679"/>
                  <a:gd name="T6" fmla="*/ 2147483647 w 1470"/>
                  <a:gd name="T7" fmla="*/ 2147483647 h 1679"/>
                  <a:gd name="T8" fmla="*/ 2147483647 w 1470"/>
                  <a:gd name="T9" fmla="*/ 2147483647 h 1679"/>
                  <a:gd name="T10" fmla="*/ 2147483647 w 1470"/>
                  <a:gd name="T11" fmla="*/ 2147483647 h 1679"/>
                  <a:gd name="T12" fmla="*/ 2147483647 w 1470"/>
                  <a:gd name="T13" fmla="*/ 2147483647 h 1679"/>
                  <a:gd name="T14" fmla="*/ 2147483647 w 1470"/>
                  <a:gd name="T15" fmla="*/ 2147483647 h 1679"/>
                  <a:gd name="T16" fmla="*/ 2147483647 w 1470"/>
                  <a:gd name="T17" fmla="*/ 2147483647 h 1679"/>
                  <a:gd name="T18" fmla="*/ 2147483647 w 1470"/>
                  <a:gd name="T19" fmla="*/ 2147483647 h 1679"/>
                  <a:gd name="T20" fmla="*/ 2147483647 w 1470"/>
                  <a:gd name="T21" fmla="*/ 2147483647 h 1679"/>
                  <a:gd name="T22" fmla="*/ 2147483647 w 1470"/>
                  <a:gd name="T23" fmla="*/ 2147483647 h 1679"/>
                  <a:gd name="T24" fmla="*/ 2147483647 w 1470"/>
                  <a:gd name="T25" fmla="*/ 2147483647 h 1679"/>
                  <a:gd name="T26" fmla="*/ 2147483647 w 1470"/>
                  <a:gd name="T27" fmla="*/ 2147483647 h 1679"/>
                  <a:gd name="T28" fmla="*/ 2147483647 w 1470"/>
                  <a:gd name="T29" fmla="*/ 2147483647 h 1679"/>
                  <a:gd name="T30" fmla="*/ 2147483647 w 1470"/>
                  <a:gd name="T31" fmla="*/ 2147483647 h 1679"/>
                  <a:gd name="T32" fmla="*/ 2147483647 w 1470"/>
                  <a:gd name="T33" fmla="*/ 2147483647 h 1679"/>
                  <a:gd name="T34" fmla="*/ 2147483647 w 1470"/>
                  <a:gd name="T35" fmla="*/ 2147483647 h 1679"/>
                  <a:gd name="T36" fmla="*/ 2147483647 w 1470"/>
                  <a:gd name="T37" fmla="*/ 2147483647 h 1679"/>
                  <a:gd name="T38" fmla="*/ 2147483647 w 1470"/>
                  <a:gd name="T39" fmla="*/ 2147483647 h 1679"/>
                  <a:gd name="T40" fmla="*/ 2147483647 w 1470"/>
                  <a:gd name="T41" fmla="*/ 2147483647 h 1679"/>
                  <a:gd name="T42" fmla="*/ 2147483647 w 1470"/>
                  <a:gd name="T43" fmla="*/ 2147483647 h 1679"/>
                  <a:gd name="T44" fmla="*/ 2147483647 w 1470"/>
                  <a:gd name="T45" fmla="*/ 2147483647 h 1679"/>
                  <a:gd name="T46" fmla="*/ 2147483647 w 1470"/>
                  <a:gd name="T47" fmla="*/ 2147483647 h 1679"/>
                  <a:gd name="T48" fmla="*/ 2147483647 w 1470"/>
                  <a:gd name="T49" fmla="*/ 2147483647 h 1679"/>
                  <a:gd name="T50" fmla="*/ 2147483647 w 1470"/>
                  <a:gd name="T51" fmla="*/ 2147483647 h 1679"/>
                  <a:gd name="T52" fmla="*/ 2147483647 w 1470"/>
                  <a:gd name="T53" fmla="*/ 2147483647 h 1679"/>
                  <a:gd name="T54" fmla="*/ 2147483647 w 1470"/>
                  <a:gd name="T55" fmla="*/ 2147483647 h 1679"/>
                  <a:gd name="T56" fmla="*/ 0 w 1470"/>
                  <a:gd name="T57" fmla="*/ 2147483647 h 167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70"/>
                  <a:gd name="T88" fmla="*/ 0 h 1679"/>
                  <a:gd name="T89" fmla="*/ 1470 w 1470"/>
                  <a:gd name="T90" fmla="*/ 1679 h 167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70" h="1679">
                    <a:moveTo>
                      <a:pt x="0" y="669"/>
                    </a:moveTo>
                    <a:cubicBezTo>
                      <a:pt x="198" y="718"/>
                      <a:pt x="79" y="702"/>
                      <a:pt x="360" y="684"/>
                    </a:cubicBezTo>
                    <a:cubicBezTo>
                      <a:pt x="491" y="553"/>
                      <a:pt x="331" y="719"/>
                      <a:pt x="435" y="594"/>
                    </a:cubicBezTo>
                    <a:cubicBezTo>
                      <a:pt x="469" y="554"/>
                      <a:pt x="489" y="552"/>
                      <a:pt x="510" y="504"/>
                    </a:cubicBezTo>
                    <a:cubicBezTo>
                      <a:pt x="581" y="343"/>
                      <a:pt x="502" y="471"/>
                      <a:pt x="570" y="369"/>
                    </a:cubicBezTo>
                    <a:cubicBezTo>
                      <a:pt x="591" y="284"/>
                      <a:pt x="598" y="229"/>
                      <a:pt x="645" y="159"/>
                    </a:cubicBezTo>
                    <a:cubicBezTo>
                      <a:pt x="650" y="129"/>
                      <a:pt x="653" y="99"/>
                      <a:pt x="660" y="69"/>
                    </a:cubicBezTo>
                    <a:cubicBezTo>
                      <a:pt x="663" y="54"/>
                      <a:pt x="659" y="22"/>
                      <a:pt x="675" y="24"/>
                    </a:cubicBezTo>
                    <a:cubicBezTo>
                      <a:pt x="711" y="29"/>
                      <a:pt x="765" y="84"/>
                      <a:pt x="765" y="84"/>
                    </a:cubicBezTo>
                    <a:cubicBezTo>
                      <a:pt x="820" y="248"/>
                      <a:pt x="732" y="0"/>
                      <a:pt x="810" y="174"/>
                    </a:cubicBezTo>
                    <a:cubicBezTo>
                      <a:pt x="849" y="262"/>
                      <a:pt x="825" y="279"/>
                      <a:pt x="900" y="354"/>
                    </a:cubicBezTo>
                    <a:cubicBezTo>
                      <a:pt x="930" y="384"/>
                      <a:pt x="990" y="444"/>
                      <a:pt x="990" y="444"/>
                    </a:cubicBezTo>
                    <a:cubicBezTo>
                      <a:pt x="1018" y="554"/>
                      <a:pt x="983" y="458"/>
                      <a:pt x="1065" y="564"/>
                    </a:cubicBezTo>
                    <a:cubicBezTo>
                      <a:pt x="1153" y="677"/>
                      <a:pt x="1065" y="609"/>
                      <a:pt x="1155" y="669"/>
                    </a:cubicBezTo>
                    <a:cubicBezTo>
                      <a:pt x="1172" y="703"/>
                      <a:pt x="1179" y="742"/>
                      <a:pt x="1200" y="774"/>
                    </a:cubicBezTo>
                    <a:cubicBezTo>
                      <a:pt x="1257" y="859"/>
                      <a:pt x="1382" y="854"/>
                      <a:pt x="1470" y="864"/>
                    </a:cubicBezTo>
                    <a:cubicBezTo>
                      <a:pt x="1415" y="871"/>
                      <a:pt x="1348" y="858"/>
                      <a:pt x="1305" y="894"/>
                    </a:cubicBezTo>
                    <a:cubicBezTo>
                      <a:pt x="1276" y="919"/>
                      <a:pt x="1255" y="969"/>
                      <a:pt x="1230" y="999"/>
                    </a:cubicBezTo>
                    <a:cubicBezTo>
                      <a:pt x="1194" y="1042"/>
                      <a:pt x="1184" y="1045"/>
                      <a:pt x="1140" y="1074"/>
                    </a:cubicBezTo>
                    <a:cubicBezTo>
                      <a:pt x="1110" y="1119"/>
                      <a:pt x="1080" y="1164"/>
                      <a:pt x="1050" y="1209"/>
                    </a:cubicBezTo>
                    <a:cubicBezTo>
                      <a:pt x="987" y="1304"/>
                      <a:pt x="984" y="1547"/>
                      <a:pt x="975" y="1644"/>
                    </a:cubicBezTo>
                    <a:cubicBezTo>
                      <a:pt x="847" y="1601"/>
                      <a:pt x="1040" y="1679"/>
                      <a:pt x="900" y="1539"/>
                    </a:cubicBezTo>
                    <a:cubicBezTo>
                      <a:pt x="842" y="1481"/>
                      <a:pt x="873" y="1506"/>
                      <a:pt x="810" y="1464"/>
                    </a:cubicBezTo>
                    <a:cubicBezTo>
                      <a:pt x="767" y="1400"/>
                      <a:pt x="700" y="1354"/>
                      <a:pt x="645" y="1299"/>
                    </a:cubicBezTo>
                    <a:cubicBezTo>
                      <a:pt x="619" y="1273"/>
                      <a:pt x="575" y="1281"/>
                      <a:pt x="540" y="1269"/>
                    </a:cubicBezTo>
                    <a:cubicBezTo>
                      <a:pt x="380" y="1292"/>
                      <a:pt x="214" y="1308"/>
                      <a:pt x="60" y="1359"/>
                    </a:cubicBezTo>
                    <a:cubicBezTo>
                      <a:pt x="116" y="1303"/>
                      <a:pt x="154" y="1235"/>
                      <a:pt x="210" y="1179"/>
                    </a:cubicBezTo>
                    <a:cubicBezTo>
                      <a:pt x="207" y="1117"/>
                      <a:pt x="236" y="806"/>
                      <a:pt x="120" y="729"/>
                    </a:cubicBezTo>
                    <a:cubicBezTo>
                      <a:pt x="53" y="684"/>
                      <a:pt x="92" y="706"/>
                      <a:pt x="0" y="669"/>
                    </a:cubicBezTo>
                    <a:close/>
                  </a:path>
                </a:pathLst>
              </a:custGeom>
              <a:solidFill>
                <a:schemeClr val="tx1"/>
              </a:solidFill>
              <a:ln w="57150" cmpd="sng">
                <a:solidFill>
                  <a:schemeClr val="tx1"/>
                </a:solidFill>
                <a:round/>
                <a:headEnd/>
                <a:tailEnd/>
              </a:ln>
            </p:spPr>
            <p:txBody>
              <a:bodyPr/>
              <a:lstStyle/>
              <a:p>
                <a:endParaRPr lang="es-ES"/>
              </a:p>
            </p:txBody>
          </p:sp>
          <p:sp>
            <p:nvSpPr>
              <p:cNvPr id="63543" name="Text Box 44"/>
              <p:cNvSpPr txBox="1">
                <a:spLocks noChangeArrowheads="1"/>
              </p:cNvSpPr>
              <p:nvPr/>
            </p:nvSpPr>
            <p:spPr bwMode="auto">
              <a:xfrm>
                <a:off x="3970974" y="5127548"/>
                <a:ext cx="592288" cy="386799"/>
              </a:xfrm>
              <a:prstGeom prst="rect">
                <a:avLst/>
              </a:prstGeom>
              <a:noFill/>
              <a:ln w="9525">
                <a:noFill/>
                <a:miter lim="800000"/>
                <a:headEnd/>
                <a:tailEnd/>
              </a:ln>
            </p:spPr>
            <p:txBody>
              <a:bodyPr>
                <a:spAutoFit/>
              </a:bodyPr>
              <a:lstStyle/>
              <a:p>
                <a:pPr algn="ctr">
                  <a:spcBef>
                    <a:spcPct val="50000"/>
                  </a:spcBef>
                </a:pPr>
                <a:r>
                  <a:rPr lang="en-US" b="1">
                    <a:solidFill>
                      <a:schemeClr val="bg1"/>
                    </a:solidFill>
                    <a:ea typeface="ＭＳ Ｐゴシック" pitchFamily="34" charset="-128"/>
                  </a:rPr>
                  <a:t>B</a:t>
                </a:r>
              </a:p>
            </p:txBody>
          </p:sp>
          <p:sp>
            <p:nvSpPr>
              <p:cNvPr id="63544" name="Freeform 31"/>
              <p:cNvSpPr>
                <a:spLocks/>
              </p:cNvSpPr>
              <p:nvPr/>
            </p:nvSpPr>
            <p:spPr bwMode="auto">
              <a:xfrm rot="2856483" flipV="1">
                <a:off x="4378992" y="4667037"/>
                <a:ext cx="89356" cy="2106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138" name="Figura a mano libera 137"/>
              <p:cNvSpPr/>
              <p:nvPr/>
            </p:nvSpPr>
            <p:spPr bwMode="auto">
              <a:xfrm>
                <a:off x="4366380" y="4844566"/>
                <a:ext cx="223134" cy="70327"/>
              </a:xfrm>
              <a:custGeom>
                <a:avLst/>
                <a:gdLst>
                  <a:gd name="connsiteX0" fmla="*/ 0 w 220717"/>
                  <a:gd name="connsiteY0" fmla="*/ 69435 h 69435"/>
                  <a:gd name="connsiteX1" fmla="*/ 94593 w 220717"/>
                  <a:gd name="connsiteY1" fmla="*/ 37904 h 69435"/>
                  <a:gd name="connsiteX2" fmla="*/ 141889 w 220717"/>
                  <a:gd name="connsiteY2" fmla="*/ 6373 h 69435"/>
                  <a:gd name="connsiteX3" fmla="*/ 220717 w 220717"/>
                  <a:gd name="connsiteY3" fmla="*/ 6373 h 69435"/>
                </a:gdLst>
                <a:ahLst/>
                <a:cxnLst>
                  <a:cxn ang="0">
                    <a:pos x="connsiteX0" y="connsiteY0"/>
                  </a:cxn>
                  <a:cxn ang="0">
                    <a:pos x="connsiteX1" y="connsiteY1"/>
                  </a:cxn>
                  <a:cxn ang="0">
                    <a:pos x="connsiteX2" y="connsiteY2"/>
                  </a:cxn>
                  <a:cxn ang="0">
                    <a:pos x="connsiteX3" y="connsiteY3"/>
                  </a:cxn>
                </a:cxnLst>
                <a:rect l="l" t="t" r="r" b="b"/>
                <a:pathLst>
                  <a:path w="220717" h="69435">
                    <a:moveTo>
                      <a:pt x="0" y="69435"/>
                    </a:moveTo>
                    <a:cubicBezTo>
                      <a:pt x="31531" y="58925"/>
                      <a:pt x="66939" y="56340"/>
                      <a:pt x="94593" y="37904"/>
                    </a:cubicBezTo>
                    <a:cubicBezTo>
                      <a:pt x="110358" y="27394"/>
                      <a:pt x="123507" y="10968"/>
                      <a:pt x="141889" y="6373"/>
                    </a:cubicBezTo>
                    <a:cubicBezTo>
                      <a:pt x="167380" y="0"/>
                      <a:pt x="194441" y="6373"/>
                      <a:pt x="220717" y="637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63546" name="Freeform 31"/>
              <p:cNvSpPr>
                <a:spLocks/>
              </p:cNvSpPr>
              <p:nvPr/>
            </p:nvSpPr>
            <p:spPr bwMode="auto">
              <a:xfrm rot="2856483" flipV="1">
                <a:off x="4328733" y="5548479"/>
                <a:ext cx="89356" cy="2106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140" name="Figura a mano libera 139"/>
              <p:cNvSpPr/>
              <p:nvPr/>
            </p:nvSpPr>
            <p:spPr bwMode="auto">
              <a:xfrm>
                <a:off x="4433648" y="5604768"/>
                <a:ext cx="65628" cy="236098"/>
              </a:xfrm>
              <a:custGeom>
                <a:avLst/>
                <a:gdLst>
                  <a:gd name="connsiteX0" fmla="*/ 15765 w 66386"/>
                  <a:gd name="connsiteY0" fmla="*/ 0 h 236483"/>
                  <a:gd name="connsiteX1" fmla="*/ 0 w 66386"/>
                  <a:gd name="connsiteY1" fmla="*/ 47297 h 236483"/>
                  <a:gd name="connsiteX2" fmla="*/ 47296 w 66386"/>
                  <a:gd name="connsiteY2" fmla="*/ 157655 h 236483"/>
                  <a:gd name="connsiteX3" fmla="*/ 63062 w 66386"/>
                  <a:gd name="connsiteY3" fmla="*/ 236483 h 236483"/>
                </a:gdLst>
                <a:ahLst/>
                <a:cxnLst>
                  <a:cxn ang="0">
                    <a:pos x="connsiteX0" y="connsiteY0"/>
                  </a:cxn>
                  <a:cxn ang="0">
                    <a:pos x="connsiteX1" y="connsiteY1"/>
                  </a:cxn>
                  <a:cxn ang="0">
                    <a:pos x="connsiteX2" y="connsiteY2"/>
                  </a:cxn>
                  <a:cxn ang="0">
                    <a:pos x="connsiteX3" y="connsiteY3"/>
                  </a:cxn>
                </a:cxnLst>
                <a:rect l="l" t="t" r="r" b="b"/>
                <a:pathLst>
                  <a:path w="66386" h="236483">
                    <a:moveTo>
                      <a:pt x="15765" y="0"/>
                    </a:moveTo>
                    <a:cubicBezTo>
                      <a:pt x="10510" y="15766"/>
                      <a:pt x="0" y="30679"/>
                      <a:pt x="0" y="47297"/>
                    </a:cubicBezTo>
                    <a:cubicBezTo>
                      <a:pt x="0" y="112921"/>
                      <a:pt x="21550" y="106164"/>
                      <a:pt x="47296" y="157655"/>
                    </a:cubicBezTo>
                    <a:cubicBezTo>
                      <a:pt x="66386" y="195834"/>
                      <a:pt x="63062" y="200406"/>
                      <a:pt x="63062" y="23648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63548" name="Freeform 31"/>
              <p:cNvSpPr>
                <a:spLocks/>
              </p:cNvSpPr>
              <p:nvPr/>
            </p:nvSpPr>
            <p:spPr bwMode="auto">
              <a:xfrm rot="2856483" flipV="1">
                <a:off x="4663741" y="4968577"/>
                <a:ext cx="89356" cy="2106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142" name="Figura a mano libera 141"/>
              <p:cNvSpPr/>
              <p:nvPr/>
            </p:nvSpPr>
            <p:spPr bwMode="auto">
              <a:xfrm>
                <a:off x="4637094" y="5130897"/>
                <a:ext cx="219852" cy="70327"/>
              </a:xfrm>
              <a:custGeom>
                <a:avLst/>
                <a:gdLst>
                  <a:gd name="connsiteX0" fmla="*/ 0 w 220717"/>
                  <a:gd name="connsiteY0" fmla="*/ 69435 h 69435"/>
                  <a:gd name="connsiteX1" fmla="*/ 94593 w 220717"/>
                  <a:gd name="connsiteY1" fmla="*/ 37904 h 69435"/>
                  <a:gd name="connsiteX2" fmla="*/ 141889 w 220717"/>
                  <a:gd name="connsiteY2" fmla="*/ 6373 h 69435"/>
                  <a:gd name="connsiteX3" fmla="*/ 220717 w 220717"/>
                  <a:gd name="connsiteY3" fmla="*/ 6373 h 69435"/>
                </a:gdLst>
                <a:ahLst/>
                <a:cxnLst>
                  <a:cxn ang="0">
                    <a:pos x="connsiteX0" y="connsiteY0"/>
                  </a:cxn>
                  <a:cxn ang="0">
                    <a:pos x="connsiteX1" y="connsiteY1"/>
                  </a:cxn>
                  <a:cxn ang="0">
                    <a:pos x="connsiteX2" y="connsiteY2"/>
                  </a:cxn>
                  <a:cxn ang="0">
                    <a:pos x="connsiteX3" y="connsiteY3"/>
                  </a:cxn>
                </a:cxnLst>
                <a:rect l="l" t="t" r="r" b="b"/>
                <a:pathLst>
                  <a:path w="220717" h="69435">
                    <a:moveTo>
                      <a:pt x="0" y="69435"/>
                    </a:moveTo>
                    <a:cubicBezTo>
                      <a:pt x="31531" y="58925"/>
                      <a:pt x="66939" y="56340"/>
                      <a:pt x="94593" y="37904"/>
                    </a:cubicBezTo>
                    <a:cubicBezTo>
                      <a:pt x="110358" y="27394"/>
                      <a:pt x="123507" y="10968"/>
                      <a:pt x="141889" y="6373"/>
                    </a:cubicBezTo>
                    <a:cubicBezTo>
                      <a:pt x="167380" y="0"/>
                      <a:pt x="194441" y="6373"/>
                      <a:pt x="220717" y="637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43" name="Ovale 142"/>
              <p:cNvSpPr/>
              <p:nvPr/>
            </p:nvSpPr>
            <p:spPr bwMode="auto">
              <a:xfrm rot="5830681" flipV="1">
                <a:off x="3868822" y="4986122"/>
                <a:ext cx="123910" cy="168990"/>
              </a:xfrm>
              <a:prstGeom prst="ellipse">
                <a:avLst/>
              </a:prstGeom>
              <a:solidFill>
                <a:srgbClr val="00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grpSp>
        <p:sp>
          <p:nvSpPr>
            <p:cNvPr id="63537" name="CasellaDiTesto 176"/>
            <p:cNvSpPr txBox="1">
              <a:spLocks noChangeArrowheads="1"/>
            </p:cNvSpPr>
            <p:nvPr/>
          </p:nvSpPr>
          <p:spPr bwMode="auto">
            <a:xfrm>
              <a:off x="6257933" y="4684721"/>
              <a:ext cx="1371464" cy="374650"/>
            </a:xfrm>
            <a:prstGeom prst="rect">
              <a:avLst/>
            </a:prstGeom>
            <a:solidFill>
              <a:schemeClr val="bg1"/>
            </a:solidFill>
            <a:ln w="9525">
              <a:solidFill>
                <a:srgbClr val="FF0000"/>
              </a:solidFill>
              <a:miter lim="800000"/>
              <a:headEnd/>
              <a:tailEnd/>
            </a:ln>
          </p:spPr>
          <p:txBody>
            <a:bodyPr>
              <a:spAutoFit/>
            </a:bodyPr>
            <a:lstStyle/>
            <a:p>
              <a:pPr algn="ctr"/>
              <a:r>
                <a:rPr lang="en-US" sz="900" b="1">
                  <a:ea typeface="ＭＳ Ｐゴシック" pitchFamily="34" charset="-128"/>
                </a:rPr>
                <a:t>INTERNALISATION OF </a:t>
              </a:r>
              <a:r>
                <a:rPr lang="en-US" sz="900" b="1">
                  <a:solidFill>
                    <a:srgbClr val="FF0000"/>
                  </a:solidFill>
                  <a:ea typeface="ＭＳ Ｐゴシック" pitchFamily="34" charset="-128"/>
                </a:rPr>
                <a:t>EXOSOMES</a:t>
              </a:r>
            </a:p>
          </p:txBody>
        </p:sp>
      </p:grpSp>
      <p:grpSp>
        <p:nvGrpSpPr>
          <p:cNvPr id="63502" name="Gruppo 165"/>
          <p:cNvGrpSpPr>
            <a:grpSpLocks/>
          </p:cNvGrpSpPr>
          <p:nvPr/>
        </p:nvGrpSpPr>
        <p:grpSpPr bwMode="auto">
          <a:xfrm>
            <a:off x="6253163" y="5338763"/>
            <a:ext cx="1500187" cy="1524000"/>
            <a:chOff x="6674196" y="5338435"/>
            <a:chExt cx="1500198" cy="1524196"/>
          </a:xfrm>
        </p:grpSpPr>
        <p:grpSp>
          <p:nvGrpSpPr>
            <p:cNvPr id="63531" name="Gruppo 155"/>
            <p:cNvGrpSpPr>
              <a:grpSpLocks/>
            </p:cNvGrpSpPr>
            <p:nvPr/>
          </p:nvGrpSpPr>
          <p:grpSpPr bwMode="auto">
            <a:xfrm>
              <a:off x="7146966" y="5338435"/>
              <a:ext cx="474472" cy="162267"/>
              <a:chOff x="4012442" y="5242246"/>
              <a:chExt cx="474472" cy="162267"/>
            </a:xfrm>
          </p:grpSpPr>
          <p:sp>
            <p:nvSpPr>
              <p:cNvPr id="149" name="Figura a mano libera 148"/>
              <p:cNvSpPr/>
              <p:nvPr/>
            </p:nvSpPr>
            <p:spPr>
              <a:xfrm>
                <a:off x="4012750" y="5308930"/>
                <a:ext cx="423865" cy="95262"/>
              </a:xfrm>
              <a:custGeom>
                <a:avLst/>
                <a:gdLst>
                  <a:gd name="connsiteX0" fmla="*/ 0 w 423081"/>
                  <a:gd name="connsiteY0" fmla="*/ 40943 h 95534"/>
                  <a:gd name="connsiteX1" fmla="*/ 136478 w 423081"/>
                  <a:gd name="connsiteY1" fmla="*/ 81886 h 95534"/>
                  <a:gd name="connsiteX2" fmla="*/ 272955 w 423081"/>
                  <a:gd name="connsiteY2" fmla="*/ 95534 h 95534"/>
                  <a:gd name="connsiteX3" fmla="*/ 382137 w 423081"/>
                  <a:gd name="connsiteY3" fmla="*/ 68239 h 95534"/>
                  <a:gd name="connsiteX4" fmla="*/ 423081 w 423081"/>
                  <a:gd name="connsiteY4" fmla="*/ 0 h 95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081" h="95534">
                    <a:moveTo>
                      <a:pt x="0" y="40943"/>
                    </a:moveTo>
                    <a:cubicBezTo>
                      <a:pt x="28503" y="50444"/>
                      <a:pt x="100376" y="76729"/>
                      <a:pt x="136478" y="81886"/>
                    </a:cubicBezTo>
                    <a:cubicBezTo>
                      <a:pt x="181738" y="88352"/>
                      <a:pt x="227463" y="90985"/>
                      <a:pt x="272955" y="95534"/>
                    </a:cubicBezTo>
                    <a:cubicBezTo>
                      <a:pt x="276349" y="94855"/>
                      <a:pt x="368150" y="79428"/>
                      <a:pt x="382137" y="68239"/>
                    </a:cubicBezTo>
                    <a:cubicBezTo>
                      <a:pt x="395860" y="57260"/>
                      <a:pt x="414014" y="18134"/>
                      <a:pt x="423081" y="0"/>
                    </a:cubicBezTo>
                  </a:path>
                </a:pathLst>
              </a:custGeom>
              <a:ln w="38100">
                <a:solidFill>
                  <a:srgbClr val="00FFFF"/>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cxnSp>
            <p:nvCxnSpPr>
              <p:cNvPr id="151" name="Connettore 1 150"/>
              <p:cNvCxnSpPr/>
              <p:nvPr/>
            </p:nvCxnSpPr>
            <p:spPr>
              <a:xfrm rot="16200000" flipH="1">
                <a:off x="4380250" y="5277974"/>
                <a:ext cx="142893" cy="714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3532" name="CasellaDiTesto 176"/>
            <p:cNvSpPr txBox="1">
              <a:spLocks noChangeArrowheads="1"/>
            </p:cNvSpPr>
            <p:nvPr/>
          </p:nvSpPr>
          <p:spPr bwMode="auto">
            <a:xfrm>
              <a:off x="6674196" y="6214848"/>
              <a:ext cx="1500198" cy="647783"/>
            </a:xfrm>
            <a:prstGeom prst="rect">
              <a:avLst/>
            </a:prstGeom>
            <a:solidFill>
              <a:schemeClr val="bg1"/>
            </a:solidFill>
            <a:ln w="9525">
              <a:solidFill>
                <a:srgbClr val="FF0000"/>
              </a:solidFill>
              <a:miter lim="800000"/>
              <a:headEnd/>
              <a:tailEnd/>
            </a:ln>
          </p:spPr>
          <p:txBody>
            <a:bodyPr>
              <a:spAutoFit/>
            </a:bodyPr>
            <a:lstStyle/>
            <a:p>
              <a:pPr algn="ctr"/>
              <a:r>
                <a:rPr lang="en-US" sz="900" b="1">
                  <a:ea typeface="ＭＳ Ｐゴシック" pitchFamily="34" charset="-128"/>
                </a:rPr>
                <a:t>INSERTION IN THE MEMBRANE OF </a:t>
              </a:r>
              <a:r>
                <a:rPr lang="en-US" sz="900" b="1">
                  <a:solidFill>
                    <a:srgbClr val="FF0000"/>
                  </a:solidFill>
                  <a:ea typeface="ＭＳ Ｐゴシック" pitchFamily="34" charset="-128"/>
                </a:rPr>
                <a:t>NEW TYPES OF RECEPTORS</a:t>
              </a:r>
            </a:p>
          </p:txBody>
        </p:sp>
      </p:grpSp>
      <p:grpSp>
        <p:nvGrpSpPr>
          <p:cNvPr id="63503" name="Gruppo 171"/>
          <p:cNvGrpSpPr>
            <a:grpSpLocks/>
          </p:cNvGrpSpPr>
          <p:nvPr/>
        </p:nvGrpSpPr>
        <p:grpSpPr bwMode="auto">
          <a:xfrm>
            <a:off x="7205663" y="4976813"/>
            <a:ext cx="1863725" cy="957262"/>
            <a:chOff x="7206018" y="4976538"/>
            <a:chExt cx="1863378" cy="957769"/>
          </a:xfrm>
        </p:grpSpPr>
        <p:sp>
          <p:nvSpPr>
            <p:cNvPr id="63527" name="CasellaDiTesto 176"/>
            <p:cNvSpPr txBox="1">
              <a:spLocks noChangeArrowheads="1"/>
            </p:cNvSpPr>
            <p:nvPr/>
          </p:nvSpPr>
          <p:spPr bwMode="auto">
            <a:xfrm>
              <a:off x="7644086" y="5286264"/>
              <a:ext cx="1425310" cy="648043"/>
            </a:xfrm>
            <a:prstGeom prst="rect">
              <a:avLst/>
            </a:prstGeom>
            <a:solidFill>
              <a:schemeClr val="bg1"/>
            </a:solidFill>
            <a:ln w="9525">
              <a:solidFill>
                <a:srgbClr val="FF0000"/>
              </a:solidFill>
              <a:miter lim="800000"/>
              <a:headEnd/>
              <a:tailEnd/>
            </a:ln>
          </p:spPr>
          <p:txBody>
            <a:bodyPr>
              <a:spAutoFit/>
            </a:bodyPr>
            <a:lstStyle/>
            <a:p>
              <a:pPr algn="ctr"/>
              <a:r>
                <a:rPr lang="en-US" sz="900" b="1">
                  <a:solidFill>
                    <a:srgbClr val="0000CC"/>
                  </a:solidFill>
                  <a:ea typeface="ＭＳ Ｐゴシック" pitchFamily="34" charset="-128"/>
                </a:rPr>
                <a:t>DECODING OF PREVIOUSLY UNDETECTED NEUROTRANSMITTER</a:t>
              </a:r>
            </a:p>
          </p:txBody>
        </p:sp>
        <p:grpSp>
          <p:nvGrpSpPr>
            <p:cNvPr id="63528" name="Gruppo 170"/>
            <p:cNvGrpSpPr>
              <a:grpSpLocks/>
            </p:cNvGrpSpPr>
            <p:nvPr/>
          </p:nvGrpSpPr>
          <p:grpSpPr bwMode="auto">
            <a:xfrm>
              <a:off x="7206018" y="4976538"/>
              <a:ext cx="1358647" cy="427263"/>
              <a:chOff x="7206018" y="4976538"/>
              <a:chExt cx="1358647" cy="427263"/>
            </a:xfrm>
          </p:grpSpPr>
          <p:sp>
            <p:nvSpPr>
              <p:cNvPr id="63529" name="CasellaDiTesto 161"/>
              <p:cNvSpPr txBox="1">
                <a:spLocks noChangeArrowheads="1"/>
              </p:cNvSpPr>
              <p:nvPr/>
            </p:nvSpPr>
            <p:spPr bwMode="auto">
              <a:xfrm>
                <a:off x="8136120" y="4976538"/>
                <a:ext cx="428545" cy="303373"/>
              </a:xfrm>
              <a:prstGeom prst="rect">
                <a:avLst/>
              </a:prstGeom>
              <a:solidFill>
                <a:schemeClr val="bg1"/>
              </a:solidFill>
              <a:ln w="28575">
                <a:solidFill>
                  <a:srgbClr val="0000CC"/>
                </a:solidFill>
                <a:miter lim="800000"/>
                <a:headEnd/>
                <a:tailEnd/>
              </a:ln>
            </p:spPr>
            <p:txBody>
              <a:bodyPr>
                <a:spAutoFit/>
              </a:bodyPr>
              <a:lstStyle/>
              <a:p>
                <a:r>
                  <a:rPr lang="en-GB" sz="1200" b="1">
                    <a:solidFill>
                      <a:srgbClr val="0000CC"/>
                    </a:solidFill>
                    <a:ea typeface="ＭＳ Ｐゴシック" pitchFamily="34" charset="-128"/>
                  </a:rPr>
                  <a:t>NT</a:t>
                </a:r>
              </a:p>
            </p:txBody>
          </p:sp>
          <p:sp>
            <p:nvSpPr>
              <p:cNvPr id="170" name="Figura a mano libera 169"/>
              <p:cNvSpPr/>
              <p:nvPr/>
            </p:nvSpPr>
            <p:spPr>
              <a:xfrm>
                <a:off x="7206018" y="5117900"/>
                <a:ext cx="901532" cy="285901"/>
              </a:xfrm>
              <a:custGeom>
                <a:avLst/>
                <a:gdLst>
                  <a:gd name="connsiteX0" fmla="*/ 900752 w 900752"/>
                  <a:gd name="connsiteY0" fmla="*/ 0 h 286603"/>
                  <a:gd name="connsiteX1" fmla="*/ 354841 w 900752"/>
                  <a:gd name="connsiteY1" fmla="*/ 68238 h 286603"/>
                  <a:gd name="connsiteX2" fmla="*/ 0 w 900752"/>
                  <a:gd name="connsiteY2" fmla="*/ 286603 h 286603"/>
                </a:gdLst>
                <a:ahLst/>
                <a:cxnLst>
                  <a:cxn ang="0">
                    <a:pos x="connsiteX0" y="connsiteY0"/>
                  </a:cxn>
                  <a:cxn ang="0">
                    <a:pos x="connsiteX1" y="connsiteY1"/>
                  </a:cxn>
                  <a:cxn ang="0">
                    <a:pos x="connsiteX2" y="connsiteY2"/>
                  </a:cxn>
                </a:cxnLst>
                <a:rect l="l" t="t" r="r" b="b"/>
                <a:pathLst>
                  <a:path w="900752" h="286603">
                    <a:moveTo>
                      <a:pt x="900752" y="0"/>
                    </a:moveTo>
                    <a:cubicBezTo>
                      <a:pt x="702859" y="10235"/>
                      <a:pt x="504966" y="20471"/>
                      <a:pt x="354841" y="68238"/>
                    </a:cubicBezTo>
                    <a:cubicBezTo>
                      <a:pt x="204716" y="116005"/>
                      <a:pt x="102358" y="201304"/>
                      <a:pt x="0" y="286603"/>
                    </a:cubicBezTo>
                  </a:path>
                </a:pathLst>
              </a:custGeom>
              <a:ln w="38100">
                <a:solidFill>
                  <a:srgbClr val="0000CC"/>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grpSp>
      </p:grpSp>
      <p:grpSp>
        <p:nvGrpSpPr>
          <p:cNvPr id="63504" name="Gruppo 103"/>
          <p:cNvGrpSpPr>
            <a:grpSpLocks/>
          </p:cNvGrpSpPr>
          <p:nvPr/>
        </p:nvGrpSpPr>
        <p:grpSpPr bwMode="auto">
          <a:xfrm>
            <a:off x="4213225" y="838200"/>
            <a:ext cx="4883150" cy="3236913"/>
            <a:chOff x="4213877" y="838200"/>
            <a:chExt cx="4882825" cy="3236913"/>
          </a:xfrm>
        </p:grpSpPr>
        <p:sp>
          <p:nvSpPr>
            <p:cNvPr id="63506" name="Text Box 6"/>
            <p:cNvSpPr txBox="1">
              <a:spLocks noChangeArrowheads="1"/>
            </p:cNvSpPr>
            <p:nvPr/>
          </p:nvSpPr>
          <p:spPr bwMode="auto">
            <a:xfrm>
              <a:off x="4213877" y="957263"/>
              <a:ext cx="2633487" cy="676275"/>
            </a:xfrm>
            <a:prstGeom prst="rect">
              <a:avLst/>
            </a:prstGeom>
            <a:noFill/>
            <a:ln w="9525">
              <a:noFill/>
              <a:miter lim="800000"/>
              <a:headEnd/>
              <a:tailEnd/>
            </a:ln>
          </p:spPr>
          <p:txBody>
            <a:bodyPr>
              <a:spAutoFit/>
            </a:bodyPr>
            <a:lstStyle/>
            <a:p>
              <a:pPr algn="ctr">
                <a:lnSpc>
                  <a:spcPts val="2300"/>
                </a:lnSpc>
              </a:pPr>
              <a:r>
                <a:rPr lang="en-GB" sz="1400" b="1">
                  <a:solidFill>
                    <a:srgbClr val="FFFF00"/>
                  </a:solidFill>
                  <a:ea typeface="ＭＳ Ｐゴシック" pitchFamily="34" charset="-128"/>
                </a:rPr>
                <a:t>EXOSOMES ARE INTERNALISED BY CELLS</a:t>
              </a:r>
              <a:endParaRPr lang="it-IT" sz="1400" b="1">
                <a:solidFill>
                  <a:srgbClr val="FFFF00"/>
                </a:solidFill>
                <a:ea typeface="ＭＳ Ｐゴシック" pitchFamily="34" charset="-128"/>
              </a:endParaRPr>
            </a:p>
          </p:txBody>
        </p:sp>
        <p:sp>
          <p:nvSpPr>
            <p:cNvPr id="63507" name="CasellaDiTesto 30"/>
            <p:cNvSpPr txBox="1">
              <a:spLocks noChangeArrowheads="1"/>
            </p:cNvSpPr>
            <p:nvPr/>
          </p:nvSpPr>
          <p:spPr bwMode="auto">
            <a:xfrm>
              <a:off x="4420238" y="1612900"/>
              <a:ext cx="2179493" cy="1778000"/>
            </a:xfrm>
            <a:prstGeom prst="rect">
              <a:avLst/>
            </a:prstGeom>
            <a:solidFill>
              <a:srgbClr val="000099"/>
            </a:solidFill>
            <a:ln w="9525">
              <a:solidFill>
                <a:srgbClr val="FFFF00"/>
              </a:solidFill>
              <a:miter lim="800000"/>
              <a:headEnd/>
              <a:tailEnd/>
            </a:ln>
          </p:spPr>
          <p:txBody>
            <a:bodyPr>
              <a:spAutoFit/>
            </a:bodyPr>
            <a:lstStyle/>
            <a:p>
              <a:pPr algn="ctr">
                <a:lnSpc>
                  <a:spcPts val="2200"/>
                </a:lnSpc>
              </a:pPr>
              <a:r>
                <a:rPr lang="en-GB" sz="1400" b="1">
                  <a:solidFill>
                    <a:srgbClr val="FFFF00"/>
                  </a:solidFill>
                  <a:ea typeface="ＭＳ Ｐゴシック" pitchFamily="34" charset="-128"/>
                </a:rPr>
                <a:t> </a:t>
              </a:r>
              <a:r>
                <a:rPr lang="en-GB" sz="1400" b="1">
                  <a:solidFill>
                    <a:schemeClr val="bg1"/>
                  </a:solidFill>
                  <a:ea typeface="ＭＳ Ｐゴシック" pitchFamily="34" charset="-128"/>
                </a:rPr>
                <a:t>Glioblastoma cells were incubated with Exosomes prepared by CHO cells and containing A2A and D2 receptor </a:t>
              </a:r>
              <a:endParaRPr lang="en-GB" sz="1400" b="1">
                <a:solidFill>
                  <a:srgbClr val="FFFF00"/>
                </a:solidFill>
                <a:ea typeface="ＭＳ Ｐゴシック" pitchFamily="34" charset="-128"/>
              </a:endParaRPr>
            </a:p>
          </p:txBody>
        </p:sp>
        <p:grpSp>
          <p:nvGrpSpPr>
            <p:cNvPr id="63508" name="Gruppo 101"/>
            <p:cNvGrpSpPr>
              <a:grpSpLocks/>
            </p:cNvGrpSpPr>
            <p:nvPr/>
          </p:nvGrpSpPr>
          <p:grpSpPr bwMode="auto">
            <a:xfrm>
              <a:off x="6696562" y="838200"/>
              <a:ext cx="2400140" cy="3236913"/>
              <a:chOff x="6649264" y="838200"/>
              <a:chExt cx="2400140" cy="3236913"/>
            </a:xfrm>
          </p:grpSpPr>
          <p:grpSp>
            <p:nvGrpSpPr>
              <p:cNvPr id="63509" name="Gruppo 100"/>
              <p:cNvGrpSpPr>
                <a:grpSpLocks/>
              </p:cNvGrpSpPr>
              <p:nvPr/>
            </p:nvGrpSpPr>
            <p:grpSpPr bwMode="auto">
              <a:xfrm>
                <a:off x="6649264" y="931863"/>
                <a:ext cx="2357293" cy="3143250"/>
                <a:chOff x="4063746" y="931806"/>
                <a:chExt cx="2357432" cy="3142714"/>
              </a:xfrm>
            </p:grpSpPr>
            <p:grpSp>
              <p:nvGrpSpPr>
                <p:cNvPr id="63513" name="Gruppo 74"/>
                <p:cNvGrpSpPr>
                  <a:grpSpLocks/>
                </p:cNvGrpSpPr>
                <p:nvPr/>
              </p:nvGrpSpPr>
              <p:grpSpPr bwMode="auto">
                <a:xfrm>
                  <a:off x="4095480" y="972856"/>
                  <a:ext cx="2325698" cy="1777988"/>
                  <a:chOff x="5435585" y="952839"/>
                  <a:chExt cx="2325688" cy="1778000"/>
                </a:xfrm>
              </p:grpSpPr>
              <p:pic>
                <p:nvPicPr>
                  <p:cNvPr id="63524" name="Picture 4" descr="Immagine1"/>
                  <p:cNvPicPr>
                    <a:picLocks noChangeAspect="1" noChangeArrowheads="1"/>
                  </p:cNvPicPr>
                  <p:nvPr/>
                </p:nvPicPr>
                <p:blipFill>
                  <a:blip r:embed="rId4"/>
                  <a:srcRect/>
                  <a:stretch>
                    <a:fillRect/>
                  </a:stretch>
                </p:blipFill>
                <p:spPr bwMode="auto">
                  <a:xfrm>
                    <a:off x="5435585" y="952839"/>
                    <a:ext cx="2325688" cy="1778000"/>
                  </a:xfrm>
                  <a:prstGeom prst="rect">
                    <a:avLst/>
                  </a:prstGeom>
                  <a:noFill/>
                  <a:ln w="9525">
                    <a:noFill/>
                    <a:miter lim="800000"/>
                    <a:headEnd/>
                    <a:tailEnd/>
                  </a:ln>
                </p:spPr>
              </p:pic>
              <p:sp>
                <p:nvSpPr>
                  <p:cNvPr id="46" name="Figura a mano libera 45"/>
                  <p:cNvSpPr/>
                  <p:nvPr/>
                </p:nvSpPr>
                <p:spPr bwMode="auto">
                  <a:xfrm>
                    <a:off x="6056307" y="1102258"/>
                    <a:ext cx="1219185" cy="1299949"/>
                  </a:xfrm>
                  <a:custGeom>
                    <a:avLst/>
                    <a:gdLst>
                      <a:gd name="connsiteX0" fmla="*/ 0 w 1219200"/>
                      <a:gd name="connsiteY0" fmla="*/ 0 h 1299411"/>
                      <a:gd name="connsiteX1" fmla="*/ 208547 w 1219200"/>
                      <a:gd name="connsiteY1" fmla="*/ 417095 h 1299411"/>
                      <a:gd name="connsiteX2" fmla="*/ 1219200 w 1219200"/>
                      <a:gd name="connsiteY2" fmla="*/ 1299411 h 1299411"/>
                      <a:gd name="connsiteX3" fmla="*/ 1219200 w 1219200"/>
                      <a:gd name="connsiteY3" fmla="*/ 1299411 h 1299411"/>
                    </a:gdLst>
                    <a:ahLst/>
                    <a:cxnLst>
                      <a:cxn ang="0">
                        <a:pos x="connsiteX0" y="connsiteY0"/>
                      </a:cxn>
                      <a:cxn ang="0">
                        <a:pos x="connsiteX1" y="connsiteY1"/>
                      </a:cxn>
                      <a:cxn ang="0">
                        <a:pos x="connsiteX2" y="connsiteY2"/>
                      </a:cxn>
                      <a:cxn ang="0">
                        <a:pos x="connsiteX3" y="connsiteY3"/>
                      </a:cxn>
                    </a:cxnLst>
                    <a:rect l="l" t="t" r="r" b="b"/>
                    <a:pathLst>
                      <a:path w="1219200" h="1299411">
                        <a:moveTo>
                          <a:pt x="0" y="0"/>
                        </a:moveTo>
                        <a:cubicBezTo>
                          <a:pt x="2673" y="100263"/>
                          <a:pt x="5347" y="200527"/>
                          <a:pt x="208547" y="417095"/>
                        </a:cubicBezTo>
                        <a:cubicBezTo>
                          <a:pt x="411747" y="633664"/>
                          <a:pt x="1219200" y="1299411"/>
                          <a:pt x="1219200" y="1299411"/>
                        </a:cubicBezTo>
                        <a:lnTo>
                          <a:pt x="1219200" y="1299411"/>
                        </a:lnTo>
                      </a:path>
                    </a:pathLst>
                  </a:cu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50" name="Figura a mano libera 49"/>
                  <p:cNvSpPr/>
                  <p:nvPr/>
                </p:nvSpPr>
                <p:spPr bwMode="auto">
                  <a:xfrm>
                    <a:off x="6853222" y="1151461"/>
                    <a:ext cx="549268" cy="1250745"/>
                  </a:xfrm>
                  <a:custGeom>
                    <a:avLst/>
                    <a:gdLst>
                      <a:gd name="connsiteX0" fmla="*/ 229937 w 550779"/>
                      <a:gd name="connsiteY0" fmla="*/ 0 h 1251284"/>
                      <a:gd name="connsiteX1" fmla="*/ 53474 w 550779"/>
                      <a:gd name="connsiteY1" fmla="*/ 401052 h 1251284"/>
                      <a:gd name="connsiteX2" fmla="*/ 550779 w 550779"/>
                      <a:gd name="connsiteY2" fmla="*/ 1251284 h 1251284"/>
                    </a:gdLst>
                    <a:ahLst/>
                    <a:cxnLst>
                      <a:cxn ang="0">
                        <a:pos x="connsiteX0" y="connsiteY0"/>
                      </a:cxn>
                      <a:cxn ang="0">
                        <a:pos x="connsiteX1" y="connsiteY1"/>
                      </a:cxn>
                      <a:cxn ang="0">
                        <a:pos x="connsiteX2" y="connsiteY2"/>
                      </a:cxn>
                    </a:cxnLst>
                    <a:rect l="l" t="t" r="r" b="b"/>
                    <a:pathLst>
                      <a:path w="550779" h="1251284">
                        <a:moveTo>
                          <a:pt x="229937" y="0"/>
                        </a:moveTo>
                        <a:cubicBezTo>
                          <a:pt x="114968" y="96252"/>
                          <a:pt x="0" y="192505"/>
                          <a:pt x="53474" y="401052"/>
                        </a:cubicBezTo>
                        <a:cubicBezTo>
                          <a:pt x="106948" y="609599"/>
                          <a:pt x="550779" y="1251284"/>
                          <a:pt x="550779" y="1251284"/>
                        </a:cubicBezTo>
                      </a:path>
                    </a:pathLst>
                  </a:cu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grpSp>
            <p:grpSp>
              <p:nvGrpSpPr>
                <p:cNvPr id="63514" name="Gruppo 97"/>
                <p:cNvGrpSpPr>
                  <a:grpSpLocks/>
                </p:cNvGrpSpPr>
                <p:nvPr/>
              </p:nvGrpSpPr>
              <p:grpSpPr bwMode="auto">
                <a:xfrm>
                  <a:off x="4169937" y="1698437"/>
                  <a:ext cx="2022631" cy="2231615"/>
                  <a:chOff x="150700" y="4369489"/>
                  <a:chExt cx="2022106" cy="2232106"/>
                </a:xfrm>
              </p:grpSpPr>
              <p:sp>
                <p:nvSpPr>
                  <p:cNvPr id="63519" name="Rectangle 7"/>
                  <p:cNvSpPr>
                    <a:spLocks noChangeArrowheads="1"/>
                  </p:cNvSpPr>
                  <p:nvPr/>
                </p:nvSpPr>
                <p:spPr bwMode="auto">
                  <a:xfrm>
                    <a:off x="1206976" y="4418532"/>
                    <a:ext cx="685952" cy="487507"/>
                  </a:xfrm>
                  <a:prstGeom prst="rect">
                    <a:avLst/>
                  </a:prstGeom>
                  <a:noFill/>
                  <a:ln w="28575">
                    <a:solidFill>
                      <a:srgbClr val="FFFF00"/>
                    </a:solidFill>
                    <a:prstDash val="sysDot"/>
                    <a:miter lim="800000"/>
                    <a:headEnd/>
                    <a:tailEnd/>
                  </a:ln>
                </p:spPr>
                <p:txBody>
                  <a:bodyPr wrap="none" anchor="ctr"/>
                  <a:lstStyle/>
                  <a:p>
                    <a:endParaRPr lang="en-GB">
                      <a:latin typeface="Calibri" pitchFamily="34" charset="0"/>
                    </a:endParaRPr>
                  </a:p>
                </p:txBody>
              </p:sp>
              <p:sp>
                <p:nvSpPr>
                  <p:cNvPr id="63520" name="Text Box 8"/>
                  <p:cNvSpPr txBox="1">
                    <a:spLocks noChangeArrowheads="1"/>
                  </p:cNvSpPr>
                  <p:nvPr/>
                </p:nvSpPr>
                <p:spPr bwMode="auto">
                  <a:xfrm>
                    <a:off x="1595109" y="6334911"/>
                    <a:ext cx="577697" cy="228612"/>
                  </a:xfrm>
                  <a:prstGeom prst="rect">
                    <a:avLst/>
                  </a:prstGeom>
                  <a:noFill/>
                  <a:ln w="9525">
                    <a:noFill/>
                    <a:miter lim="800000"/>
                    <a:headEnd/>
                    <a:tailEnd/>
                  </a:ln>
                </p:spPr>
                <p:txBody>
                  <a:bodyPr wrap="none">
                    <a:spAutoFit/>
                  </a:bodyPr>
                  <a:lstStyle/>
                  <a:p>
                    <a:r>
                      <a:rPr lang="it-IT" sz="900" b="1">
                        <a:solidFill>
                          <a:schemeClr val="bg1"/>
                        </a:solidFill>
                        <a:ea typeface="ＭＳ Ｐゴシック" pitchFamily="34" charset="-128"/>
                      </a:rPr>
                      <a:t>900 nm</a:t>
                    </a:r>
                  </a:p>
                </p:txBody>
              </p:sp>
              <p:sp>
                <p:nvSpPr>
                  <p:cNvPr id="63521" name="Text Box 9"/>
                  <p:cNvSpPr txBox="1">
                    <a:spLocks noChangeArrowheads="1"/>
                  </p:cNvSpPr>
                  <p:nvPr/>
                </p:nvSpPr>
                <p:spPr bwMode="auto">
                  <a:xfrm>
                    <a:off x="404802" y="5247421"/>
                    <a:ext cx="641180" cy="228611"/>
                  </a:xfrm>
                  <a:prstGeom prst="rect">
                    <a:avLst/>
                  </a:prstGeom>
                  <a:noFill/>
                  <a:ln w="9525">
                    <a:noFill/>
                    <a:miter lim="800000"/>
                    <a:headEnd/>
                    <a:tailEnd/>
                  </a:ln>
                </p:spPr>
                <p:txBody>
                  <a:bodyPr wrap="none">
                    <a:spAutoFit/>
                  </a:bodyPr>
                  <a:lstStyle/>
                  <a:p>
                    <a:r>
                      <a:rPr lang="it-IT" sz="900" b="1">
                        <a:solidFill>
                          <a:schemeClr val="bg1"/>
                        </a:solidFill>
                        <a:ea typeface="ＭＳ Ｐゴシック" pitchFamily="34" charset="-128"/>
                      </a:rPr>
                      <a:t>1500 nm</a:t>
                    </a:r>
                  </a:p>
                </p:txBody>
              </p:sp>
              <p:sp>
                <p:nvSpPr>
                  <p:cNvPr id="97" name="Figura a mano libera 96"/>
                  <p:cNvSpPr/>
                  <p:nvPr/>
                </p:nvSpPr>
                <p:spPr>
                  <a:xfrm>
                    <a:off x="533356" y="4369489"/>
                    <a:ext cx="666572" cy="773151"/>
                  </a:xfrm>
                  <a:custGeom>
                    <a:avLst/>
                    <a:gdLst>
                      <a:gd name="connsiteX0" fmla="*/ 664779 w 664779"/>
                      <a:gd name="connsiteY0" fmla="*/ 344214 h 896007"/>
                      <a:gd name="connsiteX1" fmla="*/ 49924 w 664779"/>
                      <a:gd name="connsiteY1" fmla="*/ 91965 h 896007"/>
                      <a:gd name="connsiteX2" fmla="*/ 365234 w 664779"/>
                      <a:gd name="connsiteY2" fmla="*/ 896007 h 896007"/>
                    </a:gdLst>
                    <a:ahLst/>
                    <a:cxnLst>
                      <a:cxn ang="0">
                        <a:pos x="connsiteX0" y="connsiteY0"/>
                      </a:cxn>
                      <a:cxn ang="0">
                        <a:pos x="connsiteX1" y="connsiteY1"/>
                      </a:cxn>
                      <a:cxn ang="0">
                        <a:pos x="connsiteX2" y="connsiteY2"/>
                      </a:cxn>
                    </a:cxnLst>
                    <a:rect l="l" t="t" r="r" b="b"/>
                    <a:pathLst>
                      <a:path w="664779" h="896007">
                        <a:moveTo>
                          <a:pt x="664779" y="344214"/>
                        </a:moveTo>
                        <a:cubicBezTo>
                          <a:pt x="382313" y="172107"/>
                          <a:pt x="99848" y="0"/>
                          <a:pt x="49924" y="91965"/>
                        </a:cubicBezTo>
                        <a:cubicBezTo>
                          <a:pt x="0" y="183930"/>
                          <a:pt x="182617" y="539968"/>
                          <a:pt x="365234" y="896007"/>
                        </a:cubicBezTo>
                      </a:path>
                    </a:pathLst>
                  </a:custGeom>
                  <a:ln w="3810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pic>
                <p:nvPicPr>
                  <p:cNvPr id="63523" name="Picture 6" descr="Immagine1-1"/>
                  <p:cNvPicPr>
                    <a:picLocks noChangeAspect="1" noChangeArrowheads="1"/>
                  </p:cNvPicPr>
                  <p:nvPr/>
                </p:nvPicPr>
                <p:blipFill>
                  <a:blip r:embed="rId5"/>
                  <a:srcRect/>
                  <a:stretch>
                    <a:fillRect/>
                  </a:stretch>
                </p:blipFill>
                <p:spPr bwMode="auto">
                  <a:xfrm>
                    <a:off x="150700" y="5190914"/>
                    <a:ext cx="1985450" cy="1410681"/>
                  </a:xfrm>
                  <a:prstGeom prst="rect">
                    <a:avLst/>
                  </a:prstGeom>
                  <a:noFill/>
                  <a:ln w="38100">
                    <a:solidFill>
                      <a:srgbClr val="FFFF00"/>
                    </a:solidFill>
                    <a:prstDash val="sysDot"/>
                    <a:miter lim="800000"/>
                    <a:headEnd/>
                    <a:tailEnd/>
                  </a:ln>
                </p:spPr>
              </p:pic>
            </p:grpSp>
            <p:sp>
              <p:nvSpPr>
                <p:cNvPr id="63515" name="Text Box 4"/>
                <p:cNvSpPr txBox="1">
                  <a:spLocks noChangeArrowheads="1"/>
                </p:cNvSpPr>
                <p:nvPr/>
              </p:nvSpPr>
              <p:spPr bwMode="auto">
                <a:xfrm>
                  <a:off x="4144708" y="3179323"/>
                  <a:ext cx="1539366" cy="769310"/>
                </a:xfrm>
                <a:prstGeom prst="rect">
                  <a:avLst/>
                </a:prstGeom>
                <a:noFill/>
                <a:ln w="9525">
                  <a:noFill/>
                  <a:miter lim="800000"/>
                  <a:headEnd/>
                  <a:tailEnd/>
                </a:ln>
              </p:spPr>
              <p:txBody>
                <a:bodyPr>
                  <a:spAutoFit/>
                </a:bodyPr>
                <a:lstStyle/>
                <a:p>
                  <a:pPr algn="ctr"/>
                  <a:r>
                    <a:rPr lang="en-US" sz="1100" b="1">
                      <a:solidFill>
                        <a:srgbClr val="FFFF00"/>
                      </a:solidFill>
                      <a:ea typeface="ＭＳ Ｐゴシック" pitchFamily="34" charset="-128"/>
                    </a:rPr>
                    <a:t>Extracellular  vesicles internalised by the Glioblastoma cell</a:t>
                  </a:r>
                </a:p>
              </p:txBody>
            </p:sp>
            <p:sp>
              <p:nvSpPr>
                <p:cNvPr id="63516" name="CasellaDiTesto 51"/>
                <p:cNvSpPr txBox="1">
                  <a:spLocks noChangeArrowheads="1"/>
                </p:cNvSpPr>
                <p:nvPr/>
              </p:nvSpPr>
              <p:spPr bwMode="auto">
                <a:xfrm>
                  <a:off x="4276470" y="2577762"/>
                  <a:ext cx="785806" cy="244434"/>
                </a:xfrm>
                <a:prstGeom prst="rect">
                  <a:avLst/>
                </a:prstGeom>
                <a:noFill/>
                <a:ln w="9525">
                  <a:noFill/>
                  <a:miter lim="800000"/>
                  <a:headEnd/>
                  <a:tailEnd/>
                </a:ln>
              </p:spPr>
              <p:txBody>
                <a:bodyPr>
                  <a:spAutoFit/>
                </a:bodyPr>
                <a:lstStyle/>
                <a:p>
                  <a:pPr algn="ctr"/>
                  <a:r>
                    <a:rPr lang="en-GB" sz="1000" b="1">
                      <a:solidFill>
                        <a:schemeClr val="bg1"/>
                      </a:solidFill>
                      <a:ea typeface="ＭＳ Ｐゴシック" pitchFamily="34" charset="-128"/>
                    </a:rPr>
                    <a:t>1500 nm</a:t>
                  </a:r>
                </a:p>
              </p:txBody>
            </p:sp>
            <p:sp>
              <p:nvSpPr>
                <p:cNvPr id="63517" name="CasellaDiTesto 52"/>
                <p:cNvSpPr txBox="1">
                  <a:spLocks noChangeArrowheads="1"/>
                </p:cNvSpPr>
                <p:nvPr/>
              </p:nvSpPr>
              <p:spPr bwMode="auto">
                <a:xfrm>
                  <a:off x="5470260" y="3688823"/>
                  <a:ext cx="785806" cy="244433"/>
                </a:xfrm>
                <a:prstGeom prst="rect">
                  <a:avLst/>
                </a:prstGeom>
                <a:noFill/>
                <a:ln w="9525">
                  <a:noFill/>
                  <a:miter lim="800000"/>
                  <a:headEnd/>
                  <a:tailEnd/>
                </a:ln>
              </p:spPr>
              <p:txBody>
                <a:bodyPr>
                  <a:spAutoFit/>
                </a:bodyPr>
                <a:lstStyle/>
                <a:p>
                  <a:pPr algn="ctr"/>
                  <a:r>
                    <a:rPr lang="en-GB" sz="1000" b="1">
                      <a:solidFill>
                        <a:schemeClr val="bg1"/>
                      </a:solidFill>
                      <a:ea typeface="ＭＳ Ｐゴシック" pitchFamily="34" charset="-128"/>
                    </a:rPr>
                    <a:t>900 nm</a:t>
                  </a:r>
                </a:p>
              </p:txBody>
            </p:sp>
            <p:sp>
              <p:nvSpPr>
                <p:cNvPr id="77" name="Rettangolo 76"/>
                <p:cNvSpPr/>
                <p:nvPr/>
              </p:nvSpPr>
              <p:spPr bwMode="auto">
                <a:xfrm>
                  <a:off x="4063746" y="931806"/>
                  <a:ext cx="2214546" cy="314271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grpSp>
          <p:sp>
            <p:nvSpPr>
              <p:cNvPr id="94" name="Rettangolo 93"/>
              <p:cNvSpPr/>
              <p:nvPr/>
            </p:nvSpPr>
            <p:spPr>
              <a:xfrm>
                <a:off x="8931937" y="914400"/>
                <a:ext cx="44447" cy="2057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rgbClr val="FFFFFF"/>
                  </a:solidFill>
                  <a:latin typeface="Arial" charset="0"/>
                  <a:ea typeface="ＭＳ Ｐゴシック" charset="0"/>
                  <a:cs typeface="Arial" charset="0"/>
                </a:endParaRPr>
              </a:p>
            </p:txBody>
          </p:sp>
          <p:sp>
            <p:nvSpPr>
              <p:cNvPr id="100" name="Rettangolo 99"/>
              <p:cNvSpPr/>
              <p:nvPr/>
            </p:nvSpPr>
            <p:spPr>
              <a:xfrm>
                <a:off x="8897014" y="838200"/>
                <a:ext cx="152390" cy="190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rgbClr val="FFFFFF"/>
                  </a:solidFill>
                  <a:latin typeface="Arial" charset="0"/>
                  <a:ea typeface="ＭＳ Ｐゴシック" charset="0"/>
                  <a:cs typeface="Arial" charset="0"/>
                </a:endParaRPr>
              </a:p>
            </p:txBody>
          </p:sp>
          <p:sp>
            <p:nvSpPr>
              <p:cNvPr id="101" name="Rettangolo 100"/>
              <p:cNvSpPr/>
              <p:nvPr/>
            </p:nvSpPr>
            <p:spPr>
              <a:xfrm flipH="1">
                <a:off x="6719109" y="990600"/>
                <a:ext cx="46035" cy="1447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rgbClr val="FFFFFF"/>
                  </a:solidFill>
                  <a:latin typeface="Arial" charset="0"/>
                  <a:ea typeface="ＭＳ Ｐゴシック" charset="0"/>
                  <a:cs typeface="Arial" charset="0"/>
                </a:endParaRPr>
              </a:p>
            </p:txBody>
          </p:sp>
        </p:grpSp>
      </p:grpSp>
      <p:sp>
        <p:nvSpPr>
          <p:cNvPr id="63505" name="Text Box 95"/>
          <p:cNvSpPr txBox="1">
            <a:spLocks noChangeArrowheads="1"/>
          </p:cNvSpPr>
          <p:nvPr/>
        </p:nvSpPr>
        <p:spPr bwMode="auto">
          <a:xfrm>
            <a:off x="7908925" y="6362700"/>
            <a:ext cx="1149350" cy="457200"/>
          </a:xfrm>
          <a:prstGeom prst="rect">
            <a:avLst/>
          </a:prstGeom>
          <a:noFill/>
          <a:ln w="9525">
            <a:noFill/>
            <a:miter lim="800000"/>
            <a:headEnd/>
            <a:tailEnd/>
          </a:ln>
        </p:spPr>
        <p:txBody>
          <a:bodyPr wrap="none">
            <a:spAutoFit/>
          </a:bodyPr>
          <a:lstStyle/>
          <a:p>
            <a:r>
              <a:rPr lang="en-US" sz="1200">
                <a:ea typeface="ＭＳ Ｐゴシック" pitchFamily="34" charset="-128"/>
              </a:rPr>
              <a:t>Guescini et al.</a:t>
            </a:r>
          </a:p>
          <a:p>
            <a:r>
              <a:rPr lang="en-US" sz="1200">
                <a:ea typeface="ＭＳ Ｐゴシック" pitchFamily="34" charset="-128"/>
              </a:rPr>
              <a:t>2012</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ttangolo 21"/>
          <p:cNvSpPr>
            <a:spLocks noChangeArrowheads="1"/>
          </p:cNvSpPr>
          <p:nvPr/>
        </p:nvSpPr>
        <p:spPr bwMode="auto">
          <a:xfrm>
            <a:off x="0" y="0"/>
            <a:ext cx="9144000" cy="6858000"/>
          </a:xfrm>
          <a:prstGeom prst="rect">
            <a:avLst/>
          </a:prstGeom>
          <a:solidFill>
            <a:srgbClr val="002060"/>
          </a:solidFill>
          <a:ln w="9525">
            <a:solidFill>
              <a:schemeClr val="tx1"/>
            </a:solidFill>
            <a:round/>
            <a:headEnd/>
            <a:tailEnd/>
          </a:ln>
        </p:spPr>
        <p:txBody>
          <a:bodyPr/>
          <a:lstStyle/>
          <a:p>
            <a:endParaRPr lang="it-IT">
              <a:latin typeface="Calibri" pitchFamily="34" charset="0"/>
            </a:endParaRPr>
          </a:p>
        </p:txBody>
      </p:sp>
      <p:sp>
        <p:nvSpPr>
          <p:cNvPr id="65538" name="Text Box 50"/>
          <p:cNvSpPr txBox="1">
            <a:spLocks noChangeArrowheads="1"/>
          </p:cNvSpPr>
          <p:nvPr/>
        </p:nvSpPr>
        <p:spPr bwMode="auto">
          <a:xfrm>
            <a:off x="0" y="0"/>
            <a:ext cx="9144000" cy="727075"/>
          </a:xfrm>
          <a:prstGeom prst="rect">
            <a:avLst/>
          </a:prstGeom>
          <a:noFill/>
          <a:ln w="9525">
            <a:noFill/>
            <a:miter lim="800000"/>
            <a:headEnd/>
            <a:tailEnd/>
          </a:ln>
        </p:spPr>
        <p:txBody>
          <a:bodyPr>
            <a:spAutoFit/>
          </a:bodyPr>
          <a:lstStyle/>
          <a:p>
            <a:pPr algn="ctr">
              <a:lnSpc>
                <a:spcPts val="2500"/>
              </a:lnSpc>
            </a:pPr>
            <a:r>
              <a:rPr lang="it-IT" sz="2000" b="1">
                <a:solidFill>
                  <a:schemeClr val="bg1"/>
                </a:solidFill>
                <a:ea typeface="ＭＳ Ｐゴシック" pitchFamily="34" charset="-128"/>
              </a:rPr>
              <a:t>FRET analysis indicates the existence of A2^D2 heteromers in </a:t>
            </a:r>
            <a:r>
              <a:rPr lang="en-US" sz="2000" b="1">
                <a:solidFill>
                  <a:schemeClr val="bg1"/>
                </a:solidFill>
                <a:ea typeface="ＭＳ Ｐゴシック" pitchFamily="34" charset="-128"/>
              </a:rPr>
              <a:t>HEK293  cells independently transfected with </a:t>
            </a:r>
            <a:r>
              <a:rPr lang="en-US" sz="2000" b="1">
                <a:solidFill>
                  <a:srgbClr val="00FFFF"/>
                </a:solidFill>
                <a:ea typeface="ＭＳ Ｐゴシック" pitchFamily="34" charset="-128"/>
              </a:rPr>
              <a:t>D2L-CFP</a:t>
            </a:r>
            <a:r>
              <a:rPr lang="en-US" sz="2000" b="1">
                <a:solidFill>
                  <a:srgbClr val="FFFF00"/>
                </a:solidFill>
                <a:ea typeface="ＭＳ Ｐゴシック" pitchFamily="34" charset="-128"/>
              </a:rPr>
              <a:t> </a:t>
            </a:r>
            <a:r>
              <a:rPr lang="en-US" sz="2000" b="1">
                <a:solidFill>
                  <a:schemeClr val="bg1"/>
                </a:solidFill>
                <a:ea typeface="ＭＳ Ｐゴシック" pitchFamily="34" charset="-128"/>
              </a:rPr>
              <a:t>and</a:t>
            </a:r>
            <a:r>
              <a:rPr lang="en-US" sz="2000" b="1">
                <a:solidFill>
                  <a:srgbClr val="FFFF00"/>
                </a:solidFill>
                <a:ea typeface="ＭＳ Ｐゴシック" pitchFamily="34" charset="-128"/>
              </a:rPr>
              <a:t> A2a-YFP</a:t>
            </a:r>
            <a:r>
              <a:rPr lang="it-IT" sz="2000" b="1">
                <a:solidFill>
                  <a:srgbClr val="FFFF00"/>
                </a:solidFill>
                <a:ea typeface="ＭＳ Ｐゴシック" pitchFamily="34" charset="-128"/>
              </a:rPr>
              <a:t> </a:t>
            </a:r>
            <a:endParaRPr lang="en-US" sz="2000" b="1">
              <a:solidFill>
                <a:schemeClr val="bg1"/>
              </a:solidFill>
              <a:ea typeface="ＭＳ Ｐゴシック" pitchFamily="34" charset="-128"/>
            </a:endParaRPr>
          </a:p>
        </p:txBody>
      </p:sp>
      <p:grpSp>
        <p:nvGrpSpPr>
          <p:cNvPr id="65539" name="Gruppo 84"/>
          <p:cNvGrpSpPr>
            <a:grpSpLocks/>
          </p:cNvGrpSpPr>
          <p:nvPr/>
        </p:nvGrpSpPr>
        <p:grpSpPr bwMode="auto">
          <a:xfrm>
            <a:off x="234950" y="874713"/>
            <a:ext cx="4473575" cy="3014662"/>
            <a:chOff x="234950" y="733425"/>
            <a:chExt cx="4473575" cy="3013511"/>
          </a:xfrm>
        </p:grpSpPr>
        <p:sp>
          <p:nvSpPr>
            <p:cNvPr id="26686" name="Rectangle 13"/>
            <p:cNvSpPr>
              <a:spLocks noChangeArrowheads="1"/>
            </p:cNvSpPr>
            <p:nvPr/>
          </p:nvSpPr>
          <p:spPr bwMode="auto">
            <a:xfrm>
              <a:off x="234950" y="733425"/>
              <a:ext cx="4473575" cy="3013511"/>
            </a:xfrm>
            <a:prstGeom prst="rect">
              <a:avLst/>
            </a:prstGeom>
            <a:solidFill>
              <a:schemeClr val="bg1">
                <a:lumMod val="75000"/>
              </a:schemeClr>
            </a:solidFill>
            <a:ln w="38100">
              <a:solidFill>
                <a:srgbClr val="FF0000"/>
              </a:solidFill>
              <a:miter lim="800000"/>
              <a:headEnd/>
              <a:tailEnd/>
            </a:ln>
          </p:spPr>
          <p:txBody>
            <a:bodyPr wrap="none" anchor="ctr"/>
            <a:lstStyle/>
            <a:p>
              <a:pPr fontAlgn="auto">
                <a:spcBef>
                  <a:spcPts val="0"/>
                </a:spcBef>
                <a:spcAft>
                  <a:spcPts val="0"/>
                </a:spcAft>
                <a:defRPr/>
              </a:pPr>
              <a:endParaRPr lang="it-IT">
                <a:latin typeface="+mn-lt"/>
              </a:endParaRPr>
            </a:p>
          </p:txBody>
        </p:sp>
        <p:sp>
          <p:nvSpPr>
            <p:cNvPr id="65589" name="Text Box 38"/>
            <p:cNvSpPr txBox="1">
              <a:spLocks noChangeArrowheads="1"/>
            </p:cNvSpPr>
            <p:nvPr/>
          </p:nvSpPr>
          <p:spPr bwMode="auto">
            <a:xfrm>
              <a:off x="385763" y="804835"/>
              <a:ext cx="4095750" cy="558587"/>
            </a:xfrm>
            <a:prstGeom prst="rect">
              <a:avLst/>
            </a:prstGeom>
            <a:solidFill>
              <a:schemeClr val="tx1"/>
            </a:solidFill>
            <a:ln w="9525">
              <a:solidFill>
                <a:srgbClr val="FF0000"/>
              </a:solidFill>
              <a:miter lim="800000"/>
              <a:headEnd/>
              <a:tailEnd/>
            </a:ln>
          </p:spPr>
          <p:txBody>
            <a:bodyPr wrap="none">
              <a:spAutoFit/>
            </a:bodyPr>
            <a:lstStyle/>
            <a:p>
              <a:pPr algn="ctr">
                <a:lnSpc>
                  <a:spcPts val="1800"/>
                </a:lnSpc>
              </a:pPr>
              <a:r>
                <a:rPr lang="it-IT" sz="1400" b="1">
                  <a:solidFill>
                    <a:srgbClr val="FFFF00"/>
                  </a:solidFill>
                  <a:ea typeface="ＭＳ Ｐゴシック" pitchFamily="34" charset="-128"/>
                </a:rPr>
                <a:t>CO-CULTURE OF HEK CELLS TRANSFECTED</a:t>
              </a:r>
            </a:p>
            <a:p>
              <a:pPr algn="ctr">
                <a:lnSpc>
                  <a:spcPts val="1800"/>
                </a:lnSpc>
              </a:pPr>
              <a:r>
                <a:rPr lang="it-IT" sz="1400" b="1">
                  <a:solidFill>
                    <a:srgbClr val="FFFF00"/>
                  </a:solidFill>
                  <a:ea typeface="ＭＳ Ｐゴシック" pitchFamily="34" charset="-128"/>
                </a:rPr>
                <a:t>WITH A</a:t>
              </a:r>
              <a:r>
                <a:rPr lang="it-IT" sz="1400" b="1" baseline="-25000">
                  <a:solidFill>
                    <a:srgbClr val="FFFF00"/>
                  </a:solidFill>
                  <a:ea typeface="ＭＳ Ｐゴシック" pitchFamily="34" charset="-128"/>
                </a:rPr>
                <a:t>2A</a:t>
              </a:r>
              <a:r>
                <a:rPr lang="it-IT" sz="1400" b="1">
                  <a:solidFill>
                    <a:srgbClr val="FFFF00"/>
                  </a:solidFill>
                  <a:ea typeface="ＭＳ Ｐゴシック" pitchFamily="34" charset="-128"/>
                </a:rPr>
                <a:t>R-YFP</a:t>
              </a:r>
              <a:r>
                <a:rPr lang="it-IT" sz="1400">
                  <a:solidFill>
                    <a:srgbClr val="FFFF00"/>
                  </a:solidFill>
                  <a:ea typeface="ＭＳ Ｐゴシック" pitchFamily="34" charset="-128"/>
                </a:rPr>
                <a:t> </a:t>
              </a:r>
              <a:r>
                <a:rPr lang="it-IT" sz="1400" b="1">
                  <a:solidFill>
                    <a:srgbClr val="FFFF00"/>
                  </a:solidFill>
                  <a:ea typeface="ＭＳ Ｐゴシック" pitchFamily="34" charset="-128"/>
                </a:rPr>
                <a:t>AND D</a:t>
              </a:r>
              <a:r>
                <a:rPr lang="it-IT" sz="1400" b="1" baseline="-25000">
                  <a:solidFill>
                    <a:srgbClr val="FFFF00"/>
                  </a:solidFill>
                  <a:ea typeface="ＭＳ Ｐゴシック" pitchFamily="34" charset="-128"/>
                </a:rPr>
                <a:t>2</a:t>
              </a:r>
              <a:r>
                <a:rPr lang="it-IT" sz="1400" b="1">
                  <a:solidFill>
                    <a:srgbClr val="FFFF00"/>
                  </a:solidFill>
                  <a:ea typeface="ＭＳ Ｐゴシック" pitchFamily="34" charset="-128"/>
                </a:rPr>
                <a:t>R-CFP</a:t>
              </a:r>
            </a:p>
          </p:txBody>
        </p:sp>
        <p:sp>
          <p:nvSpPr>
            <p:cNvPr id="65590" name="Text Box 44"/>
            <p:cNvSpPr txBox="1">
              <a:spLocks noChangeArrowheads="1"/>
            </p:cNvSpPr>
            <p:nvPr/>
          </p:nvSpPr>
          <p:spPr bwMode="auto">
            <a:xfrm>
              <a:off x="450850" y="3110592"/>
              <a:ext cx="3973513" cy="558586"/>
            </a:xfrm>
            <a:prstGeom prst="rect">
              <a:avLst/>
            </a:prstGeom>
            <a:solidFill>
              <a:schemeClr val="tx1"/>
            </a:solidFill>
            <a:ln w="9525">
              <a:solidFill>
                <a:srgbClr val="FF0000"/>
              </a:solidFill>
              <a:miter lim="800000"/>
              <a:headEnd/>
              <a:tailEnd/>
            </a:ln>
          </p:spPr>
          <p:txBody>
            <a:bodyPr>
              <a:spAutoFit/>
            </a:bodyPr>
            <a:lstStyle/>
            <a:p>
              <a:pPr algn="ctr">
                <a:lnSpc>
                  <a:spcPts val="1800"/>
                </a:lnSpc>
              </a:pPr>
              <a:r>
                <a:rPr lang="it-IT" sz="1400" b="1">
                  <a:solidFill>
                    <a:srgbClr val="FFFF00"/>
                  </a:solidFill>
                  <a:ea typeface="ＭＳ Ｐゴシック" pitchFamily="34" charset="-128"/>
                </a:rPr>
                <a:t>WORKING HYPOTHESIS</a:t>
              </a:r>
              <a:r>
                <a:rPr lang="it-IT" sz="1400" b="1">
                  <a:solidFill>
                    <a:schemeClr val="bg1"/>
                  </a:solidFill>
                  <a:ea typeface="ＭＳ Ｐゴシック" pitchFamily="34" charset="-128"/>
                </a:rPr>
                <a:t>: POSITIVE FRET NEEDS LABELLED GPCR EXCHANGE</a:t>
              </a:r>
            </a:p>
          </p:txBody>
        </p:sp>
        <p:sp>
          <p:nvSpPr>
            <p:cNvPr id="65591" name="CasellaDiTesto 55"/>
            <p:cNvSpPr txBox="1">
              <a:spLocks noChangeArrowheads="1"/>
            </p:cNvSpPr>
            <p:nvPr/>
          </p:nvSpPr>
          <p:spPr bwMode="auto">
            <a:xfrm>
              <a:off x="517525" y="2726563"/>
              <a:ext cx="3886200" cy="314205"/>
            </a:xfrm>
            <a:prstGeom prst="rect">
              <a:avLst/>
            </a:prstGeom>
            <a:solidFill>
              <a:schemeClr val="bg1"/>
            </a:solidFill>
            <a:ln w="9525">
              <a:solidFill>
                <a:srgbClr val="0000CC"/>
              </a:solidFill>
              <a:miter lim="800000"/>
              <a:headEnd/>
              <a:tailEnd/>
            </a:ln>
          </p:spPr>
          <p:txBody>
            <a:bodyPr>
              <a:spAutoFit/>
            </a:bodyPr>
            <a:lstStyle/>
            <a:p>
              <a:pPr algn="ctr"/>
              <a:r>
                <a:rPr lang="en-US" sz="1400" b="1">
                  <a:ea typeface="ＭＳ Ｐゴシック" pitchFamily="34" charset="-128"/>
                </a:rPr>
                <a:t>CFP (Donor: cyan); YFP (Acceptor: yellow)</a:t>
              </a:r>
            </a:p>
          </p:txBody>
        </p:sp>
        <p:grpSp>
          <p:nvGrpSpPr>
            <p:cNvPr id="65592" name="Gruppo 84"/>
            <p:cNvGrpSpPr>
              <a:grpSpLocks/>
            </p:cNvGrpSpPr>
            <p:nvPr/>
          </p:nvGrpSpPr>
          <p:grpSpPr bwMode="auto">
            <a:xfrm>
              <a:off x="444500" y="1452288"/>
              <a:ext cx="3886200" cy="1143275"/>
              <a:chOff x="444050" y="1752325"/>
              <a:chExt cx="3886868" cy="1143275"/>
            </a:xfrm>
          </p:grpSpPr>
          <p:grpSp>
            <p:nvGrpSpPr>
              <p:cNvPr id="65593" name="Gruppo 49"/>
              <p:cNvGrpSpPr>
                <a:grpSpLocks/>
              </p:cNvGrpSpPr>
              <p:nvPr/>
            </p:nvGrpSpPr>
            <p:grpSpPr bwMode="auto">
              <a:xfrm>
                <a:off x="733425" y="1883740"/>
                <a:ext cx="3381375" cy="1011860"/>
                <a:chOff x="670361" y="1677211"/>
                <a:chExt cx="3381375" cy="1089219"/>
              </a:xfrm>
            </p:grpSpPr>
            <p:sp>
              <p:nvSpPr>
                <p:cNvPr id="65598" name="Oval 16"/>
                <p:cNvSpPr>
                  <a:spLocks noChangeArrowheads="1"/>
                </p:cNvSpPr>
                <p:nvPr/>
              </p:nvSpPr>
              <p:spPr bwMode="auto">
                <a:xfrm>
                  <a:off x="670361" y="1783573"/>
                  <a:ext cx="1511300" cy="982857"/>
                </a:xfrm>
                <a:prstGeom prst="ellipse">
                  <a:avLst/>
                </a:prstGeom>
                <a:solidFill>
                  <a:srgbClr val="FFFF66"/>
                </a:solidFill>
                <a:ln w="19050" cmpd="dbl">
                  <a:solidFill>
                    <a:schemeClr val="tx1"/>
                  </a:solidFill>
                  <a:round/>
                  <a:headEnd/>
                  <a:tailEnd/>
                </a:ln>
              </p:spPr>
              <p:txBody>
                <a:bodyPr wrap="none" anchor="ctr"/>
                <a:lstStyle/>
                <a:p>
                  <a:pPr algn="ctr"/>
                  <a:endParaRPr lang="it-IT" sz="1600" b="1">
                    <a:solidFill>
                      <a:srgbClr val="009900"/>
                    </a:solidFill>
                    <a:latin typeface="Calibri" pitchFamily="34" charset="0"/>
                  </a:endParaRPr>
                </a:p>
              </p:txBody>
            </p:sp>
            <p:sp>
              <p:nvSpPr>
                <p:cNvPr id="65599" name="Oval 25"/>
                <p:cNvSpPr>
                  <a:spLocks noChangeArrowheads="1"/>
                </p:cNvSpPr>
                <p:nvPr/>
              </p:nvSpPr>
              <p:spPr bwMode="auto">
                <a:xfrm>
                  <a:off x="2540436" y="1783573"/>
                  <a:ext cx="1511300" cy="982857"/>
                </a:xfrm>
                <a:prstGeom prst="ellipse">
                  <a:avLst/>
                </a:prstGeom>
                <a:solidFill>
                  <a:srgbClr val="FFFF66"/>
                </a:solidFill>
                <a:ln w="19050">
                  <a:solidFill>
                    <a:schemeClr val="tx1"/>
                  </a:solidFill>
                  <a:round/>
                  <a:headEnd/>
                  <a:tailEnd/>
                </a:ln>
              </p:spPr>
              <p:txBody>
                <a:bodyPr wrap="none" anchor="ctr"/>
                <a:lstStyle/>
                <a:p>
                  <a:pPr algn="ctr"/>
                  <a:endParaRPr lang="it-IT" sz="1600" b="1">
                    <a:solidFill>
                      <a:srgbClr val="000066"/>
                    </a:solidFill>
                    <a:latin typeface="Calibri" pitchFamily="34" charset="0"/>
                  </a:endParaRPr>
                </a:p>
              </p:txBody>
            </p:sp>
            <p:sp>
              <p:nvSpPr>
                <p:cNvPr id="65600" name="Freeform 39"/>
                <p:cNvSpPr>
                  <a:spLocks/>
                </p:cNvSpPr>
                <p:nvPr/>
              </p:nvSpPr>
              <p:spPr bwMode="auto">
                <a:xfrm>
                  <a:off x="940672" y="1677211"/>
                  <a:ext cx="404813" cy="292100"/>
                </a:xfrm>
                <a:custGeom>
                  <a:avLst/>
                  <a:gdLst>
                    <a:gd name="T0" fmla="*/ 2147483647 w 178"/>
                    <a:gd name="T1" fmla="*/ 0 h 184"/>
                    <a:gd name="T2" fmla="*/ 0 w 178"/>
                    <a:gd name="T3" fmla="*/ 2147483647 h 184"/>
                    <a:gd name="T4" fmla="*/ 2147483647 w 178"/>
                    <a:gd name="T5" fmla="*/ 2147483647 h 184"/>
                    <a:gd name="T6" fmla="*/ 2147483647 w 178"/>
                    <a:gd name="T7" fmla="*/ 2147483647 h 184"/>
                    <a:gd name="T8" fmla="*/ 2147483647 w 178"/>
                    <a:gd name="T9" fmla="*/ 2147483647 h 184"/>
                    <a:gd name="T10" fmla="*/ 2147483647 w 178"/>
                    <a:gd name="T11" fmla="*/ 2147483647 h 184"/>
                    <a:gd name="T12" fmla="*/ 2147483647 w 178"/>
                    <a:gd name="T13" fmla="*/ 2147483647 h 184"/>
                    <a:gd name="T14" fmla="*/ 2147483647 w 178"/>
                    <a:gd name="T15" fmla="*/ 2147483647 h 184"/>
                    <a:gd name="T16" fmla="*/ 2147483647 w 178"/>
                    <a:gd name="T17" fmla="*/ 2147483647 h 184"/>
                    <a:gd name="T18" fmla="*/ 2147483647 w 178"/>
                    <a:gd name="T19" fmla="*/ 2147483647 h 184"/>
                    <a:gd name="T20" fmla="*/ 2147483647 w 178"/>
                    <a:gd name="T21" fmla="*/ 2147483647 h 184"/>
                    <a:gd name="T22" fmla="*/ 2147483647 w 178"/>
                    <a:gd name="T23" fmla="*/ 2147483647 h 184"/>
                    <a:gd name="T24" fmla="*/ 2147483647 w 178"/>
                    <a:gd name="T25" fmla="*/ 2147483647 h 184"/>
                    <a:gd name="T26" fmla="*/ 2147483647 w 178"/>
                    <a:gd name="T27" fmla="*/ 2147483647 h 18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8"/>
                    <a:gd name="T43" fmla="*/ 0 h 184"/>
                    <a:gd name="T44" fmla="*/ 178 w 178"/>
                    <a:gd name="T45" fmla="*/ 184 h 18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8" h="184">
                      <a:moveTo>
                        <a:pt x="17" y="0"/>
                      </a:moveTo>
                      <a:cubicBezTo>
                        <a:pt x="13" y="42"/>
                        <a:pt x="12" y="62"/>
                        <a:pt x="0" y="98"/>
                      </a:cubicBezTo>
                      <a:cubicBezTo>
                        <a:pt x="5" y="129"/>
                        <a:pt x="6" y="150"/>
                        <a:pt x="40" y="138"/>
                      </a:cubicBezTo>
                      <a:cubicBezTo>
                        <a:pt x="42" y="107"/>
                        <a:pt x="39" y="76"/>
                        <a:pt x="46" y="46"/>
                      </a:cubicBezTo>
                      <a:cubicBezTo>
                        <a:pt x="54" y="9"/>
                        <a:pt x="74" y="49"/>
                        <a:pt x="75" y="51"/>
                      </a:cubicBezTo>
                      <a:cubicBezTo>
                        <a:pt x="62" y="89"/>
                        <a:pt x="62" y="104"/>
                        <a:pt x="75" y="144"/>
                      </a:cubicBezTo>
                      <a:cubicBezTo>
                        <a:pt x="64" y="174"/>
                        <a:pt x="78" y="184"/>
                        <a:pt x="98" y="155"/>
                      </a:cubicBezTo>
                      <a:cubicBezTo>
                        <a:pt x="103" y="115"/>
                        <a:pt x="86" y="31"/>
                        <a:pt x="127" y="17"/>
                      </a:cubicBezTo>
                      <a:cubicBezTo>
                        <a:pt x="140" y="61"/>
                        <a:pt x="142" y="111"/>
                        <a:pt x="115" y="149"/>
                      </a:cubicBezTo>
                      <a:cubicBezTo>
                        <a:pt x="123" y="174"/>
                        <a:pt x="131" y="174"/>
                        <a:pt x="155" y="167"/>
                      </a:cubicBezTo>
                      <a:cubicBezTo>
                        <a:pt x="157" y="130"/>
                        <a:pt x="154" y="93"/>
                        <a:pt x="161" y="57"/>
                      </a:cubicBezTo>
                      <a:cubicBezTo>
                        <a:pt x="162" y="51"/>
                        <a:pt x="178" y="45"/>
                        <a:pt x="178" y="51"/>
                      </a:cubicBezTo>
                      <a:cubicBezTo>
                        <a:pt x="178" y="61"/>
                        <a:pt x="163" y="65"/>
                        <a:pt x="161" y="74"/>
                      </a:cubicBezTo>
                      <a:cubicBezTo>
                        <a:pt x="157" y="97"/>
                        <a:pt x="161" y="121"/>
                        <a:pt x="161" y="144"/>
                      </a:cubicBezTo>
                    </a:path>
                  </a:pathLst>
                </a:custGeom>
                <a:noFill/>
                <a:ln w="28575">
                  <a:solidFill>
                    <a:srgbClr val="FF0000"/>
                  </a:solidFill>
                  <a:round/>
                  <a:headEnd/>
                  <a:tailEnd/>
                </a:ln>
              </p:spPr>
              <p:txBody>
                <a:bodyPr/>
                <a:lstStyle/>
                <a:p>
                  <a:endParaRPr lang="es-ES"/>
                </a:p>
              </p:txBody>
            </p:sp>
            <p:sp>
              <p:nvSpPr>
                <p:cNvPr id="65601" name="Freeform 40"/>
                <p:cNvSpPr>
                  <a:spLocks/>
                </p:cNvSpPr>
                <p:nvPr/>
              </p:nvSpPr>
              <p:spPr bwMode="auto">
                <a:xfrm>
                  <a:off x="3405624" y="1677211"/>
                  <a:ext cx="355600" cy="312737"/>
                </a:xfrm>
                <a:custGeom>
                  <a:avLst/>
                  <a:gdLst>
                    <a:gd name="T0" fmla="*/ 2147483647 w 178"/>
                    <a:gd name="T1" fmla="*/ 0 h 184"/>
                    <a:gd name="T2" fmla="*/ 0 w 178"/>
                    <a:gd name="T3" fmla="*/ 2147483647 h 184"/>
                    <a:gd name="T4" fmla="*/ 2147483647 w 178"/>
                    <a:gd name="T5" fmla="*/ 2147483647 h 184"/>
                    <a:gd name="T6" fmla="*/ 2147483647 w 178"/>
                    <a:gd name="T7" fmla="*/ 2147483647 h 184"/>
                    <a:gd name="T8" fmla="*/ 2147483647 w 178"/>
                    <a:gd name="T9" fmla="*/ 2147483647 h 184"/>
                    <a:gd name="T10" fmla="*/ 2147483647 w 178"/>
                    <a:gd name="T11" fmla="*/ 2147483647 h 184"/>
                    <a:gd name="T12" fmla="*/ 2147483647 w 178"/>
                    <a:gd name="T13" fmla="*/ 2147483647 h 184"/>
                    <a:gd name="T14" fmla="*/ 2147483647 w 178"/>
                    <a:gd name="T15" fmla="*/ 2147483647 h 184"/>
                    <a:gd name="T16" fmla="*/ 2147483647 w 178"/>
                    <a:gd name="T17" fmla="*/ 2147483647 h 184"/>
                    <a:gd name="T18" fmla="*/ 2147483647 w 178"/>
                    <a:gd name="T19" fmla="*/ 2147483647 h 184"/>
                    <a:gd name="T20" fmla="*/ 2147483647 w 178"/>
                    <a:gd name="T21" fmla="*/ 2147483647 h 184"/>
                    <a:gd name="T22" fmla="*/ 2147483647 w 178"/>
                    <a:gd name="T23" fmla="*/ 2147483647 h 184"/>
                    <a:gd name="T24" fmla="*/ 2147483647 w 178"/>
                    <a:gd name="T25" fmla="*/ 2147483647 h 184"/>
                    <a:gd name="T26" fmla="*/ 2147483647 w 178"/>
                    <a:gd name="T27" fmla="*/ 2147483647 h 18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8"/>
                    <a:gd name="T43" fmla="*/ 0 h 184"/>
                    <a:gd name="T44" fmla="*/ 178 w 178"/>
                    <a:gd name="T45" fmla="*/ 184 h 18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8" h="184">
                      <a:moveTo>
                        <a:pt x="17" y="0"/>
                      </a:moveTo>
                      <a:cubicBezTo>
                        <a:pt x="13" y="42"/>
                        <a:pt x="12" y="62"/>
                        <a:pt x="0" y="98"/>
                      </a:cubicBezTo>
                      <a:cubicBezTo>
                        <a:pt x="5" y="129"/>
                        <a:pt x="6" y="150"/>
                        <a:pt x="40" y="138"/>
                      </a:cubicBezTo>
                      <a:cubicBezTo>
                        <a:pt x="42" y="107"/>
                        <a:pt x="39" y="76"/>
                        <a:pt x="46" y="46"/>
                      </a:cubicBezTo>
                      <a:cubicBezTo>
                        <a:pt x="54" y="9"/>
                        <a:pt x="74" y="49"/>
                        <a:pt x="75" y="51"/>
                      </a:cubicBezTo>
                      <a:cubicBezTo>
                        <a:pt x="62" y="89"/>
                        <a:pt x="62" y="104"/>
                        <a:pt x="75" y="144"/>
                      </a:cubicBezTo>
                      <a:cubicBezTo>
                        <a:pt x="64" y="174"/>
                        <a:pt x="78" y="184"/>
                        <a:pt x="98" y="155"/>
                      </a:cubicBezTo>
                      <a:cubicBezTo>
                        <a:pt x="103" y="115"/>
                        <a:pt x="86" y="31"/>
                        <a:pt x="127" y="17"/>
                      </a:cubicBezTo>
                      <a:cubicBezTo>
                        <a:pt x="140" y="61"/>
                        <a:pt x="142" y="111"/>
                        <a:pt x="115" y="149"/>
                      </a:cubicBezTo>
                      <a:cubicBezTo>
                        <a:pt x="123" y="174"/>
                        <a:pt x="131" y="174"/>
                        <a:pt x="155" y="167"/>
                      </a:cubicBezTo>
                      <a:cubicBezTo>
                        <a:pt x="157" y="130"/>
                        <a:pt x="154" y="93"/>
                        <a:pt x="161" y="57"/>
                      </a:cubicBezTo>
                      <a:cubicBezTo>
                        <a:pt x="162" y="51"/>
                        <a:pt x="178" y="45"/>
                        <a:pt x="178" y="51"/>
                      </a:cubicBezTo>
                      <a:cubicBezTo>
                        <a:pt x="178" y="61"/>
                        <a:pt x="163" y="65"/>
                        <a:pt x="161" y="74"/>
                      </a:cubicBezTo>
                      <a:cubicBezTo>
                        <a:pt x="157" y="97"/>
                        <a:pt x="161" y="121"/>
                        <a:pt x="161" y="144"/>
                      </a:cubicBezTo>
                    </a:path>
                  </a:pathLst>
                </a:custGeom>
                <a:noFill/>
                <a:ln w="28575">
                  <a:solidFill>
                    <a:srgbClr val="0000CC"/>
                  </a:solidFill>
                  <a:round/>
                  <a:headEnd/>
                  <a:tailEnd/>
                </a:ln>
              </p:spPr>
              <p:txBody>
                <a:bodyPr/>
                <a:lstStyle/>
                <a:p>
                  <a:endParaRPr lang="es-ES"/>
                </a:p>
              </p:txBody>
            </p:sp>
            <p:sp>
              <p:nvSpPr>
                <p:cNvPr id="65602" name="Oval 42"/>
                <p:cNvSpPr>
                  <a:spLocks noChangeArrowheads="1"/>
                </p:cNvSpPr>
                <p:nvPr/>
              </p:nvSpPr>
              <p:spPr bwMode="auto">
                <a:xfrm>
                  <a:off x="3131797" y="1879806"/>
                  <a:ext cx="431800" cy="323850"/>
                </a:xfrm>
                <a:prstGeom prst="ellipse">
                  <a:avLst/>
                </a:prstGeom>
                <a:solidFill>
                  <a:schemeClr val="bg1"/>
                </a:solidFill>
                <a:ln w="9525">
                  <a:solidFill>
                    <a:schemeClr val="tx1"/>
                  </a:solidFill>
                  <a:round/>
                  <a:headEnd/>
                  <a:tailEnd/>
                </a:ln>
              </p:spPr>
              <p:txBody>
                <a:bodyPr wrap="none" anchor="ctr"/>
                <a:lstStyle/>
                <a:p>
                  <a:pPr algn="ctr"/>
                  <a:r>
                    <a:rPr lang="it-IT" sz="1600" b="1">
                      <a:solidFill>
                        <a:srgbClr val="000066"/>
                      </a:solidFill>
                      <a:latin typeface="Calibri" pitchFamily="34" charset="0"/>
                    </a:rPr>
                    <a:t>CFP</a:t>
                  </a:r>
                </a:p>
              </p:txBody>
            </p:sp>
            <p:sp>
              <p:nvSpPr>
                <p:cNvPr id="65603" name="Oval 43"/>
                <p:cNvSpPr>
                  <a:spLocks noChangeArrowheads="1"/>
                </p:cNvSpPr>
                <p:nvPr/>
              </p:nvSpPr>
              <p:spPr bwMode="auto">
                <a:xfrm>
                  <a:off x="1265933" y="1822247"/>
                  <a:ext cx="431800" cy="395287"/>
                </a:xfrm>
                <a:prstGeom prst="ellipse">
                  <a:avLst/>
                </a:prstGeom>
                <a:solidFill>
                  <a:schemeClr val="tx1"/>
                </a:solidFill>
                <a:ln w="9525">
                  <a:solidFill>
                    <a:schemeClr val="tx1"/>
                  </a:solidFill>
                  <a:round/>
                  <a:headEnd/>
                  <a:tailEnd/>
                </a:ln>
              </p:spPr>
              <p:txBody>
                <a:bodyPr wrap="none" anchor="ctr"/>
                <a:lstStyle/>
                <a:p>
                  <a:pPr algn="ctr"/>
                  <a:r>
                    <a:rPr lang="it-IT" sz="1600" b="1">
                      <a:solidFill>
                        <a:srgbClr val="FFFF00"/>
                      </a:solidFill>
                      <a:latin typeface="Calibri" pitchFamily="34" charset="0"/>
                    </a:rPr>
                    <a:t>YFP</a:t>
                  </a:r>
                </a:p>
              </p:txBody>
            </p:sp>
          </p:grpSp>
          <p:sp>
            <p:nvSpPr>
              <p:cNvPr id="65594" name="CasellaDiTesto 76"/>
              <p:cNvSpPr txBox="1">
                <a:spLocks noChangeArrowheads="1"/>
              </p:cNvSpPr>
              <p:nvPr/>
            </p:nvSpPr>
            <p:spPr bwMode="auto">
              <a:xfrm>
                <a:off x="1006122" y="2534663"/>
                <a:ext cx="1066983" cy="274533"/>
              </a:xfrm>
              <a:prstGeom prst="rect">
                <a:avLst/>
              </a:prstGeom>
              <a:noFill/>
              <a:ln w="9525">
                <a:noFill/>
                <a:miter lim="800000"/>
                <a:headEnd/>
                <a:tailEnd/>
              </a:ln>
            </p:spPr>
            <p:txBody>
              <a:bodyPr>
                <a:spAutoFit/>
              </a:bodyPr>
              <a:lstStyle/>
              <a:p>
                <a:pPr algn="ctr"/>
                <a:r>
                  <a:rPr lang="it-IT" sz="1200" b="1">
                    <a:solidFill>
                      <a:srgbClr val="0000CC"/>
                    </a:solidFill>
                    <a:ea typeface="ＭＳ Ｐゴシック" pitchFamily="34" charset="-128"/>
                  </a:rPr>
                  <a:t>HEK CELL</a:t>
                </a:r>
                <a:endParaRPr lang="en-US" sz="1200">
                  <a:ea typeface="ＭＳ Ｐゴシック" pitchFamily="34" charset="-128"/>
                </a:endParaRPr>
              </a:p>
            </p:txBody>
          </p:sp>
          <p:sp>
            <p:nvSpPr>
              <p:cNvPr id="65595" name="CasellaDiTesto 77"/>
              <p:cNvSpPr txBox="1">
                <a:spLocks noChangeArrowheads="1"/>
              </p:cNvSpPr>
              <p:nvPr/>
            </p:nvSpPr>
            <p:spPr bwMode="auto">
              <a:xfrm>
                <a:off x="2819358" y="2521968"/>
                <a:ext cx="1066984" cy="274533"/>
              </a:xfrm>
              <a:prstGeom prst="rect">
                <a:avLst/>
              </a:prstGeom>
              <a:noFill/>
              <a:ln w="9525">
                <a:noFill/>
                <a:miter lim="800000"/>
                <a:headEnd/>
                <a:tailEnd/>
              </a:ln>
            </p:spPr>
            <p:txBody>
              <a:bodyPr>
                <a:spAutoFit/>
              </a:bodyPr>
              <a:lstStyle/>
              <a:p>
                <a:pPr algn="ctr"/>
                <a:r>
                  <a:rPr lang="it-IT" sz="1200" b="1">
                    <a:solidFill>
                      <a:srgbClr val="0000CC"/>
                    </a:solidFill>
                    <a:ea typeface="ＭＳ Ｐゴシック" pitchFamily="34" charset="-128"/>
                  </a:rPr>
                  <a:t>HEK CELL</a:t>
                </a:r>
                <a:endParaRPr lang="en-US" sz="1200">
                  <a:ea typeface="ＭＳ Ｐゴシック" pitchFamily="34" charset="-128"/>
                </a:endParaRPr>
              </a:p>
            </p:txBody>
          </p:sp>
          <p:sp>
            <p:nvSpPr>
              <p:cNvPr id="65596" name="CasellaDiTesto 20"/>
              <p:cNvSpPr txBox="1">
                <a:spLocks noChangeArrowheads="1"/>
              </p:cNvSpPr>
              <p:nvPr/>
            </p:nvSpPr>
            <p:spPr bwMode="auto">
              <a:xfrm>
                <a:off x="444050" y="1752325"/>
                <a:ext cx="522378" cy="314205"/>
              </a:xfrm>
              <a:prstGeom prst="rect">
                <a:avLst/>
              </a:prstGeom>
              <a:solidFill>
                <a:schemeClr val="bg1"/>
              </a:solidFill>
              <a:ln w="9525">
                <a:solidFill>
                  <a:schemeClr val="tx1"/>
                </a:solidFill>
                <a:miter lim="800000"/>
                <a:headEnd/>
                <a:tailEnd/>
              </a:ln>
            </p:spPr>
            <p:txBody>
              <a:bodyPr>
                <a:spAutoFit/>
              </a:bodyPr>
              <a:lstStyle/>
              <a:p>
                <a:pPr algn="ctr"/>
                <a:r>
                  <a:rPr lang="it-IT" sz="1400" b="1">
                    <a:ea typeface="ＭＳ Ｐゴシック" pitchFamily="34" charset="-128"/>
                  </a:rPr>
                  <a:t>A</a:t>
                </a:r>
                <a:r>
                  <a:rPr lang="it-IT" sz="1400" b="1" baseline="-25000">
                    <a:ea typeface="ＭＳ Ｐゴシック" pitchFamily="34" charset="-128"/>
                  </a:rPr>
                  <a:t>2A </a:t>
                </a:r>
                <a:endParaRPr lang="en-US" sz="1400">
                  <a:ea typeface="ＭＳ Ｐゴシック" pitchFamily="34" charset="-128"/>
                </a:endParaRPr>
              </a:p>
            </p:txBody>
          </p:sp>
          <p:sp>
            <p:nvSpPr>
              <p:cNvPr id="65597" name="CasellaDiTesto 20"/>
              <p:cNvSpPr txBox="1">
                <a:spLocks noChangeArrowheads="1"/>
              </p:cNvSpPr>
              <p:nvPr/>
            </p:nvSpPr>
            <p:spPr bwMode="auto">
              <a:xfrm>
                <a:off x="3854586" y="1768194"/>
                <a:ext cx="476332" cy="314205"/>
              </a:xfrm>
              <a:prstGeom prst="rect">
                <a:avLst/>
              </a:prstGeom>
              <a:solidFill>
                <a:schemeClr val="bg1"/>
              </a:solidFill>
              <a:ln w="9525">
                <a:solidFill>
                  <a:srgbClr val="0000CC"/>
                </a:solidFill>
                <a:miter lim="800000"/>
                <a:headEnd/>
                <a:tailEnd/>
              </a:ln>
            </p:spPr>
            <p:txBody>
              <a:bodyPr>
                <a:spAutoFit/>
              </a:bodyPr>
              <a:lstStyle/>
              <a:p>
                <a:pPr algn="ctr"/>
                <a:r>
                  <a:rPr lang="it-IT" sz="1400" b="1">
                    <a:ea typeface="ＭＳ Ｐゴシック" pitchFamily="34" charset="-128"/>
                  </a:rPr>
                  <a:t>D2</a:t>
                </a:r>
                <a:endParaRPr lang="en-US" sz="1400">
                  <a:solidFill>
                    <a:srgbClr val="0000CC"/>
                  </a:solidFill>
                  <a:ea typeface="ＭＳ Ｐゴシック" pitchFamily="34" charset="-128"/>
                </a:endParaRPr>
              </a:p>
            </p:txBody>
          </p:sp>
        </p:grpSp>
      </p:grpSp>
      <p:grpSp>
        <p:nvGrpSpPr>
          <p:cNvPr id="65540" name="Gruppo 90"/>
          <p:cNvGrpSpPr>
            <a:grpSpLocks/>
          </p:cNvGrpSpPr>
          <p:nvPr/>
        </p:nvGrpSpPr>
        <p:grpSpPr bwMode="auto">
          <a:xfrm>
            <a:off x="273050" y="3994150"/>
            <a:ext cx="4419600" cy="2711450"/>
            <a:chOff x="273269" y="3930868"/>
            <a:chExt cx="4419600" cy="2711465"/>
          </a:xfrm>
        </p:grpSpPr>
        <p:sp>
          <p:nvSpPr>
            <p:cNvPr id="31765" name="Rectangle 13"/>
            <p:cNvSpPr>
              <a:spLocks noChangeArrowheads="1"/>
            </p:cNvSpPr>
            <p:nvPr/>
          </p:nvSpPr>
          <p:spPr bwMode="auto">
            <a:xfrm>
              <a:off x="273269" y="3930868"/>
              <a:ext cx="4419600" cy="2711465"/>
            </a:xfrm>
            <a:prstGeom prst="rect">
              <a:avLst/>
            </a:prstGeom>
            <a:solidFill>
              <a:schemeClr val="bg2">
                <a:lumMod val="60000"/>
                <a:lumOff val="40000"/>
              </a:schemeClr>
            </a:solidFill>
            <a:ln w="38100">
              <a:solidFill>
                <a:srgbClr val="FF0000"/>
              </a:solidFill>
              <a:miter lim="800000"/>
              <a:headEnd/>
              <a:tailEnd/>
            </a:ln>
          </p:spPr>
          <p:txBody>
            <a:bodyPr wrap="none" anchor="ctr"/>
            <a:lstStyle/>
            <a:p>
              <a:pPr fontAlgn="auto">
                <a:spcBef>
                  <a:spcPts val="0"/>
                </a:spcBef>
                <a:spcAft>
                  <a:spcPts val="0"/>
                </a:spcAft>
                <a:defRPr/>
              </a:pPr>
              <a:endParaRPr lang="it-IT">
                <a:latin typeface="+mn-lt"/>
              </a:endParaRPr>
            </a:p>
          </p:txBody>
        </p:sp>
        <p:sp>
          <p:nvSpPr>
            <p:cNvPr id="65564" name="CasellaDiTesto 47"/>
            <p:cNvSpPr txBox="1">
              <a:spLocks noChangeArrowheads="1"/>
            </p:cNvSpPr>
            <p:nvPr/>
          </p:nvSpPr>
          <p:spPr bwMode="auto">
            <a:xfrm>
              <a:off x="590769" y="3988018"/>
              <a:ext cx="3702050" cy="527053"/>
            </a:xfrm>
            <a:prstGeom prst="rect">
              <a:avLst/>
            </a:prstGeom>
            <a:solidFill>
              <a:schemeClr val="tx1"/>
            </a:solidFill>
            <a:ln w="9525">
              <a:solidFill>
                <a:srgbClr val="FF0000"/>
              </a:solidFill>
              <a:miter lim="800000"/>
              <a:headEnd/>
              <a:tailEnd/>
            </a:ln>
          </p:spPr>
          <p:txBody>
            <a:bodyPr>
              <a:spAutoFit/>
            </a:bodyPr>
            <a:lstStyle/>
            <a:p>
              <a:pPr algn="ctr"/>
              <a:r>
                <a:rPr lang="it-IT" sz="1400" b="1">
                  <a:solidFill>
                    <a:srgbClr val="FFFF00"/>
                  </a:solidFill>
                  <a:ea typeface="ＭＳ Ｐゴシック" pitchFamily="34" charset="-128"/>
                </a:rPr>
                <a:t>EXOSOME-MEDIATED ROAMER TYPE VT</a:t>
              </a:r>
              <a:endParaRPr lang="en-US" sz="1400">
                <a:solidFill>
                  <a:srgbClr val="FFFF00"/>
                </a:solidFill>
                <a:ea typeface="ＭＳ Ｐゴシック" pitchFamily="34" charset="-128"/>
              </a:endParaRPr>
            </a:p>
          </p:txBody>
        </p:sp>
        <p:grpSp>
          <p:nvGrpSpPr>
            <p:cNvPr id="65565" name="Gruppo 81"/>
            <p:cNvGrpSpPr>
              <a:grpSpLocks/>
            </p:cNvGrpSpPr>
            <p:nvPr/>
          </p:nvGrpSpPr>
          <p:grpSpPr bwMode="auto">
            <a:xfrm>
              <a:off x="457419" y="4472208"/>
              <a:ext cx="3949700" cy="1171838"/>
              <a:chOff x="457419" y="4771762"/>
              <a:chExt cx="3949700" cy="1171838"/>
            </a:xfrm>
          </p:grpSpPr>
          <p:sp>
            <p:nvSpPr>
              <p:cNvPr id="65570" name="CasellaDiTesto 20"/>
              <p:cNvSpPr txBox="1">
                <a:spLocks noChangeArrowheads="1"/>
              </p:cNvSpPr>
              <p:nvPr/>
            </p:nvSpPr>
            <p:spPr bwMode="auto">
              <a:xfrm>
                <a:off x="457419" y="4800338"/>
                <a:ext cx="522288" cy="314326"/>
              </a:xfrm>
              <a:prstGeom prst="rect">
                <a:avLst/>
              </a:prstGeom>
              <a:solidFill>
                <a:schemeClr val="bg1"/>
              </a:solidFill>
              <a:ln w="9525">
                <a:solidFill>
                  <a:schemeClr val="tx1"/>
                </a:solidFill>
                <a:miter lim="800000"/>
                <a:headEnd/>
                <a:tailEnd/>
              </a:ln>
            </p:spPr>
            <p:txBody>
              <a:bodyPr>
                <a:spAutoFit/>
              </a:bodyPr>
              <a:lstStyle/>
              <a:p>
                <a:pPr algn="ctr"/>
                <a:r>
                  <a:rPr lang="it-IT" sz="1400" b="1">
                    <a:ea typeface="ＭＳ Ｐゴシック" pitchFamily="34" charset="-128"/>
                  </a:rPr>
                  <a:t>A</a:t>
                </a:r>
                <a:r>
                  <a:rPr lang="it-IT" sz="1400" b="1" baseline="-25000">
                    <a:ea typeface="ＭＳ Ｐゴシック" pitchFamily="34" charset="-128"/>
                  </a:rPr>
                  <a:t>2A </a:t>
                </a:r>
                <a:endParaRPr lang="en-US" sz="1400">
                  <a:ea typeface="ＭＳ Ｐゴシック" pitchFamily="34" charset="-128"/>
                </a:endParaRPr>
              </a:p>
            </p:txBody>
          </p:sp>
          <p:sp>
            <p:nvSpPr>
              <p:cNvPr id="65571" name="CasellaDiTesto 20"/>
              <p:cNvSpPr txBox="1">
                <a:spLocks noChangeArrowheads="1"/>
              </p:cNvSpPr>
              <p:nvPr/>
            </p:nvSpPr>
            <p:spPr bwMode="auto">
              <a:xfrm>
                <a:off x="3930869" y="4771762"/>
                <a:ext cx="476250" cy="314327"/>
              </a:xfrm>
              <a:prstGeom prst="rect">
                <a:avLst/>
              </a:prstGeom>
              <a:solidFill>
                <a:schemeClr val="bg1"/>
              </a:solidFill>
              <a:ln w="9525">
                <a:solidFill>
                  <a:srgbClr val="0000CC"/>
                </a:solidFill>
                <a:miter lim="800000"/>
                <a:headEnd/>
                <a:tailEnd/>
              </a:ln>
            </p:spPr>
            <p:txBody>
              <a:bodyPr>
                <a:spAutoFit/>
              </a:bodyPr>
              <a:lstStyle/>
              <a:p>
                <a:pPr algn="ctr"/>
                <a:r>
                  <a:rPr lang="it-IT" sz="1400" b="1">
                    <a:ea typeface="ＭＳ Ｐゴシック" pitchFamily="34" charset="-128"/>
                  </a:rPr>
                  <a:t>D2</a:t>
                </a:r>
                <a:endParaRPr lang="en-US" sz="1400">
                  <a:solidFill>
                    <a:srgbClr val="0000CC"/>
                  </a:solidFill>
                  <a:ea typeface="ＭＳ Ｐゴシック" pitchFamily="34" charset="-128"/>
                </a:endParaRPr>
              </a:p>
            </p:txBody>
          </p:sp>
          <p:grpSp>
            <p:nvGrpSpPr>
              <p:cNvPr id="65572" name="Gruppo 79"/>
              <p:cNvGrpSpPr>
                <a:grpSpLocks/>
              </p:cNvGrpSpPr>
              <p:nvPr/>
            </p:nvGrpSpPr>
            <p:grpSpPr bwMode="auto">
              <a:xfrm>
                <a:off x="809625" y="4847981"/>
                <a:ext cx="3381375" cy="1095619"/>
                <a:chOff x="742950" y="4666399"/>
                <a:chExt cx="3381375" cy="1095619"/>
              </a:xfrm>
            </p:grpSpPr>
            <p:sp>
              <p:nvSpPr>
                <p:cNvPr id="65573" name="Oval 16"/>
                <p:cNvSpPr>
                  <a:spLocks noChangeArrowheads="1"/>
                </p:cNvSpPr>
                <p:nvPr/>
              </p:nvSpPr>
              <p:spPr bwMode="auto">
                <a:xfrm>
                  <a:off x="742950" y="4765241"/>
                  <a:ext cx="1511300" cy="994327"/>
                </a:xfrm>
                <a:prstGeom prst="ellipse">
                  <a:avLst/>
                </a:prstGeom>
                <a:solidFill>
                  <a:srgbClr val="FFFF66"/>
                </a:solidFill>
                <a:ln w="19050">
                  <a:solidFill>
                    <a:schemeClr val="tx1"/>
                  </a:solidFill>
                  <a:round/>
                  <a:headEnd/>
                  <a:tailEnd/>
                </a:ln>
              </p:spPr>
              <p:txBody>
                <a:bodyPr wrap="none" anchor="ctr"/>
                <a:lstStyle/>
                <a:p>
                  <a:pPr algn="ctr"/>
                  <a:endParaRPr lang="it-IT" sz="1600" b="1">
                    <a:solidFill>
                      <a:srgbClr val="009900"/>
                    </a:solidFill>
                    <a:latin typeface="Calibri" pitchFamily="34" charset="0"/>
                  </a:endParaRPr>
                </a:p>
              </p:txBody>
            </p:sp>
            <p:sp>
              <p:nvSpPr>
                <p:cNvPr id="65574" name="Oval 25"/>
                <p:cNvSpPr>
                  <a:spLocks noChangeArrowheads="1"/>
                </p:cNvSpPr>
                <p:nvPr/>
              </p:nvSpPr>
              <p:spPr bwMode="auto">
                <a:xfrm>
                  <a:off x="2613025" y="4765241"/>
                  <a:ext cx="1511300" cy="994327"/>
                </a:xfrm>
                <a:prstGeom prst="ellipse">
                  <a:avLst/>
                </a:prstGeom>
                <a:solidFill>
                  <a:srgbClr val="FFFF66"/>
                </a:solidFill>
                <a:ln w="19050">
                  <a:solidFill>
                    <a:schemeClr val="tx1"/>
                  </a:solidFill>
                  <a:round/>
                  <a:headEnd/>
                  <a:tailEnd/>
                </a:ln>
              </p:spPr>
              <p:txBody>
                <a:bodyPr wrap="none" anchor="ctr"/>
                <a:lstStyle/>
                <a:p>
                  <a:pPr algn="ctr"/>
                  <a:endParaRPr lang="it-IT" sz="1600" b="1">
                    <a:solidFill>
                      <a:srgbClr val="000066"/>
                    </a:solidFill>
                    <a:latin typeface="Calibri" pitchFamily="34" charset="0"/>
                  </a:endParaRPr>
                </a:p>
              </p:txBody>
            </p:sp>
            <p:sp>
              <p:nvSpPr>
                <p:cNvPr id="65575" name="Freeform 39"/>
                <p:cNvSpPr>
                  <a:spLocks/>
                </p:cNvSpPr>
                <p:nvPr/>
              </p:nvSpPr>
              <p:spPr bwMode="auto">
                <a:xfrm>
                  <a:off x="964968" y="4666399"/>
                  <a:ext cx="404813" cy="271448"/>
                </a:xfrm>
                <a:custGeom>
                  <a:avLst/>
                  <a:gdLst>
                    <a:gd name="T0" fmla="*/ 2147483647 w 178"/>
                    <a:gd name="T1" fmla="*/ 0 h 184"/>
                    <a:gd name="T2" fmla="*/ 0 w 178"/>
                    <a:gd name="T3" fmla="*/ 2147483647 h 184"/>
                    <a:gd name="T4" fmla="*/ 2147483647 w 178"/>
                    <a:gd name="T5" fmla="*/ 2147483647 h 184"/>
                    <a:gd name="T6" fmla="*/ 2147483647 w 178"/>
                    <a:gd name="T7" fmla="*/ 2147483647 h 184"/>
                    <a:gd name="T8" fmla="*/ 2147483647 w 178"/>
                    <a:gd name="T9" fmla="*/ 2147483647 h 184"/>
                    <a:gd name="T10" fmla="*/ 2147483647 w 178"/>
                    <a:gd name="T11" fmla="*/ 2147483647 h 184"/>
                    <a:gd name="T12" fmla="*/ 2147483647 w 178"/>
                    <a:gd name="T13" fmla="*/ 2147483647 h 184"/>
                    <a:gd name="T14" fmla="*/ 2147483647 w 178"/>
                    <a:gd name="T15" fmla="*/ 2147483647 h 184"/>
                    <a:gd name="T16" fmla="*/ 2147483647 w 178"/>
                    <a:gd name="T17" fmla="*/ 2147483647 h 184"/>
                    <a:gd name="T18" fmla="*/ 2147483647 w 178"/>
                    <a:gd name="T19" fmla="*/ 2147483647 h 184"/>
                    <a:gd name="T20" fmla="*/ 2147483647 w 178"/>
                    <a:gd name="T21" fmla="*/ 2147483647 h 184"/>
                    <a:gd name="T22" fmla="*/ 2147483647 w 178"/>
                    <a:gd name="T23" fmla="*/ 2147483647 h 184"/>
                    <a:gd name="T24" fmla="*/ 2147483647 w 178"/>
                    <a:gd name="T25" fmla="*/ 2147483647 h 184"/>
                    <a:gd name="T26" fmla="*/ 2147483647 w 178"/>
                    <a:gd name="T27" fmla="*/ 2147483647 h 18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8"/>
                    <a:gd name="T43" fmla="*/ 0 h 184"/>
                    <a:gd name="T44" fmla="*/ 178 w 178"/>
                    <a:gd name="T45" fmla="*/ 184 h 18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8" h="184">
                      <a:moveTo>
                        <a:pt x="17" y="0"/>
                      </a:moveTo>
                      <a:cubicBezTo>
                        <a:pt x="13" y="42"/>
                        <a:pt x="12" y="62"/>
                        <a:pt x="0" y="98"/>
                      </a:cubicBezTo>
                      <a:cubicBezTo>
                        <a:pt x="5" y="129"/>
                        <a:pt x="6" y="150"/>
                        <a:pt x="40" y="138"/>
                      </a:cubicBezTo>
                      <a:cubicBezTo>
                        <a:pt x="42" y="107"/>
                        <a:pt x="39" y="76"/>
                        <a:pt x="46" y="46"/>
                      </a:cubicBezTo>
                      <a:cubicBezTo>
                        <a:pt x="54" y="9"/>
                        <a:pt x="74" y="49"/>
                        <a:pt x="75" y="51"/>
                      </a:cubicBezTo>
                      <a:cubicBezTo>
                        <a:pt x="62" y="89"/>
                        <a:pt x="62" y="104"/>
                        <a:pt x="75" y="144"/>
                      </a:cubicBezTo>
                      <a:cubicBezTo>
                        <a:pt x="64" y="174"/>
                        <a:pt x="78" y="184"/>
                        <a:pt x="98" y="155"/>
                      </a:cubicBezTo>
                      <a:cubicBezTo>
                        <a:pt x="103" y="115"/>
                        <a:pt x="86" y="31"/>
                        <a:pt x="127" y="17"/>
                      </a:cubicBezTo>
                      <a:cubicBezTo>
                        <a:pt x="140" y="61"/>
                        <a:pt x="142" y="111"/>
                        <a:pt x="115" y="149"/>
                      </a:cubicBezTo>
                      <a:cubicBezTo>
                        <a:pt x="123" y="174"/>
                        <a:pt x="131" y="174"/>
                        <a:pt x="155" y="167"/>
                      </a:cubicBezTo>
                      <a:cubicBezTo>
                        <a:pt x="157" y="130"/>
                        <a:pt x="154" y="93"/>
                        <a:pt x="161" y="57"/>
                      </a:cubicBezTo>
                      <a:cubicBezTo>
                        <a:pt x="162" y="51"/>
                        <a:pt x="178" y="45"/>
                        <a:pt x="178" y="51"/>
                      </a:cubicBezTo>
                      <a:cubicBezTo>
                        <a:pt x="178" y="61"/>
                        <a:pt x="163" y="65"/>
                        <a:pt x="161" y="74"/>
                      </a:cubicBezTo>
                      <a:cubicBezTo>
                        <a:pt x="157" y="97"/>
                        <a:pt x="161" y="121"/>
                        <a:pt x="161" y="144"/>
                      </a:cubicBezTo>
                    </a:path>
                  </a:pathLst>
                </a:custGeom>
                <a:noFill/>
                <a:ln w="28575">
                  <a:solidFill>
                    <a:srgbClr val="FF0000"/>
                  </a:solidFill>
                  <a:round/>
                  <a:headEnd/>
                  <a:tailEnd/>
                </a:ln>
              </p:spPr>
              <p:txBody>
                <a:bodyPr/>
                <a:lstStyle/>
                <a:p>
                  <a:endParaRPr lang="es-ES"/>
                </a:p>
              </p:txBody>
            </p:sp>
            <p:sp>
              <p:nvSpPr>
                <p:cNvPr id="65576" name="Freeform 40"/>
                <p:cNvSpPr>
                  <a:spLocks/>
                </p:cNvSpPr>
                <p:nvPr/>
              </p:nvSpPr>
              <p:spPr bwMode="auto">
                <a:xfrm>
                  <a:off x="3478213" y="4666399"/>
                  <a:ext cx="355600" cy="290627"/>
                </a:xfrm>
                <a:custGeom>
                  <a:avLst/>
                  <a:gdLst>
                    <a:gd name="T0" fmla="*/ 2147483647 w 178"/>
                    <a:gd name="T1" fmla="*/ 0 h 184"/>
                    <a:gd name="T2" fmla="*/ 0 w 178"/>
                    <a:gd name="T3" fmla="*/ 2147483647 h 184"/>
                    <a:gd name="T4" fmla="*/ 2147483647 w 178"/>
                    <a:gd name="T5" fmla="*/ 2147483647 h 184"/>
                    <a:gd name="T6" fmla="*/ 2147483647 w 178"/>
                    <a:gd name="T7" fmla="*/ 2147483647 h 184"/>
                    <a:gd name="T8" fmla="*/ 2147483647 w 178"/>
                    <a:gd name="T9" fmla="*/ 2147483647 h 184"/>
                    <a:gd name="T10" fmla="*/ 2147483647 w 178"/>
                    <a:gd name="T11" fmla="*/ 2147483647 h 184"/>
                    <a:gd name="T12" fmla="*/ 2147483647 w 178"/>
                    <a:gd name="T13" fmla="*/ 2147483647 h 184"/>
                    <a:gd name="T14" fmla="*/ 2147483647 w 178"/>
                    <a:gd name="T15" fmla="*/ 2147483647 h 184"/>
                    <a:gd name="T16" fmla="*/ 2147483647 w 178"/>
                    <a:gd name="T17" fmla="*/ 2147483647 h 184"/>
                    <a:gd name="T18" fmla="*/ 2147483647 w 178"/>
                    <a:gd name="T19" fmla="*/ 2147483647 h 184"/>
                    <a:gd name="T20" fmla="*/ 2147483647 w 178"/>
                    <a:gd name="T21" fmla="*/ 2147483647 h 184"/>
                    <a:gd name="T22" fmla="*/ 2147483647 w 178"/>
                    <a:gd name="T23" fmla="*/ 2147483647 h 184"/>
                    <a:gd name="T24" fmla="*/ 2147483647 w 178"/>
                    <a:gd name="T25" fmla="*/ 2147483647 h 184"/>
                    <a:gd name="T26" fmla="*/ 2147483647 w 178"/>
                    <a:gd name="T27" fmla="*/ 2147483647 h 18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8"/>
                    <a:gd name="T43" fmla="*/ 0 h 184"/>
                    <a:gd name="T44" fmla="*/ 178 w 178"/>
                    <a:gd name="T45" fmla="*/ 184 h 18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8" h="184">
                      <a:moveTo>
                        <a:pt x="17" y="0"/>
                      </a:moveTo>
                      <a:cubicBezTo>
                        <a:pt x="13" y="42"/>
                        <a:pt x="12" y="62"/>
                        <a:pt x="0" y="98"/>
                      </a:cubicBezTo>
                      <a:cubicBezTo>
                        <a:pt x="5" y="129"/>
                        <a:pt x="6" y="150"/>
                        <a:pt x="40" y="138"/>
                      </a:cubicBezTo>
                      <a:cubicBezTo>
                        <a:pt x="42" y="107"/>
                        <a:pt x="39" y="76"/>
                        <a:pt x="46" y="46"/>
                      </a:cubicBezTo>
                      <a:cubicBezTo>
                        <a:pt x="54" y="9"/>
                        <a:pt x="74" y="49"/>
                        <a:pt x="75" y="51"/>
                      </a:cubicBezTo>
                      <a:cubicBezTo>
                        <a:pt x="62" y="89"/>
                        <a:pt x="62" y="104"/>
                        <a:pt x="75" y="144"/>
                      </a:cubicBezTo>
                      <a:cubicBezTo>
                        <a:pt x="64" y="174"/>
                        <a:pt x="78" y="184"/>
                        <a:pt x="98" y="155"/>
                      </a:cubicBezTo>
                      <a:cubicBezTo>
                        <a:pt x="103" y="115"/>
                        <a:pt x="86" y="31"/>
                        <a:pt x="127" y="17"/>
                      </a:cubicBezTo>
                      <a:cubicBezTo>
                        <a:pt x="140" y="61"/>
                        <a:pt x="142" y="111"/>
                        <a:pt x="115" y="149"/>
                      </a:cubicBezTo>
                      <a:cubicBezTo>
                        <a:pt x="123" y="174"/>
                        <a:pt x="131" y="174"/>
                        <a:pt x="155" y="167"/>
                      </a:cubicBezTo>
                      <a:cubicBezTo>
                        <a:pt x="157" y="130"/>
                        <a:pt x="154" y="93"/>
                        <a:pt x="161" y="57"/>
                      </a:cubicBezTo>
                      <a:cubicBezTo>
                        <a:pt x="162" y="51"/>
                        <a:pt x="178" y="45"/>
                        <a:pt x="178" y="51"/>
                      </a:cubicBezTo>
                      <a:cubicBezTo>
                        <a:pt x="178" y="61"/>
                        <a:pt x="163" y="65"/>
                        <a:pt x="161" y="74"/>
                      </a:cubicBezTo>
                      <a:cubicBezTo>
                        <a:pt x="157" y="97"/>
                        <a:pt x="161" y="121"/>
                        <a:pt x="161" y="144"/>
                      </a:cubicBezTo>
                    </a:path>
                  </a:pathLst>
                </a:custGeom>
                <a:noFill/>
                <a:ln w="28575">
                  <a:solidFill>
                    <a:srgbClr val="0000CC"/>
                  </a:solidFill>
                  <a:round/>
                  <a:headEnd/>
                  <a:tailEnd/>
                </a:ln>
              </p:spPr>
              <p:txBody>
                <a:bodyPr/>
                <a:lstStyle/>
                <a:p>
                  <a:endParaRPr lang="es-ES"/>
                </a:p>
              </p:txBody>
            </p:sp>
            <p:sp>
              <p:nvSpPr>
                <p:cNvPr id="65577" name="Oval 42"/>
                <p:cNvSpPr>
                  <a:spLocks noChangeArrowheads="1"/>
                </p:cNvSpPr>
                <p:nvPr/>
              </p:nvSpPr>
              <p:spPr bwMode="auto">
                <a:xfrm>
                  <a:off x="3220152" y="4870446"/>
                  <a:ext cx="431800" cy="300953"/>
                </a:xfrm>
                <a:prstGeom prst="ellipse">
                  <a:avLst/>
                </a:prstGeom>
                <a:solidFill>
                  <a:schemeClr val="bg1"/>
                </a:solidFill>
                <a:ln w="9525">
                  <a:solidFill>
                    <a:schemeClr val="tx1"/>
                  </a:solidFill>
                  <a:round/>
                  <a:headEnd/>
                  <a:tailEnd/>
                </a:ln>
              </p:spPr>
              <p:txBody>
                <a:bodyPr wrap="none" anchor="ctr"/>
                <a:lstStyle/>
                <a:p>
                  <a:pPr algn="ctr"/>
                  <a:r>
                    <a:rPr lang="it-IT" sz="1600" b="1">
                      <a:solidFill>
                        <a:srgbClr val="000066"/>
                      </a:solidFill>
                      <a:latin typeface="Calibri" pitchFamily="34" charset="0"/>
                    </a:rPr>
                    <a:t>CFP</a:t>
                  </a:r>
                </a:p>
              </p:txBody>
            </p:sp>
            <p:sp>
              <p:nvSpPr>
                <p:cNvPr id="65578" name="Oval 43"/>
                <p:cNvSpPr>
                  <a:spLocks noChangeArrowheads="1"/>
                </p:cNvSpPr>
                <p:nvPr/>
              </p:nvSpPr>
              <p:spPr bwMode="auto">
                <a:xfrm>
                  <a:off x="1180868" y="4819826"/>
                  <a:ext cx="431800" cy="367340"/>
                </a:xfrm>
                <a:prstGeom prst="ellipse">
                  <a:avLst/>
                </a:prstGeom>
                <a:solidFill>
                  <a:schemeClr val="tx1"/>
                </a:solidFill>
                <a:ln w="9525">
                  <a:solidFill>
                    <a:schemeClr val="tx1"/>
                  </a:solidFill>
                  <a:round/>
                  <a:headEnd/>
                  <a:tailEnd/>
                </a:ln>
              </p:spPr>
              <p:txBody>
                <a:bodyPr wrap="none" anchor="ctr"/>
                <a:lstStyle/>
                <a:p>
                  <a:pPr algn="ctr"/>
                  <a:r>
                    <a:rPr lang="it-IT" sz="1600" b="1">
                      <a:solidFill>
                        <a:srgbClr val="FFFF00"/>
                      </a:solidFill>
                      <a:latin typeface="Calibri" pitchFamily="34" charset="0"/>
                    </a:rPr>
                    <a:t>YFP</a:t>
                  </a:r>
                </a:p>
              </p:txBody>
            </p:sp>
            <p:sp>
              <p:nvSpPr>
                <p:cNvPr id="53" name="Figura a mano libera 52"/>
                <p:cNvSpPr/>
                <p:nvPr/>
              </p:nvSpPr>
              <p:spPr bwMode="auto">
                <a:xfrm>
                  <a:off x="1963957" y="5364885"/>
                  <a:ext cx="841375" cy="396877"/>
                </a:xfrm>
                <a:custGeom>
                  <a:avLst/>
                  <a:gdLst>
                    <a:gd name="connsiteX0" fmla="*/ 0 w 884903"/>
                    <a:gd name="connsiteY0" fmla="*/ 0 h 351503"/>
                    <a:gd name="connsiteX1" fmla="*/ 427703 w 884903"/>
                    <a:gd name="connsiteY1" fmla="*/ 339213 h 351503"/>
                    <a:gd name="connsiteX2" fmla="*/ 884903 w 884903"/>
                    <a:gd name="connsiteY2" fmla="*/ 73742 h 351503"/>
                  </a:gdLst>
                  <a:ahLst/>
                  <a:cxnLst>
                    <a:cxn ang="0">
                      <a:pos x="connsiteX0" y="connsiteY0"/>
                    </a:cxn>
                    <a:cxn ang="0">
                      <a:pos x="connsiteX1" y="connsiteY1"/>
                    </a:cxn>
                    <a:cxn ang="0">
                      <a:pos x="connsiteX2" y="connsiteY2"/>
                    </a:cxn>
                  </a:cxnLst>
                  <a:rect l="l" t="t" r="r" b="b"/>
                  <a:pathLst>
                    <a:path w="884903" h="351503">
                      <a:moveTo>
                        <a:pt x="0" y="0"/>
                      </a:moveTo>
                      <a:cubicBezTo>
                        <a:pt x="140109" y="163461"/>
                        <a:pt x="280219" y="326923"/>
                        <a:pt x="427703" y="339213"/>
                      </a:cubicBezTo>
                      <a:cubicBezTo>
                        <a:pt x="575187" y="351503"/>
                        <a:pt x="730045" y="212622"/>
                        <a:pt x="884903" y="73742"/>
                      </a:cubicBezTo>
                    </a:path>
                  </a:pathLst>
                </a:cu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7" name="Ovale 36"/>
                <p:cNvSpPr/>
                <p:nvPr/>
              </p:nvSpPr>
              <p:spPr bwMode="auto">
                <a:xfrm>
                  <a:off x="2273519" y="5469660"/>
                  <a:ext cx="215900" cy="215901"/>
                </a:xfrm>
                <a:prstGeom prst="ellipse">
                  <a:avLst/>
                </a:prstGeom>
                <a:solidFill>
                  <a:srgbClr val="FF99FF"/>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rgbClr val="FFFFFF"/>
                    </a:solidFill>
                    <a:latin typeface="Arial" charset="0"/>
                    <a:ea typeface="ＭＳ Ｐゴシック" charset="0"/>
                    <a:cs typeface="Arial" charset="0"/>
                  </a:endParaRPr>
                </a:p>
              </p:txBody>
            </p:sp>
            <p:sp>
              <p:nvSpPr>
                <p:cNvPr id="43" name="Ovale 42"/>
                <p:cNvSpPr/>
                <p:nvPr/>
              </p:nvSpPr>
              <p:spPr bwMode="auto">
                <a:xfrm>
                  <a:off x="1890932" y="5458547"/>
                  <a:ext cx="215900" cy="215901"/>
                </a:xfrm>
                <a:prstGeom prst="ellipse">
                  <a:avLst/>
                </a:prstGeom>
                <a:solidFill>
                  <a:srgbClr val="FF99FF"/>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rgbClr val="FFFFFF"/>
                    </a:solidFill>
                    <a:latin typeface="Arial" charset="0"/>
                    <a:ea typeface="ＭＳ Ｐゴシック" charset="0"/>
                    <a:cs typeface="Arial" charset="0"/>
                  </a:endParaRPr>
                </a:p>
              </p:txBody>
            </p:sp>
            <p:sp>
              <p:nvSpPr>
                <p:cNvPr id="38" name="Ovale 37"/>
                <p:cNvSpPr/>
                <p:nvPr/>
              </p:nvSpPr>
              <p:spPr bwMode="auto">
                <a:xfrm>
                  <a:off x="2732307" y="5320435"/>
                  <a:ext cx="217487" cy="215901"/>
                </a:xfrm>
                <a:prstGeom prst="ellipse">
                  <a:avLst/>
                </a:prstGeom>
                <a:solidFill>
                  <a:srgbClr val="FF99FF"/>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rgbClr val="FFFFFF"/>
                    </a:solidFill>
                    <a:latin typeface="Arial" charset="0"/>
                    <a:ea typeface="ＭＳ Ｐゴシック" charset="0"/>
                    <a:cs typeface="Arial" charset="0"/>
                  </a:endParaRPr>
                </a:p>
              </p:txBody>
            </p:sp>
            <p:sp>
              <p:nvSpPr>
                <p:cNvPr id="66" name="Ovale 65"/>
                <p:cNvSpPr/>
                <p:nvPr/>
              </p:nvSpPr>
              <p:spPr bwMode="auto">
                <a:xfrm>
                  <a:off x="1962369" y="4894982"/>
                  <a:ext cx="215900" cy="215901"/>
                </a:xfrm>
                <a:prstGeom prst="ellipse">
                  <a:avLst/>
                </a:prstGeom>
                <a:solidFill>
                  <a:srgbClr val="00FFFF"/>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rgbClr val="FFFFFF"/>
                    </a:solidFill>
                    <a:latin typeface="Arial" charset="0"/>
                    <a:ea typeface="ＭＳ Ｐゴシック" charset="0"/>
                    <a:cs typeface="Arial" charset="0"/>
                  </a:endParaRPr>
                </a:p>
              </p:txBody>
            </p:sp>
            <p:sp>
              <p:nvSpPr>
                <p:cNvPr id="67" name="Figura a mano libera 66"/>
                <p:cNvSpPr/>
                <p:nvPr/>
              </p:nvSpPr>
              <p:spPr bwMode="auto">
                <a:xfrm flipV="1">
                  <a:off x="2038569" y="4801319"/>
                  <a:ext cx="841375" cy="261939"/>
                </a:xfrm>
                <a:custGeom>
                  <a:avLst/>
                  <a:gdLst>
                    <a:gd name="connsiteX0" fmla="*/ 0 w 884903"/>
                    <a:gd name="connsiteY0" fmla="*/ 0 h 351503"/>
                    <a:gd name="connsiteX1" fmla="*/ 427703 w 884903"/>
                    <a:gd name="connsiteY1" fmla="*/ 339213 h 351503"/>
                    <a:gd name="connsiteX2" fmla="*/ 884903 w 884903"/>
                    <a:gd name="connsiteY2" fmla="*/ 73742 h 351503"/>
                  </a:gdLst>
                  <a:ahLst/>
                  <a:cxnLst>
                    <a:cxn ang="0">
                      <a:pos x="connsiteX0" y="connsiteY0"/>
                    </a:cxn>
                    <a:cxn ang="0">
                      <a:pos x="connsiteX1" y="connsiteY1"/>
                    </a:cxn>
                    <a:cxn ang="0">
                      <a:pos x="connsiteX2" y="connsiteY2"/>
                    </a:cxn>
                  </a:cxnLst>
                  <a:rect l="l" t="t" r="r" b="b"/>
                  <a:pathLst>
                    <a:path w="884903" h="351503">
                      <a:moveTo>
                        <a:pt x="0" y="0"/>
                      </a:moveTo>
                      <a:cubicBezTo>
                        <a:pt x="140109" y="163461"/>
                        <a:pt x="280219" y="326923"/>
                        <a:pt x="427703" y="339213"/>
                      </a:cubicBezTo>
                      <a:cubicBezTo>
                        <a:pt x="575187" y="351503"/>
                        <a:pt x="730045" y="212622"/>
                        <a:pt x="884903" y="73742"/>
                      </a:cubicBezTo>
                    </a:path>
                  </a:pathLst>
                </a:custGeom>
                <a:ln w="57150">
                  <a:solidFill>
                    <a:srgbClr val="0000CC"/>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0" name="Ovale 39"/>
                <p:cNvSpPr/>
                <p:nvPr/>
              </p:nvSpPr>
              <p:spPr bwMode="auto">
                <a:xfrm>
                  <a:off x="2330669" y="4806082"/>
                  <a:ext cx="215900" cy="215901"/>
                </a:xfrm>
                <a:prstGeom prst="ellipse">
                  <a:avLst/>
                </a:prstGeom>
                <a:solidFill>
                  <a:srgbClr val="00FFFF"/>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rgbClr val="FFFFFF"/>
                    </a:solidFill>
                    <a:latin typeface="Arial" charset="0"/>
                    <a:ea typeface="ＭＳ Ｐゴシック" charset="0"/>
                    <a:cs typeface="Arial" charset="0"/>
                  </a:endParaRPr>
                </a:p>
              </p:txBody>
            </p:sp>
            <p:sp>
              <p:nvSpPr>
                <p:cNvPr id="44" name="Ovale 43"/>
                <p:cNvSpPr/>
                <p:nvPr/>
              </p:nvSpPr>
              <p:spPr bwMode="auto">
                <a:xfrm>
                  <a:off x="2813269" y="4898157"/>
                  <a:ext cx="215900" cy="215901"/>
                </a:xfrm>
                <a:prstGeom prst="ellipse">
                  <a:avLst/>
                </a:prstGeom>
                <a:solidFill>
                  <a:srgbClr val="00FFFF"/>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rgbClr val="FFFFFF"/>
                    </a:solidFill>
                    <a:latin typeface="Arial" charset="0"/>
                    <a:ea typeface="ＭＳ Ｐゴシック" charset="0"/>
                    <a:cs typeface="Arial" charset="0"/>
                  </a:endParaRPr>
                </a:p>
              </p:txBody>
            </p:sp>
            <p:sp>
              <p:nvSpPr>
                <p:cNvPr id="42" name="Ovale 41"/>
                <p:cNvSpPr/>
                <p:nvPr/>
              </p:nvSpPr>
              <p:spPr bwMode="auto">
                <a:xfrm>
                  <a:off x="1943319" y="5226771"/>
                  <a:ext cx="215900" cy="215901"/>
                </a:xfrm>
                <a:prstGeom prst="ellipse">
                  <a:avLst/>
                </a:prstGeom>
                <a:solidFill>
                  <a:srgbClr val="FF99FF"/>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rgbClr val="FFFFFF"/>
                    </a:solidFill>
                    <a:latin typeface="Arial" charset="0"/>
                    <a:ea typeface="ＭＳ Ｐゴシック" charset="0"/>
                    <a:cs typeface="Arial" charset="0"/>
                  </a:endParaRPr>
                </a:p>
              </p:txBody>
            </p:sp>
          </p:grpSp>
        </p:grpSp>
        <p:sp>
          <p:nvSpPr>
            <p:cNvPr id="65566" name="CasellaDiTesto 55"/>
            <p:cNvSpPr txBox="1">
              <a:spLocks noChangeArrowheads="1"/>
            </p:cNvSpPr>
            <p:nvPr/>
          </p:nvSpPr>
          <p:spPr bwMode="auto">
            <a:xfrm>
              <a:off x="381219" y="5880329"/>
              <a:ext cx="4191000" cy="314327"/>
            </a:xfrm>
            <a:prstGeom prst="rect">
              <a:avLst/>
            </a:prstGeom>
            <a:solidFill>
              <a:schemeClr val="bg1"/>
            </a:solidFill>
            <a:ln w="9525">
              <a:solidFill>
                <a:srgbClr val="0000CC"/>
              </a:solidFill>
              <a:miter lim="800000"/>
              <a:headEnd/>
              <a:tailEnd/>
            </a:ln>
          </p:spPr>
          <p:txBody>
            <a:bodyPr>
              <a:spAutoFit/>
            </a:bodyPr>
            <a:lstStyle/>
            <a:p>
              <a:pPr algn="ctr"/>
              <a:r>
                <a:rPr lang="en-US" sz="1400" b="1">
                  <a:ea typeface="ＭＳ Ｐゴシック" pitchFamily="34" charset="-128"/>
                </a:rPr>
                <a:t>EXOSOMES THAT MAY CONTAIN D2-CFP</a:t>
              </a:r>
            </a:p>
          </p:txBody>
        </p:sp>
        <p:sp>
          <p:nvSpPr>
            <p:cNvPr id="87" name="Ovale 86"/>
            <p:cNvSpPr/>
            <p:nvPr/>
          </p:nvSpPr>
          <p:spPr bwMode="auto">
            <a:xfrm>
              <a:off x="485994" y="5940654"/>
              <a:ext cx="152400" cy="152401"/>
            </a:xfrm>
            <a:prstGeom prst="ellipse">
              <a:avLst/>
            </a:prstGeom>
            <a:solidFill>
              <a:srgbClr val="00FFFF"/>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rgbClr val="FFFFFF"/>
                </a:solidFill>
                <a:latin typeface="Arial" charset="0"/>
                <a:ea typeface="ＭＳ Ｐゴシック" charset="0"/>
                <a:cs typeface="Arial" charset="0"/>
              </a:endParaRPr>
            </a:p>
          </p:txBody>
        </p:sp>
        <p:sp>
          <p:nvSpPr>
            <p:cNvPr id="65568" name="CasellaDiTesto 55"/>
            <p:cNvSpPr txBox="1">
              <a:spLocks noChangeArrowheads="1"/>
            </p:cNvSpPr>
            <p:nvPr/>
          </p:nvSpPr>
          <p:spPr bwMode="auto">
            <a:xfrm>
              <a:off x="381219" y="6245456"/>
              <a:ext cx="4191000" cy="314327"/>
            </a:xfrm>
            <a:prstGeom prst="rect">
              <a:avLst/>
            </a:prstGeom>
            <a:solidFill>
              <a:schemeClr val="bg1"/>
            </a:solidFill>
            <a:ln w="9525">
              <a:solidFill>
                <a:srgbClr val="0000CC"/>
              </a:solidFill>
              <a:miter lim="800000"/>
              <a:headEnd/>
              <a:tailEnd/>
            </a:ln>
          </p:spPr>
          <p:txBody>
            <a:bodyPr>
              <a:spAutoFit/>
            </a:bodyPr>
            <a:lstStyle/>
            <a:p>
              <a:pPr algn="ctr"/>
              <a:r>
                <a:rPr lang="en-US" sz="1400" b="1">
                  <a:ea typeface="ＭＳ Ｐゴシック" pitchFamily="34" charset="-128"/>
                </a:rPr>
                <a:t>EXOSOMES THAT MAY CONTAIN A</a:t>
              </a:r>
              <a:r>
                <a:rPr lang="en-US" sz="1100" b="1">
                  <a:ea typeface="ＭＳ Ｐゴシック" pitchFamily="34" charset="-128"/>
                </a:rPr>
                <a:t>2A</a:t>
              </a:r>
              <a:r>
                <a:rPr lang="en-US" sz="1400" b="1">
                  <a:ea typeface="ＭＳ Ｐゴシック" pitchFamily="34" charset="-128"/>
                </a:rPr>
                <a:t>-YFP</a:t>
              </a:r>
            </a:p>
          </p:txBody>
        </p:sp>
        <p:sp>
          <p:nvSpPr>
            <p:cNvPr id="90" name="Ovale 89"/>
            <p:cNvSpPr/>
            <p:nvPr/>
          </p:nvSpPr>
          <p:spPr bwMode="auto">
            <a:xfrm>
              <a:off x="485994" y="6337531"/>
              <a:ext cx="152400" cy="152401"/>
            </a:xfrm>
            <a:prstGeom prst="ellipse">
              <a:avLst/>
            </a:prstGeom>
            <a:solidFill>
              <a:srgbClr val="FF99FF"/>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rgbClr val="FFFFFF"/>
                </a:solidFill>
                <a:latin typeface="Arial" charset="0"/>
                <a:ea typeface="ＭＳ Ｐゴシック" charset="0"/>
                <a:cs typeface="Arial" charset="0"/>
              </a:endParaRPr>
            </a:p>
          </p:txBody>
        </p:sp>
      </p:grpSp>
      <p:grpSp>
        <p:nvGrpSpPr>
          <p:cNvPr id="65541" name="Gruppo 95"/>
          <p:cNvGrpSpPr>
            <a:grpSpLocks/>
          </p:cNvGrpSpPr>
          <p:nvPr/>
        </p:nvGrpSpPr>
        <p:grpSpPr bwMode="auto">
          <a:xfrm>
            <a:off x="5024438" y="1123950"/>
            <a:ext cx="3962400" cy="5461000"/>
            <a:chOff x="5023940" y="1124305"/>
            <a:chExt cx="3962400" cy="5460427"/>
          </a:xfrm>
        </p:grpSpPr>
        <p:grpSp>
          <p:nvGrpSpPr>
            <p:cNvPr id="65543" name="Gruppo 94"/>
            <p:cNvGrpSpPr>
              <a:grpSpLocks/>
            </p:cNvGrpSpPr>
            <p:nvPr/>
          </p:nvGrpSpPr>
          <p:grpSpPr bwMode="auto">
            <a:xfrm>
              <a:off x="5221724" y="2653864"/>
              <a:ext cx="3733800" cy="3930868"/>
              <a:chOff x="5221724" y="2748460"/>
              <a:chExt cx="3733800" cy="3930868"/>
            </a:xfrm>
          </p:grpSpPr>
          <p:sp>
            <p:nvSpPr>
              <p:cNvPr id="65545" name="Rectangle 13"/>
              <p:cNvSpPr>
                <a:spLocks noChangeArrowheads="1"/>
              </p:cNvSpPr>
              <p:nvPr/>
            </p:nvSpPr>
            <p:spPr bwMode="auto">
              <a:xfrm>
                <a:off x="5221724" y="2748460"/>
                <a:ext cx="3733800" cy="3930868"/>
              </a:xfrm>
              <a:prstGeom prst="rect">
                <a:avLst/>
              </a:prstGeom>
              <a:solidFill>
                <a:srgbClr val="FFFFCC"/>
              </a:solidFill>
              <a:ln w="38100">
                <a:solidFill>
                  <a:srgbClr val="FF0000"/>
                </a:solidFill>
                <a:miter lim="800000"/>
                <a:headEnd/>
                <a:tailEnd/>
              </a:ln>
            </p:spPr>
            <p:txBody>
              <a:bodyPr wrap="none" anchor="ctr"/>
              <a:lstStyle/>
              <a:p>
                <a:endParaRPr lang="it-IT">
                  <a:latin typeface="Calibri" pitchFamily="34" charset="0"/>
                </a:endParaRPr>
              </a:p>
            </p:txBody>
          </p:sp>
          <p:sp>
            <p:nvSpPr>
              <p:cNvPr id="65546" name="Text Box 123"/>
              <p:cNvSpPr txBox="1">
                <a:spLocks noChangeArrowheads="1"/>
              </p:cNvSpPr>
              <p:nvPr/>
            </p:nvSpPr>
            <p:spPr bwMode="auto">
              <a:xfrm>
                <a:off x="5411290" y="2893538"/>
                <a:ext cx="3352800" cy="634933"/>
              </a:xfrm>
              <a:prstGeom prst="rect">
                <a:avLst/>
              </a:prstGeom>
              <a:solidFill>
                <a:schemeClr val="bg1"/>
              </a:solidFill>
              <a:ln w="9525">
                <a:solidFill>
                  <a:srgbClr val="0000CC"/>
                </a:solidFill>
                <a:miter lim="800000"/>
                <a:headEnd/>
                <a:tailEnd/>
              </a:ln>
            </p:spPr>
            <p:txBody>
              <a:bodyPr>
                <a:spAutoFit/>
              </a:bodyPr>
              <a:lstStyle/>
              <a:p>
                <a:pPr algn="ctr">
                  <a:lnSpc>
                    <a:spcPts val="2100"/>
                  </a:lnSpc>
                </a:pPr>
                <a:r>
                  <a:rPr lang="it-IT" sz="1500" b="1">
                    <a:ea typeface="ＭＳ Ｐゴシック" pitchFamily="34" charset="-128"/>
                  </a:rPr>
                  <a:t>CO-CULTURED HEK CELLS:</a:t>
                </a:r>
                <a:endParaRPr lang="it-IT" sz="1500" b="1">
                  <a:solidFill>
                    <a:srgbClr val="0000CC"/>
                  </a:solidFill>
                  <a:ea typeface="ＭＳ Ｐゴシック" pitchFamily="34" charset="-128"/>
                </a:endParaRPr>
              </a:p>
              <a:p>
                <a:pPr algn="ctr">
                  <a:lnSpc>
                    <a:spcPts val="2100"/>
                  </a:lnSpc>
                </a:pPr>
                <a:r>
                  <a:rPr lang="it-IT" sz="1500" b="1">
                    <a:solidFill>
                      <a:srgbClr val="0000CC"/>
                    </a:solidFill>
                    <a:ea typeface="ＭＳ Ｐゴシック" pitchFamily="34" charset="-128"/>
                  </a:rPr>
                  <a:t>ACCEPTOR PHOTOBLEACHING</a:t>
                </a:r>
              </a:p>
            </p:txBody>
          </p:sp>
          <p:grpSp>
            <p:nvGrpSpPr>
              <p:cNvPr id="65547" name="Gruppo 176"/>
              <p:cNvGrpSpPr>
                <a:grpSpLocks/>
              </p:cNvGrpSpPr>
              <p:nvPr/>
            </p:nvGrpSpPr>
            <p:grpSpPr bwMode="auto">
              <a:xfrm>
                <a:off x="5650022" y="4179745"/>
                <a:ext cx="2904518" cy="1510979"/>
                <a:chOff x="6327230" y="3920362"/>
                <a:chExt cx="2904518" cy="1510979"/>
              </a:xfrm>
            </p:grpSpPr>
            <p:sp>
              <p:nvSpPr>
                <p:cNvPr id="65551" name="Line 99"/>
                <p:cNvSpPr>
                  <a:spLocks noChangeShapeType="1"/>
                </p:cNvSpPr>
                <p:nvPr/>
              </p:nvSpPr>
              <p:spPr bwMode="auto">
                <a:xfrm>
                  <a:off x="8101013" y="4727575"/>
                  <a:ext cx="360362" cy="0"/>
                </a:xfrm>
                <a:prstGeom prst="line">
                  <a:avLst/>
                </a:prstGeom>
                <a:noFill/>
                <a:ln w="57150">
                  <a:solidFill>
                    <a:srgbClr val="0000CC"/>
                  </a:solidFill>
                  <a:round/>
                  <a:headEnd/>
                  <a:tailEnd type="triangle" w="med" len="med"/>
                </a:ln>
              </p:spPr>
              <p:txBody>
                <a:bodyPr/>
                <a:lstStyle/>
                <a:p>
                  <a:endParaRPr lang="es-ES"/>
                </a:p>
              </p:txBody>
            </p:sp>
            <p:sp>
              <p:nvSpPr>
                <p:cNvPr id="65552" name="Text Box 100"/>
                <p:cNvSpPr txBox="1">
                  <a:spLocks noChangeArrowheads="1"/>
                </p:cNvSpPr>
                <p:nvPr/>
              </p:nvSpPr>
              <p:spPr bwMode="auto">
                <a:xfrm>
                  <a:off x="8390373" y="4551654"/>
                  <a:ext cx="841375" cy="320641"/>
                </a:xfrm>
                <a:prstGeom prst="rect">
                  <a:avLst/>
                </a:prstGeom>
                <a:noFill/>
                <a:ln w="9525">
                  <a:noFill/>
                  <a:miter lim="800000"/>
                  <a:headEnd/>
                  <a:tailEnd/>
                </a:ln>
              </p:spPr>
              <p:txBody>
                <a:bodyPr wrap="none">
                  <a:spAutoFit/>
                </a:bodyPr>
                <a:lstStyle/>
                <a:p>
                  <a:r>
                    <a:rPr lang="it-IT" sz="1500" b="1">
                      <a:solidFill>
                        <a:srgbClr val="0000CC"/>
                      </a:solidFill>
                      <a:ea typeface="ＭＳ Ｐゴシック" pitchFamily="34" charset="-128"/>
                    </a:rPr>
                    <a:t>485 nm</a:t>
                  </a:r>
                </a:p>
              </p:txBody>
            </p:sp>
            <p:sp>
              <p:nvSpPr>
                <p:cNvPr id="65553" name="Freeform 39"/>
                <p:cNvSpPr>
                  <a:spLocks/>
                </p:cNvSpPr>
                <p:nvPr/>
              </p:nvSpPr>
              <p:spPr bwMode="auto">
                <a:xfrm rot="307635">
                  <a:off x="7152260" y="4084300"/>
                  <a:ext cx="478040" cy="364125"/>
                </a:xfrm>
                <a:custGeom>
                  <a:avLst/>
                  <a:gdLst>
                    <a:gd name="T0" fmla="*/ 2147483647 w 178"/>
                    <a:gd name="T1" fmla="*/ 0 h 184"/>
                    <a:gd name="T2" fmla="*/ 0 w 178"/>
                    <a:gd name="T3" fmla="*/ 2147483647 h 184"/>
                    <a:gd name="T4" fmla="*/ 2147483647 w 178"/>
                    <a:gd name="T5" fmla="*/ 2147483647 h 184"/>
                    <a:gd name="T6" fmla="*/ 2147483647 w 178"/>
                    <a:gd name="T7" fmla="*/ 2147483647 h 184"/>
                    <a:gd name="T8" fmla="*/ 2147483647 w 178"/>
                    <a:gd name="T9" fmla="*/ 2147483647 h 184"/>
                    <a:gd name="T10" fmla="*/ 2147483647 w 178"/>
                    <a:gd name="T11" fmla="*/ 2147483647 h 184"/>
                    <a:gd name="T12" fmla="*/ 2147483647 w 178"/>
                    <a:gd name="T13" fmla="*/ 2147483647 h 184"/>
                    <a:gd name="T14" fmla="*/ 2147483647 w 178"/>
                    <a:gd name="T15" fmla="*/ 2147483647 h 184"/>
                    <a:gd name="T16" fmla="*/ 2147483647 w 178"/>
                    <a:gd name="T17" fmla="*/ 2147483647 h 184"/>
                    <a:gd name="T18" fmla="*/ 2147483647 w 178"/>
                    <a:gd name="T19" fmla="*/ 2147483647 h 184"/>
                    <a:gd name="T20" fmla="*/ 2147483647 w 178"/>
                    <a:gd name="T21" fmla="*/ 2147483647 h 184"/>
                    <a:gd name="T22" fmla="*/ 2147483647 w 178"/>
                    <a:gd name="T23" fmla="*/ 2147483647 h 184"/>
                    <a:gd name="T24" fmla="*/ 2147483647 w 178"/>
                    <a:gd name="T25" fmla="*/ 2147483647 h 184"/>
                    <a:gd name="T26" fmla="*/ 2147483647 w 178"/>
                    <a:gd name="T27" fmla="*/ 2147483647 h 18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8"/>
                    <a:gd name="T43" fmla="*/ 0 h 184"/>
                    <a:gd name="T44" fmla="*/ 178 w 178"/>
                    <a:gd name="T45" fmla="*/ 184 h 18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8" h="184">
                      <a:moveTo>
                        <a:pt x="17" y="0"/>
                      </a:moveTo>
                      <a:cubicBezTo>
                        <a:pt x="13" y="42"/>
                        <a:pt x="12" y="62"/>
                        <a:pt x="0" y="98"/>
                      </a:cubicBezTo>
                      <a:cubicBezTo>
                        <a:pt x="5" y="129"/>
                        <a:pt x="6" y="150"/>
                        <a:pt x="40" y="138"/>
                      </a:cubicBezTo>
                      <a:cubicBezTo>
                        <a:pt x="42" y="107"/>
                        <a:pt x="39" y="76"/>
                        <a:pt x="46" y="46"/>
                      </a:cubicBezTo>
                      <a:cubicBezTo>
                        <a:pt x="54" y="9"/>
                        <a:pt x="74" y="49"/>
                        <a:pt x="75" y="51"/>
                      </a:cubicBezTo>
                      <a:cubicBezTo>
                        <a:pt x="62" y="89"/>
                        <a:pt x="62" y="104"/>
                        <a:pt x="75" y="144"/>
                      </a:cubicBezTo>
                      <a:cubicBezTo>
                        <a:pt x="64" y="174"/>
                        <a:pt x="78" y="184"/>
                        <a:pt x="98" y="155"/>
                      </a:cubicBezTo>
                      <a:cubicBezTo>
                        <a:pt x="103" y="115"/>
                        <a:pt x="86" y="31"/>
                        <a:pt x="127" y="17"/>
                      </a:cubicBezTo>
                      <a:cubicBezTo>
                        <a:pt x="140" y="61"/>
                        <a:pt x="142" y="111"/>
                        <a:pt x="115" y="149"/>
                      </a:cubicBezTo>
                      <a:cubicBezTo>
                        <a:pt x="123" y="174"/>
                        <a:pt x="131" y="174"/>
                        <a:pt x="155" y="167"/>
                      </a:cubicBezTo>
                      <a:cubicBezTo>
                        <a:pt x="157" y="130"/>
                        <a:pt x="154" y="93"/>
                        <a:pt x="161" y="57"/>
                      </a:cubicBezTo>
                      <a:cubicBezTo>
                        <a:pt x="162" y="51"/>
                        <a:pt x="178" y="45"/>
                        <a:pt x="178" y="51"/>
                      </a:cubicBezTo>
                      <a:cubicBezTo>
                        <a:pt x="178" y="61"/>
                        <a:pt x="163" y="65"/>
                        <a:pt x="161" y="74"/>
                      </a:cubicBezTo>
                      <a:cubicBezTo>
                        <a:pt x="157" y="97"/>
                        <a:pt x="161" y="121"/>
                        <a:pt x="161" y="144"/>
                      </a:cubicBezTo>
                    </a:path>
                  </a:pathLst>
                </a:custGeom>
                <a:noFill/>
                <a:ln w="28575">
                  <a:solidFill>
                    <a:srgbClr val="FF0000"/>
                  </a:solidFill>
                  <a:round/>
                  <a:headEnd/>
                  <a:tailEnd/>
                </a:ln>
              </p:spPr>
              <p:txBody>
                <a:bodyPr/>
                <a:lstStyle/>
                <a:p>
                  <a:endParaRPr lang="es-ES"/>
                </a:p>
              </p:txBody>
            </p:sp>
            <p:sp>
              <p:nvSpPr>
                <p:cNvPr id="65554" name="Freeform 40"/>
                <p:cNvSpPr>
                  <a:spLocks/>
                </p:cNvSpPr>
                <p:nvPr/>
              </p:nvSpPr>
              <p:spPr bwMode="auto">
                <a:xfrm rot="307635">
                  <a:off x="7662572" y="4264355"/>
                  <a:ext cx="420043" cy="389411"/>
                </a:xfrm>
                <a:custGeom>
                  <a:avLst/>
                  <a:gdLst>
                    <a:gd name="T0" fmla="*/ 2147483647 w 178"/>
                    <a:gd name="T1" fmla="*/ 0 h 184"/>
                    <a:gd name="T2" fmla="*/ 0 w 178"/>
                    <a:gd name="T3" fmla="*/ 2147483647 h 184"/>
                    <a:gd name="T4" fmla="*/ 2147483647 w 178"/>
                    <a:gd name="T5" fmla="*/ 2147483647 h 184"/>
                    <a:gd name="T6" fmla="*/ 2147483647 w 178"/>
                    <a:gd name="T7" fmla="*/ 2147483647 h 184"/>
                    <a:gd name="T8" fmla="*/ 2147483647 w 178"/>
                    <a:gd name="T9" fmla="*/ 2147483647 h 184"/>
                    <a:gd name="T10" fmla="*/ 2147483647 w 178"/>
                    <a:gd name="T11" fmla="*/ 2147483647 h 184"/>
                    <a:gd name="T12" fmla="*/ 2147483647 w 178"/>
                    <a:gd name="T13" fmla="*/ 2147483647 h 184"/>
                    <a:gd name="T14" fmla="*/ 2147483647 w 178"/>
                    <a:gd name="T15" fmla="*/ 2147483647 h 184"/>
                    <a:gd name="T16" fmla="*/ 2147483647 w 178"/>
                    <a:gd name="T17" fmla="*/ 2147483647 h 184"/>
                    <a:gd name="T18" fmla="*/ 2147483647 w 178"/>
                    <a:gd name="T19" fmla="*/ 2147483647 h 184"/>
                    <a:gd name="T20" fmla="*/ 2147483647 w 178"/>
                    <a:gd name="T21" fmla="*/ 2147483647 h 184"/>
                    <a:gd name="T22" fmla="*/ 2147483647 w 178"/>
                    <a:gd name="T23" fmla="*/ 2147483647 h 184"/>
                    <a:gd name="T24" fmla="*/ 2147483647 w 178"/>
                    <a:gd name="T25" fmla="*/ 2147483647 h 184"/>
                    <a:gd name="T26" fmla="*/ 2147483647 w 178"/>
                    <a:gd name="T27" fmla="*/ 2147483647 h 18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8"/>
                    <a:gd name="T43" fmla="*/ 0 h 184"/>
                    <a:gd name="T44" fmla="*/ 178 w 178"/>
                    <a:gd name="T45" fmla="*/ 184 h 18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8" h="184">
                      <a:moveTo>
                        <a:pt x="17" y="0"/>
                      </a:moveTo>
                      <a:cubicBezTo>
                        <a:pt x="13" y="42"/>
                        <a:pt x="12" y="62"/>
                        <a:pt x="0" y="98"/>
                      </a:cubicBezTo>
                      <a:cubicBezTo>
                        <a:pt x="5" y="129"/>
                        <a:pt x="6" y="150"/>
                        <a:pt x="40" y="138"/>
                      </a:cubicBezTo>
                      <a:cubicBezTo>
                        <a:pt x="42" y="107"/>
                        <a:pt x="39" y="76"/>
                        <a:pt x="46" y="46"/>
                      </a:cubicBezTo>
                      <a:cubicBezTo>
                        <a:pt x="54" y="9"/>
                        <a:pt x="74" y="49"/>
                        <a:pt x="75" y="51"/>
                      </a:cubicBezTo>
                      <a:cubicBezTo>
                        <a:pt x="62" y="89"/>
                        <a:pt x="62" y="104"/>
                        <a:pt x="75" y="144"/>
                      </a:cubicBezTo>
                      <a:cubicBezTo>
                        <a:pt x="64" y="174"/>
                        <a:pt x="78" y="184"/>
                        <a:pt x="98" y="155"/>
                      </a:cubicBezTo>
                      <a:cubicBezTo>
                        <a:pt x="103" y="115"/>
                        <a:pt x="86" y="31"/>
                        <a:pt x="127" y="17"/>
                      </a:cubicBezTo>
                      <a:cubicBezTo>
                        <a:pt x="140" y="61"/>
                        <a:pt x="142" y="111"/>
                        <a:pt x="115" y="149"/>
                      </a:cubicBezTo>
                      <a:cubicBezTo>
                        <a:pt x="123" y="174"/>
                        <a:pt x="131" y="174"/>
                        <a:pt x="155" y="167"/>
                      </a:cubicBezTo>
                      <a:cubicBezTo>
                        <a:pt x="157" y="130"/>
                        <a:pt x="154" y="93"/>
                        <a:pt x="161" y="57"/>
                      </a:cubicBezTo>
                      <a:cubicBezTo>
                        <a:pt x="162" y="51"/>
                        <a:pt x="178" y="45"/>
                        <a:pt x="178" y="51"/>
                      </a:cubicBezTo>
                      <a:cubicBezTo>
                        <a:pt x="178" y="61"/>
                        <a:pt x="163" y="65"/>
                        <a:pt x="161" y="74"/>
                      </a:cubicBezTo>
                      <a:cubicBezTo>
                        <a:pt x="157" y="97"/>
                        <a:pt x="161" y="121"/>
                        <a:pt x="161" y="144"/>
                      </a:cubicBezTo>
                    </a:path>
                  </a:pathLst>
                </a:custGeom>
                <a:noFill/>
                <a:ln w="28575">
                  <a:solidFill>
                    <a:srgbClr val="000066"/>
                  </a:solidFill>
                  <a:round/>
                  <a:headEnd/>
                  <a:tailEnd/>
                </a:ln>
              </p:spPr>
              <p:txBody>
                <a:bodyPr/>
                <a:lstStyle/>
                <a:p>
                  <a:endParaRPr lang="es-ES"/>
                </a:p>
              </p:txBody>
            </p:sp>
            <p:sp>
              <p:nvSpPr>
                <p:cNvPr id="65555" name="Oval 42"/>
                <p:cNvSpPr>
                  <a:spLocks noChangeArrowheads="1"/>
                </p:cNvSpPr>
                <p:nvPr/>
              </p:nvSpPr>
              <p:spPr bwMode="auto">
                <a:xfrm rot="307635">
                  <a:off x="7653113" y="4488165"/>
                  <a:ext cx="509675" cy="402897"/>
                </a:xfrm>
                <a:prstGeom prst="ellipse">
                  <a:avLst/>
                </a:prstGeom>
                <a:solidFill>
                  <a:schemeClr val="bg1"/>
                </a:solidFill>
                <a:ln w="9525">
                  <a:solidFill>
                    <a:schemeClr val="tx1"/>
                  </a:solidFill>
                  <a:round/>
                  <a:headEnd/>
                  <a:tailEnd/>
                </a:ln>
              </p:spPr>
              <p:txBody>
                <a:bodyPr wrap="none" anchor="ctr"/>
                <a:lstStyle/>
                <a:p>
                  <a:pPr algn="ctr"/>
                  <a:r>
                    <a:rPr lang="it-IT" sz="1600" b="1">
                      <a:solidFill>
                        <a:srgbClr val="000066"/>
                      </a:solidFill>
                      <a:latin typeface="Calibri" pitchFamily="34" charset="0"/>
                    </a:rPr>
                    <a:t>CFP</a:t>
                  </a:r>
                </a:p>
              </p:txBody>
            </p:sp>
            <p:sp>
              <p:nvSpPr>
                <p:cNvPr id="65556" name="Oval 43"/>
                <p:cNvSpPr>
                  <a:spLocks noChangeArrowheads="1"/>
                </p:cNvSpPr>
                <p:nvPr/>
              </p:nvSpPr>
              <p:spPr bwMode="auto">
                <a:xfrm rot="307635">
                  <a:off x="7132564" y="4345241"/>
                  <a:ext cx="511433" cy="492243"/>
                </a:xfrm>
                <a:prstGeom prst="ellipse">
                  <a:avLst/>
                </a:prstGeom>
                <a:solidFill>
                  <a:schemeClr val="tx1"/>
                </a:solidFill>
                <a:ln w="9525">
                  <a:solidFill>
                    <a:schemeClr val="tx1"/>
                  </a:solidFill>
                  <a:round/>
                  <a:headEnd/>
                  <a:tailEnd/>
                </a:ln>
              </p:spPr>
              <p:txBody>
                <a:bodyPr wrap="none" anchor="ctr"/>
                <a:lstStyle/>
                <a:p>
                  <a:pPr algn="ctr"/>
                  <a:r>
                    <a:rPr lang="it-IT" sz="1600" b="1">
                      <a:solidFill>
                        <a:srgbClr val="FFFF00"/>
                      </a:solidFill>
                      <a:latin typeface="Calibri" pitchFamily="34" charset="0"/>
                    </a:rPr>
                    <a:t>YFP</a:t>
                  </a:r>
                </a:p>
              </p:txBody>
            </p:sp>
            <p:grpSp>
              <p:nvGrpSpPr>
                <p:cNvPr id="11" name="Gruppo 172"/>
                <p:cNvGrpSpPr/>
                <p:nvPr/>
              </p:nvGrpSpPr>
              <p:grpSpPr>
                <a:xfrm>
                  <a:off x="7384345" y="5055125"/>
                  <a:ext cx="616655" cy="307777"/>
                  <a:chOff x="7162800" y="5032267"/>
                  <a:chExt cx="616655" cy="307777"/>
                </a:xfrm>
                <a:solidFill>
                  <a:schemeClr val="bg1"/>
                </a:solidFill>
              </p:grpSpPr>
              <p:sp>
                <p:nvSpPr>
                  <p:cNvPr id="148" name="Text Box 102"/>
                  <p:cNvSpPr txBox="1">
                    <a:spLocks noChangeArrowheads="1"/>
                  </p:cNvSpPr>
                  <p:nvPr/>
                </p:nvSpPr>
                <p:spPr bwMode="auto">
                  <a:xfrm>
                    <a:off x="7162800" y="5032267"/>
                    <a:ext cx="616655" cy="307777"/>
                  </a:xfrm>
                  <a:prstGeom prst="rect">
                    <a:avLst/>
                  </a:prstGeom>
                  <a:grpFill/>
                  <a:ln w="38100">
                    <a:solidFill>
                      <a:srgbClr val="FF0000"/>
                    </a:solidFill>
                    <a:miter lim="800000"/>
                    <a:headEnd/>
                    <a:tailEnd/>
                  </a:ln>
                </p:spPr>
                <p:txBody>
                  <a:bodyPr>
                    <a:spAutoFit/>
                  </a:bodyPr>
                  <a:lstStyle/>
                  <a:p>
                    <a:pPr fontAlgn="auto">
                      <a:spcBef>
                        <a:spcPts val="0"/>
                      </a:spcBef>
                      <a:spcAft>
                        <a:spcPts val="0"/>
                      </a:spcAft>
                      <a:defRPr/>
                    </a:pPr>
                    <a:r>
                      <a:rPr lang="it-IT" sz="1400" b="1" err="1">
                        <a:solidFill>
                          <a:srgbClr val="FF0000"/>
                        </a:solidFill>
                        <a:latin typeface="Arial" pitchFamily="34" charset="0"/>
                        <a:cs typeface="Arial" pitchFamily="34" charset="0"/>
                      </a:rPr>
                      <a:t>Fret</a:t>
                    </a:r>
                    <a:r>
                      <a:rPr lang="it-IT" sz="1400">
                        <a:latin typeface="Arial" pitchFamily="34" charset="0"/>
                        <a:cs typeface="Arial" pitchFamily="34" charset="0"/>
                      </a:rPr>
                      <a:t> </a:t>
                    </a:r>
                  </a:p>
                </p:txBody>
              </p:sp>
              <p:sp>
                <p:nvSpPr>
                  <p:cNvPr id="161" name="Line 121"/>
                  <p:cNvSpPr>
                    <a:spLocks noChangeShapeType="1"/>
                  </p:cNvSpPr>
                  <p:nvPr/>
                </p:nvSpPr>
                <p:spPr bwMode="auto">
                  <a:xfrm>
                    <a:off x="7680155" y="5079564"/>
                    <a:ext cx="0" cy="215900"/>
                  </a:xfrm>
                  <a:prstGeom prst="line">
                    <a:avLst/>
                  </a:prstGeom>
                  <a:grpFill/>
                  <a:ln w="38100">
                    <a:solidFill>
                      <a:srgbClr val="FF0000"/>
                    </a:solidFill>
                    <a:round/>
                    <a:headEnd/>
                    <a:tailEnd type="triangle" w="med" len="med"/>
                  </a:ln>
                </p:spPr>
                <p:txBody>
                  <a:bodyPr/>
                  <a:lstStyle/>
                  <a:p>
                    <a:pPr fontAlgn="auto">
                      <a:spcBef>
                        <a:spcPts val="0"/>
                      </a:spcBef>
                      <a:spcAft>
                        <a:spcPts val="0"/>
                      </a:spcAft>
                      <a:defRPr/>
                    </a:pPr>
                    <a:endParaRPr lang="it-IT">
                      <a:latin typeface="Arial" pitchFamily="34" charset="0"/>
                      <a:cs typeface="Arial" pitchFamily="34" charset="0"/>
                    </a:endParaRPr>
                  </a:p>
                </p:txBody>
              </p:sp>
            </p:grpSp>
            <p:sp>
              <p:nvSpPr>
                <p:cNvPr id="65558" name="Text Box 124"/>
                <p:cNvSpPr txBox="1">
                  <a:spLocks noChangeArrowheads="1"/>
                </p:cNvSpPr>
                <p:nvPr/>
              </p:nvSpPr>
              <p:spPr bwMode="auto">
                <a:xfrm rot="2100000">
                  <a:off x="6417111" y="4343713"/>
                  <a:ext cx="879475" cy="304768"/>
                </a:xfrm>
                <a:prstGeom prst="rect">
                  <a:avLst/>
                </a:prstGeom>
                <a:noFill/>
                <a:ln w="9525">
                  <a:noFill/>
                  <a:miter lim="800000"/>
                  <a:headEnd/>
                  <a:tailEnd/>
                </a:ln>
              </p:spPr>
              <p:txBody>
                <a:bodyPr>
                  <a:spAutoFit/>
                </a:bodyPr>
                <a:lstStyle/>
                <a:p>
                  <a:r>
                    <a:rPr lang="it-IT" sz="1400" b="1">
                      <a:ea typeface="ＭＳ Ｐゴシック" pitchFamily="34" charset="-128"/>
                    </a:rPr>
                    <a:t>bleach</a:t>
                  </a:r>
                </a:p>
              </p:txBody>
            </p:sp>
            <p:sp>
              <p:nvSpPr>
                <p:cNvPr id="65559" name="Rectangle 96"/>
                <p:cNvSpPr>
                  <a:spLocks noChangeArrowheads="1"/>
                </p:cNvSpPr>
                <p:nvPr/>
              </p:nvSpPr>
              <p:spPr bwMode="auto">
                <a:xfrm>
                  <a:off x="8344943" y="5140325"/>
                  <a:ext cx="649287" cy="215900"/>
                </a:xfrm>
                <a:prstGeom prst="rect">
                  <a:avLst/>
                </a:prstGeom>
                <a:solidFill>
                  <a:srgbClr val="000066"/>
                </a:solidFill>
                <a:ln w="9525">
                  <a:solidFill>
                    <a:schemeClr val="tx2"/>
                  </a:solidFill>
                  <a:miter lim="800000"/>
                  <a:headEnd/>
                  <a:tailEnd/>
                </a:ln>
              </p:spPr>
              <p:txBody>
                <a:bodyPr wrap="none" anchor="ctr"/>
                <a:lstStyle/>
                <a:p>
                  <a:pPr algn="ctr"/>
                  <a:r>
                    <a:rPr lang="it-IT" sz="1400" b="1">
                      <a:solidFill>
                        <a:schemeClr val="bg1"/>
                      </a:solidFill>
                      <a:latin typeface="Calibri" pitchFamily="34" charset="0"/>
                    </a:rPr>
                    <a:t>458 nm</a:t>
                  </a:r>
                </a:p>
              </p:txBody>
            </p:sp>
            <p:cxnSp>
              <p:nvCxnSpPr>
                <p:cNvPr id="172" name="Connettore 1 171"/>
                <p:cNvCxnSpPr/>
                <p:nvPr/>
              </p:nvCxnSpPr>
              <p:spPr>
                <a:xfrm rot="16200000" flipH="1">
                  <a:off x="6798124" y="4130986"/>
                  <a:ext cx="273021" cy="463550"/>
                </a:xfrm>
                <a:prstGeom prst="line">
                  <a:avLst/>
                </a:prstGeom>
                <a:ln w="5715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4" name="Figura a mano libera 173"/>
                <p:cNvSpPr/>
                <p:nvPr/>
              </p:nvSpPr>
              <p:spPr>
                <a:xfrm>
                  <a:off x="7458510" y="4808802"/>
                  <a:ext cx="393700" cy="252386"/>
                </a:xfrm>
                <a:custGeom>
                  <a:avLst/>
                  <a:gdLst>
                    <a:gd name="connsiteX0" fmla="*/ 394138 w 394138"/>
                    <a:gd name="connsiteY0" fmla="*/ 0 h 252248"/>
                    <a:gd name="connsiteX1" fmla="*/ 204951 w 394138"/>
                    <a:gd name="connsiteY1" fmla="*/ 252248 h 252248"/>
                    <a:gd name="connsiteX2" fmla="*/ 0 w 394138"/>
                    <a:gd name="connsiteY2" fmla="*/ 0 h 252248"/>
                  </a:gdLst>
                  <a:ahLst/>
                  <a:cxnLst>
                    <a:cxn ang="0">
                      <a:pos x="connsiteX0" y="connsiteY0"/>
                    </a:cxn>
                    <a:cxn ang="0">
                      <a:pos x="connsiteX1" y="connsiteY1"/>
                    </a:cxn>
                    <a:cxn ang="0">
                      <a:pos x="connsiteX2" y="connsiteY2"/>
                    </a:cxn>
                  </a:cxnLst>
                  <a:rect l="l" t="t" r="r" b="b"/>
                  <a:pathLst>
                    <a:path w="394138" h="252248">
                      <a:moveTo>
                        <a:pt x="394138" y="0"/>
                      </a:moveTo>
                      <a:cubicBezTo>
                        <a:pt x="332389" y="126124"/>
                        <a:pt x="270641" y="252248"/>
                        <a:pt x="204951" y="252248"/>
                      </a:cubicBezTo>
                      <a:cubicBezTo>
                        <a:pt x="139261" y="252248"/>
                        <a:pt x="69630" y="126124"/>
                        <a:pt x="0" y="0"/>
                      </a:cubicBezTo>
                    </a:path>
                  </a:pathLst>
                </a:custGeom>
                <a:ln w="38100">
                  <a:solidFill>
                    <a:srgbClr val="FF0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65562" name="Rectangle 115"/>
                <p:cNvSpPr>
                  <a:spLocks noChangeArrowheads="1"/>
                </p:cNvSpPr>
                <p:nvPr/>
              </p:nvSpPr>
              <p:spPr bwMode="auto">
                <a:xfrm>
                  <a:off x="6327230" y="3920362"/>
                  <a:ext cx="685800" cy="304800"/>
                </a:xfrm>
                <a:prstGeom prst="rect">
                  <a:avLst/>
                </a:prstGeom>
                <a:solidFill>
                  <a:srgbClr val="92D050"/>
                </a:solidFill>
                <a:ln w="9525">
                  <a:solidFill>
                    <a:schemeClr val="tx2"/>
                  </a:solidFill>
                  <a:miter lim="800000"/>
                  <a:headEnd/>
                  <a:tailEnd/>
                </a:ln>
              </p:spPr>
              <p:txBody>
                <a:bodyPr wrap="none" anchor="ctr"/>
                <a:lstStyle/>
                <a:p>
                  <a:pPr algn="ctr"/>
                  <a:r>
                    <a:rPr lang="it-IT" sz="1400" b="1">
                      <a:solidFill>
                        <a:srgbClr val="000066"/>
                      </a:solidFill>
                      <a:latin typeface="Calibri" pitchFamily="34" charset="0"/>
                    </a:rPr>
                    <a:t>514 nm</a:t>
                  </a:r>
                </a:p>
              </p:txBody>
            </p:sp>
          </p:grpSp>
          <p:sp>
            <p:nvSpPr>
              <p:cNvPr id="65548" name="Text Box 126"/>
              <p:cNvSpPr txBox="1">
                <a:spLocks noChangeArrowheads="1"/>
              </p:cNvSpPr>
              <p:nvPr/>
            </p:nvSpPr>
            <p:spPr bwMode="auto">
              <a:xfrm>
                <a:off x="6033590" y="6230113"/>
                <a:ext cx="2286000" cy="330165"/>
              </a:xfrm>
              <a:prstGeom prst="rect">
                <a:avLst/>
              </a:prstGeom>
              <a:solidFill>
                <a:schemeClr val="bg1"/>
              </a:solidFill>
              <a:ln w="9525">
                <a:solidFill>
                  <a:srgbClr val="FF0000"/>
                </a:solidFill>
                <a:miter lim="800000"/>
                <a:headEnd/>
                <a:tailEnd/>
              </a:ln>
            </p:spPr>
            <p:txBody>
              <a:bodyPr>
                <a:spAutoFit/>
              </a:bodyPr>
              <a:lstStyle/>
              <a:p>
                <a:r>
                  <a:rPr lang="it-IT" sz="1500" b="1">
                    <a:solidFill>
                      <a:srgbClr val="FF0000"/>
                    </a:solidFill>
                    <a:ea typeface="ＭＳ Ｐゴシック" pitchFamily="34" charset="-128"/>
                  </a:rPr>
                  <a:t>       Fluorescence 485</a:t>
                </a:r>
              </a:p>
            </p:txBody>
          </p:sp>
          <p:sp>
            <p:nvSpPr>
              <p:cNvPr id="65549" name="Line 121"/>
              <p:cNvSpPr>
                <a:spLocks noChangeShapeType="1"/>
              </p:cNvSpPr>
              <p:nvPr/>
            </p:nvSpPr>
            <p:spPr bwMode="auto">
              <a:xfrm>
                <a:off x="6309536" y="6292632"/>
                <a:ext cx="0" cy="215900"/>
              </a:xfrm>
              <a:prstGeom prst="line">
                <a:avLst/>
              </a:prstGeom>
              <a:noFill/>
              <a:ln w="38100">
                <a:solidFill>
                  <a:srgbClr val="FF0000"/>
                </a:solidFill>
                <a:round/>
                <a:headEnd type="triangle" w="med" len="med"/>
                <a:tailEnd/>
              </a:ln>
            </p:spPr>
            <p:txBody>
              <a:bodyPr/>
              <a:lstStyle/>
              <a:p>
                <a:endParaRPr lang="es-ES"/>
              </a:p>
            </p:txBody>
          </p:sp>
          <p:cxnSp>
            <p:nvCxnSpPr>
              <p:cNvPr id="180" name="Connettore 1 179"/>
              <p:cNvCxnSpPr>
                <a:endCxn id="65555" idx="5"/>
              </p:cNvCxnSpPr>
              <p:nvPr/>
            </p:nvCxnSpPr>
            <p:spPr bwMode="auto">
              <a:xfrm flipH="1" flipV="1">
                <a:off x="7398840" y="5107868"/>
                <a:ext cx="400050" cy="315880"/>
              </a:xfrm>
              <a:prstGeom prst="line">
                <a:avLst/>
              </a:prstGeom>
              <a:ln w="57150">
                <a:solidFill>
                  <a:srgbClr val="0000CC"/>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65544" name="CasellaDiTesto 90"/>
            <p:cNvSpPr txBox="1">
              <a:spLocks noChangeArrowheads="1"/>
            </p:cNvSpPr>
            <p:nvPr/>
          </p:nvSpPr>
          <p:spPr bwMode="auto">
            <a:xfrm>
              <a:off x="5023940" y="1124305"/>
              <a:ext cx="3962400" cy="1453997"/>
            </a:xfrm>
            <a:prstGeom prst="rect">
              <a:avLst/>
            </a:prstGeom>
            <a:solidFill>
              <a:schemeClr val="bg1"/>
            </a:solidFill>
            <a:ln w="28575">
              <a:solidFill>
                <a:srgbClr val="FF0000"/>
              </a:solidFill>
              <a:miter lim="800000"/>
              <a:headEnd/>
              <a:tailEnd/>
            </a:ln>
          </p:spPr>
          <p:txBody>
            <a:bodyPr>
              <a:spAutoFit/>
            </a:bodyPr>
            <a:lstStyle/>
            <a:p>
              <a:pPr algn="ctr">
                <a:lnSpc>
                  <a:spcPts val="2100"/>
                </a:lnSpc>
              </a:pPr>
              <a:r>
                <a:rPr lang="en-GB" sz="1500" b="1">
                  <a:ea typeface="ＭＳ Ｐゴシック" pitchFamily="34" charset="-128"/>
                </a:rPr>
                <a:t>FRET ANALYSIS CAN DEMONSTRATE NOT ONLY </a:t>
              </a:r>
              <a:r>
                <a:rPr lang="en-GB" sz="1500" b="1">
                  <a:solidFill>
                    <a:srgbClr val="FF0000"/>
                  </a:solidFill>
                  <a:ea typeface="ＭＳ Ｐゴシック" pitchFamily="34" charset="-128"/>
                </a:rPr>
                <a:t> INTERCELLULAR TRANSFER OF GPCRs</a:t>
              </a:r>
              <a:r>
                <a:rPr lang="en-GB" sz="1500" b="1">
                  <a:ea typeface="ＭＳ Ｐゴシック" pitchFamily="34" charset="-128"/>
                </a:rPr>
                <a:t> BUT ALSO FORMATION OF             </a:t>
              </a:r>
              <a:r>
                <a:rPr lang="en-GB" sz="1500" b="1">
                  <a:solidFill>
                    <a:srgbClr val="FF0000"/>
                  </a:solidFill>
                  <a:ea typeface="ＭＳ Ｐゴシック" pitchFamily="34" charset="-128"/>
                </a:rPr>
                <a:t>A2a^D2 HETEROMERS </a:t>
              </a:r>
              <a:endParaRPr lang="en-GB" sz="1500" b="1">
                <a:ea typeface="ＭＳ Ｐゴシック" pitchFamily="34" charset="-128"/>
              </a:endParaRPr>
            </a:p>
          </p:txBody>
        </p:sp>
      </p:grpSp>
      <p:sp>
        <p:nvSpPr>
          <p:cNvPr id="65542" name="Text Box 68"/>
          <p:cNvSpPr txBox="1">
            <a:spLocks noChangeArrowheads="1"/>
          </p:cNvSpPr>
          <p:nvPr/>
        </p:nvSpPr>
        <p:spPr bwMode="auto">
          <a:xfrm>
            <a:off x="7654925" y="6583363"/>
            <a:ext cx="1489075" cy="274637"/>
          </a:xfrm>
          <a:prstGeom prst="rect">
            <a:avLst/>
          </a:prstGeom>
          <a:noFill/>
          <a:ln w="9525">
            <a:noFill/>
            <a:miter lim="800000"/>
            <a:headEnd/>
            <a:tailEnd/>
          </a:ln>
        </p:spPr>
        <p:txBody>
          <a:bodyPr wrap="none">
            <a:spAutoFit/>
          </a:bodyPr>
          <a:lstStyle/>
          <a:p>
            <a:r>
              <a:rPr lang="en-US" sz="1200">
                <a:solidFill>
                  <a:schemeClr val="bg1"/>
                </a:solidFill>
                <a:ea typeface="ＭＳ Ｐゴシック" pitchFamily="34" charset="-128"/>
              </a:rPr>
              <a:t>Guescini et al.2012</a:t>
            </a: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188" y="333375"/>
            <a:ext cx="7632700" cy="1008063"/>
          </a:xfrm>
        </p:spPr>
        <p:txBody>
          <a:bodyPr rtlCol="0">
            <a:normAutofit fontScale="90000"/>
          </a:bodyPr>
          <a:lstStyle/>
          <a:p>
            <a:pPr eaLnBrk="1" fontAlgn="auto" hangingPunct="1">
              <a:spcAft>
                <a:spcPts val="0"/>
              </a:spcAft>
              <a:defRPr/>
            </a:pPr>
            <a:r>
              <a:rPr lang="en-GB" sz="2200" b="1" dirty="0"/>
              <a:t>Table 3 Characterization of the extracellular vesicle </a:t>
            </a:r>
            <a:r>
              <a:rPr lang="en-GB" sz="2200" b="1" dirty="0" smtClean="0"/>
              <a:t>mediated volume transmission </a:t>
            </a:r>
            <a:r>
              <a:rPr lang="en-GB" sz="2200" b="1" dirty="0"/>
              <a:t>from the various cell types </a:t>
            </a:r>
            <a:r>
              <a:rPr lang="en-GB" sz="2200" b="1" dirty="0" smtClean="0"/>
              <a:t>of the </a:t>
            </a:r>
            <a:r>
              <a:rPr lang="en-GB" sz="2200" b="1" dirty="0"/>
              <a:t>CNS</a:t>
            </a:r>
            <a:r>
              <a:rPr lang="en-US" dirty="0"/>
              <a:t/>
            </a:r>
            <a:br>
              <a:rPr lang="en-US" dirty="0"/>
            </a:br>
            <a:endParaRPr lang="en-US" dirty="0"/>
          </a:p>
        </p:txBody>
      </p:sp>
      <p:graphicFrame>
        <p:nvGraphicFramePr>
          <p:cNvPr id="4" name="Content Placeholder 3"/>
          <p:cNvGraphicFramePr>
            <a:graphicFrameLocks noGrp="1"/>
          </p:cNvGraphicFramePr>
          <p:nvPr>
            <p:ph idx="1"/>
          </p:nvPr>
        </p:nvGraphicFramePr>
        <p:xfrm>
          <a:off x="684213" y="1341438"/>
          <a:ext cx="7772400" cy="7493805"/>
        </p:xfrm>
        <a:graphic>
          <a:graphicData uri="http://schemas.openxmlformats.org/drawingml/2006/table">
            <a:tbl>
              <a:tblPr firstRow="1" bandRow="1">
                <a:tableStyleId>{5C22544A-7EE6-4342-B048-85BDC9FD1C3A}</a:tableStyleId>
              </a:tblPr>
              <a:tblGrid>
                <a:gridCol w="2590800"/>
                <a:gridCol w="2590800"/>
                <a:gridCol w="2590800"/>
              </a:tblGrid>
              <a:tr h="574743">
                <a:tc>
                  <a:txBody>
                    <a:bodyPr/>
                    <a:lstStyle/>
                    <a:p>
                      <a:pPr algn="ctr">
                        <a:lnSpc>
                          <a:spcPct val="115000"/>
                        </a:lnSpc>
                        <a:spcAft>
                          <a:spcPts val="0"/>
                        </a:spcAft>
                      </a:pPr>
                      <a:r>
                        <a:rPr lang="en-GB" sz="1600" b="1" dirty="0">
                          <a:effectLst/>
                          <a:latin typeface="Arial"/>
                          <a:ea typeface="Calibri"/>
                          <a:cs typeface="Times New Roman"/>
                        </a:rPr>
                        <a:t>Cell type</a:t>
                      </a:r>
                      <a:endParaRPr lang="en-US" sz="16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600" b="1" dirty="0">
                          <a:effectLst/>
                          <a:latin typeface="Arial"/>
                          <a:ea typeface="Calibri"/>
                          <a:cs typeface="Times New Roman"/>
                        </a:rPr>
                        <a:t>Type of EVs°</a:t>
                      </a:r>
                      <a:endParaRPr lang="en-US" sz="16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400" b="1" dirty="0">
                          <a:effectLst/>
                          <a:latin typeface="Arial"/>
                          <a:ea typeface="Calibri"/>
                          <a:cs typeface="Times New Roman"/>
                        </a:rPr>
                        <a:t>Transfer compounds, acceptor cells, function</a:t>
                      </a:r>
                      <a:endParaRPr lang="en-US" sz="1400" dirty="0">
                        <a:effectLst/>
                        <a:latin typeface="Calibri"/>
                        <a:ea typeface="Calibri"/>
                        <a:cs typeface="Times New Roman"/>
                      </a:endParaRPr>
                    </a:p>
                  </a:txBody>
                  <a:tcPr marL="68580" marR="68580" marT="0" marB="0"/>
                </a:tc>
              </a:tr>
              <a:tr h="981540">
                <a:tc>
                  <a:txBody>
                    <a:bodyPr/>
                    <a:lstStyle/>
                    <a:p>
                      <a:pPr algn="ctr">
                        <a:lnSpc>
                          <a:spcPct val="115000"/>
                        </a:lnSpc>
                        <a:spcBef>
                          <a:spcPts val="1200"/>
                        </a:spcBef>
                        <a:spcAft>
                          <a:spcPts val="0"/>
                        </a:spcAft>
                      </a:pPr>
                      <a:r>
                        <a:rPr lang="en-GB" sz="1600" dirty="0">
                          <a:effectLst/>
                          <a:latin typeface="Arial"/>
                          <a:ea typeface="Calibri"/>
                          <a:cs typeface="Times New Roman"/>
                        </a:rPr>
                        <a:t>Neurons</a:t>
                      </a:r>
                      <a:endParaRPr lang="en-US" sz="1600" dirty="0">
                        <a:effectLst/>
                        <a:latin typeface="Calibri"/>
                        <a:ea typeface="Calibri"/>
                        <a:cs typeface="Times New Roman"/>
                      </a:endParaRPr>
                    </a:p>
                  </a:txBody>
                  <a:tcPr marL="68580" marR="68580" marT="0" marB="0"/>
                </a:tc>
                <a:tc>
                  <a:txBody>
                    <a:bodyPr/>
                    <a:lstStyle/>
                    <a:p>
                      <a:pPr algn="ctr">
                        <a:lnSpc>
                          <a:spcPct val="115000"/>
                        </a:lnSpc>
                        <a:spcBef>
                          <a:spcPts val="1200"/>
                        </a:spcBef>
                        <a:spcAft>
                          <a:spcPts val="0"/>
                        </a:spcAft>
                      </a:pPr>
                      <a:r>
                        <a:rPr lang="en-GB" sz="1600">
                          <a:effectLst/>
                          <a:latin typeface="Arial"/>
                          <a:ea typeface="Calibri"/>
                          <a:cs typeface="Times New Roman"/>
                        </a:rPr>
                        <a:t>Exosomes and microvesicles</a:t>
                      </a:r>
                      <a:endParaRPr lang="en-US" sz="1600">
                        <a:effectLst/>
                        <a:latin typeface="Calibri"/>
                        <a:ea typeface="Calibri"/>
                        <a:cs typeface="Times New Roman"/>
                      </a:endParaRPr>
                    </a:p>
                  </a:txBody>
                  <a:tcPr marL="68580" marR="68580" marT="0" marB="0"/>
                </a:tc>
                <a:tc>
                  <a:txBody>
                    <a:bodyPr/>
                    <a:lstStyle/>
                    <a:p>
                      <a:pPr>
                        <a:lnSpc>
                          <a:spcPct val="115000"/>
                        </a:lnSpc>
                        <a:spcBef>
                          <a:spcPts val="1200"/>
                        </a:spcBef>
                        <a:spcAft>
                          <a:spcPts val="0"/>
                        </a:spcAft>
                      </a:pPr>
                      <a:r>
                        <a:rPr lang="en-GB" sz="1400" dirty="0" err="1">
                          <a:effectLst/>
                          <a:latin typeface="Arial"/>
                          <a:ea typeface="Calibri"/>
                          <a:cs typeface="Times New Roman"/>
                        </a:rPr>
                        <a:t>Hsp</a:t>
                      </a:r>
                      <a:r>
                        <a:rPr lang="en-GB" sz="1400" dirty="0">
                          <a:effectLst/>
                          <a:latin typeface="Arial"/>
                          <a:ea typeface="Calibri"/>
                          <a:cs typeface="Times New Roman"/>
                        </a:rPr>
                        <a:t>, </a:t>
                      </a:r>
                      <a:r>
                        <a:rPr lang="en-GB" sz="1400" dirty="0" err="1">
                          <a:effectLst/>
                          <a:latin typeface="Arial"/>
                          <a:ea typeface="Calibri"/>
                          <a:cs typeface="Times New Roman"/>
                        </a:rPr>
                        <a:t>Flottilin</a:t>
                      </a:r>
                      <a:r>
                        <a:rPr lang="en-GB" sz="1400" dirty="0">
                          <a:effectLst/>
                          <a:latin typeface="Arial"/>
                          <a:ea typeface="Calibri"/>
                          <a:cs typeface="Times New Roman"/>
                        </a:rPr>
                        <a:t>, </a:t>
                      </a:r>
                      <a:r>
                        <a:rPr lang="en-GB" sz="1400" dirty="0" err="1">
                          <a:effectLst/>
                          <a:latin typeface="Arial"/>
                          <a:ea typeface="Calibri"/>
                          <a:cs typeface="Times New Roman"/>
                        </a:rPr>
                        <a:t>miRNA</a:t>
                      </a:r>
                      <a:r>
                        <a:rPr lang="en-GB" sz="1400" dirty="0">
                          <a:effectLst/>
                          <a:latin typeface="Arial"/>
                          <a:ea typeface="Calibri"/>
                          <a:cs typeface="Times New Roman"/>
                        </a:rPr>
                        <a:t> , GLuR2; nerve cells</a:t>
                      </a:r>
                      <a:r>
                        <a:rPr lang="en-GB" sz="1400" dirty="0" smtClean="0">
                          <a:effectLst/>
                          <a:latin typeface="Arial"/>
                          <a:ea typeface="Calibri"/>
                          <a:cs typeface="Times New Roman"/>
                        </a:rPr>
                        <a:t>; ECV </a:t>
                      </a:r>
                      <a:r>
                        <a:rPr lang="en-GB" sz="1400" baseline="0" dirty="0" smtClean="0">
                          <a:effectLst/>
                          <a:latin typeface="Arial"/>
                          <a:ea typeface="Calibri"/>
                          <a:cs typeface="Times New Roman"/>
                        </a:rPr>
                        <a:t> modulation of exocytosis </a:t>
                      </a:r>
                      <a:r>
                        <a:rPr lang="en-GB" sz="1400" baseline="0" smtClean="0">
                          <a:effectLst/>
                          <a:latin typeface="Arial"/>
                          <a:ea typeface="Calibri"/>
                          <a:cs typeface="Times New Roman"/>
                        </a:rPr>
                        <a:t>and ECV i</a:t>
                      </a:r>
                      <a:r>
                        <a:rPr lang="en-GB" sz="1400" smtClean="0">
                          <a:effectLst/>
                          <a:latin typeface="Arial"/>
                          <a:ea typeface="Calibri"/>
                          <a:cs typeface="Times New Roman"/>
                        </a:rPr>
                        <a:t>nternalization</a:t>
                      </a:r>
                      <a:r>
                        <a:rPr lang="en-GB" sz="1400" baseline="0" smtClean="0">
                          <a:effectLst/>
                          <a:latin typeface="Arial"/>
                          <a:ea typeface="Calibri"/>
                          <a:cs typeface="Times New Roman"/>
                        </a:rPr>
                        <a:t> </a:t>
                      </a:r>
                      <a:r>
                        <a:rPr lang="en-GB" sz="1400" baseline="0" dirty="0" smtClean="0">
                          <a:effectLst/>
                          <a:latin typeface="Arial"/>
                          <a:ea typeface="Calibri"/>
                          <a:cs typeface="Times New Roman"/>
                        </a:rPr>
                        <a:t>leads</a:t>
                      </a:r>
                      <a:r>
                        <a:rPr lang="en-GB" sz="1400" dirty="0" smtClean="0">
                          <a:effectLst/>
                          <a:latin typeface="Arial"/>
                          <a:ea typeface="Calibri"/>
                          <a:cs typeface="Times New Roman"/>
                        </a:rPr>
                        <a:t>  </a:t>
                      </a:r>
                      <a:r>
                        <a:rPr lang="en-GB" sz="1400" dirty="0">
                          <a:effectLst/>
                          <a:latin typeface="Arial"/>
                          <a:ea typeface="Calibri"/>
                          <a:cs typeface="Times New Roman"/>
                        </a:rPr>
                        <a:t>to neuronal plasticity</a:t>
                      </a:r>
                      <a:endParaRPr lang="en-US" sz="1400" dirty="0">
                        <a:effectLst/>
                        <a:latin typeface="Calibri"/>
                        <a:ea typeface="Calibri"/>
                        <a:cs typeface="Times New Roman"/>
                      </a:endParaRPr>
                    </a:p>
                  </a:txBody>
                  <a:tcPr marL="68580" marR="68580" marT="0" marB="0"/>
                </a:tc>
              </a:tr>
              <a:tr h="3331748">
                <a:tc>
                  <a:txBody>
                    <a:bodyPr/>
                    <a:lstStyle/>
                    <a:p>
                      <a:pPr algn="ctr">
                        <a:lnSpc>
                          <a:spcPct val="115000"/>
                        </a:lnSpc>
                        <a:spcBef>
                          <a:spcPts val="1200"/>
                        </a:spcBef>
                        <a:spcAft>
                          <a:spcPts val="0"/>
                        </a:spcAft>
                      </a:pPr>
                      <a:endParaRPr lang="en-GB" sz="1600" dirty="0" smtClean="0">
                        <a:effectLst/>
                        <a:latin typeface="Arial"/>
                        <a:ea typeface="Calibri"/>
                        <a:cs typeface="Times New Roman"/>
                      </a:endParaRPr>
                    </a:p>
                    <a:p>
                      <a:pPr algn="ctr">
                        <a:lnSpc>
                          <a:spcPct val="115000"/>
                        </a:lnSpc>
                        <a:spcBef>
                          <a:spcPts val="1200"/>
                        </a:spcBef>
                        <a:spcAft>
                          <a:spcPts val="0"/>
                        </a:spcAft>
                      </a:pPr>
                      <a:r>
                        <a:rPr lang="en-GB" sz="1600" dirty="0" smtClean="0">
                          <a:effectLst/>
                          <a:latin typeface="Arial"/>
                          <a:ea typeface="Calibri"/>
                          <a:cs typeface="Times New Roman"/>
                        </a:rPr>
                        <a:t>Astrocytes</a:t>
                      </a:r>
                      <a:endParaRPr lang="en-US" sz="1600" dirty="0">
                        <a:effectLst/>
                        <a:latin typeface="Calibri"/>
                        <a:ea typeface="Calibri"/>
                        <a:cs typeface="Times New Roman"/>
                      </a:endParaRPr>
                    </a:p>
                  </a:txBody>
                  <a:tcPr marL="68580" marR="68580" marT="0" marB="0"/>
                </a:tc>
                <a:tc>
                  <a:txBody>
                    <a:bodyPr/>
                    <a:lstStyle/>
                    <a:p>
                      <a:pPr algn="ctr">
                        <a:lnSpc>
                          <a:spcPct val="115000"/>
                        </a:lnSpc>
                        <a:spcBef>
                          <a:spcPts val="1200"/>
                        </a:spcBef>
                        <a:spcAft>
                          <a:spcPts val="0"/>
                        </a:spcAft>
                      </a:pPr>
                      <a:endParaRPr lang="en-GB" sz="1600" dirty="0" smtClean="0">
                        <a:effectLst/>
                        <a:latin typeface="Arial"/>
                        <a:ea typeface="Calibri"/>
                        <a:cs typeface="Times New Roman"/>
                      </a:endParaRPr>
                    </a:p>
                    <a:p>
                      <a:pPr algn="ctr">
                        <a:lnSpc>
                          <a:spcPct val="115000"/>
                        </a:lnSpc>
                        <a:spcBef>
                          <a:spcPts val="1200"/>
                        </a:spcBef>
                        <a:spcAft>
                          <a:spcPts val="0"/>
                        </a:spcAft>
                      </a:pPr>
                      <a:r>
                        <a:rPr lang="en-GB" sz="1600" dirty="0" err="1" smtClean="0">
                          <a:effectLst/>
                          <a:latin typeface="Arial"/>
                          <a:ea typeface="Calibri"/>
                          <a:cs typeface="Times New Roman"/>
                        </a:rPr>
                        <a:t>Exosomes</a:t>
                      </a:r>
                      <a:r>
                        <a:rPr lang="en-GB" sz="1600" dirty="0" smtClean="0">
                          <a:effectLst/>
                          <a:latin typeface="Arial"/>
                          <a:ea typeface="Calibri"/>
                          <a:cs typeface="Times New Roman"/>
                        </a:rPr>
                        <a:t> </a:t>
                      </a:r>
                      <a:r>
                        <a:rPr lang="en-GB" sz="1600" dirty="0">
                          <a:effectLst/>
                          <a:latin typeface="Arial"/>
                          <a:ea typeface="Calibri"/>
                          <a:cs typeface="Times New Roman"/>
                        </a:rPr>
                        <a:t>and </a:t>
                      </a:r>
                      <a:r>
                        <a:rPr lang="en-GB" sz="1600" dirty="0" err="1">
                          <a:effectLst/>
                          <a:latin typeface="Arial"/>
                          <a:ea typeface="Calibri"/>
                          <a:cs typeface="Times New Roman"/>
                        </a:rPr>
                        <a:t>microvesicles</a:t>
                      </a:r>
                      <a:endParaRPr lang="en-US" sz="1600" dirty="0">
                        <a:effectLst/>
                        <a:latin typeface="Calibri"/>
                        <a:ea typeface="Calibri"/>
                        <a:cs typeface="Times New Roman"/>
                      </a:endParaRPr>
                    </a:p>
                  </a:txBody>
                  <a:tcPr marL="68580" marR="68580" marT="0" marB="0"/>
                </a:tc>
                <a:tc>
                  <a:txBody>
                    <a:bodyPr/>
                    <a:lstStyle/>
                    <a:p>
                      <a:pPr>
                        <a:lnSpc>
                          <a:spcPct val="115000"/>
                        </a:lnSpc>
                        <a:spcBef>
                          <a:spcPts val="1200"/>
                        </a:spcBef>
                        <a:spcAft>
                          <a:spcPts val="0"/>
                        </a:spcAft>
                      </a:pPr>
                      <a:endParaRPr lang="en-GB" sz="1400" dirty="0" smtClean="0">
                        <a:effectLst/>
                        <a:latin typeface="Arial"/>
                        <a:ea typeface="Calibri"/>
                        <a:cs typeface="Times New Roman"/>
                      </a:endParaRPr>
                    </a:p>
                    <a:p>
                      <a:pPr>
                        <a:lnSpc>
                          <a:spcPct val="115000"/>
                        </a:lnSpc>
                        <a:spcBef>
                          <a:spcPts val="1200"/>
                        </a:spcBef>
                        <a:spcAft>
                          <a:spcPts val="0"/>
                        </a:spcAft>
                      </a:pPr>
                      <a:r>
                        <a:rPr lang="en-GB" sz="1400" dirty="0" smtClean="0">
                          <a:effectLst/>
                          <a:latin typeface="Arial"/>
                          <a:ea typeface="Calibri"/>
                          <a:cs typeface="Times New Roman"/>
                        </a:rPr>
                        <a:t>Mitochondria</a:t>
                      </a:r>
                      <a:r>
                        <a:rPr lang="en-GB" sz="1400" dirty="0">
                          <a:effectLst/>
                          <a:latin typeface="Arial"/>
                          <a:ea typeface="Calibri"/>
                          <a:cs typeface="Times New Roman"/>
                        </a:rPr>
                        <a:t>, ATP,Hsp70, synapsin1, functional glutamate transporters, FGF-2,VEGF, matrix </a:t>
                      </a:r>
                      <a:r>
                        <a:rPr lang="en-GB" sz="1400" dirty="0" err="1">
                          <a:effectLst/>
                          <a:latin typeface="Arial"/>
                          <a:ea typeface="Calibri"/>
                          <a:cs typeface="Times New Roman"/>
                        </a:rPr>
                        <a:t>metallo</a:t>
                      </a:r>
                      <a:r>
                        <a:rPr lang="en-GB" sz="1400" dirty="0">
                          <a:effectLst/>
                          <a:latin typeface="Arial"/>
                          <a:ea typeface="Calibri"/>
                          <a:cs typeface="Times New Roman"/>
                        </a:rPr>
                        <a:t>-proteinases, microRNA-29; astrocytes and neurons; Potential role in </a:t>
                      </a:r>
                      <a:r>
                        <a:rPr lang="en-GB" sz="1400" dirty="0" err="1" smtClean="0">
                          <a:effectLst/>
                          <a:latin typeface="Arial"/>
                          <a:ea typeface="Calibri"/>
                          <a:cs typeface="Times New Roman"/>
                        </a:rPr>
                        <a:t>repair,neuroinflammation</a:t>
                      </a:r>
                      <a:r>
                        <a:rPr lang="en-GB" sz="1400" dirty="0" smtClean="0">
                          <a:effectLst/>
                          <a:latin typeface="Arial"/>
                          <a:ea typeface="Calibri"/>
                          <a:cs typeface="Times New Roman"/>
                        </a:rPr>
                        <a:t> </a:t>
                      </a:r>
                      <a:r>
                        <a:rPr lang="en-GB" sz="1400" dirty="0">
                          <a:effectLst/>
                          <a:latin typeface="Arial"/>
                          <a:ea typeface="Calibri"/>
                          <a:cs typeface="Times New Roman"/>
                        </a:rPr>
                        <a:t>and </a:t>
                      </a:r>
                      <a:r>
                        <a:rPr lang="en-GB" sz="1400" dirty="0" err="1" smtClean="0">
                          <a:effectLst/>
                          <a:latin typeface="Arial"/>
                          <a:ea typeface="Calibri"/>
                          <a:cs typeface="Times New Roman"/>
                        </a:rPr>
                        <a:t>neurodegeneration</a:t>
                      </a:r>
                      <a:endParaRPr lang="en-GB" sz="1400" dirty="0" smtClean="0">
                        <a:effectLst/>
                        <a:latin typeface="Arial"/>
                        <a:ea typeface="Calibri"/>
                        <a:cs typeface="Times New Roman"/>
                      </a:endParaRPr>
                    </a:p>
                    <a:p>
                      <a:pPr>
                        <a:lnSpc>
                          <a:spcPct val="115000"/>
                        </a:lnSpc>
                        <a:spcBef>
                          <a:spcPts val="1200"/>
                        </a:spcBef>
                        <a:spcAft>
                          <a:spcPts val="0"/>
                        </a:spcAft>
                      </a:pPr>
                      <a:endParaRPr lang="en-GB" sz="1400" dirty="0" smtClean="0">
                        <a:effectLst/>
                        <a:latin typeface="Arial"/>
                        <a:ea typeface="Calibri"/>
                        <a:cs typeface="Times New Roman"/>
                      </a:endParaRPr>
                    </a:p>
                    <a:p>
                      <a:pPr>
                        <a:lnSpc>
                          <a:spcPct val="115000"/>
                        </a:lnSpc>
                        <a:spcBef>
                          <a:spcPts val="1200"/>
                        </a:spcBef>
                        <a:spcAft>
                          <a:spcPts val="0"/>
                        </a:spcAft>
                      </a:pPr>
                      <a:r>
                        <a:rPr lang="en-GB" sz="1000" dirty="0" smtClean="0">
                          <a:effectLst/>
                          <a:latin typeface="Arial"/>
                          <a:ea typeface="Calibri"/>
                          <a:cs typeface="Times New Roman"/>
                        </a:rPr>
                        <a:t>                                  </a:t>
                      </a:r>
                      <a:r>
                        <a:rPr lang="en-GB" sz="1000" dirty="0" err="1" smtClean="0">
                          <a:effectLst/>
                          <a:latin typeface="Arial"/>
                          <a:ea typeface="Calibri"/>
                          <a:cs typeface="Times New Roman"/>
                        </a:rPr>
                        <a:t>Agnati</a:t>
                      </a:r>
                      <a:r>
                        <a:rPr lang="en-GB" sz="1000" dirty="0" smtClean="0">
                          <a:effectLst/>
                          <a:latin typeface="Arial"/>
                          <a:ea typeface="Calibri"/>
                          <a:cs typeface="Times New Roman"/>
                        </a:rPr>
                        <a:t> and Fuxe 2014</a:t>
                      </a:r>
                      <a:endParaRPr lang="en-US" sz="1000" dirty="0">
                        <a:effectLst/>
                        <a:latin typeface="Calibri"/>
                        <a:ea typeface="Calibri"/>
                        <a:cs typeface="Times New Roman"/>
                      </a:endParaRPr>
                    </a:p>
                  </a:txBody>
                  <a:tcPr marL="68580" marR="68580" marT="0" marB="0"/>
                </a:tc>
              </a:tr>
              <a:tr h="2360494">
                <a:tc>
                  <a:txBody>
                    <a:bodyPr/>
                    <a:lstStyle/>
                    <a:p>
                      <a:pPr algn="ctr">
                        <a:lnSpc>
                          <a:spcPct val="115000"/>
                        </a:lnSpc>
                        <a:spcBef>
                          <a:spcPts val="1200"/>
                        </a:spcBef>
                        <a:spcAft>
                          <a:spcPts val="0"/>
                        </a:spcAft>
                      </a:pPr>
                      <a:endParaRPr lang="en-US" sz="1600" dirty="0">
                        <a:effectLst/>
                        <a:latin typeface="Calibri"/>
                        <a:ea typeface="Calibri"/>
                        <a:cs typeface="Times New Roman"/>
                      </a:endParaRPr>
                    </a:p>
                  </a:txBody>
                  <a:tcPr marL="68580" marR="68580" marT="0" marB="0"/>
                </a:tc>
                <a:tc>
                  <a:txBody>
                    <a:bodyPr/>
                    <a:lstStyle/>
                    <a:p>
                      <a:pPr algn="ctr">
                        <a:lnSpc>
                          <a:spcPct val="115000"/>
                        </a:lnSpc>
                        <a:spcBef>
                          <a:spcPts val="1200"/>
                        </a:spcBef>
                        <a:spcAft>
                          <a:spcPts val="0"/>
                        </a:spcAft>
                      </a:pPr>
                      <a:endParaRPr lang="en-US" sz="1600" dirty="0">
                        <a:effectLst/>
                        <a:latin typeface="Calibri"/>
                        <a:ea typeface="Calibri"/>
                        <a:cs typeface="Times New Roman"/>
                      </a:endParaRPr>
                    </a:p>
                  </a:txBody>
                  <a:tcPr marL="68580" marR="68580" marT="0" marB="0"/>
                </a:tc>
                <a:tc>
                  <a:txBody>
                    <a:bodyPr/>
                    <a:lstStyle/>
                    <a:p>
                      <a:pPr>
                        <a:lnSpc>
                          <a:spcPct val="115000"/>
                        </a:lnSpc>
                        <a:spcBef>
                          <a:spcPts val="1200"/>
                        </a:spcBef>
                        <a:spcAft>
                          <a:spcPts val="0"/>
                        </a:spcAft>
                      </a:pPr>
                      <a:endParaRPr lang="en-US" sz="1000" dirty="0">
                        <a:effectLst/>
                        <a:latin typeface="Calibri"/>
                        <a:ea typeface="Calibri"/>
                        <a:cs typeface="Times New Roman"/>
                      </a:endParaRPr>
                    </a:p>
                  </a:txBody>
                  <a:tcPr marL="68580" marR="68580" marT="0" marB="0"/>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4" descr="FuxeetalmoveementdisordersFIGURE 11"/>
          <p:cNvPicPr>
            <a:picLocks noChangeAspect="1" noChangeArrowheads="1"/>
          </p:cNvPicPr>
          <p:nvPr/>
        </p:nvPicPr>
        <p:blipFill>
          <a:blip r:embed="rId3"/>
          <a:srcRect/>
          <a:stretch>
            <a:fillRect/>
          </a:stretch>
        </p:blipFill>
        <p:spPr bwMode="auto">
          <a:xfrm>
            <a:off x="3228975" y="155575"/>
            <a:ext cx="5638800" cy="6858000"/>
          </a:xfrm>
          <a:prstGeom prst="rect">
            <a:avLst/>
          </a:prstGeom>
          <a:noFill/>
          <a:ln w="9525">
            <a:noFill/>
            <a:miter lim="800000"/>
            <a:headEnd/>
            <a:tailEnd/>
          </a:ln>
        </p:spPr>
      </p:pic>
      <p:sp>
        <p:nvSpPr>
          <p:cNvPr id="68610" name="TextBox 1"/>
          <p:cNvSpPr txBox="1">
            <a:spLocks noChangeArrowheads="1"/>
          </p:cNvSpPr>
          <p:nvPr/>
        </p:nvSpPr>
        <p:spPr bwMode="auto">
          <a:xfrm>
            <a:off x="7899400" y="6443663"/>
            <a:ext cx="1244600" cy="276225"/>
          </a:xfrm>
          <a:prstGeom prst="rect">
            <a:avLst/>
          </a:prstGeom>
          <a:noFill/>
          <a:ln w="9525">
            <a:noFill/>
            <a:miter lim="800000"/>
            <a:headEnd/>
            <a:tailEnd/>
          </a:ln>
        </p:spPr>
        <p:txBody>
          <a:bodyPr wrap="none">
            <a:spAutoFit/>
          </a:bodyPr>
          <a:lstStyle/>
          <a:p>
            <a:r>
              <a:rPr lang="en-US" sz="1200">
                <a:ea typeface="ＭＳ Ｐゴシック" pitchFamily="34" charset="-128"/>
              </a:rPr>
              <a:t>Fuxe et al.2007 </a:t>
            </a:r>
          </a:p>
        </p:txBody>
      </p:sp>
      <p:sp>
        <p:nvSpPr>
          <p:cNvPr id="68611" name="TextBox 1"/>
          <p:cNvSpPr txBox="1">
            <a:spLocks noChangeArrowheads="1"/>
          </p:cNvSpPr>
          <p:nvPr/>
        </p:nvSpPr>
        <p:spPr bwMode="auto">
          <a:xfrm>
            <a:off x="296863" y="508000"/>
            <a:ext cx="3556000" cy="4986338"/>
          </a:xfrm>
          <a:prstGeom prst="rect">
            <a:avLst/>
          </a:prstGeom>
          <a:noFill/>
          <a:ln w="9525">
            <a:noFill/>
            <a:miter lim="800000"/>
            <a:headEnd/>
            <a:tailEnd/>
          </a:ln>
        </p:spPr>
        <p:txBody>
          <a:bodyPr>
            <a:spAutoFit/>
          </a:bodyPr>
          <a:lstStyle/>
          <a:p>
            <a:r>
              <a:rPr lang="en-US">
                <a:solidFill>
                  <a:srgbClr val="000000"/>
                </a:solidFill>
              </a:rPr>
              <a:t>The CNS trophic unit consists of: neurons; glial cells; blood vessels with endothelial cells ; extracellular matrix</a:t>
            </a:r>
          </a:p>
          <a:p>
            <a:endParaRPr lang="en-US">
              <a:solidFill>
                <a:srgbClr val="000000"/>
              </a:solidFill>
            </a:endParaRPr>
          </a:p>
          <a:p>
            <a:r>
              <a:rPr lang="en-US">
                <a:solidFill>
                  <a:srgbClr val="000000"/>
                </a:solidFill>
              </a:rPr>
              <a:t>This term was used to indicate the smallest set of cells within the CNS which act in a complementary way to support the trophism of one another  (</a:t>
            </a:r>
            <a:r>
              <a:rPr lang="en-US" sz="1200">
                <a:solidFill>
                  <a:srgbClr val="000000"/>
                </a:solidFill>
              </a:rPr>
              <a:t>Agnati,Cortelli, Pettersson,Fuxe 1995)</a:t>
            </a:r>
          </a:p>
          <a:p>
            <a:endParaRPr lang="en-US" sz="1200">
              <a:solidFill>
                <a:srgbClr val="000000"/>
              </a:solidFill>
            </a:endParaRPr>
          </a:p>
          <a:p>
            <a:r>
              <a:rPr lang="en-US">
                <a:solidFill>
                  <a:srgbClr val="000000"/>
                </a:solidFill>
              </a:rPr>
              <a:t>Trophic unit linked to the neuro-</a:t>
            </a:r>
          </a:p>
          <a:p>
            <a:r>
              <a:rPr lang="en-US">
                <a:solidFill>
                  <a:srgbClr val="000000"/>
                </a:solidFill>
              </a:rPr>
              <a:t>vascular unit (BBB) with</a:t>
            </a:r>
          </a:p>
          <a:p>
            <a:r>
              <a:rPr lang="en-US">
                <a:solidFill>
                  <a:srgbClr val="000000"/>
                </a:solidFill>
              </a:rPr>
              <a:t>Endothelial cells, pericytes,</a:t>
            </a:r>
          </a:p>
          <a:p>
            <a:r>
              <a:rPr lang="en-US">
                <a:solidFill>
                  <a:srgbClr val="000000"/>
                </a:solidFill>
              </a:rPr>
              <a:t>and astrocytic perivascular endfeet</a:t>
            </a:r>
          </a:p>
          <a:p>
            <a:endParaRPr lang="en-US">
              <a:solidFill>
                <a:srgbClr val="000000"/>
              </a:solidFill>
              <a:latin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6" descr="Figure 1 DA VT TIF"/>
          <p:cNvPicPr>
            <a:picLocks noChangeAspect="1" noChangeArrowheads="1"/>
          </p:cNvPicPr>
          <p:nvPr/>
        </p:nvPicPr>
        <p:blipFill>
          <a:blip r:embed="rId2"/>
          <a:srcRect/>
          <a:stretch>
            <a:fillRect/>
          </a:stretch>
        </p:blipFill>
        <p:spPr bwMode="auto">
          <a:xfrm>
            <a:off x="1908175" y="0"/>
            <a:ext cx="5272088" cy="6634163"/>
          </a:xfrm>
          <a:prstGeom prst="rect">
            <a:avLst/>
          </a:prstGeom>
          <a:noFill/>
          <a:ln w="9525">
            <a:noFill/>
            <a:miter lim="800000"/>
            <a:headEnd/>
            <a:tailEnd/>
          </a:ln>
        </p:spPr>
      </p:pic>
      <p:sp>
        <p:nvSpPr>
          <p:cNvPr id="70658" name="TextBox 1"/>
          <p:cNvSpPr txBox="1">
            <a:spLocks noChangeArrowheads="1"/>
          </p:cNvSpPr>
          <p:nvPr/>
        </p:nvSpPr>
        <p:spPr bwMode="auto">
          <a:xfrm>
            <a:off x="6456363" y="6510338"/>
            <a:ext cx="2535237" cy="368300"/>
          </a:xfrm>
          <a:prstGeom prst="rect">
            <a:avLst/>
          </a:prstGeom>
          <a:noFill/>
          <a:ln w="9525">
            <a:noFill/>
            <a:miter lim="800000"/>
            <a:headEnd/>
            <a:tailEnd/>
          </a:ln>
        </p:spPr>
        <p:txBody>
          <a:bodyPr>
            <a:spAutoFit/>
          </a:bodyPr>
          <a:lstStyle/>
          <a:p>
            <a:r>
              <a:rPr lang="en-US" sz="1200"/>
              <a:t>Fuxe, Borroto-Escuela et al. 2015</a:t>
            </a:r>
            <a:r>
              <a:rPr lang="en-US">
                <a:latin typeface="Calibri" pitchFamily="34" charset="0"/>
              </a:rPr>
              <a:t> </a:t>
            </a: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ext Box 2"/>
          <p:cNvSpPr txBox="1">
            <a:spLocks noChangeArrowheads="1"/>
          </p:cNvSpPr>
          <p:nvPr/>
        </p:nvSpPr>
        <p:spPr bwMode="auto">
          <a:xfrm>
            <a:off x="7812088" y="6467475"/>
            <a:ext cx="1235075" cy="274638"/>
          </a:xfrm>
          <a:prstGeom prst="rect">
            <a:avLst/>
          </a:prstGeom>
          <a:noFill/>
          <a:ln w="9525">
            <a:noFill/>
            <a:miter lim="800000"/>
            <a:headEnd/>
            <a:tailEnd/>
          </a:ln>
        </p:spPr>
        <p:txBody>
          <a:bodyPr wrap="none">
            <a:spAutoFit/>
          </a:bodyPr>
          <a:lstStyle/>
          <a:p>
            <a:pPr eaLnBrk="0" hangingPunct="0"/>
            <a:r>
              <a:rPr lang="en-US" sz="1200" i="1">
                <a:latin typeface="Calibri" pitchFamily="34" charset="0"/>
              </a:rPr>
              <a:t>Fuxe et al.2010</a:t>
            </a:r>
            <a:endParaRPr lang="en-US" i="1">
              <a:latin typeface="Calibri" pitchFamily="34" charset="0"/>
            </a:endParaRPr>
          </a:p>
        </p:txBody>
      </p:sp>
      <p:pic>
        <p:nvPicPr>
          <p:cNvPr id="71682" name="Picture 3" descr="Figure 1"/>
          <p:cNvPicPr>
            <a:picLocks noChangeAspect="1" noChangeArrowheads="1"/>
          </p:cNvPicPr>
          <p:nvPr/>
        </p:nvPicPr>
        <p:blipFill>
          <a:blip r:embed="rId3"/>
          <a:srcRect/>
          <a:stretch>
            <a:fillRect/>
          </a:stretch>
        </p:blipFill>
        <p:spPr bwMode="auto">
          <a:xfrm>
            <a:off x="401638" y="549275"/>
            <a:ext cx="8712200" cy="5126038"/>
          </a:xfrm>
          <a:prstGeom prst="rect">
            <a:avLst/>
          </a:prstGeom>
          <a:noFill/>
          <a:ln w="9525">
            <a:noFill/>
            <a:miter lim="800000"/>
            <a:headEnd/>
            <a:tailEnd/>
          </a:ln>
        </p:spPr>
      </p:pic>
      <p:sp>
        <p:nvSpPr>
          <p:cNvPr id="71683" name="TextBox 1"/>
          <p:cNvSpPr txBox="1">
            <a:spLocks noChangeArrowheads="1"/>
          </p:cNvSpPr>
          <p:nvPr/>
        </p:nvSpPr>
        <p:spPr bwMode="auto">
          <a:xfrm>
            <a:off x="0" y="5589588"/>
            <a:ext cx="9385300" cy="1016000"/>
          </a:xfrm>
          <a:prstGeom prst="rect">
            <a:avLst/>
          </a:prstGeom>
          <a:noFill/>
          <a:ln w="9525">
            <a:noFill/>
            <a:miter lim="800000"/>
            <a:headEnd/>
            <a:tailEnd/>
          </a:ln>
        </p:spPr>
        <p:txBody>
          <a:bodyPr>
            <a:spAutoFit/>
          </a:bodyPr>
          <a:lstStyle/>
          <a:p>
            <a:pPr eaLnBrk="0" hangingPunct="0"/>
            <a:r>
              <a:rPr lang="en-US" sz="1200">
                <a:latin typeface="Calibri" pitchFamily="34" charset="0"/>
              </a:rPr>
              <a:t>Zoli M, Agnati LF, Hedlund PB, Li XM, Ferré S, Fuxe K.</a:t>
            </a:r>
          </a:p>
          <a:p>
            <a:pPr eaLnBrk="0" hangingPunct="0"/>
            <a:r>
              <a:rPr lang="de-DE" sz="1200">
                <a:latin typeface="Calibri" pitchFamily="34" charset="0"/>
              </a:rPr>
              <a:t>Mol Neurobiol. </a:t>
            </a:r>
            <a:r>
              <a:rPr lang="de-DE" sz="1200" b="1">
                <a:latin typeface="Calibri" pitchFamily="34" charset="0"/>
              </a:rPr>
              <a:t>1993</a:t>
            </a:r>
            <a:r>
              <a:rPr lang="de-DE" sz="1200">
                <a:latin typeface="Calibri" pitchFamily="34" charset="0"/>
              </a:rPr>
              <a:t> Fall-Winter;7(3-4):293-334. </a:t>
            </a:r>
            <a:r>
              <a:rPr lang="de-DE" sz="1200" b="1">
                <a:latin typeface="Calibri" pitchFamily="34" charset="0"/>
              </a:rPr>
              <a:t>The concept of receptor-receptor interactions in heteromers was introduced</a:t>
            </a:r>
          </a:p>
          <a:p>
            <a:pPr eaLnBrk="0" hangingPunct="0"/>
            <a:endParaRPr lang="de-DE" sz="1200">
              <a:latin typeface="Calibri" pitchFamily="34" charset="0"/>
            </a:endParaRPr>
          </a:p>
          <a:p>
            <a:pPr eaLnBrk="0" hangingPunct="0"/>
            <a:r>
              <a:rPr lang="de-DE" sz="1200">
                <a:latin typeface="Calibri" pitchFamily="34" charset="0"/>
              </a:rPr>
              <a:t>Intramembrane receptor-receptor interactions: </a:t>
            </a:r>
            <a:r>
              <a:rPr lang="de-DE" sz="1200" b="1">
                <a:latin typeface="Calibri" pitchFamily="34" charset="0"/>
              </a:rPr>
              <a:t>a novel principle in molecular medicine.</a:t>
            </a:r>
          </a:p>
          <a:p>
            <a:pPr eaLnBrk="0" hangingPunct="0"/>
            <a:r>
              <a:rPr lang="de-DE" sz="1200">
                <a:latin typeface="Calibri" pitchFamily="34" charset="0"/>
              </a:rPr>
              <a:t>Fuxe K et al J Neural Transm. 2007 114 :49-75.</a:t>
            </a:r>
            <a:endParaRPr lang="en-US" sz="1200">
              <a:latin typeface="Calibri" pitchFamily="34" charset="0"/>
            </a:endParaRPr>
          </a:p>
        </p:txBody>
      </p:sp>
      <p:pic>
        <p:nvPicPr>
          <p:cNvPr id="71684" name="Immagine 9"/>
          <p:cNvPicPr>
            <a:picLocks noChangeAspect="1"/>
          </p:cNvPicPr>
          <p:nvPr/>
        </p:nvPicPr>
        <p:blipFill>
          <a:blip r:embed="rId4"/>
          <a:srcRect t="47736"/>
          <a:stretch>
            <a:fillRect/>
          </a:stretch>
        </p:blipFill>
        <p:spPr bwMode="auto">
          <a:xfrm>
            <a:off x="-396875" y="-3175"/>
            <a:ext cx="1512888" cy="10191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3730" name="Picture 4" descr="fuxe_010"/>
          <p:cNvPicPr>
            <a:picLocks noChangeAspect="1" noChangeArrowheads="1"/>
          </p:cNvPicPr>
          <p:nvPr/>
        </p:nvPicPr>
        <p:blipFill>
          <a:blip r:embed="rId2"/>
          <a:srcRect/>
          <a:stretch>
            <a:fillRect/>
          </a:stretch>
        </p:blipFill>
        <p:spPr bwMode="auto">
          <a:xfrm>
            <a:off x="2555875" y="260350"/>
            <a:ext cx="4060825" cy="6192838"/>
          </a:xfrm>
          <a:prstGeom prst="rect">
            <a:avLst/>
          </a:prstGeom>
          <a:noFill/>
          <a:ln w="9525">
            <a:noFill/>
            <a:miter lim="800000"/>
            <a:headEnd/>
            <a:tailEnd/>
          </a:ln>
        </p:spPr>
      </p:pic>
      <p:sp>
        <p:nvSpPr>
          <p:cNvPr id="73731" name="TextBox 1"/>
          <p:cNvSpPr txBox="1">
            <a:spLocks noChangeArrowheads="1"/>
          </p:cNvSpPr>
          <p:nvPr/>
        </p:nvSpPr>
        <p:spPr bwMode="auto">
          <a:xfrm>
            <a:off x="3779838" y="5876925"/>
            <a:ext cx="1471612" cy="307975"/>
          </a:xfrm>
          <a:prstGeom prst="rect">
            <a:avLst/>
          </a:prstGeom>
          <a:noFill/>
          <a:ln w="9525">
            <a:noFill/>
            <a:miter lim="800000"/>
            <a:headEnd/>
            <a:tailEnd/>
          </a:ln>
        </p:spPr>
        <p:txBody>
          <a:bodyPr wrap="none">
            <a:spAutoFit/>
          </a:bodyPr>
          <a:lstStyle/>
          <a:p>
            <a:pPr eaLnBrk="0" hangingPunct="0"/>
            <a:r>
              <a:rPr lang="en-US" sz="1400">
                <a:solidFill>
                  <a:schemeClr val="bg1"/>
                </a:solidFill>
                <a:latin typeface="Calibri" pitchFamily="34" charset="0"/>
              </a:rPr>
              <a:t>Stockholm 1986</a:t>
            </a:r>
          </a:p>
        </p:txBody>
      </p:sp>
      <p:sp>
        <p:nvSpPr>
          <p:cNvPr id="73732" name="Rectangle 2"/>
          <p:cNvSpPr>
            <a:spLocks noChangeArrowheads="1"/>
          </p:cNvSpPr>
          <p:nvPr/>
        </p:nvSpPr>
        <p:spPr bwMode="auto">
          <a:xfrm>
            <a:off x="2411413" y="5084763"/>
            <a:ext cx="4572000" cy="631825"/>
          </a:xfrm>
          <a:prstGeom prst="rect">
            <a:avLst/>
          </a:prstGeom>
          <a:noFill/>
          <a:ln w="9525">
            <a:noFill/>
            <a:miter lim="800000"/>
            <a:headEnd/>
            <a:tailEnd/>
          </a:ln>
        </p:spPr>
        <p:txBody>
          <a:bodyPr>
            <a:spAutoFit/>
          </a:bodyPr>
          <a:lstStyle/>
          <a:p>
            <a:pPr algn="ctr">
              <a:spcBef>
                <a:spcPct val="50000"/>
              </a:spcBef>
            </a:pPr>
            <a:r>
              <a:rPr lang="en-US" sz="1400" b="1">
                <a:solidFill>
                  <a:schemeClr val="bg1"/>
                </a:solidFill>
                <a:latin typeface="Calibri" pitchFamily="34" charset="0"/>
              </a:rPr>
              <a:t>A new integrative mechanism at</a:t>
            </a:r>
          </a:p>
          <a:p>
            <a:pPr algn="ctr">
              <a:spcBef>
                <a:spcPct val="50000"/>
              </a:spcBef>
            </a:pPr>
            <a:r>
              <a:rPr lang="en-US" sz="1400" b="1">
                <a:solidFill>
                  <a:schemeClr val="bg1"/>
                </a:solidFill>
                <a:latin typeface="Calibri" pitchFamily="34" charset="0"/>
              </a:rPr>
              <a:t> membrane level</a:t>
            </a:r>
          </a:p>
        </p:txBody>
      </p:sp>
      <p:pic>
        <p:nvPicPr>
          <p:cNvPr id="73733" name="Immagine 9"/>
          <p:cNvPicPr>
            <a:picLocks noChangeAspect="1"/>
          </p:cNvPicPr>
          <p:nvPr/>
        </p:nvPicPr>
        <p:blipFill>
          <a:blip r:embed="rId3"/>
          <a:srcRect t="47736"/>
          <a:stretch>
            <a:fillRect/>
          </a:stretch>
        </p:blipFill>
        <p:spPr bwMode="auto">
          <a:xfrm>
            <a:off x="-396875" y="-3175"/>
            <a:ext cx="1724025" cy="11620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2" descr="FINAL"/>
          <p:cNvPicPr>
            <a:picLocks noChangeAspect="1" noChangeArrowheads="1"/>
          </p:cNvPicPr>
          <p:nvPr/>
        </p:nvPicPr>
        <p:blipFill>
          <a:blip r:embed="rId3"/>
          <a:srcRect/>
          <a:stretch>
            <a:fillRect/>
          </a:stretch>
        </p:blipFill>
        <p:spPr bwMode="auto">
          <a:xfrm>
            <a:off x="323850" y="762000"/>
            <a:ext cx="8785225" cy="4886325"/>
          </a:xfrm>
          <a:prstGeom prst="rect">
            <a:avLst/>
          </a:prstGeom>
          <a:noFill/>
          <a:ln w="9525">
            <a:noFill/>
            <a:miter lim="800000"/>
            <a:headEnd/>
            <a:tailEnd/>
          </a:ln>
        </p:spPr>
      </p:pic>
      <p:sp>
        <p:nvSpPr>
          <p:cNvPr id="74754" name="Text Box 3"/>
          <p:cNvSpPr txBox="1">
            <a:spLocks noChangeArrowheads="1"/>
          </p:cNvSpPr>
          <p:nvPr/>
        </p:nvSpPr>
        <p:spPr bwMode="auto">
          <a:xfrm>
            <a:off x="7867650" y="6583363"/>
            <a:ext cx="1276350" cy="274637"/>
          </a:xfrm>
          <a:prstGeom prst="rect">
            <a:avLst/>
          </a:prstGeom>
          <a:noFill/>
          <a:ln w="9525">
            <a:noFill/>
            <a:miter lim="800000"/>
            <a:headEnd/>
            <a:tailEnd/>
          </a:ln>
        </p:spPr>
        <p:txBody>
          <a:bodyPr wrap="none">
            <a:spAutoFit/>
          </a:bodyPr>
          <a:lstStyle/>
          <a:p>
            <a:r>
              <a:rPr lang="en-US" sz="1200">
                <a:latin typeface="Calibri" pitchFamily="34" charset="0"/>
                <a:ea typeface="ＭＳ Ｐゴシック" pitchFamily="34" charset="-128"/>
              </a:rPr>
              <a:t>Organizer. Fuxe</a:t>
            </a:r>
            <a:endParaRPr lang="en-US" sz="2400">
              <a:latin typeface="Calibri" pitchFamily="34" charset="0"/>
              <a:ea typeface="ＭＳ Ｐゴシック" pitchFamily="34" charset="-128"/>
            </a:endParaRPr>
          </a:p>
        </p:txBody>
      </p:sp>
      <p:sp>
        <p:nvSpPr>
          <p:cNvPr id="74755" name="TextBox 1"/>
          <p:cNvSpPr txBox="1">
            <a:spLocks noChangeArrowheads="1"/>
          </p:cNvSpPr>
          <p:nvPr/>
        </p:nvSpPr>
        <p:spPr bwMode="auto">
          <a:xfrm>
            <a:off x="5824538" y="1049338"/>
            <a:ext cx="1276350" cy="369887"/>
          </a:xfrm>
          <a:prstGeom prst="rect">
            <a:avLst/>
          </a:prstGeom>
          <a:noFill/>
          <a:ln w="9525">
            <a:noFill/>
            <a:miter lim="800000"/>
            <a:headEnd/>
            <a:tailEnd/>
          </a:ln>
        </p:spPr>
        <p:txBody>
          <a:bodyPr wrap="none">
            <a:spAutoFit/>
          </a:bodyPr>
          <a:lstStyle/>
          <a:p>
            <a:r>
              <a:rPr lang="en-US">
                <a:latin typeface="Calibri" pitchFamily="34" charset="0"/>
              </a:rPr>
              <a:t>Monomers</a:t>
            </a:r>
          </a:p>
        </p:txBody>
      </p:sp>
      <p:sp>
        <p:nvSpPr>
          <p:cNvPr id="74756" name="TextBox 2"/>
          <p:cNvSpPr txBox="1">
            <a:spLocks noChangeArrowheads="1"/>
          </p:cNvSpPr>
          <p:nvPr/>
        </p:nvSpPr>
        <p:spPr bwMode="auto">
          <a:xfrm>
            <a:off x="3910013" y="3470275"/>
            <a:ext cx="1366837" cy="366713"/>
          </a:xfrm>
          <a:prstGeom prst="rect">
            <a:avLst/>
          </a:prstGeom>
          <a:noFill/>
          <a:ln w="9525">
            <a:noFill/>
            <a:miter lim="800000"/>
            <a:headEnd/>
            <a:tailEnd/>
          </a:ln>
        </p:spPr>
        <p:txBody>
          <a:bodyPr wrap="none">
            <a:spAutoFit/>
          </a:bodyPr>
          <a:lstStyle/>
          <a:p>
            <a:r>
              <a:rPr lang="en-US">
                <a:latin typeface="Calibri" pitchFamily="34" charset="0"/>
              </a:rPr>
              <a:t>homodimers</a:t>
            </a:r>
          </a:p>
        </p:txBody>
      </p:sp>
      <p:sp>
        <p:nvSpPr>
          <p:cNvPr id="74757" name="TextBox 3"/>
          <p:cNvSpPr txBox="1">
            <a:spLocks noChangeArrowheads="1"/>
          </p:cNvSpPr>
          <p:nvPr/>
        </p:nvSpPr>
        <p:spPr bwMode="auto">
          <a:xfrm>
            <a:off x="6891338" y="1693863"/>
            <a:ext cx="1531937" cy="368300"/>
          </a:xfrm>
          <a:prstGeom prst="rect">
            <a:avLst/>
          </a:prstGeom>
          <a:noFill/>
          <a:ln w="9525">
            <a:noFill/>
            <a:miter lim="800000"/>
            <a:headEnd/>
            <a:tailEnd/>
          </a:ln>
        </p:spPr>
        <p:txBody>
          <a:bodyPr wrap="none">
            <a:spAutoFit/>
          </a:bodyPr>
          <a:lstStyle/>
          <a:p>
            <a:r>
              <a:rPr lang="en-US">
                <a:latin typeface="Calibri" pitchFamily="34" charset="0"/>
              </a:rPr>
              <a:t>heterodimers</a:t>
            </a:r>
          </a:p>
        </p:txBody>
      </p:sp>
      <p:sp>
        <p:nvSpPr>
          <p:cNvPr id="74758" name="TextBox 4"/>
          <p:cNvSpPr txBox="1">
            <a:spLocks noChangeArrowheads="1"/>
          </p:cNvSpPr>
          <p:nvPr/>
        </p:nvSpPr>
        <p:spPr bwMode="auto">
          <a:xfrm>
            <a:off x="1135063" y="4808538"/>
            <a:ext cx="2620962" cy="369887"/>
          </a:xfrm>
          <a:prstGeom prst="rect">
            <a:avLst/>
          </a:prstGeom>
          <a:noFill/>
          <a:ln w="9525">
            <a:noFill/>
            <a:miter lim="800000"/>
            <a:headEnd/>
            <a:tailEnd/>
          </a:ln>
        </p:spPr>
        <p:txBody>
          <a:bodyPr wrap="none">
            <a:spAutoFit/>
          </a:bodyPr>
          <a:lstStyle/>
          <a:p>
            <a:r>
              <a:rPr lang="en-US">
                <a:latin typeface="Calibri" pitchFamily="34" charset="0"/>
              </a:rPr>
              <a:t>Higher order homomers</a:t>
            </a:r>
          </a:p>
        </p:txBody>
      </p:sp>
      <p:sp>
        <p:nvSpPr>
          <p:cNvPr id="74759" name="TextBox 5"/>
          <p:cNvSpPr txBox="1">
            <a:spLocks noChangeArrowheads="1"/>
          </p:cNvSpPr>
          <p:nvPr/>
        </p:nvSpPr>
        <p:spPr bwMode="auto">
          <a:xfrm>
            <a:off x="6518275" y="4808538"/>
            <a:ext cx="2698750" cy="369887"/>
          </a:xfrm>
          <a:prstGeom prst="rect">
            <a:avLst/>
          </a:prstGeom>
          <a:noFill/>
          <a:ln w="9525">
            <a:noFill/>
            <a:miter lim="800000"/>
            <a:headEnd/>
            <a:tailEnd/>
          </a:ln>
        </p:spPr>
        <p:txBody>
          <a:bodyPr wrap="none">
            <a:spAutoFit/>
          </a:bodyPr>
          <a:lstStyle/>
          <a:p>
            <a:r>
              <a:rPr lang="en-US">
                <a:latin typeface="Calibri" pitchFamily="34" charset="0"/>
              </a:rPr>
              <a:t>Higher order heteromers</a:t>
            </a:r>
          </a:p>
        </p:txBody>
      </p:sp>
      <p:sp>
        <p:nvSpPr>
          <p:cNvPr id="74760" name="TextBox 6"/>
          <p:cNvSpPr txBox="1">
            <a:spLocks noChangeArrowheads="1"/>
          </p:cNvSpPr>
          <p:nvPr/>
        </p:nvSpPr>
        <p:spPr bwMode="auto">
          <a:xfrm>
            <a:off x="1135063" y="6011863"/>
            <a:ext cx="3302000" cy="368300"/>
          </a:xfrm>
          <a:prstGeom prst="rect">
            <a:avLst/>
          </a:prstGeom>
          <a:noFill/>
          <a:ln w="9525">
            <a:noFill/>
            <a:miter lim="800000"/>
            <a:headEnd/>
            <a:tailEnd/>
          </a:ln>
        </p:spPr>
        <p:txBody>
          <a:bodyPr wrap="none">
            <a:spAutoFit/>
          </a:bodyPr>
          <a:lstStyle/>
          <a:p>
            <a:r>
              <a:rPr lang="en-US">
                <a:latin typeface="Calibri" pitchFamily="34" charset="0"/>
              </a:rPr>
              <a:t>      heteroreceptor complexes</a:t>
            </a:r>
          </a:p>
        </p:txBody>
      </p:sp>
      <p:sp>
        <p:nvSpPr>
          <p:cNvPr id="74761" name="TextBox 7"/>
          <p:cNvSpPr txBox="1">
            <a:spLocks noChangeArrowheads="1"/>
          </p:cNvSpPr>
          <p:nvPr/>
        </p:nvSpPr>
        <p:spPr bwMode="auto">
          <a:xfrm>
            <a:off x="2151063" y="5734050"/>
            <a:ext cx="1249362" cy="369888"/>
          </a:xfrm>
          <a:prstGeom prst="rect">
            <a:avLst/>
          </a:prstGeom>
          <a:noFill/>
          <a:ln w="9525">
            <a:noFill/>
            <a:miter lim="800000"/>
            <a:headEnd/>
            <a:tailEnd/>
          </a:ln>
        </p:spPr>
        <p:txBody>
          <a:bodyPr wrap="none">
            <a:spAutoFit/>
          </a:bodyPr>
          <a:lstStyle/>
          <a:p>
            <a:r>
              <a:rPr lang="en-US" b="1">
                <a:latin typeface="Calibri" pitchFamily="34" charset="0"/>
              </a:rPr>
              <a:t>In tissues</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0946" name="Group 2"/>
          <p:cNvGrpSpPr>
            <a:grpSpLocks/>
          </p:cNvGrpSpPr>
          <p:nvPr/>
        </p:nvGrpSpPr>
        <p:grpSpPr bwMode="auto">
          <a:xfrm>
            <a:off x="0" y="0"/>
            <a:ext cx="8999538" cy="6534150"/>
            <a:chOff x="36" y="40"/>
            <a:chExt cx="5669" cy="4116"/>
          </a:xfrm>
        </p:grpSpPr>
        <p:sp>
          <p:nvSpPr>
            <p:cNvPr id="76807" name="AutoShape 3"/>
            <p:cNvSpPr>
              <a:spLocks noChangeArrowheads="1"/>
            </p:cNvSpPr>
            <p:nvPr/>
          </p:nvSpPr>
          <p:spPr bwMode="auto">
            <a:xfrm>
              <a:off x="54" y="63"/>
              <a:ext cx="1842" cy="328"/>
            </a:xfrm>
            <a:prstGeom prst="roundRect">
              <a:avLst>
                <a:gd name="adj" fmla="val 16667"/>
              </a:avLst>
            </a:prstGeom>
            <a:solidFill>
              <a:schemeClr val="accent1">
                <a:alpha val="30980"/>
              </a:schemeClr>
            </a:solidFill>
            <a:ln w="12700">
              <a:solidFill>
                <a:schemeClr val="accent2"/>
              </a:solidFill>
              <a:prstDash val="sysDot"/>
              <a:round/>
              <a:headEnd/>
              <a:tailEnd/>
            </a:ln>
          </p:spPr>
          <p:txBody>
            <a:bodyPr wrap="none" anchor="ctr"/>
            <a:lstStyle/>
            <a:p>
              <a:pPr algn="ctr" eaLnBrk="0" hangingPunct="0"/>
              <a:r>
                <a:rPr lang="en-US" b="1">
                  <a:solidFill>
                    <a:srgbClr val="0000CC"/>
                  </a:solidFill>
                  <a:latin typeface="Calibri" pitchFamily="34" charset="0"/>
                </a:rPr>
                <a:t>WORKFLOW</a:t>
              </a:r>
              <a:endParaRPr lang="es-ES" b="1">
                <a:solidFill>
                  <a:srgbClr val="0000CC"/>
                </a:solidFill>
                <a:latin typeface="Calibri" pitchFamily="34" charset="0"/>
              </a:endParaRPr>
            </a:p>
          </p:txBody>
        </p:sp>
        <p:pic>
          <p:nvPicPr>
            <p:cNvPr id="76808" name="Picture 4" descr="PLATE"/>
            <p:cNvPicPr>
              <a:picLocks noChangeAspect="1" noChangeArrowheads="1"/>
            </p:cNvPicPr>
            <p:nvPr/>
          </p:nvPicPr>
          <p:blipFill>
            <a:blip r:embed="rId2"/>
            <a:srcRect/>
            <a:stretch>
              <a:fillRect/>
            </a:stretch>
          </p:blipFill>
          <p:spPr bwMode="auto">
            <a:xfrm>
              <a:off x="2646" y="355"/>
              <a:ext cx="454" cy="198"/>
            </a:xfrm>
            <a:prstGeom prst="rect">
              <a:avLst/>
            </a:prstGeom>
            <a:noFill/>
            <a:ln w="9525">
              <a:noFill/>
              <a:miter lim="800000"/>
              <a:headEnd/>
              <a:tailEnd/>
            </a:ln>
          </p:spPr>
        </p:pic>
        <p:pic>
          <p:nvPicPr>
            <p:cNvPr id="76809" name="Picture 5" descr="PLATE"/>
            <p:cNvPicPr>
              <a:picLocks noChangeAspect="1" noChangeArrowheads="1"/>
            </p:cNvPicPr>
            <p:nvPr/>
          </p:nvPicPr>
          <p:blipFill>
            <a:blip r:embed="rId2"/>
            <a:srcRect/>
            <a:stretch>
              <a:fillRect/>
            </a:stretch>
          </p:blipFill>
          <p:spPr bwMode="auto">
            <a:xfrm>
              <a:off x="2918" y="446"/>
              <a:ext cx="454" cy="198"/>
            </a:xfrm>
            <a:prstGeom prst="rect">
              <a:avLst/>
            </a:prstGeom>
            <a:noFill/>
            <a:ln w="9525">
              <a:noFill/>
              <a:miter lim="800000"/>
              <a:headEnd/>
              <a:tailEnd/>
            </a:ln>
          </p:spPr>
        </p:pic>
        <p:pic>
          <p:nvPicPr>
            <p:cNvPr id="76810" name="Picture 6" descr="errttyui"/>
            <p:cNvPicPr>
              <a:picLocks noChangeAspect="1" noChangeArrowheads="1"/>
            </p:cNvPicPr>
            <p:nvPr/>
          </p:nvPicPr>
          <p:blipFill>
            <a:blip r:embed="rId3"/>
            <a:srcRect/>
            <a:stretch>
              <a:fillRect/>
            </a:stretch>
          </p:blipFill>
          <p:spPr bwMode="auto">
            <a:xfrm>
              <a:off x="3917" y="238"/>
              <a:ext cx="498" cy="392"/>
            </a:xfrm>
            <a:prstGeom prst="rect">
              <a:avLst/>
            </a:prstGeom>
            <a:noFill/>
            <a:ln w="9525">
              <a:noFill/>
              <a:miter lim="800000"/>
              <a:headEnd/>
              <a:tailEnd/>
            </a:ln>
          </p:spPr>
        </p:pic>
        <p:pic>
          <p:nvPicPr>
            <p:cNvPr id="76811" name="Picture 7" descr="errttyui"/>
            <p:cNvPicPr>
              <a:picLocks noChangeAspect="1" noChangeArrowheads="1"/>
            </p:cNvPicPr>
            <p:nvPr/>
          </p:nvPicPr>
          <p:blipFill>
            <a:blip r:embed="rId3"/>
            <a:srcRect/>
            <a:stretch>
              <a:fillRect/>
            </a:stretch>
          </p:blipFill>
          <p:spPr bwMode="auto">
            <a:xfrm>
              <a:off x="4188" y="400"/>
              <a:ext cx="363" cy="284"/>
            </a:xfrm>
            <a:prstGeom prst="rect">
              <a:avLst/>
            </a:prstGeom>
            <a:noFill/>
            <a:ln w="9525">
              <a:noFill/>
              <a:miter lim="800000"/>
              <a:headEnd/>
              <a:tailEnd/>
            </a:ln>
          </p:spPr>
        </p:pic>
        <p:sp>
          <p:nvSpPr>
            <p:cNvPr id="76812" name="AutoShape 8"/>
            <p:cNvSpPr>
              <a:spLocks noChangeArrowheads="1"/>
            </p:cNvSpPr>
            <p:nvPr/>
          </p:nvSpPr>
          <p:spPr bwMode="auto">
            <a:xfrm>
              <a:off x="966" y="1117"/>
              <a:ext cx="1588" cy="272"/>
            </a:xfrm>
            <a:prstGeom prst="roundRect">
              <a:avLst>
                <a:gd name="adj" fmla="val 16667"/>
              </a:avLst>
            </a:prstGeom>
            <a:solidFill>
              <a:srgbClr val="000080">
                <a:alpha val="12941"/>
              </a:srgbClr>
            </a:solidFill>
            <a:ln w="9525">
              <a:solidFill>
                <a:srgbClr val="000080"/>
              </a:solidFill>
              <a:prstDash val="dash"/>
              <a:round/>
              <a:headEnd/>
              <a:tailEnd/>
            </a:ln>
          </p:spPr>
          <p:txBody>
            <a:bodyPr wrap="none" anchor="ctr"/>
            <a:lstStyle/>
            <a:p>
              <a:pPr algn="ctr" eaLnBrk="0" hangingPunct="0"/>
              <a:r>
                <a:rPr lang="es-ES" sz="1600" b="1">
                  <a:latin typeface="Calibri" pitchFamily="34" charset="0"/>
                </a:rPr>
                <a:t>Heteromer Structure</a:t>
              </a:r>
            </a:p>
          </p:txBody>
        </p:sp>
        <p:sp>
          <p:nvSpPr>
            <p:cNvPr id="76813" name="AutoShape 9"/>
            <p:cNvSpPr>
              <a:spLocks noChangeArrowheads="1"/>
            </p:cNvSpPr>
            <p:nvPr/>
          </p:nvSpPr>
          <p:spPr bwMode="auto">
            <a:xfrm>
              <a:off x="286" y="1616"/>
              <a:ext cx="2268" cy="227"/>
            </a:xfrm>
            <a:prstGeom prst="roundRect">
              <a:avLst>
                <a:gd name="adj" fmla="val 16667"/>
              </a:avLst>
            </a:prstGeom>
            <a:solidFill>
              <a:srgbClr val="000080">
                <a:alpha val="12941"/>
              </a:srgbClr>
            </a:solidFill>
            <a:ln w="9525">
              <a:solidFill>
                <a:srgbClr val="000080"/>
              </a:solidFill>
              <a:prstDash val="dash"/>
              <a:round/>
              <a:headEnd/>
              <a:tailEnd/>
            </a:ln>
          </p:spPr>
          <p:txBody>
            <a:bodyPr wrap="none" anchor="ctr"/>
            <a:lstStyle/>
            <a:p>
              <a:pPr algn="ctr" eaLnBrk="0" hangingPunct="0"/>
              <a:r>
                <a:rPr lang="en-GB" sz="1600" b="1">
                  <a:latin typeface="Calibri" pitchFamily="34" charset="0"/>
                </a:rPr>
                <a:t>Receptor interface characterization</a:t>
              </a:r>
              <a:endParaRPr lang="es-ES" sz="1600" b="1">
                <a:latin typeface="Calibri" pitchFamily="34" charset="0"/>
              </a:endParaRPr>
            </a:p>
          </p:txBody>
        </p:sp>
        <p:sp>
          <p:nvSpPr>
            <p:cNvPr id="76814" name="AutoShape 10"/>
            <p:cNvSpPr>
              <a:spLocks noChangeArrowheads="1"/>
            </p:cNvSpPr>
            <p:nvPr/>
          </p:nvSpPr>
          <p:spPr bwMode="auto">
            <a:xfrm>
              <a:off x="965" y="2602"/>
              <a:ext cx="1588" cy="272"/>
            </a:xfrm>
            <a:prstGeom prst="roundRect">
              <a:avLst>
                <a:gd name="adj" fmla="val 16667"/>
              </a:avLst>
            </a:prstGeom>
            <a:solidFill>
              <a:srgbClr val="000080">
                <a:alpha val="12941"/>
              </a:srgbClr>
            </a:solidFill>
            <a:ln w="9525">
              <a:solidFill>
                <a:srgbClr val="000080"/>
              </a:solidFill>
              <a:prstDash val="dash"/>
              <a:round/>
              <a:headEnd/>
              <a:tailEnd/>
            </a:ln>
          </p:spPr>
          <p:txBody>
            <a:bodyPr wrap="none" anchor="ctr"/>
            <a:lstStyle/>
            <a:p>
              <a:pPr algn="ctr" eaLnBrk="0" hangingPunct="0"/>
              <a:r>
                <a:rPr lang="en-GB" sz="1600" b="1">
                  <a:latin typeface="Calibri" pitchFamily="34" charset="0"/>
                </a:rPr>
                <a:t>Transgenic rats</a:t>
              </a:r>
              <a:endParaRPr lang="es-ES" sz="1600" b="1">
                <a:latin typeface="Calibri" pitchFamily="34" charset="0"/>
              </a:endParaRPr>
            </a:p>
          </p:txBody>
        </p:sp>
        <p:sp>
          <p:nvSpPr>
            <p:cNvPr id="76815" name="AutoShape 11"/>
            <p:cNvSpPr>
              <a:spLocks noChangeArrowheads="1"/>
            </p:cNvSpPr>
            <p:nvPr/>
          </p:nvSpPr>
          <p:spPr bwMode="auto">
            <a:xfrm>
              <a:off x="36" y="2088"/>
              <a:ext cx="2518" cy="272"/>
            </a:xfrm>
            <a:prstGeom prst="roundRect">
              <a:avLst>
                <a:gd name="adj" fmla="val 16667"/>
              </a:avLst>
            </a:prstGeom>
            <a:solidFill>
              <a:srgbClr val="000080">
                <a:alpha val="12941"/>
              </a:srgbClr>
            </a:solidFill>
            <a:ln w="9525">
              <a:solidFill>
                <a:srgbClr val="000080"/>
              </a:solidFill>
              <a:prstDash val="dash"/>
              <a:round/>
              <a:headEnd/>
              <a:tailEnd/>
            </a:ln>
          </p:spPr>
          <p:txBody>
            <a:bodyPr wrap="none" anchor="ctr"/>
            <a:lstStyle/>
            <a:p>
              <a:pPr algn="ctr" eaLnBrk="0" hangingPunct="0"/>
              <a:r>
                <a:rPr lang="en-GB" sz="1600" b="1">
                  <a:latin typeface="Calibri" pitchFamily="34" charset="0"/>
                </a:rPr>
                <a:t>Allosteric receptor-receptor interactions</a:t>
              </a:r>
              <a:endParaRPr lang="es-ES" sz="1600" b="1">
                <a:latin typeface="Calibri" pitchFamily="34" charset="0"/>
              </a:endParaRPr>
            </a:p>
          </p:txBody>
        </p:sp>
        <p:sp>
          <p:nvSpPr>
            <p:cNvPr id="76816" name="AutoShape 12"/>
            <p:cNvSpPr>
              <a:spLocks noChangeArrowheads="1"/>
            </p:cNvSpPr>
            <p:nvPr/>
          </p:nvSpPr>
          <p:spPr bwMode="auto">
            <a:xfrm>
              <a:off x="966" y="3022"/>
              <a:ext cx="1588" cy="272"/>
            </a:xfrm>
            <a:prstGeom prst="roundRect">
              <a:avLst>
                <a:gd name="adj" fmla="val 16667"/>
              </a:avLst>
            </a:prstGeom>
            <a:solidFill>
              <a:srgbClr val="000080">
                <a:alpha val="12941"/>
              </a:srgbClr>
            </a:solidFill>
            <a:ln w="9525">
              <a:solidFill>
                <a:srgbClr val="000080"/>
              </a:solidFill>
              <a:prstDash val="dash"/>
              <a:round/>
              <a:headEnd/>
              <a:tailEnd/>
            </a:ln>
          </p:spPr>
          <p:txBody>
            <a:bodyPr wrap="none" anchor="ctr"/>
            <a:lstStyle/>
            <a:p>
              <a:pPr algn="ctr" eaLnBrk="0" hangingPunct="0"/>
              <a:r>
                <a:rPr lang="en-GB" sz="1600" b="1">
                  <a:latin typeface="Calibri" pitchFamily="34" charset="0"/>
                </a:rPr>
                <a:t>The neuronal level</a:t>
              </a:r>
              <a:endParaRPr lang="es-ES" sz="1600" b="1">
                <a:latin typeface="Calibri" pitchFamily="34" charset="0"/>
              </a:endParaRPr>
            </a:p>
          </p:txBody>
        </p:sp>
        <p:sp>
          <p:nvSpPr>
            <p:cNvPr id="76817" name="AutoShape 13"/>
            <p:cNvSpPr>
              <a:spLocks noChangeArrowheads="1"/>
            </p:cNvSpPr>
            <p:nvPr/>
          </p:nvSpPr>
          <p:spPr bwMode="auto">
            <a:xfrm>
              <a:off x="966" y="3430"/>
              <a:ext cx="1588" cy="272"/>
            </a:xfrm>
            <a:prstGeom prst="roundRect">
              <a:avLst>
                <a:gd name="adj" fmla="val 16667"/>
              </a:avLst>
            </a:prstGeom>
            <a:solidFill>
              <a:srgbClr val="000080">
                <a:alpha val="12941"/>
              </a:srgbClr>
            </a:solidFill>
            <a:ln w="9525">
              <a:solidFill>
                <a:srgbClr val="000080"/>
              </a:solidFill>
              <a:prstDash val="dash"/>
              <a:round/>
              <a:headEnd/>
              <a:tailEnd/>
            </a:ln>
          </p:spPr>
          <p:txBody>
            <a:bodyPr wrap="none" anchor="ctr"/>
            <a:lstStyle/>
            <a:p>
              <a:pPr algn="ctr" eaLnBrk="0" hangingPunct="0"/>
              <a:r>
                <a:rPr lang="en-GB" sz="1600" b="1">
                  <a:latin typeface="Calibri" pitchFamily="34" charset="0"/>
                </a:rPr>
                <a:t>Brain circuit level</a:t>
              </a:r>
              <a:endParaRPr lang="es-ES" sz="1600" b="1">
                <a:latin typeface="Calibri" pitchFamily="34" charset="0"/>
              </a:endParaRPr>
            </a:p>
          </p:txBody>
        </p:sp>
        <p:sp>
          <p:nvSpPr>
            <p:cNvPr id="76818" name="AutoShape 14"/>
            <p:cNvSpPr>
              <a:spLocks noChangeArrowheads="1"/>
            </p:cNvSpPr>
            <p:nvPr/>
          </p:nvSpPr>
          <p:spPr bwMode="auto">
            <a:xfrm>
              <a:off x="966" y="3884"/>
              <a:ext cx="1588" cy="272"/>
            </a:xfrm>
            <a:prstGeom prst="roundRect">
              <a:avLst>
                <a:gd name="adj" fmla="val 16667"/>
              </a:avLst>
            </a:prstGeom>
            <a:solidFill>
              <a:srgbClr val="000080">
                <a:alpha val="12941"/>
              </a:srgbClr>
            </a:solidFill>
            <a:ln w="9525">
              <a:solidFill>
                <a:srgbClr val="000080"/>
              </a:solidFill>
              <a:prstDash val="dash"/>
              <a:round/>
              <a:headEnd/>
              <a:tailEnd/>
            </a:ln>
          </p:spPr>
          <p:txBody>
            <a:bodyPr wrap="none" anchor="ctr"/>
            <a:lstStyle/>
            <a:p>
              <a:pPr algn="ctr" eaLnBrk="0" hangingPunct="0"/>
              <a:r>
                <a:rPr lang="en-GB" sz="1600" b="1">
                  <a:latin typeface="Calibri" pitchFamily="34" charset="0"/>
                </a:rPr>
                <a:t>Global network level</a:t>
              </a:r>
              <a:endParaRPr lang="es-ES" sz="1600" b="1">
                <a:latin typeface="Calibri" pitchFamily="34" charset="0"/>
              </a:endParaRPr>
            </a:p>
          </p:txBody>
        </p:sp>
        <p:sp>
          <p:nvSpPr>
            <p:cNvPr id="76819" name="Text Box 15"/>
            <p:cNvSpPr txBox="1">
              <a:spLocks noChangeArrowheads="1"/>
            </p:cNvSpPr>
            <p:nvPr/>
          </p:nvSpPr>
          <p:spPr bwMode="auto">
            <a:xfrm>
              <a:off x="2657" y="673"/>
              <a:ext cx="941" cy="192"/>
            </a:xfrm>
            <a:prstGeom prst="rect">
              <a:avLst/>
            </a:prstGeom>
            <a:noFill/>
            <a:ln w="9525">
              <a:noFill/>
              <a:miter lim="800000"/>
              <a:headEnd/>
              <a:tailEnd/>
            </a:ln>
          </p:spPr>
          <p:txBody>
            <a:bodyPr wrap="none">
              <a:spAutoFit/>
            </a:bodyPr>
            <a:lstStyle/>
            <a:p>
              <a:pPr eaLnBrk="0" hangingPunct="0"/>
              <a:r>
                <a:rPr lang="es-ES" sz="1400" b="1">
                  <a:latin typeface="Calibri" pitchFamily="34" charset="0"/>
                </a:rPr>
                <a:t>Cellular Models</a:t>
              </a:r>
            </a:p>
          </p:txBody>
        </p:sp>
        <p:sp>
          <p:nvSpPr>
            <p:cNvPr id="76820" name="Text Box 16"/>
            <p:cNvSpPr txBox="1">
              <a:spLocks noChangeArrowheads="1"/>
            </p:cNvSpPr>
            <p:nvPr/>
          </p:nvSpPr>
          <p:spPr bwMode="auto">
            <a:xfrm>
              <a:off x="3825" y="671"/>
              <a:ext cx="755" cy="192"/>
            </a:xfrm>
            <a:prstGeom prst="rect">
              <a:avLst/>
            </a:prstGeom>
            <a:noFill/>
            <a:ln w="9525">
              <a:noFill/>
              <a:miter lim="800000"/>
              <a:headEnd/>
              <a:tailEnd/>
            </a:ln>
          </p:spPr>
          <p:txBody>
            <a:bodyPr wrap="none">
              <a:spAutoFit/>
            </a:bodyPr>
            <a:lstStyle/>
            <a:p>
              <a:pPr eaLnBrk="0" hangingPunct="0"/>
              <a:r>
                <a:rPr lang="es-ES" sz="1400" b="1">
                  <a:latin typeface="Calibri" pitchFamily="34" charset="0"/>
                </a:rPr>
                <a:t>Brain tissue</a:t>
              </a:r>
            </a:p>
          </p:txBody>
        </p:sp>
        <p:pic>
          <p:nvPicPr>
            <p:cNvPr id="76821" name="Picture 17" descr="PLATE"/>
            <p:cNvPicPr>
              <a:picLocks noChangeAspect="1" noChangeArrowheads="1"/>
            </p:cNvPicPr>
            <p:nvPr/>
          </p:nvPicPr>
          <p:blipFill>
            <a:blip r:embed="rId2"/>
            <a:srcRect/>
            <a:stretch>
              <a:fillRect/>
            </a:stretch>
          </p:blipFill>
          <p:spPr bwMode="auto">
            <a:xfrm>
              <a:off x="3144" y="338"/>
              <a:ext cx="454" cy="198"/>
            </a:xfrm>
            <a:prstGeom prst="rect">
              <a:avLst/>
            </a:prstGeom>
            <a:noFill/>
            <a:ln w="9525">
              <a:noFill/>
              <a:miter lim="800000"/>
              <a:headEnd/>
              <a:tailEnd/>
            </a:ln>
          </p:spPr>
        </p:pic>
        <p:pic>
          <p:nvPicPr>
            <p:cNvPr id="76822" name="Picture 18" descr="rata"/>
            <p:cNvPicPr>
              <a:picLocks noChangeAspect="1" noChangeArrowheads="1"/>
            </p:cNvPicPr>
            <p:nvPr/>
          </p:nvPicPr>
          <p:blipFill>
            <a:blip r:embed="rId4"/>
            <a:srcRect/>
            <a:stretch>
              <a:fillRect/>
            </a:stretch>
          </p:blipFill>
          <p:spPr bwMode="auto">
            <a:xfrm>
              <a:off x="4982" y="40"/>
              <a:ext cx="383" cy="678"/>
            </a:xfrm>
            <a:prstGeom prst="rect">
              <a:avLst/>
            </a:prstGeom>
            <a:noFill/>
            <a:ln w="9525">
              <a:noFill/>
              <a:miter lim="800000"/>
              <a:headEnd/>
              <a:tailEnd/>
            </a:ln>
          </p:spPr>
        </p:pic>
        <p:sp>
          <p:nvSpPr>
            <p:cNvPr id="76823" name="Text Box 19"/>
            <p:cNvSpPr txBox="1">
              <a:spLocks noChangeArrowheads="1"/>
            </p:cNvSpPr>
            <p:nvPr/>
          </p:nvSpPr>
          <p:spPr bwMode="auto">
            <a:xfrm>
              <a:off x="4967" y="673"/>
              <a:ext cx="469" cy="192"/>
            </a:xfrm>
            <a:prstGeom prst="rect">
              <a:avLst/>
            </a:prstGeom>
            <a:noFill/>
            <a:ln w="9525">
              <a:noFill/>
              <a:miter lim="800000"/>
              <a:headEnd/>
              <a:tailEnd/>
            </a:ln>
          </p:spPr>
          <p:txBody>
            <a:bodyPr wrap="none">
              <a:spAutoFit/>
            </a:bodyPr>
            <a:lstStyle/>
            <a:p>
              <a:pPr eaLnBrk="0" hangingPunct="0"/>
              <a:r>
                <a:rPr lang="es-ES" sz="1400" b="1" i="1">
                  <a:latin typeface="Calibri" pitchFamily="34" charset="0"/>
                </a:rPr>
                <a:t>In vivo</a:t>
              </a:r>
            </a:p>
          </p:txBody>
        </p:sp>
        <p:sp>
          <p:nvSpPr>
            <p:cNvPr id="76824" name="AutoShape 20"/>
            <p:cNvSpPr>
              <a:spLocks noChangeArrowheads="1"/>
            </p:cNvSpPr>
            <p:nvPr/>
          </p:nvSpPr>
          <p:spPr bwMode="auto">
            <a:xfrm>
              <a:off x="2592" y="990"/>
              <a:ext cx="999" cy="499"/>
            </a:xfrm>
            <a:prstGeom prst="roundRect">
              <a:avLst>
                <a:gd name="adj" fmla="val 16667"/>
              </a:avLst>
            </a:prstGeom>
            <a:solidFill>
              <a:srgbClr val="800000">
                <a:alpha val="12941"/>
              </a:srgbClr>
            </a:solidFill>
            <a:ln w="9525">
              <a:solidFill>
                <a:srgbClr val="800000"/>
              </a:solidFill>
              <a:prstDash val="dash"/>
              <a:round/>
              <a:headEnd/>
              <a:tailEnd/>
            </a:ln>
          </p:spPr>
          <p:txBody>
            <a:bodyPr wrap="none" anchor="ctr"/>
            <a:lstStyle/>
            <a:p>
              <a:pPr algn="ctr" eaLnBrk="0" hangingPunct="0">
                <a:lnSpc>
                  <a:spcPct val="120000"/>
                </a:lnSpc>
              </a:pPr>
              <a:r>
                <a:rPr lang="es-ES" sz="1200" b="1">
                  <a:latin typeface="Calibri" pitchFamily="34" charset="0"/>
                </a:rPr>
                <a:t>FRET, RT-FRET, </a:t>
              </a:r>
            </a:p>
            <a:p>
              <a:pPr algn="ctr" eaLnBrk="0" hangingPunct="0">
                <a:lnSpc>
                  <a:spcPct val="120000"/>
                </a:lnSpc>
              </a:pPr>
              <a:r>
                <a:rPr lang="es-ES" sz="1200" b="1">
                  <a:latin typeface="Calibri" pitchFamily="34" charset="0"/>
                </a:rPr>
                <a:t>BRET, BiFC, FCCS, </a:t>
              </a:r>
            </a:p>
            <a:p>
              <a:pPr algn="ctr" eaLnBrk="0" hangingPunct="0">
                <a:lnSpc>
                  <a:spcPct val="120000"/>
                </a:lnSpc>
              </a:pPr>
              <a:r>
                <a:rPr lang="es-ES" sz="1200" b="1" i="1">
                  <a:latin typeface="Calibri" pitchFamily="34" charset="0"/>
                </a:rPr>
                <a:t>In situ</a:t>
              </a:r>
              <a:r>
                <a:rPr lang="es-ES" sz="1200" b="1">
                  <a:latin typeface="Calibri" pitchFamily="34" charset="0"/>
                </a:rPr>
                <a:t> PLA, CoIP</a:t>
              </a:r>
            </a:p>
          </p:txBody>
        </p:sp>
        <p:sp>
          <p:nvSpPr>
            <p:cNvPr id="76825" name="AutoShape 21"/>
            <p:cNvSpPr>
              <a:spLocks noChangeArrowheads="1"/>
            </p:cNvSpPr>
            <p:nvPr/>
          </p:nvSpPr>
          <p:spPr bwMode="auto">
            <a:xfrm>
              <a:off x="3661" y="990"/>
              <a:ext cx="999" cy="499"/>
            </a:xfrm>
            <a:prstGeom prst="roundRect">
              <a:avLst>
                <a:gd name="adj" fmla="val 16667"/>
              </a:avLst>
            </a:prstGeom>
            <a:solidFill>
              <a:srgbClr val="FF9900">
                <a:alpha val="12941"/>
              </a:srgbClr>
            </a:solidFill>
            <a:ln w="9525">
              <a:solidFill>
                <a:srgbClr val="FF6600"/>
              </a:solidFill>
              <a:prstDash val="dash"/>
              <a:round/>
              <a:headEnd/>
              <a:tailEnd/>
            </a:ln>
          </p:spPr>
          <p:txBody>
            <a:bodyPr wrap="none" anchor="ctr"/>
            <a:lstStyle/>
            <a:p>
              <a:pPr algn="ctr" eaLnBrk="0" hangingPunct="0">
                <a:lnSpc>
                  <a:spcPct val="120000"/>
                </a:lnSpc>
              </a:pPr>
              <a:r>
                <a:rPr lang="es-ES" sz="1200" b="1" i="1">
                  <a:latin typeface="Calibri" pitchFamily="34" charset="0"/>
                </a:rPr>
                <a:t>In situ</a:t>
              </a:r>
              <a:r>
                <a:rPr lang="es-ES" sz="1200" b="1">
                  <a:latin typeface="Calibri" pitchFamily="34" charset="0"/>
                </a:rPr>
                <a:t> PLA, CoIP</a:t>
              </a:r>
            </a:p>
          </p:txBody>
        </p:sp>
        <p:sp>
          <p:nvSpPr>
            <p:cNvPr id="76826" name="AutoShape 22"/>
            <p:cNvSpPr>
              <a:spLocks noChangeArrowheads="1"/>
            </p:cNvSpPr>
            <p:nvPr/>
          </p:nvSpPr>
          <p:spPr bwMode="auto">
            <a:xfrm>
              <a:off x="2608" y="1534"/>
              <a:ext cx="999" cy="409"/>
            </a:xfrm>
            <a:prstGeom prst="roundRect">
              <a:avLst>
                <a:gd name="adj" fmla="val 16667"/>
              </a:avLst>
            </a:prstGeom>
            <a:solidFill>
              <a:srgbClr val="800000">
                <a:alpha val="12941"/>
              </a:srgbClr>
            </a:solidFill>
            <a:ln w="9525">
              <a:solidFill>
                <a:srgbClr val="800000"/>
              </a:solidFill>
              <a:prstDash val="dash"/>
              <a:round/>
              <a:headEnd/>
              <a:tailEnd/>
            </a:ln>
          </p:spPr>
          <p:txBody>
            <a:bodyPr wrap="none" anchor="ctr"/>
            <a:lstStyle/>
            <a:p>
              <a:pPr algn="ctr" eaLnBrk="0" hangingPunct="0">
                <a:lnSpc>
                  <a:spcPct val="120000"/>
                </a:lnSpc>
              </a:pPr>
              <a:r>
                <a:rPr lang="es-ES" sz="1000" b="1">
                  <a:latin typeface="Calibri" pitchFamily="34" charset="0"/>
                </a:rPr>
                <a:t>Small interface </a:t>
              </a:r>
            </a:p>
            <a:p>
              <a:pPr algn="ctr" eaLnBrk="0" hangingPunct="0">
                <a:lnSpc>
                  <a:spcPct val="120000"/>
                </a:lnSpc>
              </a:pPr>
              <a:r>
                <a:rPr lang="es-ES" sz="1000" b="1">
                  <a:latin typeface="Calibri" pitchFamily="34" charset="0"/>
                </a:rPr>
                <a:t>interfering peptides (SIIP)</a:t>
              </a:r>
            </a:p>
            <a:p>
              <a:pPr algn="ctr" eaLnBrk="0" hangingPunct="0">
                <a:lnSpc>
                  <a:spcPct val="120000"/>
                </a:lnSpc>
              </a:pPr>
              <a:r>
                <a:rPr lang="es-ES" sz="1000" b="1">
                  <a:latin typeface="Calibri" pitchFamily="34" charset="0"/>
                </a:rPr>
                <a:t>Site-direct mutagenesis</a:t>
              </a:r>
            </a:p>
          </p:txBody>
        </p:sp>
        <p:sp>
          <p:nvSpPr>
            <p:cNvPr id="76827" name="AutoShape 23"/>
            <p:cNvSpPr>
              <a:spLocks noChangeArrowheads="1"/>
            </p:cNvSpPr>
            <p:nvPr/>
          </p:nvSpPr>
          <p:spPr bwMode="auto">
            <a:xfrm>
              <a:off x="3662" y="1534"/>
              <a:ext cx="999" cy="409"/>
            </a:xfrm>
            <a:prstGeom prst="roundRect">
              <a:avLst>
                <a:gd name="adj" fmla="val 16667"/>
              </a:avLst>
            </a:prstGeom>
            <a:solidFill>
              <a:srgbClr val="FF6600">
                <a:alpha val="12941"/>
              </a:srgbClr>
            </a:solidFill>
            <a:ln w="9525">
              <a:solidFill>
                <a:srgbClr val="FF6600"/>
              </a:solidFill>
              <a:prstDash val="dash"/>
              <a:round/>
              <a:headEnd/>
              <a:tailEnd/>
            </a:ln>
          </p:spPr>
          <p:txBody>
            <a:bodyPr wrap="none" anchor="ctr"/>
            <a:lstStyle/>
            <a:p>
              <a:pPr algn="ctr" eaLnBrk="0" hangingPunct="0">
                <a:lnSpc>
                  <a:spcPct val="120000"/>
                </a:lnSpc>
              </a:pPr>
              <a:r>
                <a:rPr lang="es-ES" sz="1000" b="1">
                  <a:latin typeface="Calibri" pitchFamily="34" charset="0"/>
                </a:rPr>
                <a:t>Small interface </a:t>
              </a:r>
            </a:p>
            <a:p>
              <a:pPr algn="ctr" eaLnBrk="0" hangingPunct="0">
                <a:lnSpc>
                  <a:spcPct val="120000"/>
                </a:lnSpc>
              </a:pPr>
              <a:r>
                <a:rPr lang="es-ES" sz="1000" b="1">
                  <a:latin typeface="Calibri" pitchFamily="34" charset="0"/>
                </a:rPr>
                <a:t>interfering peptides (SIIP)</a:t>
              </a:r>
            </a:p>
            <a:p>
              <a:pPr algn="ctr" eaLnBrk="0" hangingPunct="0">
                <a:lnSpc>
                  <a:spcPct val="120000"/>
                </a:lnSpc>
              </a:pPr>
              <a:r>
                <a:rPr lang="es-ES" sz="1000" b="1">
                  <a:latin typeface="Calibri" pitchFamily="34" charset="0"/>
                </a:rPr>
                <a:t>Site-direct mutagenesis</a:t>
              </a:r>
            </a:p>
          </p:txBody>
        </p:sp>
        <p:sp>
          <p:nvSpPr>
            <p:cNvPr id="76828" name="AutoShape 24"/>
            <p:cNvSpPr>
              <a:spLocks noChangeArrowheads="1"/>
            </p:cNvSpPr>
            <p:nvPr/>
          </p:nvSpPr>
          <p:spPr bwMode="auto">
            <a:xfrm>
              <a:off x="4706" y="1534"/>
              <a:ext cx="999" cy="409"/>
            </a:xfrm>
            <a:prstGeom prst="roundRect">
              <a:avLst>
                <a:gd name="adj" fmla="val 16667"/>
              </a:avLst>
            </a:prstGeom>
            <a:solidFill>
              <a:srgbClr val="FFCC00">
                <a:alpha val="12941"/>
              </a:srgbClr>
            </a:solidFill>
            <a:ln w="9525">
              <a:solidFill>
                <a:srgbClr val="FFCC00"/>
              </a:solidFill>
              <a:prstDash val="dash"/>
              <a:round/>
              <a:headEnd/>
              <a:tailEnd/>
            </a:ln>
          </p:spPr>
          <p:txBody>
            <a:bodyPr wrap="none" anchor="ctr"/>
            <a:lstStyle/>
            <a:p>
              <a:pPr algn="ctr" eaLnBrk="0" hangingPunct="0">
                <a:lnSpc>
                  <a:spcPct val="120000"/>
                </a:lnSpc>
              </a:pPr>
              <a:r>
                <a:rPr lang="es-ES" sz="1000" b="1">
                  <a:latin typeface="Calibri" pitchFamily="34" charset="0"/>
                </a:rPr>
                <a:t>Small interface </a:t>
              </a:r>
            </a:p>
            <a:p>
              <a:pPr algn="ctr" eaLnBrk="0" hangingPunct="0">
                <a:lnSpc>
                  <a:spcPct val="120000"/>
                </a:lnSpc>
              </a:pPr>
              <a:r>
                <a:rPr lang="es-ES" sz="1000" b="1">
                  <a:latin typeface="Calibri" pitchFamily="34" charset="0"/>
                </a:rPr>
                <a:t>interfering peptides (SIIP)</a:t>
              </a:r>
            </a:p>
          </p:txBody>
        </p:sp>
        <p:sp>
          <p:nvSpPr>
            <p:cNvPr id="76829" name="AutoShape 25"/>
            <p:cNvSpPr>
              <a:spLocks noChangeArrowheads="1"/>
            </p:cNvSpPr>
            <p:nvPr/>
          </p:nvSpPr>
          <p:spPr bwMode="auto">
            <a:xfrm>
              <a:off x="3651" y="2595"/>
              <a:ext cx="999" cy="379"/>
            </a:xfrm>
            <a:prstGeom prst="roundRect">
              <a:avLst>
                <a:gd name="adj" fmla="val 16667"/>
              </a:avLst>
            </a:prstGeom>
            <a:solidFill>
              <a:srgbClr val="FF6600">
                <a:alpha val="12941"/>
              </a:srgbClr>
            </a:solidFill>
            <a:ln w="9525">
              <a:solidFill>
                <a:srgbClr val="FF6600"/>
              </a:solidFill>
              <a:prstDash val="dash"/>
              <a:round/>
              <a:headEnd/>
              <a:tailEnd/>
            </a:ln>
          </p:spPr>
          <p:txBody>
            <a:bodyPr wrap="none" anchor="ctr"/>
            <a:lstStyle/>
            <a:p>
              <a:pPr algn="ctr" eaLnBrk="0" hangingPunct="0">
                <a:lnSpc>
                  <a:spcPct val="120000"/>
                </a:lnSpc>
              </a:pPr>
              <a:r>
                <a:rPr lang="es-ES" sz="1200" b="1">
                  <a:latin typeface="Calibri" pitchFamily="34" charset="0"/>
                </a:rPr>
                <a:t>A2A knock-in</a:t>
              </a:r>
              <a:r>
                <a:rPr lang="es-ES" sz="1000" b="1">
                  <a:latin typeface="Calibri" pitchFamily="34" charset="0"/>
                </a:rPr>
                <a:t> rat line</a:t>
              </a:r>
            </a:p>
            <a:p>
              <a:pPr algn="ctr" eaLnBrk="0" hangingPunct="0">
                <a:lnSpc>
                  <a:spcPct val="120000"/>
                </a:lnSpc>
              </a:pPr>
              <a:r>
                <a:rPr lang="es-ES" sz="1200" b="1">
                  <a:latin typeface="Calibri" pitchFamily="34" charset="0"/>
                </a:rPr>
                <a:t>A2A OE</a:t>
              </a:r>
              <a:r>
                <a:rPr lang="es-ES" sz="1000" b="1">
                  <a:latin typeface="Calibri" pitchFamily="34" charset="0"/>
                </a:rPr>
                <a:t> rat line</a:t>
              </a:r>
            </a:p>
          </p:txBody>
        </p:sp>
        <p:sp>
          <p:nvSpPr>
            <p:cNvPr id="76830" name="AutoShape 26"/>
            <p:cNvSpPr>
              <a:spLocks noChangeArrowheads="1"/>
            </p:cNvSpPr>
            <p:nvPr/>
          </p:nvSpPr>
          <p:spPr bwMode="auto">
            <a:xfrm>
              <a:off x="4698" y="2604"/>
              <a:ext cx="999" cy="379"/>
            </a:xfrm>
            <a:prstGeom prst="roundRect">
              <a:avLst>
                <a:gd name="adj" fmla="val 16667"/>
              </a:avLst>
            </a:prstGeom>
            <a:solidFill>
              <a:srgbClr val="FFCC00">
                <a:alpha val="12941"/>
              </a:srgbClr>
            </a:solidFill>
            <a:ln w="9525">
              <a:solidFill>
                <a:srgbClr val="FFCC00"/>
              </a:solidFill>
              <a:prstDash val="dash"/>
              <a:round/>
              <a:headEnd/>
              <a:tailEnd/>
            </a:ln>
          </p:spPr>
          <p:txBody>
            <a:bodyPr wrap="none" anchor="ctr"/>
            <a:lstStyle/>
            <a:p>
              <a:pPr algn="ctr" eaLnBrk="0" hangingPunct="0">
                <a:lnSpc>
                  <a:spcPct val="120000"/>
                </a:lnSpc>
              </a:pPr>
              <a:r>
                <a:rPr lang="es-ES" sz="1200" b="1">
                  <a:latin typeface="Calibri" pitchFamily="34" charset="0"/>
                </a:rPr>
                <a:t>A2A knock-in</a:t>
              </a:r>
              <a:r>
                <a:rPr lang="es-ES" sz="1000" b="1">
                  <a:latin typeface="Calibri" pitchFamily="34" charset="0"/>
                </a:rPr>
                <a:t> rat line</a:t>
              </a:r>
            </a:p>
            <a:p>
              <a:pPr algn="ctr" eaLnBrk="0" hangingPunct="0">
                <a:lnSpc>
                  <a:spcPct val="120000"/>
                </a:lnSpc>
              </a:pPr>
              <a:r>
                <a:rPr lang="es-ES" sz="1200" b="1">
                  <a:latin typeface="Calibri" pitchFamily="34" charset="0"/>
                </a:rPr>
                <a:t>A2A OE</a:t>
              </a:r>
              <a:r>
                <a:rPr lang="es-ES" sz="1000" b="1">
                  <a:latin typeface="Calibri" pitchFamily="34" charset="0"/>
                </a:rPr>
                <a:t> rat line</a:t>
              </a:r>
            </a:p>
          </p:txBody>
        </p:sp>
        <p:sp>
          <p:nvSpPr>
            <p:cNvPr id="76831" name="AutoShape 27"/>
            <p:cNvSpPr>
              <a:spLocks noChangeArrowheads="1"/>
            </p:cNvSpPr>
            <p:nvPr/>
          </p:nvSpPr>
          <p:spPr bwMode="auto">
            <a:xfrm>
              <a:off x="2608" y="2000"/>
              <a:ext cx="999" cy="527"/>
            </a:xfrm>
            <a:prstGeom prst="roundRect">
              <a:avLst>
                <a:gd name="adj" fmla="val 16667"/>
              </a:avLst>
            </a:prstGeom>
            <a:solidFill>
              <a:srgbClr val="800000">
                <a:alpha val="12941"/>
              </a:srgbClr>
            </a:solidFill>
            <a:ln w="9525">
              <a:solidFill>
                <a:srgbClr val="800000"/>
              </a:solidFill>
              <a:prstDash val="dash"/>
              <a:round/>
              <a:headEnd/>
              <a:tailEnd/>
            </a:ln>
          </p:spPr>
          <p:txBody>
            <a:bodyPr wrap="none" anchor="ctr"/>
            <a:lstStyle/>
            <a:p>
              <a:pPr algn="ctr" eaLnBrk="0" hangingPunct="0">
                <a:lnSpc>
                  <a:spcPct val="120000"/>
                </a:lnSpc>
              </a:pPr>
              <a:r>
                <a:rPr lang="es-ES" sz="1000" b="1">
                  <a:latin typeface="Calibri" pitchFamily="34" charset="0"/>
                </a:rPr>
                <a:t>Binding assay, GTP</a:t>
              </a:r>
              <a:r>
                <a:rPr lang="es-ES" sz="1000" b="1">
                  <a:latin typeface="Symbol" pitchFamily="18" charset="2"/>
                </a:rPr>
                <a:t>g</a:t>
              </a:r>
              <a:r>
                <a:rPr lang="es-ES" sz="1000" b="1">
                  <a:latin typeface="Calibri" pitchFamily="34" charset="0"/>
                </a:rPr>
                <a:t>S, </a:t>
              </a:r>
            </a:p>
            <a:p>
              <a:pPr algn="ctr" eaLnBrk="0" hangingPunct="0">
                <a:lnSpc>
                  <a:spcPct val="120000"/>
                </a:lnSpc>
              </a:pPr>
              <a:r>
                <a:rPr lang="es-ES" sz="1000" b="1">
                  <a:latin typeface="Calibri" pitchFamily="34" charset="0"/>
                </a:rPr>
                <a:t>Gene reporter assay,</a:t>
              </a:r>
            </a:p>
            <a:p>
              <a:pPr algn="ctr" eaLnBrk="0" hangingPunct="0">
                <a:lnSpc>
                  <a:spcPct val="120000"/>
                </a:lnSpc>
              </a:pPr>
              <a:r>
                <a:rPr lang="es-ES" sz="1000" b="1">
                  <a:latin typeface="Calibri" pitchFamily="34" charset="0"/>
                </a:rPr>
                <a:t>B-arresting interaction</a:t>
              </a:r>
            </a:p>
            <a:p>
              <a:pPr algn="ctr" eaLnBrk="0" hangingPunct="0">
                <a:lnSpc>
                  <a:spcPct val="120000"/>
                </a:lnSpc>
              </a:pPr>
              <a:r>
                <a:rPr lang="es-ES" sz="1000" b="1">
                  <a:latin typeface="Calibri" pitchFamily="34" charset="0"/>
                </a:rPr>
                <a:t>phosphoproteomics</a:t>
              </a:r>
            </a:p>
          </p:txBody>
        </p:sp>
        <p:sp>
          <p:nvSpPr>
            <p:cNvPr id="76832" name="AutoShape 28"/>
            <p:cNvSpPr>
              <a:spLocks noChangeArrowheads="1"/>
            </p:cNvSpPr>
            <p:nvPr/>
          </p:nvSpPr>
          <p:spPr bwMode="auto">
            <a:xfrm>
              <a:off x="3660" y="2000"/>
              <a:ext cx="999" cy="527"/>
            </a:xfrm>
            <a:prstGeom prst="roundRect">
              <a:avLst>
                <a:gd name="adj" fmla="val 16667"/>
              </a:avLst>
            </a:prstGeom>
            <a:solidFill>
              <a:srgbClr val="FF6600">
                <a:alpha val="12941"/>
              </a:srgbClr>
            </a:solidFill>
            <a:ln w="9525">
              <a:solidFill>
                <a:srgbClr val="FF6600"/>
              </a:solidFill>
              <a:prstDash val="dash"/>
              <a:round/>
              <a:headEnd/>
              <a:tailEnd/>
            </a:ln>
          </p:spPr>
          <p:txBody>
            <a:bodyPr wrap="none" anchor="ctr"/>
            <a:lstStyle/>
            <a:p>
              <a:pPr algn="ctr" eaLnBrk="0" hangingPunct="0">
                <a:lnSpc>
                  <a:spcPct val="120000"/>
                </a:lnSpc>
              </a:pPr>
              <a:r>
                <a:rPr lang="es-ES" sz="1000" b="1">
                  <a:latin typeface="Calibri" pitchFamily="34" charset="0"/>
                </a:rPr>
                <a:t>Binding assay, GTP</a:t>
              </a:r>
              <a:r>
                <a:rPr lang="es-ES" sz="1000" b="1">
                  <a:latin typeface="Symbol" pitchFamily="18" charset="2"/>
                </a:rPr>
                <a:t>g</a:t>
              </a:r>
              <a:r>
                <a:rPr lang="es-ES" sz="1000" b="1">
                  <a:latin typeface="Calibri" pitchFamily="34" charset="0"/>
                </a:rPr>
                <a:t>S,</a:t>
              </a:r>
            </a:p>
            <a:p>
              <a:pPr algn="ctr" eaLnBrk="0" hangingPunct="0">
                <a:lnSpc>
                  <a:spcPct val="120000"/>
                </a:lnSpc>
              </a:pPr>
              <a:r>
                <a:rPr lang="es-ES" sz="1000" b="1">
                  <a:latin typeface="Calibri" pitchFamily="34" charset="0"/>
                </a:rPr>
                <a:t>Rec autoradiography,</a:t>
              </a:r>
            </a:p>
            <a:p>
              <a:pPr algn="ctr" eaLnBrk="0" hangingPunct="0">
                <a:lnSpc>
                  <a:spcPct val="120000"/>
                </a:lnSpc>
              </a:pPr>
              <a:r>
                <a:rPr lang="es-ES" sz="1000" b="1">
                  <a:latin typeface="Calibri" pitchFamily="34" charset="0"/>
                </a:rPr>
                <a:t>ERK1/2, CREB &amp; c-Fos</a:t>
              </a:r>
            </a:p>
          </p:txBody>
        </p:sp>
        <p:sp>
          <p:nvSpPr>
            <p:cNvPr id="76833" name="AutoShape 29"/>
            <p:cNvSpPr>
              <a:spLocks noChangeArrowheads="1"/>
            </p:cNvSpPr>
            <p:nvPr/>
          </p:nvSpPr>
          <p:spPr bwMode="auto">
            <a:xfrm>
              <a:off x="3651" y="3040"/>
              <a:ext cx="999" cy="346"/>
            </a:xfrm>
            <a:prstGeom prst="roundRect">
              <a:avLst>
                <a:gd name="adj" fmla="val 16667"/>
              </a:avLst>
            </a:prstGeom>
            <a:solidFill>
              <a:srgbClr val="FF6600">
                <a:alpha val="12941"/>
              </a:srgbClr>
            </a:solidFill>
            <a:ln w="9525">
              <a:solidFill>
                <a:srgbClr val="FF6600"/>
              </a:solidFill>
              <a:prstDash val="dash"/>
              <a:round/>
              <a:headEnd/>
              <a:tailEnd/>
            </a:ln>
          </p:spPr>
          <p:txBody>
            <a:bodyPr wrap="none" anchor="ctr"/>
            <a:lstStyle/>
            <a:p>
              <a:pPr algn="ctr" eaLnBrk="0" hangingPunct="0">
                <a:lnSpc>
                  <a:spcPct val="120000"/>
                </a:lnSpc>
              </a:pPr>
              <a:r>
                <a:rPr lang="es-ES" sz="1000" b="1">
                  <a:latin typeface="Calibri" pitchFamily="34" charset="0"/>
                </a:rPr>
                <a:t>Neurophysiological </a:t>
              </a:r>
            </a:p>
            <a:p>
              <a:pPr algn="ctr" eaLnBrk="0" hangingPunct="0">
                <a:lnSpc>
                  <a:spcPct val="120000"/>
                </a:lnSpc>
              </a:pPr>
              <a:r>
                <a:rPr lang="es-ES" sz="1000" b="1">
                  <a:latin typeface="Calibri" pitchFamily="34" charset="0"/>
                </a:rPr>
                <a:t>studies</a:t>
              </a:r>
            </a:p>
          </p:txBody>
        </p:sp>
        <p:sp>
          <p:nvSpPr>
            <p:cNvPr id="76834" name="AutoShape 30"/>
            <p:cNvSpPr>
              <a:spLocks noChangeArrowheads="1"/>
            </p:cNvSpPr>
            <p:nvPr/>
          </p:nvSpPr>
          <p:spPr bwMode="auto">
            <a:xfrm>
              <a:off x="4698" y="3385"/>
              <a:ext cx="999" cy="346"/>
            </a:xfrm>
            <a:prstGeom prst="roundRect">
              <a:avLst>
                <a:gd name="adj" fmla="val 16667"/>
              </a:avLst>
            </a:prstGeom>
            <a:solidFill>
              <a:srgbClr val="FFCC00">
                <a:alpha val="12941"/>
              </a:srgbClr>
            </a:solidFill>
            <a:ln w="9525">
              <a:solidFill>
                <a:srgbClr val="FFCC00"/>
              </a:solidFill>
              <a:prstDash val="dash"/>
              <a:round/>
              <a:headEnd/>
              <a:tailEnd/>
            </a:ln>
          </p:spPr>
          <p:txBody>
            <a:bodyPr wrap="none" anchor="ctr"/>
            <a:lstStyle/>
            <a:p>
              <a:pPr algn="ctr" eaLnBrk="0" hangingPunct="0">
                <a:lnSpc>
                  <a:spcPct val="120000"/>
                </a:lnSpc>
              </a:pPr>
              <a:r>
                <a:rPr lang="es-ES" sz="1000" b="1">
                  <a:latin typeface="Calibri" pitchFamily="34" charset="0"/>
                </a:rPr>
                <a:t>Microdialysis,</a:t>
              </a:r>
            </a:p>
            <a:p>
              <a:pPr algn="ctr" eaLnBrk="0" hangingPunct="0">
                <a:lnSpc>
                  <a:spcPct val="120000"/>
                </a:lnSpc>
              </a:pPr>
              <a:r>
                <a:rPr lang="es-ES" sz="1000" b="1">
                  <a:latin typeface="Calibri" pitchFamily="34" charset="0"/>
                </a:rPr>
                <a:t>MRI, fMRI, </a:t>
              </a:r>
            </a:p>
            <a:p>
              <a:pPr algn="ctr" eaLnBrk="0" hangingPunct="0">
                <a:lnSpc>
                  <a:spcPct val="120000"/>
                </a:lnSpc>
              </a:pPr>
              <a:r>
                <a:rPr lang="es-ES" sz="1000" b="1" i="1">
                  <a:latin typeface="Calibri" pitchFamily="34" charset="0"/>
                </a:rPr>
                <a:t>in vivo</a:t>
              </a:r>
              <a:r>
                <a:rPr lang="es-ES" sz="1000" b="1">
                  <a:latin typeface="Calibri" pitchFamily="34" charset="0"/>
                </a:rPr>
                <a:t> binding PET</a:t>
              </a:r>
            </a:p>
          </p:txBody>
        </p:sp>
        <p:sp>
          <p:nvSpPr>
            <p:cNvPr id="76835" name="AutoShape 31"/>
            <p:cNvSpPr>
              <a:spLocks noChangeArrowheads="1"/>
            </p:cNvSpPr>
            <p:nvPr/>
          </p:nvSpPr>
          <p:spPr bwMode="auto">
            <a:xfrm>
              <a:off x="4703" y="3800"/>
              <a:ext cx="999" cy="346"/>
            </a:xfrm>
            <a:prstGeom prst="roundRect">
              <a:avLst>
                <a:gd name="adj" fmla="val 16667"/>
              </a:avLst>
            </a:prstGeom>
            <a:solidFill>
              <a:srgbClr val="FFCC00">
                <a:alpha val="12941"/>
              </a:srgbClr>
            </a:solidFill>
            <a:ln w="9525">
              <a:solidFill>
                <a:srgbClr val="FFCC00"/>
              </a:solidFill>
              <a:prstDash val="dash"/>
              <a:round/>
              <a:headEnd/>
              <a:tailEnd/>
            </a:ln>
          </p:spPr>
          <p:txBody>
            <a:bodyPr wrap="none" anchor="ctr"/>
            <a:lstStyle/>
            <a:p>
              <a:pPr algn="ctr" eaLnBrk="0" hangingPunct="0">
                <a:lnSpc>
                  <a:spcPct val="120000"/>
                </a:lnSpc>
              </a:pPr>
              <a:r>
                <a:rPr lang="es-ES" sz="1000" b="1">
                  <a:latin typeface="Calibri" pitchFamily="34" charset="0"/>
                </a:rPr>
                <a:t>Behavioral</a:t>
              </a:r>
            </a:p>
            <a:p>
              <a:pPr algn="ctr" eaLnBrk="0" hangingPunct="0">
                <a:lnSpc>
                  <a:spcPct val="120000"/>
                </a:lnSpc>
              </a:pPr>
              <a:r>
                <a:rPr lang="es-ES" sz="1000" b="1">
                  <a:latin typeface="Calibri" pitchFamily="34" charset="0"/>
                </a:rPr>
                <a:t> pharmacology</a:t>
              </a:r>
            </a:p>
          </p:txBody>
        </p:sp>
      </p:grpSp>
      <p:grpSp>
        <p:nvGrpSpPr>
          <p:cNvPr id="211006" name="Group 62"/>
          <p:cNvGrpSpPr>
            <a:grpSpLocks/>
          </p:cNvGrpSpPr>
          <p:nvPr/>
        </p:nvGrpSpPr>
        <p:grpSpPr bwMode="auto">
          <a:xfrm>
            <a:off x="5751513" y="320675"/>
            <a:ext cx="1585912" cy="1985963"/>
            <a:chOff x="9726" y="135"/>
            <a:chExt cx="999" cy="1251"/>
          </a:xfrm>
        </p:grpSpPr>
        <p:pic>
          <p:nvPicPr>
            <p:cNvPr id="76803" name="Picture 36" descr="errttyui"/>
            <p:cNvPicPr>
              <a:picLocks noChangeAspect="1" noChangeArrowheads="1"/>
            </p:cNvPicPr>
            <p:nvPr/>
          </p:nvPicPr>
          <p:blipFill>
            <a:blip r:embed="rId3"/>
            <a:srcRect/>
            <a:stretch>
              <a:fillRect/>
            </a:stretch>
          </p:blipFill>
          <p:spPr bwMode="auto">
            <a:xfrm>
              <a:off x="9982" y="135"/>
              <a:ext cx="498" cy="392"/>
            </a:xfrm>
            <a:prstGeom prst="rect">
              <a:avLst/>
            </a:prstGeom>
            <a:noFill/>
            <a:ln w="9525">
              <a:noFill/>
              <a:miter lim="800000"/>
              <a:headEnd/>
              <a:tailEnd/>
            </a:ln>
          </p:spPr>
        </p:pic>
        <p:pic>
          <p:nvPicPr>
            <p:cNvPr id="76804" name="Picture 37" descr="errttyui"/>
            <p:cNvPicPr>
              <a:picLocks noChangeAspect="1" noChangeArrowheads="1"/>
            </p:cNvPicPr>
            <p:nvPr/>
          </p:nvPicPr>
          <p:blipFill>
            <a:blip r:embed="rId3"/>
            <a:srcRect/>
            <a:stretch>
              <a:fillRect/>
            </a:stretch>
          </p:blipFill>
          <p:spPr bwMode="auto">
            <a:xfrm>
              <a:off x="10253" y="297"/>
              <a:ext cx="363" cy="284"/>
            </a:xfrm>
            <a:prstGeom prst="rect">
              <a:avLst/>
            </a:prstGeom>
            <a:noFill/>
            <a:ln w="9525">
              <a:noFill/>
              <a:miter lim="800000"/>
              <a:headEnd/>
              <a:tailEnd/>
            </a:ln>
          </p:spPr>
        </p:pic>
        <p:sp>
          <p:nvSpPr>
            <p:cNvPr id="76805" name="Text Box 46"/>
            <p:cNvSpPr txBox="1">
              <a:spLocks noChangeArrowheads="1"/>
            </p:cNvSpPr>
            <p:nvPr/>
          </p:nvSpPr>
          <p:spPr bwMode="auto">
            <a:xfrm>
              <a:off x="9890" y="568"/>
              <a:ext cx="755" cy="192"/>
            </a:xfrm>
            <a:prstGeom prst="rect">
              <a:avLst/>
            </a:prstGeom>
            <a:noFill/>
            <a:ln w="9525">
              <a:noFill/>
              <a:miter lim="800000"/>
              <a:headEnd/>
              <a:tailEnd/>
            </a:ln>
          </p:spPr>
          <p:txBody>
            <a:bodyPr wrap="none">
              <a:spAutoFit/>
            </a:bodyPr>
            <a:lstStyle/>
            <a:p>
              <a:pPr eaLnBrk="0" hangingPunct="0"/>
              <a:r>
                <a:rPr lang="es-ES" sz="1400" b="1">
                  <a:latin typeface="Calibri" pitchFamily="34" charset="0"/>
                </a:rPr>
                <a:t>Brain tissue</a:t>
              </a:r>
            </a:p>
          </p:txBody>
        </p:sp>
        <p:sp>
          <p:nvSpPr>
            <p:cNvPr id="76806" name="AutoShape 51"/>
            <p:cNvSpPr>
              <a:spLocks noChangeArrowheads="1"/>
            </p:cNvSpPr>
            <p:nvPr/>
          </p:nvSpPr>
          <p:spPr bwMode="auto">
            <a:xfrm>
              <a:off x="9726" y="887"/>
              <a:ext cx="999" cy="499"/>
            </a:xfrm>
            <a:prstGeom prst="roundRect">
              <a:avLst>
                <a:gd name="adj" fmla="val 16667"/>
              </a:avLst>
            </a:prstGeom>
            <a:solidFill>
              <a:srgbClr val="FF9900">
                <a:alpha val="12941"/>
              </a:srgbClr>
            </a:solidFill>
            <a:ln w="9525">
              <a:solidFill>
                <a:srgbClr val="FF6600"/>
              </a:solidFill>
              <a:prstDash val="dash"/>
              <a:round/>
              <a:headEnd/>
              <a:tailEnd/>
            </a:ln>
          </p:spPr>
          <p:txBody>
            <a:bodyPr wrap="none" anchor="ctr"/>
            <a:lstStyle/>
            <a:p>
              <a:pPr algn="ctr" eaLnBrk="0" hangingPunct="0">
                <a:lnSpc>
                  <a:spcPct val="120000"/>
                </a:lnSpc>
              </a:pPr>
              <a:r>
                <a:rPr lang="es-ES" sz="1200" b="1" i="1">
                  <a:latin typeface="Calibri" pitchFamily="34" charset="0"/>
                </a:rPr>
                <a:t>In situ</a:t>
              </a:r>
              <a:r>
                <a:rPr lang="es-ES" sz="1200" b="1">
                  <a:latin typeface="Calibri" pitchFamily="34" charset="0"/>
                </a:rPr>
                <a:t> PLA, CoIP</a:t>
              </a: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109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 presetClass="exit" presetSubtype="16" fill="hold" nodeType="clickEffect">
                                  <p:stCondLst>
                                    <p:cond delay="0"/>
                                  </p:stCondLst>
                                  <p:childTnLst>
                                    <p:animEffect transition="out" filter="box(in)">
                                      <p:cBhvr>
                                        <p:cTn id="10" dur="500"/>
                                        <p:tgtEl>
                                          <p:spTgt spid="210946"/>
                                        </p:tgtEl>
                                      </p:cBhvr>
                                    </p:animEffect>
                                    <p:set>
                                      <p:cBhvr>
                                        <p:cTn id="11" dur="1" fill="hold">
                                          <p:stCondLst>
                                            <p:cond delay="499"/>
                                          </p:stCondLst>
                                        </p:cTn>
                                        <p:tgtEl>
                                          <p:spTgt spid="210946"/>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2110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ext Box 2"/>
          <p:cNvSpPr txBox="1">
            <a:spLocks noChangeArrowheads="1"/>
          </p:cNvSpPr>
          <p:nvPr/>
        </p:nvSpPr>
        <p:spPr bwMode="auto">
          <a:xfrm>
            <a:off x="7740650" y="6381750"/>
            <a:ext cx="1336675" cy="366713"/>
          </a:xfrm>
          <a:prstGeom prst="rect">
            <a:avLst/>
          </a:prstGeom>
          <a:noFill/>
          <a:ln w="9525">
            <a:noFill/>
            <a:miter lim="800000"/>
            <a:headEnd/>
            <a:tailEnd/>
          </a:ln>
        </p:spPr>
        <p:txBody>
          <a:bodyPr>
            <a:spAutoFit/>
          </a:bodyPr>
          <a:lstStyle/>
          <a:p>
            <a:pPr>
              <a:spcBef>
                <a:spcPct val="50000"/>
              </a:spcBef>
            </a:pPr>
            <a:r>
              <a:rPr lang="es-ES" b="1">
                <a:latin typeface="Calibri" pitchFamily="34" charset="0"/>
                <a:ea typeface="ＭＳ Ｐゴシック" pitchFamily="34" charset="-128"/>
              </a:rPr>
              <a:t> </a:t>
            </a:r>
            <a:r>
              <a:rPr lang="es-ES" sz="1200" i="1">
                <a:latin typeface="Calibri" pitchFamily="34" charset="0"/>
                <a:ea typeface="ＭＳ Ｐゴシック" pitchFamily="34" charset="-128"/>
              </a:rPr>
              <a:t>Fuxe et al.2012</a:t>
            </a:r>
            <a:r>
              <a:rPr lang="es-ES" b="1">
                <a:latin typeface="Calibri" pitchFamily="34" charset="0"/>
                <a:ea typeface="ＭＳ Ｐゴシック" pitchFamily="34" charset="-128"/>
              </a:rPr>
              <a:t> </a:t>
            </a:r>
          </a:p>
        </p:txBody>
      </p:sp>
      <p:pic>
        <p:nvPicPr>
          <p:cNvPr id="77826" name="Picture 3" descr="untitled"/>
          <p:cNvPicPr>
            <a:picLocks noChangeAspect="1" noChangeArrowheads="1"/>
          </p:cNvPicPr>
          <p:nvPr/>
        </p:nvPicPr>
        <p:blipFill>
          <a:blip r:embed="rId3"/>
          <a:srcRect/>
          <a:stretch>
            <a:fillRect/>
          </a:stretch>
        </p:blipFill>
        <p:spPr bwMode="auto">
          <a:xfrm>
            <a:off x="900113" y="836613"/>
            <a:ext cx="7559675" cy="5637212"/>
          </a:xfrm>
          <a:prstGeom prst="rect">
            <a:avLst/>
          </a:prstGeom>
          <a:noFill/>
          <a:ln w="9525">
            <a:noFill/>
            <a:miter lim="800000"/>
            <a:headEnd/>
            <a:tailEnd/>
          </a:ln>
        </p:spPr>
      </p:pic>
      <p:sp>
        <p:nvSpPr>
          <p:cNvPr id="77827" name="Text Box 4"/>
          <p:cNvSpPr txBox="1">
            <a:spLocks noChangeArrowheads="1"/>
          </p:cNvSpPr>
          <p:nvPr/>
        </p:nvSpPr>
        <p:spPr bwMode="auto">
          <a:xfrm>
            <a:off x="1000125" y="79375"/>
            <a:ext cx="6667500" cy="396875"/>
          </a:xfrm>
          <a:prstGeom prst="rect">
            <a:avLst/>
          </a:prstGeom>
          <a:noFill/>
          <a:ln w="9525">
            <a:noFill/>
            <a:miter lim="800000"/>
            <a:headEnd/>
            <a:tailEnd/>
          </a:ln>
        </p:spPr>
        <p:txBody>
          <a:bodyPr wrap="none">
            <a:spAutoFit/>
          </a:bodyPr>
          <a:lstStyle/>
          <a:p>
            <a:r>
              <a:rPr lang="en-US" sz="2000" b="1">
                <a:latin typeface="Calibri" pitchFamily="34" charset="0"/>
                <a:ea typeface="ＭＳ Ｐゴシック" pitchFamily="34" charset="-128"/>
              </a:rPr>
              <a:t>Illustration of the FRET and BRET methods: A</a:t>
            </a:r>
            <a:r>
              <a:rPr lang="en-US" sz="2000" b="1" baseline="-25000">
                <a:latin typeface="Calibri" pitchFamily="34" charset="0"/>
                <a:ea typeface="ＭＳ Ｐゴシック" pitchFamily="34" charset="-128"/>
              </a:rPr>
              <a:t>2A</a:t>
            </a:r>
            <a:r>
              <a:rPr lang="en-US" sz="2000" b="1">
                <a:latin typeface="Calibri" pitchFamily="34" charset="0"/>
                <a:ea typeface="ＭＳ Ｐゴシック" pitchFamily="34" charset="-128"/>
              </a:rPr>
              <a:t>R-D</a:t>
            </a:r>
            <a:r>
              <a:rPr lang="en-US" sz="2000" b="1" baseline="-25000">
                <a:latin typeface="Calibri" pitchFamily="34" charset="0"/>
                <a:ea typeface="ＭＳ Ｐゴシック" pitchFamily="34" charset="-128"/>
              </a:rPr>
              <a:t>2</a:t>
            </a:r>
            <a:r>
              <a:rPr lang="en-US" sz="2000" b="1">
                <a:latin typeface="Calibri" pitchFamily="34" charset="0"/>
                <a:ea typeface="ＭＳ Ｐゴシック" pitchFamily="34" charset="-128"/>
              </a:rPr>
              <a:t>R</a:t>
            </a: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3" name="Picture 2" descr="Figure 1"/>
          <p:cNvPicPr>
            <a:picLocks noChangeAspect="1" noChangeArrowheads="1"/>
          </p:cNvPicPr>
          <p:nvPr/>
        </p:nvPicPr>
        <p:blipFill>
          <a:blip r:embed="rId3"/>
          <a:srcRect/>
          <a:stretch>
            <a:fillRect/>
          </a:stretch>
        </p:blipFill>
        <p:spPr bwMode="auto">
          <a:xfrm>
            <a:off x="887413" y="320675"/>
            <a:ext cx="8077200" cy="5772150"/>
          </a:xfrm>
          <a:prstGeom prst="rect">
            <a:avLst/>
          </a:prstGeom>
          <a:noFill/>
          <a:ln w="9525">
            <a:noFill/>
            <a:miter lim="800000"/>
            <a:headEnd/>
            <a:tailEnd/>
          </a:ln>
        </p:spPr>
      </p:pic>
      <p:sp>
        <p:nvSpPr>
          <p:cNvPr id="79874" name="Text Box 3"/>
          <p:cNvSpPr txBox="1">
            <a:spLocks noChangeArrowheads="1"/>
          </p:cNvSpPr>
          <p:nvPr/>
        </p:nvSpPr>
        <p:spPr bwMode="auto">
          <a:xfrm>
            <a:off x="7154863" y="6324600"/>
            <a:ext cx="1989137" cy="274638"/>
          </a:xfrm>
          <a:prstGeom prst="rect">
            <a:avLst/>
          </a:prstGeom>
          <a:noFill/>
          <a:ln w="9525">
            <a:noFill/>
            <a:miter lim="800000"/>
            <a:headEnd/>
            <a:tailEnd/>
          </a:ln>
        </p:spPr>
        <p:txBody>
          <a:bodyPr wrap="none">
            <a:spAutoFit/>
          </a:bodyPr>
          <a:lstStyle/>
          <a:p>
            <a:pPr eaLnBrk="0" hangingPunct="0"/>
            <a:r>
              <a:rPr lang="en-US" sz="1200" i="1">
                <a:latin typeface="Calibri" pitchFamily="34" charset="0"/>
              </a:rPr>
              <a:t>Borroto-Escuela et al.2011</a:t>
            </a:r>
          </a:p>
        </p:txBody>
      </p:sp>
      <p:sp>
        <p:nvSpPr>
          <p:cNvPr id="79875" name="Text Box 4"/>
          <p:cNvSpPr txBox="1">
            <a:spLocks noChangeArrowheads="1"/>
          </p:cNvSpPr>
          <p:nvPr/>
        </p:nvSpPr>
        <p:spPr bwMode="auto">
          <a:xfrm>
            <a:off x="0" y="6019800"/>
            <a:ext cx="7378700" cy="1100138"/>
          </a:xfrm>
          <a:prstGeom prst="rect">
            <a:avLst/>
          </a:prstGeom>
          <a:noFill/>
          <a:ln w="9525">
            <a:noFill/>
            <a:miter lim="800000"/>
            <a:headEnd/>
            <a:tailEnd/>
          </a:ln>
        </p:spPr>
        <p:txBody>
          <a:bodyPr wrap="none">
            <a:spAutoFit/>
          </a:bodyPr>
          <a:lstStyle/>
          <a:p>
            <a:r>
              <a:rPr lang="en-US" sz="1600">
                <a:latin typeface="Calibri" pitchFamily="34" charset="0"/>
              </a:rPr>
              <a:t>Jeffrey (1999): Moonlighting protein is a multifunctional protein where different </a:t>
            </a:r>
          </a:p>
          <a:p>
            <a:r>
              <a:rPr lang="en-US" sz="1600">
                <a:latin typeface="Calibri" pitchFamily="34" charset="0"/>
              </a:rPr>
              <a:t>functions are found in single strands of amino acids not linked to splicing etc</a:t>
            </a:r>
          </a:p>
          <a:p>
            <a:r>
              <a:rPr lang="en-US" sz="1600">
                <a:latin typeface="Calibri" pitchFamily="34" charset="0"/>
              </a:rPr>
              <a:t>GPCR protomers can moonlight through allosteric receptor-receptor interactions</a:t>
            </a:r>
            <a:endParaRPr lang="en-US">
              <a:latin typeface="Calibri" pitchFamily="34" charset="0"/>
            </a:endParaRPr>
          </a:p>
          <a:p>
            <a:endParaRPr lang="en-US">
              <a:latin typeface="Calibri" pitchFamily="34" charset="0"/>
            </a:endParaRPr>
          </a:p>
        </p:txBody>
      </p:sp>
      <p:pic>
        <p:nvPicPr>
          <p:cNvPr id="79876" name="Immagine 9"/>
          <p:cNvPicPr>
            <a:picLocks noChangeAspect="1"/>
          </p:cNvPicPr>
          <p:nvPr/>
        </p:nvPicPr>
        <p:blipFill>
          <a:blip r:embed="rId4"/>
          <a:srcRect t="47736"/>
          <a:stretch>
            <a:fillRect/>
          </a:stretch>
        </p:blipFill>
        <p:spPr bwMode="auto">
          <a:xfrm>
            <a:off x="-396875" y="-3175"/>
            <a:ext cx="1724025" cy="11620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1116013" y="333375"/>
            <a:ext cx="7848600" cy="1143000"/>
          </a:xfrm>
        </p:spPr>
        <p:txBody>
          <a:bodyPr rtlCol="0">
            <a:normAutofit fontScale="90000"/>
          </a:bodyPr>
          <a:lstStyle/>
          <a:p>
            <a:pPr eaLnBrk="1" fontAlgn="auto" hangingPunct="1">
              <a:spcAft>
                <a:spcPts val="0"/>
              </a:spcAft>
              <a:defRPr/>
            </a:pPr>
            <a:r>
              <a:rPr lang="en-US" sz="2000" b="1" smtClean="0"/>
              <a:t>Heteroreceptor complexes formed between   DA receptors and NMDA receptors</a:t>
            </a:r>
            <a:br>
              <a:rPr lang="en-US" sz="2000" b="1" smtClean="0"/>
            </a:br>
            <a:r>
              <a:rPr lang="en-US" smtClean="0"/>
              <a:t> </a:t>
            </a:r>
          </a:p>
        </p:txBody>
      </p:sp>
      <p:pic>
        <p:nvPicPr>
          <p:cNvPr id="81922" name="Immagine 9"/>
          <p:cNvPicPr>
            <a:picLocks noChangeAspect="1"/>
          </p:cNvPicPr>
          <p:nvPr/>
        </p:nvPicPr>
        <p:blipFill>
          <a:blip r:embed="rId3"/>
          <a:srcRect t="47736"/>
          <a:stretch>
            <a:fillRect/>
          </a:stretch>
        </p:blipFill>
        <p:spPr bwMode="auto">
          <a:xfrm>
            <a:off x="-396875" y="0"/>
            <a:ext cx="1724025" cy="1162050"/>
          </a:xfrm>
          <a:prstGeom prst="rect">
            <a:avLst/>
          </a:prstGeom>
          <a:noFill/>
          <a:ln w="9525">
            <a:noFill/>
            <a:miter lim="800000"/>
            <a:headEnd/>
            <a:tailEnd/>
          </a:ln>
        </p:spPr>
      </p:pic>
      <p:graphicFrame>
        <p:nvGraphicFramePr>
          <p:cNvPr id="4" name="Content Placeholder 3"/>
          <p:cNvGraphicFramePr>
            <a:graphicFrameLocks noGrp="1"/>
          </p:cNvGraphicFramePr>
          <p:nvPr>
            <p:ph idx="4294967295"/>
          </p:nvPr>
        </p:nvGraphicFramePr>
        <p:xfrm>
          <a:off x="1044682" y="3499563"/>
          <a:ext cx="7905867" cy="3248371"/>
        </p:xfrm>
        <a:graphic>
          <a:graphicData uri="http://schemas.openxmlformats.org/drawingml/2006/table">
            <a:tbl>
              <a:tblPr firstRow="1" bandRow="1">
                <a:tableStyleId>{284E427A-3D55-4303-BF80-6455036E1DE7}</a:tableStyleId>
              </a:tblPr>
              <a:tblGrid>
                <a:gridCol w="2635289"/>
                <a:gridCol w="2635289"/>
                <a:gridCol w="2635289"/>
              </a:tblGrid>
              <a:tr h="706446">
                <a:tc>
                  <a:txBody>
                    <a:bodyPr/>
                    <a:lstStyle/>
                    <a:p>
                      <a:r>
                        <a:rPr lang="en-US" sz="1800" dirty="0" smtClean="0"/>
                        <a:t> </a:t>
                      </a:r>
                      <a:r>
                        <a:rPr lang="en-US" sz="1800" dirty="0" err="1" smtClean="0"/>
                        <a:t>Heteroreceptor</a:t>
                      </a:r>
                      <a:r>
                        <a:rPr lang="en-US" sz="1800" baseline="0" dirty="0" smtClean="0"/>
                        <a:t> complex </a:t>
                      </a:r>
                      <a:r>
                        <a:rPr lang="en-US" sz="1800" dirty="0" smtClean="0"/>
                        <a:t>and location</a:t>
                      </a:r>
                      <a:endParaRPr lang="en-US" sz="1800" dirty="0"/>
                    </a:p>
                  </a:txBody>
                  <a:tcPr marL="93010" marR="93010" marT="45938" marB="45938"/>
                </a:tc>
                <a:tc>
                  <a:txBody>
                    <a:bodyPr/>
                    <a:lstStyle/>
                    <a:p>
                      <a:r>
                        <a:rPr lang="en-US" sz="1800" dirty="0" smtClean="0"/>
                        <a:t>Signaling</a:t>
                      </a:r>
                    </a:p>
                  </a:txBody>
                  <a:tcPr marL="93010" marR="93010" marT="45938" marB="45938"/>
                </a:tc>
                <a:tc>
                  <a:txBody>
                    <a:bodyPr/>
                    <a:lstStyle/>
                    <a:p>
                      <a:r>
                        <a:rPr lang="en-US" sz="1800" dirty="0" smtClean="0"/>
                        <a:t>Potential relevance</a:t>
                      </a:r>
                      <a:r>
                        <a:rPr lang="en-US" sz="1800" baseline="0" dirty="0" smtClean="0"/>
                        <a:t> </a:t>
                      </a:r>
                      <a:r>
                        <a:rPr lang="en-US" sz="1800" dirty="0" smtClean="0"/>
                        <a:t>PD</a:t>
                      </a:r>
                      <a:endParaRPr lang="en-US" sz="1800" dirty="0"/>
                    </a:p>
                  </a:txBody>
                  <a:tcPr marL="93010" marR="93010" marT="45938" marB="45938"/>
                </a:tc>
              </a:tr>
              <a:tr h="2541925">
                <a:tc>
                  <a:txBody>
                    <a:bodyPr/>
                    <a:lstStyle/>
                    <a:p>
                      <a:r>
                        <a:rPr lang="en-US" sz="1600" b="1" i="0" dirty="0" smtClean="0"/>
                        <a:t>D2R-NMDAR (</a:t>
                      </a:r>
                      <a:r>
                        <a:rPr lang="en-US" sz="1600" b="0" i="0" dirty="0" smtClean="0"/>
                        <a:t>D2-NR2B) ; striatal glutamate synapses</a:t>
                      </a:r>
                    </a:p>
                    <a:p>
                      <a:r>
                        <a:rPr lang="en-US" sz="1400" b="0" i="1" dirty="0" smtClean="0"/>
                        <a:t>Liu et al.2006</a:t>
                      </a:r>
                      <a:endParaRPr lang="en-US" sz="1400" b="0" i="1" dirty="0"/>
                    </a:p>
                  </a:txBody>
                  <a:tcPr marL="93010" marR="93010" marT="45938" marB="45938"/>
                </a:tc>
                <a:tc>
                  <a:txBody>
                    <a:bodyPr/>
                    <a:lstStyle/>
                    <a:p>
                      <a:r>
                        <a:rPr lang="en-US" sz="1600" i="0" dirty="0" smtClean="0"/>
                        <a:t>This complex </a:t>
                      </a:r>
                      <a:r>
                        <a:rPr lang="en-US" sz="1600" b="1" i="0" dirty="0" smtClean="0"/>
                        <a:t>blocks CaMKII-NR2B interaction</a:t>
                      </a:r>
                      <a:r>
                        <a:rPr lang="en-US" sz="1600" b="1" i="0" baseline="0" dirty="0" smtClean="0"/>
                        <a:t> </a:t>
                      </a:r>
                      <a:r>
                        <a:rPr lang="en-US" sz="1600" i="0" baseline="0" dirty="0" smtClean="0"/>
                        <a:t>with </a:t>
                      </a:r>
                      <a:r>
                        <a:rPr lang="en-US" sz="1600" b="1" i="0" baseline="0" dirty="0" smtClean="0"/>
                        <a:t>reduction of NR2B phosphorylation and NMDAR currents </a:t>
                      </a:r>
                    </a:p>
                    <a:p>
                      <a:r>
                        <a:rPr lang="en-US" sz="1600" i="0" baseline="0" dirty="0" smtClean="0"/>
                        <a:t>Disruption of the D2R-NR2B receptor complex reduced cocaine induced locomotion. The complex is increased by cocaine</a:t>
                      </a:r>
                      <a:endParaRPr lang="en-US" sz="1600" i="0" dirty="0"/>
                    </a:p>
                  </a:txBody>
                  <a:tcPr marL="93010" marR="93010" marT="45938" marB="45938"/>
                </a:tc>
                <a:tc>
                  <a:txBody>
                    <a:bodyPr/>
                    <a:lstStyle/>
                    <a:p>
                      <a:r>
                        <a:rPr lang="en-US" sz="1400" i="0" baseline="0" dirty="0" smtClean="0"/>
                        <a:t> </a:t>
                      </a:r>
                      <a:r>
                        <a:rPr lang="en-US" sz="1400" b="1" i="0" baseline="0" dirty="0" smtClean="0"/>
                        <a:t>Contributes to increasing motor function  by reducing NMDAR drive in the</a:t>
                      </a:r>
                    </a:p>
                    <a:p>
                      <a:r>
                        <a:rPr lang="en-US" sz="1400" b="1" i="0" baseline="0" dirty="0" smtClean="0"/>
                        <a:t>Indirect pathway</a:t>
                      </a:r>
                      <a:endParaRPr lang="en-US" sz="1400" i="1" dirty="0"/>
                    </a:p>
                  </a:txBody>
                  <a:tcPr marL="93010" marR="93010" marT="45938" marB="45938"/>
                </a:tc>
              </a:tr>
            </a:tbl>
          </a:graphicData>
        </a:graphic>
      </p:graphicFrame>
      <p:graphicFrame>
        <p:nvGraphicFramePr>
          <p:cNvPr id="2" name="Content Placeholder 3"/>
          <p:cNvGraphicFramePr>
            <a:graphicFrameLocks noGrp="1"/>
          </p:cNvGraphicFramePr>
          <p:nvPr>
            <p:ph idx="1"/>
          </p:nvPr>
        </p:nvGraphicFramePr>
        <p:xfrm>
          <a:off x="1016505" y="1078317"/>
          <a:ext cx="7976523" cy="3003042"/>
        </p:xfrm>
        <a:graphic>
          <a:graphicData uri="http://schemas.openxmlformats.org/drawingml/2006/table">
            <a:tbl>
              <a:tblPr firstRow="1" bandRow="1">
                <a:tableStyleId>{284E427A-3D55-4303-BF80-6455036E1DE7}</a:tableStyleId>
              </a:tblPr>
              <a:tblGrid>
                <a:gridCol w="2658841"/>
                <a:gridCol w="2658841"/>
                <a:gridCol w="2658841"/>
              </a:tblGrid>
              <a:tr h="656915">
                <a:tc>
                  <a:txBody>
                    <a:bodyPr/>
                    <a:lstStyle/>
                    <a:p>
                      <a:r>
                        <a:rPr lang="en-US" sz="1800" dirty="0" smtClean="0"/>
                        <a:t> </a:t>
                      </a:r>
                      <a:r>
                        <a:rPr lang="en-US" sz="1800" dirty="0" err="1" smtClean="0"/>
                        <a:t>Heteroreceptor</a:t>
                      </a:r>
                      <a:r>
                        <a:rPr lang="en-US" sz="1800" baseline="0" dirty="0" smtClean="0"/>
                        <a:t> complex </a:t>
                      </a:r>
                      <a:r>
                        <a:rPr lang="en-US" sz="1800" dirty="0" smtClean="0"/>
                        <a:t>and location</a:t>
                      </a:r>
                      <a:endParaRPr lang="en-US" sz="1800" dirty="0"/>
                    </a:p>
                  </a:txBody>
                  <a:tcPr marL="93841" marR="93841" marT="46923" marB="46923"/>
                </a:tc>
                <a:tc>
                  <a:txBody>
                    <a:bodyPr/>
                    <a:lstStyle/>
                    <a:p>
                      <a:r>
                        <a:rPr lang="en-US" sz="1800" dirty="0" smtClean="0"/>
                        <a:t>Signaling </a:t>
                      </a:r>
                    </a:p>
                  </a:txBody>
                  <a:tcPr marL="93841" marR="93841" marT="46923" marB="46923"/>
                </a:tc>
                <a:tc>
                  <a:txBody>
                    <a:bodyPr/>
                    <a:lstStyle/>
                    <a:p>
                      <a:r>
                        <a:rPr lang="en-US" sz="1800" dirty="0" smtClean="0"/>
                        <a:t>Potential relevance</a:t>
                      </a:r>
                      <a:r>
                        <a:rPr lang="en-US" sz="1800" baseline="0" dirty="0" smtClean="0"/>
                        <a:t> </a:t>
                      </a:r>
                      <a:r>
                        <a:rPr lang="en-US" sz="1800" dirty="0" smtClean="0"/>
                        <a:t>PD</a:t>
                      </a:r>
                      <a:endParaRPr lang="en-US" sz="1800" dirty="0"/>
                    </a:p>
                  </a:txBody>
                  <a:tcPr marL="93841" marR="93841" marT="46923" marB="46923"/>
                </a:tc>
              </a:tr>
              <a:tr h="2346127">
                <a:tc>
                  <a:txBody>
                    <a:bodyPr/>
                    <a:lstStyle/>
                    <a:p>
                      <a:r>
                        <a:rPr lang="en-US" sz="1600" b="1" i="0" dirty="0" smtClean="0"/>
                        <a:t>D1R-NMDAR </a:t>
                      </a:r>
                      <a:r>
                        <a:rPr lang="en-US" sz="1600" b="0" i="0" dirty="0" smtClean="0"/>
                        <a:t>( D1-NR1)</a:t>
                      </a:r>
                    </a:p>
                    <a:p>
                      <a:pPr algn="just"/>
                      <a:r>
                        <a:rPr lang="en-US" sz="1600" b="0" i="0" dirty="0" smtClean="0"/>
                        <a:t>Hippocampus, striatum (synapse);</a:t>
                      </a:r>
                      <a:r>
                        <a:rPr lang="en-US" sz="1400" b="0" i="1" dirty="0" smtClean="0"/>
                        <a:t>Lee</a:t>
                      </a:r>
                      <a:r>
                        <a:rPr lang="en-US" sz="1400" b="0" i="1" baseline="0" dirty="0" smtClean="0"/>
                        <a:t> et al.2002,</a:t>
                      </a:r>
                      <a:endParaRPr lang="en-US" sz="1400" b="0" i="1" dirty="0" smtClean="0"/>
                    </a:p>
                    <a:p>
                      <a:pPr algn="just"/>
                      <a:r>
                        <a:rPr lang="en-US" sz="1400" b="0" i="1" dirty="0" err="1" smtClean="0"/>
                        <a:t>Fiorentini</a:t>
                      </a:r>
                      <a:r>
                        <a:rPr lang="en-US" sz="1400" b="0" i="1" baseline="0" dirty="0" smtClean="0"/>
                        <a:t> et al</a:t>
                      </a:r>
                      <a:r>
                        <a:rPr lang="en-US" sz="1400" b="0" i="1" dirty="0" smtClean="0"/>
                        <a:t>.2003,Woods et al.2005</a:t>
                      </a:r>
                      <a:endParaRPr lang="en-US" sz="1400" b="1" i="1" dirty="0"/>
                    </a:p>
                  </a:txBody>
                  <a:tcPr marL="93841" marR="93841" marT="46923" marB="46923"/>
                </a:tc>
                <a:tc>
                  <a:txBody>
                    <a:bodyPr/>
                    <a:lstStyle/>
                    <a:p>
                      <a:r>
                        <a:rPr lang="en-US" sz="1600" i="0" dirty="0" smtClean="0"/>
                        <a:t>NMDAR increased D1R signaling.</a:t>
                      </a:r>
                      <a:r>
                        <a:rPr lang="en-US" sz="1600" i="0" baseline="0" dirty="0" smtClean="0"/>
                        <a:t> </a:t>
                      </a:r>
                      <a:r>
                        <a:rPr lang="en-US" sz="1600" b="1" i="0" dirty="0" smtClean="0"/>
                        <a:t>D1</a:t>
                      </a:r>
                      <a:r>
                        <a:rPr lang="en-US" sz="1600" b="1" i="0" baseline="0" dirty="0" smtClean="0"/>
                        <a:t>R</a:t>
                      </a:r>
                      <a:r>
                        <a:rPr lang="en-US" sz="1600" b="1" i="0" dirty="0" smtClean="0"/>
                        <a:t> activation </a:t>
                      </a:r>
                      <a:r>
                        <a:rPr lang="en-US" sz="1600" b="0" i="0" dirty="0" err="1" smtClean="0"/>
                        <a:t>upregulates</a:t>
                      </a:r>
                      <a:r>
                        <a:rPr lang="en-US" sz="1600" b="0" i="0" baseline="0" dirty="0" smtClean="0"/>
                        <a:t>  NMDA dependent LTP and  </a:t>
                      </a:r>
                      <a:r>
                        <a:rPr lang="en-US" sz="1600" b="1" i="0" baseline="0" dirty="0" smtClean="0"/>
                        <a:t>promotes working memory and NR1-CaMKII coupling</a:t>
                      </a:r>
                      <a:endParaRPr lang="en-US" sz="1600" b="1" i="0" dirty="0"/>
                    </a:p>
                  </a:txBody>
                  <a:tcPr marL="93841" marR="93841" marT="46923" marB="46923"/>
                </a:tc>
                <a:tc>
                  <a:txBody>
                    <a:bodyPr/>
                    <a:lstStyle/>
                    <a:p>
                      <a:r>
                        <a:rPr lang="en-US" sz="1600" b="0" i="0" dirty="0" smtClean="0"/>
                        <a:t>Cognitive dysfunction </a:t>
                      </a:r>
                      <a:r>
                        <a:rPr lang="en-US" sz="1600" i="0" dirty="0" smtClean="0"/>
                        <a:t>after uncoupling</a:t>
                      </a:r>
                      <a:r>
                        <a:rPr lang="en-US" sz="1600" i="0" baseline="0" dirty="0" smtClean="0"/>
                        <a:t> of the receptor complex</a:t>
                      </a:r>
                      <a:r>
                        <a:rPr lang="en-US" sz="1400" i="0" baseline="0" dirty="0" smtClean="0"/>
                        <a:t> ;</a:t>
                      </a:r>
                      <a:r>
                        <a:rPr lang="en-US" sz="1400" b="0" i="1" baseline="0" dirty="0" err="1" smtClean="0"/>
                        <a:t>Nai</a:t>
                      </a:r>
                      <a:r>
                        <a:rPr lang="en-US" sz="1400" b="0" i="1" baseline="0" dirty="0" smtClean="0"/>
                        <a:t> et al. 2010</a:t>
                      </a:r>
                    </a:p>
                    <a:p>
                      <a:r>
                        <a:rPr lang="en-US" sz="1600" b="1" i="0" dirty="0" smtClean="0"/>
                        <a:t>Can contribute</a:t>
                      </a:r>
                      <a:r>
                        <a:rPr lang="en-US" sz="1600" b="1" i="0" baseline="0" dirty="0" smtClean="0"/>
                        <a:t> to i</a:t>
                      </a:r>
                      <a:r>
                        <a:rPr lang="en-US" sz="1600" b="1" i="0" dirty="0" smtClean="0"/>
                        <a:t>mprovement of cognitive and motor functions ( direct pathway) with L-DO</a:t>
                      </a:r>
                      <a:r>
                        <a:rPr lang="en-US" sz="1600" b="0" i="0" dirty="0" smtClean="0"/>
                        <a:t>PA.</a:t>
                      </a:r>
                      <a:endParaRPr lang="en-US" sz="1600" b="0" i="0" dirty="0"/>
                    </a:p>
                  </a:txBody>
                  <a:tcPr marL="93841" marR="93841" marT="46923" marB="46923"/>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4"/>
          <p:cNvSpPr>
            <a:spLocks noChangeArrowheads="1"/>
          </p:cNvSpPr>
          <p:nvPr/>
        </p:nvSpPr>
        <p:spPr bwMode="auto">
          <a:xfrm>
            <a:off x="609600" y="3886200"/>
            <a:ext cx="184150" cy="457200"/>
          </a:xfrm>
          <a:prstGeom prst="rect">
            <a:avLst/>
          </a:prstGeom>
          <a:noFill/>
          <a:ln w="9525">
            <a:noFill/>
            <a:miter lim="800000"/>
            <a:headEnd/>
            <a:tailEnd/>
          </a:ln>
        </p:spPr>
        <p:txBody>
          <a:bodyPr wrap="none">
            <a:spAutoFit/>
          </a:bodyPr>
          <a:lstStyle/>
          <a:p>
            <a:pPr eaLnBrk="0" hangingPunct="0"/>
            <a:endParaRPr lang="es-ES">
              <a:latin typeface="Times" pitchFamily="18" charset="0"/>
            </a:endParaRPr>
          </a:p>
        </p:txBody>
      </p:sp>
      <p:sp>
        <p:nvSpPr>
          <p:cNvPr id="83970" name="Rectangle 5"/>
          <p:cNvSpPr>
            <a:spLocks noChangeArrowheads="1"/>
          </p:cNvSpPr>
          <p:nvPr/>
        </p:nvSpPr>
        <p:spPr bwMode="auto">
          <a:xfrm>
            <a:off x="228600" y="3810000"/>
            <a:ext cx="2292350" cy="731838"/>
          </a:xfrm>
          <a:prstGeom prst="rect">
            <a:avLst/>
          </a:prstGeom>
          <a:noFill/>
          <a:ln w="9525">
            <a:noFill/>
            <a:miter lim="800000"/>
            <a:headEnd/>
            <a:tailEnd/>
          </a:ln>
        </p:spPr>
        <p:txBody>
          <a:bodyPr wrap="none">
            <a:spAutoFit/>
          </a:bodyPr>
          <a:lstStyle/>
          <a:p>
            <a:pPr eaLnBrk="0" hangingPunct="0"/>
            <a:r>
              <a:rPr lang="sv-SE">
                <a:solidFill>
                  <a:schemeClr val="bg1"/>
                </a:solidFill>
                <a:latin typeface="Calibri" pitchFamily="34" charset="0"/>
              </a:rPr>
              <a:t>mGluR5/D2/A2A RM</a:t>
            </a:r>
          </a:p>
          <a:p>
            <a:pPr eaLnBrk="0" hangingPunct="0"/>
            <a:endParaRPr lang="sv-SE">
              <a:latin typeface="Times" pitchFamily="18" charset="0"/>
            </a:endParaRPr>
          </a:p>
        </p:txBody>
      </p:sp>
      <p:sp>
        <p:nvSpPr>
          <p:cNvPr id="83971" name="Text Box 8"/>
          <p:cNvSpPr txBox="1">
            <a:spLocks noChangeArrowheads="1"/>
          </p:cNvSpPr>
          <p:nvPr/>
        </p:nvSpPr>
        <p:spPr bwMode="auto">
          <a:xfrm>
            <a:off x="36513" y="115888"/>
            <a:ext cx="9072562" cy="1384300"/>
          </a:xfrm>
          <a:prstGeom prst="rect">
            <a:avLst/>
          </a:prstGeom>
          <a:noFill/>
          <a:ln w="9525">
            <a:noFill/>
            <a:miter lim="800000"/>
            <a:headEnd/>
            <a:tailEnd/>
          </a:ln>
        </p:spPr>
        <p:txBody>
          <a:bodyPr>
            <a:spAutoFit/>
          </a:bodyPr>
          <a:lstStyle/>
          <a:p>
            <a:pPr algn="ctr" eaLnBrk="0" hangingPunct="0"/>
            <a:r>
              <a:rPr lang="en-US" sz="2000">
                <a:latin typeface="Calibri" pitchFamily="34" charset="0"/>
              </a:rPr>
              <a:t>DA VT via D2R  modulates glutamate WT via antagonistic receptor-receptor interactions  with NMDA receptors in heteroreceptor complexes in the indirect pathway.</a:t>
            </a:r>
          </a:p>
          <a:p>
            <a:pPr eaLnBrk="0" hangingPunct="0"/>
            <a:endParaRPr lang="en-US">
              <a:latin typeface="Calibri" pitchFamily="34" charset="0"/>
            </a:endParaRPr>
          </a:p>
        </p:txBody>
      </p:sp>
      <p:pic>
        <p:nvPicPr>
          <p:cNvPr id="83972" name="Picture 13" descr="Figure 3"/>
          <p:cNvPicPr>
            <a:picLocks noChangeAspect="1" noChangeArrowheads="1"/>
          </p:cNvPicPr>
          <p:nvPr/>
        </p:nvPicPr>
        <p:blipFill>
          <a:blip r:embed="rId3"/>
          <a:srcRect/>
          <a:stretch>
            <a:fillRect/>
          </a:stretch>
        </p:blipFill>
        <p:spPr bwMode="auto">
          <a:xfrm>
            <a:off x="3043238" y="1135063"/>
            <a:ext cx="6065837" cy="5607050"/>
          </a:xfrm>
          <a:prstGeom prst="rect">
            <a:avLst/>
          </a:prstGeom>
          <a:noFill/>
          <a:ln w="9525">
            <a:noFill/>
            <a:miter lim="800000"/>
            <a:headEnd/>
            <a:tailEnd/>
          </a:ln>
        </p:spPr>
      </p:pic>
      <p:sp>
        <p:nvSpPr>
          <p:cNvPr id="83973" name="Text Box 14"/>
          <p:cNvSpPr txBox="1">
            <a:spLocks noChangeArrowheads="1"/>
          </p:cNvSpPr>
          <p:nvPr/>
        </p:nvSpPr>
        <p:spPr bwMode="auto">
          <a:xfrm>
            <a:off x="179388" y="2060575"/>
            <a:ext cx="3313112" cy="3025775"/>
          </a:xfrm>
          <a:prstGeom prst="rect">
            <a:avLst/>
          </a:prstGeom>
          <a:noFill/>
          <a:ln w="9525">
            <a:noFill/>
            <a:miter lim="800000"/>
            <a:headEnd/>
            <a:tailEnd/>
          </a:ln>
        </p:spPr>
        <p:txBody>
          <a:bodyPr>
            <a:spAutoFit/>
          </a:bodyPr>
          <a:lstStyle/>
          <a:p>
            <a:pPr eaLnBrk="0" hangingPunct="0">
              <a:buFont typeface="Wingdings" pitchFamily="2" charset="2"/>
              <a:buChar char="ü"/>
            </a:pPr>
            <a:r>
              <a:rPr lang="en-US" sz="1600">
                <a:latin typeface="Calibri" pitchFamily="34" charset="0"/>
              </a:rPr>
              <a:t> </a:t>
            </a:r>
            <a:r>
              <a:rPr lang="en-US" sz="1600" b="1">
                <a:latin typeface="Calibri" pitchFamily="34" charset="0"/>
              </a:rPr>
              <a:t>D2-NMDA </a:t>
            </a:r>
            <a:r>
              <a:rPr lang="en-US" sz="1600">
                <a:latin typeface="Calibri" pitchFamily="34" charset="0"/>
              </a:rPr>
              <a:t>(NR2B) ;indirect pathway (Liu et al.2006).</a:t>
            </a:r>
          </a:p>
          <a:p>
            <a:pPr eaLnBrk="0" hangingPunct="0">
              <a:buFont typeface="Wingdings" pitchFamily="2" charset="2"/>
              <a:buNone/>
            </a:pPr>
            <a:endParaRPr lang="en-US" sz="1600">
              <a:latin typeface="Calibri" pitchFamily="34" charset="0"/>
            </a:endParaRPr>
          </a:p>
          <a:p>
            <a:pPr eaLnBrk="0" hangingPunct="0">
              <a:buFont typeface="Wingdings" pitchFamily="2" charset="2"/>
              <a:buNone/>
            </a:pPr>
            <a:endParaRPr lang="en-US" sz="1600">
              <a:latin typeface="Calibri" pitchFamily="34" charset="0"/>
            </a:endParaRPr>
          </a:p>
          <a:p>
            <a:pPr eaLnBrk="0" hangingPunct="0">
              <a:buFont typeface="Wingdings" pitchFamily="2" charset="2"/>
              <a:buChar char="ü"/>
            </a:pPr>
            <a:r>
              <a:rPr lang="en-US" sz="1600">
                <a:latin typeface="Calibri" pitchFamily="34" charset="0"/>
              </a:rPr>
              <a:t> </a:t>
            </a:r>
            <a:r>
              <a:rPr lang="en-US" sz="1600" b="1">
                <a:latin typeface="Calibri" pitchFamily="34" charset="0"/>
              </a:rPr>
              <a:t>D1-NMDA</a:t>
            </a:r>
            <a:r>
              <a:rPr lang="en-US" sz="1600">
                <a:latin typeface="Calibri" pitchFamily="34" charset="0"/>
              </a:rPr>
              <a:t> (NR1) ; direct pathway (Lee et al.2002)</a:t>
            </a:r>
          </a:p>
          <a:p>
            <a:pPr eaLnBrk="0" hangingPunct="0">
              <a:buFont typeface="Wingdings" pitchFamily="2" charset="2"/>
              <a:buChar char="ü"/>
            </a:pPr>
            <a:endParaRPr lang="en-US" sz="1600">
              <a:latin typeface="Calibri" pitchFamily="34" charset="0"/>
            </a:endParaRPr>
          </a:p>
          <a:p>
            <a:pPr eaLnBrk="0" hangingPunct="0">
              <a:buFont typeface="Wingdings" pitchFamily="2" charset="2"/>
              <a:buChar char="ü"/>
            </a:pPr>
            <a:r>
              <a:rPr lang="en-US" sz="1600" b="1">
                <a:latin typeface="Calibri" pitchFamily="34" charset="0"/>
              </a:rPr>
              <a:t>D2-5-HT2A</a:t>
            </a:r>
            <a:r>
              <a:rPr lang="en-US" sz="1600">
                <a:latin typeface="Calibri" pitchFamily="34" charset="0"/>
              </a:rPr>
              <a:t>; dorsal striatum</a:t>
            </a:r>
          </a:p>
          <a:p>
            <a:r>
              <a:rPr lang="en-US" sz="1600">
                <a:latin typeface="Calibri" pitchFamily="34" charset="0"/>
              </a:rPr>
              <a:t>and nuc accumbens (Borroto-Escuela et al. 2010, 2014 ; Lukasiewicz et al.2010)</a:t>
            </a:r>
          </a:p>
          <a:p>
            <a:pPr eaLnBrk="0" hangingPunct="0"/>
            <a:endParaRPr lang="es-ES" sz="1600">
              <a:latin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ChangeArrowheads="1"/>
          </p:cNvSpPr>
          <p:nvPr/>
        </p:nvSpPr>
        <p:spPr bwMode="auto">
          <a:xfrm>
            <a:off x="0" y="0"/>
            <a:ext cx="9144000" cy="6858000"/>
          </a:xfrm>
          <a:prstGeom prst="rect">
            <a:avLst/>
          </a:prstGeom>
          <a:solidFill>
            <a:srgbClr val="000066"/>
          </a:solidFill>
          <a:ln w="9525">
            <a:solidFill>
              <a:schemeClr val="tx1"/>
            </a:solidFill>
            <a:miter lim="800000"/>
            <a:headEnd/>
            <a:tailEnd/>
          </a:ln>
        </p:spPr>
        <p:txBody>
          <a:bodyPr wrap="none" anchor="ctr"/>
          <a:lstStyle/>
          <a:p>
            <a:pPr algn="ctr"/>
            <a:endParaRPr lang="es-ES">
              <a:latin typeface="Calibri" pitchFamily="34" charset="0"/>
            </a:endParaRPr>
          </a:p>
        </p:txBody>
      </p:sp>
      <p:sp>
        <p:nvSpPr>
          <p:cNvPr id="86018" name="AutoShape 3"/>
          <p:cNvSpPr>
            <a:spLocks/>
          </p:cNvSpPr>
          <p:nvPr/>
        </p:nvSpPr>
        <p:spPr bwMode="auto">
          <a:xfrm>
            <a:off x="6400800" y="2032000"/>
            <a:ext cx="288925" cy="4800600"/>
          </a:xfrm>
          <a:prstGeom prst="rightBrace">
            <a:avLst>
              <a:gd name="adj1" fmla="val 138462"/>
              <a:gd name="adj2" fmla="val 49167"/>
            </a:avLst>
          </a:prstGeom>
          <a:noFill/>
          <a:ln w="38100">
            <a:solidFill>
              <a:srgbClr val="FF0000"/>
            </a:solidFill>
            <a:round/>
            <a:headEnd/>
            <a:tailEnd/>
          </a:ln>
        </p:spPr>
        <p:txBody>
          <a:bodyPr wrap="none" anchor="ctr"/>
          <a:lstStyle/>
          <a:p>
            <a:endParaRPr lang="es-ES">
              <a:latin typeface="Calibri" pitchFamily="34" charset="0"/>
            </a:endParaRPr>
          </a:p>
        </p:txBody>
      </p:sp>
      <p:sp>
        <p:nvSpPr>
          <p:cNvPr id="86019" name="Text Box 4"/>
          <p:cNvSpPr txBox="1">
            <a:spLocks noChangeArrowheads="1"/>
          </p:cNvSpPr>
          <p:nvPr/>
        </p:nvSpPr>
        <p:spPr bwMode="auto">
          <a:xfrm>
            <a:off x="6788150" y="3475038"/>
            <a:ext cx="2266950" cy="1819275"/>
          </a:xfrm>
          <a:prstGeom prst="rect">
            <a:avLst/>
          </a:prstGeom>
          <a:solidFill>
            <a:schemeClr val="tx1"/>
          </a:solidFill>
          <a:ln w="38100" cmpd="dbl">
            <a:solidFill>
              <a:srgbClr val="FF0000"/>
            </a:solidFill>
            <a:miter lim="800000"/>
            <a:headEnd/>
            <a:tailEnd/>
          </a:ln>
        </p:spPr>
        <p:txBody>
          <a:bodyPr>
            <a:spAutoFit/>
          </a:bodyPr>
          <a:lstStyle/>
          <a:p>
            <a:pPr algn="ctr">
              <a:spcBef>
                <a:spcPct val="50000"/>
              </a:spcBef>
            </a:pPr>
            <a:r>
              <a:rPr lang="en-US" sz="1200" b="1">
                <a:solidFill>
                  <a:schemeClr val="bg1"/>
                </a:solidFill>
                <a:latin typeface="Calibri" pitchFamily="34" charset="0"/>
              </a:rPr>
              <a:t>THREE DIFFERENT OUTPUTS</a:t>
            </a:r>
          </a:p>
          <a:p>
            <a:pPr algn="ctr">
              <a:spcBef>
                <a:spcPct val="50000"/>
              </a:spcBef>
            </a:pPr>
            <a:r>
              <a:rPr lang="en-US" sz="1400" b="1">
                <a:solidFill>
                  <a:srgbClr val="FF0000"/>
                </a:solidFill>
                <a:latin typeface="Calibri" pitchFamily="34" charset="0"/>
              </a:rPr>
              <a:t>1.  2.  3.</a:t>
            </a:r>
          </a:p>
          <a:p>
            <a:pPr algn="ctr">
              <a:spcBef>
                <a:spcPct val="50000"/>
              </a:spcBef>
            </a:pPr>
            <a:r>
              <a:rPr lang="en-US" sz="1200" b="1">
                <a:solidFill>
                  <a:schemeClr val="bg1"/>
                </a:solidFill>
                <a:latin typeface="Calibri" pitchFamily="34" charset="0"/>
              </a:rPr>
              <a:t>FROM THE SAME NEURONAL NETWORK THANKS TO THE MODULATORY ACTIONS OF VT SIGNALS</a:t>
            </a:r>
          </a:p>
        </p:txBody>
      </p:sp>
      <p:grpSp>
        <p:nvGrpSpPr>
          <p:cNvPr id="86020" name="Group 5"/>
          <p:cNvGrpSpPr>
            <a:grpSpLocks/>
          </p:cNvGrpSpPr>
          <p:nvPr/>
        </p:nvGrpSpPr>
        <p:grpSpPr bwMode="auto">
          <a:xfrm>
            <a:off x="6553200" y="292100"/>
            <a:ext cx="2509838" cy="1625600"/>
            <a:chOff x="4128" y="448"/>
            <a:chExt cx="1581" cy="1024"/>
          </a:xfrm>
        </p:grpSpPr>
        <p:sp>
          <p:nvSpPr>
            <p:cNvPr id="86248" name="Text Box 6"/>
            <p:cNvSpPr txBox="1">
              <a:spLocks noChangeArrowheads="1"/>
            </p:cNvSpPr>
            <p:nvPr/>
          </p:nvSpPr>
          <p:spPr bwMode="auto">
            <a:xfrm>
              <a:off x="4128" y="448"/>
              <a:ext cx="1581" cy="1024"/>
            </a:xfrm>
            <a:prstGeom prst="rect">
              <a:avLst/>
            </a:prstGeom>
            <a:solidFill>
              <a:schemeClr val="bg1"/>
            </a:solidFill>
            <a:ln w="9525">
              <a:solidFill>
                <a:srgbClr val="FF0000"/>
              </a:solidFill>
              <a:miter lim="800000"/>
              <a:headEnd/>
              <a:tailEnd/>
            </a:ln>
          </p:spPr>
          <p:txBody>
            <a:bodyPr>
              <a:spAutoFit/>
            </a:bodyPr>
            <a:lstStyle/>
            <a:p>
              <a:pPr>
                <a:spcBef>
                  <a:spcPct val="50000"/>
                </a:spcBef>
              </a:pPr>
              <a:r>
                <a:rPr lang="it-IT" sz="1000" b="1">
                  <a:latin typeface="Calibri" pitchFamily="34" charset="0"/>
                </a:rPr>
                <a:t>          UPREGULATING VT SIGNAL</a:t>
              </a:r>
            </a:p>
            <a:p>
              <a:pPr>
                <a:spcBef>
                  <a:spcPct val="50000"/>
                </a:spcBef>
              </a:pPr>
              <a:r>
                <a:rPr lang="it-IT" sz="1000" b="1">
                  <a:latin typeface="Calibri" pitchFamily="34" charset="0"/>
                </a:rPr>
                <a:t>          DOWNREGULATING VT SIGNAL</a:t>
              </a:r>
            </a:p>
            <a:p>
              <a:pPr>
                <a:spcBef>
                  <a:spcPct val="50000"/>
                </a:spcBef>
              </a:pPr>
              <a:r>
                <a:rPr lang="it-IT" sz="1000" b="1">
                  <a:latin typeface="Calibri" pitchFamily="34" charset="0"/>
                </a:rPr>
                <a:t>          UPREGULATED SYNAPSE</a:t>
              </a:r>
            </a:p>
            <a:p>
              <a:pPr>
                <a:spcBef>
                  <a:spcPct val="50000"/>
                </a:spcBef>
              </a:pPr>
              <a:r>
                <a:rPr lang="it-IT" sz="1000" b="1">
                  <a:latin typeface="Calibri" pitchFamily="34" charset="0"/>
                </a:rPr>
                <a:t>          DOWNREGULATED SYNAPSE</a:t>
              </a:r>
            </a:p>
            <a:p>
              <a:pPr>
                <a:spcBef>
                  <a:spcPct val="50000"/>
                </a:spcBef>
              </a:pPr>
              <a:r>
                <a:rPr lang="it-IT" sz="1000" b="1">
                  <a:latin typeface="Calibri" pitchFamily="34" charset="0"/>
                </a:rPr>
                <a:t>          ACTIVE SYNAPSE</a:t>
              </a:r>
            </a:p>
            <a:p>
              <a:pPr>
                <a:spcBef>
                  <a:spcPct val="50000"/>
                </a:spcBef>
              </a:pPr>
              <a:r>
                <a:rPr lang="it-IT" sz="1000" b="1">
                  <a:latin typeface="Calibri" pitchFamily="34" charset="0"/>
                </a:rPr>
                <a:t>          INACTIVE SYNAPSE</a:t>
              </a:r>
            </a:p>
            <a:p>
              <a:pPr>
                <a:spcBef>
                  <a:spcPct val="50000"/>
                </a:spcBef>
              </a:pPr>
              <a:r>
                <a:rPr lang="it-IT" sz="1000" b="1">
                  <a:latin typeface="Calibri" pitchFamily="34" charset="0"/>
                </a:rPr>
                <a:t>          INFORMATION FLOW</a:t>
              </a:r>
              <a:endParaRPr lang="en-GB" sz="1000" b="1">
                <a:latin typeface="Calibri" pitchFamily="34" charset="0"/>
              </a:endParaRPr>
            </a:p>
          </p:txBody>
        </p:sp>
        <p:sp>
          <p:nvSpPr>
            <p:cNvPr id="86249" name="AutoShape 7"/>
            <p:cNvSpPr>
              <a:spLocks noChangeArrowheads="1"/>
            </p:cNvSpPr>
            <p:nvPr/>
          </p:nvSpPr>
          <p:spPr bwMode="auto">
            <a:xfrm rot="-335368">
              <a:off x="4230" y="775"/>
              <a:ext cx="76" cy="74"/>
            </a:xfrm>
            <a:prstGeom prst="octagon">
              <a:avLst>
                <a:gd name="adj" fmla="val 29287"/>
              </a:avLst>
            </a:prstGeom>
            <a:solidFill>
              <a:srgbClr val="FF0000"/>
            </a:solidFill>
            <a:ln w="28575">
              <a:solidFill>
                <a:srgbClr val="FF0000"/>
              </a:solidFill>
              <a:miter lim="800000"/>
              <a:headEnd/>
              <a:tailEnd/>
            </a:ln>
          </p:spPr>
          <p:txBody>
            <a:bodyPr/>
            <a:lstStyle/>
            <a:p>
              <a:endParaRPr lang="es-ES">
                <a:latin typeface="Calibri" pitchFamily="34" charset="0"/>
              </a:endParaRPr>
            </a:p>
          </p:txBody>
        </p:sp>
        <p:sp>
          <p:nvSpPr>
            <p:cNvPr id="86250" name="AutoShape 8"/>
            <p:cNvSpPr>
              <a:spLocks noChangeArrowheads="1"/>
            </p:cNvSpPr>
            <p:nvPr/>
          </p:nvSpPr>
          <p:spPr bwMode="auto">
            <a:xfrm rot="5400000">
              <a:off x="4205" y="439"/>
              <a:ext cx="115" cy="173"/>
            </a:xfrm>
            <a:prstGeom prst="upArrow">
              <a:avLst>
                <a:gd name="adj1" fmla="val 50000"/>
                <a:gd name="adj2" fmla="val 37609"/>
              </a:avLst>
            </a:prstGeom>
            <a:solidFill>
              <a:srgbClr val="FF0000"/>
            </a:solidFill>
            <a:ln w="19050">
              <a:solidFill>
                <a:srgbClr val="0000CC"/>
              </a:solidFill>
              <a:miter lim="800000"/>
              <a:headEnd/>
              <a:tailEnd/>
            </a:ln>
          </p:spPr>
          <p:txBody>
            <a:bodyPr/>
            <a:lstStyle/>
            <a:p>
              <a:endParaRPr lang="es-ES">
                <a:latin typeface="Calibri" pitchFamily="34" charset="0"/>
              </a:endParaRPr>
            </a:p>
          </p:txBody>
        </p:sp>
        <p:sp>
          <p:nvSpPr>
            <p:cNvPr id="86251" name="AutoShape 9"/>
            <p:cNvSpPr>
              <a:spLocks noChangeArrowheads="1"/>
            </p:cNvSpPr>
            <p:nvPr/>
          </p:nvSpPr>
          <p:spPr bwMode="auto">
            <a:xfrm rot="-335368">
              <a:off x="4236" y="905"/>
              <a:ext cx="76" cy="74"/>
            </a:xfrm>
            <a:prstGeom prst="octagon">
              <a:avLst>
                <a:gd name="adj" fmla="val 29287"/>
              </a:avLst>
            </a:prstGeom>
            <a:solidFill>
              <a:srgbClr val="00FFFF"/>
            </a:solidFill>
            <a:ln w="28575">
              <a:solidFill>
                <a:srgbClr val="0000CC"/>
              </a:solidFill>
              <a:miter lim="800000"/>
              <a:headEnd/>
              <a:tailEnd/>
            </a:ln>
          </p:spPr>
          <p:txBody>
            <a:bodyPr/>
            <a:lstStyle/>
            <a:p>
              <a:endParaRPr lang="es-ES">
                <a:latin typeface="Calibri" pitchFamily="34" charset="0"/>
              </a:endParaRPr>
            </a:p>
          </p:txBody>
        </p:sp>
        <p:sp>
          <p:nvSpPr>
            <p:cNvPr id="86252" name="AutoShape 10"/>
            <p:cNvSpPr>
              <a:spLocks noChangeArrowheads="1"/>
            </p:cNvSpPr>
            <p:nvPr/>
          </p:nvSpPr>
          <p:spPr bwMode="auto">
            <a:xfrm rot="5400000">
              <a:off x="4211" y="583"/>
              <a:ext cx="115" cy="173"/>
            </a:xfrm>
            <a:prstGeom prst="upArrow">
              <a:avLst>
                <a:gd name="adj1" fmla="val 50000"/>
                <a:gd name="adj2" fmla="val 37609"/>
              </a:avLst>
            </a:prstGeom>
            <a:solidFill>
              <a:srgbClr val="00FFFF"/>
            </a:solidFill>
            <a:ln w="19050">
              <a:solidFill>
                <a:srgbClr val="0000CC"/>
              </a:solidFill>
              <a:miter lim="800000"/>
              <a:headEnd/>
              <a:tailEnd/>
            </a:ln>
          </p:spPr>
          <p:txBody>
            <a:bodyPr/>
            <a:lstStyle/>
            <a:p>
              <a:endParaRPr lang="es-ES">
                <a:latin typeface="Calibri" pitchFamily="34" charset="0"/>
              </a:endParaRPr>
            </a:p>
          </p:txBody>
        </p:sp>
        <p:sp>
          <p:nvSpPr>
            <p:cNvPr id="86253" name="AutoShape 11"/>
            <p:cNvSpPr>
              <a:spLocks noChangeArrowheads="1"/>
            </p:cNvSpPr>
            <p:nvPr/>
          </p:nvSpPr>
          <p:spPr bwMode="auto">
            <a:xfrm rot="-335368">
              <a:off x="4239" y="1073"/>
              <a:ext cx="76" cy="74"/>
            </a:xfrm>
            <a:prstGeom prst="octagon">
              <a:avLst>
                <a:gd name="adj" fmla="val 29287"/>
              </a:avLst>
            </a:prstGeom>
            <a:solidFill>
              <a:srgbClr val="FFFF00"/>
            </a:solidFill>
            <a:ln w="28575">
              <a:solidFill>
                <a:srgbClr val="FF0000"/>
              </a:solidFill>
              <a:miter lim="800000"/>
              <a:headEnd/>
              <a:tailEnd/>
            </a:ln>
          </p:spPr>
          <p:txBody>
            <a:bodyPr/>
            <a:lstStyle/>
            <a:p>
              <a:endParaRPr lang="es-ES">
                <a:latin typeface="Calibri" pitchFamily="34" charset="0"/>
              </a:endParaRPr>
            </a:p>
          </p:txBody>
        </p:sp>
        <p:sp>
          <p:nvSpPr>
            <p:cNvPr id="86254" name="AutoShape 12"/>
            <p:cNvSpPr>
              <a:spLocks noChangeArrowheads="1"/>
            </p:cNvSpPr>
            <p:nvPr/>
          </p:nvSpPr>
          <p:spPr bwMode="auto">
            <a:xfrm rot="-335368">
              <a:off x="4239" y="1217"/>
              <a:ext cx="76" cy="74"/>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255" name="Line 13"/>
            <p:cNvSpPr>
              <a:spLocks noChangeShapeType="1"/>
            </p:cNvSpPr>
            <p:nvPr/>
          </p:nvSpPr>
          <p:spPr bwMode="auto">
            <a:xfrm>
              <a:off x="4176" y="1392"/>
              <a:ext cx="144" cy="0"/>
            </a:xfrm>
            <a:prstGeom prst="line">
              <a:avLst/>
            </a:prstGeom>
            <a:noFill/>
            <a:ln w="28575">
              <a:solidFill>
                <a:srgbClr val="FF0000"/>
              </a:solidFill>
              <a:round/>
              <a:headEnd/>
              <a:tailEnd type="triangle" w="med" len="med"/>
            </a:ln>
          </p:spPr>
          <p:txBody>
            <a:bodyPr/>
            <a:lstStyle/>
            <a:p>
              <a:endParaRPr lang="es-ES"/>
            </a:p>
          </p:txBody>
        </p:sp>
      </p:grpSp>
      <p:grpSp>
        <p:nvGrpSpPr>
          <p:cNvPr id="86021" name="Group 14"/>
          <p:cNvGrpSpPr>
            <a:grpSpLocks/>
          </p:cNvGrpSpPr>
          <p:nvPr/>
        </p:nvGrpSpPr>
        <p:grpSpPr bwMode="auto">
          <a:xfrm>
            <a:off x="47625" y="3698875"/>
            <a:ext cx="6296025" cy="1504950"/>
            <a:chOff x="30" y="2330"/>
            <a:chExt cx="3966" cy="948"/>
          </a:xfrm>
        </p:grpSpPr>
        <p:grpSp>
          <p:nvGrpSpPr>
            <p:cNvPr id="86189" name="Group 15"/>
            <p:cNvGrpSpPr>
              <a:grpSpLocks/>
            </p:cNvGrpSpPr>
            <p:nvPr/>
          </p:nvGrpSpPr>
          <p:grpSpPr bwMode="auto">
            <a:xfrm>
              <a:off x="30" y="2330"/>
              <a:ext cx="3966" cy="948"/>
              <a:chOff x="22" y="2362"/>
              <a:chExt cx="3966" cy="948"/>
            </a:xfrm>
          </p:grpSpPr>
          <p:sp>
            <p:nvSpPr>
              <p:cNvPr id="86215" name="Rectangle 16"/>
              <p:cNvSpPr>
                <a:spLocks noChangeArrowheads="1"/>
              </p:cNvSpPr>
              <p:nvPr/>
            </p:nvSpPr>
            <p:spPr bwMode="auto">
              <a:xfrm>
                <a:off x="22" y="2362"/>
                <a:ext cx="3966" cy="948"/>
              </a:xfrm>
              <a:prstGeom prst="rect">
                <a:avLst/>
              </a:prstGeom>
              <a:solidFill>
                <a:schemeClr val="bg1"/>
              </a:solidFill>
              <a:ln w="38100" cmpd="dbl">
                <a:solidFill>
                  <a:srgbClr val="FF0000"/>
                </a:solidFill>
                <a:miter lim="800000"/>
                <a:headEnd/>
                <a:tailEnd/>
              </a:ln>
            </p:spPr>
            <p:txBody>
              <a:bodyPr wrap="none" anchor="ctr"/>
              <a:lstStyle/>
              <a:p>
                <a:endParaRPr lang="es-ES">
                  <a:latin typeface="Calibri" pitchFamily="34" charset="0"/>
                </a:endParaRPr>
              </a:p>
            </p:txBody>
          </p:sp>
          <p:grpSp>
            <p:nvGrpSpPr>
              <p:cNvPr id="86216" name="Group 17"/>
              <p:cNvGrpSpPr>
                <a:grpSpLocks/>
              </p:cNvGrpSpPr>
              <p:nvPr/>
            </p:nvGrpSpPr>
            <p:grpSpPr bwMode="auto">
              <a:xfrm>
                <a:off x="153" y="2430"/>
                <a:ext cx="2602" cy="792"/>
                <a:chOff x="153" y="2430"/>
                <a:chExt cx="2602" cy="792"/>
              </a:xfrm>
            </p:grpSpPr>
            <p:sp>
              <p:nvSpPr>
                <p:cNvPr id="86217" name="Freeform 18"/>
                <p:cNvSpPr>
                  <a:spLocks/>
                </p:cNvSpPr>
                <p:nvPr/>
              </p:nvSpPr>
              <p:spPr bwMode="auto">
                <a:xfrm>
                  <a:off x="1843" y="2568"/>
                  <a:ext cx="189" cy="203"/>
                </a:xfrm>
                <a:custGeom>
                  <a:avLst/>
                  <a:gdLst>
                    <a:gd name="T0" fmla="*/ 0 w 210"/>
                    <a:gd name="T1" fmla="*/ 179 h 225"/>
                    <a:gd name="T2" fmla="*/ 81 w 210"/>
                    <a:gd name="T3" fmla="*/ 127 h 225"/>
                    <a:gd name="T4" fmla="*/ 103 w 210"/>
                    <a:gd name="T5" fmla="*/ 89 h 225"/>
                    <a:gd name="T6" fmla="*/ 111 w 210"/>
                    <a:gd name="T7" fmla="*/ 68 h 225"/>
                    <a:gd name="T8" fmla="*/ 140 w 210"/>
                    <a:gd name="T9" fmla="*/ 30 h 225"/>
                    <a:gd name="T10" fmla="*/ 156 w 210"/>
                    <a:gd name="T11" fmla="*/ 15 h 225"/>
                    <a:gd name="T12" fmla="*/ 170 w 210"/>
                    <a:gd name="T13" fmla="*/ 0 h 225"/>
                    <a:gd name="T14" fmla="*/ 0 60000 65536"/>
                    <a:gd name="T15" fmla="*/ 0 60000 65536"/>
                    <a:gd name="T16" fmla="*/ 0 60000 65536"/>
                    <a:gd name="T17" fmla="*/ 0 60000 65536"/>
                    <a:gd name="T18" fmla="*/ 0 60000 65536"/>
                    <a:gd name="T19" fmla="*/ 0 60000 65536"/>
                    <a:gd name="T20" fmla="*/ 0 60000 65536"/>
                    <a:gd name="T21" fmla="*/ 0 w 210"/>
                    <a:gd name="T22" fmla="*/ 0 h 225"/>
                    <a:gd name="T23" fmla="*/ 210 w 210"/>
                    <a:gd name="T24" fmla="*/ 225 h 2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0" h="225">
                      <a:moveTo>
                        <a:pt x="0" y="220"/>
                      </a:moveTo>
                      <a:cubicBezTo>
                        <a:pt x="108" y="207"/>
                        <a:pt x="54" y="225"/>
                        <a:pt x="100" y="156"/>
                      </a:cubicBezTo>
                      <a:cubicBezTo>
                        <a:pt x="125" y="80"/>
                        <a:pt x="90" y="170"/>
                        <a:pt x="128" y="110"/>
                      </a:cubicBezTo>
                      <a:cubicBezTo>
                        <a:pt x="133" y="102"/>
                        <a:pt x="132" y="91"/>
                        <a:pt x="137" y="83"/>
                      </a:cubicBezTo>
                      <a:cubicBezTo>
                        <a:pt x="147" y="66"/>
                        <a:pt x="161" y="52"/>
                        <a:pt x="173" y="37"/>
                      </a:cubicBezTo>
                      <a:cubicBezTo>
                        <a:pt x="179" y="30"/>
                        <a:pt x="186" y="25"/>
                        <a:pt x="192" y="19"/>
                      </a:cubicBezTo>
                      <a:cubicBezTo>
                        <a:pt x="198" y="13"/>
                        <a:pt x="210" y="0"/>
                        <a:pt x="210" y="0"/>
                      </a:cubicBezTo>
                    </a:path>
                  </a:pathLst>
                </a:custGeom>
                <a:noFill/>
                <a:ln w="38100" cmpd="sng">
                  <a:solidFill>
                    <a:srgbClr val="0000CC"/>
                  </a:solidFill>
                  <a:round/>
                  <a:headEnd/>
                  <a:tailEnd/>
                </a:ln>
              </p:spPr>
              <p:txBody>
                <a:bodyPr/>
                <a:lstStyle/>
                <a:p>
                  <a:endParaRPr lang="es-ES"/>
                </a:p>
              </p:txBody>
            </p:sp>
            <p:sp>
              <p:nvSpPr>
                <p:cNvPr id="86218" name="Freeform 19"/>
                <p:cNvSpPr>
                  <a:spLocks/>
                </p:cNvSpPr>
                <p:nvPr/>
              </p:nvSpPr>
              <p:spPr bwMode="auto">
                <a:xfrm rot="-8038020">
                  <a:off x="2056" y="2403"/>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219" name="Freeform 20"/>
                <p:cNvSpPr>
                  <a:spLocks/>
                </p:cNvSpPr>
                <p:nvPr/>
              </p:nvSpPr>
              <p:spPr bwMode="auto">
                <a:xfrm rot="-335368">
                  <a:off x="2349" y="2528"/>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220" name="AutoShape 21"/>
                <p:cNvSpPr>
                  <a:spLocks noChangeArrowheads="1"/>
                </p:cNvSpPr>
                <p:nvPr/>
              </p:nvSpPr>
              <p:spPr bwMode="auto">
                <a:xfrm rot="-335368">
                  <a:off x="2648" y="2512"/>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221" name="Freeform 22"/>
                <p:cNvSpPr>
                  <a:spLocks/>
                </p:cNvSpPr>
                <p:nvPr/>
              </p:nvSpPr>
              <p:spPr bwMode="auto">
                <a:xfrm rot="-335368">
                  <a:off x="465" y="2775"/>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222" name="Freeform 23"/>
                <p:cNvSpPr>
                  <a:spLocks/>
                </p:cNvSpPr>
                <p:nvPr/>
              </p:nvSpPr>
              <p:spPr bwMode="auto">
                <a:xfrm rot="-8038020">
                  <a:off x="827" y="2646"/>
                  <a:ext cx="227" cy="282"/>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223" name="Freeform 24"/>
                <p:cNvSpPr>
                  <a:spLocks/>
                </p:cNvSpPr>
                <p:nvPr/>
              </p:nvSpPr>
              <p:spPr bwMode="auto">
                <a:xfrm rot="-335368">
                  <a:off x="1121" y="2770"/>
                  <a:ext cx="338"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224" name="AutoShape 25"/>
                <p:cNvSpPr>
                  <a:spLocks noChangeArrowheads="1"/>
                </p:cNvSpPr>
                <p:nvPr/>
              </p:nvSpPr>
              <p:spPr bwMode="auto">
                <a:xfrm rot="-335368">
                  <a:off x="1419" y="2754"/>
                  <a:ext cx="74" cy="67"/>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225" name="Freeform 26"/>
                <p:cNvSpPr>
                  <a:spLocks/>
                </p:cNvSpPr>
                <p:nvPr/>
              </p:nvSpPr>
              <p:spPr bwMode="auto">
                <a:xfrm rot="-210396">
                  <a:off x="1016" y="3090"/>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226" name="Freeform 27"/>
                <p:cNvSpPr>
                  <a:spLocks/>
                </p:cNvSpPr>
                <p:nvPr/>
              </p:nvSpPr>
              <p:spPr bwMode="auto">
                <a:xfrm rot="-335368">
                  <a:off x="1677" y="3074"/>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227" name="Freeform 28"/>
                <p:cNvSpPr>
                  <a:spLocks/>
                </p:cNvSpPr>
                <p:nvPr/>
              </p:nvSpPr>
              <p:spPr bwMode="auto">
                <a:xfrm rot="-335368">
                  <a:off x="1752" y="2750"/>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228" name="Freeform 29"/>
                <p:cNvSpPr>
                  <a:spLocks/>
                </p:cNvSpPr>
                <p:nvPr/>
              </p:nvSpPr>
              <p:spPr bwMode="auto">
                <a:xfrm rot="-335368">
                  <a:off x="2403" y="2732"/>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229" name="Freeform 30"/>
                <p:cNvSpPr>
                  <a:spLocks/>
                </p:cNvSpPr>
                <p:nvPr/>
              </p:nvSpPr>
              <p:spPr bwMode="auto">
                <a:xfrm rot="-8038020">
                  <a:off x="2040" y="2928"/>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230" name="Freeform 31"/>
                <p:cNvSpPr>
                  <a:spLocks/>
                </p:cNvSpPr>
                <p:nvPr/>
              </p:nvSpPr>
              <p:spPr bwMode="auto">
                <a:xfrm rot="-335368">
                  <a:off x="2332" y="3053"/>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231" name="AutoShape 32"/>
                <p:cNvSpPr>
                  <a:spLocks noChangeArrowheads="1"/>
                </p:cNvSpPr>
                <p:nvPr/>
              </p:nvSpPr>
              <p:spPr bwMode="auto">
                <a:xfrm rot="-335368">
                  <a:off x="2631" y="3037"/>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232" name="Freeform 33"/>
                <p:cNvSpPr>
                  <a:spLocks/>
                </p:cNvSpPr>
                <p:nvPr/>
              </p:nvSpPr>
              <p:spPr bwMode="auto">
                <a:xfrm>
                  <a:off x="1650" y="2812"/>
                  <a:ext cx="155" cy="289"/>
                </a:xfrm>
                <a:custGeom>
                  <a:avLst/>
                  <a:gdLst>
                    <a:gd name="T0" fmla="*/ 0 w 159"/>
                    <a:gd name="T1" fmla="*/ 261 h 320"/>
                    <a:gd name="T2" fmla="*/ 132 w 159"/>
                    <a:gd name="T3" fmla="*/ 187 h 320"/>
                    <a:gd name="T4" fmla="*/ 132 w 159"/>
                    <a:gd name="T5" fmla="*/ 61 h 320"/>
                    <a:gd name="T6" fmla="*/ 122 w 159"/>
                    <a:gd name="T7" fmla="*/ 38 h 320"/>
                    <a:gd name="T8" fmla="*/ 70 w 159"/>
                    <a:gd name="T9" fmla="*/ 23 h 320"/>
                    <a:gd name="T10" fmla="*/ 44 w 159"/>
                    <a:gd name="T11" fmla="*/ 8 h 320"/>
                    <a:gd name="T12" fmla="*/ 19 w 159"/>
                    <a:gd name="T13" fmla="*/ 0 h 320"/>
                    <a:gd name="T14" fmla="*/ 0 60000 65536"/>
                    <a:gd name="T15" fmla="*/ 0 60000 65536"/>
                    <a:gd name="T16" fmla="*/ 0 60000 65536"/>
                    <a:gd name="T17" fmla="*/ 0 60000 65536"/>
                    <a:gd name="T18" fmla="*/ 0 60000 65536"/>
                    <a:gd name="T19" fmla="*/ 0 60000 65536"/>
                    <a:gd name="T20" fmla="*/ 0 60000 65536"/>
                    <a:gd name="T21" fmla="*/ 0 w 159"/>
                    <a:gd name="T22" fmla="*/ 0 h 320"/>
                    <a:gd name="T23" fmla="*/ 159 w 159"/>
                    <a:gd name="T24" fmla="*/ 320 h 3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9" h="320">
                      <a:moveTo>
                        <a:pt x="0" y="320"/>
                      </a:moveTo>
                      <a:cubicBezTo>
                        <a:pt x="70" y="297"/>
                        <a:pt x="93" y="292"/>
                        <a:pt x="138" y="229"/>
                      </a:cubicBezTo>
                      <a:cubicBezTo>
                        <a:pt x="159" y="165"/>
                        <a:pt x="153" y="196"/>
                        <a:pt x="138" y="74"/>
                      </a:cubicBezTo>
                      <a:cubicBezTo>
                        <a:pt x="137" y="64"/>
                        <a:pt x="136" y="52"/>
                        <a:pt x="128" y="46"/>
                      </a:cubicBezTo>
                      <a:cubicBezTo>
                        <a:pt x="113" y="35"/>
                        <a:pt x="92" y="34"/>
                        <a:pt x="74" y="28"/>
                      </a:cubicBezTo>
                      <a:cubicBezTo>
                        <a:pt x="63" y="24"/>
                        <a:pt x="56" y="15"/>
                        <a:pt x="46" y="10"/>
                      </a:cubicBezTo>
                      <a:cubicBezTo>
                        <a:pt x="37" y="6"/>
                        <a:pt x="19" y="0"/>
                        <a:pt x="19" y="0"/>
                      </a:cubicBezTo>
                    </a:path>
                  </a:pathLst>
                </a:custGeom>
                <a:noFill/>
                <a:ln w="38100" cmpd="sng">
                  <a:solidFill>
                    <a:srgbClr val="0000CC"/>
                  </a:solidFill>
                  <a:round/>
                  <a:headEnd/>
                  <a:tailEnd/>
                </a:ln>
              </p:spPr>
              <p:txBody>
                <a:bodyPr/>
                <a:lstStyle/>
                <a:p>
                  <a:endParaRPr lang="es-ES"/>
                </a:p>
              </p:txBody>
            </p:sp>
            <p:sp>
              <p:nvSpPr>
                <p:cNvPr id="86233" name="Freeform 34"/>
                <p:cNvSpPr>
                  <a:spLocks/>
                </p:cNvSpPr>
                <p:nvPr/>
              </p:nvSpPr>
              <p:spPr bwMode="auto">
                <a:xfrm rot="-335368">
                  <a:off x="513" y="2791"/>
                  <a:ext cx="189" cy="329"/>
                </a:xfrm>
                <a:custGeom>
                  <a:avLst/>
                  <a:gdLst>
                    <a:gd name="T0" fmla="*/ 0 w 210"/>
                    <a:gd name="T1" fmla="*/ 0 h 365"/>
                    <a:gd name="T2" fmla="*/ 52 w 210"/>
                    <a:gd name="T3" fmla="*/ 14 h 365"/>
                    <a:gd name="T4" fmla="*/ 89 w 210"/>
                    <a:gd name="T5" fmla="*/ 52 h 365"/>
                    <a:gd name="T6" fmla="*/ 134 w 210"/>
                    <a:gd name="T7" fmla="*/ 163 h 365"/>
                    <a:gd name="T8" fmla="*/ 149 w 210"/>
                    <a:gd name="T9" fmla="*/ 282 h 365"/>
                    <a:gd name="T10" fmla="*/ 170 w 210"/>
                    <a:gd name="T11" fmla="*/ 297 h 365"/>
                    <a:gd name="T12" fmla="*/ 0 60000 65536"/>
                    <a:gd name="T13" fmla="*/ 0 60000 65536"/>
                    <a:gd name="T14" fmla="*/ 0 60000 65536"/>
                    <a:gd name="T15" fmla="*/ 0 60000 65536"/>
                    <a:gd name="T16" fmla="*/ 0 60000 65536"/>
                    <a:gd name="T17" fmla="*/ 0 60000 65536"/>
                    <a:gd name="T18" fmla="*/ 0 w 210"/>
                    <a:gd name="T19" fmla="*/ 0 h 365"/>
                    <a:gd name="T20" fmla="*/ 210 w 210"/>
                    <a:gd name="T21" fmla="*/ 365 h 365"/>
                  </a:gdLst>
                  <a:ahLst/>
                  <a:cxnLst>
                    <a:cxn ang="T12">
                      <a:pos x="T0" y="T1"/>
                    </a:cxn>
                    <a:cxn ang="T13">
                      <a:pos x="T2" y="T3"/>
                    </a:cxn>
                    <a:cxn ang="T14">
                      <a:pos x="T4" y="T5"/>
                    </a:cxn>
                    <a:cxn ang="T15">
                      <a:pos x="T6" y="T7"/>
                    </a:cxn>
                    <a:cxn ang="T16">
                      <a:pos x="T8" y="T9"/>
                    </a:cxn>
                    <a:cxn ang="T17">
                      <a:pos x="T10" y="T11"/>
                    </a:cxn>
                  </a:cxnLst>
                  <a:rect l="T18" t="T19" r="T20" b="T21"/>
                  <a:pathLst>
                    <a:path w="210" h="365">
                      <a:moveTo>
                        <a:pt x="0" y="0"/>
                      </a:moveTo>
                      <a:cubicBezTo>
                        <a:pt x="21" y="7"/>
                        <a:pt x="46" y="6"/>
                        <a:pt x="64" y="18"/>
                      </a:cubicBezTo>
                      <a:cubicBezTo>
                        <a:pt x="82" y="30"/>
                        <a:pt x="110" y="64"/>
                        <a:pt x="110" y="64"/>
                      </a:cubicBezTo>
                      <a:cubicBezTo>
                        <a:pt x="126" y="111"/>
                        <a:pt x="150" y="153"/>
                        <a:pt x="165" y="201"/>
                      </a:cubicBezTo>
                      <a:cubicBezTo>
                        <a:pt x="170" y="250"/>
                        <a:pt x="163" y="302"/>
                        <a:pt x="183" y="347"/>
                      </a:cubicBezTo>
                      <a:cubicBezTo>
                        <a:pt x="187" y="357"/>
                        <a:pt x="210" y="365"/>
                        <a:pt x="210" y="365"/>
                      </a:cubicBezTo>
                    </a:path>
                  </a:pathLst>
                </a:custGeom>
                <a:noFill/>
                <a:ln w="38100" cmpd="sng">
                  <a:solidFill>
                    <a:srgbClr val="0000CC"/>
                  </a:solidFill>
                  <a:round/>
                  <a:headEnd/>
                  <a:tailEnd/>
                </a:ln>
              </p:spPr>
              <p:txBody>
                <a:bodyPr/>
                <a:lstStyle/>
                <a:p>
                  <a:endParaRPr lang="es-ES"/>
                </a:p>
              </p:txBody>
            </p:sp>
            <p:grpSp>
              <p:nvGrpSpPr>
                <p:cNvPr id="86234" name="Group 35"/>
                <p:cNvGrpSpPr>
                  <a:grpSpLocks/>
                </p:cNvGrpSpPr>
                <p:nvPr/>
              </p:nvGrpSpPr>
              <p:grpSpPr bwMode="auto">
                <a:xfrm>
                  <a:off x="153" y="2549"/>
                  <a:ext cx="2602" cy="673"/>
                  <a:chOff x="153" y="2549"/>
                  <a:chExt cx="2602" cy="673"/>
                </a:xfrm>
              </p:grpSpPr>
              <p:sp>
                <p:nvSpPr>
                  <p:cNvPr id="86235" name="Freeform 36"/>
                  <p:cNvSpPr>
                    <a:spLocks/>
                  </p:cNvSpPr>
                  <p:nvPr/>
                </p:nvSpPr>
                <p:spPr bwMode="auto">
                  <a:xfrm rot="-8038020">
                    <a:off x="179" y="2659"/>
                    <a:ext cx="228" cy="280"/>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236" name="AutoShape 37"/>
                  <p:cNvSpPr>
                    <a:spLocks noChangeArrowheads="1"/>
                  </p:cNvSpPr>
                  <p:nvPr/>
                </p:nvSpPr>
                <p:spPr bwMode="auto">
                  <a:xfrm rot="-335368">
                    <a:off x="740" y="2776"/>
                    <a:ext cx="74" cy="67"/>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237" name="Freeform 38"/>
                  <p:cNvSpPr>
                    <a:spLocks/>
                  </p:cNvSpPr>
                  <p:nvPr/>
                </p:nvSpPr>
                <p:spPr bwMode="auto">
                  <a:xfrm rot="-7913048">
                    <a:off x="700" y="2968"/>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238" name="AutoShape 39"/>
                  <p:cNvSpPr>
                    <a:spLocks noChangeArrowheads="1"/>
                  </p:cNvSpPr>
                  <p:nvPr/>
                </p:nvSpPr>
                <p:spPr bwMode="auto">
                  <a:xfrm rot="-210396">
                    <a:off x="1291" y="3096"/>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239" name="Freeform 40"/>
                  <p:cNvSpPr>
                    <a:spLocks/>
                  </p:cNvSpPr>
                  <p:nvPr/>
                </p:nvSpPr>
                <p:spPr bwMode="auto">
                  <a:xfrm rot="-8038020">
                    <a:off x="1360" y="2965"/>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240" name="AutoShape 41"/>
                  <p:cNvSpPr>
                    <a:spLocks noChangeArrowheads="1"/>
                  </p:cNvSpPr>
                  <p:nvPr/>
                </p:nvSpPr>
                <p:spPr bwMode="auto">
                  <a:xfrm rot="-335368">
                    <a:off x="1952" y="3074"/>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241" name="Freeform 42"/>
                  <p:cNvSpPr>
                    <a:spLocks/>
                  </p:cNvSpPr>
                  <p:nvPr/>
                </p:nvSpPr>
                <p:spPr bwMode="auto">
                  <a:xfrm rot="-8038020">
                    <a:off x="1459" y="2641"/>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242" name="AutoShape 43"/>
                  <p:cNvSpPr>
                    <a:spLocks noChangeArrowheads="1"/>
                  </p:cNvSpPr>
                  <p:nvPr/>
                </p:nvSpPr>
                <p:spPr bwMode="auto">
                  <a:xfrm rot="-335368">
                    <a:off x="2051" y="2750"/>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243" name="AutoShape 44"/>
                  <p:cNvSpPr>
                    <a:spLocks noChangeArrowheads="1"/>
                  </p:cNvSpPr>
                  <p:nvPr/>
                </p:nvSpPr>
                <p:spPr bwMode="auto">
                  <a:xfrm rot="-335368">
                    <a:off x="1976" y="2549"/>
                    <a:ext cx="75" cy="67"/>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244" name="Freeform 45"/>
                  <p:cNvSpPr>
                    <a:spLocks/>
                  </p:cNvSpPr>
                  <p:nvPr/>
                </p:nvSpPr>
                <p:spPr bwMode="auto">
                  <a:xfrm rot="-8038020">
                    <a:off x="2110" y="2623"/>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245" name="AutoShape 46"/>
                  <p:cNvSpPr>
                    <a:spLocks noChangeArrowheads="1"/>
                  </p:cNvSpPr>
                  <p:nvPr/>
                </p:nvSpPr>
                <p:spPr bwMode="auto">
                  <a:xfrm rot="-335368">
                    <a:off x="2681" y="2726"/>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246" name="AutoShape 47"/>
                  <p:cNvSpPr>
                    <a:spLocks noChangeArrowheads="1"/>
                  </p:cNvSpPr>
                  <p:nvPr/>
                </p:nvSpPr>
                <p:spPr bwMode="auto">
                  <a:xfrm rot="-335368">
                    <a:off x="1627" y="2817"/>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247" name="AutoShape 48"/>
                  <p:cNvSpPr>
                    <a:spLocks noChangeArrowheads="1"/>
                  </p:cNvSpPr>
                  <p:nvPr/>
                </p:nvSpPr>
                <p:spPr bwMode="auto">
                  <a:xfrm rot="-335368">
                    <a:off x="641" y="3079"/>
                    <a:ext cx="75" cy="67"/>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grpSp>
          </p:grpSp>
        </p:grpSp>
        <p:sp>
          <p:nvSpPr>
            <p:cNvPr id="86190" name="AutoShape 49"/>
            <p:cNvSpPr>
              <a:spLocks noChangeArrowheads="1"/>
            </p:cNvSpPr>
            <p:nvPr/>
          </p:nvSpPr>
          <p:spPr bwMode="auto">
            <a:xfrm>
              <a:off x="2789" y="2636"/>
              <a:ext cx="288" cy="144"/>
            </a:xfrm>
            <a:prstGeom prst="rightArrow">
              <a:avLst>
                <a:gd name="adj1" fmla="val 50000"/>
                <a:gd name="adj2" fmla="val 50000"/>
              </a:avLst>
            </a:prstGeom>
            <a:solidFill>
              <a:srgbClr val="FFFF00"/>
            </a:solidFill>
            <a:ln w="9525">
              <a:solidFill>
                <a:srgbClr val="FF0000"/>
              </a:solidFill>
              <a:miter lim="800000"/>
              <a:headEnd/>
              <a:tailEnd/>
            </a:ln>
          </p:spPr>
          <p:txBody>
            <a:bodyPr wrap="none" anchor="ctr"/>
            <a:lstStyle/>
            <a:p>
              <a:endParaRPr lang="es-ES">
                <a:latin typeface="Calibri" pitchFamily="34" charset="0"/>
              </a:endParaRPr>
            </a:p>
          </p:txBody>
        </p:sp>
        <p:sp>
          <p:nvSpPr>
            <p:cNvPr id="86191" name="Text Box 50"/>
            <p:cNvSpPr txBox="1">
              <a:spLocks noChangeArrowheads="1"/>
            </p:cNvSpPr>
            <p:nvPr/>
          </p:nvSpPr>
          <p:spPr bwMode="auto">
            <a:xfrm>
              <a:off x="3161" y="2621"/>
              <a:ext cx="672" cy="179"/>
            </a:xfrm>
            <a:prstGeom prst="rect">
              <a:avLst/>
            </a:prstGeom>
            <a:solidFill>
              <a:schemeClr val="bg1"/>
            </a:solidFill>
            <a:ln w="9525">
              <a:solidFill>
                <a:srgbClr val="FF0000"/>
              </a:solidFill>
              <a:miter lim="800000"/>
              <a:headEnd/>
              <a:tailEnd/>
            </a:ln>
          </p:spPr>
          <p:txBody>
            <a:bodyPr>
              <a:spAutoFit/>
            </a:bodyPr>
            <a:lstStyle/>
            <a:p>
              <a:pPr algn="ctr">
                <a:spcBef>
                  <a:spcPct val="50000"/>
                </a:spcBef>
              </a:pPr>
              <a:r>
                <a:rPr lang="it-IT" sz="1200" b="1">
                  <a:solidFill>
                    <a:srgbClr val="FF0000"/>
                  </a:solidFill>
                  <a:latin typeface="Calibri" pitchFamily="34" charset="0"/>
                </a:rPr>
                <a:t>OUTPUT 2.</a:t>
              </a:r>
              <a:endParaRPr lang="en-GB" sz="1200" b="1">
                <a:solidFill>
                  <a:srgbClr val="FF0000"/>
                </a:solidFill>
                <a:latin typeface="Calibri" pitchFamily="34" charset="0"/>
              </a:endParaRPr>
            </a:p>
          </p:txBody>
        </p:sp>
        <p:sp>
          <p:nvSpPr>
            <p:cNvPr id="86192" name="Line 51"/>
            <p:cNvSpPr>
              <a:spLocks noChangeShapeType="1"/>
            </p:cNvSpPr>
            <p:nvPr/>
          </p:nvSpPr>
          <p:spPr bwMode="auto">
            <a:xfrm>
              <a:off x="420" y="2710"/>
              <a:ext cx="192" cy="0"/>
            </a:xfrm>
            <a:prstGeom prst="line">
              <a:avLst/>
            </a:prstGeom>
            <a:noFill/>
            <a:ln w="38100">
              <a:solidFill>
                <a:srgbClr val="FF0000"/>
              </a:solidFill>
              <a:round/>
              <a:headEnd/>
              <a:tailEnd type="triangle" w="med" len="med"/>
            </a:ln>
          </p:spPr>
          <p:txBody>
            <a:bodyPr/>
            <a:lstStyle/>
            <a:p>
              <a:endParaRPr lang="es-ES"/>
            </a:p>
          </p:txBody>
        </p:sp>
        <p:sp>
          <p:nvSpPr>
            <p:cNvPr id="86193" name="Line 52"/>
            <p:cNvSpPr>
              <a:spLocks noChangeShapeType="1"/>
            </p:cNvSpPr>
            <p:nvPr/>
          </p:nvSpPr>
          <p:spPr bwMode="auto">
            <a:xfrm>
              <a:off x="1831" y="2784"/>
              <a:ext cx="192" cy="0"/>
            </a:xfrm>
            <a:prstGeom prst="line">
              <a:avLst/>
            </a:prstGeom>
            <a:noFill/>
            <a:ln w="38100">
              <a:solidFill>
                <a:srgbClr val="FF0000"/>
              </a:solidFill>
              <a:round/>
              <a:headEnd/>
              <a:tailEnd type="triangle" w="med" len="med"/>
            </a:ln>
          </p:spPr>
          <p:txBody>
            <a:bodyPr/>
            <a:lstStyle/>
            <a:p>
              <a:endParaRPr lang="es-ES"/>
            </a:p>
          </p:txBody>
        </p:sp>
        <p:sp>
          <p:nvSpPr>
            <p:cNvPr id="86194" name="Line 53"/>
            <p:cNvSpPr>
              <a:spLocks noChangeShapeType="1"/>
            </p:cNvSpPr>
            <p:nvPr/>
          </p:nvSpPr>
          <p:spPr bwMode="auto">
            <a:xfrm>
              <a:off x="1156" y="2694"/>
              <a:ext cx="192" cy="0"/>
            </a:xfrm>
            <a:prstGeom prst="line">
              <a:avLst/>
            </a:prstGeom>
            <a:noFill/>
            <a:ln w="38100">
              <a:solidFill>
                <a:srgbClr val="FF0000"/>
              </a:solidFill>
              <a:round/>
              <a:headEnd/>
              <a:tailEnd type="triangle" w="med" len="med"/>
            </a:ln>
          </p:spPr>
          <p:txBody>
            <a:bodyPr/>
            <a:lstStyle/>
            <a:p>
              <a:endParaRPr lang="es-ES"/>
            </a:p>
          </p:txBody>
        </p:sp>
        <p:sp>
          <p:nvSpPr>
            <p:cNvPr id="86195" name="Freeform 54"/>
            <p:cNvSpPr>
              <a:spLocks/>
            </p:cNvSpPr>
            <p:nvPr/>
          </p:nvSpPr>
          <p:spPr bwMode="auto">
            <a:xfrm rot="-8038020">
              <a:off x="184" y="2625"/>
              <a:ext cx="228" cy="280"/>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rgbClr val="FF0000"/>
            </a:solidFill>
            <a:ln w="28575" cmpd="sng">
              <a:solidFill>
                <a:srgbClr val="0000CC"/>
              </a:solidFill>
              <a:round/>
              <a:headEnd/>
              <a:tailEnd/>
            </a:ln>
          </p:spPr>
          <p:txBody>
            <a:bodyPr/>
            <a:lstStyle/>
            <a:p>
              <a:endParaRPr lang="es-ES"/>
            </a:p>
          </p:txBody>
        </p:sp>
        <p:sp>
          <p:nvSpPr>
            <p:cNvPr id="86196" name="AutoShape 55"/>
            <p:cNvSpPr>
              <a:spLocks noChangeArrowheads="1"/>
            </p:cNvSpPr>
            <p:nvPr/>
          </p:nvSpPr>
          <p:spPr bwMode="auto">
            <a:xfrm rot="-335368">
              <a:off x="744" y="2743"/>
              <a:ext cx="74" cy="67"/>
            </a:xfrm>
            <a:prstGeom prst="octagon">
              <a:avLst>
                <a:gd name="adj" fmla="val 29287"/>
              </a:avLst>
            </a:prstGeom>
            <a:solidFill>
              <a:srgbClr val="FF0000"/>
            </a:solidFill>
            <a:ln w="28575">
              <a:solidFill>
                <a:srgbClr val="FF0000"/>
              </a:solidFill>
              <a:miter lim="800000"/>
              <a:headEnd/>
              <a:tailEnd/>
            </a:ln>
          </p:spPr>
          <p:txBody>
            <a:bodyPr/>
            <a:lstStyle/>
            <a:p>
              <a:endParaRPr lang="es-ES">
                <a:latin typeface="Calibri" pitchFamily="34" charset="0"/>
              </a:endParaRPr>
            </a:p>
          </p:txBody>
        </p:sp>
        <p:grpSp>
          <p:nvGrpSpPr>
            <p:cNvPr id="86197" name="Group 56"/>
            <p:cNvGrpSpPr>
              <a:grpSpLocks/>
            </p:cNvGrpSpPr>
            <p:nvPr/>
          </p:nvGrpSpPr>
          <p:grpSpPr bwMode="auto">
            <a:xfrm>
              <a:off x="657" y="2398"/>
              <a:ext cx="270" cy="300"/>
              <a:chOff x="657" y="2438"/>
              <a:chExt cx="270" cy="300"/>
            </a:xfrm>
          </p:grpSpPr>
          <p:sp>
            <p:nvSpPr>
              <p:cNvPr id="86213" name="AutoShape 57"/>
              <p:cNvSpPr>
                <a:spLocks noChangeArrowheads="1"/>
              </p:cNvSpPr>
              <p:nvPr/>
            </p:nvSpPr>
            <p:spPr bwMode="auto">
              <a:xfrm rot="5400000">
                <a:off x="684" y="2552"/>
                <a:ext cx="189" cy="183"/>
              </a:xfrm>
              <a:prstGeom prst="rightArrow">
                <a:avLst>
                  <a:gd name="adj1" fmla="val 31370"/>
                  <a:gd name="adj2" fmla="val 29052"/>
                </a:avLst>
              </a:prstGeom>
              <a:solidFill>
                <a:srgbClr val="FF0000"/>
              </a:solidFill>
              <a:ln w="9525">
                <a:solidFill>
                  <a:srgbClr val="0000CC"/>
                </a:solidFill>
                <a:miter lim="800000"/>
                <a:headEnd/>
                <a:tailEnd/>
              </a:ln>
            </p:spPr>
            <p:txBody>
              <a:bodyPr wrap="none" anchor="ctr"/>
              <a:lstStyle/>
              <a:p>
                <a:endParaRPr lang="es-ES">
                  <a:latin typeface="Calibri" pitchFamily="34" charset="0"/>
                </a:endParaRPr>
              </a:p>
            </p:txBody>
          </p:sp>
          <p:sp>
            <p:nvSpPr>
              <p:cNvPr id="86214" name="Text Box 58"/>
              <p:cNvSpPr txBox="1">
                <a:spLocks noChangeArrowheads="1"/>
              </p:cNvSpPr>
              <p:nvPr/>
            </p:nvSpPr>
            <p:spPr bwMode="auto">
              <a:xfrm>
                <a:off x="657" y="2438"/>
                <a:ext cx="270" cy="144"/>
              </a:xfrm>
              <a:prstGeom prst="rect">
                <a:avLst/>
              </a:prstGeom>
              <a:noFill/>
              <a:ln w="9525">
                <a:noFill/>
                <a:miter lim="800000"/>
                <a:headEnd/>
                <a:tailEnd/>
              </a:ln>
            </p:spPr>
            <p:txBody>
              <a:bodyPr>
                <a:spAutoFit/>
              </a:bodyPr>
              <a:lstStyle/>
              <a:p>
                <a:pPr algn="ctr">
                  <a:lnSpc>
                    <a:spcPct val="75000"/>
                  </a:lnSpc>
                  <a:spcBef>
                    <a:spcPct val="50000"/>
                  </a:spcBef>
                </a:pPr>
                <a:r>
                  <a:rPr lang="it-IT" sz="1200" b="1">
                    <a:solidFill>
                      <a:srgbClr val="0000CC"/>
                    </a:solidFill>
                    <a:latin typeface="Calibri" pitchFamily="34" charset="0"/>
                  </a:rPr>
                  <a:t>VT</a:t>
                </a:r>
                <a:endParaRPr lang="en-GB" sz="1200" b="1">
                  <a:solidFill>
                    <a:srgbClr val="0000CC"/>
                  </a:solidFill>
                  <a:latin typeface="Calibri" pitchFamily="34" charset="0"/>
                </a:endParaRPr>
              </a:p>
            </p:txBody>
          </p:sp>
        </p:grpSp>
        <p:grpSp>
          <p:nvGrpSpPr>
            <p:cNvPr id="86198" name="Group 59"/>
            <p:cNvGrpSpPr>
              <a:grpSpLocks/>
            </p:cNvGrpSpPr>
            <p:nvPr/>
          </p:nvGrpSpPr>
          <p:grpSpPr bwMode="auto">
            <a:xfrm>
              <a:off x="233" y="2990"/>
              <a:ext cx="487" cy="183"/>
              <a:chOff x="225" y="3022"/>
              <a:chExt cx="487" cy="183"/>
            </a:xfrm>
          </p:grpSpPr>
          <p:sp>
            <p:nvSpPr>
              <p:cNvPr id="86210" name="AutoShape 60"/>
              <p:cNvSpPr>
                <a:spLocks noChangeArrowheads="1"/>
              </p:cNvSpPr>
              <p:nvPr/>
            </p:nvSpPr>
            <p:spPr bwMode="auto">
              <a:xfrm rot="-335368">
                <a:off x="637" y="3080"/>
                <a:ext cx="75" cy="67"/>
              </a:xfrm>
              <a:prstGeom prst="octagon">
                <a:avLst>
                  <a:gd name="adj" fmla="val 29287"/>
                </a:avLst>
              </a:prstGeom>
              <a:solidFill>
                <a:srgbClr val="00CCFF"/>
              </a:solidFill>
              <a:ln w="28575">
                <a:solidFill>
                  <a:srgbClr val="0000CC"/>
                </a:solidFill>
                <a:miter lim="800000"/>
                <a:headEnd/>
                <a:tailEnd/>
              </a:ln>
            </p:spPr>
            <p:txBody>
              <a:bodyPr/>
              <a:lstStyle/>
              <a:p>
                <a:endParaRPr lang="es-ES">
                  <a:latin typeface="Calibri" pitchFamily="34" charset="0"/>
                </a:endParaRPr>
              </a:p>
            </p:txBody>
          </p:sp>
          <p:sp>
            <p:nvSpPr>
              <p:cNvPr id="86211" name="AutoShape 61"/>
              <p:cNvSpPr>
                <a:spLocks noChangeArrowheads="1"/>
              </p:cNvSpPr>
              <p:nvPr/>
            </p:nvSpPr>
            <p:spPr bwMode="auto">
              <a:xfrm rot="10800000" flipH="1">
                <a:off x="423" y="3022"/>
                <a:ext cx="189" cy="183"/>
              </a:xfrm>
              <a:prstGeom prst="rightArrow">
                <a:avLst>
                  <a:gd name="adj1" fmla="val 31370"/>
                  <a:gd name="adj2" fmla="val 29052"/>
                </a:avLst>
              </a:prstGeom>
              <a:solidFill>
                <a:srgbClr val="00CCFF"/>
              </a:solidFill>
              <a:ln w="9525">
                <a:solidFill>
                  <a:srgbClr val="0000CC"/>
                </a:solidFill>
                <a:miter lim="800000"/>
                <a:headEnd/>
                <a:tailEnd/>
              </a:ln>
            </p:spPr>
            <p:txBody>
              <a:bodyPr wrap="none" anchor="ctr"/>
              <a:lstStyle/>
              <a:p>
                <a:endParaRPr lang="es-ES">
                  <a:latin typeface="Calibri" pitchFamily="34" charset="0"/>
                </a:endParaRPr>
              </a:p>
            </p:txBody>
          </p:sp>
          <p:sp>
            <p:nvSpPr>
              <p:cNvPr id="86212" name="Text Box 62"/>
              <p:cNvSpPr txBox="1">
                <a:spLocks noChangeArrowheads="1"/>
              </p:cNvSpPr>
              <p:nvPr/>
            </p:nvSpPr>
            <p:spPr bwMode="auto">
              <a:xfrm>
                <a:off x="225" y="3043"/>
                <a:ext cx="270" cy="144"/>
              </a:xfrm>
              <a:prstGeom prst="rect">
                <a:avLst/>
              </a:prstGeom>
              <a:noFill/>
              <a:ln w="9525">
                <a:noFill/>
                <a:miter lim="800000"/>
                <a:headEnd/>
                <a:tailEnd/>
              </a:ln>
            </p:spPr>
            <p:txBody>
              <a:bodyPr>
                <a:spAutoFit/>
              </a:bodyPr>
              <a:lstStyle/>
              <a:p>
                <a:pPr algn="ctr">
                  <a:lnSpc>
                    <a:spcPct val="75000"/>
                  </a:lnSpc>
                  <a:spcBef>
                    <a:spcPct val="50000"/>
                  </a:spcBef>
                </a:pPr>
                <a:r>
                  <a:rPr lang="it-IT" sz="1200" b="1">
                    <a:solidFill>
                      <a:srgbClr val="0000CC"/>
                    </a:solidFill>
                    <a:latin typeface="Calibri" pitchFamily="34" charset="0"/>
                  </a:rPr>
                  <a:t>VT</a:t>
                </a:r>
                <a:endParaRPr lang="en-GB" sz="1200" b="1">
                  <a:solidFill>
                    <a:srgbClr val="0000CC"/>
                  </a:solidFill>
                  <a:latin typeface="Calibri" pitchFamily="34" charset="0"/>
                </a:endParaRPr>
              </a:p>
            </p:txBody>
          </p:sp>
        </p:grpSp>
        <p:sp>
          <p:nvSpPr>
            <p:cNvPr id="86199" name="Freeform 63"/>
            <p:cNvSpPr>
              <a:spLocks/>
            </p:cNvSpPr>
            <p:nvPr/>
          </p:nvSpPr>
          <p:spPr bwMode="auto">
            <a:xfrm rot="-8038020">
              <a:off x="828" y="2616"/>
              <a:ext cx="227" cy="282"/>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rgbClr val="FF0000"/>
            </a:solidFill>
            <a:ln w="28575" cmpd="sng">
              <a:solidFill>
                <a:srgbClr val="0000CC"/>
              </a:solidFill>
              <a:round/>
              <a:headEnd/>
              <a:tailEnd/>
            </a:ln>
          </p:spPr>
          <p:txBody>
            <a:bodyPr/>
            <a:lstStyle/>
            <a:p>
              <a:endParaRPr lang="es-ES"/>
            </a:p>
          </p:txBody>
        </p:sp>
        <p:sp>
          <p:nvSpPr>
            <p:cNvPr id="86200" name="AutoShape 64"/>
            <p:cNvSpPr>
              <a:spLocks noChangeArrowheads="1"/>
            </p:cNvSpPr>
            <p:nvPr/>
          </p:nvSpPr>
          <p:spPr bwMode="auto">
            <a:xfrm rot="-210396">
              <a:off x="1422" y="2710"/>
              <a:ext cx="74" cy="66"/>
            </a:xfrm>
            <a:prstGeom prst="octagon">
              <a:avLst>
                <a:gd name="adj" fmla="val 29287"/>
              </a:avLst>
            </a:prstGeom>
            <a:solidFill>
              <a:srgbClr val="FFFF00"/>
            </a:solidFill>
            <a:ln w="28575">
              <a:solidFill>
                <a:srgbClr val="FF0000"/>
              </a:solidFill>
              <a:miter lim="800000"/>
              <a:headEnd/>
              <a:tailEnd/>
            </a:ln>
          </p:spPr>
          <p:txBody>
            <a:bodyPr/>
            <a:lstStyle/>
            <a:p>
              <a:endParaRPr lang="es-ES">
                <a:latin typeface="Calibri" pitchFamily="34" charset="0"/>
              </a:endParaRPr>
            </a:p>
          </p:txBody>
        </p:sp>
        <p:sp>
          <p:nvSpPr>
            <p:cNvPr id="86201" name="Freeform 65"/>
            <p:cNvSpPr>
              <a:spLocks/>
            </p:cNvSpPr>
            <p:nvPr/>
          </p:nvSpPr>
          <p:spPr bwMode="auto">
            <a:xfrm rot="-8038020">
              <a:off x="1467" y="2600"/>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rgbClr val="FF0000"/>
            </a:solidFill>
            <a:ln w="28575" cmpd="sng">
              <a:solidFill>
                <a:srgbClr val="0000CC"/>
              </a:solidFill>
              <a:round/>
              <a:headEnd/>
              <a:tailEnd/>
            </a:ln>
          </p:spPr>
          <p:txBody>
            <a:bodyPr/>
            <a:lstStyle/>
            <a:p>
              <a:endParaRPr lang="es-ES"/>
            </a:p>
          </p:txBody>
        </p:sp>
        <p:sp>
          <p:nvSpPr>
            <p:cNvPr id="86202" name="AutoShape 66"/>
            <p:cNvSpPr>
              <a:spLocks noChangeArrowheads="1"/>
            </p:cNvSpPr>
            <p:nvPr/>
          </p:nvSpPr>
          <p:spPr bwMode="auto">
            <a:xfrm rot="-335368">
              <a:off x="2051" y="2709"/>
              <a:ext cx="74" cy="66"/>
            </a:xfrm>
            <a:prstGeom prst="octagon">
              <a:avLst>
                <a:gd name="adj" fmla="val 29287"/>
              </a:avLst>
            </a:prstGeom>
            <a:solidFill>
              <a:srgbClr val="FFFF00"/>
            </a:solidFill>
            <a:ln w="28575">
              <a:solidFill>
                <a:srgbClr val="FF0000"/>
              </a:solidFill>
              <a:miter lim="800000"/>
              <a:headEnd/>
              <a:tailEnd/>
            </a:ln>
          </p:spPr>
          <p:txBody>
            <a:bodyPr/>
            <a:lstStyle/>
            <a:p>
              <a:endParaRPr lang="es-ES">
                <a:latin typeface="Calibri" pitchFamily="34" charset="0"/>
              </a:endParaRPr>
            </a:p>
          </p:txBody>
        </p:sp>
        <p:sp>
          <p:nvSpPr>
            <p:cNvPr id="86203" name="Freeform 67"/>
            <p:cNvSpPr>
              <a:spLocks/>
            </p:cNvSpPr>
            <p:nvPr/>
          </p:nvSpPr>
          <p:spPr bwMode="auto">
            <a:xfrm rot="-8038020">
              <a:off x="2115" y="2587"/>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rgbClr val="FF0000"/>
            </a:solidFill>
            <a:ln w="28575" cmpd="sng">
              <a:solidFill>
                <a:srgbClr val="0000CC"/>
              </a:solidFill>
              <a:round/>
              <a:headEnd/>
              <a:tailEnd/>
            </a:ln>
          </p:spPr>
          <p:txBody>
            <a:bodyPr/>
            <a:lstStyle/>
            <a:p>
              <a:endParaRPr lang="es-ES"/>
            </a:p>
          </p:txBody>
        </p:sp>
        <p:sp>
          <p:nvSpPr>
            <p:cNvPr id="86204" name="Line 68"/>
            <p:cNvSpPr>
              <a:spLocks noChangeShapeType="1"/>
            </p:cNvSpPr>
            <p:nvPr/>
          </p:nvSpPr>
          <p:spPr bwMode="auto">
            <a:xfrm>
              <a:off x="2440" y="2645"/>
              <a:ext cx="192" cy="0"/>
            </a:xfrm>
            <a:prstGeom prst="line">
              <a:avLst/>
            </a:prstGeom>
            <a:noFill/>
            <a:ln w="38100">
              <a:solidFill>
                <a:srgbClr val="FF0000"/>
              </a:solidFill>
              <a:round/>
              <a:headEnd/>
              <a:tailEnd type="triangle" w="med" len="med"/>
            </a:ln>
          </p:spPr>
          <p:txBody>
            <a:bodyPr/>
            <a:lstStyle/>
            <a:p>
              <a:endParaRPr lang="es-ES"/>
            </a:p>
          </p:txBody>
        </p:sp>
        <p:sp>
          <p:nvSpPr>
            <p:cNvPr id="86205" name="AutoShape 69"/>
            <p:cNvSpPr>
              <a:spLocks noChangeArrowheads="1"/>
            </p:cNvSpPr>
            <p:nvPr/>
          </p:nvSpPr>
          <p:spPr bwMode="auto">
            <a:xfrm rot="-335368">
              <a:off x="2691" y="2686"/>
              <a:ext cx="74" cy="66"/>
            </a:xfrm>
            <a:prstGeom prst="octagon">
              <a:avLst>
                <a:gd name="adj" fmla="val 29287"/>
              </a:avLst>
            </a:prstGeom>
            <a:solidFill>
              <a:srgbClr val="FFFF00"/>
            </a:solidFill>
            <a:ln w="28575">
              <a:solidFill>
                <a:srgbClr val="FF0000"/>
              </a:solidFill>
              <a:miter lim="800000"/>
              <a:headEnd/>
              <a:tailEnd/>
            </a:ln>
          </p:spPr>
          <p:txBody>
            <a:bodyPr/>
            <a:lstStyle/>
            <a:p>
              <a:endParaRPr lang="es-ES">
                <a:latin typeface="Calibri" pitchFamily="34" charset="0"/>
              </a:endParaRPr>
            </a:p>
          </p:txBody>
        </p:sp>
        <p:sp>
          <p:nvSpPr>
            <p:cNvPr id="86206" name="AutoShape 70"/>
            <p:cNvSpPr>
              <a:spLocks noChangeArrowheads="1"/>
            </p:cNvSpPr>
            <p:nvPr/>
          </p:nvSpPr>
          <p:spPr bwMode="auto">
            <a:xfrm rot="-335368">
              <a:off x="1973" y="2510"/>
              <a:ext cx="74" cy="66"/>
            </a:xfrm>
            <a:prstGeom prst="octagon">
              <a:avLst>
                <a:gd name="adj" fmla="val 29287"/>
              </a:avLst>
            </a:prstGeom>
            <a:solidFill>
              <a:srgbClr val="00FFFF"/>
            </a:solidFill>
            <a:ln w="28575">
              <a:solidFill>
                <a:srgbClr val="0000CC"/>
              </a:solidFill>
              <a:miter lim="800000"/>
              <a:headEnd/>
              <a:tailEnd/>
            </a:ln>
          </p:spPr>
          <p:txBody>
            <a:bodyPr/>
            <a:lstStyle/>
            <a:p>
              <a:endParaRPr lang="es-ES">
                <a:latin typeface="Calibri" pitchFamily="34" charset="0"/>
              </a:endParaRPr>
            </a:p>
          </p:txBody>
        </p:sp>
        <p:grpSp>
          <p:nvGrpSpPr>
            <p:cNvPr id="86207" name="Group 71"/>
            <p:cNvGrpSpPr>
              <a:grpSpLocks/>
            </p:cNvGrpSpPr>
            <p:nvPr/>
          </p:nvGrpSpPr>
          <p:grpSpPr bwMode="auto">
            <a:xfrm>
              <a:off x="1553" y="2453"/>
              <a:ext cx="387" cy="183"/>
              <a:chOff x="2347" y="2201"/>
              <a:chExt cx="387" cy="183"/>
            </a:xfrm>
          </p:grpSpPr>
          <p:sp>
            <p:nvSpPr>
              <p:cNvPr id="86208" name="AutoShape 72"/>
              <p:cNvSpPr>
                <a:spLocks noChangeArrowheads="1"/>
              </p:cNvSpPr>
              <p:nvPr/>
            </p:nvSpPr>
            <p:spPr bwMode="auto">
              <a:xfrm rot="10800000" flipH="1">
                <a:off x="2545" y="2201"/>
                <a:ext cx="189" cy="183"/>
              </a:xfrm>
              <a:prstGeom prst="rightArrow">
                <a:avLst>
                  <a:gd name="adj1" fmla="val 31370"/>
                  <a:gd name="adj2" fmla="val 29052"/>
                </a:avLst>
              </a:prstGeom>
              <a:solidFill>
                <a:srgbClr val="00FFFF"/>
              </a:solidFill>
              <a:ln w="9525">
                <a:solidFill>
                  <a:srgbClr val="0000CC"/>
                </a:solidFill>
                <a:miter lim="800000"/>
                <a:headEnd/>
                <a:tailEnd/>
              </a:ln>
            </p:spPr>
            <p:txBody>
              <a:bodyPr wrap="none" anchor="ctr"/>
              <a:lstStyle/>
              <a:p>
                <a:endParaRPr lang="es-ES">
                  <a:latin typeface="Calibri" pitchFamily="34" charset="0"/>
                </a:endParaRPr>
              </a:p>
            </p:txBody>
          </p:sp>
          <p:sp>
            <p:nvSpPr>
              <p:cNvPr id="86209" name="Text Box 73"/>
              <p:cNvSpPr txBox="1">
                <a:spLocks noChangeArrowheads="1"/>
              </p:cNvSpPr>
              <p:nvPr/>
            </p:nvSpPr>
            <p:spPr bwMode="auto">
              <a:xfrm>
                <a:off x="2347" y="2222"/>
                <a:ext cx="270" cy="144"/>
              </a:xfrm>
              <a:prstGeom prst="rect">
                <a:avLst/>
              </a:prstGeom>
              <a:noFill/>
              <a:ln w="9525">
                <a:noFill/>
                <a:miter lim="800000"/>
                <a:headEnd/>
                <a:tailEnd/>
              </a:ln>
            </p:spPr>
            <p:txBody>
              <a:bodyPr>
                <a:spAutoFit/>
              </a:bodyPr>
              <a:lstStyle/>
              <a:p>
                <a:pPr algn="ctr">
                  <a:lnSpc>
                    <a:spcPct val="75000"/>
                  </a:lnSpc>
                  <a:spcBef>
                    <a:spcPct val="50000"/>
                  </a:spcBef>
                </a:pPr>
                <a:r>
                  <a:rPr lang="it-IT" sz="1200" b="1">
                    <a:solidFill>
                      <a:srgbClr val="0000CC"/>
                    </a:solidFill>
                    <a:latin typeface="Calibri" pitchFamily="34" charset="0"/>
                  </a:rPr>
                  <a:t>VT</a:t>
                </a:r>
                <a:endParaRPr lang="en-GB" sz="1200" b="1">
                  <a:solidFill>
                    <a:srgbClr val="0000CC"/>
                  </a:solidFill>
                  <a:latin typeface="Calibri" pitchFamily="34" charset="0"/>
                </a:endParaRPr>
              </a:p>
            </p:txBody>
          </p:sp>
        </p:grpSp>
      </p:grpSp>
      <p:grpSp>
        <p:nvGrpSpPr>
          <p:cNvPr id="86022" name="Group 74"/>
          <p:cNvGrpSpPr>
            <a:grpSpLocks/>
          </p:cNvGrpSpPr>
          <p:nvPr/>
        </p:nvGrpSpPr>
        <p:grpSpPr bwMode="auto">
          <a:xfrm>
            <a:off x="50800" y="2133600"/>
            <a:ext cx="6296025" cy="1458913"/>
            <a:chOff x="32" y="1440"/>
            <a:chExt cx="3966" cy="919"/>
          </a:xfrm>
        </p:grpSpPr>
        <p:grpSp>
          <p:nvGrpSpPr>
            <p:cNvPr id="86131" name="Group 75"/>
            <p:cNvGrpSpPr>
              <a:grpSpLocks/>
            </p:cNvGrpSpPr>
            <p:nvPr/>
          </p:nvGrpSpPr>
          <p:grpSpPr bwMode="auto">
            <a:xfrm>
              <a:off x="32" y="1447"/>
              <a:ext cx="3966" cy="912"/>
              <a:chOff x="22" y="1431"/>
              <a:chExt cx="3966" cy="912"/>
            </a:xfrm>
          </p:grpSpPr>
          <p:sp>
            <p:nvSpPr>
              <p:cNvPr id="86158" name="Rectangle 76"/>
              <p:cNvSpPr>
                <a:spLocks noChangeArrowheads="1"/>
              </p:cNvSpPr>
              <p:nvPr/>
            </p:nvSpPr>
            <p:spPr bwMode="auto">
              <a:xfrm>
                <a:off x="22" y="1431"/>
                <a:ext cx="3966" cy="912"/>
              </a:xfrm>
              <a:prstGeom prst="rect">
                <a:avLst/>
              </a:prstGeom>
              <a:solidFill>
                <a:schemeClr val="bg1"/>
              </a:solidFill>
              <a:ln w="38100" cmpd="dbl">
                <a:solidFill>
                  <a:srgbClr val="FF0000"/>
                </a:solidFill>
                <a:miter lim="800000"/>
                <a:headEnd/>
                <a:tailEnd/>
              </a:ln>
            </p:spPr>
            <p:txBody>
              <a:bodyPr wrap="none" anchor="ctr"/>
              <a:lstStyle/>
              <a:p>
                <a:endParaRPr lang="es-ES">
                  <a:latin typeface="Calibri" pitchFamily="34" charset="0"/>
                </a:endParaRPr>
              </a:p>
            </p:txBody>
          </p:sp>
          <p:sp>
            <p:nvSpPr>
              <p:cNvPr id="86159" name="Freeform 77"/>
              <p:cNvSpPr>
                <a:spLocks/>
              </p:cNvSpPr>
              <p:nvPr/>
            </p:nvSpPr>
            <p:spPr bwMode="auto">
              <a:xfrm rot="-8038020">
                <a:off x="2027" y="1460"/>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160" name="Freeform 78"/>
              <p:cNvSpPr>
                <a:spLocks/>
              </p:cNvSpPr>
              <p:nvPr/>
            </p:nvSpPr>
            <p:spPr bwMode="auto">
              <a:xfrm rot="-335368">
                <a:off x="2320" y="1585"/>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161" name="AutoShape 79"/>
              <p:cNvSpPr>
                <a:spLocks noChangeArrowheads="1"/>
              </p:cNvSpPr>
              <p:nvPr/>
            </p:nvSpPr>
            <p:spPr bwMode="auto">
              <a:xfrm rot="-335368">
                <a:off x="2619" y="1569"/>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62" name="Freeform 80"/>
              <p:cNvSpPr>
                <a:spLocks/>
              </p:cNvSpPr>
              <p:nvPr/>
            </p:nvSpPr>
            <p:spPr bwMode="auto">
              <a:xfrm rot="-8038020">
                <a:off x="142" y="1706"/>
                <a:ext cx="228" cy="280"/>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163" name="Freeform 81"/>
              <p:cNvSpPr>
                <a:spLocks/>
              </p:cNvSpPr>
              <p:nvPr/>
            </p:nvSpPr>
            <p:spPr bwMode="auto">
              <a:xfrm rot="-335368">
                <a:off x="436" y="1832"/>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164" name="AutoShape 82"/>
              <p:cNvSpPr>
                <a:spLocks noChangeArrowheads="1"/>
              </p:cNvSpPr>
              <p:nvPr/>
            </p:nvSpPr>
            <p:spPr bwMode="auto">
              <a:xfrm rot="-335368">
                <a:off x="735" y="1817"/>
                <a:ext cx="74" cy="67"/>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65" name="Freeform 83"/>
              <p:cNvSpPr>
                <a:spLocks/>
              </p:cNvSpPr>
              <p:nvPr/>
            </p:nvSpPr>
            <p:spPr bwMode="auto">
              <a:xfrm rot="-8038020">
                <a:off x="798" y="1703"/>
                <a:ext cx="227" cy="282"/>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166" name="Freeform 84"/>
              <p:cNvSpPr>
                <a:spLocks/>
              </p:cNvSpPr>
              <p:nvPr/>
            </p:nvSpPr>
            <p:spPr bwMode="auto">
              <a:xfrm rot="-335368">
                <a:off x="1092" y="1827"/>
                <a:ext cx="338"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167" name="AutoShape 85"/>
              <p:cNvSpPr>
                <a:spLocks noChangeArrowheads="1"/>
              </p:cNvSpPr>
              <p:nvPr/>
            </p:nvSpPr>
            <p:spPr bwMode="auto">
              <a:xfrm rot="-335368">
                <a:off x="1390" y="1811"/>
                <a:ext cx="74" cy="67"/>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68" name="Freeform 86"/>
              <p:cNvSpPr>
                <a:spLocks/>
              </p:cNvSpPr>
              <p:nvPr/>
            </p:nvSpPr>
            <p:spPr bwMode="auto">
              <a:xfrm rot="-335368">
                <a:off x="484" y="1848"/>
                <a:ext cx="189" cy="329"/>
              </a:xfrm>
              <a:custGeom>
                <a:avLst/>
                <a:gdLst>
                  <a:gd name="T0" fmla="*/ 0 w 210"/>
                  <a:gd name="T1" fmla="*/ 0 h 365"/>
                  <a:gd name="T2" fmla="*/ 52 w 210"/>
                  <a:gd name="T3" fmla="*/ 14 h 365"/>
                  <a:gd name="T4" fmla="*/ 89 w 210"/>
                  <a:gd name="T5" fmla="*/ 52 h 365"/>
                  <a:gd name="T6" fmla="*/ 134 w 210"/>
                  <a:gd name="T7" fmla="*/ 163 h 365"/>
                  <a:gd name="T8" fmla="*/ 149 w 210"/>
                  <a:gd name="T9" fmla="*/ 282 h 365"/>
                  <a:gd name="T10" fmla="*/ 170 w 210"/>
                  <a:gd name="T11" fmla="*/ 297 h 365"/>
                  <a:gd name="T12" fmla="*/ 0 60000 65536"/>
                  <a:gd name="T13" fmla="*/ 0 60000 65536"/>
                  <a:gd name="T14" fmla="*/ 0 60000 65536"/>
                  <a:gd name="T15" fmla="*/ 0 60000 65536"/>
                  <a:gd name="T16" fmla="*/ 0 60000 65536"/>
                  <a:gd name="T17" fmla="*/ 0 60000 65536"/>
                  <a:gd name="T18" fmla="*/ 0 w 210"/>
                  <a:gd name="T19" fmla="*/ 0 h 365"/>
                  <a:gd name="T20" fmla="*/ 210 w 210"/>
                  <a:gd name="T21" fmla="*/ 365 h 365"/>
                </a:gdLst>
                <a:ahLst/>
                <a:cxnLst>
                  <a:cxn ang="T12">
                    <a:pos x="T0" y="T1"/>
                  </a:cxn>
                  <a:cxn ang="T13">
                    <a:pos x="T2" y="T3"/>
                  </a:cxn>
                  <a:cxn ang="T14">
                    <a:pos x="T4" y="T5"/>
                  </a:cxn>
                  <a:cxn ang="T15">
                    <a:pos x="T6" y="T7"/>
                  </a:cxn>
                  <a:cxn ang="T16">
                    <a:pos x="T8" y="T9"/>
                  </a:cxn>
                  <a:cxn ang="T17">
                    <a:pos x="T10" y="T11"/>
                  </a:cxn>
                </a:cxnLst>
                <a:rect l="T18" t="T19" r="T20" b="T21"/>
                <a:pathLst>
                  <a:path w="210" h="365">
                    <a:moveTo>
                      <a:pt x="0" y="0"/>
                    </a:moveTo>
                    <a:cubicBezTo>
                      <a:pt x="21" y="7"/>
                      <a:pt x="46" y="6"/>
                      <a:pt x="64" y="18"/>
                    </a:cubicBezTo>
                    <a:cubicBezTo>
                      <a:pt x="82" y="30"/>
                      <a:pt x="110" y="64"/>
                      <a:pt x="110" y="64"/>
                    </a:cubicBezTo>
                    <a:cubicBezTo>
                      <a:pt x="126" y="111"/>
                      <a:pt x="150" y="153"/>
                      <a:pt x="165" y="201"/>
                    </a:cubicBezTo>
                    <a:cubicBezTo>
                      <a:pt x="170" y="250"/>
                      <a:pt x="163" y="302"/>
                      <a:pt x="183" y="347"/>
                    </a:cubicBezTo>
                    <a:cubicBezTo>
                      <a:pt x="187" y="357"/>
                      <a:pt x="210" y="365"/>
                      <a:pt x="210" y="365"/>
                    </a:cubicBezTo>
                  </a:path>
                </a:pathLst>
              </a:custGeom>
              <a:noFill/>
              <a:ln w="38100" cmpd="sng">
                <a:solidFill>
                  <a:srgbClr val="0000CC"/>
                </a:solidFill>
                <a:round/>
                <a:headEnd/>
                <a:tailEnd/>
              </a:ln>
            </p:spPr>
            <p:txBody>
              <a:bodyPr/>
              <a:lstStyle/>
              <a:p>
                <a:endParaRPr lang="es-ES"/>
              </a:p>
            </p:txBody>
          </p:sp>
          <p:sp>
            <p:nvSpPr>
              <p:cNvPr id="86169" name="AutoShape 87"/>
              <p:cNvSpPr>
                <a:spLocks noChangeArrowheads="1"/>
              </p:cNvSpPr>
              <p:nvPr/>
            </p:nvSpPr>
            <p:spPr bwMode="auto">
              <a:xfrm rot="-335368">
                <a:off x="636" y="2120"/>
                <a:ext cx="75" cy="67"/>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70" name="Freeform 88"/>
              <p:cNvSpPr>
                <a:spLocks/>
              </p:cNvSpPr>
              <p:nvPr/>
            </p:nvSpPr>
            <p:spPr bwMode="auto">
              <a:xfrm rot="-7913048">
                <a:off x="695" y="2009"/>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171" name="Freeform 89"/>
              <p:cNvSpPr>
                <a:spLocks/>
              </p:cNvSpPr>
              <p:nvPr/>
            </p:nvSpPr>
            <p:spPr bwMode="auto">
              <a:xfrm rot="-210396">
                <a:off x="987" y="2147"/>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172" name="AutoShape 90"/>
              <p:cNvSpPr>
                <a:spLocks noChangeArrowheads="1"/>
              </p:cNvSpPr>
              <p:nvPr/>
            </p:nvSpPr>
            <p:spPr bwMode="auto">
              <a:xfrm rot="-210396">
                <a:off x="1286" y="2137"/>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73" name="Freeform 91"/>
              <p:cNvSpPr>
                <a:spLocks/>
              </p:cNvSpPr>
              <p:nvPr/>
            </p:nvSpPr>
            <p:spPr bwMode="auto">
              <a:xfrm rot="-8038020">
                <a:off x="1355" y="2006"/>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174" name="Freeform 92"/>
              <p:cNvSpPr>
                <a:spLocks/>
              </p:cNvSpPr>
              <p:nvPr/>
            </p:nvSpPr>
            <p:spPr bwMode="auto">
              <a:xfrm rot="-335368">
                <a:off x="1648" y="2131"/>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175" name="AutoShape 93"/>
              <p:cNvSpPr>
                <a:spLocks noChangeArrowheads="1"/>
              </p:cNvSpPr>
              <p:nvPr/>
            </p:nvSpPr>
            <p:spPr bwMode="auto">
              <a:xfrm rot="-335368">
                <a:off x="1947" y="2115"/>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76" name="Freeform 94"/>
              <p:cNvSpPr>
                <a:spLocks/>
              </p:cNvSpPr>
              <p:nvPr/>
            </p:nvSpPr>
            <p:spPr bwMode="auto">
              <a:xfrm rot="-8038020">
                <a:off x="1454" y="1682"/>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177" name="Freeform 95"/>
              <p:cNvSpPr>
                <a:spLocks/>
              </p:cNvSpPr>
              <p:nvPr/>
            </p:nvSpPr>
            <p:spPr bwMode="auto">
              <a:xfrm rot="-335368">
                <a:off x="1747" y="1807"/>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178" name="AutoShape 96"/>
              <p:cNvSpPr>
                <a:spLocks noChangeArrowheads="1"/>
              </p:cNvSpPr>
              <p:nvPr/>
            </p:nvSpPr>
            <p:spPr bwMode="auto">
              <a:xfrm rot="-335368">
                <a:off x="2046" y="1791"/>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79" name="Freeform 97"/>
              <p:cNvSpPr>
                <a:spLocks/>
              </p:cNvSpPr>
              <p:nvPr/>
            </p:nvSpPr>
            <p:spPr bwMode="auto">
              <a:xfrm>
                <a:off x="1830" y="1625"/>
                <a:ext cx="189" cy="203"/>
              </a:xfrm>
              <a:custGeom>
                <a:avLst/>
                <a:gdLst>
                  <a:gd name="T0" fmla="*/ 0 w 210"/>
                  <a:gd name="T1" fmla="*/ 179 h 225"/>
                  <a:gd name="T2" fmla="*/ 81 w 210"/>
                  <a:gd name="T3" fmla="*/ 127 h 225"/>
                  <a:gd name="T4" fmla="*/ 103 w 210"/>
                  <a:gd name="T5" fmla="*/ 89 h 225"/>
                  <a:gd name="T6" fmla="*/ 111 w 210"/>
                  <a:gd name="T7" fmla="*/ 68 h 225"/>
                  <a:gd name="T8" fmla="*/ 140 w 210"/>
                  <a:gd name="T9" fmla="*/ 30 h 225"/>
                  <a:gd name="T10" fmla="*/ 156 w 210"/>
                  <a:gd name="T11" fmla="*/ 15 h 225"/>
                  <a:gd name="T12" fmla="*/ 170 w 210"/>
                  <a:gd name="T13" fmla="*/ 0 h 225"/>
                  <a:gd name="T14" fmla="*/ 0 60000 65536"/>
                  <a:gd name="T15" fmla="*/ 0 60000 65536"/>
                  <a:gd name="T16" fmla="*/ 0 60000 65536"/>
                  <a:gd name="T17" fmla="*/ 0 60000 65536"/>
                  <a:gd name="T18" fmla="*/ 0 60000 65536"/>
                  <a:gd name="T19" fmla="*/ 0 60000 65536"/>
                  <a:gd name="T20" fmla="*/ 0 60000 65536"/>
                  <a:gd name="T21" fmla="*/ 0 w 210"/>
                  <a:gd name="T22" fmla="*/ 0 h 225"/>
                  <a:gd name="T23" fmla="*/ 210 w 210"/>
                  <a:gd name="T24" fmla="*/ 225 h 2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0" h="225">
                    <a:moveTo>
                      <a:pt x="0" y="220"/>
                    </a:moveTo>
                    <a:cubicBezTo>
                      <a:pt x="108" y="207"/>
                      <a:pt x="54" y="225"/>
                      <a:pt x="100" y="156"/>
                    </a:cubicBezTo>
                    <a:cubicBezTo>
                      <a:pt x="125" y="80"/>
                      <a:pt x="90" y="170"/>
                      <a:pt x="128" y="110"/>
                    </a:cubicBezTo>
                    <a:cubicBezTo>
                      <a:pt x="133" y="102"/>
                      <a:pt x="132" y="91"/>
                      <a:pt x="137" y="83"/>
                    </a:cubicBezTo>
                    <a:cubicBezTo>
                      <a:pt x="147" y="66"/>
                      <a:pt x="161" y="52"/>
                      <a:pt x="173" y="37"/>
                    </a:cubicBezTo>
                    <a:cubicBezTo>
                      <a:pt x="179" y="30"/>
                      <a:pt x="186" y="25"/>
                      <a:pt x="192" y="19"/>
                    </a:cubicBezTo>
                    <a:cubicBezTo>
                      <a:pt x="198" y="13"/>
                      <a:pt x="210" y="0"/>
                      <a:pt x="210" y="0"/>
                    </a:cubicBezTo>
                  </a:path>
                </a:pathLst>
              </a:custGeom>
              <a:noFill/>
              <a:ln w="38100" cmpd="sng">
                <a:solidFill>
                  <a:srgbClr val="0000CC"/>
                </a:solidFill>
                <a:round/>
                <a:headEnd/>
                <a:tailEnd/>
              </a:ln>
            </p:spPr>
            <p:txBody>
              <a:bodyPr/>
              <a:lstStyle/>
              <a:p>
                <a:endParaRPr lang="es-ES"/>
              </a:p>
            </p:txBody>
          </p:sp>
          <p:sp>
            <p:nvSpPr>
              <p:cNvPr id="86180" name="AutoShape 98"/>
              <p:cNvSpPr>
                <a:spLocks noChangeArrowheads="1"/>
              </p:cNvSpPr>
              <p:nvPr/>
            </p:nvSpPr>
            <p:spPr bwMode="auto">
              <a:xfrm rot="-335368">
                <a:off x="1971" y="1590"/>
                <a:ext cx="75" cy="67"/>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81" name="Freeform 99"/>
              <p:cNvSpPr>
                <a:spLocks/>
              </p:cNvSpPr>
              <p:nvPr/>
            </p:nvSpPr>
            <p:spPr bwMode="auto">
              <a:xfrm rot="-8038020">
                <a:off x="2105" y="1664"/>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182" name="Freeform 100"/>
              <p:cNvSpPr>
                <a:spLocks/>
              </p:cNvSpPr>
              <p:nvPr/>
            </p:nvSpPr>
            <p:spPr bwMode="auto">
              <a:xfrm rot="-335368">
                <a:off x="2398" y="1789"/>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183" name="AutoShape 101"/>
              <p:cNvSpPr>
                <a:spLocks noChangeArrowheads="1"/>
              </p:cNvSpPr>
              <p:nvPr/>
            </p:nvSpPr>
            <p:spPr bwMode="auto">
              <a:xfrm rot="-335368">
                <a:off x="2697" y="1773"/>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84" name="Freeform 102"/>
              <p:cNvSpPr>
                <a:spLocks/>
              </p:cNvSpPr>
              <p:nvPr/>
            </p:nvSpPr>
            <p:spPr bwMode="auto">
              <a:xfrm rot="-8038020">
                <a:off x="2011" y="1985"/>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185" name="Freeform 103"/>
              <p:cNvSpPr>
                <a:spLocks/>
              </p:cNvSpPr>
              <p:nvPr/>
            </p:nvSpPr>
            <p:spPr bwMode="auto">
              <a:xfrm rot="-335368">
                <a:off x="2303" y="2110"/>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186" name="AutoShape 104"/>
              <p:cNvSpPr>
                <a:spLocks noChangeArrowheads="1"/>
              </p:cNvSpPr>
              <p:nvPr/>
            </p:nvSpPr>
            <p:spPr bwMode="auto">
              <a:xfrm rot="-335368">
                <a:off x="2602" y="2094"/>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87" name="Freeform 105"/>
              <p:cNvSpPr>
                <a:spLocks/>
              </p:cNvSpPr>
              <p:nvPr/>
            </p:nvSpPr>
            <p:spPr bwMode="auto">
              <a:xfrm>
                <a:off x="1621" y="1869"/>
                <a:ext cx="155" cy="289"/>
              </a:xfrm>
              <a:custGeom>
                <a:avLst/>
                <a:gdLst>
                  <a:gd name="T0" fmla="*/ 0 w 159"/>
                  <a:gd name="T1" fmla="*/ 261 h 320"/>
                  <a:gd name="T2" fmla="*/ 132 w 159"/>
                  <a:gd name="T3" fmla="*/ 187 h 320"/>
                  <a:gd name="T4" fmla="*/ 132 w 159"/>
                  <a:gd name="T5" fmla="*/ 61 h 320"/>
                  <a:gd name="T6" fmla="*/ 122 w 159"/>
                  <a:gd name="T7" fmla="*/ 38 h 320"/>
                  <a:gd name="T8" fmla="*/ 70 w 159"/>
                  <a:gd name="T9" fmla="*/ 23 h 320"/>
                  <a:gd name="T10" fmla="*/ 44 w 159"/>
                  <a:gd name="T11" fmla="*/ 8 h 320"/>
                  <a:gd name="T12" fmla="*/ 19 w 159"/>
                  <a:gd name="T13" fmla="*/ 0 h 320"/>
                  <a:gd name="T14" fmla="*/ 0 60000 65536"/>
                  <a:gd name="T15" fmla="*/ 0 60000 65536"/>
                  <a:gd name="T16" fmla="*/ 0 60000 65536"/>
                  <a:gd name="T17" fmla="*/ 0 60000 65536"/>
                  <a:gd name="T18" fmla="*/ 0 60000 65536"/>
                  <a:gd name="T19" fmla="*/ 0 60000 65536"/>
                  <a:gd name="T20" fmla="*/ 0 60000 65536"/>
                  <a:gd name="T21" fmla="*/ 0 w 159"/>
                  <a:gd name="T22" fmla="*/ 0 h 320"/>
                  <a:gd name="T23" fmla="*/ 159 w 159"/>
                  <a:gd name="T24" fmla="*/ 320 h 3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9" h="320">
                    <a:moveTo>
                      <a:pt x="0" y="320"/>
                    </a:moveTo>
                    <a:cubicBezTo>
                      <a:pt x="70" y="297"/>
                      <a:pt x="93" y="292"/>
                      <a:pt x="138" y="229"/>
                    </a:cubicBezTo>
                    <a:cubicBezTo>
                      <a:pt x="159" y="165"/>
                      <a:pt x="153" y="196"/>
                      <a:pt x="138" y="74"/>
                    </a:cubicBezTo>
                    <a:cubicBezTo>
                      <a:pt x="137" y="64"/>
                      <a:pt x="136" y="52"/>
                      <a:pt x="128" y="46"/>
                    </a:cubicBezTo>
                    <a:cubicBezTo>
                      <a:pt x="113" y="35"/>
                      <a:pt x="92" y="34"/>
                      <a:pt x="74" y="28"/>
                    </a:cubicBezTo>
                    <a:cubicBezTo>
                      <a:pt x="63" y="24"/>
                      <a:pt x="56" y="15"/>
                      <a:pt x="46" y="10"/>
                    </a:cubicBezTo>
                    <a:cubicBezTo>
                      <a:pt x="37" y="6"/>
                      <a:pt x="19" y="0"/>
                      <a:pt x="19" y="0"/>
                    </a:cubicBezTo>
                  </a:path>
                </a:pathLst>
              </a:custGeom>
              <a:noFill/>
              <a:ln w="38100" cmpd="sng">
                <a:solidFill>
                  <a:srgbClr val="0000CC"/>
                </a:solidFill>
                <a:round/>
                <a:headEnd/>
                <a:tailEnd/>
              </a:ln>
            </p:spPr>
            <p:txBody>
              <a:bodyPr/>
              <a:lstStyle/>
              <a:p>
                <a:endParaRPr lang="es-ES"/>
              </a:p>
            </p:txBody>
          </p:sp>
          <p:sp>
            <p:nvSpPr>
              <p:cNvPr id="86188" name="AutoShape 106"/>
              <p:cNvSpPr>
                <a:spLocks noChangeArrowheads="1"/>
              </p:cNvSpPr>
              <p:nvPr/>
            </p:nvSpPr>
            <p:spPr bwMode="auto">
              <a:xfrm rot="-335368">
                <a:off x="1622" y="1858"/>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grpSp>
        <p:grpSp>
          <p:nvGrpSpPr>
            <p:cNvPr id="86132" name="Group 107"/>
            <p:cNvGrpSpPr>
              <a:grpSpLocks/>
            </p:cNvGrpSpPr>
            <p:nvPr/>
          </p:nvGrpSpPr>
          <p:grpSpPr bwMode="auto">
            <a:xfrm>
              <a:off x="652" y="1480"/>
              <a:ext cx="270" cy="300"/>
              <a:chOff x="2788" y="1616"/>
              <a:chExt cx="270" cy="300"/>
            </a:xfrm>
          </p:grpSpPr>
          <p:sp>
            <p:nvSpPr>
              <p:cNvPr id="86156" name="AutoShape 108"/>
              <p:cNvSpPr>
                <a:spLocks noChangeArrowheads="1"/>
              </p:cNvSpPr>
              <p:nvPr/>
            </p:nvSpPr>
            <p:spPr bwMode="auto">
              <a:xfrm rot="5400000">
                <a:off x="2815" y="1730"/>
                <a:ext cx="189" cy="183"/>
              </a:xfrm>
              <a:prstGeom prst="rightArrow">
                <a:avLst>
                  <a:gd name="adj1" fmla="val 31370"/>
                  <a:gd name="adj2" fmla="val 29052"/>
                </a:avLst>
              </a:prstGeom>
              <a:solidFill>
                <a:srgbClr val="FF0000"/>
              </a:solidFill>
              <a:ln w="9525">
                <a:solidFill>
                  <a:srgbClr val="0000CC"/>
                </a:solidFill>
                <a:miter lim="800000"/>
                <a:headEnd/>
                <a:tailEnd/>
              </a:ln>
            </p:spPr>
            <p:txBody>
              <a:bodyPr wrap="none" anchor="ctr"/>
              <a:lstStyle/>
              <a:p>
                <a:endParaRPr lang="es-ES">
                  <a:latin typeface="Calibri" pitchFamily="34" charset="0"/>
                </a:endParaRPr>
              </a:p>
            </p:txBody>
          </p:sp>
          <p:sp>
            <p:nvSpPr>
              <p:cNvPr id="86157" name="Text Box 109"/>
              <p:cNvSpPr txBox="1">
                <a:spLocks noChangeArrowheads="1"/>
              </p:cNvSpPr>
              <p:nvPr/>
            </p:nvSpPr>
            <p:spPr bwMode="auto">
              <a:xfrm>
                <a:off x="2788" y="1616"/>
                <a:ext cx="270" cy="144"/>
              </a:xfrm>
              <a:prstGeom prst="rect">
                <a:avLst/>
              </a:prstGeom>
              <a:noFill/>
              <a:ln w="9525">
                <a:noFill/>
                <a:miter lim="800000"/>
                <a:headEnd/>
                <a:tailEnd/>
              </a:ln>
            </p:spPr>
            <p:txBody>
              <a:bodyPr>
                <a:spAutoFit/>
              </a:bodyPr>
              <a:lstStyle/>
              <a:p>
                <a:pPr algn="ctr">
                  <a:lnSpc>
                    <a:spcPct val="75000"/>
                  </a:lnSpc>
                  <a:spcBef>
                    <a:spcPct val="50000"/>
                  </a:spcBef>
                </a:pPr>
                <a:r>
                  <a:rPr lang="it-IT" sz="1200" b="1">
                    <a:solidFill>
                      <a:srgbClr val="0000CC"/>
                    </a:solidFill>
                    <a:latin typeface="Calibri" pitchFamily="34" charset="0"/>
                  </a:rPr>
                  <a:t>VT</a:t>
                </a:r>
                <a:endParaRPr lang="en-GB" sz="1200" b="1">
                  <a:solidFill>
                    <a:srgbClr val="0000CC"/>
                  </a:solidFill>
                  <a:latin typeface="Calibri" pitchFamily="34" charset="0"/>
                </a:endParaRPr>
              </a:p>
            </p:txBody>
          </p:sp>
        </p:grpSp>
        <p:grpSp>
          <p:nvGrpSpPr>
            <p:cNvPr id="86133" name="Group 110"/>
            <p:cNvGrpSpPr>
              <a:grpSpLocks/>
            </p:cNvGrpSpPr>
            <p:nvPr/>
          </p:nvGrpSpPr>
          <p:grpSpPr bwMode="auto">
            <a:xfrm>
              <a:off x="217" y="2061"/>
              <a:ext cx="387" cy="183"/>
              <a:chOff x="2347" y="2201"/>
              <a:chExt cx="387" cy="183"/>
            </a:xfrm>
          </p:grpSpPr>
          <p:sp>
            <p:nvSpPr>
              <p:cNvPr id="86154" name="AutoShape 111"/>
              <p:cNvSpPr>
                <a:spLocks noChangeArrowheads="1"/>
              </p:cNvSpPr>
              <p:nvPr/>
            </p:nvSpPr>
            <p:spPr bwMode="auto">
              <a:xfrm rot="10800000" flipH="1">
                <a:off x="2545" y="2201"/>
                <a:ext cx="189" cy="183"/>
              </a:xfrm>
              <a:prstGeom prst="rightArrow">
                <a:avLst>
                  <a:gd name="adj1" fmla="val 31370"/>
                  <a:gd name="adj2" fmla="val 29052"/>
                </a:avLst>
              </a:prstGeom>
              <a:solidFill>
                <a:srgbClr val="00FFFF"/>
              </a:solidFill>
              <a:ln w="9525">
                <a:solidFill>
                  <a:srgbClr val="0000CC"/>
                </a:solidFill>
                <a:miter lim="800000"/>
                <a:headEnd/>
                <a:tailEnd/>
              </a:ln>
            </p:spPr>
            <p:txBody>
              <a:bodyPr wrap="none" anchor="ctr"/>
              <a:lstStyle/>
              <a:p>
                <a:endParaRPr lang="es-ES">
                  <a:latin typeface="Calibri" pitchFamily="34" charset="0"/>
                </a:endParaRPr>
              </a:p>
            </p:txBody>
          </p:sp>
          <p:sp>
            <p:nvSpPr>
              <p:cNvPr id="86155" name="Text Box 112"/>
              <p:cNvSpPr txBox="1">
                <a:spLocks noChangeArrowheads="1"/>
              </p:cNvSpPr>
              <p:nvPr/>
            </p:nvSpPr>
            <p:spPr bwMode="auto">
              <a:xfrm>
                <a:off x="2347" y="2222"/>
                <a:ext cx="270" cy="144"/>
              </a:xfrm>
              <a:prstGeom prst="rect">
                <a:avLst/>
              </a:prstGeom>
              <a:noFill/>
              <a:ln w="9525">
                <a:noFill/>
                <a:miter lim="800000"/>
                <a:headEnd/>
                <a:tailEnd/>
              </a:ln>
            </p:spPr>
            <p:txBody>
              <a:bodyPr>
                <a:spAutoFit/>
              </a:bodyPr>
              <a:lstStyle/>
              <a:p>
                <a:pPr algn="ctr">
                  <a:lnSpc>
                    <a:spcPct val="75000"/>
                  </a:lnSpc>
                  <a:spcBef>
                    <a:spcPct val="50000"/>
                  </a:spcBef>
                </a:pPr>
                <a:r>
                  <a:rPr lang="it-IT" sz="1200" b="1">
                    <a:solidFill>
                      <a:srgbClr val="0000CC"/>
                    </a:solidFill>
                    <a:latin typeface="Calibri" pitchFamily="34" charset="0"/>
                  </a:rPr>
                  <a:t>VT</a:t>
                </a:r>
                <a:endParaRPr lang="en-GB" sz="1200" b="1">
                  <a:solidFill>
                    <a:srgbClr val="0000CC"/>
                  </a:solidFill>
                  <a:latin typeface="Calibri" pitchFamily="34" charset="0"/>
                </a:endParaRPr>
              </a:p>
            </p:txBody>
          </p:sp>
        </p:grpSp>
        <p:sp>
          <p:nvSpPr>
            <p:cNvPr id="86134" name="Line 113"/>
            <p:cNvSpPr>
              <a:spLocks noChangeShapeType="1"/>
            </p:cNvSpPr>
            <p:nvPr/>
          </p:nvSpPr>
          <p:spPr bwMode="auto">
            <a:xfrm>
              <a:off x="1132" y="1781"/>
              <a:ext cx="192" cy="0"/>
            </a:xfrm>
            <a:prstGeom prst="line">
              <a:avLst/>
            </a:prstGeom>
            <a:noFill/>
            <a:ln w="38100">
              <a:solidFill>
                <a:srgbClr val="FF0000"/>
              </a:solidFill>
              <a:round/>
              <a:headEnd/>
              <a:tailEnd type="triangle" w="med" len="med"/>
            </a:ln>
          </p:spPr>
          <p:txBody>
            <a:bodyPr/>
            <a:lstStyle/>
            <a:p>
              <a:endParaRPr lang="es-ES"/>
            </a:p>
          </p:txBody>
        </p:sp>
        <p:sp>
          <p:nvSpPr>
            <p:cNvPr id="86135" name="Freeform 114"/>
            <p:cNvSpPr>
              <a:spLocks/>
            </p:cNvSpPr>
            <p:nvPr/>
          </p:nvSpPr>
          <p:spPr bwMode="auto">
            <a:xfrm>
              <a:off x="1738" y="1661"/>
              <a:ext cx="192" cy="112"/>
            </a:xfrm>
            <a:custGeom>
              <a:avLst/>
              <a:gdLst>
                <a:gd name="T0" fmla="*/ 0 w 192"/>
                <a:gd name="T1" fmla="*/ 96 h 112"/>
                <a:gd name="T2" fmla="*/ 96 w 192"/>
                <a:gd name="T3" fmla="*/ 96 h 112"/>
                <a:gd name="T4" fmla="*/ 192 w 192"/>
                <a:gd name="T5" fmla="*/ 0 h 112"/>
                <a:gd name="T6" fmla="*/ 0 60000 65536"/>
                <a:gd name="T7" fmla="*/ 0 60000 65536"/>
                <a:gd name="T8" fmla="*/ 0 60000 65536"/>
                <a:gd name="T9" fmla="*/ 0 w 192"/>
                <a:gd name="T10" fmla="*/ 0 h 112"/>
                <a:gd name="T11" fmla="*/ 192 w 192"/>
                <a:gd name="T12" fmla="*/ 112 h 112"/>
              </a:gdLst>
              <a:ahLst/>
              <a:cxnLst>
                <a:cxn ang="T6">
                  <a:pos x="T0" y="T1"/>
                </a:cxn>
                <a:cxn ang="T7">
                  <a:pos x="T2" y="T3"/>
                </a:cxn>
                <a:cxn ang="T8">
                  <a:pos x="T4" y="T5"/>
                </a:cxn>
              </a:cxnLst>
              <a:rect l="T9" t="T10" r="T11" b="T12"/>
              <a:pathLst>
                <a:path w="192" h="112">
                  <a:moveTo>
                    <a:pt x="0" y="96"/>
                  </a:moveTo>
                  <a:cubicBezTo>
                    <a:pt x="32" y="104"/>
                    <a:pt x="64" y="112"/>
                    <a:pt x="96" y="96"/>
                  </a:cubicBezTo>
                  <a:cubicBezTo>
                    <a:pt x="128" y="80"/>
                    <a:pt x="160" y="40"/>
                    <a:pt x="192" y="0"/>
                  </a:cubicBezTo>
                </a:path>
              </a:pathLst>
            </a:custGeom>
            <a:noFill/>
            <a:ln w="38100" cmpd="sng">
              <a:solidFill>
                <a:srgbClr val="FF0000"/>
              </a:solidFill>
              <a:round/>
              <a:headEnd type="none" w="med" len="med"/>
              <a:tailEnd type="triangle" w="med" len="med"/>
            </a:ln>
          </p:spPr>
          <p:txBody>
            <a:bodyPr/>
            <a:lstStyle/>
            <a:p>
              <a:endParaRPr lang="es-ES"/>
            </a:p>
          </p:txBody>
        </p:sp>
        <p:sp>
          <p:nvSpPr>
            <p:cNvPr id="86136" name="Line 115"/>
            <p:cNvSpPr>
              <a:spLocks noChangeShapeType="1"/>
            </p:cNvSpPr>
            <p:nvPr/>
          </p:nvSpPr>
          <p:spPr bwMode="auto">
            <a:xfrm>
              <a:off x="2336" y="1525"/>
              <a:ext cx="192" cy="0"/>
            </a:xfrm>
            <a:prstGeom prst="line">
              <a:avLst/>
            </a:prstGeom>
            <a:noFill/>
            <a:ln w="38100">
              <a:solidFill>
                <a:srgbClr val="FF0000"/>
              </a:solidFill>
              <a:round/>
              <a:headEnd/>
              <a:tailEnd type="triangle" w="med" len="med"/>
            </a:ln>
          </p:spPr>
          <p:txBody>
            <a:bodyPr/>
            <a:lstStyle/>
            <a:p>
              <a:endParaRPr lang="es-ES"/>
            </a:p>
          </p:txBody>
        </p:sp>
        <p:sp>
          <p:nvSpPr>
            <p:cNvPr id="86137" name="Freeform 116"/>
            <p:cNvSpPr>
              <a:spLocks/>
            </p:cNvSpPr>
            <p:nvPr/>
          </p:nvSpPr>
          <p:spPr bwMode="auto">
            <a:xfrm rot="-8038020">
              <a:off x="148" y="1718"/>
              <a:ext cx="228" cy="280"/>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rgbClr val="FF0000"/>
            </a:solidFill>
            <a:ln w="28575" cmpd="sng">
              <a:solidFill>
                <a:srgbClr val="0000CC"/>
              </a:solidFill>
              <a:round/>
              <a:headEnd/>
              <a:tailEnd/>
            </a:ln>
          </p:spPr>
          <p:txBody>
            <a:bodyPr/>
            <a:lstStyle/>
            <a:p>
              <a:endParaRPr lang="es-ES"/>
            </a:p>
          </p:txBody>
        </p:sp>
        <p:sp>
          <p:nvSpPr>
            <p:cNvPr id="86138" name="AutoShape 117"/>
            <p:cNvSpPr>
              <a:spLocks noChangeArrowheads="1"/>
            </p:cNvSpPr>
            <p:nvPr/>
          </p:nvSpPr>
          <p:spPr bwMode="auto">
            <a:xfrm rot="-335368">
              <a:off x="740" y="1829"/>
              <a:ext cx="74" cy="66"/>
            </a:xfrm>
            <a:prstGeom prst="octagon">
              <a:avLst>
                <a:gd name="adj" fmla="val 29287"/>
              </a:avLst>
            </a:prstGeom>
            <a:solidFill>
              <a:srgbClr val="FF0000"/>
            </a:solidFill>
            <a:ln w="28575">
              <a:solidFill>
                <a:srgbClr val="FF0000"/>
              </a:solidFill>
              <a:miter lim="800000"/>
              <a:headEnd/>
              <a:tailEnd/>
            </a:ln>
          </p:spPr>
          <p:txBody>
            <a:bodyPr/>
            <a:lstStyle/>
            <a:p>
              <a:endParaRPr lang="es-ES">
                <a:latin typeface="Calibri" pitchFamily="34" charset="0"/>
              </a:endParaRPr>
            </a:p>
          </p:txBody>
        </p:sp>
        <p:sp>
          <p:nvSpPr>
            <p:cNvPr id="86139" name="AutoShape 118"/>
            <p:cNvSpPr>
              <a:spLocks noChangeArrowheads="1"/>
            </p:cNvSpPr>
            <p:nvPr/>
          </p:nvSpPr>
          <p:spPr bwMode="auto">
            <a:xfrm rot="-335368">
              <a:off x="641" y="2131"/>
              <a:ext cx="74" cy="67"/>
            </a:xfrm>
            <a:prstGeom prst="octagon">
              <a:avLst>
                <a:gd name="adj" fmla="val 29287"/>
              </a:avLst>
            </a:prstGeom>
            <a:solidFill>
              <a:srgbClr val="00FFFF"/>
            </a:solidFill>
            <a:ln w="28575">
              <a:solidFill>
                <a:srgbClr val="0000CC"/>
              </a:solidFill>
              <a:miter lim="800000"/>
              <a:headEnd/>
              <a:tailEnd/>
            </a:ln>
          </p:spPr>
          <p:txBody>
            <a:bodyPr/>
            <a:lstStyle/>
            <a:p>
              <a:endParaRPr lang="es-ES">
                <a:latin typeface="Calibri" pitchFamily="34" charset="0"/>
              </a:endParaRPr>
            </a:p>
          </p:txBody>
        </p:sp>
        <p:sp>
          <p:nvSpPr>
            <p:cNvPr id="86140" name="Freeform 119"/>
            <p:cNvSpPr>
              <a:spLocks/>
            </p:cNvSpPr>
            <p:nvPr/>
          </p:nvSpPr>
          <p:spPr bwMode="auto">
            <a:xfrm rot="-8038020">
              <a:off x="804" y="1710"/>
              <a:ext cx="228" cy="280"/>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rgbClr val="FF0000"/>
            </a:solidFill>
            <a:ln w="28575" cmpd="sng">
              <a:solidFill>
                <a:srgbClr val="0000CC"/>
              </a:solidFill>
              <a:round/>
              <a:headEnd/>
              <a:tailEnd/>
            </a:ln>
          </p:spPr>
          <p:txBody>
            <a:bodyPr/>
            <a:lstStyle/>
            <a:p>
              <a:endParaRPr lang="es-ES"/>
            </a:p>
          </p:txBody>
        </p:sp>
        <p:sp>
          <p:nvSpPr>
            <p:cNvPr id="86141" name="AutoShape 120"/>
            <p:cNvSpPr>
              <a:spLocks noChangeArrowheads="1"/>
            </p:cNvSpPr>
            <p:nvPr/>
          </p:nvSpPr>
          <p:spPr bwMode="auto">
            <a:xfrm rot="-335368">
              <a:off x="1389" y="1821"/>
              <a:ext cx="74" cy="66"/>
            </a:xfrm>
            <a:prstGeom prst="octagon">
              <a:avLst>
                <a:gd name="adj" fmla="val 29287"/>
              </a:avLst>
            </a:prstGeom>
            <a:solidFill>
              <a:srgbClr val="FFFF00"/>
            </a:solidFill>
            <a:ln w="28575">
              <a:solidFill>
                <a:srgbClr val="FF0000"/>
              </a:solidFill>
              <a:miter lim="800000"/>
              <a:headEnd/>
              <a:tailEnd/>
            </a:ln>
          </p:spPr>
          <p:txBody>
            <a:bodyPr/>
            <a:lstStyle/>
            <a:p>
              <a:endParaRPr lang="es-ES">
                <a:latin typeface="Calibri" pitchFamily="34" charset="0"/>
              </a:endParaRPr>
            </a:p>
          </p:txBody>
        </p:sp>
        <p:sp>
          <p:nvSpPr>
            <p:cNvPr id="86142" name="Freeform 121"/>
            <p:cNvSpPr>
              <a:spLocks/>
            </p:cNvSpPr>
            <p:nvPr/>
          </p:nvSpPr>
          <p:spPr bwMode="auto">
            <a:xfrm rot="-8038020">
              <a:off x="1463" y="1694"/>
              <a:ext cx="228" cy="280"/>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rgbClr val="FF0000"/>
            </a:solidFill>
            <a:ln w="28575" cmpd="sng">
              <a:solidFill>
                <a:srgbClr val="0000CC"/>
              </a:solidFill>
              <a:round/>
              <a:headEnd/>
              <a:tailEnd/>
            </a:ln>
          </p:spPr>
          <p:txBody>
            <a:bodyPr/>
            <a:lstStyle/>
            <a:p>
              <a:endParaRPr lang="es-ES"/>
            </a:p>
          </p:txBody>
        </p:sp>
        <p:sp>
          <p:nvSpPr>
            <p:cNvPr id="86143" name="AutoShape 122"/>
            <p:cNvSpPr>
              <a:spLocks noChangeArrowheads="1"/>
            </p:cNvSpPr>
            <p:nvPr/>
          </p:nvSpPr>
          <p:spPr bwMode="auto">
            <a:xfrm rot="-210396">
              <a:off x="1965" y="1592"/>
              <a:ext cx="74" cy="66"/>
            </a:xfrm>
            <a:prstGeom prst="octagon">
              <a:avLst>
                <a:gd name="adj" fmla="val 29287"/>
              </a:avLst>
            </a:prstGeom>
            <a:solidFill>
              <a:srgbClr val="FFFF00"/>
            </a:solidFill>
            <a:ln w="28575">
              <a:solidFill>
                <a:srgbClr val="FF0000"/>
              </a:solidFill>
              <a:miter lim="800000"/>
              <a:headEnd/>
              <a:tailEnd/>
            </a:ln>
          </p:spPr>
          <p:txBody>
            <a:bodyPr/>
            <a:lstStyle/>
            <a:p>
              <a:endParaRPr lang="es-ES">
                <a:latin typeface="Calibri" pitchFamily="34" charset="0"/>
              </a:endParaRPr>
            </a:p>
          </p:txBody>
        </p:sp>
        <p:sp>
          <p:nvSpPr>
            <p:cNvPr id="86144" name="Freeform 123"/>
            <p:cNvSpPr>
              <a:spLocks/>
            </p:cNvSpPr>
            <p:nvPr/>
          </p:nvSpPr>
          <p:spPr bwMode="auto">
            <a:xfrm rot="-8038020">
              <a:off x="2034" y="1477"/>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rgbClr val="FF0000"/>
            </a:solidFill>
            <a:ln w="28575" cmpd="sng">
              <a:solidFill>
                <a:srgbClr val="0000CC"/>
              </a:solidFill>
              <a:round/>
              <a:headEnd/>
              <a:tailEnd/>
            </a:ln>
          </p:spPr>
          <p:txBody>
            <a:bodyPr/>
            <a:lstStyle/>
            <a:p>
              <a:endParaRPr lang="es-ES"/>
            </a:p>
          </p:txBody>
        </p:sp>
        <p:sp>
          <p:nvSpPr>
            <p:cNvPr id="86145" name="AutoShape 124"/>
            <p:cNvSpPr>
              <a:spLocks noChangeArrowheads="1"/>
            </p:cNvSpPr>
            <p:nvPr/>
          </p:nvSpPr>
          <p:spPr bwMode="auto">
            <a:xfrm rot="-335368">
              <a:off x="2051" y="1805"/>
              <a:ext cx="74" cy="67"/>
            </a:xfrm>
            <a:prstGeom prst="octagon">
              <a:avLst>
                <a:gd name="adj" fmla="val 29287"/>
              </a:avLst>
            </a:prstGeom>
            <a:solidFill>
              <a:srgbClr val="00FFFF"/>
            </a:solidFill>
            <a:ln w="28575">
              <a:solidFill>
                <a:srgbClr val="0000CC"/>
              </a:solidFill>
              <a:miter lim="800000"/>
              <a:headEnd/>
              <a:tailEnd/>
            </a:ln>
          </p:spPr>
          <p:txBody>
            <a:bodyPr/>
            <a:lstStyle/>
            <a:p>
              <a:endParaRPr lang="es-ES">
                <a:latin typeface="Calibri" pitchFamily="34" charset="0"/>
              </a:endParaRPr>
            </a:p>
          </p:txBody>
        </p:sp>
        <p:sp>
          <p:nvSpPr>
            <p:cNvPr id="86146" name="Line 125"/>
            <p:cNvSpPr>
              <a:spLocks noChangeShapeType="1"/>
            </p:cNvSpPr>
            <p:nvPr/>
          </p:nvSpPr>
          <p:spPr bwMode="auto">
            <a:xfrm>
              <a:off x="345" y="1800"/>
              <a:ext cx="192" cy="0"/>
            </a:xfrm>
            <a:prstGeom prst="line">
              <a:avLst/>
            </a:prstGeom>
            <a:noFill/>
            <a:ln w="38100">
              <a:solidFill>
                <a:srgbClr val="FF0000"/>
              </a:solidFill>
              <a:round/>
              <a:headEnd/>
              <a:tailEnd type="triangle" w="med" len="med"/>
            </a:ln>
          </p:spPr>
          <p:txBody>
            <a:bodyPr/>
            <a:lstStyle/>
            <a:p>
              <a:endParaRPr lang="es-ES"/>
            </a:p>
          </p:txBody>
        </p:sp>
        <p:grpSp>
          <p:nvGrpSpPr>
            <p:cNvPr id="86147" name="Group 126"/>
            <p:cNvGrpSpPr>
              <a:grpSpLocks/>
            </p:cNvGrpSpPr>
            <p:nvPr/>
          </p:nvGrpSpPr>
          <p:grpSpPr bwMode="auto">
            <a:xfrm>
              <a:off x="2629" y="1525"/>
              <a:ext cx="1134" cy="179"/>
              <a:chOff x="2629" y="1525"/>
              <a:chExt cx="1134" cy="179"/>
            </a:xfrm>
          </p:grpSpPr>
          <p:sp>
            <p:nvSpPr>
              <p:cNvPr id="86151" name="AutoShape 127"/>
              <p:cNvSpPr>
                <a:spLocks noChangeArrowheads="1"/>
              </p:cNvSpPr>
              <p:nvPr/>
            </p:nvSpPr>
            <p:spPr bwMode="auto">
              <a:xfrm>
                <a:off x="2728" y="1549"/>
                <a:ext cx="288" cy="144"/>
              </a:xfrm>
              <a:prstGeom prst="rightArrow">
                <a:avLst>
                  <a:gd name="adj1" fmla="val 50000"/>
                  <a:gd name="adj2" fmla="val 50000"/>
                </a:avLst>
              </a:prstGeom>
              <a:solidFill>
                <a:srgbClr val="FFFF00"/>
              </a:solidFill>
              <a:ln w="9525">
                <a:solidFill>
                  <a:srgbClr val="FF0000"/>
                </a:solidFill>
                <a:miter lim="800000"/>
                <a:headEnd/>
                <a:tailEnd/>
              </a:ln>
            </p:spPr>
            <p:txBody>
              <a:bodyPr wrap="none" anchor="ctr"/>
              <a:lstStyle/>
              <a:p>
                <a:endParaRPr lang="es-ES">
                  <a:latin typeface="Calibri" pitchFamily="34" charset="0"/>
                </a:endParaRPr>
              </a:p>
            </p:txBody>
          </p:sp>
          <p:sp>
            <p:nvSpPr>
              <p:cNvPr id="86152" name="Text Box 128"/>
              <p:cNvSpPr txBox="1">
                <a:spLocks noChangeArrowheads="1"/>
              </p:cNvSpPr>
              <p:nvPr/>
            </p:nvSpPr>
            <p:spPr bwMode="auto">
              <a:xfrm>
                <a:off x="3091" y="1525"/>
                <a:ext cx="672" cy="179"/>
              </a:xfrm>
              <a:prstGeom prst="rect">
                <a:avLst/>
              </a:prstGeom>
              <a:solidFill>
                <a:schemeClr val="bg1"/>
              </a:solidFill>
              <a:ln w="9525">
                <a:solidFill>
                  <a:srgbClr val="FF0000"/>
                </a:solidFill>
                <a:miter lim="800000"/>
                <a:headEnd/>
                <a:tailEnd/>
              </a:ln>
            </p:spPr>
            <p:txBody>
              <a:bodyPr>
                <a:spAutoFit/>
              </a:bodyPr>
              <a:lstStyle/>
              <a:p>
                <a:pPr algn="ctr">
                  <a:spcBef>
                    <a:spcPct val="50000"/>
                  </a:spcBef>
                </a:pPr>
                <a:r>
                  <a:rPr lang="it-IT" sz="1200" b="1">
                    <a:solidFill>
                      <a:srgbClr val="FF0000"/>
                    </a:solidFill>
                    <a:latin typeface="Calibri" pitchFamily="34" charset="0"/>
                  </a:rPr>
                  <a:t>OUTPUT 1.</a:t>
                </a:r>
                <a:endParaRPr lang="en-GB" sz="1200" b="1">
                  <a:solidFill>
                    <a:srgbClr val="FF0000"/>
                  </a:solidFill>
                  <a:latin typeface="Calibri" pitchFamily="34" charset="0"/>
                </a:endParaRPr>
              </a:p>
            </p:txBody>
          </p:sp>
          <p:sp>
            <p:nvSpPr>
              <p:cNvPr id="86153" name="AutoShape 129"/>
              <p:cNvSpPr>
                <a:spLocks noChangeArrowheads="1"/>
              </p:cNvSpPr>
              <p:nvPr/>
            </p:nvSpPr>
            <p:spPr bwMode="auto">
              <a:xfrm rot="-335368">
                <a:off x="2629" y="1586"/>
                <a:ext cx="74" cy="66"/>
              </a:xfrm>
              <a:prstGeom prst="octagon">
                <a:avLst>
                  <a:gd name="adj" fmla="val 29287"/>
                </a:avLst>
              </a:prstGeom>
              <a:solidFill>
                <a:srgbClr val="FFFF00"/>
              </a:solidFill>
              <a:ln w="28575">
                <a:solidFill>
                  <a:srgbClr val="FF0000"/>
                </a:solidFill>
                <a:miter lim="800000"/>
                <a:headEnd/>
                <a:tailEnd/>
              </a:ln>
            </p:spPr>
            <p:txBody>
              <a:bodyPr/>
              <a:lstStyle/>
              <a:p>
                <a:endParaRPr lang="es-ES">
                  <a:latin typeface="Calibri" pitchFamily="34" charset="0"/>
                </a:endParaRPr>
              </a:p>
            </p:txBody>
          </p:sp>
        </p:grpSp>
        <p:sp>
          <p:nvSpPr>
            <p:cNvPr id="86148" name="AutoShape 130"/>
            <p:cNvSpPr>
              <a:spLocks noChangeArrowheads="1"/>
            </p:cNvSpPr>
            <p:nvPr/>
          </p:nvSpPr>
          <p:spPr bwMode="auto">
            <a:xfrm rot="8314072" flipH="1">
              <a:off x="1924" y="1870"/>
              <a:ext cx="160" cy="183"/>
            </a:xfrm>
            <a:prstGeom prst="rightArrow">
              <a:avLst>
                <a:gd name="adj1" fmla="val 31370"/>
                <a:gd name="adj2" fmla="val 28130"/>
              </a:avLst>
            </a:prstGeom>
            <a:solidFill>
              <a:srgbClr val="00FFFF"/>
            </a:solidFill>
            <a:ln w="9525">
              <a:solidFill>
                <a:srgbClr val="0000CC"/>
              </a:solidFill>
              <a:miter lim="800000"/>
              <a:headEnd/>
              <a:tailEnd/>
            </a:ln>
          </p:spPr>
          <p:txBody>
            <a:bodyPr wrap="none" anchor="ctr"/>
            <a:lstStyle/>
            <a:p>
              <a:endParaRPr lang="es-ES">
                <a:latin typeface="Calibri" pitchFamily="34" charset="0"/>
              </a:endParaRPr>
            </a:p>
          </p:txBody>
        </p:sp>
        <p:sp>
          <p:nvSpPr>
            <p:cNvPr id="86149" name="Text Box 131"/>
            <p:cNvSpPr txBox="1">
              <a:spLocks noChangeArrowheads="1"/>
            </p:cNvSpPr>
            <p:nvPr/>
          </p:nvSpPr>
          <p:spPr bwMode="auto">
            <a:xfrm>
              <a:off x="1730" y="1992"/>
              <a:ext cx="270" cy="144"/>
            </a:xfrm>
            <a:prstGeom prst="rect">
              <a:avLst/>
            </a:prstGeom>
            <a:noFill/>
            <a:ln w="9525">
              <a:noFill/>
              <a:miter lim="800000"/>
              <a:headEnd/>
              <a:tailEnd/>
            </a:ln>
          </p:spPr>
          <p:txBody>
            <a:bodyPr>
              <a:spAutoFit/>
            </a:bodyPr>
            <a:lstStyle/>
            <a:p>
              <a:pPr algn="ctr">
                <a:lnSpc>
                  <a:spcPct val="75000"/>
                </a:lnSpc>
                <a:spcBef>
                  <a:spcPct val="50000"/>
                </a:spcBef>
              </a:pPr>
              <a:r>
                <a:rPr lang="it-IT" sz="1200" b="1">
                  <a:solidFill>
                    <a:srgbClr val="0000CC"/>
                  </a:solidFill>
                  <a:latin typeface="Calibri" pitchFamily="34" charset="0"/>
                </a:rPr>
                <a:t>VT</a:t>
              </a:r>
              <a:endParaRPr lang="en-GB" sz="1200" b="1">
                <a:solidFill>
                  <a:srgbClr val="0000CC"/>
                </a:solidFill>
                <a:latin typeface="Calibri" pitchFamily="34" charset="0"/>
              </a:endParaRPr>
            </a:p>
          </p:txBody>
        </p:sp>
        <p:sp>
          <p:nvSpPr>
            <p:cNvPr id="86150" name="Text Box 132"/>
            <p:cNvSpPr txBox="1">
              <a:spLocks noChangeArrowheads="1"/>
            </p:cNvSpPr>
            <p:nvPr/>
          </p:nvSpPr>
          <p:spPr bwMode="auto">
            <a:xfrm>
              <a:off x="56" y="1440"/>
              <a:ext cx="288" cy="231"/>
            </a:xfrm>
            <a:prstGeom prst="rect">
              <a:avLst/>
            </a:prstGeom>
            <a:noFill/>
            <a:ln w="9525">
              <a:noFill/>
              <a:miter lim="800000"/>
              <a:headEnd/>
              <a:tailEnd/>
            </a:ln>
          </p:spPr>
          <p:txBody>
            <a:bodyPr>
              <a:spAutoFit/>
            </a:bodyPr>
            <a:lstStyle/>
            <a:p>
              <a:pPr>
                <a:spcBef>
                  <a:spcPct val="50000"/>
                </a:spcBef>
              </a:pPr>
              <a:r>
                <a:rPr lang="en-GB" b="1">
                  <a:latin typeface="Calibri" pitchFamily="34" charset="0"/>
                </a:rPr>
                <a:t>A.</a:t>
              </a:r>
            </a:p>
          </p:txBody>
        </p:sp>
      </p:grpSp>
      <p:sp>
        <p:nvSpPr>
          <p:cNvPr id="86023" name="Text Box 133"/>
          <p:cNvSpPr txBox="1">
            <a:spLocks noChangeArrowheads="1"/>
          </p:cNvSpPr>
          <p:nvPr/>
        </p:nvSpPr>
        <p:spPr bwMode="auto">
          <a:xfrm>
            <a:off x="88900" y="3670300"/>
            <a:ext cx="533400" cy="366713"/>
          </a:xfrm>
          <a:prstGeom prst="rect">
            <a:avLst/>
          </a:prstGeom>
          <a:noFill/>
          <a:ln w="9525">
            <a:noFill/>
            <a:miter lim="800000"/>
            <a:headEnd/>
            <a:tailEnd/>
          </a:ln>
        </p:spPr>
        <p:txBody>
          <a:bodyPr>
            <a:spAutoFit/>
          </a:bodyPr>
          <a:lstStyle/>
          <a:p>
            <a:pPr>
              <a:spcBef>
                <a:spcPct val="50000"/>
              </a:spcBef>
            </a:pPr>
            <a:r>
              <a:rPr lang="en-GB" b="1">
                <a:latin typeface="Calibri" pitchFamily="34" charset="0"/>
              </a:rPr>
              <a:t>B.</a:t>
            </a:r>
          </a:p>
        </p:txBody>
      </p:sp>
      <p:grpSp>
        <p:nvGrpSpPr>
          <p:cNvPr id="86024" name="Group 134"/>
          <p:cNvGrpSpPr>
            <a:grpSpLocks/>
          </p:cNvGrpSpPr>
          <p:nvPr/>
        </p:nvGrpSpPr>
        <p:grpSpPr bwMode="auto">
          <a:xfrm>
            <a:off x="50800" y="5319713"/>
            <a:ext cx="6296025" cy="1447800"/>
            <a:chOff x="32" y="3351"/>
            <a:chExt cx="3966" cy="912"/>
          </a:xfrm>
        </p:grpSpPr>
        <p:grpSp>
          <p:nvGrpSpPr>
            <p:cNvPr id="86068" name="Group 135"/>
            <p:cNvGrpSpPr>
              <a:grpSpLocks/>
            </p:cNvGrpSpPr>
            <p:nvPr/>
          </p:nvGrpSpPr>
          <p:grpSpPr bwMode="auto">
            <a:xfrm>
              <a:off x="32" y="3351"/>
              <a:ext cx="3966" cy="912"/>
              <a:chOff x="32" y="3344"/>
              <a:chExt cx="3966" cy="912"/>
            </a:xfrm>
          </p:grpSpPr>
          <p:sp>
            <p:nvSpPr>
              <p:cNvPr id="86100" name="Rectangle 136"/>
              <p:cNvSpPr>
                <a:spLocks noChangeArrowheads="1"/>
              </p:cNvSpPr>
              <p:nvPr/>
            </p:nvSpPr>
            <p:spPr bwMode="auto">
              <a:xfrm>
                <a:off x="32" y="3344"/>
                <a:ext cx="3966" cy="912"/>
              </a:xfrm>
              <a:prstGeom prst="rect">
                <a:avLst/>
              </a:prstGeom>
              <a:solidFill>
                <a:schemeClr val="bg1"/>
              </a:solidFill>
              <a:ln w="38100" cmpd="dbl">
                <a:solidFill>
                  <a:srgbClr val="FF0000"/>
                </a:solidFill>
                <a:miter lim="800000"/>
                <a:headEnd/>
                <a:tailEnd/>
              </a:ln>
            </p:spPr>
            <p:txBody>
              <a:bodyPr wrap="none" anchor="ctr"/>
              <a:lstStyle/>
              <a:p>
                <a:endParaRPr lang="es-ES">
                  <a:latin typeface="Calibri" pitchFamily="34" charset="0"/>
                </a:endParaRPr>
              </a:p>
            </p:txBody>
          </p:sp>
          <p:sp>
            <p:nvSpPr>
              <p:cNvPr id="86101" name="Freeform 137"/>
              <p:cNvSpPr>
                <a:spLocks/>
              </p:cNvSpPr>
              <p:nvPr/>
            </p:nvSpPr>
            <p:spPr bwMode="auto">
              <a:xfrm rot="-8038020">
                <a:off x="2027" y="3385"/>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102" name="Freeform 138"/>
              <p:cNvSpPr>
                <a:spLocks/>
              </p:cNvSpPr>
              <p:nvPr/>
            </p:nvSpPr>
            <p:spPr bwMode="auto">
              <a:xfrm rot="-335368">
                <a:off x="2320" y="3510"/>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103" name="AutoShape 139"/>
              <p:cNvSpPr>
                <a:spLocks noChangeArrowheads="1"/>
              </p:cNvSpPr>
              <p:nvPr/>
            </p:nvSpPr>
            <p:spPr bwMode="auto">
              <a:xfrm rot="-335368">
                <a:off x="2619" y="3494"/>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04" name="Freeform 140"/>
              <p:cNvSpPr>
                <a:spLocks/>
              </p:cNvSpPr>
              <p:nvPr/>
            </p:nvSpPr>
            <p:spPr bwMode="auto">
              <a:xfrm rot="-8038020">
                <a:off x="142" y="3631"/>
                <a:ext cx="228" cy="280"/>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105" name="Freeform 141"/>
              <p:cNvSpPr>
                <a:spLocks/>
              </p:cNvSpPr>
              <p:nvPr/>
            </p:nvSpPr>
            <p:spPr bwMode="auto">
              <a:xfrm rot="-335368">
                <a:off x="436" y="3757"/>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106" name="AutoShape 142"/>
              <p:cNvSpPr>
                <a:spLocks noChangeArrowheads="1"/>
              </p:cNvSpPr>
              <p:nvPr/>
            </p:nvSpPr>
            <p:spPr bwMode="auto">
              <a:xfrm rot="-335368">
                <a:off x="735" y="3742"/>
                <a:ext cx="74" cy="67"/>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07" name="Freeform 143"/>
              <p:cNvSpPr>
                <a:spLocks/>
              </p:cNvSpPr>
              <p:nvPr/>
            </p:nvSpPr>
            <p:spPr bwMode="auto">
              <a:xfrm rot="-8038020">
                <a:off x="798" y="3628"/>
                <a:ext cx="227" cy="282"/>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108" name="Freeform 144"/>
              <p:cNvSpPr>
                <a:spLocks/>
              </p:cNvSpPr>
              <p:nvPr/>
            </p:nvSpPr>
            <p:spPr bwMode="auto">
              <a:xfrm rot="-335368">
                <a:off x="1092" y="3752"/>
                <a:ext cx="338"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109" name="AutoShape 145"/>
              <p:cNvSpPr>
                <a:spLocks noChangeArrowheads="1"/>
              </p:cNvSpPr>
              <p:nvPr/>
            </p:nvSpPr>
            <p:spPr bwMode="auto">
              <a:xfrm rot="-335368">
                <a:off x="1390" y="3736"/>
                <a:ext cx="74" cy="67"/>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10" name="Freeform 146"/>
              <p:cNvSpPr>
                <a:spLocks/>
              </p:cNvSpPr>
              <p:nvPr/>
            </p:nvSpPr>
            <p:spPr bwMode="auto">
              <a:xfrm rot="-335368">
                <a:off x="484" y="3773"/>
                <a:ext cx="189" cy="329"/>
              </a:xfrm>
              <a:custGeom>
                <a:avLst/>
                <a:gdLst>
                  <a:gd name="T0" fmla="*/ 0 w 210"/>
                  <a:gd name="T1" fmla="*/ 0 h 365"/>
                  <a:gd name="T2" fmla="*/ 52 w 210"/>
                  <a:gd name="T3" fmla="*/ 14 h 365"/>
                  <a:gd name="T4" fmla="*/ 89 w 210"/>
                  <a:gd name="T5" fmla="*/ 52 h 365"/>
                  <a:gd name="T6" fmla="*/ 134 w 210"/>
                  <a:gd name="T7" fmla="*/ 163 h 365"/>
                  <a:gd name="T8" fmla="*/ 149 w 210"/>
                  <a:gd name="T9" fmla="*/ 282 h 365"/>
                  <a:gd name="T10" fmla="*/ 170 w 210"/>
                  <a:gd name="T11" fmla="*/ 297 h 365"/>
                  <a:gd name="T12" fmla="*/ 0 60000 65536"/>
                  <a:gd name="T13" fmla="*/ 0 60000 65536"/>
                  <a:gd name="T14" fmla="*/ 0 60000 65536"/>
                  <a:gd name="T15" fmla="*/ 0 60000 65536"/>
                  <a:gd name="T16" fmla="*/ 0 60000 65536"/>
                  <a:gd name="T17" fmla="*/ 0 60000 65536"/>
                  <a:gd name="T18" fmla="*/ 0 w 210"/>
                  <a:gd name="T19" fmla="*/ 0 h 365"/>
                  <a:gd name="T20" fmla="*/ 210 w 210"/>
                  <a:gd name="T21" fmla="*/ 365 h 365"/>
                </a:gdLst>
                <a:ahLst/>
                <a:cxnLst>
                  <a:cxn ang="T12">
                    <a:pos x="T0" y="T1"/>
                  </a:cxn>
                  <a:cxn ang="T13">
                    <a:pos x="T2" y="T3"/>
                  </a:cxn>
                  <a:cxn ang="T14">
                    <a:pos x="T4" y="T5"/>
                  </a:cxn>
                  <a:cxn ang="T15">
                    <a:pos x="T6" y="T7"/>
                  </a:cxn>
                  <a:cxn ang="T16">
                    <a:pos x="T8" y="T9"/>
                  </a:cxn>
                  <a:cxn ang="T17">
                    <a:pos x="T10" y="T11"/>
                  </a:cxn>
                </a:cxnLst>
                <a:rect l="T18" t="T19" r="T20" b="T21"/>
                <a:pathLst>
                  <a:path w="210" h="365">
                    <a:moveTo>
                      <a:pt x="0" y="0"/>
                    </a:moveTo>
                    <a:cubicBezTo>
                      <a:pt x="21" y="7"/>
                      <a:pt x="46" y="6"/>
                      <a:pt x="64" y="18"/>
                    </a:cubicBezTo>
                    <a:cubicBezTo>
                      <a:pt x="82" y="30"/>
                      <a:pt x="110" y="64"/>
                      <a:pt x="110" y="64"/>
                    </a:cubicBezTo>
                    <a:cubicBezTo>
                      <a:pt x="126" y="111"/>
                      <a:pt x="150" y="153"/>
                      <a:pt x="165" y="201"/>
                    </a:cubicBezTo>
                    <a:cubicBezTo>
                      <a:pt x="170" y="250"/>
                      <a:pt x="163" y="302"/>
                      <a:pt x="183" y="347"/>
                    </a:cubicBezTo>
                    <a:cubicBezTo>
                      <a:pt x="187" y="357"/>
                      <a:pt x="210" y="365"/>
                      <a:pt x="210" y="365"/>
                    </a:cubicBezTo>
                  </a:path>
                </a:pathLst>
              </a:custGeom>
              <a:noFill/>
              <a:ln w="38100" cmpd="sng">
                <a:solidFill>
                  <a:srgbClr val="0000CC"/>
                </a:solidFill>
                <a:round/>
                <a:headEnd/>
                <a:tailEnd/>
              </a:ln>
            </p:spPr>
            <p:txBody>
              <a:bodyPr/>
              <a:lstStyle/>
              <a:p>
                <a:endParaRPr lang="es-ES"/>
              </a:p>
            </p:txBody>
          </p:sp>
          <p:sp>
            <p:nvSpPr>
              <p:cNvPr id="86111" name="AutoShape 147"/>
              <p:cNvSpPr>
                <a:spLocks noChangeArrowheads="1"/>
              </p:cNvSpPr>
              <p:nvPr/>
            </p:nvSpPr>
            <p:spPr bwMode="auto">
              <a:xfrm rot="-335368">
                <a:off x="636" y="4045"/>
                <a:ext cx="75" cy="67"/>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12" name="Freeform 148"/>
              <p:cNvSpPr>
                <a:spLocks/>
              </p:cNvSpPr>
              <p:nvPr/>
            </p:nvSpPr>
            <p:spPr bwMode="auto">
              <a:xfrm rot="-7913048">
                <a:off x="695" y="3934"/>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113" name="Freeform 149"/>
              <p:cNvSpPr>
                <a:spLocks/>
              </p:cNvSpPr>
              <p:nvPr/>
            </p:nvSpPr>
            <p:spPr bwMode="auto">
              <a:xfrm rot="-210396">
                <a:off x="987" y="4072"/>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114" name="AutoShape 150"/>
              <p:cNvSpPr>
                <a:spLocks noChangeArrowheads="1"/>
              </p:cNvSpPr>
              <p:nvPr/>
            </p:nvSpPr>
            <p:spPr bwMode="auto">
              <a:xfrm rot="-210396">
                <a:off x="1286" y="4062"/>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15" name="Freeform 151"/>
              <p:cNvSpPr>
                <a:spLocks/>
              </p:cNvSpPr>
              <p:nvPr/>
            </p:nvSpPr>
            <p:spPr bwMode="auto">
              <a:xfrm rot="-8038020">
                <a:off x="1355" y="3931"/>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116" name="Freeform 152"/>
              <p:cNvSpPr>
                <a:spLocks/>
              </p:cNvSpPr>
              <p:nvPr/>
            </p:nvSpPr>
            <p:spPr bwMode="auto">
              <a:xfrm rot="-335368">
                <a:off x="1648" y="4056"/>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117" name="AutoShape 153"/>
              <p:cNvSpPr>
                <a:spLocks noChangeArrowheads="1"/>
              </p:cNvSpPr>
              <p:nvPr/>
            </p:nvSpPr>
            <p:spPr bwMode="auto">
              <a:xfrm rot="-335368">
                <a:off x="1947" y="4040"/>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18" name="Freeform 154"/>
              <p:cNvSpPr>
                <a:spLocks/>
              </p:cNvSpPr>
              <p:nvPr/>
            </p:nvSpPr>
            <p:spPr bwMode="auto">
              <a:xfrm rot="-8038020">
                <a:off x="1454" y="3607"/>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119" name="Freeform 155"/>
              <p:cNvSpPr>
                <a:spLocks/>
              </p:cNvSpPr>
              <p:nvPr/>
            </p:nvSpPr>
            <p:spPr bwMode="auto">
              <a:xfrm rot="-335368">
                <a:off x="1747" y="3732"/>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120" name="AutoShape 156"/>
              <p:cNvSpPr>
                <a:spLocks noChangeArrowheads="1"/>
              </p:cNvSpPr>
              <p:nvPr/>
            </p:nvSpPr>
            <p:spPr bwMode="auto">
              <a:xfrm rot="-335368">
                <a:off x="2046" y="3716"/>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21" name="Freeform 157"/>
              <p:cNvSpPr>
                <a:spLocks/>
              </p:cNvSpPr>
              <p:nvPr/>
            </p:nvSpPr>
            <p:spPr bwMode="auto">
              <a:xfrm>
                <a:off x="1830" y="3550"/>
                <a:ext cx="189" cy="203"/>
              </a:xfrm>
              <a:custGeom>
                <a:avLst/>
                <a:gdLst>
                  <a:gd name="T0" fmla="*/ 0 w 210"/>
                  <a:gd name="T1" fmla="*/ 179 h 225"/>
                  <a:gd name="T2" fmla="*/ 81 w 210"/>
                  <a:gd name="T3" fmla="*/ 127 h 225"/>
                  <a:gd name="T4" fmla="*/ 103 w 210"/>
                  <a:gd name="T5" fmla="*/ 89 h 225"/>
                  <a:gd name="T6" fmla="*/ 111 w 210"/>
                  <a:gd name="T7" fmla="*/ 68 h 225"/>
                  <a:gd name="T8" fmla="*/ 140 w 210"/>
                  <a:gd name="T9" fmla="*/ 30 h 225"/>
                  <a:gd name="T10" fmla="*/ 156 w 210"/>
                  <a:gd name="T11" fmla="*/ 15 h 225"/>
                  <a:gd name="T12" fmla="*/ 170 w 210"/>
                  <a:gd name="T13" fmla="*/ 0 h 225"/>
                  <a:gd name="T14" fmla="*/ 0 60000 65536"/>
                  <a:gd name="T15" fmla="*/ 0 60000 65536"/>
                  <a:gd name="T16" fmla="*/ 0 60000 65536"/>
                  <a:gd name="T17" fmla="*/ 0 60000 65536"/>
                  <a:gd name="T18" fmla="*/ 0 60000 65536"/>
                  <a:gd name="T19" fmla="*/ 0 60000 65536"/>
                  <a:gd name="T20" fmla="*/ 0 60000 65536"/>
                  <a:gd name="T21" fmla="*/ 0 w 210"/>
                  <a:gd name="T22" fmla="*/ 0 h 225"/>
                  <a:gd name="T23" fmla="*/ 210 w 210"/>
                  <a:gd name="T24" fmla="*/ 225 h 2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0" h="225">
                    <a:moveTo>
                      <a:pt x="0" y="220"/>
                    </a:moveTo>
                    <a:cubicBezTo>
                      <a:pt x="108" y="207"/>
                      <a:pt x="54" y="225"/>
                      <a:pt x="100" y="156"/>
                    </a:cubicBezTo>
                    <a:cubicBezTo>
                      <a:pt x="125" y="80"/>
                      <a:pt x="90" y="170"/>
                      <a:pt x="128" y="110"/>
                    </a:cubicBezTo>
                    <a:cubicBezTo>
                      <a:pt x="133" y="102"/>
                      <a:pt x="132" y="91"/>
                      <a:pt x="137" y="83"/>
                    </a:cubicBezTo>
                    <a:cubicBezTo>
                      <a:pt x="147" y="66"/>
                      <a:pt x="161" y="52"/>
                      <a:pt x="173" y="37"/>
                    </a:cubicBezTo>
                    <a:cubicBezTo>
                      <a:pt x="179" y="30"/>
                      <a:pt x="186" y="25"/>
                      <a:pt x="192" y="19"/>
                    </a:cubicBezTo>
                    <a:cubicBezTo>
                      <a:pt x="198" y="13"/>
                      <a:pt x="210" y="0"/>
                      <a:pt x="210" y="0"/>
                    </a:cubicBezTo>
                  </a:path>
                </a:pathLst>
              </a:custGeom>
              <a:noFill/>
              <a:ln w="38100" cmpd="sng">
                <a:solidFill>
                  <a:srgbClr val="0000CC"/>
                </a:solidFill>
                <a:round/>
                <a:headEnd/>
                <a:tailEnd/>
              </a:ln>
            </p:spPr>
            <p:txBody>
              <a:bodyPr/>
              <a:lstStyle/>
              <a:p>
                <a:endParaRPr lang="es-ES"/>
              </a:p>
            </p:txBody>
          </p:sp>
          <p:sp>
            <p:nvSpPr>
              <p:cNvPr id="86122" name="AutoShape 158"/>
              <p:cNvSpPr>
                <a:spLocks noChangeArrowheads="1"/>
              </p:cNvSpPr>
              <p:nvPr/>
            </p:nvSpPr>
            <p:spPr bwMode="auto">
              <a:xfrm rot="-335368">
                <a:off x="1971" y="3515"/>
                <a:ext cx="75" cy="67"/>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23" name="Freeform 159"/>
              <p:cNvSpPr>
                <a:spLocks/>
              </p:cNvSpPr>
              <p:nvPr/>
            </p:nvSpPr>
            <p:spPr bwMode="auto">
              <a:xfrm rot="-8038020">
                <a:off x="2105" y="3589"/>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124" name="Freeform 160"/>
              <p:cNvSpPr>
                <a:spLocks/>
              </p:cNvSpPr>
              <p:nvPr/>
            </p:nvSpPr>
            <p:spPr bwMode="auto">
              <a:xfrm rot="-335368">
                <a:off x="2398" y="3714"/>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125" name="AutoShape 161"/>
              <p:cNvSpPr>
                <a:spLocks noChangeArrowheads="1"/>
              </p:cNvSpPr>
              <p:nvPr/>
            </p:nvSpPr>
            <p:spPr bwMode="auto">
              <a:xfrm rot="-335368">
                <a:off x="2697" y="3698"/>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26" name="Freeform 162"/>
              <p:cNvSpPr>
                <a:spLocks/>
              </p:cNvSpPr>
              <p:nvPr/>
            </p:nvSpPr>
            <p:spPr bwMode="auto">
              <a:xfrm rot="-8038020">
                <a:off x="2011" y="3910"/>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127" name="Freeform 163"/>
              <p:cNvSpPr>
                <a:spLocks/>
              </p:cNvSpPr>
              <p:nvPr/>
            </p:nvSpPr>
            <p:spPr bwMode="auto">
              <a:xfrm rot="-335368">
                <a:off x="2303" y="4035"/>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128" name="Freeform 164"/>
              <p:cNvSpPr>
                <a:spLocks/>
              </p:cNvSpPr>
              <p:nvPr/>
            </p:nvSpPr>
            <p:spPr bwMode="auto">
              <a:xfrm>
                <a:off x="1621" y="3794"/>
                <a:ext cx="155" cy="289"/>
              </a:xfrm>
              <a:custGeom>
                <a:avLst/>
                <a:gdLst>
                  <a:gd name="T0" fmla="*/ 0 w 159"/>
                  <a:gd name="T1" fmla="*/ 261 h 320"/>
                  <a:gd name="T2" fmla="*/ 132 w 159"/>
                  <a:gd name="T3" fmla="*/ 187 h 320"/>
                  <a:gd name="T4" fmla="*/ 132 w 159"/>
                  <a:gd name="T5" fmla="*/ 61 h 320"/>
                  <a:gd name="T6" fmla="*/ 122 w 159"/>
                  <a:gd name="T7" fmla="*/ 38 h 320"/>
                  <a:gd name="T8" fmla="*/ 70 w 159"/>
                  <a:gd name="T9" fmla="*/ 23 h 320"/>
                  <a:gd name="T10" fmla="*/ 44 w 159"/>
                  <a:gd name="T11" fmla="*/ 8 h 320"/>
                  <a:gd name="T12" fmla="*/ 19 w 159"/>
                  <a:gd name="T13" fmla="*/ 0 h 320"/>
                  <a:gd name="T14" fmla="*/ 0 60000 65536"/>
                  <a:gd name="T15" fmla="*/ 0 60000 65536"/>
                  <a:gd name="T16" fmla="*/ 0 60000 65536"/>
                  <a:gd name="T17" fmla="*/ 0 60000 65536"/>
                  <a:gd name="T18" fmla="*/ 0 60000 65536"/>
                  <a:gd name="T19" fmla="*/ 0 60000 65536"/>
                  <a:gd name="T20" fmla="*/ 0 60000 65536"/>
                  <a:gd name="T21" fmla="*/ 0 w 159"/>
                  <a:gd name="T22" fmla="*/ 0 h 320"/>
                  <a:gd name="T23" fmla="*/ 159 w 159"/>
                  <a:gd name="T24" fmla="*/ 320 h 3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9" h="320">
                    <a:moveTo>
                      <a:pt x="0" y="320"/>
                    </a:moveTo>
                    <a:cubicBezTo>
                      <a:pt x="70" y="297"/>
                      <a:pt x="93" y="292"/>
                      <a:pt x="138" y="229"/>
                    </a:cubicBezTo>
                    <a:cubicBezTo>
                      <a:pt x="159" y="165"/>
                      <a:pt x="153" y="196"/>
                      <a:pt x="138" y="74"/>
                    </a:cubicBezTo>
                    <a:cubicBezTo>
                      <a:pt x="137" y="64"/>
                      <a:pt x="136" y="52"/>
                      <a:pt x="128" y="46"/>
                    </a:cubicBezTo>
                    <a:cubicBezTo>
                      <a:pt x="113" y="35"/>
                      <a:pt x="92" y="34"/>
                      <a:pt x="74" y="28"/>
                    </a:cubicBezTo>
                    <a:cubicBezTo>
                      <a:pt x="63" y="24"/>
                      <a:pt x="56" y="15"/>
                      <a:pt x="46" y="10"/>
                    </a:cubicBezTo>
                    <a:cubicBezTo>
                      <a:pt x="37" y="6"/>
                      <a:pt x="19" y="0"/>
                      <a:pt x="19" y="0"/>
                    </a:cubicBezTo>
                  </a:path>
                </a:pathLst>
              </a:custGeom>
              <a:noFill/>
              <a:ln w="38100" cmpd="sng">
                <a:solidFill>
                  <a:srgbClr val="0000CC"/>
                </a:solidFill>
                <a:round/>
                <a:headEnd/>
                <a:tailEnd/>
              </a:ln>
            </p:spPr>
            <p:txBody>
              <a:bodyPr/>
              <a:lstStyle/>
              <a:p>
                <a:endParaRPr lang="es-ES"/>
              </a:p>
            </p:txBody>
          </p:sp>
          <p:sp>
            <p:nvSpPr>
              <p:cNvPr id="86129" name="AutoShape 165"/>
              <p:cNvSpPr>
                <a:spLocks noChangeArrowheads="1"/>
              </p:cNvSpPr>
              <p:nvPr/>
            </p:nvSpPr>
            <p:spPr bwMode="auto">
              <a:xfrm rot="-335368">
                <a:off x="1622" y="3783"/>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130" name="AutoShape 166"/>
              <p:cNvSpPr>
                <a:spLocks noChangeArrowheads="1"/>
              </p:cNvSpPr>
              <p:nvPr/>
            </p:nvSpPr>
            <p:spPr bwMode="auto">
              <a:xfrm rot="-335368">
                <a:off x="2608" y="4018"/>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grpSp>
        <p:grpSp>
          <p:nvGrpSpPr>
            <p:cNvPr id="86069" name="Group 167"/>
            <p:cNvGrpSpPr>
              <a:grpSpLocks/>
            </p:cNvGrpSpPr>
            <p:nvPr/>
          </p:nvGrpSpPr>
          <p:grpSpPr bwMode="auto">
            <a:xfrm>
              <a:off x="185" y="3997"/>
              <a:ext cx="387" cy="183"/>
              <a:chOff x="4443" y="3612"/>
              <a:chExt cx="387" cy="183"/>
            </a:xfrm>
          </p:grpSpPr>
          <p:sp>
            <p:nvSpPr>
              <p:cNvPr id="86098" name="AutoShape 168"/>
              <p:cNvSpPr>
                <a:spLocks noChangeArrowheads="1"/>
              </p:cNvSpPr>
              <p:nvPr/>
            </p:nvSpPr>
            <p:spPr bwMode="auto">
              <a:xfrm rot="10800000" flipH="1">
                <a:off x="4641" y="3612"/>
                <a:ext cx="189" cy="183"/>
              </a:xfrm>
              <a:prstGeom prst="rightArrow">
                <a:avLst>
                  <a:gd name="adj1" fmla="val 31370"/>
                  <a:gd name="adj2" fmla="val 29052"/>
                </a:avLst>
              </a:prstGeom>
              <a:solidFill>
                <a:srgbClr val="FF0000"/>
              </a:solidFill>
              <a:ln w="9525">
                <a:solidFill>
                  <a:srgbClr val="0000CC"/>
                </a:solidFill>
                <a:miter lim="800000"/>
                <a:headEnd/>
                <a:tailEnd/>
              </a:ln>
            </p:spPr>
            <p:txBody>
              <a:bodyPr wrap="none" anchor="ctr"/>
              <a:lstStyle/>
              <a:p>
                <a:endParaRPr lang="es-ES">
                  <a:latin typeface="Calibri" pitchFamily="34" charset="0"/>
                </a:endParaRPr>
              </a:p>
            </p:txBody>
          </p:sp>
          <p:sp>
            <p:nvSpPr>
              <p:cNvPr id="86099" name="Text Box 169"/>
              <p:cNvSpPr txBox="1">
                <a:spLocks noChangeArrowheads="1"/>
              </p:cNvSpPr>
              <p:nvPr/>
            </p:nvSpPr>
            <p:spPr bwMode="auto">
              <a:xfrm>
                <a:off x="4443" y="3633"/>
                <a:ext cx="270" cy="144"/>
              </a:xfrm>
              <a:prstGeom prst="rect">
                <a:avLst/>
              </a:prstGeom>
              <a:noFill/>
              <a:ln w="9525">
                <a:noFill/>
                <a:miter lim="800000"/>
                <a:headEnd/>
                <a:tailEnd/>
              </a:ln>
            </p:spPr>
            <p:txBody>
              <a:bodyPr>
                <a:spAutoFit/>
              </a:bodyPr>
              <a:lstStyle/>
              <a:p>
                <a:pPr algn="ctr">
                  <a:lnSpc>
                    <a:spcPct val="75000"/>
                  </a:lnSpc>
                  <a:spcBef>
                    <a:spcPct val="50000"/>
                  </a:spcBef>
                </a:pPr>
                <a:r>
                  <a:rPr lang="it-IT" sz="1200" b="1">
                    <a:solidFill>
                      <a:srgbClr val="0000CC"/>
                    </a:solidFill>
                    <a:latin typeface="Calibri" pitchFamily="34" charset="0"/>
                  </a:rPr>
                  <a:t>VT</a:t>
                </a:r>
                <a:endParaRPr lang="en-GB" sz="1200" b="1">
                  <a:solidFill>
                    <a:srgbClr val="0000CC"/>
                  </a:solidFill>
                  <a:latin typeface="Calibri" pitchFamily="34" charset="0"/>
                </a:endParaRPr>
              </a:p>
            </p:txBody>
          </p:sp>
        </p:grpSp>
        <p:sp>
          <p:nvSpPr>
            <p:cNvPr id="86070" name="AutoShape 170"/>
            <p:cNvSpPr>
              <a:spLocks noChangeArrowheads="1"/>
            </p:cNvSpPr>
            <p:nvPr/>
          </p:nvSpPr>
          <p:spPr bwMode="auto">
            <a:xfrm rot="-335368">
              <a:off x="615" y="4053"/>
              <a:ext cx="75" cy="67"/>
            </a:xfrm>
            <a:prstGeom prst="octagon">
              <a:avLst>
                <a:gd name="adj" fmla="val 29287"/>
              </a:avLst>
            </a:prstGeom>
            <a:solidFill>
              <a:srgbClr val="FF0000"/>
            </a:solidFill>
            <a:ln w="28575">
              <a:solidFill>
                <a:srgbClr val="FF0000"/>
              </a:solidFill>
              <a:miter lim="800000"/>
              <a:headEnd/>
              <a:tailEnd/>
            </a:ln>
          </p:spPr>
          <p:txBody>
            <a:bodyPr/>
            <a:lstStyle/>
            <a:p>
              <a:endParaRPr lang="es-ES">
                <a:latin typeface="Calibri" pitchFamily="34" charset="0"/>
              </a:endParaRPr>
            </a:p>
          </p:txBody>
        </p:sp>
        <p:grpSp>
          <p:nvGrpSpPr>
            <p:cNvPr id="86071" name="Group 171"/>
            <p:cNvGrpSpPr>
              <a:grpSpLocks/>
            </p:cNvGrpSpPr>
            <p:nvPr/>
          </p:nvGrpSpPr>
          <p:grpSpPr bwMode="auto">
            <a:xfrm>
              <a:off x="665" y="3969"/>
              <a:ext cx="693" cy="227"/>
              <a:chOff x="4057" y="1950"/>
              <a:chExt cx="693" cy="227"/>
            </a:xfrm>
          </p:grpSpPr>
          <p:sp>
            <p:nvSpPr>
              <p:cNvPr id="86095" name="Line 172"/>
              <p:cNvSpPr>
                <a:spLocks noChangeShapeType="1"/>
              </p:cNvSpPr>
              <p:nvPr/>
            </p:nvSpPr>
            <p:spPr bwMode="auto">
              <a:xfrm>
                <a:off x="4409" y="2004"/>
                <a:ext cx="192" cy="0"/>
              </a:xfrm>
              <a:prstGeom prst="line">
                <a:avLst/>
              </a:prstGeom>
              <a:noFill/>
              <a:ln w="38100">
                <a:solidFill>
                  <a:srgbClr val="FF0000"/>
                </a:solidFill>
                <a:round/>
                <a:headEnd/>
                <a:tailEnd type="triangle" w="med" len="med"/>
              </a:ln>
            </p:spPr>
            <p:txBody>
              <a:bodyPr/>
              <a:lstStyle/>
              <a:p>
                <a:endParaRPr lang="es-ES"/>
              </a:p>
            </p:txBody>
          </p:sp>
          <p:sp>
            <p:nvSpPr>
              <p:cNvPr id="86096" name="Freeform 173"/>
              <p:cNvSpPr>
                <a:spLocks/>
              </p:cNvSpPr>
              <p:nvPr/>
            </p:nvSpPr>
            <p:spPr bwMode="auto">
              <a:xfrm rot="-7913048">
                <a:off x="4084" y="1923"/>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rgbClr val="FF0000"/>
              </a:solidFill>
              <a:ln w="28575" cmpd="sng">
                <a:solidFill>
                  <a:srgbClr val="0000CC"/>
                </a:solidFill>
                <a:round/>
                <a:headEnd/>
                <a:tailEnd/>
              </a:ln>
            </p:spPr>
            <p:txBody>
              <a:bodyPr/>
              <a:lstStyle/>
              <a:p>
                <a:endParaRPr lang="es-ES"/>
              </a:p>
            </p:txBody>
          </p:sp>
          <p:sp>
            <p:nvSpPr>
              <p:cNvPr id="86097" name="AutoShape 174"/>
              <p:cNvSpPr>
                <a:spLocks noChangeArrowheads="1"/>
              </p:cNvSpPr>
              <p:nvPr/>
            </p:nvSpPr>
            <p:spPr bwMode="auto">
              <a:xfrm rot="-210396">
                <a:off x="4676" y="2046"/>
                <a:ext cx="74" cy="66"/>
              </a:xfrm>
              <a:prstGeom prst="octagon">
                <a:avLst>
                  <a:gd name="adj" fmla="val 29287"/>
                </a:avLst>
              </a:prstGeom>
              <a:solidFill>
                <a:srgbClr val="FFFF00"/>
              </a:solidFill>
              <a:ln w="28575">
                <a:solidFill>
                  <a:srgbClr val="FF0000"/>
                </a:solidFill>
                <a:miter lim="800000"/>
                <a:headEnd/>
                <a:tailEnd/>
              </a:ln>
            </p:spPr>
            <p:txBody>
              <a:bodyPr/>
              <a:lstStyle/>
              <a:p>
                <a:endParaRPr lang="es-ES">
                  <a:latin typeface="Calibri" pitchFamily="34" charset="0"/>
                </a:endParaRPr>
              </a:p>
            </p:txBody>
          </p:sp>
        </p:grpSp>
        <p:grpSp>
          <p:nvGrpSpPr>
            <p:cNvPr id="86072" name="Group 175"/>
            <p:cNvGrpSpPr>
              <a:grpSpLocks/>
            </p:cNvGrpSpPr>
            <p:nvPr/>
          </p:nvGrpSpPr>
          <p:grpSpPr bwMode="auto">
            <a:xfrm>
              <a:off x="583" y="3405"/>
              <a:ext cx="270" cy="404"/>
              <a:chOff x="4470" y="1389"/>
              <a:chExt cx="270" cy="404"/>
            </a:xfrm>
          </p:grpSpPr>
          <p:sp>
            <p:nvSpPr>
              <p:cNvPr id="86091" name="AutoShape 176"/>
              <p:cNvSpPr>
                <a:spLocks noChangeArrowheads="1"/>
              </p:cNvSpPr>
              <p:nvPr/>
            </p:nvSpPr>
            <p:spPr bwMode="auto">
              <a:xfrm rot="-335368">
                <a:off x="4617" y="1726"/>
                <a:ext cx="74" cy="67"/>
              </a:xfrm>
              <a:prstGeom prst="octagon">
                <a:avLst>
                  <a:gd name="adj" fmla="val 29287"/>
                </a:avLst>
              </a:prstGeom>
              <a:solidFill>
                <a:srgbClr val="00FFFF"/>
              </a:solidFill>
              <a:ln w="28575">
                <a:solidFill>
                  <a:srgbClr val="0000CC"/>
                </a:solidFill>
                <a:miter lim="800000"/>
                <a:headEnd/>
                <a:tailEnd/>
              </a:ln>
            </p:spPr>
            <p:txBody>
              <a:bodyPr/>
              <a:lstStyle/>
              <a:p>
                <a:endParaRPr lang="es-ES">
                  <a:latin typeface="Calibri" pitchFamily="34" charset="0"/>
                </a:endParaRPr>
              </a:p>
            </p:txBody>
          </p:sp>
          <p:grpSp>
            <p:nvGrpSpPr>
              <p:cNvPr id="86092" name="Group 177"/>
              <p:cNvGrpSpPr>
                <a:grpSpLocks/>
              </p:cNvGrpSpPr>
              <p:nvPr/>
            </p:nvGrpSpPr>
            <p:grpSpPr bwMode="auto">
              <a:xfrm>
                <a:off x="4470" y="1389"/>
                <a:ext cx="270" cy="300"/>
                <a:chOff x="656" y="3405"/>
                <a:chExt cx="270" cy="300"/>
              </a:xfrm>
            </p:grpSpPr>
            <p:sp>
              <p:nvSpPr>
                <p:cNvPr id="86093" name="AutoShape 178"/>
                <p:cNvSpPr>
                  <a:spLocks noChangeArrowheads="1"/>
                </p:cNvSpPr>
                <p:nvPr/>
              </p:nvSpPr>
              <p:spPr bwMode="auto">
                <a:xfrm rot="5400000">
                  <a:off x="683" y="3519"/>
                  <a:ext cx="189" cy="183"/>
                </a:xfrm>
                <a:prstGeom prst="rightArrow">
                  <a:avLst>
                    <a:gd name="adj1" fmla="val 31370"/>
                    <a:gd name="adj2" fmla="val 29052"/>
                  </a:avLst>
                </a:prstGeom>
                <a:solidFill>
                  <a:srgbClr val="00FFFF"/>
                </a:solidFill>
                <a:ln w="9525">
                  <a:solidFill>
                    <a:srgbClr val="0000CC"/>
                  </a:solidFill>
                  <a:miter lim="800000"/>
                  <a:headEnd/>
                  <a:tailEnd/>
                </a:ln>
              </p:spPr>
              <p:txBody>
                <a:bodyPr wrap="none" anchor="ctr"/>
                <a:lstStyle/>
                <a:p>
                  <a:endParaRPr lang="es-ES">
                    <a:latin typeface="Calibri" pitchFamily="34" charset="0"/>
                  </a:endParaRPr>
                </a:p>
              </p:txBody>
            </p:sp>
            <p:sp>
              <p:nvSpPr>
                <p:cNvPr id="86094" name="Text Box 179"/>
                <p:cNvSpPr txBox="1">
                  <a:spLocks noChangeArrowheads="1"/>
                </p:cNvSpPr>
                <p:nvPr/>
              </p:nvSpPr>
              <p:spPr bwMode="auto">
                <a:xfrm>
                  <a:off x="656" y="3405"/>
                  <a:ext cx="270" cy="144"/>
                </a:xfrm>
                <a:prstGeom prst="rect">
                  <a:avLst/>
                </a:prstGeom>
                <a:noFill/>
                <a:ln w="9525">
                  <a:noFill/>
                  <a:miter lim="800000"/>
                  <a:headEnd/>
                  <a:tailEnd/>
                </a:ln>
              </p:spPr>
              <p:txBody>
                <a:bodyPr>
                  <a:spAutoFit/>
                </a:bodyPr>
                <a:lstStyle/>
                <a:p>
                  <a:pPr algn="ctr">
                    <a:lnSpc>
                      <a:spcPct val="75000"/>
                    </a:lnSpc>
                    <a:spcBef>
                      <a:spcPct val="50000"/>
                    </a:spcBef>
                  </a:pPr>
                  <a:r>
                    <a:rPr lang="it-IT" sz="1200" b="1">
                      <a:solidFill>
                        <a:srgbClr val="0000CC"/>
                      </a:solidFill>
                      <a:latin typeface="Calibri" pitchFamily="34" charset="0"/>
                    </a:rPr>
                    <a:t>VT</a:t>
                  </a:r>
                  <a:endParaRPr lang="en-GB" sz="1200" b="1">
                    <a:solidFill>
                      <a:srgbClr val="0000CC"/>
                    </a:solidFill>
                    <a:latin typeface="Calibri" pitchFamily="34" charset="0"/>
                  </a:endParaRPr>
                </a:p>
              </p:txBody>
            </p:sp>
          </p:grpSp>
        </p:grpSp>
        <p:sp>
          <p:nvSpPr>
            <p:cNvPr id="86073" name="Freeform 180"/>
            <p:cNvSpPr>
              <a:spLocks/>
            </p:cNvSpPr>
            <p:nvPr/>
          </p:nvSpPr>
          <p:spPr bwMode="auto">
            <a:xfrm rot="-8038020">
              <a:off x="147" y="3634"/>
              <a:ext cx="228" cy="280"/>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rgbClr val="FF0000"/>
            </a:solidFill>
            <a:ln w="28575" cmpd="sng">
              <a:solidFill>
                <a:srgbClr val="0000CC"/>
              </a:solidFill>
              <a:round/>
              <a:headEnd/>
              <a:tailEnd/>
            </a:ln>
          </p:spPr>
          <p:txBody>
            <a:bodyPr/>
            <a:lstStyle/>
            <a:p>
              <a:endParaRPr lang="es-ES"/>
            </a:p>
          </p:txBody>
        </p:sp>
        <p:grpSp>
          <p:nvGrpSpPr>
            <p:cNvPr id="86074" name="Group 181"/>
            <p:cNvGrpSpPr>
              <a:grpSpLocks/>
            </p:cNvGrpSpPr>
            <p:nvPr/>
          </p:nvGrpSpPr>
          <p:grpSpPr bwMode="auto">
            <a:xfrm>
              <a:off x="1730" y="3937"/>
              <a:ext cx="536" cy="227"/>
              <a:chOff x="5111" y="1926"/>
              <a:chExt cx="536" cy="227"/>
            </a:xfrm>
          </p:grpSpPr>
          <p:sp>
            <p:nvSpPr>
              <p:cNvPr id="86087" name="Line 182"/>
              <p:cNvSpPr>
                <a:spLocks noChangeShapeType="1"/>
              </p:cNvSpPr>
              <p:nvPr/>
            </p:nvSpPr>
            <p:spPr bwMode="auto">
              <a:xfrm>
                <a:off x="5111" y="2124"/>
                <a:ext cx="192" cy="0"/>
              </a:xfrm>
              <a:prstGeom prst="line">
                <a:avLst/>
              </a:prstGeom>
              <a:noFill/>
              <a:ln w="38100">
                <a:solidFill>
                  <a:srgbClr val="FF0000"/>
                </a:solidFill>
                <a:round/>
                <a:headEnd/>
                <a:tailEnd type="triangle" w="med" len="med"/>
              </a:ln>
            </p:spPr>
            <p:txBody>
              <a:bodyPr/>
              <a:lstStyle/>
              <a:p>
                <a:endParaRPr lang="es-ES"/>
              </a:p>
            </p:txBody>
          </p:sp>
          <p:grpSp>
            <p:nvGrpSpPr>
              <p:cNvPr id="86088" name="Group 183"/>
              <p:cNvGrpSpPr>
                <a:grpSpLocks/>
              </p:cNvGrpSpPr>
              <p:nvPr/>
            </p:nvGrpSpPr>
            <p:grpSpPr bwMode="auto">
              <a:xfrm>
                <a:off x="5324" y="1926"/>
                <a:ext cx="323" cy="227"/>
                <a:chOff x="5168" y="1942"/>
                <a:chExt cx="323" cy="227"/>
              </a:xfrm>
            </p:grpSpPr>
            <p:sp>
              <p:nvSpPr>
                <p:cNvPr id="86089" name="AutoShape 184"/>
                <p:cNvSpPr>
                  <a:spLocks noChangeArrowheads="1"/>
                </p:cNvSpPr>
                <p:nvPr/>
              </p:nvSpPr>
              <p:spPr bwMode="auto">
                <a:xfrm rot="-210396">
                  <a:off x="5168" y="2046"/>
                  <a:ext cx="74" cy="66"/>
                </a:xfrm>
                <a:prstGeom prst="octagon">
                  <a:avLst>
                    <a:gd name="adj" fmla="val 29287"/>
                  </a:avLst>
                </a:prstGeom>
                <a:solidFill>
                  <a:srgbClr val="FFFF00"/>
                </a:solidFill>
                <a:ln w="28575">
                  <a:solidFill>
                    <a:srgbClr val="FF0000"/>
                  </a:solidFill>
                  <a:miter lim="800000"/>
                  <a:headEnd/>
                  <a:tailEnd/>
                </a:ln>
              </p:spPr>
              <p:txBody>
                <a:bodyPr/>
                <a:lstStyle/>
                <a:p>
                  <a:endParaRPr lang="es-ES">
                    <a:latin typeface="Calibri" pitchFamily="34" charset="0"/>
                  </a:endParaRPr>
                </a:p>
              </p:txBody>
            </p:sp>
            <p:sp>
              <p:nvSpPr>
                <p:cNvPr id="86090" name="Freeform 185"/>
                <p:cNvSpPr>
                  <a:spLocks/>
                </p:cNvSpPr>
                <p:nvPr/>
              </p:nvSpPr>
              <p:spPr bwMode="auto">
                <a:xfrm rot="-8038020">
                  <a:off x="5237" y="1915"/>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rgbClr val="FF0000"/>
                </a:solidFill>
                <a:ln w="28575" cmpd="sng">
                  <a:solidFill>
                    <a:srgbClr val="0000CC"/>
                  </a:solidFill>
                  <a:round/>
                  <a:headEnd/>
                  <a:tailEnd/>
                </a:ln>
              </p:spPr>
              <p:txBody>
                <a:bodyPr/>
                <a:lstStyle/>
                <a:p>
                  <a:endParaRPr lang="es-ES"/>
                </a:p>
              </p:txBody>
            </p:sp>
          </p:grpSp>
        </p:grpSp>
        <p:grpSp>
          <p:nvGrpSpPr>
            <p:cNvPr id="86075" name="Group 186"/>
            <p:cNvGrpSpPr>
              <a:grpSpLocks/>
            </p:cNvGrpSpPr>
            <p:nvPr/>
          </p:nvGrpSpPr>
          <p:grpSpPr bwMode="auto">
            <a:xfrm>
              <a:off x="1325" y="3788"/>
              <a:ext cx="376" cy="405"/>
              <a:chOff x="4718" y="1764"/>
              <a:chExt cx="376" cy="405"/>
            </a:xfrm>
          </p:grpSpPr>
          <p:sp>
            <p:nvSpPr>
              <p:cNvPr id="86085" name="Freeform 187"/>
              <p:cNvSpPr>
                <a:spLocks/>
              </p:cNvSpPr>
              <p:nvPr/>
            </p:nvSpPr>
            <p:spPr bwMode="auto">
              <a:xfrm rot="-8038020">
                <a:off x="4745" y="1915"/>
                <a:ext cx="227" cy="281"/>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rgbClr val="FF0000"/>
              </a:solidFill>
              <a:ln w="28575" cmpd="sng">
                <a:solidFill>
                  <a:srgbClr val="0000CC"/>
                </a:solidFill>
                <a:round/>
                <a:headEnd/>
                <a:tailEnd/>
              </a:ln>
            </p:spPr>
            <p:txBody>
              <a:bodyPr/>
              <a:lstStyle/>
              <a:p>
                <a:endParaRPr lang="es-ES"/>
              </a:p>
            </p:txBody>
          </p:sp>
          <p:sp>
            <p:nvSpPr>
              <p:cNvPr id="86086" name="AutoShape 188"/>
              <p:cNvSpPr>
                <a:spLocks noChangeArrowheads="1"/>
              </p:cNvSpPr>
              <p:nvPr/>
            </p:nvSpPr>
            <p:spPr bwMode="auto">
              <a:xfrm rot="-335368">
                <a:off x="5020" y="1764"/>
                <a:ext cx="74" cy="66"/>
              </a:xfrm>
              <a:prstGeom prst="octagon">
                <a:avLst>
                  <a:gd name="adj" fmla="val 29287"/>
                </a:avLst>
              </a:prstGeom>
              <a:solidFill>
                <a:srgbClr val="00CCFF"/>
              </a:solidFill>
              <a:ln w="28575">
                <a:solidFill>
                  <a:srgbClr val="0000CC"/>
                </a:solidFill>
                <a:miter lim="800000"/>
                <a:headEnd/>
                <a:tailEnd/>
              </a:ln>
            </p:spPr>
            <p:txBody>
              <a:bodyPr/>
              <a:lstStyle/>
              <a:p>
                <a:endParaRPr lang="es-ES">
                  <a:latin typeface="Calibri" pitchFamily="34" charset="0"/>
                </a:endParaRPr>
              </a:p>
            </p:txBody>
          </p:sp>
        </p:grpSp>
        <p:grpSp>
          <p:nvGrpSpPr>
            <p:cNvPr id="86076" name="Group 189"/>
            <p:cNvGrpSpPr>
              <a:grpSpLocks/>
            </p:cNvGrpSpPr>
            <p:nvPr/>
          </p:nvGrpSpPr>
          <p:grpSpPr bwMode="auto">
            <a:xfrm>
              <a:off x="2341" y="3954"/>
              <a:ext cx="1398" cy="179"/>
              <a:chOff x="4204" y="3946"/>
              <a:chExt cx="1398" cy="179"/>
            </a:xfrm>
          </p:grpSpPr>
          <p:sp>
            <p:nvSpPr>
              <p:cNvPr id="86081" name="AutoShape 190"/>
              <p:cNvSpPr>
                <a:spLocks noChangeArrowheads="1"/>
              </p:cNvSpPr>
              <p:nvPr/>
            </p:nvSpPr>
            <p:spPr bwMode="auto">
              <a:xfrm rot="-335368">
                <a:off x="4470" y="4019"/>
                <a:ext cx="74" cy="66"/>
              </a:xfrm>
              <a:prstGeom prst="octagon">
                <a:avLst>
                  <a:gd name="adj" fmla="val 29287"/>
                </a:avLst>
              </a:prstGeom>
              <a:solidFill>
                <a:srgbClr val="FFFF00"/>
              </a:solidFill>
              <a:ln w="28575">
                <a:solidFill>
                  <a:srgbClr val="FF0000"/>
                </a:solidFill>
                <a:miter lim="800000"/>
                <a:headEnd/>
                <a:tailEnd/>
              </a:ln>
            </p:spPr>
            <p:txBody>
              <a:bodyPr/>
              <a:lstStyle/>
              <a:p>
                <a:endParaRPr lang="es-ES">
                  <a:latin typeface="Calibri" pitchFamily="34" charset="0"/>
                </a:endParaRPr>
              </a:p>
            </p:txBody>
          </p:sp>
          <p:sp>
            <p:nvSpPr>
              <p:cNvPr id="86082" name="AutoShape 191"/>
              <p:cNvSpPr>
                <a:spLocks noChangeArrowheads="1"/>
              </p:cNvSpPr>
              <p:nvPr/>
            </p:nvSpPr>
            <p:spPr bwMode="auto">
              <a:xfrm>
                <a:off x="4585" y="3979"/>
                <a:ext cx="288" cy="144"/>
              </a:xfrm>
              <a:prstGeom prst="rightArrow">
                <a:avLst>
                  <a:gd name="adj1" fmla="val 50000"/>
                  <a:gd name="adj2" fmla="val 50000"/>
                </a:avLst>
              </a:prstGeom>
              <a:solidFill>
                <a:srgbClr val="FFFF00"/>
              </a:solidFill>
              <a:ln w="9525">
                <a:solidFill>
                  <a:srgbClr val="FF0000"/>
                </a:solidFill>
                <a:miter lim="800000"/>
                <a:headEnd/>
                <a:tailEnd/>
              </a:ln>
            </p:spPr>
            <p:txBody>
              <a:bodyPr wrap="none" anchor="ctr"/>
              <a:lstStyle/>
              <a:p>
                <a:endParaRPr lang="es-ES">
                  <a:latin typeface="Calibri" pitchFamily="34" charset="0"/>
                </a:endParaRPr>
              </a:p>
            </p:txBody>
          </p:sp>
          <p:sp>
            <p:nvSpPr>
              <p:cNvPr id="86083" name="Text Box 192"/>
              <p:cNvSpPr txBox="1">
                <a:spLocks noChangeArrowheads="1"/>
              </p:cNvSpPr>
              <p:nvPr/>
            </p:nvSpPr>
            <p:spPr bwMode="auto">
              <a:xfrm>
                <a:off x="4930" y="3946"/>
                <a:ext cx="672" cy="179"/>
              </a:xfrm>
              <a:prstGeom prst="rect">
                <a:avLst/>
              </a:prstGeom>
              <a:solidFill>
                <a:schemeClr val="bg1"/>
              </a:solidFill>
              <a:ln w="9525">
                <a:solidFill>
                  <a:srgbClr val="FF0000"/>
                </a:solidFill>
                <a:miter lim="800000"/>
                <a:headEnd/>
                <a:tailEnd/>
              </a:ln>
            </p:spPr>
            <p:txBody>
              <a:bodyPr>
                <a:spAutoFit/>
              </a:bodyPr>
              <a:lstStyle/>
              <a:p>
                <a:pPr algn="ctr">
                  <a:spcBef>
                    <a:spcPct val="50000"/>
                  </a:spcBef>
                </a:pPr>
                <a:r>
                  <a:rPr lang="it-IT" sz="1200" b="1">
                    <a:solidFill>
                      <a:srgbClr val="FF0000"/>
                    </a:solidFill>
                    <a:latin typeface="Calibri" pitchFamily="34" charset="0"/>
                  </a:rPr>
                  <a:t>OUTPUT 3.</a:t>
                </a:r>
                <a:endParaRPr lang="en-GB" sz="1200" b="1">
                  <a:solidFill>
                    <a:srgbClr val="FF0000"/>
                  </a:solidFill>
                  <a:latin typeface="Calibri" pitchFamily="34" charset="0"/>
                </a:endParaRPr>
              </a:p>
            </p:txBody>
          </p:sp>
          <p:sp>
            <p:nvSpPr>
              <p:cNvPr id="86084" name="Line 193"/>
              <p:cNvSpPr>
                <a:spLocks noChangeShapeType="1"/>
              </p:cNvSpPr>
              <p:nvPr/>
            </p:nvSpPr>
            <p:spPr bwMode="auto">
              <a:xfrm>
                <a:off x="4204" y="3984"/>
                <a:ext cx="192" cy="0"/>
              </a:xfrm>
              <a:prstGeom prst="line">
                <a:avLst/>
              </a:prstGeom>
              <a:noFill/>
              <a:ln w="38100">
                <a:solidFill>
                  <a:srgbClr val="FF0000"/>
                </a:solidFill>
                <a:round/>
                <a:headEnd/>
                <a:tailEnd type="triangle" w="med" len="med"/>
              </a:ln>
            </p:spPr>
            <p:txBody>
              <a:bodyPr/>
              <a:lstStyle/>
              <a:p>
                <a:endParaRPr lang="es-ES"/>
              </a:p>
            </p:txBody>
          </p:sp>
        </p:grpSp>
        <p:sp>
          <p:nvSpPr>
            <p:cNvPr id="86077" name="Line 194"/>
            <p:cNvSpPr>
              <a:spLocks noChangeShapeType="1"/>
            </p:cNvSpPr>
            <p:nvPr/>
          </p:nvSpPr>
          <p:spPr bwMode="auto">
            <a:xfrm>
              <a:off x="385" y="3705"/>
              <a:ext cx="192" cy="0"/>
            </a:xfrm>
            <a:prstGeom prst="line">
              <a:avLst/>
            </a:prstGeom>
            <a:noFill/>
            <a:ln w="38100">
              <a:solidFill>
                <a:srgbClr val="FF0000"/>
              </a:solidFill>
              <a:round/>
              <a:headEnd/>
              <a:tailEnd type="triangle" w="med" len="med"/>
            </a:ln>
          </p:spPr>
          <p:txBody>
            <a:bodyPr/>
            <a:lstStyle/>
            <a:p>
              <a:endParaRPr lang="es-ES"/>
            </a:p>
          </p:txBody>
        </p:sp>
        <p:sp>
          <p:nvSpPr>
            <p:cNvPr id="86078" name="AutoShape 195"/>
            <p:cNvSpPr>
              <a:spLocks noChangeArrowheads="1"/>
            </p:cNvSpPr>
            <p:nvPr/>
          </p:nvSpPr>
          <p:spPr bwMode="auto">
            <a:xfrm rot="5935624" flipH="1">
              <a:off x="1599" y="3852"/>
              <a:ext cx="96" cy="144"/>
            </a:xfrm>
            <a:prstGeom prst="rightArrow">
              <a:avLst>
                <a:gd name="adj1" fmla="val 25176"/>
                <a:gd name="adj2" fmla="val 24903"/>
              </a:avLst>
            </a:prstGeom>
            <a:solidFill>
              <a:srgbClr val="00FFFF"/>
            </a:solidFill>
            <a:ln w="9525">
              <a:solidFill>
                <a:srgbClr val="0000CC"/>
              </a:solidFill>
              <a:miter lim="800000"/>
              <a:headEnd/>
              <a:tailEnd/>
            </a:ln>
          </p:spPr>
          <p:txBody>
            <a:bodyPr wrap="none" anchor="ctr"/>
            <a:lstStyle/>
            <a:p>
              <a:endParaRPr lang="es-ES">
                <a:latin typeface="Calibri" pitchFamily="34" charset="0"/>
              </a:endParaRPr>
            </a:p>
          </p:txBody>
        </p:sp>
        <p:sp>
          <p:nvSpPr>
            <p:cNvPr id="86079" name="Text Box 196"/>
            <p:cNvSpPr txBox="1">
              <a:spLocks noChangeArrowheads="1"/>
            </p:cNvSpPr>
            <p:nvPr/>
          </p:nvSpPr>
          <p:spPr bwMode="auto">
            <a:xfrm>
              <a:off x="1488" y="3956"/>
              <a:ext cx="270" cy="130"/>
            </a:xfrm>
            <a:prstGeom prst="rect">
              <a:avLst/>
            </a:prstGeom>
            <a:noFill/>
            <a:ln w="9525">
              <a:noFill/>
              <a:miter lim="800000"/>
              <a:headEnd/>
              <a:tailEnd/>
            </a:ln>
          </p:spPr>
          <p:txBody>
            <a:bodyPr>
              <a:spAutoFit/>
            </a:bodyPr>
            <a:lstStyle/>
            <a:p>
              <a:pPr algn="ctr">
                <a:lnSpc>
                  <a:spcPct val="75000"/>
                </a:lnSpc>
                <a:spcBef>
                  <a:spcPct val="50000"/>
                </a:spcBef>
              </a:pPr>
              <a:r>
                <a:rPr lang="it-IT" sz="1000" b="1">
                  <a:solidFill>
                    <a:srgbClr val="0000CC"/>
                  </a:solidFill>
                  <a:latin typeface="Calibri" pitchFamily="34" charset="0"/>
                </a:rPr>
                <a:t>VT</a:t>
              </a:r>
              <a:endParaRPr lang="en-GB" sz="1200" b="1">
                <a:solidFill>
                  <a:srgbClr val="0000CC"/>
                </a:solidFill>
                <a:latin typeface="Calibri" pitchFamily="34" charset="0"/>
              </a:endParaRPr>
            </a:p>
          </p:txBody>
        </p:sp>
        <p:sp>
          <p:nvSpPr>
            <p:cNvPr id="86080" name="Text Box 197"/>
            <p:cNvSpPr txBox="1">
              <a:spLocks noChangeArrowheads="1"/>
            </p:cNvSpPr>
            <p:nvPr/>
          </p:nvSpPr>
          <p:spPr bwMode="auto">
            <a:xfrm>
              <a:off x="40" y="3360"/>
              <a:ext cx="336" cy="231"/>
            </a:xfrm>
            <a:prstGeom prst="rect">
              <a:avLst/>
            </a:prstGeom>
            <a:noFill/>
            <a:ln w="9525">
              <a:noFill/>
              <a:miter lim="800000"/>
              <a:headEnd/>
              <a:tailEnd/>
            </a:ln>
          </p:spPr>
          <p:txBody>
            <a:bodyPr>
              <a:spAutoFit/>
            </a:bodyPr>
            <a:lstStyle/>
            <a:p>
              <a:pPr>
                <a:spcBef>
                  <a:spcPct val="50000"/>
                </a:spcBef>
              </a:pPr>
              <a:r>
                <a:rPr lang="en-GB" b="1">
                  <a:latin typeface="Calibri" pitchFamily="34" charset="0"/>
                </a:rPr>
                <a:t>C.</a:t>
              </a:r>
            </a:p>
          </p:txBody>
        </p:sp>
      </p:grpSp>
      <p:grpSp>
        <p:nvGrpSpPr>
          <p:cNvPr id="86025" name="Group 198"/>
          <p:cNvGrpSpPr>
            <a:grpSpLocks/>
          </p:cNvGrpSpPr>
          <p:nvPr/>
        </p:nvGrpSpPr>
        <p:grpSpPr bwMode="auto">
          <a:xfrm>
            <a:off x="50800" y="381000"/>
            <a:ext cx="6296025" cy="1447800"/>
            <a:chOff x="32" y="240"/>
            <a:chExt cx="3966" cy="912"/>
          </a:xfrm>
        </p:grpSpPr>
        <p:grpSp>
          <p:nvGrpSpPr>
            <p:cNvPr id="86029" name="Group 199"/>
            <p:cNvGrpSpPr>
              <a:grpSpLocks/>
            </p:cNvGrpSpPr>
            <p:nvPr/>
          </p:nvGrpSpPr>
          <p:grpSpPr bwMode="auto">
            <a:xfrm>
              <a:off x="32" y="240"/>
              <a:ext cx="3966" cy="912"/>
              <a:chOff x="32" y="492"/>
              <a:chExt cx="3966" cy="912"/>
            </a:xfrm>
          </p:grpSpPr>
          <p:sp>
            <p:nvSpPr>
              <p:cNvPr id="86031" name="Rectangle 200"/>
              <p:cNvSpPr>
                <a:spLocks noChangeArrowheads="1"/>
              </p:cNvSpPr>
              <p:nvPr/>
            </p:nvSpPr>
            <p:spPr bwMode="auto">
              <a:xfrm>
                <a:off x="32" y="492"/>
                <a:ext cx="3966" cy="912"/>
              </a:xfrm>
              <a:prstGeom prst="rect">
                <a:avLst/>
              </a:prstGeom>
              <a:solidFill>
                <a:schemeClr val="bg1"/>
              </a:solidFill>
              <a:ln w="38100" cmpd="dbl">
                <a:solidFill>
                  <a:srgbClr val="FF0000"/>
                </a:solidFill>
                <a:miter lim="800000"/>
                <a:headEnd/>
                <a:tailEnd/>
              </a:ln>
            </p:spPr>
            <p:txBody>
              <a:bodyPr wrap="none" anchor="ctr"/>
              <a:lstStyle/>
              <a:p>
                <a:endParaRPr lang="es-ES">
                  <a:latin typeface="Calibri" pitchFamily="34" charset="0"/>
                </a:endParaRPr>
              </a:p>
            </p:txBody>
          </p:sp>
          <p:grpSp>
            <p:nvGrpSpPr>
              <p:cNvPr id="86032" name="Group 201"/>
              <p:cNvGrpSpPr>
                <a:grpSpLocks/>
              </p:cNvGrpSpPr>
              <p:nvPr/>
            </p:nvGrpSpPr>
            <p:grpSpPr bwMode="auto">
              <a:xfrm rot="-335368">
                <a:off x="2000" y="525"/>
                <a:ext cx="690" cy="227"/>
                <a:chOff x="2281" y="785"/>
                <a:chExt cx="1068" cy="396"/>
              </a:xfrm>
            </p:grpSpPr>
            <p:sp>
              <p:nvSpPr>
                <p:cNvPr id="86065" name="Freeform 202"/>
                <p:cNvSpPr>
                  <a:spLocks/>
                </p:cNvSpPr>
                <p:nvPr/>
              </p:nvSpPr>
              <p:spPr bwMode="auto">
                <a:xfrm rot="-7702652">
                  <a:off x="2301" y="765"/>
                  <a:ext cx="396" cy="435"/>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066" name="Freeform 203"/>
                <p:cNvSpPr>
                  <a:spLocks/>
                </p:cNvSpPr>
                <p:nvPr/>
              </p:nvSpPr>
              <p:spPr bwMode="auto">
                <a:xfrm>
                  <a:off x="2773" y="1015"/>
                  <a:ext cx="525" cy="66"/>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067" name="AutoShape 204"/>
                <p:cNvSpPr>
                  <a:spLocks noChangeArrowheads="1"/>
                </p:cNvSpPr>
                <p:nvPr/>
              </p:nvSpPr>
              <p:spPr bwMode="auto">
                <a:xfrm>
                  <a:off x="3234" y="1015"/>
                  <a:ext cx="115" cy="115"/>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grpSp>
          <p:sp>
            <p:nvSpPr>
              <p:cNvPr id="86033" name="Freeform 205"/>
              <p:cNvSpPr>
                <a:spLocks/>
              </p:cNvSpPr>
              <p:nvPr/>
            </p:nvSpPr>
            <p:spPr bwMode="auto">
              <a:xfrm rot="-8038020">
                <a:off x="142" y="763"/>
                <a:ext cx="228" cy="280"/>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034" name="Freeform 206"/>
              <p:cNvSpPr>
                <a:spLocks/>
              </p:cNvSpPr>
              <p:nvPr/>
            </p:nvSpPr>
            <p:spPr bwMode="auto">
              <a:xfrm rot="-335368">
                <a:off x="436" y="889"/>
                <a:ext cx="339"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035" name="AutoShape 207"/>
              <p:cNvSpPr>
                <a:spLocks noChangeArrowheads="1"/>
              </p:cNvSpPr>
              <p:nvPr/>
            </p:nvSpPr>
            <p:spPr bwMode="auto">
              <a:xfrm rot="-335368">
                <a:off x="735" y="874"/>
                <a:ext cx="74" cy="67"/>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036" name="Freeform 208"/>
              <p:cNvSpPr>
                <a:spLocks/>
              </p:cNvSpPr>
              <p:nvPr/>
            </p:nvSpPr>
            <p:spPr bwMode="auto">
              <a:xfrm rot="-8038020">
                <a:off x="798" y="760"/>
                <a:ext cx="227" cy="282"/>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037" name="Freeform 209"/>
              <p:cNvSpPr>
                <a:spLocks/>
              </p:cNvSpPr>
              <p:nvPr/>
            </p:nvSpPr>
            <p:spPr bwMode="auto">
              <a:xfrm rot="-335368">
                <a:off x="1092" y="884"/>
                <a:ext cx="338" cy="38"/>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038" name="AutoShape 210"/>
              <p:cNvSpPr>
                <a:spLocks noChangeArrowheads="1"/>
              </p:cNvSpPr>
              <p:nvPr/>
            </p:nvSpPr>
            <p:spPr bwMode="auto">
              <a:xfrm rot="-335368">
                <a:off x="1390" y="868"/>
                <a:ext cx="74" cy="67"/>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sp>
            <p:nvSpPr>
              <p:cNvPr id="86039" name="Freeform 211"/>
              <p:cNvSpPr>
                <a:spLocks/>
              </p:cNvSpPr>
              <p:nvPr/>
            </p:nvSpPr>
            <p:spPr bwMode="auto">
              <a:xfrm rot="-335368">
                <a:off x="484" y="905"/>
                <a:ext cx="189" cy="329"/>
              </a:xfrm>
              <a:custGeom>
                <a:avLst/>
                <a:gdLst>
                  <a:gd name="T0" fmla="*/ 0 w 210"/>
                  <a:gd name="T1" fmla="*/ 0 h 365"/>
                  <a:gd name="T2" fmla="*/ 52 w 210"/>
                  <a:gd name="T3" fmla="*/ 14 h 365"/>
                  <a:gd name="T4" fmla="*/ 89 w 210"/>
                  <a:gd name="T5" fmla="*/ 52 h 365"/>
                  <a:gd name="T6" fmla="*/ 134 w 210"/>
                  <a:gd name="T7" fmla="*/ 163 h 365"/>
                  <a:gd name="T8" fmla="*/ 149 w 210"/>
                  <a:gd name="T9" fmla="*/ 282 h 365"/>
                  <a:gd name="T10" fmla="*/ 170 w 210"/>
                  <a:gd name="T11" fmla="*/ 297 h 365"/>
                  <a:gd name="T12" fmla="*/ 0 60000 65536"/>
                  <a:gd name="T13" fmla="*/ 0 60000 65536"/>
                  <a:gd name="T14" fmla="*/ 0 60000 65536"/>
                  <a:gd name="T15" fmla="*/ 0 60000 65536"/>
                  <a:gd name="T16" fmla="*/ 0 60000 65536"/>
                  <a:gd name="T17" fmla="*/ 0 60000 65536"/>
                  <a:gd name="T18" fmla="*/ 0 w 210"/>
                  <a:gd name="T19" fmla="*/ 0 h 365"/>
                  <a:gd name="T20" fmla="*/ 210 w 210"/>
                  <a:gd name="T21" fmla="*/ 365 h 365"/>
                </a:gdLst>
                <a:ahLst/>
                <a:cxnLst>
                  <a:cxn ang="T12">
                    <a:pos x="T0" y="T1"/>
                  </a:cxn>
                  <a:cxn ang="T13">
                    <a:pos x="T2" y="T3"/>
                  </a:cxn>
                  <a:cxn ang="T14">
                    <a:pos x="T4" y="T5"/>
                  </a:cxn>
                  <a:cxn ang="T15">
                    <a:pos x="T6" y="T7"/>
                  </a:cxn>
                  <a:cxn ang="T16">
                    <a:pos x="T8" y="T9"/>
                  </a:cxn>
                  <a:cxn ang="T17">
                    <a:pos x="T10" y="T11"/>
                  </a:cxn>
                </a:cxnLst>
                <a:rect l="T18" t="T19" r="T20" b="T21"/>
                <a:pathLst>
                  <a:path w="210" h="365">
                    <a:moveTo>
                      <a:pt x="0" y="0"/>
                    </a:moveTo>
                    <a:cubicBezTo>
                      <a:pt x="21" y="7"/>
                      <a:pt x="46" y="6"/>
                      <a:pt x="64" y="18"/>
                    </a:cubicBezTo>
                    <a:cubicBezTo>
                      <a:pt x="82" y="30"/>
                      <a:pt x="110" y="64"/>
                      <a:pt x="110" y="64"/>
                    </a:cubicBezTo>
                    <a:cubicBezTo>
                      <a:pt x="126" y="111"/>
                      <a:pt x="150" y="153"/>
                      <a:pt x="165" y="201"/>
                    </a:cubicBezTo>
                    <a:cubicBezTo>
                      <a:pt x="170" y="250"/>
                      <a:pt x="163" y="302"/>
                      <a:pt x="183" y="347"/>
                    </a:cubicBezTo>
                    <a:cubicBezTo>
                      <a:pt x="187" y="357"/>
                      <a:pt x="210" y="365"/>
                      <a:pt x="210" y="365"/>
                    </a:cubicBezTo>
                  </a:path>
                </a:pathLst>
              </a:custGeom>
              <a:noFill/>
              <a:ln w="38100" cmpd="sng">
                <a:solidFill>
                  <a:srgbClr val="0000CC"/>
                </a:solidFill>
                <a:round/>
                <a:headEnd/>
                <a:tailEnd/>
              </a:ln>
            </p:spPr>
            <p:txBody>
              <a:bodyPr/>
              <a:lstStyle/>
              <a:p>
                <a:endParaRPr lang="es-ES"/>
              </a:p>
            </p:txBody>
          </p:sp>
          <p:sp>
            <p:nvSpPr>
              <p:cNvPr id="86040" name="AutoShape 212"/>
              <p:cNvSpPr>
                <a:spLocks noChangeArrowheads="1"/>
              </p:cNvSpPr>
              <p:nvPr/>
            </p:nvSpPr>
            <p:spPr bwMode="auto">
              <a:xfrm rot="-335368">
                <a:off x="636" y="1177"/>
                <a:ext cx="75" cy="67"/>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grpSp>
            <p:nvGrpSpPr>
              <p:cNvPr id="86041" name="Group 213"/>
              <p:cNvGrpSpPr>
                <a:grpSpLocks/>
              </p:cNvGrpSpPr>
              <p:nvPr/>
            </p:nvGrpSpPr>
            <p:grpSpPr bwMode="auto">
              <a:xfrm rot="-210396">
                <a:off x="668" y="1081"/>
                <a:ext cx="690" cy="227"/>
                <a:chOff x="2281" y="785"/>
                <a:chExt cx="1068" cy="396"/>
              </a:xfrm>
            </p:grpSpPr>
            <p:sp>
              <p:nvSpPr>
                <p:cNvPr id="86062" name="Freeform 214"/>
                <p:cNvSpPr>
                  <a:spLocks/>
                </p:cNvSpPr>
                <p:nvPr/>
              </p:nvSpPr>
              <p:spPr bwMode="auto">
                <a:xfrm rot="-7702652">
                  <a:off x="2301" y="765"/>
                  <a:ext cx="396" cy="435"/>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063" name="Freeform 215"/>
                <p:cNvSpPr>
                  <a:spLocks/>
                </p:cNvSpPr>
                <p:nvPr/>
              </p:nvSpPr>
              <p:spPr bwMode="auto">
                <a:xfrm>
                  <a:off x="2773" y="1015"/>
                  <a:ext cx="525" cy="66"/>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064" name="AutoShape 216"/>
                <p:cNvSpPr>
                  <a:spLocks noChangeArrowheads="1"/>
                </p:cNvSpPr>
                <p:nvPr/>
              </p:nvSpPr>
              <p:spPr bwMode="auto">
                <a:xfrm>
                  <a:off x="3234" y="1015"/>
                  <a:ext cx="115" cy="115"/>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grpSp>
          <p:grpSp>
            <p:nvGrpSpPr>
              <p:cNvPr id="86042" name="Group 217"/>
              <p:cNvGrpSpPr>
                <a:grpSpLocks/>
              </p:cNvGrpSpPr>
              <p:nvPr/>
            </p:nvGrpSpPr>
            <p:grpSpPr bwMode="auto">
              <a:xfrm rot="-335368">
                <a:off x="1328" y="1071"/>
                <a:ext cx="690" cy="227"/>
                <a:chOff x="2281" y="785"/>
                <a:chExt cx="1068" cy="396"/>
              </a:xfrm>
            </p:grpSpPr>
            <p:sp>
              <p:nvSpPr>
                <p:cNvPr id="86059" name="Freeform 218"/>
                <p:cNvSpPr>
                  <a:spLocks/>
                </p:cNvSpPr>
                <p:nvPr/>
              </p:nvSpPr>
              <p:spPr bwMode="auto">
                <a:xfrm rot="-7702652">
                  <a:off x="2301" y="765"/>
                  <a:ext cx="396" cy="435"/>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060" name="Freeform 219"/>
                <p:cNvSpPr>
                  <a:spLocks/>
                </p:cNvSpPr>
                <p:nvPr/>
              </p:nvSpPr>
              <p:spPr bwMode="auto">
                <a:xfrm>
                  <a:off x="2773" y="1015"/>
                  <a:ext cx="525" cy="66"/>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061" name="AutoShape 220"/>
                <p:cNvSpPr>
                  <a:spLocks noChangeArrowheads="1"/>
                </p:cNvSpPr>
                <p:nvPr/>
              </p:nvSpPr>
              <p:spPr bwMode="auto">
                <a:xfrm>
                  <a:off x="3234" y="1015"/>
                  <a:ext cx="115" cy="115"/>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grpSp>
          <p:grpSp>
            <p:nvGrpSpPr>
              <p:cNvPr id="86043" name="Group 221"/>
              <p:cNvGrpSpPr>
                <a:grpSpLocks/>
              </p:cNvGrpSpPr>
              <p:nvPr/>
            </p:nvGrpSpPr>
            <p:grpSpPr bwMode="auto">
              <a:xfrm rot="-335368">
                <a:off x="1427" y="747"/>
                <a:ext cx="690" cy="227"/>
                <a:chOff x="2281" y="785"/>
                <a:chExt cx="1068" cy="396"/>
              </a:xfrm>
            </p:grpSpPr>
            <p:sp>
              <p:nvSpPr>
                <p:cNvPr id="86056" name="Freeform 222"/>
                <p:cNvSpPr>
                  <a:spLocks/>
                </p:cNvSpPr>
                <p:nvPr/>
              </p:nvSpPr>
              <p:spPr bwMode="auto">
                <a:xfrm rot="-7702652">
                  <a:off x="2301" y="765"/>
                  <a:ext cx="396" cy="435"/>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057" name="Freeform 223"/>
                <p:cNvSpPr>
                  <a:spLocks/>
                </p:cNvSpPr>
                <p:nvPr/>
              </p:nvSpPr>
              <p:spPr bwMode="auto">
                <a:xfrm>
                  <a:off x="2773" y="1015"/>
                  <a:ext cx="525" cy="66"/>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058" name="AutoShape 224"/>
                <p:cNvSpPr>
                  <a:spLocks noChangeArrowheads="1"/>
                </p:cNvSpPr>
                <p:nvPr/>
              </p:nvSpPr>
              <p:spPr bwMode="auto">
                <a:xfrm>
                  <a:off x="3234" y="1015"/>
                  <a:ext cx="115" cy="115"/>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grpSp>
          <p:sp>
            <p:nvSpPr>
              <p:cNvPr id="86044" name="Freeform 225"/>
              <p:cNvSpPr>
                <a:spLocks/>
              </p:cNvSpPr>
              <p:nvPr/>
            </p:nvSpPr>
            <p:spPr bwMode="auto">
              <a:xfrm>
                <a:off x="1830" y="682"/>
                <a:ext cx="189" cy="203"/>
              </a:xfrm>
              <a:custGeom>
                <a:avLst/>
                <a:gdLst>
                  <a:gd name="T0" fmla="*/ 0 w 210"/>
                  <a:gd name="T1" fmla="*/ 179 h 225"/>
                  <a:gd name="T2" fmla="*/ 81 w 210"/>
                  <a:gd name="T3" fmla="*/ 127 h 225"/>
                  <a:gd name="T4" fmla="*/ 103 w 210"/>
                  <a:gd name="T5" fmla="*/ 89 h 225"/>
                  <a:gd name="T6" fmla="*/ 111 w 210"/>
                  <a:gd name="T7" fmla="*/ 68 h 225"/>
                  <a:gd name="T8" fmla="*/ 140 w 210"/>
                  <a:gd name="T9" fmla="*/ 30 h 225"/>
                  <a:gd name="T10" fmla="*/ 156 w 210"/>
                  <a:gd name="T11" fmla="*/ 15 h 225"/>
                  <a:gd name="T12" fmla="*/ 170 w 210"/>
                  <a:gd name="T13" fmla="*/ 0 h 225"/>
                  <a:gd name="T14" fmla="*/ 0 60000 65536"/>
                  <a:gd name="T15" fmla="*/ 0 60000 65536"/>
                  <a:gd name="T16" fmla="*/ 0 60000 65536"/>
                  <a:gd name="T17" fmla="*/ 0 60000 65536"/>
                  <a:gd name="T18" fmla="*/ 0 60000 65536"/>
                  <a:gd name="T19" fmla="*/ 0 60000 65536"/>
                  <a:gd name="T20" fmla="*/ 0 60000 65536"/>
                  <a:gd name="T21" fmla="*/ 0 w 210"/>
                  <a:gd name="T22" fmla="*/ 0 h 225"/>
                  <a:gd name="T23" fmla="*/ 210 w 210"/>
                  <a:gd name="T24" fmla="*/ 225 h 2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0" h="225">
                    <a:moveTo>
                      <a:pt x="0" y="220"/>
                    </a:moveTo>
                    <a:cubicBezTo>
                      <a:pt x="108" y="207"/>
                      <a:pt x="54" y="225"/>
                      <a:pt x="100" y="156"/>
                    </a:cubicBezTo>
                    <a:cubicBezTo>
                      <a:pt x="125" y="80"/>
                      <a:pt x="90" y="170"/>
                      <a:pt x="128" y="110"/>
                    </a:cubicBezTo>
                    <a:cubicBezTo>
                      <a:pt x="133" y="102"/>
                      <a:pt x="132" y="91"/>
                      <a:pt x="137" y="83"/>
                    </a:cubicBezTo>
                    <a:cubicBezTo>
                      <a:pt x="147" y="66"/>
                      <a:pt x="161" y="52"/>
                      <a:pt x="173" y="37"/>
                    </a:cubicBezTo>
                    <a:cubicBezTo>
                      <a:pt x="179" y="30"/>
                      <a:pt x="186" y="25"/>
                      <a:pt x="192" y="19"/>
                    </a:cubicBezTo>
                    <a:cubicBezTo>
                      <a:pt x="198" y="13"/>
                      <a:pt x="210" y="0"/>
                      <a:pt x="210" y="0"/>
                    </a:cubicBezTo>
                  </a:path>
                </a:pathLst>
              </a:custGeom>
              <a:noFill/>
              <a:ln w="38100" cmpd="sng">
                <a:solidFill>
                  <a:srgbClr val="0000CC"/>
                </a:solidFill>
                <a:round/>
                <a:headEnd/>
                <a:tailEnd/>
              </a:ln>
            </p:spPr>
            <p:txBody>
              <a:bodyPr/>
              <a:lstStyle/>
              <a:p>
                <a:endParaRPr lang="es-ES"/>
              </a:p>
            </p:txBody>
          </p:sp>
          <p:sp>
            <p:nvSpPr>
              <p:cNvPr id="86045" name="AutoShape 226"/>
              <p:cNvSpPr>
                <a:spLocks noChangeArrowheads="1"/>
              </p:cNvSpPr>
              <p:nvPr/>
            </p:nvSpPr>
            <p:spPr bwMode="auto">
              <a:xfrm rot="-335368">
                <a:off x="1971" y="647"/>
                <a:ext cx="75" cy="67"/>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grpSp>
            <p:nvGrpSpPr>
              <p:cNvPr id="86046" name="Group 227"/>
              <p:cNvGrpSpPr>
                <a:grpSpLocks/>
              </p:cNvGrpSpPr>
              <p:nvPr/>
            </p:nvGrpSpPr>
            <p:grpSpPr bwMode="auto">
              <a:xfrm rot="-335368">
                <a:off x="2078" y="729"/>
                <a:ext cx="690" cy="227"/>
                <a:chOff x="2281" y="785"/>
                <a:chExt cx="1068" cy="396"/>
              </a:xfrm>
            </p:grpSpPr>
            <p:sp>
              <p:nvSpPr>
                <p:cNvPr id="86053" name="Freeform 228"/>
                <p:cNvSpPr>
                  <a:spLocks/>
                </p:cNvSpPr>
                <p:nvPr/>
              </p:nvSpPr>
              <p:spPr bwMode="auto">
                <a:xfrm rot="-7702652">
                  <a:off x="2301" y="765"/>
                  <a:ext cx="396" cy="435"/>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054" name="Freeform 229"/>
                <p:cNvSpPr>
                  <a:spLocks/>
                </p:cNvSpPr>
                <p:nvPr/>
              </p:nvSpPr>
              <p:spPr bwMode="auto">
                <a:xfrm>
                  <a:off x="2773" y="1015"/>
                  <a:ext cx="525" cy="66"/>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055" name="AutoShape 230"/>
                <p:cNvSpPr>
                  <a:spLocks noChangeArrowheads="1"/>
                </p:cNvSpPr>
                <p:nvPr/>
              </p:nvSpPr>
              <p:spPr bwMode="auto">
                <a:xfrm>
                  <a:off x="3234" y="1015"/>
                  <a:ext cx="115" cy="115"/>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grpSp>
          <p:grpSp>
            <p:nvGrpSpPr>
              <p:cNvPr id="86047" name="Group 231"/>
              <p:cNvGrpSpPr>
                <a:grpSpLocks/>
              </p:cNvGrpSpPr>
              <p:nvPr/>
            </p:nvGrpSpPr>
            <p:grpSpPr bwMode="auto">
              <a:xfrm rot="-335368">
                <a:off x="1984" y="1050"/>
                <a:ext cx="689" cy="227"/>
                <a:chOff x="2281" y="785"/>
                <a:chExt cx="1068" cy="396"/>
              </a:xfrm>
            </p:grpSpPr>
            <p:sp>
              <p:nvSpPr>
                <p:cNvPr id="86050" name="Freeform 232"/>
                <p:cNvSpPr>
                  <a:spLocks/>
                </p:cNvSpPr>
                <p:nvPr/>
              </p:nvSpPr>
              <p:spPr bwMode="auto">
                <a:xfrm rot="-7702652">
                  <a:off x="2301" y="765"/>
                  <a:ext cx="396" cy="435"/>
                </a:xfrm>
                <a:custGeom>
                  <a:avLst/>
                  <a:gdLst>
                    <a:gd name="T0" fmla="*/ 0 w 992"/>
                    <a:gd name="T1" fmla="*/ 0 h 1087"/>
                    <a:gd name="T2" fmla="*/ 0 w 992"/>
                    <a:gd name="T3" fmla="*/ 0 h 1087"/>
                    <a:gd name="T4" fmla="*/ 0 w 992"/>
                    <a:gd name="T5" fmla="*/ 0 h 1087"/>
                    <a:gd name="T6" fmla="*/ 0 w 992"/>
                    <a:gd name="T7" fmla="*/ 0 h 1087"/>
                    <a:gd name="T8" fmla="*/ 0 w 992"/>
                    <a:gd name="T9" fmla="*/ 0 h 1087"/>
                    <a:gd name="T10" fmla="*/ 0 w 992"/>
                    <a:gd name="T11" fmla="*/ 0 h 1087"/>
                    <a:gd name="T12" fmla="*/ 0 w 992"/>
                    <a:gd name="T13" fmla="*/ 0 h 1087"/>
                    <a:gd name="T14" fmla="*/ 0 w 992"/>
                    <a:gd name="T15" fmla="*/ 0 h 1087"/>
                    <a:gd name="T16" fmla="*/ 0 w 992"/>
                    <a:gd name="T17" fmla="*/ 0 h 1087"/>
                    <a:gd name="T18" fmla="*/ 0 w 992"/>
                    <a:gd name="T19" fmla="*/ 0 h 1087"/>
                    <a:gd name="T20" fmla="*/ 0 w 992"/>
                    <a:gd name="T21" fmla="*/ 0 h 1087"/>
                    <a:gd name="T22" fmla="*/ 0 w 992"/>
                    <a:gd name="T23" fmla="*/ 0 h 1087"/>
                    <a:gd name="T24" fmla="*/ 0 w 992"/>
                    <a:gd name="T25" fmla="*/ 0 h 1087"/>
                    <a:gd name="T26" fmla="*/ 0 w 992"/>
                    <a:gd name="T27" fmla="*/ 0 h 1087"/>
                    <a:gd name="T28" fmla="*/ 0 w 992"/>
                    <a:gd name="T29" fmla="*/ 0 h 1087"/>
                    <a:gd name="T30" fmla="*/ 0 w 992"/>
                    <a:gd name="T31" fmla="*/ 0 h 1087"/>
                    <a:gd name="T32" fmla="*/ 0 w 992"/>
                    <a:gd name="T33" fmla="*/ 0 h 1087"/>
                    <a:gd name="T34" fmla="*/ 0 w 992"/>
                    <a:gd name="T35" fmla="*/ 0 h 1087"/>
                    <a:gd name="T36" fmla="*/ 0 w 992"/>
                    <a:gd name="T37" fmla="*/ 0 h 1087"/>
                    <a:gd name="T38" fmla="*/ 0 w 992"/>
                    <a:gd name="T39" fmla="*/ 0 h 1087"/>
                    <a:gd name="T40" fmla="*/ 0 w 992"/>
                    <a:gd name="T41" fmla="*/ 0 h 1087"/>
                    <a:gd name="T42" fmla="*/ 0 w 992"/>
                    <a:gd name="T43" fmla="*/ 0 h 1087"/>
                    <a:gd name="T44" fmla="*/ 0 w 992"/>
                    <a:gd name="T45" fmla="*/ 0 h 1087"/>
                    <a:gd name="T46" fmla="*/ 0 w 992"/>
                    <a:gd name="T47" fmla="*/ 0 h 1087"/>
                    <a:gd name="T48" fmla="*/ 0 w 992"/>
                    <a:gd name="T49" fmla="*/ 0 h 1087"/>
                    <a:gd name="T50" fmla="*/ 0 w 992"/>
                    <a:gd name="T51" fmla="*/ 0 h 1087"/>
                    <a:gd name="T52" fmla="*/ 0 w 992"/>
                    <a:gd name="T53" fmla="*/ 0 h 1087"/>
                    <a:gd name="T54" fmla="*/ 0 w 992"/>
                    <a:gd name="T55" fmla="*/ 0 h 1087"/>
                    <a:gd name="T56" fmla="*/ 0 w 992"/>
                    <a:gd name="T57" fmla="*/ 0 h 1087"/>
                    <a:gd name="T58" fmla="*/ 0 w 992"/>
                    <a:gd name="T59" fmla="*/ 0 h 10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92"/>
                    <a:gd name="T91" fmla="*/ 0 h 1087"/>
                    <a:gd name="T92" fmla="*/ 992 w 992"/>
                    <a:gd name="T93" fmla="*/ 1087 h 108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92" h="1087">
                      <a:moveTo>
                        <a:pt x="128" y="223"/>
                      </a:moveTo>
                      <a:cubicBezTo>
                        <a:pt x="228" y="248"/>
                        <a:pt x="212" y="258"/>
                        <a:pt x="240" y="351"/>
                      </a:cubicBezTo>
                      <a:cubicBezTo>
                        <a:pt x="250" y="383"/>
                        <a:pt x="272" y="447"/>
                        <a:pt x="272" y="447"/>
                      </a:cubicBezTo>
                      <a:cubicBezTo>
                        <a:pt x="265" y="543"/>
                        <a:pt x="283" y="649"/>
                        <a:pt x="240" y="735"/>
                      </a:cubicBezTo>
                      <a:cubicBezTo>
                        <a:pt x="228" y="759"/>
                        <a:pt x="206" y="776"/>
                        <a:pt x="192" y="799"/>
                      </a:cubicBezTo>
                      <a:cubicBezTo>
                        <a:pt x="179" y="819"/>
                        <a:pt x="172" y="843"/>
                        <a:pt x="160" y="863"/>
                      </a:cubicBezTo>
                      <a:cubicBezTo>
                        <a:pt x="140" y="896"/>
                        <a:pt x="117" y="927"/>
                        <a:pt x="96" y="959"/>
                      </a:cubicBezTo>
                      <a:cubicBezTo>
                        <a:pt x="58" y="1016"/>
                        <a:pt x="59" y="1048"/>
                        <a:pt x="0" y="1087"/>
                      </a:cubicBezTo>
                      <a:cubicBezTo>
                        <a:pt x="28" y="1003"/>
                        <a:pt x="7" y="1053"/>
                        <a:pt x="80" y="943"/>
                      </a:cubicBezTo>
                      <a:cubicBezTo>
                        <a:pt x="125" y="876"/>
                        <a:pt x="118" y="856"/>
                        <a:pt x="192" y="831"/>
                      </a:cubicBezTo>
                      <a:cubicBezTo>
                        <a:pt x="214" y="766"/>
                        <a:pt x="239" y="741"/>
                        <a:pt x="304" y="719"/>
                      </a:cubicBezTo>
                      <a:cubicBezTo>
                        <a:pt x="443" y="724"/>
                        <a:pt x="584" y="706"/>
                        <a:pt x="720" y="735"/>
                      </a:cubicBezTo>
                      <a:cubicBezTo>
                        <a:pt x="748" y="741"/>
                        <a:pt x="736" y="791"/>
                        <a:pt x="752" y="815"/>
                      </a:cubicBezTo>
                      <a:cubicBezTo>
                        <a:pt x="779" y="856"/>
                        <a:pt x="821" y="886"/>
                        <a:pt x="848" y="927"/>
                      </a:cubicBezTo>
                      <a:cubicBezTo>
                        <a:pt x="859" y="943"/>
                        <a:pt x="831" y="891"/>
                        <a:pt x="816" y="879"/>
                      </a:cubicBezTo>
                      <a:cubicBezTo>
                        <a:pt x="803" y="868"/>
                        <a:pt x="784" y="868"/>
                        <a:pt x="768" y="863"/>
                      </a:cubicBezTo>
                      <a:cubicBezTo>
                        <a:pt x="716" y="706"/>
                        <a:pt x="675" y="783"/>
                        <a:pt x="736" y="511"/>
                      </a:cubicBezTo>
                      <a:cubicBezTo>
                        <a:pt x="740" y="492"/>
                        <a:pt x="768" y="490"/>
                        <a:pt x="784" y="479"/>
                      </a:cubicBezTo>
                      <a:cubicBezTo>
                        <a:pt x="794" y="472"/>
                        <a:pt x="876" y="408"/>
                        <a:pt x="896" y="399"/>
                      </a:cubicBezTo>
                      <a:cubicBezTo>
                        <a:pt x="927" y="385"/>
                        <a:pt x="992" y="367"/>
                        <a:pt x="992" y="367"/>
                      </a:cubicBezTo>
                      <a:cubicBezTo>
                        <a:pt x="885" y="362"/>
                        <a:pt x="777" y="370"/>
                        <a:pt x="672" y="351"/>
                      </a:cubicBezTo>
                      <a:cubicBezTo>
                        <a:pt x="653" y="348"/>
                        <a:pt x="647" y="321"/>
                        <a:pt x="640" y="303"/>
                      </a:cubicBezTo>
                      <a:cubicBezTo>
                        <a:pt x="613" y="232"/>
                        <a:pt x="619" y="191"/>
                        <a:pt x="576" y="127"/>
                      </a:cubicBezTo>
                      <a:cubicBezTo>
                        <a:pt x="571" y="90"/>
                        <a:pt x="577" y="49"/>
                        <a:pt x="560" y="15"/>
                      </a:cubicBezTo>
                      <a:cubicBezTo>
                        <a:pt x="552" y="0"/>
                        <a:pt x="548" y="47"/>
                        <a:pt x="544" y="63"/>
                      </a:cubicBezTo>
                      <a:cubicBezTo>
                        <a:pt x="535" y="100"/>
                        <a:pt x="530" y="154"/>
                        <a:pt x="512" y="191"/>
                      </a:cubicBezTo>
                      <a:cubicBezTo>
                        <a:pt x="477" y="262"/>
                        <a:pt x="472" y="242"/>
                        <a:pt x="384" y="271"/>
                      </a:cubicBezTo>
                      <a:cubicBezTo>
                        <a:pt x="368" y="276"/>
                        <a:pt x="336" y="287"/>
                        <a:pt x="336" y="287"/>
                      </a:cubicBezTo>
                      <a:cubicBezTo>
                        <a:pt x="299" y="282"/>
                        <a:pt x="260" y="282"/>
                        <a:pt x="224" y="271"/>
                      </a:cubicBezTo>
                      <a:cubicBezTo>
                        <a:pt x="190" y="261"/>
                        <a:pt x="162" y="234"/>
                        <a:pt x="128" y="223"/>
                      </a:cubicBezTo>
                      <a:close/>
                    </a:path>
                  </a:pathLst>
                </a:custGeom>
                <a:solidFill>
                  <a:schemeClr val="folHlink"/>
                </a:solidFill>
                <a:ln w="28575" cmpd="sng">
                  <a:solidFill>
                    <a:srgbClr val="0000CC"/>
                  </a:solidFill>
                  <a:round/>
                  <a:headEnd/>
                  <a:tailEnd/>
                </a:ln>
              </p:spPr>
              <p:txBody>
                <a:bodyPr/>
                <a:lstStyle/>
                <a:p>
                  <a:endParaRPr lang="es-ES"/>
                </a:p>
              </p:txBody>
            </p:sp>
            <p:sp>
              <p:nvSpPr>
                <p:cNvPr id="86051" name="Freeform 233"/>
                <p:cNvSpPr>
                  <a:spLocks/>
                </p:cNvSpPr>
                <p:nvPr/>
              </p:nvSpPr>
              <p:spPr bwMode="auto">
                <a:xfrm>
                  <a:off x="2773" y="1015"/>
                  <a:ext cx="525" cy="66"/>
                </a:xfrm>
                <a:custGeom>
                  <a:avLst/>
                  <a:gdLst>
                    <a:gd name="T0" fmla="*/ 0 w 1312"/>
                    <a:gd name="T1" fmla="*/ 0 h 164"/>
                    <a:gd name="T2" fmla="*/ 0 w 1312"/>
                    <a:gd name="T3" fmla="*/ 0 h 164"/>
                    <a:gd name="T4" fmla="*/ 0 w 1312"/>
                    <a:gd name="T5" fmla="*/ 0 h 164"/>
                    <a:gd name="T6" fmla="*/ 0 w 1312"/>
                    <a:gd name="T7" fmla="*/ 0 h 164"/>
                    <a:gd name="T8" fmla="*/ 0 w 1312"/>
                    <a:gd name="T9" fmla="*/ 0 h 164"/>
                    <a:gd name="T10" fmla="*/ 0 w 1312"/>
                    <a:gd name="T11" fmla="*/ 0 h 164"/>
                    <a:gd name="T12" fmla="*/ 0 w 1312"/>
                    <a:gd name="T13" fmla="*/ 0 h 164"/>
                    <a:gd name="T14" fmla="*/ 0 w 1312"/>
                    <a:gd name="T15" fmla="*/ 0 h 164"/>
                    <a:gd name="T16" fmla="*/ 0 w 1312"/>
                    <a:gd name="T17" fmla="*/ 0 h 164"/>
                    <a:gd name="T18" fmla="*/ 0 w 1312"/>
                    <a:gd name="T19" fmla="*/ 0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12"/>
                    <a:gd name="T31" fmla="*/ 0 h 164"/>
                    <a:gd name="T32" fmla="*/ 1312 w 1312"/>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12" h="164">
                      <a:moveTo>
                        <a:pt x="0" y="0"/>
                      </a:moveTo>
                      <a:cubicBezTo>
                        <a:pt x="161" y="20"/>
                        <a:pt x="87" y="2"/>
                        <a:pt x="224" y="48"/>
                      </a:cubicBezTo>
                      <a:cubicBezTo>
                        <a:pt x="285" y="68"/>
                        <a:pt x="352" y="59"/>
                        <a:pt x="416" y="64"/>
                      </a:cubicBezTo>
                      <a:cubicBezTo>
                        <a:pt x="496" y="84"/>
                        <a:pt x="578" y="102"/>
                        <a:pt x="656" y="128"/>
                      </a:cubicBezTo>
                      <a:cubicBezTo>
                        <a:pt x="741" y="123"/>
                        <a:pt x="828" y="125"/>
                        <a:pt x="912" y="112"/>
                      </a:cubicBezTo>
                      <a:cubicBezTo>
                        <a:pt x="931" y="109"/>
                        <a:pt x="942" y="88"/>
                        <a:pt x="960" y="80"/>
                      </a:cubicBezTo>
                      <a:cubicBezTo>
                        <a:pt x="991" y="66"/>
                        <a:pt x="1024" y="59"/>
                        <a:pt x="1056" y="48"/>
                      </a:cubicBezTo>
                      <a:cubicBezTo>
                        <a:pt x="1072" y="43"/>
                        <a:pt x="1104" y="32"/>
                        <a:pt x="1104" y="32"/>
                      </a:cubicBezTo>
                      <a:cubicBezTo>
                        <a:pt x="1214" y="105"/>
                        <a:pt x="1164" y="84"/>
                        <a:pt x="1248" y="112"/>
                      </a:cubicBezTo>
                      <a:cubicBezTo>
                        <a:pt x="1300" y="164"/>
                        <a:pt x="1273" y="160"/>
                        <a:pt x="1312" y="160"/>
                      </a:cubicBezTo>
                    </a:path>
                  </a:pathLst>
                </a:custGeom>
                <a:solidFill>
                  <a:schemeClr val="folHlink"/>
                </a:solidFill>
                <a:ln w="38100" cmpd="sng">
                  <a:solidFill>
                    <a:srgbClr val="0000CC"/>
                  </a:solidFill>
                  <a:round/>
                  <a:headEnd/>
                  <a:tailEnd/>
                </a:ln>
              </p:spPr>
              <p:txBody>
                <a:bodyPr/>
                <a:lstStyle/>
                <a:p>
                  <a:endParaRPr lang="es-ES"/>
                </a:p>
              </p:txBody>
            </p:sp>
            <p:sp>
              <p:nvSpPr>
                <p:cNvPr id="86052" name="AutoShape 234"/>
                <p:cNvSpPr>
                  <a:spLocks noChangeArrowheads="1"/>
                </p:cNvSpPr>
                <p:nvPr/>
              </p:nvSpPr>
              <p:spPr bwMode="auto">
                <a:xfrm>
                  <a:off x="3234" y="1015"/>
                  <a:ext cx="115" cy="115"/>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grpSp>
          <p:sp>
            <p:nvSpPr>
              <p:cNvPr id="86048" name="Freeform 235"/>
              <p:cNvSpPr>
                <a:spLocks/>
              </p:cNvSpPr>
              <p:nvPr/>
            </p:nvSpPr>
            <p:spPr bwMode="auto">
              <a:xfrm>
                <a:off x="1621" y="926"/>
                <a:ext cx="155" cy="289"/>
              </a:xfrm>
              <a:custGeom>
                <a:avLst/>
                <a:gdLst>
                  <a:gd name="T0" fmla="*/ 0 w 159"/>
                  <a:gd name="T1" fmla="*/ 261 h 320"/>
                  <a:gd name="T2" fmla="*/ 132 w 159"/>
                  <a:gd name="T3" fmla="*/ 187 h 320"/>
                  <a:gd name="T4" fmla="*/ 132 w 159"/>
                  <a:gd name="T5" fmla="*/ 61 h 320"/>
                  <a:gd name="T6" fmla="*/ 122 w 159"/>
                  <a:gd name="T7" fmla="*/ 38 h 320"/>
                  <a:gd name="T8" fmla="*/ 70 w 159"/>
                  <a:gd name="T9" fmla="*/ 23 h 320"/>
                  <a:gd name="T10" fmla="*/ 44 w 159"/>
                  <a:gd name="T11" fmla="*/ 8 h 320"/>
                  <a:gd name="T12" fmla="*/ 19 w 159"/>
                  <a:gd name="T13" fmla="*/ 0 h 320"/>
                  <a:gd name="T14" fmla="*/ 0 60000 65536"/>
                  <a:gd name="T15" fmla="*/ 0 60000 65536"/>
                  <a:gd name="T16" fmla="*/ 0 60000 65536"/>
                  <a:gd name="T17" fmla="*/ 0 60000 65536"/>
                  <a:gd name="T18" fmla="*/ 0 60000 65536"/>
                  <a:gd name="T19" fmla="*/ 0 60000 65536"/>
                  <a:gd name="T20" fmla="*/ 0 60000 65536"/>
                  <a:gd name="T21" fmla="*/ 0 w 159"/>
                  <a:gd name="T22" fmla="*/ 0 h 320"/>
                  <a:gd name="T23" fmla="*/ 159 w 159"/>
                  <a:gd name="T24" fmla="*/ 320 h 3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9" h="320">
                    <a:moveTo>
                      <a:pt x="0" y="320"/>
                    </a:moveTo>
                    <a:cubicBezTo>
                      <a:pt x="70" y="297"/>
                      <a:pt x="93" y="292"/>
                      <a:pt x="138" y="229"/>
                    </a:cubicBezTo>
                    <a:cubicBezTo>
                      <a:pt x="159" y="165"/>
                      <a:pt x="153" y="196"/>
                      <a:pt x="138" y="74"/>
                    </a:cubicBezTo>
                    <a:cubicBezTo>
                      <a:pt x="137" y="64"/>
                      <a:pt x="136" y="52"/>
                      <a:pt x="128" y="46"/>
                    </a:cubicBezTo>
                    <a:cubicBezTo>
                      <a:pt x="113" y="35"/>
                      <a:pt x="92" y="34"/>
                      <a:pt x="74" y="28"/>
                    </a:cubicBezTo>
                    <a:cubicBezTo>
                      <a:pt x="63" y="24"/>
                      <a:pt x="56" y="15"/>
                      <a:pt x="46" y="10"/>
                    </a:cubicBezTo>
                    <a:cubicBezTo>
                      <a:pt x="37" y="6"/>
                      <a:pt x="19" y="0"/>
                      <a:pt x="19" y="0"/>
                    </a:cubicBezTo>
                  </a:path>
                </a:pathLst>
              </a:custGeom>
              <a:noFill/>
              <a:ln w="38100" cmpd="sng">
                <a:solidFill>
                  <a:srgbClr val="0000CC"/>
                </a:solidFill>
                <a:round/>
                <a:headEnd/>
                <a:tailEnd/>
              </a:ln>
            </p:spPr>
            <p:txBody>
              <a:bodyPr/>
              <a:lstStyle/>
              <a:p>
                <a:endParaRPr lang="es-ES"/>
              </a:p>
            </p:txBody>
          </p:sp>
          <p:sp>
            <p:nvSpPr>
              <p:cNvPr id="86049" name="AutoShape 236"/>
              <p:cNvSpPr>
                <a:spLocks noChangeArrowheads="1"/>
              </p:cNvSpPr>
              <p:nvPr/>
            </p:nvSpPr>
            <p:spPr bwMode="auto">
              <a:xfrm rot="-335368">
                <a:off x="1622" y="915"/>
                <a:ext cx="74" cy="66"/>
              </a:xfrm>
              <a:prstGeom prst="octagon">
                <a:avLst>
                  <a:gd name="adj" fmla="val 29287"/>
                </a:avLst>
              </a:prstGeom>
              <a:solidFill>
                <a:schemeClr val="folHlink"/>
              </a:solidFill>
              <a:ln w="28575">
                <a:solidFill>
                  <a:srgbClr val="0000CC"/>
                </a:solidFill>
                <a:miter lim="800000"/>
                <a:headEnd/>
                <a:tailEnd/>
              </a:ln>
            </p:spPr>
            <p:txBody>
              <a:bodyPr/>
              <a:lstStyle/>
              <a:p>
                <a:endParaRPr lang="es-ES">
                  <a:latin typeface="Calibri" pitchFamily="34" charset="0"/>
                </a:endParaRPr>
              </a:p>
            </p:txBody>
          </p:sp>
        </p:grpSp>
        <p:sp>
          <p:nvSpPr>
            <p:cNvPr id="86030" name="Text Box 237"/>
            <p:cNvSpPr txBox="1">
              <a:spLocks noChangeArrowheads="1"/>
            </p:cNvSpPr>
            <p:nvPr/>
          </p:nvSpPr>
          <p:spPr bwMode="auto">
            <a:xfrm>
              <a:off x="144" y="240"/>
              <a:ext cx="1440" cy="173"/>
            </a:xfrm>
            <a:prstGeom prst="rect">
              <a:avLst/>
            </a:prstGeom>
            <a:noFill/>
            <a:ln w="9525">
              <a:noFill/>
              <a:miter lim="800000"/>
              <a:headEnd/>
              <a:tailEnd/>
            </a:ln>
          </p:spPr>
          <p:txBody>
            <a:bodyPr>
              <a:spAutoFit/>
            </a:bodyPr>
            <a:lstStyle/>
            <a:p>
              <a:pPr>
                <a:spcBef>
                  <a:spcPct val="50000"/>
                </a:spcBef>
              </a:pPr>
              <a:r>
                <a:rPr lang="en-GB" sz="1200" b="1">
                  <a:latin typeface="Calibri" pitchFamily="34" charset="0"/>
                </a:rPr>
                <a:t>NEURAL NETWORK</a:t>
              </a:r>
            </a:p>
          </p:txBody>
        </p:sp>
      </p:grpSp>
      <p:sp>
        <p:nvSpPr>
          <p:cNvPr id="86026" name="Text Box 238"/>
          <p:cNvSpPr txBox="1">
            <a:spLocks noChangeArrowheads="1"/>
          </p:cNvSpPr>
          <p:nvPr/>
        </p:nvSpPr>
        <p:spPr bwMode="auto">
          <a:xfrm>
            <a:off x="7391400" y="6400800"/>
            <a:ext cx="184150" cy="457200"/>
          </a:xfrm>
          <a:prstGeom prst="rect">
            <a:avLst/>
          </a:prstGeom>
          <a:noFill/>
          <a:ln w="9525">
            <a:noFill/>
            <a:miter lim="800000"/>
            <a:headEnd/>
            <a:tailEnd/>
          </a:ln>
        </p:spPr>
        <p:txBody>
          <a:bodyPr>
            <a:spAutoFit/>
          </a:bodyPr>
          <a:lstStyle/>
          <a:p>
            <a:pPr>
              <a:spcBef>
                <a:spcPct val="50000"/>
              </a:spcBef>
            </a:pPr>
            <a:endParaRPr lang="es-ES" sz="2400">
              <a:ea typeface="ＭＳ Ｐゴシック" pitchFamily="34" charset="-128"/>
            </a:endParaRPr>
          </a:p>
        </p:txBody>
      </p:sp>
      <p:sp>
        <p:nvSpPr>
          <p:cNvPr id="86027" name="Text Box 239"/>
          <p:cNvSpPr txBox="1">
            <a:spLocks noChangeArrowheads="1"/>
          </p:cNvSpPr>
          <p:nvPr/>
        </p:nvSpPr>
        <p:spPr bwMode="auto">
          <a:xfrm>
            <a:off x="6651625" y="6381750"/>
            <a:ext cx="1746250" cy="461963"/>
          </a:xfrm>
          <a:prstGeom prst="rect">
            <a:avLst/>
          </a:prstGeom>
          <a:noFill/>
          <a:ln w="9525">
            <a:noFill/>
            <a:miter lim="800000"/>
            <a:headEnd/>
            <a:tailEnd/>
          </a:ln>
        </p:spPr>
        <p:txBody>
          <a:bodyPr wrap="none">
            <a:spAutoFit/>
          </a:bodyPr>
          <a:lstStyle/>
          <a:p>
            <a:r>
              <a:rPr lang="en-US" sz="1200">
                <a:solidFill>
                  <a:schemeClr val="bg1"/>
                </a:solidFill>
                <a:ea typeface="ＭＳ Ｐゴシック" pitchFamily="34" charset="-128"/>
              </a:rPr>
              <a:t>Agnati and Fuxe 2000, </a:t>
            </a:r>
          </a:p>
          <a:p>
            <a:r>
              <a:rPr lang="en-US" sz="1200">
                <a:solidFill>
                  <a:schemeClr val="bg1"/>
                </a:solidFill>
                <a:ea typeface="ＭＳ Ｐゴシック" pitchFamily="34" charset="-128"/>
              </a:rPr>
              <a:t>Fuxe et al. 2013</a:t>
            </a:r>
            <a:endParaRPr lang="en-US" sz="2400">
              <a:ea typeface="ＭＳ Ｐゴシック" pitchFamily="34" charset="-128"/>
            </a:endParaRPr>
          </a:p>
        </p:txBody>
      </p:sp>
      <p:pic>
        <p:nvPicPr>
          <p:cNvPr id="86028" name="Immagine 9"/>
          <p:cNvPicPr>
            <a:picLocks noChangeAspect="1"/>
          </p:cNvPicPr>
          <p:nvPr/>
        </p:nvPicPr>
        <p:blipFill>
          <a:blip r:embed="rId3"/>
          <a:srcRect t="47736"/>
          <a:stretch>
            <a:fillRect/>
          </a:stretch>
        </p:blipFill>
        <p:spPr bwMode="auto">
          <a:xfrm>
            <a:off x="7019925" y="2060575"/>
            <a:ext cx="1724025" cy="11620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475656" y="1628800"/>
          <a:ext cx="6096000" cy="2331720"/>
        </p:xfrm>
        <a:graphic>
          <a:graphicData uri="http://schemas.openxmlformats.org/drawingml/2006/table">
            <a:tbl>
              <a:tblPr firstRow="1" bandRow="1">
                <a:tableStyleId>{3C2FFA5D-87B4-456A-9821-1D502468CF0F}</a:tableStyleId>
              </a:tblPr>
              <a:tblGrid>
                <a:gridCol w="2032000"/>
                <a:gridCol w="2032000"/>
                <a:gridCol w="2032000"/>
              </a:tblGrid>
              <a:tr h="640080">
                <a:tc>
                  <a:txBody>
                    <a:bodyPr/>
                    <a:lstStyle/>
                    <a:p>
                      <a:r>
                        <a:rPr lang="en-US" sz="1800" dirty="0" smtClean="0">
                          <a:solidFill>
                            <a:schemeClr val="tx1"/>
                          </a:solidFill>
                        </a:rPr>
                        <a:t>Cytokine</a:t>
                      </a:r>
                      <a:endParaRPr lang="en-US" sz="1800" dirty="0">
                        <a:solidFill>
                          <a:schemeClr val="tx1"/>
                        </a:solidFill>
                      </a:endParaRPr>
                    </a:p>
                  </a:txBody>
                  <a:tcPr/>
                </a:tc>
                <a:tc>
                  <a:txBody>
                    <a:bodyPr/>
                    <a:lstStyle/>
                    <a:p>
                      <a:r>
                        <a:rPr lang="en-US" sz="1800" dirty="0" smtClean="0">
                          <a:solidFill>
                            <a:schemeClr val="tx1"/>
                          </a:solidFill>
                        </a:rPr>
                        <a:t>Receptor</a:t>
                      </a:r>
                      <a:r>
                        <a:rPr lang="en-US" sz="1800" baseline="0" dirty="0" smtClean="0">
                          <a:solidFill>
                            <a:schemeClr val="tx1"/>
                          </a:solidFill>
                        </a:rPr>
                        <a:t> </a:t>
                      </a:r>
                      <a:r>
                        <a:rPr lang="en-US" sz="1800" baseline="0" dirty="0" err="1" smtClean="0">
                          <a:solidFill>
                            <a:schemeClr val="tx1"/>
                          </a:solidFill>
                        </a:rPr>
                        <a:t>heteromer</a:t>
                      </a:r>
                      <a:endParaRPr lang="en-US" sz="1800" dirty="0">
                        <a:solidFill>
                          <a:schemeClr val="tx1"/>
                        </a:solidFill>
                      </a:endParaRPr>
                    </a:p>
                  </a:txBody>
                  <a:tcPr/>
                </a:tc>
                <a:tc>
                  <a:txBody>
                    <a:bodyPr/>
                    <a:lstStyle/>
                    <a:p>
                      <a:r>
                        <a:rPr lang="en-US" sz="1800" dirty="0" smtClean="0">
                          <a:solidFill>
                            <a:schemeClr val="tx1"/>
                          </a:solidFill>
                        </a:rPr>
                        <a:t>Source</a:t>
                      </a:r>
                      <a:endParaRPr lang="en-US" sz="1800" dirty="0">
                        <a:solidFill>
                          <a:schemeClr val="tx1"/>
                        </a:solidFill>
                      </a:endParaRPr>
                    </a:p>
                  </a:txBody>
                  <a:tcPr/>
                </a:tc>
              </a:tr>
              <a:tr h="370840">
                <a:tc>
                  <a:txBody>
                    <a:bodyPr/>
                    <a:lstStyle/>
                    <a:p>
                      <a:r>
                        <a:rPr lang="en-US" sz="1600" dirty="0" err="1" smtClean="0"/>
                        <a:t>IFNgamma</a:t>
                      </a:r>
                      <a:endParaRPr lang="en-US" sz="1600" dirty="0"/>
                    </a:p>
                  </a:txBody>
                  <a:tcPr/>
                </a:tc>
                <a:tc>
                  <a:txBody>
                    <a:bodyPr/>
                    <a:lstStyle/>
                    <a:p>
                      <a:r>
                        <a:rPr lang="en-US" sz="1600" b="0" i="0" u="none" strike="noStrike" kern="1200" baseline="0" dirty="0" smtClean="0">
                          <a:solidFill>
                            <a:schemeClr val="dk1"/>
                          </a:solidFill>
                          <a:latin typeface="+mn-lt"/>
                          <a:ea typeface="+mn-ea"/>
                          <a:cs typeface="+mn-cs"/>
                        </a:rPr>
                        <a:t>IFNGR/GluR1</a:t>
                      </a:r>
                      <a:endParaRPr lang="en-US" sz="1600" dirty="0"/>
                    </a:p>
                  </a:txBody>
                  <a:tcPr/>
                </a:tc>
                <a:tc>
                  <a:txBody>
                    <a:bodyPr/>
                    <a:lstStyle/>
                    <a:p>
                      <a:r>
                        <a:rPr lang="de-DE" sz="1600" b="0" i="0" u="none" strike="noStrike" kern="1200" baseline="0" dirty="0" err="1" smtClean="0">
                          <a:solidFill>
                            <a:schemeClr val="dk1"/>
                          </a:solidFill>
                          <a:latin typeface="+mn-lt"/>
                          <a:ea typeface="+mn-ea"/>
                          <a:cs typeface="+mn-cs"/>
                        </a:rPr>
                        <a:t>Mizuno</a:t>
                      </a:r>
                      <a:r>
                        <a:rPr lang="de-DE" sz="1600" b="0" i="0" u="none" strike="noStrike" kern="1200" baseline="0" dirty="0" smtClean="0">
                          <a:solidFill>
                            <a:schemeClr val="dk1"/>
                          </a:solidFill>
                          <a:latin typeface="+mn-lt"/>
                          <a:ea typeface="+mn-ea"/>
                          <a:cs typeface="+mn-cs"/>
                        </a:rPr>
                        <a:t> et al. (2008)</a:t>
                      </a:r>
                      <a:endParaRPr lang="en-US" sz="1600" dirty="0"/>
                    </a:p>
                  </a:txBody>
                  <a:tcPr/>
                </a:tc>
              </a:tr>
              <a:tr h="579120">
                <a:tc>
                  <a:txBody>
                    <a:bodyPr/>
                    <a:lstStyle/>
                    <a:p>
                      <a:r>
                        <a:rPr lang="en-US" sz="1600" dirty="0" err="1" smtClean="0"/>
                        <a:t>TNF</a:t>
                      </a:r>
                      <a:r>
                        <a:rPr lang="en-US" sz="1200" dirty="0" err="1" smtClean="0"/>
                        <a:t>alpha</a:t>
                      </a:r>
                      <a:endParaRPr lang="en-US" sz="1200" dirty="0"/>
                    </a:p>
                  </a:txBody>
                  <a:tcPr/>
                </a:tc>
                <a:tc>
                  <a:txBody>
                    <a:bodyPr/>
                    <a:lstStyle/>
                    <a:p>
                      <a:r>
                        <a:rPr lang="en-US" sz="1800" dirty="0" smtClean="0"/>
                        <a:t>?</a:t>
                      </a:r>
                      <a:endParaRPr lang="en-US" sz="1800" dirty="0"/>
                    </a:p>
                  </a:txBody>
                  <a:tcPr/>
                </a:tc>
                <a:tc>
                  <a:txBody>
                    <a:bodyPr/>
                    <a:lstStyle/>
                    <a:p>
                      <a:r>
                        <a:rPr lang="en-US" sz="1600" b="0" i="0" u="none" strike="noStrike" kern="1200" baseline="0" dirty="0" smtClean="0">
                          <a:solidFill>
                            <a:schemeClr val="dk1"/>
                          </a:solidFill>
                          <a:latin typeface="+mn-lt"/>
                          <a:ea typeface="+mn-ea"/>
                          <a:cs typeface="+mn-cs"/>
                        </a:rPr>
                        <a:t>Pickering et al. (2005)</a:t>
                      </a:r>
                      <a:endParaRPr lang="en-US" sz="1600" dirty="0"/>
                    </a:p>
                  </a:txBody>
                  <a:tcPr/>
                </a:tc>
              </a:tr>
              <a:tr h="370840">
                <a:tc>
                  <a:txBody>
                    <a:bodyPr/>
                    <a:lstStyle/>
                    <a:p>
                      <a:r>
                        <a:rPr lang="en-US" sz="1600" dirty="0" smtClean="0"/>
                        <a:t>IL-1</a:t>
                      </a:r>
                      <a:r>
                        <a:rPr lang="en-US" sz="1200" dirty="0" smtClean="0"/>
                        <a:t>beta</a:t>
                      </a:r>
                      <a:endParaRPr lang="en-US" sz="1200" dirty="0"/>
                    </a:p>
                  </a:txBody>
                  <a:tcPr/>
                </a:tc>
                <a:tc>
                  <a:txBody>
                    <a:bodyPr/>
                    <a:lstStyle/>
                    <a:p>
                      <a:r>
                        <a:rPr lang="en-US" sz="1800" dirty="0" smtClean="0"/>
                        <a:t>?</a:t>
                      </a:r>
                      <a:endParaRPr lang="en-US" sz="1800" dirty="0"/>
                    </a:p>
                  </a:txBody>
                  <a:tcPr/>
                </a:tc>
                <a:tc>
                  <a:txBody>
                    <a:bodyPr/>
                    <a:lstStyle/>
                    <a:p>
                      <a:r>
                        <a:rPr lang="fr-FR" sz="1600" b="0" i="0" u="none" strike="noStrike" kern="1200" baseline="0" dirty="0" smtClean="0">
                          <a:solidFill>
                            <a:schemeClr val="dk1"/>
                          </a:solidFill>
                          <a:latin typeface="+mn-lt"/>
                          <a:ea typeface="+mn-ea"/>
                          <a:cs typeface="+mn-cs"/>
                        </a:rPr>
                        <a:t>Viviani et al. (2003)</a:t>
                      </a:r>
                      <a:endParaRPr lang="en-US" sz="1600" dirty="0"/>
                    </a:p>
                  </a:txBody>
                  <a:tcPr/>
                </a:tc>
              </a:tr>
              <a:tr h="370840">
                <a:tc>
                  <a:txBody>
                    <a:bodyPr/>
                    <a:lstStyle/>
                    <a:p>
                      <a:r>
                        <a:rPr lang="en-US" sz="1600" dirty="0" smtClean="0"/>
                        <a:t>IL-6</a:t>
                      </a:r>
                      <a:endParaRPr lang="en-US" sz="1600" dirty="0"/>
                    </a:p>
                  </a:txBody>
                  <a:tcPr/>
                </a:tc>
                <a:tc>
                  <a:txBody>
                    <a:bodyPr/>
                    <a:lstStyle/>
                    <a:p>
                      <a:r>
                        <a:rPr lang="en-US" sz="1800" dirty="0" smtClean="0"/>
                        <a:t>?</a:t>
                      </a:r>
                      <a:endParaRPr lang="en-US" sz="1800" dirty="0"/>
                    </a:p>
                  </a:txBody>
                  <a:tcPr/>
                </a:tc>
                <a:tc>
                  <a:txBody>
                    <a:bodyPr/>
                    <a:lstStyle/>
                    <a:p>
                      <a:r>
                        <a:rPr lang="fr-FR" sz="1600" b="0" i="0" u="none" strike="noStrike" kern="1200" baseline="0" dirty="0" smtClean="0">
                          <a:solidFill>
                            <a:schemeClr val="dk1"/>
                          </a:solidFill>
                          <a:latin typeface="+mn-lt"/>
                          <a:ea typeface="+mn-ea"/>
                          <a:cs typeface="+mn-cs"/>
                        </a:rPr>
                        <a:t>Qiu et al. (1998)</a:t>
                      </a:r>
                      <a:endParaRPr lang="en-US" sz="1600" dirty="0"/>
                    </a:p>
                  </a:txBody>
                  <a:tcPr/>
                </a:tc>
              </a:tr>
            </a:tbl>
          </a:graphicData>
        </a:graphic>
      </p:graphicFrame>
      <p:sp>
        <p:nvSpPr>
          <p:cNvPr id="88066" name="TextBox 2"/>
          <p:cNvSpPr txBox="1">
            <a:spLocks noChangeArrowheads="1"/>
          </p:cNvSpPr>
          <p:nvPr/>
        </p:nvSpPr>
        <p:spPr bwMode="auto">
          <a:xfrm>
            <a:off x="179388" y="4149725"/>
            <a:ext cx="9174162" cy="2462213"/>
          </a:xfrm>
          <a:prstGeom prst="rect">
            <a:avLst/>
          </a:prstGeom>
          <a:noFill/>
          <a:ln w="9525">
            <a:noFill/>
            <a:miter lim="800000"/>
            <a:headEnd/>
            <a:tailEnd/>
          </a:ln>
        </p:spPr>
        <p:txBody>
          <a:bodyPr wrap="none">
            <a:spAutoFit/>
          </a:bodyPr>
          <a:lstStyle/>
          <a:p>
            <a:r>
              <a:rPr lang="en-US" sz="1400" dirty="0" err="1">
                <a:ea typeface="ＭＳ Ｐゴシック" pitchFamily="34" charset="-128"/>
              </a:rPr>
              <a:t>IFNgamma</a:t>
            </a:r>
            <a:r>
              <a:rPr lang="en-US" sz="1400" dirty="0">
                <a:ea typeface="ＭＳ Ｐゴシック" pitchFamily="34" charset="-128"/>
              </a:rPr>
              <a:t>  directly induces neuronal damage in mouse cortical neurons through a unique neuron-</a:t>
            </a:r>
          </a:p>
          <a:p>
            <a:r>
              <a:rPr lang="en-US" sz="1400" dirty="0">
                <a:ea typeface="ＭＳ Ｐゴシック" pitchFamily="34" charset="-128"/>
              </a:rPr>
              <a:t>specific receptor complex (receptor </a:t>
            </a:r>
            <a:r>
              <a:rPr lang="en-US" sz="1400" dirty="0" err="1">
                <a:ea typeface="ＭＳ Ｐゴシック" pitchFamily="34" charset="-128"/>
              </a:rPr>
              <a:t>heteromer</a:t>
            </a:r>
            <a:r>
              <a:rPr lang="en-US" sz="1400" dirty="0">
                <a:ea typeface="ＭＳ Ｐゴシック" pitchFamily="34" charset="-128"/>
              </a:rPr>
              <a:t>) containing the </a:t>
            </a:r>
            <a:r>
              <a:rPr lang="en-US" sz="1400" dirty="0" err="1">
                <a:ea typeface="ＭＳ Ｐゴシック" pitchFamily="34" charset="-128"/>
              </a:rPr>
              <a:t>IFNgamma</a:t>
            </a:r>
            <a:r>
              <a:rPr lang="en-US" sz="1400" dirty="0">
                <a:ea typeface="ＭＳ Ｐゴシック" pitchFamily="34" charset="-128"/>
              </a:rPr>
              <a:t>  receptor (IFNGR) and AMPA </a:t>
            </a:r>
          </a:p>
          <a:p>
            <a:r>
              <a:rPr lang="en-US" sz="1400" dirty="0">
                <a:ea typeface="ＭＳ Ｐゴシック" pitchFamily="34" charset="-128"/>
              </a:rPr>
              <a:t>GluR1 receptor.</a:t>
            </a:r>
          </a:p>
          <a:p>
            <a:r>
              <a:rPr lang="en-US" sz="1400" dirty="0">
                <a:ea typeface="ＭＳ Ｐゴシック" pitchFamily="34" charset="-128"/>
              </a:rPr>
              <a:t> </a:t>
            </a:r>
            <a:r>
              <a:rPr lang="en-US" sz="1400" dirty="0" err="1">
                <a:ea typeface="ＭＳ Ｐゴシック" pitchFamily="34" charset="-128"/>
              </a:rPr>
              <a:t>IFNgamma</a:t>
            </a:r>
            <a:r>
              <a:rPr lang="en-US" sz="1400" dirty="0">
                <a:ea typeface="ＭＳ Ｐゴシック" pitchFamily="34" charset="-128"/>
              </a:rPr>
              <a:t>  synergistically enhances glutamate neurotoxicity mediated by AMPA receptors but not</a:t>
            </a:r>
          </a:p>
          <a:p>
            <a:r>
              <a:rPr lang="en-US" sz="1400" dirty="0">
                <a:ea typeface="ＭＳ Ｐゴシック" pitchFamily="34" charset="-128"/>
              </a:rPr>
              <a:t> NMDA receptors. </a:t>
            </a:r>
          </a:p>
          <a:p>
            <a:r>
              <a:rPr lang="en-US" sz="1400" dirty="0">
                <a:ea typeface="ＭＳ Ｐゴシック" pitchFamily="34" charset="-128"/>
              </a:rPr>
              <a:t> Novel mechanisms of neuronal </a:t>
            </a:r>
            <a:r>
              <a:rPr lang="en-US" sz="1400" dirty="0" err="1">
                <a:ea typeface="ＭＳ Ｐゴシック" pitchFamily="34" charset="-128"/>
              </a:rPr>
              <a:t>excitotoxicity</a:t>
            </a:r>
            <a:r>
              <a:rPr lang="en-US" sz="1400" dirty="0">
                <a:ea typeface="ＭＳ Ｐゴシック" pitchFamily="34" charset="-128"/>
              </a:rPr>
              <a:t> based on direct and specific cytokine–glutamate receptor</a:t>
            </a:r>
          </a:p>
          <a:p>
            <a:r>
              <a:rPr lang="en-US" sz="1400" dirty="0">
                <a:ea typeface="ＭＳ Ｐゴシック" pitchFamily="34" charset="-128"/>
              </a:rPr>
              <a:t> interactions, which may occur in MS.</a:t>
            </a:r>
          </a:p>
          <a:p>
            <a:r>
              <a:rPr lang="en-US" sz="1400" b="1" dirty="0">
                <a:ea typeface="ＭＳ Ｐゴシック" pitchFamily="34" charset="-128"/>
              </a:rPr>
              <a:t>A new road to </a:t>
            </a:r>
            <a:r>
              <a:rPr lang="en-US" sz="1400" b="1" dirty="0" err="1" smtClean="0">
                <a:ea typeface="ＭＳ Ｐゴシック" pitchFamily="34" charset="-128"/>
              </a:rPr>
              <a:t>neuroinflammation</a:t>
            </a:r>
            <a:r>
              <a:rPr lang="en-US" sz="1400" b="1" dirty="0" smtClean="0">
                <a:ea typeface="ＭＳ Ｐゴシック" pitchFamily="34" charset="-128"/>
              </a:rPr>
              <a:t> and </a:t>
            </a:r>
            <a:r>
              <a:rPr lang="en-US" sz="1400" b="1" dirty="0" err="1" smtClean="0">
                <a:ea typeface="ＭＳ Ｐゴシック" pitchFamily="34" charset="-128"/>
              </a:rPr>
              <a:t>neurodegeneration</a:t>
            </a:r>
            <a:r>
              <a:rPr lang="en-US" sz="1400" b="1" dirty="0" smtClean="0">
                <a:ea typeface="ＭＳ Ｐゴシック" pitchFamily="34" charset="-128"/>
              </a:rPr>
              <a:t> </a:t>
            </a:r>
            <a:r>
              <a:rPr lang="en-US" sz="1400" b="1" dirty="0">
                <a:ea typeface="ＭＳ Ｐゴシック" pitchFamily="34" charset="-128"/>
              </a:rPr>
              <a:t>in Parkinson’s disease </a:t>
            </a:r>
            <a:r>
              <a:rPr lang="en-US" sz="1000" dirty="0">
                <a:ea typeface="ＭＳ Ｐゴシック" pitchFamily="34" charset="-128"/>
              </a:rPr>
              <a:t>( Fuxe et al.2008</a:t>
            </a:r>
            <a:r>
              <a:rPr lang="en-US" sz="1400" dirty="0">
                <a:ea typeface="ＭＳ Ｐゴシック" pitchFamily="34" charset="-128"/>
              </a:rPr>
              <a:t>)</a:t>
            </a:r>
          </a:p>
          <a:p>
            <a:r>
              <a:rPr lang="en-US" sz="1400" dirty="0">
                <a:ea typeface="ＭＳ Ｐゴシック" pitchFamily="34" charset="-128"/>
              </a:rPr>
              <a:t>Abnormal allosteric receptor-receptor interactions may also contribute to a microglia-mediated </a:t>
            </a:r>
            <a:r>
              <a:rPr lang="en-US" sz="1400" dirty="0" err="1">
                <a:ea typeface="ＭＳ Ｐゴシック" pitchFamily="34" charset="-128"/>
              </a:rPr>
              <a:t>neuroinflammatory</a:t>
            </a:r>
            <a:endParaRPr lang="en-US" sz="1400" dirty="0">
              <a:ea typeface="ＭＳ Ｐゴシック" pitchFamily="34" charset="-128"/>
            </a:endParaRPr>
          </a:p>
          <a:p>
            <a:r>
              <a:rPr lang="en-US" sz="1400" dirty="0">
                <a:ea typeface="ＭＳ Ｐゴシック" pitchFamily="34" charset="-128"/>
              </a:rPr>
              <a:t> response (Block et al., 2007), found in the SN of individuals with PD.</a:t>
            </a:r>
          </a:p>
          <a:p>
            <a:endParaRPr lang="en-US" sz="1400" dirty="0">
              <a:ea typeface="ＭＳ Ｐゴシック" pitchFamily="34" charset="-128"/>
            </a:endParaRPr>
          </a:p>
        </p:txBody>
      </p:sp>
      <p:sp>
        <p:nvSpPr>
          <p:cNvPr id="88067" name="TextBox 3"/>
          <p:cNvSpPr txBox="1">
            <a:spLocks noChangeArrowheads="1"/>
          </p:cNvSpPr>
          <p:nvPr/>
        </p:nvSpPr>
        <p:spPr bwMode="auto">
          <a:xfrm>
            <a:off x="1619250" y="333375"/>
            <a:ext cx="5845175" cy="1014413"/>
          </a:xfrm>
          <a:prstGeom prst="rect">
            <a:avLst/>
          </a:prstGeom>
          <a:noFill/>
          <a:ln w="9525">
            <a:noFill/>
            <a:miter lim="800000"/>
            <a:headEnd/>
            <a:tailEnd/>
          </a:ln>
        </p:spPr>
        <p:txBody>
          <a:bodyPr wrap="none">
            <a:spAutoFit/>
          </a:bodyPr>
          <a:lstStyle/>
          <a:p>
            <a:r>
              <a:rPr lang="en-US" sz="2000">
                <a:ea typeface="ＭＳ Ｐゴシック" pitchFamily="34" charset="-128"/>
              </a:rPr>
              <a:t>Direct modulation glutamate excitotoxicity through</a:t>
            </a:r>
          </a:p>
          <a:p>
            <a:r>
              <a:rPr lang="en-US" sz="2000">
                <a:ea typeface="ＭＳ Ｐゴシック" pitchFamily="34" charset="-128"/>
              </a:rPr>
              <a:t>Cytokine receptor-ionotropic glutamate receptor </a:t>
            </a:r>
          </a:p>
          <a:p>
            <a:r>
              <a:rPr lang="en-US" sz="2000">
                <a:ea typeface="ＭＳ Ｐゴシック" pitchFamily="34" charset="-128"/>
              </a:rPr>
              <a:t>Interactions in heteroreceptor complexes </a:t>
            </a:r>
          </a:p>
        </p:txBody>
      </p:sp>
      <p:sp>
        <p:nvSpPr>
          <p:cNvPr id="88068" name="TextBox 4"/>
          <p:cNvSpPr txBox="1">
            <a:spLocks noChangeArrowheads="1"/>
          </p:cNvSpPr>
          <p:nvPr/>
        </p:nvSpPr>
        <p:spPr bwMode="auto">
          <a:xfrm>
            <a:off x="7380288" y="6453188"/>
            <a:ext cx="1612900" cy="277812"/>
          </a:xfrm>
          <a:prstGeom prst="rect">
            <a:avLst/>
          </a:prstGeom>
          <a:noFill/>
          <a:ln w="9525">
            <a:noFill/>
            <a:miter lim="800000"/>
            <a:headEnd/>
            <a:tailEnd/>
          </a:ln>
        </p:spPr>
        <p:txBody>
          <a:bodyPr wrap="none">
            <a:spAutoFit/>
          </a:bodyPr>
          <a:lstStyle/>
          <a:p>
            <a:r>
              <a:rPr lang="en-US" sz="1200">
                <a:ea typeface="ＭＳ Ｐゴシック" pitchFamily="34" charset="-128"/>
              </a:rPr>
              <a:t>Tarakanov et al.2009</a:t>
            </a: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196850" y="588963"/>
            <a:ext cx="8666163" cy="6080126"/>
          </a:xfrm>
          <a:prstGeom prst="rect">
            <a:avLst/>
          </a:prstGeom>
          <a:noFill/>
          <a:ln w="9525">
            <a:noFill/>
            <a:miter lim="800000"/>
            <a:headEnd/>
            <a:tailEnd/>
          </a:ln>
        </p:spPr>
        <p:txBody>
          <a:bodyPr>
            <a:spAutoFit/>
          </a:bodyPr>
          <a:lstStyle/>
          <a:p>
            <a:pPr marL="285750" indent="-285750" algn="just">
              <a:lnSpc>
                <a:spcPct val="90000"/>
              </a:lnSpc>
              <a:buFontTx/>
              <a:buChar char="-"/>
            </a:pPr>
            <a:r>
              <a:rPr lang="en-US" dirty="0">
                <a:solidFill>
                  <a:srgbClr val="FFFFFF"/>
                </a:solidFill>
              </a:rPr>
              <a:t>The DA, NA and 5-HT neurons served a model neurons for the introduction of the  theory of volume transmission (</a:t>
            </a:r>
            <a:r>
              <a:rPr lang="en-US" dirty="0" err="1">
                <a:solidFill>
                  <a:srgbClr val="FFFFFF"/>
                </a:solidFill>
              </a:rPr>
              <a:t>extrasynaptic</a:t>
            </a:r>
            <a:r>
              <a:rPr lang="en-US" dirty="0">
                <a:solidFill>
                  <a:srgbClr val="FFFFFF"/>
                </a:solidFill>
              </a:rPr>
              <a:t> , long distance and CSF VT) </a:t>
            </a:r>
          </a:p>
          <a:p>
            <a:pPr marL="285750" indent="-285750" algn="just">
              <a:lnSpc>
                <a:spcPct val="90000"/>
              </a:lnSpc>
            </a:pPr>
            <a:endParaRPr lang="en-US" dirty="0">
              <a:solidFill>
                <a:srgbClr val="FFFFFF"/>
              </a:solidFill>
            </a:endParaRPr>
          </a:p>
          <a:p>
            <a:pPr marL="285750" indent="-285750" algn="just">
              <a:lnSpc>
                <a:spcPct val="90000"/>
              </a:lnSpc>
              <a:buFontTx/>
              <a:buChar char="-"/>
            </a:pPr>
            <a:r>
              <a:rPr lang="en-US" dirty="0">
                <a:solidFill>
                  <a:srgbClr val="FFFFFF"/>
                </a:solidFill>
              </a:rPr>
              <a:t> At the nerve terminal level  soluble VT signals dominate, mainly released from synaptic and other vesicles by exocytosis</a:t>
            </a:r>
          </a:p>
          <a:p>
            <a:pPr marL="285750" indent="-285750" algn="just">
              <a:lnSpc>
                <a:spcPct val="90000"/>
              </a:lnSpc>
            </a:pPr>
            <a:endParaRPr lang="en-US" dirty="0">
              <a:solidFill>
                <a:srgbClr val="FFFFFF"/>
              </a:solidFill>
            </a:endParaRPr>
          </a:p>
          <a:p>
            <a:pPr marL="285750" indent="-285750" algn="just">
              <a:lnSpc>
                <a:spcPct val="90000"/>
              </a:lnSpc>
              <a:buFontTx/>
              <a:buChar char="-"/>
            </a:pPr>
            <a:r>
              <a:rPr lang="en-US" dirty="0">
                <a:solidFill>
                  <a:srgbClr val="FFFFFF"/>
                </a:solidFill>
              </a:rPr>
              <a:t> </a:t>
            </a:r>
            <a:r>
              <a:rPr lang="en-US" dirty="0">
                <a:solidFill>
                  <a:srgbClr val="FFFF00"/>
                </a:solidFill>
              </a:rPr>
              <a:t>At the soma-dendritic level not only </a:t>
            </a:r>
            <a:r>
              <a:rPr lang="en-US" dirty="0" err="1">
                <a:solidFill>
                  <a:srgbClr val="FFFF00"/>
                </a:solidFill>
              </a:rPr>
              <a:t>extrasynaptic</a:t>
            </a:r>
            <a:r>
              <a:rPr lang="en-US" dirty="0">
                <a:solidFill>
                  <a:srgbClr val="FFFF00"/>
                </a:solidFill>
              </a:rPr>
              <a:t> exocytosis of soluble VT signals exists but also extracellular vesicle mediated VT ( </a:t>
            </a:r>
            <a:r>
              <a:rPr lang="en-US" dirty="0" err="1">
                <a:solidFill>
                  <a:srgbClr val="FFFF00"/>
                </a:solidFill>
              </a:rPr>
              <a:t>exosomes</a:t>
            </a:r>
            <a:r>
              <a:rPr lang="en-US" dirty="0">
                <a:solidFill>
                  <a:srgbClr val="FFFF00"/>
                </a:solidFill>
              </a:rPr>
              <a:t> and shedding vesicles) </a:t>
            </a:r>
            <a:r>
              <a:rPr lang="en-US" dirty="0">
                <a:solidFill>
                  <a:srgbClr val="FFFFFF"/>
                </a:solidFill>
              </a:rPr>
              <a:t>containing e.g. proteins incl. </a:t>
            </a:r>
            <a:r>
              <a:rPr lang="en-US" b="1" dirty="0">
                <a:solidFill>
                  <a:srgbClr val="FFFFFF"/>
                </a:solidFill>
              </a:rPr>
              <a:t>receptors</a:t>
            </a:r>
            <a:r>
              <a:rPr lang="en-US" dirty="0">
                <a:solidFill>
                  <a:srgbClr val="FFFFFF"/>
                </a:solidFill>
              </a:rPr>
              <a:t>, lipids and mRNA ; transport in ECF</a:t>
            </a:r>
          </a:p>
          <a:p>
            <a:pPr marL="285750" indent="-285750" algn="just">
              <a:lnSpc>
                <a:spcPct val="90000"/>
              </a:lnSpc>
            </a:pPr>
            <a:endParaRPr lang="en-US" dirty="0">
              <a:solidFill>
                <a:srgbClr val="FFFFFF"/>
              </a:solidFill>
            </a:endParaRPr>
          </a:p>
          <a:p>
            <a:pPr marL="285750" indent="-285750" algn="just">
              <a:lnSpc>
                <a:spcPct val="90000"/>
              </a:lnSpc>
              <a:buFontTx/>
              <a:buChar char="-"/>
            </a:pPr>
            <a:r>
              <a:rPr lang="en-US" dirty="0">
                <a:solidFill>
                  <a:srgbClr val="FFFF00"/>
                </a:solidFill>
              </a:rPr>
              <a:t>The major target for integration of synaptic and VT signals is the trophic unit </a:t>
            </a:r>
            <a:r>
              <a:rPr lang="en-US" dirty="0">
                <a:solidFill>
                  <a:srgbClr val="FFFFFF"/>
                </a:solidFill>
              </a:rPr>
              <a:t>including the BBB and nerve, glial and endothelial cells  (the smallest set of cells to support the </a:t>
            </a:r>
            <a:r>
              <a:rPr lang="en-US" dirty="0" err="1">
                <a:solidFill>
                  <a:srgbClr val="FFFFFF"/>
                </a:solidFill>
              </a:rPr>
              <a:t>trophism</a:t>
            </a:r>
            <a:r>
              <a:rPr lang="en-US" dirty="0">
                <a:solidFill>
                  <a:srgbClr val="FFFFFF"/>
                </a:solidFill>
              </a:rPr>
              <a:t> of one another)</a:t>
            </a:r>
          </a:p>
          <a:p>
            <a:pPr marL="285750" indent="-285750" algn="just">
              <a:lnSpc>
                <a:spcPct val="90000"/>
              </a:lnSpc>
            </a:pPr>
            <a:r>
              <a:rPr lang="en-US" dirty="0">
                <a:solidFill>
                  <a:srgbClr val="FFFFFF"/>
                </a:solidFill>
              </a:rPr>
              <a:t>     </a:t>
            </a:r>
          </a:p>
          <a:p>
            <a:pPr marL="285750" indent="-285750" algn="just">
              <a:lnSpc>
                <a:spcPct val="90000"/>
              </a:lnSpc>
              <a:buFontTx/>
              <a:buChar char="-"/>
            </a:pPr>
            <a:r>
              <a:rPr lang="en-US" dirty="0" err="1">
                <a:solidFill>
                  <a:srgbClr val="FFFF00"/>
                </a:solidFill>
              </a:rPr>
              <a:t>Extrasynaptic</a:t>
            </a:r>
            <a:r>
              <a:rPr lang="en-US" dirty="0">
                <a:solidFill>
                  <a:srgbClr val="FFFF00"/>
                </a:solidFill>
              </a:rPr>
              <a:t> DA,NA and 5-HT VT </a:t>
            </a:r>
            <a:r>
              <a:rPr lang="en-US" dirty="0">
                <a:solidFill>
                  <a:srgbClr val="FFFFFF"/>
                </a:solidFill>
              </a:rPr>
              <a:t>operates by targeting DA, NA and 5-HT receptor subtypes on the </a:t>
            </a:r>
            <a:r>
              <a:rPr lang="en-US" dirty="0">
                <a:solidFill>
                  <a:srgbClr val="FFFF00"/>
                </a:solidFill>
              </a:rPr>
              <a:t>nerve ,</a:t>
            </a:r>
            <a:r>
              <a:rPr lang="en-US" dirty="0" err="1" smtClean="0">
                <a:solidFill>
                  <a:srgbClr val="FFFF00"/>
                </a:solidFill>
              </a:rPr>
              <a:t>astroglial</a:t>
            </a:r>
            <a:r>
              <a:rPr lang="en-US" dirty="0">
                <a:solidFill>
                  <a:srgbClr val="FFFF00"/>
                </a:solidFill>
              </a:rPr>
              <a:t>,</a:t>
            </a:r>
            <a:r>
              <a:rPr lang="en-US" dirty="0" smtClean="0">
                <a:solidFill>
                  <a:srgbClr val="FFFF00"/>
                </a:solidFill>
              </a:rPr>
              <a:t> </a:t>
            </a:r>
            <a:r>
              <a:rPr lang="en-US" dirty="0">
                <a:solidFill>
                  <a:srgbClr val="FFFF00"/>
                </a:solidFill>
              </a:rPr>
              <a:t>microglial </a:t>
            </a:r>
            <a:r>
              <a:rPr lang="en-US" dirty="0" smtClean="0">
                <a:solidFill>
                  <a:srgbClr val="FFFF00"/>
                </a:solidFill>
              </a:rPr>
              <a:t>cells and cells of the BBB  </a:t>
            </a:r>
            <a:r>
              <a:rPr lang="en-US" dirty="0">
                <a:solidFill>
                  <a:srgbClr val="FFFF00"/>
                </a:solidFill>
              </a:rPr>
              <a:t>of </a:t>
            </a:r>
            <a:r>
              <a:rPr lang="en-US" dirty="0" smtClean="0">
                <a:solidFill>
                  <a:srgbClr val="FFFF00"/>
                </a:solidFill>
              </a:rPr>
              <a:t>the </a:t>
            </a:r>
            <a:r>
              <a:rPr lang="en-US" dirty="0">
                <a:solidFill>
                  <a:srgbClr val="FFFF00"/>
                </a:solidFill>
              </a:rPr>
              <a:t>trophic units. Assemblies of trophic units build up the neural-glial  networks of the CNS.</a:t>
            </a:r>
          </a:p>
          <a:p>
            <a:pPr marL="285750" indent="-285750" algn="just">
              <a:lnSpc>
                <a:spcPct val="90000"/>
              </a:lnSpc>
            </a:pPr>
            <a:endParaRPr lang="en-US" dirty="0">
              <a:solidFill>
                <a:srgbClr val="FFFF00"/>
              </a:solidFill>
            </a:endParaRPr>
          </a:p>
          <a:p>
            <a:pPr marL="285750" indent="-285750" algn="just">
              <a:lnSpc>
                <a:spcPct val="90000"/>
              </a:lnSpc>
            </a:pPr>
            <a:r>
              <a:rPr lang="en-US" dirty="0">
                <a:solidFill>
                  <a:srgbClr val="FFFF00"/>
                </a:solidFill>
              </a:rPr>
              <a:t>- </a:t>
            </a:r>
            <a:r>
              <a:rPr lang="en-US" dirty="0"/>
              <a:t> </a:t>
            </a:r>
            <a:r>
              <a:rPr lang="en-US" dirty="0">
                <a:solidFill>
                  <a:schemeClr val="bg1"/>
                </a:solidFill>
              </a:rPr>
              <a:t>The molecular targets for the integration of synaptic and volume  transmission are    the </a:t>
            </a:r>
            <a:r>
              <a:rPr lang="en-US" dirty="0" err="1">
                <a:solidFill>
                  <a:srgbClr val="FFFF00"/>
                </a:solidFill>
              </a:rPr>
              <a:t>heteroreceptor</a:t>
            </a:r>
            <a:r>
              <a:rPr lang="en-US" dirty="0">
                <a:solidFill>
                  <a:srgbClr val="FFFF00"/>
                </a:solidFill>
              </a:rPr>
              <a:t> complexes </a:t>
            </a:r>
            <a:r>
              <a:rPr lang="en-US" dirty="0">
                <a:solidFill>
                  <a:schemeClr val="bg1"/>
                </a:solidFill>
              </a:rPr>
              <a:t> in the pre-and </a:t>
            </a:r>
            <a:r>
              <a:rPr lang="en-US" dirty="0" err="1">
                <a:solidFill>
                  <a:schemeClr val="bg1"/>
                </a:solidFill>
              </a:rPr>
              <a:t>postjunctional</a:t>
            </a:r>
            <a:r>
              <a:rPr lang="en-US" dirty="0">
                <a:solidFill>
                  <a:schemeClr val="bg1"/>
                </a:solidFill>
              </a:rPr>
              <a:t> membranes through  </a:t>
            </a:r>
            <a:r>
              <a:rPr lang="en-US" dirty="0" smtClean="0">
                <a:solidFill>
                  <a:srgbClr val="FFFF00"/>
                </a:solidFill>
              </a:rPr>
              <a:t>their</a:t>
            </a:r>
            <a:r>
              <a:rPr lang="en-US" dirty="0" smtClean="0">
                <a:solidFill>
                  <a:schemeClr val="bg1"/>
                </a:solidFill>
              </a:rPr>
              <a:t> </a:t>
            </a:r>
            <a:r>
              <a:rPr lang="en-US" dirty="0" smtClean="0">
                <a:solidFill>
                  <a:srgbClr val="FFFF00"/>
                </a:solidFill>
              </a:rPr>
              <a:t>allosteric </a:t>
            </a:r>
            <a:r>
              <a:rPr lang="en-US" dirty="0">
                <a:solidFill>
                  <a:srgbClr val="FFFF00"/>
                </a:solidFill>
              </a:rPr>
              <a:t>receptor-receptor interactions</a:t>
            </a:r>
            <a:r>
              <a:rPr lang="en-US" dirty="0">
                <a:solidFill>
                  <a:schemeClr val="bg1"/>
                </a:solidFill>
              </a:rPr>
              <a:t> ( Fuxe et al.2013)</a:t>
            </a:r>
          </a:p>
          <a:p>
            <a:pPr marL="285750" indent="-285750" algn="just">
              <a:lnSpc>
                <a:spcPct val="90000"/>
              </a:lnSpc>
            </a:pPr>
            <a:endParaRPr lang="en-US" dirty="0">
              <a:solidFill>
                <a:srgbClr val="FFFF00"/>
              </a:solidFill>
            </a:endParaRPr>
          </a:p>
        </p:txBody>
      </p:sp>
      <p:sp>
        <p:nvSpPr>
          <p:cNvPr id="90115" name="TextBox 2"/>
          <p:cNvSpPr txBox="1">
            <a:spLocks noChangeArrowheads="1"/>
          </p:cNvSpPr>
          <p:nvPr/>
        </p:nvSpPr>
        <p:spPr bwMode="auto">
          <a:xfrm>
            <a:off x="3763963" y="17463"/>
            <a:ext cx="1411287" cy="396875"/>
          </a:xfrm>
          <a:prstGeom prst="rect">
            <a:avLst/>
          </a:prstGeom>
          <a:noFill/>
          <a:ln w="9525">
            <a:noFill/>
            <a:miter lim="800000"/>
            <a:headEnd/>
            <a:tailEnd/>
          </a:ln>
        </p:spPr>
        <p:txBody>
          <a:bodyPr wrap="none">
            <a:spAutoFit/>
          </a:bodyPr>
          <a:lstStyle/>
          <a:p>
            <a:r>
              <a:rPr lang="en-US" sz="2000" b="1">
                <a:solidFill>
                  <a:srgbClr val="FFFFFF"/>
                </a:solidFill>
              </a:rPr>
              <a:t>Summary </a:t>
            </a: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1" name="Picture 2" descr="malaga2005_1"/>
          <p:cNvPicPr>
            <a:picLocks noChangeAspect="1" noChangeArrowheads="1"/>
          </p:cNvPicPr>
          <p:nvPr/>
        </p:nvPicPr>
        <p:blipFill>
          <a:blip r:embed="rId3"/>
          <a:srcRect/>
          <a:stretch>
            <a:fillRect/>
          </a:stretch>
        </p:blipFill>
        <p:spPr bwMode="auto">
          <a:xfrm>
            <a:off x="107950" y="836613"/>
            <a:ext cx="9144000" cy="5635625"/>
          </a:xfrm>
          <a:prstGeom prst="rect">
            <a:avLst/>
          </a:prstGeom>
          <a:noFill/>
          <a:ln w="9525">
            <a:noFill/>
            <a:miter lim="800000"/>
            <a:headEnd/>
            <a:tailEnd/>
          </a:ln>
        </p:spPr>
      </p:pic>
      <p:pic>
        <p:nvPicPr>
          <p:cNvPr id="92162" name="Immagine 9"/>
          <p:cNvPicPr>
            <a:picLocks noChangeAspect="1"/>
          </p:cNvPicPr>
          <p:nvPr/>
        </p:nvPicPr>
        <p:blipFill>
          <a:blip r:embed="rId4"/>
          <a:srcRect t="47736"/>
          <a:stretch>
            <a:fillRect/>
          </a:stretch>
        </p:blipFill>
        <p:spPr bwMode="auto">
          <a:xfrm>
            <a:off x="-301625" y="0"/>
            <a:ext cx="1724025" cy="1162050"/>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4"/>
          <p:cNvPicPr>
            <a:picLocks noChangeAspect="1" noChangeArrowheads="1"/>
          </p:cNvPicPr>
          <p:nvPr/>
        </p:nvPicPr>
        <p:blipFill>
          <a:blip r:embed="rId3"/>
          <a:srcRect/>
          <a:stretch>
            <a:fillRect/>
          </a:stretch>
        </p:blipFill>
        <p:spPr bwMode="auto">
          <a:xfrm>
            <a:off x="684213" y="254000"/>
            <a:ext cx="8686800" cy="6604000"/>
          </a:xfrm>
          <a:prstGeom prst="rect">
            <a:avLst/>
          </a:prstGeom>
          <a:noFill/>
          <a:ln w="9525">
            <a:noFill/>
            <a:miter lim="800000"/>
            <a:headEnd/>
            <a:tailEnd/>
          </a:ln>
        </p:spPr>
      </p:pic>
      <p:pic>
        <p:nvPicPr>
          <p:cNvPr id="94210" name="Immagine 9"/>
          <p:cNvPicPr>
            <a:picLocks noChangeAspect="1"/>
          </p:cNvPicPr>
          <p:nvPr/>
        </p:nvPicPr>
        <p:blipFill>
          <a:blip r:embed="rId4"/>
          <a:srcRect t="47736"/>
          <a:stretch>
            <a:fillRect/>
          </a:stretch>
        </p:blipFill>
        <p:spPr bwMode="auto">
          <a:xfrm>
            <a:off x="-301625" y="0"/>
            <a:ext cx="1724025" cy="11620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a:xfrm>
            <a:off x="755650" y="476250"/>
            <a:ext cx="7772400" cy="1143000"/>
          </a:xfrm>
        </p:spPr>
        <p:txBody>
          <a:bodyPr rtlCol="0">
            <a:normAutofit fontScale="90000"/>
          </a:bodyPr>
          <a:lstStyle/>
          <a:p>
            <a:pPr eaLnBrk="1" fontAlgn="auto" hangingPunct="1">
              <a:spcAft>
                <a:spcPts val="0"/>
              </a:spcAft>
              <a:defRPr/>
            </a:pPr>
            <a:r>
              <a:rPr lang="en-GB" sz="1600" b="1">
                <a:latin typeface="Arial" charset="0"/>
                <a:ea typeface="ＭＳ Ｐゴシック" charset="0"/>
                <a:cs typeface="ＭＳ Ｐゴシック" charset="0"/>
              </a:rPr>
              <a:t>Table 2</a:t>
            </a:r>
            <a:r>
              <a:rPr lang="en-US" sz="1600">
                <a:latin typeface="Arial" charset="0"/>
                <a:ea typeface="ＭＳ Ｐゴシック" charset="0"/>
                <a:cs typeface="ＭＳ Ｐゴシック" charset="0"/>
              </a:rPr>
              <a:t/>
            </a:r>
            <a:br>
              <a:rPr lang="en-US" sz="1600">
                <a:latin typeface="Arial" charset="0"/>
                <a:ea typeface="ＭＳ Ｐゴシック" charset="0"/>
                <a:cs typeface="ＭＳ Ｐゴシック" charset="0"/>
              </a:rPr>
            </a:br>
            <a:r>
              <a:rPr lang="en-GB" sz="1600" b="1">
                <a:latin typeface="Arial" charset="0"/>
                <a:ea typeface="ＭＳ Ｐゴシック" charset="0"/>
                <a:cs typeface="ＭＳ Ｐゴシック" charset="0"/>
              </a:rPr>
              <a:t>Classification of the tunneling nanotube (TNT) and extracellular vesicle (EV) mediated intercellular communication in the central nervous system into wiring transmission and volume transmission, respectively</a:t>
            </a:r>
            <a:r>
              <a:rPr lang="en-US" sz="1600">
                <a:latin typeface="Arial" charset="0"/>
                <a:ea typeface="ＭＳ Ｐゴシック" charset="0"/>
                <a:cs typeface="ＭＳ Ｐゴシック" charset="0"/>
              </a:rPr>
              <a:t/>
            </a:r>
            <a:br>
              <a:rPr lang="en-US" sz="1600">
                <a:latin typeface="Arial" charset="0"/>
                <a:ea typeface="ＭＳ Ｐゴシック" charset="0"/>
                <a:cs typeface="ＭＳ Ｐゴシック" charset="0"/>
              </a:rPr>
            </a:br>
            <a:r>
              <a:rPr lang="en-US" sz="1600">
                <a:latin typeface="Arial" charset="0"/>
                <a:ea typeface="ＭＳ Ｐゴシック" charset="0"/>
                <a:cs typeface="ＭＳ Ｐゴシック" charset="0"/>
              </a:rPr>
              <a:t/>
            </a:r>
            <a:br>
              <a:rPr lang="en-US" sz="1600">
                <a:latin typeface="Arial" charset="0"/>
                <a:ea typeface="ＭＳ Ｐゴシック" charset="0"/>
                <a:cs typeface="ＭＳ Ｐゴシック" charset="0"/>
              </a:rPr>
            </a:br>
            <a:endParaRPr lang="en-US" sz="1600">
              <a:latin typeface="Arial" charset="0"/>
              <a:ea typeface="ＭＳ Ｐゴシック" charset="0"/>
              <a:cs typeface="ＭＳ Ｐゴシック" charset="0"/>
            </a:endParaRPr>
          </a:p>
        </p:txBody>
      </p:sp>
      <p:graphicFrame>
        <p:nvGraphicFramePr>
          <p:cNvPr id="4" name="Content Placeholder 3"/>
          <p:cNvGraphicFramePr>
            <a:graphicFrameLocks noGrp="1"/>
          </p:cNvGraphicFramePr>
          <p:nvPr>
            <p:ph idx="1"/>
          </p:nvPr>
        </p:nvGraphicFramePr>
        <p:xfrm>
          <a:off x="684213" y="1487488"/>
          <a:ext cx="7772400" cy="5578475"/>
        </p:xfrm>
        <a:graphic>
          <a:graphicData uri="http://schemas.openxmlformats.org/drawingml/2006/table">
            <a:tbl>
              <a:tblPr firstRow="1" bandRow="1">
                <a:tableStyleId>{5C22544A-7EE6-4342-B048-85BDC9FD1C3A}</a:tableStyleId>
              </a:tblPr>
              <a:tblGrid>
                <a:gridCol w="1554480"/>
                <a:gridCol w="1554480"/>
                <a:gridCol w="1554480"/>
                <a:gridCol w="1554480"/>
                <a:gridCol w="1554480"/>
              </a:tblGrid>
              <a:tr h="548793">
                <a:tc>
                  <a:txBody>
                    <a:bodyPr/>
                    <a:lstStyle/>
                    <a:p>
                      <a:pPr algn="ctr">
                        <a:spcAft>
                          <a:spcPts val="0"/>
                        </a:spcAft>
                      </a:pPr>
                      <a:r>
                        <a:rPr lang="en-GB" sz="1200" b="1" dirty="0">
                          <a:solidFill>
                            <a:schemeClr val="tx1"/>
                          </a:solidFill>
                          <a:effectLst/>
                          <a:latin typeface="Arial"/>
                          <a:ea typeface="MS ??"/>
                          <a:cs typeface="Times New Roman"/>
                        </a:rPr>
                        <a:t>Intercellular communication mode</a:t>
                      </a:r>
                      <a:endParaRPr lang="en-US" sz="1200" dirty="0">
                        <a:solidFill>
                          <a:schemeClr val="tx1"/>
                        </a:solidFill>
                        <a:effectLst/>
                        <a:latin typeface="Calibri"/>
                        <a:ea typeface="MS ??"/>
                        <a:cs typeface="Times New Roman"/>
                      </a:endParaRPr>
                    </a:p>
                  </a:txBody>
                  <a:tcPr marL="68580" marR="68580" marT="0" marB="0"/>
                </a:tc>
                <a:tc>
                  <a:txBody>
                    <a:bodyPr/>
                    <a:lstStyle/>
                    <a:p>
                      <a:pPr algn="ctr">
                        <a:spcAft>
                          <a:spcPts val="0"/>
                        </a:spcAft>
                      </a:pPr>
                      <a:r>
                        <a:rPr lang="en-GB" sz="1200" b="1" dirty="0">
                          <a:solidFill>
                            <a:srgbClr val="000000"/>
                          </a:solidFill>
                          <a:effectLst/>
                          <a:latin typeface="Arial"/>
                          <a:ea typeface="MS ??"/>
                          <a:cs typeface="Times New Roman"/>
                        </a:rPr>
                        <a:t>Channel</a:t>
                      </a:r>
                      <a:endParaRPr lang="en-US" sz="1200" dirty="0">
                        <a:effectLst/>
                        <a:latin typeface="Calibri"/>
                        <a:ea typeface="MS ??"/>
                        <a:cs typeface="Times New Roman"/>
                      </a:endParaRPr>
                    </a:p>
                  </a:txBody>
                  <a:tcPr marL="68580" marR="68580" marT="0" marB="0"/>
                </a:tc>
                <a:tc>
                  <a:txBody>
                    <a:bodyPr/>
                    <a:lstStyle/>
                    <a:p>
                      <a:pPr algn="ctr">
                        <a:spcAft>
                          <a:spcPts val="0"/>
                        </a:spcAft>
                      </a:pPr>
                      <a:r>
                        <a:rPr lang="en-GB" sz="1200" b="1" dirty="0">
                          <a:solidFill>
                            <a:srgbClr val="000000"/>
                          </a:solidFill>
                          <a:effectLst/>
                          <a:latin typeface="Arial"/>
                          <a:ea typeface="MS ??"/>
                          <a:cs typeface="Times New Roman"/>
                        </a:rPr>
                        <a:t>Cargo transfer</a:t>
                      </a:r>
                      <a:endParaRPr lang="en-US" sz="1200" dirty="0">
                        <a:effectLst/>
                        <a:latin typeface="Calibri"/>
                        <a:ea typeface="MS ??"/>
                        <a:cs typeface="Times New Roman"/>
                      </a:endParaRPr>
                    </a:p>
                  </a:txBody>
                  <a:tcPr marL="68580" marR="68580" marT="0" marB="0"/>
                </a:tc>
                <a:tc>
                  <a:txBody>
                    <a:bodyPr/>
                    <a:lstStyle/>
                    <a:p>
                      <a:pPr algn="ctr">
                        <a:spcAft>
                          <a:spcPts val="0"/>
                        </a:spcAft>
                      </a:pPr>
                      <a:r>
                        <a:rPr lang="en-GB" sz="1200" b="1" dirty="0">
                          <a:solidFill>
                            <a:srgbClr val="000000"/>
                          </a:solidFill>
                          <a:effectLst/>
                          <a:latin typeface="Arial"/>
                          <a:ea typeface="MS ??"/>
                          <a:cs typeface="Times New Roman"/>
                        </a:rPr>
                        <a:t>Mechanism of transport</a:t>
                      </a:r>
                      <a:endParaRPr lang="en-US" sz="1200" dirty="0">
                        <a:effectLst/>
                        <a:latin typeface="Calibri"/>
                        <a:ea typeface="MS ??"/>
                        <a:cs typeface="Times New Roman"/>
                      </a:endParaRPr>
                    </a:p>
                  </a:txBody>
                  <a:tcPr marL="68580" marR="68580" marT="0" marB="0"/>
                </a:tc>
                <a:tc>
                  <a:txBody>
                    <a:bodyPr/>
                    <a:lstStyle/>
                    <a:p>
                      <a:pPr algn="ctr">
                        <a:spcAft>
                          <a:spcPts val="0"/>
                        </a:spcAft>
                      </a:pPr>
                      <a:r>
                        <a:rPr lang="en-US" sz="1200" b="1" dirty="0">
                          <a:solidFill>
                            <a:srgbClr val="000000"/>
                          </a:solidFill>
                          <a:effectLst/>
                          <a:latin typeface="Arial"/>
                          <a:ea typeface="MS ??"/>
                          <a:cs typeface="Times New Roman"/>
                        </a:rPr>
                        <a:t>Origin</a:t>
                      </a:r>
                      <a:endParaRPr lang="en-US" sz="1200" dirty="0">
                        <a:solidFill>
                          <a:srgbClr val="000000"/>
                        </a:solidFill>
                        <a:effectLst/>
                        <a:latin typeface="Calibri"/>
                        <a:ea typeface="MS ??"/>
                        <a:cs typeface="Times New Roman"/>
                      </a:endParaRPr>
                    </a:p>
                  </a:txBody>
                  <a:tcPr marL="68580" marR="68580" marT="0" marB="0"/>
                </a:tc>
              </a:tr>
              <a:tr h="1280515">
                <a:tc>
                  <a:txBody>
                    <a:bodyPr/>
                    <a:lstStyle/>
                    <a:p>
                      <a:pP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en-GB" sz="1200" b="1" dirty="0">
                          <a:solidFill>
                            <a:srgbClr val="000000"/>
                          </a:solidFill>
                          <a:effectLst/>
                          <a:latin typeface="+mn-lt"/>
                          <a:ea typeface="MS ??"/>
                          <a:cs typeface="Times New Roman"/>
                        </a:rPr>
                        <a:t>TNT type of WT</a:t>
                      </a:r>
                      <a:endParaRPr lang="en-US" sz="1200" dirty="0">
                        <a:effectLst/>
                        <a:latin typeface="+mn-lt"/>
                        <a:ea typeface="MS ??"/>
                        <a:cs typeface="Times New Roman"/>
                      </a:endParaRPr>
                    </a:p>
                    <a:p>
                      <a:pPr>
                        <a:spcAft>
                          <a:spcPts val="0"/>
                        </a:spcAft>
                      </a:pPr>
                      <a:r>
                        <a:rPr lang="en-GB" sz="1200" dirty="0">
                          <a:solidFill>
                            <a:srgbClr val="000000"/>
                          </a:solidFill>
                          <a:effectLst/>
                          <a:latin typeface="+mn-lt"/>
                          <a:ea typeface="MS ??"/>
                          <a:cs typeface="Times New Roman"/>
                        </a:rPr>
                        <a:t>(cultures of neuronal and  glial cells</a:t>
                      </a:r>
                      <a:r>
                        <a:rPr lang="en-GB" sz="1200" dirty="0" smtClean="0">
                          <a:solidFill>
                            <a:srgbClr val="000000"/>
                          </a:solidFill>
                          <a:effectLst/>
                          <a:latin typeface="+mn-lt"/>
                          <a:ea typeface="MS ??"/>
                          <a:cs typeface="Times New Roman"/>
                        </a:rPr>
                        <a:t>)</a:t>
                      </a:r>
                    </a:p>
                    <a:p>
                      <a:pPr>
                        <a:spcAft>
                          <a:spcPts val="0"/>
                        </a:spcAft>
                      </a:pPr>
                      <a:endParaRPr lang="en-GB" sz="1100" dirty="0" smtClean="0">
                        <a:solidFill>
                          <a:srgbClr val="000000"/>
                        </a:solidFill>
                        <a:effectLst/>
                        <a:latin typeface="+mn-lt"/>
                        <a:ea typeface="MS ??"/>
                        <a:cs typeface="Times New Roman"/>
                      </a:endParaRPr>
                    </a:p>
                    <a:p>
                      <a:pPr>
                        <a:spcAft>
                          <a:spcPts val="0"/>
                        </a:spcAft>
                      </a:pPr>
                      <a:r>
                        <a:rPr lang="en-GB" sz="1100" dirty="0" err="1" smtClean="0">
                          <a:solidFill>
                            <a:srgbClr val="000000"/>
                          </a:solidFill>
                          <a:effectLst/>
                          <a:latin typeface="+mn-lt"/>
                          <a:ea typeface="MS ??"/>
                          <a:cs typeface="Times New Roman"/>
                        </a:rPr>
                        <a:t>Rustom</a:t>
                      </a:r>
                      <a:r>
                        <a:rPr lang="en-GB" sz="1100" dirty="0" smtClean="0">
                          <a:solidFill>
                            <a:srgbClr val="000000"/>
                          </a:solidFill>
                          <a:effectLst/>
                          <a:latin typeface="+mn-lt"/>
                          <a:ea typeface="MS ??"/>
                          <a:cs typeface="Times New Roman"/>
                        </a:rPr>
                        <a:t> et al.2004</a:t>
                      </a:r>
                    </a:p>
                    <a:p>
                      <a:pPr>
                        <a:spcAft>
                          <a:spcPts val="0"/>
                        </a:spcAft>
                      </a:pPr>
                      <a:r>
                        <a:rPr lang="en-GB" sz="1100" dirty="0" err="1" smtClean="0">
                          <a:solidFill>
                            <a:srgbClr val="000000"/>
                          </a:solidFill>
                          <a:effectLst/>
                          <a:latin typeface="+mn-lt"/>
                          <a:ea typeface="MS ??"/>
                          <a:cs typeface="Times New Roman"/>
                        </a:rPr>
                        <a:t>Gerdes</a:t>
                      </a:r>
                      <a:r>
                        <a:rPr lang="en-GB" sz="1100" dirty="0" smtClean="0">
                          <a:solidFill>
                            <a:srgbClr val="000000"/>
                          </a:solidFill>
                          <a:effectLst/>
                          <a:latin typeface="+mn-lt"/>
                          <a:ea typeface="MS ??"/>
                          <a:cs typeface="Times New Roman"/>
                        </a:rPr>
                        <a:t> et al.2007</a:t>
                      </a:r>
                      <a:endParaRPr lang="en-US" sz="1100" dirty="0">
                        <a:effectLst/>
                        <a:latin typeface="+mn-lt"/>
                        <a:ea typeface="MS ??"/>
                        <a:cs typeface="Times New Roman"/>
                      </a:endParaRPr>
                    </a:p>
                  </a:txBody>
                  <a:tcPr marL="68580" marR="68580" marT="0" marB="0"/>
                </a:tc>
                <a:tc>
                  <a:txBody>
                    <a:bodyPr/>
                    <a:lstStyle/>
                    <a:p>
                      <a:pPr>
                        <a:spcAft>
                          <a:spcPts val="0"/>
                        </a:spcAft>
                      </a:pPr>
                      <a:r>
                        <a:rPr lang="en-GB" sz="700" dirty="0">
                          <a:solidFill>
                            <a:srgbClr val="000000"/>
                          </a:solidFill>
                          <a:effectLst/>
                          <a:latin typeface="Arial"/>
                          <a:ea typeface="MS ??"/>
                          <a:cs typeface="Times New Roman"/>
                        </a:rPr>
                        <a:t> </a:t>
                      </a:r>
                      <a:r>
                        <a:rPr lang="en-GB" sz="1200" dirty="0">
                          <a:solidFill>
                            <a:srgbClr val="000000"/>
                          </a:solidFill>
                          <a:effectLst/>
                          <a:latin typeface="Arial"/>
                          <a:ea typeface="MS ??"/>
                          <a:cs typeface="Times New Roman"/>
                        </a:rPr>
                        <a:t>TNT (15-60 µm long; 50-200nm diameter) transient, membrane continuity between cells</a:t>
                      </a:r>
                      <a:endParaRPr lang="en-US" sz="1200" dirty="0">
                        <a:effectLst/>
                        <a:latin typeface="Calibri"/>
                        <a:ea typeface="MS ??"/>
                        <a:cs typeface="Times New Roman"/>
                      </a:endParaRPr>
                    </a:p>
                  </a:txBody>
                  <a:tcPr marL="68580" marR="68580" marT="0" marB="0"/>
                </a:tc>
                <a:tc>
                  <a:txBody>
                    <a:bodyPr/>
                    <a:lstStyle/>
                    <a:p>
                      <a:pPr>
                        <a:spcAft>
                          <a:spcPts val="0"/>
                        </a:spcAft>
                      </a:pPr>
                      <a:r>
                        <a:rPr lang="en-GB" sz="1200" b="0" dirty="0">
                          <a:solidFill>
                            <a:srgbClr val="000000"/>
                          </a:solidFill>
                          <a:effectLst/>
                          <a:latin typeface="Arial"/>
                          <a:ea typeface="MS ??"/>
                          <a:cs typeface="Times New Roman"/>
                        </a:rPr>
                        <a:t> Organelles </a:t>
                      </a:r>
                      <a:r>
                        <a:rPr lang="en-GB" sz="1200" dirty="0">
                          <a:solidFill>
                            <a:srgbClr val="000000"/>
                          </a:solidFill>
                          <a:effectLst/>
                          <a:latin typeface="Arial"/>
                          <a:ea typeface="MS ??"/>
                          <a:cs typeface="Times New Roman"/>
                        </a:rPr>
                        <a:t>(especially vesicles), but also </a:t>
                      </a:r>
                      <a:r>
                        <a:rPr lang="en-GB" sz="1200" dirty="0" err="1">
                          <a:solidFill>
                            <a:srgbClr val="000000"/>
                          </a:solidFill>
                          <a:effectLst/>
                          <a:latin typeface="Arial"/>
                          <a:ea typeface="MS ??"/>
                          <a:cs typeface="Times New Roman"/>
                        </a:rPr>
                        <a:t>mtDNA</a:t>
                      </a:r>
                      <a:r>
                        <a:rPr lang="en-GB" sz="1200" dirty="0">
                          <a:solidFill>
                            <a:srgbClr val="000000"/>
                          </a:solidFill>
                          <a:effectLst/>
                          <a:latin typeface="Arial"/>
                          <a:ea typeface="MS ??"/>
                          <a:cs typeface="Times New Roman"/>
                        </a:rPr>
                        <a:t>, proteins, … inside or along the TNT plasma membrane surface</a:t>
                      </a:r>
                      <a:endParaRPr lang="en-US" sz="1200" dirty="0">
                        <a:effectLst/>
                        <a:latin typeface="Calibri"/>
                        <a:ea typeface="MS ??"/>
                        <a:cs typeface="Times New Roman"/>
                      </a:endParaRPr>
                    </a:p>
                  </a:txBody>
                  <a:tcPr marL="68580" marR="68580" marT="0" marB="0"/>
                </a:tc>
                <a:tc>
                  <a:txBody>
                    <a:bodyPr/>
                    <a:lstStyle/>
                    <a:p>
                      <a:pP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lgn="ctr">
                        <a:spcAft>
                          <a:spcPts val="0"/>
                        </a:spcAft>
                      </a:pPr>
                      <a:r>
                        <a:rPr lang="en-GB" sz="1200" dirty="0">
                          <a:solidFill>
                            <a:srgbClr val="000000"/>
                          </a:solidFill>
                          <a:effectLst/>
                          <a:latin typeface="Arial"/>
                          <a:ea typeface="MS ??"/>
                          <a:cs typeface="Times New Roman"/>
                        </a:rPr>
                        <a:t>Actin driven</a:t>
                      </a:r>
                      <a:endParaRPr lang="en-US" sz="1200" dirty="0">
                        <a:effectLst/>
                        <a:latin typeface="Calibri"/>
                        <a:ea typeface="MS ??"/>
                        <a:cs typeface="Times New Roman"/>
                      </a:endParaRPr>
                    </a:p>
                  </a:txBody>
                  <a:tcPr marL="68580" marR="68580" marT="0" marB="0"/>
                </a:tc>
                <a:tc>
                  <a:txBody>
                    <a:bodyPr/>
                    <a:lstStyle/>
                    <a:p>
                      <a:pPr>
                        <a:spcAft>
                          <a:spcPts val="0"/>
                        </a:spcAft>
                      </a:pPr>
                      <a:r>
                        <a:rPr lang="en-US" sz="700" dirty="0">
                          <a:effectLst/>
                          <a:latin typeface="Arial"/>
                          <a:ea typeface="MS ??"/>
                          <a:cs typeface="Times New Roman"/>
                        </a:rPr>
                        <a:t> </a:t>
                      </a:r>
                      <a:endParaRPr lang="en-US" sz="1100" dirty="0">
                        <a:effectLst/>
                        <a:latin typeface="Calibri"/>
                        <a:ea typeface="MS ??"/>
                        <a:cs typeface="Times New Roman"/>
                      </a:endParaRPr>
                    </a:p>
                    <a:p>
                      <a:pPr>
                        <a:spcAft>
                          <a:spcPts val="0"/>
                        </a:spcAft>
                      </a:pPr>
                      <a:r>
                        <a:rPr lang="it-IT" sz="1200" dirty="0">
                          <a:effectLst/>
                          <a:latin typeface="Arial"/>
                          <a:ea typeface="MS ??"/>
                          <a:cs typeface="Times New Roman"/>
                        </a:rPr>
                        <a:t>No in vivo data in </a:t>
                      </a:r>
                      <a:r>
                        <a:rPr lang="it-IT" sz="1200" dirty="0" err="1" smtClean="0">
                          <a:effectLst/>
                          <a:latin typeface="Arial"/>
                          <a:ea typeface="MS ??"/>
                          <a:cs typeface="Times New Roman"/>
                        </a:rPr>
                        <a:t>adult</a:t>
                      </a:r>
                      <a:r>
                        <a:rPr lang="it-IT" sz="1200" dirty="0" smtClean="0">
                          <a:effectLst/>
                          <a:latin typeface="Arial"/>
                          <a:ea typeface="MS ??"/>
                          <a:cs typeface="Times New Roman"/>
                        </a:rPr>
                        <a:t> </a:t>
                      </a:r>
                      <a:r>
                        <a:rPr lang="it-IT" sz="1200" dirty="0">
                          <a:effectLst/>
                          <a:latin typeface="Arial"/>
                          <a:ea typeface="MS ??"/>
                          <a:cs typeface="Times New Roman"/>
                        </a:rPr>
                        <a:t>CNS </a:t>
                      </a:r>
                      <a:endParaRPr lang="en-US" sz="1200" dirty="0">
                        <a:effectLst/>
                        <a:latin typeface="Calibri"/>
                        <a:ea typeface="MS ??"/>
                        <a:cs typeface="Times New Roman"/>
                      </a:endParaRPr>
                    </a:p>
                  </a:txBody>
                  <a:tcPr marL="68580" marR="68580" marT="0" marB="0"/>
                </a:tc>
              </a:tr>
              <a:tr h="3749167">
                <a:tc>
                  <a:txBody>
                    <a:bodyPr/>
                    <a:lstStyle/>
                    <a:p>
                      <a:pPr>
                        <a:spcAft>
                          <a:spcPts val="0"/>
                        </a:spcAft>
                      </a:pPr>
                      <a:r>
                        <a:rPr lang="it-IT"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it-IT" sz="700" b="1"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it-IT" sz="700" b="1"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it-IT" sz="700" b="1"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en-GB" sz="1200" b="1" dirty="0">
                          <a:solidFill>
                            <a:srgbClr val="000000"/>
                          </a:solidFill>
                          <a:effectLst/>
                          <a:latin typeface="+mn-lt"/>
                          <a:ea typeface="MS ??"/>
                          <a:cs typeface="Times New Roman"/>
                        </a:rPr>
                        <a:t>EV type  of VT </a:t>
                      </a:r>
                      <a:endParaRPr lang="en-US" sz="1200" dirty="0">
                        <a:effectLst/>
                        <a:latin typeface="+mn-lt"/>
                        <a:ea typeface="MS ??"/>
                        <a:cs typeface="Times New Roman"/>
                      </a:endParaRPr>
                    </a:p>
                    <a:p>
                      <a:pPr>
                        <a:spcAft>
                          <a:spcPts val="0"/>
                        </a:spcAft>
                      </a:pPr>
                      <a:r>
                        <a:rPr lang="en-GB" sz="1200" dirty="0">
                          <a:solidFill>
                            <a:srgbClr val="000000"/>
                          </a:solidFill>
                          <a:effectLst/>
                          <a:latin typeface="+mn-lt"/>
                          <a:ea typeface="MS ??"/>
                          <a:cs typeface="Times New Roman"/>
                        </a:rPr>
                        <a:t>(CNS: neurons, glial cells, brain endothelial cells</a:t>
                      </a:r>
                      <a:r>
                        <a:rPr lang="en-GB" sz="1200" dirty="0" smtClean="0">
                          <a:solidFill>
                            <a:srgbClr val="000000"/>
                          </a:solidFill>
                          <a:effectLst/>
                          <a:latin typeface="+mn-lt"/>
                          <a:ea typeface="MS ??"/>
                          <a:cs typeface="Times New Roman"/>
                        </a:rPr>
                        <a:t>)</a:t>
                      </a:r>
                    </a:p>
                    <a:p>
                      <a:pPr>
                        <a:spcAft>
                          <a:spcPts val="0"/>
                        </a:spcAft>
                      </a:pPr>
                      <a:endParaRPr lang="en-GB" sz="1200" dirty="0" smtClean="0">
                        <a:solidFill>
                          <a:srgbClr val="000000"/>
                        </a:solidFill>
                        <a:effectLst/>
                        <a:latin typeface="+mn-lt"/>
                        <a:ea typeface="MS ??"/>
                        <a:cs typeface="Times New Roman"/>
                      </a:endParaRPr>
                    </a:p>
                    <a:p>
                      <a:pPr>
                        <a:spcAft>
                          <a:spcPts val="0"/>
                        </a:spcAft>
                      </a:pPr>
                      <a:r>
                        <a:rPr lang="en-GB" sz="1200" dirty="0" smtClean="0">
                          <a:solidFill>
                            <a:srgbClr val="000000"/>
                          </a:solidFill>
                          <a:effectLst/>
                          <a:latin typeface="+mn-lt"/>
                          <a:ea typeface="MS ??"/>
                          <a:cs typeface="Times New Roman"/>
                        </a:rPr>
                        <a:t>Simons and </a:t>
                      </a:r>
                      <a:r>
                        <a:rPr lang="en-GB" sz="1200" dirty="0" err="1" smtClean="0">
                          <a:solidFill>
                            <a:srgbClr val="000000"/>
                          </a:solidFill>
                          <a:effectLst/>
                          <a:latin typeface="+mn-lt"/>
                          <a:ea typeface="MS ??"/>
                          <a:cs typeface="Times New Roman"/>
                        </a:rPr>
                        <a:t>Raposo</a:t>
                      </a:r>
                      <a:endParaRPr lang="en-GB" sz="1200" dirty="0" smtClean="0">
                        <a:solidFill>
                          <a:srgbClr val="000000"/>
                        </a:solidFill>
                        <a:effectLst/>
                        <a:latin typeface="+mn-lt"/>
                        <a:ea typeface="MS ??"/>
                        <a:cs typeface="Times New Roman"/>
                      </a:endParaRPr>
                    </a:p>
                    <a:p>
                      <a:pPr>
                        <a:spcAft>
                          <a:spcPts val="0"/>
                        </a:spcAft>
                      </a:pPr>
                      <a:r>
                        <a:rPr lang="en-GB" sz="1200" dirty="0" smtClean="0">
                          <a:solidFill>
                            <a:srgbClr val="000000"/>
                          </a:solidFill>
                          <a:effectLst/>
                          <a:latin typeface="+mn-lt"/>
                          <a:ea typeface="MS ??"/>
                          <a:cs typeface="Times New Roman"/>
                        </a:rPr>
                        <a:t>2009; Schneider and</a:t>
                      </a:r>
                    </a:p>
                    <a:p>
                      <a:pPr>
                        <a:spcAft>
                          <a:spcPts val="0"/>
                        </a:spcAft>
                      </a:pPr>
                      <a:r>
                        <a:rPr lang="en-GB" sz="1200" dirty="0" smtClean="0">
                          <a:solidFill>
                            <a:srgbClr val="000000"/>
                          </a:solidFill>
                          <a:effectLst/>
                          <a:latin typeface="+mn-lt"/>
                          <a:ea typeface="MS ??"/>
                          <a:cs typeface="Times New Roman"/>
                        </a:rPr>
                        <a:t>Simons 2013</a:t>
                      </a:r>
                      <a:endParaRPr lang="en-US" sz="1200" dirty="0">
                        <a:effectLst/>
                        <a:latin typeface="+mn-lt"/>
                        <a:ea typeface="MS ??"/>
                        <a:cs typeface="Times New Roman"/>
                      </a:endParaRPr>
                    </a:p>
                  </a:txBody>
                  <a:tcPr marL="68580" marR="68580" marT="0" marB="0"/>
                </a:tc>
                <a:tc>
                  <a:txBody>
                    <a:bodyPr/>
                    <a:lstStyle/>
                    <a:p>
                      <a:pP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en-GB" sz="1200" dirty="0">
                          <a:solidFill>
                            <a:srgbClr val="000000"/>
                          </a:solidFill>
                          <a:effectLst/>
                          <a:latin typeface="Arial"/>
                          <a:ea typeface="MS ??"/>
                          <a:cs typeface="Times New Roman"/>
                        </a:rPr>
                        <a:t>Extracellular space and CSF</a:t>
                      </a:r>
                      <a:endParaRPr lang="en-US" sz="1200" dirty="0">
                        <a:effectLst/>
                        <a:latin typeface="Calibri"/>
                        <a:ea typeface="MS ??"/>
                        <a:cs typeface="Times New Roman"/>
                      </a:endParaRPr>
                    </a:p>
                  </a:txBody>
                  <a:tcPr marL="68580" marR="68580" marT="0" marB="0"/>
                </a:tc>
                <a:tc>
                  <a:txBody>
                    <a:bodyPr/>
                    <a:lstStyle/>
                    <a:p>
                      <a:pPr>
                        <a:spcAft>
                          <a:spcPts val="0"/>
                        </a:spcAft>
                      </a:pPr>
                      <a:r>
                        <a:rPr lang="en-GB" sz="1200" dirty="0">
                          <a:solidFill>
                            <a:srgbClr val="000000"/>
                          </a:solidFill>
                          <a:effectLst/>
                          <a:latin typeface="Arial"/>
                          <a:ea typeface="MS ??"/>
                          <a:cs typeface="Times New Roman"/>
                        </a:rPr>
                        <a:t> </a:t>
                      </a:r>
                      <a:r>
                        <a:rPr lang="en-US" sz="1200" b="1" dirty="0" err="1">
                          <a:solidFill>
                            <a:srgbClr val="000000"/>
                          </a:solidFill>
                          <a:effectLst/>
                          <a:latin typeface="Arial"/>
                          <a:ea typeface="MS ??"/>
                          <a:cs typeface="Times New Roman"/>
                        </a:rPr>
                        <a:t>Exosomes</a:t>
                      </a:r>
                      <a:r>
                        <a:rPr lang="en-US" sz="1200" dirty="0">
                          <a:solidFill>
                            <a:srgbClr val="000000"/>
                          </a:solidFill>
                          <a:effectLst/>
                          <a:latin typeface="Arial"/>
                          <a:ea typeface="MS ??"/>
                          <a:cs typeface="Times New Roman"/>
                        </a:rPr>
                        <a:t> (40 –100nm)</a:t>
                      </a:r>
                      <a:r>
                        <a:rPr lang="en-US" sz="1200" dirty="0">
                          <a:solidFill>
                            <a:srgbClr val="000000"/>
                          </a:solidFill>
                          <a:effectLst/>
                          <a:latin typeface="Calibri"/>
                          <a:ea typeface="MS ??"/>
                          <a:cs typeface="Times New Roman"/>
                        </a:rPr>
                        <a:t> </a:t>
                      </a:r>
                      <a:r>
                        <a:rPr lang="en-GB" sz="1200" dirty="0">
                          <a:solidFill>
                            <a:srgbClr val="000000"/>
                          </a:solidFill>
                          <a:effectLst/>
                          <a:latin typeface="Arial"/>
                          <a:ea typeface="MS ??"/>
                          <a:cs typeface="Times New Roman"/>
                        </a:rPr>
                        <a:t>containing proteins, lipids, mRNA, </a:t>
                      </a:r>
                      <a:r>
                        <a:rPr lang="en-GB" sz="1200" dirty="0" err="1">
                          <a:solidFill>
                            <a:srgbClr val="000000"/>
                          </a:solidFill>
                          <a:effectLst/>
                          <a:latin typeface="Arial"/>
                          <a:ea typeface="MS ??"/>
                          <a:cs typeface="Times New Roman"/>
                        </a:rPr>
                        <a:t>miRNA</a:t>
                      </a:r>
                      <a:r>
                        <a:rPr lang="en-GB" sz="1200" dirty="0">
                          <a:solidFill>
                            <a:srgbClr val="000000"/>
                          </a:solidFill>
                          <a:effectLst/>
                          <a:latin typeface="Arial"/>
                          <a:ea typeface="MS ??"/>
                          <a:cs typeface="Times New Roman"/>
                        </a:rPr>
                        <a:t>, </a:t>
                      </a:r>
                      <a:r>
                        <a:rPr lang="en-GB" sz="1200" dirty="0" err="1">
                          <a:solidFill>
                            <a:srgbClr val="000000"/>
                          </a:solidFill>
                          <a:effectLst/>
                          <a:latin typeface="Arial"/>
                          <a:ea typeface="MS ??"/>
                          <a:cs typeface="Times New Roman"/>
                        </a:rPr>
                        <a:t>mtDNA</a:t>
                      </a:r>
                      <a:endParaRPr lang="en-US" sz="1200" dirty="0">
                        <a:effectLst/>
                        <a:latin typeface="Calibri"/>
                        <a:ea typeface="MS ??"/>
                        <a:cs typeface="Times New Roman"/>
                      </a:endParaRPr>
                    </a:p>
                    <a:p>
                      <a:pPr>
                        <a:spcAft>
                          <a:spcPts val="0"/>
                        </a:spcAft>
                      </a:pPr>
                      <a:r>
                        <a:rPr lang="en-US" sz="1200" b="1" dirty="0">
                          <a:solidFill>
                            <a:srgbClr val="000000"/>
                          </a:solidFill>
                          <a:effectLst/>
                          <a:latin typeface="Arial"/>
                          <a:ea typeface="MS ??"/>
                          <a:cs typeface="Times New Roman"/>
                        </a:rPr>
                        <a:t> </a:t>
                      </a:r>
                      <a:endParaRPr lang="en-US" sz="1200" dirty="0">
                        <a:effectLst/>
                        <a:latin typeface="Calibri"/>
                        <a:ea typeface="MS ??"/>
                        <a:cs typeface="Times New Roman"/>
                      </a:endParaRPr>
                    </a:p>
                    <a:p>
                      <a:pPr>
                        <a:spcAft>
                          <a:spcPts val="0"/>
                        </a:spcAft>
                      </a:pPr>
                      <a:r>
                        <a:rPr lang="en-US" sz="1200" b="1" dirty="0">
                          <a:solidFill>
                            <a:srgbClr val="000000"/>
                          </a:solidFill>
                          <a:effectLst/>
                          <a:latin typeface="Arial"/>
                          <a:ea typeface="MS ??"/>
                          <a:cs typeface="Times New Roman"/>
                        </a:rPr>
                        <a:t>Shedding vesicles:</a:t>
                      </a:r>
                      <a:endParaRPr lang="en-US" sz="1200" dirty="0">
                        <a:effectLst/>
                        <a:latin typeface="Calibri"/>
                        <a:ea typeface="MS ??"/>
                        <a:cs typeface="Times New Roman"/>
                      </a:endParaRPr>
                    </a:p>
                    <a:p>
                      <a:pPr>
                        <a:spcAft>
                          <a:spcPts val="0"/>
                        </a:spcAft>
                      </a:pPr>
                      <a:r>
                        <a:rPr lang="en-US" sz="1200" b="1" dirty="0">
                          <a:solidFill>
                            <a:srgbClr val="000000"/>
                          </a:solidFill>
                          <a:effectLst/>
                          <a:latin typeface="Arial"/>
                          <a:ea typeface="MS ??"/>
                          <a:cs typeface="Times New Roman"/>
                        </a:rPr>
                        <a:t> </a:t>
                      </a:r>
                      <a:endParaRPr lang="en-US" sz="1200" dirty="0">
                        <a:effectLst/>
                        <a:latin typeface="Calibri"/>
                        <a:ea typeface="MS ??"/>
                        <a:cs typeface="Times New Roman"/>
                      </a:endParaRPr>
                    </a:p>
                    <a:p>
                      <a:pPr>
                        <a:spcAft>
                          <a:spcPts val="0"/>
                        </a:spcAft>
                      </a:pPr>
                      <a:r>
                        <a:rPr lang="en-US" sz="1200" b="1" i="1" dirty="0" err="1">
                          <a:solidFill>
                            <a:srgbClr val="000000"/>
                          </a:solidFill>
                          <a:effectLst/>
                          <a:latin typeface="Arial"/>
                          <a:ea typeface="MS ??"/>
                          <a:cs typeface="Times New Roman"/>
                        </a:rPr>
                        <a:t>Microvesicles</a:t>
                      </a:r>
                      <a:r>
                        <a:rPr lang="en-US" sz="1200" b="1" dirty="0">
                          <a:solidFill>
                            <a:srgbClr val="000000"/>
                          </a:solidFill>
                          <a:effectLst/>
                          <a:latin typeface="Arial"/>
                          <a:ea typeface="MS ??"/>
                          <a:cs typeface="Times New Roman"/>
                        </a:rPr>
                        <a:t> </a:t>
                      </a:r>
                      <a:r>
                        <a:rPr lang="en-US" sz="1200" dirty="0">
                          <a:solidFill>
                            <a:srgbClr val="000000"/>
                          </a:solidFill>
                          <a:effectLst/>
                          <a:latin typeface="Arial"/>
                          <a:ea typeface="MS ??"/>
                          <a:cs typeface="Times New Roman"/>
                        </a:rPr>
                        <a:t>(100 – 1000nm) insufficiently known composition</a:t>
                      </a:r>
                      <a:endParaRPr lang="en-US" sz="1200" dirty="0">
                        <a:effectLst/>
                        <a:latin typeface="Calibri"/>
                        <a:ea typeface="MS ??"/>
                        <a:cs typeface="Times New Roman"/>
                      </a:endParaRPr>
                    </a:p>
                    <a:p>
                      <a:pPr>
                        <a:spcAft>
                          <a:spcPts val="0"/>
                        </a:spcAft>
                      </a:pPr>
                      <a:r>
                        <a:rPr lang="en-US" sz="1200" b="1" dirty="0">
                          <a:solidFill>
                            <a:srgbClr val="000000"/>
                          </a:solidFill>
                          <a:effectLst/>
                          <a:latin typeface="Arial"/>
                          <a:ea typeface="MS ??"/>
                          <a:cs typeface="Times New Roman"/>
                        </a:rPr>
                        <a:t> </a:t>
                      </a:r>
                      <a:endParaRPr lang="en-US" sz="1200" dirty="0">
                        <a:effectLst/>
                        <a:latin typeface="Calibri"/>
                        <a:ea typeface="MS ??"/>
                        <a:cs typeface="Times New Roman"/>
                      </a:endParaRPr>
                    </a:p>
                    <a:p>
                      <a:pPr>
                        <a:spcAft>
                          <a:spcPts val="0"/>
                        </a:spcAft>
                      </a:pPr>
                      <a:r>
                        <a:rPr lang="en-US" sz="1200" b="1" i="1" dirty="0">
                          <a:solidFill>
                            <a:srgbClr val="000000"/>
                          </a:solidFill>
                          <a:effectLst/>
                          <a:latin typeface="Arial"/>
                          <a:ea typeface="MS ??"/>
                          <a:cs typeface="Times New Roman"/>
                        </a:rPr>
                        <a:t>Apoptotic bodies</a:t>
                      </a:r>
                      <a:r>
                        <a:rPr lang="en-US" sz="1200" b="1" dirty="0">
                          <a:solidFill>
                            <a:srgbClr val="000000"/>
                          </a:solidFill>
                          <a:effectLst/>
                          <a:latin typeface="Arial"/>
                          <a:ea typeface="MS ??"/>
                          <a:cs typeface="Times New Roman"/>
                        </a:rPr>
                        <a:t> </a:t>
                      </a:r>
                      <a:r>
                        <a:rPr lang="en-US" sz="1200" dirty="0">
                          <a:solidFill>
                            <a:srgbClr val="000000"/>
                          </a:solidFill>
                          <a:effectLst/>
                          <a:latin typeface="Arial"/>
                          <a:ea typeface="MS ??"/>
                          <a:cs typeface="Times New Roman"/>
                        </a:rPr>
                        <a:t>(1 – 4 um) Histones, DNA</a:t>
                      </a:r>
                      <a:endParaRPr lang="en-US" sz="1200" dirty="0">
                        <a:effectLst/>
                        <a:latin typeface="Calibri"/>
                        <a:ea typeface="MS ??"/>
                        <a:cs typeface="Times New Roman"/>
                      </a:endParaRPr>
                    </a:p>
                    <a:p>
                      <a:pPr>
                        <a:spcAft>
                          <a:spcPts val="0"/>
                        </a:spcAft>
                      </a:pPr>
                      <a:r>
                        <a:rPr lang="en-US" sz="700" dirty="0">
                          <a:solidFill>
                            <a:srgbClr val="000000"/>
                          </a:solidFill>
                          <a:effectLst/>
                          <a:latin typeface="Arial"/>
                          <a:ea typeface="MS ??"/>
                          <a:cs typeface="Times New Roman"/>
                        </a:rPr>
                        <a:t>   </a:t>
                      </a:r>
                      <a:endParaRPr lang="en-US" sz="1100" dirty="0">
                        <a:effectLst/>
                        <a:latin typeface="Calibri"/>
                        <a:ea typeface="MS ??"/>
                        <a:cs typeface="Times New Roman"/>
                      </a:endParaRPr>
                    </a:p>
                  </a:txBody>
                  <a:tcPr marL="68580" marR="68580" marT="0" marB="0"/>
                </a:tc>
                <a:tc>
                  <a:txBody>
                    <a:bodyPr/>
                    <a:lstStyle/>
                    <a:p>
                      <a:pP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lgn="ct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lgn="ct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lgn="ctr">
                        <a:spcAft>
                          <a:spcPts val="0"/>
                        </a:spcAft>
                      </a:pPr>
                      <a:r>
                        <a:rPr lang="en-GB" sz="1200" dirty="0">
                          <a:solidFill>
                            <a:srgbClr val="000000"/>
                          </a:solidFill>
                          <a:effectLst/>
                          <a:latin typeface="Arial"/>
                          <a:ea typeface="MS ??"/>
                          <a:cs typeface="Times New Roman"/>
                        </a:rPr>
                        <a:t> </a:t>
                      </a:r>
                      <a:endParaRPr lang="en-US" sz="1200" dirty="0">
                        <a:effectLst/>
                        <a:latin typeface="Calibri"/>
                        <a:ea typeface="MS ??"/>
                        <a:cs typeface="Times New Roman"/>
                      </a:endParaRPr>
                    </a:p>
                    <a:p>
                      <a:pPr algn="ctr">
                        <a:spcAft>
                          <a:spcPts val="0"/>
                        </a:spcAft>
                      </a:pPr>
                      <a:r>
                        <a:rPr lang="en-GB" sz="1200" dirty="0">
                          <a:solidFill>
                            <a:srgbClr val="000000"/>
                          </a:solidFill>
                          <a:effectLst/>
                          <a:latin typeface="Arial"/>
                          <a:ea typeface="MS ??"/>
                          <a:cs typeface="Times New Roman"/>
                        </a:rPr>
                        <a:t>Diffusion and flow along energy gradients in the extracellular space</a:t>
                      </a:r>
                      <a:endParaRPr lang="en-US" sz="1200" dirty="0">
                        <a:effectLst/>
                        <a:latin typeface="Calibri"/>
                        <a:ea typeface="MS ??"/>
                        <a:cs typeface="Times New Roman"/>
                      </a:endParaRPr>
                    </a:p>
                    <a:p>
                      <a:pPr algn="ctr">
                        <a:spcAft>
                          <a:spcPts val="0"/>
                        </a:spcAft>
                      </a:pPr>
                      <a:r>
                        <a:rPr lang="en-US" sz="700" dirty="0">
                          <a:solidFill>
                            <a:srgbClr val="000000"/>
                          </a:solidFill>
                          <a:effectLst/>
                          <a:latin typeface="Calibri"/>
                          <a:ea typeface="MS ??"/>
                          <a:cs typeface="Times New Roman"/>
                        </a:rPr>
                        <a:t> </a:t>
                      </a:r>
                      <a:endParaRPr lang="en-US" sz="1100" dirty="0">
                        <a:effectLst/>
                        <a:latin typeface="Calibri"/>
                        <a:ea typeface="MS ??"/>
                        <a:cs typeface="Times New Roman"/>
                      </a:endParaRPr>
                    </a:p>
                  </a:txBody>
                  <a:tcPr marL="68580" marR="68580" marT="0" marB="0"/>
                </a:tc>
                <a:tc>
                  <a:txBody>
                    <a:bodyPr/>
                    <a:lstStyle/>
                    <a:p>
                      <a:pPr>
                        <a:spcAft>
                          <a:spcPts val="0"/>
                        </a:spcAft>
                      </a:pPr>
                      <a:r>
                        <a:rPr lang="en-US" sz="1200" dirty="0">
                          <a:effectLst/>
                          <a:latin typeface="+mn-lt"/>
                          <a:ea typeface="MS ??"/>
                          <a:cs typeface="Times New Roman"/>
                        </a:rPr>
                        <a:t>Most cell types: </a:t>
                      </a:r>
                      <a:r>
                        <a:rPr lang="en-US" sz="1200" dirty="0" smtClean="0">
                          <a:effectLst/>
                          <a:latin typeface="+mn-lt"/>
                          <a:ea typeface="MS ??"/>
                          <a:cs typeface="Times New Roman"/>
                        </a:rPr>
                        <a:t> endosomes,</a:t>
                      </a:r>
                      <a:r>
                        <a:rPr lang="en-US" sz="1200" baseline="0" dirty="0" smtClean="0">
                          <a:effectLst/>
                          <a:latin typeface="+mn-lt"/>
                          <a:ea typeface="MS ??"/>
                          <a:cs typeface="Times New Roman"/>
                        </a:rPr>
                        <a:t> fuse with plasma membrane</a:t>
                      </a:r>
                      <a:endParaRPr lang="en-US" sz="1200" dirty="0">
                        <a:effectLst/>
                        <a:latin typeface="+mn-lt"/>
                        <a:ea typeface="MS ??"/>
                        <a:cs typeface="Times New Roman"/>
                      </a:endParaRPr>
                    </a:p>
                    <a:p>
                      <a:pPr>
                        <a:lnSpc>
                          <a:spcPts val="1400"/>
                        </a:lnSpc>
                        <a:spcAft>
                          <a:spcPts val="0"/>
                        </a:spcAft>
                      </a:pPr>
                      <a:r>
                        <a:rPr lang="en-US" sz="1200" dirty="0">
                          <a:effectLst/>
                          <a:latin typeface="+mn-lt"/>
                          <a:ea typeface="MS ??"/>
                          <a:cs typeface="Times New Roman"/>
                        </a:rPr>
                        <a:t> </a:t>
                      </a:r>
                    </a:p>
                    <a:p>
                      <a:pPr>
                        <a:spcAft>
                          <a:spcPts val="0"/>
                        </a:spcAft>
                      </a:pPr>
                      <a:r>
                        <a:rPr lang="en-US" sz="1200" dirty="0">
                          <a:effectLst/>
                          <a:latin typeface="+mn-lt"/>
                          <a:ea typeface="MS ??"/>
                          <a:cs typeface="Times New Roman"/>
                        </a:rPr>
                        <a:t> </a:t>
                      </a:r>
                    </a:p>
                    <a:p>
                      <a:pPr>
                        <a:spcAft>
                          <a:spcPts val="0"/>
                        </a:spcAft>
                      </a:pPr>
                      <a:endParaRPr lang="en-US" sz="1200" dirty="0" smtClean="0">
                        <a:effectLst/>
                        <a:latin typeface="+mn-lt"/>
                        <a:ea typeface="MS ??"/>
                        <a:cs typeface="Times New Roman"/>
                      </a:endParaRPr>
                    </a:p>
                    <a:p>
                      <a:pPr>
                        <a:spcAft>
                          <a:spcPts val="0"/>
                        </a:spcAft>
                      </a:pPr>
                      <a:endParaRPr lang="en-US" sz="1200" dirty="0" smtClean="0">
                        <a:effectLst/>
                        <a:latin typeface="+mn-lt"/>
                        <a:ea typeface="MS ??"/>
                        <a:cs typeface="Times New Roman"/>
                      </a:endParaRPr>
                    </a:p>
                    <a:p>
                      <a:pPr>
                        <a:spcAft>
                          <a:spcPts val="0"/>
                        </a:spcAft>
                      </a:pPr>
                      <a:r>
                        <a:rPr lang="en-US" sz="1200" dirty="0" smtClean="0">
                          <a:effectLst/>
                          <a:latin typeface="+mn-lt"/>
                          <a:ea typeface="MS ??"/>
                          <a:cs typeface="Times New Roman"/>
                        </a:rPr>
                        <a:t>Most </a:t>
                      </a:r>
                      <a:r>
                        <a:rPr lang="en-US" sz="1200" dirty="0">
                          <a:effectLst/>
                          <a:latin typeface="+mn-lt"/>
                          <a:ea typeface="MS ??"/>
                          <a:cs typeface="Times New Roman"/>
                        </a:rPr>
                        <a:t>cell types: Plasma membrane</a:t>
                      </a:r>
                    </a:p>
                    <a:p>
                      <a:pPr>
                        <a:spcAft>
                          <a:spcPts val="0"/>
                        </a:spcAft>
                      </a:pPr>
                      <a:r>
                        <a:rPr lang="en-US" sz="1200" dirty="0">
                          <a:effectLst/>
                          <a:latin typeface="+mn-lt"/>
                          <a:ea typeface="MS ??"/>
                          <a:cs typeface="Times New Roman"/>
                        </a:rPr>
                        <a:t> </a:t>
                      </a:r>
                    </a:p>
                    <a:p>
                      <a:pPr>
                        <a:spcAft>
                          <a:spcPts val="0"/>
                        </a:spcAft>
                      </a:pPr>
                      <a:r>
                        <a:rPr lang="en-US" sz="1200" dirty="0">
                          <a:effectLst/>
                          <a:latin typeface="+mn-lt"/>
                          <a:ea typeface="MS ??"/>
                          <a:cs typeface="Times New Roman"/>
                        </a:rPr>
                        <a:t> </a:t>
                      </a:r>
                    </a:p>
                    <a:p>
                      <a:pPr>
                        <a:spcAft>
                          <a:spcPts val="0"/>
                        </a:spcAft>
                      </a:pPr>
                      <a:r>
                        <a:rPr lang="en-US" sz="1200" dirty="0">
                          <a:effectLst/>
                          <a:latin typeface="+mn-lt"/>
                          <a:ea typeface="MS ??"/>
                          <a:cs typeface="Times New Roman"/>
                        </a:rPr>
                        <a:t>All cell types: Plasma </a:t>
                      </a:r>
                      <a:r>
                        <a:rPr lang="en-US" sz="1200" dirty="0" smtClean="0">
                          <a:effectLst/>
                          <a:latin typeface="+mn-lt"/>
                          <a:ea typeface="MS ??"/>
                          <a:cs typeface="Times New Roman"/>
                        </a:rPr>
                        <a:t>membrane</a:t>
                      </a:r>
                    </a:p>
                    <a:p>
                      <a:pPr>
                        <a:spcAft>
                          <a:spcPts val="0"/>
                        </a:spcAft>
                      </a:pPr>
                      <a:endParaRPr lang="en-US" sz="1200" dirty="0" smtClean="0">
                        <a:effectLst/>
                        <a:latin typeface="+mn-lt"/>
                        <a:ea typeface="MS ??"/>
                        <a:cs typeface="Times New Roman"/>
                      </a:endParaRPr>
                    </a:p>
                    <a:p>
                      <a:pPr>
                        <a:spcAft>
                          <a:spcPts val="0"/>
                        </a:spcAft>
                      </a:pPr>
                      <a:endParaRPr lang="en-US" sz="1200" dirty="0" smtClean="0">
                        <a:effectLst/>
                        <a:latin typeface="+mn-lt"/>
                        <a:ea typeface="MS ??"/>
                        <a:cs typeface="Times New Roman"/>
                      </a:endParaRPr>
                    </a:p>
                    <a:p>
                      <a:pPr>
                        <a:spcAft>
                          <a:spcPts val="0"/>
                        </a:spcAft>
                      </a:pPr>
                      <a:endParaRPr lang="en-US" sz="1200" dirty="0" smtClean="0">
                        <a:effectLst/>
                        <a:latin typeface="+mn-lt"/>
                        <a:ea typeface="MS ??"/>
                        <a:cs typeface="Times New Roman"/>
                      </a:endParaRPr>
                    </a:p>
                    <a:p>
                      <a:pPr>
                        <a:spcAft>
                          <a:spcPts val="0"/>
                        </a:spcAft>
                      </a:pPr>
                      <a:endParaRPr lang="en-US" sz="1200" dirty="0" smtClean="0">
                        <a:effectLst/>
                        <a:latin typeface="+mn-lt"/>
                        <a:ea typeface="MS ??"/>
                        <a:cs typeface="Times New Roman"/>
                      </a:endParaRPr>
                    </a:p>
                    <a:p>
                      <a:pPr>
                        <a:spcAft>
                          <a:spcPts val="0"/>
                        </a:spcAft>
                      </a:pPr>
                      <a:r>
                        <a:rPr lang="en-US" sz="1000" dirty="0" err="1" smtClean="0">
                          <a:effectLst/>
                          <a:latin typeface="+mn-lt"/>
                          <a:ea typeface="MS ??"/>
                          <a:cs typeface="Times New Roman"/>
                        </a:rPr>
                        <a:t>Agnati</a:t>
                      </a:r>
                      <a:r>
                        <a:rPr lang="en-US" sz="1000" dirty="0" smtClean="0">
                          <a:effectLst/>
                          <a:latin typeface="+mn-lt"/>
                          <a:ea typeface="MS ??"/>
                          <a:cs typeface="Times New Roman"/>
                        </a:rPr>
                        <a:t> and Fuxe</a:t>
                      </a:r>
                      <a:r>
                        <a:rPr lang="en-US" sz="1000" baseline="0" dirty="0" smtClean="0">
                          <a:effectLst/>
                          <a:latin typeface="+mn-lt"/>
                          <a:ea typeface="MS ??"/>
                          <a:cs typeface="Times New Roman"/>
                        </a:rPr>
                        <a:t> </a:t>
                      </a:r>
                      <a:r>
                        <a:rPr lang="en-US" sz="1000" dirty="0" smtClean="0">
                          <a:effectLst/>
                          <a:latin typeface="+mn-lt"/>
                          <a:ea typeface="MS ??"/>
                          <a:cs typeface="Times New Roman"/>
                        </a:rPr>
                        <a:t>2014</a:t>
                      </a:r>
                    </a:p>
                    <a:p>
                      <a:pPr>
                        <a:spcAft>
                          <a:spcPts val="0"/>
                        </a:spcAft>
                      </a:pPr>
                      <a:endParaRPr lang="en-US" sz="1000" dirty="0" smtClean="0">
                        <a:effectLst/>
                        <a:latin typeface="+mn-lt"/>
                        <a:ea typeface="MS ??"/>
                        <a:cs typeface="Times New Roman"/>
                      </a:endParaRPr>
                    </a:p>
                    <a:p>
                      <a:pPr>
                        <a:spcAft>
                          <a:spcPts val="0"/>
                        </a:spcAft>
                      </a:pPr>
                      <a:endParaRPr lang="en-US" sz="1000" dirty="0" smtClean="0">
                        <a:effectLst/>
                        <a:latin typeface="+mn-lt"/>
                        <a:ea typeface="MS ??"/>
                        <a:cs typeface="Times New Roman"/>
                      </a:endParaRPr>
                    </a:p>
                  </a:txBody>
                  <a:tcPr marL="68580" marR="68580" marT="0" marB="0"/>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Rettangolo 217"/>
          <p:cNvSpPr/>
          <p:nvPr/>
        </p:nvSpPr>
        <p:spPr>
          <a:xfrm>
            <a:off x="1143000" y="0"/>
            <a:ext cx="6858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it-IT" dirty="0">
                <a:solidFill>
                  <a:schemeClr val="tx1"/>
                </a:solidFill>
              </a:rPr>
              <a:t>AAAAA</a:t>
            </a:r>
          </a:p>
        </p:txBody>
      </p:sp>
      <p:sp>
        <p:nvSpPr>
          <p:cNvPr id="97282" name="CasellaDiTesto 85"/>
          <p:cNvSpPr txBox="1">
            <a:spLocks noChangeArrowheads="1"/>
          </p:cNvSpPr>
          <p:nvPr/>
        </p:nvSpPr>
        <p:spPr bwMode="auto">
          <a:xfrm>
            <a:off x="1223963" y="144463"/>
            <a:ext cx="6650037" cy="1030287"/>
          </a:xfrm>
          <a:prstGeom prst="rect">
            <a:avLst/>
          </a:prstGeom>
          <a:noFill/>
          <a:ln w="38100" cmpd="dbl">
            <a:solidFill>
              <a:srgbClr val="000000"/>
            </a:solidFill>
            <a:miter lim="800000"/>
            <a:headEnd/>
            <a:tailEnd/>
          </a:ln>
        </p:spPr>
        <p:txBody>
          <a:bodyPr>
            <a:spAutoFit/>
          </a:bodyPr>
          <a:lstStyle/>
          <a:p>
            <a:pPr algn="ctr">
              <a:lnSpc>
                <a:spcPct val="80000"/>
              </a:lnSpc>
              <a:buFont typeface="Arial" charset="0"/>
              <a:buNone/>
            </a:pPr>
            <a:endParaRPr lang="en-GB" b="1">
              <a:ea typeface="ＭＳ Ｐゴシック" pitchFamily="34" charset="-128"/>
            </a:endParaRPr>
          </a:p>
          <a:p>
            <a:pPr algn="ctr">
              <a:lnSpc>
                <a:spcPct val="90000"/>
              </a:lnSpc>
              <a:buFont typeface="Arial" charset="0"/>
              <a:buNone/>
            </a:pPr>
            <a:r>
              <a:rPr lang="en-GB" b="1">
                <a:ea typeface="ＭＳ Ｐゴシック" pitchFamily="34" charset="-128"/>
              </a:rPr>
              <a:t>THE    VOLUME  TRANSMISSION CAN BE MEDIATED BY</a:t>
            </a:r>
          </a:p>
          <a:p>
            <a:pPr algn="ctr">
              <a:lnSpc>
                <a:spcPct val="90000"/>
              </a:lnSpc>
              <a:buFont typeface="Arial" charset="0"/>
              <a:buNone/>
            </a:pPr>
            <a:r>
              <a:rPr lang="en-GB" b="1">
                <a:ea typeface="ＭＳ Ｐゴシック" pitchFamily="34" charset="-128"/>
              </a:rPr>
              <a:t>EXTRACELLULAR VESICLES (ECVs)</a:t>
            </a:r>
          </a:p>
          <a:p>
            <a:pPr algn="ctr">
              <a:lnSpc>
                <a:spcPts val="1600"/>
              </a:lnSpc>
              <a:buFont typeface="Arial" charset="0"/>
              <a:buNone/>
            </a:pPr>
            <a:endParaRPr lang="en-GB" b="1">
              <a:ea typeface="ＭＳ Ｐゴシック" pitchFamily="34" charset="-128"/>
            </a:endParaRPr>
          </a:p>
        </p:txBody>
      </p:sp>
      <p:sp>
        <p:nvSpPr>
          <p:cNvPr id="6" name="Rettangolo 5"/>
          <p:cNvSpPr/>
          <p:nvPr/>
        </p:nvSpPr>
        <p:spPr bwMode="auto">
          <a:xfrm>
            <a:off x="4378325" y="2538413"/>
            <a:ext cx="3533775" cy="2359025"/>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endParaRPr>
          </a:p>
        </p:txBody>
      </p:sp>
      <p:sp>
        <p:nvSpPr>
          <p:cNvPr id="97284" name="CasellaDiTesto 248"/>
          <p:cNvSpPr txBox="1">
            <a:spLocks noChangeArrowheads="1"/>
          </p:cNvSpPr>
          <p:nvPr/>
        </p:nvSpPr>
        <p:spPr bwMode="auto">
          <a:xfrm>
            <a:off x="4427538" y="1657350"/>
            <a:ext cx="3471862" cy="984250"/>
          </a:xfrm>
          <a:prstGeom prst="rect">
            <a:avLst/>
          </a:prstGeom>
          <a:solidFill>
            <a:schemeClr val="bg1"/>
          </a:solidFill>
          <a:ln w="38100" cmpd="dbl">
            <a:solidFill>
              <a:schemeClr val="tx1"/>
            </a:solidFill>
            <a:miter lim="800000"/>
            <a:headEnd/>
            <a:tailEnd/>
          </a:ln>
        </p:spPr>
        <p:txBody>
          <a:bodyPr>
            <a:spAutoFit/>
          </a:bodyPr>
          <a:lstStyle/>
          <a:p>
            <a:pPr algn="ctr"/>
            <a:r>
              <a:rPr lang="en-GB" sz="1600" b="1">
                <a:ea typeface="ＭＳ Ｐゴシック" pitchFamily="34" charset="-128"/>
              </a:rPr>
              <a:t>THE ECV MEDIATED VT</a:t>
            </a:r>
          </a:p>
          <a:p>
            <a:pPr algn="ctr"/>
            <a:r>
              <a:rPr lang="en-US" sz="1400" b="1">
                <a:ea typeface="ＭＳ Ｐゴシック" pitchFamily="34" charset="-128"/>
              </a:rPr>
              <a:t>EVs (such as exosomes) allow the </a:t>
            </a:r>
            <a:r>
              <a:rPr lang="en-GB" sz="1400" b="1">
                <a:ea typeface="ＭＳ Ｐゴシック" pitchFamily="34" charset="-128"/>
              </a:rPr>
              <a:t>transfer of molecules from a source cell to a target cell</a:t>
            </a:r>
          </a:p>
        </p:txBody>
      </p:sp>
      <p:sp>
        <p:nvSpPr>
          <p:cNvPr id="8" name="Rettangolo 7"/>
          <p:cNvSpPr/>
          <p:nvPr/>
        </p:nvSpPr>
        <p:spPr>
          <a:xfrm>
            <a:off x="1227138" y="3287713"/>
            <a:ext cx="2303462" cy="2786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chemeClr val="tx1"/>
              </a:solidFill>
            </a:endParaRPr>
          </a:p>
        </p:txBody>
      </p:sp>
      <p:sp>
        <p:nvSpPr>
          <p:cNvPr id="14400" name="Freeform 31"/>
          <p:cNvSpPr>
            <a:spLocks/>
          </p:cNvSpPr>
          <p:nvPr/>
        </p:nvSpPr>
        <p:spPr bwMode="auto">
          <a:xfrm rot="2856483" flipV="1">
            <a:off x="7108031" y="3507582"/>
            <a:ext cx="90487" cy="1587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solidFill>
            <a:schemeClr val="bg1">
              <a:lumMod val="50000"/>
            </a:schemeClr>
          </a:solidFill>
          <a:ln w="57150" cmpd="sng">
            <a:solidFill>
              <a:schemeClr val="tx1"/>
            </a:solidFill>
            <a:round/>
            <a:headEnd/>
            <a:tailEnd/>
          </a:ln>
        </p:spPr>
        <p:txBody>
          <a:bodyPr/>
          <a:lstStyle/>
          <a:p>
            <a:pPr fontAlgn="auto">
              <a:spcBef>
                <a:spcPts val="0"/>
              </a:spcBef>
              <a:spcAft>
                <a:spcPts val="0"/>
              </a:spcAft>
              <a:defRPr/>
            </a:pPr>
            <a:endParaRPr lang="it-IT">
              <a:latin typeface="+mn-lt"/>
              <a:cs typeface="+mn-cs"/>
            </a:endParaRPr>
          </a:p>
        </p:txBody>
      </p:sp>
      <p:sp>
        <p:nvSpPr>
          <p:cNvPr id="11" name="Figura a mano libera 10"/>
          <p:cNvSpPr/>
          <p:nvPr/>
        </p:nvSpPr>
        <p:spPr bwMode="auto">
          <a:xfrm>
            <a:off x="6875463" y="3048000"/>
            <a:ext cx="217487" cy="88900"/>
          </a:xfrm>
          <a:custGeom>
            <a:avLst/>
            <a:gdLst>
              <a:gd name="connsiteX0" fmla="*/ 271838 w 288313"/>
              <a:gd name="connsiteY0" fmla="*/ 78828 h 88499"/>
              <a:gd name="connsiteX1" fmla="*/ 98417 w 288313"/>
              <a:gd name="connsiteY1" fmla="*/ 31531 h 88499"/>
              <a:gd name="connsiteX2" fmla="*/ 3824 w 288313"/>
              <a:gd name="connsiteY2" fmla="*/ 0 h 88499"/>
            </a:gdLst>
            <a:ahLst/>
            <a:cxnLst>
              <a:cxn ang="0">
                <a:pos x="connsiteX0" y="connsiteY0"/>
              </a:cxn>
              <a:cxn ang="0">
                <a:pos x="connsiteX1" y="connsiteY1"/>
              </a:cxn>
              <a:cxn ang="0">
                <a:pos x="connsiteX2" y="connsiteY2"/>
              </a:cxn>
            </a:cxnLst>
            <a:rect l="l" t="t" r="r" b="b"/>
            <a:pathLst>
              <a:path w="288313" h="88499">
                <a:moveTo>
                  <a:pt x="271838" y="78828"/>
                </a:moveTo>
                <a:cubicBezTo>
                  <a:pt x="57396" y="43087"/>
                  <a:pt x="288313" y="88499"/>
                  <a:pt x="98417" y="31531"/>
                </a:cubicBezTo>
                <a:cubicBezTo>
                  <a:pt x="0" y="2006"/>
                  <a:pt x="41948" y="38127"/>
                  <a:pt x="3824" y="0"/>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2" name="Figura a mano libera 11"/>
          <p:cNvSpPr/>
          <p:nvPr/>
        </p:nvSpPr>
        <p:spPr bwMode="auto">
          <a:xfrm>
            <a:off x="6796088" y="3111500"/>
            <a:ext cx="260350" cy="127000"/>
          </a:xfrm>
          <a:custGeom>
            <a:avLst/>
            <a:gdLst>
              <a:gd name="connsiteX0" fmla="*/ 346842 w 346842"/>
              <a:gd name="connsiteY0" fmla="*/ 0 h 128185"/>
              <a:gd name="connsiteX1" fmla="*/ 299545 w 346842"/>
              <a:gd name="connsiteY1" fmla="*/ 31531 h 128185"/>
              <a:gd name="connsiteX2" fmla="*/ 252248 w 346842"/>
              <a:gd name="connsiteY2" fmla="*/ 15766 h 128185"/>
              <a:gd name="connsiteX3" fmla="*/ 173421 w 346842"/>
              <a:gd name="connsiteY3" fmla="*/ 47297 h 128185"/>
              <a:gd name="connsiteX4" fmla="*/ 31531 w 346842"/>
              <a:gd name="connsiteY4" fmla="*/ 126124 h 128185"/>
              <a:gd name="connsiteX5" fmla="*/ 0 w 346842"/>
              <a:gd name="connsiteY5" fmla="*/ 126124 h 128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6842" h="128185">
                <a:moveTo>
                  <a:pt x="346842" y="0"/>
                </a:moveTo>
                <a:cubicBezTo>
                  <a:pt x="331076" y="10510"/>
                  <a:pt x="318235" y="28416"/>
                  <a:pt x="299545" y="31531"/>
                </a:cubicBezTo>
                <a:cubicBezTo>
                  <a:pt x="283153" y="34263"/>
                  <a:pt x="268738" y="13705"/>
                  <a:pt x="252248" y="15766"/>
                </a:cubicBezTo>
                <a:cubicBezTo>
                  <a:pt x="224167" y="19276"/>
                  <a:pt x="198265" y="33746"/>
                  <a:pt x="173421" y="47297"/>
                </a:cubicBezTo>
                <a:cubicBezTo>
                  <a:pt x="100223" y="87223"/>
                  <a:pt x="99333" y="112564"/>
                  <a:pt x="31531" y="126124"/>
                </a:cubicBezTo>
                <a:cubicBezTo>
                  <a:pt x="21225" y="128185"/>
                  <a:pt x="10510" y="126124"/>
                  <a:pt x="0" y="126124"/>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3" name="Figura a mano libera 12"/>
          <p:cNvSpPr/>
          <p:nvPr/>
        </p:nvSpPr>
        <p:spPr bwMode="auto">
          <a:xfrm>
            <a:off x="7199313" y="3536950"/>
            <a:ext cx="49212" cy="236538"/>
          </a:xfrm>
          <a:custGeom>
            <a:avLst/>
            <a:gdLst>
              <a:gd name="connsiteX0" fmla="*/ 15765 w 66386"/>
              <a:gd name="connsiteY0" fmla="*/ 0 h 236483"/>
              <a:gd name="connsiteX1" fmla="*/ 0 w 66386"/>
              <a:gd name="connsiteY1" fmla="*/ 47297 h 236483"/>
              <a:gd name="connsiteX2" fmla="*/ 47296 w 66386"/>
              <a:gd name="connsiteY2" fmla="*/ 157655 h 236483"/>
              <a:gd name="connsiteX3" fmla="*/ 63062 w 66386"/>
              <a:gd name="connsiteY3" fmla="*/ 236483 h 236483"/>
            </a:gdLst>
            <a:ahLst/>
            <a:cxnLst>
              <a:cxn ang="0">
                <a:pos x="connsiteX0" y="connsiteY0"/>
              </a:cxn>
              <a:cxn ang="0">
                <a:pos x="connsiteX1" y="connsiteY1"/>
              </a:cxn>
              <a:cxn ang="0">
                <a:pos x="connsiteX2" y="connsiteY2"/>
              </a:cxn>
              <a:cxn ang="0">
                <a:pos x="connsiteX3" y="connsiteY3"/>
              </a:cxn>
            </a:cxnLst>
            <a:rect l="l" t="t" r="r" b="b"/>
            <a:pathLst>
              <a:path w="66386" h="236483">
                <a:moveTo>
                  <a:pt x="15765" y="0"/>
                </a:moveTo>
                <a:cubicBezTo>
                  <a:pt x="10510" y="15766"/>
                  <a:pt x="0" y="30679"/>
                  <a:pt x="0" y="47297"/>
                </a:cubicBezTo>
                <a:cubicBezTo>
                  <a:pt x="0" y="112921"/>
                  <a:pt x="21550" y="106164"/>
                  <a:pt x="47296" y="157655"/>
                </a:cubicBezTo>
                <a:cubicBezTo>
                  <a:pt x="66386" y="195834"/>
                  <a:pt x="63062" y="200406"/>
                  <a:pt x="63062" y="236483"/>
                </a:cubicBezTo>
              </a:path>
            </a:pathLst>
          </a:custGeom>
          <a:solidFill>
            <a:schemeClr val="bg1">
              <a:lumMod val="50000"/>
            </a:schemeClr>
          </a:solidFill>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97290" name="Freeform 41"/>
          <p:cNvSpPr>
            <a:spLocks/>
          </p:cNvSpPr>
          <p:nvPr/>
        </p:nvSpPr>
        <p:spPr bwMode="auto">
          <a:xfrm rot="-4368911">
            <a:off x="6977062" y="2928938"/>
            <a:ext cx="728663" cy="623888"/>
          </a:xfrm>
          <a:custGeom>
            <a:avLst/>
            <a:gdLst>
              <a:gd name="T0" fmla="*/ 0 w 1470"/>
              <a:gd name="T1" fmla="*/ 2147483647 h 1679"/>
              <a:gd name="T2" fmla="*/ 2147483647 w 1470"/>
              <a:gd name="T3" fmla="*/ 2147483647 h 1679"/>
              <a:gd name="T4" fmla="*/ 2147483647 w 1470"/>
              <a:gd name="T5" fmla="*/ 2147483647 h 1679"/>
              <a:gd name="T6" fmla="*/ 2147483647 w 1470"/>
              <a:gd name="T7" fmla="*/ 2147483647 h 1679"/>
              <a:gd name="T8" fmla="*/ 2147483647 w 1470"/>
              <a:gd name="T9" fmla="*/ 2147483647 h 1679"/>
              <a:gd name="T10" fmla="*/ 2147483647 w 1470"/>
              <a:gd name="T11" fmla="*/ 2147483647 h 1679"/>
              <a:gd name="T12" fmla="*/ 2147483647 w 1470"/>
              <a:gd name="T13" fmla="*/ 2147483647 h 1679"/>
              <a:gd name="T14" fmla="*/ 2147483647 w 1470"/>
              <a:gd name="T15" fmla="*/ 2147483647 h 1679"/>
              <a:gd name="T16" fmla="*/ 2147483647 w 1470"/>
              <a:gd name="T17" fmla="*/ 2147483647 h 1679"/>
              <a:gd name="T18" fmla="*/ 2147483647 w 1470"/>
              <a:gd name="T19" fmla="*/ 2147483647 h 1679"/>
              <a:gd name="T20" fmla="*/ 2147483647 w 1470"/>
              <a:gd name="T21" fmla="*/ 2147483647 h 1679"/>
              <a:gd name="T22" fmla="*/ 2147483647 w 1470"/>
              <a:gd name="T23" fmla="*/ 2147483647 h 1679"/>
              <a:gd name="T24" fmla="*/ 2147483647 w 1470"/>
              <a:gd name="T25" fmla="*/ 2147483647 h 1679"/>
              <a:gd name="T26" fmla="*/ 2147483647 w 1470"/>
              <a:gd name="T27" fmla="*/ 2147483647 h 1679"/>
              <a:gd name="T28" fmla="*/ 2147483647 w 1470"/>
              <a:gd name="T29" fmla="*/ 2147483647 h 1679"/>
              <a:gd name="T30" fmla="*/ 2147483647 w 1470"/>
              <a:gd name="T31" fmla="*/ 2147483647 h 1679"/>
              <a:gd name="T32" fmla="*/ 2147483647 w 1470"/>
              <a:gd name="T33" fmla="*/ 2147483647 h 1679"/>
              <a:gd name="T34" fmla="*/ 2147483647 w 1470"/>
              <a:gd name="T35" fmla="*/ 2147483647 h 1679"/>
              <a:gd name="T36" fmla="*/ 2147483647 w 1470"/>
              <a:gd name="T37" fmla="*/ 2147483647 h 1679"/>
              <a:gd name="T38" fmla="*/ 2147483647 w 1470"/>
              <a:gd name="T39" fmla="*/ 2147483647 h 1679"/>
              <a:gd name="T40" fmla="*/ 2147483647 w 1470"/>
              <a:gd name="T41" fmla="*/ 2147483647 h 1679"/>
              <a:gd name="T42" fmla="*/ 2147483647 w 1470"/>
              <a:gd name="T43" fmla="*/ 2147483647 h 1679"/>
              <a:gd name="T44" fmla="*/ 2147483647 w 1470"/>
              <a:gd name="T45" fmla="*/ 2147483647 h 1679"/>
              <a:gd name="T46" fmla="*/ 2147483647 w 1470"/>
              <a:gd name="T47" fmla="*/ 2147483647 h 1679"/>
              <a:gd name="T48" fmla="*/ 2147483647 w 1470"/>
              <a:gd name="T49" fmla="*/ 2147483647 h 1679"/>
              <a:gd name="T50" fmla="*/ 2147483647 w 1470"/>
              <a:gd name="T51" fmla="*/ 2147483647 h 1679"/>
              <a:gd name="T52" fmla="*/ 2147483647 w 1470"/>
              <a:gd name="T53" fmla="*/ 2147483647 h 1679"/>
              <a:gd name="T54" fmla="*/ 2147483647 w 1470"/>
              <a:gd name="T55" fmla="*/ 2147483647 h 1679"/>
              <a:gd name="T56" fmla="*/ 0 w 1470"/>
              <a:gd name="T57" fmla="*/ 2147483647 h 167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70"/>
              <a:gd name="T88" fmla="*/ 0 h 1679"/>
              <a:gd name="T89" fmla="*/ 1470 w 1470"/>
              <a:gd name="T90" fmla="*/ 1679 h 167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70" h="1679">
                <a:moveTo>
                  <a:pt x="0" y="669"/>
                </a:moveTo>
                <a:cubicBezTo>
                  <a:pt x="198" y="718"/>
                  <a:pt x="79" y="702"/>
                  <a:pt x="360" y="684"/>
                </a:cubicBezTo>
                <a:cubicBezTo>
                  <a:pt x="491" y="553"/>
                  <a:pt x="331" y="719"/>
                  <a:pt x="435" y="594"/>
                </a:cubicBezTo>
                <a:cubicBezTo>
                  <a:pt x="469" y="554"/>
                  <a:pt x="489" y="552"/>
                  <a:pt x="510" y="504"/>
                </a:cubicBezTo>
                <a:cubicBezTo>
                  <a:pt x="581" y="343"/>
                  <a:pt x="502" y="471"/>
                  <a:pt x="570" y="369"/>
                </a:cubicBezTo>
                <a:cubicBezTo>
                  <a:pt x="591" y="284"/>
                  <a:pt x="598" y="229"/>
                  <a:pt x="645" y="159"/>
                </a:cubicBezTo>
                <a:cubicBezTo>
                  <a:pt x="650" y="129"/>
                  <a:pt x="653" y="99"/>
                  <a:pt x="660" y="69"/>
                </a:cubicBezTo>
                <a:cubicBezTo>
                  <a:pt x="663" y="54"/>
                  <a:pt x="659" y="22"/>
                  <a:pt x="675" y="24"/>
                </a:cubicBezTo>
                <a:cubicBezTo>
                  <a:pt x="711" y="29"/>
                  <a:pt x="765" y="84"/>
                  <a:pt x="765" y="84"/>
                </a:cubicBezTo>
                <a:cubicBezTo>
                  <a:pt x="820" y="248"/>
                  <a:pt x="732" y="0"/>
                  <a:pt x="810" y="174"/>
                </a:cubicBezTo>
                <a:cubicBezTo>
                  <a:pt x="849" y="262"/>
                  <a:pt x="825" y="279"/>
                  <a:pt x="900" y="354"/>
                </a:cubicBezTo>
                <a:cubicBezTo>
                  <a:pt x="930" y="384"/>
                  <a:pt x="990" y="444"/>
                  <a:pt x="990" y="444"/>
                </a:cubicBezTo>
                <a:cubicBezTo>
                  <a:pt x="1018" y="554"/>
                  <a:pt x="983" y="458"/>
                  <a:pt x="1065" y="564"/>
                </a:cubicBezTo>
                <a:cubicBezTo>
                  <a:pt x="1153" y="677"/>
                  <a:pt x="1065" y="609"/>
                  <a:pt x="1155" y="669"/>
                </a:cubicBezTo>
                <a:cubicBezTo>
                  <a:pt x="1172" y="703"/>
                  <a:pt x="1179" y="742"/>
                  <a:pt x="1200" y="774"/>
                </a:cubicBezTo>
                <a:cubicBezTo>
                  <a:pt x="1257" y="859"/>
                  <a:pt x="1382" y="854"/>
                  <a:pt x="1470" y="864"/>
                </a:cubicBezTo>
                <a:cubicBezTo>
                  <a:pt x="1415" y="871"/>
                  <a:pt x="1348" y="858"/>
                  <a:pt x="1305" y="894"/>
                </a:cubicBezTo>
                <a:cubicBezTo>
                  <a:pt x="1276" y="919"/>
                  <a:pt x="1255" y="969"/>
                  <a:pt x="1230" y="999"/>
                </a:cubicBezTo>
                <a:cubicBezTo>
                  <a:pt x="1194" y="1042"/>
                  <a:pt x="1184" y="1045"/>
                  <a:pt x="1140" y="1074"/>
                </a:cubicBezTo>
                <a:cubicBezTo>
                  <a:pt x="1110" y="1119"/>
                  <a:pt x="1080" y="1164"/>
                  <a:pt x="1050" y="1209"/>
                </a:cubicBezTo>
                <a:cubicBezTo>
                  <a:pt x="987" y="1304"/>
                  <a:pt x="984" y="1547"/>
                  <a:pt x="975" y="1644"/>
                </a:cubicBezTo>
                <a:cubicBezTo>
                  <a:pt x="847" y="1601"/>
                  <a:pt x="1040" y="1679"/>
                  <a:pt x="900" y="1539"/>
                </a:cubicBezTo>
                <a:cubicBezTo>
                  <a:pt x="842" y="1481"/>
                  <a:pt x="873" y="1506"/>
                  <a:pt x="810" y="1464"/>
                </a:cubicBezTo>
                <a:cubicBezTo>
                  <a:pt x="767" y="1400"/>
                  <a:pt x="700" y="1354"/>
                  <a:pt x="645" y="1299"/>
                </a:cubicBezTo>
                <a:cubicBezTo>
                  <a:pt x="619" y="1273"/>
                  <a:pt x="575" y="1281"/>
                  <a:pt x="540" y="1269"/>
                </a:cubicBezTo>
                <a:cubicBezTo>
                  <a:pt x="380" y="1292"/>
                  <a:pt x="214" y="1308"/>
                  <a:pt x="60" y="1359"/>
                </a:cubicBezTo>
                <a:cubicBezTo>
                  <a:pt x="116" y="1303"/>
                  <a:pt x="154" y="1235"/>
                  <a:pt x="210" y="1179"/>
                </a:cubicBezTo>
                <a:cubicBezTo>
                  <a:pt x="207" y="1117"/>
                  <a:pt x="236" y="806"/>
                  <a:pt x="120" y="729"/>
                </a:cubicBezTo>
                <a:cubicBezTo>
                  <a:pt x="53" y="684"/>
                  <a:pt x="92" y="706"/>
                  <a:pt x="0" y="669"/>
                </a:cubicBezTo>
                <a:close/>
              </a:path>
            </a:pathLst>
          </a:custGeom>
          <a:solidFill>
            <a:schemeClr val="tx1"/>
          </a:solidFill>
          <a:ln w="57150" cmpd="sng">
            <a:solidFill>
              <a:schemeClr val="tx1"/>
            </a:solidFill>
            <a:round/>
            <a:headEnd/>
            <a:tailEnd/>
          </a:ln>
        </p:spPr>
        <p:txBody>
          <a:bodyPr/>
          <a:lstStyle/>
          <a:p>
            <a:endParaRPr lang="es-ES"/>
          </a:p>
        </p:txBody>
      </p:sp>
      <p:sp>
        <p:nvSpPr>
          <p:cNvPr id="97291" name="Text Box 44"/>
          <p:cNvSpPr txBox="1">
            <a:spLocks noChangeArrowheads="1"/>
          </p:cNvSpPr>
          <p:nvPr/>
        </p:nvSpPr>
        <p:spPr bwMode="auto">
          <a:xfrm>
            <a:off x="7150100" y="3114675"/>
            <a:ext cx="444500" cy="369888"/>
          </a:xfrm>
          <a:prstGeom prst="rect">
            <a:avLst/>
          </a:prstGeom>
          <a:noFill/>
          <a:ln w="9525">
            <a:noFill/>
            <a:miter lim="800000"/>
            <a:headEnd/>
            <a:tailEnd/>
          </a:ln>
        </p:spPr>
        <p:txBody>
          <a:bodyPr>
            <a:spAutoFit/>
          </a:bodyPr>
          <a:lstStyle/>
          <a:p>
            <a:pPr algn="ctr">
              <a:spcBef>
                <a:spcPct val="50000"/>
              </a:spcBef>
            </a:pPr>
            <a:r>
              <a:rPr lang="en-US" b="1">
                <a:solidFill>
                  <a:schemeClr val="bg1"/>
                </a:solidFill>
                <a:ea typeface="ＭＳ Ｐゴシック" pitchFamily="34" charset="-128"/>
              </a:rPr>
              <a:t>B</a:t>
            </a:r>
          </a:p>
        </p:txBody>
      </p:sp>
      <p:sp>
        <p:nvSpPr>
          <p:cNvPr id="97292" name="Freeform 31"/>
          <p:cNvSpPr>
            <a:spLocks/>
          </p:cNvSpPr>
          <p:nvPr/>
        </p:nvSpPr>
        <p:spPr bwMode="auto">
          <a:xfrm rot="2856483" flipV="1">
            <a:off x="7433469" y="2821782"/>
            <a:ext cx="88900" cy="157162"/>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18" name="Figura a mano libera 17"/>
          <p:cNvSpPr/>
          <p:nvPr/>
        </p:nvSpPr>
        <p:spPr bwMode="auto">
          <a:xfrm>
            <a:off x="7446963" y="2914650"/>
            <a:ext cx="166687" cy="69850"/>
          </a:xfrm>
          <a:custGeom>
            <a:avLst/>
            <a:gdLst>
              <a:gd name="connsiteX0" fmla="*/ 0 w 220717"/>
              <a:gd name="connsiteY0" fmla="*/ 69435 h 69435"/>
              <a:gd name="connsiteX1" fmla="*/ 94593 w 220717"/>
              <a:gd name="connsiteY1" fmla="*/ 37904 h 69435"/>
              <a:gd name="connsiteX2" fmla="*/ 141889 w 220717"/>
              <a:gd name="connsiteY2" fmla="*/ 6373 h 69435"/>
              <a:gd name="connsiteX3" fmla="*/ 220717 w 220717"/>
              <a:gd name="connsiteY3" fmla="*/ 6373 h 69435"/>
            </a:gdLst>
            <a:ahLst/>
            <a:cxnLst>
              <a:cxn ang="0">
                <a:pos x="connsiteX0" y="connsiteY0"/>
              </a:cxn>
              <a:cxn ang="0">
                <a:pos x="connsiteX1" y="connsiteY1"/>
              </a:cxn>
              <a:cxn ang="0">
                <a:pos x="connsiteX2" y="connsiteY2"/>
              </a:cxn>
              <a:cxn ang="0">
                <a:pos x="connsiteX3" y="connsiteY3"/>
              </a:cxn>
            </a:cxnLst>
            <a:rect l="l" t="t" r="r" b="b"/>
            <a:pathLst>
              <a:path w="220717" h="69435">
                <a:moveTo>
                  <a:pt x="0" y="69435"/>
                </a:moveTo>
                <a:cubicBezTo>
                  <a:pt x="31531" y="58925"/>
                  <a:pt x="66939" y="56340"/>
                  <a:pt x="94593" y="37904"/>
                </a:cubicBezTo>
                <a:cubicBezTo>
                  <a:pt x="110358" y="27394"/>
                  <a:pt x="123507" y="10968"/>
                  <a:pt x="141889" y="6373"/>
                </a:cubicBezTo>
                <a:cubicBezTo>
                  <a:pt x="167380" y="0"/>
                  <a:pt x="194441" y="6373"/>
                  <a:pt x="220717" y="637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4409" name="Freeform 31"/>
          <p:cNvSpPr>
            <a:spLocks/>
          </p:cNvSpPr>
          <p:nvPr/>
        </p:nvSpPr>
        <p:spPr bwMode="auto">
          <a:xfrm rot="2856483" flipV="1">
            <a:off x="7405688" y="3644900"/>
            <a:ext cx="90487" cy="157163"/>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solidFill>
            <a:schemeClr val="bg1">
              <a:lumMod val="50000"/>
            </a:schemeClr>
          </a:solidFill>
          <a:ln w="57150" cmpd="sng">
            <a:solidFill>
              <a:schemeClr val="tx1"/>
            </a:solidFill>
            <a:round/>
            <a:headEnd/>
            <a:tailEnd/>
          </a:ln>
        </p:spPr>
        <p:txBody>
          <a:bodyPr/>
          <a:lstStyle/>
          <a:p>
            <a:pPr fontAlgn="auto">
              <a:spcBef>
                <a:spcPts val="0"/>
              </a:spcBef>
              <a:spcAft>
                <a:spcPts val="0"/>
              </a:spcAft>
              <a:defRPr/>
            </a:pPr>
            <a:endParaRPr lang="it-IT">
              <a:latin typeface="+mn-lt"/>
              <a:cs typeface="+mn-cs"/>
            </a:endParaRPr>
          </a:p>
        </p:txBody>
      </p:sp>
      <p:sp>
        <p:nvSpPr>
          <p:cNvPr id="20" name="Figura a mano libera 19"/>
          <p:cNvSpPr/>
          <p:nvPr/>
        </p:nvSpPr>
        <p:spPr bwMode="auto">
          <a:xfrm>
            <a:off x="7496175" y="3673475"/>
            <a:ext cx="50800" cy="236538"/>
          </a:xfrm>
          <a:custGeom>
            <a:avLst/>
            <a:gdLst>
              <a:gd name="connsiteX0" fmla="*/ 15765 w 66386"/>
              <a:gd name="connsiteY0" fmla="*/ 0 h 236483"/>
              <a:gd name="connsiteX1" fmla="*/ 0 w 66386"/>
              <a:gd name="connsiteY1" fmla="*/ 47297 h 236483"/>
              <a:gd name="connsiteX2" fmla="*/ 47296 w 66386"/>
              <a:gd name="connsiteY2" fmla="*/ 157655 h 236483"/>
              <a:gd name="connsiteX3" fmla="*/ 63062 w 66386"/>
              <a:gd name="connsiteY3" fmla="*/ 236483 h 236483"/>
            </a:gdLst>
            <a:ahLst/>
            <a:cxnLst>
              <a:cxn ang="0">
                <a:pos x="connsiteX0" y="connsiteY0"/>
              </a:cxn>
              <a:cxn ang="0">
                <a:pos x="connsiteX1" y="connsiteY1"/>
              </a:cxn>
              <a:cxn ang="0">
                <a:pos x="connsiteX2" y="connsiteY2"/>
              </a:cxn>
              <a:cxn ang="0">
                <a:pos x="connsiteX3" y="connsiteY3"/>
              </a:cxn>
            </a:cxnLst>
            <a:rect l="l" t="t" r="r" b="b"/>
            <a:pathLst>
              <a:path w="66386" h="236483">
                <a:moveTo>
                  <a:pt x="15765" y="0"/>
                </a:moveTo>
                <a:cubicBezTo>
                  <a:pt x="10510" y="15766"/>
                  <a:pt x="0" y="30679"/>
                  <a:pt x="0" y="47297"/>
                </a:cubicBezTo>
                <a:cubicBezTo>
                  <a:pt x="0" y="112921"/>
                  <a:pt x="21550" y="106164"/>
                  <a:pt x="47296" y="157655"/>
                </a:cubicBezTo>
                <a:cubicBezTo>
                  <a:pt x="66386" y="195834"/>
                  <a:pt x="63062" y="200406"/>
                  <a:pt x="63062" y="236483"/>
                </a:cubicBezTo>
              </a:path>
            </a:pathLst>
          </a:custGeom>
          <a:solidFill>
            <a:schemeClr val="bg1">
              <a:lumMod val="50000"/>
            </a:schemeClr>
          </a:solidFill>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97296" name="Freeform 31"/>
          <p:cNvSpPr>
            <a:spLocks/>
          </p:cNvSpPr>
          <p:nvPr/>
        </p:nvSpPr>
        <p:spPr bwMode="auto">
          <a:xfrm rot="2856483" flipV="1">
            <a:off x="7657307" y="3064668"/>
            <a:ext cx="88900" cy="157163"/>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22" name="Figura a mano libera 21"/>
          <p:cNvSpPr/>
          <p:nvPr/>
        </p:nvSpPr>
        <p:spPr bwMode="auto">
          <a:xfrm>
            <a:off x="7648575" y="3200400"/>
            <a:ext cx="165100" cy="69850"/>
          </a:xfrm>
          <a:custGeom>
            <a:avLst/>
            <a:gdLst>
              <a:gd name="connsiteX0" fmla="*/ 0 w 220717"/>
              <a:gd name="connsiteY0" fmla="*/ 69435 h 69435"/>
              <a:gd name="connsiteX1" fmla="*/ 94593 w 220717"/>
              <a:gd name="connsiteY1" fmla="*/ 37904 h 69435"/>
              <a:gd name="connsiteX2" fmla="*/ 141889 w 220717"/>
              <a:gd name="connsiteY2" fmla="*/ 6373 h 69435"/>
              <a:gd name="connsiteX3" fmla="*/ 220717 w 220717"/>
              <a:gd name="connsiteY3" fmla="*/ 6373 h 69435"/>
            </a:gdLst>
            <a:ahLst/>
            <a:cxnLst>
              <a:cxn ang="0">
                <a:pos x="connsiteX0" y="connsiteY0"/>
              </a:cxn>
              <a:cxn ang="0">
                <a:pos x="connsiteX1" y="connsiteY1"/>
              </a:cxn>
              <a:cxn ang="0">
                <a:pos x="connsiteX2" y="connsiteY2"/>
              </a:cxn>
              <a:cxn ang="0">
                <a:pos x="connsiteX3" y="connsiteY3"/>
              </a:cxn>
            </a:cxnLst>
            <a:rect l="l" t="t" r="r" b="b"/>
            <a:pathLst>
              <a:path w="220717" h="69435">
                <a:moveTo>
                  <a:pt x="0" y="69435"/>
                </a:moveTo>
                <a:cubicBezTo>
                  <a:pt x="31531" y="58925"/>
                  <a:pt x="66939" y="56340"/>
                  <a:pt x="94593" y="37904"/>
                </a:cubicBezTo>
                <a:cubicBezTo>
                  <a:pt x="110358" y="27394"/>
                  <a:pt x="123507" y="10968"/>
                  <a:pt x="141889" y="6373"/>
                </a:cubicBezTo>
                <a:cubicBezTo>
                  <a:pt x="167380" y="0"/>
                  <a:pt x="194441" y="6373"/>
                  <a:pt x="220717" y="637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23" name="Ovale 22"/>
          <p:cNvSpPr/>
          <p:nvPr/>
        </p:nvSpPr>
        <p:spPr bwMode="auto">
          <a:xfrm rot="5830681" flipV="1">
            <a:off x="7058025" y="3076576"/>
            <a:ext cx="123825" cy="1270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endParaRPr>
          </a:p>
        </p:txBody>
      </p:sp>
      <p:sp>
        <p:nvSpPr>
          <p:cNvPr id="97299" name="CasellaDiTesto 176"/>
          <p:cNvSpPr txBox="1">
            <a:spLocks noChangeArrowheads="1"/>
          </p:cNvSpPr>
          <p:nvPr/>
        </p:nvSpPr>
        <p:spPr bwMode="auto">
          <a:xfrm>
            <a:off x="6342063" y="3987800"/>
            <a:ext cx="1527175" cy="800100"/>
          </a:xfrm>
          <a:prstGeom prst="rect">
            <a:avLst/>
          </a:prstGeom>
          <a:solidFill>
            <a:schemeClr val="bg1"/>
          </a:solidFill>
          <a:ln w="9525">
            <a:solidFill>
              <a:schemeClr val="tx1"/>
            </a:solidFill>
            <a:miter lim="800000"/>
            <a:headEnd/>
            <a:tailEnd/>
          </a:ln>
        </p:spPr>
        <p:txBody>
          <a:bodyPr>
            <a:spAutoFit/>
          </a:bodyPr>
          <a:lstStyle/>
          <a:p>
            <a:pPr algn="ctr"/>
            <a:r>
              <a:rPr lang="en-US" sz="1200" b="1">
                <a:ea typeface="ＭＳ Ｐゴシック" pitchFamily="34" charset="-128"/>
              </a:rPr>
              <a:t>CELL  B (TARGET):</a:t>
            </a:r>
          </a:p>
          <a:p>
            <a:pPr algn="ctr"/>
            <a:r>
              <a:rPr lang="en-US" sz="1100" b="1">
                <a:ea typeface="ＭＳ Ｐゴシック" pitchFamily="34" charset="-128"/>
              </a:rPr>
              <a:t>INTERNALISATION OF EVs</a:t>
            </a:r>
          </a:p>
        </p:txBody>
      </p:sp>
      <p:sp>
        <p:nvSpPr>
          <p:cNvPr id="26" name="Ovale 25"/>
          <p:cNvSpPr/>
          <p:nvPr/>
        </p:nvSpPr>
        <p:spPr bwMode="auto">
          <a:xfrm rot="11230681" flipV="1">
            <a:off x="5662613" y="3768725"/>
            <a:ext cx="131762" cy="123825"/>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endParaRPr>
          </a:p>
        </p:txBody>
      </p:sp>
      <p:sp>
        <p:nvSpPr>
          <p:cNvPr id="27" name="Ovale 26"/>
          <p:cNvSpPr/>
          <p:nvPr/>
        </p:nvSpPr>
        <p:spPr bwMode="auto">
          <a:xfrm rot="11230681" flipV="1">
            <a:off x="5915025" y="3922713"/>
            <a:ext cx="131763" cy="123825"/>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chemeClr val="tx1"/>
              </a:solidFill>
            </a:endParaRPr>
          </a:p>
        </p:txBody>
      </p:sp>
      <p:sp>
        <p:nvSpPr>
          <p:cNvPr id="28" name="Ovale 27"/>
          <p:cNvSpPr/>
          <p:nvPr/>
        </p:nvSpPr>
        <p:spPr bwMode="auto">
          <a:xfrm rot="11230681" flipV="1">
            <a:off x="5370513" y="3946525"/>
            <a:ext cx="133350" cy="119063"/>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chemeClr val="tx1"/>
              </a:solidFill>
            </a:endParaRPr>
          </a:p>
        </p:txBody>
      </p:sp>
      <p:sp>
        <p:nvSpPr>
          <p:cNvPr id="29" name="Ovale 28"/>
          <p:cNvSpPr/>
          <p:nvPr/>
        </p:nvSpPr>
        <p:spPr bwMode="auto">
          <a:xfrm rot="11230681" flipV="1">
            <a:off x="5503863" y="3597275"/>
            <a:ext cx="133350" cy="125413"/>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endParaRPr>
          </a:p>
        </p:txBody>
      </p:sp>
      <p:sp>
        <p:nvSpPr>
          <p:cNvPr id="30" name="Ovale 26"/>
          <p:cNvSpPr/>
          <p:nvPr/>
        </p:nvSpPr>
        <p:spPr bwMode="auto">
          <a:xfrm rot="5830681" flipV="1">
            <a:off x="5277644" y="3818731"/>
            <a:ext cx="122238" cy="130175"/>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endParaRPr>
          </a:p>
        </p:txBody>
      </p:sp>
      <p:sp>
        <p:nvSpPr>
          <p:cNvPr id="97305" name="CasellaDiTesto 176"/>
          <p:cNvSpPr txBox="1">
            <a:spLocks noChangeArrowheads="1"/>
          </p:cNvSpPr>
          <p:nvPr/>
        </p:nvSpPr>
        <p:spPr bwMode="auto">
          <a:xfrm>
            <a:off x="4572000" y="4221163"/>
            <a:ext cx="1246188" cy="800100"/>
          </a:xfrm>
          <a:prstGeom prst="rect">
            <a:avLst/>
          </a:prstGeom>
          <a:solidFill>
            <a:schemeClr val="bg1"/>
          </a:solidFill>
          <a:ln w="9525">
            <a:solidFill>
              <a:schemeClr val="tx1"/>
            </a:solidFill>
            <a:miter lim="800000"/>
            <a:headEnd/>
            <a:tailEnd/>
          </a:ln>
        </p:spPr>
        <p:txBody>
          <a:bodyPr>
            <a:spAutoFit/>
          </a:bodyPr>
          <a:lstStyle/>
          <a:p>
            <a:pPr algn="ctr"/>
            <a:r>
              <a:rPr lang="en-US" sz="1200" b="1">
                <a:ea typeface="ＭＳ Ｐゴシック" pitchFamily="34" charset="-128"/>
              </a:rPr>
              <a:t>CELL  A (SOURCE):</a:t>
            </a:r>
          </a:p>
          <a:p>
            <a:pPr algn="ctr"/>
            <a:r>
              <a:rPr lang="en-US" sz="1100" b="1">
                <a:ea typeface="ＭＳ Ｐゴシック" pitchFamily="34" charset="-128"/>
              </a:rPr>
              <a:t>RELEASE OF EVs</a:t>
            </a:r>
          </a:p>
        </p:txBody>
      </p:sp>
      <p:sp>
        <p:nvSpPr>
          <p:cNvPr id="97306" name="Freeform 31"/>
          <p:cNvSpPr>
            <a:spLocks/>
          </p:cNvSpPr>
          <p:nvPr/>
        </p:nvSpPr>
        <p:spPr bwMode="auto">
          <a:xfrm rot="2856483" flipV="1">
            <a:off x="4831557" y="3802856"/>
            <a:ext cx="88900" cy="157163"/>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97307" name="Freeform 41"/>
          <p:cNvSpPr>
            <a:spLocks/>
          </p:cNvSpPr>
          <p:nvPr/>
        </p:nvSpPr>
        <p:spPr bwMode="auto">
          <a:xfrm rot="-4368911">
            <a:off x="4718050" y="3217863"/>
            <a:ext cx="727075" cy="622300"/>
          </a:xfrm>
          <a:custGeom>
            <a:avLst/>
            <a:gdLst>
              <a:gd name="T0" fmla="*/ 0 w 1470"/>
              <a:gd name="T1" fmla="*/ 2147483647 h 1679"/>
              <a:gd name="T2" fmla="*/ 2147483647 w 1470"/>
              <a:gd name="T3" fmla="*/ 2147483647 h 1679"/>
              <a:gd name="T4" fmla="*/ 2147483647 w 1470"/>
              <a:gd name="T5" fmla="*/ 2147483647 h 1679"/>
              <a:gd name="T6" fmla="*/ 2147483647 w 1470"/>
              <a:gd name="T7" fmla="*/ 2147483647 h 1679"/>
              <a:gd name="T8" fmla="*/ 2147483647 w 1470"/>
              <a:gd name="T9" fmla="*/ 2147483647 h 1679"/>
              <a:gd name="T10" fmla="*/ 2147483647 w 1470"/>
              <a:gd name="T11" fmla="*/ 2147483647 h 1679"/>
              <a:gd name="T12" fmla="*/ 2147483647 w 1470"/>
              <a:gd name="T13" fmla="*/ 2147483647 h 1679"/>
              <a:gd name="T14" fmla="*/ 2147483647 w 1470"/>
              <a:gd name="T15" fmla="*/ 2147483647 h 1679"/>
              <a:gd name="T16" fmla="*/ 2147483647 w 1470"/>
              <a:gd name="T17" fmla="*/ 2147483647 h 1679"/>
              <a:gd name="T18" fmla="*/ 2147483647 w 1470"/>
              <a:gd name="T19" fmla="*/ 2147483647 h 1679"/>
              <a:gd name="T20" fmla="*/ 2147483647 w 1470"/>
              <a:gd name="T21" fmla="*/ 2147483647 h 1679"/>
              <a:gd name="T22" fmla="*/ 2147483647 w 1470"/>
              <a:gd name="T23" fmla="*/ 2147483647 h 1679"/>
              <a:gd name="T24" fmla="*/ 2147483647 w 1470"/>
              <a:gd name="T25" fmla="*/ 2147483647 h 1679"/>
              <a:gd name="T26" fmla="*/ 2147483647 w 1470"/>
              <a:gd name="T27" fmla="*/ 2147483647 h 1679"/>
              <a:gd name="T28" fmla="*/ 2147483647 w 1470"/>
              <a:gd name="T29" fmla="*/ 2147483647 h 1679"/>
              <a:gd name="T30" fmla="*/ 2147483647 w 1470"/>
              <a:gd name="T31" fmla="*/ 2147483647 h 1679"/>
              <a:gd name="T32" fmla="*/ 2147483647 w 1470"/>
              <a:gd name="T33" fmla="*/ 2147483647 h 1679"/>
              <a:gd name="T34" fmla="*/ 2147483647 w 1470"/>
              <a:gd name="T35" fmla="*/ 2147483647 h 1679"/>
              <a:gd name="T36" fmla="*/ 2147483647 w 1470"/>
              <a:gd name="T37" fmla="*/ 2147483647 h 1679"/>
              <a:gd name="T38" fmla="*/ 2147483647 w 1470"/>
              <a:gd name="T39" fmla="*/ 2147483647 h 1679"/>
              <a:gd name="T40" fmla="*/ 2147483647 w 1470"/>
              <a:gd name="T41" fmla="*/ 2147483647 h 1679"/>
              <a:gd name="T42" fmla="*/ 2147483647 w 1470"/>
              <a:gd name="T43" fmla="*/ 2147483647 h 1679"/>
              <a:gd name="T44" fmla="*/ 2147483647 w 1470"/>
              <a:gd name="T45" fmla="*/ 2147483647 h 1679"/>
              <a:gd name="T46" fmla="*/ 2147483647 w 1470"/>
              <a:gd name="T47" fmla="*/ 2147483647 h 1679"/>
              <a:gd name="T48" fmla="*/ 2147483647 w 1470"/>
              <a:gd name="T49" fmla="*/ 2147483647 h 1679"/>
              <a:gd name="T50" fmla="*/ 2147483647 w 1470"/>
              <a:gd name="T51" fmla="*/ 2147483647 h 1679"/>
              <a:gd name="T52" fmla="*/ 2147483647 w 1470"/>
              <a:gd name="T53" fmla="*/ 2147483647 h 1679"/>
              <a:gd name="T54" fmla="*/ 2147483647 w 1470"/>
              <a:gd name="T55" fmla="*/ 2147483647 h 1679"/>
              <a:gd name="T56" fmla="*/ 0 w 1470"/>
              <a:gd name="T57" fmla="*/ 2147483647 h 167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70"/>
              <a:gd name="T88" fmla="*/ 0 h 1679"/>
              <a:gd name="T89" fmla="*/ 1470 w 1470"/>
              <a:gd name="T90" fmla="*/ 1679 h 167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70" h="1679">
                <a:moveTo>
                  <a:pt x="0" y="669"/>
                </a:moveTo>
                <a:cubicBezTo>
                  <a:pt x="198" y="718"/>
                  <a:pt x="79" y="702"/>
                  <a:pt x="360" y="684"/>
                </a:cubicBezTo>
                <a:cubicBezTo>
                  <a:pt x="491" y="553"/>
                  <a:pt x="331" y="719"/>
                  <a:pt x="435" y="594"/>
                </a:cubicBezTo>
                <a:cubicBezTo>
                  <a:pt x="469" y="554"/>
                  <a:pt x="489" y="552"/>
                  <a:pt x="510" y="504"/>
                </a:cubicBezTo>
                <a:cubicBezTo>
                  <a:pt x="581" y="343"/>
                  <a:pt x="502" y="471"/>
                  <a:pt x="570" y="369"/>
                </a:cubicBezTo>
                <a:cubicBezTo>
                  <a:pt x="591" y="284"/>
                  <a:pt x="598" y="229"/>
                  <a:pt x="645" y="159"/>
                </a:cubicBezTo>
                <a:cubicBezTo>
                  <a:pt x="650" y="129"/>
                  <a:pt x="653" y="99"/>
                  <a:pt x="660" y="69"/>
                </a:cubicBezTo>
                <a:cubicBezTo>
                  <a:pt x="663" y="54"/>
                  <a:pt x="659" y="22"/>
                  <a:pt x="675" y="24"/>
                </a:cubicBezTo>
                <a:cubicBezTo>
                  <a:pt x="711" y="29"/>
                  <a:pt x="765" y="84"/>
                  <a:pt x="765" y="84"/>
                </a:cubicBezTo>
                <a:cubicBezTo>
                  <a:pt x="820" y="248"/>
                  <a:pt x="732" y="0"/>
                  <a:pt x="810" y="174"/>
                </a:cubicBezTo>
                <a:cubicBezTo>
                  <a:pt x="849" y="262"/>
                  <a:pt x="825" y="279"/>
                  <a:pt x="900" y="354"/>
                </a:cubicBezTo>
                <a:cubicBezTo>
                  <a:pt x="930" y="384"/>
                  <a:pt x="990" y="444"/>
                  <a:pt x="990" y="444"/>
                </a:cubicBezTo>
                <a:cubicBezTo>
                  <a:pt x="1018" y="554"/>
                  <a:pt x="983" y="458"/>
                  <a:pt x="1065" y="564"/>
                </a:cubicBezTo>
                <a:cubicBezTo>
                  <a:pt x="1153" y="677"/>
                  <a:pt x="1065" y="609"/>
                  <a:pt x="1155" y="669"/>
                </a:cubicBezTo>
                <a:cubicBezTo>
                  <a:pt x="1172" y="703"/>
                  <a:pt x="1179" y="742"/>
                  <a:pt x="1200" y="774"/>
                </a:cubicBezTo>
                <a:cubicBezTo>
                  <a:pt x="1257" y="859"/>
                  <a:pt x="1382" y="854"/>
                  <a:pt x="1470" y="864"/>
                </a:cubicBezTo>
                <a:cubicBezTo>
                  <a:pt x="1415" y="871"/>
                  <a:pt x="1348" y="858"/>
                  <a:pt x="1305" y="894"/>
                </a:cubicBezTo>
                <a:cubicBezTo>
                  <a:pt x="1276" y="919"/>
                  <a:pt x="1255" y="969"/>
                  <a:pt x="1230" y="999"/>
                </a:cubicBezTo>
                <a:cubicBezTo>
                  <a:pt x="1194" y="1042"/>
                  <a:pt x="1184" y="1045"/>
                  <a:pt x="1140" y="1074"/>
                </a:cubicBezTo>
                <a:cubicBezTo>
                  <a:pt x="1110" y="1119"/>
                  <a:pt x="1080" y="1164"/>
                  <a:pt x="1050" y="1209"/>
                </a:cubicBezTo>
                <a:cubicBezTo>
                  <a:pt x="987" y="1304"/>
                  <a:pt x="984" y="1547"/>
                  <a:pt x="975" y="1644"/>
                </a:cubicBezTo>
                <a:cubicBezTo>
                  <a:pt x="847" y="1601"/>
                  <a:pt x="1040" y="1679"/>
                  <a:pt x="900" y="1539"/>
                </a:cubicBezTo>
                <a:cubicBezTo>
                  <a:pt x="842" y="1481"/>
                  <a:pt x="873" y="1506"/>
                  <a:pt x="810" y="1464"/>
                </a:cubicBezTo>
                <a:cubicBezTo>
                  <a:pt x="767" y="1400"/>
                  <a:pt x="700" y="1354"/>
                  <a:pt x="645" y="1299"/>
                </a:cubicBezTo>
                <a:cubicBezTo>
                  <a:pt x="619" y="1273"/>
                  <a:pt x="575" y="1281"/>
                  <a:pt x="540" y="1269"/>
                </a:cubicBezTo>
                <a:cubicBezTo>
                  <a:pt x="380" y="1292"/>
                  <a:pt x="214" y="1308"/>
                  <a:pt x="60" y="1359"/>
                </a:cubicBezTo>
                <a:cubicBezTo>
                  <a:pt x="116" y="1303"/>
                  <a:pt x="154" y="1235"/>
                  <a:pt x="210" y="1179"/>
                </a:cubicBezTo>
                <a:cubicBezTo>
                  <a:pt x="207" y="1117"/>
                  <a:pt x="236" y="806"/>
                  <a:pt x="120" y="729"/>
                </a:cubicBezTo>
                <a:cubicBezTo>
                  <a:pt x="53" y="684"/>
                  <a:pt x="92" y="706"/>
                  <a:pt x="0" y="669"/>
                </a:cubicBezTo>
                <a:close/>
              </a:path>
            </a:pathLst>
          </a:custGeom>
          <a:solidFill>
            <a:schemeClr val="tx1"/>
          </a:solidFill>
          <a:ln w="57150" cmpd="sng">
            <a:solidFill>
              <a:schemeClr val="tx1"/>
            </a:solidFill>
            <a:round/>
            <a:headEnd/>
            <a:tailEnd/>
          </a:ln>
        </p:spPr>
        <p:txBody>
          <a:bodyPr/>
          <a:lstStyle/>
          <a:p>
            <a:endParaRPr lang="es-ES"/>
          </a:p>
        </p:txBody>
      </p:sp>
      <p:sp>
        <p:nvSpPr>
          <p:cNvPr id="97308" name="Text Box 44"/>
          <p:cNvSpPr txBox="1">
            <a:spLocks noChangeArrowheads="1"/>
          </p:cNvSpPr>
          <p:nvPr/>
        </p:nvSpPr>
        <p:spPr bwMode="auto">
          <a:xfrm>
            <a:off x="4872038" y="3409950"/>
            <a:ext cx="444500" cy="368300"/>
          </a:xfrm>
          <a:prstGeom prst="rect">
            <a:avLst/>
          </a:prstGeom>
          <a:noFill/>
          <a:ln w="9525">
            <a:noFill/>
            <a:miter lim="800000"/>
            <a:headEnd/>
            <a:tailEnd/>
          </a:ln>
        </p:spPr>
        <p:txBody>
          <a:bodyPr>
            <a:spAutoFit/>
          </a:bodyPr>
          <a:lstStyle/>
          <a:p>
            <a:pPr algn="ctr">
              <a:spcBef>
                <a:spcPct val="50000"/>
              </a:spcBef>
            </a:pPr>
            <a:r>
              <a:rPr lang="en-US" b="1">
                <a:solidFill>
                  <a:schemeClr val="bg1"/>
                </a:solidFill>
                <a:ea typeface="ＭＳ Ｐゴシック" pitchFamily="34" charset="-128"/>
              </a:rPr>
              <a:t>A</a:t>
            </a:r>
          </a:p>
        </p:txBody>
      </p:sp>
      <p:sp>
        <p:nvSpPr>
          <p:cNvPr id="97309" name="Freeform 31"/>
          <p:cNvSpPr>
            <a:spLocks/>
          </p:cNvSpPr>
          <p:nvPr/>
        </p:nvSpPr>
        <p:spPr bwMode="auto">
          <a:xfrm rot="2856483" flipV="1">
            <a:off x="5166519" y="3058319"/>
            <a:ext cx="88900" cy="157162"/>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36" name="Figura a mano libera 35"/>
          <p:cNvSpPr/>
          <p:nvPr/>
        </p:nvSpPr>
        <p:spPr bwMode="auto">
          <a:xfrm>
            <a:off x="4598988" y="3343275"/>
            <a:ext cx="217487" cy="88900"/>
          </a:xfrm>
          <a:custGeom>
            <a:avLst/>
            <a:gdLst>
              <a:gd name="connsiteX0" fmla="*/ 271838 w 288313"/>
              <a:gd name="connsiteY0" fmla="*/ 78828 h 88499"/>
              <a:gd name="connsiteX1" fmla="*/ 98417 w 288313"/>
              <a:gd name="connsiteY1" fmla="*/ 31531 h 88499"/>
              <a:gd name="connsiteX2" fmla="*/ 3824 w 288313"/>
              <a:gd name="connsiteY2" fmla="*/ 0 h 88499"/>
            </a:gdLst>
            <a:ahLst/>
            <a:cxnLst>
              <a:cxn ang="0">
                <a:pos x="connsiteX0" y="connsiteY0"/>
              </a:cxn>
              <a:cxn ang="0">
                <a:pos x="connsiteX1" y="connsiteY1"/>
              </a:cxn>
              <a:cxn ang="0">
                <a:pos x="connsiteX2" y="connsiteY2"/>
              </a:cxn>
            </a:cxnLst>
            <a:rect l="l" t="t" r="r" b="b"/>
            <a:pathLst>
              <a:path w="288313" h="88499">
                <a:moveTo>
                  <a:pt x="271838" y="78828"/>
                </a:moveTo>
                <a:cubicBezTo>
                  <a:pt x="57396" y="43087"/>
                  <a:pt x="288313" y="88499"/>
                  <a:pt x="98417" y="31531"/>
                </a:cubicBezTo>
                <a:cubicBezTo>
                  <a:pt x="0" y="2006"/>
                  <a:pt x="41948" y="38127"/>
                  <a:pt x="3824" y="0"/>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37" name="Figura a mano libera 36"/>
          <p:cNvSpPr/>
          <p:nvPr/>
        </p:nvSpPr>
        <p:spPr bwMode="auto">
          <a:xfrm>
            <a:off x="4556125" y="3406775"/>
            <a:ext cx="258763" cy="127000"/>
          </a:xfrm>
          <a:custGeom>
            <a:avLst/>
            <a:gdLst>
              <a:gd name="connsiteX0" fmla="*/ 346842 w 346842"/>
              <a:gd name="connsiteY0" fmla="*/ 0 h 128185"/>
              <a:gd name="connsiteX1" fmla="*/ 299545 w 346842"/>
              <a:gd name="connsiteY1" fmla="*/ 31531 h 128185"/>
              <a:gd name="connsiteX2" fmla="*/ 252248 w 346842"/>
              <a:gd name="connsiteY2" fmla="*/ 15766 h 128185"/>
              <a:gd name="connsiteX3" fmla="*/ 173421 w 346842"/>
              <a:gd name="connsiteY3" fmla="*/ 47297 h 128185"/>
              <a:gd name="connsiteX4" fmla="*/ 31531 w 346842"/>
              <a:gd name="connsiteY4" fmla="*/ 126124 h 128185"/>
              <a:gd name="connsiteX5" fmla="*/ 0 w 346842"/>
              <a:gd name="connsiteY5" fmla="*/ 126124 h 128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6842" h="128185">
                <a:moveTo>
                  <a:pt x="346842" y="0"/>
                </a:moveTo>
                <a:cubicBezTo>
                  <a:pt x="331076" y="10510"/>
                  <a:pt x="318235" y="28416"/>
                  <a:pt x="299545" y="31531"/>
                </a:cubicBezTo>
                <a:cubicBezTo>
                  <a:pt x="283153" y="34263"/>
                  <a:pt x="268738" y="13705"/>
                  <a:pt x="252248" y="15766"/>
                </a:cubicBezTo>
                <a:cubicBezTo>
                  <a:pt x="224167" y="19276"/>
                  <a:pt x="198265" y="33746"/>
                  <a:pt x="173421" y="47297"/>
                </a:cubicBezTo>
                <a:cubicBezTo>
                  <a:pt x="100223" y="87223"/>
                  <a:pt x="99333" y="112564"/>
                  <a:pt x="31531" y="126124"/>
                </a:cubicBezTo>
                <a:cubicBezTo>
                  <a:pt x="21225" y="128185"/>
                  <a:pt x="10510" y="126124"/>
                  <a:pt x="0" y="126124"/>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38" name="Figura a mano libera 37"/>
          <p:cNvSpPr/>
          <p:nvPr/>
        </p:nvSpPr>
        <p:spPr bwMode="auto">
          <a:xfrm>
            <a:off x="5170488" y="3209925"/>
            <a:ext cx="163512" cy="69850"/>
          </a:xfrm>
          <a:custGeom>
            <a:avLst/>
            <a:gdLst>
              <a:gd name="connsiteX0" fmla="*/ 0 w 220717"/>
              <a:gd name="connsiteY0" fmla="*/ 69435 h 69435"/>
              <a:gd name="connsiteX1" fmla="*/ 94593 w 220717"/>
              <a:gd name="connsiteY1" fmla="*/ 37904 h 69435"/>
              <a:gd name="connsiteX2" fmla="*/ 141889 w 220717"/>
              <a:gd name="connsiteY2" fmla="*/ 6373 h 69435"/>
              <a:gd name="connsiteX3" fmla="*/ 220717 w 220717"/>
              <a:gd name="connsiteY3" fmla="*/ 6373 h 69435"/>
            </a:gdLst>
            <a:ahLst/>
            <a:cxnLst>
              <a:cxn ang="0">
                <a:pos x="connsiteX0" y="connsiteY0"/>
              </a:cxn>
              <a:cxn ang="0">
                <a:pos x="connsiteX1" y="connsiteY1"/>
              </a:cxn>
              <a:cxn ang="0">
                <a:pos x="connsiteX2" y="connsiteY2"/>
              </a:cxn>
              <a:cxn ang="0">
                <a:pos x="connsiteX3" y="connsiteY3"/>
              </a:cxn>
            </a:cxnLst>
            <a:rect l="l" t="t" r="r" b="b"/>
            <a:pathLst>
              <a:path w="220717" h="69435">
                <a:moveTo>
                  <a:pt x="0" y="69435"/>
                </a:moveTo>
                <a:cubicBezTo>
                  <a:pt x="31531" y="58925"/>
                  <a:pt x="66939" y="56340"/>
                  <a:pt x="94593" y="37904"/>
                </a:cubicBezTo>
                <a:cubicBezTo>
                  <a:pt x="110358" y="27394"/>
                  <a:pt x="123507" y="10968"/>
                  <a:pt x="141889" y="6373"/>
                </a:cubicBezTo>
                <a:cubicBezTo>
                  <a:pt x="167380" y="0"/>
                  <a:pt x="194441" y="6373"/>
                  <a:pt x="220717" y="637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39" name="Figura a mano libera 38"/>
          <p:cNvSpPr/>
          <p:nvPr/>
        </p:nvSpPr>
        <p:spPr bwMode="auto">
          <a:xfrm>
            <a:off x="4921250" y="3832225"/>
            <a:ext cx="49213" cy="236538"/>
          </a:xfrm>
          <a:custGeom>
            <a:avLst/>
            <a:gdLst>
              <a:gd name="connsiteX0" fmla="*/ 15765 w 66386"/>
              <a:gd name="connsiteY0" fmla="*/ 0 h 236483"/>
              <a:gd name="connsiteX1" fmla="*/ 0 w 66386"/>
              <a:gd name="connsiteY1" fmla="*/ 47297 h 236483"/>
              <a:gd name="connsiteX2" fmla="*/ 47296 w 66386"/>
              <a:gd name="connsiteY2" fmla="*/ 157655 h 236483"/>
              <a:gd name="connsiteX3" fmla="*/ 63062 w 66386"/>
              <a:gd name="connsiteY3" fmla="*/ 236483 h 236483"/>
            </a:gdLst>
            <a:ahLst/>
            <a:cxnLst>
              <a:cxn ang="0">
                <a:pos x="connsiteX0" y="connsiteY0"/>
              </a:cxn>
              <a:cxn ang="0">
                <a:pos x="connsiteX1" y="connsiteY1"/>
              </a:cxn>
              <a:cxn ang="0">
                <a:pos x="connsiteX2" y="connsiteY2"/>
              </a:cxn>
              <a:cxn ang="0">
                <a:pos x="connsiteX3" y="connsiteY3"/>
              </a:cxn>
            </a:cxnLst>
            <a:rect l="l" t="t" r="r" b="b"/>
            <a:pathLst>
              <a:path w="66386" h="236483">
                <a:moveTo>
                  <a:pt x="15765" y="0"/>
                </a:moveTo>
                <a:cubicBezTo>
                  <a:pt x="10510" y="15766"/>
                  <a:pt x="0" y="30679"/>
                  <a:pt x="0" y="47297"/>
                </a:cubicBezTo>
                <a:cubicBezTo>
                  <a:pt x="0" y="112921"/>
                  <a:pt x="21550" y="106164"/>
                  <a:pt x="47296" y="157655"/>
                </a:cubicBezTo>
                <a:cubicBezTo>
                  <a:pt x="66386" y="195834"/>
                  <a:pt x="63062" y="200406"/>
                  <a:pt x="63062" y="23648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4394" name="Freeform 31"/>
          <p:cNvSpPr>
            <a:spLocks/>
          </p:cNvSpPr>
          <p:nvPr/>
        </p:nvSpPr>
        <p:spPr bwMode="auto">
          <a:xfrm rot="2856483" flipV="1">
            <a:off x="5128419" y="3939382"/>
            <a:ext cx="88900" cy="157162"/>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solidFill>
            <a:schemeClr val="bg1">
              <a:lumMod val="50000"/>
            </a:schemeClr>
          </a:solidFill>
          <a:ln w="57150" cmpd="sng">
            <a:solidFill>
              <a:schemeClr val="tx1"/>
            </a:solidFill>
            <a:round/>
            <a:headEnd/>
            <a:tailEnd/>
          </a:ln>
        </p:spPr>
        <p:txBody>
          <a:bodyPr/>
          <a:lstStyle/>
          <a:p>
            <a:pPr fontAlgn="auto">
              <a:spcBef>
                <a:spcPts val="0"/>
              </a:spcBef>
              <a:spcAft>
                <a:spcPts val="0"/>
              </a:spcAft>
              <a:defRPr/>
            </a:pPr>
            <a:endParaRPr lang="it-IT">
              <a:latin typeface="+mn-lt"/>
              <a:cs typeface="+mn-cs"/>
            </a:endParaRPr>
          </a:p>
        </p:txBody>
      </p:sp>
      <p:sp>
        <p:nvSpPr>
          <p:cNvPr id="41" name="Figura a mano libera 40"/>
          <p:cNvSpPr/>
          <p:nvPr/>
        </p:nvSpPr>
        <p:spPr bwMode="auto">
          <a:xfrm>
            <a:off x="5218113" y="3968750"/>
            <a:ext cx="50800" cy="236538"/>
          </a:xfrm>
          <a:custGeom>
            <a:avLst/>
            <a:gdLst>
              <a:gd name="connsiteX0" fmla="*/ 15765 w 66386"/>
              <a:gd name="connsiteY0" fmla="*/ 0 h 236483"/>
              <a:gd name="connsiteX1" fmla="*/ 0 w 66386"/>
              <a:gd name="connsiteY1" fmla="*/ 47297 h 236483"/>
              <a:gd name="connsiteX2" fmla="*/ 47296 w 66386"/>
              <a:gd name="connsiteY2" fmla="*/ 157655 h 236483"/>
              <a:gd name="connsiteX3" fmla="*/ 63062 w 66386"/>
              <a:gd name="connsiteY3" fmla="*/ 236483 h 236483"/>
            </a:gdLst>
            <a:ahLst/>
            <a:cxnLst>
              <a:cxn ang="0">
                <a:pos x="connsiteX0" y="connsiteY0"/>
              </a:cxn>
              <a:cxn ang="0">
                <a:pos x="connsiteX1" y="connsiteY1"/>
              </a:cxn>
              <a:cxn ang="0">
                <a:pos x="connsiteX2" y="connsiteY2"/>
              </a:cxn>
              <a:cxn ang="0">
                <a:pos x="connsiteX3" y="connsiteY3"/>
              </a:cxn>
            </a:cxnLst>
            <a:rect l="l" t="t" r="r" b="b"/>
            <a:pathLst>
              <a:path w="66386" h="236483">
                <a:moveTo>
                  <a:pt x="15765" y="0"/>
                </a:moveTo>
                <a:cubicBezTo>
                  <a:pt x="10510" y="15766"/>
                  <a:pt x="0" y="30679"/>
                  <a:pt x="0" y="47297"/>
                </a:cubicBezTo>
                <a:cubicBezTo>
                  <a:pt x="0" y="112921"/>
                  <a:pt x="21550" y="106164"/>
                  <a:pt x="47296" y="157655"/>
                </a:cubicBezTo>
                <a:cubicBezTo>
                  <a:pt x="66386" y="195834"/>
                  <a:pt x="63062" y="200406"/>
                  <a:pt x="63062" y="236483"/>
                </a:cubicBezTo>
              </a:path>
            </a:pathLst>
          </a:custGeom>
          <a:solidFill>
            <a:schemeClr val="bg1">
              <a:lumMod val="50000"/>
            </a:schemeClr>
          </a:solidFill>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4396" name="Freeform 31"/>
          <p:cNvSpPr>
            <a:spLocks/>
          </p:cNvSpPr>
          <p:nvPr/>
        </p:nvSpPr>
        <p:spPr bwMode="auto">
          <a:xfrm rot="2856483" flipV="1">
            <a:off x="5380038" y="3343275"/>
            <a:ext cx="88900" cy="1587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solidFill>
            <a:schemeClr val="bg1">
              <a:lumMod val="50000"/>
            </a:schemeClr>
          </a:solidFill>
          <a:ln w="57150" cmpd="sng">
            <a:solidFill>
              <a:schemeClr val="tx1"/>
            </a:solidFill>
            <a:round/>
            <a:headEnd/>
            <a:tailEnd/>
          </a:ln>
        </p:spPr>
        <p:txBody>
          <a:bodyPr/>
          <a:lstStyle/>
          <a:p>
            <a:pPr fontAlgn="auto">
              <a:spcBef>
                <a:spcPts val="0"/>
              </a:spcBef>
              <a:spcAft>
                <a:spcPts val="0"/>
              </a:spcAft>
              <a:defRPr/>
            </a:pPr>
            <a:endParaRPr lang="it-IT">
              <a:latin typeface="+mn-lt"/>
              <a:cs typeface="+mn-cs"/>
            </a:endParaRPr>
          </a:p>
        </p:txBody>
      </p:sp>
      <p:sp>
        <p:nvSpPr>
          <p:cNvPr id="43" name="Figura a mano libera 42"/>
          <p:cNvSpPr/>
          <p:nvPr/>
        </p:nvSpPr>
        <p:spPr bwMode="auto">
          <a:xfrm>
            <a:off x="5346700" y="3463925"/>
            <a:ext cx="165100" cy="69850"/>
          </a:xfrm>
          <a:custGeom>
            <a:avLst/>
            <a:gdLst>
              <a:gd name="connsiteX0" fmla="*/ 0 w 220717"/>
              <a:gd name="connsiteY0" fmla="*/ 69435 h 69435"/>
              <a:gd name="connsiteX1" fmla="*/ 94593 w 220717"/>
              <a:gd name="connsiteY1" fmla="*/ 37904 h 69435"/>
              <a:gd name="connsiteX2" fmla="*/ 141889 w 220717"/>
              <a:gd name="connsiteY2" fmla="*/ 6373 h 69435"/>
              <a:gd name="connsiteX3" fmla="*/ 220717 w 220717"/>
              <a:gd name="connsiteY3" fmla="*/ 6373 h 69435"/>
            </a:gdLst>
            <a:ahLst/>
            <a:cxnLst>
              <a:cxn ang="0">
                <a:pos x="connsiteX0" y="connsiteY0"/>
              </a:cxn>
              <a:cxn ang="0">
                <a:pos x="connsiteX1" y="connsiteY1"/>
              </a:cxn>
              <a:cxn ang="0">
                <a:pos x="connsiteX2" y="connsiteY2"/>
              </a:cxn>
              <a:cxn ang="0">
                <a:pos x="connsiteX3" y="connsiteY3"/>
              </a:cxn>
            </a:cxnLst>
            <a:rect l="l" t="t" r="r" b="b"/>
            <a:pathLst>
              <a:path w="220717" h="69435">
                <a:moveTo>
                  <a:pt x="0" y="69435"/>
                </a:moveTo>
                <a:cubicBezTo>
                  <a:pt x="31531" y="58925"/>
                  <a:pt x="66939" y="56340"/>
                  <a:pt x="94593" y="37904"/>
                </a:cubicBezTo>
                <a:cubicBezTo>
                  <a:pt x="110358" y="27394"/>
                  <a:pt x="123507" y="10968"/>
                  <a:pt x="141889" y="6373"/>
                </a:cubicBezTo>
                <a:cubicBezTo>
                  <a:pt x="167380" y="0"/>
                  <a:pt x="194441" y="6373"/>
                  <a:pt x="220717" y="6373"/>
                </a:cubicBezTo>
              </a:path>
            </a:pathLst>
          </a:custGeom>
          <a:solidFill>
            <a:schemeClr val="bg1">
              <a:lumMod val="50000"/>
            </a:schemeClr>
          </a:solidFill>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44" name="Figura a mano libera 43"/>
          <p:cNvSpPr/>
          <p:nvPr/>
        </p:nvSpPr>
        <p:spPr bwMode="auto">
          <a:xfrm>
            <a:off x="5291138" y="3717925"/>
            <a:ext cx="741362" cy="433388"/>
          </a:xfrm>
          <a:custGeom>
            <a:avLst/>
            <a:gdLst>
              <a:gd name="connsiteX0" fmla="*/ 0 w 1055886"/>
              <a:gd name="connsiteY0" fmla="*/ 0 h 493717"/>
              <a:gd name="connsiteX1" fmla="*/ 126125 w 1055886"/>
              <a:gd name="connsiteY1" fmla="*/ 31531 h 493717"/>
              <a:gd name="connsiteX2" fmla="*/ 220718 w 1055886"/>
              <a:gd name="connsiteY2" fmla="*/ 78827 h 493717"/>
              <a:gd name="connsiteX3" fmla="*/ 346842 w 1055886"/>
              <a:gd name="connsiteY3" fmla="*/ 94593 h 493717"/>
              <a:gd name="connsiteX4" fmla="*/ 394138 w 1055886"/>
              <a:gd name="connsiteY4" fmla="*/ 126124 h 493717"/>
              <a:gd name="connsiteX5" fmla="*/ 457200 w 1055886"/>
              <a:gd name="connsiteY5" fmla="*/ 220717 h 493717"/>
              <a:gd name="connsiteX6" fmla="*/ 551794 w 1055886"/>
              <a:gd name="connsiteY6" fmla="*/ 268014 h 493717"/>
              <a:gd name="connsiteX7" fmla="*/ 662152 w 1055886"/>
              <a:gd name="connsiteY7" fmla="*/ 315310 h 493717"/>
              <a:gd name="connsiteX8" fmla="*/ 693683 w 1055886"/>
              <a:gd name="connsiteY8" fmla="*/ 409903 h 493717"/>
              <a:gd name="connsiteX9" fmla="*/ 788276 w 1055886"/>
              <a:gd name="connsiteY9" fmla="*/ 441434 h 493717"/>
              <a:gd name="connsiteX10" fmla="*/ 977462 w 1055886"/>
              <a:gd name="connsiteY10" fmla="*/ 441434 h 493717"/>
              <a:gd name="connsiteX11" fmla="*/ 1008994 w 1055886"/>
              <a:gd name="connsiteY11" fmla="*/ 488731 h 493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5886" h="493717">
                <a:moveTo>
                  <a:pt x="0" y="0"/>
                </a:moveTo>
                <a:cubicBezTo>
                  <a:pt x="29986" y="5997"/>
                  <a:pt x="93804" y="15370"/>
                  <a:pt x="126125" y="31531"/>
                </a:cubicBezTo>
                <a:cubicBezTo>
                  <a:pt x="183830" y="60384"/>
                  <a:pt x="158443" y="67504"/>
                  <a:pt x="220718" y="78827"/>
                </a:cubicBezTo>
                <a:cubicBezTo>
                  <a:pt x="262403" y="86406"/>
                  <a:pt x="304801" y="89338"/>
                  <a:pt x="346842" y="94593"/>
                </a:cubicBezTo>
                <a:cubicBezTo>
                  <a:pt x="362607" y="105103"/>
                  <a:pt x="381661" y="111864"/>
                  <a:pt x="394138" y="126124"/>
                </a:cubicBezTo>
                <a:cubicBezTo>
                  <a:pt x="419092" y="154643"/>
                  <a:pt x="425669" y="199696"/>
                  <a:pt x="457200" y="220717"/>
                </a:cubicBezTo>
                <a:cubicBezTo>
                  <a:pt x="592751" y="311083"/>
                  <a:pt x="421245" y="202739"/>
                  <a:pt x="551794" y="268014"/>
                </a:cubicBezTo>
                <a:cubicBezTo>
                  <a:pt x="660666" y="322451"/>
                  <a:pt x="530909" y="282500"/>
                  <a:pt x="662152" y="315310"/>
                </a:cubicBezTo>
                <a:cubicBezTo>
                  <a:pt x="672662" y="346841"/>
                  <a:pt x="662152" y="399393"/>
                  <a:pt x="693683" y="409903"/>
                </a:cubicBezTo>
                <a:lnTo>
                  <a:pt x="788276" y="441434"/>
                </a:lnTo>
                <a:cubicBezTo>
                  <a:pt x="833014" y="435043"/>
                  <a:pt x="928645" y="408889"/>
                  <a:pt x="977462" y="441434"/>
                </a:cubicBezTo>
                <a:cubicBezTo>
                  <a:pt x="1055886" y="493717"/>
                  <a:pt x="957320" y="488731"/>
                  <a:pt x="1008994" y="488731"/>
                </a:cubicBezTo>
              </a:path>
            </a:pathLst>
          </a:custGeom>
          <a:solidFill>
            <a:schemeClr val="bg1">
              <a:lumMod val="50000"/>
            </a:schemeClr>
          </a:solidFill>
          <a:ln w="57150">
            <a:solidFill>
              <a:schemeClr val="tx1"/>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45" name="Ovale 29"/>
          <p:cNvSpPr/>
          <p:nvPr/>
        </p:nvSpPr>
        <p:spPr bwMode="auto">
          <a:xfrm rot="11230681" flipV="1">
            <a:off x="5167313" y="3605213"/>
            <a:ext cx="131762" cy="125412"/>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endParaRPr>
          </a:p>
        </p:txBody>
      </p:sp>
      <p:sp>
        <p:nvSpPr>
          <p:cNvPr id="47" name="Ovale 46"/>
          <p:cNvSpPr/>
          <p:nvPr/>
        </p:nvSpPr>
        <p:spPr bwMode="auto">
          <a:xfrm rot="5830681" flipV="1">
            <a:off x="6069806" y="3809207"/>
            <a:ext cx="123825" cy="131762"/>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endParaRPr>
          </a:p>
        </p:txBody>
      </p:sp>
      <p:sp>
        <p:nvSpPr>
          <p:cNvPr id="48" name="Ovale 47"/>
          <p:cNvSpPr/>
          <p:nvPr/>
        </p:nvSpPr>
        <p:spPr bwMode="auto">
          <a:xfrm rot="5830681" flipV="1">
            <a:off x="6191251" y="3663950"/>
            <a:ext cx="125412" cy="128587"/>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endParaRPr>
          </a:p>
        </p:txBody>
      </p:sp>
      <p:sp>
        <p:nvSpPr>
          <p:cNvPr id="49" name="Ovale 48"/>
          <p:cNvSpPr/>
          <p:nvPr/>
        </p:nvSpPr>
        <p:spPr bwMode="auto">
          <a:xfrm rot="5830681" flipV="1">
            <a:off x="6379369" y="3794919"/>
            <a:ext cx="123825" cy="125413"/>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endParaRPr>
          </a:p>
        </p:txBody>
      </p:sp>
      <p:sp>
        <p:nvSpPr>
          <p:cNvPr id="50" name="Ovale 49"/>
          <p:cNvSpPr/>
          <p:nvPr/>
        </p:nvSpPr>
        <p:spPr bwMode="auto">
          <a:xfrm rot="5830681" flipV="1">
            <a:off x="5868194" y="4040982"/>
            <a:ext cx="127000" cy="131762"/>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chemeClr val="tx1"/>
              </a:solidFill>
            </a:endParaRPr>
          </a:p>
        </p:txBody>
      </p:sp>
      <p:sp>
        <p:nvSpPr>
          <p:cNvPr id="51" name="Figura a mano libera 50"/>
          <p:cNvSpPr/>
          <p:nvPr/>
        </p:nvSpPr>
        <p:spPr bwMode="auto">
          <a:xfrm rot="5830681" flipV="1">
            <a:off x="6007100" y="3617913"/>
            <a:ext cx="549275" cy="425450"/>
          </a:xfrm>
          <a:custGeom>
            <a:avLst/>
            <a:gdLst>
              <a:gd name="connsiteX0" fmla="*/ 400933 w 504172"/>
              <a:gd name="connsiteY0" fmla="*/ 0 h 620880"/>
              <a:gd name="connsiteX1" fmla="*/ 445179 w 504172"/>
              <a:gd name="connsiteY1" fmla="*/ 29496 h 620880"/>
              <a:gd name="connsiteX2" fmla="*/ 489424 w 504172"/>
              <a:gd name="connsiteY2" fmla="*/ 132735 h 620880"/>
              <a:gd name="connsiteX3" fmla="*/ 504172 w 504172"/>
              <a:gd name="connsiteY3" fmla="*/ 176980 h 620880"/>
              <a:gd name="connsiteX4" fmla="*/ 489424 w 504172"/>
              <a:gd name="connsiteY4" fmla="*/ 221225 h 620880"/>
              <a:gd name="connsiteX5" fmla="*/ 459927 w 504172"/>
              <a:gd name="connsiteY5" fmla="*/ 265471 h 620880"/>
              <a:gd name="connsiteX6" fmla="*/ 341940 w 504172"/>
              <a:gd name="connsiteY6" fmla="*/ 324464 h 620880"/>
              <a:gd name="connsiteX7" fmla="*/ 282946 w 504172"/>
              <a:gd name="connsiteY7" fmla="*/ 398206 h 620880"/>
              <a:gd name="connsiteX8" fmla="*/ 253449 w 504172"/>
              <a:gd name="connsiteY8" fmla="*/ 442451 h 620880"/>
              <a:gd name="connsiteX9" fmla="*/ 209204 w 504172"/>
              <a:gd name="connsiteY9" fmla="*/ 457200 h 620880"/>
              <a:gd name="connsiteX10" fmla="*/ 91217 w 504172"/>
              <a:gd name="connsiteY10" fmla="*/ 471948 h 620880"/>
              <a:gd name="connsiteX11" fmla="*/ 32224 w 504172"/>
              <a:gd name="connsiteY11" fmla="*/ 545690 h 620880"/>
              <a:gd name="connsiteX12" fmla="*/ 2727 w 504172"/>
              <a:gd name="connsiteY12" fmla="*/ 604684 h 62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4172" h="620880">
                <a:moveTo>
                  <a:pt x="400933" y="0"/>
                </a:moveTo>
                <a:cubicBezTo>
                  <a:pt x="415682" y="9832"/>
                  <a:pt x="432645" y="16962"/>
                  <a:pt x="445179" y="29496"/>
                </a:cubicBezTo>
                <a:cubicBezTo>
                  <a:pt x="481100" y="65417"/>
                  <a:pt x="475886" y="85352"/>
                  <a:pt x="489424" y="132735"/>
                </a:cubicBezTo>
                <a:cubicBezTo>
                  <a:pt x="493695" y="147683"/>
                  <a:pt x="499256" y="162232"/>
                  <a:pt x="504172" y="176980"/>
                </a:cubicBezTo>
                <a:cubicBezTo>
                  <a:pt x="499256" y="191728"/>
                  <a:pt x="496376" y="207320"/>
                  <a:pt x="489424" y="221225"/>
                </a:cubicBezTo>
                <a:cubicBezTo>
                  <a:pt x="481497" y="237079"/>
                  <a:pt x="472461" y="252937"/>
                  <a:pt x="459927" y="265471"/>
                </a:cubicBezTo>
                <a:cubicBezTo>
                  <a:pt x="430474" y="294924"/>
                  <a:pt x="377145" y="310382"/>
                  <a:pt x="341940" y="324464"/>
                </a:cubicBezTo>
                <a:cubicBezTo>
                  <a:pt x="313227" y="410600"/>
                  <a:pt x="349657" y="331495"/>
                  <a:pt x="282946" y="398206"/>
                </a:cubicBezTo>
                <a:cubicBezTo>
                  <a:pt x="270412" y="410740"/>
                  <a:pt x="267290" y="431378"/>
                  <a:pt x="253449" y="442451"/>
                </a:cubicBezTo>
                <a:cubicBezTo>
                  <a:pt x="241310" y="452163"/>
                  <a:pt x="224499" y="454419"/>
                  <a:pt x="209204" y="457200"/>
                </a:cubicBezTo>
                <a:cubicBezTo>
                  <a:pt x="170208" y="464290"/>
                  <a:pt x="130546" y="467032"/>
                  <a:pt x="91217" y="471948"/>
                </a:cubicBezTo>
                <a:cubicBezTo>
                  <a:pt x="15906" y="497051"/>
                  <a:pt x="66175" y="466470"/>
                  <a:pt x="32224" y="545690"/>
                </a:cubicBezTo>
                <a:cubicBezTo>
                  <a:pt x="0" y="620880"/>
                  <a:pt x="2727" y="564761"/>
                  <a:pt x="2727" y="604684"/>
                </a:cubicBezTo>
              </a:path>
            </a:pathLst>
          </a:custGeom>
          <a:noFill/>
          <a:ln w="57150">
            <a:solidFill>
              <a:schemeClr val="tx1"/>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52" name="Ovale 51"/>
          <p:cNvSpPr/>
          <p:nvPr/>
        </p:nvSpPr>
        <p:spPr bwMode="auto">
          <a:xfrm rot="5830681" flipV="1">
            <a:off x="6539707" y="3593306"/>
            <a:ext cx="122238" cy="130175"/>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endParaRPr>
          </a:p>
        </p:txBody>
      </p:sp>
      <p:sp>
        <p:nvSpPr>
          <p:cNvPr id="53" name="Ovale 52"/>
          <p:cNvSpPr/>
          <p:nvPr/>
        </p:nvSpPr>
        <p:spPr bwMode="auto">
          <a:xfrm rot="5830681" flipV="1">
            <a:off x="6651625" y="3371851"/>
            <a:ext cx="122237" cy="131762"/>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endParaRPr>
          </a:p>
        </p:txBody>
      </p:sp>
      <p:sp>
        <p:nvSpPr>
          <p:cNvPr id="54" name="Ovale 53"/>
          <p:cNvSpPr/>
          <p:nvPr/>
        </p:nvSpPr>
        <p:spPr bwMode="auto">
          <a:xfrm rot="5830681" flipV="1">
            <a:off x="6881813" y="3581400"/>
            <a:ext cx="122238" cy="128587"/>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endParaRPr>
          </a:p>
        </p:txBody>
      </p:sp>
      <p:sp>
        <p:nvSpPr>
          <p:cNvPr id="55" name="Figura a mano libera 54"/>
          <p:cNvSpPr/>
          <p:nvPr/>
        </p:nvSpPr>
        <p:spPr bwMode="auto">
          <a:xfrm flipV="1">
            <a:off x="6589713" y="3294063"/>
            <a:ext cx="466725" cy="260350"/>
          </a:xfrm>
          <a:custGeom>
            <a:avLst/>
            <a:gdLst>
              <a:gd name="connsiteX0" fmla="*/ 0 w 504497"/>
              <a:gd name="connsiteY0" fmla="*/ 979 h 300524"/>
              <a:gd name="connsiteX1" fmla="*/ 268014 w 504497"/>
              <a:gd name="connsiteY1" fmla="*/ 16745 h 300524"/>
              <a:gd name="connsiteX2" fmla="*/ 362607 w 504497"/>
              <a:gd name="connsiteY2" fmla="*/ 111338 h 300524"/>
              <a:gd name="connsiteX3" fmla="*/ 378373 w 504497"/>
              <a:gd name="connsiteY3" fmla="*/ 158635 h 300524"/>
              <a:gd name="connsiteX4" fmla="*/ 472966 w 504497"/>
              <a:gd name="connsiteY4" fmla="*/ 221697 h 300524"/>
              <a:gd name="connsiteX5" fmla="*/ 504497 w 504497"/>
              <a:gd name="connsiteY5" fmla="*/ 300524 h 30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497" h="300524">
                <a:moveTo>
                  <a:pt x="0" y="979"/>
                </a:moveTo>
                <a:cubicBezTo>
                  <a:pt x="89338" y="6234"/>
                  <a:pt x="180102" y="0"/>
                  <a:pt x="268014" y="16745"/>
                </a:cubicBezTo>
                <a:cubicBezTo>
                  <a:pt x="304380" y="23672"/>
                  <a:pt x="346682" y="79488"/>
                  <a:pt x="362607" y="111338"/>
                </a:cubicBezTo>
                <a:cubicBezTo>
                  <a:pt x="370039" y="126202"/>
                  <a:pt x="369155" y="144808"/>
                  <a:pt x="378373" y="158635"/>
                </a:cubicBezTo>
                <a:cubicBezTo>
                  <a:pt x="412114" y="209247"/>
                  <a:pt x="423380" y="205168"/>
                  <a:pt x="472966" y="221697"/>
                </a:cubicBezTo>
                <a:cubicBezTo>
                  <a:pt x="492447" y="280141"/>
                  <a:pt x="481299" y="254129"/>
                  <a:pt x="504497" y="300524"/>
                </a:cubicBezTo>
              </a:path>
            </a:pathLst>
          </a:custGeom>
          <a:ln w="57150">
            <a:solidFill>
              <a:schemeClr val="tx1"/>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97329" name="CasellaDiTesto 246"/>
          <p:cNvSpPr txBox="1">
            <a:spLocks noChangeArrowheads="1"/>
          </p:cNvSpPr>
          <p:nvPr/>
        </p:nvSpPr>
        <p:spPr bwMode="auto">
          <a:xfrm>
            <a:off x="5580063" y="2997200"/>
            <a:ext cx="1052512" cy="400050"/>
          </a:xfrm>
          <a:prstGeom prst="rect">
            <a:avLst/>
          </a:prstGeom>
          <a:solidFill>
            <a:schemeClr val="bg1"/>
          </a:solidFill>
          <a:ln w="9525">
            <a:solidFill>
              <a:srgbClr val="000000"/>
            </a:solidFill>
            <a:miter lim="800000"/>
            <a:headEnd/>
            <a:tailEnd/>
          </a:ln>
        </p:spPr>
        <p:txBody>
          <a:bodyPr>
            <a:spAutoFit/>
          </a:bodyPr>
          <a:lstStyle/>
          <a:p>
            <a:pPr algn="ctr"/>
            <a:r>
              <a:rPr lang="en-GB" sz="1000" b="1">
                <a:ea typeface="ＭＳ Ｐゴシック" pitchFamily="34" charset="-128"/>
              </a:rPr>
              <a:t>MIGRATION OF EVs</a:t>
            </a:r>
            <a:endParaRPr lang="en-GB" sz="1100" b="1">
              <a:ea typeface="ＭＳ Ｐゴシック" pitchFamily="34" charset="-128"/>
            </a:endParaRPr>
          </a:p>
        </p:txBody>
      </p:sp>
      <p:grpSp>
        <p:nvGrpSpPr>
          <p:cNvPr id="14343" name="Gruppo 84"/>
          <p:cNvGrpSpPr>
            <a:grpSpLocks/>
          </p:cNvGrpSpPr>
          <p:nvPr/>
        </p:nvGrpSpPr>
        <p:grpSpPr bwMode="auto">
          <a:xfrm>
            <a:off x="4352924" y="4960934"/>
            <a:ext cx="3592116" cy="1435008"/>
            <a:chOff x="4323433" y="4074005"/>
            <a:chExt cx="4789614" cy="1433641"/>
          </a:xfrm>
          <a:solidFill>
            <a:schemeClr val="bg1"/>
          </a:solidFill>
        </p:grpSpPr>
        <p:sp>
          <p:nvSpPr>
            <p:cNvPr id="14368" name="CasellaDiTesto 51"/>
            <p:cNvSpPr txBox="1">
              <a:spLocks noChangeArrowheads="1"/>
            </p:cNvSpPr>
            <p:nvPr/>
          </p:nvSpPr>
          <p:spPr bwMode="auto">
            <a:xfrm>
              <a:off x="4323433" y="4074005"/>
              <a:ext cx="4789614" cy="1433641"/>
            </a:xfrm>
            <a:prstGeom prst="rect">
              <a:avLst/>
            </a:prstGeom>
            <a:grpFill/>
            <a:ln w="9525">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fontAlgn="auto" hangingPunct="1">
                <a:lnSpc>
                  <a:spcPts val="2100"/>
                </a:lnSpc>
                <a:spcBef>
                  <a:spcPts val="0"/>
                </a:spcBef>
                <a:spcAft>
                  <a:spcPts val="0"/>
                </a:spcAft>
                <a:defRPr/>
              </a:pPr>
              <a:r>
                <a:rPr lang="en-GB" sz="1600" b="1" dirty="0">
                  <a:cs typeface="+mn-cs"/>
                </a:rPr>
                <a:t>   EVs (e.g., </a:t>
              </a:r>
              <a:r>
                <a:rPr lang="en-GB" sz="1600" b="1" dirty="0" err="1">
                  <a:cs typeface="+mn-cs"/>
                </a:rPr>
                <a:t>exosomes</a:t>
              </a:r>
              <a:r>
                <a:rPr lang="en-GB" sz="1600" b="1" dirty="0">
                  <a:cs typeface="+mn-cs"/>
                </a:rPr>
                <a:t>) can be internalized by Cell B that transiently modifies its biochemical machinery (i.e., the cell neurochemical phenotype)</a:t>
              </a:r>
            </a:p>
          </p:txBody>
        </p:sp>
        <p:sp>
          <p:nvSpPr>
            <p:cNvPr id="84" name="Ovale 83"/>
            <p:cNvSpPr/>
            <p:nvPr/>
          </p:nvSpPr>
          <p:spPr bwMode="auto">
            <a:xfrm rot="15769319">
              <a:off x="4416457" y="4155764"/>
              <a:ext cx="100880" cy="200514"/>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100"/>
                </a:lnSpc>
                <a:spcBef>
                  <a:spcPts val="0"/>
                </a:spcBef>
                <a:spcAft>
                  <a:spcPts val="0"/>
                </a:spcAft>
                <a:defRPr/>
              </a:pPr>
              <a:endParaRPr lang="en-GB" sz="1600">
                <a:solidFill>
                  <a:schemeClr val="tx1"/>
                </a:solidFill>
              </a:endParaRPr>
            </a:p>
          </p:txBody>
        </p:sp>
      </p:grpSp>
      <p:sp>
        <p:nvSpPr>
          <p:cNvPr id="14345" name="Rectangle 25"/>
          <p:cNvSpPr>
            <a:spLocks noChangeArrowheads="1"/>
          </p:cNvSpPr>
          <p:nvPr/>
        </p:nvSpPr>
        <p:spPr bwMode="auto">
          <a:xfrm>
            <a:off x="1200150" y="2538413"/>
            <a:ext cx="3100388" cy="3594100"/>
          </a:xfrm>
          <a:prstGeom prst="rect">
            <a:avLst/>
          </a:prstGeom>
          <a:solidFill>
            <a:schemeClr val="bg1">
              <a:lumMod val="85000"/>
            </a:schemeClr>
          </a:solidFill>
          <a:ln w="12700" cmpd="dbl">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fontAlgn="auto" hangingPunct="1">
              <a:spcBef>
                <a:spcPts val="0"/>
              </a:spcBef>
              <a:spcAft>
                <a:spcPts val="0"/>
              </a:spcAft>
              <a:defRPr/>
            </a:pPr>
            <a:endParaRPr lang="en-US" sz="1400">
              <a:cs typeface="+mn-cs"/>
            </a:endParaRPr>
          </a:p>
        </p:txBody>
      </p:sp>
      <p:sp>
        <p:nvSpPr>
          <p:cNvPr id="97332" name="Oval 26"/>
          <p:cNvSpPr>
            <a:spLocks noChangeArrowheads="1"/>
          </p:cNvSpPr>
          <p:nvPr/>
        </p:nvSpPr>
        <p:spPr bwMode="auto">
          <a:xfrm>
            <a:off x="1692275" y="3113088"/>
            <a:ext cx="2532063" cy="2730500"/>
          </a:xfrm>
          <a:prstGeom prst="ellipse">
            <a:avLst/>
          </a:prstGeom>
          <a:blipFill dpi="0" rotWithShape="1">
            <a:blip r:embed="rId3"/>
            <a:srcRect/>
            <a:tile tx="0" ty="0" sx="100000" sy="100000" flip="none" algn="tl"/>
          </a:blipFill>
          <a:ln w="57150">
            <a:solidFill>
              <a:schemeClr val="tx1"/>
            </a:solidFill>
            <a:round/>
            <a:headEnd/>
            <a:tailEnd/>
          </a:ln>
        </p:spPr>
        <p:txBody>
          <a:bodyPr wrap="none" anchor="ctr"/>
          <a:lstStyle/>
          <a:p>
            <a:endParaRPr lang="es-ES" sz="1400">
              <a:latin typeface="Calibri" pitchFamily="34" charset="0"/>
            </a:endParaRPr>
          </a:p>
        </p:txBody>
      </p:sp>
      <p:sp>
        <p:nvSpPr>
          <p:cNvPr id="97333" name="Oval 27" descr="Zig zag"/>
          <p:cNvSpPr>
            <a:spLocks noChangeArrowheads="1"/>
          </p:cNvSpPr>
          <p:nvPr/>
        </p:nvSpPr>
        <p:spPr bwMode="auto">
          <a:xfrm>
            <a:off x="2603500" y="4768850"/>
            <a:ext cx="755650" cy="593725"/>
          </a:xfrm>
          <a:prstGeom prst="ellipse">
            <a:avLst/>
          </a:prstGeom>
          <a:solidFill>
            <a:schemeClr val="bg1"/>
          </a:solidFill>
          <a:ln w="9525">
            <a:solidFill>
              <a:schemeClr val="tx1"/>
            </a:solidFill>
            <a:round/>
            <a:headEnd/>
            <a:tailEnd/>
          </a:ln>
        </p:spPr>
        <p:txBody>
          <a:bodyPr wrap="none" anchor="ctr"/>
          <a:lstStyle/>
          <a:p>
            <a:endParaRPr lang="es-ES" sz="1400">
              <a:latin typeface="Calibri" pitchFamily="34" charset="0"/>
            </a:endParaRPr>
          </a:p>
        </p:txBody>
      </p:sp>
      <p:sp>
        <p:nvSpPr>
          <p:cNvPr id="14361" name="Freeform 28"/>
          <p:cNvSpPr>
            <a:spLocks/>
          </p:cNvSpPr>
          <p:nvPr/>
        </p:nvSpPr>
        <p:spPr bwMode="auto">
          <a:xfrm>
            <a:off x="2576513" y="4537075"/>
            <a:ext cx="638175" cy="358775"/>
          </a:xfrm>
          <a:custGeom>
            <a:avLst/>
            <a:gdLst>
              <a:gd name="T0" fmla="*/ 493 w 500"/>
              <a:gd name="T1" fmla="*/ 212 h 232"/>
              <a:gd name="T2" fmla="*/ 409 w 500"/>
              <a:gd name="T3" fmla="*/ 129 h 232"/>
              <a:gd name="T4" fmla="*/ 258 w 500"/>
              <a:gd name="T5" fmla="*/ 136 h 232"/>
              <a:gd name="T6" fmla="*/ 159 w 500"/>
              <a:gd name="T7" fmla="*/ 189 h 232"/>
              <a:gd name="T8" fmla="*/ 91 w 500"/>
              <a:gd name="T9" fmla="*/ 212 h 232"/>
              <a:gd name="T10" fmla="*/ 68 w 500"/>
              <a:gd name="T11" fmla="*/ 182 h 232"/>
              <a:gd name="T12" fmla="*/ 175 w 500"/>
              <a:gd name="T13" fmla="*/ 129 h 232"/>
              <a:gd name="T14" fmla="*/ 182 w 500"/>
              <a:gd name="T15" fmla="*/ 76 h 232"/>
              <a:gd name="T16" fmla="*/ 46 w 500"/>
              <a:gd name="T17" fmla="*/ 121 h 232"/>
              <a:gd name="T18" fmla="*/ 0 w 500"/>
              <a:gd name="T19" fmla="*/ 151 h 232"/>
              <a:gd name="T20" fmla="*/ 15 w 500"/>
              <a:gd name="T21" fmla="*/ 106 h 232"/>
              <a:gd name="T22" fmla="*/ 106 w 500"/>
              <a:gd name="T23" fmla="*/ 68 h 232"/>
              <a:gd name="T24" fmla="*/ 121 w 500"/>
              <a:gd name="T25" fmla="*/ 45 h 232"/>
              <a:gd name="T26" fmla="*/ 167 w 500"/>
              <a:gd name="T27" fmla="*/ 38 h 232"/>
              <a:gd name="T28" fmla="*/ 281 w 500"/>
              <a:gd name="T29" fmla="*/ 15 h 232"/>
              <a:gd name="T30" fmla="*/ 372 w 500"/>
              <a:gd name="T31" fmla="*/ 7 h 232"/>
              <a:gd name="T32" fmla="*/ 394 w 500"/>
              <a:gd name="T33" fmla="*/ 15 h 232"/>
              <a:gd name="T34" fmla="*/ 402 w 500"/>
              <a:gd name="T35" fmla="*/ 38 h 232"/>
              <a:gd name="T36" fmla="*/ 455 w 500"/>
              <a:gd name="T37" fmla="*/ 45 h 232"/>
              <a:gd name="T38" fmla="*/ 463 w 500"/>
              <a:gd name="T39" fmla="*/ 68 h 232"/>
              <a:gd name="T40" fmla="*/ 379 w 500"/>
              <a:gd name="T41" fmla="*/ 45 h 232"/>
              <a:gd name="T42" fmla="*/ 273 w 500"/>
              <a:gd name="T43" fmla="*/ 68 h 232"/>
              <a:gd name="T44" fmla="*/ 334 w 500"/>
              <a:gd name="T45" fmla="*/ 76 h 232"/>
              <a:gd name="T46" fmla="*/ 493 w 500"/>
              <a:gd name="T47" fmla="*/ 121 h 232"/>
              <a:gd name="T48" fmla="*/ 500 w 500"/>
              <a:gd name="T49" fmla="*/ 182 h 232"/>
              <a:gd name="T50" fmla="*/ 493 w 500"/>
              <a:gd name="T51" fmla="*/ 227 h 232"/>
              <a:gd name="T52" fmla="*/ 493 w 500"/>
              <a:gd name="T53" fmla="*/ 212 h 23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00"/>
              <a:gd name="T82" fmla="*/ 0 h 232"/>
              <a:gd name="T83" fmla="*/ 500 w 500"/>
              <a:gd name="T84" fmla="*/ 232 h 23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00" h="232">
                <a:moveTo>
                  <a:pt x="493" y="212"/>
                </a:moveTo>
                <a:cubicBezTo>
                  <a:pt x="470" y="176"/>
                  <a:pt x="439" y="158"/>
                  <a:pt x="409" y="129"/>
                </a:cubicBezTo>
                <a:cubicBezTo>
                  <a:pt x="359" y="131"/>
                  <a:pt x="308" y="132"/>
                  <a:pt x="258" y="136"/>
                </a:cubicBezTo>
                <a:cubicBezTo>
                  <a:pt x="222" y="139"/>
                  <a:pt x="191" y="173"/>
                  <a:pt x="159" y="189"/>
                </a:cubicBezTo>
                <a:cubicBezTo>
                  <a:pt x="138" y="200"/>
                  <a:pt x="113" y="204"/>
                  <a:pt x="91" y="212"/>
                </a:cubicBezTo>
                <a:cubicBezTo>
                  <a:pt x="2" y="202"/>
                  <a:pt x="7" y="201"/>
                  <a:pt x="68" y="182"/>
                </a:cubicBezTo>
                <a:cubicBezTo>
                  <a:pt x="102" y="148"/>
                  <a:pt x="128" y="138"/>
                  <a:pt x="175" y="129"/>
                </a:cubicBezTo>
                <a:cubicBezTo>
                  <a:pt x="202" y="100"/>
                  <a:pt x="221" y="102"/>
                  <a:pt x="182" y="76"/>
                </a:cubicBezTo>
                <a:cubicBezTo>
                  <a:pt x="139" y="89"/>
                  <a:pt x="85" y="99"/>
                  <a:pt x="46" y="121"/>
                </a:cubicBezTo>
                <a:cubicBezTo>
                  <a:pt x="30" y="130"/>
                  <a:pt x="0" y="151"/>
                  <a:pt x="0" y="151"/>
                </a:cubicBezTo>
                <a:cubicBezTo>
                  <a:pt x="5" y="136"/>
                  <a:pt x="7" y="120"/>
                  <a:pt x="15" y="106"/>
                </a:cubicBezTo>
                <a:cubicBezTo>
                  <a:pt x="33" y="77"/>
                  <a:pt x="77" y="79"/>
                  <a:pt x="106" y="68"/>
                </a:cubicBezTo>
                <a:cubicBezTo>
                  <a:pt x="111" y="60"/>
                  <a:pt x="113" y="49"/>
                  <a:pt x="121" y="45"/>
                </a:cubicBezTo>
                <a:cubicBezTo>
                  <a:pt x="135" y="38"/>
                  <a:pt x="152" y="41"/>
                  <a:pt x="167" y="38"/>
                </a:cubicBezTo>
                <a:cubicBezTo>
                  <a:pt x="207" y="31"/>
                  <a:pt x="240" y="20"/>
                  <a:pt x="281" y="15"/>
                </a:cubicBezTo>
                <a:cubicBezTo>
                  <a:pt x="319" y="1"/>
                  <a:pt x="328" y="0"/>
                  <a:pt x="372" y="7"/>
                </a:cubicBezTo>
                <a:cubicBezTo>
                  <a:pt x="379" y="10"/>
                  <a:pt x="389" y="9"/>
                  <a:pt x="394" y="15"/>
                </a:cubicBezTo>
                <a:cubicBezTo>
                  <a:pt x="400" y="21"/>
                  <a:pt x="395" y="34"/>
                  <a:pt x="402" y="38"/>
                </a:cubicBezTo>
                <a:cubicBezTo>
                  <a:pt x="418" y="46"/>
                  <a:pt x="437" y="43"/>
                  <a:pt x="455" y="45"/>
                </a:cubicBezTo>
                <a:cubicBezTo>
                  <a:pt x="458" y="53"/>
                  <a:pt x="470" y="64"/>
                  <a:pt x="463" y="68"/>
                </a:cubicBezTo>
                <a:cubicBezTo>
                  <a:pt x="450" y="75"/>
                  <a:pt x="394" y="50"/>
                  <a:pt x="379" y="45"/>
                </a:cubicBezTo>
                <a:cubicBezTo>
                  <a:pt x="344" y="54"/>
                  <a:pt x="308" y="56"/>
                  <a:pt x="273" y="68"/>
                </a:cubicBezTo>
                <a:cubicBezTo>
                  <a:pt x="287" y="122"/>
                  <a:pt x="279" y="88"/>
                  <a:pt x="334" y="76"/>
                </a:cubicBezTo>
                <a:cubicBezTo>
                  <a:pt x="389" y="85"/>
                  <a:pt x="436" y="111"/>
                  <a:pt x="493" y="121"/>
                </a:cubicBezTo>
                <a:cubicBezTo>
                  <a:pt x="495" y="141"/>
                  <a:pt x="500" y="162"/>
                  <a:pt x="500" y="182"/>
                </a:cubicBezTo>
                <a:cubicBezTo>
                  <a:pt x="500" y="197"/>
                  <a:pt x="496" y="212"/>
                  <a:pt x="493" y="227"/>
                </a:cubicBezTo>
                <a:cubicBezTo>
                  <a:pt x="492" y="232"/>
                  <a:pt x="493" y="217"/>
                  <a:pt x="493" y="212"/>
                </a:cubicBezTo>
                <a:close/>
              </a:path>
            </a:pathLst>
          </a:custGeom>
          <a:solidFill>
            <a:schemeClr val="bg1">
              <a:lumMod val="75000"/>
            </a:schemeClr>
          </a:solidFill>
          <a:ln w="9525">
            <a:solidFill>
              <a:schemeClr val="tx1"/>
            </a:solidFill>
            <a:round/>
            <a:headEnd/>
            <a:tailEnd/>
          </a:ln>
        </p:spPr>
        <p:txBody>
          <a:bodyPr/>
          <a:lstStyle/>
          <a:p>
            <a:pPr fontAlgn="auto">
              <a:spcBef>
                <a:spcPts val="0"/>
              </a:spcBef>
              <a:spcAft>
                <a:spcPts val="0"/>
              </a:spcAft>
              <a:defRPr/>
            </a:pPr>
            <a:endParaRPr lang="it-IT">
              <a:latin typeface="+mn-lt"/>
              <a:cs typeface="+mn-cs"/>
            </a:endParaRPr>
          </a:p>
        </p:txBody>
      </p:sp>
      <p:sp>
        <p:nvSpPr>
          <p:cNvPr id="14362" name="Oval 29"/>
          <p:cNvSpPr>
            <a:spLocks noChangeArrowheads="1"/>
          </p:cNvSpPr>
          <p:nvPr/>
        </p:nvSpPr>
        <p:spPr bwMode="auto">
          <a:xfrm>
            <a:off x="2816225" y="4187825"/>
            <a:ext cx="122238" cy="136525"/>
          </a:xfrm>
          <a:prstGeom prst="ellipse">
            <a:avLst/>
          </a:prstGeom>
          <a:solidFill>
            <a:schemeClr val="bg1">
              <a:lumMod val="75000"/>
            </a:schemeClr>
          </a:solidFill>
          <a:ln w="19050">
            <a:solidFill>
              <a:schemeClr val="tx1"/>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fontAlgn="auto" hangingPunct="1">
              <a:spcBef>
                <a:spcPts val="0"/>
              </a:spcBef>
              <a:spcAft>
                <a:spcPts val="0"/>
              </a:spcAft>
              <a:defRPr/>
            </a:pPr>
            <a:endParaRPr lang="en-US" sz="1400">
              <a:cs typeface="+mn-cs"/>
            </a:endParaRPr>
          </a:p>
        </p:txBody>
      </p:sp>
      <p:sp>
        <p:nvSpPr>
          <p:cNvPr id="14363" name="Line 34"/>
          <p:cNvSpPr>
            <a:spLocks noChangeShapeType="1"/>
          </p:cNvSpPr>
          <p:nvPr/>
        </p:nvSpPr>
        <p:spPr bwMode="auto">
          <a:xfrm flipH="1" flipV="1">
            <a:off x="2816225" y="4287838"/>
            <a:ext cx="61913" cy="369887"/>
          </a:xfrm>
          <a:prstGeom prst="line">
            <a:avLst/>
          </a:prstGeom>
          <a:solidFill>
            <a:schemeClr val="bg1">
              <a:lumMod val="95000"/>
            </a:schemeClr>
          </a:solidFill>
          <a:ln w="57150" cmpd="thinThick">
            <a:solidFill>
              <a:schemeClr val="tx1"/>
            </a:solidFill>
            <a:round/>
            <a:headEnd/>
            <a:tailEnd type="triangle" w="med" len="med"/>
          </a:ln>
          <a:extLst/>
        </p:spPr>
        <p:txBody>
          <a:bodyPr/>
          <a:lstStyle/>
          <a:p>
            <a:pPr fontAlgn="auto">
              <a:spcBef>
                <a:spcPts val="0"/>
              </a:spcBef>
              <a:spcAft>
                <a:spcPts val="0"/>
              </a:spcAft>
              <a:defRPr/>
            </a:pPr>
            <a:endParaRPr lang="it-IT">
              <a:latin typeface="+mn-lt"/>
              <a:cs typeface="+mn-cs"/>
            </a:endParaRPr>
          </a:p>
        </p:txBody>
      </p:sp>
      <p:sp>
        <p:nvSpPr>
          <p:cNvPr id="97337" name="Text Box 38"/>
          <p:cNvSpPr txBox="1">
            <a:spLocks noChangeArrowheads="1"/>
          </p:cNvSpPr>
          <p:nvPr/>
        </p:nvSpPr>
        <p:spPr bwMode="auto">
          <a:xfrm>
            <a:off x="1692275" y="4205288"/>
            <a:ext cx="1192213" cy="276225"/>
          </a:xfrm>
          <a:prstGeom prst="rect">
            <a:avLst/>
          </a:prstGeom>
          <a:noFill/>
          <a:ln w="9525">
            <a:noFill/>
            <a:miter lim="800000"/>
            <a:headEnd/>
            <a:tailEnd/>
          </a:ln>
        </p:spPr>
        <p:txBody>
          <a:bodyPr>
            <a:spAutoFit/>
          </a:bodyPr>
          <a:lstStyle/>
          <a:p>
            <a:pPr algn="ctr">
              <a:spcBef>
                <a:spcPct val="50000"/>
              </a:spcBef>
            </a:pPr>
            <a:r>
              <a:rPr lang="en-US" sz="1200" b="1">
                <a:ea typeface="ＭＳ Ｐゴシック" pitchFamily="34" charset="-128"/>
              </a:rPr>
              <a:t>ENDOSOMES</a:t>
            </a:r>
          </a:p>
        </p:txBody>
      </p:sp>
      <p:sp>
        <p:nvSpPr>
          <p:cNvPr id="14365" name="Oval 41"/>
          <p:cNvSpPr>
            <a:spLocks noChangeArrowheads="1"/>
          </p:cNvSpPr>
          <p:nvPr/>
        </p:nvSpPr>
        <p:spPr bwMode="auto">
          <a:xfrm>
            <a:off x="2928938" y="4373563"/>
            <a:ext cx="122237" cy="136525"/>
          </a:xfrm>
          <a:prstGeom prst="ellipse">
            <a:avLst/>
          </a:prstGeom>
          <a:solidFill>
            <a:schemeClr val="bg1">
              <a:lumMod val="75000"/>
            </a:schemeClr>
          </a:solidFill>
          <a:ln w="19050">
            <a:solidFill>
              <a:schemeClr val="tx1"/>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fontAlgn="auto" hangingPunct="1">
              <a:spcBef>
                <a:spcPts val="0"/>
              </a:spcBef>
              <a:spcAft>
                <a:spcPts val="0"/>
              </a:spcAft>
              <a:defRPr/>
            </a:pPr>
            <a:endParaRPr lang="en-US" sz="1400">
              <a:cs typeface="+mn-cs"/>
            </a:endParaRPr>
          </a:p>
        </p:txBody>
      </p:sp>
      <p:sp>
        <p:nvSpPr>
          <p:cNvPr id="14366" name="Oval 42"/>
          <p:cNvSpPr>
            <a:spLocks noChangeArrowheads="1"/>
          </p:cNvSpPr>
          <p:nvPr/>
        </p:nvSpPr>
        <p:spPr bwMode="auto">
          <a:xfrm>
            <a:off x="2665413" y="4129088"/>
            <a:ext cx="123825" cy="136525"/>
          </a:xfrm>
          <a:prstGeom prst="ellipse">
            <a:avLst/>
          </a:prstGeom>
          <a:solidFill>
            <a:schemeClr val="bg1">
              <a:lumMod val="75000"/>
            </a:schemeClr>
          </a:solidFill>
          <a:ln w="19050">
            <a:solidFill>
              <a:schemeClr val="tx1"/>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fontAlgn="auto" hangingPunct="1">
              <a:spcBef>
                <a:spcPts val="0"/>
              </a:spcBef>
              <a:spcAft>
                <a:spcPts val="0"/>
              </a:spcAft>
              <a:defRPr/>
            </a:pPr>
            <a:endParaRPr lang="en-US" sz="1400">
              <a:cs typeface="+mn-cs"/>
            </a:endParaRPr>
          </a:p>
        </p:txBody>
      </p:sp>
      <p:sp>
        <p:nvSpPr>
          <p:cNvPr id="97340" name="Text Box 44"/>
          <p:cNvSpPr txBox="1">
            <a:spLocks noChangeArrowheads="1"/>
          </p:cNvSpPr>
          <p:nvPr/>
        </p:nvSpPr>
        <p:spPr bwMode="auto">
          <a:xfrm>
            <a:off x="2411413" y="4930775"/>
            <a:ext cx="1027112" cy="276225"/>
          </a:xfrm>
          <a:prstGeom prst="rect">
            <a:avLst/>
          </a:prstGeom>
          <a:noFill/>
          <a:ln w="9525">
            <a:noFill/>
            <a:miter lim="800000"/>
            <a:headEnd/>
            <a:tailEnd/>
          </a:ln>
        </p:spPr>
        <p:txBody>
          <a:bodyPr>
            <a:spAutoFit/>
          </a:bodyPr>
          <a:lstStyle/>
          <a:p>
            <a:pPr>
              <a:spcBef>
                <a:spcPct val="50000"/>
              </a:spcBef>
            </a:pPr>
            <a:r>
              <a:rPr lang="en-US" sz="1200" b="1">
                <a:ea typeface="ＭＳ Ｐゴシック" pitchFamily="34" charset="-128"/>
              </a:rPr>
              <a:t>NUCLEUS</a:t>
            </a:r>
          </a:p>
        </p:txBody>
      </p:sp>
      <p:sp>
        <p:nvSpPr>
          <p:cNvPr id="97341" name="Text Box 37"/>
          <p:cNvSpPr txBox="1">
            <a:spLocks noChangeArrowheads="1"/>
          </p:cNvSpPr>
          <p:nvPr/>
        </p:nvSpPr>
        <p:spPr bwMode="auto">
          <a:xfrm>
            <a:off x="1116013" y="3041650"/>
            <a:ext cx="1046162" cy="276225"/>
          </a:xfrm>
          <a:prstGeom prst="rect">
            <a:avLst/>
          </a:prstGeom>
          <a:solidFill>
            <a:schemeClr val="bg1"/>
          </a:solidFill>
          <a:ln w="12700" cmpd="dbl">
            <a:solidFill>
              <a:schemeClr val="tx1"/>
            </a:solidFill>
            <a:miter lim="800000"/>
            <a:headEnd/>
            <a:tailEnd/>
          </a:ln>
        </p:spPr>
        <p:txBody>
          <a:bodyPr>
            <a:spAutoFit/>
          </a:bodyPr>
          <a:lstStyle/>
          <a:p>
            <a:pPr>
              <a:spcBef>
                <a:spcPct val="50000"/>
              </a:spcBef>
            </a:pPr>
            <a:r>
              <a:rPr lang="en-US" sz="1200" b="1">
                <a:ea typeface="ＭＳ Ｐゴシック" pitchFamily="34" charset="-128"/>
              </a:rPr>
              <a:t>EXOSOME </a:t>
            </a:r>
          </a:p>
        </p:txBody>
      </p:sp>
      <p:sp>
        <p:nvSpPr>
          <p:cNvPr id="97342" name="Freeform 30"/>
          <p:cNvSpPr>
            <a:spLocks/>
          </p:cNvSpPr>
          <p:nvPr/>
        </p:nvSpPr>
        <p:spPr bwMode="auto">
          <a:xfrm>
            <a:off x="2924175" y="3382963"/>
            <a:ext cx="914400" cy="990600"/>
          </a:xfrm>
          <a:custGeom>
            <a:avLst/>
            <a:gdLst>
              <a:gd name="T0" fmla="*/ 2147483647 w 624"/>
              <a:gd name="T1" fmla="*/ 2147483647 h 392"/>
              <a:gd name="T2" fmla="*/ 2147483647 w 624"/>
              <a:gd name="T3" fmla="*/ 2147483647 h 392"/>
              <a:gd name="T4" fmla="*/ 2147483647 w 624"/>
              <a:gd name="T5" fmla="*/ 2147483647 h 392"/>
              <a:gd name="T6" fmla="*/ 0 60000 65536"/>
              <a:gd name="T7" fmla="*/ 0 60000 65536"/>
              <a:gd name="T8" fmla="*/ 0 60000 65536"/>
              <a:gd name="T9" fmla="*/ 0 w 624"/>
              <a:gd name="T10" fmla="*/ 0 h 392"/>
              <a:gd name="T11" fmla="*/ 624 w 624"/>
              <a:gd name="T12" fmla="*/ 392 h 392"/>
            </a:gdLst>
            <a:ahLst/>
            <a:cxnLst>
              <a:cxn ang="T6">
                <a:pos x="T0" y="T1"/>
              </a:cxn>
              <a:cxn ang="T7">
                <a:pos x="T2" y="T3"/>
              </a:cxn>
              <a:cxn ang="T8">
                <a:pos x="T4" y="T5"/>
              </a:cxn>
            </a:cxnLst>
            <a:rect l="T9" t="T10" r="T11" b="T12"/>
            <a:pathLst>
              <a:path w="624" h="392">
                <a:moveTo>
                  <a:pt x="48" y="392"/>
                </a:moveTo>
                <a:cubicBezTo>
                  <a:pt x="24" y="252"/>
                  <a:pt x="0" y="112"/>
                  <a:pt x="96" y="56"/>
                </a:cubicBezTo>
                <a:cubicBezTo>
                  <a:pt x="192" y="0"/>
                  <a:pt x="408" y="28"/>
                  <a:pt x="624" y="56"/>
                </a:cubicBezTo>
              </a:path>
            </a:pathLst>
          </a:custGeom>
          <a:noFill/>
          <a:ln w="28575" cmpd="sng">
            <a:solidFill>
              <a:schemeClr val="tx1"/>
            </a:solidFill>
            <a:prstDash val="sysDash"/>
            <a:round/>
            <a:headEnd type="none" w="med" len="med"/>
            <a:tailEnd type="triangle" w="med" len="med"/>
          </a:ln>
        </p:spPr>
        <p:txBody>
          <a:bodyPr/>
          <a:lstStyle/>
          <a:p>
            <a:endParaRPr lang="es-ES"/>
          </a:p>
        </p:txBody>
      </p:sp>
      <p:sp>
        <p:nvSpPr>
          <p:cNvPr id="97343" name="Text Box 32"/>
          <p:cNvSpPr txBox="1">
            <a:spLocks noChangeArrowheads="1"/>
          </p:cNvSpPr>
          <p:nvPr/>
        </p:nvSpPr>
        <p:spPr bwMode="auto">
          <a:xfrm>
            <a:off x="1908175" y="3429000"/>
            <a:ext cx="1095375" cy="461963"/>
          </a:xfrm>
          <a:prstGeom prst="rect">
            <a:avLst/>
          </a:prstGeom>
          <a:noFill/>
          <a:ln w="9525">
            <a:noFill/>
            <a:miter lim="800000"/>
            <a:headEnd/>
            <a:tailEnd/>
          </a:ln>
        </p:spPr>
        <p:txBody>
          <a:bodyPr>
            <a:spAutoFit/>
          </a:bodyPr>
          <a:lstStyle/>
          <a:p>
            <a:pPr algn="ctr">
              <a:spcBef>
                <a:spcPct val="50000"/>
              </a:spcBef>
            </a:pPr>
            <a:r>
              <a:rPr lang="en-US" sz="1200" b="1">
                <a:ea typeface="ＭＳ Ｐゴシック" pitchFamily="34" charset="-128"/>
              </a:rPr>
              <a:t>Exocytosis Endocytosis</a:t>
            </a:r>
          </a:p>
        </p:txBody>
      </p:sp>
      <p:sp>
        <p:nvSpPr>
          <p:cNvPr id="97344" name="Text Box 33"/>
          <p:cNvSpPr txBox="1">
            <a:spLocks noChangeArrowheads="1"/>
          </p:cNvSpPr>
          <p:nvPr/>
        </p:nvSpPr>
        <p:spPr bwMode="auto">
          <a:xfrm>
            <a:off x="2868613" y="3473450"/>
            <a:ext cx="1200150" cy="646113"/>
          </a:xfrm>
          <a:prstGeom prst="rect">
            <a:avLst/>
          </a:prstGeom>
          <a:noFill/>
          <a:ln w="9525">
            <a:noFill/>
            <a:miter lim="800000"/>
            <a:headEnd/>
            <a:tailEnd/>
          </a:ln>
        </p:spPr>
        <p:txBody>
          <a:bodyPr>
            <a:spAutoFit/>
          </a:bodyPr>
          <a:lstStyle/>
          <a:p>
            <a:pPr algn="ctr">
              <a:spcBef>
                <a:spcPct val="50000"/>
              </a:spcBef>
            </a:pPr>
            <a:r>
              <a:rPr lang="en-US" sz="1200" b="1">
                <a:ea typeface="ＭＳ Ｐゴシック" pitchFamily="34" charset="-128"/>
              </a:rPr>
              <a:t>Insertion in      the membrane</a:t>
            </a:r>
          </a:p>
        </p:txBody>
      </p:sp>
      <p:sp>
        <p:nvSpPr>
          <p:cNvPr id="97345" name="Text Box 35"/>
          <p:cNvSpPr txBox="1">
            <a:spLocks noChangeArrowheads="1"/>
          </p:cNvSpPr>
          <p:nvPr/>
        </p:nvSpPr>
        <p:spPr bwMode="auto">
          <a:xfrm>
            <a:off x="3203575" y="4292600"/>
            <a:ext cx="1123950" cy="646113"/>
          </a:xfrm>
          <a:prstGeom prst="rect">
            <a:avLst/>
          </a:prstGeom>
          <a:noFill/>
          <a:ln w="9525">
            <a:noFill/>
            <a:miter lim="800000"/>
            <a:headEnd/>
            <a:tailEnd/>
          </a:ln>
        </p:spPr>
        <p:txBody>
          <a:bodyPr>
            <a:spAutoFit/>
          </a:bodyPr>
          <a:lstStyle/>
          <a:p>
            <a:pPr algn="ctr">
              <a:spcBef>
                <a:spcPct val="50000"/>
              </a:spcBef>
            </a:pPr>
            <a:r>
              <a:rPr lang="en-US" sz="1200" b="1">
                <a:ea typeface="ＭＳ Ｐゴシック" pitchFamily="34" charset="-128"/>
              </a:rPr>
              <a:t>Insertion in cell organelles</a:t>
            </a:r>
          </a:p>
        </p:txBody>
      </p:sp>
      <p:sp>
        <p:nvSpPr>
          <p:cNvPr id="14357" name="Oval 36"/>
          <p:cNvSpPr>
            <a:spLocks noChangeArrowheads="1"/>
          </p:cNvSpPr>
          <p:nvPr/>
        </p:nvSpPr>
        <p:spPr bwMode="auto">
          <a:xfrm>
            <a:off x="3367088" y="4244975"/>
            <a:ext cx="285750" cy="152400"/>
          </a:xfrm>
          <a:prstGeom prst="ellipse">
            <a:avLst/>
          </a:prstGeom>
          <a:solidFill>
            <a:schemeClr val="bg1">
              <a:lumMod val="65000"/>
            </a:schemeClr>
          </a:solidFill>
          <a:ln w="9525">
            <a:solidFill>
              <a:schemeClr val="tx1"/>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fontAlgn="auto" hangingPunct="1">
              <a:spcBef>
                <a:spcPts val="0"/>
              </a:spcBef>
              <a:spcAft>
                <a:spcPts val="0"/>
              </a:spcAft>
              <a:defRPr/>
            </a:pPr>
            <a:endParaRPr lang="en-US" sz="1400">
              <a:cs typeface="+mn-cs"/>
            </a:endParaRPr>
          </a:p>
        </p:txBody>
      </p:sp>
      <p:sp>
        <p:nvSpPr>
          <p:cNvPr id="97347" name="Freeform 40"/>
          <p:cNvSpPr>
            <a:spLocks/>
          </p:cNvSpPr>
          <p:nvPr/>
        </p:nvSpPr>
        <p:spPr bwMode="auto">
          <a:xfrm>
            <a:off x="3000375" y="4117975"/>
            <a:ext cx="360363" cy="182563"/>
          </a:xfrm>
          <a:custGeom>
            <a:avLst/>
            <a:gdLst>
              <a:gd name="T0" fmla="*/ 0 w 480"/>
              <a:gd name="T1" fmla="*/ 0 h 496"/>
              <a:gd name="T2" fmla="*/ 2147483647 w 480"/>
              <a:gd name="T3" fmla="*/ 0 h 496"/>
              <a:gd name="T4" fmla="*/ 2147483647 w 480"/>
              <a:gd name="T5" fmla="*/ 0 h 496"/>
              <a:gd name="T6" fmla="*/ 0 60000 65536"/>
              <a:gd name="T7" fmla="*/ 0 60000 65536"/>
              <a:gd name="T8" fmla="*/ 0 60000 65536"/>
              <a:gd name="T9" fmla="*/ 0 w 480"/>
              <a:gd name="T10" fmla="*/ 0 h 496"/>
              <a:gd name="T11" fmla="*/ 480 w 480"/>
              <a:gd name="T12" fmla="*/ 496 h 496"/>
            </a:gdLst>
            <a:ahLst/>
            <a:cxnLst>
              <a:cxn ang="T6">
                <a:pos x="T0" y="T1"/>
              </a:cxn>
              <a:cxn ang="T7">
                <a:pos x="T2" y="T3"/>
              </a:cxn>
              <a:cxn ang="T8">
                <a:pos x="T4" y="T5"/>
              </a:cxn>
            </a:cxnLst>
            <a:rect l="T9" t="T10" r="T11" b="T12"/>
            <a:pathLst>
              <a:path w="480" h="496">
                <a:moveTo>
                  <a:pt x="0" y="112"/>
                </a:moveTo>
                <a:cubicBezTo>
                  <a:pt x="56" y="56"/>
                  <a:pt x="112" y="0"/>
                  <a:pt x="192" y="64"/>
                </a:cubicBezTo>
                <a:cubicBezTo>
                  <a:pt x="272" y="128"/>
                  <a:pt x="376" y="312"/>
                  <a:pt x="480" y="496"/>
                </a:cubicBezTo>
              </a:path>
            </a:pathLst>
          </a:custGeom>
          <a:noFill/>
          <a:ln w="38100" cmpd="sng">
            <a:solidFill>
              <a:schemeClr val="tx1"/>
            </a:solidFill>
            <a:prstDash val="sysDash"/>
            <a:round/>
            <a:headEnd type="none" w="med" len="med"/>
            <a:tailEnd type="triangle" w="med" len="med"/>
          </a:ln>
        </p:spPr>
        <p:txBody>
          <a:bodyPr/>
          <a:lstStyle/>
          <a:p>
            <a:endParaRPr lang="es-ES"/>
          </a:p>
        </p:txBody>
      </p:sp>
      <p:sp>
        <p:nvSpPr>
          <p:cNvPr id="97348" name="Freeform 52"/>
          <p:cNvSpPr>
            <a:spLocks/>
          </p:cNvSpPr>
          <p:nvPr/>
        </p:nvSpPr>
        <p:spPr bwMode="auto">
          <a:xfrm>
            <a:off x="2184400" y="3035300"/>
            <a:ext cx="844550" cy="784225"/>
          </a:xfrm>
          <a:custGeom>
            <a:avLst/>
            <a:gdLst>
              <a:gd name="T0" fmla="*/ 2147483647 w 1073"/>
              <a:gd name="T1" fmla="*/ 2147483647 h 469"/>
              <a:gd name="T2" fmla="*/ 2147483647 w 1073"/>
              <a:gd name="T3" fmla="*/ 2147483647 h 469"/>
              <a:gd name="T4" fmla="*/ 0 w 1073"/>
              <a:gd name="T5" fmla="*/ 2147483647 h 469"/>
              <a:gd name="T6" fmla="*/ 0 60000 65536"/>
              <a:gd name="T7" fmla="*/ 0 60000 65536"/>
              <a:gd name="T8" fmla="*/ 0 60000 65536"/>
              <a:gd name="T9" fmla="*/ 0 w 1073"/>
              <a:gd name="T10" fmla="*/ 0 h 469"/>
              <a:gd name="T11" fmla="*/ 1073 w 1073"/>
              <a:gd name="T12" fmla="*/ 469 h 469"/>
            </a:gdLst>
            <a:ahLst/>
            <a:cxnLst>
              <a:cxn ang="T6">
                <a:pos x="T0" y="T1"/>
              </a:cxn>
              <a:cxn ang="T7">
                <a:pos x="T2" y="T3"/>
              </a:cxn>
              <a:cxn ang="T8">
                <a:pos x="T4" y="T5"/>
              </a:cxn>
            </a:cxnLst>
            <a:rect l="T9" t="T10" r="T11" b="T12"/>
            <a:pathLst>
              <a:path w="1073" h="469">
                <a:moveTo>
                  <a:pt x="998" y="469"/>
                </a:moveTo>
                <a:cubicBezTo>
                  <a:pt x="1035" y="295"/>
                  <a:pt x="1073" y="122"/>
                  <a:pt x="907" y="61"/>
                </a:cubicBezTo>
                <a:cubicBezTo>
                  <a:pt x="741" y="0"/>
                  <a:pt x="370" y="53"/>
                  <a:pt x="0" y="106"/>
                </a:cubicBezTo>
              </a:path>
            </a:pathLst>
          </a:custGeom>
          <a:noFill/>
          <a:ln w="57150" cmpd="sng">
            <a:solidFill>
              <a:schemeClr val="tx1"/>
            </a:solidFill>
            <a:round/>
            <a:headEnd type="triangle" w="med" len="med"/>
            <a:tailEnd type="triangle" w="med" len="med"/>
          </a:ln>
        </p:spPr>
        <p:txBody>
          <a:bodyPr/>
          <a:lstStyle/>
          <a:p>
            <a:endParaRPr lang="es-ES"/>
          </a:p>
        </p:txBody>
      </p:sp>
      <p:sp>
        <p:nvSpPr>
          <p:cNvPr id="97349" name="Text Box 37"/>
          <p:cNvSpPr txBox="1">
            <a:spLocks noChangeArrowheads="1"/>
          </p:cNvSpPr>
          <p:nvPr/>
        </p:nvSpPr>
        <p:spPr bwMode="auto">
          <a:xfrm>
            <a:off x="1222375" y="1676400"/>
            <a:ext cx="3078163" cy="954088"/>
          </a:xfrm>
          <a:prstGeom prst="rect">
            <a:avLst/>
          </a:prstGeom>
          <a:solidFill>
            <a:schemeClr val="bg1"/>
          </a:solidFill>
          <a:ln w="38100" cmpd="dbl">
            <a:solidFill>
              <a:schemeClr val="tx1"/>
            </a:solidFill>
            <a:miter lim="800000"/>
            <a:headEnd/>
            <a:tailEnd/>
          </a:ln>
        </p:spPr>
        <p:txBody>
          <a:bodyPr>
            <a:spAutoFit/>
          </a:bodyPr>
          <a:lstStyle/>
          <a:p>
            <a:pPr algn="ctr">
              <a:spcBef>
                <a:spcPct val="50000"/>
              </a:spcBef>
            </a:pPr>
            <a:r>
              <a:rPr lang="en-US" sz="1400" b="1">
                <a:ea typeface="ＭＳ Ｐゴシック" pitchFamily="34" charset="-128"/>
              </a:rPr>
              <a:t>EXOSOMES (40-100nm) are ‘</a:t>
            </a:r>
            <a:r>
              <a:rPr lang="en-US" altLang="ja-JP" sz="1400" b="1"/>
              <a:t>SAFE CONTAINERS</a:t>
            </a:r>
            <a:r>
              <a:rPr lang="en-US" sz="1400" b="1">
                <a:ea typeface="ＭＳ Ｐゴシック" pitchFamily="34" charset="-128"/>
              </a:rPr>
              <a:t>’</a:t>
            </a:r>
            <a:r>
              <a:rPr lang="en-US" altLang="ja-JP" sz="1400" b="1"/>
              <a:t> of signals  (mtDNA, mRNA, miRNA, Proteins, Lipids, …) released by cells</a:t>
            </a:r>
            <a:endParaRPr lang="en-US" sz="1400" b="1">
              <a:ea typeface="ＭＳ Ｐゴシック" pitchFamily="34" charset="-128"/>
            </a:endParaRPr>
          </a:p>
        </p:txBody>
      </p:sp>
      <p:sp>
        <p:nvSpPr>
          <p:cNvPr id="83" name="Ovale 29"/>
          <p:cNvSpPr/>
          <p:nvPr/>
        </p:nvSpPr>
        <p:spPr bwMode="auto">
          <a:xfrm rot="11230681" flipV="1">
            <a:off x="2058988" y="3148013"/>
            <a:ext cx="131762" cy="125412"/>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chemeClr val="tx1"/>
              </a:solidFill>
            </a:endParaRPr>
          </a:p>
        </p:txBody>
      </p:sp>
      <p:sp>
        <p:nvSpPr>
          <p:cNvPr id="97351" name="TextBox 1"/>
          <p:cNvSpPr txBox="1">
            <a:spLocks noChangeArrowheads="1"/>
          </p:cNvSpPr>
          <p:nvPr/>
        </p:nvSpPr>
        <p:spPr bwMode="auto">
          <a:xfrm>
            <a:off x="8001000" y="5842000"/>
            <a:ext cx="1154113" cy="1016000"/>
          </a:xfrm>
          <a:prstGeom prst="rect">
            <a:avLst/>
          </a:prstGeom>
          <a:noFill/>
          <a:ln w="9525">
            <a:noFill/>
            <a:miter lim="800000"/>
            <a:headEnd/>
            <a:tailEnd/>
          </a:ln>
        </p:spPr>
        <p:txBody>
          <a:bodyPr>
            <a:spAutoFit/>
          </a:bodyPr>
          <a:lstStyle/>
          <a:p>
            <a:r>
              <a:rPr lang="en-US" sz="1200">
                <a:ea typeface="ＭＳ Ｐゴシック" pitchFamily="34" charset="-128"/>
              </a:rPr>
              <a:t>Agnati and Fuxe 2014:</a:t>
            </a:r>
          </a:p>
          <a:p>
            <a:r>
              <a:rPr lang="en-US" sz="1200">
                <a:ea typeface="ＭＳ Ｐゴシック" pitchFamily="34" charset="-128"/>
              </a:rPr>
              <a:t>Borroto-Escuela et al</a:t>
            </a:r>
          </a:p>
          <a:p>
            <a:r>
              <a:rPr lang="en-US" sz="1200">
                <a:ea typeface="ＭＳ Ｐゴシック" pitchFamily="34" charset="-128"/>
              </a:rPr>
              <a:t>2015</a:t>
            </a:r>
          </a:p>
        </p:txBody>
      </p:sp>
      <p:pic>
        <p:nvPicPr>
          <p:cNvPr id="97352" name="Immagine 9"/>
          <p:cNvPicPr>
            <a:picLocks noChangeAspect="1"/>
          </p:cNvPicPr>
          <p:nvPr/>
        </p:nvPicPr>
        <p:blipFill>
          <a:blip r:embed="rId4"/>
          <a:srcRect t="47736"/>
          <a:stretch>
            <a:fillRect/>
          </a:stretch>
        </p:blipFill>
        <p:spPr bwMode="auto">
          <a:xfrm>
            <a:off x="-323850" y="115888"/>
            <a:ext cx="1722438" cy="1163637"/>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p:cNvSpPr>
          <p:nvPr>
            <p:ph type="title"/>
          </p:nvPr>
        </p:nvSpPr>
        <p:spPr>
          <a:xfrm>
            <a:off x="755650" y="476250"/>
            <a:ext cx="7772400" cy="1143000"/>
          </a:xfrm>
        </p:spPr>
        <p:txBody>
          <a:bodyPr rtlCol="0">
            <a:normAutofit fontScale="90000"/>
          </a:bodyPr>
          <a:lstStyle/>
          <a:p>
            <a:pPr eaLnBrk="1" fontAlgn="auto" hangingPunct="1">
              <a:spcAft>
                <a:spcPts val="0"/>
              </a:spcAft>
              <a:defRPr/>
            </a:pPr>
            <a:r>
              <a:rPr lang="en-GB" sz="1600" b="1">
                <a:latin typeface="Arial" charset="0"/>
                <a:ea typeface="ＭＳ Ｐゴシック" charset="0"/>
                <a:cs typeface="ＭＳ Ｐゴシック" charset="0"/>
              </a:rPr>
              <a:t>Table 2</a:t>
            </a:r>
            <a:r>
              <a:rPr lang="en-US" sz="1600">
                <a:latin typeface="Arial" charset="0"/>
                <a:ea typeface="ＭＳ Ｐゴシック" charset="0"/>
                <a:cs typeface="ＭＳ Ｐゴシック" charset="0"/>
              </a:rPr>
              <a:t/>
            </a:r>
            <a:br>
              <a:rPr lang="en-US" sz="1600">
                <a:latin typeface="Arial" charset="0"/>
                <a:ea typeface="ＭＳ Ｐゴシック" charset="0"/>
                <a:cs typeface="ＭＳ Ｐゴシック" charset="0"/>
              </a:rPr>
            </a:br>
            <a:r>
              <a:rPr lang="en-GB" sz="1600" b="1">
                <a:latin typeface="Arial" charset="0"/>
                <a:ea typeface="ＭＳ Ｐゴシック" charset="0"/>
                <a:cs typeface="ＭＳ Ｐゴシック" charset="0"/>
              </a:rPr>
              <a:t>Classification of the tunneling nanotube (TNT) and extracellular vesicle (EV) mediated intercellular communication in the central nervous system into wiring transmission and volume transmission, respectively</a:t>
            </a:r>
            <a:r>
              <a:rPr lang="en-US" sz="1600">
                <a:latin typeface="Arial" charset="0"/>
                <a:ea typeface="ＭＳ Ｐゴシック" charset="0"/>
                <a:cs typeface="ＭＳ Ｐゴシック" charset="0"/>
              </a:rPr>
              <a:t/>
            </a:r>
            <a:br>
              <a:rPr lang="en-US" sz="1600">
                <a:latin typeface="Arial" charset="0"/>
                <a:ea typeface="ＭＳ Ｐゴシック" charset="0"/>
                <a:cs typeface="ＭＳ Ｐゴシック" charset="0"/>
              </a:rPr>
            </a:br>
            <a:r>
              <a:rPr lang="en-US" sz="1600">
                <a:latin typeface="Arial" charset="0"/>
                <a:ea typeface="ＭＳ Ｐゴシック" charset="0"/>
                <a:cs typeface="ＭＳ Ｐゴシック" charset="0"/>
              </a:rPr>
              <a:t/>
            </a:r>
            <a:br>
              <a:rPr lang="en-US" sz="1600">
                <a:latin typeface="Arial" charset="0"/>
                <a:ea typeface="ＭＳ Ｐゴシック" charset="0"/>
                <a:cs typeface="ＭＳ Ｐゴシック" charset="0"/>
              </a:rPr>
            </a:br>
            <a:endParaRPr lang="en-US" sz="1600">
              <a:latin typeface="Arial" charset="0"/>
              <a:ea typeface="ＭＳ Ｐゴシック" charset="0"/>
              <a:cs typeface="ＭＳ Ｐゴシック" charset="0"/>
            </a:endParaRPr>
          </a:p>
        </p:txBody>
      </p:sp>
      <p:graphicFrame>
        <p:nvGraphicFramePr>
          <p:cNvPr id="4" name="Content Placeholder 3"/>
          <p:cNvGraphicFramePr>
            <a:graphicFrameLocks noGrp="1"/>
          </p:cNvGraphicFramePr>
          <p:nvPr>
            <p:ph idx="1"/>
          </p:nvPr>
        </p:nvGraphicFramePr>
        <p:xfrm>
          <a:off x="684213" y="1487488"/>
          <a:ext cx="7772400" cy="5578475"/>
        </p:xfrm>
        <a:graphic>
          <a:graphicData uri="http://schemas.openxmlformats.org/drawingml/2006/table">
            <a:tbl>
              <a:tblPr firstRow="1" bandRow="1">
                <a:tableStyleId>{5C22544A-7EE6-4342-B048-85BDC9FD1C3A}</a:tableStyleId>
              </a:tblPr>
              <a:tblGrid>
                <a:gridCol w="1554480"/>
                <a:gridCol w="1554480"/>
                <a:gridCol w="1554480"/>
                <a:gridCol w="1554480"/>
                <a:gridCol w="1554480"/>
              </a:tblGrid>
              <a:tr h="548793">
                <a:tc>
                  <a:txBody>
                    <a:bodyPr/>
                    <a:lstStyle/>
                    <a:p>
                      <a:pPr algn="ctr">
                        <a:spcAft>
                          <a:spcPts val="0"/>
                        </a:spcAft>
                      </a:pPr>
                      <a:r>
                        <a:rPr lang="en-GB" sz="1200" b="1" dirty="0">
                          <a:solidFill>
                            <a:schemeClr val="tx1"/>
                          </a:solidFill>
                          <a:effectLst/>
                          <a:latin typeface="Arial"/>
                          <a:ea typeface="MS ??"/>
                          <a:cs typeface="Times New Roman"/>
                        </a:rPr>
                        <a:t>Intercellular communication mode</a:t>
                      </a:r>
                      <a:endParaRPr lang="en-US" sz="1200" dirty="0">
                        <a:solidFill>
                          <a:schemeClr val="tx1"/>
                        </a:solidFill>
                        <a:effectLst/>
                        <a:latin typeface="Calibri"/>
                        <a:ea typeface="MS ??"/>
                        <a:cs typeface="Times New Roman"/>
                      </a:endParaRPr>
                    </a:p>
                  </a:txBody>
                  <a:tcPr marL="68580" marR="68580" marT="0" marB="0"/>
                </a:tc>
                <a:tc>
                  <a:txBody>
                    <a:bodyPr/>
                    <a:lstStyle/>
                    <a:p>
                      <a:pPr algn="ctr">
                        <a:spcAft>
                          <a:spcPts val="0"/>
                        </a:spcAft>
                      </a:pPr>
                      <a:r>
                        <a:rPr lang="en-GB" sz="1200" b="1" dirty="0">
                          <a:solidFill>
                            <a:srgbClr val="000000"/>
                          </a:solidFill>
                          <a:effectLst/>
                          <a:latin typeface="Arial"/>
                          <a:ea typeface="MS ??"/>
                          <a:cs typeface="Times New Roman"/>
                        </a:rPr>
                        <a:t>Channel</a:t>
                      </a:r>
                      <a:endParaRPr lang="en-US" sz="1200" dirty="0">
                        <a:effectLst/>
                        <a:latin typeface="Calibri"/>
                        <a:ea typeface="MS ??"/>
                        <a:cs typeface="Times New Roman"/>
                      </a:endParaRPr>
                    </a:p>
                  </a:txBody>
                  <a:tcPr marL="68580" marR="68580" marT="0" marB="0"/>
                </a:tc>
                <a:tc>
                  <a:txBody>
                    <a:bodyPr/>
                    <a:lstStyle/>
                    <a:p>
                      <a:pPr algn="ctr">
                        <a:spcAft>
                          <a:spcPts val="0"/>
                        </a:spcAft>
                      </a:pPr>
                      <a:r>
                        <a:rPr lang="en-GB" sz="1200" b="1" dirty="0">
                          <a:solidFill>
                            <a:srgbClr val="000000"/>
                          </a:solidFill>
                          <a:effectLst/>
                          <a:latin typeface="Arial"/>
                          <a:ea typeface="MS ??"/>
                          <a:cs typeface="Times New Roman"/>
                        </a:rPr>
                        <a:t>Cargo transfer</a:t>
                      </a:r>
                      <a:endParaRPr lang="en-US" sz="1200" dirty="0">
                        <a:effectLst/>
                        <a:latin typeface="Calibri"/>
                        <a:ea typeface="MS ??"/>
                        <a:cs typeface="Times New Roman"/>
                      </a:endParaRPr>
                    </a:p>
                  </a:txBody>
                  <a:tcPr marL="68580" marR="68580" marT="0" marB="0"/>
                </a:tc>
                <a:tc>
                  <a:txBody>
                    <a:bodyPr/>
                    <a:lstStyle/>
                    <a:p>
                      <a:pPr algn="ctr">
                        <a:spcAft>
                          <a:spcPts val="0"/>
                        </a:spcAft>
                      </a:pPr>
                      <a:r>
                        <a:rPr lang="en-GB" sz="1200" b="1" dirty="0">
                          <a:solidFill>
                            <a:srgbClr val="000000"/>
                          </a:solidFill>
                          <a:effectLst/>
                          <a:latin typeface="Arial"/>
                          <a:ea typeface="MS ??"/>
                          <a:cs typeface="Times New Roman"/>
                        </a:rPr>
                        <a:t>Mechanism of transport</a:t>
                      </a:r>
                      <a:endParaRPr lang="en-US" sz="1200" dirty="0">
                        <a:effectLst/>
                        <a:latin typeface="Calibri"/>
                        <a:ea typeface="MS ??"/>
                        <a:cs typeface="Times New Roman"/>
                      </a:endParaRPr>
                    </a:p>
                  </a:txBody>
                  <a:tcPr marL="68580" marR="68580" marT="0" marB="0"/>
                </a:tc>
                <a:tc>
                  <a:txBody>
                    <a:bodyPr/>
                    <a:lstStyle/>
                    <a:p>
                      <a:pPr algn="ctr">
                        <a:spcAft>
                          <a:spcPts val="0"/>
                        </a:spcAft>
                      </a:pPr>
                      <a:r>
                        <a:rPr lang="en-US" sz="1200" b="1" dirty="0">
                          <a:solidFill>
                            <a:srgbClr val="000000"/>
                          </a:solidFill>
                          <a:effectLst/>
                          <a:latin typeface="Arial"/>
                          <a:ea typeface="MS ??"/>
                          <a:cs typeface="Times New Roman"/>
                        </a:rPr>
                        <a:t>Origin</a:t>
                      </a:r>
                      <a:endParaRPr lang="en-US" sz="1200" dirty="0">
                        <a:solidFill>
                          <a:srgbClr val="000000"/>
                        </a:solidFill>
                        <a:effectLst/>
                        <a:latin typeface="Calibri"/>
                        <a:ea typeface="MS ??"/>
                        <a:cs typeface="Times New Roman"/>
                      </a:endParaRPr>
                    </a:p>
                  </a:txBody>
                  <a:tcPr marL="68580" marR="68580" marT="0" marB="0"/>
                </a:tc>
              </a:tr>
              <a:tr h="1280515">
                <a:tc>
                  <a:txBody>
                    <a:bodyPr/>
                    <a:lstStyle/>
                    <a:p>
                      <a:pP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en-GB" sz="1200" b="1" dirty="0">
                          <a:solidFill>
                            <a:srgbClr val="000000"/>
                          </a:solidFill>
                          <a:effectLst/>
                          <a:latin typeface="+mn-lt"/>
                          <a:ea typeface="MS ??"/>
                          <a:cs typeface="Times New Roman"/>
                        </a:rPr>
                        <a:t>TNT type of WT</a:t>
                      </a:r>
                      <a:endParaRPr lang="en-US" sz="1200" dirty="0">
                        <a:effectLst/>
                        <a:latin typeface="+mn-lt"/>
                        <a:ea typeface="MS ??"/>
                        <a:cs typeface="Times New Roman"/>
                      </a:endParaRPr>
                    </a:p>
                    <a:p>
                      <a:pPr>
                        <a:spcAft>
                          <a:spcPts val="0"/>
                        </a:spcAft>
                      </a:pPr>
                      <a:r>
                        <a:rPr lang="en-GB" sz="1200" dirty="0">
                          <a:solidFill>
                            <a:srgbClr val="000000"/>
                          </a:solidFill>
                          <a:effectLst/>
                          <a:latin typeface="+mn-lt"/>
                          <a:ea typeface="MS ??"/>
                          <a:cs typeface="Times New Roman"/>
                        </a:rPr>
                        <a:t>(cultures of neuronal and  glial cells</a:t>
                      </a:r>
                      <a:r>
                        <a:rPr lang="en-GB" sz="1200" dirty="0" smtClean="0">
                          <a:solidFill>
                            <a:srgbClr val="000000"/>
                          </a:solidFill>
                          <a:effectLst/>
                          <a:latin typeface="+mn-lt"/>
                          <a:ea typeface="MS ??"/>
                          <a:cs typeface="Times New Roman"/>
                        </a:rPr>
                        <a:t>)</a:t>
                      </a:r>
                    </a:p>
                    <a:p>
                      <a:pPr>
                        <a:spcAft>
                          <a:spcPts val="0"/>
                        </a:spcAft>
                      </a:pPr>
                      <a:endParaRPr lang="en-GB" sz="1100" dirty="0" smtClean="0">
                        <a:solidFill>
                          <a:srgbClr val="000000"/>
                        </a:solidFill>
                        <a:effectLst/>
                        <a:latin typeface="+mn-lt"/>
                        <a:ea typeface="MS ??"/>
                        <a:cs typeface="Times New Roman"/>
                      </a:endParaRPr>
                    </a:p>
                    <a:p>
                      <a:pPr>
                        <a:spcAft>
                          <a:spcPts val="0"/>
                        </a:spcAft>
                      </a:pPr>
                      <a:r>
                        <a:rPr lang="en-GB" sz="1100" dirty="0" err="1" smtClean="0">
                          <a:solidFill>
                            <a:srgbClr val="000000"/>
                          </a:solidFill>
                          <a:effectLst/>
                          <a:latin typeface="+mn-lt"/>
                          <a:ea typeface="MS ??"/>
                          <a:cs typeface="Times New Roman"/>
                        </a:rPr>
                        <a:t>Rustom</a:t>
                      </a:r>
                      <a:r>
                        <a:rPr lang="en-GB" sz="1100" dirty="0" smtClean="0">
                          <a:solidFill>
                            <a:srgbClr val="000000"/>
                          </a:solidFill>
                          <a:effectLst/>
                          <a:latin typeface="+mn-lt"/>
                          <a:ea typeface="MS ??"/>
                          <a:cs typeface="Times New Roman"/>
                        </a:rPr>
                        <a:t> et al.2004</a:t>
                      </a:r>
                    </a:p>
                    <a:p>
                      <a:pPr>
                        <a:spcAft>
                          <a:spcPts val="0"/>
                        </a:spcAft>
                      </a:pPr>
                      <a:r>
                        <a:rPr lang="en-GB" sz="1100" dirty="0" err="1" smtClean="0">
                          <a:solidFill>
                            <a:srgbClr val="000000"/>
                          </a:solidFill>
                          <a:effectLst/>
                          <a:latin typeface="+mn-lt"/>
                          <a:ea typeface="MS ??"/>
                          <a:cs typeface="Times New Roman"/>
                        </a:rPr>
                        <a:t>Gerdes</a:t>
                      </a:r>
                      <a:r>
                        <a:rPr lang="en-GB" sz="1100" dirty="0" smtClean="0">
                          <a:solidFill>
                            <a:srgbClr val="000000"/>
                          </a:solidFill>
                          <a:effectLst/>
                          <a:latin typeface="+mn-lt"/>
                          <a:ea typeface="MS ??"/>
                          <a:cs typeface="Times New Roman"/>
                        </a:rPr>
                        <a:t> et al.2007</a:t>
                      </a:r>
                      <a:endParaRPr lang="en-US" sz="1100" dirty="0">
                        <a:effectLst/>
                        <a:latin typeface="+mn-lt"/>
                        <a:ea typeface="MS ??"/>
                        <a:cs typeface="Times New Roman"/>
                      </a:endParaRPr>
                    </a:p>
                  </a:txBody>
                  <a:tcPr marL="68580" marR="68580" marT="0" marB="0"/>
                </a:tc>
                <a:tc>
                  <a:txBody>
                    <a:bodyPr/>
                    <a:lstStyle/>
                    <a:p>
                      <a:pPr>
                        <a:spcAft>
                          <a:spcPts val="0"/>
                        </a:spcAft>
                      </a:pPr>
                      <a:r>
                        <a:rPr lang="en-GB" sz="700" dirty="0">
                          <a:solidFill>
                            <a:srgbClr val="000000"/>
                          </a:solidFill>
                          <a:effectLst/>
                          <a:latin typeface="Arial"/>
                          <a:ea typeface="MS ??"/>
                          <a:cs typeface="Times New Roman"/>
                        </a:rPr>
                        <a:t> </a:t>
                      </a:r>
                      <a:r>
                        <a:rPr lang="en-GB" sz="1200" dirty="0">
                          <a:solidFill>
                            <a:srgbClr val="000000"/>
                          </a:solidFill>
                          <a:effectLst/>
                          <a:latin typeface="Arial"/>
                          <a:ea typeface="MS ??"/>
                          <a:cs typeface="Times New Roman"/>
                        </a:rPr>
                        <a:t>TNT (15-60 µm long; 50-200nm diameter) transient, membrane continuity between cells</a:t>
                      </a:r>
                      <a:endParaRPr lang="en-US" sz="1200" dirty="0">
                        <a:effectLst/>
                        <a:latin typeface="Calibri"/>
                        <a:ea typeface="MS ??"/>
                        <a:cs typeface="Times New Roman"/>
                      </a:endParaRPr>
                    </a:p>
                  </a:txBody>
                  <a:tcPr marL="68580" marR="68580" marT="0" marB="0"/>
                </a:tc>
                <a:tc>
                  <a:txBody>
                    <a:bodyPr/>
                    <a:lstStyle/>
                    <a:p>
                      <a:pPr>
                        <a:spcAft>
                          <a:spcPts val="0"/>
                        </a:spcAft>
                      </a:pPr>
                      <a:r>
                        <a:rPr lang="en-GB" sz="1200" b="0" dirty="0">
                          <a:solidFill>
                            <a:srgbClr val="000000"/>
                          </a:solidFill>
                          <a:effectLst/>
                          <a:latin typeface="Arial"/>
                          <a:ea typeface="MS ??"/>
                          <a:cs typeface="Times New Roman"/>
                        </a:rPr>
                        <a:t> Organelles </a:t>
                      </a:r>
                      <a:r>
                        <a:rPr lang="en-GB" sz="1200" dirty="0">
                          <a:solidFill>
                            <a:srgbClr val="000000"/>
                          </a:solidFill>
                          <a:effectLst/>
                          <a:latin typeface="Arial"/>
                          <a:ea typeface="MS ??"/>
                          <a:cs typeface="Times New Roman"/>
                        </a:rPr>
                        <a:t>(especially vesicles), but also </a:t>
                      </a:r>
                      <a:r>
                        <a:rPr lang="en-GB" sz="1200" dirty="0" err="1">
                          <a:solidFill>
                            <a:srgbClr val="000000"/>
                          </a:solidFill>
                          <a:effectLst/>
                          <a:latin typeface="Arial"/>
                          <a:ea typeface="MS ??"/>
                          <a:cs typeface="Times New Roman"/>
                        </a:rPr>
                        <a:t>mtDNA</a:t>
                      </a:r>
                      <a:r>
                        <a:rPr lang="en-GB" sz="1200" dirty="0">
                          <a:solidFill>
                            <a:srgbClr val="000000"/>
                          </a:solidFill>
                          <a:effectLst/>
                          <a:latin typeface="Arial"/>
                          <a:ea typeface="MS ??"/>
                          <a:cs typeface="Times New Roman"/>
                        </a:rPr>
                        <a:t>, proteins, … inside or along the TNT plasma membrane surface</a:t>
                      </a:r>
                      <a:endParaRPr lang="en-US" sz="1200" dirty="0">
                        <a:effectLst/>
                        <a:latin typeface="Calibri"/>
                        <a:ea typeface="MS ??"/>
                        <a:cs typeface="Times New Roman"/>
                      </a:endParaRPr>
                    </a:p>
                  </a:txBody>
                  <a:tcPr marL="68580" marR="68580" marT="0" marB="0"/>
                </a:tc>
                <a:tc>
                  <a:txBody>
                    <a:bodyPr/>
                    <a:lstStyle/>
                    <a:p>
                      <a:pP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lgn="ctr">
                        <a:spcAft>
                          <a:spcPts val="0"/>
                        </a:spcAft>
                      </a:pPr>
                      <a:r>
                        <a:rPr lang="en-GB" sz="1200" dirty="0">
                          <a:solidFill>
                            <a:srgbClr val="000000"/>
                          </a:solidFill>
                          <a:effectLst/>
                          <a:latin typeface="Arial"/>
                          <a:ea typeface="MS ??"/>
                          <a:cs typeface="Times New Roman"/>
                        </a:rPr>
                        <a:t>Actin driven</a:t>
                      </a:r>
                      <a:endParaRPr lang="en-US" sz="1200" dirty="0">
                        <a:effectLst/>
                        <a:latin typeface="Calibri"/>
                        <a:ea typeface="MS ??"/>
                        <a:cs typeface="Times New Roman"/>
                      </a:endParaRPr>
                    </a:p>
                  </a:txBody>
                  <a:tcPr marL="68580" marR="68580" marT="0" marB="0"/>
                </a:tc>
                <a:tc>
                  <a:txBody>
                    <a:bodyPr/>
                    <a:lstStyle/>
                    <a:p>
                      <a:pPr>
                        <a:spcAft>
                          <a:spcPts val="0"/>
                        </a:spcAft>
                      </a:pPr>
                      <a:r>
                        <a:rPr lang="en-US" sz="700" dirty="0">
                          <a:effectLst/>
                          <a:latin typeface="Arial"/>
                          <a:ea typeface="MS ??"/>
                          <a:cs typeface="Times New Roman"/>
                        </a:rPr>
                        <a:t> </a:t>
                      </a:r>
                      <a:endParaRPr lang="en-US" sz="1100" dirty="0">
                        <a:effectLst/>
                        <a:latin typeface="Calibri"/>
                        <a:ea typeface="MS ??"/>
                        <a:cs typeface="Times New Roman"/>
                      </a:endParaRPr>
                    </a:p>
                    <a:p>
                      <a:pPr>
                        <a:spcAft>
                          <a:spcPts val="0"/>
                        </a:spcAft>
                      </a:pPr>
                      <a:r>
                        <a:rPr lang="it-IT" sz="1200" dirty="0">
                          <a:effectLst/>
                          <a:latin typeface="Arial"/>
                          <a:ea typeface="MS ??"/>
                          <a:cs typeface="Times New Roman"/>
                        </a:rPr>
                        <a:t>No in vivo data in </a:t>
                      </a:r>
                      <a:r>
                        <a:rPr lang="it-IT" sz="1200" dirty="0" err="1" smtClean="0">
                          <a:effectLst/>
                          <a:latin typeface="Arial"/>
                          <a:ea typeface="MS ??"/>
                          <a:cs typeface="Times New Roman"/>
                        </a:rPr>
                        <a:t>adult</a:t>
                      </a:r>
                      <a:r>
                        <a:rPr lang="it-IT" sz="1200" dirty="0" smtClean="0">
                          <a:effectLst/>
                          <a:latin typeface="Arial"/>
                          <a:ea typeface="MS ??"/>
                          <a:cs typeface="Times New Roman"/>
                        </a:rPr>
                        <a:t> </a:t>
                      </a:r>
                      <a:r>
                        <a:rPr lang="it-IT" sz="1200" dirty="0">
                          <a:effectLst/>
                          <a:latin typeface="Arial"/>
                          <a:ea typeface="MS ??"/>
                          <a:cs typeface="Times New Roman"/>
                        </a:rPr>
                        <a:t>CNS </a:t>
                      </a:r>
                      <a:endParaRPr lang="en-US" sz="1200" dirty="0">
                        <a:effectLst/>
                        <a:latin typeface="Calibri"/>
                        <a:ea typeface="MS ??"/>
                        <a:cs typeface="Times New Roman"/>
                      </a:endParaRPr>
                    </a:p>
                  </a:txBody>
                  <a:tcPr marL="68580" marR="68580" marT="0" marB="0"/>
                </a:tc>
              </a:tr>
              <a:tr h="3749167">
                <a:tc>
                  <a:txBody>
                    <a:bodyPr/>
                    <a:lstStyle/>
                    <a:p>
                      <a:pPr>
                        <a:spcAft>
                          <a:spcPts val="0"/>
                        </a:spcAft>
                      </a:pPr>
                      <a:r>
                        <a:rPr lang="it-IT"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it-IT" sz="700" b="1"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it-IT" sz="700" b="1"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it-IT" sz="700" b="1"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en-GB" sz="1200" b="1" dirty="0">
                          <a:solidFill>
                            <a:srgbClr val="000000"/>
                          </a:solidFill>
                          <a:effectLst/>
                          <a:latin typeface="+mn-lt"/>
                          <a:ea typeface="MS ??"/>
                          <a:cs typeface="Times New Roman"/>
                        </a:rPr>
                        <a:t>EV type  of VT </a:t>
                      </a:r>
                      <a:endParaRPr lang="en-US" sz="1200" dirty="0">
                        <a:effectLst/>
                        <a:latin typeface="+mn-lt"/>
                        <a:ea typeface="MS ??"/>
                        <a:cs typeface="Times New Roman"/>
                      </a:endParaRPr>
                    </a:p>
                    <a:p>
                      <a:pPr>
                        <a:spcAft>
                          <a:spcPts val="0"/>
                        </a:spcAft>
                      </a:pPr>
                      <a:r>
                        <a:rPr lang="en-GB" sz="1200" dirty="0">
                          <a:solidFill>
                            <a:srgbClr val="000000"/>
                          </a:solidFill>
                          <a:effectLst/>
                          <a:latin typeface="+mn-lt"/>
                          <a:ea typeface="MS ??"/>
                          <a:cs typeface="Times New Roman"/>
                        </a:rPr>
                        <a:t>(CNS: neurons, glial cells, brain endothelial cells</a:t>
                      </a:r>
                      <a:r>
                        <a:rPr lang="en-GB" sz="1200" dirty="0" smtClean="0">
                          <a:solidFill>
                            <a:srgbClr val="000000"/>
                          </a:solidFill>
                          <a:effectLst/>
                          <a:latin typeface="+mn-lt"/>
                          <a:ea typeface="MS ??"/>
                          <a:cs typeface="Times New Roman"/>
                        </a:rPr>
                        <a:t>)</a:t>
                      </a:r>
                    </a:p>
                    <a:p>
                      <a:pPr>
                        <a:spcAft>
                          <a:spcPts val="0"/>
                        </a:spcAft>
                      </a:pPr>
                      <a:endParaRPr lang="en-GB" sz="1200" dirty="0" smtClean="0">
                        <a:solidFill>
                          <a:srgbClr val="000000"/>
                        </a:solidFill>
                        <a:effectLst/>
                        <a:latin typeface="+mn-lt"/>
                        <a:ea typeface="MS ??"/>
                        <a:cs typeface="Times New Roman"/>
                      </a:endParaRPr>
                    </a:p>
                    <a:p>
                      <a:pPr>
                        <a:spcAft>
                          <a:spcPts val="0"/>
                        </a:spcAft>
                      </a:pPr>
                      <a:r>
                        <a:rPr lang="en-GB" sz="1200" dirty="0" smtClean="0">
                          <a:solidFill>
                            <a:srgbClr val="000000"/>
                          </a:solidFill>
                          <a:effectLst/>
                          <a:latin typeface="+mn-lt"/>
                          <a:ea typeface="MS ??"/>
                          <a:cs typeface="Times New Roman"/>
                        </a:rPr>
                        <a:t>Simons and </a:t>
                      </a:r>
                      <a:r>
                        <a:rPr lang="en-GB" sz="1200" dirty="0" err="1" smtClean="0">
                          <a:solidFill>
                            <a:srgbClr val="000000"/>
                          </a:solidFill>
                          <a:effectLst/>
                          <a:latin typeface="+mn-lt"/>
                          <a:ea typeface="MS ??"/>
                          <a:cs typeface="Times New Roman"/>
                        </a:rPr>
                        <a:t>Raposo</a:t>
                      </a:r>
                      <a:endParaRPr lang="en-GB" sz="1200" dirty="0" smtClean="0">
                        <a:solidFill>
                          <a:srgbClr val="000000"/>
                        </a:solidFill>
                        <a:effectLst/>
                        <a:latin typeface="+mn-lt"/>
                        <a:ea typeface="MS ??"/>
                        <a:cs typeface="Times New Roman"/>
                      </a:endParaRPr>
                    </a:p>
                    <a:p>
                      <a:pPr>
                        <a:spcAft>
                          <a:spcPts val="0"/>
                        </a:spcAft>
                      </a:pPr>
                      <a:r>
                        <a:rPr lang="en-GB" sz="1200" dirty="0" smtClean="0">
                          <a:solidFill>
                            <a:srgbClr val="000000"/>
                          </a:solidFill>
                          <a:effectLst/>
                          <a:latin typeface="+mn-lt"/>
                          <a:ea typeface="MS ??"/>
                          <a:cs typeface="Times New Roman"/>
                        </a:rPr>
                        <a:t>2009; Schneider and</a:t>
                      </a:r>
                    </a:p>
                    <a:p>
                      <a:pPr>
                        <a:spcAft>
                          <a:spcPts val="0"/>
                        </a:spcAft>
                      </a:pPr>
                      <a:r>
                        <a:rPr lang="en-GB" sz="1200" dirty="0" smtClean="0">
                          <a:solidFill>
                            <a:srgbClr val="000000"/>
                          </a:solidFill>
                          <a:effectLst/>
                          <a:latin typeface="+mn-lt"/>
                          <a:ea typeface="MS ??"/>
                          <a:cs typeface="Times New Roman"/>
                        </a:rPr>
                        <a:t>Simons 2013</a:t>
                      </a:r>
                      <a:endParaRPr lang="en-US" sz="1200" dirty="0">
                        <a:effectLst/>
                        <a:latin typeface="+mn-lt"/>
                        <a:ea typeface="MS ??"/>
                        <a:cs typeface="Times New Roman"/>
                      </a:endParaRPr>
                    </a:p>
                  </a:txBody>
                  <a:tcPr marL="68580" marR="68580" marT="0" marB="0"/>
                </a:tc>
                <a:tc>
                  <a:txBody>
                    <a:bodyPr/>
                    <a:lstStyle/>
                    <a:p>
                      <a:pP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spcAft>
                          <a:spcPts val="0"/>
                        </a:spcAft>
                      </a:pPr>
                      <a:r>
                        <a:rPr lang="en-GB" sz="1200" dirty="0">
                          <a:solidFill>
                            <a:srgbClr val="000000"/>
                          </a:solidFill>
                          <a:effectLst/>
                          <a:latin typeface="Arial"/>
                          <a:ea typeface="MS ??"/>
                          <a:cs typeface="Times New Roman"/>
                        </a:rPr>
                        <a:t>Extracellular space and CSF</a:t>
                      </a:r>
                      <a:endParaRPr lang="en-US" sz="1200" dirty="0">
                        <a:effectLst/>
                        <a:latin typeface="Calibri"/>
                        <a:ea typeface="MS ??"/>
                        <a:cs typeface="Times New Roman"/>
                      </a:endParaRPr>
                    </a:p>
                  </a:txBody>
                  <a:tcPr marL="68580" marR="68580" marT="0" marB="0"/>
                </a:tc>
                <a:tc>
                  <a:txBody>
                    <a:bodyPr/>
                    <a:lstStyle/>
                    <a:p>
                      <a:pPr>
                        <a:spcAft>
                          <a:spcPts val="0"/>
                        </a:spcAft>
                      </a:pPr>
                      <a:r>
                        <a:rPr lang="en-GB" sz="1200" dirty="0">
                          <a:solidFill>
                            <a:srgbClr val="000000"/>
                          </a:solidFill>
                          <a:effectLst/>
                          <a:latin typeface="Arial"/>
                          <a:ea typeface="MS ??"/>
                          <a:cs typeface="Times New Roman"/>
                        </a:rPr>
                        <a:t> </a:t>
                      </a:r>
                      <a:r>
                        <a:rPr lang="en-US" sz="1200" b="1" dirty="0" err="1">
                          <a:solidFill>
                            <a:srgbClr val="000000"/>
                          </a:solidFill>
                          <a:effectLst/>
                          <a:latin typeface="Arial"/>
                          <a:ea typeface="MS ??"/>
                          <a:cs typeface="Times New Roman"/>
                        </a:rPr>
                        <a:t>Exosomes</a:t>
                      </a:r>
                      <a:r>
                        <a:rPr lang="en-US" sz="1200" dirty="0">
                          <a:solidFill>
                            <a:srgbClr val="000000"/>
                          </a:solidFill>
                          <a:effectLst/>
                          <a:latin typeface="Arial"/>
                          <a:ea typeface="MS ??"/>
                          <a:cs typeface="Times New Roman"/>
                        </a:rPr>
                        <a:t> (40 –100nm)</a:t>
                      </a:r>
                      <a:r>
                        <a:rPr lang="en-US" sz="1200" dirty="0">
                          <a:solidFill>
                            <a:srgbClr val="000000"/>
                          </a:solidFill>
                          <a:effectLst/>
                          <a:latin typeface="Calibri"/>
                          <a:ea typeface="MS ??"/>
                          <a:cs typeface="Times New Roman"/>
                        </a:rPr>
                        <a:t> </a:t>
                      </a:r>
                      <a:r>
                        <a:rPr lang="en-GB" sz="1200" dirty="0">
                          <a:solidFill>
                            <a:srgbClr val="000000"/>
                          </a:solidFill>
                          <a:effectLst/>
                          <a:latin typeface="Arial"/>
                          <a:ea typeface="MS ??"/>
                          <a:cs typeface="Times New Roman"/>
                        </a:rPr>
                        <a:t>containing proteins, lipids, mRNA, </a:t>
                      </a:r>
                      <a:r>
                        <a:rPr lang="en-GB" sz="1200" dirty="0" err="1">
                          <a:solidFill>
                            <a:srgbClr val="000000"/>
                          </a:solidFill>
                          <a:effectLst/>
                          <a:latin typeface="Arial"/>
                          <a:ea typeface="MS ??"/>
                          <a:cs typeface="Times New Roman"/>
                        </a:rPr>
                        <a:t>miRNA</a:t>
                      </a:r>
                      <a:r>
                        <a:rPr lang="en-GB" sz="1200" dirty="0">
                          <a:solidFill>
                            <a:srgbClr val="000000"/>
                          </a:solidFill>
                          <a:effectLst/>
                          <a:latin typeface="Arial"/>
                          <a:ea typeface="MS ??"/>
                          <a:cs typeface="Times New Roman"/>
                        </a:rPr>
                        <a:t>, </a:t>
                      </a:r>
                      <a:r>
                        <a:rPr lang="en-GB" sz="1200" dirty="0" err="1">
                          <a:solidFill>
                            <a:srgbClr val="000000"/>
                          </a:solidFill>
                          <a:effectLst/>
                          <a:latin typeface="Arial"/>
                          <a:ea typeface="MS ??"/>
                          <a:cs typeface="Times New Roman"/>
                        </a:rPr>
                        <a:t>mtDNA</a:t>
                      </a:r>
                      <a:endParaRPr lang="en-US" sz="1200" dirty="0">
                        <a:effectLst/>
                        <a:latin typeface="Calibri"/>
                        <a:ea typeface="MS ??"/>
                        <a:cs typeface="Times New Roman"/>
                      </a:endParaRPr>
                    </a:p>
                    <a:p>
                      <a:pPr>
                        <a:spcAft>
                          <a:spcPts val="0"/>
                        </a:spcAft>
                      </a:pPr>
                      <a:r>
                        <a:rPr lang="en-US" sz="1200" b="1" dirty="0">
                          <a:solidFill>
                            <a:srgbClr val="000000"/>
                          </a:solidFill>
                          <a:effectLst/>
                          <a:latin typeface="Arial"/>
                          <a:ea typeface="MS ??"/>
                          <a:cs typeface="Times New Roman"/>
                        </a:rPr>
                        <a:t> </a:t>
                      </a:r>
                      <a:endParaRPr lang="en-US" sz="1200" dirty="0">
                        <a:effectLst/>
                        <a:latin typeface="Calibri"/>
                        <a:ea typeface="MS ??"/>
                        <a:cs typeface="Times New Roman"/>
                      </a:endParaRPr>
                    </a:p>
                    <a:p>
                      <a:pPr>
                        <a:spcAft>
                          <a:spcPts val="0"/>
                        </a:spcAft>
                      </a:pPr>
                      <a:r>
                        <a:rPr lang="en-US" sz="1200" b="1" dirty="0">
                          <a:solidFill>
                            <a:srgbClr val="000000"/>
                          </a:solidFill>
                          <a:effectLst/>
                          <a:latin typeface="Arial"/>
                          <a:ea typeface="MS ??"/>
                          <a:cs typeface="Times New Roman"/>
                        </a:rPr>
                        <a:t>Shedding vesicles:</a:t>
                      </a:r>
                      <a:endParaRPr lang="en-US" sz="1200" dirty="0">
                        <a:effectLst/>
                        <a:latin typeface="Calibri"/>
                        <a:ea typeface="MS ??"/>
                        <a:cs typeface="Times New Roman"/>
                      </a:endParaRPr>
                    </a:p>
                    <a:p>
                      <a:pPr>
                        <a:spcAft>
                          <a:spcPts val="0"/>
                        </a:spcAft>
                      </a:pPr>
                      <a:r>
                        <a:rPr lang="en-US" sz="1200" b="1" dirty="0">
                          <a:solidFill>
                            <a:srgbClr val="000000"/>
                          </a:solidFill>
                          <a:effectLst/>
                          <a:latin typeface="Arial"/>
                          <a:ea typeface="MS ??"/>
                          <a:cs typeface="Times New Roman"/>
                        </a:rPr>
                        <a:t> </a:t>
                      </a:r>
                      <a:endParaRPr lang="en-US" sz="1200" dirty="0">
                        <a:effectLst/>
                        <a:latin typeface="Calibri"/>
                        <a:ea typeface="MS ??"/>
                        <a:cs typeface="Times New Roman"/>
                      </a:endParaRPr>
                    </a:p>
                    <a:p>
                      <a:pPr>
                        <a:spcAft>
                          <a:spcPts val="0"/>
                        </a:spcAft>
                      </a:pPr>
                      <a:r>
                        <a:rPr lang="en-US" sz="1200" b="1" i="1" dirty="0" err="1">
                          <a:solidFill>
                            <a:srgbClr val="000000"/>
                          </a:solidFill>
                          <a:effectLst/>
                          <a:latin typeface="Arial"/>
                          <a:ea typeface="MS ??"/>
                          <a:cs typeface="Times New Roman"/>
                        </a:rPr>
                        <a:t>Microvesicles</a:t>
                      </a:r>
                      <a:r>
                        <a:rPr lang="en-US" sz="1200" b="1" dirty="0">
                          <a:solidFill>
                            <a:srgbClr val="000000"/>
                          </a:solidFill>
                          <a:effectLst/>
                          <a:latin typeface="Arial"/>
                          <a:ea typeface="MS ??"/>
                          <a:cs typeface="Times New Roman"/>
                        </a:rPr>
                        <a:t> </a:t>
                      </a:r>
                      <a:r>
                        <a:rPr lang="en-US" sz="1200" dirty="0">
                          <a:solidFill>
                            <a:srgbClr val="000000"/>
                          </a:solidFill>
                          <a:effectLst/>
                          <a:latin typeface="Arial"/>
                          <a:ea typeface="MS ??"/>
                          <a:cs typeface="Times New Roman"/>
                        </a:rPr>
                        <a:t>(100 – 1000nm) insufficiently known composition</a:t>
                      </a:r>
                      <a:endParaRPr lang="en-US" sz="1200" dirty="0">
                        <a:effectLst/>
                        <a:latin typeface="Calibri"/>
                        <a:ea typeface="MS ??"/>
                        <a:cs typeface="Times New Roman"/>
                      </a:endParaRPr>
                    </a:p>
                    <a:p>
                      <a:pPr>
                        <a:spcAft>
                          <a:spcPts val="0"/>
                        </a:spcAft>
                      </a:pPr>
                      <a:r>
                        <a:rPr lang="en-US" sz="1200" b="1" dirty="0">
                          <a:solidFill>
                            <a:srgbClr val="000000"/>
                          </a:solidFill>
                          <a:effectLst/>
                          <a:latin typeface="Arial"/>
                          <a:ea typeface="MS ??"/>
                          <a:cs typeface="Times New Roman"/>
                        </a:rPr>
                        <a:t> </a:t>
                      </a:r>
                      <a:endParaRPr lang="en-US" sz="1200" dirty="0">
                        <a:effectLst/>
                        <a:latin typeface="Calibri"/>
                        <a:ea typeface="MS ??"/>
                        <a:cs typeface="Times New Roman"/>
                      </a:endParaRPr>
                    </a:p>
                    <a:p>
                      <a:pPr>
                        <a:spcAft>
                          <a:spcPts val="0"/>
                        </a:spcAft>
                      </a:pPr>
                      <a:r>
                        <a:rPr lang="en-US" sz="1200" b="1" i="1" dirty="0">
                          <a:solidFill>
                            <a:srgbClr val="000000"/>
                          </a:solidFill>
                          <a:effectLst/>
                          <a:latin typeface="Arial"/>
                          <a:ea typeface="MS ??"/>
                          <a:cs typeface="Times New Roman"/>
                        </a:rPr>
                        <a:t>Apoptotic bodies</a:t>
                      </a:r>
                      <a:r>
                        <a:rPr lang="en-US" sz="1200" b="1" dirty="0">
                          <a:solidFill>
                            <a:srgbClr val="000000"/>
                          </a:solidFill>
                          <a:effectLst/>
                          <a:latin typeface="Arial"/>
                          <a:ea typeface="MS ??"/>
                          <a:cs typeface="Times New Roman"/>
                        </a:rPr>
                        <a:t> </a:t>
                      </a:r>
                      <a:r>
                        <a:rPr lang="en-US" sz="1200" dirty="0">
                          <a:solidFill>
                            <a:srgbClr val="000000"/>
                          </a:solidFill>
                          <a:effectLst/>
                          <a:latin typeface="Arial"/>
                          <a:ea typeface="MS ??"/>
                          <a:cs typeface="Times New Roman"/>
                        </a:rPr>
                        <a:t>(1 – 4 um) Histones, DNA</a:t>
                      </a:r>
                      <a:endParaRPr lang="en-US" sz="1200" dirty="0">
                        <a:effectLst/>
                        <a:latin typeface="Calibri"/>
                        <a:ea typeface="MS ??"/>
                        <a:cs typeface="Times New Roman"/>
                      </a:endParaRPr>
                    </a:p>
                    <a:p>
                      <a:pPr>
                        <a:spcAft>
                          <a:spcPts val="0"/>
                        </a:spcAft>
                      </a:pPr>
                      <a:r>
                        <a:rPr lang="en-US" sz="700" dirty="0">
                          <a:solidFill>
                            <a:srgbClr val="000000"/>
                          </a:solidFill>
                          <a:effectLst/>
                          <a:latin typeface="Arial"/>
                          <a:ea typeface="MS ??"/>
                          <a:cs typeface="Times New Roman"/>
                        </a:rPr>
                        <a:t>   </a:t>
                      </a:r>
                      <a:endParaRPr lang="en-US" sz="1100" dirty="0">
                        <a:effectLst/>
                        <a:latin typeface="Calibri"/>
                        <a:ea typeface="MS ??"/>
                        <a:cs typeface="Times New Roman"/>
                      </a:endParaRPr>
                    </a:p>
                  </a:txBody>
                  <a:tcPr marL="68580" marR="68580" marT="0" marB="0"/>
                </a:tc>
                <a:tc>
                  <a:txBody>
                    <a:bodyPr/>
                    <a:lstStyle/>
                    <a:p>
                      <a:pP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lgn="ct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lgn="ctr">
                        <a:spcAft>
                          <a:spcPts val="0"/>
                        </a:spcAft>
                      </a:pPr>
                      <a:r>
                        <a:rPr lang="en-GB" sz="700" dirty="0">
                          <a:solidFill>
                            <a:srgbClr val="000000"/>
                          </a:solidFill>
                          <a:effectLst/>
                          <a:latin typeface="Arial"/>
                          <a:ea typeface="MS ??"/>
                          <a:cs typeface="Times New Roman"/>
                        </a:rPr>
                        <a:t> </a:t>
                      </a:r>
                      <a:endParaRPr lang="en-US" sz="1100" dirty="0">
                        <a:effectLst/>
                        <a:latin typeface="Calibri"/>
                        <a:ea typeface="MS ??"/>
                        <a:cs typeface="Times New Roman"/>
                      </a:endParaRPr>
                    </a:p>
                    <a:p>
                      <a:pPr algn="ctr">
                        <a:spcAft>
                          <a:spcPts val="0"/>
                        </a:spcAft>
                      </a:pPr>
                      <a:r>
                        <a:rPr lang="en-GB" sz="1200" dirty="0">
                          <a:solidFill>
                            <a:srgbClr val="000000"/>
                          </a:solidFill>
                          <a:effectLst/>
                          <a:latin typeface="Arial"/>
                          <a:ea typeface="MS ??"/>
                          <a:cs typeface="Times New Roman"/>
                        </a:rPr>
                        <a:t> </a:t>
                      </a:r>
                      <a:endParaRPr lang="en-US" sz="1200" dirty="0">
                        <a:effectLst/>
                        <a:latin typeface="Calibri"/>
                        <a:ea typeface="MS ??"/>
                        <a:cs typeface="Times New Roman"/>
                      </a:endParaRPr>
                    </a:p>
                    <a:p>
                      <a:pPr algn="ctr">
                        <a:spcAft>
                          <a:spcPts val="0"/>
                        </a:spcAft>
                      </a:pPr>
                      <a:r>
                        <a:rPr lang="en-GB" sz="1200" dirty="0">
                          <a:solidFill>
                            <a:srgbClr val="000000"/>
                          </a:solidFill>
                          <a:effectLst/>
                          <a:latin typeface="Arial"/>
                          <a:ea typeface="MS ??"/>
                          <a:cs typeface="Times New Roman"/>
                        </a:rPr>
                        <a:t>Diffusion and flow along energy gradients in the extracellular space</a:t>
                      </a:r>
                      <a:endParaRPr lang="en-US" sz="1200" dirty="0">
                        <a:effectLst/>
                        <a:latin typeface="Calibri"/>
                        <a:ea typeface="MS ??"/>
                        <a:cs typeface="Times New Roman"/>
                      </a:endParaRPr>
                    </a:p>
                    <a:p>
                      <a:pPr algn="ctr">
                        <a:spcAft>
                          <a:spcPts val="0"/>
                        </a:spcAft>
                      </a:pPr>
                      <a:r>
                        <a:rPr lang="en-US" sz="700" dirty="0">
                          <a:solidFill>
                            <a:srgbClr val="000000"/>
                          </a:solidFill>
                          <a:effectLst/>
                          <a:latin typeface="Calibri"/>
                          <a:ea typeface="MS ??"/>
                          <a:cs typeface="Times New Roman"/>
                        </a:rPr>
                        <a:t> </a:t>
                      </a:r>
                      <a:endParaRPr lang="en-US" sz="1100" dirty="0">
                        <a:effectLst/>
                        <a:latin typeface="Calibri"/>
                        <a:ea typeface="MS ??"/>
                        <a:cs typeface="Times New Roman"/>
                      </a:endParaRPr>
                    </a:p>
                  </a:txBody>
                  <a:tcPr marL="68580" marR="68580" marT="0" marB="0"/>
                </a:tc>
                <a:tc>
                  <a:txBody>
                    <a:bodyPr/>
                    <a:lstStyle/>
                    <a:p>
                      <a:pPr>
                        <a:spcAft>
                          <a:spcPts val="0"/>
                        </a:spcAft>
                      </a:pPr>
                      <a:r>
                        <a:rPr lang="en-US" sz="1200" dirty="0">
                          <a:effectLst/>
                          <a:latin typeface="+mn-lt"/>
                          <a:ea typeface="MS ??"/>
                          <a:cs typeface="Times New Roman"/>
                        </a:rPr>
                        <a:t>Most cell types: </a:t>
                      </a:r>
                      <a:r>
                        <a:rPr lang="en-US" sz="1200" dirty="0" smtClean="0">
                          <a:effectLst/>
                          <a:latin typeface="+mn-lt"/>
                          <a:ea typeface="MS ??"/>
                          <a:cs typeface="Times New Roman"/>
                        </a:rPr>
                        <a:t> endosomes,</a:t>
                      </a:r>
                      <a:r>
                        <a:rPr lang="en-US" sz="1200" baseline="0" dirty="0" smtClean="0">
                          <a:effectLst/>
                          <a:latin typeface="+mn-lt"/>
                          <a:ea typeface="MS ??"/>
                          <a:cs typeface="Times New Roman"/>
                        </a:rPr>
                        <a:t> fuse with plasma membrane</a:t>
                      </a:r>
                      <a:endParaRPr lang="en-US" sz="1200" dirty="0">
                        <a:effectLst/>
                        <a:latin typeface="+mn-lt"/>
                        <a:ea typeface="MS ??"/>
                        <a:cs typeface="Times New Roman"/>
                      </a:endParaRPr>
                    </a:p>
                    <a:p>
                      <a:pPr>
                        <a:lnSpc>
                          <a:spcPts val="1400"/>
                        </a:lnSpc>
                        <a:spcAft>
                          <a:spcPts val="0"/>
                        </a:spcAft>
                      </a:pPr>
                      <a:r>
                        <a:rPr lang="en-US" sz="1200" dirty="0">
                          <a:effectLst/>
                          <a:latin typeface="+mn-lt"/>
                          <a:ea typeface="MS ??"/>
                          <a:cs typeface="Times New Roman"/>
                        </a:rPr>
                        <a:t> </a:t>
                      </a:r>
                    </a:p>
                    <a:p>
                      <a:pPr>
                        <a:spcAft>
                          <a:spcPts val="0"/>
                        </a:spcAft>
                      </a:pPr>
                      <a:r>
                        <a:rPr lang="en-US" sz="1200" dirty="0">
                          <a:effectLst/>
                          <a:latin typeface="+mn-lt"/>
                          <a:ea typeface="MS ??"/>
                          <a:cs typeface="Times New Roman"/>
                        </a:rPr>
                        <a:t> </a:t>
                      </a:r>
                    </a:p>
                    <a:p>
                      <a:pPr>
                        <a:spcAft>
                          <a:spcPts val="0"/>
                        </a:spcAft>
                      </a:pPr>
                      <a:endParaRPr lang="en-US" sz="1200" dirty="0" smtClean="0">
                        <a:effectLst/>
                        <a:latin typeface="+mn-lt"/>
                        <a:ea typeface="MS ??"/>
                        <a:cs typeface="Times New Roman"/>
                      </a:endParaRPr>
                    </a:p>
                    <a:p>
                      <a:pPr>
                        <a:spcAft>
                          <a:spcPts val="0"/>
                        </a:spcAft>
                      </a:pPr>
                      <a:endParaRPr lang="en-US" sz="1200" dirty="0" smtClean="0">
                        <a:effectLst/>
                        <a:latin typeface="+mn-lt"/>
                        <a:ea typeface="MS ??"/>
                        <a:cs typeface="Times New Roman"/>
                      </a:endParaRPr>
                    </a:p>
                    <a:p>
                      <a:pPr>
                        <a:spcAft>
                          <a:spcPts val="0"/>
                        </a:spcAft>
                      </a:pPr>
                      <a:r>
                        <a:rPr lang="en-US" sz="1200" dirty="0" smtClean="0">
                          <a:effectLst/>
                          <a:latin typeface="+mn-lt"/>
                          <a:ea typeface="MS ??"/>
                          <a:cs typeface="Times New Roman"/>
                        </a:rPr>
                        <a:t>Most </a:t>
                      </a:r>
                      <a:r>
                        <a:rPr lang="en-US" sz="1200" dirty="0">
                          <a:effectLst/>
                          <a:latin typeface="+mn-lt"/>
                          <a:ea typeface="MS ??"/>
                          <a:cs typeface="Times New Roman"/>
                        </a:rPr>
                        <a:t>cell types: Plasma membrane</a:t>
                      </a:r>
                    </a:p>
                    <a:p>
                      <a:pPr>
                        <a:spcAft>
                          <a:spcPts val="0"/>
                        </a:spcAft>
                      </a:pPr>
                      <a:r>
                        <a:rPr lang="en-US" sz="1200" dirty="0">
                          <a:effectLst/>
                          <a:latin typeface="+mn-lt"/>
                          <a:ea typeface="MS ??"/>
                          <a:cs typeface="Times New Roman"/>
                        </a:rPr>
                        <a:t> </a:t>
                      </a:r>
                    </a:p>
                    <a:p>
                      <a:pPr>
                        <a:spcAft>
                          <a:spcPts val="0"/>
                        </a:spcAft>
                      </a:pPr>
                      <a:r>
                        <a:rPr lang="en-US" sz="1200" dirty="0">
                          <a:effectLst/>
                          <a:latin typeface="+mn-lt"/>
                          <a:ea typeface="MS ??"/>
                          <a:cs typeface="Times New Roman"/>
                        </a:rPr>
                        <a:t> </a:t>
                      </a:r>
                    </a:p>
                    <a:p>
                      <a:pPr>
                        <a:spcAft>
                          <a:spcPts val="0"/>
                        </a:spcAft>
                      </a:pPr>
                      <a:r>
                        <a:rPr lang="en-US" sz="1200" dirty="0">
                          <a:effectLst/>
                          <a:latin typeface="+mn-lt"/>
                          <a:ea typeface="MS ??"/>
                          <a:cs typeface="Times New Roman"/>
                        </a:rPr>
                        <a:t>All cell types: Plasma </a:t>
                      </a:r>
                      <a:r>
                        <a:rPr lang="en-US" sz="1200" dirty="0" smtClean="0">
                          <a:effectLst/>
                          <a:latin typeface="+mn-lt"/>
                          <a:ea typeface="MS ??"/>
                          <a:cs typeface="Times New Roman"/>
                        </a:rPr>
                        <a:t>membrane</a:t>
                      </a:r>
                    </a:p>
                    <a:p>
                      <a:pPr>
                        <a:spcAft>
                          <a:spcPts val="0"/>
                        </a:spcAft>
                      </a:pPr>
                      <a:endParaRPr lang="en-US" sz="1200" dirty="0" smtClean="0">
                        <a:effectLst/>
                        <a:latin typeface="+mn-lt"/>
                        <a:ea typeface="MS ??"/>
                        <a:cs typeface="Times New Roman"/>
                      </a:endParaRPr>
                    </a:p>
                    <a:p>
                      <a:pPr>
                        <a:spcAft>
                          <a:spcPts val="0"/>
                        </a:spcAft>
                      </a:pPr>
                      <a:endParaRPr lang="en-US" sz="1200" dirty="0" smtClean="0">
                        <a:effectLst/>
                        <a:latin typeface="+mn-lt"/>
                        <a:ea typeface="MS ??"/>
                        <a:cs typeface="Times New Roman"/>
                      </a:endParaRPr>
                    </a:p>
                    <a:p>
                      <a:pPr>
                        <a:spcAft>
                          <a:spcPts val="0"/>
                        </a:spcAft>
                      </a:pPr>
                      <a:endParaRPr lang="en-US" sz="1200" dirty="0" smtClean="0">
                        <a:effectLst/>
                        <a:latin typeface="+mn-lt"/>
                        <a:ea typeface="MS ??"/>
                        <a:cs typeface="Times New Roman"/>
                      </a:endParaRPr>
                    </a:p>
                    <a:p>
                      <a:pPr>
                        <a:spcAft>
                          <a:spcPts val="0"/>
                        </a:spcAft>
                      </a:pPr>
                      <a:endParaRPr lang="en-US" sz="1200" dirty="0" smtClean="0">
                        <a:effectLst/>
                        <a:latin typeface="+mn-lt"/>
                        <a:ea typeface="MS ??"/>
                        <a:cs typeface="Times New Roman"/>
                      </a:endParaRPr>
                    </a:p>
                    <a:p>
                      <a:pPr>
                        <a:spcAft>
                          <a:spcPts val="0"/>
                        </a:spcAft>
                      </a:pPr>
                      <a:r>
                        <a:rPr lang="en-US" sz="1000" dirty="0" err="1" smtClean="0">
                          <a:effectLst/>
                          <a:latin typeface="+mn-lt"/>
                          <a:ea typeface="MS ??"/>
                          <a:cs typeface="Times New Roman"/>
                        </a:rPr>
                        <a:t>Agnati</a:t>
                      </a:r>
                      <a:r>
                        <a:rPr lang="en-US" sz="1000" dirty="0" smtClean="0">
                          <a:effectLst/>
                          <a:latin typeface="+mn-lt"/>
                          <a:ea typeface="MS ??"/>
                          <a:cs typeface="Times New Roman"/>
                        </a:rPr>
                        <a:t> and Fuxe</a:t>
                      </a:r>
                      <a:r>
                        <a:rPr lang="en-US" sz="1000" baseline="0" dirty="0" smtClean="0">
                          <a:effectLst/>
                          <a:latin typeface="+mn-lt"/>
                          <a:ea typeface="MS ??"/>
                          <a:cs typeface="Times New Roman"/>
                        </a:rPr>
                        <a:t> </a:t>
                      </a:r>
                      <a:r>
                        <a:rPr lang="en-US" sz="1000" dirty="0" smtClean="0">
                          <a:effectLst/>
                          <a:latin typeface="+mn-lt"/>
                          <a:ea typeface="MS ??"/>
                          <a:cs typeface="Times New Roman"/>
                        </a:rPr>
                        <a:t>2014</a:t>
                      </a:r>
                    </a:p>
                    <a:p>
                      <a:pPr>
                        <a:spcAft>
                          <a:spcPts val="0"/>
                        </a:spcAft>
                      </a:pPr>
                      <a:endParaRPr lang="en-US" sz="1000" dirty="0" smtClean="0">
                        <a:effectLst/>
                        <a:latin typeface="+mn-lt"/>
                        <a:ea typeface="MS ??"/>
                        <a:cs typeface="Times New Roman"/>
                      </a:endParaRPr>
                    </a:p>
                    <a:p>
                      <a:pPr>
                        <a:spcAft>
                          <a:spcPts val="0"/>
                        </a:spcAft>
                      </a:pPr>
                      <a:endParaRPr lang="en-US" sz="1000" dirty="0" smtClean="0">
                        <a:effectLst/>
                        <a:latin typeface="+mn-lt"/>
                        <a:ea typeface="MS ??"/>
                        <a:cs typeface="Times New Roman"/>
                      </a:endParaRPr>
                    </a:p>
                  </a:txBody>
                  <a:tcPr marL="68580" marR="68580" marT="0" marB="0"/>
                </a:tc>
              </a:tr>
            </a:tbl>
          </a:graphicData>
        </a:graphic>
      </p:graphicFrame>
      <p:pic>
        <p:nvPicPr>
          <p:cNvPr id="99356" name="Immagine 9"/>
          <p:cNvPicPr>
            <a:picLocks noChangeAspect="1"/>
          </p:cNvPicPr>
          <p:nvPr/>
        </p:nvPicPr>
        <p:blipFill>
          <a:blip r:embed="rId2"/>
          <a:srcRect t="47736"/>
          <a:stretch>
            <a:fillRect/>
          </a:stretch>
        </p:blipFill>
        <p:spPr bwMode="auto">
          <a:xfrm>
            <a:off x="-396875" y="188913"/>
            <a:ext cx="1724025" cy="11620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188" y="333375"/>
            <a:ext cx="7632700" cy="1008063"/>
          </a:xfrm>
        </p:spPr>
        <p:txBody>
          <a:bodyPr rtlCol="0">
            <a:normAutofit fontScale="90000"/>
          </a:bodyPr>
          <a:lstStyle/>
          <a:p>
            <a:pPr eaLnBrk="1" fontAlgn="auto" hangingPunct="1">
              <a:spcAft>
                <a:spcPts val="0"/>
              </a:spcAft>
              <a:defRPr/>
            </a:pPr>
            <a:r>
              <a:rPr lang="en-GB" sz="2200" b="1" dirty="0"/>
              <a:t>Table 3 Characterization of the extracellular vesicle </a:t>
            </a:r>
            <a:r>
              <a:rPr lang="en-GB" sz="2200" b="1" dirty="0" smtClean="0"/>
              <a:t>mediated volume transmission </a:t>
            </a:r>
            <a:r>
              <a:rPr lang="en-GB" sz="2200" b="1" dirty="0"/>
              <a:t>from the various cell types </a:t>
            </a:r>
            <a:r>
              <a:rPr lang="en-GB" sz="2200" b="1" dirty="0" smtClean="0"/>
              <a:t>of the </a:t>
            </a:r>
            <a:r>
              <a:rPr lang="en-GB" sz="2200" b="1" dirty="0"/>
              <a:t>CNS</a:t>
            </a:r>
            <a:r>
              <a:rPr lang="en-US" dirty="0"/>
              <a:t/>
            </a:r>
            <a:br>
              <a:rPr lang="en-US" dirty="0"/>
            </a:br>
            <a:endParaRPr lang="en-US" dirty="0"/>
          </a:p>
        </p:txBody>
      </p:sp>
      <p:graphicFrame>
        <p:nvGraphicFramePr>
          <p:cNvPr id="4" name="Content Placeholder 3"/>
          <p:cNvGraphicFramePr>
            <a:graphicFrameLocks noGrp="1"/>
          </p:cNvGraphicFramePr>
          <p:nvPr>
            <p:ph idx="1"/>
          </p:nvPr>
        </p:nvGraphicFramePr>
        <p:xfrm>
          <a:off x="684213" y="1341438"/>
          <a:ext cx="7772400" cy="7248525"/>
        </p:xfrm>
        <a:graphic>
          <a:graphicData uri="http://schemas.openxmlformats.org/drawingml/2006/table">
            <a:tbl>
              <a:tblPr firstRow="1" bandRow="1">
                <a:tableStyleId>{5C22544A-7EE6-4342-B048-85BDC9FD1C3A}</a:tableStyleId>
              </a:tblPr>
              <a:tblGrid>
                <a:gridCol w="2590800"/>
                <a:gridCol w="2590800"/>
                <a:gridCol w="2590800"/>
              </a:tblGrid>
              <a:tr h="574743">
                <a:tc>
                  <a:txBody>
                    <a:bodyPr/>
                    <a:lstStyle/>
                    <a:p>
                      <a:pPr algn="ctr">
                        <a:lnSpc>
                          <a:spcPct val="115000"/>
                        </a:lnSpc>
                        <a:spcAft>
                          <a:spcPts val="0"/>
                        </a:spcAft>
                      </a:pPr>
                      <a:r>
                        <a:rPr lang="en-GB" sz="1600" b="1" dirty="0">
                          <a:effectLst/>
                          <a:latin typeface="Arial"/>
                          <a:ea typeface="Calibri"/>
                          <a:cs typeface="Times New Roman"/>
                        </a:rPr>
                        <a:t>Cell type</a:t>
                      </a:r>
                      <a:endParaRPr lang="en-US" sz="16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600" b="1" dirty="0">
                          <a:effectLst/>
                          <a:latin typeface="Arial"/>
                          <a:ea typeface="Calibri"/>
                          <a:cs typeface="Times New Roman"/>
                        </a:rPr>
                        <a:t>Type of EVs°</a:t>
                      </a:r>
                      <a:endParaRPr lang="en-US" sz="16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en-GB" sz="1400" b="1" dirty="0">
                          <a:effectLst/>
                          <a:latin typeface="Arial"/>
                          <a:ea typeface="Calibri"/>
                          <a:cs typeface="Times New Roman"/>
                        </a:rPr>
                        <a:t>Transfer compounds, acceptor cells, function</a:t>
                      </a:r>
                      <a:endParaRPr lang="en-US" sz="1400" dirty="0">
                        <a:effectLst/>
                        <a:latin typeface="Calibri"/>
                        <a:ea typeface="Calibri"/>
                        <a:cs typeface="Times New Roman"/>
                      </a:endParaRPr>
                    </a:p>
                  </a:txBody>
                  <a:tcPr marL="68580" marR="68580" marT="0" marB="0"/>
                </a:tc>
              </a:tr>
              <a:tr h="981540">
                <a:tc>
                  <a:txBody>
                    <a:bodyPr/>
                    <a:lstStyle/>
                    <a:p>
                      <a:pPr algn="ctr">
                        <a:lnSpc>
                          <a:spcPct val="115000"/>
                        </a:lnSpc>
                        <a:spcBef>
                          <a:spcPts val="1200"/>
                        </a:spcBef>
                        <a:spcAft>
                          <a:spcPts val="0"/>
                        </a:spcAft>
                      </a:pPr>
                      <a:r>
                        <a:rPr lang="en-GB" sz="1600" dirty="0">
                          <a:effectLst/>
                          <a:latin typeface="Arial"/>
                          <a:ea typeface="Calibri"/>
                          <a:cs typeface="Times New Roman"/>
                        </a:rPr>
                        <a:t>Neurons</a:t>
                      </a:r>
                      <a:endParaRPr lang="en-US" sz="1600" dirty="0">
                        <a:effectLst/>
                        <a:latin typeface="Calibri"/>
                        <a:ea typeface="Calibri"/>
                        <a:cs typeface="Times New Roman"/>
                      </a:endParaRPr>
                    </a:p>
                  </a:txBody>
                  <a:tcPr marL="68580" marR="68580" marT="0" marB="0"/>
                </a:tc>
                <a:tc>
                  <a:txBody>
                    <a:bodyPr/>
                    <a:lstStyle/>
                    <a:p>
                      <a:pPr algn="ctr">
                        <a:lnSpc>
                          <a:spcPct val="115000"/>
                        </a:lnSpc>
                        <a:spcBef>
                          <a:spcPts val="1200"/>
                        </a:spcBef>
                        <a:spcAft>
                          <a:spcPts val="0"/>
                        </a:spcAft>
                      </a:pPr>
                      <a:r>
                        <a:rPr lang="en-GB" sz="1600">
                          <a:effectLst/>
                          <a:latin typeface="Arial"/>
                          <a:ea typeface="Calibri"/>
                          <a:cs typeface="Times New Roman"/>
                        </a:rPr>
                        <a:t>Exosomes and microvesicles</a:t>
                      </a:r>
                      <a:endParaRPr lang="en-US" sz="1600">
                        <a:effectLst/>
                        <a:latin typeface="Calibri"/>
                        <a:ea typeface="Calibri"/>
                        <a:cs typeface="Times New Roman"/>
                      </a:endParaRPr>
                    </a:p>
                  </a:txBody>
                  <a:tcPr marL="68580" marR="68580" marT="0" marB="0"/>
                </a:tc>
                <a:tc>
                  <a:txBody>
                    <a:bodyPr/>
                    <a:lstStyle/>
                    <a:p>
                      <a:pPr>
                        <a:lnSpc>
                          <a:spcPct val="115000"/>
                        </a:lnSpc>
                        <a:spcBef>
                          <a:spcPts val="1200"/>
                        </a:spcBef>
                        <a:spcAft>
                          <a:spcPts val="0"/>
                        </a:spcAft>
                      </a:pPr>
                      <a:r>
                        <a:rPr lang="en-GB" sz="1400" dirty="0" err="1">
                          <a:effectLst/>
                          <a:latin typeface="Arial"/>
                          <a:ea typeface="Calibri"/>
                          <a:cs typeface="Times New Roman"/>
                        </a:rPr>
                        <a:t>Hsp</a:t>
                      </a:r>
                      <a:r>
                        <a:rPr lang="en-GB" sz="1400" dirty="0">
                          <a:effectLst/>
                          <a:latin typeface="Arial"/>
                          <a:ea typeface="Calibri"/>
                          <a:cs typeface="Times New Roman"/>
                        </a:rPr>
                        <a:t>, </a:t>
                      </a:r>
                      <a:r>
                        <a:rPr lang="en-GB" sz="1400" dirty="0" err="1">
                          <a:effectLst/>
                          <a:latin typeface="Arial"/>
                          <a:ea typeface="Calibri"/>
                          <a:cs typeface="Times New Roman"/>
                        </a:rPr>
                        <a:t>Flottilin</a:t>
                      </a:r>
                      <a:r>
                        <a:rPr lang="en-GB" sz="1400" dirty="0">
                          <a:effectLst/>
                          <a:latin typeface="Arial"/>
                          <a:ea typeface="Calibri"/>
                          <a:cs typeface="Times New Roman"/>
                        </a:rPr>
                        <a:t>, </a:t>
                      </a:r>
                      <a:r>
                        <a:rPr lang="en-GB" sz="1400" dirty="0" err="1">
                          <a:effectLst/>
                          <a:latin typeface="Arial"/>
                          <a:ea typeface="Calibri"/>
                          <a:cs typeface="Times New Roman"/>
                        </a:rPr>
                        <a:t>miRNA</a:t>
                      </a:r>
                      <a:r>
                        <a:rPr lang="en-GB" sz="1400" dirty="0">
                          <a:effectLst/>
                          <a:latin typeface="Arial"/>
                          <a:ea typeface="Calibri"/>
                          <a:cs typeface="Times New Roman"/>
                        </a:rPr>
                        <a:t> , GLuR2; nerve cells; synaptic and </a:t>
                      </a:r>
                      <a:r>
                        <a:rPr lang="en-GB" sz="1400" dirty="0" err="1">
                          <a:effectLst/>
                          <a:latin typeface="Arial"/>
                          <a:ea typeface="Calibri"/>
                          <a:cs typeface="Times New Roman"/>
                        </a:rPr>
                        <a:t>extrasynaptic</a:t>
                      </a:r>
                      <a:r>
                        <a:rPr lang="en-GB" sz="1400" dirty="0">
                          <a:effectLst/>
                          <a:latin typeface="Arial"/>
                          <a:ea typeface="Calibri"/>
                          <a:cs typeface="Times New Roman"/>
                        </a:rPr>
                        <a:t> exocytosis leading to neuronal plasticity</a:t>
                      </a:r>
                      <a:endParaRPr lang="en-US" sz="1400" dirty="0">
                        <a:effectLst/>
                        <a:latin typeface="Calibri"/>
                        <a:ea typeface="Calibri"/>
                        <a:cs typeface="Times New Roman"/>
                      </a:endParaRPr>
                    </a:p>
                  </a:txBody>
                  <a:tcPr marL="68580" marR="68580" marT="0" marB="0"/>
                </a:tc>
              </a:tr>
              <a:tr h="3331748">
                <a:tc>
                  <a:txBody>
                    <a:bodyPr/>
                    <a:lstStyle/>
                    <a:p>
                      <a:pPr algn="ctr">
                        <a:lnSpc>
                          <a:spcPct val="115000"/>
                        </a:lnSpc>
                        <a:spcBef>
                          <a:spcPts val="1200"/>
                        </a:spcBef>
                        <a:spcAft>
                          <a:spcPts val="0"/>
                        </a:spcAft>
                      </a:pPr>
                      <a:endParaRPr lang="en-GB" sz="1600" dirty="0" smtClean="0">
                        <a:effectLst/>
                        <a:latin typeface="Arial"/>
                        <a:ea typeface="Calibri"/>
                        <a:cs typeface="Times New Roman"/>
                      </a:endParaRPr>
                    </a:p>
                    <a:p>
                      <a:pPr algn="ctr">
                        <a:lnSpc>
                          <a:spcPct val="115000"/>
                        </a:lnSpc>
                        <a:spcBef>
                          <a:spcPts val="1200"/>
                        </a:spcBef>
                        <a:spcAft>
                          <a:spcPts val="0"/>
                        </a:spcAft>
                      </a:pPr>
                      <a:r>
                        <a:rPr lang="en-GB" sz="1600" dirty="0" smtClean="0">
                          <a:effectLst/>
                          <a:latin typeface="Arial"/>
                          <a:ea typeface="Calibri"/>
                          <a:cs typeface="Times New Roman"/>
                        </a:rPr>
                        <a:t>Astrocytes</a:t>
                      </a:r>
                      <a:endParaRPr lang="en-US" sz="1600" dirty="0">
                        <a:effectLst/>
                        <a:latin typeface="Calibri"/>
                        <a:ea typeface="Calibri"/>
                        <a:cs typeface="Times New Roman"/>
                      </a:endParaRPr>
                    </a:p>
                  </a:txBody>
                  <a:tcPr marL="68580" marR="68580" marT="0" marB="0"/>
                </a:tc>
                <a:tc>
                  <a:txBody>
                    <a:bodyPr/>
                    <a:lstStyle/>
                    <a:p>
                      <a:pPr algn="ctr">
                        <a:lnSpc>
                          <a:spcPct val="115000"/>
                        </a:lnSpc>
                        <a:spcBef>
                          <a:spcPts val="1200"/>
                        </a:spcBef>
                        <a:spcAft>
                          <a:spcPts val="0"/>
                        </a:spcAft>
                      </a:pPr>
                      <a:endParaRPr lang="en-GB" sz="1600" dirty="0" smtClean="0">
                        <a:effectLst/>
                        <a:latin typeface="Arial"/>
                        <a:ea typeface="Calibri"/>
                        <a:cs typeface="Times New Roman"/>
                      </a:endParaRPr>
                    </a:p>
                    <a:p>
                      <a:pPr algn="ctr">
                        <a:lnSpc>
                          <a:spcPct val="115000"/>
                        </a:lnSpc>
                        <a:spcBef>
                          <a:spcPts val="1200"/>
                        </a:spcBef>
                        <a:spcAft>
                          <a:spcPts val="0"/>
                        </a:spcAft>
                      </a:pPr>
                      <a:r>
                        <a:rPr lang="en-GB" sz="1600" dirty="0" err="1" smtClean="0">
                          <a:effectLst/>
                          <a:latin typeface="Arial"/>
                          <a:ea typeface="Calibri"/>
                          <a:cs typeface="Times New Roman"/>
                        </a:rPr>
                        <a:t>Exosomes</a:t>
                      </a:r>
                      <a:r>
                        <a:rPr lang="en-GB" sz="1600" dirty="0" smtClean="0">
                          <a:effectLst/>
                          <a:latin typeface="Arial"/>
                          <a:ea typeface="Calibri"/>
                          <a:cs typeface="Times New Roman"/>
                        </a:rPr>
                        <a:t> </a:t>
                      </a:r>
                      <a:r>
                        <a:rPr lang="en-GB" sz="1600" dirty="0">
                          <a:effectLst/>
                          <a:latin typeface="Arial"/>
                          <a:ea typeface="Calibri"/>
                          <a:cs typeface="Times New Roman"/>
                        </a:rPr>
                        <a:t>and </a:t>
                      </a:r>
                      <a:r>
                        <a:rPr lang="en-GB" sz="1600" dirty="0" err="1">
                          <a:effectLst/>
                          <a:latin typeface="Arial"/>
                          <a:ea typeface="Calibri"/>
                          <a:cs typeface="Times New Roman"/>
                        </a:rPr>
                        <a:t>microvesicles</a:t>
                      </a:r>
                      <a:endParaRPr lang="en-US" sz="1600" dirty="0">
                        <a:effectLst/>
                        <a:latin typeface="Calibri"/>
                        <a:ea typeface="Calibri"/>
                        <a:cs typeface="Times New Roman"/>
                      </a:endParaRPr>
                    </a:p>
                  </a:txBody>
                  <a:tcPr marL="68580" marR="68580" marT="0" marB="0"/>
                </a:tc>
                <a:tc>
                  <a:txBody>
                    <a:bodyPr/>
                    <a:lstStyle/>
                    <a:p>
                      <a:pPr>
                        <a:lnSpc>
                          <a:spcPct val="115000"/>
                        </a:lnSpc>
                        <a:spcBef>
                          <a:spcPts val="1200"/>
                        </a:spcBef>
                        <a:spcAft>
                          <a:spcPts val="0"/>
                        </a:spcAft>
                      </a:pPr>
                      <a:endParaRPr lang="en-GB" sz="1400" dirty="0" smtClean="0">
                        <a:effectLst/>
                        <a:latin typeface="Arial"/>
                        <a:ea typeface="Calibri"/>
                        <a:cs typeface="Times New Roman"/>
                      </a:endParaRPr>
                    </a:p>
                    <a:p>
                      <a:pPr>
                        <a:lnSpc>
                          <a:spcPct val="115000"/>
                        </a:lnSpc>
                        <a:spcBef>
                          <a:spcPts val="1200"/>
                        </a:spcBef>
                        <a:spcAft>
                          <a:spcPts val="0"/>
                        </a:spcAft>
                      </a:pPr>
                      <a:r>
                        <a:rPr lang="en-GB" sz="1400" dirty="0" smtClean="0">
                          <a:effectLst/>
                          <a:latin typeface="Arial"/>
                          <a:ea typeface="Calibri"/>
                          <a:cs typeface="Times New Roman"/>
                        </a:rPr>
                        <a:t>Mitochondria</a:t>
                      </a:r>
                      <a:r>
                        <a:rPr lang="en-GB" sz="1400" dirty="0">
                          <a:effectLst/>
                          <a:latin typeface="Arial"/>
                          <a:ea typeface="Calibri"/>
                          <a:cs typeface="Times New Roman"/>
                        </a:rPr>
                        <a:t>, ATP,Hsp70, synapsin1, functional glutamate transporters, FGF-2,VEGF, matrix </a:t>
                      </a:r>
                      <a:r>
                        <a:rPr lang="en-GB" sz="1400" dirty="0" err="1">
                          <a:effectLst/>
                          <a:latin typeface="Arial"/>
                          <a:ea typeface="Calibri"/>
                          <a:cs typeface="Times New Roman"/>
                        </a:rPr>
                        <a:t>metallo</a:t>
                      </a:r>
                      <a:r>
                        <a:rPr lang="en-GB" sz="1400" dirty="0">
                          <a:effectLst/>
                          <a:latin typeface="Arial"/>
                          <a:ea typeface="Calibri"/>
                          <a:cs typeface="Times New Roman"/>
                        </a:rPr>
                        <a:t>-proteinases, microRNA-29; astrocytes and neurons; Potential role in </a:t>
                      </a:r>
                      <a:r>
                        <a:rPr lang="en-GB" sz="1400" dirty="0" err="1" smtClean="0">
                          <a:effectLst/>
                          <a:latin typeface="Arial"/>
                          <a:ea typeface="Calibri"/>
                          <a:cs typeface="Times New Roman"/>
                        </a:rPr>
                        <a:t>repair,neuroinflammation</a:t>
                      </a:r>
                      <a:r>
                        <a:rPr lang="en-GB" sz="1400" dirty="0" smtClean="0">
                          <a:effectLst/>
                          <a:latin typeface="Arial"/>
                          <a:ea typeface="Calibri"/>
                          <a:cs typeface="Times New Roman"/>
                        </a:rPr>
                        <a:t> </a:t>
                      </a:r>
                      <a:r>
                        <a:rPr lang="en-GB" sz="1400" dirty="0">
                          <a:effectLst/>
                          <a:latin typeface="Arial"/>
                          <a:ea typeface="Calibri"/>
                          <a:cs typeface="Times New Roman"/>
                        </a:rPr>
                        <a:t>and </a:t>
                      </a:r>
                      <a:r>
                        <a:rPr lang="en-GB" sz="1400" dirty="0" err="1" smtClean="0">
                          <a:effectLst/>
                          <a:latin typeface="Arial"/>
                          <a:ea typeface="Calibri"/>
                          <a:cs typeface="Times New Roman"/>
                        </a:rPr>
                        <a:t>neurodegeneration</a:t>
                      </a:r>
                      <a:endParaRPr lang="en-GB" sz="1400" dirty="0" smtClean="0">
                        <a:effectLst/>
                        <a:latin typeface="Arial"/>
                        <a:ea typeface="Calibri"/>
                        <a:cs typeface="Times New Roman"/>
                      </a:endParaRPr>
                    </a:p>
                    <a:p>
                      <a:pPr>
                        <a:lnSpc>
                          <a:spcPct val="115000"/>
                        </a:lnSpc>
                        <a:spcBef>
                          <a:spcPts val="1200"/>
                        </a:spcBef>
                        <a:spcAft>
                          <a:spcPts val="0"/>
                        </a:spcAft>
                      </a:pPr>
                      <a:endParaRPr lang="en-GB" sz="1400" dirty="0" smtClean="0">
                        <a:effectLst/>
                        <a:latin typeface="Arial"/>
                        <a:ea typeface="Calibri"/>
                        <a:cs typeface="Times New Roman"/>
                      </a:endParaRPr>
                    </a:p>
                    <a:p>
                      <a:pPr>
                        <a:lnSpc>
                          <a:spcPct val="115000"/>
                        </a:lnSpc>
                        <a:spcBef>
                          <a:spcPts val="1200"/>
                        </a:spcBef>
                        <a:spcAft>
                          <a:spcPts val="0"/>
                        </a:spcAft>
                      </a:pPr>
                      <a:r>
                        <a:rPr lang="en-GB" sz="1000" dirty="0" smtClean="0">
                          <a:effectLst/>
                          <a:latin typeface="Arial"/>
                          <a:ea typeface="Calibri"/>
                          <a:cs typeface="Times New Roman"/>
                        </a:rPr>
                        <a:t>                                  </a:t>
                      </a:r>
                      <a:r>
                        <a:rPr lang="en-GB" sz="1000" dirty="0" err="1" smtClean="0">
                          <a:effectLst/>
                          <a:latin typeface="Arial"/>
                          <a:ea typeface="Calibri"/>
                          <a:cs typeface="Times New Roman"/>
                        </a:rPr>
                        <a:t>Agnati</a:t>
                      </a:r>
                      <a:r>
                        <a:rPr lang="en-GB" sz="1000" dirty="0" smtClean="0">
                          <a:effectLst/>
                          <a:latin typeface="Arial"/>
                          <a:ea typeface="Calibri"/>
                          <a:cs typeface="Times New Roman"/>
                        </a:rPr>
                        <a:t> and Fuxe 2014</a:t>
                      </a:r>
                      <a:endParaRPr lang="en-US" sz="1000" dirty="0">
                        <a:effectLst/>
                        <a:latin typeface="Calibri"/>
                        <a:ea typeface="Calibri"/>
                        <a:cs typeface="Times New Roman"/>
                      </a:endParaRPr>
                    </a:p>
                  </a:txBody>
                  <a:tcPr marL="68580" marR="68580" marT="0" marB="0"/>
                </a:tc>
              </a:tr>
              <a:tr h="2360494">
                <a:tc>
                  <a:txBody>
                    <a:bodyPr/>
                    <a:lstStyle/>
                    <a:p>
                      <a:pPr algn="ctr">
                        <a:lnSpc>
                          <a:spcPct val="115000"/>
                        </a:lnSpc>
                        <a:spcBef>
                          <a:spcPts val="1200"/>
                        </a:spcBef>
                        <a:spcAft>
                          <a:spcPts val="0"/>
                        </a:spcAft>
                      </a:pPr>
                      <a:endParaRPr lang="en-US" sz="1600" dirty="0">
                        <a:effectLst/>
                        <a:latin typeface="Calibri"/>
                        <a:ea typeface="Calibri"/>
                        <a:cs typeface="Times New Roman"/>
                      </a:endParaRPr>
                    </a:p>
                  </a:txBody>
                  <a:tcPr marL="68580" marR="68580" marT="0" marB="0"/>
                </a:tc>
                <a:tc>
                  <a:txBody>
                    <a:bodyPr/>
                    <a:lstStyle/>
                    <a:p>
                      <a:pPr algn="ctr">
                        <a:lnSpc>
                          <a:spcPct val="115000"/>
                        </a:lnSpc>
                        <a:spcBef>
                          <a:spcPts val="1200"/>
                        </a:spcBef>
                        <a:spcAft>
                          <a:spcPts val="0"/>
                        </a:spcAft>
                      </a:pPr>
                      <a:endParaRPr lang="en-US" sz="1600" dirty="0">
                        <a:effectLst/>
                        <a:latin typeface="Calibri"/>
                        <a:ea typeface="Calibri"/>
                        <a:cs typeface="Times New Roman"/>
                      </a:endParaRPr>
                    </a:p>
                  </a:txBody>
                  <a:tcPr marL="68580" marR="68580" marT="0" marB="0"/>
                </a:tc>
                <a:tc>
                  <a:txBody>
                    <a:bodyPr/>
                    <a:lstStyle/>
                    <a:p>
                      <a:pPr>
                        <a:lnSpc>
                          <a:spcPct val="115000"/>
                        </a:lnSpc>
                        <a:spcBef>
                          <a:spcPts val="1200"/>
                        </a:spcBef>
                        <a:spcAft>
                          <a:spcPts val="0"/>
                        </a:spcAft>
                      </a:pPr>
                      <a:endParaRPr lang="en-US" sz="1000" dirty="0">
                        <a:effectLst/>
                        <a:latin typeface="Calibri"/>
                        <a:ea typeface="Calibri"/>
                        <a:cs typeface="Times New Roman"/>
                      </a:endParaRPr>
                    </a:p>
                  </a:txBody>
                  <a:tcPr marL="68580" marR="68580" marT="0" marB="0"/>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ttangolo 50"/>
          <p:cNvSpPr/>
          <p:nvPr/>
        </p:nvSpPr>
        <p:spPr>
          <a:xfrm>
            <a:off x="0" y="0"/>
            <a:ext cx="9144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sp>
        <p:nvSpPr>
          <p:cNvPr id="101378" name="Text Box 6"/>
          <p:cNvSpPr txBox="1">
            <a:spLocks noChangeArrowheads="1"/>
          </p:cNvSpPr>
          <p:nvPr/>
        </p:nvSpPr>
        <p:spPr bwMode="auto">
          <a:xfrm>
            <a:off x="0" y="188913"/>
            <a:ext cx="9144000" cy="357187"/>
          </a:xfrm>
          <a:prstGeom prst="rect">
            <a:avLst/>
          </a:prstGeom>
          <a:noFill/>
          <a:ln w="9525">
            <a:noFill/>
            <a:miter lim="800000"/>
            <a:headEnd/>
            <a:tailEnd/>
          </a:ln>
        </p:spPr>
        <p:txBody>
          <a:bodyPr>
            <a:spAutoFit/>
          </a:bodyPr>
          <a:lstStyle/>
          <a:p>
            <a:pPr algn="ctr">
              <a:lnSpc>
                <a:spcPts val="2000"/>
              </a:lnSpc>
            </a:pPr>
            <a:r>
              <a:rPr lang="en-GB" sz="2000" b="1">
                <a:solidFill>
                  <a:schemeClr val="bg1"/>
                </a:solidFill>
                <a:ea typeface="ＭＳ Ｐゴシック" pitchFamily="34" charset="-128"/>
              </a:rPr>
              <a:t>NEW PERSPECTIVES </a:t>
            </a:r>
            <a:r>
              <a:rPr lang="en-US" sz="2000" b="1">
                <a:solidFill>
                  <a:schemeClr val="bg1"/>
                </a:solidFill>
                <a:ea typeface="ＭＳ Ｐゴシック" pitchFamily="34" charset="-128"/>
              </a:rPr>
              <a:t>ON </a:t>
            </a:r>
            <a:r>
              <a:rPr lang="en-US" sz="2000" b="1">
                <a:solidFill>
                  <a:srgbClr val="FFFF00"/>
                </a:solidFill>
                <a:ea typeface="ＭＳ Ｐゴシック" pitchFamily="34" charset="-128"/>
              </a:rPr>
              <a:t>ROAMER TYPE OF VT</a:t>
            </a:r>
            <a:endParaRPr lang="it-IT" sz="2000" b="1">
              <a:solidFill>
                <a:schemeClr val="bg1"/>
              </a:solidFill>
              <a:ea typeface="ＭＳ Ｐゴシック" pitchFamily="34" charset="-128"/>
            </a:endParaRPr>
          </a:p>
        </p:txBody>
      </p:sp>
      <p:sp>
        <p:nvSpPr>
          <p:cNvPr id="101379" name="CasellaDiTesto 22"/>
          <p:cNvSpPr txBox="1">
            <a:spLocks noChangeArrowheads="1"/>
          </p:cNvSpPr>
          <p:nvPr/>
        </p:nvSpPr>
        <p:spPr bwMode="auto">
          <a:xfrm>
            <a:off x="2513013" y="4737100"/>
            <a:ext cx="3611562" cy="1968500"/>
          </a:xfrm>
          <a:prstGeom prst="rect">
            <a:avLst/>
          </a:prstGeom>
          <a:solidFill>
            <a:schemeClr val="bg1"/>
          </a:solidFill>
          <a:ln w="9525">
            <a:solidFill>
              <a:srgbClr val="FF0000"/>
            </a:solidFill>
            <a:miter lim="800000"/>
            <a:headEnd/>
            <a:tailEnd/>
          </a:ln>
        </p:spPr>
        <p:txBody>
          <a:bodyPr>
            <a:spAutoFit/>
          </a:bodyPr>
          <a:lstStyle/>
          <a:p>
            <a:pPr algn="ctr">
              <a:lnSpc>
                <a:spcPts val="2100"/>
              </a:lnSpc>
            </a:pPr>
            <a:r>
              <a:rPr lang="en-GB" sz="1400" b="1">
                <a:solidFill>
                  <a:srgbClr val="FF0000"/>
                </a:solidFill>
                <a:ea typeface="ＭＳ Ｐゴシック" pitchFamily="34" charset="-128"/>
              </a:rPr>
              <a:t>Cell B</a:t>
            </a:r>
            <a:r>
              <a:rPr lang="en-GB" sz="1400" b="1">
                <a:ea typeface="ＭＳ Ｐゴシック" pitchFamily="34" charset="-128"/>
              </a:rPr>
              <a:t>, by internalising </a:t>
            </a:r>
            <a:r>
              <a:rPr lang="en-GB" sz="1400" b="1">
                <a:solidFill>
                  <a:srgbClr val="FF0000"/>
                </a:solidFill>
                <a:ea typeface="ＭＳ Ｐゴシック" pitchFamily="34" charset="-128"/>
              </a:rPr>
              <a:t>Exosomes</a:t>
            </a:r>
            <a:r>
              <a:rPr lang="en-GB" sz="1400" b="1">
                <a:ea typeface="ＭＳ Ｐゴシック" pitchFamily="34" charset="-128"/>
              </a:rPr>
              <a:t> can insert </a:t>
            </a:r>
            <a:r>
              <a:rPr lang="en-GB" sz="1400" b="1">
                <a:solidFill>
                  <a:srgbClr val="FF0000"/>
                </a:solidFill>
                <a:ea typeface="ＭＳ Ｐゴシック" pitchFamily="34" charset="-128"/>
              </a:rPr>
              <a:t>NEW TYPES OF GPCRs</a:t>
            </a:r>
            <a:r>
              <a:rPr lang="en-GB" sz="1400" b="1">
                <a:ea typeface="ＭＳ Ｐゴシック" pitchFamily="34" charset="-128"/>
              </a:rPr>
              <a:t> in the plasma membrane and hence decode previously undetected signals e.g., an undetected </a:t>
            </a:r>
            <a:r>
              <a:rPr lang="en-GB" sz="1400" b="1">
                <a:solidFill>
                  <a:srgbClr val="0000CC"/>
                </a:solidFill>
                <a:ea typeface="ＭＳ Ｐゴシック" pitchFamily="34" charset="-128"/>
              </a:rPr>
              <a:t>NEUROTRANSMITTER</a:t>
            </a:r>
            <a:r>
              <a:rPr lang="en-GB" sz="1400" b="1">
                <a:ea typeface="ＭＳ Ｐゴシック" pitchFamily="34" charset="-128"/>
              </a:rPr>
              <a:t> </a:t>
            </a:r>
            <a:r>
              <a:rPr lang="en-GB" sz="1400" b="1">
                <a:solidFill>
                  <a:srgbClr val="0000CC"/>
                </a:solidFill>
                <a:ea typeface="ＭＳ Ｐゴシック" pitchFamily="34" charset="-128"/>
              </a:rPr>
              <a:t>(NT)</a:t>
            </a:r>
          </a:p>
          <a:p>
            <a:pPr algn="ctr">
              <a:lnSpc>
                <a:spcPts val="2100"/>
              </a:lnSpc>
            </a:pPr>
            <a:r>
              <a:rPr lang="en-GB" sz="1400" b="1">
                <a:ea typeface="ＭＳ Ｐゴシック" pitchFamily="34" charset="-128"/>
              </a:rPr>
              <a:t>and/or can lead to  formation of</a:t>
            </a:r>
          </a:p>
          <a:p>
            <a:pPr algn="ctr">
              <a:lnSpc>
                <a:spcPts val="2100"/>
              </a:lnSpc>
            </a:pPr>
            <a:r>
              <a:rPr lang="en-GB" sz="1400" b="1">
                <a:solidFill>
                  <a:srgbClr val="FF0000"/>
                </a:solidFill>
                <a:ea typeface="ＭＳ Ｐゴシック" pitchFamily="34" charset="-128"/>
              </a:rPr>
              <a:t>NEW RECEPTOR MOSAICS</a:t>
            </a:r>
            <a:endParaRPr lang="en-GB" sz="1400" b="1">
              <a:ea typeface="ＭＳ Ｐゴシック" pitchFamily="34" charset="-128"/>
            </a:endParaRPr>
          </a:p>
        </p:txBody>
      </p:sp>
      <p:grpSp>
        <p:nvGrpSpPr>
          <p:cNvPr id="101380" name="Gruppo 69"/>
          <p:cNvGrpSpPr>
            <a:grpSpLocks/>
          </p:cNvGrpSpPr>
          <p:nvPr/>
        </p:nvGrpSpPr>
        <p:grpSpPr bwMode="auto">
          <a:xfrm>
            <a:off x="0" y="1125538"/>
            <a:ext cx="4217988" cy="3095625"/>
            <a:chOff x="5204492" y="48265"/>
            <a:chExt cx="3868102" cy="3097113"/>
          </a:xfrm>
        </p:grpSpPr>
        <p:pic>
          <p:nvPicPr>
            <p:cNvPr id="101468" name="Picture 6" descr="a2d2_0014"/>
            <p:cNvPicPr>
              <a:picLocks noChangeAspect="1" noChangeArrowheads="1"/>
            </p:cNvPicPr>
            <p:nvPr/>
          </p:nvPicPr>
          <p:blipFill>
            <a:blip r:embed="rId3"/>
            <a:srcRect/>
            <a:stretch>
              <a:fillRect/>
            </a:stretch>
          </p:blipFill>
          <p:spPr bwMode="auto">
            <a:xfrm>
              <a:off x="5214942" y="48265"/>
              <a:ext cx="3857652" cy="3097113"/>
            </a:xfrm>
            <a:prstGeom prst="rect">
              <a:avLst/>
            </a:prstGeom>
            <a:noFill/>
            <a:ln w="38100">
              <a:solidFill>
                <a:srgbClr val="FF0000"/>
              </a:solidFill>
              <a:miter lim="800000"/>
              <a:headEnd/>
              <a:tailEnd/>
            </a:ln>
          </p:spPr>
        </p:pic>
        <p:sp>
          <p:nvSpPr>
            <p:cNvPr id="101469" name="Text Box 14"/>
            <p:cNvSpPr txBox="1">
              <a:spLocks noChangeArrowheads="1"/>
            </p:cNvSpPr>
            <p:nvPr/>
          </p:nvSpPr>
          <p:spPr bwMode="auto">
            <a:xfrm>
              <a:off x="8365068" y="1486494"/>
              <a:ext cx="707526" cy="274628"/>
            </a:xfrm>
            <a:prstGeom prst="rect">
              <a:avLst/>
            </a:prstGeom>
            <a:noFill/>
            <a:ln w="9525">
              <a:noFill/>
              <a:miter lim="800000"/>
              <a:headEnd/>
              <a:tailEnd/>
            </a:ln>
          </p:spPr>
          <p:txBody>
            <a:bodyPr>
              <a:spAutoFit/>
            </a:bodyPr>
            <a:lstStyle/>
            <a:p>
              <a:pPr algn="ctr"/>
              <a:r>
                <a:rPr lang="en-US" sz="1200" b="1">
                  <a:solidFill>
                    <a:srgbClr val="FFFF00"/>
                  </a:solidFill>
                  <a:ea typeface="ＭＳ Ｐゴシック" pitchFamily="34" charset="-128"/>
                </a:rPr>
                <a:t>50 nm</a:t>
              </a:r>
            </a:p>
          </p:txBody>
        </p:sp>
        <p:cxnSp>
          <p:nvCxnSpPr>
            <p:cNvPr id="54" name="Connettore 1 53"/>
            <p:cNvCxnSpPr/>
            <p:nvPr/>
          </p:nvCxnSpPr>
          <p:spPr>
            <a:xfrm>
              <a:off x="8443682" y="1727059"/>
              <a:ext cx="512447"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101471" name="CasellaDiTesto 52"/>
            <p:cNvSpPr txBox="1">
              <a:spLocks noChangeArrowheads="1"/>
            </p:cNvSpPr>
            <p:nvPr/>
          </p:nvSpPr>
          <p:spPr bwMode="auto">
            <a:xfrm>
              <a:off x="5204492" y="57790"/>
              <a:ext cx="3856455" cy="630217"/>
            </a:xfrm>
            <a:prstGeom prst="rect">
              <a:avLst/>
            </a:prstGeom>
            <a:solidFill>
              <a:schemeClr val="bg1"/>
            </a:solidFill>
            <a:ln w="9525">
              <a:noFill/>
              <a:miter lim="800000"/>
              <a:headEnd/>
              <a:tailEnd/>
            </a:ln>
          </p:spPr>
          <p:txBody>
            <a:bodyPr>
              <a:spAutoFit/>
            </a:bodyPr>
            <a:lstStyle/>
            <a:p>
              <a:pPr algn="ctr"/>
              <a:r>
                <a:rPr lang="en-GB" sz="1200" b="1">
                  <a:solidFill>
                    <a:srgbClr val="FF0000"/>
                  </a:solidFill>
                  <a:ea typeface="ＭＳ Ｐゴシック" pitchFamily="34" charset="-128"/>
                </a:rPr>
                <a:t>ELECTRON MICROSCOPE IMAGE OF EXOSOMES</a:t>
              </a:r>
            </a:p>
            <a:p>
              <a:pPr algn="ctr">
                <a:lnSpc>
                  <a:spcPts val="1400"/>
                </a:lnSpc>
              </a:pPr>
              <a:r>
                <a:rPr lang="en-GB" sz="1200" b="1">
                  <a:solidFill>
                    <a:srgbClr val="0000CC"/>
                  </a:solidFill>
                  <a:ea typeface="ＭＳ Ｐゴシック" pitchFamily="34" charset="-128"/>
                </a:rPr>
                <a:t>D2 RECEPTORS were labelled by 15nm gold particles</a:t>
              </a:r>
            </a:p>
            <a:p>
              <a:pPr algn="ctr">
                <a:lnSpc>
                  <a:spcPts val="1400"/>
                </a:lnSpc>
              </a:pPr>
              <a:r>
                <a:rPr lang="en-GB" sz="1200" b="1">
                  <a:solidFill>
                    <a:srgbClr val="0000CC"/>
                  </a:solidFill>
                  <a:ea typeface="ＭＳ Ｐゴシック" pitchFamily="34" charset="-128"/>
                </a:rPr>
                <a:t>A2A RECEPTORS were labelled by 10nm gold particles</a:t>
              </a:r>
              <a:endParaRPr lang="en-GB" sz="1200">
                <a:solidFill>
                  <a:srgbClr val="0000CC"/>
                </a:solidFill>
                <a:ea typeface="ＭＳ Ｐゴシック" pitchFamily="34" charset="-128"/>
              </a:endParaRPr>
            </a:p>
          </p:txBody>
        </p:sp>
      </p:grpSp>
      <p:sp>
        <p:nvSpPr>
          <p:cNvPr id="101381" name="CasellaDiTesto 13"/>
          <p:cNvSpPr txBox="1">
            <a:spLocks noChangeArrowheads="1"/>
          </p:cNvSpPr>
          <p:nvPr/>
        </p:nvSpPr>
        <p:spPr bwMode="auto">
          <a:xfrm>
            <a:off x="107950" y="3579813"/>
            <a:ext cx="4206875" cy="457200"/>
          </a:xfrm>
          <a:prstGeom prst="rect">
            <a:avLst/>
          </a:prstGeom>
          <a:solidFill>
            <a:srgbClr val="0000CC"/>
          </a:solidFill>
          <a:ln w="9525">
            <a:solidFill>
              <a:srgbClr val="FF0000"/>
            </a:solidFill>
            <a:miter lim="800000"/>
            <a:headEnd/>
            <a:tailEnd/>
          </a:ln>
        </p:spPr>
        <p:txBody>
          <a:bodyPr>
            <a:spAutoFit/>
          </a:bodyPr>
          <a:lstStyle/>
          <a:p>
            <a:pPr algn="ctr">
              <a:lnSpc>
                <a:spcPts val="1400"/>
              </a:lnSpc>
            </a:pPr>
            <a:r>
              <a:rPr lang="en-GB" sz="1200" b="1">
                <a:solidFill>
                  <a:srgbClr val="FFFF00"/>
                </a:solidFill>
                <a:ea typeface="ＭＳ Ｐゴシック" pitchFamily="34" charset="-128"/>
              </a:rPr>
              <a:t>D2 – A2A IMMUNOGOLD STAINING SHOWS THE PRESENCE OF THE RECEPTORS IN THE EXOSOME</a:t>
            </a:r>
          </a:p>
        </p:txBody>
      </p:sp>
      <p:grpSp>
        <p:nvGrpSpPr>
          <p:cNvPr id="101382" name="Gruppo 65"/>
          <p:cNvGrpSpPr>
            <a:grpSpLocks/>
          </p:cNvGrpSpPr>
          <p:nvPr/>
        </p:nvGrpSpPr>
        <p:grpSpPr bwMode="auto">
          <a:xfrm>
            <a:off x="468313" y="3068638"/>
            <a:ext cx="2381250" cy="488950"/>
            <a:chOff x="5541330" y="1980251"/>
            <a:chExt cx="2381883" cy="488950"/>
          </a:xfrm>
        </p:grpSpPr>
        <p:sp>
          <p:nvSpPr>
            <p:cNvPr id="29" name="Ovale 28"/>
            <p:cNvSpPr/>
            <p:nvPr/>
          </p:nvSpPr>
          <p:spPr bwMode="auto">
            <a:xfrm>
              <a:off x="7373792" y="1980251"/>
              <a:ext cx="549421" cy="403225"/>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cxnSp>
          <p:nvCxnSpPr>
            <p:cNvPr id="44" name="Connettore 1 43"/>
            <p:cNvCxnSpPr/>
            <p:nvPr/>
          </p:nvCxnSpPr>
          <p:spPr bwMode="auto">
            <a:xfrm rot="10800000">
              <a:off x="6610001" y="2143763"/>
              <a:ext cx="811429" cy="28575"/>
            </a:xfrm>
            <a:prstGeom prst="line">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1467" name="Text Box 10"/>
            <p:cNvSpPr txBox="1">
              <a:spLocks noChangeArrowheads="1"/>
            </p:cNvSpPr>
            <p:nvPr/>
          </p:nvSpPr>
          <p:spPr bwMode="auto">
            <a:xfrm>
              <a:off x="5541330" y="2002476"/>
              <a:ext cx="1114721" cy="466725"/>
            </a:xfrm>
            <a:prstGeom prst="rect">
              <a:avLst/>
            </a:prstGeom>
            <a:solidFill>
              <a:srgbClr val="FFFF99"/>
            </a:solidFill>
            <a:ln w="9525">
              <a:solidFill>
                <a:srgbClr val="FF0000"/>
              </a:solidFill>
              <a:miter lim="800000"/>
              <a:headEnd/>
              <a:tailEnd/>
            </a:ln>
          </p:spPr>
          <p:txBody>
            <a:bodyPr>
              <a:spAutoFit/>
            </a:bodyPr>
            <a:lstStyle/>
            <a:p>
              <a:pPr algn="ctr"/>
              <a:r>
                <a:rPr lang="en-US" sz="1200" b="1">
                  <a:ea typeface="ＭＳ Ｐゴシック" pitchFamily="34" charset="-128"/>
                </a:rPr>
                <a:t>  A2A (10nm)</a:t>
              </a:r>
            </a:p>
          </p:txBody>
        </p:sp>
      </p:grpSp>
      <p:grpSp>
        <p:nvGrpSpPr>
          <p:cNvPr id="101383" name="Gruppo 63"/>
          <p:cNvGrpSpPr>
            <a:grpSpLocks/>
          </p:cNvGrpSpPr>
          <p:nvPr/>
        </p:nvGrpSpPr>
        <p:grpSpPr bwMode="auto">
          <a:xfrm>
            <a:off x="1476375" y="2133600"/>
            <a:ext cx="1550988" cy="1366838"/>
            <a:chOff x="6722689" y="1097833"/>
            <a:chExt cx="1549844" cy="1366837"/>
          </a:xfrm>
        </p:grpSpPr>
        <p:sp>
          <p:nvSpPr>
            <p:cNvPr id="36" name="Ovale 35"/>
            <p:cNvSpPr/>
            <p:nvPr/>
          </p:nvSpPr>
          <p:spPr bwMode="auto">
            <a:xfrm>
              <a:off x="6903531" y="1097833"/>
              <a:ext cx="1369002" cy="1366837"/>
            </a:xfrm>
            <a:prstGeom prst="ellipse">
              <a:avLst/>
            </a:prstGeom>
            <a:noFill/>
            <a:ln>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sp>
          <p:nvSpPr>
            <p:cNvPr id="101464" name="Text Box 4"/>
            <p:cNvSpPr txBox="1">
              <a:spLocks noChangeArrowheads="1"/>
            </p:cNvSpPr>
            <p:nvPr/>
          </p:nvSpPr>
          <p:spPr bwMode="auto">
            <a:xfrm>
              <a:off x="6722689" y="1439145"/>
              <a:ext cx="1449905" cy="304800"/>
            </a:xfrm>
            <a:prstGeom prst="rect">
              <a:avLst/>
            </a:prstGeom>
            <a:noFill/>
            <a:ln w="9525">
              <a:noFill/>
              <a:miter lim="800000"/>
              <a:headEnd/>
              <a:tailEnd/>
            </a:ln>
          </p:spPr>
          <p:txBody>
            <a:bodyPr>
              <a:spAutoFit/>
            </a:bodyPr>
            <a:lstStyle/>
            <a:p>
              <a:pPr algn="ctr"/>
              <a:r>
                <a:rPr lang="en-US" sz="1400" b="1">
                  <a:solidFill>
                    <a:srgbClr val="FFFF00"/>
                  </a:solidFill>
                  <a:ea typeface="ＭＳ Ｐゴシック" pitchFamily="34" charset="-128"/>
                </a:rPr>
                <a:t>Exosome</a:t>
              </a:r>
            </a:p>
          </p:txBody>
        </p:sp>
      </p:grpSp>
      <p:grpSp>
        <p:nvGrpSpPr>
          <p:cNvPr id="101384" name="Gruppo 64"/>
          <p:cNvGrpSpPr>
            <a:grpSpLocks/>
          </p:cNvGrpSpPr>
          <p:nvPr/>
        </p:nvGrpSpPr>
        <p:grpSpPr bwMode="auto">
          <a:xfrm>
            <a:off x="611188" y="2060575"/>
            <a:ext cx="1924050" cy="403225"/>
            <a:chOff x="5643570" y="998538"/>
            <a:chExt cx="1923712" cy="403225"/>
          </a:xfrm>
        </p:grpSpPr>
        <p:sp>
          <p:nvSpPr>
            <p:cNvPr id="28" name="Ovale 27"/>
            <p:cNvSpPr/>
            <p:nvPr/>
          </p:nvSpPr>
          <p:spPr bwMode="auto">
            <a:xfrm>
              <a:off x="7176826" y="998538"/>
              <a:ext cx="390456" cy="403225"/>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cxnSp>
          <p:nvCxnSpPr>
            <p:cNvPr id="42" name="Connettore 1 41"/>
            <p:cNvCxnSpPr/>
            <p:nvPr/>
          </p:nvCxnSpPr>
          <p:spPr bwMode="auto">
            <a:xfrm rot="10800000" flipV="1">
              <a:off x="6643519" y="1181101"/>
              <a:ext cx="507911" cy="19050"/>
            </a:xfrm>
            <a:prstGeom prst="line">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1462" name="Text Box 4"/>
            <p:cNvSpPr txBox="1">
              <a:spLocks noChangeArrowheads="1"/>
            </p:cNvSpPr>
            <p:nvPr/>
          </p:nvSpPr>
          <p:spPr bwMode="auto">
            <a:xfrm>
              <a:off x="5643570" y="1066801"/>
              <a:ext cx="1039630" cy="284162"/>
            </a:xfrm>
            <a:prstGeom prst="rect">
              <a:avLst/>
            </a:prstGeom>
            <a:solidFill>
              <a:srgbClr val="FFFF99"/>
            </a:solidFill>
            <a:ln w="9525">
              <a:solidFill>
                <a:srgbClr val="FF0000"/>
              </a:solidFill>
              <a:miter lim="800000"/>
              <a:headEnd/>
              <a:tailEnd/>
            </a:ln>
          </p:spPr>
          <p:txBody>
            <a:bodyPr>
              <a:spAutoFit/>
            </a:bodyPr>
            <a:lstStyle/>
            <a:p>
              <a:pPr algn="ctr"/>
              <a:r>
                <a:rPr lang="en-US" sz="1200" b="1">
                  <a:ea typeface="ＭＳ Ｐゴシック" pitchFamily="34" charset="-128"/>
                </a:rPr>
                <a:t>D2 (15nm)</a:t>
              </a:r>
            </a:p>
          </p:txBody>
        </p:sp>
      </p:grpSp>
      <p:sp>
        <p:nvSpPr>
          <p:cNvPr id="101385" name="CasellaDiTesto 75"/>
          <p:cNvSpPr txBox="1">
            <a:spLocks noChangeArrowheads="1"/>
          </p:cNvSpPr>
          <p:nvPr/>
        </p:nvSpPr>
        <p:spPr bwMode="auto">
          <a:xfrm>
            <a:off x="755650" y="692150"/>
            <a:ext cx="4357688" cy="304800"/>
          </a:xfrm>
          <a:prstGeom prst="rect">
            <a:avLst/>
          </a:prstGeom>
          <a:noFill/>
          <a:ln w="9525">
            <a:noFill/>
            <a:miter lim="800000"/>
            <a:headEnd/>
            <a:tailEnd/>
          </a:ln>
        </p:spPr>
        <p:txBody>
          <a:bodyPr>
            <a:spAutoFit/>
          </a:bodyPr>
          <a:lstStyle/>
          <a:p>
            <a:pPr algn="ctr"/>
            <a:r>
              <a:rPr lang="en-GB" sz="1400" b="1">
                <a:solidFill>
                  <a:srgbClr val="FFFF00"/>
                </a:solidFill>
                <a:ea typeface="ＭＳ Ｐゴシック" pitchFamily="34" charset="-128"/>
              </a:rPr>
              <a:t>GPCRs ARE PRESENT IN EXOSOMES</a:t>
            </a:r>
            <a:endParaRPr lang="en-GB" sz="1400">
              <a:solidFill>
                <a:srgbClr val="FFFF00"/>
              </a:solidFill>
              <a:ea typeface="ＭＳ Ｐゴシック" pitchFamily="34" charset="-128"/>
            </a:endParaRPr>
          </a:p>
        </p:txBody>
      </p:sp>
      <p:sp>
        <p:nvSpPr>
          <p:cNvPr id="83" name="Rettangolo 82"/>
          <p:cNvSpPr/>
          <p:nvPr/>
        </p:nvSpPr>
        <p:spPr>
          <a:xfrm>
            <a:off x="125413" y="4000500"/>
            <a:ext cx="3071812" cy="2786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sp>
        <p:nvSpPr>
          <p:cNvPr id="101387" name="CasellaDiTesto 22"/>
          <p:cNvSpPr txBox="1">
            <a:spLocks noChangeArrowheads="1"/>
          </p:cNvSpPr>
          <p:nvPr/>
        </p:nvSpPr>
        <p:spPr bwMode="auto">
          <a:xfrm>
            <a:off x="136525" y="4368800"/>
            <a:ext cx="8872538" cy="320675"/>
          </a:xfrm>
          <a:prstGeom prst="rect">
            <a:avLst/>
          </a:prstGeom>
          <a:noFill/>
          <a:ln w="9525">
            <a:noFill/>
            <a:miter lim="800000"/>
            <a:headEnd/>
            <a:tailEnd/>
          </a:ln>
        </p:spPr>
        <p:txBody>
          <a:bodyPr>
            <a:spAutoFit/>
          </a:bodyPr>
          <a:lstStyle/>
          <a:p>
            <a:pPr algn="ctr">
              <a:lnSpc>
                <a:spcPts val="1800"/>
              </a:lnSpc>
            </a:pPr>
            <a:r>
              <a:rPr lang="en-GB" sz="1600" b="1">
                <a:solidFill>
                  <a:srgbClr val="FFFF00"/>
                </a:solidFill>
                <a:ea typeface="ＭＳ Ｐゴシック" pitchFamily="34" charset="-128"/>
              </a:rPr>
              <a:t>IMPLICATIONS OF THE CELL-TO-CELL TRANSFER VIA EXOSOMES OF GPCRs</a:t>
            </a:r>
          </a:p>
        </p:txBody>
      </p:sp>
      <p:grpSp>
        <p:nvGrpSpPr>
          <p:cNvPr id="101388" name="Gruppo 163"/>
          <p:cNvGrpSpPr>
            <a:grpSpLocks/>
          </p:cNvGrpSpPr>
          <p:nvPr/>
        </p:nvGrpSpPr>
        <p:grpSpPr bwMode="auto">
          <a:xfrm>
            <a:off x="74613" y="4643438"/>
            <a:ext cx="2354262" cy="2128837"/>
            <a:chOff x="74613" y="4643438"/>
            <a:chExt cx="2354234" cy="2128837"/>
          </a:xfrm>
        </p:grpSpPr>
        <p:sp>
          <p:nvSpPr>
            <p:cNvPr id="81" name="Rettangolo 80"/>
            <p:cNvSpPr/>
            <p:nvPr/>
          </p:nvSpPr>
          <p:spPr bwMode="auto">
            <a:xfrm>
              <a:off x="74613" y="4643438"/>
              <a:ext cx="2354234" cy="2128837"/>
            </a:xfrm>
            <a:prstGeom prst="rect">
              <a:avLst/>
            </a:prstGeom>
            <a:solidFill>
              <a:srgbClr val="FFFF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sp>
          <p:nvSpPr>
            <p:cNvPr id="101441" name="CasellaDiTesto 176"/>
            <p:cNvSpPr txBox="1">
              <a:spLocks noChangeArrowheads="1"/>
            </p:cNvSpPr>
            <p:nvPr/>
          </p:nvSpPr>
          <p:spPr bwMode="auto">
            <a:xfrm>
              <a:off x="128587" y="6019800"/>
              <a:ext cx="2243111" cy="711200"/>
            </a:xfrm>
            <a:prstGeom prst="rect">
              <a:avLst/>
            </a:prstGeom>
            <a:solidFill>
              <a:schemeClr val="bg1"/>
            </a:solidFill>
            <a:ln w="9525">
              <a:solidFill>
                <a:srgbClr val="0000CC"/>
              </a:solidFill>
              <a:miter lim="800000"/>
              <a:headEnd/>
              <a:tailEnd/>
            </a:ln>
          </p:spPr>
          <p:txBody>
            <a:bodyPr>
              <a:spAutoFit/>
            </a:bodyPr>
            <a:lstStyle/>
            <a:p>
              <a:pPr algn="ctr"/>
              <a:r>
                <a:rPr lang="en-US" sz="1000" b="1">
                  <a:solidFill>
                    <a:srgbClr val="FF0000"/>
                  </a:solidFill>
                  <a:ea typeface="ＭＳ Ｐゴシック" pitchFamily="34" charset="-128"/>
                </a:rPr>
                <a:t>CELL B  </a:t>
              </a:r>
              <a:r>
                <a:rPr lang="en-US" sz="1000" b="1">
                  <a:ea typeface="ＭＳ Ｐゴシック" pitchFamily="34" charset="-128"/>
                </a:rPr>
                <a:t>IS A TARGET FOR </a:t>
              </a:r>
              <a:r>
                <a:rPr lang="en-US" sz="1000" b="1">
                  <a:solidFill>
                    <a:srgbClr val="FF0000"/>
                  </a:solidFill>
                  <a:ea typeface="ＭＳ Ｐゴシック" pitchFamily="34" charset="-128"/>
                </a:rPr>
                <a:t>EXOSOMES</a:t>
              </a:r>
              <a:r>
                <a:rPr lang="en-US" sz="1000" b="1">
                  <a:solidFill>
                    <a:srgbClr val="0000CC"/>
                  </a:solidFill>
                  <a:ea typeface="ＭＳ Ｐゴシック" pitchFamily="34" charset="-128"/>
                </a:rPr>
                <a:t> </a:t>
              </a:r>
              <a:r>
                <a:rPr lang="en-US" sz="1000" b="1">
                  <a:ea typeface="ＭＳ Ｐゴシック" pitchFamily="34" charset="-128"/>
                </a:rPr>
                <a:t>CONTAINING </a:t>
              </a:r>
              <a:r>
                <a:rPr lang="en-US" sz="1000" b="1">
                  <a:solidFill>
                    <a:srgbClr val="FF0000"/>
                  </a:solidFill>
                  <a:ea typeface="ＭＳ Ｐゴシック" pitchFamily="34" charset="-128"/>
                </a:rPr>
                <a:t>RECEPTORS </a:t>
              </a:r>
              <a:r>
                <a:rPr lang="en-US" sz="1000" b="1">
                  <a:ea typeface="ＭＳ Ｐゴシック" pitchFamily="34" charset="-128"/>
                </a:rPr>
                <a:t>THAT </a:t>
              </a:r>
              <a:r>
                <a:rPr lang="en-US" sz="1000" b="1">
                  <a:solidFill>
                    <a:srgbClr val="FF0000"/>
                  </a:solidFill>
                  <a:ea typeface="ＭＳ Ｐゴシック" pitchFamily="34" charset="-128"/>
                </a:rPr>
                <a:t>CELL B</a:t>
              </a:r>
              <a:r>
                <a:rPr lang="en-US" sz="1000" b="1">
                  <a:ea typeface="ＭＳ Ｐゴシック" pitchFamily="34" charset="-128"/>
                </a:rPr>
                <a:t> DOES NOT EXPRESS</a:t>
              </a:r>
              <a:endParaRPr lang="en-US" sz="1000" b="1">
                <a:solidFill>
                  <a:srgbClr val="FF0000"/>
                </a:solidFill>
                <a:ea typeface="ＭＳ Ｐゴシック" pitchFamily="34" charset="-128"/>
              </a:endParaRPr>
            </a:p>
          </p:txBody>
        </p:sp>
        <p:grpSp>
          <p:nvGrpSpPr>
            <p:cNvPr id="101442" name="Gruppo 100"/>
            <p:cNvGrpSpPr>
              <a:grpSpLocks/>
            </p:cNvGrpSpPr>
            <p:nvPr/>
          </p:nvGrpSpPr>
          <p:grpSpPr bwMode="auto">
            <a:xfrm>
              <a:off x="357185" y="4714028"/>
              <a:ext cx="1857353" cy="1112097"/>
              <a:chOff x="1285878" y="5072074"/>
              <a:chExt cx="1857353" cy="1112097"/>
            </a:xfrm>
          </p:grpSpPr>
          <p:sp>
            <p:nvSpPr>
              <p:cNvPr id="101443" name="Freeform 31"/>
              <p:cNvSpPr>
                <a:spLocks/>
              </p:cNvSpPr>
              <p:nvPr/>
            </p:nvSpPr>
            <p:spPr bwMode="auto">
              <a:xfrm rot="2856483" flipV="1">
                <a:off x="2217020" y="5756288"/>
                <a:ext cx="89356" cy="2106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86" name="Figura a mano libera 85"/>
              <p:cNvSpPr/>
              <p:nvPr/>
            </p:nvSpPr>
            <p:spPr bwMode="auto">
              <a:xfrm>
                <a:off x="1892296" y="5322159"/>
                <a:ext cx="288922" cy="88900"/>
              </a:xfrm>
              <a:custGeom>
                <a:avLst/>
                <a:gdLst>
                  <a:gd name="connsiteX0" fmla="*/ 271838 w 288313"/>
                  <a:gd name="connsiteY0" fmla="*/ 78828 h 88499"/>
                  <a:gd name="connsiteX1" fmla="*/ 98417 w 288313"/>
                  <a:gd name="connsiteY1" fmla="*/ 31531 h 88499"/>
                  <a:gd name="connsiteX2" fmla="*/ 3824 w 288313"/>
                  <a:gd name="connsiteY2" fmla="*/ 0 h 88499"/>
                </a:gdLst>
                <a:ahLst/>
                <a:cxnLst>
                  <a:cxn ang="0">
                    <a:pos x="connsiteX0" y="connsiteY0"/>
                  </a:cxn>
                  <a:cxn ang="0">
                    <a:pos x="connsiteX1" y="connsiteY1"/>
                  </a:cxn>
                  <a:cxn ang="0">
                    <a:pos x="connsiteX2" y="connsiteY2"/>
                  </a:cxn>
                </a:cxnLst>
                <a:rect l="l" t="t" r="r" b="b"/>
                <a:pathLst>
                  <a:path w="288313" h="88499">
                    <a:moveTo>
                      <a:pt x="271838" y="78828"/>
                    </a:moveTo>
                    <a:cubicBezTo>
                      <a:pt x="57396" y="43087"/>
                      <a:pt x="288313" y="88499"/>
                      <a:pt x="98417" y="31531"/>
                    </a:cubicBezTo>
                    <a:cubicBezTo>
                      <a:pt x="0" y="2006"/>
                      <a:pt x="41948" y="38127"/>
                      <a:pt x="3824" y="0"/>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87" name="Figura a mano libera 86"/>
              <p:cNvSpPr/>
              <p:nvPr/>
            </p:nvSpPr>
            <p:spPr bwMode="auto">
              <a:xfrm>
                <a:off x="1785934" y="5385659"/>
                <a:ext cx="347659" cy="127000"/>
              </a:xfrm>
              <a:custGeom>
                <a:avLst/>
                <a:gdLst>
                  <a:gd name="connsiteX0" fmla="*/ 346842 w 346842"/>
                  <a:gd name="connsiteY0" fmla="*/ 0 h 128185"/>
                  <a:gd name="connsiteX1" fmla="*/ 299545 w 346842"/>
                  <a:gd name="connsiteY1" fmla="*/ 31531 h 128185"/>
                  <a:gd name="connsiteX2" fmla="*/ 252248 w 346842"/>
                  <a:gd name="connsiteY2" fmla="*/ 15766 h 128185"/>
                  <a:gd name="connsiteX3" fmla="*/ 173421 w 346842"/>
                  <a:gd name="connsiteY3" fmla="*/ 47297 h 128185"/>
                  <a:gd name="connsiteX4" fmla="*/ 31531 w 346842"/>
                  <a:gd name="connsiteY4" fmla="*/ 126124 h 128185"/>
                  <a:gd name="connsiteX5" fmla="*/ 0 w 346842"/>
                  <a:gd name="connsiteY5" fmla="*/ 126124 h 128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6842" h="128185">
                    <a:moveTo>
                      <a:pt x="346842" y="0"/>
                    </a:moveTo>
                    <a:cubicBezTo>
                      <a:pt x="331076" y="10510"/>
                      <a:pt x="318235" y="28416"/>
                      <a:pt x="299545" y="31531"/>
                    </a:cubicBezTo>
                    <a:cubicBezTo>
                      <a:pt x="283153" y="34263"/>
                      <a:pt x="268738" y="13705"/>
                      <a:pt x="252248" y="15766"/>
                    </a:cubicBezTo>
                    <a:cubicBezTo>
                      <a:pt x="224167" y="19276"/>
                      <a:pt x="198265" y="33746"/>
                      <a:pt x="173421" y="47297"/>
                    </a:cubicBezTo>
                    <a:cubicBezTo>
                      <a:pt x="100223" y="87223"/>
                      <a:pt x="99333" y="112564"/>
                      <a:pt x="31531" y="126124"/>
                    </a:cubicBezTo>
                    <a:cubicBezTo>
                      <a:pt x="21225" y="128185"/>
                      <a:pt x="10510" y="126124"/>
                      <a:pt x="0" y="126124"/>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88" name="Figura a mano libera 87"/>
              <p:cNvSpPr/>
              <p:nvPr/>
            </p:nvSpPr>
            <p:spPr bwMode="auto">
              <a:xfrm>
                <a:off x="2322503" y="5811109"/>
                <a:ext cx="66674" cy="236537"/>
              </a:xfrm>
              <a:custGeom>
                <a:avLst/>
                <a:gdLst>
                  <a:gd name="connsiteX0" fmla="*/ 15765 w 66386"/>
                  <a:gd name="connsiteY0" fmla="*/ 0 h 236483"/>
                  <a:gd name="connsiteX1" fmla="*/ 0 w 66386"/>
                  <a:gd name="connsiteY1" fmla="*/ 47297 h 236483"/>
                  <a:gd name="connsiteX2" fmla="*/ 47296 w 66386"/>
                  <a:gd name="connsiteY2" fmla="*/ 157655 h 236483"/>
                  <a:gd name="connsiteX3" fmla="*/ 63062 w 66386"/>
                  <a:gd name="connsiteY3" fmla="*/ 236483 h 236483"/>
                </a:gdLst>
                <a:ahLst/>
                <a:cxnLst>
                  <a:cxn ang="0">
                    <a:pos x="connsiteX0" y="connsiteY0"/>
                  </a:cxn>
                  <a:cxn ang="0">
                    <a:pos x="connsiteX1" y="connsiteY1"/>
                  </a:cxn>
                  <a:cxn ang="0">
                    <a:pos x="connsiteX2" y="connsiteY2"/>
                  </a:cxn>
                  <a:cxn ang="0">
                    <a:pos x="connsiteX3" y="connsiteY3"/>
                  </a:cxn>
                </a:cxnLst>
                <a:rect l="l" t="t" r="r" b="b"/>
                <a:pathLst>
                  <a:path w="66386" h="236483">
                    <a:moveTo>
                      <a:pt x="15765" y="0"/>
                    </a:moveTo>
                    <a:cubicBezTo>
                      <a:pt x="10510" y="15766"/>
                      <a:pt x="0" y="30679"/>
                      <a:pt x="0" y="47297"/>
                    </a:cubicBezTo>
                    <a:cubicBezTo>
                      <a:pt x="0" y="112921"/>
                      <a:pt x="21550" y="106164"/>
                      <a:pt x="47296" y="157655"/>
                    </a:cubicBezTo>
                    <a:cubicBezTo>
                      <a:pt x="66386" y="195834"/>
                      <a:pt x="63062" y="200406"/>
                      <a:pt x="63062" y="23648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01447" name="Freeform 41"/>
              <p:cNvSpPr>
                <a:spLocks/>
              </p:cNvSpPr>
              <p:nvPr/>
            </p:nvSpPr>
            <p:spPr bwMode="auto">
              <a:xfrm rot="-4368911">
                <a:off x="2149027" y="5100337"/>
                <a:ext cx="727394" cy="831290"/>
              </a:xfrm>
              <a:custGeom>
                <a:avLst/>
                <a:gdLst>
                  <a:gd name="T0" fmla="*/ 0 w 1470"/>
                  <a:gd name="T1" fmla="*/ 2147483647 h 1679"/>
                  <a:gd name="T2" fmla="*/ 2147483647 w 1470"/>
                  <a:gd name="T3" fmla="*/ 2147483647 h 1679"/>
                  <a:gd name="T4" fmla="*/ 2147483647 w 1470"/>
                  <a:gd name="T5" fmla="*/ 2147483647 h 1679"/>
                  <a:gd name="T6" fmla="*/ 2147483647 w 1470"/>
                  <a:gd name="T7" fmla="*/ 2147483647 h 1679"/>
                  <a:gd name="T8" fmla="*/ 2147483647 w 1470"/>
                  <a:gd name="T9" fmla="*/ 2147483647 h 1679"/>
                  <a:gd name="T10" fmla="*/ 2147483647 w 1470"/>
                  <a:gd name="T11" fmla="*/ 2147483647 h 1679"/>
                  <a:gd name="T12" fmla="*/ 2147483647 w 1470"/>
                  <a:gd name="T13" fmla="*/ 2147483647 h 1679"/>
                  <a:gd name="T14" fmla="*/ 2147483647 w 1470"/>
                  <a:gd name="T15" fmla="*/ 2147483647 h 1679"/>
                  <a:gd name="T16" fmla="*/ 2147483647 w 1470"/>
                  <a:gd name="T17" fmla="*/ 2147483647 h 1679"/>
                  <a:gd name="T18" fmla="*/ 2147483647 w 1470"/>
                  <a:gd name="T19" fmla="*/ 2147483647 h 1679"/>
                  <a:gd name="T20" fmla="*/ 2147483647 w 1470"/>
                  <a:gd name="T21" fmla="*/ 2147483647 h 1679"/>
                  <a:gd name="T22" fmla="*/ 2147483647 w 1470"/>
                  <a:gd name="T23" fmla="*/ 2147483647 h 1679"/>
                  <a:gd name="T24" fmla="*/ 2147483647 w 1470"/>
                  <a:gd name="T25" fmla="*/ 2147483647 h 1679"/>
                  <a:gd name="T26" fmla="*/ 2147483647 w 1470"/>
                  <a:gd name="T27" fmla="*/ 2147483647 h 1679"/>
                  <a:gd name="T28" fmla="*/ 2147483647 w 1470"/>
                  <a:gd name="T29" fmla="*/ 2147483647 h 1679"/>
                  <a:gd name="T30" fmla="*/ 2147483647 w 1470"/>
                  <a:gd name="T31" fmla="*/ 2147483647 h 1679"/>
                  <a:gd name="T32" fmla="*/ 2147483647 w 1470"/>
                  <a:gd name="T33" fmla="*/ 2147483647 h 1679"/>
                  <a:gd name="T34" fmla="*/ 2147483647 w 1470"/>
                  <a:gd name="T35" fmla="*/ 2147483647 h 1679"/>
                  <a:gd name="T36" fmla="*/ 2147483647 w 1470"/>
                  <a:gd name="T37" fmla="*/ 2147483647 h 1679"/>
                  <a:gd name="T38" fmla="*/ 2147483647 w 1470"/>
                  <a:gd name="T39" fmla="*/ 2147483647 h 1679"/>
                  <a:gd name="T40" fmla="*/ 2147483647 w 1470"/>
                  <a:gd name="T41" fmla="*/ 2147483647 h 1679"/>
                  <a:gd name="T42" fmla="*/ 2147483647 w 1470"/>
                  <a:gd name="T43" fmla="*/ 2147483647 h 1679"/>
                  <a:gd name="T44" fmla="*/ 2147483647 w 1470"/>
                  <a:gd name="T45" fmla="*/ 2147483647 h 1679"/>
                  <a:gd name="T46" fmla="*/ 2147483647 w 1470"/>
                  <a:gd name="T47" fmla="*/ 2147483647 h 1679"/>
                  <a:gd name="T48" fmla="*/ 2147483647 w 1470"/>
                  <a:gd name="T49" fmla="*/ 2147483647 h 1679"/>
                  <a:gd name="T50" fmla="*/ 2147483647 w 1470"/>
                  <a:gd name="T51" fmla="*/ 2147483647 h 1679"/>
                  <a:gd name="T52" fmla="*/ 2147483647 w 1470"/>
                  <a:gd name="T53" fmla="*/ 2147483647 h 1679"/>
                  <a:gd name="T54" fmla="*/ 2147483647 w 1470"/>
                  <a:gd name="T55" fmla="*/ 2147483647 h 1679"/>
                  <a:gd name="T56" fmla="*/ 0 w 1470"/>
                  <a:gd name="T57" fmla="*/ 2147483647 h 167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70"/>
                  <a:gd name="T88" fmla="*/ 0 h 1679"/>
                  <a:gd name="T89" fmla="*/ 1470 w 1470"/>
                  <a:gd name="T90" fmla="*/ 1679 h 167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70" h="1679">
                    <a:moveTo>
                      <a:pt x="0" y="669"/>
                    </a:moveTo>
                    <a:cubicBezTo>
                      <a:pt x="198" y="718"/>
                      <a:pt x="79" y="702"/>
                      <a:pt x="360" y="684"/>
                    </a:cubicBezTo>
                    <a:cubicBezTo>
                      <a:pt x="491" y="553"/>
                      <a:pt x="331" y="719"/>
                      <a:pt x="435" y="594"/>
                    </a:cubicBezTo>
                    <a:cubicBezTo>
                      <a:pt x="469" y="554"/>
                      <a:pt x="489" y="552"/>
                      <a:pt x="510" y="504"/>
                    </a:cubicBezTo>
                    <a:cubicBezTo>
                      <a:pt x="581" y="343"/>
                      <a:pt x="502" y="471"/>
                      <a:pt x="570" y="369"/>
                    </a:cubicBezTo>
                    <a:cubicBezTo>
                      <a:pt x="591" y="284"/>
                      <a:pt x="598" y="229"/>
                      <a:pt x="645" y="159"/>
                    </a:cubicBezTo>
                    <a:cubicBezTo>
                      <a:pt x="650" y="129"/>
                      <a:pt x="653" y="99"/>
                      <a:pt x="660" y="69"/>
                    </a:cubicBezTo>
                    <a:cubicBezTo>
                      <a:pt x="663" y="54"/>
                      <a:pt x="659" y="22"/>
                      <a:pt x="675" y="24"/>
                    </a:cubicBezTo>
                    <a:cubicBezTo>
                      <a:pt x="711" y="29"/>
                      <a:pt x="765" y="84"/>
                      <a:pt x="765" y="84"/>
                    </a:cubicBezTo>
                    <a:cubicBezTo>
                      <a:pt x="820" y="248"/>
                      <a:pt x="732" y="0"/>
                      <a:pt x="810" y="174"/>
                    </a:cubicBezTo>
                    <a:cubicBezTo>
                      <a:pt x="849" y="262"/>
                      <a:pt x="825" y="279"/>
                      <a:pt x="900" y="354"/>
                    </a:cubicBezTo>
                    <a:cubicBezTo>
                      <a:pt x="930" y="384"/>
                      <a:pt x="990" y="444"/>
                      <a:pt x="990" y="444"/>
                    </a:cubicBezTo>
                    <a:cubicBezTo>
                      <a:pt x="1018" y="554"/>
                      <a:pt x="983" y="458"/>
                      <a:pt x="1065" y="564"/>
                    </a:cubicBezTo>
                    <a:cubicBezTo>
                      <a:pt x="1153" y="677"/>
                      <a:pt x="1065" y="609"/>
                      <a:pt x="1155" y="669"/>
                    </a:cubicBezTo>
                    <a:cubicBezTo>
                      <a:pt x="1172" y="703"/>
                      <a:pt x="1179" y="742"/>
                      <a:pt x="1200" y="774"/>
                    </a:cubicBezTo>
                    <a:cubicBezTo>
                      <a:pt x="1257" y="859"/>
                      <a:pt x="1382" y="854"/>
                      <a:pt x="1470" y="864"/>
                    </a:cubicBezTo>
                    <a:cubicBezTo>
                      <a:pt x="1415" y="871"/>
                      <a:pt x="1348" y="858"/>
                      <a:pt x="1305" y="894"/>
                    </a:cubicBezTo>
                    <a:cubicBezTo>
                      <a:pt x="1276" y="919"/>
                      <a:pt x="1255" y="969"/>
                      <a:pt x="1230" y="999"/>
                    </a:cubicBezTo>
                    <a:cubicBezTo>
                      <a:pt x="1194" y="1042"/>
                      <a:pt x="1184" y="1045"/>
                      <a:pt x="1140" y="1074"/>
                    </a:cubicBezTo>
                    <a:cubicBezTo>
                      <a:pt x="1110" y="1119"/>
                      <a:pt x="1080" y="1164"/>
                      <a:pt x="1050" y="1209"/>
                    </a:cubicBezTo>
                    <a:cubicBezTo>
                      <a:pt x="987" y="1304"/>
                      <a:pt x="984" y="1547"/>
                      <a:pt x="975" y="1644"/>
                    </a:cubicBezTo>
                    <a:cubicBezTo>
                      <a:pt x="847" y="1601"/>
                      <a:pt x="1040" y="1679"/>
                      <a:pt x="900" y="1539"/>
                    </a:cubicBezTo>
                    <a:cubicBezTo>
                      <a:pt x="842" y="1481"/>
                      <a:pt x="873" y="1506"/>
                      <a:pt x="810" y="1464"/>
                    </a:cubicBezTo>
                    <a:cubicBezTo>
                      <a:pt x="767" y="1400"/>
                      <a:pt x="700" y="1354"/>
                      <a:pt x="645" y="1299"/>
                    </a:cubicBezTo>
                    <a:cubicBezTo>
                      <a:pt x="619" y="1273"/>
                      <a:pt x="575" y="1281"/>
                      <a:pt x="540" y="1269"/>
                    </a:cubicBezTo>
                    <a:cubicBezTo>
                      <a:pt x="380" y="1292"/>
                      <a:pt x="214" y="1308"/>
                      <a:pt x="60" y="1359"/>
                    </a:cubicBezTo>
                    <a:cubicBezTo>
                      <a:pt x="116" y="1303"/>
                      <a:pt x="154" y="1235"/>
                      <a:pt x="210" y="1179"/>
                    </a:cubicBezTo>
                    <a:cubicBezTo>
                      <a:pt x="207" y="1117"/>
                      <a:pt x="236" y="806"/>
                      <a:pt x="120" y="729"/>
                    </a:cubicBezTo>
                    <a:cubicBezTo>
                      <a:pt x="53" y="684"/>
                      <a:pt x="92" y="706"/>
                      <a:pt x="0" y="669"/>
                    </a:cubicBezTo>
                    <a:close/>
                  </a:path>
                </a:pathLst>
              </a:custGeom>
              <a:solidFill>
                <a:schemeClr val="tx1"/>
              </a:solidFill>
              <a:ln w="57150" cmpd="sng">
                <a:solidFill>
                  <a:schemeClr val="tx1"/>
                </a:solidFill>
                <a:round/>
                <a:headEnd/>
                <a:tailEnd/>
              </a:ln>
            </p:spPr>
            <p:txBody>
              <a:bodyPr/>
              <a:lstStyle/>
              <a:p>
                <a:endParaRPr lang="es-ES"/>
              </a:p>
            </p:txBody>
          </p:sp>
          <p:sp>
            <p:nvSpPr>
              <p:cNvPr id="101448" name="Text Box 44"/>
              <p:cNvSpPr txBox="1">
                <a:spLocks noChangeArrowheads="1"/>
              </p:cNvSpPr>
              <p:nvPr/>
            </p:nvSpPr>
            <p:spPr bwMode="auto">
              <a:xfrm>
                <a:off x="2257416" y="5388834"/>
                <a:ext cx="592130" cy="366712"/>
              </a:xfrm>
              <a:prstGeom prst="rect">
                <a:avLst/>
              </a:prstGeom>
              <a:noFill/>
              <a:ln w="9525">
                <a:noFill/>
                <a:miter lim="800000"/>
                <a:headEnd/>
                <a:tailEnd/>
              </a:ln>
            </p:spPr>
            <p:txBody>
              <a:bodyPr>
                <a:spAutoFit/>
              </a:bodyPr>
              <a:lstStyle/>
              <a:p>
                <a:pPr algn="ctr">
                  <a:spcBef>
                    <a:spcPct val="50000"/>
                  </a:spcBef>
                </a:pPr>
                <a:r>
                  <a:rPr lang="en-US" b="1">
                    <a:solidFill>
                      <a:schemeClr val="bg1"/>
                    </a:solidFill>
                    <a:ea typeface="ＭＳ Ｐゴシック" pitchFamily="34" charset="-128"/>
                  </a:rPr>
                  <a:t>B</a:t>
                </a:r>
              </a:p>
            </p:txBody>
          </p:sp>
          <p:sp>
            <p:nvSpPr>
              <p:cNvPr id="101449" name="Freeform 31"/>
              <p:cNvSpPr>
                <a:spLocks/>
              </p:cNvSpPr>
              <p:nvPr/>
            </p:nvSpPr>
            <p:spPr bwMode="auto">
              <a:xfrm rot="2856483" flipV="1">
                <a:off x="2664479" y="5011427"/>
                <a:ext cx="89356" cy="2106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93" name="Figura a mano libera 92"/>
              <p:cNvSpPr/>
              <p:nvPr/>
            </p:nvSpPr>
            <p:spPr bwMode="auto">
              <a:xfrm>
                <a:off x="2652699" y="5188809"/>
                <a:ext cx="222247" cy="69850"/>
              </a:xfrm>
              <a:custGeom>
                <a:avLst/>
                <a:gdLst>
                  <a:gd name="connsiteX0" fmla="*/ 0 w 220717"/>
                  <a:gd name="connsiteY0" fmla="*/ 69435 h 69435"/>
                  <a:gd name="connsiteX1" fmla="*/ 94593 w 220717"/>
                  <a:gd name="connsiteY1" fmla="*/ 37904 h 69435"/>
                  <a:gd name="connsiteX2" fmla="*/ 141889 w 220717"/>
                  <a:gd name="connsiteY2" fmla="*/ 6373 h 69435"/>
                  <a:gd name="connsiteX3" fmla="*/ 220717 w 220717"/>
                  <a:gd name="connsiteY3" fmla="*/ 6373 h 69435"/>
                </a:gdLst>
                <a:ahLst/>
                <a:cxnLst>
                  <a:cxn ang="0">
                    <a:pos x="connsiteX0" y="connsiteY0"/>
                  </a:cxn>
                  <a:cxn ang="0">
                    <a:pos x="connsiteX1" y="connsiteY1"/>
                  </a:cxn>
                  <a:cxn ang="0">
                    <a:pos x="connsiteX2" y="connsiteY2"/>
                  </a:cxn>
                  <a:cxn ang="0">
                    <a:pos x="connsiteX3" y="connsiteY3"/>
                  </a:cxn>
                </a:cxnLst>
                <a:rect l="l" t="t" r="r" b="b"/>
                <a:pathLst>
                  <a:path w="220717" h="69435">
                    <a:moveTo>
                      <a:pt x="0" y="69435"/>
                    </a:moveTo>
                    <a:cubicBezTo>
                      <a:pt x="31531" y="58925"/>
                      <a:pt x="66939" y="56340"/>
                      <a:pt x="94593" y="37904"/>
                    </a:cubicBezTo>
                    <a:cubicBezTo>
                      <a:pt x="110358" y="27394"/>
                      <a:pt x="123507" y="10968"/>
                      <a:pt x="141889" y="6373"/>
                    </a:cubicBezTo>
                    <a:cubicBezTo>
                      <a:pt x="167380" y="0"/>
                      <a:pt x="194441" y="6373"/>
                      <a:pt x="220717" y="637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01451" name="Freeform 31"/>
              <p:cNvSpPr>
                <a:spLocks/>
              </p:cNvSpPr>
              <p:nvPr/>
            </p:nvSpPr>
            <p:spPr bwMode="auto">
              <a:xfrm rot="2856483" flipV="1">
                <a:off x="2614220" y="5892869"/>
                <a:ext cx="89356" cy="2106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95" name="Figura a mano libera 94"/>
              <p:cNvSpPr/>
              <p:nvPr/>
            </p:nvSpPr>
            <p:spPr bwMode="auto">
              <a:xfrm>
                <a:off x="2719373" y="5947634"/>
                <a:ext cx="66674" cy="236537"/>
              </a:xfrm>
              <a:custGeom>
                <a:avLst/>
                <a:gdLst>
                  <a:gd name="connsiteX0" fmla="*/ 15765 w 66386"/>
                  <a:gd name="connsiteY0" fmla="*/ 0 h 236483"/>
                  <a:gd name="connsiteX1" fmla="*/ 0 w 66386"/>
                  <a:gd name="connsiteY1" fmla="*/ 47297 h 236483"/>
                  <a:gd name="connsiteX2" fmla="*/ 47296 w 66386"/>
                  <a:gd name="connsiteY2" fmla="*/ 157655 h 236483"/>
                  <a:gd name="connsiteX3" fmla="*/ 63062 w 66386"/>
                  <a:gd name="connsiteY3" fmla="*/ 236483 h 236483"/>
                </a:gdLst>
                <a:ahLst/>
                <a:cxnLst>
                  <a:cxn ang="0">
                    <a:pos x="connsiteX0" y="connsiteY0"/>
                  </a:cxn>
                  <a:cxn ang="0">
                    <a:pos x="connsiteX1" y="connsiteY1"/>
                  </a:cxn>
                  <a:cxn ang="0">
                    <a:pos x="connsiteX2" y="connsiteY2"/>
                  </a:cxn>
                  <a:cxn ang="0">
                    <a:pos x="connsiteX3" y="connsiteY3"/>
                  </a:cxn>
                </a:cxnLst>
                <a:rect l="l" t="t" r="r" b="b"/>
                <a:pathLst>
                  <a:path w="66386" h="236483">
                    <a:moveTo>
                      <a:pt x="15765" y="0"/>
                    </a:moveTo>
                    <a:cubicBezTo>
                      <a:pt x="10510" y="15766"/>
                      <a:pt x="0" y="30679"/>
                      <a:pt x="0" y="47297"/>
                    </a:cubicBezTo>
                    <a:cubicBezTo>
                      <a:pt x="0" y="112921"/>
                      <a:pt x="21550" y="106164"/>
                      <a:pt x="47296" y="157655"/>
                    </a:cubicBezTo>
                    <a:cubicBezTo>
                      <a:pt x="66386" y="195834"/>
                      <a:pt x="63062" y="200406"/>
                      <a:pt x="63062" y="23648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01453" name="Freeform 31"/>
              <p:cNvSpPr>
                <a:spLocks/>
              </p:cNvSpPr>
              <p:nvPr/>
            </p:nvSpPr>
            <p:spPr bwMode="auto">
              <a:xfrm rot="2856483" flipV="1">
                <a:off x="2949228" y="5312967"/>
                <a:ext cx="89356" cy="2106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99" name="Figura a mano libera 98"/>
              <p:cNvSpPr/>
              <p:nvPr/>
            </p:nvSpPr>
            <p:spPr bwMode="auto">
              <a:xfrm>
                <a:off x="2922571" y="5474559"/>
                <a:ext cx="220660" cy="69850"/>
              </a:xfrm>
              <a:custGeom>
                <a:avLst/>
                <a:gdLst>
                  <a:gd name="connsiteX0" fmla="*/ 0 w 220717"/>
                  <a:gd name="connsiteY0" fmla="*/ 69435 h 69435"/>
                  <a:gd name="connsiteX1" fmla="*/ 94593 w 220717"/>
                  <a:gd name="connsiteY1" fmla="*/ 37904 h 69435"/>
                  <a:gd name="connsiteX2" fmla="*/ 141889 w 220717"/>
                  <a:gd name="connsiteY2" fmla="*/ 6373 h 69435"/>
                  <a:gd name="connsiteX3" fmla="*/ 220717 w 220717"/>
                  <a:gd name="connsiteY3" fmla="*/ 6373 h 69435"/>
                </a:gdLst>
                <a:ahLst/>
                <a:cxnLst>
                  <a:cxn ang="0">
                    <a:pos x="connsiteX0" y="connsiteY0"/>
                  </a:cxn>
                  <a:cxn ang="0">
                    <a:pos x="connsiteX1" y="connsiteY1"/>
                  </a:cxn>
                  <a:cxn ang="0">
                    <a:pos x="connsiteX2" y="connsiteY2"/>
                  </a:cxn>
                  <a:cxn ang="0">
                    <a:pos x="connsiteX3" y="connsiteY3"/>
                  </a:cxn>
                </a:cxnLst>
                <a:rect l="l" t="t" r="r" b="b"/>
                <a:pathLst>
                  <a:path w="220717" h="69435">
                    <a:moveTo>
                      <a:pt x="0" y="69435"/>
                    </a:moveTo>
                    <a:cubicBezTo>
                      <a:pt x="31531" y="58925"/>
                      <a:pt x="66939" y="56340"/>
                      <a:pt x="94593" y="37904"/>
                    </a:cubicBezTo>
                    <a:cubicBezTo>
                      <a:pt x="110358" y="27394"/>
                      <a:pt x="123507" y="10968"/>
                      <a:pt x="141889" y="6373"/>
                    </a:cubicBezTo>
                    <a:cubicBezTo>
                      <a:pt x="167380" y="0"/>
                      <a:pt x="194441" y="6373"/>
                      <a:pt x="220717" y="637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03" name="Ovale 102"/>
              <p:cNvSpPr/>
              <p:nvPr/>
            </p:nvSpPr>
            <p:spPr bwMode="auto">
              <a:xfrm rot="11230681" flipV="1">
                <a:off x="1606549" y="5682521"/>
                <a:ext cx="176210" cy="123825"/>
              </a:xfrm>
              <a:prstGeom prst="ellipse">
                <a:avLst/>
              </a:prstGeom>
              <a:solidFill>
                <a:srgbClr val="00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sp>
            <p:nvSpPr>
              <p:cNvPr id="105" name="Ovale 104"/>
              <p:cNvSpPr/>
              <p:nvPr/>
            </p:nvSpPr>
            <p:spPr bwMode="auto">
              <a:xfrm rot="11230681" flipV="1">
                <a:off x="1317628" y="5676171"/>
                <a:ext cx="176210" cy="119063"/>
              </a:xfrm>
              <a:prstGeom prst="ellipse">
                <a:avLst/>
              </a:prstGeom>
              <a:solidFill>
                <a:srgbClr val="00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sp>
            <p:nvSpPr>
              <p:cNvPr id="106" name="Ovale 105"/>
              <p:cNvSpPr/>
              <p:nvPr/>
            </p:nvSpPr>
            <p:spPr bwMode="auto">
              <a:xfrm rot="11230681" flipV="1">
                <a:off x="1393827" y="5469796"/>
                <a:ext cx="177798" cy="125413"/>
              </a:xfrm>
              <a:prstGeom prst="ellipse">
                <a:avLst/>
              </a:prstGeom>
              <a:solidFill>
                <a:srgbClr val="00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sp>
            <p:nvSpPr>
              <p:cNvPr id="131" name="Ovale 130"/>
              <p:cNvSpPr/>
              <p:nvPr/>
            </p:nvSpPr>
            <p:spPr bwMode="auto">
              <a:xfrm rot="5830681" flipV="1">
                <a:off x="1901820" y="5585684"/>
                <a:ext cx="122238" cy="169861"/>
              </a:xfrm>
              <a:prstGeom prst="ellipse">
                <a:avLst/>
              </a:prstGeom>
              <a:solidFill>
                <a:srgbClr val="00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sp>
            <p:nvSpPr>
              <p:cNvPr id="98" name="Figura a mano libera 97"/>
              <p:cNvSpPr/>
              <p:nvPr/>
            </p:nvSpPr>
            <p:spPr>
              <a:xfrm>
                <a:off x="1285878" y="5499959"/>
                <a:ext cx="874702" cy="395287"/>
              </a:xfrm>
              <a:custGeom>
                <a:avLst/>
                <a:gdLst>
                  <a:gd name="connsiteX0" fmla="*/ 0 w 1082134"/>
                  <a:gd name="connsiteY0" fmla="*/ 122830 h 395785"/>
                  <a:gd name="connsiteX1" fmla="*/ 259308 w 1082134"/>
                  <a:gd name="connsiteY1" fmla="*/ 122830 h 395785"/>
                  <a:gd name="connsiteX2" fmla="*/ 300251 w 1082134"/>
                  <a:gd name="connsiteY2" fmla="*/ 150125 h 395785"/>
                  <a:gd name="connsiteX3" fmla="*/ 341194 w 1082134"/>
                  <a:gd name="connsiteY3" fmla="*/ 163773 h 395785"/>
                  <a:gd name="connsiteX4" fmla="*/ 382137 w 1082134"/>
                  <a:gd name="connsiteY4" fmla="*/ 204716 h 395785"/>
                  <a:gd name="connsiteX5" fmla="*/ 423081 w 1082134"/>
                  <a:gd name="connsiteY5" fmla="*/ 232012 h 395785"/>
                  <a:gd name="connsiteX6" fmla="*/ 477672 w 1082134"/>
                  <a:gd name="connsiteY6" fmla="*/ 286603 h 395785"/>
                  <a:gd name="connsiteX7" fmla="*/ 518615 w 1082134"/>
                  <a:gd name="connsiteY7" fmla="*/ 327546 h 395785"/>
                  <a:gd name="connsiteX8" fmla="*/ 559558 w 1082134"/>
                  <a:gd name="connsiteY8" fmla="*/ 354842 h 395785"/>
                  <a:gd name="connsiteX9" fmla="*/ 736979 w 1082134"/>
                  <a:gd name="connsiteY9" fmla="*/ 382137 h 395785"/>
                  <a:gd name="connsiteX10" fmla="*/ 777923 w 1082134"/>
                  <a:gd name="connsiteY10" fmla="*/ 395785 h 395785"/>
                  <a:gd name="connsiteX11" fmla="*/ 873457 w 1082134"/>
                  <a:gd name="connsiteY11" fmla="*/ 300251 h 395785"/>
                  <a:gd name="connsiteX12" fmla="*/ 914400 w 1082134"/>
                  <a:gd name="connsiteY12" fmla="*/ 286603 h 395785"/>
                  <a:gd name="connsiteX13" fmla="*/ 941696 w 1082134"/>
                  <a:gd name="connsiteY13" fmla="*/ 245659 h 395785"/>
                  <a:gd name="connsiteX14" fmla="*/ 1023582 w 1082134"/>
                  <a:gd name="connsiteY14" fmla="*/ 191068 h 395785"/>
                  <a:gd name="connsiteX15" fmla="*/ 1064526 w 1082134"/>
                  <a:gd name="connsiteY15" fmla="*/ 40943 h 395785"/>
                  <a:gd name="connsiteX16" fmla="*/ 1078173 w 1082134"/>
                  <a:gd name="connsiteY16" fmla="*/ 0 h 395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82134" h="395785">
                    <a:moveTo>
                      <a:pt x="0" y="122830"/>
                    </a:moveTo>
                    <a:cubicBezTo>
                      <a:pt x="106233" y="96271"/>
                      <a:pt x="89498" y="94529"/>
                      <a:pt x="259308" y="122830"/>
                    </a:cubicBezTo>
                    <a:cubicBezTo>
                      <a:pt x="275487" y="125527"/>
                      <a:pt x="285580" y="142790"/>
                      <a:pt x="300251" y="150125"/>
                    </a:cubicBezTo>
                    <a:cubicBezTo>
                      <a:pt x="313118" y="156559"/>
                      <a:pt x="327546" y="159224"/>
                      <a:pt x="341194" y="163773"/>
                    </a:cubicBezTo>
                    <a:cubicBezTo>
                      <a:pt x="354842" y="177421"/>
                      <a:pt x="367310" y="192360"/>
                      <a:pt x="382137" y="204716"/>
                    </a:cubicBezTo>
                    <a:cubicBezTo>
                      <a:pt x="394738" y="215217"/>
                      <a:pt x="412834" y="219204"/>
                      <a:pt x="423081" y="232012"/>
                    </a:cubicBezTo>
                    <a:cubicBezTo>
                      <a:pt x="476018" y="298183"/>
                      <a:pt x="388339" y="256825"/>
                      <a:pt x="477672" y="286603"/>
                    </a:cubicBezTo>
                    <a:cubicBezTo>
                      <a:pt x="491320" y="300251"/>
                      <a:pt x="503788" y="315190"/>
                      <a:pt x="518615" y="327546"/>
                    </a:cubicBezTo>
                    <a:cubicBezTo>
                      <a:pt x="531216" y="338047"/>
                      <a:pt x="544887" y="347507"/>
                      <a:pt x="559558" y="354842"/>
                    </a:cubicBezTo>
                    <a:cubicBezTo>
                      <a:pt x="608739" y="379432"/>
                      <a:pt x="697852" y="378224"/>
                      <a:pt x="736979" y="382137"/>
                    </a:cubicBezTo>
                    <a:cubicBezTo>
                      <a:pt x="750627" y="386686"/>
                      <a:pt x="763537" y="395785"/>
                      <a:pt x="777923" y="395785"/>
                    </a:cubicBezTo>
                    <a:cubicBezTo>
                      <a:pt x="873956" y="395785"/>
                      <a:pt x="756229" y="339328"/>
                      <a:pt x="873457" y="300251"/>
                    </a:cubicBezTo>
                    <a:lnTo>
                      <a:pt x="914400" y="286603"/>
                    </a:lnTo>
                    <a:cubicBezTo>
                      <a:pt x="923499" y="272955"/>
                      <a:pt x="929352" y="256460"/>
                      <a:pt x="941696" y="245659"/>
                    </a:cubicBezTo>
                    <a:cubicBezTo>
                      <a:pt x="966384" y="224057"/>
                      <a:pt x="1023582" y="191068"/>
                      <a:pt x="1023582" y="191068"/>
                    </a:cubicBezTo>
                    <a:cubicBezTo>
                      <a:pt x="1082134" y="15417"/>
                      <a:pt x="1025950" y="195249"/>
                      <a:pt x="1064526" y="40943"/>
                    </a:cubicBezTo>
                    <a:cubicBezTo>
                      <a:pt x="1068015" y="26987"/>
                      <a:pt x="1078173" y="0"/>
                      <a:pt x="1078173" y="0"/>
                    </a:cubicBezTo>
                  </a:path>
                </a:pathLst>
              </a:custGeom>
              <a:ln w="57150">
                <a:solidFill>
                  <a:srgbClr val="0000CC"/>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grpSp>
      </p:grpSp>
      <p:grpSp>
        <p:nvGrpSpPr>
          <p:cNvPr id="101389" name="Gruppo 168"/>
          <p:cNvGrpSpPr>
            <a:grpSpLocks/>
          </p:cNvGrpSpPr>
          <p:nvPr/>
        </p:nvGrpSpPr>
        <p:grpSpPr bwMode="auto">
          <a:xfrm>
            <a:off x="6215063" y="4643438"/>
            <a:ext cx="2901950" cy="2128837"/>
            <a:chOff x="6215075" y="4643446"/>
            <a:chExt cx="2901662" cy="2128837"/>
          </a:xfrm>
        </p:grpSpPr>
        <p:sp>
          <p:nvSpPr>
            <p:cNvPr id="109" name="Rettangolo 108"/>
            <p:cNvSpPr/>
            <p:nvPr/>
          </p:nvSpPr>
          <p:spPr bwMode="auto">
            <a:xfrm>
              <a:off x="6215075" y="4643446"/>
              <a:ext cx="2901662" cy="2128837"/>
            </a:xfrm>
            <a:prstGeom prst="rect">
              <a:avLst/>
            </a:prstGeom>
            <a:solidFill>
              <a:srgbClr val="FFFF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grpSp>
          <p:nvGrpSpPr>
            <p:cNvPr id="101425" name="Gruppo 156"/>
            <p:cNvGrpSpPr>
              <a:grpSpLocks/>
            </p:cNvGrpSpPr>
            <p:nvPr/>
          </p:nvGrpSpPr>
          <p:grpSpPr bwMode="auto">
            <a:xfrm>
              <a:off x="6245234" y="5129534"/>
              <a:ext cx="1312733" cy="1055374"/>
              <a:chOff x="3500096" y="4727684"/>
              <a:chExt cx="1356850" cy="1113182"/>
            </a:xfrm>
          </p:grpSpPr>
          <p:sp>
            <p:nvSpPr>
              <p:cNvPr id="101427" name="Freeform 31"/>
              <p:cNvSpPr>
                <a:spLocks/>
              </p:cNvSpPr>
              <p:nvPr/>
            </p:nvSpPr>
            <p:spPr bwMode="auto">
              <a:xfrm rot="2856483" flipV="1">
                <a:off x="3931533" y="5411898"/>
                <a:ext cx="89356" cy="2106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117" name="Figura a mano libera 116"/>
              <p:cNvSpPr/>
              <p:nvPr/>
            </p:nvSpPr>
            <p:spPr bwMode="auto">
              <a:xfrm>
                <a:off x="3606741" y="4978522"/>
                <a:ext cx="288761" cy="88746"/>
              </a:xfrm>
              <a:custGeom>
                <a:avLst/>
                <a:gdLst>
                  <a:gd name="connsiteX0" fmla="*/ 271838 w 288313"/>
                  <a:gd name="connsiteY0" fmla="*/ 78828 h 88499"/>
                  <a:gd name="connsiteX1" fmla="*/ 98417 w 288313"/>
                  <a:gd name="connsiteY1" fmla="*/ 31531 h 88499"/>
                  <a:gd name="connsiteX2" fmla="*/ 3824 w 288313"/>
                  <a:gd name="connsiteY2" fmla="*/ 0 h 88499"/>
                </a:gdLst>
                <a:ahLst/>
                <a:cxnLst>
                  <a:cxn ang="0">
                    <a:pos x="connsiteX0" y="connsiteY0"/>
                  </a:cxn>
                  <a:cxn ang="0">
                    <a:pos x="connsiteX1" y="connsiteY1"/>
                  </a:cxn>
                  <a:cxn ang="0">
                    <a:pos x="connsiteX2" y="connsiteY2"/>
                  </a:cxn>
                </a:cxnLst>
                <a:rect l="l" t="t" r="r" b="b"/>
                <a:pathLst>
                  <a:path w="288313" h="88499">
                    <a:moveTo>
                      <a:pt x="271838" y="78828"/>
                    </a:moveTo>
                    <a:cubicBezTo>
                      <a:pt x="57396" y="43087"/>
                      <a:pt x="288313" y="88499"/>
                      <a:pt x="98417" y="31531"/>
                    </a:cubicBezTo>
                    <a:cubicBezTo>
                      <a:pt x="0" y="2006"/>
                      <a:pt x="41948" y="38127"/>
                      <a:pt x="3824" y="0"/>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19" name="Figura a mano libera 118"/>
              <p:cNvSpPr/>
              <p:nvPr/>
            </p:nvSpPr>
            <p:spPr bwMode="auto">
              <a:xfrm>
                <a:off x="3500096" y="5042151"/>
                <a:ext cx="347826" cy="127259"/>
              </a:xfrm>
              <a:custGeom>
                <a:avLst/>
                <a:gdLst>
                  <a:gd name="connsiteX0" fmla="*/ 346842 w 346842"/>
                  <a:gd name="connsiteY0" fmla="*/ 0 h 128185"/>
                  <a:gd name="connsiteX1" fmla="*/ 299545 w 346842"/>
                  <a:gd name="connsiteY1" fmla="*/ 31531 h 128185"/>
                  <a:gd name="connsiteX2" fmla="*/ 252248 w 346842"/>
                  <a:gd name="connsiteY2" fmla="*/ 15766 h 128185"/>
                  <a:gd name="connsiteX3" fmla="*/ 173421 w 346842"/>
                  <a:gd name="connsiteY3" fmla="*/ 47297 h 128185"/>
                  <a:gd name="connsiteX4" fmla="*/ 31531 w 346842"/>
                  <a:gd name="connsiteY4" fmla="*/ 126124 h 128185"/>
                  <a:gd name="connsiteX5" fmla="*/ 0 w 346842"/>
                  <a:gd name="connsiteY5" fmla="*/ 126124 h 128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6842" h="128185">
                    <a:moveTo>
                      <a:pt x="346842" y="0"/>
                    </a:moveTo>
                    <a:cubicBezTo>
                      <a:pt x="331076" y="10510"/>
                      <a:pt x="318235" y="28416"/>
                      <a:pt x="299545" y="31531"/>
                    </a:cubicBezTo>
                    <a:cubicBezTo>
                      <a:pt x="283153" y="34263"/>
                      <a:pt x="268738" y="13705"/>
                      <a:pt x="252248" y="15766"/>
                    </a:cubicBezTo>
                    <a:cubicBezTo>
                      <a:pt x="224167" y="19276"/>
                      <a:pt x="198265" y="33746"/>
                      <a:pt x="173421" y="47297"/>
                    </a:cubicBezTo>
                    <a:cubicBezTo>
                      <a:pt x="100223" y="87223"/>
                      <a:pt x="99333" y="112564"/>
                      <a:pt x="31531" y="126124"/>
                    </a:cubicBezTo>
                    <a:cubicBezTo>
                      <a:pt x="21225" y="128185"/>
                      <a:pt x="10510" y="126124"/>
                      <a:pt x="0" y="126124"/>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23" name="Figura a mano libera 122"/>
              <p:cNvSpPr/>
              <p:nvPr/>
            </p:nvSpPr>
            <p:spPr bwMode="auto">
              <a:xfrm>
                <a:off x="4036602" y="5467463"/>
                <a:ext cx="67268" cy="236098"/>
              </a:xfrm>
              <a:custGeom>
                <a:avLst/>
                <a:gdLst>
                  <a:gd name="connsiteX0" fmla="*/ 15765 w 66386"/>
                  <a:gd name="connsiteY0" fmla="*/ 0 h 236483"/>
                  <a:gd name="connsiteX1" fmla="*/ 0 w 66386"/>
                  <a:gd name="connsiteY1" fmla="*/ 47297 h 236483"/>
                  <a:gd name="connsiteX2" fmla="*/ 47296 w 66386"/>
                  <a:gd name="connsiteY2" fmla="*/ 157655 h 236483"/>
                  <a:gd name="connsiteX3" fmla="*/ 63062 w 66386"/>
                  <a:gd name="connsiteY3" fmla="*/ 236483 h 236483"/>
                </a:gdLst>
                <a:ahLst/>
                <a:cxnLst>
                  <a:cxn ang="0">
                    <a:pos x="connsiteX0" y="connsiteY0"/>
                  </a:cxn>
                  <a:cxn ang="0">
                    <a:pos x="connsiteX1" y="connsiteY1"/>
                  </a:cxn>
                  <a:cxn ang="0">
                    <a:pos x="connsiteX2" y="connsiteY2"/>
                  </a:cxn>
                  <a:cxn ang="0">
                    <a:pos x="connsiteX3" y="connsiteY3"/>
                  </a:cxn>
                </a:cxnLst>
                <a:rect l="l" t="t" r="r" b="b"/>
                <a:pathLst>
                  <a:path w="66386" h="236483">
                    <a:moveTo>
                      <a:pt x="15765" y="0"/>
                    </a:moveTo>
                    <a:cubicBezTo>
                      <a:pt x="10510" y="15766"/>
                      <a:pt x="0" y="30679"/>
                      <a:pt x="0" y="47297"/>
                    </a:cubicBezTo>
                    <a:cubicBezTo>
                      <a:pt x="0" y="112921"/>
                      <a:pt x="21550" y="106164"/>
                      <a:pt x="47296" y="157655"/>
                    </a:cubicBezTo>
                    <a:cubicBezTo>
                      <a:pt x="66386" y="195834"/>
                      <a:pt x="63062" y="200406"/>
                      <a:pt x="63062" y="23648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01431" name="Freeform 41"/>
              <p:cNvSpPr>
                <a:spLocks/>
              </p:cNvSpPr>
              <p:nvPr/>
            </p:nvSpPr>
            <p:spPr bwMode="auto">
              <a:xfrm rot="-4368911">
                <a:off x="3863540" y="4755947"/>
                <a:ext cx="727394" cy="831290"/>
              </a:xfrm>
              <a:custGeom>
                <a:avLst/>
                <a:gdLst>
                  <a:gd name="T0" fmla="*/ 0 w 1470"/>
                  <a:gd name="T1" fmla="*/ 2147483647 h 1679"/>
                  <a:gd name="T2" fmla="*/ 2147483647 w 1470"/>
                  <a:gd name="T3" fmla="*/ 2147483647 h 1679"/>
                  <a:gd name="T4" fmla="*/ 2147483647 w 1470"/>
                  <a:gd name="T5" fmla="*/ 2147483647 h 1679"/>
                  <a:gd name="T6" fmla="*/ 2147483647 w 1470"/>
                  <a:gd name="T7" fmla="*/ 2147483647 h 1679"/>
                  <a:gd name="T8" fmla="*/ 2147483647 w 1470"/>
                  <a:gd name="T9" fmla="*/ 2147483647 h 1679"/>
                  <a:gd name="T10" fmla="*/ 2147483647 w 1470"/>
                  <a:gd name="T11" fmla="*/ 2147483647 h 1679"/>
                  <a:gd name="T12" fmla="*/ 2147483647 w 1470"/>
                  <a:gd name="T13" fmla="*/ 2147483647 h 1679"/>
                  <a:gd name="T14" fmla="*/ 2147483647 w 1470"/>
                  <a:gd name="T15" fmla="*/ 2147483647 h 1679"/>
                  <a:gd name="T16" fmla="*/ 2147483647 w 1470"/>
                  <a:gd name="T17" fmla="*/ 2147483647 h 1679"/>
                  <a:gd name="T18" fmla="*/ 2147483647 w 1470"/>
                  <a:gd name="T19" fmla="*/ 2147483647 h 1679"/>
                  <a:gd name="T20" fmla="*/ 2147483647 w 1470"/>
                  <a:gd name="T21" fmla="*/ 2147483647 h 1679"/>
                  <a:gd name="T22" fmla="*/ 2147483647 w 1470"/>
                  <a:gd name="T23" fmla="*/ 2147483647 h 1679"/>
                  <a:gd name="T24" fmla="*/ 2147483647 w 1470"/>
                  <a:gd name="T25" fmla="*/ 2147483647 h 1679"/>
                  <a:gd name="T26" fmla="*/ 2147483647 w 1470"/>
                  <a:gd name="T27" fmla="*/ 2147483647 h 1679"/>
                  <a:gd name="T28" fmla="*/ 2147483647 w 1470"/>
                  <a:gd name="T29" fmla="*/ 2147483647 h 1679"/>
                  <a:gd name="T30" fmla="*/ 2147483647 w 1470"/>
                  <a:gd name="T31" fmla="*/ 2147483647 h 1679"/>
                  <a:gd name="T32" fmla="*/ 2147483647 w 1470"/>
                  <a:gd name="T33" fmla="*/ 2147483647 h 1679"/>
                  <a:gd name="T34" fmla="*/ 2147483647 w 1470"/>
                  <a:gd name="T35" fmla="*/ 2147483647 h 1679"/>
                  <a:gd name="T36" fmla="*/ 2147483647 w 1470"/>
                  <a:gd name="T37" fmla="*/ 2147483647 h 1679"/>
                  <a:gd name="T38" fmla="*/ 2147483647 w 1470"/>
                  <a:gd name="T39" fmla="*/ 2147483647 h 1679"/>
                  <a:gd name="T40" fmla="*/ 2147483647 w 1470"/>
                  <a:gd name="T41" fmla="*/ 2147483647 h 1679"/>
                  <a:gd name="T42" fmla="*/ 2147483647 w 1470"/>
                  <a:gd name="T43" fmla="*/ 2147483647 h 1679"/>
                  <a:gd name="T44" fmla="*/ 2147483647 w 1470"/>
                  <a:gd name="T45" fmla="*/ 2147483647 h 1679"/>
                  <a:gd name="T46" fmla="*/ 2147483647 w 1470"/>
                  <a:gd name="T47" fmla="*/ 2147483647 h 1679"/>
                  <a:gd name="T48" fmla="*/ 2147483647 w 1470"/>
                  <a:gd name="T49" fmla="*/ 2147483647 h 1679"/>
                  <a:gd name="T50" fmla="*/ 2147483647 w 1470"/>
                  <a:gd name="T51" fmla="*/ 2147483647 h 1679"/>
                  <a:gd name="T52" fmla="*/ 2147483647 w 1470"/>
                  <a:gd name="T53" fmla="*/ 2147483647 h 1679"/>
                  <a:gd name="T54" fmla="*/ 2147483647 w 1470"/>
                  <a:gd name="T55" fmla="*/ 2147483647 h 1679"/>
                  <a:gd name="T56" fmla="*/ 0 w 1470"/>
                  <a:gd name="T57" fmla="*/ 2147483647 h 167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70"/>
                  <a:gd name="T88" fmla="*/ 0 h 1679"/>
                  <a:gd name="T89" fmla="*/ 1470 w 1470"/>
                  <a:gd name="T90" fmla="*/ 1679 h 167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70" h="1679">
                    <a:moveTo>
                      <a:pt x="0" y="669"/>
                    </a:moveTo>
                    <a:cubicBezTo>
                      <a:pt x="198" y="718"/>
                      <a:pt x="79" y="702"/>
                      <a:pt x="360" y="684"/>
                    </a:cubicBezTo>
                    <a:cubicBezTo>
                      <a:pt x="491" y="553"/>
                      <a:pt x="331" y="719"/>
                      <a:pt x="435" y="594"/>
                    </a:cubicBezTo>
                    <a:cubicBezTo>
                      <a:pt x="469" y="554"/>
                      <a:pt x="489" y="552"/>
                      <a:pt x="510" y="504"/>
                    </a:cubicBezTo>
                    <a:cubicBezTo>
                      <a:pt x="581" y="343"/>
                      <a:pt x="502" y="471"/>
                      <a:pt x="570" y="369"/>
                    </a:cubicBezTo>
                    <a:cubicBezTo>
                      <a:pt x="591" y="284"/>
                      <a:pt x="598" y="229"/>
                      <a:pt x="645" y="159"/>
                    </a:cubicBezTo>
                    <a:cubicBezTo>
                      <a:pt x="650" y="129"/>
                      <a:pt x="653" y="99"/>
                      <a:pt x="660" y="69"/>
                    </a:cubicBezTo>
                    <a:cubicBezTo>
                      <a:pt x="663" y="54"/>
                      <a:pt x="659" y="22"/>
                      <a:pt x="675" y="24"/>
                    </a:cubicBezTo>
                    <a:cubicBezTo>
                      <a:pt x="711" y="29"/>
                      <a:pt x="765" y="84"/>
                      <a:pt x="765" y="84"/>
                    </a:cubicBezTo>
                    <a:cubicBezTo>
                      <a:pt x="820" y="248"/>
                      <a:pt x="732" y="0"/>
                      <a:pt x="810" y="174"/>
                    </a:cubicBezTo>
                    <a:cubicBezTo>
                      <a:pt x="849" y="262"/>
                      <a:pt x="825" y="279"/>
                      <a:pt x="900" y="354"/>
                    </a:cubicBezTo>
                    <a:cubicBezTo>
                      <a:pt x="930" y="384"/>
                      <a:pt x="990" y="444"/>
                      <a:pt x="990" y="444"/>
                    </a:cubicBezTo>
                    <a:cubicBezTo>
                      <a:pt x="1018" y="554"/>
                      <a:pt x="983" y="458"/>
                      <a:pt x="1065" y="564"/>
                    </a:cubicBezTo>
                    <a:cubicBezTo>
                      <a:pt x="1153" y="677"/>
                      <a:pt x="1065" y="609"/>
                      <a:pt x="1155" y="669"/>
                    </a:cubicBezTo>
                    <a:cubicBezTo>
                      <a:pt x="1172" y="703"/>
                      <a:pt x="1179" y="742"/>
                      <a:pt x="1200" y="774"/>
                    </a:cubicBezTo>
                    <a:cubicBezTo>
                      <a:pt x="1257" y="859"/>
                      <a:pt x="1382" y="854"/>
                      <a:pt x="1470" y="864"/>
                    </a:cubicBezTo>
                    <a:cubicBezTo>
                      <a:pt x="1415" y="871"/>
                      <a:pt x="1348" y="858"/>
                      <a:pt x="1305" y="894"/>
                    </a:cubicBezTo>
                    <a:cubicBezTo>
                      <a:pt x="1276" y="919"/>
                      <a:pt x="1255" y="969"/>
                      <a:pt x="1230" y="999"/>
                    </a:cubicBezTo>
                    <a:cubicBezTo>
                      <a:pt x="1194" y="1042"/>
                      <a:pt x="1184" y="1045"/>
                      <a:pt x="1140" y="1074"/>
                    </a:cubicBezTo>
                    <a:cubicBezTo>
                      <a:pt x="1110" y="1119"/>
                      <a:pt x="1080" y="1164"/>
                      <a:pt x="1050" y="1209"/>
                    </a:cubicBezTo>
                    <a:cubicBezTo>
                      <a:pt x="987" y="1304"/>
                      <a:pt x="984" y="1547"/>
                      <a:pt x="975" y="1644"/>
                    </a:cubicBezTo>
                    <a:cubicBezTo>
                      <a:pt x="847" y="1601"/>
                      <a:pt x="1040" y="1679"/>
                      <a:pt x="900" y="1539"/>
                    </a:cubicBezTo>
                    <a:cubicBezTo>
                      <a:pt x="842" y="1481"/>
                      <a:pt x="873" y="1506"/>
                      <a:pt x="810" y="1464"/>
                    </a:cubicBezTo>
                    <a:cubicBezTo>
                      <a:pt x="767" y="1400"/>
                      <a:pt x="700" y="1354"/>
                      <a:pt x="645" y="1299"/>
                    </a:cubicBezTo>
                    <a:cubicBezTo>
                      <a:pt x="619" y="1273"/>
                      <a:pt x="575" y="1281"/>
                      <a:pt x="540" y="1269"/>
                    </a:cubicBezTo>
                    <a:cubicBezTo>
                      <a:pt x="380" y="1292"/>
                      <a:pt x="214" y="1308"/>
                      <a:pt x="60" y="1359"/>
                    </a:cubicBezTo>
                    <a:cubicBezTo>
                      <a:pt x="116" y="1303"/>
                      <a:pt x="154" y="1235"/>
                      <a:pt x="210" y="1179"/>
                    </a:cubicBezTo>
                    <a:cubicBezTo>
                      <a:pt x="207" y="1117"/>
                      <a:pt x="236" y="806"/>
                      <a:pt x="120" y="729"/>
                    </a:cubicBezTo>
                    <a:cubicBezTo>
                      <a:pt x="53" y="684"/>
                      <a:pt x="92" y="706"/>
                      <a:pt x="0" y="669"/>
                    </a:cubicBezTo>
                    <a:close/>
                  </a:path>
                </a:pathLst>
              </a:custGeom>
              <a:solidFill>
                <a:schemeClr val="tx1"/>
              </a:solidFill>
              <a:ln w="57150" cmpd="sng">
                <a:solidFill>
                  <a:schemeClr val="tx1"/>
                </a:solidFill>
                <a:round/>
                <a:headEnd/>
                <a:tailEnd/>
              </a:ln>
            </p:spPr>
            <p:txBody>
              <a:bodyPr/>
              <a:lstStyle/>
              <a:p>
                <a:endParaRPr lang="es-ES"/>
              </a:p>
            </p:txBody>
          </p:sp>
          <p:sp>
            <p:nvSpPr>
              <p:cNvPr id="101432" name="Text Box 44"/>
              <p:cNvSpPr txBox="1">
                <a:spLocks noChangeArrowheads="1"/>
              </p:cNvSpPr>
              <p:nvPr/>
            </p:nvSpPr>
            <p:spPr bwMode="auto">
              <a:xfrm>
                <a:off x="3970974" y="5127548"/>
                <a:ext cx="592288" cy="386799"/>
              </a:xfrm>
              <a:prstGeom prst="rect">
                <a:avLst/>
              </a:prstGeom>
              <a:noFill/>
              <a:ln w="9525">
                <a:noFill/>
                <a:miter lim="800000"/>
                <a:headEnd/>
                <a:tailEnd/>
              </a:ln>
            </p:spPr>
            <p:txBody>
              <a:bodyPr>
                <a:spAutoFit/>
              </a:bodyPr>
              <a:lstStyle/>
              <a:p>
                <a:pPr algn="ctr">
                  <a:spcBef>
                    <a:spcPct val="50000"/>
                  </a:spcBef>
                </a:pPr>
                <a:r>
                  <a:rPr lang="en-US" b="1">
                    <a:solidFill>
                      <a:schemeClr val="bg1"/>
                    </a:solidFill>
                    <a:ea typeface="ＭＳ Ｐゴシック" pitchFamily="34" charset="-128"/>
                  </a:rPr>
                  <a:t>B</a:t>
                </a:r>
              </a:p>
            </p:txBody>
          </p:sp>
          <p:sp>
            <p:nvSpPr>
              <p:cNvPr id="101433" name="Freeform 31"/>
              <p:cNvSpPr>
                <a:spLocks/>
              </p:cNvSpPr>
              <p:nvPr/>
            </p:nvSpPr>
            <p:spPr bwMode="auto">
              <a:xfrm rot="2856483" flipV="1">
                <a:off x="4378992" y="4667037"/>
                <a:ext cx="89356" cy="2106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138" name="Figura a mano libera 137"/>
              <p:cNvSpPr/>
              <p:nvPr/>
            </p:nvSpPr>
            <p:spPr bwMode="auto">
              <a:xfrm>
                <a:off x="4366380" y="4844566"/>
                <a:ext cx="223134" cy="70327"/>
              </a:xfrm>
              <a:custGeom>
                <a:avLst/>
                <a:gdLst>
                  <a:gd name="connsiteX0" fmla="*/ 0 w 220717"/>
                  <a:gd name="connsiteY0" fmla="*/ 69435 h 69435"/>
                  <a:gd name="connsiteX1" fmla="*/ 94593 w 220717"/>
                  <a:gd name="connsiteY1" fmla="*/ 37904 h 69435"/>
                  <a:gd name="connsiteX2" fmla="*/ 141889 w 220717"/>
                  <a:gd name="connsiteY2" fmla="*/ 6373 h 69435"/>
                  <a:gd name="connsiteX3" fmla="*/ 220717 w 220717"/>
                  <a:gd name="connsiteY3" fmla="*/ 6373 h 69435"/>
                </a:gdLst>
                <a:ahLst/>
                <a:cxnLst>
                  <a:cxn ang="0">
                    <a:pos x="connsiteX0" y="connsiteY0"/>
                  </a:cxn>
                  <a:cxn ang="0">
                    <a:pos x="connsiteX1" y="connsiteY1"/>
                  </a:cxn>
                  <a:cxn ang="0">
                    <a:pos x="connsiteX2" y="connsiteY2"/>
                  </a:cxn>
                  <a:cxn ang="0">
                    <a:pos x="connsiteX3" y="connsiteY3"/>
                  </a:cxn>
                </a:cxnLst>
                <a:rect l="l" t="t" r="r" b="b"/>
                <a:pathLst>
                  <a:path w="220717" h="69435">
                    <a:moveTo>
                      <a:pt x="0" y="69435"/>
                    </a:moveTo>
                    <a:cubicBezTo>
                      <a:pt x="31531" y="58925"/>
                      <a:pt x="66939" y="56340"/>
                      <a:pt x="94593" y="37904"/>
                    </a:cubicBezTo>
                    <a:cubicBezTo>
                      <a:pt x="110358" y="27394"/>
                      <a:pt x="123507" y="10968"/>
                      <a:pt x="141889" y="6373"/>
                    </a:cubicBezTo>
                    <a:cubicBezTo>
                      <a:pt x="167380" y="0"/>
                      <a:pt x="194441" y="6373"/>
                      <a:pt x="220717" y="637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01435" name="Freeform 31"/>
              <p:cNvSpPr>
                <a:spLocks/>
              </p:cNvSpPr>
              <p:nvPr/>
            </p:nvSpPr>
            <p:spPr bwMode="auto">
              <a:xfrm rot="2856483" flipV="1">
                <a:off x="4328733" y="5548479"/>
                <a:ext cx="89356" cy="2106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140" name="Figura a mano libera 139"/>
              <p:cNvSpPr/>
              <p:nvPr/>
            </p:nvSpPr>
            <p:spPr bwMode="auto">
              <a:xfrm>
                <a:off x="4433648" y="5604768"/>
                <a:ext cx="65628" cy="236098"/>
              </a:xfrm>
              <a:custGeom>
                <a:avLst/>
                <a:gdLst>
                  <a:gd name="connsiteX0" fmla="*/ 15765 w 66386"/>
                  <a:gd name="connsiteY0" fmla="*/ 0 h 236483"/>
                  <a:gd name="connsiteX1" fmla="*/ 0 w 66386"/>
                  <a:gd name="connsiteY1" fmla="*/ 47297 h 236483"/>
                  <a:gd name="connsiteX2" fmla="*/ 47296 w 66386"/>
                  <a:gd name="connsiteY2" fmla="*/ 157655 h 236483"/>
                  <a:gd name="connsiteX3" fmla="*/ 63062 w 66386"/>
                  <a:gd name="connsiteY3" fmla="*/ 236483 h 236483"/>
                </a:gdLst>
                <a:ahLst/>
                <a:cxnLst>
                  <a:cxn ang="0">
                    <a:pos x="connsiteX0" y="connsiteY0"/>
                  </a:cxn>
                  <a:cxn ang="0">
                    <a:pos x="connsiteX1" y="connsiteY1"/>
                  </a:cxn>
                  <a:cxn ang="0">
                    <a:pos x="connsiteX2" y="connsiteY2"/>
                  </a:cxn>
                  <a:cxn ang="0">
                    <a:pos x="connsiteX3" y="connsiteY3"/>
                  </a:cxn>
                </a:cxnLst>
                <a:rect l="l" t="t" r="r" b="b"/>
                <a:pathLst>
                  <a:path w="66386" h="236483">
                    <a:moveTo>
                      <a:pt x="15765" y="0"/>
                    </a:moveTo>
                    <a:cubicBezTo>
                      <a:pt x="10510" y="15766"/>
                      <a:pt x="0" y="30679"/>
                      <a:pt x="0" y="47297"/>
                    </a:cubicBezTo>
                    <a:cubicBezTo>
                      <a:pt x="0" y="112921"/>
                      <a:pt x="21550" y="106164"/>
                      <a:pt x="47296" y="157655"/>
                    </a:cubicBezTo>
                    <a:cubicBezTo>
                      <a:pt x="66386" y="195834"/>
                      <a:pt x="63062" y="200406"/>
                      <a:pt x="63062" y="23648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01437" name="Freeform 31"/>
              <p:cNvSpPr>
                <a:spLocks/>
              </p:cNvSpPr>
              <p:nvPr/>
            </p:nvSpPr>
            <p:spPr bwMode="auto">
              <a:xfrm rot="2856483" flipV="1">
                <a:off x="4663741" y="4968577"/>
                <a:ext cx="89356" cy="210650"/>
              </a:xfrm>
              <a:custGeom>
                <a:avLst/>
                <a:gdLst>
                  <a:gd name="T0" fmla="*/ 2147483647 w 414"/>
                  <a:gd name="T1" fmla="*/ 0 h 1560"/>
                  <a:gd name="T2" fmla="*/ 2147483647 w 414"/>
                  <a:gd name="T3" fmla="*/ 2147483647 h 1560"/>
                  <a:gd name="T4" fmla="*/ 2147483647 w 414"/>
                  <a:gd name="T5" fmla="*/ 2147483647 h 1560"/>
                  <a:gd name="T6" fmla="*/ 2147483647 w 414"/>
                  <a:gd name="T7" fmla="*/ 2147483647 h 1560"/>
                  <a:gd name="T8" fmla="*/ 2147483647 w 414"/>
                  <a:gd name="T9" fmla="*/ 2147483647 h 1560"/>
                  <a:gd name="T10" fmla="*/ 2147483647 w 414"/>
                  <a:gd name="T11" fmla="*/ 2147483647 h 1560"/>
                  <a:gd name="T12" fmla="*/ 2147483647 w 414"/>
                  <a:gd name="T13" fmla="*/ 2147483647 h 1560"/>
                  <a:gd name="T14" fmla="*/ 2147483647 w 414"/>
                  <a:gd name="T15" fmla="*/ 2147483647 h 1560"/>
                  <a:gd name="T16" fmla="*/ 2147483647 w 414"/>
                  <a:gd name="T17" fmla="*/ 2147483647 h 1560"/>
                  <a:gd name="T18" fmla="*/ 2147483647 w 414"/>
                  <a:gd name="T19" fmla="*/ 2147483647 h 15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4"/>
                  <a:gd name="T31" fmla="*/ 0 h 1560"/>
                  <a:gd name="T32" fmla="*/ 414 w 414"/>
                  <a:gd name="T33" fmla="*/ 1560 h 15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4" h="1560">
                    <a:moveTo>
                      <a:pt x="414" y="0"/>
                    </a:moveTo>
                    <a:cubicBezTo>
                      <a:pt x="384" y="20"/>
                      <a:pt x="354" y="40"/>
                      <a:pt x="324" y="60"/>
                    </a:cubicBezTo>
                    <a:cubicBezTo>
                      <a:pt x="311" y="69"/>
                      <a:pt x="318" y="92"/>
                      <a:pt x="309" y="105"/>
                    </a:cubicBezTo>
                    <a:cubicBezTo>
                      <a:pt x="297" y="123"/>
                      <a:pt x="279" y="135"/>
                      <a:pt x="264" y="150"/>
                    </a:cubicBezTo>
                    <a:cubicBezTo>
                      <a:pt x="230" y="253"/>
                      <a:pt x="164" y="345"/>
                      <a:pt x="129" y="450"/>
                    </a:cubicBezTo>
                    <a:cubicBezTo>
                      <a:pt x="126" y="479"/>
                      <a:pt x="108" y="650"/>
                      <a:pt x="99" y="690"/>
                    </a:cubicBezTo>
                    <a:cubicBezTo>
                      <a:pt x="82" y="763"/>
                      <a:pt x="54" y="826"/>
                      <a:pt x="39" y="900"/>
                    </a:cubicBezTo>
                    <a:cubicBezTo>
                      <a:pt x="47" y="1042"/>
                      <a:pt x="0" y="1169"/>
                      <a:pt x="114" y="1245"/>
                    </a:cubicBezTo>
                    <a:cubicBezTo>
                      <a:pt x="147" y="1294"/>
                      <a:pt x="171" y="1346"/>
                      <a:pt x="204" y="1395"/>
                    </a:cubicBezTo>
                    <a:cubicBezTo>
                      <a:pt x="209" y="1450"/>
                      <a:pt x="219" y="1560"/>
                      <a:pt x="219" y="1560"/>
                    </a:cubicBezTo>
                  </a:path>
                </a:pathLst>
              </a:custGeom>
              <a:noFill/>
              <a:ln w="57150" cmpd="sng">
                <a:solidFill>
                  <a:schemeClr val="tx1"/>
                </a:solidFill>
                <a:round/>
                <a:headEnd/>
                <a:tailEnd/>
              </a:ln>
            </p:spPr>
            <p:txBody>
              <a:bodyPr/>
              <a:lstStyle/>
              <a:p>
                <a:endParaRPr lang="es-ES"/>
              </a:p>
            </p:txBody>
          </p:sp>
          <p:sp>
            <p:nvSpPr>
              <p:cNvPr id="142" name="Figura a mano libera 141"/>
              <p:cNvSpPr/>
              <p:nvPr/>
            </p:nvSpPr>
            <p:spPr bwMode="auto">
              <a:xfrm>
                <a:off x="4637094" y="5130897"/>
                <a:ext cx="219852" cy="70327"/>
              </a:xfrm>
              <a:custGeom>
                <a:avLst/>
                <a:gdLst>
                  <a:gd name="connsiteX0" fmla="*/ 0 w 220717"/>
                  <a:gd name="connsiteY0" fmla="*/ 69435 h 69435"/>
                  <a:gd name="connsiteX1" fmla="*/ 94593 w 220717"/>
                  <a:gd name="connsiteY1" fmla="*/ 37904 h 69435"/>
                  <a:gd name="connsiteX2" fmla="*/ 141889 w 220717"/>
                  <a:gd name="connsiteY2" fmla="*/ 6373 h 69435"/>
                  <a:gd name="connsiteX3" fmla="*/ 220717 w 220717"/>
                  <a:gd name="connsiteY3" fmla="*/ 6373 h 69435"/>
                </a:gdLst>
                <a:ahLst/>
                <a:cxnLst>
                  <a:cxn ang="0">
                    <a:pos x="connsiteX0" y="connsiteY0"/>
                  </a:cxn>
                  <a:cxn ang="0">
                    <a:pos x="connsiteX1" y="connsiteY1"/>
                  </a:cxn>
                  <a:cxn ang="0">
                    <a:pos x="connsiteX2" y="connsiteY2"/>
                  </a:cxn>
                  <a:cxn ang="0">
                    <a:pos x="connsiteX3" y="connsiteY3"/>
                  </a:cxn>
                </a:cxnLst>
                <a:rect l="l" t="t" r="r" b="b"/>
                <a:pathLst>
                  <a:path w="220717" h="69435">
                    <a:moveTo>
                      <a:pt x="0" y="69435"/>
                    </a:moveTo>
                    <a:cubicBezTo>
                      <a:pt x="31531" y="58925"/>
                      <a:pt x="66939" y="56340"/>
                      <a:pt x="94593" y="37904"/>
                    </a:cubicBezTo>
                    <a:cubicBezTo>
                      <a:pt x="110358" y="27394"/>
                      <a:pt x="123507" y="10968"/>
                      <a:pt x="141889" y="6373"/>
                    </a:cubicBezTo>
                    <a:cubicBezTo>
                      <a:pt x="167380" y="0"/>
                      <a:pt x="194441" y="6373"/>
                      <a:pt x="220717" y="6373"/>
                    </a:cubicBezTo>
                  </a:path>
                </a:pathLst>
              </a:custGeom>
              <a:ln w="571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143" name="Ovale 142"/>
              <p:cNvSpPr/>
              <p:nvPr/>
            </p:nvSpPr>
            <p:spPr bwMode="auto">
              <a:xfrm rot="5830681" flipV="1">
                <a:off x="3868822" y="4986122"/>
                <a:ext cx="123910" cy="168990"/>
              </a:xfrm>
              <a:prstGeom prst="ellipse">
                <a:avLst/>
              </a:prstGeom>
              <a:solidFill>
                <a:srgbClr val="00FF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grpSp>
        <p:sp>
          <p:nvSpPr>
            <p:cNvPr id="101426" name="CasellaDiTesto 176"/>
            <p:cNvSpPr txBox="1">
              <a:spLocks noChangeArrowheads="1"/>
            </p:cNvSpPr>
            <p:nvPr/>
          </p:nvSpPr>
          <p:spPr bwMode="auto">
            <a:xfrm>
              <a:off x="6257933" y="4684721"/>
              <a:ext cx="1371464" cy="374650"/>
            </a:xfrm>
            <a:prstGeom prst="rect">
              <a:avLst/>
            </a:prstGeom>
            <a:solidFill>
              <a:schemeClr val="bg1"/>
            </a:solidFill>
            <a:ln w="9525">
              <a:solidFill>
                <a:srgbClr val="FF0000"/>
              </a:solidFill>
              <a:miter lim="800000"/>
              <a:headEnd/>
              <a:tailEnd/>
            </a:ln>
          </p:spPr>
          <p:txBody>
            <a:bodyPr>
              <a:spAutoFit/>
            </a:bodyPr>
            <a:lstStyle/>
            <a:p>
              <a:pPr algn="ctr"/>
              <a:r>
                <a:rPr lang="en-US" sz="900" b="1">
                  <a:ea typeface="ＭＳ Ｐゴシック" pitchFamily="34" charset="-128"/>
                </a:rPr>
                <a:t>INTERNALISATION OF </a:t>
              </a:r>
              <a:r>
                <a:rPr lang="en-US" sz="900" b="1">
                  <a:solidFill>
                    <a:srgbClr val="FF0000"/>
                  </a:solidFill>
                  <a:ea typeface="ＭＳ Ｐゴシック" pitchFamily="34" charset="-128"/>
                </a:rPr>
                <a:t>EXOSOMES</a:t>
              </a:r>
            </a:p>
          </p:txBody>
        </p:sp>
      </p:grpSp>
      <p:grpSp>
        <p:nvGrpSpPr>
          <p:cNvPr id="101390" name="Gruppo 165"/>
          <p:cNvGrpSpPr>
            <a:grpSpLocks/>
          </p:cNvGrpSpPr>
          <p:nvPr/>
        </p:nvGrpSpPr>
        <p:grpSpPr bwMode="auto">
          <a:xfrm>
            <a:off x="6253163" y="5338763"/>
            <a:ext cx="1500187" cy="1524000"/>
            <a:chOff x="6674196" y="5338435"/>
            <a:chExt cx="1500198" cy="1524196"/>
          </a:xfrm>
        </p:grpSpPr>
        <p:grpSp>
          <p:nvGrpSpPr>
            <p:cNvPr id="101420" name="Gruppo 155"/>
            <p:cNvGrpSpPr>
              <a:grpSpLocks/>
            </p:cNvGrpSpPr>
            <p:nvPr/>
          </p:nvGrpSpPr>
          <p:grpSpPr bwMode="auto">
            <a:xfrm>
              <a:off x="7146966" y="5338435"/>
              <a:ext cx="474472" cy="162267"/>
              <a:chOff x="4012442" y="5242246"/>
              <a:chExt cx="474472" cy="162267"/>
            </a:xfrm>
          </p:grpSpPr>
          <p:sp>
            <p:nvSpPr>
              <p:cNvPr id="149" name="Figura a mano libera 148"/>
              <p:cNvSpPr/>
              <p:nvPr/>
            </p:nvSpPr>
            <p:spPr>
              <a:xfrm>
                <a:off x="4012750" y="5308930"/>
                <a:ext cx="423865" cy="95262"/>
              </a:xfrm>
              <a:custGeom>
                <a:avLst/>
                <a:gdLst>
                  <a:gd name="connsiteX0" fmla="*/ 0 w 423081"/>
                  <a:gd name="connsiteY0" fmla="*/ 40943 h 95534"/>
                  <a:gd name="connsiteX1" fmla="*/ 136478 w 423081"/>
                  <a:gd name="connsiteY1" fmla="*/ 81886 h 95534"/>
                  <a:gd name="connsiteX2" fmla="*/ 272955 w 423081"/>
                  <a:gd name="connsiteY2" fmla="*/ 95534 h 95534"/>
                  <a:gd name="connsiteX3" fmla="*/ 382137 w 423081"/>
                  <a:gd name="connsiteY3" fmla="*/ 68239 h 95534"/>
                  <a:gd name="connsiteX4" fmla="*/ 423081 w 423081"/>
                  <a:gd name="connsiteY4" fmla="*/ 0 h 95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081" h="95534">
                    <a:moveTo>
                      <a:pt x="0" y="40943"/>
                    </a:moveTo>
                    <a:cubicBezTo>
                      <a:pt x="28503" y="50444"/>
                      <a:pt x="100376" y="76729"/>
                      <a:pt x="136478" y="81886"/>
                    </a:cubicBezTo>
                    <a:cubicBezTo>
                      <a:pt x="181738" y="88352"/>
                      <a:pt x="227463" y="90985"/>
                      <a:pt x="272955" y="95534"/>
                    </a:cubicBezTo>
                    <a:cubicBezTo>
                      <a:pt x="276349" y="94855"/>
                      <a:pt x="368150" y="79428"/>
                      <a:pt x="382137" y="68239"/>
                    </a:cubicBezTo>
                    <a:cubicBezTo>
                      <a:pt x="395860" y="57260"/>
                      <a:pt x="414014" y="18134"/>
                      <a:pt x="423081" y="0"/>
                    </a:cubicBezTo>
                  </a:path>
                </a:pathLst>
              </a:custGeom>
              <a:ln w="38100">
                <a:solidFill>
                  <a:srgbClr val="00FFFF"/>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cxnSp>
            <p:nvCxnSpPr>
              <p:cNvPr id="151" name="Connettore 1 150"/>
              <p:cNvCxnSpPr/>
              <p:nvPr/>
            </p:nvCxnSpPr>
            <p:spPr>
              <a:xfrm rot="16200000" flipH="1">
                <a:off x="4380250" y="5277974"/>
                <a:ext cx="142893" cy="714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1421" name="CasellaDiTesto 176"/>
            <p:cNvSpPr txBox="1">
              <a:spLocks noChangeArrowheads="1"/>
            </p:cNvSpPr>
            <p:nvPr/>
          </p:nvSpPr>
          <p:spPr bwMode="auto">
            <a:xfrm>
              <a:off x="6674196" y="6214848"/>
              <a:ext cx="1500198" cy="647783"/>
            </a:xfrm>
            <a:prstGeom prst="rect">
              <a:avLst/>
            </a:prstGeom>
            <a:solidFill>
              <a:schemeClr val="bg1"/>
            </a:solidFill>
            <a:ln w="9525">
              <a:solidFill>
                <a:srgbClr val="FF0000"/>
              </a:solidFill>
              <a:miter lim="800000"/>
              <a:headEnd/>
              <a:tailEnd/>
            </a:ln>
          </p:spPr>
          <p:txBody>
            <a:bodyPr>
              <a:spAutoFit/>
            </a:bodyPr>
            <a:lstStyle/>
            <a:p>
              <a:pPr algn="ctr"/>
              <a:r>
                <a:rPr lang="en-US" sz="900" b="1">
                  <a:ea typeface="ＭＳ Ｐゴシック" pitchFamily="34" charset="-128"/>
                </a:rPr>
                <a:t>INSERTION IN THE MEMBRANE OF </a:t>
              </a:r>
              <a:r>
                <a:rPr lang="en-US" sz="900" b="1">
                  <a:solidFill>
                    <a:srgbClr val="FF0000"/>
                  </a:solidFill>
                  <a:ea typeface="ＭＳ Ｐゴシック" pitchFamily="34" charset="-128"/>
                </a:rPr>
                <a:t>NEW TYPES OF RECEPTORS</a:t>
              </a:r>
            </a:p>
          </p:txBody>
        </p:sp>
      </p:grpSp>
      <p:grpSp>
        <p:nvGrpSpPr>
          <p:cNvPr id="101391" name="Gruppo 171"/>
          <p:cNvGrpSpPr>
            <a:grpSpLocks/>
          </p:cNvGrpSpPr>
          <p:nvPr/>
        </p:nvGrpSpPr>
        <p:grpSpPr bwMode="auto">
          <a:xfrm>
            <a:off x="7205663" y="4976813"/>
            <a:ext cx="1863725" cy="957262"/>
            <a:chOff x="7206018" y="4976538"/>
            <a:chExt cx="1863378" cy="957769"/>
          </a:xfrm>
        </p:grpSpPr>
        <p:sp>
          <p:nvSpPr>
            <p:cNvPr id="101416" name="CasellaDiTesto 176"/>
            <p:cNvSpPr txBox="1">
              <a:spLocks noChangeArrowheads="1"/>
            </p:cNvSpPr>
            <p:nvPr/>
          </p:nvSpPr>
          <p:spPr bwMode="auto">
            <a:xfrm>
              <a:off x="7644086" y="5286264"/>
              <a:ext cx="1425310" cy="648043"/>
            </a:xfrm>
            <a:prstGeom prst="rect">
              <a:avLst/>
            </a:prstGeom>
            <a:solidFill>
              <a:schemeClr val="bg1"/>
            </a:solidFill>
            <a:ln w="9525">
              <a:solidFill>
                <a:srgbClr val="FF0000"/>
              </a:solidFill>
              <a:miter lim="800000"/>
              <a:headEnd/>
              <a:tailEnd/>
            </a:ln>
          </p:spPr>
          <p:txBody>
            <a:bodyPr>
              <a:spAutoFit/>
            </a:bodyPr>
            <a:lstStyle/>
            <a:p>
              <a:pPr algn="ctr"/>
              <a:r>
                <a:rPr lang="en-US" sz="900" b="1">
                  <a:solidFill>
                    <a:srgbClr val="0000CC"/>
                  </a:solidFill>
                  <a:ea typeface="ＭＳ Ｐゴシック" pitchFamily="34" charset="-128"/>
                </a:rPr>
                <a:t>DECODING OF PREVIOUSLY UNDETECTED NEUROTRANSMITTER</a:t>
              </a:r>
            </a:p>
          </p:txBody>
        </p:sp>
        <p:grpSp>
          <p:nvGrpSpPr>
            <p:cNvPr id="101417" name="Gruppo 170"/>
            <p:cNvGrpSpPr>
              <a:grpSpLocks/>
            </p:cNvGrpSpPr>
            <p:nvPr/>
          </p:nvGrpSpPr>
          <p:grpSpPr bwMode="auto">
            <a:xfrm>
              <a:off x="7206018" y="4976538"/>
              <a:ext cx="1358647" cy="427263"/>
              <a:chOff x="7206018" y="4976538"/>
              <a:chExt cx="1358647" cy="427263"/>
            </a:xfrm>
          </p:grpSpPr>
          <p:sp>
            <p:nvSpPr>
              <p:cNvPr id="101418" name="CasellaDiTesto 161"/>
              <p:cNvSpPr txBox="1">
                <a:spLocks noChangeArrowheads="1"/>
              </p:cNvSpPr>
              <p:nvPr/>
            </p:nvSpPr>
            <p:spPr bwMode="auto">
              <a:xfrm>
                <a:off x="8136120" y="4976538"/>
                <a:ext cx="428545" cy="303373"/>
              </a:xfrm>
              <a:prstGeom prst="rect">
                <a:avLst/>
              </a:prstGeom>
              <a:solidFill>
                <a:schemeClr val="bg1"/>
              </a:solidFill>
              <a:ln w="28575">
                <a:solidFill>
                  <a:srgbClr val="0000CC"/>
                </a:solidFill>
                <a:miter lim="800000"/>
                <a:headEnd/>
                <a:tailEnd/>
              </a:ln>
            </p:spPr>
            <p:txBody>
              <a:bodyPr>
                <a:spAutoFit/>
              </a:bodyPr>
              <a:lstStyle/>
              <a:p>
                <a:r>
                  <a:rPr lang="en-GB" sz="1200" b="1">
                    <a:solidFill>
                      <a:srgbClr val="0000CC"/>
                    </a:solidFill>
                    <a:ea typeface="ＭＳ Ｐゴシック" pitchFamily="34" charset="-128"/>
                  </a:rPr>
                  <a:t>NT</a:t>
                </a:r>
              </a:p>
            </p:txBody>
          </p:sp>
          <p:sp>
            <p:nvSpPr>
              <p:cNvPr id="170" name="Figura a mano libera 169"/>
              <p:cNvSpPr/>
              <p:nvPr/>
            </p:nvSpPr>
            <p:spPr>
              <a:xfrm>
                <a:off x="7206018" y="5117900"/>
                <a:ext cx="901532" cy="285901"/>
              </a:xfrm>
              <a:custGeom>
                <a:avLst/>
                <a:gdLst>
                  <a:gd name="connsiteX0" fmla="*/ 900752 w 900752"/>
                  <a:gd name="connsiteY0" fmla="*/ 0 h 286603"/>
                  <a:gd name="connsiteX1" fmla="*/ 354841 w 900752"/>
                  <a:gd name="connsiteY1" fmla="*/ 68238 h 286603"/>
                  <a:gd name="connsiteX2" fmla="*/ 0 w 900752"/>
                  <a:gd name="connsiteY2" fmla="*/ 286603 h 286603"/>
                </a:gdLst>
                <a:ahLst/>
                <a:cxnLst>
                  <a:cxn ang="0">
                    <a:pos x="connsiteX0" y="connsiteY0"/>
                  </a:cxn>
                  <a:cxn ang="0">
                    <a:pos x="connsiteX1" y="connsiteY1"/>
                  </a:cxn>
                  <a:cxn ang="0">
                    <a:pos x="connsiteX2" y="connsiteY2"/>
                  </a:cxn>
                </a:cxnLst>
                <a:rect l="l" t="t" r="r" b="b"/>
                <a:pathLst>
                  <a:path w="900752" h="286603">
                    <a:moveTo>
                      <a:pt x="900752" y="0"/>
                    </a:moveTo>
                    <a:cubicBezTo>
                      <a:pt x="702859" y="10235"/>
                      <a:pt x="504966" y="20471"/>
                      <a:pt x="354841" y="68238"/>
                    </a:cubicBezTo>
                    <a:cubicBezTo>
                      <a:pt x="204716" y="116005"/>
                      <a:pt x="102358" y="201304"/>
                      <a:pt x="0" y="286603"/>
                    </a:cubicBezTo>
                  </a:path>
                </a:pathLst>
              </a:custGeom>
              <a:ln w="38100">
                <a:solidFill>
                  <a:srgbClr val="0000CC"/>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grpSp>
      </p:grpSp>
      <p:grpSp>
        <p:nvGrpSpPr>
          <p:cNvPr id="101392" name="Gruppo 103"/>
          <p:cNvGrpSpPr>
            <a:grpSpLocks/>
          </p:cNvGrpSpPr>
          <p:nvPr/>
        </p:nvGrpSpPr>
        <p:grpSpPr bwMode="auto">
          <a:xfrm>
            <a:off x="4213225" y="838200"/>
            <a:ext cx="4883150" cy="3236913"/>
            <a:chOff x="4213877" y="838200"/>
            <a:chExt cx="4882825" cy="3236913"/>
          </a:xfrm>
        </p:grpSpPr>
        <p:sp>
          <p:nvSpPr>
            <p:cNvPr id="101395" name="Text Box 6"/>
            <p:cNvSpPr txBox="1">
              <a:spLocks noChangeArrowheads="1"/>
            </p:cNvSpPr>
            <p:nvPr/>
          </p:nvSpPr>
          <p:spPr bwMode="auto">
            <a:xfrm>
              <a:off x="4213877" y="957263"/>
              <a:ext cx="2633487" cy="676275"/>
            </a:xfrm>
            <a:prstGeom prst="rect">
              <a:avLst/>
            </a:prstGeom>
            <a:noFill/>
            <a:ln w="9525">
              <a:noFill/>
              <a:miter lim="800000"/>
              <a:headEnd/>
              <a:tailEnd/>
            </a:ln>
          </p:spPr>
          <p:txBody>
            <a:bodyPr>
              <a:spAutoFit/>
            </a:bodyPr>
            <a:lstStyle/>
            <a:p>
              <a:pPr algn="ctr">
                <a:lnSpc>
                  <a:spcPts val="2300"/>
                </a:lnSpc>
              </a:pPr>
              <a:r>
                <a:rPr lang="en-GB" sz="1400" b="1">
                  <a:solidFill>
                    <a:srgbClr val="FFFF00"/>
                  </a:solidFill>
                  <a:ea typeface="ＭＳ Ｐゴシック" pitchFamily="34" charset="-128"/>
                </a:rPr>
                <a:t>EXOSOMES ARE INTERNALISED BY CELLS</a:t>
              </a:r>
              <a:endParaRPr lang="it-IT" sz="1400" b="1">
                <a:solidFill>
                  <a:srgbClr val="FFFF00"/>
                </a:solidFill>
                <a:ea typeface="ＭＳ Ｐゴシック" pitchFamily="34" charset="-128"/>
              </a:endParaRPr>
            </a:p>
          </p:txBody>
        </p:sp>
        <p:sp>
          <p:nvSpPr>
            <p:cNvPr id="101396" name="CasellaDiTesto 30"/>
            <p:cNvSpPr txBox="1">
              <a:spLocks noChangeArrowheads="1"/>
            </p:cNvSpPr>
            <p:nvPr/>
          </p:nvSpPr>
          <p:spPr bwMode="auto">
            <a:xfrm>
              <a:off x="4420238" y="1612900"/>
              <a:ext cx="2179493" cy="1778000"/>
            </a:xfrm>
            <a:prstGeom prst="rect">
              <a:avLst/>
            </a:prstGeom>
            <a:solidFill>
              <a:srgbClr val="000099"/>
            </a:solidFill>
            <a:ln w="9525">
              <a:solidFill>
                <a:srgbClr val="FFFF00"/>
              </a:solidFill>
              <a:miter lim="800000"/>
              <a:headEnd/>
              <a:tailEnd/>
            </a:ln>
          </p:spPr>
          <p:txBody>
            <a:bodyPr>
              <a:spAutoFit/>
            </a:bodyPr>
            <a:lstStyle/>
            <a:p>
              <a:pPr algn="ctr">
                <a:lnSpc>
                  <a:spcPts val="2200"/>
                </a:lnSpc>
              </a:pPr>
              <a:r>
                <a:rPr lang="en-GB" sz="1400" b="1">
                  <a:solidFill>
                    <a:srgbClr val="FFFF00"/>
                  </a:solidFill>
                  <a:ea typeface="ＭＳ Ｐゴシック" pitchFamily="34" charset="-128"/>
                </a:rPr>
                <a:t> </a:t>
              </a:r>
              <a:r>
                <a:rPr lang="en-GB" sz="1400" b="1">
                  <a:solidFill>
                    <a:schemeClr val="bg1"/>
                  </a:solidFill>
                  <a:ea typeface="ＭＳ Ｐゴシック" pitchFamily="34" charset="-128"/>
                </a:rPr>
                <a:t>Glioblastoma cells were incubated with Exosomes prepared by CHO cells and containing A2A and D2 receptor </a:t>
              </a:r>
              <a:endParaRPr lang="en-GB" sz="1400" b="1">
                <a:solidFill>
                  <a:srgbClr val="FFFF00"/>
                </a:solidFill>
                <a:ea typeface="ＭＳ Ｐゴシック" pitchFamily="34" charset="-128"/>
              </a:endParaRPr>
            </a:p>
          </p:txBody>
        </p:sp>
        <p:grpSp>
          <p:nvGrpSpPr>
            <p:cNvPr id="101397" name="Gruppo 101"/>
            <p:cNvGrpSpPr>
              <a:grpSpLocks/>
            </p:cNvGrpSpPr>
            <p:nvPr/>
          </p:nvGrpSpPr>
          <p:grpSpPr bwMode="auto">
            <a:xfrm>
              <a:off x="6696562" y="838200"/>
              <a:ext cx="2400140" cy="3236913"/>
              <a:chOff x="6649264" y="838200"/>
              <a:chExt cx="2400140" cy="3236913"/>
            </a:xfrm>
          </p:grpSpPr>
          <p:grpSp>
            <p:nvGrpSpPr>
              <p:cNvPr id="101398" name="Gruppo 100"/>
              <p:cNvGrpSpPr>
                <a:grpSpLocks/>
              </p:cNvGrpSpPr>
              <p:nvPr/>
            </p:nvGrpSpPr>
            <p:grpSpPr bwMode="auto">
              <a:xfrm>
                <a:off x="6649264" y="931863"/>
                <a:ext cx="2357293" cy="3143250"/>
                <a:chOff x="4063746" y="931806"/>
                <a:chExt cx="2357432" cy="3142714"/>
              </a:xfrm>
            </p:grpSpPr>
            <p:grpSp>
              <p:nvGrpSpPr>
                <p:cNvPr id="101402" name="Gruppo 74"/>
                <p:cNvGrpSpPr>
                  <a:grpSpLocks/>
                </p:cNvGrpSpPr>
                <p:nvPr/>
              </p:nvGrpSpPr>
              <p:grpSpPr bwMode="auto">
                <a:xfrm>
                  <a:off x="4095480" y="972856"/>
                  <a:ext cx="2325698" cy="1777988"/>
                  <a:chOff x="5435585" y="952839"/>
                  <a:chExt cx="2325688" cy="1778000"/>
                </a:xfrm>
              </p:grpSpPr>
              <p:pic>
                <p:nvPicPr>
                  <p:cNvPr id="101413" name="Picture 4" descr="Immagine1"/>
                  <p:cNvPicPr>
                    <a:picLocks noChangeAspect="1" noChangeArrowheads="1"/>
                  </p:cNvPicPr>
                  <p:nvPr/>
                </p:nvPicPr>
                <p:blipFill>
                  <a:blip r:embed="rId4"/>
                  <a:srcRect/>
                  <a:stretch>
                    <a:fillRect/>
                  </a:stretch>
                </p:blipFill>
                <p:spPr bwMode="auto">
                  <a:xfrm>
                    <a:off x="5435585" y="952839"/>
                    <a:ext cx="2325688" cy="1778000"/>
                  </a:xfrm>
                  <a:prstGeom prst="rect">
                    <a:avLst/>
                  </a:prstGeom>
                  <a:noFill/>
                  <a:ln w="9525">
                    <a:noFill/>
                    <a:miter lim="800000"/>
                    <a:headEnd/>
                    <a:tailEnd/>
                  </a:ln>
                </p:spPr>
              </p:pic>
              <p:sp>
                <p:nvSpPr>
                  <p:cNvPr id="46" name="Figura a mano libera 45"/>
                  <p:cNvSpPr/>
                  <p:nvPr/>
                </p:nvSpPr>
                <p:spPr bwMode="auto">
                  <a:xfrm>
                    <a:off x="6056307" y="1102258"/>
                    <a:ext cx="1219185" cy="1299949"/>
                  </a:xfrm>
                  <a:custGeom>
                    <a:avLst/>
                    <a:gdLst>
                      <a:gd name="connsiteX0" fmla="*/ 0 w 1219200"/>
                      <a:gd name="connsiteY0" fmla="*/ 0 h 1299411"/>
                      <a:gd name="connsiteX1" fmla="*/ 208547 w 1219200"/>
                      <a:gd name="connsiteY1" fmla="*/ 417095 h 1299411"/>
                      <a:gd name="connsiteX2" fmla="*/ 1219200 w 1219200"/>
                      <a:gd name="connsiteY2" fmla="*/ 1299411 h 1299411"/>
                      <a:gd name="connsiteX3" fmla="*/ 1219200 w 1219200"/>
                      <a:gd name="connsiteY3" fmla="*/ 1299411 h 1299411"/>
                    </a:gdLst>
                    <a:ahLst/>
                    <a:cxnLst>
                      <a:cxn ang="0">
                        <a:pos x="connsiteX0" y="connsiteY0"/>
                      </a:cxn>
                      <a:cxn ang="0">
                        <a:pos x="connsiteX1" y="connsiteY1"/>
                      </a:cxn>
                      <a:cxn ang="0">
                        <a:pos x="connsiteX2" y="connsiteY2"/>
                      </a:cxn>
                      <a:cxn ang="0">
                        <a:pos x="connsiteX3" y="connsiteY3"/>
                      </a:cxn>
                    </a:cxnLst>
                    <a:rect l="l" t="t" r="r" b="b"/>
                    <a:pathLst>
                      <a:path w="1219200" h="1299411">
                        <a:moveTo>
                          <a:pt x="0" y="0"/>
                        </a:moveTo>
                        <a:cubicBezTo>
                          <a:pt x="2673" y="100263"/>
                          <a:pt x="5347" y="200527"/>
                          <a:pt x="208547" y="417095"/>
                        </a:cubicBezTo>
                        <a:cubicBezTo>
                          <a:pt x="411747" y="633664"/>
                          <a:pt x="1219200" y="1299411"/>
                          <a:pt x="1219200" y="1299411"/>
                        </a:cubicBezTo>
                        <a:lnTo>
                          <a:pt x="1219200" y="1299411"/>
                        </a:lnTo>
                      </a:path>
                    </a:pathLst>
                  </a:cu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sp>
                <p:nvSpPr>
                  <p:cNvPr id="50" name="Figura a mano libera 49"/>
                  <p:cNvSpPr/>
                  <p:nvPr/>
                </p:nvSpPr>
                <p:spPr bwMode="auto">
                  <a:xfrm>
                    <a:off x="6853222" y="1151461"/>
                    <a:ext cx="549268" cy="1250745"/>
                  </a:xfrm>
                  <a:custGeom>
                    <a:avLst/>
                    <a:gdLst>
                      <a:gd name="connsiteX0" fmla="*/ 229937 w 550779"/>
                      <a:gd name="connsiteY0" fmla="*/ 0 h 1251284"/>
                      <a:gd name="connsiteX1" fmla="*/ 53474 w 550779"/>
                      <a:gd name="connsiteY1" fmla="*/ 401052 h 1251284"/>
                      <a:gd name="connsiteX2" fmla="*/ 550779 w 550779"/>
                      <a:gd name="connsiteY2" fmla="*/ 1251284 h 1251284"/>
                    </a:gdLst>
                    <a:ahLst/>
                    <a:cxnLst>
                      <a:cxn ang="0">
                        <a:pos x="connsiteX0" y="connsiteY0"/>
                      </a:cxn>
                      <a:cxn ang="0">
                        <a:pos x="connsiteX1" y="connsiteY1"/>
                      </a:cxn>
                      <a:cxn ang="0">
                        <a:pos x="connsiteX2" y="connsiteY2"/>
                      </a:cxn>
                    </a:cxnLst>
                    <a:rect l="l" t="t" r="r" b="b"/>
                    <a:pathLst>
                      <a:path w="550779" h="1251284">
                        <a:moveTo>
                          <a:pt x="229937" y="0"/>
                        </a:moveTo>
                        <a:cubicBezTo>
                          <a:pt x="114968" y="96252"/>
                          <a:pt x="0" y="192505"/>
                          <a:pt x="53474" y="401052"/>
                        </a:cubicBezTo>
                        <a:cubicBezTo>
                          <a:pt x="106948" y="609599"/>
                          <a:pt x="550779" y="1251284"/>
                          <a:pt x="550779" y="1251284"/>
                        </a:cubicBezTo>
                      </a:path>
                    </a:pathLst>
                  </a:cu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grpSp>
            <p:grpSp>
              <p:nvGrpSpPr>
                <p:cNvPr id="101403" name="Gruppo 97"/>
                <p:cNvGrpSpPr>
                  <a:grpSpLocks/>
                </p:cNvGrpSpPr>
                <p:nvPr/>
              </p:nvGrpSpPr>
              <p:grpSpPr bwMode="auto">
                <a:xfrm>
                  <a:off x="4169937" y="1698437"/>
                  <a:ext cx="2022631" cy="2231615"/>
                  <a:chOff x="150700" y="4369489"/>
                  <a:chExt cx="2022106" cy="2232106"/>
                </a:xfrm>
              </p:grpSpPr>
              <p:sp>
                <p:nvSpPr>
                  <p:cNvPr id="101408" name="Rectangle 7"/>
                  <p:cNvSpPr>
                    <a:spLocks noChangeArrowheads="1"/>
                  </p:cNvSpPr>
                  <p:nvPr/>
                </p:nvSpPr>
                <p:spPr bwMode="auto">
                  <a:xfrm>
                    <a:off x="1206976" y="4418532"/>
                    <a:ext cx="685952" cy="487507"/>
                  </a:xfrm>
                  <a:prstGeom prst="rect">
                    <a:avLst/>
                  </a:prstGeom>
                  <a:noFill/>
                  <a:ln w="28575">
                    <a:solidFill>
                      <a:srgbClr val="FFFF00"/>
                    </a:solidFill>
                    <a:prstDash val="sysDot"/>
                    <a:miter lim="800000"/>
                    <a:headEnd/>
                    <a:tailEnd/>
                  </a:ln>
                </p:spPr>
                <p:txBody>
                  <a:bodyPr wrap="none" anchor="ctr"/>
                  <a:lstStyle/>
                  <a:p>
                    <a:endParaRPr lang="en-GB">
                      <a:latin typeface="Calibri" pitchFamily="34" charset="0"/>
                    </a:endParaRPr>
                  </a:p>
                </p:txBody>
              </p:sp>
              <p:sp>
                <p:nvSpPr>
                  <p:cNvPr id="101409" name="Text Box 8"/>
                  <p:cNvSpPr txBox="1">
                    <a:spLocks noChangeArrowheads="1"/>
                  </p:cNvSpPr>
                  <p:nvPr/>
                </p:nvSpPr>
                <p:spPr bwMode="auto">
                  <a:xfrm>
                    <a:off x="1595109" y="6334911"/>
                    <a:ext cx="577697" cy="228612"/>
                  </a:xfrm>
                  <a:prstGeom prst="rect">
                    <a:avLst/>
                  </a:prstGeom>
                  <a:noFill/>
                  <a:ln w="9525">
                    <a:noFill/>
                    <a:miter lim="800000"/>
                    <a:headEnd/>
                    <a:tailEnd/>
                  </a:ln>
                </p:spPr>
                <p:txBody>
                  <a:bodyPr wrap="none">
                    <a:spAutoFit/>
                  </a:bodyPr>
                  <a:lstStyle/>
                  <a:p>
                    <a:r>
                      <a:rPr lang="it-IT" sz="900" b="1">
                        <a:solidFill>
                          <a:schemeClr val="bg1"/>
                        </a:solidFill>
                        <a:ea typeface="ＭＳ Ｐゴシック" pitchFamily="34" charset="-128"/>
                      </a:rPr>
                      <a:t>900 nm</a:t>
                    </a:r>
                  </a:p>
                </p:txBody>
              </p:sp>
              <p:sp>
                <p:nvSpPr>
                  <p:cNvPr id="101410" name="Text Box 9"/>
                  <p:cNvSpPr txBox="1">
                    <a:spLocks noChangeArrowheads="1"/>
                  </p:cNvSpPr>
                  <p:nvPr/>
                </p:nvSpPr>
                <p:spPr bwMode="auto">
                  <a:xfrm>
                    <a:off x="404802" y="5247421"/>
                    <a:ext cx="641180" cy="228611"/>
                  </a:xfrm>
                  <a:prstGeom prst="rect">
                    <a:avLst/>
                  </a:prstGeom>
                  <a:noFill/>
                  <a:ln w="9525">
                    <a:noFill/>
                    <a:miter lim="800000"/>
                    <a:headEnd/>
                    <a:tailEnd/>
                  </a:ln>
                </p:spPr>
                <p:txBody>
                  <a:bodyPr wrap="none">
                    <a:spAutoFit/>
                  </a:bodyPr>
                  <a:lstStyle/>
                  <a:p>
                    <a:r>
                      <a:rPr lang="it-IT" sz="900" b="1">
                        <a:solidFill>
                          <a:schemeClr val="bg1"/>
                        </a:solidFill>
                        <a:ea typeface="ＭＳ Ｐゴシック" pitchFamily="34" charset="-128"/>
                      </a:rPr>
                      <a:t>1500 nm</a:t>
                    </a:r>
                  </a:p>
                </p:txBody>
              </p:sp>
              <p:sp>
                <p:nvSpPr>
                  <p:cNvPr id="97" name="Figura a mano libera 96"/>
                  <p:cNvSpPr/>
                  <p:nvPr/>
                </p:nvSpPr>
                <p:spPr>
                  <a:xfrm>
                    <a:off x="533356" y="4369489"/>
                    <a:ext cx="666572" cy="773151"/>
                  </a:xfrm>
                  <a:custGeom>
                    <a:avLst/>
                    <a:gdLst>
                      <a:gd name="connsiteX0" fmla="*/ 664779 w 664779"/>
                      <a:gd name="connsiteY0" fmla="*/ 344214 h 896007"/>
                      <a:gd name="connsiteX1" fmla="*/ 49924 w 664779"/>
                      <a:gd name="connsiteY1" fmla="*/ 91965 h 896007"/>
                      <a:gd name="connsiteX2" fmla="*/ 365234 w 664779"/>
                      <a:gd name="connsiteY2" fmla="*/ 896007 h 896007"/>
                    </a:gdLst>
                    <a:ahLst/>
                    <a:cxnLst>
                      <a:cxn ang="0">
                        <a:pos x="connsiteX0" y="connsiteY0"/>
                      </a:cxn>
                      <a:cxn ang="0">
                        <a:pos x="connsiteX1" y="connsiteY1"/>
                      </a:cxn>
                      <a:cxn ang="0">
                        <a:pos x="connsiteX2" y="connsiteY2"/>
                      </a:cxn>
                    </a:cxnLst>
                    <a:rect l="l" t="t" r="r" b="b"/>
                    <a:pathLst>
                      <a:path w="664779" h="896007">
                        <a:moveTo>
                          <a:pt x="664779" y="344214"/>
                        </a:moveTo>
                        <a:cubicBezTo>
                          <a:pt x="382313" y="172107"/>
                          <a:pt x="99848" y="0"/>
                          <a:pt x="49924" y="91965"/>
                        </a:cubicBezTo>
                        <a:cubicBezTo>
                          <a:pt x="0" y="183930"/>
                          <a:pt x="182617" y="539968"/>
                          <a:pt x="365234" y="896007"/>
                        </a:cubicBezTo>
                      </a:path>
                    </a:pathLst>
                  </a:custGeom>
                  <a:ln w="3810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GB"/>
                  </a:p>
                </p:txBody>
              </p:sp>
              <p:pic>
                <p:nvPicPr>
                  <p:cNvPr id="101412" name="Picture 6" descr="Immagine1-1"/>
                  <p:cNvPicPr>
                    <a:picLocks noChangeAspect="1" noChangeArrowheads="1"/>
                  </p:cNvPicPr>
                  <p:nvPr/>
                </p:nvPicPr>
                <p:blipFill>
                  <a:blip r:embed="rId5"/>
                  <a:srcRect/>
                  <a:stretch>
                    <a:fillRect/>
                  </a:stretch>
                </p:blipFill>
                <p:spPr bwMode="auto">
                  <a:xfrm>
                    <a:off x="150700" y="5190914"/>
                    <a:ext cx="1985450" cy="1410681"/>
                  </a:xfrm>
                  <a:prstGeom prst="rect">
                    <a:avLst/>
                  </a:prstGeom>
                  <a:noFill/>
                  <a:ln w="38100">
                    <a:solidFill>
                      <a:srgbClr val="FFFF00"/>
                    </a:solidFill>
                    <a:prstDash val="sysDot"/>
                    <a:miter lim="800000"/>
                    <a:headEnd/>
                    <a:tailEnd/>
                  </a:ln>
                </p:spPr>
              </p:pic>
            </p:grpSp>
            <p:sp>
              <p:nvSpPr>
                <p:cNvPr id="101404" name="Text Box 4"/>
                <p:cNvSpPr txBox="1">
                  <a:spLocks noChangeArrowheads="1"/>
                </p:cNvSpPr>
                <p:nvPr/>
              </p:nvSpPr>
              <p:spPr bwMode="auto">
                <a:xfrm>
                  <a:off x="4144708" y="3179323"/>
                  <a:ext cx="1539366" cy="769310"/>
                </a:xfrm>
                <a:prstGeom prst="rect">
                  <a:avLst/>
                </a:prstGeom>
                <a:noFill/>
                <a:ln w="9525">
                  <a:noFill/>
                  <a:miter lim="800000"/>
                  <a:headEnd/>
                  <a:tailEnd/>
                </a:ln>
              </p:spPr>
              <p:txBody>
                <a:bodyPr>
                  <a:spAutoFit/>
                </a:bodyPr>
                <a:lstStyle/>
                <a:p>
                  <a:pPr algn="ctr"/>
                  <a:r>
                    <a:rPr lang="en-US" sz="1100" b="1">
                      <a:solidFill>
                        <a:srgbClr val="FFFF00"/>
                      </a:solidFill>
                      <a:ea typeface="ＭＳ Ｐゴシック" pitchFamily="34" charset="-128"/>
                    </a:rPr>
                    <a:t>Extracellular  vesicles internalised by the Glioblastoma cell</a:t>
                  </a:r>
                </a:p>
              </p:txBody>
            </p:sp>
            <p:sp>
              <p:nvSpPr>
                <p:cNvPr id="101405" name="CasellaDiTesto 51"/>
                <p:cNvSpPr txBox="1">
                  <a:spLocks noChangeArrowheads="1"/>
                </p:cNvSpPr>
                <p:nvPr/>
              </p:nvSpPr>
              <p:spPr bwMode="auto">
                <a:xfrm>
                  <a:off x="4276470" y="2577762"/>
                  <a:ext cx="785806" cy="244434"/>
                </a:xfrm>
                <a:prstGeom prst="rect">
                  <a:avLst/>
                </a:prstGeom>
                <a:noFill/>
                <a:ln w="9525">
                  <a:noFill/>
                  <a:miter lim="800000"/>
                  <a:headEnd/>
                  <a:tailEnd/>
                </a:ln>
              </p:spPr>
              <p:txBody>
                <a:bodyPr>
                  <a:spAutoFit/>
                </a:bodyPr>
                <a:lstStyle/>
                <a:p>
                  <a:pPr algn="ctr"/>
                  <a:r>
                    <a:rPr lang="en-GB" sz="1000" b="1">
                      <a:solidFill>
                        <a:schemeClr val="bg1"/>
                      </a:solidFill>
                      <a:ea typeface="ＭＳ Ｐゴシック" pitchFamily="34" charset="-128"/>
                    </a:rPr>
                    <a:t>1500 nm</a:t>
                  </a:r>
                </a:p>
              </p:txBody>
            </p:sp>
            <p:sp>
              <p:nvSpPr>
                <p:cNvPr id="101406" name="CasellaDiTesto 52"/>
                <p:cNvSpPr txBox="1">
                  <a:spLocks noChangeArrowheads="1"/>
                </p:cNvSpPr>
                <p:nvPr/>
              </p:nvSpPr>
              <p:spPr bwMode="auto">
                <a:xfrm>
                  <a:off x="5470260" y="3688823"/>
                  <a:ext cx="785806" cy="244433"/>
                </a:xfrm>
                <a:prstGeom prst="rect">
                  <a:avLst/>
                </a:prstGeom>
                <a:noFill/>
                <a:ln w="9525">
                  <a:noFill/>
                  <a:miter lim="800000"/>
                  <a:headEnd/>
                  <a:tailEnd/>
                </a:ln>
              </p:spPr>
              <p:txBody>
                <a:bodyPr>
                  <a:spAutoFit/>
                </a:bodyPr>
                <a:lstStyle/>
                <a:p>
                  <a:pPr algn="ctr"/>
                  <a:r>
                    <a:rPr lang="en-GB" sz="1000" b="1">
                      <a:solidFill>
                        <a:schemeClr val="bg1"/>
                      </a:solidFill>
                      <a:ea typeface="ＭＳ Ｐゴシック" pitchFamily="34" charset="-128"/>
                    </a:rPr>
                    <a:t>900 nm</a:t>
                  </a:r>
                </a:p>
              </p:txBody>
            </p:sp>
            <p:sp>
              <p:nvSpPr>
                <p:cNvPr id="77" name="Rettangolo 76"/>
                <p:cNvSpPr/>
                <p:nvPr/>
              </p:nvSpPr>
              <p:spPr bwMode="auto">
                <a:xfrm>
                  <a:off x="4063746" y="931806"/>
                  <a:ext cx="2214546" cy="314271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rgbClr val="FFFFFF"/>
                    </a:solidFill>
                    <a:latin typeface="Arial" charset="0"/>
                    <a:ea typeface="ＭＳ Ｐゴシック" charset="0"/>
                    <a:cs typeface="Arial" charset="0"/>
                  </a:endParaRPr>
                </a:p>
              </p:txBody>
            </p:sp>
          </p:grpSp>
          <p:sp>
            <p:nvSpPr>
              <p:cNvPr id="94" name="Rettangolo 93"/>
              <p:cNvSpPr/>
              <p:nvPr/>
            </p:nvSpPr>
            <p:spPr>
              <a:xfrm>
                <a:off x="8931937" y="914400"/>
                <a:ext cx="44447" cy="2057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rgbClr val="FFFFFF"/>
                  </a:solidFill>
                  <a:latin typeface="Arial" charset="0"/>
                  <a:ea typeface="ＭＳ Ｐゴシック" charset="0"/>
                  <a:cs typeface="Arial" charset="0"/>
                </a:endParaRPr>
              </a:p>
            </p:txBody>
          </p:sp>
          <p:sp>
            <p:nvSpPr>
              <p:cNvPr id="100" name="Rettangolo 99"/>
              <p:cNvSpPr/>
              <p:nvPr/>
            </p:nvSpPr>
            <p:spPr>
              <a:xfrm>
                <a:off x="8897014" y="838200"/>
                <a:ext cx="152390" cy="190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rgbClr val="FFFFFF"/>
                  </a:solidFill>
                  <a:latin typeface="Arial" charset="0"/>
                  <a:ea typeface="ＭＳ Ｐゴシック" charset="0"/>
                  <a:cs typeface="Arial" charset="0"/>
                </a:endParaRPr>
              </a:p>
            </p:txBody>
          </p:sp>
          <p:sp>
            <p:nvSpPr>
              <p:cNvPr id="101" name="Rettangolo 100"/>
              <p:cNvSpPr/>
              <p:nvPr/>
            </p:nvSpPr>
            <p:spPr>
              <a:xfrm flipH="1">
                <a:off x="6719109" y="990600"/>
                <a:ext cx="46035" cy="1447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solidFill>
                    <a:srgbClr val="FFFFFF"/>
                  </a:solidFill>
                  <a:latin typeface="Arial" charset="0"/>
                  <a:ea typeface="ＭＳ Ｐゴシック" charset="0"/>
                  <a:cs typeface="Arial" charset="0"/>
                </a:endParaRPr>
              </a:p>
            </p:txBody>
          </p:sp>
        </p:grpSp>
      </p:grpSp>
      <p:sp>
        <p:nvSpPr>
          <p:cNvPr id="101393" name="Text Box 95"/>
          <p:cNvSpPr txBox="1">
            <a:spLocks noChangeArrowheads="1"/>
          </p:cNvSpPr>
          <p:nvPr/>
        </p:nvSpPr>
        <p:spPr bwMode="auto">
          <a:xfrm>
            <a:off x="7908925" y="6362700"/>
            <a:ext cx="1149350" cy="457200"/>
          </a:xfrm>
          <a:prstGeom prst="rect">
            <a:avLst/>
          </a:prstGeom>
          <a:noFill/>
          <a:ln w="9525">
            <a:noFill/>
            <a:miter lim="800000"/>
            <a:headEnd/>
            <a:tailEnd/>
          </a:ln>
        </p:spPr>
        <p:txBody>
          <a:bodyPr wrap="none">
            <a:spAutoFit/>
          </a:bodyPr>
          <a:lstStyle/>
          <a:p>
            <a:r>
              <a:rPr lang="en-US" sz="1200">
                <a:ea typeface="ＭＳ Ｐゴシック" pitchFamily="34" charset="-128"/>
              </a:rPr>
              <a:t>Guescini et al.</a:t>
            </a:r>
          </a:p>
          <a:p>
            <a:r>
              <a:rPr lang="en-US" sz="1200">
                <a:ea typeface="ＭＳ Ｐゴシック" pitchFamily="34" charset="-128"/>
              </a:rPr>
              <a:t>2012</a:t>
            </a:r>
          </a:p>
        </p:txBody>
      </p:sp>
      <p:pic>
        <p:nvPicPr>
          <p:cNvPr id="101394" name="Immagine 9"/>
          <p:cNvPicPr>
            <a:picLocks noChangeAspect="1"/>
          </p:cNvPicPr>
          <p:nvPr/>
        </p:nvPicPr>
        <p:blipFill>
          <a:blip r:embed="rId6"/>
          <a:srcRect t="47736"/>
          <a:stretch>
            <a:fillRect/>
          </a:stretch>
        </p:blipFill>
        <p:spPr bwMode="auto">
          <a:xfrm>
            <a:off x="-301625" y="0"/>
            <a:ext cx="1724025" cy="11620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3426" name="Rectangle 2"/>
          <p:cNvSpPr>
            <a:spLocks noChangeArrowheads="1"/>
          </p:cNvSpPr>
          <p:nvPr/>
        </p:nvSpPr>
        <p:spPr bwMode="auto">
          <a:xfrm>
            <a:off x="323850" y="1341438"/>
            <a:ext cx="8107363" cy="5516562"/>
          </a:xfrm>
          <a:prstGeom prst="rect">
            <a:avLst/>
          </a:prstGeom>
          <a:noFill/>
          <a:ln w="9525">
            <a:noFill/>
            <a:miter lim="800000"/>
            <a:headEnd/>
            <a:tailEnd/>
          </a:ln>
        </p:spPr>
        <p:txBody>
          <a:bodyPr/>
          <a:lstStyle/>
          <a:p>
            <a:pPr marL="482600" indent="-287338">
              <a:lnSpc>
                <a:spcPct val="90000"/>
              </a:lnSpc>
              <a:spcBef>
                <a:spcPct val="20000"/>
              </a:spcBef>
              <a:spcAft>
                <a:spcPct val="20000"/>
              </a:spcAft>
              <a:buFontTx/>
              <a:buChar char="•"/>
            </a:pPr>
            <a:r>
              <a:rPr lang="en-US" sz="2000" b="1">
                <a:solidFill>
                  <a:srgbClr val="00FF00"/>
                </a:solidFill>
                <a:latin typeface="Calibri" pitchFamily="34" charset="0"/>
              </a:rPr>
              <a:t>TYPE OF SIGNALS</a:t>
            </a:r>
            <a:endParaRPr lang="en-US" sz="2000">
              <a:solidFill>
                <a:srgbClr val="00FF00"/>
              </a:solidFill>
              <a:latin typeface="Calibri" pitchFamily="34" charset="0"/>
            </a:endParaRPr>
          </a:p>
          <a:p>
            <a:pPr marL="482600" indent="-287338">
              <a:lnSpc>
                <a:spcPct val="90000"/>
              </a:lnSpc>
              <a:spcBef>
                <a:spcPct val="20000"/>
              </a:spcBef>
              <a:spcAft>
                <a:spcPct val="20000"/>
              </a:spcAft>
            </a:pPr>
            <a:r>
              <a:rPr lang="en-US" sz="2000">
                <a:solidFill>
                  <a:schemeClr val="bg1"/>
                </a:solidFill>
                <a:latin typeface="Calibri" pitchFamily="34" charset="0"/>
              </a:rPr>
              <a:t>		</a:t>
            </a:r>
            <a:r>
              <a:rPr lang="en-US" sz="2000" i="1">
                <a:solidFill>
                  <a:schemeClr val="bg1"/>
                </a:solidFill>
                <a:latin typeface="Calibri" pitchFamily="34" charset="0"/>
              </a:rPr>
              <a:t>Chemical </a:t>
            </a:r>
            <a:r>
              <a:rPr lang="en-US" sz="2000">
                <a:solidFill>
                  <a:schemeClr val="bg1"/>
                </a:solidFill>
                <a:latin typeface="Calibri" pitchFamily="34" charset="0"/>
              </a:rPr>
              <a:t>:  neurotransmitters, neuromodulators, </a:t>
            </a:r>
          </a:p>
          <a:p>
            <a:pPr marL="482600" indent="-287338">
              <a:lnSpc>
                <a:spcPct val="90000"/>
              </a:lnSpc>
              <a:spcBef>
                <a:spcPct val="20000"/>
              </a:spcBef>
              <a:spcAft>
                <a:spcPct val="20000"/>
              </a:spcAft>
            </a:pPr>
            <a:r>
              <a:rPr lang="en-US" sz="2000">
                <a:solidFill>
                  <a:schemeClr val="bg1"/>
                </a:solidFill>
                <a:latin typeface="Calibri" pitchFamily="34" charset="0"/>
              </a:rPr>
              <a:t>			     growth factors, ions, gases (NO, CO, CO</a:t>
            </a:r>
            <a:r>
              <a:rPr lang="en-US" sz="2000" baseline="-25000">
                <a:solidFill>
                  <a:schemeClr val="bg1"/>
                </a:solidFill>
                <a:latin typeface="Calibri" pitchFamily="34" charset="0"/>
              </a:rPr>
              <a:t>2</a:t>
            </a:r>
            <a:r>
              <a:rPr lang="en-US" sz="2000">
                <a:solidFill>
                  <a:schemeClr val="bg1"/>
                </a:solidFill>
                <a:latin typeface="Calibri" pitchFamily="34" charset="0"/>
              </a:rPr>
              <a:t>)</a:t>
            </a:r>
          </a:p>
          <a:p>
            <a:pPr marL="482600" indent="-287338">
              <a:lnSpc>
                <a:spcPct val="90000"/>
              </a:lnSpc>
              <a:spcBef>
                <a:spcPct val="20000"/>
              </a:spcBef>
              <a:spcAft>
                <a:spcPct val="20000"/>
              </a:spcAft>
            </a:pPr>
            <a:r>
              <a:rPr lang="en-US" sz="2000">
                <a:solidFill>
                  <a:schemeClr val="bg1"/>
                </a:solidFill>
                <a:latin typeface="Calibri" pitchFamily="34" charset="0"/>
              </a:rPr>
              <a:t>		</a:t>
            </a:r>
            <a:endParaRPr lang="en-US" sz="800">
              <a:solidFill>
                <a:schemeClr val="bg1"/>
              </a:solidFill>
              <a:latin typeface="Calibri" pitchFamily="34" charset="0"/>
            </a:endParaRPr>
          </a:p>
          <a:p>
            <a:pPr marL="482600" indent="-287338">
              <a:lnSpc>
                <a:spcPct val="90000"/>
              </a:lnSpc>
              <a:spcBef>
                <a:spcPct val="20000"/>
              </a:spcBef>
              <a:spcAft>
                <a:spcPct val="20000"/>
              </a:spcAft>
              <a:buFontTx/>
              <a:buChar char="•"/>
            </a:pPr>
            <a:r>
              <a:rPr lang="en-US" sz="2000" b="1">
                <a:solidFill>
                  <a:srgbClr val="00FF00"/>
                </a:solidFill>
                <a:latin typeface="Calibri" pitchFamily="34" charset="0"/>
              </a:rPr>
              <a:t>PATHWAYS</a:t>
            </a:r>
            <a:endParaRPr lang="en-US" sz="2000">
              <a:solidFill>
                <a:srgbClr val="00FF00"/>
              </a:solidFill>
              <a:latin typeface="Calibri" pitchFamily="34" charset="0"/>
            </a:endParaRPr>
          </a:p>
          <a:p>
            <a:pPr marL="482600" indent="-287338">
              <a:lnSpc>
                <a:spcPct val="90000"/>
              </a:lnSpc>
              <a:spcBef>
                <a:spcPct val="20000"/>
              </a:spcBef>
              <a:spcAft>
                <a:spcPct val="20000"/>
              </a:spcAft>
            </a:pPr>
            <a:r>
              <a:rPr lang="en-US" sz="2000">
                <a:solidFill>
                  <a:schemeClr val="bg1"/>
                </a:solidFill>
                <a:latin typeface="Calibri" pitchFamily="34" charset="0"/>
              </a:rPr>
              <a:t>		ECS preferential pathways</a:t>
            </a:r>
          </a:p>
          <a:p>
            <a:pPr marL="482600" indent="-287338">
              <a:lnSpc>
                <a:spcPct val="90000"/>
              </a:lnSpc>
              <a:spcBef>
                <a:spcPct val="20000"/>
              </a:spcBef>
              <a:spcAft>
                <a:spcPct val="20000"/>
              </a:spcAft>
            </a:pPr>
            <a:r>
              <a:rPr lang="en-US" sz="2000">
                <a:solidFill>
                  <a:schemeClr val="bg1"/>
                </a:solidFill>
                <a:latin typeface="Calibri" pitchFamily="34" charset="0"/>
              </a:rPr>
              <a:t>		CSF</a:t>
            </a:r>
          </a:p>
          <a:p>
            <a:pPr marL="482600" indent="-287338">
              <a:lnSpc>
                <a:spcPct val="90000"/>
              </a:lnSpc>
              <a:spcBef>
                <a:spcPct val="20000"/>
              </a:spcBef>
              <a:spcAft>
                <a:spcPct val="20000"/>
              </a:spcAft>
            </a:pPr>
            <a:endParaRPr lang="en-US" sz="800">
              <a:solidFill>
                <a:schemeClr val="bg1"/>
              </a:solidFill>
              <a:latin typeface="Calibri" pitchFamily="34" charset="0"/>
            </a:endParaRPr>
          </a:p>
          <a:p>
            <a:pPr marL="482600" indent="-287338">
              <a:lnSpc>
                <a:spcPct val="90000"/>
              </a:lnSpc>
              <a:spcBef>
                <a:spcPct val="20000"/>
              </a:spcBef>
              <a:spcAft>
                <a:spcPct val="20000"/>
              </a:spcAft>
              <a:buFontTx/>
              <a:buChar char="•"/>
            </a:pPr>
            <a:r>
              <a:rPr lang="en-US" sz="2000" b="1">
                <a:solidFill>
                  <a:srgbClr val="00FF00"/>
                </a:solidFill>
                <a:latin typeface="Calibri" pitchFamily="34" charset="0"/>
              </a:rPr>
              <a:t>POTENTIAL ENERGY GRADIENTS FOR SIGNAL MIGRATION</a:t>
            </a:r>
          </a:p>
          <a:p>
            <a:pPr marL="482600" indent="-287338">
              <a:lnSpc>
                <a:spcPct val="90000"/>
              </a:lnSpc>
              <a:spcBef>
                <a:spcPct val="20000"/>
              </a:spcBef>
              <a:spcAft>
                <a:spcPct val="20000"/>
              </a:spcAft>
            </a:pPr>
            <a:r>
              <a:rPr lang="en-US" sz="2000">
                <a:solidFill>
                  <a:schemeClr val="bg1"/>
                </a:solidFill>
                <a:latin typeface="Calibri" pitchFamily="34" charset="0"/>
              </a:rPr>
              <a:t>		Concentration gradients</a:t>
            </a:r>
          </a:p>
          <a:p>
            <a:pPr marL="482600" indent="-287338">
              <a:lnSpc>
                <a:spcPct val="90000"/>
              </a:lnSpc>
              <a:spcBef>
                <a:spcPct val="20000"/>
              </a:spcBef>
              <a:spcAft>
                <a:spcPct val="20000"/>
              </a:spcAft>
            </a:pPr>
            <a:r>
              <a:rPr lang="en-US" sz="2000">
                <a:solidFill>
                  <a:schemeClr val="bg1"/>
                </a:solidFill>
                <a:latin typeface="Calibri" pitchFamily="34" charset="0"/>
              </a:rPr>
              <a:t>		Temperature gradients</a:t>
            </a:r>
          </a:p>
          <a:p>
            <a:pPr marL="482600" indent="-287338">
              <a:lnSpc>
                <a:spcPct val="90000"/>
              </a:lnSpc>
              <a:spcBef>
                <a:spcPct val="20000"/>
              </a:spcBef>
              <a:spcAft>
                <a:spcPct val="20000"/>
              </a:spcAft>
            </a:pPr>
            <a:r>
              <a:rPr lang="en-US" sz="2000">
                <a:solidFill>
                  <a:schemeClr val="bg1"/>
                </a:solidFill>
                <a:latin typeface="Calibri" pitchFamily="34" charset="0"/>
              </a:rPr>
              <a:t>		 Pressure gradients</a:t>
            </a:r>
          </a:p>
          <a:p>
            <a:pPr marL="482600" indent="-287338">
              <a:lnSpc>
                <a:spcPct val="90000"/>
              </a:lnSpc>
              <a:spcBef>
                <a:spcPct val="20000"/>
              </a:spcBef>
              <a:spcAft>
                <a:spcPct val="20000"/>
              </a:spcAft>
            </a:pPr>
            <a:r>
              <a:rPr lang="en-US" sz="2000" b="1">
                <a:solidFill>
                  <a:srgbClr val="00FF00"/>
                </a:solidFill>
                <a:latin typeface="Calibri" pitchFamily="34" charset="0"/>
              </a:rPr>
              <a:t>	</a:t>
            </a:r>
          </a:p>
          <a:p>
            <a:pPr marL="482600" indent="-287338">
              <a:lnSpc>
                <a:spcPct val="90000"/>
              </a:lnSpc>
              <a:spcBef>
                <a:spcPct val="20000"/>
              </a:spcBef>
              <a:spcAft>
                <a:spcPct val="20000"/>
              </a:spcAft>
            </a:pPr>
            <a:r>
              <a:rPr lang="en-US" sz="2000" b="1">
                <a:solidFill>
                  <a:srgbClr val="00FF00"/>
                </a:solidFill>
                <a:latin typeface="Calibri" pitchFamily="34" charset="0"/>
              </a:rPr>
              <a:t>	DECODING SYSTEMS </a:t>
            </a:r>
            <a:r>
              <a:rPr lang="en-US" sz="2000">
                <a:solidFill>
                  <a:schemeClr val="bg1"/>
                </a:solidFill>
                <a:latin typeface="Calibri" pitchFamily="34" charset="0"/>
              </a:rPr>
              <a:t>Receptors, enzymes, ion channels</a:t>
            </a:r>
          </a:p>
        </p:txBody>
      </p:sp>
      <p:sp>
        <p:nvSpPr>
          <p:cNvPr id="103427" name="Text Box 3"/>
          <p:cNvSpPr txBox="1">
            <a:spLocks noChangeArrowheads="1"/>
          </p:cNvSpPr>
          <p:nvPr/>
        </p:nvSpPr>
        <p:spPr bwMode="auto">
          <a:xfrm>
            <a:off x="4284663" y="5157788"/>
            <a:ext cx="4146550" cy="862012"/>
          </a:xfrm>
          <a:prstGeom prst="rect">
            <a:avLst/>
          </a:prstGeom>
          <a:noFill/>
          <a:ln w="9525">
            <a:noFill/>
            <a:miter lim="800000"/>
            <a:headEnd/>
            <a:tailEnd/>
          </a:ln>
        </p:spPr>
        <p:txBody>
          <a:bodyPr>
            <a:spAutoFit/>
          </a:bodyPr>
          <a:lstStyle/>
          <a:p>
            <a:pPr algn="ctr">
              <a:spcBef>
                <a:spcPct val="50000"/>
              </a:spcBef>
            </a:pPr>
            <a:r>
              <a:rPr lang="en-US" sz="2000" i="1">
                <a:solidFill>
                  <a:srgbClr val="FF0000"/>
                </a:solidFill>
                <a:latin typeface="Calibri" pitchFamily="34" charset="0"/>
              </a:rPr>
              <a:t>Convective forces</a:t>
            </a:r>
          </a:p>
          <a:p>
            <a:pPr algn="ctr">
              <a:spcBef>
                <a:spcPct val="50000"/>
              </a:spcBef>
            </a:pPr>
            <a:r>
              <a:rPr lang="en-US" sz="2000" i="1">
                <a:solidFill>
                  <a:srgbClr val="FF0000"/>
                </a:solidFill>
                <a:latin typeface="Comic Sans MS" pitchFamily="66" charset="0"/>
              </a:rPr>
              <a:t>Convective forces</a:t>
            </a:r>
            <a:endParaRPr lang="en-US" sz="2000" i="1">
              <a:solidFill>
                <a:schemeClr val="bg1"/>
              </a:solidFill>
              <a:latin typeface="Comic Sans MS" pitchFamily="66" charset="0"/>
            </a:endParaRPr>
          </a:p>
        </p:txBody>
      </p:sp>
      <p:sp>
        <p:nvSpPr>
          <p:cNvPr id="103428" name="Rectangle 5"/>
          <p:cNvSpPr>
            <a:spLocks noChangeArrowheads="1"/>
          </p:cNvSpPr>
          <p:nvPr/>
        </p:nvSpPr>
        <p:spPr bwMode="auto">
          <a:xfrm>
            <a:off x="352425" y="201613"/>
            <a:ext cx="8391525" cy="609600"/>
          </a:xfrm>
          <a:prstGeom prst="rect">
            <a:avLst/>
          </a:prstGeom>
          <a:noFill/>
          <a:ln w="12700">
            <a:solidFill>
              <a:schemeClr val="tx1"/>
            </a:solidFill>
            <a:miter lim="800000"/>
            <a:headEnd/>
            <a:tailEnd/>
          </a:ln>
        </p:spPr>
        <p:txBody>
          <a:bodyPr anchor="ctr"/>
          <a:lstStyle/>
          <a:p>
            <a:pPr algn="ctr"/>
            <a:r>
              <a:rPr lang="sv-SE" sz="3600" b="1">
                <a:solidFill>
                  <a:schemeClr val="bg1"/>
                </a:solidFill>
                <a:latin typeface="Calibri" pitchFamily="34" charset="0"/>
              </a:rPr>
              <a:t>FEATURES OF VOLUME TRANSMISSION</a:t>
            </a:r>
            <a:endParaRPr lang="en-GB" sz="3200" b="1">
              <a:solidFill>
                <a:schemeClr val="bg1"/>
              </a:solidFill>
              <a:latin typeface="Comic Sans MS" pitchFamily="66" charset="0"/>
            </a:endParaRPr>
          </a:p>
        </p:txBody>
      </p:sp>
      <p:pic>
        <p:nvPicPr>
          <p:cNvPr id="103429" name="Immagine 9"/>
          <p:cNvPicPr>
            <a:picLocks noChangeAspect="1"/>
          </p:cNvPicPr>
          <p:nvPr/>
        </p:nvPicPr>
        <p:blipFill>
          <a:blip r:embed="rId3"/>
          <a:srcRect t="47736"/>
          <a:stretch>
            <a:fillRect/>
          </a:stretch>
        </p:blipFill>
        <p:spPr bwMode="auto">
          <a:xfrm>
            <a:off x="-301625" y="0"/>
            <a:ext cx="1724025" cy="11620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5474" name="Picture 2"/>
          <p:cNvPicPr>
            <a:picLocks noChangeAspect="1" noChangeArrowheads="1"/>
          </p:cNvPicPr>
          <p:nvPr/>
        </p:nvPicPr>
        <p:blipFill>
          <a:blip r:embed="rId3">
            <a:lum bright="6000" contrast="30000"/>
          </a:blip>
          <a:srcRect l="8838" t="11198" r="11958" b="6470"/>
          <a:stretch>
            <a:fillRect/>
          </a:stretch>
        </p:blipFill>
        <p:spPr bwMode="auto">
          <a:xfrm>
            <a:off x="179388" y="1341438"/>
            <a:ext cx="6410325" cy="4999037"/>
          </a:xfrm>
          <a:prstGeom prst="rect">
            <a:avLst/>
          </a:prstGeom>
          <a:noFill/>
          <a:ln w="9525">
            <a:noFill/>
            <a:miter lim="800000"/>
            <a:headEnd/>
            <a:tailEnd/>
          </a:ln>
        </p:spPr>
      </p:pic>
      <p:sp>
        <p:nvSpPr>
          <p:cNvPr id="105475" name="Text Box 3"/>
          <p:cNvSpPr txBox="1">
            <a:spLocks noChangeArrowheads="1"/>
          </p:cNvSpPr>
          <p:nvPr/>
        </p:nvSpPr>
        <p:spPr bwMode="auto">
          <a:xfrm>
            <a:off x="971550" y="0"/>
            <a:ext cx="7470775" cy="646113"/>
          </a:xfrm>
          <a:prstGeom prst="rect">
            <a:avLst/>
          </a:prstGeom>
          <a:noFill/>
          <a:ln w="9525">
            <a:noFill/>
            <a:miter lim="800000"/>
            <a:headEnd/>
            <a:tailEnd/>
          </a:ln>
        </p:spPr>
        <p:txBody>
          <a:bodyPr wrap="none">
            <a:spAutoFit/>
          </a:bodyPr>
          <a:lstStyle/>
          <a:p>
            <a:r>
              <a:rPr lang="sv-SE" b="1">
                <a:solidFill>
                  <a:srgbClr val="FFFFFF"/>
                </a:solidFill>
                <a:latin typeface="Calibri" pitchFamily="34" charset="0"/>
              </a:rPr>
              <a:t>Appearance of extraneuronal CA fluorescence in the A9-A10 after </a:t>
            </a:r>
          </a:p>
          <a:p>
            <a:r>
              <a:rPr lang="sv-SE" b="1">
                <a:solidFill>
                  <a:srgbClr val="FFFFFF"/>
                </a:solidFill>
                <a:latin typeface="Calibri" pitchFamily="34" charset="0"/>
              </a:rPr>
              <a:t>amphetamine treatment in reserpine-nialamide-L-dopa treated rats</a:t>
            </a:r>
            <a:r>
              <a:rPr lang="sv-SE">
                <a:solidFill>
                  <a:srgbClr val="FFFFFF"/>
                </a:solidFill>
                <a:latin typeface="Calibri" pitchFamily="34" charset="0"/>
              </a:rPr>
              <a:t>  </a:t>
            </a:r>
          </a:p>
        </p:txBody>
      </p:sp>
      <p:sp>
        <p:nvSpPr>
          <p:cNvPr id="105476" name="Text Box 4"/>
          <p:cNvSpPr txBox="1">
            <a:spLocks noChangeArrowheads="1"/>
          </p:cNvSpPr>
          <p:nvPr/>
        </p:nvSpPr>
        <p:spPr bwMode="auto">
          <a:xfrm>
            <a:off x="1042988" y="836613"/>
            <a:ext cx="6838950" cy="307975"/>
          </a:xfrm>
          <a:prstGeom prst="rect">
            <a:avLst/>
          </a:prstGeom>
          <a:noFill/>
          <a:ln w="9525">
            <a:noFill/>
            <a:miter lim="800000"/>
            <a:headEnd/>
            <a:tailEnd/>
          </a:ln>
        </p:spPr>
        <p:txBody>
          <a:bodyPr>
            <a:spAutoFit/>
          </a:bodyPr>
          <a:lstStyle/>
          <a:p>
            <a:r>
              <a:rPr lang="sv-SE" sz="1400" i="1">
                <a:solidFill>
                  <a:schemeClr val="bg1"/>
                </a:solidFill>
                <a:latin typeface="Calibri" pitchFamily="34" charset="0"/>
              </a:rPr>
              <a:t>Fuxe and Ungerstedt </a:t>
            </a:r>
            <a:r>
              <a:rPr lang="sv-SE" sz="1400" b="1" i="1">
                <a:solidFill>
                  <a:schemeClr val="bg1"/>
                </a:solidFill>
                <a:latin typeface="Calibri" pitchFamily="34" charset="0"/>
              </a:rPr>
              <a:t>1970</a:t>
            </a:r>
            <a:r>
              <a:rPr lang="sv-SE" sz="1400" i="1">
                <a:solidFill>
                  <a:schemeClr val="bg1"/>
                </a:solidFill>
                <a:latin typeface="Calibri" pitchFamily="34" charset="0"/>
              </a:rPr>
              <a:t> in Amphetamines and Related Compounds</a:t>
            </a:r>
            <a:endParaRPr lang="sv-SE" sz="1400">
              <a:solidFill>
                <a:schemeClr val="bg1"/>
              </a:solidFill>
              <a:latin typeface="Calibri" pitchFamily="34" charset="0"/>
            </a:endParaRPr>
          </a:p>
        </p:txBody>
      </p:sp>
      <p:pic>
        <p:nvPicPr>
          <p:cNvPr id="105477" name="Immagine 9"/>
          <p:cNvPicPr>
            <a:picLocks noChangeAspect="1"/>
          </p:cNvPicPr>
          <p:nvPr/>
        </p:nvPicPr>
        <p:blipFill>
          <a:blip r:embed="rId4"/>
          <a:srcRect t="47736"/>
          <a:stretch>
            <a:fillRect/>
          </a:stretch>
        </p:blipFill>
        <p:spPr bwMode="auto">
          <a:xfrm>
            <a:off x="-301625" y="0"/>
            <a:ext cx="1724025" cy="1162050"/>
          </a:xfrm>
          <a:prstGeom prst="rect">
            <a:avLst/>
          </a:prstGeom>
          <a:noFill/>
          <a:ln w="9525">
            <a:noFill/>
            <a:miter lim="800000"/>
            <a:headEnd/>
            <a:tailEnd/>
          </a:ln>
        </p:spPr>
      </p:pic>
      <p:sp>
        <p:nvSpPr>
          <p:cNvPr id="105478" name="TextBox 2"/>
          <p:cNvSpPr txBox="1">
            <a:spLocks noChangeArrowheads="1"/>
          </p:cNvSpPr>
          <p:nvPr/>
        </p:nvSpPr>
        <p:spPr bwMode="auto">
          <a:xfrm>
            <a:off x="6804025" y="1844675"/>
            <a:ext cx="2441575" cy="1169988"/>
          </a:xfrm>
          <a:prstGeom prst="rect">
            <a:avLst/>
          </a:prstGeom>
          <a:noFill/>
          <a:ln w="9525">
            <a:noFill/>
            <a:miter lim="800000"/>
            <a:headEnd/>
            <a:tailEnd/>
          </a:ln>
        </p:spPr>
        <p:txBody>
          <a:bodyPr wrap="none">
            <a:spAutoFit/>
          </a:bodyPr>
          <a:lstStyle/>
          <a:p>
            <a:r>
              <a:rPr lang="en-US" sz="1400">
                <a:solidFill>
                  <a:srgbClr val="FFFFFF"/>
                </a:solidFill>
                <a:ea typeface="ＭＳ Ｐゴシック" pitchFamily="34" charset="-128"/>
              </a:rPr>
              <a:t>DA Microinjected  into the</a:t>
            </a:r>
          </a:p>
          <a:p>
            <a:r>
              <a:rPr lang="en-US" sz="1400">
                <a:solidFill>
                  <a:srgbClr val="FFFFFF"/>
                </a:solidFill>
                <a:ea typeface="ＭＳ Ｐゴシック" pitchFamily="34" charset="-128"/>
              </a:rPr>
              <a:t> striatum can diffuse</a:t>
            </a:r>
          </a:p>
          <a:p>
            <a:endParaRPr lang="en-US" sz="1400">
              <a:solidFill>
                <a:srgbClr val="FFFFFF"/>
              </a:solidFill>
              <a:ea typeface="ＭＳ Ｐゴシック" pitchFamily="34" charset="-128"/>
            </a:endParaRPr>
          </a:p>
          <a:p>
            <a:r>
              <a:rPr lang="en-US" sz="1400">
                <a:solidFill>
                  <a:srgbClr val="FFFFFF"/>
                </a:solidFill>
                <a:ea typeface="ＭＳ Ｐゴシック" pitchFamily="34" charset="-128"/>
              </a:rPr>
              <a:t>Ungerstedt, Butcher,Butcher</a:t>
            </a:r>
          </a:p>
          <a:p>
            <a:r>
              <a:rPr lang="en-US" sz="1400">
                <a:solidFill>
                  <a:srgbClr val="FFFFFF"/>
                </a:solidFill>
                <a:ea typeface="ＭＳ Ｐゴシック" pitchFamily="34" charset="-128"/>
              </a:rPr>
              <a:t>Anden and Fuxe 1969</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348" name="Object 44"/>
          <p:cNvGraphicFramePr>
            <a:graphicFrameLocks noChangeAspect="1"/>
          </p:cNvGraphicFramePr>
          <p:nvPr/>
        </p:nvGraphicFramePr>
        <p:xfrm>
          <a:off x="0" y="2209800"/>
          <a:ext cx="5334000" cy="3527425"/>
        </p:xfrm>
        <a:graphic>
          <a:graphicData uri="http://schemas.openxmlformats.org/presentationml/2006/ole">
            <mc:AlternateContent xmlns:mc="http://schemas.openxmlformats.org/markup-compatibility/2006">
              <mc:Choice xmlns:v="urn:schemas-microsoft-com:vml" Requires="v">
                <p:oleObj spid="_x0000_s98367" name="Worksheet" r:id="rId4" imgW="3375000" imgH="1898280" progId="Excel.Sheet.8">
                  <p:embed/>
                </p:oleObj>
              </mc:Choice>
              <mc:Fallback>
                <p:oleObj name="Worksheet" r:id="rId4" imgW="3375000" imgH="1898280" progId="Excel.Sheet.8">
                  <p:embed/>
                  <p:pic>
                    <p:nvPicPr>
                      <p:cNvPr id="0" name="Picture 44"/>
                      <p:cNvPicPr>
                        <a:picLocks noChangeAspect="1" noChangeArrowheads="1"/>
                      </p:cNvPicPr>
                      <p:nvPr/>
                    </p:nvPicPr>
                    <p:blipFill>
                      <a:blip r:embed="rId5">
                        <a:extLst>
                          <a:ext uri="{28A0092B-C50C-407E-A947-70E740481C1C}">
                            <a14:useLocalDpi xmlns:a14="http://schemas.microsoft.com/office/drawing/2010/main" val="0"/>
                          </a:ext>
                        </a:extLst>
                      </a:blip>
                      <a:srcRect l="9091" t="5682" b="9091"/>
                      <a:stretch>
                        <a:fillRect/>
                      </a:stretch>
                    </p:blipFill>
                    <p:spPr bwMode="auto">
                      <a:xfrm>
                        <a:off x="0" y="2209800"/>
                        <a:ext cx="5334000" cy="3527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8349" name="Text Box 3"/>
          <p:cNvSpPr txBox="1">
            <a:spLocks noChangeArrowheads="1"/>
          </p:cNvSpPr>
          <p:nvPr/>
        </p:nvSpPr>
        <p:spPr bwMode="auto">
          <a:xfrm>
            <a:off x="228600" y="304800"/>
            <a:ext cx="8839200" cy="579438"/>
          </a:xfrm>
          <a:prstGeom prst="rect">
            <a:avLst/>
          </a:prstGeom>
          <a:noFill/>
          <a:ln w="9525">
            <a:noFill/>
            <a:miter lim="800000"/>
            <a:headEnd/>
            <a:tailEnd/>
          </a:ln>
        </p:spPr>
        <p:txBody>
          <a:bodyPr>
            <a:spAutoFit/>
          </a:bodyPr>
          <a:lstStyle/>
          <a:p>
            <a:pPr>
              <a:spcBef>
                <a:spcPct val="50000"/>
              </a:spcBef>
            </a:pPr>
            <a:r>
              <a:rPr lang="sv-SE" sz="3200">
                <a:latin typeface="Tahoma" pitchFamily="34" charset="0"/>
              </a:rPr>
              <a:t>Radio-immunoassay of </a:t>
            </a:r>
            <a:r>
              <a:rPr lang="sv-SE" sz="3200">
                <a:latin typeface="SymbolPS" pitchFamily="18" charset="2"/>
              </a:rPr>
              <a:t>b</a:t>
            </a:r>
            <a:r>
              <a:rPr lang="sv-SE" sz="3200">
                <a:latin typeface="Tahoma" pitchFamily="34" charset="0"/>
              </a:rPr>
              <a:t>-endorphin in the CSF</a:t>
            </a:r>
            <a:endParaRPr lang="en-GB" sz="3200">
              <a:latin typeface="Tahoma" pitchFamily="34" charset="0"/>
            </a:endParaRPr>
          </a:p>
        </p:txBody>
      </p:sp>
      <p:sp>
        <p:nvSpPr>
          <p:cNvPr id="98350" name="Text Box 4"/>
          <p:cNvSpPr txBox="1">
            <a:spLocks noChangeArrowheads="1"/>
          </p:cNvSpPr>
          <p:nvPr/>
        </p:nvSpPr>
        <p:spPr bwMode="auto">
          <a:xfrm>
            <a:off x="7315200" y="6583363"/>
            <a:ext cx="3000375" cy="274637"/>
          </a:xfrm>
          <a:prstGeom prst="rect">
            <a:avLst/>
          </a:prstGeom>
          <a:noFill/>
          <a:ln w="9525">
            <a:noFill/>
            <a:miter lim="800000"/>
            <a:headEnd/>
            <a:tailEnd/>
          </a:ln>
        </p:spPr>
        <p:txBody>
          <a:bodyPr>
            <a:spAutoFit/>
          </a:bodyPr>
          <a:lstStyle/>
          <a:p>
            <a:pPr>
              <a:spcBef>
                <a:spcPct val="50000"/>
              </a:spcBef>
            </a:pPr>
            <a:r>
              <a:rPr lang="sv-SE" sz="1200" i="1">
                <a:latin typeface="Calibri" pitchFamily="34" charset="0"/>
              </a:rPr>
              <a:t>Hoistad et al. 2005</a:t>
            </a:r>
            <a:endParaRPr lang="en-GB" sz="2000" i="1">
              <a:latin typeface="Tahoma" pitchFamily="34" charset="0"/>
            </a:endParaRPr>
          </a:p>
        </p:txBody>
      </p:sp>
      <p:sp>
        <p:nvSpPr>
          <p:cNvPr id="98351" name="Rectangle 5"/>
          <p:cNvSpPr>
            <a:spLocks noChangeArrowheads="1"/>
          </p:cNvSpPr>
          <p:nvPr/>
        </p:nvSpPr>
        <p:spPr bwMode="auto">
          <a:xfrm>
            <a:off x="0" y="1052513"/>
            <a:ext cx="9144000" cy="76200"/>
          </a:xfrm>
          <a:prstGeom prst="rect">
            <a:avLst/>
          </a:prstGeom>
          <a:solidFill>
            <a:schemeClr val="tx1"/>
          </a:solidFill>
          <a:ln w="28575">
            <a:solidFill>
              <a:schemeClr val="tx1"/>
            </a:solidFill>
            <a:miter lim="800000"/>
            <a:headEnd/>
            <a:tailEnd/>
          </a:ln>
        </p:spPr>
        <p:txBody>
          <a:bodyPr wrap="none" anchor="ctr"/>
          <a:lstStyle/>
          <a:p>
            <a:endParaRPr lang="es-ES">
              <a:latin typeface="Calibri" pitchFamily="34" charset="0"/>
            </a:endParaRPr>
          </a:p>
        </p:txBody>
      </p:sp>
      <p:sp>
        <p:nvSpPr>
          <p:cNvPr id="98352" name="Text Box 6"/>
          <p:cNvSpPr txBox="1">
            <a:spLocks noChangeArrowheads="1"/>
          </p:cNvSpPr>
          <p:nvPr/>
        </p:nvSpPr>
        <p:spPr bwMode="auto">
          <a:xfrm>
            <a:off x="457200" y="1752600"/>
            <a:ext cx="5105400" cy="457200"/>
          </a:xfrm>
          <a:prstGeom prst="rect">
            <a:avLst/>
          </a:prstGeom>
          <a:noFill/>
          <a:ln w="9525">
            <a:noFill/>
            <a:miter lim="800000"/>
            <a:headEnd/>
            <a:tailEnd/>
          </a:ln>
        </p:spPr>
        <p:txBody>
          <a:bodyPr>
            <a:spAutoFit/>
          </a:bodyPr>
          <a:lstStyle/>
          <a:p>
            <a:pPr>
              <a:spcBef>
                <a:spcPct val="50000"/>
              </a:spcBef>
            </a:pPr>
            <a:r>
              <a:rPr lang="sv-SE">
                <a:solidFill>
                  <a:srgbClr val="0000FF"/>
                </a:solidFill>
                <a:latin typeface="SymbolPS" pitchFamily="18" charset="2"/>
              </a:rPr>
              <a:t>b</a:t>
            </a:r>
            <a:r>
              <a:rPr lang="sv-SE">
                <a:solidFill>
                  <a:srgbClr val="0000FF"/>
                </a:solidFill>
                <a:latin typeface="Tahoma" pitchFamily="34" charset="0"/>
              </a:rPr>
              <a:t>-endorphin-IRM (nM)</a:t>
            </a:r>
            <a:endParaRPr lang="en-GB">
              <a:solidFill>
                <a:srgbClr val="0000FF"/>
              </a:solidFill>
              <a:latin typeface="Tahoma" pitchFamily="34" charset="0"/>
            </a:endParaRPr>
          </a:p>
        </p:txBody>
      </p:sp>
      <p:sp>
        <p:nvSpPr>
          <p:cNvPr id="98353" name="Rectangle 7"/>
          <p:cNvSpPr>
            <a:spLocks noChangeArrowheads="1"/>
          </p:cNvSpPr>
          <p:nvPr/>
        </p:nvSpPr>
        <p:spPr bwMode="auto">
          <a:xfrm>
            <a:off x="5334000" y="1524000"/>
            <a:ext cx="3810000" cy="4003675"/>
          </a:xfrm>
          <a:prstGeom prst="rect">
            <a:avLst/>
          </a:prstGeom>
          <a:noFill/>
          <a:ln w="9525">
            <a:noFill/>
            <a:miter lim="800000"/>
            <a:headEnd/>
            <a:tailEnd/>
          </a:ln>
        </p:spPr>
        <p:txBody>
          <a:bodyPr>
            <a:spAutoFit/>
          </a:bodyPr>
          <a:lstStyle/>
          <a:p>
            <a:r>
              <a:rPr lang="en-US" sz="1600">
                <a:latin typeface="Calibri" pitchFamily="34" charset="0"/>
              </a:rPr>
              <a:t>Intrastriatally administered beta-endorphin can migrate within the brain parenchyma and reach the CSF compartment as an intact peptide.</a:t>
            </a:r>
          </a:p>
          <a:p>
            <a:endParaRPr lang="en-US" sz="1600">
              <a:latin typeface="Calibri" pitchFamily="34" charset="0"/>
            </a:endParaRPr>
          </a:p>
          <a:p>
            <a:r>
              <a:rPr lang="en-US" sz="1600">
                <a:latin typeface="Calibri" pitchFamily="34" charset="0"/>
              </a:rPr>
              <a:t>Beta-endorphin may employ the CSF as an complementary communication pathway, to also reach and activate distant opioid receptors. </a:t>
            </a:r>
          </a:p>
          <a:p>
            <a:endParaRPr lang="en-US" sz="1600">
              <a:latin typeface="Calibri" pitchFamily="34" charset="0"/>
            </a:endParaRPr>
          </a:p>
          <a:p>
            <a:r>
              <a:rPr lang="en-US" sz="1600">
                <a:latin typeface="Calibri" pitchFamily="34" charset="0"/>
              </a:rPr>
              <a:t>The activation of opioid receptors was suggested from the fact that intrastriatally injected beta-endorphin was found on the cell surface of mu-opioid receptor-IR nerve cells on remote cells.</a:t>
            </a:r>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110594" name="TextBox 1"/>
          <p:cNvSpPr txBox="1">
            <a:spLocks noChangeArrowheads="1"/>
          </p:cNvSpPr>
          <p:nvPr/>
        </p:nvSpPr>
        <p:spPr bwMode="auto">
          <a:xfrm>
            <a:off x="3490913" y="142875"/>
            <a:ext cx="1495425" cy="400050"/>
          </a:xfrm>
          <a:prstGeom prst="rect">
            <a:avLst/>
          </a:prstGeom>
          <a:noFill/>
          <a:ln w="9525">
            <a:noFill/>
            <a:miter lim="800000"/>
            <a:headEnd/>
            <a:tailEnd/>
          </a:ln>
        </p:spPr>
        <p:txBody>
          <a:bodyPr wrap="none">
            <a:spAutoFit/>
          </a:bodyPr>
          <a:lstStyle/>
          <a:p>
            <a:r>
              <a:rPr lang="en-US" sz="2000">
                <a:solidFill>
                  <a:srgbClr val="FFFFFF"/>
                </a:solidFill>
              </a:rPr>
              <a:t>Summary II</a:t>
            </a:r>
          </a:p>
        </p:txBody>
      </p:sp>
      <p:sp>
        <p:nvSpPr>
          <p:cNvPr id="3" name="TextBox 2"/>
          <p:cNvSpPr txBox="1"/>
          <p:nvPr/>
        </p:nvSpPr>
        <p:spPr>
          <a:xfrm>
            <a:off x="393700" y="763588"/>
            <a:ext cx="8755063" cy="5818187"/>
          </a:xfrm>
          <a:prstGeom prst="rect">
            <a:avLst/>
          </a:prstGeom>
          <a:noFill/>
        </p:spPr>
        <p:txBody>
          <a:bodyPr wrap="none">
            <a:spAutoFit/>
          </a:bodyPr>
          <a:lstStyle/>
          <a:p>
            <a:pPr marL="285750" indent="-285750" fontAlgn="auto">
              <a:spcBef>
                <a:spcPts val="0"/>
              </a:spcBef>
              <a:spcAft>
                <a:spcPts val="0"/>
              </a:spcAft>
              <a:buFontTx/>
              <a:buChar char="-"/>
              <a:defRPr/>
            </a:pPr>
            <a:r>
              <a:rPr lang="en-US" dirty="0">
                <a:solidFill>
                  <a:srgbClr val="FFFF00"/>
                </a:solidFill>
                <a:latin typeface="Arial"/>
                <a:cs typeface="Arial"/>
              </a:rPr>
              <a:t>The molecular targets for the integration of synaptic and volume transmission</a:t>
            </a:r>
          </a:p>
          <a:p>
            <a:pPr fontAlgn="auto">
              <a:spcBef>
                <a:spcPts val="0"/>
              </a:spcBef>
              <a:spcAft>
                <a:spcPts val="0"/>
              </a:spcAft>
              <a:defRPr/>
            </a:pPr>
            <a:r>
              <a:rPr lang="en-US" dirty="0">
                <a:solidFill>
                  <a:srgbClr val="FFFF00"/>
                </a:solidFill>
                <a:latin typeface="Arial"/>
                <a:cs typeface="Arial"/>
              </a:rPr>
              <a:t>     are the </a:t>
            </a:r>
            <a:r>
              <a:rPr lang="en-US" dirty="0" err="1">
                <a:solidFill>
                  <a:srgbClr val="FFFF00"/>
                </a:solidFill>
                <a:latin typeface="Arial"/>
                <a:cs typeface="Arial"/>
              </a:rPr>
              <a:t>heteroreceptor</a:t>
            </a:r>
            <a:r>
              <a:rPr lang="en-US" dirty="0">
                <a:solidFill>
                  <a:srgbClr val="FFFF00"/>
                </a:solidFill>
                <a:latin typeface="Arial"/>
                <a:cs typeface="Arial"/>
              </a:rPr>
              <a:t> complexes </a:t>
            </a:r>
            <a:r>
              <a:rPr lang="en-US" dirty="0">
                <a:solidFill>
                  <a:srgbClr val="FFFFFF"/>
                </a:solidFill>
                <a:latin typeface="Arial"/>
                <a:cs typeface="Arial"/>
              </a:rPr>
              <a:t>in the pre-and </a:t>
            </a:r>
            <a:r>
              <a:rPr lang="en-US" dirty="0" err="1">
                <a:solidFill>
                  <a:srgbClr val="FFFFFF"/>
                </a:solidFill>
                <a:latin typeface="Arial"/>
                <a:cs typeface="Arial"/>
              </a:rPr>
              <a:t>postjunctional</a:t>
            </a:r>
            <a:r>
              <a:rPr lang="en-US" dirty="0">
                <a:solidFill>
                  <a:srgbClr val="FFFFFF"/>
                </a:solidFill>
                <a:latin typeface="Arial"/>
                <a:cs typeface="Arial"/>
              </a:rPr>
              <a:t> membranes </a:t>
            </a:r>
          </a:p>
          <a:p>
            <a:pPr fontAlgn="auto">
              <a:spcBef>
                <a:spcPts val="0"/>
              </a:spcBef>
              <a:spcAft>
                <a:spcPts val="0"/>
              </a:spcAft>
              <a:defRPr/>
            </a:pPr>
            <a:r>
              <a:rPr lang="en-US" dirty="0">
                <a:solidFill>
                  <a:srgbClr val="FFFFFF"/>
                </a:solidFill>
                <a:latin typeface="Arial"/>
                <a:cs typeface="Arial"/>
              </a:rPr>
              <a:t>     through  allosteric receptor-receptor interactions </a:t>
            </a:r>
            <a:r>
              <a:rPr lang="en-US" sz="1200" dirty="0">
                <a:solidFill>
                  <a:srgbClr val="FFFFFF"/>
                </a:solidFill>
                <a:latin typeface="Arial"/>
                <a:cs typeface="Arial"/>
              </a:rPr>
              <a:t>( Fuxe et al.2013)</a:t>
            </a:r>
            <a:endParaRPr lang="en-US" dirty="0">
              <a:solidFill>
                <a:srgbClr val="FFFFFF"/>
              </a:solidFill>
              <a:latin typeface="Arial"/>
              <a:cs typeface="Arial"/>
            </a:endParaRPr>
          </a:p>
          <a:p>
            <a:pPr fontAlgn="auto">
              <a:spcBef>
                <a:spcPts val="0"/>
              </a:spcBef>
              <a:spcAft>
                <a:spcPts val="0"/>
              </a:spcAft>
              <a:defRPr/>
            </a:pPr>
            <a:endParaRPr lang="en-US" dirty="0">
              <a:solidFill>
                <a:srgbClr val="FFFFFF"/>
              </a:solidFill>
              <a:latin typeface="Arial"/>
              <a:cs typeface="Arial"/>
            </a:endParaRPr>
          </a:p>
          <a:p>
            <a:pPr marL="285750" indent="-285750" fontAlgn="auto">
              <a:spcBef>
                <a:spcPts val="0"/>
              </a:spcBef>
              <a:spcAft>
                <a:spcPts val="0"/>
              </a:spcAft>
              <a:buFontTx/>
              <a:buChar char="-"/>
              <a:defRPr/>
            </a:pPr>
            <a:r>
              <a:rPr lang="en-US" dirty="0">
                <a:solidFill>
                  <a:srgbClr val="FFFF00"/>
                </a:solidFill>
                <a:latin typeface="Arial"/>
                <a:cs typeface="Arial"/>
              </a:rPr>
              <a:t>The receptor interface </a:t>
            </a:r>
            <a:r>
              <a:rPr lang="en-US" dirty="0">
                <a:solidFill>
                  <a:srgbClr val="FFFFFF"/>
                </a:solidFill>
                <a:latin typeface="Arial"/>
                <a:cs typeface="Arial"/>
              </a:rPr>
              <a:t>in GPCRs involves helix-helix interactions, electrostatic</a:t>
            </a:r>
          </a:p>
          <a:p>
            <a:pPr fontAlgn="auto">
              <a:spcBef>
                <a:spcPts val="0"/>
              </a:spcBef>
              <a:spcAft>
                <a:spcPts val="0"/>
              </a:spcAft>
              <a:defRPr/>
            </a:pPr>
            <a:r>
              <a:rPr lang="en-US" dirty="0">
                <a:solidFill>
                  <a:srgbClr val="FFFFFF"/>
                </a:solidFill>
                <a:latin typeface="Arial"/>
                <a:cs typeface="Arial"/>
              </a:rPr>
              <a:t>     interactions in the intracellular loops and C-terminal tail and </a:t>
            </a:r>
            <a:r>
              <a:rPr lang="en-US" dirty="0" err="1">
                <a:solidFill>
                  <a:srgbClr val="FFFF00"/>
                </a:solidFill>
                <a:latin typeface="Arial"/>
                <a:cs typeface="Arial"/>
              </a:rPr>
              <a:t>protriplet</a:t>
            </a:r>
            <a:r>
              <a:rPr lang="en-US" dirty="0">
                <a:solidFill>
                  <a:srgbClr val="FFFF00"/>
                </a:solidFill>
                <a:latin typeface="Arial"/>
                <a:cs typeface="Arial"/>
              </a:rPr>
              <a:t> amino</a:t>
            </a:r>
          </a:p>
          <a:p>
            <a:pPr fontAlgn="auto">
              <a:spcBef>
                <a:spcPts val="0"/>
              </a:spcBef>
              <a:spcAft>
                <a:spcPts val="0"/>
              </a:spcAft>
              <a:defRPr/>
            </a:pPr>
            <a:r>
              <a:rPr lang="en-US" dirty="0">
                <a:solidFill>
                  <a:srgbClr val="FFFF00"/>
                </a:solidFill>
                <a:latin typeface="Arial"/>
                <a:cs typeface="Arial"/>
              </a:rPr>
              <a:t>     acid homologies representing adhesive guides </a:t>
            </a:r>
            <a:r>
              <a:rPr lang="en-US" dirty="0">
                <a:solidFill>
                  <a:srgbClr val="FFFFFF"/>
                </a:solidFill>
                <a:latin typeface="Arial"/>
                <a:cs typeface="Arial"/>
              </a:rPr>
              <a:t>. </a:t>
            </a:r>
          </a:p>
          <a:p>
            <a:pPr fontAlgn="auto">
              <a:spcBef>
                <a:spcPts val="0"/>
              </a:spcBef>
              <a:spcAft>
                <a:spcPts val="0"/>
              </a:spcAft>
              <a:defRPr/>
            </a:pPr>
            <a:r>
              <a:rPr lang="en-US" dirty="0">
                <a:solidFill>
                  <a:srgbClr val="FFFFFF"/>
                </a:solidFill>
                <a:latin typeface="Arial"/>
                <a:cs typeface="Arial"/>
              </a:rPr>
              <a:t>     The triplet puzzle theory is  based on a </a:t>
            </a:r>
            <a:r>
              <a:rPr lang="en-US" dirty="0" err="1">
                <a:solidFill>
                  <a:srgbClr val="FFFFFF"/>
                </a:solidFill>
                <a:latin typeface="Arial"/>
                <a:cs typeface="Arial"/>
              </a:rPr>
              <a:t>bioinformatic</a:t>
            </a:r>
            <a:r>
              <a:rPr lang="en-US" dirty="0">
                <a:solidFill>
                  <a:srgbClr val="FFFFFF"/>
                </a:solidFill>
                <a:latin typeface="Arial"/>
                <a:cs typeface="Arial"/>
              </a:rPr>
              <a:t> approach (</a:t>
            </a:r>
            <a:r>
              <a:rPr lang="en-US" sz="1200" dirty="0" err="1">
                <a:solidFill>
                  <a:srgbClr val="FFFFFF"/>
                </a:solidFill>
                <a:latin typeface="Arial"/>
                <a:cs typeface="Arial"/>
              </a:rPr>
              <a:t>Tarakanov</a:t>
            </a:r>
            <a:r>
              <a:rPr lang="en-US" sz="1200" dirty="0">
                <a:solidFill>
                  <a:srgbClr val="FFFFFF"/>
                </a:solidFill>
                <a:latin typeface="Arial"/>
                <a:cs typeface="Arial"/>
              </a:rPr>
              <a:t> Fuxe 2010)</a:t>
            </a:r>
          </a:p>
          <a:p>
            <a:pPr fontAlgn="auto">
              <a:spcBef>
                <a:spcPts val="0"/>
              </a:spcBef>
              <a:spcAft>
                <a:spcPts val="0"/>
              </a:spcAft>
              <a:defRPr/>
            </a:pPr>
            <a:endParaRPr lang="en-US" sz="1200" dirty="0">
              <a:solidFill>
                <a:srgbClr val="FFFFFF"/>
              </a:solidFill>
              <a:latin typeface="Arial"/>
              <a:cs typeface="Arial"/>
            </a:endParaRPr>
          </a:p>
          <a:p>
            <a:pPr marL="285750" indent="-285750" fontAlgn="auto">
              <a:spcBef>
                <a:spcPts val="0"/>
              </a:spcBef>
              <a:spcAft>
                <a:spcPts val="0"/>
              </a:spcAft>
              <a:buFontTx/>
              <a:buChar char="-"/>
              <a:defRPr/>
            </a:pPr>
            <a:r>
              <a:rPr lang="en-US" dirty="0">
                <a:solidFill>
                  <a:srgbClr val="FFFF00"/>
                </a:solidFill>
                <a:latin typeface="Arial"/>
                <a:cs typeface="Arial"/>
              </a:rPr>
              <a:t>5-HT1A autoreceptor-FGFR1 </a:t>
            </a:r>
            <a:r>
              <a:rPr lang="en-US" dirty="0" err="1">
                <a:solidFill>
                  <a:srgbClr val="FFFF00"/>
                </a:solidFill>
                <a:latin typeface="Arial"/>
                <a:cs typeface="Arial"/>
              </a:rPr>
              <a:t>heteroreceptor</a:t>
            </a:r>
            <a:r>
              <a:rPr lang="en-US" dirty="0">
                <a:solidFill>
                  <a:srgbClr val="FFFF00"/>
                </a:solidFill>
                <a:latin typeface="Arial"/>
                <a:cs typeface="Arial"/>
              </a:rPr>
              <a:t> complexes  </a:t>
            </a:r>
            <a:r>
              <a:rPr lang="en-US" dirty="0">
                <a:solidFill>
                  <a:srgbClr val="FFFFFF"/>
                </a:solidFill>
                <a:latin typeface="Arial"/>
                <a:cs typeface="Arial"/>
              </a:rPr>
              <a:t>on serotonin</a:t>
            </a:r>
          </a:p>
          <a:p>
            <a:pPr fontAlgn="auto">
              <a:spcBef>
                <a:spcPts val="0"/>
              </a:spcBef>
              <a:spcAft>
                <a:spcPts val="0"/>
              </a:spcAft>
              <a:defRPr/>
            </a:pPr>
            <a:r>
              <a:rPr lang="en-US" dirty="0">
                <a:solidFill>
                  <a:srgbClr val="FFFFFF"/>
                </a:solidFill>
                <a:latin typeface="Arial"/>
                <a:cs typeface="Arial"/>
              </a:rPr>
              <a:t>     cell bodies located </a:t>
            </a:r>
            <a:r>
              <a:rPr lang="en-US" dirty="0" err="1">
                <a:solidFill>
                  <a:srgbClr val="FFFFFF"/>
                </a:solidFill>
                <a:latin typeface="Arial"/>
                <a:cs typeface="Arial"/>
              </a:rPr>
              <a:t>extrasynaptically</a:t>
            </a:r>
            <a:r>
              <a:rPr lang="en-US" dirty="0">
                <a:solidFill>
                  <a:srgbClr val="FFFFFF"/>
                </a:solidFill>
                <a:latin typeface="Arial"/>
                <a:cs typeface="Arial"/>
              </a:rPr>
              <a:t> are a novel target for antidepressants.</a:t>
            </a:r>
          </a:p>
          <a:p>
            <a:pPr fontAlgn="auto">
              <a:spcBef>
                <a:spcPts val="0"/>
              </a:spcBef>
              <a:spcAft>
                <a:spcPts val="0"/>
              </a:spcAft>
              <a:defRPr/>
            </a:pPr>
            <a:r>
              <a:rPr lang="en-US" dirty="0">
                <a:solidFill>
                  <a:srgbClr val="FFFFFF"/>
                </a:solidFill>
                <a:latin typeface="Arial"/>
                <a:cs typeface="Arial"/>
              </a:rPr>
              <a:t>     Synergistic  allosteric receptor-receptor interactions upon </a:t>
            </a:r>
            <a:r>
              <a:rPr lang="en-US" dirty="0" err="1">
                <a:solidFill>
                  <a:srgbClr val="FFFFFF"/>
                </a:solidFill>
                <a:latin typeface="Arial"/>
                <a:cs typeface="Arial"/>
              </a:rPr>
              <a:t>coagonist</a:t>
            </a:r>
            <a:r>
              <a:rPr lang="en-US" dirty="0">
                <a:solidFill>
                  <a:srgbClr val="FFFFFF"/>
                </a:solidFill>
                <a:latin typeface="Arial"/>
                <a:cs typeface="Arial"/>
              </a:rPr>
              <a:t> treatment</a:t>
            </a:r>
          </a:p>
          <a:p>
            <a:pPr fontAlgn="auto">
              <a:spcBef>
                <a:spcPts val="0"/>
              </a:spcBef>
              <a:spcAft>
                <a:spcPts val="0"/>
              </a:spcAft>
              <a:defRPr/>
            </a:pPr>
            <a:r>
              <a:rPr lang="en-US" dirty="0">
                <a:solidFill>
                  <a:srgbClr val="FFFFFF"/>
                </a:solidFill>
                <a:latin typeface="Arial"/>
                <a:cs typeface="Arial"/>
              </a:rPr>
              <a:t>     </a:t>
            </a:r>
            <a:r>
              <a:rPr lang="en-US" dirty="0">
                <a:solidFill>
                  <a:srgbClr val="FFFF00"/>
                </a:solidFill>
                <a:latin typeface="Arial"/>
                <a:cs typeface="Arial"/>
              </a:rPr>
              <a:t>recruit 5-HT1A </a:t>
            </a:r>
            <a:r>
              <a:rPr lang="en-US" dirty="0" err="1">
                <a:solidFill>
                  <a:srgbClr val="FFFF00"/>
                </a:solidFill>
                <a:latin typeface="Arial"/>
                <a:cs typeface="Arial"/>
              </a:rPr>
              <a:t>autoreceptors</a:t>
            </a:r>
            <a:r>
              <a:rPr lang="en-US" dirty="0">
                <a:solidFill>
                  <a:srgbClr val="FFFF00"/>
                </a:solidFill>
                <a:latin typeface="Arial"/>
                <a:cs typeface="Arial"/>
              </a:rPr>
              <a:t> into 5-HT1A-FGFR1 </a:t>
            </a:r>
            <a:r>
              <a:rPr lang="en-US" dirty="0" err="1">
                <a:solidFill>
                  <a:srgbClr val="FFFF00"/>
                </a:solidFill>
                <a:latin typeface="Arial"/>
                <a:cs typeface="Arial"/>
              </a:rPr>
              <a:t>heteroreceptor</a:t>
            </a:r>
            <a:r>
              <a:rPr lang="en-US" dirty="0">
                <a:solidFill>
                  <a:srgbClr val="FFFF00"/>
                </a:solidFill>
                <a:latin typeface="Arial"/>
                <a:cs typeface="Arial"/>
              </a:rPr>
              <a:t> complexes</a:t>
            </a:r>
            <a:endParaRPr lang="en-US" sz="1200" dirty="0">
              <a:solidFill>
                <a:srgbClr val="FFFF00"/>
              </a:solidFill>
              <a:latin typeface="Arial"/>
              <a:cs typeface="Arial"/>
            </a:endParaRPr>
          </a:p>
          <a:p>
            <a:pPr fontAlgn="auto">
              <a:spcBef>
                <a:spcPts val="0"/>
              </a:spcBef>
              <a:spcAft>
                <a:spcPts val="0"/>
              </a:spcAft>
              <a:defRPr/>
            </a:pPr>
            <a:r>
              <a:rPr lang="en-US" sz="1200" dirty="0">
                <a:solidFill>
                  <a:srgbClr val="FFFFFF"/>
                </a:solidFill>
                <a:latin typeface="Arial"/>
                <a:cs typeface="Arial"/>
              </a:rPr>
              <a:t>        (</a:t>
            </a:r>
            <a:r>
              <a:rPr lang="en-US" sz="1200" dirty="0" err="1">
                <a:solidFill>
                  <a:srgbClr val="FFFFFF"/>
                </a:solidFill>
                <a:latin typeface="Arial"/>
                <a:cs typeface="Arial"/>
              </a:rPr>
              <a:t>Borroto-Escuela</a:t>
            </a:r>
            <a:r>
              <a:rPr lang="en-US" sz="1200" dirty="0">
                <a:solidFill>
                  <a:srgbClr val="FFFFFF"/>
                </a:solidFill>
                <a:latin typeface="Arial"/>
                <a:cs typeface="Arial"/>
              </a:rPr>
              <a:t> et al.2012)</a:t>
            </a:r>
            <a:endParaRPr lang="en-US" dirty="0">
              <a:solidFill>
                <a:srgbClr val="FFFFFF"/>
              </a:solidFill>
              <a:latin typeface="Arial"/>
              <a:cs typeface="Arial"/>
            </a:endParaRPr>
          </a:p>
          <a:p>
            <a:pPr fontAlgn="auto">
              <a:spcBef>
                <a:spcPts val="0"/>
              </a:spcBef>
              <a:spcAft>
                <a:spcPts val="0"/>
              </a:spcAft>
              <a:defRPr/>
            </a:pPr>
            <a:endParaRPr lang="en-US" dirty="0">
              <a:solidFill>
                <a:srgbClr val="FFFFFF"/>
              </a:solidFill>
              <a:latin typeface="Arial"/>
              <a:cs typeface="Arial"/>
            </a:endParaRPr>
          </a:p>
          <a:p>
            <a:pPr marL="285750" indent="-285750" fontAlgn="auto">
              <a:spcBef>
                <a:spcPts val="0"/>
              </a:spcBef>
              <a:spcAft>
                <a:spcPts val="0"/>
              </a:spcAft>
              <a:buFontTx/>
              <a:buChar char="-"/>
              <a:defRPr/>
            </a:pPr>
            <a:r>
              <a:rPr lang="en-US" dirty="0">
                <a:solidFill>
                  <a:srgbClr val="FFFFFF"/>
                </a:solidFill>
                <a:latin typeface="Arial"/>
                <a:cs typeface="Arial"/>
              </a:rPr>
              <a:t>One proposed role </a:t>
            </a:r>
            <a:r>
              <a:rPr lang="en-US" dirty="0">
                <a:solidFill>
                  <a:srgbClr val="FFFF00"/>
                </a:solidFill>
                <a:latin typeface="Arial"/>
                <a:cs typeface="Arial"/>
              </a:rPr>
              <a:t>of ECV mediated glial VT in schizophrenia</a:t>
            </a:r>
            <a:r>
              <a:rPr lang="en-US" dirty="0">
                <a:solidFill>
                  <a:srgbClr val="FFFFFF"/>
                </a:solidFill>
                <a:latin typeface="Arial"/>
                <a:cs typeface="Arial"/>
              </a:rPr>
              <a:t>: Based on the </a:t>
            </a:r>
          </a:p>
          <a:p>
            <a:pPr fontAlgn="auto">
              <a:spcBef>
                <a:spcPts val="0"/>
              </a:spcBef>
              <a:spcAft>
                <a:spcPts val="0"/>
              </a:spcAft>
              <a:defRPr/>
            </a:pPr>
            <a:r>
              <a:rPr lang="en-US" dirty="0">
                <a:solidFill>
                  <a:srgbClr val="FFFFFF"/>
                </a:solidFill>
                <a:latin typeface="Arial"/>
                <a:cs typeface="Arial"/>
              </a:rPr>
              <a:t>     </a:t>
            </a:r>
            <a:r>
              <a:rPr lang="en-US" dirty="0">
                <a:solidFill>
                  <a:srgbClr val="FFFF00"/>
                </a:solidFill>
                <a:latin typeface="Arial"/>
                <a:cs typeface="Arial"/>
              </a:rPr>
              <a:t>triplet puzzle</a:t>
            </a:r>
            <a:r>
              <a:rPr lang="en-US" dirty="0">
                <a:solidFill>
                  <a:srgbClr val="FFFFFF"/>
                </a:solidFill>
                <a:latin typeface="Arial"/>
                <a:cs typeface="Arial"/>
              </a:rPr>
              <a:t>, CXCR4,CCR2 and ILR2 can in mild </a:t>
            </a:r>
            <a:r>
              <a:rPr lang="en-US" dirty="0" err="1">
                <a:solidFill>
                  <a:srgbClr val="FFFFFF"/>
                </a:solidFill>
                <a:latin typeface="Arial"/>
                <a:cs typeface="Arial"/>
              </a:rPr>
              <a:t>neuroinflammation</a:t>
            </a:r>
            <a:r>
              <a:rPr lang="en-US" dirty="0">
                <a:solidFill>
                  <a:srgbClr val="FFFFFF"/>
                </a:solidFill>
                <a:latin typeface="Arial"/>
                <a:cs typeface="Arial"/>
              </a:rPr>
              <a:t> if</a:t>
            </a:r>
          </a:p>
          <a:p>
            <a:pPr fontAlgn="auto">
              <a:spcBef>
                <a:spcPts val="0"/>
              </a:spcBef>
              <a:spcAft>
                <a:spcPts val="0"/>
              </a:spcAft>
              <a:defRPr/>
            </a:pPr>
            <a:r>
              <a:rPr lang="en-US" dirty="0">
                <a:solidFill>
                  <a:srgbClr val="FFFFFF"/>
                </a:solidFill>
                <a:latin typeface="Arial"/>
                <a:cs typeface="Arial"/>
              </a:rPr>
              <a:t>     internalized into neurons interact with NMDAR  and GABAA/BR via distinct triplet</a:t>
            </a:r>
          </a:p>
          <a:p>
            <a:pPr fontAlgn="auto">
              <a:spcBef>
                <a:spcPts val="0"/>
              </a:spcBef>
              <a:spcAft>
                <a:spcPts val="0"/>
              </a:spcAft>
              <a:defRPr/>
            </a:pPr>
            <a:r>
              <a:rPr lang="en-US" dirty="0">
                <a:solidFill>
                  <a:srgbClr val="FFFFFF"/>
                </a:solidFill>
                <a:latin typeface="Arial"/>
                <a:cs typeface="Arial"/>
              </a:rPr>
              <a:t>     </a:t>
            </a:r>
            <a:r>
              <a:rPr lang="en-US" dirty="0" err="1">
                <a:solidFill>
                  <a:srgbClr val="FFFFFF"/>
                </a:solidFill>
                <a:latin typeface="Arial"/>
                <a:cs typeface="Arial"/>
              </a:rPr>
              <a:t>homologies.Pathological</a:t>
            </a:r>
            <a:r>
              <a:rPr lang="en-US" dirty="0">
                <a:solidFill>
                  <a:srgbClr val="FFFFFF"/>
                </a:solidFill>
                <a:latin typeface="Arial"/>
                <a:cs typeface="Arial"/>
              </a:rPr>
              <a:t> </a:t>
            </a:r>
            <a:r>
              <a:rPr lang="en-US" dirty="0">
                <a:solidFill>
                  <a:srgbClr val="FFFF00"/>
                </a:solidFill>
                <a:latin typeface="Arial"/>
                <a:cs typeface="Arial"/>
              </a:rPr>
              <a:t>allosteric receptor-receptor interactions can develop</a:t>
            </a:r>
          </a:p>
          <a:p>
            <a:pPr fontAlgn="auto">
              <a:spcBef>
                <a:spcPts val="0"/>
              </a:spcBef>
              <a:spcAft>
                <a:spcPts val="0"/>
              </a:spcAft>
              <a:defRPr/>
            </a:pPr>
            <a:r>
              <a:rPr lang="en-US" dirty="0">
                <a:solidFill>
                  <a:srgbClr val="FFFF00"/>
                </a:solidFill>
                <a:latin typeface="Arial"/>
                <a:cs typeface="Arial"/>
              </a:rPr>
              <a:t>     contributing to schizophrenia symptoms </a:t>
            </a:r>
            <a:r>
              <a:rPr lang="en-US" dirty="0">
                <a:solidFill>
                  <a:srgbClr val="FFFFFF"/>
                </a:solidFill>
                <a:latin typeface="Arial"/>
                <a:cs typeface="Arial"/>
              </a:rPr>
              <a:t>(</a:t>
            </a:r>
            <a:r>
              <a:rPr lang="en-US" sz="1200" dirty="0">
                <a:solidFill>
                  <a:srgbClr val="FFFFFF"/>
                </a:solidFill>
                <a:latin typeface="Arial"/>
                <a:cs typeface="Arial"/>
              </a:rPr>
              <a:t>Fuxe et al.2013)</a:t>
            </a:r>
            <a:endParaRPr lang="en-US" dirty="0">
              <a:solidFill>
                <a:srgbClr val="FFFFFF"/>
              </a:solidFill>
              <a:latin typeface="Arial"/>
              <a:cs typeface="Arial"/>
            </a:endParaRPr>
          </a:p>
          <a:p>
            <a:pPr fontAlgn="auto">
              <a:spcBef>
                <a:spcPts val="0"/>
              </a:spcBef>
              <a:spcAft>
                <a:spcPts val="0"/>
              </a:spcAft>
              <a:defRPr/>
            </a:pPr>
            <a:r>
              <a:rPr lang="en-US" dirty="0">
                <a:solidFill>
                  <a:srgbClr val="FFFFFF"/>
                </a:solidFill>
                <a:latin typeface="Arial"/>
                <a:cs typeface="Arial"/>
              </a:rPr>
              <a:t> </a:t>
            </a: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111618" name="TextBox 1"/>
          <p:cNvSpPr txBox="1">
            <a:spLocks noChangeArrowheads="1"/>
          </p:cNvSpPr>
          <p:nvPr/>
        </p:nvSpPr>
        <p:spPr bwMode="auto">
          <a:xfrm>
            <a:off x="3490913" y="142875"/>
            <a:ext cx="1495425" cy="400050"/>
          </a:xfrm>
          <a:prstGeom prst="rect">
            <a:avLst/>
          </a:prstGeom>
          <a:noFill/>
          <a:ln w="9525">
            <a:noFill/>
            <a:miter lim="800000"/>
            <a:headEnd/>
            <a:tailEnd/>
          </a:ln>
        </p:spPr>
        <p:txBody>
          <a:bodyPr wrap="none">
            <a:spAutoFit/>
          </a:bodyPr>
          <a:lstStyle/>
          <a:p>
            <a:r>
              <a:rPr lang="en-US" sz="2000">
                <a:solidFill>
                  <a:srgbClr val="FFFFFF"/>
                </a:solidFill>
              </a:rPr>
              <a:t>Summary II</a:t>
            </a:r>
          </a:p>
        </p:txBody>
      </p:sp>
      <p:sp>
        <p:nvSpPr>
          <p:cNvPr id="3" name="TextBox 2"/>
          <p:cNvSpPr txBox="1"/>
          <p:nvPr/>
        </p:nvSpPr>
        <p:spPr>
          <a:xfrm>
            <a:off x="393700" y="763588"/>
            <a:ext cx="8755063" cy="3140075"/>
          </a:xfrm>
          <a:prstGeom prst="rect">
            <a:avLst/>
          </a:prstGeom>
          <a:noFill/>
        </p:spPr>
        <p:txBody>
          <a:bodyPr wrap="none">
            <a:spAutoFit/>
          </a:bodyPr>
          <a:lstStyle/>
          <a:p>
            <a:pPr marL="285750" indent="-285750" fontAlgn="auto">
              <a:spcBef>
                <a:spcPts val="0"/>
              </a:spcBef>
              <a:spcAft>
                <a:spcPts val="0"/>
              </a:spcAft>
              <a:buFontTx/>
              <a:buChar char="-"/>
              <a:defRPr/>
            </a:pPr>
            <a:r>
              <a:rPr lang="en-US" dirty="0">
                <a:solidFill>
                  <a:srgbClr val="FFFF00"/>
                </a:solidFill>
                <a:latin typeface="Arial"/>
                <a:cs typeface="Arial"/>
              </a:rPr>
              <a:t>The molecular targets for the integration of synaptic and volume transmission</a:t>
            </a:r>
          </a:p>
          <a:p>
            <a:pPr fontAlgn="auto">
              <a:spcBef>
                <a:spcPts val="0"/>
              </a:spcBef>
              <a:spcAft>
                <a:spcPts val="0"/>
              </a:spcAft>
              <a:defRPr/>
            </a:pPr>
            <a:r>
              <a:rPr lang="en-US" dirty="0">
                <a:solidFill>
                  <a:srgbClr val="FFFF00"/>
                </a:solidFill>
                <a:latin typeface="Arial"/>
                <a:cs typeface="Arial"/>
              </a:rPr>
              <a:t>     are the </a:t>
            </a:r>
            <a:r>
              <a:rPr lang="en-US" dirty="0" err="1">
                <a:solidFill>
                  <a:srgbClr val="FFFF00"/>
                </a:solidFill>
                <a:latin typeface="Arial"/>
                <a:cs typeface="Arial"/>
              </a:rPr>
              <a:t>heteroreceptor</a:t>
            </a:r>
            <a:r>
              <a:rPr lang="en-US" dirty="0">
                <a:solidFill>
                  <a:srgbClr val="FFFF00"/>
                </a:solidFill>
                <a:latin typeface="Arial"/>
                <a:cs typeface="Arial"/>
              </a:rPr>
              <a:t> complexes </a:t>
            </a:r>
            <a:r>
              <a:rPr lang="en-US" dirty="0">
                <a:solidFill>
                  <a:srgbClr val="FFFFFF"/>
                </a:solidFill>
                <a:latin typeface="Arial"/>
                <a:cs typeface="Arial"/>
              </a:rPr>
              <a:t>in the pre-and </a:t>
            </a:r>
            <a:r>
              <a:rPr lang="en-US" dirty="0" err="1">
                <a:solidFill>
                  <a:srgbClr val="FFFFFF"/>
                </a:solidFill>
                <a:latin typeface="Arial"/>
                <a:cs typeface="Arial"/>
              </a:rPr>
              <a:t>postjunctional</a:t>
            </a:r>
            <a:r>
              <a:rPr lang="en-US" dirty="0">
                <a:solidFill>
                  <a:srgbClr val="FFFFFF"/>
                </a:solidFill>
                <a:latin typeface="Arial"/>
                <a:cs typeface="Arial"/>
              </a:rPr>
              <a:t> membranes </a:t>
            </a:r>
          </a:p>
          <a:p>
            <a:pPr fontAlgn="auto">
              <a:spcBef>
                <a:spcPts val="0"/>
              </a:spcBef>
              <a:spcAft>
                <a:spcPts val="0"/>
              </a:spcAft>
              <a:defRPr/>
            </a:pPr>
            <a:r>
              <a:rPr lang="en-US" dirty="0">
                <a:solidFill>
                  <a:srgbClr val="FFFFFF"/>
                </a:solidFill>
                <a:latin typeface="Arial"/>
                <a:cs typeface="Arial"/>
              </a:rPr>
              <a:t>     through  allosteric receptor-receptor interactions </a:t>
            </a:r>
            <a:r>
              <a:rPr lang="en-US" sz="1200" dirty="0">
                <a:solidFill>
                  <a:srgbClr val="FFFFFF"/>
                </a:solidFill>
                <a:latin typeface="Arial"/>
                <a:cs typeface="Arial"/>
              </a:rPr>
              <a:t>( Fuxe et al.2013)</a:t>
            </a:r>
            <a:endParaRPr lang="en-US" dirty="0">
              <a:solidFill>
                <a:srgbClr val="FFFFFF"/>
              </a:solidFill>
              <a:latin typeface="Arial"/>
              <a:cs typeface="Arial"/>
            </a:endParaRPr>
          </a:p>
          <a:p>
            <a:pPr fontAlgn="auto">
              <a:spcBef>
                <a:spcPts val="0"/>
              </a:spcBef>
              <a:spcAft>
                <a:spcPts val="0"/>
              </a:spcAft>
              <a:defRPr/>
            </a:pPr>
            <a:endParaRPr lang="en-US" dirty="0">
              <a:solidFill>
                <a:srgbClr val="FFFFFF"/>
              </a:solidFill>
              <a:latin typeface="Arial"/>
              <a:cs typeface="Arial"/>
            </a:endParaRPr>
          </a:p>
          <a:p>
            <a:pPr fontAlgn="auto">
              <a:spcBef>
                <a:spcPts val="0"/>
              </a:spcBef>
              <a:spcAft>
                <a:spcPts val="0"/>
              </a:spcAft>
              <a:defRPr/>
            </a:pPr>
            <a:endParaRPr lang="en-US" dirty="0">
              <a:solidFill>
                <a:srgbClr val="FFFFFF"/>
              </a:solidFill>
              <a:latin typeface="Arial"/>
              <a:cs typeface="Arial"/>
            </a:endParaRPr>
          </a:p>
          <a:p>
            <a:pPr marL="285750" indent="-285750" fontAlgn="auto">
              <a:spcBef>
                <a:spcPts val="0"/>
              </a:spcBef>
              <a:spcAft>
                <a:spcPts val="0"/>
              </a:spcAft>
              <a:buFontTx/>
              <a:buChar char="-"/>
              <a:defRPr/>
            </a:pPr>
            <a:r>
              <a:rPr lang="en-US" dirty="0">
                <a:solidFill>
                  <a:srgbClr val="FFFFFF"/>
                </a:solidFill>
                <a:latin typeface="Arial"/>
                <a:cs typeface="Arial"/>
              </a:rPr>
              <a:t>One proposed role </a:t>
            </a:r>
            <a:r>
              <a:rPr lang="en-US" dirty="0">
                <a:solidFill>
                  <a:srgbClr val="FFFF00"/>
                </a:solidFill>
                <a:latin typeface="Arial"/>
                <a:cs typeface="Arial"/>
              </a:rPr>
              <a:t>of ECV mediated glial VT in schizophrenia</a:t>
            </a:r>
            <a:r>
              <a:rPr lang="en-US" dirty="0">
                <a:solidFill>
                  <a:srgbClr val="FFFFFF"/>
                </a:solidFill>
                <a:latin typeface="Arial"/>
                <a:cs typeface="Arial"/>
              </a:rPr>
              <a:t>: Based on the </a:t>
            </a:r>
          </a:p>
          <a:p>
            <a:pPr fontAlgn="auto">
              <a:spcBef>
                <a:spcPts val="0"/>
              </a:spcBef>
              <a:spcAft>
                <a:spcPts val="0"/>
              </a:spcAft>
              <a:defRPr/>
            </a:pPr>
            <a:r>
              <a:rPr lang="en-US" dirty="0">
                <a:solidFill>
                  <a:srgbClr val="FFFFFF"/>
                </a:solidFill>
                <a:latin typeface="Arial"/>
                <a:cs typeface="Arial"/>
              </a:rPr>
              <a:t>     </a:t>
            </a:r>
            <a:r>
              <a:rPr lang="en-US" dirty="0">
                <a:solidFill>
                  <a:srgbClr val="FFFF00"/>
                </a:solidFill>
                <a:latin typeface="Arial"/>
                <a:cs typeface="Arial"/>
              </a:rPr>
              <a:t>triplet puzzle</a:t>
            </a:r>
            <a:r>
              <a:rPr lang="en-US" dirty="0">
                <a:solidFill>
                  <a:srgbClr val="FFFFFF"/>
                </a:solidFill>
                <a:latin typeface="Arial"/>
                <a:cs typeface="Arial"/>
              </a:rPr>
              <a:t>, CXCR4,CCR2 and ILR2 can in mild </a:t>
            </a:r>
            <a:r>
              <a:rPr lang="en-US" dirty="0" err="1">
                <a:solidFill>
                  <a:srgbClr val="FFFFFF"/>
                </a:solidFill>
                <a:latin typeface="Arial"/>
                <a:cs typeface="Arial"/>
              </a:rPr>
              <a:t>neuroinflammation</a:t>
            </a:r>
            <a:r>
              <a:rPr lang="en-US" dirty="0">
                <a:solidFill>
                  <a:srgbClr val="FFFFFF"/>
                </a:solidFill>
                <a:latin typeface="Arial"/>
                <a:cs typeface="Arial"/>
              </a:rPr>
              <a:t> if</a:t>
            </a:r>
          </a:p>
          <a:p>
            <a:pPr fontAlgn="auto">
              <a:spcBef>
                <a:spcPts val="0"/>
              </a:spcBef>
              <a:spcAft>
                <a:spcPts val="0"/>
              </a:spcAft>
              <a:defRPr/>
            </a:pPr>
            <a:r>
              <a:rPr lang="en-US" dirty="0">
                <a:solidFill>
                  <a:srgbClr val="FFFFFF"/>
                </a:solidFill>
                <a:latin typeface="Arial"/>
                <a:cs typeface="Arial"/>
              </a:rPr>
              <a:t>     internalized into neurons interact with NMDAR  and GABAA/BR via distinct triplet</a:t>
            </a:r>
          </a:p>
          <a:p>
            <a:pPr fontAlgn="auto">
              <a:spcBef>
                <a:spcPts val="0"/>
              </a:spcBef>
              <a:spcAft>
                <a:spcPts val="0"/>
              </a:spcAft>
              <a:defRPr/>
            </a:pPr>
            <a:r>
              <a:rPr lang="en-US" dirty="0">
                <a:solidFill>
                  <a:srgbClr val="FFFFFF"/>
                </a:solidFill>
                <a:latin typeface="Arial"/>
                <a:cs typeface="Arial"/>
              </a:rPr>
              <a:t>     </a:t>
            </a:r>
            <a:r>
              <a:rPr lang="en-US" dirty="0" err="1">
                <a:solidFill>
                  <a:srgbClr val="FFFFFF"/>
                </a:solidFill>
                <a:latin typeface="Arial"/>
                <a:cs typeface="Arial"/>
              </a:rPr>
              <a:t>homologies.Pathological</a:t>
            </a:r>
            <a:r>
              <a:rPr lang="en-US" dirty="0">
                <a:solidFill>
                  <a:srgbClr val="FFFFFF"/>
                </a:solidFill>
                <a:latin typeface="Arial"/>
                <a:cs typeface="Arial"/>
              </a:rPr>
              <a:t> </a:t>
            </a:r>
            <a:r>
              <a:rPr lang="en-US" dirty="0">
                <a:solidFill>
                  <a:srgbClr val="FFFF00"/>
                </a:solidFill>
                <a:latin typeface="Arial"/>
                <a:cs typeface="Arial"/>
              </a:rPr>
              <a:t>allosteric receptor-receptor interactions can develop</a:t>
            </a:r>
          </a:p>
          <a:p>
            <a:pPr fontAlgn="auto">
              <a:spcBef>
                <a:spcPts val="0"/>
              </a:spcBef>
              <a:spcAft>
                <a:spcPts val="0"/>
              </a:spcAft>
              <a:defRPr/>
            </a:pPr>
            <a:r>
              <a:rPr lang="en-US" dirty="0">
                <a:solidFill>
                  <a:srgbClr val="FFFF00"/>
                </a:solidFill>
                <a:latin typeface="Arial"/>
                <a:cs typeface="Arial"/>
              </a:rPr>
              <a:t>     contributing to schizophrenia symptoms </a:t>
            </a:r>
            <a:r>
              <a:rPr lang="en-US" dirty="0">
                <a:solidFill>
                  <a:srgbClr val="FFFFFF"/>
                </a:solidFill>
                <a:latin typeface="Arial"/>
                <a:cs typeface="Arial"/>
              </a:rPr>
              <a:t>(</a:t>
            </a:r>
            <a:r>
              <a:rPr lang="en-US" sz="1200" dirty="0">
                <a:solidFill>
                  <a:srgbClr val="FFFFFF"/>
                </a:solidFill>
                <a:latin typeface="Arial"/>
                <a:cs typeface="Arial"/>
              </a:rPr>
              <a:t>Fuxe et al.2013; </a:t>
            </a:r>
            <a:r>
              <a:rPr lang="en-US" sz="1200" dirty="0" err="1">
                <a:solidFill>
                  <a:srgbClr val="FFFFFF"/>
                </a:solidFill>
                <a:latin typeface="Arial"/>
                <a:cs typeface="Arial"/>
              </a:rPr>
              <a:t>Bechter</a:t>
            </a:r>
            <a:r>
              <a:rPr lang="en-US" sz="1200" dirty="0">
                <a:solidFill>
                  <a:srgbClr val="FFFFFF"/>
                </a:solidFill>
                <a:latin typeface="Arial"/>
                <a:cs typeface="Arial"/>
              </a:rPr>
              <a:t> 2013)</a:t>
            </a:r>
            <a:endParaRPr lang="en-US" dirty="0">
              <a:solidFill>
                <a:srgbClr val="FFFFFF"/>
              </a:solidFill>
              <a:latin typeface="Arial"/>
              <a:cs typeface="Arial"/>
            </a:endParaRPr>
          </a:p>
          <a:p>
            <a:pPr fontAlgn="auto">
              <a:spcBef>
                <a:spcPts val="0"/>
              </a:spcBef>
              <a:spcAft>
                <a:spcPts val="0"/>
              </a:spcAft>
              <a:defRPr/>
            </a:pPr>
            <a:r>
              <a:rPr lang="en-US" dirty="0">
                <a:solidFill>
                  <a:srgbClr val="FFFFFF"/>
                </a:solidFill>
                <a:latin typeface="Arial"/>
                <a:cs typeface="Arial"/>
              </a:rPr>
              <a:t> </a:t>
            </a:r>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1" name="Picture 3" descr="Figure 3 tif"/>
          <p:cNvPicPr>
            <a:picLocks noChangeAspect="1" noChangeArrowheads="1"/>
          </p:cNvPicPr>
          <p:nvPr/>
        </p:nvPicPr>
        <p:blipFill>
          <a:blip r:embed="rId2"/>
          <a:srcRect/>
          <a:stretch>
            <a:fillRect/>
          </a:stretch>
        </p:blipFill>
        <p:spPr bwMode="auto">
          <a:xfrm>
            <a:off x="755650" y="692150"/>
            <a:ext cx="7850188" cy="5567363"/>
          </a:xfrm>
          <a:prstGeom prst="rect">
            <a:avLst/>
          </a:prstGeom>
          <a:noFill/>
          <a:ln w="9525">
            <a:noFill/>
            <a:miter lim="800000"/>
            <a:headEnd/>
            <a:tailEnd/>
          </a:ln>
        </p:spPr>
      </p:pic>
      <p:sp>
        <p:nvSpPr>
          <p:cNvPr id="112642" name="Text Box 2294"/>
          <p:cNvSpPr txBox="1">
            <a:spLocks noChangeArrowheads="1"/>
          </p:cNvSpPr>
          <p:nvPr/>
        </p:nvSpPr>
        <p:spPr bwMode="auto">
          <a:xfrm>
            <a:off x="107950" y="44450"/>
            <a:ext cx="8785225" cy="581025"/>
          </a:xfrm>
          <a:prstGeom prst="rect">
            <a:avLst/>
          </a:prstGeom>
          <a:noFill/>
          <a:ln w="9525">
            <a:noFill/>
            <a:miter lim="800000"/>
            <a:headEnd/>
            <a:tailEnd/>
          </a:ln>
        </p:spPr>
        <p:txBody>
          <a:bodyPr>
            <a:spAutoFit/>
          </a:bodyPr>
          <a:lstStyle/>
          <a:p>
            <a:r>
              <a:rPr lang="es-ES" sz="1600" b="1">
                <a:latin typeface="Calibri" pitchFamily="34" charset="0"/>
              </a:rPr>
              <a:t>Illustration of potential chemokine &amp; cytokine receptor transfer via EV-VT from immune and glial cells to neurons in inflammation and formation of putative novel NMDA heteroreceptor complexes</a:t>
            </a:r>
          </a:p>
        </p:txBody>
      </p:sp>
      <p:sp>
        <p:nvSpPr>
          <p:cNvPr id="112643" name="TextBox 1"/>
          <p:cNvSpPr txBox="1">
            <a:spLocks noChangeArrowheads="1"/>
          </p:cNvSpPr>
          <p:nvPr/>
        </p:nvSpPr>
        <p:spPr bwMode="auto">
          <a:xfrm>
            <a:off x="7629525" y="6529388"/>
            <a:ext cx="1231900" cy="274637"/>
          </a:xfrm>
          <a:prstGeom prst="rect">
            <a:avLst/>
          </a:prstGeom>
          <a:noFill/>
          <a:ln w="9525">
            <a:noFill/>
            <a:miter lim="800000"/>
            <a:headEnd/>
            <a:tailEnd/>
          </a:ln>
        </p:spPr>
        <p:txBody>
          <a:bodyPr wrap="none">
            <a:spAutoFit/>
          </a:bodyPr>
          <a:lstStyle/>
          <a:p>
            <a:r>
              <a:rPr lang="en-US" sz="1200"/>
              <a:t>Fuxe et al.2015</a:t>
            </a:r>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5" name="Picture 2"/>
          <p:cNvPicPr>
            <a:picLocks noChangeAspect="1" noChangeArrowheads="1"/>
          </p:cNvPicPr>
          <p:nvPr/>
        </p:nvPicPr>
        <p:blipFill>
          <a:blip r:embed="rId3"/>
          <a:srcRect/>
          <a:stretch>
            <a:fillRect/>
          </a:stretch>
        </p:blipFill>
        <p:spPr bwMode="auto">
          <a:xfrm>
            <a:off x="755650" y="484188"/>
            <a:ext cx="7381875" cy="5818187"/>
          </a:xfrm>
          <a:prstGeom prst="rect">
            <a:avLst/>
          </a:prstGeom>
          <a:noFill/>
          <a:ln w="9525">
            <a:noFill/>
            <a:miter lim="800000"/>
            <a:headEnd/>
            <a:tailEnd/>
          </a:ln>
        </p:spPr>
      </p:pic>
      <p:pic>
        <p:nvPicPr>
          <p:cNvPr id="113666" name="Immagine 9"/>
          <p:cNvPicPr>
            <a:picLocks noChangeAspect="1"/>
          </p:cNvPicPr>
          <p:nvPr/>
        </p:nvPicPr>
        <p:blipFill>
          <a:blip r:embed="rId4"/>
          <a:srcRect t="47736"/>
          <a:stretch>
            <a:fillRect/>
          </a:stretch>
        </p:blipFill>
        <p:spPr bwMode="auto">
          <a:xfrm>
            <a:off x="-323850" y="115888"/>
            <a:ext cx="1724025" cy="11620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3" name="Picture 1"/>
          <p:cNvPicPr>
            <a:picLocks noChangeAspect="1"/>
          </p:cNvPicPr>
          <p:nvPr/>
        </p:nvPicPr>
        <p:blipFill>
          <a:blip r:embed="rId2"/>
          <a:srcRect/>
          <a:stretch>
            <a:fillRect/>
          </a:stretch>
        </p:blipFill>
        <p:spPr bwMode="auto">
          <a:xfrm>
            <a:off x="304800" y="463550"/>
            <a:ext cx="7073900" cy="5695950"/>
          </a:xfrm>
          <a:prstGeom prst="rect">
            <a:avLst/>
          </a:prstGeom>
          <a:noFill/>
          <a:ln w="9525">
            <a:noFill/>
            <a:miter lim="800000"/>
            <a:headEnd/>
            <a:tailEnd/>
          </a:ln>
        </p:spPr>
      </p:pic>
      <p:sp>
        <p:nvSpPr>
          <p:cNvPr id="115714" name="TextBox 2"/>
          <p:cNvSpPr txBox="1">
            <a:spLocks noChangeArrowheads="1"/>
          </p:cNvSpPr>
          <p:nvPr/>
        </p:nvSpPr>
        <p:spPr bwMode="auto">
          <a:xfrm>
            <a:off x="160338" y="0"/>
            <a:ext cx="8983662" cy="646113"/>
          </a:xfrm>
          <a:prstGeom prst="rect">
            <a:avLst/>
          </a:prstGeom>
          <a:noFill/>
          <a:ln w="9525">
            <a:noFill/>
            <a:miter lim="800000"/>
            <a:headEnd/>
            <a:tailEnd/>
          </a:ln>
        </p:spPr>
        <p:txBody>
          <a:bodyPr wrap="none">
            <a:spAutoFit/>
          </a:bodyPr>
          <a:lstStyle/>
          <a:p>
            <a:r>
              <a:rPr lang="en-US" b="1">
                <a:latin typeface="Calibri" pitchFamily="34" charset="0"/>
                <a:sym typeface="Gill Sans"/>
              </a:rPr>
              <a:t>The triplet Puzzle: Homologies of amino acid protriplets in Receptor Heteromers</a:t>
            </a:r>
          </a:p>
          <a:p>
            <a:endParaRPr lang="en-US">
              <a:latin typeface="Calibri" pitchFamily="34" charset="0"/>
            </a:endParaRPr>
          </a:p>
        </p:txBody>
      </p:sp>
      <p:sp>
        <p:nvSpPr>
          <p:cNvPr id="115715" name="TextBox 3"/>
          <p:cNvSpPr txBox="1">
            <a:spLocks noChangeArrowheads="1"/>
          </p:cNvSpPr>
          <p:nvPr/>
        </p:nvSpPr>
        <p:spPr bwMode="auto">
          <a:xfrm>
            <a:off x="0" y="2641600"/>
            <a:ext cx="7929563" cy="647700"/>
          </a:xfrm>
          <a:prstGeom prst="rect">
            <a:avLst/>
          </a:prstGeom>
          <a:noFill/>
          <a:ln w="9525">
            <a:noFill/>
            <a:miter lim="800000"/>
            <a:headEnd/>
            <a:tailEnd/>
          </a:ln>
        </p:spPr>
        <p:txBody>
          <a:bodyPr wrap="none">
            <a:spAutoFit/>
          </a:bodyPr>
          <a:lstStyle/>
          <a:p>
            <a:r>
              <a:rPr lang="es-ES">
                <a:latin typeface="Calibri" pitchFamily="34" charset="0"/>
              </a:rPr>
              <a:t>Illustration of homology protriplets in A2A-D</a:t>
            </a:r>
            <a:r>
              <a:rPr lang="es-ES" baseline="-25000">
                <a:latin typeface="Calibri" pitchFamily="34" charset="0"/>
              </a:rPr>
              <a:t>2L</a:t>
            </a:r>
            <a:r>
              <a:rPr lang="es-ES">
                <a:latin typeface="Calibri" pitchFamily="34" charset="0"/>
              </a:rPr>
              <a:t>R and D</a:t>
            </a:r>
            <a:r>
              <a:rPr lang="es-ES" baseline="-25000">
                <a:latin typeface="Calibri" pitchFamily="34" charset="0"/>
              </a:rPr>
              <a:t>2L</a:t>
            </a:r>
            <a:r>
              <a:rPr lang="es-ES">
                <a:latin typeface="Calibri" pitchFamily="34" charset="0"/>
              </a:rPr>
              <a:t>R-NTS1 heteromers</a:t>
            </a:r>
          </a:p>
          <a:p>
            <a:endParaRPr lang="en-US">
              <a:latin typeface="Calibri" pitchFamily="34" charset="0"/>
            </a:endParaRPr>
          </a:p>
        </p:txBody>
      </p:sp>
      <p:sp>
        <p:nvSpPr>
          <p:cNvPr id="115716" name="TextBox 4"/>
          <p:cNvSpPr txBox="1">
            <a:spLocks noChangeArrowheads="1"/>
          </p:cNvSpPr>
          <p:nvPr/>
        </p:nvSpPr>
        <p:spPr bwMode="auto">
          <a:xfrm>
            <a:off x="7402513" y="646113"/>
            <a:ext cx="1741487" cy="4186237"/>
          </a:xfrm>
          <a:prstGeom prst="rect">
            <a:avLst/>
          </a:prstGeom>
          <a:noFill/>
          <a:ln w="9525">
            <a:noFill/>
            <a:miter lim="800000"/>
            <a:headEnd/>
            <a:tailEnd/>
          </a:ln>
        </p:spPr>
        <p:txBody>
          <a:bodyPr>
            <a:spAutoFit/>
          </a:bodyPr>
          <a:lstStyle/>
          <a:p>
            <a:r>
              <a:rPr lang="en-US" sz="1400">
                <a:sym typeface="Gill Sans"/>
              </a:rPr>
              <a:t>Through a mathematical approach, we have  deduced, based on 48 pairs of receptors that form or not form heteromers,  sets of triplet amino acid homologies that may participate in receptor interface. </a:t>
            </a:r>
          </a:p>
          <a:p>
            <a:endParaRPr lang="en-US" sz="1400">
              <a:sym typeface="Gill Sans"/>
            </a:endParaRPr>
          </a:p>
          <a:p>
            <a:r>
              <a:rPr lang="en-US" sz="1400">
                <a:sym typeface="Gill Sans"/>
              </a:rPr>
              <a:t>They  give a kind of </a:t>
            </a:r>
          </a:p>
          <a:p>
            <a:r>
              <a:rPr lang="en-US" sz="1400">
                <a:sym typeface="Gill Sans"/>
              </a:rPr>
              <a:t>code that help determine which receptors should or should not form heterodimers .</a:t>
            </a:r>
            <a:endParaRPr lang="en-US" sz="1400"/>
          </a:p>
        </p:txBody>
      </p:sp>
      <p:sp>
        <p:nvSpPr>
          <p:cNvPr id="115717" name="TextBox 6"/>
          <p:cNvSpPr txBox="1">
            <a:spLocks noChangeArrowheads="1"/>
          </p:cNvSpPr>
          <p:nvPr/>
        </p:nvSpPr>
        <p:spPr bwMode="auto">
          <a:xfrm>
            <a:off x="0" y="6221413"/>
            <a:ext cx="8694738" cy="800100"/>
          </a:xfrm>
          <a:prstGeom prst="rect">
            <a:avLst/>
          </a:prstGeom>
          <a:noFill/>
          <a:ln w="9525">
            <a:noFill/>
            <a:miter lim="800000"/>
            <a:headEnd/>
            <a:tailEnd/>
          </a:ln>
        </p:spPr>
        <p:txBody>
          <a:bodyPr>
            <a:spAutoFit/>
          </a:bodyPr>
          <a:lstStyle/>
          <a:p>
            <a:r>
              <a:rPr lang="en-US" sz="1400">
                <a:sym typeface="Gill Sans"/>
              </a:rPr>
              <a:t>We propose a 'guide-and clasp</a:t>
            </a:r>
            <a:r>
              <a:rPr lang="ja-JP" altLang="en-US" sz="1400">
                <a:sym typeface="Gill Sans"/>
              </a:rPr>
              <a:t>’</a:t>
            </a:r>
            <a:r>
              <a:rPr lang="en-US" altLang="ja-JP" sz="1400">
                <a:sym typeface="Gill Sans"/>
              </a:rPr>
              <a:t> manner for receptor–receptor interactions where </a:t>
            </a:r>
            <a:r>
              <a:rPr lang="ja-JP" altLang="en-US" sz="1400">
                <a:sym typeface="Gill Sans"/>
              </a:rPr>
              <a:t>‘</a:t>
            </a:r>
            <a:r>
              <a:rPr lang="en-US" altLang="ja-JP" sz="1400">
                <a:sym typeface="Gill Sans"/>
              </a:rPr>
              <a:t>adhesive guides' may be the triplet homologies.</a:t>
            </a:r>
            <a:endParaRPr lang="en-US" sz="1400">
              <a:sym typeface="Gill Sans"/>
            </a:endParaRPr>
          </a:p>
          <a:p>
            <a:endParaRPr lang="en-US">
              <a:latin typeface="Calibri" pitchFamily="34" charset="0"/>
            </a:endParaRPr>
          </a:p>
        </p:txBody>
      </p:sp>
      <p:sp>
        <p:nvSpPr>
          <p:cNvPr id="115718" name="TextBox 5"/>
          <p:cNvSpPr txBox="1">
            <a:spLocks noChangeArrowheads="1"/>
          </p:cNvSpPr>
          <p:nvPr/>
        </p:nvSpPr>
        <p:spPr bwMode="auto">
          <a:xfrm>
            <a:off x="7123113" y="6621463"/>
            <a:ext cx="1963737" cy="277812"/>
          </a:xfrm>
          <a:prstGeom prst="rect">
            <a:avLst/>
          </a:prstGeom>
          <a:noFill/>
          <a:ln w="9525">
            <a:noFill/>
            <a:miter lim="800000"/>
            <a:headEnd/>
            <a:tailEnd/>
          </a:ln>
        </p:spPr>
        <p:txBody>
          <a:bodyPr wrap="none">
            <a:spAutoFit/>
          </a:bodyPr>
          <a:lstStyle/>
          <a:p>
            <a:r>
              <a:rPr lang="en-US" sz="1200">
                <a:latin typeface="Calibri" pitchFamily="34" charset="0"/>
              </a:rPr>
              <a:t>Tarakanov and Fuxe 2010</a:t>
            </a:r>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7" name="Immagine 7"/>
          <p:cNvPicPr>
            <a:picLocks noChangeAspect="1"/>
          </p:cNvPicPr>
          <p:nvPr/>
        </p:nvPicPr>
        <p:blipFill>
          <a:blip r:embed="rId2"/>
          <a:srcRect/>
          <a:stretch>
            <a:fillRect/>
          </a:stretch>
        </p:blipFill>
        <p:spPr bwMode="auto">
          <a:xfrm>
            <a:off x="-396875" y="-26988"/>
            <a:ext cx="2428875" cy="1511301"/>
          </a:xfrm>
          <a:prstGeom prst="rect">
            <a:avLst/>
          </a:prstGeom>
          <a:noFill/>
          <a:ln w="9525">
            <a:noFill/>
            <a:miter lim="800000"/>
            <a:headEnd/>
            <a:tailEnd/>
          </a:ln>
        </p:spPr>
      </p:pic>
      <p:sp>
        <p:nvSpPr>
          <p:cNvPr id="116738" name="Rectangle 3">
            <a:hlinkClick r:id="rId3"/>
          </p:cNvPr>
          <p:cNvSpPr>
            <a:spLocks noChangeArrowheads="1"/>
          </p:cNvSpPr>
          <p:nvPr/>
        </p:nvSpPr>
        <p:spPr bwMode="auto">
          <a:xfrm>
            <a:off x="3563938" y="4652963"/>
            <a:ext cx="2520950" cy="2952750"/>
          </a:xfrm>
          <a:prstGeom prst="rect">
            <a:avLst/>
          </a:prstGeom>
          <a:noFill/>
          <a:ln w="19050">
            <a:noFill/>
            <a:prstDash val="dash"/>
            <a:miter lim="800000"/>
            <a:headEnd/>
            <a:tailEnd/>
          </a:ln>
        </p:spPr>
        <p:txBody>
          <a:bodyPr wrap="none" anchor="ctr"/>
          <a:lstStyle/>
          <a:p>
            <a:pPr algn="ctr"/>
            <a:r>
              <a:rPr lang="es-ES">
                <a:latin typeface="Calibri" pitchFamily="34" charset="0"/>
              </a:rPr>
              <a:t>http://www.iiia.csic.es/~ismel/GPCR-Nets/index.html</a:t>
            </a:r>
          </a:p>
        </p:txBody>
      </p:sp>
      <p:sp>
        <p:nvSpPr>
          <p:cNvPr id="116739" name="Rectangle 4"/>
          <p:cNvSpPr>
            <a:spLocks noChangeArrowheads="1"/>
          </p:cNvSpPr>
          <p:nvPr/>
        </p:nvSpPr>
        <p:spPr bwMode="auto">
          <a:xfrm>
            <a:off x="2916238" y="368300"/>
            <a:ext cx="3959225" cy="396875"/>
          </a:xfrm>
          <a:prstGeom prst="rect">
            <a:avLst/>
          </a:prstGeom>
          <a:noFill/>
          <a:ln w="9525">
            <a:noFill/>
            <a:miter lim="800000"/>
            <a:headEnd/>
            <a:tailEnd/>
          </a:ln>
        </p:spPr>
        <p:txBody>
          <a:bodyPr anchor="ctr">
            <a:spAutoFit/>
          </a:bodyPr>
          <a:lstStyle/>
          <a:p>
            <a:r>
              <a:rPr lang="en-GB" altLang="ja-JP" sz="2000" b="1">
                <a:latin typeface="Helvetica" pitchFamily="34" charset="0"/>
              </a:rPr>
              <a:t> GPCR heterodimer network</a:t>
            </a:r>
            <a:endParaRPr lang="es-ES" altLang="ja-JP" sz="2000">
              <a:latin typeface="Helvetica" pitchFamily="34" charset="0"/>
            </a:endParaRPr>
          </a:p>
        </p:txBody>
      </p:sp>
      <p:sp>
        <p:nvSpPr>
          <p:cNvPr id="116740" name="Text Box 6"/>
          <p:cNvSpPr txBox="1">
            <a:spLocks noChangeArrowheads="1"/>
          </p:cNvSpPr>
          <p:nvPr/>
        </p:nvSpPr>
        <p:spPr bwMode="auto">
          <a:xfrm>
            <a:off x="7162800" y="6537325"/>
            <a:ext cx="1917700" cy="244475"/>
          </a:xfrm>
          <a:prstGeom prst="rect">
            <a:avLst/>
          </a:prstGeom>
          <a:noFill/>
          <a:ln w="9525">
            <a:noFill/>
            <a:miter lim="800000"/>
            <a:headEnd/>
            <a:tailEnd/>
          </a:ln>
        </p:spPr>
        <p:txBody>
          <a:bodyPr>
            <a:spAutoFit/>
          </a:bodyPr>
          <a:lstStyle/>
          <a:p>
            <a:pPr>
              <a:spcBef>
                <a:spcPct val="50000"/>
              </a:spcBef>
            </a:pPr>
            <a:r>
              <a:rPr lang="es-ES" sz="1000">
                <a:latin typeface="Calibri" pitchFamily="34" charset="0"/>
              </a:rPr>
              <a:t>Borroto-Escuela et al. 2014</a:t>
            </a:r>
          </a:p>
        </p:txBody>
      </p:sp>
      <p:pic>
        <p:nvPicPr>
          <p:cNvPr id="116741" name="Picture 5" descr="HetNet JPEG"/>
          <p:cNvPicPr>
            <a:picLocks noChangeAspect="1" noChangeArrowheads="1"/>
          </p:cNvPicPr>
          <p:nvPr/>
        </p:nvPicPr>
        <p:blipFill>
          <a:blip r:embed="rId4"/>
          <a:srcRect l="2710" r="978"/>
          <a:stretch>
            <a:fillRect/>
          </a:stretch>
        </p:blipFill>
        <p:spPr bwMode="auto">
          <a:xfrm>
            <a:off x="2700338" y="1125538"/>
            <a:ext cx="3800475" cy="4464050"/>
          </a:xfrm>
          <a:prstGeom prst="rect">
            <a:avLst/>
          </a:prstGeom>
          <a:noFill/>
          <a:ln w="9525">
            <a:noFill/>
            <a:miter lim="800000"/>
            <a:headEnd/>
            <a:tailEnd/>
          </a:ln>
        </p:spPr>
      </p:pic>
      <p:sp>
        <p:nvSpPr>
          <p:cNvPr id="116742" name="TextBox 1"/>
          <p:cNvSpPr txBox="1">
            <a:spLocks noChangeArrowheads="1"/>
          </p:cNvSpPr>
          <p:nvPr/>
        </p:nvSpPr>
        <p:spPr bwMode="auto">
          <a:xfrm>
            <a:off x="106363" y="1773238"/>
            <a:ext cx="2881312" cy="639762"/>
          </a:xfrm>
          <a:prstGeom prst="rect">
            <a:avLst/>
          </a:prstGeom>
          <a:noFill/>
          <a:ln w="9525">
            <a:noFill/>
            <a:miter lim="800000"/>
            <a:headEnd/>
            <a:tailEnd/>
          </a:ln>
        </p:spPr>
        <p:txBody>
          <a:bodyPr>
            <a:spAutoFit/>
          </a:bodyPr>
          <a:lstStyle/>
          <a:p>
            <a:pPr eaLnBrk="0" hangingPunct="0"/>
            <a:r>
              <a:rPr lang="en-US" sz="1200">
                <a:latin typeface="Calibri" pitchFamily="34" charset="0"/>
              </a:rPr>
              <a:t>Class A or rhodopsin-like: </a:t>
            </a:r>
            <a:r>
              <a:rPr lang="en-US" sz="1200" b="1">
                <a:latin typeface="Calibri" pitchFamily="34" charset="0"/>
              </a:rPr>
              <a:t>blue</a:t>
            </a:r>
            <a:r>
              <a:rPr lang="en-US" sz="1200">
                <a:latin typeface="Calibri" pitchFamily="34" charset="0"/>
              </a:rPr>
              <a:t>; </a:t>
            </a:r>
          </a:p>
          <a:p>
            <a:pPr eaLnBrk="0" hangingPunct="0"/>
            <a:r>
              <a:rPr lang="en-US" sz="1200">
                <a:latin typeface="Calibri" pitchFamily="34" charset="0"/>
              </a:rPr>
              <a:t>Class B or Secretin: </a:t>
            </a:r>
            <a:r>
              <a:rPr lang="en-US" sz="1200" b="1">
                <a:latin typeface="Calibri" pitchFamily="34" charset="0"/>
              </a:rPr>
              <a:t>red</a:t>
            </a:r>
            <a:r>
              <a:rPr lang="en-US" sz="1200">
                <a:latin typeface="Calibri" pitchFamily="34" charset="0"/>
              </a:rPr>
              <a:t>; </a:t>
            </a:r>
          </a:p>
          <a:p>
            <a:pPr eaLnBrk="0" hangingPunct="0"/>
            <a:r>
              <a:rPr lang="en-US" sz="1200">
                <a:latin typeface="Calibri" pitchFamily="34" charset="0"/>
              </a:rPr>
              <a:t>Class C or Metabotropic: </a:t>
            </a:r>
            <a:r>
              <a:rPr lang="en-US" sz="1200" b="1">
                <a:latin typeface="Calibri" pitchFamily="34" charset="0"/>
              </a:rPr>
              <a:t>orange</a:t>
            </a:r>
            <a:r>
              <a:rPr lang="en-US" sz="1200">
                <a:latin typeface="Calibri" pitchFamily="34" charset="0"/>
              </a:rPr>
              <a:t>. </a:t>
            </a:r>
          </a:p>
        </p:txBody>
      </p:sp>
      <p:sp>
        <p:nvSpPr>
          <p:cNvPr id="116743" name="TextBox 2"/>
          <p:cNvSpPr txBox="1">
            <a:spLocks noChangeArrowheads="1"/>
          </p:cNvSpPr>
          <p:nvPr/>
        </p:nvSpPr>
        <p:spPr bwMode="auto">
          <a:xfrm>
            <a:off x="107950" y="3144838"/>
            <a:ext cx="2519363" cy="1004887"/>
          </a:xfrm>
          <a:prstGeom prst="rect">
            <a:avLst/>
          </a:prstGeom>
          <a:noFill/>
          <a:ln w="9525">
            <a:noFill/>
            <a:miter lim="800000"/>
            <a:headEnd/>
            <a:tailEnd/>
          </a:ln>
        </p:spPr>
        <p:txBody>
          <a:bodyPr>
            <a:spAutoFit/>
          </a:bodyPr>
          <a:lstStyle/>
          <a:p>
            <a:pPr eaLnBrk="0" hangingPunct="0"/>
            <a:r>
              <a:rPr lang="en-US" sz="1200" b="1">
                <a:latin typeface="Calibri" pitchFamily="34" charset="0"/>
              </a:rPr>
              <a:t>Experimental data from the String and Scopus databases and using Cytoscape software</a:t>
            </a:r>
          </a:p>
          <a:p>
            <a:pPr eaLnBrk="0" hangingPunct="0"/>
            <a:r>
              <a:rPr lang="en-US" sz="1200" b="1">
                <a:latin typeface="Calibri" pitchFamily="34" charset="0"/>
              </a:rPr>
              <a:t>Implemented in Java</a:t>
            </a:r>
            <a:r>
              <a:rPr lang="en-US" sz="1200">
                <a:latin typeface="Calibri" pitchFamily="34" charset="0"/>
              </a:rPr>
              <a:t> </a:t>
            </a:r>
          </a:p>
          <a:p>
            <a:pPr eaLnBrk="0" hangingPunct="0"/>
            <a:endParaRPr lang="en-US" sz="1200">
              <a:latin typeface="Calibri" pitchFamily="34" charset="0"/>
            </a:endParaRPr>
          </a:p>
        </p:txBody>
      </p:sp>
      <p:sp>
        <p:nvSpPr>
          <p:cNvPr id="116744" name="TextBox 4"/>
          <p:cNvSpPr txBox="1">
            <a:spLocks noChangeArrowheads="1"/>
          </p:cNvSpPr>
          <p:nvPr/>
        </p:nvSpPr>
        <p:spPr bwMode="auto">
          <a:xfrm>
            <a:off x="6804025" y="1341438"/>
            <a:ext cx="2160588" cy="2781300"/>
          </a:xfrm>
          <a:prstGeom prst="rect">
            <a:avLst/>
          </a:prstGeom>
          <a:noFill/>
          <a:ln w="9525">
            <a:noFill/>
            <a:miter lim="800000"/>
            <a:headEnd/>
            <a:tailEnd/>
          </a:ln>
        </p:spPr>
        <p:txBody>
          <a:bodyPr>
            <a:spAutoFit/>
          </a:bodyPr>
          <a:lstStyle/>
          <a:p>
            <a:pPr eaLnBrk="0" hangingPunct="0"/>
            <a:r>
              <a:rPr lang="en-US" sz="1600" b="1">
                <a:latin typeface="Calibri" pitchFamily="34" charset="0"/>
              </a:rPr>
              <a:t>156 protomers</a:t>
            </a:r>
          </a:p>
          <a:p>
            <a:pPr eaLnBrk="0" hangingPunct="0"/>
            <a:r>
              <a:rPr lang="en-US" sz="1600">
                <a:latin typeface="Calibri" pitchFamily="34" charset="0"/>
              </a:rPr>
              <a:t>/nodes</a:t>
            </a:r>
          </a:p>
          <a:p>
            <a:pPr eaLnBrk="0" hangingPunct="0"/>
            <a:r>
              <a:rPr lang="en-US" sz="1600" b="1">
                <a:latin typeface="Calibri" pitchFamily="34" charset="0"/>
              </a:rPr>
              <a:t>260 interactions </a:t>
            </a:r>
            <a:r>
              <a:rPr lang="en-US" sz="1600">
                <a:latin typeface="Calibri" pitchFamily="34" charset="0"/>
              </a:rPr>
              <a:t>/edges</a:t>
            </a:r>
          </a:p>
          <a:p>
            <a:pPr eaLnBrk="0" hangingPunct="0"/>
            <a:r>
              <a:rPr lang="en-US" sz="1600" b="1">
                <a:latin typeface="Calibri" pitchFamily="34" charset="0"/>
              </a:rPr>
              <a:t>Scale- free</a:t>
            </a:r>
            <a:r>
              <a:rPr lang="en-US" sz="1600">
                <a:latin typeface="Calibri" pitchFamily="34" charset="0"/>
              </a:rPr>
              <a:t> topology:</a:t>
            </a:r>
          </a:p>
          <a:p>
            <a:pPr eaLnBrk="0" hangingPunct="0"/>
            <a:r>
              <a:rPr lang="en-US" sz="1600">
                <a:latin typeface="Calibri" pitchFamily="34" charset="0"/>
              </a:rPr>
              <a:t>Most nodes have few interactions</a:t>
            </a:r>
          </a:p>
          <a:p>
            <a:pPr eaLnBrk="0" hangingPunct="0"/>
            <a:r>
              <a:rPr lang="en-US" sz="1600">
                <a:latin typeface="Calibri" pitchFamily="34" charset="0"/>
              </a:rPr>
              <a:t>Nine nodes have ten or more inter actions : e.g. D2, 5-HT1A, A2A, A1</a:t>
            </a:r>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1" name="Picture 4" descr="Figure 2 JPEG"/>
          <p:cNvPicPr>
            <a:picLocks noChangeAspect="1" noChangeArrowheads="1"/>
          </p:cNvPicPr>
          <p:nvPr/>
        </p:nvPicPr>
        <p:blipFill>
          <a:blip r:embed="rId2"/>
          <a:srcRect/>
          <a:stretch>
            <a:fillRect/>
          </a:stretch>
        </p:blipFill>
        <p:spPr bwMode="auto">
          <a:xfrm>
            <a:off x="1463675" y="225425"/>
            <a:ext cx="6324600" cy="6521450"/>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84213" y="115888"/>
            <a:ext cx="7772400" cy="1143000"/>
          </a:xfrm>
        </p:spPr>
        <p:txBody>
          <a:bodyPr rtlCol="0">
            <a:normAutofit fontScale="90000"/>
          </a:bodyPr>
          <a:lstStyle/>
          <a:p>
            <a:pPr eaLnBrk="1" fontAlgn="auto" hangingPunct="1">
              <a:spcAft>
                <a:spcPts val="0"/>
              </a:spcAft>
              <a:defRPr/>
            </a:pPr>
            <a:r>
              <a:rPr lang="en-US" smtClean="0"/>
              <a:t/>
            </a:r>
            <a:br>
              <a:rPr lang="en-US" smtClean="0"/>
            </a:br>
            <a:r>
              <a:rPr lang="en-US" smtClean="0"/>
              <a:t/>
            </a:r>
            <a:br>
              <a:rPr lang="en-US" smtClean="0"/>
            </a:br>
            <a:r>
              <a:rPr lang="en-US" sz="2400" b="1" smtClean="0"/>
              <a:t>Heteroreceptor complexes among DA receptor subtypes</a:t>
            </a:r>
            <a:br>
              <a:rPr lang="en-US" sz="2400" b="1" smtClean="0"/>
            </a:br>
            <a:r>
              <a:rPr lang="en-US" smtClean="0"/>
              <a:t/>
            </a:r>
            <a:br>
              <a:rPr lang="en-US" smtClean="0"/>
            </a:br>
            <a:r>
              <a:rPr lang="en-US" smtClean="0"/>
              <a:t> </a:t>
            </a:r>
          </a:p>
        </p:txBody>
      </p:sp>
      <p:graphicFrame>
        <p:nvGraphicFramePr>
          <p:cNvPr id="4" name="Content Placeholder 3"/>
          <p:cNvGraphicFramePr>
            <a:graphicFrameLocks noGrp="1"/>
          </p:cNvGraphicFramePr>
          <p:nvPr>
            <p:ph idx="1"/>
          </p:nvPr>
        </p:nvGraphicFramePr>
        <p:xfrm>
          <a:off x="683568" y="1196752"/>
          <a:ext cx="7776864" cy="5120639"/>
        </p:xfrm>
        <a:graphic>
          <a:graphicData uri="http://schemas.openxmlformats.org/drawingml/2006/table">
            <a:tbl>
              <a:tblPr firstRow="1" bandRow="1">
                <a:tableStyleId>{284E427A-3D55-4303-BF80-6455036E1DE7}</a:tableStyleId>
              </a:tblPr>
              <a:tblGrid>
                <a:gridCol w="2590800"/>
                <a:gridCol w="2590800"/>
                <a:gridCol w="2595264"/>
              </a:tblGrid>
              <a:tr h="640080">
                <a:tc>
                  <a:txBody>
                    <a:bodyPr/>
                    <a:lstStyle/>
                    <a:p>
                      <a:r>
                        <a:rPr lang="en-US" sz="1800" dirty="0" err="1" smtClean="0"/>
                        <a:t>Heteroreceptor</a:t>
                      </a:r>
                      <a:r>
                        <a:rPr lang="en-US" sz="1800" baseline="0" dirty="0" smtClean="0"/>
                        <a:t> complex </a:t>
                      </a:r>
                      <a:r>
                        <a:rPr lang="en-US" sz="1800" dirty="0" smtClean="0"/>
                        <a:t>and location</a:t>
                      </a:r>
                      <a:endParaRPr lang="en-US" sz="1800" dirty="0"/>
                    </a:p>
                  </a:txBody>
                  <a:tcPr/>
                </a:tc>
                <a:tc>
                  <a:txBody>
                    <a:bodyPr/>
                    <a:lstStyle/>
                    <a:p>
                      <a:r>
                        <a:rPr lang="en-US" sz="1800" dirty="0" smtClean="0"/>
                        <a:t>Signaling </a:t>
                      </a:r>
                    </a:p>
                  </a:txBody>
                  <a:tcPr/>
                </a:tc>
                <a:tc>
                  <a:txBody>
                    <a:bodyPr/>
                    <a:lstStyle/>
                    <a:p>
                      <a:r>
                        <a:rPr lang="en-US" sz="1800" dirty="0" smtClean="0"/>
                        <a:t>Potential relevance</a:t>
                      </a:r>
                      <a:r>
                        <a:rPr lang="en-US" sz="1800" baseline="0" dirty="0" smtClean="0"/>
                        <a:t> </a:t>
                      </a:r>
                      <a:r>
                        <a:rPr lang="en-US" sz="1800" dirty="0" smtClean="0"/>
                        <a:t>PD</a:t>
                      </a:r>
                      <a:endParaRPr lang="en-US" sz="1800" dirty="0"/>
                    </a:p>
                  </a:txBody>
                  <a:tcPr/>
                </a:tc>
              </a:tr>
              <a:tr h="2194559">
                <a:tc>
                  <a:txBody>
                    <a:bodyPr/>
                    <a:lstStyle/>
                    <a:p>
                      <a:r>
                        <a:rPr lang="en-US" sz="1600" b="1" dirty="0" smtClean="0"/>
                        <a:t>D1R-D2R </a:t>
                      </a:r>
                      <a:r>
                        <a:rPr lang="en-US" sz="1600" dirty="0" smtClean="0"/>
                        <a:t>; subsets of MSNs in </a:t>
                      </a:r>
                      <a:r>
                        <a:rPr lang="en-US" sz="1600" dirty="0" err="1" smtClean="0"/>
                        <a:t>accumbens</a:t>
                      </a:r>
                      <a:r>
                        <a:rPr lang="en-US" sz="1600" dirty="0" smtClean="0"/>
                        <a:t> (DYN,ENK,GABA/glutamate</a:t>
                      </a:r>
                      <a:r>
                        <a:rPr lang="en-US" sz="1400" i="1" dirty="0" smtClean="0"/>
                        <a:t>) </a:t>
                      </a:r>
                      <a:r>
                        <a:rPr lang="en-US" sz="1400" i="1" baseline="0" dirty="0" smtClean="0"/>
                        <a:t>Lee et al.2004</a:t>
                      </a:r>
                      <a:r>
                        <a:rPr lang="en-US" sz="1600" i="1" baseline="0" dirty="0" smtClean="0"/>
                        <a:t>, </a:t>
                      </a:r>
                      <a:endParaRPr lang="en-US" sz="1600" dirty="0"/>
                    </a:p>
                  </a:txBody>
                  <a:tcPr/>
                </a:tc>
                <a:tc>
                  <a:txBody>
                    <a:bodyPr/>
                    <a:lstStyle/>
                    <a:p>
                      <a:r>
                        <a:rPr lang="en-US" sz="1600" b="1" dirty="0" err="1" smtClean="0"/>
                        <a:t>Gq</a:t>
                      </a:r>
                      <a:r>
                        <a:rPr lang="en-US" sz="1600" baseline="0" dirty="0" smtClean="0"/>
                        <a:t>, </a:t>
                      </a:r>
                      <a:r>
                        <a:rPr lang="en-US" sz="1600" baseline="0" dirty="0" err="1" smtClean="0"/>
                        <a:t>Ca</a:t>
                      </a:r>
                      <a:r>
                        <a:rPr lang="en-US" sz="1600" baseline="0" dirty="0" smtClean="0"/>
                        <a:t> release via IP3, recruitment of </a:t>
                      </a:r>
                      <a:r>
                        <a:rPr lang="en-US" sz="1600" b="1" baseline="0" dirty="0" smtClean="0"/>
                        <a:t>BDNF</a:t>
                      </a:r>
                      <a:r>
                        <a:rPr lang="en-US" sz="1600" baseline="0" dirty="0" smtClean="0"/>
                        <a:t> via </a:t>
                      </a:r>
                      <a:r>
                        <a:rPr lang="en-US" sz="1600" baseline="0" dirty="0" err="1" smtClean="0"/>
                        <a:t>CaMKII</a:t>
                      </a:r>
                      <a:r>
                        <a:rPr lang="en-US" sz="1600" baseline="0" dirty="0" smtClean="0"/>
                        <a:t> and MeCP2, blocked by</a:t>
                      </a:r>
                      <a:r>
                        <a:rPr lang="en-US" sz="1600" dirty="0" smtClean="0"/>
                        <a:t> D1R and D2R </a:t>
                      </a:r>
                      <a:r>
                        <a:rPr lang="en-US" sz="1600" dirty="0" err="1" smtClean="0"/>
                        <a:t>antag</a:t>
                      </a:r>
                      <a:r>
                        <a:rPr lang="en-US" sz="1600" dirty="0" smtClean="0"/>
                        <a:t>.;inactivates</a:t>
                      </a:r>
                      <a:r>
                        <a:rPr lang="en-US" sz="1600" baseline="0" dirty="0" smtClean="0"/>
                        <a:t> GSK-3</a:t>
                      </a:r>
                      <a:r>
                        <a:rPr lang="el-GR" sz="1600" b="0" i="0" u="none" strike="noStrike" kern="1200" baseline="0" dirty="0" smtClean="0">
                          <a:solidFill>
                            <a:schemeClr val="dk1"/>
                          </a:solidFill>
                          <a:latin typeface="+mn-lt"/>
                          <a:ea typeface="+mn-ea"/>
                          <a:cs typeface="+mn-cs"/>
                        </a:rPr>
                        <a:t>β</a:t>
                      </a:r>
                      <a:r>
                        <a:rPr lang="sv-SE" sz="1600" b="0" i="0" u="none" strike="noStrike" kern="1200" baseline="0" dirty="0" smtClean="0">
                          <a:solidFill>
                            <a:schemeClr val="dk1"/>
                          </a:solidFill>
                          <a:latin typeface="+mn-lt"/>
                          <a:ea typeface="+mn-ea"/>
                          <a:cs typeface="+mn-cs"/>
                        </a:rPr>
                        <a:t> SKF 83959: </a:t>
                      </a:r>
                      <a:r>
                        <a:rPr lang="sv-SE" sz="1600" b="1" i="0" u="none" strike="noStrike" kern="1200" baseline="0" dirty="0" smtClean="0">
                          <a:solidFill>
                            <a:schemeClr val="dk1"/>
                          </a:solidFill>
                          <a:latin typeface="+mn-lt"/>
                          <a:ea typeface="+mn-ea"/>
                          <a:cs typeface="+mn-cs"/>
                        </a:rPr>
                        <a:t>D1-D2 </a:t>
                      </a:r>
                      <a:r>
                        <a:rPr lang="sv-SE" sz="1600" b="1" i="0" u="none" strike="noStrike" kern="1200" baseline="0" dirty="0" err="1" smtClean="0">
                          <a:solidFill>
                            <a:schemeClr val="dk1"/>
                          </a:solidFill>
                          <a:latin typeface="+mn-lt"/>
                          <a:ea typeface="+mn-ea"/>
                          <a:cs typeface="+mn-cs"/>
                        </a:rPr>
                        <a:t>heteromer</a:t>
                      </a:r>
                      <a:r>
                        <a:rPr lang="sv-SE" sz="1600" b="1" i="0" u="none" strike="noStrike" kern="1200" baseline="0" dirty="0" smtClean="0">
                          <a:solidFill>
                            <a:schemeClr val="dk1"/>
                          </a:solidFill>
                          <a:latin typeface="+mn-lt"/>
                          <a:ea typeface="+mn-ea"/>
                          <a:cs typeface="+mn-cs"/>
                        </a:rPr>
                        <a:t>  </a:t>
                      </a:r>
                      <a:r>
                        <a:rPr lang="sv-SE" sz="1600" b="1" i="0" u="none" strike="noStrike" kern="1200" baseline="0" dirty="0" err="1" smtClean="0">
                          <a:solidFill>
                            <a:schemeClr val="dk1"/>
                          </a:solidFill>
                          <a:latin typeface="+mn-lt"/>
                          <a:ea typeface="+mn-ea"/>
                          <a:cs typeface="+mn-cs"/>
                        </a:rPr>
                        <a:t>agonist</a:t>
                      </a:r>
                      <a:endParaRPr lang="en-US" sz="1600" b="1" dirty="0" smtClean="0"/>
                    </a:p>
                  </a:txBody>
                  <a:tcPr/>
                </a:tc>
                <a:tc>
                  <a:txBody>
                    <a:bodyPr/>
                    <a:lstStyle/>
                    <a:p>
                      <a:r>
                        <a:rPr lang="en-US" sz="1600" dirty="0" err="1" smtClean="0"/>
                        <a:t>Hyperdopaminergia</a:t>
                      </a:r>
                      <a:r>
                        <a:rPr lang="en-US" sz="1600" dirty="0" smtClean="0"/>
                        <a:t> increases</a:t>
                      </a:r>
                      <a:r>
                        <a:rPr lang="en-US" sz="1600" baseline="0" dirty="0" smtClean="0"/>
                        <a:t> function of the  D1R-D2R </a:t>
                      </a:r>
                      <a:r>
                        <a:rPr lang="en-US" sz="1600" baseline="0" dirty="0" err="1" smtClean="0"/>
                        <a:t>heteromer</a:t>
                      </a:r>
                      <a:r>
                        <a:rPr lang="en-US" sz="1600" baseline="0" dirty="0" smtClean="0"/>
                        <a:t>; </a:t>
                      </a:r>
                      <a:r>
                        <a:rPr lang="en-US" sz="1600" b="1" baseline="0" dirty="0" smtClean="0"/>
                        <a:t>mental side-effects </a:t>
                      </a:r>
                      <a:r>
                        <a:rPr lang="en-US" sz="1600" baseline="0" dirty="0" smtClean="0"/>
                        <a:t>with L-DOPA and D2 agonist including addiction </a:t>
                      </a:r>
                      <a:r>
                        <a:rPr lang="en-US" sz="1200" i="1" baseline="0" dirty="0" smtClean="0"/>
                        <a:t>Perrault et al. 2010-2013; O’Dowd et al.2012</a:t>
                      </a:r>
                    </a:p>
                    <a:p>
                      <a:endParaRPr lang="en-US" sz="1800" dirty="0"/>
                    </a:p>
                  </a:txBody>
                  <a:tcPr/>
                </a:tc>
              </a:tr>
              <a:tr h="1219200">
                <a:tc>
                  <a:txBody>
                    <a:bodyPr/>
                    <a:lstStyle/>
                    <a:p>
                      <a:r>
                        <a:rPr lang="en-US" sz="1600" b="1" dirty="0" smtClean="0"/>
                        <a:t>D1R-D3R</a:t>
                      </a:r>
                      <a:r>
                        <a:rPr lang="en-US" sz="1600" dirty="0" smtClean="0"/>
                        <a:t>;</a:t>
                      </a:r>
                      <a:r>
                        <a:rPr lang="en-US" sz="1600" baseline="0" dirty="0" smtClean="0"/>
                        <a:t> certain </a:t>
                      </a:r>
                      <a:r>
                        <a:rPr lang="en-US" sz="1600" baseline="0" dirty="0" err="1" smtClean="0"/>
                        <a:t>striato-nigral</a:t>
                      </a:r>
                      <a:r>
                        <a:rPr lang="en-US" sz="1600" baseline="0" dirty="0" smtClean="0"/>
                        <a:t> GABA neurons </a:t>
                      </a:r>
                      <a:r>
                        <a:rPr lang="en-US" sz="1400" i="1" baseline="0" dirty="0" smtClean="0"/>
                        <a:t>Bordet et al.1997;Ridray et al.1998; </a:t>
                      </a:r>
                      <a:r>
                        <a:rPr lang="en-US" sz="1400" i="1" baseline="0" dirty="0" err="1" smtClean="0"/>
                        <a:t>Marcellino</a:t>
                      </a:r>
                      <a:r>
                        <a:rPr lang="en-US" sz="1400" i="1" baseline="0" dirty="0" smtClean="0"/>
                        <a:t> et al.2008</a:t>
                      </a:r>
                    </a:p>
                    <a:p>
                      <a:r>
                        <a:rPr lang="en-US" sz="1400" i="1" baseline="0" dirty="0" err="1" smtClean="0"/>
                        <a:t>Fiorentini</a:t>
                      </a:r>
                      <a:r>
                        <a:rPr lang="en-US" sz="1400" i="1" baseline="0" dirty="0" smtClean="0"/>
                        <a:t> et al.2008</a:t>
                      </a:r>
                      <a:endParaRPr lang="en-US" sz="1400" i="1" dirty="0"/>
                    </a:p>
                  </a:txBody>
                  <a:tcPr/>
                </a:tc>
                <a:tc>
                  <a:txBody>
                    <a:bodyPr/>
                    <a:lstStyle/>
                    <a:p>
                      <a:r>
                        <a:rPr lang="en-US" sz="1600" dirty="0" smtClean="0"/>
                        <a:t>D3R enhancement of D1R affinity and postsynaptic</a:t>
                      </a:r>
                      <a:r>
                        <a:rPr lang="en-US" sz="1600" baseline="0" dirty="0" smtClean="0"/>
                        <a:t> signaling</a:t>
                      </a:r>
                      <a:endParaRPr lang="en-US" sz="1600" dirty="0"/>
                    </a:p>
                  </a:txBody>
                  <a:tcPr/>
                </a:tc>
                <a:tc>
                  <a:txBody>
                    <a:bodyPr/>
                    <a:lstStyle/>
                    <a:p>
                      <a:r>
                        <a:rPr lang="en-US" sz="1600" b="1" dirty="0" smtClean="0"/>
                        <a:t>D3R</a:t>
                      </a:r>
                      <a:r>
                        <a:rPr lang="en-US" sz="1600" b="1" baseline="0" dirty="0" smtClean="0"/>
                        <a:t> enhances D1R induced</a:t>
                      </a:r>
                      <a:r>
                        <a:rPr lang="en-US" sz="1600" b="1" dirty="0" smtClean="0"/>
                        <a:t> locomotion</a:t>
                      </a:r>
                      <a:r>
                        <a:rPr lang="en-US" sz="1600" dirty="0" smtClean="0"/>
                        <a:t>. </a:t>
                      </a:r>
                      <a:r>
                        <a:rPr lang="en-US" sz="1400" i="1" dirty="0" err="1" smtClean="0"/>
                        <a:t>Marcellino</a:t>
                      </a:r>
                      <a:r>
                        <a:rPr lang="en-US" sz="1400" i="1" dirty="0" smtClean="0"/>
                        <a:t> et al.2008, </a:t>
                      </a:r>
                      <a:r>
                        <a:rPr lang="en-US" sz="1400" i="1" dirty="0" err="1" smtClean="0"/>
                        <a:t>Fiorentini</a:t>
                      </a:r>
                      <a:r>
                        <a:rPr lang="en-US" sz="1400" i="1" dirty="0" smtClean="0"/>
                        <a:t> et al.2008</a:t>
                      </a:r>
                      <a:endParaRPr lang="en-US" sz="1600" i="1" dirty="0"/>
                    </a:p>
                  </a:txBody>
                  <a:tcPr/>
                </a:tc>
              </a:tr>
              <a:tr h="1066800">
                <a:tc>
                  <a:txBody>
                    <a:bodyPr/>
                    <a:lstStyle/>
                    <a:p>
                      <a:r>
                        <a:rPr lang="en-US" sz="1600" b="1" dirty="0" smtClean="0"/>
                        <a:t>D2R-D3R</a:t>
                      </a:r>
                      <a:r>
                        <a:rPr lang="en-US" sz="1600" dirty="0" smtClean="0"/>
                        <a:t>; ventral striatum</a:t>
                      </a:r>
                    </a:p>
                    <a:p>
                      <a:r>
                        <a:rPr lang="en-US" sz="1600" dirty="0" err="1" smtClean="0"/>
                        <a:t>S</a:t>
                      </a:r>
                      <a:r>
                        <a:rPr lang="en-US" sz="1400" i="1" dirty="0" err="1" smtClean="0"/>
                        <a:t>carcelli</a:t>
                      </a:r>
                      <a:r>
                        <a:rPr lang="en-US" sz="1400" i="1" dirty="0" smtClean="0"/>
                        <a:t> et al.  2001; </a:t>
                      </a:r>
                      <a:r>
                        <a:rPr lang="en-US" sz="1400" i="1" dirty="0" err="1" smtClean="0"/>
                        <a:t>Pou</a:t>
                      </a:r>
                      <a:r>
                        <a:rPr lang="en-US" sz="1400" i="1" dirty="0" smtClean="0"/>
                        <a:t> et al.2012</a:t>
                      </a:r>
                      <a:endParaRPr lang="en-US" sz="1400" i="1" dirty="0"/>
                    </a:p>
                  </a:txBody>
                  <a:tcPr/>
                </a:tc>
                <a:tc>
                  <a:txBody>
                    <a:bodyPr/>
                    <a:lstStyle/>
                    <a:p>
                      <a:r>
                        <a:rPr lang="en-US" sz="1600" b="1" dirty="0" smtClean="0"/>
                        <a:t>Partial D2R</a:t>
                      </a:r>
                      <a:r>
                        <a:rPr lang="en-US" sz="1600" b="1" baseline="0" dirty="0" smtClean="0"/>
                        <a:t> agonists turn into D2R antagonists at the D2-D3 </a:t>
                      </a:r>
                      <a:r>
                        <a:rPr lang="en-US" sz="1600" b="1" baseline="0" dirty="0" err="1" smtClean="0"/>
                        <a:t>heteromer</a:t>
                      </a:r>
                      <a:endParaRPr lang="en-US" sz="1600" b="1" dirty="0"/>
                    </a:p>
                  </a:txBody>
                  <a:tcPr/>
                </a:tc>
                <a:tc>
                  <a:txBody>
                    <a:bodyPr/>
                    <a:lstStyle/>
                    <a:p>
                      <a:r>
                        <a:rPr lang="en-US" sz="1600" dirty="0" smtClean="0"/>
                        <a:t>Partial D2R agonists in PD</a:t>
                      </a:r>
                      <a:r>
                        <a:rPr lang="en-US" sz="1600" baseline="0" dirty="0" smtClean="0"/>
                        <a:t> treatment  have </a:t>
                      </a:r>
                      <a:r>
                        <a:rPr lang="en-US" sz="1600" b="1" baseline="0" dirty="0" smtClean="0"/>
                        <a:t>reduced mental side-effects</a:t>
                      </a:r>
                      <a:r>
                        <a:rPr lang="en-US" sz="1600" baseline="0" dirty="0" smtClean="0"/>
                        <a:t> </a:t>
                      </a:r>
                      <a:r>
                        <a:rPr lang="en-US" sz="1400" i="1" baseline="0" dirty="0" smtClean="0"/>
                        <a:t>Maggio and </a:t>
                      </a:r>
                      <a:r>
                        <a:rPr lang="en-US" sz="1400" i="1" baseline="0" dirty="0" err="1" smtClean="0"/>
                        <a:t>Millan</a:t>
                      </a:r>
                      <a:r>
                        <a:rPr lang="en-US" sz="1400" i="1" baseline="0" dirty="0" smtClean="0"/>
                        <a:t> 2010</a:t>
                      </a:r>
                      <a:endParaRPr lang="en-US" sz="1400" i="1" dirty="0"/>
                    </a:p>
                  </a:txBody>
                  <a:tcPr/>
                </a:tc>
              </a:tr>
            </a:tbl>
          </a:graphicData>
        </a:graphic>
      </p:graphicFrame>
      <p:pic>
        <p:nvPicPr>
          <p:cNvPr id="118787" name="Immagine 9"/>
          <p:cNvPicPr>
            <a:picLocks noChangeAspect="1"/>
          </p:cNvPicPr>
          <p:nvPr/>
        </p:nvPicPr>
        <p:blipFill>
          <a:blip r:embed="rId2"/>
          <a:srcRect t="47736"/>
          <a:stretch>
            <a:fillRect/>
          </a:stretch>
        </p:blipFill>
        <p:spPr bwMode="auto">
          <a:xfrm>
            <a:off x="-252413" y="25400"/>
            <a:ext cx="1724026" cy="11620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684213" y="115888"/>
            <a:ext cx="7772400" cy="1143000"/>
          </a:xfrm>
        </p:spPr>
        <p:txBody>
          <a:bodyPr rtlCol="0">
            <a:normAutofit fontScale="90000"/>
          </a:bodyPr>
          <a:lstStyle/>
          <a:p>
            <a:pPr eaLnBrk="1" fontAlgn="auto" hangingPunct="1">
              <a:spcAft>
                <a:spcPts val="0"/>
              </a:spcAft>
              <a:defRPr/>
            </a:pPr>
            <a:r>
              <a:rPr lang="en-US" smtClean="0"/>
              <a:t/>
            </a:r>
            <a:br>
              <a:rPr lang="en-US" smtClean="0"/>
            </a:br>
            <a:r>
              <a:rPr lang="en-US" smtClean="0"/>
              <a:t/>
            </a:r>
            <a:br>
              <a:rPr lang="en-US" smtClean="0"/>
            </a:br>
            <a:r>
              <a:rPr lang="en-US" sz="2400" b="1" smtClean="0"/>
              <a:t>Heteroreceptor complexes among DA receptor subtypes</a:t>
            </a:r>
            <a:br>
              <a:rPr lang="en-US" sz="2400" b="1" smtClean="0"/>
            </a:br>
            <a:r>
              <a:rPr lang="en-US" smtClean="0"/>
              <a:t/>
            </a:r>
            <a:br>
              <a:rPr lang="en-US" smtClean="0"/>
            </a:br>
            <a:r>
              <a:rPr lang="en-US" smtClean="0"/>
              <a:t> </a:t>
            </a:r>
          </a:p>
        </p:txBody>
      </p:sp>
      <p:graphicFrame>
        <p:nvGraphicFramePr>
          <p:cNvPr id="4" name="Content Placeholder 3"/>
          <p:cNvGraphicFramePr>
            <a:graphicFrameLocks noGrp="1"/>
          </p:cNvGraphicFramePr>
          <p:nvPr>
            <p:ph idx="1"/>
          </p:nvPr>
        </p:nvGraphicFramePr>
        <p:xfrm>
          <a:off x="899592" y="1196752"/>
          <a:ext cx="7344816" cy="4907280"/>
        </p:xfrm>
        <a:graphic>
          <a:graphicData uri="http://schemas.openxmlformats.org/drawingml/2006/table">
            <a:tbl>
              <a:tblPr firstRow="1" bandRow="1">
                <a:tableStyleId>{284E427A-3D55-4303-BF80-6455036E1DE7}</a:tableStyleId>
              </a:tblPr>
              <a:tblGrid>
                <a:gridCol w="2448272"/>
                <a:gridCol w="2448272"/>
                <a:gridCol w="2448272"/>
              </a:tblGrid>
              <a:tr h="582326">
                <a:tc>
                  <a:txBody>
                    <a:bodyPr/>
                    <a:lstStyle/>
                    <a:p>
                      <a:r>
                        <a:rPr lang="en-US" sz="1800" dirty="0" smtClean="0"/>
                        <a:t> </a:t>
                      </a:r>
                      <a:r>
                        <a:rPr lang="en-US" sz="1800" dirty="0" err="1" smtClean="0"/>
                        <a:t>Heteroreceptor</a:t>
                      </a:r>
                      <a:r>
                        <a:rPr lang="en-US" sz="1800" baseline="0" dirty="0" smtClean="0"/>
                        <a:t> complex </a:t>
                      </a:r>
                      <a:r>
                        <a:rPr lang="en-US" sz="1800" dirty="0" smtClean="0"/>
                        <a:t>and location</a:t>
                      </a:r>
                      <a:endParaRPr lang="en-US" sz="1800" dirty="0"/>
                    </a:p>
                  </a:txBody>
                  <a:tcPr/>
                </a:tc>
                <a:tc>
                  <a:txBody>
                    <a:bodyPr/>
                    <a:lstStyle/>
                    <a:p>
                      <a:r>
                        <a:rPr lang="en-US" sz="1800" dirty="0" smtClean="0"/>
                        <a:t>Signaling </a:t>
                      </a:r>
                    </a:p>
                  </a:txBody>
                  <a:tcPr/>
                </a:tc>
                <a:tc>
                  <a:txBody>
                    <a:bodyPr/>
                    <a:lstStyle/>
                    <a:p>
                      <a:r>
                        <a:rPr lang="en-US" sz="1800" dirty="0" smtClean="0"/>
                        <a:t>Potential relevance</a:t>
                      </a:r>
                      <a:r>
                        <a:rPr lang="en-US" sz="1800" baseline="0" dirty="0" smtClean="0"/>
                        <a:t> </a:t>
                      </a:r>
                      <a:r>
                        <a:rPr lang="en-US" sz="1800" dirty="0" smtClean="0"/>
                        <a:t>PD</a:t>
                      </a:r>
                      <a:endParaRPr lang="en-US" sz="1800" dirty="0"/>
                    </a:p>
                  </a:txBody>
                  <a:tcPr/>
                </a:tc>
              </a:tr>
              <a:tr h="2052004">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dirty="0" smtClean="0"/>
                        <a:t>D2R-D4R</a:t>
                      </a:r>
                      <a:r>
                        <a:rPr lang="en-US" sz="1600" dirty="0" smtClean="0"/>
                        <a:t>: </a:t>
                      </a:r>
                      <a:r>
                        <a:rPr lang="en-US" sz="1600" b="1" i="0" u="none" strike="noStrike" kern="1200" baseline="0" dirty="0" smtClean="0">
                          <a:solidFill>
                            <a:schemeClr val="dk1"/>
                          </a:solidFill>
                          <a:latin typeface="+mn-lt"/>
                          <a:ea typeface="+mn-ea"/>
                          <a:cs typeface="+mn-cs"/>
                        </a:rPr>
                        <a:t>D2LR–D4.2R , D2LR–D4.4R </a:t>
                      </a:r>
                      <a:r>
                        <a:rPr lang="en-US" sz="1600" b="0" i="0" u="none" strike="noStrike" kern="1200" baseline="0" dirty="0" smtClean="0">
                          <a:solidFill>
                            <a:schemeClr val="dk1"/>
                          </a:solidFill>
                          <a:latin typeface="+mn-lt"/>
                          <a:ea typeface="+mn-ea"/>
                          <a:cs typeface="+mn-cs"/>
                        </a:rPr>
                        <a:t>but not D2LR-D4.7R </a:t>
                      </a:r>
                      <a:r>
                        <a:rPr lang="en-US" sz="1600" b="0" i="0" u="none" strike="noStrike" kern="1200" baseline="0" dirty="0" err="1" smtClean="0">
                          <a:solidFill>
                            <a:schemeClr val="dk1"/>
                          </a:solidFill>
                          <a:latin typeface="+mn-lt"/>
                          <a:ea typeface="+mn-ea"/>
                          <a:cs typeface="+mn-cs"/>
                        </a:rPr>
                        <a:t>heteromers</a:t>
                      </a:r>
                      <a:r>
                        <a:rPr lang="en-US" sz="1600" b="0" i="0" u="none" strike="noStrike" kern="1200" baseline="0" dirty="0" smtClean="0">
                          <a:solidFill>
                            <a:schemeClr val="dk1"/>
                          </a:solidFill>
                          <a:latin typeface="+mn-lt"/>
                          <a:ea typeface="+mn-ea"/>
                          <a:cs typeface="+mn-cs"/>
                        </a:rPr>
                        <a:t>; short form of D2R also form </a:t>
                      </a:r>
                      <a:r>
                        <a:rPr lang="en-US" sz="1600" b="0" i="0" u="none" strike="noStrike" kern="1200" baseline="0" dirty="0" err="1" smtClean="0">
                          <a:solidFill>
                            <a:schemeClr val="dk1"/>
                          </a:solidFill>
                          <a:latin typeface="+mn-lt"/>
                          <a:ea typeface="+mn-ea"/>
                          <a:cs typeface="+mn-cs"/>
                        </a:rPr>
                        <a:t>hetromers</a:t>
                      </a:r>
                      <a:r>
                        <a:rPr lang="en-US" sz="1600" b="0" i="0" u="none" strike="noStrike" kern="1200" baseline="0" dirty="0" smtClean="0">
                          <a:solidFill>
                            <a:schemeClr val="dk1"/>
                          </a:solidFill>
                          <a:latin typeface="+mn-lt"/>
                          <a:ea typeface="+mn-ea"/>
                          <a:cs typeface="+mn-cs"/>
                        </a:rPr>
                        <a:t> with D4.2 and D4.4; </a:t>
                      </a:r>
                      <a:r>
                        <a:rPr lang="en-US" sz="1600" b="0" i="0" u="none" strike="noStrike" kern="1200" baseline="0" dirty="0" err="1" smtClean="0">
                          <a:solidFill>
                            <a:schemeClr val="dk1"/>
                          </a:solidFill>
                          <a:latin typeface="+mn-lt"/>
                          <a:ea typeface="+mn-ea"/>
                          <a:cs typeface="+mn-cs"/>
                        </a:rPr>
                        <a:t>colocalization</a:t>
                      </a:r>
                      <a:r>
                        <a:rPr lang="en-US" sz="1600" b="0" i="0" u="none" strike="noStrike" kern="1200" baseline="0" dirty="0" smtClean="0">
                          <a:solidFill>
                            <a:schemeClr val="dk1"/>
                          </a:solidFill>
                          <a:latin typeface="+mn-lt"/>
                          <a:ea typeface="+mn-ea"/>
                          <a:cs typeface="+mn-cs"/>
                        </a:rPr>
                        <a:t> in striatum </a:t>
                      </a:r>
                      <a:r>
                        <a:rPr lang="en-US" sz="1400" i="1" dirty="0" err="1" smtClean="0"/>
                        <a:t>Borroto-Escuela</a:t>
                      </a:r>
                      <a:r>
                        <a:rPr lang="en-US" sz="1400" i="1" dirty="0" smtClean="0"/>
                        <a:t> et al.2011, Gonzalez et al.2012</a:t>
                      </a:r>
                    </a:p>
                    <a:p>
                      <a:endParaRPr lang="en-US" sz="1600" dirty="0"/>
                    </a:p>
                  </a:txBody>
                  <a:tcPr/>
                </a:tc>
                <a:tc>
                  <a:txBody>
                    <a:bodyPr/>
                    <a:lstStyle/>
                    <a:p>
                      <a:r>
                        <a:rPr lang="en-US" sz="1600" dirty="0" smtClean="0"/>
                        <a:t>Combined D2 and D4 agonist treatment resulted </a:t>
                      </a:r>
                      <a:r>
                        <a:rPr lang="en-US" sz="1600" b="1" dirty="0" smtClean="0"/>
                        <a:t>in potentiating effects on ERK1/2 phosphorylation</a:t>
                      </a:r>
                    </a:p>
                    <a:p>
                      <a:r>
                        <a:rPr lang="en-US" sz="1600" dirty="0" smtClean="0"/>
                        <a:t>for D4.2R, D4.4R but not for D4.7R containing  </a:t>
                      </a:r>
                      <a:r>
                        <a:rPr lang="en-US" sz="1600" dirty="0" err="1" smtClean="0"/>
                        <a:t>heteromers</a:t>
                      </a:r>
                      <a:r>
                        <a:rPr lang="en-US" sz="1600" dirty="0" smtClean="0"/>
                        <a:t> </a:t>
                      </a:r>
                      <a:endParaRPr lang="en-US" sz="1600" dirty="0"/>
                    </a:p>
                  </a:txBody>
                  <a:tcPr/>
                </a:tc>
                <a:tc>
                  <a:txBody>
                    <a:bodyPr/>
                    <a:lstStyle/>
                    <a:p>
                      <a:r>
                        <a:rPr lang="en-US" sz="1600" dirty="0" smtClean="0"/>
                        <a:t>The synergistic effects on ERK</a:t>
                      </a:r>
                      <a:r>
                        <a:rPr lang="en-US" sz="1600" baseline="0" dirty="0" smtClean="0"/>
                        <a:t> signaling may </a:t>
                      </a:r>
                      <a:r>
                        <a:rPr lang="en-US" sz="1600" b="1" baseline="0" dirty="0" smtClean="0"/>
                        <a:t>increase plasticity </a:t>
                      </a:r>
                      <a:r>
                        <a:rPr lang="en-US" sz="1600" baseline="0" dirty="0" smtClean="0"/>
                        <a:t>responses to L-DOPA </a:t>
                      </a:r>
                      <a:r>
                        <a:rPr lang="en-US" sz="1600" baseline="0" dirty="0" err="1" smtClean="0"/>
                        <a:t>treatment.</a:t>
                      </a:r>
                      <a:r>
                        <a:rPr lang="en-US" sz="1600" dirty="0" err="1" smtClean="0"/>
                        <a:t>The</a:t>
                      </a:r>
                      <a:r>
                        <a:rPr lang="en-US" sz="1600" dirty="0" smtClean="0"/>
                        <a:t> D4.7 variant may be linked to ADHD</a:t>
                      </a:r>
                      <a:r>
                        <a:rPr lang="en-US" sz="1800" dirty="0" smtClean="0"/>
                        <a:t>.</a:t>
                      </a:r>
                      <a:r>
                        <a:rPr lang="en-US" sz="1400" dirty="0" smtClean="0"/>
                        <a:t> </a:t>
                      </a:r>
                      <a:r>
                        <a:rPr lang="en-US" sz="1400" i="1" dirty="0" err="1" smtClean="0"/>
                        <a:t>Borroto-Escuela</a:t>
                      </a:r>
                      <a:r>
                        <a:rPr lang="en-US" sz="1400" i="1" dirty="0" smtClean="0"/>
                        <a:t> et al.2011, Gonzalez et al.2012</a:t>
                      </a:r>
                      <a:endParaRPr lang="en-US" sz="1800" i="1" dirty="0"/>
                    </a:p>
                  </a:txBody>
                  <a:tcPr/>
                </a:tc>
              </a:tr>
              <a:tr h="183016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dirty="0" smtClean="0"/>
                        <a:t>D2R-D5R: </a:t>
                      </a:r>
                      <a:r>
                        <a:rPr lang="en-US" sz="1600" b="0" dirty="0" err="1" smtClean="0"/>
                        <a:t>colocalization</a:t>
                      </a:r>
                      <a:r>
                        <a:rPr lang="en-US" sz="1600" b="0" dirty="0" smtClean="0"/>
                        <a:t> cortex</a:t>
                      </a:r>
                      <a:r>
                        <a:rPr lang="en-US" sz="1600" b="0" baseline="0" dirty="0" smtClean="0"/>
                        <a:t> and ventral </a:t>
                      </a:r>
                      <a:r>
                        <a:rPr lang="en-US" sz="1600" b="0" baseline="0" dirty="0" err="1" smtClean="0"/>
                        <a:t>pallidum</a:t>
                      </a:r>
                      <a:r>
                        <a:rPr lang="en-US" sz="1600" b="0" baseline="0" dirty="0" smtClean="0"/>
                        <a:t> </a:t>
                      </a:r>
                      <a:r>
                        <a:rPr lang="en-US" sz="1400" b="0" i="1" baseline="0" dirty="0" smtClean="0"/>
                        <a:t>So et al.2009, O’Dowd et al 2013</a:t>
                      </a:r>
                      <a:endParaRPr lang="en-US" sz="1400" b="0" i="1" dirty="0" smtClean="0"/>
                    </a:p>
                    <a:p>
                      <a:endParaRPr lang="en-US" sz="1400" b="0" i="1" dirty="0"/>
                    </a:p>
                  </a:txBody>
                  <a:tcPr/>
                </a:tc>
                <a:tc>
                  <a:txBody>
                    <a:bodyPr/>
                    <a:lstStyle/>
                    <a:p>
                      <a:r>
                        <a:rPr lang="en-US" sz="1600" b="1" dirty="0" err="1" smtClean="0"/>
                        <a:t>Gq</a:t>
                      </a:r>
                      <a:r>
                        <a:rPr lang="en-US" sz="1600" b="1" dirty="0" smtClean="0"/>
                        <a:t>-PLC signaling upon combined agonist </a:t>
                      </a:r>
                      <a:r>
                        <a:rPr lang="en-US" sz="1600" dirty="0" smtClean="0"/>
                        <a:t>treatment leads to small intracellular</a:t>
                      </a:r>
                      <a:r>
                        <a:rPr lang="en-US" sz="1600" baseline="0" dirty="0" smtClean="0"/>
                        <a:t> calcium release and then to large extracellular influx of calcium</a:t>
                      </a:r>
                      <a:endParaRPr lang="en-US" sz="16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dirty="0" smtClean="0"/>
                        <a:t>Possible</a:t>
                      </a:r>
                      <a:r>
                        <a:rPr lang="en-US" sz="1600" b="1" baseline="0" dirty="0" smtClean="0"/>
                        <a:t> a</a:t>
                      </a:r>
                      <a:r>
                        <a:rPr lang="en-US" sz="1600" b="1" dirty="0" smtClean="0"/>
                        <a:t>ctivation of </a:t>
                      </a:r>
                      <a:r>
                        <a:rPr lang="en-US" sz="1600" b="1" dirty="0" err="1" smtClean="0"/>
                        <a:t>CaMKII</a:t>
                      </a:r>
                      <a:r>
                        <a:rPr lang="en-US" sz="1600" b="1" dirty="0" smtClean="0"/>
                        <a:t> , linked to involvement in</a:t>
                      </a:r>
                      <a:r>
                        <a:rPr lang="en-US" sz="1600" b="1" baseline="0" dirty="0" smtClean="0"/>
                        <a:t> </a:t>
                      </a:r>
                      <a:r>
                        <a:rPr lang="en-US" sz="1600" b="1" dirty="0" smtClean="0"/>
                        <a:t>drug addiction</a:t>
                      </a:r>
                      <a:r>
                        <a:rPr lang="en-US" sz="1600" dirty="0" smtClean="0"/>
                        <a:t>. Possible</a:t>
                      </a:r>
                      <a:r>
                        <a:rPr lang="en-US" sz="1600" baseline="0" dirty="0" smtClean="0"/>
                        <a:t> side-effect of L-DOPA treatment in PD. </a:t>
                      </a:r>
                      <a:r>
                        <a:rPr lang="en-US" sz="1400" b="0" i="1" baseline="0" dirty="0" smtClean="0"/>
                        <a:t>So et al.2009, O’Dowd et al 2013</a:t>
                      </a:r>
                      <a:endParaRPr lang="en-US" sz="1400" b="0" i="1" dirty="0" smtClean="0"/>
                    </a:p>
                    <a:p>
                      <a:endParaRPr lang="en-US" sz="1600" dirty="0"/>
                    </a:p>
                  </a:txBody>
                  <a:tcPr/>
                </a:tc>
              </a:tr>
            </a:tbl>
          </a:graphicData>
        </a:graphic>
      </p:graphicFrame>
      <p:pic>
        <p:nvPicPr>
          <p:cNvPr id="119811" name="Immagine 9"/>
          <p:cNvPicPr>
            <a:picLocks noChangeAspect="1"/>
          </p:cNvPicPr>
          <p:nvPr/>
        </p:nvPicPr>
        <p:blipFill>
          <a:blip r:embed="rId2"/>
          <a:srcRect t="47736"/>
          <a:stretch>
            <a:fillRect/>
          </a:stretch>
        </p:blipFill>
        <p:spPr bwMode="auto">
          <a:xfrm>
            <a:off x="-252413" y="25400"/>
            <a:ext cx="1724026" cy="11620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1559</TotalTime>
  <Words>5549</Words>
  <Application>Microsoft Macintosh PowerPoint</Application>
  <PresentationFormat>On-screen Show (4:3)</PresentationFormat>
  <Paragraphs>873</Paragraphs>
  <Slides>59</Slides>
  <Notes>42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59</vt:i4>
      </vt:variant>
    </vt:vector>
  </HeadingPairs>
  <TitlesOfParts>
    <vt:vector size="61" baseType="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     Islands of neostriatal DA nerve terminals (postnatal) </vt:lpstr>
      <vt:lpstr>PowerPoint Presentation</vt:lpstr>
      <vt:lpstr>PowerPoint Presentation</vt:lpstr>
      <vt:lpstr>PowerPoint Presentation</vt:lpstr>
      <vt:lpstr>PowerPoint Presentation</vt:lpstr>
      <vt:lpstr>PowerPoint Presentation</vt:lpstr>
      <vt:lpstr>Volume Transmission (VT): Extrasynaptic and Widespread (diffuse) Communication in the extracellular space via extracellular channel plexa and in the CSF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Classification of the extracellular vesicle (EV) mediated intercellular communication in the central nervous system into volume transmission </vt:lpstr>
      <vt:lpstr>PowerPoint Presentation</vt:lpstr>
      <vt:lpstr>PowerPoint Presentation</vt:lpstr>
      <vt:lpstr>Table 3 Characterization of the extracellular vesicle mediated volume transmission from the various cell types of the CNS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Heteroreceptor complexes formed between   DA receptors and NMDA receptors  </vt:lpstr>
      <vt:lpstr>PowerPoint Presentation</vt:lpstr>
      <vt:lpstr>PowerPoint Presentation</vt:lpstr>
      <vt:lpstr>PowerPoint Presentation</vt:lpstr>
      <vt:lpstr>PowerPoint Presentation</vt:lpstr>
      <vt:lpstr>PowerPoint Presentation</vt:lpstr>
      <vt:lpstr>PowerPoint Presentation</vt:lpstr>
      <vt:lpstr>Table 2 Classification of the tunneling nanotube (TNT) and extracellular vesicle (EV) mediated intercellular communication in the central nervous system into wiring transmission and volume transmission, respectively  </vt:lpstr>
      <vt:lpstr>PowerPoint Presentation</vt:lpstr>
      <vt:lpstr>Table 2 Classification of the tunneling nanotube (TNT) and extracellular vesicle (EV) mediated intercellular communication in the central nervous system into wiring transmission and volume transmission, respectively  </vt:lpstr>
      <vt:lpstr>Table 3 Characterization of the extracellular vesicle mediated volume transmission from the various cell types of the CNS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Heteroreceptor complexes among DA receptor subtypes   </vt:lpstr>
      <vt:lpstr>  Heteroreceptor complexes among DA receptor subtypes   </vt:lpstr>
    </vt:vector>
  </TitlesOfParts>
  <Company>KI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Kjell Fuxe</dc:creator>
  <cp:lastModifiedBy>Kjell Fuxe</cp:lastModifiedBy>
  <cp:revision>55</cp:revision>
  <cp:lastPrinted>2015-06-10T12:42:12Z</cp:lastPrinted>
  <dcterms:created xsi:type="dcterms:W3CDTF">2015-06-09T13:02:30Z</dcterms:created>
  <dcterms:modified xsi:type="dcterms:W3CDTF">2015-08-10T17:05:18Z</dcterms:modified>
</cp:coreProperties>
</file>