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handoutMasterIdLst>
    <p:handoutMasterId r:id="rId31"/>
  </p:handoutMasterIdLst>
  <p:sldIdLst>
    <p:sldId id="256" r:id="rId2"/>
    <p:sldId id="261" r:id="rId3"/>
    <p:sldId id="286" r:id="rId4"/>
    <p:sldId id="259" r:id="rId5"/>
    <p:sldId id="258" r:id="rId6"/>
    <p:sldId id="287" r:id="rId7"/>
    <p:sldId id="262" r:id="rId8"/>
    <p:sldId id="288" r:id="rId9"/>
    <p:sldId id="264" r:id="rId10"/>
    <p:sldId id="265" r:id="rId11"/>
    <p:sldId id="266" r:id="rId12"/>
    <p:sldId id="269" r:id="rId13"/>
    <p:sldId id="267" r:id="rId14"/>
    <p:sldId id="270" r:id="rId15"/>
    <p:sldId id="280" r:id="rId16"/>
    <p:sldId id="272" r:id="rId17"/>
    <p:sldId id="275" r:id="rId18"/>
    <p:sldId id="276" r:id="rId19"/>
    <p:sldId id="281" r:id="rId20"/>
    <p:sldId id="273" r:id="rId21"/>
    <p:sldId id="274" r:id="rId22"/>
    <p:sldId id="277" r:id="rId23"/>
    <p:sldId id="278" r:id="rId24"/>
    <p:sldId id="279" r:id="rId25"/>
    <p:sldId id="282" r:id="rId26"/>
    <p:sldId id="284" r:id="rId27"/>
    <p:sldId id="285" r:id="rId28"/>
    <p:sldId id="263" r:id="rId29"/>
  </p:sldIdLst>
  <p:sldSz cx="9906000" cy="6858000" type="A4"/>
  <p:notesSz cx="7315200" cy="9601200"/>
  <p:defaultText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17" autoAdjust="0"/>
    <p:restoredTop sz="94660"/>
  </p:normalViewPr>
  <p:slideViewPr>
    <p:cSldViewPr>
      <p:cViewPr>
        <p:scale>
          <a:sx n="90" d="100"/>
          <a:sy n="90" d="100"/>
        </p:scale>
        <p:origin x="-456" y="-294"/>
      </p:cViewPr>
      <p:guideLst>
        <p:guide orient="horz" pos="2160"/>
        <p:guide pos="3120"/>
      </p:guideLst>
    </p:cSldViewPr>
  </p:slideViewPr>
  <p:notesTextViewPr>
    <p:cViewPr>
      <p:scale>
        <a:sx n="1" d="1"/>
        <a:sy n="1" d="1"/>
      </p:scale>
      <p:origin x="0" y="0"/>
    </p:cViewPr>
  </p:notesTextViewPr>
  <p:notesViewPr>
    <p:cSldViewPr>
      <p:cViewPr varScale="1">
        <p:scale>
          <a:sx n="75" d="100"/>
          <a:sy n="75" d="100"/>
        </p:scale>
        <p:origin x="-2016" y="-108"/>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143375" y="0"/>
            <a:ext cx="3170238" cy="479425"/>
          </a:xfrm>
          <a:prstGeom prst="rect">
            <a:avLst/>
          </a:prstGeom>
        </p:spPr>
        <p:txBody>
          <a:bodyPr vert="horz" lIns="91440" tIns="45720" rIns="91440" bIns="45720" rtlCol="0"/>
          <a:lstStyle>
            <a:lvl1pPr algn="r">
              <a:defRPr sz="1200"/>
            </a:lvl1pPr>
          </a:lstStyle>
          <a:p>
            <a:fld id="{17D336EF-A83C-41FE-AA8C-FD28C20296E7}" type="datetimeFigureOut">
              <a:rPr lang="en-US" smtClean="0"/>
              <a:pPr/>
              <a:t>6/27/2017</a:t>
            </a:fld>
            <a:endParaRPr lang="en-US"/>
          </a:p>
        </p:txBody>
      </p:sp>
      <p:sp>
        <p:nvSpPr>
          <p:cNvPr id="4" name="Footer Placeholder 3"/>
          <p:cNvSpPr>
            <a:spLocks noGrp="1"/>
          </p:cNvSpPr>
          <p:nvPr>
            <p:ph type="ftr" sz="quarter" idx="2"/>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lIns="91440" tIns="45720" rIns="91440" bIns="45720" rtlCol="0" anchor="b"/>
          <a:lstStyle>
            <a:lvl1pPr algn="r">
              <a:defRPr sz="1200"/>
            </a:lvl1pPr>
          </a:lstStyle>
          <a:p>
            <a:fld id="{42CE1B46-CE0B-4608-BBB0-5765A5B0F3AA}" type="slidenum">
              <a:rPr lang="en-US" smtClean="0"/>
              <a:pPr/>
              <a:t>‹#›</a:t>
            </a:fld>
            <a:endParaRPr lang="en-US"/>
          </a:p>
        </p:txBody>
      </p:sp>
    </p:spTree>
    <p:extLst>
      <p:ext uri="{BB962C8B-B14F-4D97-AF65-F5344CB8AC3E}">
        <p14:creationId xmlns="" xmlns:p14="http://schemas.microsoft.com/office/powerpoint/2010/main" val="2763775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5A276CA3-222C-4699-AF6C-EE7F3ABC4B06}" type="datetimeFigureOut">
              <a:rPr lang="en-US" smtClean="0"/>
              <a:pPr/>
              <a:t>6/27/2017</a:t>
            </a:fld>
            <a:endParaRPr lang="en-US"/>
          </a:p>
        </p:txBody>
      </p:sp>
      <p:sp>
        <p:nvSpPr>
          <p:cNvPr id="4" name="Slide Image Placeholder 3"/>
          <p:cNvSpPr>
            <a:spLocks noGrp="1" noRot="1" noChangeAspect="1"/>
          </p:cNvSpPr>
          <p:nvPr>
            <p:ph type="sldImg" idx="2"/>
          </p:nvPr>
        </p:nvSpPr>
        <p:spPr>
          <a:xfrm>
            <a:off x="1057275" y="720725"/>
            <a:ext cx="520065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CC3E87F8-790B-4B36-9B88-0531076D7B74}" type="slidenum">
              <a:rPr lang="en-US" smtClean="0"/>
              <a:pPr/>
              <a:t>‹#›</a:t>
            </a:fld>
            <a:endParaRPr lang="en-US"/>
          </a:p>
        </p:txBody>
      </p:sp>
    </p:spTree>
    <p:extLst>
      <p:ext uri="{BB962C8B-B14F-4D97-AF65-F5344CB8AC3E}">
        <p14:creationId xmlns="" xmlns:p14="http://schemas.microsoft.com/office/powerpoint/2010/main" val="453867175"/>
      </p:ext>
    </p:extLst>
  </p:cSld>
  <p:clrMap bg1="lt1" tx1="dk1" bg2="lt2" tx2="dk2" accent1="accent1" accent2="accent2" accent3="accent3" accent4="accent4" accent5="accent5" accent6="accent6" hlink="hlink" folHlink="folHlink"/>
  <p:notesStyle>
    <a:lvl1pPr marL="0" algn="l" defTabSz="1072866" rtl="0" eaLnBrk="1" latinLnBrk="0" hangingPunct="1">
      <a:defRPr sz="1400" kern="1200">
        <a:solidFill>
          <a:schemeClr val="tx1"/>
        </a:solidFill>
        <a:latin typeface="+mn-lt"/>
        <a:ea typeface="+mn-ea"/>
        <a:cs typeface="+mn-cs"/>
      </a:defRPr>
    </a:lvl1pPr>
    <a:lvl2pPr marL="536433" algn="l" defTabSz="1072866" rtl="0" eaLnBrk="1" latinLnBrk="0" hangingPunct="1">
      <a:defRPr sz="1400" kern="1200">
        <a:solidFill>
          <a:schemeClr val="tx1"/>
        </a:solidFill>
        <a:latin typeface="+mn-lt"/>
        <a:ea typeface="+mn-ea"/>
        <a:cs typeface="+mn-cs"/>
      </a:defRPr>
    </a:lvl2pPr>
    <a:lvl3pPr marL="1072866" algn="l" defTabSz="1072866" rtl="0" eaLnBrk="1" latinLnBrk="0" hangingPunct="1">
      <a:defRPr sz="1400" kern="1200">
        <a:solidFill>
          <a:schemeClr val="tx1"/>
        </a:solidFill>
        <a:latin typeface="+mn-lt"/>
        <a:ea typeface="+mn-ea"/>
        <a:cs typeface="+mn-cs"/>
      </a:defRPr>
    </a:lvl3pPr>
    <a:lvl4pPr marL="1609298" algn="l" defTabSz="1072866" rtl="0" eaLnBrk="1" latinLnBrk="0" hangingPunct="1">
      <a:defRPr sz="1400" kern="1200">
        <a:solidFill>
          <a:schemeClr val="tx1"/>
        </a:solidFill>
        <a:latin typeface="+mn-lt"/>
        <a:ea typeface="+mn-ea"/>
        <a:cs typeface="+mn-cs"/>
      </a:defRPr>
    </a:lvl4pPr>
    <a:lvl5pPr marL="2145731" algn="l" defTabSz="1072866" rtl="0" eaLnBrk="1" latinLnBrk="0" hangingPunct="1">
      <a:defRPr sz="1400" kern="1200">
        <a:solidFill>
          <a:schemeClr val="tx1"/>
        </a:solidFill>
        <a:latin typeface="+mn-lt"/>
        <a:ea typeface="+mn-ea"/>
        <a:cs typeface="+mn-cs"/>
      </a:defRPr>
    </a:lvl5pPr>
    <a:lvl6pPr marL="2682164" algn="l" defTabSz="1072866" rtl="0" eaLnBrk="1" latinLnBrk="0" hangingPunct="1">
      <a:defRPr sz="1400" kern="1200">
        <a:solidFill>
          <a:schemeClr val="tx1"/>
        </a:solidFill>
        <a:latin typeface="+mn-lt"/>
        <a:ea typeface="+mn-ea"/>
        <a:cs typeface="+mn-cs"/>
      </a:defRPr>
    </a:lvl6pPr>
    <a:lvl7pPr marL="3218597" algn="l" defTabSz="1072866" rtl="0" eaLnBrk="1" latinLnBrk="0" hangingPunct="1">
      <a:defRPr sz="1400" kern="1200">
        <a:solidFill>
          <a:schemeClr val="tx1"/>
        </a:solidFill>
        <a:latin typeface="+mn-lt"/>
        <a:ea typeface="+mn-ea"/>
        <a:cs typeface="+mn-cs"/>
      </a:defRPr>
    </a:lvl7pPr>
    <a:lvl8pPr marL="3755029" algn="l" defTabSz="1072866" rtl="0" eaLnBrk="1" latinLnBrk="0" hangingPunct="1">
      <a:defRPr sz="1400" kern="1200">
        <a:solidFill>
          <a:schemeClr val="tx1"/>
        </a:solidFill>
        <a:latin typeface="+mn-lt"/>
        <a:ea typeface="+mn-ea"/>
        <a:cs typeface="+mn-cs"/>
      </a:defRPr>
    </a:lvl8pPr>
    <a:lvl9pPr marL="4291462" algn="l" defTabSz="107286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3E87F8-790B-4B36-9B88-0531076D7B74}"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3E87F8-790B-4B36-9B88-0531076D7B74}" type="slidenum">
              <a:rPr lang="en-US" smtClean="0"/>
              <a:pPr/>
              <a:t>7</a:t>
            </a:fld>
            <a:endParaRPr lang="en-US"/>
          </a:p>
        </p:txBody>
      </p:sp>
    </p:spTree>
    <p:extLst>
      <p:ext uri="{BB962C8B-B14F-4D97-AF65-F5344CB8AC3E}">
        <p14:creationId xmlns="" xmlns:p14="http://schemas.microsoft.com/office/powerpoint/2010/main" val="40647153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nip Single Corner Rectangle 6"/>
          <p:cNvSpPr/>
          <p:nvPr userDrawn="1"/>
        </p:nvSpPr>
        <p:spPr>
          <a:xfrm>
            <a:off x="0" y="2209800"/>
            <a:ext cx="9906000" cy="4648200"/>
          </a:xfrm>
          <a:prstGeom prst="snip1Rect">
            <a:avLst>
              <a:gd name="adj" fmla="val 23098"/>
            </a:avLst>
          </a:prstGeom>
          <a:blipFill dpi="0" rotWithShape="1">
            <a:blip r:embed="rId2" cstate="print">
              <a:extLst>
                <a:ext uri="{28A0092B-C50C-407E-A947-70E740481C1C}">
                  <a14:useLocalDpi xmlns="" xmlns:a14="http://schemas.microsoft.com/office/drawing/2010/main" val="0"/>
                </a:ext>
              </a:extLst>
            </a:blip>
            <a:srcRect/>
            <a:stretch>
              <a:fillRect t="-7486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07287" tIns="53643" rIns="107287" bIns="53643" rtlCol="0" anchor="ctr"/>
          <a:lstStyle/>
          <a:p>
            <a:pPr algn="ctr"/>
            <a:endParaRPr lang="en-US"/>
          </a:p>
        </p:txBody>
      </p:sp>
      <p:sp>
        <p:nvSpPr>
          <p:cNvPr id="2" name="Title 1"/>
          <p:cNvSpPr>
            <a:spLocks noGrp="1"/>
          </p:cNvSpPr>
          <p:nvPr>
            <p:ph type="ctrTitle" hasCustomPrompt="1"/>
          </p:nvPr>
        </p:nvSpPr>
        <p:spPr>
          <a:xfrm>
            <a:off x="495300" y="482602"/>
            <a:ext cx="8915400" cy="1320799"/>
          </a:xfrm>
        </p:spPr>
        <p:txBody>
          <a:bodyPr lIns="107287">
            <a:normAutofit/>
          </a:bodyPr>
          <a:lstStyle>
            <a:lvl1pPr algn="l">
              <a:defRPr sz="4200" b="0" spc="0" baseline="0">
                <a:solidFill>
                  <a:schemeClr val="tx2"/>
                </a:solidFill>
              </a:defRPr>
            </a:lvl1pPr>
          </a:lstStyle>
          <a:p>
            <a:r>
              <a:rPr lang="en-US" dirty="0" smtClean="0"/>
              <a:t>PRESENTATION TITLE PLACEHOLDER</a:t>
            </a:r>
            <a:endParaRPr lang="en-US" dirty="0"/>
          </a:p>
        </p:txBody>
      </p:sp>
      <p:sp>
        <p:nvSpPr>
          <p:cNvPr id="3" name="Subtitle 2"/>
          <p:cNvSpPr>
            <a:spLocks noGrp="1"/>
          </p:cNvSpPr>
          <p:nvPr>
            <p:ph type="subTitle" idx="1" hasCustomPrompt="1"/>
          </p:nvPr>
        </p:nvSpPr>
        <p:spPr bwMode="white">
          <a:xfrm>
            <a:off x="495300" y="2514600"/>
            <a:ext cx="8337550" cy="1727200"/>
          </a:xfrm>
        </p:spPr>
        <p:txBody>
          <a:bodyPr>
            <a:normAutofit/>
          </a:bodyPr>
          <a:lstStyle>
            <a:lvl1pPr marL="0" indent="0" algn="l">
              <a:lnSpc>
                <a:spcPts val="2816"/>
              </a:lnSpc>
              <a:spcBef>
                <a:spcPts val="0"/>
              </a:spcBef>
              <a:buNone/>
              <a:defRPr sz="2800" baseline="0">
                <a:solidFill>
                  <a:schemeClr val="bg1"/>
                </a:solidFill>
                <a:effectLst>
                  <a:outerShdw blurRad="38100" dist="38100" dir="2700000" algn="tl">
                    <a:srgbClr val="000000">
                      <a:alpha val="43137"/>
                    </a:srgbClr>
                  </a:outerShdw>
                </a:effectLst>
              </a:defRPr>
            </a:lvl1pPr>
            <a:lvl2pPr marL="536433" indent="0" algn="ctr">
              <a:buNone/>
              <a:defRPr>
                <a:solidFill>
                  <a:schemeClr val="tx1">
                    <a:tint val="75000"/>
                  </a:schemeClr>
                </a:solidFill>
              </a:defRPr>
            </a:lvl2pPr>
            <a:lvl3pPr marL="1072866" indent="0" algn="ctr">
              <a:buNone/>
              <a:defRPr>
                <a:solidFill>
                  <a:schemeClr val="tx1">
                    <a:tint val="75000"/>
                  </a:schemeClr>
                </a:solidFill>
              </a:defRPr>
            </a:lvl3pPr>
            <a:lvl4pPr marL="1609298" indent="0" algn="ctr">
              <a:buNone/>
              <a:defRPr>
                <a:solidFill>
                  <a:schemeClr val="tx1">
                    <a:tint val="75000"/>
                  </a:schemeClr>
                </a:solidFill>
              </a:defRPr>
            </a:lvl4pPr>
            <a:lvl5pPr marL="2145731" indent="0" algn="ctr">
              <a:buNone/>
              <a:defRPr>
                <a:solidFill>
                  <a:schemeClr val="tx1">
                    <a:tint val="75000"/>
                  </a:schemeClr>
                </a:solidFill>
              </a:defRPr>
            </a:lvl5pPr>
            <a:lvl6pPr marL="2682164" indent="0" algn="ctr">
              <a:buNone/>
              <a:defRPr>
                <a:solidFill>
                  <a:schemeClr val="tx1">
                    <a:tint val="75000"/>
                  </a:schemeClr>
                </a:solidFill>
              </a:defRPr>
            </a:lvl6pPr>
            <a:lvl7pPr marL="3218597" indent="0" algn="ctr">
              <a:buNone/>
              <a:defRPr>
                <a:solidFill>
                  <a:schemeClr val="tx1">
                    <a:tint val="75000"/>
                  </a:schemeClr>
                </a:solidFill>
              </a:defRPr>
            </a:lvl7pPr>
            <a:lvl8pPr marL="3755029" indent="0" algn="ctr">
              <a:buNone/>
              <a:defRPr>
                <a:solidFill>
                  <a:schemeClr val="tx1">
                    <a:tint val="75000"/>
                  </a:schemeClr>
                </a:solidFill>
              </a:defRPr>
            </a:lvl8pPr>
            <a:lvl9pPr marL="4291462" indent="0" algn="ctr">
              <a:buNone/>
              <a:defRPr>
                <a:solidFill>
                  <a:schemeClr val="tx1">
                    <a:tint val="75000"/>
                  </a:schemeClr>
                </a:solidFill>
              </a:defRPr>
            </a:lvl9pPr>
          </a:lstStyle>
          <a:p>
            <a:r>
              <a:rPr lang="en-US" dirty="0" smtClean="0"/>
              <a:t>SUBTITLE PLACEHOLDER</a:t>
            </a:r>
            <a:br>
              <a:rPr lang="en-US" dirty="0" smtClean="0"/>
            </a:br>
            <a:r>
              <a:rPr lang="en-US" dirty="0" smtClean="0"/>
              <a:t>(Format image on Slide Master using Shape Fill &gt; Picture</a:t>
            </a:r>
            <a:br>
              <a:rPr lang="en-US" dirty="0" smtClean="0"/>
            </a:br>
            <a:r>
              <a:rPr lang="en-US" dirty="0" smtClean="0"/>
              <a:t>or fill with solid VIS theme color)</a:t>
            </a:r>
          </a:p>
        </p:txBody>
      </p:sp>
      <p:sp>
        <p:nvSpPr>
          <p:cNvPr id="6" name="Text Box 14"/>
          <p:cNvSpPr txBox="1">
            <a:spLocks noChangeArrowheads="1"/>
          </p:cNvSpPr>
          <p:nvPr userDrawn="1"/>
        </p:nvSpPr>
        <p:spPr bwMode="gray">
          <a:xfrm>
            <a:off x="7774395" y="6261101"/>
            <a:ext cx="1856542" cy="2314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07287" tIns="53643" rIns="107287" bIns="53643">
            <a:spAutoFit/>
          </a:bodyPr>
          <a:lstStyle>
            <a:lvl1pPr>
              <a:defRPr sz="1000">
                <a:solidFill>
                  <a:schemeClr val="tx1"/>
                </a:solidFill>
                <a:latin typeface="Arial" charset="0"/>
                <a:cs typeface="Arial" charset="0"/>
              </a:defRPr>
            </a:lvl1pPr>
            <a:lvl2pPr marL="742950" indent="-285750">
              <a:defRPr sz="1000">
                <a:solidFill>
                  <a:schemeClr val="tx1"/>
                </a:solidFill>
                <a:latin typeface="Arial" charset="0"/>
                <a:cs typeface="Arial" charset="0"/>
              </a:defRPr>
            </a:lvl2pPr>
            <a:lvl3pPr marL="1143000" indent="-228600">
              <a:defRPr sz="1000">
                <a:solidFill>
                  <a:schemeClr val="tx1"/>
                </a:solidFill>
                <a:latin typeface="Arial" charset="0"/>
                <a:cs typeface="Arial" charset="0"/>
              </a:defRPr>
            </a:lvl3pPr>
            <a:lvl4pPr marL="1600200" indent="-228600">
              <a:defRPr sz="1000">
                <a:solidFill>
                  <a:schemeClr val="tx1"/>
                </a:solidFill>
                <a:latin typeface="Arial" charset="0"/>
                <a:cs typeface="Arial" charset="0"/>
              </a:defRPr>
            </a:lvl4pPr>
            <a:lvl5pPr marL="2057400" indent="-228600">
              <a:defRPr sz="1000">
                <a:solidFill>
                  <a:schemeClr val="tx1"/>
                </a:solidFill>
                <a:latin typeface="Arial" charset="0"/>
                <a:cs typeface="Arial" charset="0"/>
              </a:defRPr>
            </a:lvl5pPr>
            <a:lvl6pPr marL="2514600" indent="-228600" algn="ctr" eaLnBrk="0" fontAlgn="base" hangingPunct="0">
              <a:spcBef>
                <a:spcPct val="0"/>
              </a:spcBef>
              <a:spcAft>
                <a:spcPct val="0"/>
              </a:spcAft>
              <a:defRPr sz="1000">
                <a:solidFill>
                  <a:schemeClr val="tx1"/>
                </a:solidFill>
                <a:latin typeface="Arial" charset="0"/>
                <a:cs typeface="Arial" charset="0"/>
              </a:defRPr>
            </a:lvl6pPr>
            <a:lvl7pPr marL="2971800" indent="-228600" algn="ctr" eaLnBrk="0" fontAlgn="base" hangingPunct="0">
              <a:spcBef>
                <a:spcPct val="0"/>
              </a:spcBef>
              <a:spcAft>
                <a:spcPct val="0"/>
              </a:spcAft>
              <a:defRPr sz="1000">
                <a:solidFill>
                  <a:schemeClr val="tx1"/>
                </a:solidFill>
                <a:latin typeface="Arial" charset="0"/>
                <a:cs typeface="Arial" charset="0"/>
              </a:defRPr>
            </a:lvl7pPr>
            <a:lvl8pPr marL="3429000" indent="-228600" algn="ctr" eaLnBrk="0" fontAlgn="base" hangingPunct="0">
              <a:spcBef>
                <a:spcPct val="0"/>
              </a:spcBef>
              <a:spcAft>
                <a:spcPct val="0"/>
              </a:spcAft>
              <a:defRPr sz="1000">
                <a:solidFill>
                  <a:schemeClr val="tx1"/>
                </a:solidFill>
                <a:latin typeface="Arial" charset="0"/>
                <a:cs typeface="Arial" charset="0"/>
              </a:defRPr>
            </a:lvl8pPr>
            <a:lvl9pPr marL="3886200" indent="-228600" algn="ctr" eaLnBrk="0" fontAlgn="base" hangingPunct="0">
              <a:spcBef>
                <a:spcPct val="0"/>
              </a:spcBef>
              <a:spcAft>
                <a:spcPct val="0"/>
              </a:spcAft>
              <a:defRPr sz="1000">
                <a:solidFill>
                  <a:schemeClr val="tx1"/>
                </a:solidFill>
                <a:latin typeface="Arial" charset="0"/>
                <a:cs typeface="Arial" charset="0"/>
              </a:defRPr>
            </a:lvl9pPr>
          </a:lstStyle>
          <a:p>
            <a:pPr>
              <a:defRPr/>
            </a:pPr>
            <a:r>
              <a:rPr lang="en-US" altLang="en-US" sz="800" dirty="0" smtClean="0">
                <a:solidFill>
                  <a:schemeClr val="bg1">
                    <a:lumMod val="65000"/>
                  </a:schemeClr>
                </a:solidFill>
                <a:latin typeface="Calibri" panose="020F0502020204030204" pitchFamily="34" charset="0"/>
              </a:rPr>
              <a:t>© 2017 </a:t>
            </a:r>
            <a:r>
              <a:rPr lang="en-US" altLang="en-US" sz="800" dirty="0" err="1" smtClean="0">
                <a:solidFill>
                  <a:schemeClr val="bg1">
                    <a:lumMod val="65000"/>
                  </a:schemeClr>
                </a:solidFill>
                <a:latin typeface="Calibri" panose="020F0502020204030204" pitchFamily="34" charset="0"/>
              </a:rPr>
              <a:t>SacyrFluor</a:t>
            </a:r>
            <a:r>
              <a:rPr lang="en-US" altLang="en-US" sz="800" dirty="0" smtClean="0">
                <a:solidFill>
                  <a:schemeClr val="bg1">
                    <a:lumMod val="65000"/>
                  </a:schemeClr>
                </a:solidFill>
                <a:latin typeface="Calibri" panose="020F0502020204030204" pitchFamily="34" charset="0"/>
              </a:rPr>
              <a:t>. All Rights Reserved.</a:t>
            </a:r>
          </a:p>
        </p:txBody>
      </p:sp>
      <p:pic>
        <p:nvPicPr>
          <p:cNvPr id="4" name="Picture 3"/>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152400" y="5953683"/>
            <a:ext cx="3276600" cy="889736"/>
          </a:xfrm>
          <a:prstGeom prst="rect">
            <a:avLst/>
          </a:prstGeom>
        </p:spPr>
      </p:pic>
    </p:spTree>
    <p:extLst>
      <p:ext uri="{BB962C8B-B14F-4D97-AF65-F5344CB8AC3E}">
        <p14:creationId xmlns="" xmlns:p14="http://schemas.microsoft.com/office/powerpoint/2010/main" val="42510674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userDrawn="1"/>
        </p:nvSpPr>
        <p:spPr bwMode="ltGray">
          <a:xfrm>
            <a:off x="0" y="0"/>
            <a:ext cx="9906000" cy="4343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07287" tIns="53643" rIns="107287" bIns="53643" rtlCol="0" anchor="b" anchorCtr="0"/>
          <a:lstStyle/>
          <a:p>
            <a:pPr algn="ctr"/>
            <a:endParaRPr lang="en-US"/>
          </a:p>
        </p:txBody>
      </p:sp>
      <p:sp>
        <p:nvSpPr>
          <p:cNvPr id="2" name="Title 1"/>
          <p:cNvSpPr>
            <a:spLocks noGrp="1"/>
          </p:cNvSpPr>
          <p:nvPr>
            <p:ph type="title" hasCustomPrompt="1"/>
          </p:nvPr>
        </p:nvSpPr>
        <p:spPr>
          <a:xfrm>
            <a:off x="495300" y="1600200"/>
            <a:ext cx="8915400" cy="2133600"/>
          </a:xfrm>
        </p:spPr>
        <p:txBody>
          <a:bodyPr anchor="b" anchorCtr="0">
            <a:normAutofit/>
          </a:bodyPr>
          <a:lstStyle>
            <a:lvl1pPr algn="ctr">
              <a:defRPr sz="4200" b="0" cap="all" baseline="0">
                <a:solidFill>
                  <a:schemeClr val="bg1"/>
                </a:solidFill>
              </a:defRPr>
            </a:lvl1pPr>
          </a:lstStyle>
          <a:p>
            <a:r>
              <a:rPr lang="en-US" dirty="0" smtClean="0"/>
              <a:t>SECTION HEADER PLACEHOLDER</a:t>
            </a:r>
            <a:endParaRPr lang="en-US" dirty="0"/>
          </a:p>
        </p:txBody>
      </p:sp>
      <p:sp>
        <p:nvSpPr>
          <p:cNvPr id="3" name="Text Placeholder 2"/>
          <p:cNvSpPr>
            <a:spLocks noGrp="1"/>
          </p:cNvSpPr>
          <p:nvPr>
            <p:ph type="body" idx="1" hasCustomPrompt="1"/>
          </p:nvPr>
        </p:nvSpPr>
        <p:spPr>
          <a:xfrm>
            <a:off x="495301" y="4648200"/>
            <a:ext cx="8915400" cy="914400"/>
          </a:xfrm>
        </p:spPr>
        <p:txBody>
          <a:bodyPr anchor="t" anchorCtr="0">
            <a:noAutofit/>
          </a:bodyPr>
          <a:lstStyle>
            <a:lvl1pPr marL="0" indent="0" algn="ctr">
              <a:buNone/>
              <a:defRPr sz="2100" baseline="0">
                <a:solidFill>
                  <a:schemeClr val="accent1"/>
                </a:solidFill>
                <a:latin typeface="+mn-lt"/>
              </a:defRPr>
            </a:lvl1pPr>
            <a:lvl2pPr marL="536433" indent="0">
              <a:buNone/>
              <a:defRPr sz="2100">
                <a:solidFill>
                  <a:schemeClr val="tx1">
                    <a:tint val="75000"/>
                  </a:schemeClr>
                </a:solidFill>
              </a:defRPr>
            </a:lvl2pPr>
            <a:lvl3pPr marL="1072866" indent="0">
              <a:buNone/>
              <a:defRPr sz="1900">
                <a:solidFill>
                  <a:schemeClr val="tx1">
                    <a:tint val="75000"/>
                  </a:schemeClr>
                </a:solidFill>
              </a:defRPr>
            </a:lvl3pPr>
            <a:lvl4pPr marL="1609298" indent="0">
              <a:buNone/>
              <a:defRPr sz="1600">
                <a:solidFill>
                  <a:schemeClr val="tx1">
                    <a:tint val="75000"/>
                  </a:schemeClr>
                </a:solidFill>
              </a:defRPr>
            </a:lvl4pPr>
            <a:lvl5pPr marL="2145731" indent="0">
              <a:buNone/>
              <a:defRPr sz="1600">
                <a:solidFill>
                  <a:schemeClr val="tx1">
                    <a:tint val="75000"/>
                  </a:schemeClr>
                </a:solidFill>
              </a:defRPr>
            </a:lvl5pPr>
            <a:lvl6pPr marL="2682164" indent="0">
              <a:buNone/>
              <a:defRPr sz="1600">
                <a:solidFill>
                  <a:schemeClr val="tx1">
                    <a:tint val="75000"/>
                  </a:schemeClr>
                </a:solidFill>
              </a:defRPr>
            </a:lvl6pPr>
            <a:lvl7pPr marL="3218597" indent="0">
              <a:buNone/>
              <a:defRPr sz="1600">
                <a:solidFill>
                  <a:schemeClr val="tx1">
                    <a:tint val="75000"/>
                  </a:schemeClr>
                </a:solidFill>
              </a:defRPr>
            </a:lvl7pPr>
            <a:lvl8pPr marL="3755029" indent="0">
              <a:buNone/>
              <a:defRPr sz="1600">
                <a:solidFill>
                  <a:schemeClr val="tx1">
                    <a:tint val="75000"/>
                  </a:schemeClr>
                </a:solidFill>
              </a:defRPr>
            </a:lvl8pPr>
            <a:lvl9pPr marL="4291462" indent="0">
              <a:buNone/>
              <a:defRPr sz="1600">
                <a:solidFill>
                  <a:schemeClr val="tx1">
                    <a:tint val="75000"/>
                  </a:schemeClr>
                </a:solidFill>
              </a:defRPr>
            </a:lvl9pPr>
          </a:lstStyle>
          <a:p>
            <a:pPr lvl="0"/>
            <a:r>
              <a:rPr lang="en-US" dirty="0" smtClean="0"/>
              <a:t>OPTIONAL SECTION SUBTITLE PLACEHOLDER</a:t>
            </a:r>
          </a:p>
        </p:txBody>
      </p:sp>
      <p:sp>
        <p:nvSpPr>
          <p:cNvPr id="5" name="Footer Placeholder 4"/>
          <p:cNvSpPr>
            <a:spLocks noGrp="1"/>
          </p:cNvSpPr>
          <p:nvPr>
            <p:ph type="ftr" sz="quarter" idx="11"/>
          </p:nvPr>
        </p:nvSpPr>
        <p:spPr/>
        <p:txBody>
          <a:bodyPr/>
          <a:lstStyle/>
          <a:p>
            <a:r>
              <a:rPr lang="en-US" smtClean="0"/>
              <a:t>© 2017 SacyrFluor. All Rights Reserved.</a:t>
            </a:r>
            <a:endParaRPr lang="en-US" dirty="0"/>
          </a:p>
        </p:txBody>
      </p:sp>
      <p:sp>
        <p:nvSpPr>
          <p:cNvPr id="6" name="Slide Number Placeholder 5"/>
          <p:cNvSpPr>
            <a:spLocks noGrp="1"/>
          </p:cNvSpPr>
          <p:nvPr>
            <p:ph type="sldNum" sz="quarter" idx="12"/>
          </p:nvPr>
        </p:nvSpPr>
        <p:spPr/>
        <p:txBody>
          <a:bodyPr/>
          <a:lstStyle/>
          <a:p>
            <a:fld id="{2DD6A9B4-CD6A-4995-84BE-1B7E07DDB767}" type="slidenum">
              <a:rPr lang="en-US" smtClean="0"/>
              <a:pPr/>
              <a:t>‹#›</a:t>
            </a:fld>
            <a:endParaRPr lang="en-US"/>
          </a:p>
        </p:txBody>
      </p:sp>
      <p:cxnSp>
        <p:nvCxnSpPr>
          <p:cNvPr id="9" name="Straight Connector 8"/>
          <p:cNvCxnSpPr/>
          <p:nvPr userDrawn="1"/>
        </p:nvCxnSpPr>
        <p:spPr>
          <a:xfrm>
            <a:off x="0" y="584200"/>
            <a:ext cx="990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990600"/>
            <a:ext cx="9906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495300" y="619558"/>
            <a:ext cx="8915400" cy="293000"/>
          </a:xfrm>
          <a:prstGeom prst="rect">
            <a:avLst/>
          </a:prstGeom>
          <a:noFill/>
        </p:spPr>
        <p:txBody>
          <a:bodyPr wrap="square" lIns="107287" tIns="53643" rIns="107287" bIns="53643" rtlCol="0">
            <a:spAutoFit/>
          </a:bodyPr>
          <a:lstStyle/>
          <a:p>
            <a:pPr algn="r"/>
            <a:r>
              <a:rPr lang="en-US" sz="1200" spc="117" baseline="0" dirty="0" smtClean="0">
                <a:solidFill>
                  <a:schemeClr val="bg1"/>
                </a:solidFill>
                <a:latin typeface="Century Gothic" panose="020B0502020202020204" pitchFamily="34" charset="0"/>
              </a:rPr>
              <a:t>PRESENTATION TITLE GOES HERE (EDIT ON SLIDE MASTER)</a:t>
            </a:r>
            <a:endParaRPr lang="en-US" sz="1200" spc="117" baseline="0" dirty="0">
              <a:solidFill>
                <a:schemeClr val="bg1"/>
              </a:solidFill>
              <a:latin typeface="Century Gothic" panose="020B0502020202020204" pitchFamily="34" charset="0"/>
            </a:endParaRPr>
          </a:p>
        </p:txBody>
      </p:sp>
      <p:pic>
        <p:nvPicPr>
          <p:cNvPr id="12" name="Picture 11"/>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a:off x="588135" y="6005833"/>
            <a:ext cx="1805816" cy="476796"/>
          </a:xfrm>
          <a:prstGeom prst="rect">
            <a:avLst/>
          </a:prstGeom>
        </p:spPr>
      </p:pic>
      <p:pic>
        <p:nvPicPr>
          <p:cNvPr id="13" name="Picture 2" descr="LogoSacyrFluor"/>
          <p:cNvPicPr>
            <a:picLocks noChangeAspect="1" noChangeArrowheads="1"/>
          </p:cNvPicPr>
          <p:nvPr userDrawn="1"/>
        </p:nvPicPr>
        <p:blipFill>
          <a:blip r:embed="rId3" cstate="print"/>
          <a:srcRect/>
          <a:stretch>
            <a:fillRect/>
          </a:stretch>
        </p:blipFill>
        <p:spPr bwMode="auto">
          <a:xfrm>
            <a:off x="6705600" y="5791200"/>
            <a:ext cx="2954215" cy="685800"/>
          </a:xfrm>
          <a:prstGeom prst="rect">
            <a:avLst/>
          </a:prstGeom>
          <a:noFill/>
          <a:ln w="9525">
            <a:noFill/>
            <a:miter lim="800000"/>
            <a:headEnd/>
            <a:tailEnd/>
          </a:ln>
        </p:spPr>
      </p:pic>
    </p:spTree>
    <p:extLst>
      <p:ext uri="{BB962C8B-B14F-4D97-AF65-F5344CB8AC3E}">
        <p14:creationId xmlns="" xmlns:p14="http://schemas.microsoft.com/office/powerpoint/2010/main" val="17594567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0">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95300" y="1600202"/>
            <a:ext cx="8915400" cy="4368799"/>
          </a:xfrm>
        </p:spPr>
        <p:txBody>
          <a:bodyPr/>
          <a:lstStyle>
            <a:lvl4pPr marL="1404411" indent="-331545">
              <a:defRPr/>
            </a:lvl4pPr>
          </a:lstStyle>
          <a:p>
            <a:pPr lvl="0"/>
            <a:r>
              <a:rPr lang="en-US" smtClean="0"/>
              <a:t>Click to edit Master text styles</a:t>
            </a:r>
          </a:p>
          <a:p>
            <a:pPr lvl="1"/>
            <a:r>
              <a:rPr lang="en-US" smtClean="0"/>
              <a:t>Second level</a:t>
            </a:r>
          </a:p>
          <a:p>
            <a:pPr lvl="2"/>
            <a:r>
              <a:rPr lang="en-US" smtClean="0"/>
              <a:t>Third level</a:t>
            </a:r>
          </a:p>
        </p:txBody>
      </p:sp>
      <p:sp>
        <p:nvSpPr>
          <p:cNvPr id="5" name="Footer Placeholder 4"/>
          <p:cNvSpPr>
            <a:spLocks noGrp="1"/>
          </p:cNvSpPr>
          <p:nvPr>
            <p:ph type="ftr" sz="quarter" idx="11"/>
          </p:nvPr>
        </p:nvSpPr>
        <p:spPr/>
        <p:txBody>
          <a:bodyPr/>
          <a:lstStyle/>
          <a:p>
            <a:r>
              <a:rPr lang="en-US" smtClean="0"/>
              <a:t>© 2017 SacyrFluor. All Rights Reserved.</a:t>
            </a:r>
            <a:endParaRPr lang="en-US" dirty="0"/>
          </a:p>
        </p:txBody>
      </p:sp>
      <p:sp>
        <p:nvSpPr>
          <p:cNvPr id="6" name="Slide Number Placeholder 5"/>
          <p:cNvSpPr>
            <a:spLocks noGrp="1"/>
          </p:cNvSpPr>
          <p:nvPr>
            <p:ph type="sldNum" sz="quarter" idx="12"/>
          </p:nvPr>
        </p:nvSpPr>
        <p:spPr/>
        <p:txBody>
          <a:bodyPr/>
          <a:lstStyle/>
          <a:p>
            <a:fld id="{2DD6A9B4-CD6A-4995-84BE-1B7E07DDB767}" type="slidenum">
              <a:rPr lang="en-US" smtClean="0"/>
              <a:pPr/>
              <a:t>‹#›</a:t>
            </a:fld>
            <a:endParaRPr lang="en-US"/>
          </a:p>
        </p:txBody>
      </p:sp>
    </p:spTree>
    <p:extLst>
      <p:ext uri="{BB962C8B-B14F-4D97-AF65-F5344CB8AC3E}">
        <p14:creationId xmlns="" xmlns:p14="http://schemas.microsoft.com/office/powerpoint/2010/main" val="1083869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0">
                <a:solidFill>
                  <a:schemeClr val="tx2"/>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95300" y="1600202"/>
            <a:ext cx="4375150" cy="4368799"/>
          </a:xfrm>
        </p:spPr>
        <p:txBody>
          <a:bodyPr>
            <a:normAutofit/>
          </a:bodyPr>
          <a:lstStyle>
            <a:lvl1pPr marL="270080" indent="-270080">
              <a:defRPr sz="2300"/>
            </a:lvl1pPr>
            <a:lvl2pPr marL="601625" indent="-270080">
              <a:defRPr sz="2300"/>
            </a:lvl2pPr>
            <a:lvl3pPr marL="940621" indent="-270080">
              <a:defRPr sz="2100"/>
            </a:lvl3pPr>
            <a:lvl4pPr marL="1205112" indent="-264491">
              <a:defRPr sz="1900"/>
            </a:lvl4pPr>
            <a:lvl5pPr>
              <a:defRPr sz="19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nvPr>
        </p:nvSpPr>
        <p:spPr>
          <a:xfrm>
            <a:off x="5035550" y="1600202"/>
            <a:ext cx="4375150" cy="4368799"/>
          </a:xfrm>
        </p:spPr>
        <p:txBody>
          <a:bodyPr>
            <a:normAutofit/>
          </a:bodyPr>
          <a:lstStyle>
            <a:lvl1pPr marL="270080" indent="-270080">
              <a:defRPr sz="2300"/>
            </a:lvl1pPr>
            <a:lvl2pPr marL="601625" indent="-270080">
              <a:defRPr sz="2300"/>
            </a:lvl2pPr>
            <a:lvl3pPr marL="940621" indent="-270080">
              <a:defRPr sz="2100"/>
            </a:lvl3pPr>
            <a:lvl4pPr marL="1205112" indent="-264491">
              <a:defRPr sz="1900"/>
            </a:lvl4pPr>
            <a:lvl5pPr>
              <a:defRPr sz="19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6" name="Footer Placeholder 5"/>
          <p:cNvSpPr>
            <a:spLocks noGrp="1"/>
          </p:cNvSpPr>
          <p:nvPr>
            <p:ph type="ftr" sz="quarter" idx="11"/>
          </p:nvPr>
        </p:nvSpPr>
        <p:spPr/>
        <p:txBody>
          <a:bodyPr/>
          <a:lstStyle/>
          <a:p>
            <a:r>
              <a:rPr lang="en-US" smtClean="0"/>
              <a:t>© 2017 SacyrFluor. All Rights Reserved.</a:t>
            </a:r>
            <a:endParaRPr lang="en-US"/>
          </a:p>
        </p:txBody>
      </p:sp>
      <p:sp>
        <p:nvSpPr>
          <p:cNvPr id="7" name="Slide Number Placeholder 6"/>
          <p:cNvSpPr>
            <a:spLocks noGrp="1"/>
          </p:cNvSpPr>
          <p:nvPr>
            <p:ph type="sldNum" sz="quarter" idx="12"/>
          </p:nvPr>
        </p:nvSpPr>
        <p:spPr/>
        <p:txBody>
          <a:bodyPr/>
          <a:lstStyle/>
          <a:p>
            <a:fld id="{2DD6A9B4-CD6A-4995-84BE-1B7E07DDB767}" type="slidenum">
              <a:rPr lang="en-US" smtClean="0"/>
              <a:pPr/>
              <a:t>‹#›</a:t>
            </a:fld>
            <a:endParaRPr lang="en-US"/>
          </a:p>
        </p:txBody>
      </p:sp>
    </p:spTree>
    <p:extLst>
      <p:ext uri="{BB962C8B-B14F-4D97-AF65-F5344CB8AC3E}">
        <p14:creationId xmlns="" xmlns:p14="http://schemas.microsoft.com/office/powerpoint/2010/main" val="278640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0">
                <a:solidFill>
                  <a:schemeClr val="tx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95300" y="1535113"/>
            <a:ext cx="4376870" cy="639763"/>
          </a:xfrm>
        </p:spPr>
        <p:txBody>
          <a:bodyPr lIns="214573" anchor="b">
            <a:normAutofit/>
          </a:bodyPr>
          <a:lstStyle>
            <a:lvl1pPr marL="0" indent="0">
              <a:buNone/>
              <a:defRPr sz="2300" b="1">
                <a:solidFill>
                  <a:schemeClr val="tx2"/>
                </a:solidFill>
              </a:defRPr>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en-US" smtClean="0"/>
              <a:t>Click to edit Master text styles</a:t>
            </a:r>
          </a:p>
        </p:txBody>
      </p:sp>
      <p:sp>
        <p:nvSpPr>
          <p:cNvPr id="4" name="Content Placeholder 3"/>
          <p:cNvSpPr>
            <a:spLocks noGrp="1"/>
          </p:cNvSpPr>
          <p:nvPr>
            <p:ph sz="half" idx="2"/>
          </p:nvPr>
        </p:nvSpPr>
        <p:spPr>
          <a:xfrm>
            <a:off x="495300" y="2311400"/>
            <a:ext cx="4376870" cy="3657600"/>
          </a:xfrm>
        </p:spPr>
        <p:txBody>
          <a:bodyPr/>
          <a:lstStyle>
            <a:lvl1pPr marL="270080" indent="-270080">
              <a:defRPr sz="2300"/>
            </a:lvl1pPr>
            <a:lvl2pPr marL="601625" indent="-270080">
              <a:defRPr sz="2300"/>
            </a:lvl2pPr>
            <a:lvl3pPr marL="871703" indent="-201162">
              <a:defRPr sz="2100"/>
            </a:lvl3pPr>
            <a:lvl4pPr marL="1141783" indent="-270080">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5" name="Text Placeholder 4"/>
          <p:cNvSpPr>
            <a:spLocks noGrp="1"/>
          </p:cNvSpPr>
          <p:nvPr>
            <p:ph type="body" sz="quarter" idx="3"/>
          </p:nvPr>
        </p:nvSpPr>
        <p:spPr>
          <a:xfrm>
            <a:off x="5032112" y="1535113"/>
            <a:ext cx="4378590" cy="639763"/>
          </a:xfrm>
        </p:spPr>
        <p:txBody>
          <a:bodyPr lIns="214573" anchor="b">
            <a:normAutofit/>
          </a:bodyPr>
          <a:lstStyle>
            <a:lvl1pPr marL="0" indent="0">
              <a:buNone/>
              <a:defRPr sz="2300" b="1">
                <a:solidFill>
                  <a:schemeClr val="tx2"/>
                </a:solidFill>
              </a:defRPr>
            </a:lvl1pPr>
            <a:lvl2pPr marL="536433" indent="0">
              <a:buNone/>
              <a:defRPr sz="2300" b="1"/>
            </a:lvl2pPr>
            <a:lvl3pPr marL="1072866" indent="0">
              <a:buNone/>
              <a:defRPr sz="2100" b="1"/>
            </a:lvl3pPr>
            <a:lvl4pPr marL="1609298" indent="0">
              <a:buNone/>
              <a:defRPr sz="1900" b="1"/>
            </a:lvl4pPr>
            <a:lvl5pPr marL="2145731" indent="0">
              <a:buNone/>
              <a:defRPr sz="1900" b="1"/>
            </a:lvl5pPr>
            <a:lvl6pPr marL="2682164" indent="0">
              <a:buNone/>
              <a:defRPr sz="1900" b="1"/>
            </a:lvl6pPr>
            <a:lvl7pPr marL="3218597" indent="0">
              <a:buNone/>
              <a:defRPr sz="1900" b="1"/>
            </a:lvl7pPr>
            <a:lvl8pPr marL="3755029" indent="0">
              <a:buNone/>
              <a:defRPr sz="1900" b="1"/>
            </a:lvl8pPr>
            <a:lvl9pPr marL="4291462" indent="0">
              <a:buNone/>
              <a:defRPr sz="1900" b="1"/>
            </a:lvl9pPr>
          </a:lstStyle>
          <a:p>
            <a:pPr lvl="0"/>
            <a:r>
              <a:rPr lang="en-US" smtClean="0"/>
              <a:t>Click to edit Master text styles</a:t>
            </a:r>
          </a:p>
        </p:txBody>
      </p:sp>
      <p:sp>
        <p:nvSpPr>
          <p:cNvPr id="6" name="Content Placeholder 5"/>
          <p:cNvSpPr>
            <a:spLocks noGrp="1"/>
          </p:cNvSpPr>
          <p:nvPr>
            <p:ph sz="quarter" idx="4"/>
          </p:nvPr>
        </p:nvSpPr>
        <p:spPr>
          <a:xfrm>
            <a:off x="5032112" y="2311400"/>
            <a:ext cx="4378590" cy="3657600"/>
          </a:xfrm>
        </p:spPr>
        <p:txBody>
          <a:bodyPr/>
          <a:lstStyle>
            <a:lvl1pPr marL="270080" indent="-270080">
              <a:defRPr sz="2300"/>
            </a:lvl1pPr>
            <a:lvl2pPr marL="601625" indent="-270080">
              <a:defRPr sz="2300"/>
            </a:lvl2pPr>
            <a:lvl3pPr marL="871703" indent="-201162">
              <a:defRPr sz="2100"/>
            </a:lvl3pPr>
            <a:lvl4pPr marL="1141783" indent="-270080">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8" name="Footer Placeholder 7"/>
          <p:cNvSpPr>
            <a:spLocks noGrp="1"/>
          </p:cNvSpPr>
          <p:nvPr>
            <p:ph type="ftr" sz="quarter" idx="11"/>
          </p:nvPr>
        </p:nvSpPr>
        <p:spPr/>
        <p:txBody>
          <a:bodyPr/>
          <a:lstStyle/>
          <a:p>
            <a:r>
              <a:rPr lang="en-US" smtClean="0"/>
              <a:t>© 2017 SacyrFluor. All Rights Reserved.</a:t>
            </a:r>
            <a:endParaRPr lang="en-US"/>
          </a:p>
        </p:txBody>
      </p:sp>
      <p:sp>
        <p:nvSpPr>
          <p:cNvPr id="9" name="Slide Number Placeholder 8"/>
          <p:cNvSpPr>
            <a:spLocks noGrp="1"/>
          </p:cNvSpPr>
          <p:nvPr>
            <p:ph type="sldNum" sz="quarter" idx="12"/>
          </p:nvPr>
        </p:nvSpPr>
        <p:spPr/>
        <p:txBody>
          <a:bodyPr/>
          <a:lstStyle/>
          <a:p>
            <a:fld id="{2DD6A9B4-CD6A-4995-84BE-1B7E07DDB767}" type="slidenum">
              <a:rPr lang="en-US" smtClean="0"/>
              <a:pPr/>
              <a:t>‹#›</a:t>
            </a:fld>
            <a:endParaRPr lang="en-US"/>
          </a:p>
        </p:txBody>
      </p:sp>
    </p:spTree>
    <p:extLst>
      <p:ext uri="{BB962C8B-B14F-4D97-AF65-F5344CB8AC3E}">
        <p14:creationId xmlns="" xmlns:p14="http://schemas.microsoft.com/office/powerpoint/2010/main" val="1370783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0">
                <a:solidFill>
                  <a:schemeClr val="tx2"/>
                </a:solidFill>
              </a:defRPr>
            </a:lvl1pPr>
          </a:lstStyle>
          <a:p>
            <a:r>
              <a:rPr lang="en-US" dirty="0" smtClean="0"/>
              <a:t>CLICK TO EDIT MASTER TITLE STYLE</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a:t>
            </a:fld>
            <a:endParaRPr lang="en-US"/>
          </a:p>
        </p:txBody>
      </p:sp>
    </p:spTree>
    <p:extLst>
      <p:ext uri="{BB962C8B-B14F-4D97-AF65-F5344CB8AC3E}">
        <p14:creationId xmlns="" xmlns:p14="http://schemas.microsoft.com/office/powerpoint/2010/main" val="2531730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2950" y="5160457"/>
            <a:ext cx="8750300" cy="605343"/>
          </a:xfrm>
          <a:solidFill>
            <a:schemeClr val="accent3"/>
          </a:solidFill>
        </p:spPr>
        <p:txBody>
          <a:bodyPr lIns="160930" rIns="160930" anchor="t" anchorCtr="0">
            <a:noAutofit/>
          </a:bodyPr>
          <a:lstStyle>
            <a:lvl1pPr algn="l">
              <a:defRPr sz="1400" b="0" baseline="0">
                <a:solidFill>
                  <a:schemeClr val="bg1"/>
                </a:solidFill>
              </a:defRPr>
            </a:lvl1pPr>
          </a:lstStyle>
          <a:p>
            <a:r>
              <a:rPr lang="en-US" dirty="0" smtClean="0"/>
              <a:t>Click to add photo caption/description here</a:t>
            </a:r>
            <a:endParaRPr lang="en-US" dirty="0"/>
          </a:p>
        </p:txBody>
      </p:sp>
      <p:sp>
        <p:nvSpPr>
          <p:cNvPr id="3" name="Picture Placeholder 2"/>
          <p:cNvSpPr>
            <a:spLocks noGrp="1"/>
          </p:cNvSpPr>
          <p:nvPr>
            <p:ph type="pic" idx="1"/>
          </p:nvPr>
        </p:nvSpPr>
        <p:spPr>
          <a:xfrm>
            <a:off x="742950" y="482601"/>
            <a:ext cx="8750300" cy="4673599"/>
          </a:xfrm>
        </p:spPr>
        <p:txBody>
          <a:bodyPr/>
          <a:lstStyle>
            <a:lvl1pPr marL="0" indent="0">
              <a:buNone/>
              <a:defRPr sz="3800"/>
            </a:lvl1pPr>
            <a:lvl2pPr marL="536433" indent="0">
              <a:buNone/>
              <a:defRPr sz="3300"/>
            </a:lvl2pPr>
            <a:lvl3pPr marL="1072866" indent="0">
              <a:buNone/>
              <a:defRPr sz="2800"/>
            </a:lvl3pPr>
            <a:lvl4pPr marL="1609298" indent="0">
              <a:buNone/>
              <a:defRPr sz="2300"/>
            </a:lvl4pPr>
            <a:lvl5pPr marL="2145731" indent="0">
              <a:buNone/>
              <a:defRPr sz="2300"/>
            </a:lvl5pPr>
            <a:lvl6pPr marL="2682164" indent="0">
              <a:buNone/>
              <a:defRPr sz="2300"/>
            </a:lvl6pPr>
            <a:lvl7pPr marL="3218597" indent="0">
              <a:buNone/>
              <a:defRPr sz="2300"/>
            </a:lvl7pPr>
            <a:lvl8pPr marL="3755029" indent="0">
              <a:buNone/>
              <a:defRPr sz="2300"/>
            </a:lvl8pPr>
            <a:lvl9pPr marL="4291462" indent="0">
              <a:buNone/>
              <a:defRPr sz="2300"/>
            </a:lvl9pPr>
          </a:lstStyle>
          <a:p>
            <a:r>
              <a:rPr lang="en-US" smtClean="0"/>
              <a:t>Click icon to add picture</a:t>
            </a:r>
            <a:endParaRPr lang="en-US" dirty="0"/>
          </a:p>
        </p:txBody>
      </p:sp>
      <p:sp>
        <p:nvSpPr>
          <p:cNvPr id="6" name="Footer Placeholder 5"/>
          <p:cNvSpPr>
            <a:spLocks noGrp="1"/>
          </p:cNvSpPr>
          <p:nvPr>
            <p:ph type="ftr" sz="quarter" idx="11"/>
          </p:nvPr>
        </p:nvSpPr>
        <p:spPr/>
        <p:txBody>
          <a:bodyPr/>
          <a:lstStyle/>
          <a:p>
            <a:r>
              <a:rPr lang="en-US" smtClean="0"/>
              <a:t>© 2017 SacyrFluor. All Rights Reserved.</a:t>
            </a:r>
            <a:endParaRPr lang="en-US"/>
          </a:p>
        </p:txBody>
      </p:sp>
      <p:sp>
        <p:nvSpPr>
          <p:cNvPr id="7" name="Slide Number Placeholder 6"/>
          <p:cNvSpPr>
            <a:spLocks noGrp="1"/>
          </p:cNvSpPr>
          <p:nvPr>
            <p:ph type="sldNum" sz="quarter" idx="12"/>
          </p:nvPr>
        </p:nvSpPr>
        <p:spPr/>
        <p:txBody>
          <a:bodyPr/>
          <a:lstStyle/>
          <a:p>
            <a:fld id="{2DD6A9B4-CD6A-4995-84BE-1B7E07DDB767}" type="slidenum">
              <a:rPr lang="en-US" smtClean="0"/>
              <a:pPr/>
              <a:t>‹#›</a:t>
            </a:fld>
            <a:endParaRPr lang="en-US"/>
          </a:p>
        </p:txBody>
      </p:sp>
    </p:spTree>
    <p:extLst>
      <p:ext uri="{BB962C8B-B14F-4D97-AF65-F5344CB8AC3E}">
        <p14:creationId xmlns="" xmlns:p14="http://schemas.microsoft.com/office/powerpoint/2010/main" val="17304873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95302" y="273050"/>
            <a:ext cx="3259006" cy="920751"/>
          </a:xfrm>
        </p:spPr>
        <p:txBody>
          <a:bodyPr lIns="107287" anchor="b"/>
          <a:lstStyle>
            <a:lvl1pPr algn="l">
              <a:defRPr sz="2300" b="1"/>
            </a:lvl1pPr>
          </a:lstStyle>
          <a:p>
            <a:r>
              <a:rPr lang="en-US" dirty="0" smtClean="0"/>
              <a:t>Click to edit Caption Title Placeholder</a:t>
            </a:r>
            <a:endParaRPr lang="en-US" dirty="0"/>
          </a:p>
        </p:txBody>
      </p:sp>
      <p:sp>
        <p:nvSpPr>
          <p:cNvPr id="3" name="Content Placeholder 2"/>
          <p:cNvSpPr>
            <a:spLocks noGrp="1"/>
          </p:cNvSpPr>
          <p:nvPr>
            <p:ph idx="1" hasCustomPrompt="1"/>
          </p:nvPr>
        </p:nvSpPr>
        <p:spPr>
          <a:xfrm>
            <a:off x="3879850" y="279401"/>
            <a:ext cx="5537729" cy="5689600"/>
          </a:xfrm>
        </p:spPr>
        <p:txBody>
          <a:bodyPr>
            <a:normAutofit/>
          </a:bodyPr>
          <a:lstStyle>
            <a:lvl1pPr>
              <a:defRPr sz="2300"/>
            </a:lvl1pPr>
            <a:lvl2pPr>
              <a:defRPr sz="2100"/>
            </a:lvl2pPr>
            <a:lvl3pPr>
              <a:defRPr sz="1900"/>
            </a:lvl3pPr>
            <a:lvl4pPr marL="1342945" indent="-270080">
              <a:defRPr sz="1600"/>
            </a:lvl4pPr>
            <a:lvl5pPr>
              <a:defRPr sz="1600"/>
            </a:lvl5pPr>
            <a:lvl6pPr>
              <a:defRPr sz="2300"/>
            </a:lvl6pPr>
            <a:lvl7pPr>
              <a:defRPr sz="2300"/>
            </a:lvl7pPr>
            <a:lvl8pPr>
              <a:defRPr sz="2300"/>
            </a:lvl8pPr>
            <a:lvl9pPr>
              <a:defRPr sz="2300"/>
            </a:lvl9pPr>
          </a:lstStyle>
          <a:p>
            <a:pPr lvl="0"/>
            <a:r>
              <a:rPr lang="en-US" dirty="0" smtClean="0"/>
              <a:t>Click to edit Bullet Titles</a:t>
            </a:r>
          </a:p>
          <a:p>
            <a:pPr lvl="1"/>
            <a:r>
              <a:rPr lang="en-US" dirty="0" smtClean="0"/>
              <a:t>Second level</a:t>
            </a:r>
          </a:p>
          <a:p>
            <a:pPr lvl="2"/>
            <a:r>
              <a:rPr lang="en-US" dirty="0" smtClean="0"/>
              <a:t>Third level</a:t>
            </a:r>
          </a:p>
          <a:p>
            <a:pPr lvl="3"/>
            <a:r>
              <a:rPr lang="en-US" dirty="0" smtClean="0"/>
              <a:t>Fourth level</a:t>
            </a:r>
          </a:p>
        </p:txBody>
      </p:sp>
      <p:sp>
        <p:nvSpPr>
          <p:cNvPr id="4" name="Text Placeholder 3"/>
          <p:cNvSpPr>
            <a:spLocks noGrp="1"/>
          </p:cNvSpPr>
          <p:nvPr>
            <p:ph type="body" sz="half" idx="2"/>
          </p:nvPr>
        </p:nvSpPr>
        <p:spPr>
          <a:xfrm>
            <a:off x="495302" y="1397001"/>
            <a:ext cx="3259006" cy="4572000"/>
          </a:xfrm>
        </p:spPr>
        <p:txBody>
          <a:bodyPr/>
          <a:lstStyle>
            <a:lvl1pPr marL="0" indent="0">
              <a:buNone/>
              <a:defRPr sz="1600"/>
            </a:lvl1pPr>
            <a:lvl2pPr marL="536433" indent="0">
              <a:buNone/>
              <a:defRPr sz="1400"/>
            </a:lvl2pPr>
            <a:lvl3pPr marL="1072866" indent="0">
              <a:buNone/>
              <a:defRPr sz="1200"/>
            </a:lvl3pPr>
            <a:lvl4pPr marL="1609298" indent="0">
              <a:buNone/>
              <a:defRPr sz="1100"/>
            </a:lvl4pPr>
            <a:lvl5pPr marL="2145731" indent="0">
              <a:buNone/>
              <a:defRPr sz="1100"/>
            </a:lvl5pPr>
            <a:lvl6pPr marL="2682164" indent="0">
              <a:buNone/>
              <a:defRPr sz="1100"/>
            </a:lvl6pPr>
            <a:lvl7pPr marL="3218597" indent="0">
              <a:buNone/>
              <a:defRPr sz="1100"/>
            </a:lvl7pPr>
            <a:lvl8pPr marL="3755029" indent="0">
              <a:buNone/>
              <a:defRPr sz="1100"/>
            </a:lvl8pPr>
            <a:lvl9pPr marL="4291462" indent="0">
              <a:buNone/>
              <a:defRPr sz="11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smtClean="0"/>
              <a:t>© 2017 SacyrFluor. All Rights Reserved.</a:t>
            </a:r>
            <a:endParaRPr lang="en-US"/>
          </a:p>
        </p:txBody>
      </p:sp>
      <p:sp>
        <p:nvSpPr>
          <p:cNvPr id="7" name="Slide Number Placeholder 6"/>
          <p:cNvSpPr>
            <a:spLocks noGrp="1"/>
          </p:cNvSpPr>
          <p:nvPr>
            <p:ph type="sldNum" sz="quarter" idx="12"/>
          </p:nvPr>
        </p:nvSpPr>
        <p:spPr/>
        <p:txBody>
          <a:bodyPr/>
          <a:lstStyle/>
          <a:p>
            <a:fld id="{2DD6A9B4-CD6A-4995-84BE-1B7E07DDB767}" type="slidenum">
              <a:rPr lang="en-US" smtClean="0"/>
              <a:pPr/>
              <a:t>‹#›</a:t>
            </a:fld>
            <a:endParaRPr lang="en-US"/>
          </a:p>
        </p:txBody>
      </p:sp>
    </p:spTree>
    <p:extLst>
      <p:ext uri="{BB962C8B-B14F-4D97-AF65-F5344CB8AC3E}">
        <p14:creationId xmlns="" xmlns:p14="http://schemas.microsoft.com/office/powerpoint/2010/main" val="3851780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smtClean="0"/>
              <a:t>© 2017 SacyrFluor. All Rights Reserved.</a:t>
            </a:r>
            <a:endParaRPr lang="en-US"/>
          </a:p>
        </p:txBody>
      </p:sp>
      <p:sp>
        <p:nvSpPr>
          <p:cNvPr id="4" name="Slide Number Placeholder 3"/>
          <p:cNvSpPr>
            <a:spLocks noGrp="1"/>
          </p:cNvSpPr>
          <p:nvPr>
            <p:ph type="sldNum" sz="quarter" idx="12"/>
          </p:nvPr>
        </p:nvSpPr>
        <p:spPr/>
        <p:txBody>
          <a:bodyPr/>
          <a:lstStyle/>
          <a:p>
            <a:fld id="{2DD6A9B4-CD6A-4995-84BE-1B7E07DDB767}" type="slidenum">
              <a:rPr lang="en-US" smtClean="0"/>
              <a:pPr/>
              <a:t>‹#›</a:t>
            </a:fld>
            <a:endParaRPr lang="en-US"/>
          </a:p>
        </p:txBody>
      </p:sp>
    </p:spTree>
    <p:extLst>
      <p:ext uri="{BB962C8B-B14F-4D97-AF65-F5344CB8AC3E}">
        <p14:creationId xmlns="" xmlns:p14="http://schemas.microsoft.com/office/powerpoint/2010/main" val="1071558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9"/>
            <a:ext cx="8915400" cy="1143000"/>
          </a:xfrm>
          <a:prstGeom prst="rect">
            <a:avLst/>
          </a:prstGeom>
        </p:spPr>
        <p:txBody>
          <a:bodyPr vert="horz" lIns="214573" tIns="53643" rIns="107287" bIns="53643"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95300" y="1600202"/>
            <a:ext cx="8915400" cy="4267199"/>
          </a:xfrm>
          <a:prstGeom prst="rect">
            <a:avLst/>
          </a:prstGeom>
        </p:spPr>
        <p:txBody>
          <a:bodyPr vert="horz" lIns="107287" tIns="53643" rIns="107287" bIns="53643"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Footer Placeholder 4"/>
          <p:cNvSpPr>
            <a:spLocks noGrp="1"/>
          </p:cNvSpPr>
          <p:nvPr>
            <p:ph type="ftr" sz="quarter" idx="3"/>
          </p:nvPr>
        </p:nvSpPr>
        <p:spPr>
          <a:xfrm>
            <a:off x="6273800" y="6360984"/>
            <a:ext cx="3136900" cy="365125"/>
          </a:xfrm>
          <a:prstGeom prst="rect">
            <a:avLst/>
          </a:prstGeom>
        </p:spPr>
        <p:txBody>
          <a:bodyPr vert="horz" lIns="107287" tIns="53643" rIns="0" bIns="53643" rtlCol="0" anchor="ctr"/>
          <a:lstStyle>
            <a:lvl1pPr algn="r">
              <a:defRPr sz="700">
                <a:solidFill>
                  <a:schemeClr val="tx1"/>
                </a:solidFill>
              </a:defRPr>
            </a:lvl1pPr>
          </a:lstStyle>
          <a:p>
            <a:r>
              <a:rPr lang="en-US" smtClean="0"/>
              <a:t>© 2017 SacyrFluor. All Rights Reserved.</a:t>
            </a:r>
            <a:endParaRPr lang="en-US" dirty="0"/>
          </a:p>
        </p:txBody>
      </p:sp>
      <p:sp>
        <p:nvSpPr>
          <p:cNvPr id="6" name="Slide Number Placeholder 5"/>
          <p:cNvSpPr>
            <a:spLocks noGrp="1"/>
          </p:cNvSpPr>
          <p:nvPr>
            <p:ph type="sldNum" sz="quarter" idx="4"/>
          </p:nvPr>
        </p:nvSpPr>
        <p:spPr>
          <a:xfrm>
            <a:off x="3797300" y="6360984"/>
            <a:ext cx="2311400" cy="365125"/>
          </a:xfrm>
          <a:prstGeom prst="rect">
            <a:avLst/>
          </a:prstGeom>
        </p:spPr>
        <p:txBody>
          <a:bodyPr vert="horz" lIns="107287" tIns="53643" rIns="107287" bIns="53643" rtlCol="0" anchor="ctr"/>
          <a:lstStyle>
            <a:lvl1pPr algn="ctr">
              <a:defRPr sz="1200">
                <a:solidFill>
                  <a:schemeClr val="tx2"/>
                </a:solidFill>
              </a:defRPr>
            </a:lvl1pPr>
          </a:lstStyle>
          <a:p>
            <a:fld id="{2DD6A9B4-CD6A-4995-84BE-1B7E07DDB767}" type="slidenum">
              <a:rPr lang="en-US" smtClean="0"/>
              <a:pPr/>
              <a:t>‹#›</a:t>
            </a:fld>
            <a:endParaRPr lang="en-US"/>
          </a:p>
        </p:txBody>
      </p:sp>
      <p:cxnSp>
        <p:nvCxnSpPr>
          <p:cNvPr id="9" name="Straight Connector 8"/>
          <p:cNvCxnSpPr/>
          <p:nvPr/>
        </p:nvCxnSpPr>
        <p:spPr>
          <a:xfrm>
            <a:off x="0" y="6133523"/>
            <a:ext cx="9906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bwMode="ltGray">
          <a:xfrm rot="16200000">
            <a:off x="-2803400" y="2942936"/>
            <a:ext cx="6133523" cy="2476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60930" tIns="0" rIns="107287" bIns="0" rtlCol="0" anchor="ctr"/>
          <a:lstStyle/>
          <a:p>
            <a:pPr algn="l"/>
            <a:r>
              <a:rPr lang="en-US" sz="900" dirty="0" smtClean="0"/>
              <a:t>Integrated consulting services for rich gas production plan from mature fields</a:t>
            </a:r>
            <a:endParaRPr lang="en-US" sz="900" dirty="0"/>
          </a:p>
        </p:txBody>
      </p:sp>
      <p:pic>
        <p:nvPicPr>
          <p:cNvPr id="1026" name="Picture 2" descr="LogoSacyrFluor"/>
          <p:cNvPicPr>
            <a:picLocks noChangeAspect="1" noChangeArrowheads="1"/>
          </p:cNvPicPr>
          <p:nvPr userDrawn="1"/>
        </p:nvPicPr>
        <p:blipFill>
          <a:blip r:embed="rId11" cstate="print"/>
          <a:srcRect/>
          <a:stretch>
            <a:fillRect/>
          </a:stretch>
        </p:blipFill>
        <p:spPr bwMode="auto">
          <a:xfrm>
            <a:off x="533400" y="6248400"/>
            <a:ext cx="2297722" cy="533400"/>
          </a:xfrm>
          <a:prstGeom prst="rect">
            <a:avLst/>
          </a:prstGeom>
          <a:noFill/>
          <a:ln w="9525">
            <a:noFill/>
            <a:miter lim="800000"/>
            <a:headEnd/>
            <a:tailEnd/>
          </a:ln>
        </p:spPr>
      </p:pic>
    </p:spTree>
    <p:extLst>
      <p:ext uri="{BB962C8B-B14F-4D97-AF65-F5344CB8AC3E}">
        <p14:creationId xmlns="" xmlns:p14="http://schemas.microsoft.com/office/powerpoint/2010/main" val="2544712463"/>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7" r:id="rId7"/>
    <p:sldLayoutId id="2147483656" r:id="rId8"/>
    <p:sldLayoutId id="2147483655" r:id="rId9"/>
  </p:sldLayoutIdLst>
  <p:hf hdr="0" dt="0"/>
  <p:txStyles>
    <p:titleStyle>
      <a:lvl1pPr algn="l" defTabSz="1072866" rtl="0" eaLnBrk="1" latinLnBrk="0" hangingPunct="1">
        <a:spcBef>
          <a:spcPct val="0"/>
        </a:spcBef>
        <a:buNone/>
        <a:defRPr sz="3300" kern="1200">
          <a:solidFill>
            <a:schemeClr val="tx2"/>
          </a:solidFill>
          <a:latin typeface="+mj-lt"/>
          <a:ea typeface="+mj-ea"/>
          <a:cs typeface="+mj-cs"/>
        </a:defRPr>
      </a:lvl1pPr>
    </p:titleStyle>
    <p:bodyStyle>
      <a:lvl1pPr marL="402325" indent="-402325" algn="l" defTabSz="1072866" rtl="0" eaLnBrk="1" latinLnBrk="0" hangingPunct="1">
        <a:spcBef>
          <a:spcPct val="20000"/>
        </a:spcBef>
        <a:buClr>
          <a:schemeClr val="accent1"/>
        </a:buClr>
        <a:buFont typeface="Webdings" panose="05030102010509060703" pitchFamily="18" charset="2"/>
        <a:buChar char=""/>
        <a:defRPr sz="2800" kern="1200">
          <a:solidFill>
            <a:schemeClr val="tx1"/>
          </a:solidFill>
          <a:latin typeface="+mn-lt"/>
          <a:ea typeface="+mn-ea"/>
          <a:cs typeface="+mn-cs"/>
        </a:defRPr>
      </a:lvl1pPr>
      <a:lvl2pPr marL="741320" indent="-338996" algn="l" defTabSz="1072866" rtl="0" eaLnBrk="1" latinLnBrk="0" hangingPunct="1">
        <a:spcBef>
          <a:spcPct val="20000"/>
        </a:spcBef>
        <a:buClr>
          <a:schemeClr val="accent1"/>
        </a:buClr>
        <a:buSzPct val="80000"/>
        <a:buFont typeface="Wingdings 2" panose="05020102010507070707" pitchFamily="18" charset="2"/>
        <a:buChar char=""/>
        <a:defRPr sz="2300" kern="1200">
          <a:solidFill>
            <a:schemeClr val="tx1"/>
          </a:solidFill>
          <a:latin typeface="+mn-lt"/>
          <a:ea typeface="+mn-ea"/>
          <a:cs typeface="+mn-cs"/>
        </a:defRPr>
      </a:lvl2pPr>
      <a:lvl3pPr marL="1072866" indent="-270080" algn="l" defTabSz="1072866" rtl="0" eaLnBrk="1" latinLnBrk="0" hangingPunct="1">
        <a:spcBef>
          <a:spcPct val="20000"/>
        </a:spcBef>
        <a:buClr>
          <a:schemeClr val="accent1"/>
        </a:buClr>
        <a:buFont typeface="Wingdings" panose="05000000000000000000" pitchFamily="2" charset="2"/>
        <a:buChar char="§"/>
        <a:defRPr sz="2300" kern="1200">
          <a:solidFill>
            <a:schemeClr val="tx1"/>
          </a:solidFill>
          <a:latin typeface="+mn-lt"/>
          <a:ea typeface="+mn-ea"/>
          <a:cs typeface="+mn-cs"/>
        </a:defRPr>
      </a:lvl3pPr>
      <a:lvl4pPr marL="1877515" indent="-268216" algn="l" defTabSz="107286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413947" indent="-268216" algn="l" defTabSz="1072866"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950380"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6pPr>
      <a:lvl7pPr marL="3486813"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7pPr>
      <a:lvl8pPr marL="4023246"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8pPr>
      <a:lvl9pPr marL="4559678" indent="-268216" algn="l" defTabSz="1072866"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9pPr>
    </p:bodyStyle>
    <p:otherStyle>
      <a:defPPr>
        <a:defRPr lang="en-US"/>
      </a:defPPr>
      <a:lvl1pPr marL="0" algn="l" defTabSz="1072866" rtl="0" eaLnBrk="1" latinLnBrk="0" hangingPunct="1">
        <a:defRPr sz="2100" kern="1200">
          <a:solidFill>
            <a:schemeClr val="tx1"/>
          </a:solidFill>
          <a:latin typeface="+mn-lt"/>
          <a:ea typeface="+mn-ea"/>
          <a:cs typeface="+mn-cs"/>
        </a:defRPr>
      </a:lvl1pPr>
      <a:lvl2pPr marL="536433" algn="l" defTabSz="1072866" rtl="0" eaLnBrk="1" latinLnBrk="0" hangingPunct="1">
        <a:defRPr sz="2100" kern="1200">
          <a:solidFill>
            <a:schemeClr val="tx1"/>
          </a:solidFill>
          <a:latin typeface="+mn-lt"/>
          <a:ea typeface="+mn-ea"/>
          <a:cs typeface="+mn-cs"/>
        </a:defRPr>
      </a:lvl2pPr>
      <a:lvl3pPr marL="1072866" algn="l" defTabSz="1072866" rtl="0" eaLnBrk="1" latinLnBrk="0" hangingPunct="1">
        <a:defRPr sz="2100" kern="1200">
          <a:solidFill>
            <a:schemeClr val="tx1"/>
          </a:solidFill>
          <a:latin typeface="+mn-lt"/>
          <a:ea typeface="+mn-ea"/>
          <a:cs typeface="+mn-cs"/>
        </a:defRPr>
      </a:lvl3pPr>
      <a:lvl4pPr marL="1609298" algn="l" defTabSz="1072866" rtl="0" eaLnBrk="1" latinLnBrk="0" hangingPunct="1">
        <a:defRPr sz="2100" kern="1200">
          <a:solidFill>
            <a:schemeClr val="tx1"/>
          </a:solidFill>
          <a:latin typeface="+mn-lt"/>
          <a:ea typeface="+mn-ea"/>
          <a:cs typeface="+mn-cs"/>
        </a:defRPr>
      </a:lvl4pPr>
      <a:lvl5pPr marL="2145731" algn="l" defTabSz="1072866" rtl="0" eaLnBrk="1" latinLnBrk="0" hangingPunct="1">
        <a:defRPr sz="2100" kern="1200">
          <a:solidFill>
            <a:schemeClr val="tx1"/>
          </a:solidFill>
          <a:latin typeface="+mn-lt"/>
          <a:ea typeface="+mn-ea"/>
          <a:cs typeface="+mn-cs"/>
        </a:defRPr>
      </a:lvl5pPr>
      <a:lvl6pPr marL="2682164" algn="l" defTabSz="1072866" rtl="0" eaLnBrk="1" latinLnBrk="0" hangingPunct="1">
        <a:defRPr sz="2100" kern="1200">
          <a:solidFill>
            <a:schemeClr val="tx1"/>
          </a:solidFill>
          <a:latin typeface="+mn-lt"/>
          <a:ea typeface="+mn-ea"/>
          <a:cs typeface="+mn-cs"/>
        </a:defRPr>
      </a:lvl6pPr>
      <a:lvl7pPr marL="3218597" algn="l" defTabSz="1072866" rtl="0" eaLnBrk="1" latinLnBrk="0" hangingPunct="1">
        <a:defRPr sz="2100" kern="1200">
          <a:solidFill>
            <a:schemeClr val="tx1"/>
          </a:solidFill>
          <a:latin typeface="+mn-lt"/>
          <a:ea typeface="+mn-ea"/>
          <a:cs typeface="+mn-cs"/>
        </a:defRPr>
      </a:lvl7pPr>
      <a:lvl8pPr marL="3755029" algn="l" defTabSz="1072866" rtl="0" eaLnBrk="1" latinLnBrk="0" hangingPunct="1">
        <a:defRPr sz="2100" kern="1200">
          <a:solidFill>
            <a:schemeClr val="tx1"/>
          </a:solidFill>
          <a:latin typeface="+mn-lt"/>
          <a:ea typeface="+mn-ea"/>
          <a:cs typeface="+mn-cs"/>
        </a:defRPr>
      </a:lvl8pPr>
      <a:lvl9pPr marL="4291462" algn="l" defTabSz="107286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mailto:Lan.Ji@fluor.com" TargetMode="External"/><Relationship Id="rId2" Type="http://schemas.openxmlformats.org/officeDocument/2006/relationships/hyperlink" Target="mailto:Kjeld.Bokstijn@sacyrfluor.com" TargetMode="External"/><Relationship Id="rId1" Type="http://schemas.openxmlformats.org/officeDocument/2006/relationships/slideLayout" Target="../slideLayouts/slideLayout3.xml"/><Relationship Id="rId4" Type="http://schemas.openxmlformats.org/officeDocument/2006/relationships/hyperlink" Target="mailto:Maria.Rey@sacyrfluor.com"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Integrated consulting services for rich gas production plan from mature fields</a:t>
            </a:r>
            <a:endParaRPr lang="en-US" dirty="0"/>
          </a:p>
        </p:txBody>
      </p:sp>
      <p:sp>
        <p:nvSpPr>
          <p:cNvPr id="3" name="Subtitle 2"/>
          <p:cNvSpPr>
            <a:spLocks noGrp="1"/>
          </p:cNvSpPr>
          <p:nvPr>
            <p:ph type="subTitle" idx="1"/>
          </p:nvPr>
        </p:nvSpPr>
        <p:spPr bwMode="white"/>
        <p:txBody>
          <a:bodyPr/>
          <a:lstStyle/>
          <a:p>
            <a:r>
              <a:rPr lang="en-US" dirty="0" smtClean="0"/>
              <a:t>Kjeld Bokstijn, </a:t>
            </a:r>
            <a:r>
              <a:rPr lang="en-US" dirty="0" err="1" smtClean="0"/>
              <a:t>Lan</a:t>
            </a:r>
            <a:r>
              <a:rPr lang="en-US" dirty="0" smtClean="0"/>
              <a:t> </a:t>
            </a:r>
            <a:r>
              <a:rPr lang="en-US" dirty="0" err="1" smtClean="0"/>
              <a:t>Ji</a:t>
            </a:r>
            <a:r>
              <a:rPr lang="en-US" dirty="0" smtClean="0"/>
              <a:t>, </a:t>
            </a:r>
            <a:r>
              <a:rPr lang="en-US" dirty="0" err="1" smtClean="0"/>
              <a:t>María</a:t>
            </a:r>
            <a:r>
              <a:rPr lang="en-US" dirty="0" smtClean="0"/>
              <a:t> Rey</a:t>
            </a:r>
          </a:p>
          <a:p>
            <a:r>
              <a:rPr lang="en-US" dirty="0" smtClean="0"/>
              <a:t>6th International Conference on Petroleum Engineering</a:t>
            </a:r>
          </a:p>
          <a:p>
            <a:r>
              <a:rPr lang="en-US" dirty="0" smtClean="0"/>
              <a:t>June 29, 2017</a:t>
            </a:r>
            <a:endParaRPr lang="en-US" dirty="0"/>
          </a:p>
        </p:txBody>
      </p:sp>
    </p:spTree>
    <p:extLst>
      <p:ext uri="{BB962C8B-B14F-4D97-AF65-F5344CB8AC3E}">
        <p14:creationId xmlns="" xmlns:p14="http://schemas.microsoft.com/office/powerpoint/2010/main" val="17557452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15400" cy="1143000"/>
          </a:xfrm>
        </p:spPr>
        <p:txBody>
          <a:bodyPr>
            <a:normAutofit/>
          </a:bodyPr>
          <a:lstStyle/>
          <a:p>
            <a:r>
              <a:rPr lang="en-US" sz="3200" b="1" dirty="0" err="1" smtClean="0"/>
              <a:t>SacyrFluor</a:t>
            </a:r>
            <a:r>
              <a:rPr lang="en-US" sz="3200" b="1" dirty="0" smtClean="0"/>
              <a:t> – Who we are</a:t>
            </a:r>
            <a:endParaRPr lang="en-US" sz="3200" b="1" dirty="0"/>
          </a:p>
        </p:txBody>
      </p:sp>
      <p:sp>
        <p:nvSpPr>
          <p:cNvPr id="3" name="Content Placeholder 2"/>
          <p:cNvSpPr>
            <a:spLocks noGrp="1"/>
          </p:cNvSpPr>
          <p:nvPr>
            <p:ph idx="1"/>
          </p:nvPr>
        </p:nvSpPr>
        <p:spPr>
          <a:xfrm>
            <a:off x="381000" y="1295400"/>
            <a:ext cx="9220200" cy="3581397"/>
          </a:xfrm>
        </p:spPr>
        <p:txBody>
          <a:bodyPr>
            <a:noAutofit/>
          </a:bodyPr>
          <a:lstStyle/>
          <a:p>
            <a:pPr algn="just">
              <a:spcBef>
                <a:spcPts val="600"/>
              </a:spcBef>
            </a:pPr>
            <a:r>
              <a:rPr lang="en-US" sz="2400" dirty="0" err="1" smtClean="0"/>
              <a:t>SacyrFluor</a:t>
            </a:r>
            <a:r>
              <a:rPr lang="en-US" sz="2400" dirty="0" smtClean="0"/>
              <a:t>, S.A. is formed 50% Fluor &amp; 50% Sacyr and based in Spain.</a:t>
            </a:r>
          </a:p>
          <a:p>
            <a:pPr algn="just">
              <a:spcBef>
                <a:spcPts val="600"/>
              </a:spcBef>
            </a:pPr>
            <a:r>
              <a:rPr lang="en-US" sz="2400" b="1" dirty="0" smtClean="0"/>
              <a:t>Sacyr = </a:t>
            </a:r>
            <a:r>
              <a:rPr lang="en-US" sz="2400" dirty="0" smtClean="0"/>
              <a:t>long experience in construction and procurement areas in large investments and worldwide projects.</a:t>
            </a:r>
          </a:p>
          <a:p>
            <a:pPr algn="just">
              <a:spcBef>
                <a:spcPts val="600"/>
              </a:spcBef>
            </a:pPr>
            <a:r>
              <a:rPr lang="en-US" sz="2400" b="1" dirty="0" smtClean="0"/>
              <a:t>Fluor Corporation </a:t>
            </a:r>
            <a:r>
              <a:rPr lang="en-US" sz="2400" dirty="0" smtClean="0"/>
              <a:t>= excellence technical capabilities and global resources as well as a technology expert.</a:t>
            </a:r>
          </a:p>
          <a:p>
            <a:pPr algn="just">
              <a:spcBef>
                <a:spcPts val="600"/>
              </a:spcBef>
            </a:pPr>
            <a:r>
              <a:rPr lang="en-US" sz="2400" dirty="0" smtClean="0"/>
              <a:t>SacyrFluor counts with the spirit of excellence that originates in each of the two founding companies.</a:t>
            </a:r>
          </a:p>
          <a:p>
            <a:pPr algn="just">
              <a:spcBef>
                <a:spcPts val="600"/>
              </a:spcBef>
            </a:pPr>
            <a:r>
              <a:rPr lang="en-US" sz="2400" dirty="0" smtClean="0"/>
              <a:t>SacyrFluor purpose: be a leading company for integral services, specialized in EPC projects.</a:t>
            </a:r>
          </a:p>
        </p:txBody>
      </p:sp>
      <p:sp>
        <p:nvSpPr>
          <p:cNvPr id="4" name="Footer Placeholder 3"/>
          <p:cNvSpPr>
            <a:spLocks noGrp="1"/>
          </p:cNvSpPr>
          <p:nvPr>
            <p:ph type="ftr" sz="quarter" idx="11"/>
          </p:nvPr>
        </p:nvSpPr>
        <p:spPr/>
        <p:txBody>
          <a:bodyPr/>
          <a:lstStyle/>
          <a:p>
            <a:r>
              <a:rPr lang="en-US" smtClean="0"/>
              <a:t>© 2017 SacyrFluor. All Rights Reserved.</a:t>
            </a:r>
            <a:endParaRPr lang="en-US" dirty="0"/>
          </a:p>
        </p:txBody>
      </p:sp>
      <p:sp>
        <p:nvSpPr>
          <p:cNvPr id="5" name="Slide Number Placeholder 4"/>
          <p:cNvSpPr>
            <a:spLocks noGrp="1"/>
          </p:cNvSpPr>
          <p:nvPr>
            <p:ph type="sldNum" sz="quarter" idx="12"/>
          </p:nvPr>
        </p:nvSpPr>
        <p:spPr/>
        <p:txBody>
          <a:bodyPr/>
          <a:lstStyle/>
          <a:p>
            <a:fld id="{2DD6A9B4-CD6A-4995-84BE-1B7E07DDB767}" type="slidenum">
              <a:rPr lang="en-US" smtClean="0"/>
              <a:pPr/>
              <a:t>2</a:t>
            </a:fld>
            <a:endParaRPr lang="en-US" dirty="0"/>
          </a:p>
        </p:txBody>
      </p:sp>
      <p:pic>
        <p:nvPicPr>
          <p:cNvPr id="6" name="Picture 1"/>
          <p:cNvPicPr>
            <a:picLocks noChangeAspect="1"/>
          </p:cNvPicPr>
          <p:nvPr/>
        </p:nvPicPr>
        <p:blipFill>
          <a:blip r:embed="rId2" cstate="print"/>
          <a:srcRect r="82957" b="66908"/>
          <a:stretch>
            <a:fillRect/>
          </a:stretch>
        </p:blipFill>
        <p:spPr bwMode="auto">
          <a:xfrm>
            <a:off x="5946423" y="4648200"/>
            <a:ext cx="1687513" cy="1363662"/>
          </a:xfrm>
          <a:prstGeom prst="rect">
            <a:avLst/>
          </a:prstGeom>
          <a:noFill/>
          <a:ln w="9525">
            <a:noFill/>
            <a:miter lim="800000"/>
            <a:headEnd/>
            <a:tailEnd/>
          </a:ln>
        </p:spPr>
      </p:pic>
      <p:sp>
        <p:nvSpPr>
          <p:cNvPr id="7" name="Rectangle 4"/>
          <p:cNvSpPr>
            <a:spLocks noChangeArrowheads="1"/>
          </p:cNvSpPr>
          <p:nvPr/>
        </p:nvSpPr>
        <p:spPr bwMode="auto">
          <a:xfrm>
            <a:off x="1676400" y="5410200"/>
            <a:ext cx="3097213" cy="400050"/>
          </a:xfrm>
          <a:prstGeom prst="rect">
            <a:avLst/>
          </a:prstGeom>
          <a:noFill/>
          <a:ln w="9525">
            <a:noFill/>
            <a:miter lim="800000"/>
            <a:headEnd/>
            <a:tailEnd/>
          </a:ln>
        </p:spPr>
        <p:txBody>
          <a:bodyPr wrap="square">
            <a:spAutoFit/>
          </a:bodyPr>
          <a:lstStyle/>
          <a:p>
            <a:r>
              <a:rPr lang="en-US" sz="2000" b="1" dirty="0">
                <a:solidFill>
                  <a:srgbClr val="002395"/>
                </a:solidFill>
              </a:rPr>
              <a:t>EXCLUSIVE BUSSINES LINE</a:t>
            </a:r>
            <a:endParaRPr lang="en-US" sz="2000" dirty="0">
              <a:solidFill>
                <a:srgbClr val="002395"/>
              </a:solidFill>
            </a:endParaRPr>
          </a:p>
        </p:txBody>
      </p:sp>
      <p:sp>
        <p:nvSpPr>
          <p:cNvPr id="8" name="Right Arrow 7"/>
          <p:cNvSpPr/>
          <p:nvPr/>
        </p:nvSpPr>
        <p:spPr>
          <a:xfrm>
            <a:off x="5106987" y="5484813"/>
            <a:ext cx="454025" cy="249237"/>
          </a:xfrm>
          <a:prstGeom prst="rightArrow">
            <a:avLst/>
          </a:prstGeom>
          <a:solidFill>
            <a:srgbClr val="0066FF"/>
          </a:solidFill>
          <a:ln>
            <a:solidFill>
              <a:srgbClr val="0066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915400" cy="1143000"/>
          </a:xfrm>
        </p:spPr>
        <p:txBody>
          <a:bodyPr>
            <a:normAutofit/>
          </a:bodyPr>
          <a:lstStyle/>
          <a:p>
            <a:r>
              <a:rPr lang="en-US" sz="3200" b="1" dirty="0" err="1" smtClean="0"/>
              <a:t>SacyrFluor</a:t>
            </a:r>
            <a:r>
              <a:rPr lang="en-US" sz="3200" b="1" dirty="0" smtClean="0"/>
              <a:t> – Business Areas</a:t>
            </a:r>
            <a:endParaRPr lang="en-US" sz="3200" b="1"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dirty="0"/>
          </a:p>
        </p:txBody>
      </p:sp>
      <p:sp>
        <p:nvSpPr>
          <p:cNvPr id="5" name="Slide Number Placeholder 4"/>
          <p:cNvSpPr>
            <a:spLocks noGrp="1"/>
          </p:cNvSpPr>
          <p:nvPr>
            <p:ph type="sldNum" sz="quarter" idx="12"/>
          </p:nvPr>
        </p:nvSpPr>
        <p:spPr/>
        <p:txBody>
          <a:bodyPr/>
          <a:lstStyle/>
          <a:p>
            <a:fld id="{2DD6A9B4-CD6A-4995-84BE-1B7E07DDB767}" type="slidenum">
              <a:rPr lang="en-US" smtClean="0"/>
              <a:pPr/>
              <a:t>3</a:t>
            </a:fld>
            <a:endParaRPr lang="en-US" dirty="0"/>
          </a:p>
        </p:txBody>
      </p:sp>
      <p:grpSp>
        <p:nvGrpSpPr>
          <p:cNvPr id="14" name="Group 13"/>
          <p:cNvGrpSpPr/>
          <p:nvPr/>
        </p:nvGrpSpPr>
        <p:grpSpPr>
          <a:xfrm>
            <a:off x="1981200" y="1143000"/>
            <a:ext cx="5715000" cy="4876800"/>
            <a:chOff x="1375102" y="896937"/>
            <a:chExt cx="6600498" cy="5503863"/>
          </a:xfrm>
        </p:grpSpPr>
        <p:pic>
          <p:nvPicPr>
            <p:cNvPr id="15" name="Picture 2"/>
            <p:cNvPicPr>
              <a:picLocks noChangeAspect="1" noChangeArrowheads="1"/>
            </p:cNvPicPr>
            <p:nvPr/>
          </p:nvPicPr>
          <p:blipFill>
            <a:blip r:embed="rId2" cstate="print"/>
            <a:srcRect/>
            <a:stretch>
              <a:fillRect/>
            </a:stretch>
          </p:blipFill>
          <p:spPr bwMode="auto">
            <a:xfrm>
              <a:off x="1524000" y="896937"/>
              <a:ext cx="6451600" cy="5503863"/>
            </a:xfrm>
            <a:prstGeom prst="rect">
              <a:avLst/>
            </a:prstGeom>
            <a:noFill/>
            <a:ln w="9525">
              <a:noFill/>
              <a:miter lim="800000"/>
              <a:headEnd/>
              <a:tailEnd/>
            </a:ln>
            <a:effectLst/>
          </p:spPr>
        </p:pic>
        <p:sp>
          <p:nvSpPr>
            <p:cNvPr id="16" name="TextBox 15"/>
            <p:cNvSpPr txBox="1"/>
            <p:nvPr/>
          </p:nvSpPr>
          <p:spPr>
            <a:xfrm>
              <a:off x="3733800" y="1425518"/>
              <a:ext cx="2667000" cy="461665"/>
            </a:xfrm>
            <a:prstGeom prst="rect">
              <a:avLst/>
            </a:prstGeom>
            <a:solidFill>
              <a:schemeClr val="bg1"/>
            </a:solidFill>
          </p:spPr>
          <p:txBody>
            <a:bodyPr wrap="square" rtlCol="0">
              <a:spAutoFit/>
            </a:bodyPr>
            <a:lstStyle/>
            <a:p>
              <a:r>
                <a:rPr lang="en-US" sz="800" b="1" dirty="0" smtClean="0"/>
                <a:t>SacyrFluor</a:t>
              </a:r>
              <a:r>
                <a:rPr lang="en-US" sz="800" dirty="0" smtClean="0"/>
                <a:t> has developed gas projects in remote areas such as the Bolivian rainforest and has experience in compression plants, gas treatment plants, pipelines, etc</a:t>
              </a:r>
              <a:endParaRPr lang="en-US" sz="800" dirty="0"/>
            </a:p>
          </p:txBody>
        </p:sp>
        <p:sp>
          <p:nvSpPr>
            <p:cNvPr id="17" name="TextBox 16"/>
            <p:cNvSpPr txBox="1"/>
            <p:nvPr/>
          </p:nvSpPr>
          <p:spPr>
            <a:xfrm>
              <a:off x="1832302" y="2339918"/>
              <a:ext cx="2587297" cy="461665"/>
            </a:xfrm>
            <a:prstGeom prst="rect">
              <a:avLst/>
            </a:prstGeom>
            <a:solidFill>
              <a:schemeClr val="bg1"/>
            </a:solidFill>
          </p:spPr>
          <p:txBody>
            <a:bodyPr wrap="square" rtlCol="0">
              <a:spAutoFit/>
            </a:bodyPr>
            <a:lstStyle/>
            <a:p>
              <a:r>
                <a:rPr lang="en-US" sz="800" b="1" dirty="0" smtClean="0"/>
                <a:t>SacyrFluor</a:t>
              </a:r>
              <a:r>
                <a:rPr lang="en-US" sz="800" dirty="0" smtClean="0"/>
                <a:t> has executed innovative LNG projects, ranging from initial feasibility studies to EPCM services both in Spain and in the rest of the world.</a:t>
              </a:r>
              <a:endParaRPr lang="en-US" sz="800" dirty="0"/>
            </a:p>
          </p:txBody>
        </p:sp>
        <p:sp>
          <p:nvSpPr>
            <p:cNvPr id="18" name="TextBox 17"/>
            <p:cNvSpPr txBox="1"/>
            <p:nvPr/>
          </p:nvSpPr>
          <p:spPr>
            <a:xfrm>
              <a:off x="3965903" y="3226118"/>
              <a:ext cx="3962400" cy="584775"/>
            </a:xfrm>
            <a:prstGeom prst="rect">
              <a:avLst/>
            </a:prstGeom>
            <a:solidFill>
              <a:schemeClr val="bg1"/>
            </a:solidFill>
          </p:spPr>
          <p:txBody>
            <a:bodyPr wrap="square" rtlCol="0">
              <a:spAutoFit/>
            </a:bodyPr>
            <a:lstStyle/>
            <a:p>
              <a:r>
                <a:rPr lang="en-US" sz="800" b="1" dirty="0" smtClean="0"/>
                <a:t>SacyrFluor</a:t>
              </a:r>
              <a:r>
                <a:rPr lang="en-US" sz="800" dirty="0" smtClean="0"/>
                <a:t> has the necessary experience to execute projects in different units such as crude/vacuum, delayed coking, separation of viscosities though thermal fractionation, H2 plants, amine treatment, sulphur recovery plants, diesel and gasoline </a:t>
              </a:r>
              <a:r>
                <a:rPr lang="en-US" sz="800" dirty="0" err="1" smtClean="0"/>
                <a:t>hydrodesulfurization</a:t>
              </a:r>
              <a:r>
                <a:rPr lang="en-US" sz="800" dirty="0" smtClean="0"/>
                <a:t> units, etc.</a:t>
              </a:r>
              <a:endParaRPr lang="en-US" sz="800" dirty="0"/>
            </a:p>
          </p:txBody>
        </p:sp>
        <p:sp>
          <p:nvSpPr>
            <p:cNvPr id="19" name="TextBox 18"/>
            <p:cNvSpPr txBox="1"/>
            <p:nvPr/>
          </p:nvSpPr>
          <p:spPr>
            <a:xfrm>
              <a:off x="1375102" y="4092518"/>
              <a:ext cx="3654097" cy="584775"/>
            </a:xfrm>
            <a:prstGeom prst="rect">
              <a:avLst/>
            </a:prstGeom>
            <a:solidFill>
              <a:schemeClr val="bg1"/>
            </a:solidFill>
          </p:spPr>
          <p:txBody>
            <a:bodyPr wrap="square" rtlCol="0">
              <a:spAutoFit/>
            </a:bodyPr>
            <a:lstStyle/>
            <a:p>
              <a:r>
                <a:rPr lang="en-US" sz="800" b="1" dirty="0" smtClean="0"/>
                <a:t>SacyrFluor</a:t>
              </a:r>
              <a:r>
                <a:rPr lang="en-US" sz="800" dirty="0" smtClean="0"/>
                <a:t> has the appropriate experience and resources to build new and more efficient power generation plants to satisfy the increased global demand for renewable energy, combined cycles, co-generation, etc.</a:t>
              </a:r>
            </a:p>
            <a:p>
              <a:endParaRPr lang="en-US" sz="800" dirty="0"/>
            </a:p>
          </p:txBody>
        </p:sp>
        <p:sp>
          <p:nvSpPr>
            <p:cNvPr id="20" name="TextBox 19"/>
            <p:cNvSpPr txBox="1"/>
            <p:nvPr/>
          </p:nvSpPr>
          <p:spPr>
            <a:xfrm>
              <a:off x="4346903" y="5022518"/>
              <a:ext cx="3505200" cy="457200"/>
            </a:xfrm>
            <a:prstGeom prst="rect">
              <a:avLst/>
            </a:prstGeom>
            <a:solidFill>
              <a:schemeClr val="bg1"/>
            </a:solidFill>
          </p:spPr>
          <p:txBody>
            <a:bodyPr wrap="square" rtlCol="0">
              <a:spAutoFit/>
            </a:bodyPr>
            <a:lstStyle/>
            <a:p>
              <a:r>
                <a:rPr lang="en-US" sz="800" dirty="0" smtClean="0"/>
                <a:t>Since 1990 </a:t>
              </a:r>
              <a:r>
                <a:rPr lang="en-US" sz="800" b="1" dirty="0" smtClean="0"/>
                <a:t>SacyrFluor</a:t>
              </a:r>
              <a:r>
                <a:rPr lang="en-US" sz="800" dirty="0" smtClean="0"/>
                <a:t> has been actively involved in projects in the chemical, fine chemical, polymer and petrochemical product industries. This experience includes </a:t>
              </a:r>
              <a:r>
                <a:rPr lang="en-US" sz="800" dirty="0" err="1" smtClean="0"/>
                <a:t>grassroot</a:t>
              </a:r>
              <a:r>
                <a:rPr lang="en-US" sz="800" dirty="0" smtClean="0"/>
                <a:t> projects and revamps. </a:t>
              </a:r>
              <a:endParaRPr lang="en-US" sz="800" dirty="0"/>
            </a:p>
          </p:txBody>
        </p:sp>
        <p:sp>
          <p:nvSpPr>
            <p:cNvPr id="21" name="TextBox 20"/>
            <p:cNvSpPr txBox="1"/>
            <p:nvPr/>
          </p:nvSpPr>
          <p:spPr>
            <a:xfrm>
              <a:off x="1375103" y="5867400"/>
              <a:ext cx="6477000" cy="461665"/>
            </a:xfrm>
            <a:prstGeom prst="rect">
              <a:avLst/>
            </a:prstGeom>
            <a:solidFill>
              <a:schemeClr val="bg1"/>
            </a:solidFill>
          </p:spPr>
          <p:txBody>
            <a:bodyPr wrap="square" rtlCol="0">
              <a:spAutoFit/>
            </a:bodyPr>
            <a:lstStyle/>
            <a:p>
              <a:r>
                <a:rPr lang="en-US" sz="800" b="1" dirty="0" smtClean="0"/>
                <a:t>SacyrFluor</a:t>
              </a:r>
              <a:r>
                <a:rPr lang="en-US" sz="800" dirty="0" smtClean="0"/>
                <a:t> has broad international experience in project management of industrial plants belonging to different industries such as aluminum production, bauxite refinery or food production. The scope of work covers a whole range of EPCM services  from assistance to find solutions in the stage of conceptual engineering up to commissioning and start-up.</a:t>
              </a: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915400" cy="1143000"/>
          </a:xfrm>
        </p:spPr>
        <p:txBody>
          <a:bodyPr>
            <a:normAutofit/>
          </a:bodyPr>
          <a:lstStyle/>
          <a:p>
            <a:r>
              <a:rPr lang="en-US" sz="3200" b="1" dirty="0"/>
              <a:t>Fluor – Energy &amp; Chemicals</a:t>
            </a:r>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4</a:t>
            </a:fld>
            <a:endParaRPr lang="en-US"/>
          </a:p>
        </p:txBody>
      </p:sp>
      <p:sp>
        <p:nvSpPr>
          <p:cNvPr id="6" name="Text Placeholder 23"/>
          <p:cNvSpPr>
            <a:spLocks noGrp="1"/>
          </p:cNvSpPr>
          <p:nvPr>
            <p:ph idx="1"/>
          </p:nvPr>
        </p:nvSpPr>
        <p:spPr>
          <a:xfrm>
            <a:off x="533400" y="1143000"/>
            <a:ext cx="6019800" cy="4368799"/>
          </a:xfrm>
        </p:spPr>
        <p:txBody>
          <a:bodyPr>
            <a:noAutofit/>
          </a:bodyPr>
          <a:lstStyle/>
          <a:p>
            <a:pPr marL="0" indent="0">
              <a:lnSpc>
                <a:spcPct val="90000"/>
              </a:lnSpc>
              <a:spcAft>
                <a:spcPts val="500"/>
              </a:spcAft>
              <a:buNone/>
              <a:defRPr/>
            </a:pPr>
            <a:r>
              <a:rPr lang="en-US" sz="2000" dirty="0" smtClean="0"/>
              <a:t>The Energy &amp; Chemicals business line serves the global oil and gas production/processing, chemicals, and petrochemicals industries.</a:t>
            </a:r>
          </a:p>
          <a:p>
            <a:pPr marL="339725" indent="-339725">
              <a:lnSpc>
                <a:spcPct val="80000"/>
              </a:lnSpc>
              <a:spcAft>
                <a:spcPts val="500"/>
              </a:spcAft>
              <a:defRPr/>
            </a:pPr>
            <a:r>
              <a:rPr lang="en-US" sz="2000" dirty="0"/>
              <a:t>Ranks No. 1 on ENR (</a:t>
            </a:r>
            <a:r>
              <a:rPr lang="en-US" sz="2000" dirty="0" smtClean="0"/>
              <a:t>Engineering News-Record</a:t>
            </a:r>
            <a:r>
              <a:rPr lang="en-US" sz="2000" dirty="0"/>
              <a:t>) magazine’s list of Top Design Firms in </a:t>
            </a:r>
            <a:r>
              <a:rPr lang="en-US" sz="2000" dirty="0" smtClean="0"/>
              <a:t>the Petroleum </a:t>
            </a:r>
            <a:r>
              <a:rPr lang="en-US" sz="2000" dirty="0"/>
              <a:t>sector </a:t>
            </a:r>
          </a:p>
          <a:p>
            <a:pPr marL="339725" indent="-339725">
              <a:lnSpc>
                <a:spcPct val="80000"/>
              </a:lnSpc>
              <a:spcAft>
                <a:spcPts val="500"/>
              </a:spcAft>
              <a:defRPr/>
            </a:pPr>
            <a:r>
              <a:rPr lang="en-US" sz="2000" dirty="0" smtClean="0"/>
              <a:t>Full range of services including design, engineering, fabrication, procurement, construction, and project management</a:t>
            </a:r>
          </a:p>
          <a:p>
            <a:pPr marL="339725" indent="-339725">
              <a:lnSpc>
                <a:spcPct val="80000"/>
              </a:lnSpc>
              <a:spcAft>
                <a:spcPts val="500"/>
              </a:spcAft>
              <a:defRPr/>
            </a:pPr>
            <a:r>
              <a:rPr lang="en-US" sz="2000" dirty="0" smtClean="0"/>
              <a:t>Consulting services for feasibility studies and project financing</a:t>
            </a:r>
          </a:p>
          <a:p>
            <a:pPr marL="339725" indent="-339725">
              <a:lnSpc>
                <a:spcPct val="80000"/>
              </a:lnSpc>
              <a:spcAft>
                <a:spcPts val="500"/>
              </a:spcAft>
              <a:defRPr/>
            </a:pPr>
            <a:r>
              <a:rPr lang="en-US" sz="2000" dirty="0" smtClean="0"/>
              <a:t>Global office platform optimizes execution of  all sized projects including  mega-projects in remote locations with challenging environments</a:t>
            </a:r>
          </a:p>
          <a:p>
            <a:pPr marL="339725" indent="-339725">
              <a:lnSpc>
                <a:spcPct val="80000"/>
              </a:lnSpc>
              <a:spcAft>
                <a:spcPts val="500"/>
              </a:spcAft>
              <a:defRPr/>
            </a:pPr>
            <a:r>
              <a:rPr lang="en-US" sz="2000" dirty="0" smtClean="0"/>
              <a:t>Services from upstream, midstream, downstream and petro-chemical derivatives.</a:t>
            </a:r>
            <a:endParaRPr lang="en-US" sz="2000" dirty="0"/>
          </a:p>
        </p:txBody>
      </p:sp>
      <p:pic>
        <p:nvPicPr>
          <p:cNvPr id="8" name="Picture 7" descr="Pic02L"/>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677586" y="1447800"/>
            <a:ext cx="2771214" cy="2102890"/>
          </a:xfrm>
          <a:prstGeom prst="roundRect">
            <a:avLst>
              <a:gd name="adj" fmla="val 9693"/>
            </a:avLst>
          </a:prstGeom>
          <a:solidFill>
            <a:srgbClr val="FFFFFF">
              <a:shade val="85000"/>
            </a:srgbClr>
          </a:solidFill>
          <a:ln>
            <a:noFill/>
          </a:ln>
          <a:effectLst>
            <a:outerShdw blurRad="139700" dist="76200" dir="2700000" algn="tl" rotWithShape="0">
              <a:prstClr val="black">
                <a:alpha val="40000"/>
              </a:prstClr>
            </a:outerShdw>
          </a:effectLst>
          <a:extLst>
            <a:ext uri="{91240B29-F687-4F45-9708-019B960494DF}">
              <a14:hiddenLine xmlns="" xmlns:a14="http://schemas.microsoft.com/office/drawing/2010/main" w="9525">
                <a:solidFill>
                  <a:srgbClr val="000000"/>
                </a:solidFill>
                <a:miter lim="800000"/>
                <a:headEnd/>
                <a:tailEnd/>
              </a14:hiddenLine>
            </a:ext>
          </a:extLst>
        </p:spPr>
      </p:pic>
      <p:pic>
        <p:nvPicPr>
          <p:cNvPr id="9" name="Picture 8" descr="SGP Gas HP Amine Contactor 62-D-301 (6)"/>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645936" y="3886200"/>
            <a:ext cx="2879064" cy="1927974"/>
          </a:xfrm>
          <a:prstGeom prst="roundRect">
            <a:avLst>
              <a:gd name="adj" fmla="val 3308"/>
            </a:avLst>
          </a:prstGeom>
          <a:solidFill>
            <a:srgbClr val="FFFFFF">
              <a:shade val="85000"/>
            </a:srgbClr>
          </a:solidFill>
          <a:ln>
            <a:noFill/>
          </a:ln>
          <a:effectLst>
            <a:outerShdw blurRad="139700" dist="76200" dir="2700000" algn="tl" rotWithShape="0">
              <a:prstClr val="black">
                <a:alpha val="40000"/>
              </a:prstClr>
            </a:outerShdw>
          </a:effectLst>
          <a:extLs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200" b="1" dirty="0"/>
              <a:t>Fluor: what we do</a:t>
            </a:r>
          </a:p>
        </p:txBody>
      </p:sp>
      <p:sp>
        <p:nvSpPr>
          <p:cNvPr id="7" name="Slide Number Placeholder 6"/>
          <p:cNvSpPr>
            <a:spLocks noGrp="1"/>
          </p:cNvSpPr>
          <p:nvPr>
            <p:ph type="sldNum" sz="quarter" idx="12"/>
          </p:nvPr>
        </p:nvSpPr>
        <p:spPr/>
        <p:txBody>
          <a:bodyPr/>
          <a:lstStyle/>
          <a:p>
            <a:fld id="{2DD6A9B4-CD6A-4995-84BE-1B7E07DDB767}" type="slidenum">
              <a:rPr lang="en-US" smtClean="0"/>
              <a:pPr/>
              <a:t>5</a:t>
            </a:fld>
            <a:endParaRPr lang="en-US" dirty="0"/>
          </a:p>
        </p:txBody>
      </p:sp>
      <p:sp>
        <p:nvSpPr>
          <p:cNvPr id="8" name="Footer Placeholder 7"/>
          <p:cNvSpPr>
            <a:spLocks noGrp="1"/>
          </p:cNvSpPr>
          <p:nvPr>
            <p:ph type="ftr" sz="quarter" idx="11"/>
          </p:nvPr>
        </p:nvSpPr>
        <p:spPr/>
        <p:txBody>
          <a:bodyPr/>
          <a:lstStyle/>
          <a:p>
            <a:r>
              <a:rPr lang="en-US" smtClean="0"/>
              <a:t>© 2017 SacyrFluor. All Rights Reserved.</a:t>
            </a:r>
            <a:endParaRPr lang="en-US" dirty="0"/>
          </a:p>
        </p:txBody>
      </p:sp>
      <p:sp>
        <p:nvSpPr>
          <p:cNvPr id="6" name="TextBox 5"/>
          <p:cNvSpPr txBox="1">
            <a:spLocks noChangeArrowheads="1"/>
          </p:cNvSpPr>
          <p:nvPr/>
        </p:nvSpPr>
        <p:spPr bwMode="auto">
          <a:xfrm>
            <a:off x="1684724" y="5111750"/>
            <a:ext cx="6633241" cy="571777"/>
          </a:xfrm>
          <a:prstGeom prst="rect">
            <a:avLst/>
          </a:prstGeom>
          <a:noFill/>
          <a:ln w="9525">
            <a:noFill/>
            <a:miter lim="800000"/>
            <a:headEnd/>
            <a:tailEnd/>
          </a:ln>
        </p:spPr>
        <p:txBody>
          <a:bodyPr wrap="square">
            <a:spAutoFit/>
          </a:bodyPr>
          <a:lstStyle/>
          <a:p>
            <a:pPr eaLnBrk="0" hangingPunct="0">
              <a:lnSpc>
                <a:spcPct val="95000"/>
              </a:lnSpc>
              <a:spcBef>
                <a:spcPct val="50000"/>
              </a:spcBef>
              <a:buClr>
                <a:schemeClr val="accent2"/>
              </a:buClr>
              <a:buFont typeface="Monotype Sorts" pitchFamily="2" charset="2"/>
              <a:buNone/>
            </a:pPr>
            <a:r>
              <a:rPr kumimoji="1" lang="en-US" sz="3200" b="0" i="1">
                <a:solidFill>
                  <a:srgbClr val="002060"/>
                </a:solidFill>
              </a:rPr>
              <a:t>… a passion to design and build!</a:t>
            </a:r>
          </a:p>
        </p:txBody>
      </p:sp>
      <p:grpSp>
        <p:nvGrpSpPr>
          <p:cNvPr id="2" name="Group 1"/>
          <p:cNvGrpSpPr/>
          <p:nvPr/>
        </p:nvGrpSpPr>
        <p:grpSpPr>
          <a:xfrm>
            <a:off x="601739" y="1600200"/>
            <a:ext cx="8770861" cy="3084328"/>
            <a:chOff x="569784" y="1828800"/>
            <a:chExt cx="8770861" cy="3084328"/>
          </a:xfrm>
        </p:grpSpPr>
        <p:sp>
          <p:nvSpPr>
            <p:cNvPr id="9" name="Freeform 8"/>
            <p:cNvSpPr/>
            <p:nvPr/>
          </p:nvSpPr>
          <p:spPr bwMode="auto">
            <a:xfrm>
              <a:off x="569784" y="1828800"/>
              <a:ext cx="3317991" cy="3084328"/>
            </a:xfrm>
            <a:custGeom>
              <a:avLst/>
              <a:gdLst>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016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89300 w 3342217"/>
                <a:gd name="connsiteY2" fmla="*/ 768350 h 2997200"/>
                <a:gd name="connsiteX3" fmla="*/ 2984500 w 3342217"/>
                <a:gd name="connsiteY3" fmla="*/ 1016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89300 w 3342217"/>
                <a:gd name="connsiteY2" fmla="*/ 768350 h 2997200"/>
                <a:gd name="connsiteX3" fmla="*/ 2984500 w 3342217"/>
                <a:gd name="connsiteY3" fmla="*/ 98425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89300 w 3342217"/>
                <a:gd name="connsiteY2" fmla="*/ 768350 h 2997200"/>
                <a:gd name="connsiteX3" fmla="*/ 2984500 w 3342217"/>
                <a:gd name="connsiteY3" fmla="*/ 9525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27250 w 3342217"/>
                <a:gd name="connsiteY4" fmla="*/ 14986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14550 w 3342217"/>
                <a:gd name="connsiteY4" fmla="*/ 14224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02000 w 3342217"/>
                <a:gd name="connsiteY2" fmla="*/ 882650 h 2997200"/>
                <a:gd name="connsiteX3" fmla="*/ 2984500 w 3342217"/>
                <a:gd name="connsiteY3" fmla="*/ 9525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02000 w 3342217"/>
                <a:gd name="connsiteY2" fmla="*/ 882650 h 2997200"/>
                <a:gd name="connsiteX3" fmla="*/ 2984500 w 3342217"/>
                <a:gd name="connsiteY3" fmla="*/ 9652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64442"/>
                <a:gd name="connsiteY0" fmla="*/ 0 h 2997200"/>
                <a:gd name="connsiteX1" fmla="*/ 3124200 w 3364442"/>
                <a:gd name="connsiteY1" fmla="*/ 0 h 2997200"/>
                <a:gd name="connsiteX2" fmla="*/ 3302000 w 3364442"/>
                <a:gd name="connsiteY2" fmla="*/ 882650 h 2997200"/>
                <a:gd name="connsiteX3" fmla="*/ 3006725 w 3364442"/>
                <a:gd name="connsiteY3" fmla="*/ 968375 h 2997200"/>
                <a:gd name="connsiteX4" fmla="*/ 2114550 w 3364442"/>
                <a:gd name="connsiteY4" fmla="*/ 1485900 h 2997200"/>
                <a:gd name="connsiteX5" fmla="*/ 3035300 w 3364442"/>
                <a:gd name="connsiteY5" fmla="*/ 2032000 h 2997200"/>
                <a:gd name="connsiteX6" fmla="*/ 3314700 w 3364442"/>
                <a:gd name="connsiteY6" fmla="*/ 2197100 h 2997200"/>
                <a:gd name="connsiteX7" fmla="*/ 3162300 w 3364442"/>
                <a:gd name="connsiteY7" fmla="*/ 2997200 h 2997200"/>
                <a:gd name="connsiteX8" fmla="*/ 0 w 3364442"/>
                <a:gd name="connsiteY8" fmla="*/ 2997200 h 2997200"/>
                <a:gd name="connsiteX9" fmla="*/ 0 w 3364442"/>
                <a:gd name="connsiteY9" fmla="*/ 0 h 2997200"/>
                <a:gd name="connsiteX0" fmla="*/ 0 w 3364442"/>
                <a:gd name="connsiteY0" fmla="*/ 0 h 2997200"/>
                <a:gd name="connsiteX1" fmla="*/ 3124200 w 3364442"/>
                <a:gd name="connsiteY1" fmla="*/ 0 h 2997200"/>
                <a:gd name="connsiteX2" fmla="*/ 3302000 w 3364442"/>
                <a:gd name="connsiteY2" fmla="*/ 882650 h 2997200"/>
                <a:gd name="connsiteX3" fmla="*/ 3006725 w 3364442"/>
                <a:gd name="connsiteY3" fmla="*/ 968375 h 2997200"/>
                <a:gd name="connsiteX4" fmla="*/ 2114550 w 3364442"/>
                <a:gd name="connsiteY4" fmla="*/ 1504950 h 2997200"/>
                <a:gd name="connsiteX5" fmla="*/ 3035300 w 3364442"/>
                <a:gd name="connsiteY5" fmla="*/ 2032000 h 2997200"/>
                <a:gd name="connsiteX6" fmla="*/ 3314700 w 3364442"/>
                <a:gd name="connsiteY6" fmla="*/ 2197100 h 2997200"/>
                <a:gd name="connsiteX7" fmla="*/ 3162300 w 3364442"/>
                <a:gd name="connsiteY7" fmla="*/ 2997200 h 2997200"/>
                <a:gd name="connsiteX8" fmla="*/ 0 w 3364442"/>
                <a:gd name="connsiteY8" fmla="*/ 2997200 h 2997200"/>
                <a:gd name="connsiteX9" fmla="*/ 0 w 3364442"/>
                <a:gd name="connsiteY9" fmla="*/ 0 h 2997200"/>
                <a:gd name="connsiteX0" fmla="*/ 0 w 3364442"/>
                <a:gd name="connsiteY0" fmla="*/ 0 h 2997200"/>
                <a:gd name="connsiteX1" fmla="*/ 3124200 w 3364442"/>
                <a:gd name="connsiteY1" fmla="*/ 0 h 2997200"/>
                <a:gd name="connsiteX2" fmla="*/ 3302000 w 3364442"/>
                <a:gd name="connsiteY2" fmla="*/ 882650 h 2997200"/>
                <a:gd name="connsiteX3" fmla="*/ 3006725 w 3364442"/>
                <a:gd name="connsiteY3" fmla="*/ 968375 h 2997200"/>
                <a:gd name="connsiteX4" fmla="*/ 2114550 w 3364442"/>
                <a:gd name="connsiteY4" fmla="*/ 1504950 h 2997200"/>
                <a:gd name="connsiteX5" fmla="*/ 3035300 w 3364442"/>
                <a:gd name="connsiteY5" fmla="*/ 2032000 h 2997200"/>
                <a:gd name="connsiteX6" fmla="*/ 3314700 w 3364442"/>
                <a:gd name="connsiteY6" fmla="*/ 2197100 h 2997200"/>
                <a:gd name="connsiteX7" fmla="*/ 3162300 w 3364442"/>
                <a:gd name="connsiteY7" fmla="*/ 2997200 h 2997200"/>
                <a:gd name="connsiteX8" fmla="*/ 0 w 3364442"/>
                <a:gd name="connsiteY8" fmla="*/ 2997200 h 2997200"/>
                <a:gd name="connsiteX9" fmla="*/ 0 w 3364442"/>
                <a:gd name="connsiteY9" fmla="*/ 0 h 2997200"/>
                <a:gd name="connsiteX0" fmla="*/ 0 w 3364442"/>
                <a:gd name="connsiteY0" fmla="*/ 0 h 2997200"/>
                <a:gd name="connsiteX1" fmla="*/ 3124200 w 3364442"/>
                <a:gd name="connsiteY1" fmla="*/ 0 h 2997200"/>
                <a:gd name="connsiteX2" fmla="*/ 3302000 w 3364442"/>
                <a:gd name="connsiteY2" fmla="*/ 882650 h 2997200"/>
                <a:gd name="connsiteX3" fmla="*/ 3006725 w 3364442"/>
                <a:gd name="connsiteY3" fmla="*/ 968375 h 2997200"/>
                <a:gd name="connsiteX4" fmla="*/ 2114550 w 3364442"/>
                <a:gd name="connsiteY4" fmla="*/ 1504950 h 2997200"/>
                <a:gd name="connsiteX5" fmla="*/ 3035300 w 3364442"/>
                <a:gd name="connsiteY5" fmla="*/ 2032000 h 2997200"/>
                <a:gd name="connsiteX6" fmla="*/ 3314700 w 3364442"/>
                <a:gd name="connsiteY6" fmla="*/ 2197100 h 2997200"/>
                <a:gd name="connsiteX7" fmla="*/ 3162300 w 3364442"/>
                <a:gd name="connsiteY7" fmla="*/ 2997200 h 2997200"/>
                <a:gd name="connsiteX8" fmla="*/ 0 w 3364442"/>
                <a:gd name="connsiteY8" fmla="*/ 2997200 h 2997200"/>
                <a:gd name="connsiteX9" fmla="*/ 0 w 3364442"/>
                <a:gd name="connsiteY9" fmla="*/ 0 h 299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4442" h="2997200">
                  <a:moveTo>
                    <a:pt x="0" y="0"/>
                  </a:moveTo>
                  <a:lnTo>
                    <a:pt x="3124200" y="0"/>
                  </a:lnTo>
                  <a:lnTo>
                    <a:pt x="3302000" y="882650"/>
                  </a:lnTo>
                  <a:cubicBezTo>
                    <a:pt x="3296708" y="907521"/>
                    <a:pt x="3364442" y="1057805"/>
                    <a:pt x="3006725" y="968375"/>
                  </a:cubicBezTo>
                  <a:cubicBezTo>
                    <a:pt x="2203450" y="715963"/>
                    <a:pt x="2109788" y="1328738"/>
                    <a:pt x="2114550" y="1504950"/>
                  </a:cubicBezTo>
                  <a:cubicBezTo>
                    <a:pt x="2133070" y="1659996"/>
                    <a:pt x="2057929" y="2245255"/>
                    <a:pt x="3035300" y="2032000"/>
                  </a:cubicBezTo>
                  <a:cubicBezTo>
                    <a:pt x="3285595" y="1944158"/>
                    <a:pt x="3340630" y="2094441"/>
                    <a:pt x="3314700" y="2197100"/>
                  </a:cubicBezTo>
                  <a:lnTo>
                    <a:pt x="3162300" y="2997200"/>
                  </a:lnTo>
                  <a:lnTo>
                    <a:pt x="0" y="2997200"/>
                  </a:lnTo>
                  <a:lnTo>
                    <a:pt x="0" y="0"/>
                  </a:lnTo>
                  <a:close/>
                </a:path>
              </a:pathLst>
            </a:custGeom>
            <a:solidFill>
              <a:srgbClr val="ECE214"/>
            </a:solidFill>
            <a:ln w="28575" cap="flat" cmpd="sng" algn="ctr">
              <a:noFill/>
              <a:prstDash val="solid"/>
              <a:round/>
              <a:headEnd type="none" w="med" len="med"/>
              <a:tailEnd type="none" w="med" len="med"/>
            </a:ln>
            <a:effectLst>
              <a:innerShdw blurRad="76200" dist="127000" dir="2400000">
                <a:prstClr val="black">
                  <a:alpha val="53000"/>
                </a:prstClr>
              </a:innerShdw>
            </a:effectLst>
            <a:scene3d>
              <a:camera prst="orthographicFront"/>
              <a:lightRig rig="threePt" dir="t"/>
            </a:scene3d>
            <a:sp3d prstMaterial="softEdge">
              <a:bevelT w="190500" h="196850"/>
            </a:sp3d>
          </p:spPr>
          <p:txBody>
            <a:bodyPr wrap="none"/>
            <a:lstStyle/>
            <a:p>
              <a:pPr eaLnBrk="0" hangingPunct="0">
                <a:lnSpc>
                  <a:spcPct val="95000"/>
                </a:lnSpc>
                <a:spcBef>
                  <a:spcPct val="50000"/>
                </a:spcBef>
                <a:buClr>
                  <a:schemeClr val="accent2"/>
                </a:buClr>
                <a:buFont typeface="Monotype Sorts" pitchFamily="2" charset="2"/>
                <a:buChar char="u"/>
                <a:defRPr/>
              </a:pPr>
              <a:endParaRPr kumimoji="1" lang="en-US" b="0">
                <a:solidFill>
                  <a:schemeClr val="bg2"/>
                </a:solidFill>
                <a:latin typeface="Arial" pitchFamily="34" charset="0"/>
                <a:cs typeface="+mn-cs"/>
              </a:endParaRPr>
            </a:p>
          </p:txBody>
        </p:sp>
        <p:sp>
          <p:nvSpPr>
            <p:cNvPr id="10" name="Freeform 9"/>
            <p:cNvSpPr/>
            <p:nvPr/>
          </p:nvSpPr>
          <p:spPr bwMode="auto">
            <a:xfrm flipH="1">
              <a:off x="6022654" y="1828800"/>
              <a:ext cx="3317991" cy="3084328"/>
            </a:xfrm>
            <a:custGeom>
              <a:avLst/>
              <a:gdLst>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14700"/>
                <a:gd name="connsiteY0" fmla="*/ 0 h 2997200"/>
                <a:gd name="connsiteX1" fmla="*/ 3124200 w 3314700"/>
                <a:gd name="connsiteY1" fmla="*/ 0 h 2997200"/>
                <a:gd name="connsiteX2" fmla="*/ 3314700 w 3314700"/>
                <a:gd name="connsiteY2" fmla="*/ 939800 h 2997200"/>
                <a:gd name="connsiteX3" fmla="*/ 2984500 w 3314700"/>
                <a:gd name="connsiteY3" fmla="*/ 1143000 h 2997200"/>
                <a:gd name="connsiteX4" fmla="*/ 2146300 w 3314700"/>
                <a:gd name="connsiteY4" fmla="*/ 1485900 h 2997200"/>
                <a:gd name="connsiteX5" fmla="*/ 3035300 w 3314700"/>
                <a:gd name="connsiteY5" fmla="*/ 2032000 h 2997200"/>
                <a:gd name="connsiteX6" fmla="*/ 3314700 w 3314700"/>
                <a:gd name="connsiteY6" fmla="*/ 2197100 h 2997200"/>
                <a:gd name="connsiteX7" fmla="*/ 3162300 w 3314700"/>
                <a:gd name="connsiteY7" fmla="*/ 2997200 h 2997200"/>
                <a:gd name="connsiteX8" fmla="*/ 0 w 3314700"/>
                <a:gd name="connsiteY8" fmla="*/ 2997200 h 2997200"/>
                <a:gd name="connsiteX9" fmla="*/ 0 w 3314700"/>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143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14700 w 3342217"/>
                <a:gd name="connsiteY2" fmla="*/ 939800 h 2997200"/>
                <a:gd name="connsiteX3" fmla="*/ 2984500 w 3342217"/>
                <a:gd name="connsiteY3" fmla="*/ 1016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89300 w 3342217"/>
                <a:gd name="connsiteY2" fmla="*/ 768350 h 2997200"/>
                <a:gd name="connsiteX3" fmla="*/ 2984500 w 3342217"/>
                <a:gd name="connsiteY3" fmla="*/ 10160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89300 w 3342217"/>
                <a:gd name="connsiteY2" fmla="*/ 768350 h 2997200"/>
                <a:gd name="connsiteX3" fmla="*/ 2984500 w 3342217"/>
                <a:gd name="connsiteY3" fmla="*/ 98425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89300 w 3342217"/>
                <a:gd name="connsiteY2" fmla="*/ 768350 h 2997200"/>
                <a:gd name="connsiteX3" fmla="*/ 2984500 w 3342217"/>
                <a:gd name="connsiteY3" fmla="*/ 9525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4630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27250 w 3342217"/>
                <a:gd name="connsiteY4" fmla="*/ 14986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14550 w 3342217"/>
                <a:gd name="connsiteY4" fmla="*/ 14224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295650 w 3342217"/>
                <a:gd name="connsiteY2" fmla="*/ 819150 h 2997200"/>
                <a:gd name="connsiteX3" fmla="*/ 2984500 w 3342217"/>
                <a:gd name="connsiteY3" fmla="*/ 9525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02000 w 3342217"/>
                <a:gd name="connsiteY2" fmla="*/ 882650 h 2997200"/>
                <a:gd name="connsiteX3" fmla="*/ 2984500 w 3342217"/>
                <a:gd name="connsiteY3" fmla="*/ 9525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42217"/>
                <a:gd name="connsiteY0" fmla="*/ 0 h 2997200"/>
                <a:gd name="connsiteX1" fmla="*/ 3124200 w 3342217"/>
                <a:gd name="connsiteY1" fmla="*/ 0 h 2997200"/>
                <a:gd name="connsiteX2" fmla="*/ 3302000 w 3342217"/>
                <a:gd name="connsiteY2" fmla="*/ 882650 h 2997200"/>
                <a:gd name="connsiteX3" fmla="*/ 2984500 w 3342217"/>
                <a:gd name="connsiteY3" fmla="*/ 965200 h 2997200"/>
                <a:gd name="connsiteX4" fmla="*/ 2114550 w 3342217"/>
                <a:gd name="connsiteY4" fmla="*/ 1485900 h 2997200"/>
                <a:gd name="connsiteX5" fmla="*/ 3035300 w 3342217"/>
                <a:gd name="connsiteY5" fmla="*/ 2032000 h 2997200"/>
                <a:gd name="connsiteX6" fmla="*/ 3314700 w 3342217"/>
                <a:gd name="connsiteY6" fmla="*/ 2197100 h 2997200"/>
                <a:gd name="connsiteX7" fmla="*/ 3162300 w 3342217"/>
                <a:gd name="connsiteY7" fmla="*/ 2997200 h 2997200"/>
                <a:gd name="connsiteX8" fmla="*/ 0 w 3342217"/>
                <a:gd name="connsiteY8" fmla="*/ 2997200 h 2997200"/>
                <a:gd name="connsiteX9" fmla="*/ 0 w 3342217"/>
                <a:gd name="connsiteY9" fmla="*/ 0 h 2997200"/>
                <a:gd name="connsiteX0" fmla="*/ 0 w 3364442"/>
                <a:gd name="connsiteY0" fmla="*/ 0 h 2997200"/>
                <a:gd name="connsiteX1" fmla="*/ 3124200 w 3364442"/>
                <a:gd name="connsiteY1" fmla="*/ 0 h 2997200"/>
                <a:gd name="connsiteX2" fmla="*/ 3302000 w 3364442"/>
                <a:gd name="connsiteY2" fmla="*/ 882650 h 2997200"/>
                <a:gd name="connsiteX3" fmla="*/ 3006725 w 3364442"/>
                <a:gd name="connsiteY3" fmla="*/ 968375 h 2997200"/>
                <a:gd name="connsiteX4" fmla="*/ 2114550 w 3364442"/>
                <a:gd name="connsiteY4" fmla="*/ 1485900 h 2997200"/>
                <a:gd name="connsiteX5" fmla="*/ 3035300 w 3364442"/>
                <a:gd name="connsiteY5" fmla="*/ 2032000 h 2997200"/>
                <a:gd name="connsiteX6" fmla="*/ 3314700 w 3364442"/>
                <a:gd name="connsiteY6" fmla="*/ 2197100 h 2997200"/>
                <a:gd name="connsiteX7" fmla="*/ 3162300 w 3364442"/>
                <a:gd name="connsiteY7" fmla="*/ 2997200 h 2997200"/>
                <a:gd name="connsiteX8" fmla="*/ 0 w 3364442"/>
                <a:gd name="connsiteY8" fmla="*/ 2997200 h 2997200"/>
                <a:gd name="connsiteX9" fmla="*/ 0 w 3364442"/>
                <a:gd name="connsiteY9" fmla="*/ 0 h 2997200"/>
                <a:gd name="connsiteX0" fmla="*/ 0 w 3364442"/>
                <a:gd name="connsiteY0" fmla="*/ 0 h 2997200"/>
                <a:gd name="connsiteX1" fmla="*/ 3124200 w 3364442"/>
                <a:gd name="connsiteY1" fmla="*/ 0 h 2997200"/>
                <a:gd name="connsiteX2" fmla="*/ 3302000 w 3364442"/>
                <a:gd name="connsiteY2" fmla="*/ 882650 h 2997200"/>
                <a:gd name="connsiteX3" fmla="*/ 3006725 w 3364442"/>
                <a:gd name="connsiteY3" fmla="*/ 968375 h 2997200"/>
                <a:gd name="connsiteX4" fmla="*/ 2114550 w 3364442"/>
                <a:gd name="connsiteY4" fmla="*/ 1504950 h 2997200"/>
                <a:gd name="connsiteX5" fmla="*/ 3035300 w 3364442"/>
                <a:gd name="connsiteY5" fmla="*/ 2032000 h 2997200"/>
                <a:gd name="connsiteX6" fmla="*/ 3314700 w 3364442"/>
                <a:gd name="connsiteY6" fmla="*/ 2197100 h 2997200"/>
                <a:gd name="connsiteX7" fmla="*/ 3162300 w 3364442"/>
                <a:gd name="connsiteY7" fmla="*/ 2997200 h 2997200"/>
                <a:gd name="connsiteX8" fmla="*/ 0 w 3364442"/>
                <a:gd name="connsiteY8" fmla="*/ 2997200 h 2997200"/>
                <a:gd name="connsiteX9" fmla="*/ 0 w 3364442"/>
                <a:gd name="connsiteY9" fmla="*/ 0 h 2997200"/>
                <a:gd name="connsiteX0" fmla="*/ 0 w 3364442"/>
                <a:gd name="connsiteY0" fmla="*/ 0 h 2997200"/>
                <a:gd name="connsiteX1" fmla="*/ 3124200 w 3364442"/>
                <a:gd name="connsiteY1" fmla="*/ 0 h 2997200"/>
                <a:gd name="connsiteX2" fmla="*/ 3302000 w 3364442"/>
                <a:gd name="connsiteY2" fmla="*/ 882650 h 2997200"/>
                <a:gd name="connsiteX3" fmla="*/ 3006725 w 3364442"/>
                <a:gd name="connsiteY3" fmla="*/ 968375 h 2997200"/>
                <a:gd name="connsiteX4" fmla="*/ 2114550 w 3364442"/>
                <a:gd name="connsiteY4" fmla="*/ 1504950 h 2997200"/>
                <a:gd name="connsiteX5" fmla="*/ 3035300 w 3364442"/>
                <a:gd name="connsiteY5" fmla="*/ 2032000 h 2997200"/>
                <a:gd name="connsiteX6" fmla="*/ 3314700 w 3364442"/>
                <a:gd name="connsiteY6" fmla="*/ 2197100 h 2997200"/>
                <a:gd name="connsiteX7" fmla="*/ 3162300 w 3364442"/>
                <a:gd name="connsiteY7" fmla="*/ 2997200 h 2997200"/>
                <a:gd name="connsiteX8" fmla="*/ 0 w 3364442"/>
                <a:gd name="connsiteY8" fmla="*/ 2997200 h 2997200"/>
                <a:gd name="connsiteX9" fmla="*/ 0 w 3364442"/>
                <a:gd name="connsiteY9" fmla="*/ 0 h 2997200"/>
                <a:gd name="connsiteX0" fmla="*/ 0 w 3364442"/>
                <a:gd name="connsiteY0" fmla="*/ 0 h 2997200"/>
                <a:gd name="connsiteX1" fmla="*/ 3124200 w 3364442"/>
                <a:gd name="connsiteY1" fmla="*/ 0 h 2997200"/>
                <a:gd name="connsiteX2" fmla="*/ 3302000 w 3364442"/>
                <a:gd name="connsiteY2" fmla="*/ 882650 h 2997200"/>
                <a:gd name="connsiteX3" fmla="*/ 3006725 w 3364442"/>
                <a:gd name="connsiteY3" fmla="*/ 968375 h 2997200"/>
                <a:gd name="connsiteX4" fmla="*/ 2114550 w 3364442"/>
                <a:gd name="connsiteY4" fmla="*/ 1504950 h 2997200"/>
                <a:gd name="connsiteX5" fmla="*/ 3035300 w 3364442"/>
                <a:gd name="connsiteY5" fmla="*/ 2032000 h 2997200"/>
                <a:gd name="connsiteX6" fmla="*/ 3314700 w 3364442"/>
                <a:gd name="connsiteY6" fmla="*/ 2197100 h 2997200"/>
                <a:gd name="connsiteX7" fmla="*/ 3162300 w 3364442"/>
                <a:gd name="connsiteY7" fmla="*/ 2997200 h 2997200"/>
                <a:gd name="connsiteX8" fmla="*/ 0 w 3364442"/>
                <a:gd name="connsiteY8" fmla="*/ 2997200 h 2997200"/>
                <a:gd name="connsiteX9" fmla="*/ 0 w 3364442"/>
                <a:gd name="connsiteY9" fmla="*/ 0 h 299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364442" h="2997200">
                  <a:moveTo>
                    <a:pt x="0" y="0"/>
                  </a:moveTo>
                  <a:lnTo>
                    <a:pt x="3124200" y="0"/>
                  </a:lnTo>
                  <a:lnTo>
                    <a:pt x="3302000" y="882650"/>
                  </a:lnTo>
                  <a:cubicBezTo>
                    <a:pt x="3296708" y="907521"/>
                    <a:pt x="3364442" y="1057805"/>
                    <a:pt x="3006725" y="968375"/>
                  </a:cubicBezTo>
                  <a:cubicBezTo>
                    <a:pt x="2203450" y="715963"/>
                    <a:pt x="2109788" y="1328738"/>
                    <a:pt x="2114550" y="1504950"/>
                  </a:cubicBezTo>
                  <a:cubicBezTo>
                    <a:pt x="2133070" y="1659996"/>
                    <a:pt x="2057929" y="2245255"/>
                    <a:pt x="3035300" y="2032000"/>
                  </a:cubicBezTo>
                  <a:cubicBezTo>
                    <a:pt x="3285595" y="1944158"/>
                    <a:pt x="3340630" y="2094441"/>
                    <a:pt x="3314700" y="2197100"/>
                  </a:cubicBezTo>
                  <a:lnTo>
                    <a:pt x="3162300" y="2997200"/>
                  </a:lnTo>
                  <a:lnTo>
                    <a:pt x="0" y="2997200"/>
                  </a:lnTo>
                  <a:lnTo>
                    <a:pt x="0" y="0"/>
                  </a:lnTo>
                  <a:close/>
                </a:path>
              </a:pathLst>
            </a:custGeom>
            <a:solidFill>
              <a:srgbClr val="00B050"/>
            </a:solidFill>
            <a:ln w="28575" cap="flat" cmpd="sng" algn="ctr">
              <a:noFill/>
              <a:prstDash val="solid"/>
              <a:round/>
              <a:headEnd type="none" w="med" len="med"/>
              <a:tailEnd type="none" w="med" len="med"/>
            </a:ln>
            <a:effectLst>
              <a:innerShdw blurRad="76200" dist="127000" dir="2400000">
                <a:prstClr val="black">
                  <a:alpha val="53000"/>
                </a:prstClr>
              </a:innerShdw>
            </a:effectLst>
            <a:scene3d>
              <a:camera prst="orthographicFront"/>
              <a:lightRig rig="threePt" dir="t"/>
            </a:scene3d>
            <a:sp3d prstMaterial="softEdge">
              <a:bevelT w="190500" h="196850"/>
            </a:sp3d>
          </p:spPr>
          <p:txBody>
            <a:bodyPr wrap="none"/>
            <a:lstStyle/>
            <a:p>
              <a:pPr eaLnBrk="0" hangingPunct="0">
                <a:lnSpc>
                  <a:spcPct val="95000"/>
                </a:lnSpc>
                <a:spcBef>
                  <a:spcPct val="50000"/>
                </a:spcBef>
                <a:buClr>
                  <a:schemeClr val="accent2"/>
                </a:buClr>
                <a:buFont typeface="Monotype Sorts" pitchFamily="2" charset="2"/>
                <a:buChar char="u"/>
                <a:defRPr/>
              </a:pPr>
              <a:endParaRPr kumimoji="1" lang="en-US" b="0">
                <a:solidFill>
                  <a:schemeClr val="bg2"/>
                </a:solidFill>
                <a:latin typeface="Arial" pitchFamily="34" charset="0"/>
                <a:cs typeface="+mn-cs"/>
              </a:endParaRPr>
            </a:p>
          </p:txBody>
        </p:sp>
        <p:sp>
          <p:nvSpPr>
            <p:cNvPr id="11" name="Freeform 10"/>
            <p:cNvSpPr/>
            <p:nvPr/>
          </p:nvSpPr>
          <p:spPr bwMode="auto">
            <a:xfrm>
              <a:off x="2465253" y="1828800"/>
              <a:ext cx="5089185" cy="3077794"/>
            </a:xfrm>
            <a:custGeom>
              <a:avLst/>
              <a:gdLst>
                <a:gd name="connsiteX0" fmla="*/ 1016000 w 5048250"/>
                <a:gd name="connsiteY0" fmla="*/ 0 h 3003550"/>
                <a:gd name="connsiteX1" fmla="*/ 4038600 w 5048250"/>
                <a:gd name="connsiteY1" fmla="*/ 0 h 3003550"/>
                <a:gd name="connsiteX2" fmla="*/ 3860800 w 5048250"/>
                <a:gd name="connsiteY2" fmla="*/ 876300 h 3003550"/>
                <a:gd name="connsiteX3" fmla="*/ 4051300 w 5048250"/>
                <a:gd name="connsiteY3" fmla="*/ 996950 h 3003550"/>
                <a:gd name="connsiteX4" fmla="*/ 5048250 w 5048250"/>
                <a:gd name="connsiteY4" fmla="*/ 1441450 h 3003550"/>
                <a:gd name="connsiteX5" fmla="*/ 4102100 w 5048250"/>
                <a:gd name="connsiteY5" fmla="*/ 2032000 h 3003550"/>
                <a:gd name="connsiteX6" fmla="*/ 3835400 w 5048250"/>
                <a:gd name="connsiteY6" fmla="*/ 2152650 h 3003550"/>
                <a:gd name="connsiteX7" fmla="*/ 4000500 w 5048250"/>
                <a:gd name="connsiteY7" fmla="*/ 3003550 h 3003550"/>
                <a:gd name="connsiteX8" fmla="*/ 1047750 w 5048250"/>
                <a:gd name="connsiteY8" fmla="*/ 3003550 h 3003550"/>
                <a:gd name="connsiteX9" fmla="*/ 1206500 w 5048250"/>
                <a:gd name="connsiteY9" fmla="*/ 2152650 h 3003550"/>
                <a:gd name="connsiteX10" fmla="*/ 1054100 w 5048250"/>
                <a:gd name="connsiteY10" fmla="*/ 2006600 h 3003550"/>
                <a:gd name="connsiteX11" fmla="*/ 0 w 5048250"/>
                <a:gd name="connsiteY11" fmla="*/ 1504950 h 3003550"/>
                <a:gd name="connsiteX12" fmla="*/ 990600 w 5048250"/>
                <a:gd name="connsiteY12" fmla="*/ 965200 h 3003550"/>
                <a:gd name="connsiteX13" fmla="*/ 1187450 w 5048250"/>
                <a:gd name="connsiteY13" fmla="*/ 857250 h 3003550"/>
                <a:gd name="connsiteX14" fmla="*/ 1016000 w 504825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0000"/>
                <a:gd name="connsiteY0" fmla="*/ 0 h 3003550"/>
                <a:gd name="connsiteX1" fmla="*/ 4070350 w 5080000"/>
                <a:gd name="connsiteY1" fmla="*/ 0 h 3003550"/>
                <a:gd name="connsiteX2" fmla="*/ 3892550 w 5080000"/>
                <a:gd name="connsiteY2" fmla="*/ 876300 h 3003550"/>
                <a:gd name="connsiteX3" fmla="*/ 4083050 w 5080000"/>
                <a:gd name="connsiteY3" fmla="*/ 996950 h 3003550"/>
                <a:gd name="connsiteX4" fmla="*/ 5080000 w 5080000"/>
                <a:gd name="connsiteY4" fmla="*/ 1441450 h 3003550"/>
                <a:gd name="connsiteX5" fmla="*/ 4133850 w 5080000"/>
                <a:gd name="connsiteY5" fmla="*/ 2032000 h 3003550"/>
                <a:gd name="connsiteX6" fmla="*/ 3867150 w 5080000"/>
                <a:gd name="connsiteY6" fmla="*/ 2152650 h 3003550"/>
                <a:gd name="connsiteX7" fmla="*/ 4032250 w 5080000"/>
                <a:gd name="connsiteY7" fmla="*/ 3003550 h 3003550"/>
                <a:gd name="connsiteX8" fmla="*/ 1079500 w 5080000"/>
                <a:gd name="connsiteY8" fmla="*/ 3003550 h 3003550"/>
                <a:gd name="connsiteX9" fmla="*/ 1238250 w 5080000"/>
                <a:gd name="connsiteY9" fmla="*/ 2152650 h 3003550"/>
                <a:gd name="connsiteX10" fmla="*/ 1085850 w 5080000"/>
                <a:gd name="connsiteY10" fmla="*/ 2006600 h 3003550"/>
                <a:gd name="connsiteX11" fmla="*/ 31750 w 5080000"/>
                <a:gd name="connsiteY11" fmla="*/ 1504950 h 3003550"/>
                <a:gd name="connsiteX12" fmla="*/ 1022350 w 5080000"/>
                <a:gd name="connsiteY12" fmla="*/ 965200 h 3003550"/>
                <a:gd name="connsiteX13" fmla="*/ 1219200 w 5080000"/>
                <a:gd name="connsiteY13" fmla="*/ 857250 h 3003550"/>
                <a:gd name="connsiteX14" fmla="*/ 1047750 w 5080000"/>
                <a:gd name="connsiteY14" fmla="*/ 0 h 3003550"/>
                <a:gd name="connsiteX0" fmla="*/ 1047750 w 5082117"/>
                <a:gd name="connsiteY0" fmla="*/ 0 h 3003550"/>
                <a:gd name="connsiteX1" fmla="*/ 4070350 w 5082117"/>
                <a:gd name="connsiteY1" fmla="*/ 0 h 3003550"/>
                <a:gd name="connsiteX2" fmla="*/ 3892550 w 5082117"/>
                <a:gd name="connsiteY2" fmla="*/ 876300 h 3003550"/>
                <a:gd name="connsiteX3" fmla="*/ 4083050 w 5082117"/>
                <a:gd name="connsiteY3" fmla="*/ 996950 h 3003550"/>
                <a:gd name="connsiteX4" fmla="*/ 5080000 w 5082117"/>
                <a:gd name="connsiteY4" fmla="*/ 1441450 h 3003550"/>
                <a:gd name="connsiteX5" fmla="*/ 4133850 w 5082117"/>
                <a:gd name="connsiteY5" fmla="*/ 2032000 h 3003550"/>
                <a:gd name="connsiteX6" fmla="*/ 3867150 w 5082117"/>
                <a:gd name="connsiteY6" fmla="*/ 2152650 h 3003550"/>
                <a:gd name="connsiteX7" fmla="*/ 4032250 w 5082117"/>
                <a:gd name="connsiteY7" fmla="*/ 3003550 h 3003550"/>
                <a:gd name="connsiteX8" fmla="*/ 1079500 w 5082117"/>
                <a:gd name="connsiteY8" fmla="*/ 3003550 h 3003550"/>
                <a:gd name="connsiteX9" fmla="*/ 1238250 w 5082117"/>
                <a:gd name="connsiteY9" fmla="*/ 2152650 h 3003550"/>
                <a:gd name="connsiteX10" fmla="*/ 1085850 w 5082117"/>
                <a:gd name="connsiteY10" fmla="*/ 2006600 h 3003550"/>
                <a:gd name="connsiteX11" fmla="*/ 31750 w 5082117"/>
                <a:gd name="connsiteY11" fmla="*/ 1504950 h 3003550"/>
                <a:gd name="connsiteX12" fmla="*/ 1022350 w 5082117"/>
                <a:gd name="connsiteY12" fmla="*/ 965200 h 3003550"/>
                <a:gd name="connsiteX13" fmla="*/ 1219200 w 5082117"/>
                <a:gd name="connsiteY13" fmla="*/ 857250 h 3003550"/>
                <a:gd name="connsiteX14" fmla="*/ 1047750 w 5082117"/>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763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50900 h 3003550"/>
                <a:gd name="connsiteX3" fmla="*/ 4083050 w 5160433"/>
                <a:gd name="connsiteY3" fmla="*/ 9969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50900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858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50900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50900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67150 w 5160433"/>
                <a:gd name="connsiteY6" fmla="*/ 2152650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50900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50900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892550 w 5160433"/>
                <a:gd name="connsiteY2" fmla="*/ 850900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902075 w 5160433"/>
                <a:gd name="connsiteY2" fmla="*/ 841375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902075 w 5160433"/>
                <a:gd name="connsiteY2" fmla="*/ 841375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902075 w 5160433"/>
                <a:gd name="connsiteY2" fmla="*/ 841375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902075 w 5160433"/>
                <a:gd name="connsiteY2" fmla="*/ 841375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902075 w 5160433"/>
                <a:gd name="connsiteY2" fmla="*/ 841375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30035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902075 w 5160433"/>
                <a:gd name="connsiteY2" fmla="*/ 841375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2981325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3003550"/>
                <a:gd name="connsiteX1" fmla="*/ 4070350 w 5160433"/>
                <a:gd name="connsiteY1" fmla="*/ 0 h 3003550"/>
                <a:gd name="connsiteX2" fmla="*/ 3902075 w 5160433"/>
                <a:gd name="connsiteY2" fmla="*/ 841375 h 3003550"/>
                <a:gd name="connsiteX3" fmla="*/ 4070350 w 5160433"/>
                <a:gd name="connsiteY3" fmla="*/ 984250 h 3003550"/>
                <a:gd name="connsiteX4" fmla="*/ 5080000 w 5160433"/>
                <a:gd name="connsiteY4" fmla="*/ 1441450 h 3003550"/>
                <a:gd name="connsiteX5" fmla="*/ 4133850 w 5160433"/>
                <a:gd name="connsiteY5" fmla="*/ 2032000 h 3003550"/>
                <a:gd name="connsiteX6" fmla="*/ 3879056 w 5160433"/>
                <a:gd name="connsiteY6" fmla="*/ 2178844 h 3003550"/>
                <a:gd name="connsiteX7" fmla="*/ 4032250 w 5160433"/>
                <a:gd name="connsiteY7" fmla="*/ 3003550 h 3003550"/>
                <a:gd name="connsiteX8" fmla="*/ 1079500 w 5160433"/>
                <a:gd name="connsiteY8" fmla="*/ 2990850 h 3003550"/>
                <a:gd name="connsiteX9" fmla="*/ 1238250 w 5160433"/>
                <a:gd name="connsiteY9" fmla="*/ 2152650 h 3003550"/>
                <a:gd name="connsiteX10" fmla="*/ 1073150 w 5160433"/>
                <a:gd name="connsiteY10" fmla="*/ 2006600 h 3003550"/>
                <a:gd name="connsiteX11" fmla="*/ 31750 w 5160433"/>
                <a:gd name="connsiteY11" fmla="*/ 1504950 h 3003550"/>
                <a:gd name="connsiteX12" fmla="*/ 1022350 w 5160433"/>
                <a:gd name="connsiteY12" fmla="*/ 965200 h 3003550"/>
                <a:gd name="connsiteX13" fmla="*/ 1219200 w 5160433"/>
                <a:gd name="connsiteY13" fmla="*/ 857250 h 3003550"/>
                <a:gd name="connsiteX14" fmla="*/ 1047750 w 5160433"/>
                <a:gd name="connsiteY14" fmla="*/ 0 h 3003550"/>
                <a:gd name="connsiteX0" fmla="*/ 1047750 w 5160433"/>
                <a:gd name="connsiteY0" fmla="*/ 0 h 2990850"/>
                <a:gd name="connsiteX1" fmla="*/ 4070350 w 5160433"/>
                <a:gd name="connsiteY1" fmla="*/ 0 h 2990850"/>
                <a:gd name="connsiteX2" fmla="*/ 3902075 w 5160433"/>
                <a:gd name="connsiteY2" fmla="*/ 841375 h 2990850"/>
                <a:gd name="connsiteX3" fmla="*/ 4070350 w 5160433"/>
                <a:gd name="connsiteY3" fmla="*/ 984250 h 2990850"/>
                <a:gd name="connsiteX4" fmla="*/ 5080000 w 5160433"/>
                <a:gd name="connsiteY4" fmla="*/ 1441450 h 2990850"/>
                <a:gd name="connsiteX5" fmla="*/ 4133850 w 5160433"/>
                <a:gd name="connsiteY5" fmla="*/ 2032000 h 2990850"/>
                <a:gd name="connsiteX6" fmla="*/ 3879056 w 5160433"/>
                <a:gd name="connsiteY6" fmla="*/ 2178844 h 2990850"/>
                <a:gd name="connsiteX7" fmla="*/ 4025900 w 5160433"/>
                <a:gd name="connsiteY7" fmla="*/ 2981325 h 2990850"/>
                <a:gd name="connsiteX8" fmla="*/ 1079500 w 5160433"/>
                <a:gd name="connsiteY8" fmla="*/ 2990850 h 2990850"/>
                <a:gd name="connsiteX9" fmla="*/ 1238250 w 5160433"/>
                <a:gd name="connsiteY9" fmla="*/ 2152650 h 2990850"/>
                <a:gd name="connsiteX10" fmla="*/ 1073150 w 5160433"/>
                <a:gd name="connsiteY10" fmla="*/ 2006600 h 2990850"/>
                <a:gd name="connsiteX11" fmla="*/ 31750 w 5160433"/>
                <a:gd name="connsiteY11" fmla="*/ 1504950 h 2990850"/>
                <a:gd name="connsiteX12" fmla="*/ 1022350 w 5160433"/>
                <a:gd name="connsiteY12" fmla="*/ 965200 h 2990850"/>
                <a:gd name="connsiteX13" fmla="*/ 1219200 w 5160433"/>
                <a:gd name="connsiteY13" fmla="*/ 857250 h 2990850"/>
                <a:gd name="connsiteX14" fmla="*/ 1047750 w 5160433"/>
                <a:gd name="connsiteY14" fmla="*/ 0 h 2990850"/>
                <a:gd name="connsiteX0" fmla="*/ 1047750 w 5160433"/>
                <a:gd name="connsiteY0" fmla="*/ 0 h 2990850"/>
                <a:gd name="connsiteX1" fmla="*/ 4070350 w 5160433"/>
                <a:gd name="connsiteY1" fmla="*/ 0 h 2990850"/>
                <a:gd name="connsiteX2" fmla="*/ 3902075 w 5160433"/>
                <a:gd name="connsiteY2" fmla="*/ 841375 h 2990850"/>
                <a:gd name="connsiteX3" fmla="*/ 4070350 w 5160433"/>
                <a:gd name="connsiteY3" fmla="*/ 984250 h 2990850"/>
                <a:gd name="connsiteX4" fmla="*/ 5080000 w 5160433"/>
                <a:gd name="connsiteY4" fmla="*/ 1441450 h 2990850"/>
                <a:gd name="connsiteX5" fmla="*/ 4133850 w 5160433"/>
                <a:gd name="connsiteY5" fmla="*/ 2032000 h 2990850"/>
                <a:gd name="connsiteX6" fmla="*/ 3879056 w 5160433"/>
                <a:gd name="connsiteY6" fmla="*/ 2178844 h 2990850"/>
                <a:gd name="connsiteX7" fmla="*/ 4025900 w 5160433"/>
                <a:gd name="connsiteY7" fmla="*/ 2981325 h 2990850"/>
                <a:gd name="connsiteX8" fmla="*/ 1079500 w 5160433"/>
                <a:gd name="connsiteY8" fmla="*/ 2990850 h 2990850"/>
                <a:gd name="connsiteX9" fmla="*/ 1238250 w 5160433"/>
                <a:gd name="connsiteY9" fmla="*/ 2152650 h 2990850"/>
                <a:gd name="connsiteX10" fmla="*/ 1073150 w 5160433"/>
                <a:gd name="connsiteY10" fmla="*/ 2006600 h 2990850"/>
                <a:gd name="connsiteX11" fmla="*/ 31750 w 5160433"/>
                <a:gd name="connsiteY11" fmla="*/ 1504950 h 2990850"/>
                <a:gd name="connsiteX12" fmla="*/ 1022350 w 5160433"/>
                <a:gd name="connsiteY12" fmla="*/ 965200 h 2990850"/>
                <a:gd name="connsiteX13" fmla="*/ 1219200 w 5160433"/>
                <a:gd name="connsiteY13" fmla="*/ 857250 h 2990850"/>
                <a:gd name="connsiteX14" fmla="*/ 1047750 w 5160433"/>
                <a:gd name="connsiteY14" fmla="*/ 0 h 2990850"/>
                <a:gd name="connsiteX0" fmla="*/ 1047750 w 5160433"/>
                <a:gd name="connsiteY0" fmla="*/ 0 h 2990850"/>
                <a:gd name="connsiteX1" fmla="*/ 4070350 w 5160433"/>
                <a:gd name="connsiteY1" fmla="*/ 0 h 2990850"/>
                <a:gd name="connsiteX2" fmla="*/ 3902075 w 5160433"/>
                <a:gd name="connsiteY2" fmla="*/ 841375 h 2990850"/>
                <a:gd name="connsiteX3" fmla="*/ 4070350 w 5160433"/>
                <a:gd name="connsiteY3" fmla="*/ 984250 h 2990850"/>
                <a:gd name="connsiteX4" fmla="*/ 5080000 w 5160433"/>
                <a:gd name="connsiteY4" fmla="*/ 1441450 h 2990850"/>
                <a:gd name="connsiteX5" fmla="*/ 4133850 w 5160433"/>
                <a:gd name="connsiteY5" fmla="*/ 2032000 h 2990850"/>
                <a:gd name="connsiteX6" fmla="*/ 3879056 w 5160433"/>
                <a:gd name="connsiteY6" fmla="*/ 2178844 h 2990850"/>
                <a:gd name="connsiteX7" fmla="*/ 4025900 w 5160433"/>
                <a:gd name="connsiteY7" fmla="*/ 2981325 h 2990850"/>
                <a:gd name="connsiteX8" fmla="*/ 1079500 w 5160433"/>
                <a:gd name="connsiteY8" fmla="*/ 2990850 h 2990850"/>
                <a:gd name="connsiteX9" fmla="*/ 1238250 w 5160433"/>
                <a:gd name="connsiteY9" fmla="*/ 2152650 h 2990850"/>
                <a:gd name="connsiteX10" fmla="*/ 1073150 w 5160433"/>
                <a:gd name="connsiteY10" fmla="*/ 2006600 h 2990850"/>
                <a:gd name="connsiteX11" fmla="*/ 31750 w 5160433"/>
                <a:gd name="connsiteY11" fmla="*/ 1504950 h 2990850"/>
                <a:gd name="connsiteX12" fmla="*/ 1022350 w 5160433"/>
                <a:gd name="connsiteY12" fmla="*/ 965200 h 2990850"/>
                <a:gd name="connsiteX13" fmla="*/ 1219200 w 5160433"/>
                <a:gd name="connsiteY13" fmla="*/ 857250 h 2990850"/>
                <a:gd name="connsiteX14" fmla="*/ 1047750 w 5160433"/>
                <a:gd name="connsiteY14" fmla="*/ 0 h 2990850"/>
                <a:gd name="connsiteX0" fmla="*/ 1047750 w 5160433"/>
                <a:gd name="connsiteY0" fmla="*/ 0 h 2990850"/>
                <a:gd name="connsiteX1" fmla="*/ 4070350 w 5160433"/>
                <a:gd name="connsiteY1" fmla="*/ 0 h 2990850"/>
                <a:gd name="connsiteX2" fmla="*/ 3902075 w 5160433"/>
                <a:gd name="connsiteY2" fmla="*/ 841375 h 2990850"/>
                <a:gd name="connsiteX3" fmla="*/ 4070350 w 5160433"/>
                <a:gd name="connsiteY3" fmla="*/ 984250 h 2990850"/>
                <a:gd name="connsiteX4" fmla="*/ 5080000 w 5160433"/>
                <a:gd name="connsiteY4" fmla="*/ 1441450 h 2990850"/>
                <a:gd name="connsiteX5" fmla="*/ 4133850 w 5160433"/>
                <a:gd name="connsiteY5" fmla="*/ 2032000 h 2990850"/>
                <a:gd name="connsiteX6" fmla="*/ 3879056 w 5160433"/>
                <a:gd name="connsiteY6" fmla="*/ 2178844 h 2990850"/>
                <a:gd name="connsiteX7" fmla="*/ 4025900 w 5160433"/>
                <a:gd name="connsiteY7" fmla="*/ 2981325 h 2990850"/>
                <a:gd name="connsiteX8" fmla="*/ 1079500 w 5160433"/>
                <a:gd name="connsiteY8" fmla="*/ 2990850 h 2990850"/>
                <a:gd name="connsiteX9" fmla="*/ 1238250 w 5160433"/>
                <a:gd name="connsiteY9" fmla="*/ 2152650 h 2990850"/>
                <a:gd name="connsiteX10" fmla="*/ 1073150 w 5160433"/>
                <a:gd name="connsiteY10" fmla="*/ 2006600 h 2990850"/>
                <a:gd name="connsiteX11" fmla="*/ 31750 w 5160433"/>
                <a:gd name="connsiteY11" fmla="*/ 1504950 h 2990850"/>
                <a:gd name="connsiteX12" fmla="*/ 1022350 w 5160433"/>
                <a:gd name="connsiteY12" fmla="*/ 965200 h 2990850"/>
                <a:gd name="connsiteX13" fmla="*/ 1219200 w 5160433"/>
                <a:gd name="connsiteY13" fmla="*/ 857250 h 2990850"/>
                <a:gd name="connsiteX14" fmla="*/ 1047750 w 5160433"/>
                <a:gd name="connsiteY14" fmla="*/ 0 h 2990850"/>
                <a:gd name="connsiteX0" fmla="*/ 1047750 w 5160433"/>
                <a:gd name="connsiteY0" fmla="*/ 0 h 2990850"/>
                <a:gd name="connsiteX1" fmla="*/ 4070350 w 5160433"/>
                <a:gd name="connsiteY1" fmla="*/ 0 h 2990850"/>
                <a:gd name="connsiteX2" fmla="*/ 3902075 w 5160433"/>
                <a:gd name="connsiteY2" fmla="*/ 841375 h 2990850"/>
                <a:gd name="connsiteX3" fmla="*/ 4070350 w 5160433"/>
                <a:gd name="connsiteY3" fmla="*/ 984250 h 2990850"/>
                <a:gd name="connsiteX4" fmla="*/ 5080000 w 5160433"/>
                <a:gd name="connsiteY4" fmla="*/ 1441450 h 2990850"/>
                <a:gd name="connsiteX5" fmla="*/ 4133850 w 5160433"/>
                <a:gd name="connsiteY5" fmla="*/ 2032000 h 2990850"/>
                <a:gd name="connsiteX6" fmla="*/ 3879056 w 5160433"/>
                <a:gd name="connsiteY6" fmla="*/ 2178844 h 2990850"/>
                <a:gd name="connsiteX7" fmla="*/ 4025900 w 5160433"/>
                <a:gd name="connsiteY7" fmla="*/ 2981325 h 2990850"/>
                <a:gd name="connsiteX8" fmla="*/ 1079500 w 5160433"/>
                <a:gd name="connsiteY8" fmla="*/ 2990850 h 2990850"/>
                <a:gd name="connsiteX9" fmla="*/ 1238250 w 5160433"/>
                <a:gd name="connsiteY9" fmla="*/ 2152650 h 2990850"/>
                <a:gd name="connsiteX10" fmla="*/ 1073150 w 5160433"/>
                <a:gd name="connsiteY10" fmla="*/ 2006600 h 2990850"/>
                <a:gd name="connsiteX11" fmla="*/ 31750 w 5160433"/>
                <a:gd name="connsiteY11" fmla="*/ 1504950 h 2990850"/>
                <a:gd name="connsiteX12" fmla="*/ 1022350 w 5160433"/>
                <a:gd name="connsiteY12" fmla="*/ 965200 h 2990850"/>
                <a:gd name="connsiteX13" fmla="*/ 1219200 w 5160433"/>
                <a:gd name="connsiteY13" fmla="*/ 857250 h 2990850"/>
                <a:gd name="connsiteX14" fmla="*/ 1047750 w 5160433"/>
                <a:gd name="connsiteY14" fmla="*/ 0 h 2990850"/>
                <a:gd name="connsiteX0" fmla="*/ 1047750 w 5160433"/>
                <a:gd name="connsiteY0" fmla="*/ 0 h 2990850"/>
                <a:gd name="connsiteX1" fmla="*/ 4070350 w 5160433"/>
                <a:gd name="connsiteY1" fmla="*/ 0 h 2990850"/>
                <a:gd name="connsiteX2" fmla="*/ 3902075 w 5160433"/>
                <a:gd name="connsiteY2" fmla="*/ 841375 h 2990850"/>
                <a:gd name="connsiteX3" fmla="*/ 4070350 w 5160433"/>
                <a:gd name="connsiteY3" fmla="*/ 984250 h 2990850"/>
                <a:gd name="connsiteX4" fmla="*/ 5080000 w 5160433"/>
                <a:gd name="connsiteY4" fmla="*/ 1441450 h 2990850"/>
                <a:gd name="connsiteX5" fmla="*/ 4133850 w 5160433"/>
                <a:gd name="connsiteY5" fmla="*/ 2032000 h 2990850"/>
                <a:gd name="connsiteX6" fmla="*/ 3879056 w 5160433"/>
                <a:gd name="connsiteY6" fmla="*/ 2178844 h 2990850"/>
                <a:gd name="connsiteX7" fmla="*/ 4025900 w 5160433"/>
                <a:gd name="connsiteY7" fmla="*/ 2990850 h 2990850"/>
                <a:gd name="connsiteX8" fmla="*/ 1079500 w 5160433"/>
                <a:gd name="connsiteY8" fmla="*/ 2990850 h 2990850"/>
                <a:gd name="connsiteX9" fmla="*/ 1238250 w 5160433"/>
                <a:gd name="connsiteY9" fmla="*/ 2152650 h 2990850"/>
                <a:gd name="connsiteX10" fmla="*/ 1073150 w 5160433"/>
                <a:gd name="connsiteY10" fmla="*/ 2006600 h 2990850"/>
                <a:gd name="connsiteX11" fmla="*/ 31750 w 5160433"/>
                <a:gd name="connsiteY11" fmla="*/ 1504950 h 2990850"/>
                <a:gd name="connsiteX12" fmla="*/ 1022350 w 5160433"/>
                <a:gd name="connsiteY12" fmla="*/ 965200 h 2990850"/>
                <a:gd name="connsiteX13" fmla="*/ 1219200 w 5160433"/>
                <a:gd name="connsiteY13" fmla="*/ 857250 h 2990850"/>
                <a:gd name="connsiteX14" fmla="*/ 1047750 w 5160433"/>
                <a:gd name="connsiteY14" fmla="*/ 0 h 299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60433" h="2990850">
                  <a:moveTo>
                    <a:pt x="1047750" y="0"/>
                  </a:moveTo>
                  <a:lnTo>
                    <a:pt x="4070350" y="0"/>
                  </a:lnTo>
                  <a:lnTo>
                    <a:pt x="3902075" y="841375"/>
                  </a:lnTo>
                  <a:cubicBezTo>
                    <a:pt x="3886995" y="982398"/>
                    <a:pt x="3909219" y="1005946"/>
                    <a:pt x="4070350" y="984250"/>
                  </a:cubicBezTo>
                  <a:cubicBezTo>
                    <a:pt x="5069417" y="618067"/>
                    <a:pt x="5052483" y="1331383"/>
                    <a:pt x="5080000" y="1441450"/>
                  </a:cubicBezTo>
                  <a:cubicBezTo>
                    <a:pt x="5082117" y="1600200"/>
                    <a:pt x="5160433" y="2292350"/>
                    <a:pt x="4133850" y="2032000"/>
                  </a:cubicBezTo>
                  <a:cubicBezTo>
                    <a:pt x="3873500" y="1989667"/>
                    <a:pt x="3881437" y="2094178"/>
                    <a:pt x="3879056" y="2178844"/>
                  </a:cubicBezTo>
                  <a:lnTo>
                    <a:pt x="4025900" y="2990850"/>
                  </a:lnTo>
                  <a:lnTo>
                    <a:pt x="1079500" y="2990850"/>
                  </a:lnTo>
                  <a:lnTo>
                    <a:pt x="1238250" y="2152650"/>
                  </a:lnTo>
                  <a:cubicBezTo>
                    <a:pt x="1225550" y="2040467"/>
                    <a:pt x="1193800" y="1991783"/>
                    <a:pt x="1073150" y="2006600"/>
                  </a:cubicBezTo>
                  <a:cubicBezTo>
                    <a:pt x="42333" y="2302933"/>
                    <a:pt x="27517" y="1722967"/>
                    <a:pt x="31750" y="1504950"/>
                  </a:cubicBezTo>
                  <a:cubicBezTo>
                    <a:pt x="31750" y="1369483"/>
                    <a:pt x="0" y="662517"/>
                    <a:pt x="1022350" y="965200"/>
                  </a:cubicBezTo>
                  <a:cubicBezTo>
                    <a:pt x="1164167" y="986367"/>
                    <a:pt x="1236133" y="1020233"/>
                    <a:pt x="1219200" y="857250"/>
                  </a:cubicBezTo>
                  <a:lnTo>
                    <a:pt x="1047750" y="0"/>
                  </a:lnTo>
                  <a:close/>
                </a:path>
              </a:pathLst>
            </a:custGeom>
            <a:solidFill>
              <a:schemeClr val="tx2"/>
            </a:solidFill>
            <a:ln w="9525" cap="flat" cmpd="sng" algn="ctr">
              <a:noFill/>
              <a:prstDash val="solid"/>
              <a:round/>
              <a:headEnd type="none" w="med" len="med"/>
              <a:tailEnd type="none" w="med" len="med"/>
            </a:ln>
            <a:effectLst>
              <a:innerShdw blurRad="76200" dist="127000" dir="600000">
                <a:prstClr val="black">
                  <a:alpha val="53000"/>
                </a:prstClr>
              </a:innerShdw>
            </a:effectLst>
            <a:scene3d>
              <a:camera prst="orthographicFront"/>
              <a:lightRig rig="threePt" dir="t"/>
            </a:scene3d>
            <a:sp3d>
              <a:bevelT w="190500" h="196850"/>
            </a:sp3d>
          </p:spPr>
          <p:txBody>
            <a:bodyPr wrap="none"/>
            <a:lstStyle/>
            <a:p>
              <a:pPr eaLnBrk="0" hangingPunct="0">
                <a:lnSpc>
                  <a:spcPct val="95000"/>
                </a:lnSpc>
                <a:spcBef>
                  <a:spcPct val="50000"/>
                </a:spcBef>
                <a:buClr>
                  <a:schemeClr val="accent2"/>
                </a:buClr>
                <a:buFont typeface="Monotype Sorts" pitchFamily="2" charset="2"/>
                <a:buChar char="u"/>
                <a:defRPr/>
              </a:pPr>
              <a:endParaRPr kumimoji="1" lang="en-US" b="0">
                <a:solidFill>
                  <a:schemeClr val="bg2"/>
                </a:solidFill>
                <a:latin typeface="Arial" pitchFamily="34" charset="0"/>
                <a:cs typeface="+mn-cs"/>
              </a:endParaRPr>
            </a:p>
          </p:txBody>
        </p:sp>
        <p:sp>
          <p:nvSpPr>
            <p:cNvPr id="12" name="TextBox 11"/>
            <p:cNvSpPr txBox="1">
              <a:spLocks noChangeArrowheads="1"/>
            </p:cNvSpPr>
            <p:nvPr/>
          </p:nvSpPr>
          <p:spPr bwMode="auto">
            <a:xfrm>
              <a:off x="699781" y="2932113"/>
              <a:ext cx="2043419" cy="998158"/>
            </a:xfrm>
            <a:prstGeom prst="rect">
              <a:avLst/>
            </a:prstGeom>
            <a:noFill/>
            <a:ln w="9525">
              <a:noFill/>
              <a:miter lim="800000"/>
              <a:headEnd/>
              <a:tailEnd/>
            </a:ln>
          </p:spPr>
          <p:txBody>
            <a:bodyPr wrap="square">
              <a:spAutoFit/>
            </a:bodyPr>
            <a:lstStyle/>
            <a:p>
              <a:pPr eaLnBrk="0" hangingPunct="0">
                <a:lnSpc>
                  <a:spcPct val="95000"/>
                </a:lnSpc>
                <a:spcBef>
                  <a:spcPct val="50000"/>
                </a:spcBef>
                <a:buClr>
                  <a:schemeClr val="accent2"/>
                </a:buClr>
                <a:buFont typeface="Monotype Sorts" pitchFamily="2" charset="2"/>
                <a:buNone/>
              </a:pPr>
              <a:r>
                <a:rPr kumimoji="1" lang="en-US" sz="2000" b="0" dirty="0">
                  <a:solidFill>
                    <a:schemeClr val="tx2"/>
                  </a:solidFill>
                </a:rPr>
                <a:t>Client with an idea and a business plan</a:t>
              </a:r>
            </a:p>
          </p:txBody>
        </p:sp>
        <p:sp>
          <p:nvSpPr>
            <p:cNvPr id="13" name="TextBox 12"/>
            <p:cNvSpPr txBox="1">
              <a:spLocks noChangeArrowheads="1"/>
            </p:cNvSpPr>
            <p:nvPr/>
          </p:nvSpPr>
          <p:spPr bwMode="auto">
            <a:xfrm>
              <a:off x="7239000" y="2487612"/>
              <a:ext cx="1964172" cy="1846659"/>
            </a:xfrm>
            <a:prstGeom prst="rect">
              <a:avLst/>
            </a:prstGeom>
            <a:noFill/>
            <a:ln w="9525">
              <a:noFill/>
              <a:miter lim="800000"/>
              <a:headEnd/>
              <a:tailEnd/>
            </a:ln>
          </p:spPr>
          <p:txBody>
            <a:bodyPr wrap="square">
              <a:spAutoFit/>
            </a:bodyPr>
            <a:lstStyle/>
            <a:p>
              <a:pPr algn="r" eaLnBrk="0" hangingPunct="0">
                <a:lnSpc>
                  <a:spcPct val="95000"/>
                </a:lnSpc>
                <a:spcBef>
                  <a:spcPct val="50000"/>
                </a:spcBef>
                <a:buClr>
                  <a:schemeClr val="accent2"/>
                </a:buClr>
                <a:buFont typeface="Monotype Sorts" pitchFamily="2" charset="2"/>
                <a:buNone/>
              </a:pPr>
              <a:r>
                <a:rPr kumimoji="1" lang="en-US" sz="2000" b="0" dirty="0">
                  <a:solidFill>
                    <a:schemeClr val="tx2"/>
                  </a:solidFill>
                </a:rPr>
                <a:t>Operating facility producing the right product     in a cost competitive and sustainable way</a:t>
              </a:r>
            </a:p>
          </p:txBody>
        </p:sp>
        <p:sp>
          <p:nvSpPr>
            <p:cNvPr id="14" name="TextBox 14"/>
            <p:cNvSpPr txBox="1">
              <a:spLocks noChangeArrowheads="1"/>
            </p:cNvSpPr>
            <p:nvPr/>
          </p:nvSpPr>
          <p:spPr bwMode="auto">
            <a:xfrm>
              <a:off x="3855751" y="2836862"/>
              <a:ext cx="2191293" cy="1336325"/>
            </a:xfrm>
            <a:prstGeom prst="rect">
              <a:avLst/>
            </a:prstGeom>
            <a:noFill/>
            <a:ln w="9525">
              <a:noFill/>
              <a:miter lim="800000"/>
              <a:headEnd/>
              <a:tailEnd/>
            </a:ln>
          </p:spPr>
          <p:txBody>
            <a:bodyPr wrap="square">
              <a:spAutoFit/>
            </a:bodyPr>
            <a:lstStyle/>
            <a:p>
              <a:pPr algn="ctr" eaLnBrk="0" hangingPunct="0">
                <a:lnSpc>
                  <a:spcPct val="95000"/>
                </a:lnSpc>
                <a:spcBef>
                  <a:spcPct val="50000"/>
                </a:spcBef>
                <a:buClr>
                  <a:schemeClr val="accent2"/>
                </a:buClr>
                <a:buFont typeface="Monotype Sorts" pitchFamily="2" charset="2"/>
                <a:buNone/>
              </a:pPr>
              <a:r>
                <a:rPr kumimoji="1" lang="en-US" sz="3200" b="0" dirty="0">
                  <a:solidFill>
                    <a:schemeClr val="bg1"/>
                  </a:solidFill>
                </a:rPr>
                <a:t>Fluor</a:t>
              </a:r>
            </a:p>
            <a:p>
              <a:pPr algn="ctr" eaLnBrk="0" hangingPunct="0">
                <a:lnSpc>
                  <a:spcPct val="95000"/>
                </a:lnSpc>
                <a:spcBef>
                  <a:spcPct val="50000"/>
                </a:spcBef>
                <a:buClr>
                  <a:schemeClr val="accent2"/>
                </a:buClr>
                <a:buFont typeface="Monotype Sorts" pitchFamily="2" charset="2"/>
                <a:buNone/>
              </a:pPr>
              <a:r>
                <a:rPr kumimoji="1" lang="en-US" sz="2000" b="0" dirty="0">
                  <a:solidFill>
                    <a:schemeClr val="bg1"/>
                  </a:solidFill>
                </a:rPr>
                <a:t>Turning ideas into reality</a:t>
              </a:r>
            </a:p>
          </p:txBody>
        </p:sp>
      </p:grpSp>
    </p:spTree>
    <p:extLst>
      <p:ext uri="{BB962C8B-B14F-4D97-AF65-F5344CB8AC3E}">
        <p14:creationId xmlns="" xmlns:p14="http://schemas.microsoft.com/office/powerpoint/2010/main" val="415905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9"/>
            <a:ext cx="9182100" cy="1143000"/>
          </a:xfrm>
        </p:spPr>
        <p:txBody>
          <a:bodyPr>
            <a:noAutofit/>
          </a:bodyPr>
          <a:lstStyle/>
          <a:p>
            <a:r>
              <a:rPr lang="en-US" sz="3200" b="1" dirty="0"/>
              <a:t>A project with special expertise requirements</a:t>
            </a:r>
          </a:p>
        </p:txBody>
      </p:sp>
      <p:sp>
        <p:nvSpPr>
          <p:cNvPr id="3" name="Content Placeholder 2"/>
          <p:cNvSpPr>
            <a:spLocks noGrp="1"/>
          </p:cNvSpPr>
          <p:nvPr>
            <p:ph idx="1"/>
          </p:nvPr>
        </p:nvSpPr>
        <p:spPr>
          <a:xfrm>
            <a:off x="533400" y="1371600"/>
            <a:ext cx="8915400" cy="4343397"/>
          </a:xfrm>
        </p:spPr>
        <p:txBody>
          <a:bodyPr>
            <a:noAutofit/>
          </a:bodyPr>
          <a:lstStyle/>
          <a:p>
            <a:r>
              <a:rPr lang="en-US" sz="2400" dirty="0" smtClean="0"/>
              <a:t>A </a:t>
            </a:r>
            <a:r>
              <a:rPr lang="en-US" sz="2400" dirty="0" err="1" smtClean="0"/>
              <a:t>SacyrFluor</a:t>
            </a:r>
            <a:r>
              <a:rPr lang="en-US" sz="2400" dirty="0" smtClean="0"/>
              <a:t> international client requested </a:t>
            </a:r>
            <a:r>
              <a:rPr lang="en-US" sz="2400" dirty="0" err="1" smtClean="0"/>
              <a:t>SacyrFluor</a:t>
            </a:r>
            <a:r>
              <a:rPr lang="en-US" sz="2400" dirty="0" smtClean="0"/>
              <a:t> to perform consulting services for rich gas production plan from mature fields with the goal of feeding downstream petrochemical industry.</a:t>
            </a:r>
          </a:p>
          <a:p>
            <a:r>
              <a:rPr lang="en-US" sz="2400" dirty="0" smtClean="0"/>
              <a:t>Resources were identified from within the </a:t>
            </a:r>
            <a:r>
              <a:rPr lang="en-US" sz="2400" dirty="0" err="1" smtClean="0"/>
              <a:t>SacyrFluor</a:t>
            </a:r>
            <a:r>
              <a:rPr lang="en-US" sz="2400" dirty="0" smtClean="0"/>
              <a:t> and Fluor organizations to support </a:t>
            </a:r>
            <a:r>
              <a:rPr lang="en-US" sz="2400" smtClean="0"/>
              <a:t>the project.</a:t>
            </a:r>
            <a:endParaRPr lang="en-US" sz="2400" dirty="0" smtClean="0">
              <a:solidFill>
                <a:srgbClr val="FF0000"/>
              </a:solidFill>
            </a:endParaRPr>
          </a:p>
          <a:p>
            <a:pPr marL="401638" indent="3175">
              <a:buFont typeface="Wingdings"/>
              <a:buChar char="à"/>
            </a:pPr>
            <a:r>
              <a:rPr lang="en-US" sz="2400" dirty="0" smtClean="0">
                <a:sym typeface="Wingdings" pitchFamily="2" charset="2"/>
              </a:rPr>
              <a:t>Formed an overall project team consisting of:</a:t>
            </a:r>
          </a:p>
          <a:p>
            <a:pPr lvl="2"/>
            <a:r>
              <a:rPr lang="en-US" sz="1800" dirty="0" err="1" smtClean="0">
                <a:sym typeface="Wingdings" pitchFamily="2" charset="2"/>
              </a:rPr>
              <a:t>SacyrFluor</a:t>
            </a:r>
            <a:r>
              <a:rPr lang="en-US" sz="1800" dirty="0" smtClean="0">
                <a:sym typeface="Wingdings" pitchFamily="2" charset="2"/>
              </a:rPr>
              <a:t> process engineering and project management</a:t>
            </a:r>
          </a:p>
          <a:p>
            <a:pPr lvl="2"/>
            <a:r>
              <a:rPr lang="en-US" sz="1800" dirty="0" smtClean="0">
                <a:sym typeface="Wingdings" pitchFamily="2" charset="2"/>
              </a:rPr>
              <a:t>Fluor upstream experts</a:t>
            </a:r>
          </a:p>
          <a:p>
            <a:pPr lvl="2"/>
            <a:r>
              <a:rPr lang="en-US" sz="1800" dirty="0" smtClean="0">
                <a:sym typeface="Wingdings" pitchFamily="2" charset="2"/>
              </a:rPr>
              <a:t>Fluor NGL separation experts</a:t>
            </a:r>
          </a:p>
          <a:p>
            <a:pPr marL="687388" indent="3175">
              <a:buNone/>
            </a:pPr>
            <a:r>
              <a:rPr lang="en-US" sz="2400" dirty="0" smtClean="0">
                <a:sym typeface="Wingdings" pitchFamily="2" charset="2"/>
              </a:rPr>
              <a:t>Guaranteeing expertise made available to the project from the optimal location.</a:t>
            </a:r>
            <a:endParaRPr lang="en-US" sz="2400" dirty="0" smtClean="0"/>
          </a:p>
        </p:txBody>
      </p:sp>
      <p:sp>
        <p:nvSpPr>
          <p:cNvPr id="4" name="Footer Placeholder 3"/>
          <p:cNvSpPr>
            <a:spLocks noGrp="1"/>
          </p:cNvSpPr>
          <p:nvPr>
            <p:ph type="ftr" sz="quarter" idx="11"/>
          </p:nvPr>
        </p:nvSpPr>
        <p:spPr/>
        <p:txBody>
          <a:bodyPr/>
          <a:lstStyle/>
          <a:p>
            <a:r>
              <a:rPr lang="en-US" smtClean="0"/>
              <a:t>© 2017 SacyrFluor. All Rights Reserved.</a:t>
            </a:r>
            <a:endParaRPr lang="en-US" dirty="0"/>
          </a:p>
        </p:txBody>
      </p:sp>
      <p:sp>
        <p:nvSpPr>
          <p:cNvPr id="5" name="Slide Number Placeholder 4"/>
          <p:cNvSpPr>
            <a:spLocks noGrp="1"/>
          </p:cNvSpPr>
          <p:nvPr>
            <p:ph type="sldNum" sz="quarter" idx="12"/>
          </p:nvPr>
        </p:nvSpPr>
        <p:spPr/>
        <p:txBody>
          <a:bodyPr/>
          <a:lstStyle/>
          <a:p>
            <a:fld id="{2DD6A9B4-CD6A-4995-84BE-1B7E07DDB767}"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Client with an idea and a business plan</a:t>
            </a:r>
          </a:p>
        </p:txBody>
      </p:sp>
      <p:sp>
        <p:nvSpPr>
          <p:cNvPr id="3" name="Content Placeholder 2"/>
          <p:cNvSpPr>
            <a:spLocks noGrp="1"/>
          </p:cNvSpPr>
          <p:nvPr>
            <p:ph idx="1"/>
          </p:nvPr>
        </p:nvSpPr>
        <p:spPr>
          <a:xfrm>
            <a:off x="457200" y="1447800"/>
            <a:ext cx="9105900" cy="4368799"/>
          </a:xfrm>
        </p:spPr>
        <p:txBody>
          <a:bodyPr>
            <a:normAutofit/>
          </a:bodyPr>
          <a:lstStyle/>
          <a:p>
            <a:r>
              <a:rPr lang="en-US" dirty="0" smtClean="0"/>
              <a:t>Client requests a feasibility study for a rich gas field development and debottlenecking the offshore and downstream NGL facilities.</a:t>
            </a:r>
          </a:p>
          <a:p>
            <a:r>
              <a:rPr lang="en-US" dirty="0" smtClean="0"/>
              <a:t>The business plan included:</a:t>
            </a:r>
          </a:p>
          <a:p>
            <a:pPr lvl="1"/>
            <a:r>
              <a:rPr lang="en-US" dirty="0" smtClean="0"/>
              <a:t>Produce gas from depleted oil reservoirs to be procured by Client</a:t>
            </a:r>
          </a:p>
          <a:p>
            <a:pPr lvl="1"/>
            <a:r>
              <a:rPr lang="en-US" dirty="0" smtClean="0"/>
              <a:t>Transmit the gas to a petrochemical complex at 80 km from the fields</a:t>
            </a:r>
          </a:p>
          <a:p>
            <a:pPr lvl="1"/>
            <a:r>
              <a:rPr lang="en-US" dirty="0" smtClean="0"/>
              <a:t>Separate the NGLs from the gas</a:t>
            </a:r>
          </a:p>
          <a:p>
            <a:pPr lvl="2"/>
            <a:r>
              <a:rPr lang="en-US" dirty="0" smtClean="0"/>
              <a:t>Dry gas </a:t>
            </a:r>
            <a:r>
              <a:rPr lang="en-US" dirty="0" smtClean="0">
                <a:sym typeface="Wingdings" pitchFamily="2" charset="2"/>
              </a:rPr>
              <a:t> A</a:t>
            </a:r>
            <a:r>
              <a:rPr lang="en-US" dirty="0" smtClean="0"/>
              <a:t>mmonia &amp; Urea feedstock</a:t>
            </a:r>
          </a:p>
          <a:p>
            <a:pPr lvl="2"/>
            <a:r>
              <a:rPr lang="en-US" dirty="0" smtClean="0"/>
              <a:t>NGLs </a:t>
            </a:r>
            <a:r>
              <a:rPr lang="en-US" dirty="0" smtClean="0">
                <a:sym typeface="Wingdings" pitchFamily="2" charset="2"/>
              </a:rPr>
              <a:t></a:t>
            </a:r>
            <a:r>
              <a:rPr lang="en-US" dirty="0" smtClean="0"/>
              <a:t> Steam Cracker feedstock</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dirty="0"/>
          </a:p>
        </p:txBody>
      </p:sp>
      <p:sp>
        <p:nvSpPr>
          <p:cNvPr id="5" name="Slide Number Placeholder 4"/>
          <p:cNvSpPr>
            <a:spLocks noGrp="1"/>
          </p:cNvSpPr>
          <p:nvPr>
            <p:ph type="sldNum" sz="quarter" idx="12"/>
          </p:nvPr>
        </p:nvSpPr>
        <p:spPr/>
        <p:txBody>
          <a:bodyPr/>
          <a:lstStyle/>
          <a:p>
            <a:fld id="{2DD6A9B4-CD6A-4995-84BE-1B7E07DDB767}"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Client with an idea and a business plan – cont´d</a:t>
            </a:r>
            <a:endParaRPr lang="en-US" sz="3200" b="1" dirty="0"/>
          </a:p>
        </p:txBody>
      </p:sp>
      <p:sp>
        <p:nvSpPr>
          <p:cNvPr id="3" name="Content Placeholder 2"/>
          <p:cNvSpPr>
            <a:spLocks noGrp="1"/>
          </p:cNvSpPr>
          <p:nvPr>
            <p:ph idx="1"/>
          </p:nvPr>
        </p:nvSpPr>
        <p:spPr/>
        <p:txBody>
          <a:bodyPr>
            <a:normAutofit/>
          </a:bodyPr>
          <a:lstStyle/>
          <a:p>
            <a:r>
              <a:rPr lang="en-US" dirty="0" smtClean="0"/>
              <a:t>To the Client available reservoir information:</a:t>
            </a:r>
          </a:p>
          <a:p>
            <a:pPr lvl="1"/>
            <a:r>
              <a:rPr lang="en-US" dirty="0" smtClean="0"/>
              <a:t>Reserve books </a:t>
            </a:r>
            <a:r>
              <a:rPr lang="en-US" dirty="0" smtClean="0">
                <a:sym typeface="Wingdings" pitchFamily="2" charset="2"/>
              </a:rPr>
              <a:t> 4.3 TCF in place (2014)</a:t>
            </a:r>
          </a:p>
          <a:p>
            <a:pPr lvl="1"/>
            <a:r>
              <a:rPr lang="en-US" dirty="0" smtClean="0">
                <a:sym typeface="Wingdings" pitchFamily="2" charset="2"/>
              </a:rPr>
              <a:t>Previous studies 2.3 TCF in place (2011-2013)</a:t>
            </a:r>
          </a:p>
          <a:p>
            <a:pPr lvl="1"/>
            <a:r>
              <a:rPr lang="en-US" dirty="0" smtClean="0">
                <a:sym typeface="Wingdings" pitchFamily="2" charset="2"/>
              </a:rPr>
              <a:t>Business Case:</a:t>
            </a:r>
          </a:p>
          <a:p>
            <a:pPr lvl="2"/>
            <a:r>
              <a:rPr lang="en-US" dirty="0" smtClean="0">
                <a:sym typeface="Wingdings" pitchFamily="2" charset="2"/>
              </a:rPr>
              <a:t>High case: 20 year 345 MMSCFD needs 2.5 TCF recoverable reserves</a:t>
            </a:r>
          </a:p>
          <a:p>
            <a:pPr lvl="2"/>
            <a:r>
              <a:rPr lang="en-US" dirty="0" smtClean="0">
                <a:sym typeface="Wingdings" pitchFamily="2" charset="2"/>
              </a:rPr>
              <a:t>Low case: 20 year 180 MMSCFD needs 1.3 TCF recoverable</a:t>
            </a:r>
          </a:p>
          <a:p>
            <a:r>
              <a:rPr lang="en-US" dirty="0" smtClean="0">
                <a:sym typeface="Wingdings" pitchFamily="2" charset="2"/>
              </a:rPr>
              <a:t>Client interpretation:</a:t>
            </a:r>
          </a:p>
          <a:p>
            <a:pPr lvl="1"/>
            <a:r>
              <a:rPr lang="en-US" dirty="0" smtClean="0">
                <a:sym typeface="Wingdings" pitchFamily="2" charset="2"/>
              </a:rPr>
              <a:t>Sufficient gas in place for low case and maybe for high case</a:t>
            </a:r>
          </a:p>
          <a:p>
            <a:pPr lvl="1"/>
            <a:r>
              <a:rPr lang="en-US" dirty="0" smtClean="0">
                <a:sym typeface="Wingdings" pitchFamily="2" charset="2"/>
              </a:rPr>
              <a:t>High case might need Enhanced Gas Recovery to meet gas </a:t>
            </a:r>
            <a:r>
              <a:rPr lang="en-US" dirty="0" err="1" smtClean="0">
                <a:sym typeface="Wingdings" pitchFamily="2" charset="2"/>
              </a:rPr>
              <a:t>reqm´t</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Client with an idea and a business plan – cont´d</a:t>
            </a:r>
          </a:p>
        </p:txBody>
      </p:sp>
      <p:sp>
        <p:nvSpPr>
          <p:cNvPr id="3" name="Content Placeholder 2"/>
          <p:cNvSpPr>
            <a:spLocks noGrp="1"/>
          </p:cNvSpPr>
          <p:nvPr>
            <p:ph idx="1"/>
          </p:nvPr>
        </p:nvSpPr>
        <p:spPr>
          <a:xfrm>
            <a:off x="571498" y="1295400"/>
            <a:ext cx="8915400" cy="4368799"/>
          </a:xfrm>
        </p:spPr>
        <p:txBody>
          <a:bodyPr/>
          <a:lstStyle/>
          <a:p>
            <a:r>
              <a:rPr lang="en-US" dirty="0" smtClean="0"/>
              <a:t>Client requests support in confirming the viability of the business plan:</a:t>
            </a:r>
          </a:p>
          <a:p>
            <a:pPr lvl="1"/>
            <a:r>
              <a:rPr lang="en-US" dirty="0" smtClean="0"/>
              <a:t>Confirm current gas in place estimates</a:t>
            </a:r>
          </a:p>
          <a:p>
            <a:pPr lvl="1"/>
            <a:r>
              <a:rPr lang="en-US" dirty="0" smtClean="0"/>
              <a:t>Test Enhanced Gas Recovery schemes for implementation</a:t>
            </a:r>
          </a:p>
          <a:p>
            <a:pPr lvl="1"/>
            <a:r>
              <a:rPr lang="en-US" dirty="0" smtClean="0"/>
              <a:t>Conceptualize required gas production &amp; transmission facilities</a:t>
            </a:r>
          </a:p>
          <a:p>
            <a:pPr lvl="1"/>
            <a:r>
              <a:rPr lang="en-US" dirty="0" smtClean="0"/>
              <a:t>Study feasibility of debottlenecking existing NGL separation train</a:t>
            </a:r>
          </a:p>
          <a:p>
            <a:pPr lvl="1"/>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9</a:t>
            </a:fld>
            <a:endParaRPr lang="en-US"/>
          </a:p>
        </p:txBody>
      </p:sp>
      <p:pic>
        <p:nvPicPr>
          <p:cNvPr id="3075" name="Picture 3"/>
          <p:cNvPicPr>
            <a:picLocks noChangeAspect="1" noChangeArrowheads="1"/>
          </p:cNvPicPr>
          <p:nvPr/>
        </p:nvPicPr>
        <p:blipFill>
          <a:blip r:embed="rId2" cstate="print"/>
          <a:srcRect/>
          <a:stretch>
            <a:fillRect/>
          </a:stretch>
        </p:blipFill>
        <p:spPr bwMode="auto">
          <a:xfrm>
            <a:off x="2819399" y="4267200"/>
            <a:ext cx="1981198" cy="1628043"/>
          </a:xfrm>
          <a:prstGeom prst="rect">
            <a:avLst/>
          </a:prstGeom>
          <a:noFill/>
          <a:ln w="9525">
            <a:noFill/>
            <a:miter lim="800000"/>
            <a:headEnd/>
            <a:tailEnd/>
          </a:ln>
          <a:effectLst/>
        </p:spPr>
      </p:pic>
      <p:pic>
        <p:nvPicPr>
          <p:cNvPr id="3076" name="Picture 4"/>
          <p:cNvPicPr>
            <a:picLocks noChangeAspect="1" noChangeArrowheads="1"/>
          </p:cNvPicPr>
          <p:nvPr/>
        </p:nvPicPr>
        <p:blipFill>
          <a:blip r:embed="rId3" cstate="print"/>
          <a:srcRect/>
          <a:stretch>
            <a:fillRect/>
          </a:stretch>
        </p:blipFill>
        <p:spPr bwMode="auto">
          <a:xfrm>
            <a:off x="762000" y="4267200"/>
            <a:ext cx="1988304" cy="1628775"/>
          </a:xfrm>
          <a:prstGeom prst="rect">
            <a:avLst/>
          </a:prstGeom>
          <a:noFill/>
          <a:ln w="9525">
            <a:noFill/>
            <a:miter lim="800000"/>
            <a:headEnd/>
            <a:tailEnd/>
          </a:ln>
          <a:effectLst/>
        </p:spPr>
      </p:pic>
      <p:pic>
        <p:nvPicPr>
          <p:cNvPr id="3077" name="Picture 5"/>
          <p:cNvPicPr>
            <a:picLocks noChangeAspect="1" noChangeArrowheads="1"/>
          </p:cNvPicPr>
          <p:nvPr/>
        </p:nvPicPr>
        <p:blipFill>
          <a:blip r:embed="rId4" cstate="print"/>
          <a:srcRect/>
          <a:stretch>
            <a:fillRect/>
          </a:stretch>
        </p:blipFill>
        <p:spPr bwMode="auto">
          <a:xfrm>
            <a:off x="4876799" y="4267200"/>
            <a:ext cx="2037226" cy="1609725"/>
          </a:xfrm>
          <a:prstGeom prst="rect">
            <a:avLst/>
          </a:prstGeom>
          <a:noFill/>
          <a:ln w="9525">
            <a:noFill/>
            <a:miter lim="800000"/>
            <a:headEnd/>
            <a:tailEnd/>
          </a:ln>
          <a:effectLst/>
        </p:spPr>
      </p:pic>
      <p:pic>
        <p:nvPicPr>
          <p:cNvPr id="3078" name="Picture 6"/>
          <p:cNvPicPr>
            <a:picLocks noChangeAspect="1" noChangeArrowheads="1"/>
          </p:cNvPicPr>
          <p:nvPr/>
        </p:nvPicPr>
        <p:blipFill>
          <a:blip r:embed="rId5" cstate="print"/>
          <a:srcRect/>
          <a:stretch>
            <a:fillRect/>
          </a:stretch>
        </p:blipFill>
        <p:spPr bwMode="auto">
          <a:xfrm>
            <a:off x="7010399" y="4267200"/>
            <a:ext cx="2270284" cy="1600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Turning ideas into reality</a:t>
            </a:r>
          </a:p>
        </p:txBody>
      </p:sp>
      <p:sp>
        <p:nvSpPr>
          <p:cNvPr id="3" name="Content Placeholder 2"/>
          <p:cNvSpPr>
            <a:spLocks noGrp="1"/>
          </p:cNvSpPr>
          <p:nvPr>
            <p:ph idx="1"/>
          </p:nvPr>
        </p:nvSpPr>
        <p:spPr/>
        <p:txBody>
          <a:bodyPr/>
          <a:lstStyle/>
          <a:p>
            <a:r>
              <a:rPr lang="en-US" dirty="0" smtClean="0"/>
              <a:t>Project approach:</a:t>
            </a:r>
          </a:p>
          <a:p>
            <a:pPr lvl="1">
              <a:spcBef>
                <a:spcPts val="600"/>
              </a:spcBef>
            </a:pPr>
            <a:r>
              <a:rPr lang="en-US" sz="2400" dirty="0" smtClean="0"/>
              <a:t>Understand Client business plan and Client needs</a:t>
            </a:r>
          </a:p>
          <a:p>
            <a:pPr lvl="1">
              <a:spcBef>
                <a:spcPts val="600"/>
              </a:spcBef>
            </a:pPr>
            <a:r>
              <a:rPr lang="en-US" sz="2400" dirty="0" smtClean="0"/>
              <a:t>Align on project requirements and relationship to </a:t>
            </a:r>
            <a:r>
              <a:rPr lang="en-US" sz="2400" dirty="0" err="1" smtClean="0"/>
              <a:t>SacyrFluor</a:t>
            </a:r>
            <a:r>
              <a:rPr lang="en-US" sz="2400" dirty="0" smtClean="0"/>
              <a:t> &amp; Fluor capabilities and limitations in scope that can be provided in-house and that needs to be outsourced</a:t>
            </a:r>
          </a:p>
          <a:p>
            <a:pPr lvl="1">
              <a:spcBef>
                <a:spcPts val="600"/>
              </a:spcBef>
            </a:pPr>
            <a:r>
              <a:rPr lang="en-US" sz="2400" dirty="0" smtClean="0"/>
              <a:t>Prepare an integrated solution for the overall consulting services required as part of the scope to support the Client´s needs</a:t>
            </a:r>
            <a:endParaRPr lang="en-US" sz="2400"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Understand Client business plan</a:t>
            </a:r>
          </a:p>
        </p:txBody>
      </p:sp>
      <p:sp>
        <p:nvSpPr>
          <p:cNvPr id="3" name="Content Placeholder 2"/>
          <p:cNvSpPr>
            <a:spLocks noGrp="1"/>
          </p:cNvSpPr>
          <p:nvPr>
            <p:ph idx="1"/>
          </p:nvPr>
        </p:nvSpPr>
        <p:spPr>
          <a:xfrm>
            <a:off x="533400" y="1524000"/>
            <a:ext cx="8915400" cy="4368799"/>
          </a:xfrm>
        </p:spPr>
        <p:txBody>
          <a:bodyPr/>
          <a:lstStyle/>
          <a:p>
            <a:r>
              <a:rPr lang="en-US" dirty="0" smtClean="0"/>
              <a:t>A workshop was held for the client to explain their business plan:</a:t>
            </a:r>
          </a:p>
          <a:p>
            <a:pPr lvl="1"/>
            <a:r>
              <a:rPr lang="en-US" dirty="0" smtClean="0"/>
              <a:t>Reservoirs selected by Client</a:t>
            </a:r>
          </a:p>
          <a:p>
            <a:pPr lvl="2"/>
            <a:r>
              <a:rPr lang="en-US" dirty="0" smtClean="0"/>
              <a:t>Depleted oil production reservoirs</a:t>
            </a:r>
          </a:p>
          <a:p>
            <a:pPr lvl="2"/>
            <a:r>
              <a:rPr lang="en-US" dirty="0" smtClean="0"/>
              <a:t>Status, history, previous current in place volume studies</a:t>
            </a:r>
          </a:p>
          <a:p>
            <a:pPr lvl="1"/>
            <a:r>
              <a:rPr lang="en-US" dirty="0" smtClean="0"/>
              <a:t>Existing production facility availability</a:t>
            </a:r>
          </a:p>
          <a:p>
            <a:pPr lvl="2"/>
            <a:r>
              <a:rPr lang="en-US" dirty="0" smtClean="0"/>
              <a:t>Wells, gathering system, trunk lines, Central Processing Facilities</a:t>
            </a:r>
          </a:p>
          <a:p>
            <a:pPr lvl="1"/>
            <a:r>
              <a:rPr lang="en-US" dirty="0" smtClean="0"/>
              <a:t>Existing rich gas transmission facility availability</a:t>
            </a:r>
          </a:p>
          <a:p>
            <a:pPr lvl="2"/>
            <a:r>
              <a:rPr lang="en-US" dirty="0" smtClean="0"/>
              <a:t>Compressor stations, main lines</a:t>
            </a:r>
          </a:p>
          <a:p>
            <a:pPr lvl="1"/>
            <a:r>
              <a:rPr lang="en-US" dirty="0" smtClean="0"/>
              <a:t>NGL separation facility specifics</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Understand Client needs</a:t>
            </a:r>
          </a:p>
        </p:txBody>
      </p:sp>
      <p:sp>
        <p:nvSpPr>
          <p:cNvPr id="3" name="Content Placeholder 2"/>
          <p:cNvSpPr>
            <a:spLocks noGrp="1"/>
          </p:cNvSpPr>
          <p:nvPr>
            <p:ph idx="1"/>
          </p:nvPr>
        </p:nvSpPr>
        <p:spPr/>
        <p:txBody>
          <a:bodyPr>
            <a:normAutofit lnSpcReduction="10000"/>
          </a:bodyPr>
          <a:lstStyle/>
          <a:p>
            <a:r>
              <a:rPr lang="en-US" dirty="0" smtClean="0"/>
              <a:t>Client has done significant pre-work:</a:t>
            </a:r>
          </a:p>
          <a:p>
            <a:pPr lvl="1"/>
            <a:r>
              <a:rPr lang="en-US" dirty="0" smtClean="0"/>
              <a:t>Pre-assessment of provided reservoir and production data</a:t>
            </a:r>
          </a:p>
          <a:p>
            <a:pPr lvl="1"/>
            <a:r>
              <a:rPr lang="en-US" dirty="0" smtClean="0"/>
              <a:t>Pre-assessment of existing production &amp; transmission facilities available</a:t>
            </a:r>
          </a:p>
          <a:p>
            <a:pPr lvl="1"/>
            <a:r>
              <a:rPr lang="en-US" dirty="0" smtClean="0"/>
              <a:t>Developed business plan from available current in place volume estimates</a:t>
            </a:r>
          </a:p>
          <a:p>
            <a:r>
              <a:rPr lang="en-US" dirty="0" smtClean="0"/>
              <a:t>Client wants:</a:t>
            </a:r>
          </a:p>
          <a:p>
            <a:pPr lvl="1"/>
            <a:r>
              <a:rPr lang="en-US" dirty="0" err="1" smtClean="0"/>
              <a:t>SacyrFluor</a:t>
            </a:r>
            <a:r>
              <a:rPr lang="en-US" dirty="0" smtClean="0"/>
              <a:t> to help assess the viability of the business plan and provide input for generation of a bankable business plan</a:t>
            </a:r>
          </a:p>
          <a:p>
            <a:pPr lvl="1"/>
            <a:r>
              <a:rPr lang="en-US" dirty="0" smtClean="0"/>
              <a:t>Perform dynamic reservoir modeling to make a detailed characterization of the reservoirs</a:t>
            </a:r>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Align on study requirements and scope split</a:t>
            </a:r>
          </a:p>
        </p:txBody>
      </p:sp>
      <p:sp>
        <p:nvSpPr>
          <p:cNvPr id="3" name="Content Placeholder 2"/>
          <p:cNvSpPr>
            <a:spLocks noGrp="1"/>
          </p:cNvSpPr>
          <p:nvPr>
            <p:ph idx="1"/>
          </p:nvPr>
        </p:nvSpPr>
        <p:spPr/>
        <p:txBody>
          <a:bodyPr/>
          <a:lstStyle/>
          <a:p>
            <a:r>
              <a:rPr lang="en-US" dirty="0" smtClean="0"/>
              <a:t>Reservoir assessment is not performed in-house by Fluor / </a:t>
            </a:r>
            <a:r>
              <a:rPr lang="en-US" dirty="0" err="1" smtClean="0"/>
              <a:t>SacyrFluor</a:t>
            </a:r>
            <a:endParaRPr lang="en-US" dirty="0" smtClean="0"/>
          </a:p>
          <a:p>
            <a:r>
              <a:rPr lang="en-US" dirty="0" smtClean="0"/>
              <a:t>From the wellhead all services can be provided in-house:</a:t>
            </a:r>
          </a:p>
          <a:p>
            <a:pPr lvl="1"/>
            <a:r>
              <a:rPr lang="en-US" dirty="0" smtClean="0"/>
              <a:t>Oil / Gas production facility</a:t>
            </a:r>
          </a:p>
          <a:p>
            <a:pPr lvl="1"/>
            <a:r>
              <a:rPr lang="en-US" dirty="0" smtClean="0"/>
              <a:t>Transmission</a:t>
            </a:r>
          </a:p>
          <a:p>
            <a:pPr lvl="1"/>
            <a:r>
              <a:rPr lang="en-US" dirty="0" smtClean="0"/>
              <a:t>NGL separation</a:t>
            </a:r>
          </a:p>
          <a:p>
            <a:r>
              <a:rPr lang="en-US" dirty="0" smtClean="0"/>
              <a:t>Third party specialist consulting is required for reservoir assessment and well opening plan development</a:t>
            </a:r>
          </a:p>
          <a:p>
            <a:pPr>
              <a:buNone/>
            </a:pPr>
            <a:r>
              <a:rPr lang="en-US" dirty="0" smtClean="0">
                <a:sym typeface="Wingdings" pitchFamily="2" charset="2"/>
              </a:rPr>
              <a:t>	 Integrated solution</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Preliminary reservoir assessment</a:t>
            </a:r>
          </a:p>
        </p:txBody>
      </p:sp>
      <p:sp>
        <p:nvSpPr>
          <p:cNvPr id="3" name="Content Placeholder 2"/>
          <p:cNvSpPr>
            <a:spLocks noGrp="1"/>
          </p:cNvSpPr>
          <p:nvPr>
            <p:ph idx="1"/>
          </p:nvPr>
        </p:nvSpPr>
        <p:spPr/>
        <p:txBody>
          <a:bodyPr>
            <a:normAutofit fontScale="92500"/>
          </a:bodyPr>
          <a:lstStyle/>
          <a:p>
            <a:r>
              <a:rPr lang="en-US" dirty="0" smtClean="0"/>
              <a:t>Possible mismatch:</a:t>
            </a:r>
          </a:p>
          <a:p>
            <a:pPr lvl="1"/>
            <a:r>
              <a:rPr lang="en-US" dirty="0" smtClean="0"/>
              <a:t>Reserve books </a:t>
            </a:r>
            <a:r>
              <a:rPr lang="en-US" dirty="0" smtClean="0">
                <a:sym typeface="Wingdings" pitchFamily="2" charset="2"/>
              </a:rPr>
              <a:t> 4.3 TCF in place (2014)</a:t>
            </a:r>
          </a:p>
          <a:p>
            <a:pPr lvl="1"/>
            <a:r>
              <a:rPr lang="en-US" dirty="0" smtClean="0">
                <a:sym typeface="Wingdings" pitchFamily="2" charset="2"/>
              </a:rPr>
              <a:t>Previous studies 2.3 TCF in place (2011-2013)</a:t>
            </a:r>
          </a:p>
          <a:p>
            <a:pPr lvl="1"/>
            <a:r>
              <a:rPr lang="en-US" dirty="0" smtClean="0">
                <a:sym typeface="Wingdings" pitchFamily="2" charset="2"/>
              </a:rPr>
              <a:t>Business Case: 20 year 345 MMSCFD needs 2.5 TCF recoverable reserves</a:t>
            </a:r>
          </a:p>
          <a:p>
            <a:r>
              <a:rPr lang="en-US" dirty="0" smtClean="0">
                <a:sym typeface="Wingdings" pitchFamily="2" charset="2"/>
              </a:rPr>
              <a:t>Client interpretation:</a:t>
            </a:r>
          </a:p>
          <a:p>
            <a:pPr lvl="1"/>
            <a:r>
              <a:rPr lang="en-US" dirty="0" smtClean="0">
                <a:sym typeface="Wingdings" pitchFamily="2" charset="2"/>
              </a:rPr>
              <a:t>Should have sufficient gas in place, but might need Enhanced Gas Recovery to enable producing the required gas volumes</a:t>
            </a:r>
          </a:p>
          <a:p>
            <a:pPr lvl="1"/>
            <a:r>
              <a:rPr lang="en-US" dirty="0" smtClean="0">
                <a:sym typeface="Wingdings" pitchFamily="2" charset="2"/>
              </a:rPr>
              <a:t>Need to update in place volume estimates to current to confirm business plan is feasible</a:t>
            </a:r>
          </a:p>
          <a:p>
            <a:pPr lvl="1"/>
            <a:r>
              <a:rPr lang="en-US" dirty="0" smtClean="0">
                <a:sym typeface="Wingdings" pitchFamily="2" charset="2"/>
              </a:rPr>
              <a:t>Need to define the production facilities required to support the plan</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Develop the integrated solution</a:t>
            </a:r>
          </a:p>
        </p:txBody>
      </p:sp>
      <p:sp>
        <p:nvSpPr>
          <p:cNvPr id="3" name="Content Placeholder 2"/>
          <p:cNvSpPr>
            <a:spLocks noGrp="1"/>
          </p:cNvSpPr>
          <p:nvPr>
            <p:ph idx="1"/>
          </p:nvPr>
        </p:nvSpPr>
        <p:spPr/>
        <p:txBody>
          <a:bodyPr>
            <a:normAutofit fontScale="92500" lnSpcReduction="10000"/>
          </a:bodyPr>
          <a:lstStyle/>
          <a:p>
            <a:r>
              <a:rPr lang="en-US" dirty="0" err="1" smtClean="0"/>
              <a:t>SacyrFluor</a:t>
            </a:r>
            <a:r>
              <a:rPr lang="en-US" dirty="0" smtClean="0"/>
              <a:t> / Fluor to provide a cost effective integrated solution contacted reservoir assessment consultants to jointly define the optimal approach that will:</a:t>
            </a:r>
          </a:p>
          <a:p>
            <a:pPr lvl="1"/>
            <a:r>
              <a:rPr lang="en-US" dirty="0" smtClean="0"/>
              <a:t>Reduce the reservoir modeling work required</a:t>
            </a:r>
          </a:p>
          <a:p>
            <a:pPr lvl="1"/>
            <a:r>
              <a:rPr lang="en-US" dirty="0" smtClean="0"/>
              <a:t>Provide the data required for the study</a:t>
            </a:r>
          </a:p>
          <a:p>
            <a:pPr lvl="2"/>
            <a:r>
              <a:rPr lang="en-US" dirty="0" smtClean="0"/>
              <a:t>Current in-place hydrocarbon volumes</a:t>
            </a:r>
          </a:p>
          <a:p>
            <a:pPr lvl="2"/>
            <a:r>
              <a:rPr lang="en-US" dirty="0" smtClean="0"/>
              <a:t>Contingent resources for 20 year plan</a:t>
            </a:r>
          </a:p>
          <a:p>
            <a:pPr lvl="2"/>
            <a:r>
              <a:rPr lang="en-US" dirty="0" smtClean="0"/>
              <a:t>Average reservoir conditions</a:t>
            </a:r>
          </a:p>
          <a:p>
            <a:pPr lvl="2"/>
            <a:r>
              <a:rPr lang="en-US" dirty="0" smtClean="0"/>
              <a:t>Number of wells required for 20 year production plan</a:t>
            </a:r>
          </a:p>
          <a:p>
            <a:pPr lvl="2"/>
            <a:r>
              <a:rPr lang="en-US" dirty="0" smtClean="0"/>
              <a:t>Well head flowing conditions to conceptualize topsides</a:t>
            </a:r>
          </a:p>
          <a:p>
            <a:r>
              <a:rPr lang="en-US" dirty="0" smtClean="0"/>
              <a:t>Conventional reservoir assessment is selected</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Reservoir assessment</a:t>
            </a:r>
          </a:p>
        </p:txBody>
      </p:sp>
      <p:sp>
        <p:nvSpPr>
          <p:cNvPr id="3" name="Content Placeholder 2"/>
          <p:cNvSpPr>
            <a:spLocks noGrp="1"/>
          </p:cNvSpPr>
          <p:nvPr>
            <p:ph idx="1"/>
          </p:nvPr>
        </p:nvSpPr>
        <p:spPr/>
        <p:txBody>
          <a:bodyPr>
            <a:normAutofit/>
          </a:bodyPr>
          <a:lstStyle/>
          <a:p>
            <a:r>
              <a:rPr lang="en-US" dirty="0" smtClean="0"/>
              <a:t>Conventional reservoir assessment no detailed modeling</a:t>
            </a:r>
          </a:p>
          <a:p>
            <a:pPr lvl="1"/>
            <a:r>
              <a:rPr lang="en-US" dirty="0" smtClean="0"/>
              <a:t>Low effort and cost</a:t>
            </a:r>
          </a:p>
          <a:p>
            <a:pPr lvl="1"/>
            <a:r>
              <a:rPr lang="en-US" dirty="0" smtClean="0"/>
              <a:t>Quick results</a:t>
            </a:r>
          </a:p>
          <a:p>
            <a:pPr lvl="1"/>
            <a:r>
              <a:rPr lang="en-US" dirty="0" smtClean="0"/>
              <a:t>Sufficient details for other parts of feasibility study</a:t>
            </a:r>
          </a:p>
          <a:p>
            <a:r>
              <a:rPr lang="en-US" dirty="0" smtClean="0"/>
              <a:t>Method</a:t>
            </a:r>
          </a:p>
          <a:p>
            <a:pPr lvl="1"/>
            <a:r>
              <a:rPr lang="en-US" dirty="0" smtClean="0"/>
              <a:t>Reinterpret available reservoir data to confirm Net Rock Volume, porosity, water saturation, formation factors and gas-to-oil ratio </a:t>
            </a:r>
            <a:r>
              <a:rPr lang="en-US" dirty="0" smtClean="0">
                <a:sym typeface="Wingdings" pitchFamily="2" charset="2"/>
              </a:rPr>
              <a:t> Original Oil In Place &amp; Original Gas In Place</a:t>
            </a:r>
            <a:endParaRPr lang="en-US" dirty="0" smtClean="0"/>
          </a:p>
          <a:p>
            <a:pPr lvl="1"/>
            <a:r>
              <a:rPr lang="en-US" dirty="0" smtClean="0"/>
              <a:t>Perform material balances for the reservoirs </a:t>
            </a:r>
            <a:r>
              <a:rPr lang="en-US" smtClean="0"/>
              <a:t>using historical </a:t>
            </a:r>
            <a:r>
              <a:rPr lang="en-US" dirty="0" smtClean="0"/>
              <a:t>production </a:t>
            </a:r>
            <a:r>
              <a:rPr lang="en-US" smtClean="0"/>
              <a:t>data </a:t>
            </a:r>
            <a:r>
              <a:rPr lang="en-US" smtClean="0">
                <a:sym typeface="Wingdings" pitchFamily="2" charset="2"/>
              </a:rPr>
              <a:t> </a:t>
            </a:r>
            <a:r>
              <a:rPr lang="en-US" dirty="0" smtClean="0">
                <a:sym typeface="Wingdings" pitchFamily="2" charset="2"/>
              </a:rPr>
              <a:t>Current In-Place Volumes</a:t>
            </a:r>
            <a:endParaRPr lang="en-US" dirty="0" smtClean="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Reservoir assessment – cont´d</a:t>
            </a:r>
          </a:p>
        </p:txBody>
      </p:sp>
      <p:sp>
        <p:nvSpPr>
          <p:cNvPr id="3" name="Content Placeholder 2"/>
          <p:cNvSpPr>
            <a:spLocks noGrp="1"/>
          </p:cNvSpPr>
          <p:nvPr>
            <p:ph idx="1"/>
          </p:nvPr>
        </p:nvSpPr>
        <p:spPr/>
        <p:txBody>
          <a:bodyPr/>
          <a:lstStyle/>
          <a:p>
            <a:r>
              <a:rPr lang="en-US" dirty="0" smtClean="0"/>
              <a:t>Material Balance results (</a:t>
            </a:r>
            <a:r>
              <a:rPr lang="en-US" smtClean="0"/>
              <a:t>one reservoir)</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17</a:t>
            </a:fld>
            <a:endParaRPr lang="en-US"/>
          </a:p>
        </p:txBody>
      </p:sp>
      <p:pic>
        <p:nvPicPr>
          <p:cNvPr id="6147" name="Picture 3"/>
          <p:cNvPicPr>
            <a:picLocks noChangeAspect="1" noChangeArrowheads="1"/>
          </p:cNvPicPr>
          <p:nvPr/>
        </p:nvPicPr>
        <p:blipFill>
          <a:blip r:embed="rId2" cstate="print"/>
          <a:srcRect/>
          <a:stretch>
            <a:fillRect/>
          </a:stretch>
        </p:blipFill>
        <p:spPr bwMode="auto">
          <a:xfrm>
            <a:off x="1046162" y="2051860"/>
            <a:ext cx="6726238" cy="4050640"/>
          </a:xfrm>
          <a:prstGeom prst="rect">
            <a:avLst/>
          </a:prstGeom>
          <a:noFill/>
          <a:ln w="9525">
            <a:noFill/>
            <a:miter lim="800000"/>
            <a:headEnd/>
            <a:tailEnd/>
          </a:ln>
          <a:effectLst/>
        </p:spPr>
      </p:pic>
      <p:sp>
        <p:nvSpPr>
          <p:cNvPr id="8" name="TextBox 7"/>
          <p:cNvSpPr txBox="1"/>
          <p:nvPr/>
        </p:nvSpPr>
        <p:spPr>
          <a:xfrm>
            <a:off x="8001000" y="4442936"/>
            <a:ext cx="1600200" cy="738664"/>
          </a:xfrm>
          <a:prstGeom prst="rect">
            <a:avLst/>
          </a:prstGeom>
          <a:noFill/>
        </p:spPr>
        <p:txBody>
          <a:bodyPr wrap="square" rtlCol="0">
            <a:spAutoFit/>
          </a:bodyPr>
          <a:lstStyle/>
          <a:p>
            <a:r>
              <a:rPr lang="en-US" dirty="0" smtClean="0"/>
              <a:t>Pressure mismatch</a:t>
            </a:r>
            <a:endParaRPr lang="en-US" dirty="0"/>
          </a:p>
        </p:txBody>
      </p:sp>
      <p:cxnSp>
        <p:nvCxnSpPr>
          <p:cNvPr id="10" name="Straight Arrow Connector 9"/>
          <p:cNvCxnSpPr/>
          <p:nvPr/>
        </p:nvCxnSpPr>
        <p:spPr>
          <a:xfrm flipH="1" flipV="1">
            <a:off x="7239000" y="4191000"/>
            <a:ext cx="685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7162800" y="4953000"/>
            <a:ext cx="762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001000" y="5204936"/>
            <a:ext cx="1600200" cy="738664"/>
          </a:xfrm>
          <a:prstGeom prst="rect">
            <a:avLst/>
          </a:prstGeom>
          <a:noFill/>
        </p:spPr>
        <p:txBody>
          <a:bodyPr wrap="square" rtlCol="0">
            <a:spAutoFit/>
          </a:bodyPr>
          <a:lstStyle/>
          <a:p>
            <a:r>
              <a:rPr lang="en-US" dirty="0" smtClean="0"/>
              <a:t>Actual Pressure</a:t>
            </a:r>
            <a:endParaRPr lang="en-US" dirty="0"/>
          </a:p>
        </p:txBody>
      </p:sp>
      <p:cxnSp>
        <p:nvCxnSpPr>
          <p:cNvPr id="14" name="Straight Arrow Connector 13"/>
          <p:cNvCxnSpPr>
            <a:stCxn id="13" idx="1"/>
          </p:cNvCxnSpPr>
          <p:nvPr/>
        </p:nvCxnSpPr>
        <p:spPr>
          <a:xfrm flipH="1" flipV="1">
            <a:off x="7315200" y="5486400"/>
            <a:ext cx="685800" cy="878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8001000" y="3657600"/>
            <a:ext cx="1600200" cy="738664"/>
          </a:xfrm>
          <a:prstGeom prst="rect">
            <a:avLst/>
          </a:prstGeom>
          <a:noFill/>
        </p:spPr>
        <p:txBody>
          <a:bodyPr wrap="square" rtlCol="0">
            <a:spAutoFit/>
          </a:bodyPr>
          <a:lstStyle/>
          <a:p>
            <a:r>
              <a:rPr lang="en-US" dirty="0" smtClean="0"/>
              <a:t>Pressure from MBAL</a:t>
            </a:r>
            <a:endParaRPr lang="en-US" dirty="0"/>
          </a:p>
        </p:txBody>
      </p:sp>
      <p:cxnSp>
        <p:nvCxnSpPr>
          <p:cNvPr id="17" name="Straight Arrow Connector 16"/>
          <p:cNvCxnSpPr>
            <a:stCxn id="16" idx="1"/>
          </p:cNvCxnSpPr>
          <p:nvPr/>
        </p:nvCxnSpPr>
        <p:spPr>
          <a:xfrm flipH="1">
            <a:off x="7239000" y="4026932"/>
            <a:ext cx="762000" cy="1640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Reservoir assessment – cont´d</a:t>
            </a:r>
          </a:p>
        </p:txBody>
      </p:sp>
      <p:sp>
        <p:nvSpPr>
          <p:cNvPr id="3" name="Content Placeholder 2"/>
          <p:cNvSpPr>
            <a:spLocks noGrp="1"/>
          </p:cNvSpPr>
          <p:nvPr>
            <p:ph idx="1"/>
          </p:nvPr>
        </p:nvSpPr>
        <p:spPr/>
        <p:txBody>
          <a:bodyPr>
            <a:normAutofit lnSpcReduction="10000"/>
          </a:bodyPr>
          <a:lstStyle/>
          <a:p>
            <a:pPr>
              <a:buNone/>
            </a:pPr>
            <a:r>
              <a:rPr lang="en-US" dirty="0" smtClean="0"/>
              <a:t>Preliminary Material Balance Results:</a:t>
            </a:r>
          </a:p>
          <a:p>
            <a:r>
              <a:rPr lang="en-US" dirty="0" smtClean="0"/>
              <a:t>Reservoir pressure obtained from material balance using reported oil, gas and water production and re-injection data is much higher than observed:</a:t>
            </a:r>
          </a:p>
          <a:p>
            <a:pPr lvl="1"/>
            <a:r>
              <a:rPr lang="en-US" dirty="0" smtClean="0"/>
              <a:t>MBAL:	2400 psi</a:t>
            </a:r>
          </a:p>
          <a:p>
            <a:pPr lvl="1"/>
            <a:r>
              <a:rPr lang="en-US" dirty="0" smtClean="0"/>
              <a:t>Observed: 	  400 psi</a:t>
            </a:r>
          </a:p>
          <a:p>
            <a:r>
              <a:rPr lang="en-US" dirty="0" smtClean="0"/>
              <a:t>Gas re-injection reported too high or gas leaked into adjacent reservoirs</a:t>
            </a:r>
          </a:p>
          <a:p>
            <a:r>
              <a:rPr lang="en-US" dirty="0" smtClean="0"/>
              <a:t>Implemented a gas injection correction term to match pressure</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Reservoir assessment – cont´d</a:t>
            </a:r>
          </a:p>
        </p:txBody>
      </p:sp>
      <p:sp>
        <p:nvSpPr>
          <p:cNvPr id="3" name="Content Placeholder 2"/>
          <p:cNvSpPr>
            <a:spLocks noGrp="1"/>
          </p:cNvSpPr>
          <p:nvPr>
            <p:ph idx="1"/>
          </p:nvPr>
        </p:nvSpPr>
        <p:spPr/>
        <p:txBody>
          <a:bodyPr/>
          <a:lstStyle/>
          <a:p>
            <a:pPr>
              <a:buNone/>
            </a:pPr>
            <a:r>
              <a:rPr lang="en-US" dirty="0" smtClean="0">
                <a:sym typeface="Wingdings" pitchFamily="2" charset="2"/>
              </a:rPr>
              <a:t>Material balance correction assumptions:</a:t>
            </a:r>
          </a:p>
          <a:p>
            <a:r>
              <a:rPr lang="en-US" dirty="0" smtClean="0">
                <a:sym typeface="Wingdings" pitchFamily="2" charset="2"/>
              </a:rPr>
              <a:t>Liquid volumes accurately measured</a:t>
            </a:r>
          </a:p>
          <a:p>
            <a:r>
              <a:rPr lang="en-US" dirty="0" smtClean="0">
                <a:sym typeface="Wingdings" pitchFamily="2" charset="2"/>
              </a:rPr>
              <a:t>Reservoir pressure should match</a:t>
            </a:r>
          </a:p>
          <a:p>
            <a:pPr>
              <a:buNone/>
            </a:pPr>
            <a:r>
              <a:rPr lang="en-US" dirty="0" smtClean="0">
                <a:sym typeface="Wingdings" pitchFamily="2" charset="2"/>
              </a:rPr>
              <a:t>Gas re-injection adjusted downwards via correction term to match observed reservoir pressure</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Reservoir assessment – cont´d</a:t>
            </a:r>
          </a:p>
        </p:txBody>
      </p:sp>
      <p:sp>
        <p:nvSpPr>
          <p:cNvPr id="3" name="Content Placeholder 2"/>
          <p:cNvSpPr>
            <a:spLocks noGrp="1"/>
          </p:cNvSpPr>
          <p:nvPr>
            <p:ph idx="1"/>
          </p:nvPr>
        </p:nvSpPr>
        <p:spPr>
          <a:xfrm>
            <a:off x="495300" y="1600202"/>
            <a:ext cx="2247900" cy="4368799"/>
          </a:xfrm>
        </p:spPr>
        <p:txBody>
          <a:bodyPr/>
          <a:lstStyle/>
          <a:p>
            <a:r>
              <a:rPr lang="en-US" dirty="0" smtClean="0"/>
              <a:t>A: Solution Gas Drive</a:t>
            </a:r>
          </a:p>
          <a:p>
            <a:r>
              <a:rPr lang="en-US" dirty="0" smtClean="0"/>
              <a:t>B: Gas injection</a:t>
            </a:r>
          </a:p>
          <a:p>
            <a:r>
              <a:rPr lang="en-US" dirty="0" smtClean="0"/>
              <a:t>C: Water injection</a:t>
            </a:r>
          </a:p>
          <a:p>
            <a:r>
              <a:rPr lang="en-US" dirty="0" smtClean="0"/>
              <a:t>D: Natural Decline</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dirty="0"/>
          </a:p>
        </p:txBody>
      </p:sp>
      <p:sp>
        <p:nvSpPr>
          <p:cNvPr id="5" name="Slide Number Placeholder 4"/>
          <p:cNvSpPr>
            <a:spLocks noGrp="1"/>
          </p:cNvSpPr>
          <p:nvPr>
            <p:ph type="sldNum" sz="quarter" idx="12"/>
          </p:nvPr>
        </p:nvSpPr>
        <p:spPr/>
        <p:txBody>
          <a:bodyPr/>
          <a:lstStyle/>
          <a:p>
            <a:fld id="{2DD6A9B4-CD6A-4995-84BE-1B7E07DDB767}" type="slidenum">
              <a:rPr lang="en-US" smtClean="0"/>
              <a:pPr/>
              <a:t>20</a:t>
            </a:fld>
            <a:endParaRPr lang="en-US"/>
          </a:p>
        </p:txBody>
      </p:sp>
      <p:pic>
        <p:nvPicPr>
          <p:cNvPr id="4098" name="Picture 2"/>
          <p:cNvPicPr>
            <a:picLocks noChangeAspect="1" noChangeArrowheads="1"/>
          </p:cNvPicPr>
          <p:nvPr/>
        </p:nvPicPr>
        <p:blipFill>
          <a:blip r:embed="rId2" cstate="print"/>
          <a:srcRect/>
          <a:stretch>
            <a:fillRect/>
          </a:stretch>
        </p:blipFill>
        <p:spPr bwMode="auto">
          <a:xfrm>
            <a:off x="2667000" y="1752600"/>
            <a:ext cx="6705600" cy="4055639"/>
          </a:xfrm>
          <a:prstGeom prst="rect">
            <a:avLst/>
          </a:prstGeom>
          <a:noFill/>
          <a:ln w="9525">
            <a:noFill/>
            <a:miter lim="800000"/>
            <a:headEnd/>
            <a:tailEnd/>
          </a:ln>
          <a:effectLst/>
        </p:spPr>
      </p:pic>
      <p:sp>
        <p:nvSpPr>
          <p:cNvPr id="7" name="TextBox 6"/>
          <p:cNvSpPr txBox="1"/>
          <p:nvPr/>
        </p:nvSpPr>
        <p:spPr>
          <a:xfrm>
            <a:off x="4038600" y="2667000"/>
            <a:ext cx="381000" cy="415498"/>
          </a:xfrm>
          <a:prstGeom prst="rect">
            <a:avLst/>
          </a:prstGeom>
          <a:noFill/>
        </p:spPr>
        <p:txBody>
          <a:bodyPr wrap="square" rtlCol="0">
            <a:spAutoFit/>
          </a:bodyPr>
          <a:lstStyle/>
          <a:p>
            <a:r>
              <a:rPr lang="en-US" dirty="0" smtClean="0"/>
              <a:t>A</a:t>
            </a:r>
            <a:endParaRPr lang="en-US" dirty="0"/>
          </a:p>
        </p:txBody>
      </p:sp>
      <p:sp>
        <p:nvSpPr>
          <p:cNvPr id="8" name="TextBox 7"/>
          <p:cNvSpPr txBox="1"/>
          <p:nvPr/>
        </p:nvSpPr>
        <p:spPr>
          <a:xfrm>
            <a:off x="5257800" y="2667000"/>
            <a:ext cx="381000" cy="415498"/>
          </a:xfrm>
          <a:prstGeom prst="rect">
            <a:avLst/>
          </a:prstGeom>
          <a:noFill/>
        </p:spPr>
        <p:txBody>
          <a:bodyPr wrap="square" rtlCol="0">
            <a:spAutoFit/>
          </a:bodyPr>
          <a:lstStyle/>
          <a:p>
            <a:r>
              <a:rPr lang="en-US" dirty="0" smtClean="0"/>
              <a:t>B</a:t>
            </a:r>
            <a:endParaRPr lang="en-US" dirty="0"/>
          </a:p>
        </p:txBody>
      </p:sp>
      <p:sp>
        <p:nvSpPr>
          <p:cNvPr id="9" name="TextBox 8"/>
          <p:cNvSpPr txBox="1"/>
          <p:nvPr/>
        </p:nvSpPr>
        <p:spPr>
          <a:xfrm>
            <a:off x="6858000" y="2667000"/>
            <a:ext cx="381000" cy="415498"/>
          </a:xfrm>
          <a:prstGeom prst="rect">
            <a:avLst/>
          </a:prstGeom>
          <a:noFill/>
        </p:spPr>
        <p:txBody>
          <a:bodyPr wrap="square" rtlCol="0">
            <a:spAutoFit/>
          </a:bodyPr>
          <a:lstStyle/>
          <a:p>
            <a:r>
              <a:rPr lang="en-US" dirty="0" smtClean="0"/>
              <a:t>C</a:t>
            </a:r>
            <a:endParaRPr lang="en-US" dirty="0"/>
          </a:p>
        </p:txBody>
      </p:sp>
      <p:sp>
        <p:nvSpPr>
          <p:cNvPr id="10" name="TextBox 9"/>
          <p:cNvSpPr txBox="1"/>
          <p:nvPr/>
        </p:nvSpPr>
        <p:spPr>
          <a:xfrm>
            <a:off x="8382000" y="2667000"/>
            <a:ext cx="381000" cy="415498"/>
          </a:xfrm>
          <a:prstGeom prst="rect">
            <a:avLst/>
          </a:prstGeom>
          <a:noFill/>
        </p:spPr>
        <p:txBody>
          <a:bodyPr wrap="square" rtlCol="0">
            <a:spAutoFit/>
          </a:bodyPr>
          <a:lstStyle/>
          <a:p>
            <a:r>
              <a:rPr lang="en-US" dirty="0" smtClean="0"/>
              <a:t>D</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Reservoir assessment – cont´d</a:t>
            </a:r>
          </a:p>
        </p:txBody>
      </p:sp>
      <p:sp>
        <p:nvSpPr>
          <p:cNvPr id="3" name="Content Placeholder 2"/>
          <p:cNvSpPr>
            <a:spLocks noGrp="1"/>
          </p:cNvSpPr>
          <p:nvPr>
            <p:ph idx="1"/>
          </p:nvPr>
        </p:nvSpPr>
        <p:spPr/>
        <p:txBody>
          <a:bodyPr/>
          <a:lstStyle/>
          <a:p>
            <a:r>
              <a:rPr lang="en-US" dirty="0" smtClean="0"/>
              <a:t>Total Gas in Place vs. Time (all 5 reservoirs)</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21</a:t>
            </a:fld>
            <a:endParaRPr lang="en-US"/>
          </a:p>
        </p:txBody>
      </p:sp>
      <p:pic>
        <p:nvPicPr>
          <p:cNvPr id="5122" name="Picture 2"/>
          <p:cNvPicPr>
            <a:picLocks noChangeAspect="1" noChangeArrowheads="1"/>
          </p:cNvPicPr>
          <p:nvPr/>
        </p:nvPicPr>
        <p:blipFill>
          <a:blip r:embed="rId2" cstate="print"/>
          <a:srcRect/>
          <a:stretch>
            <a:fillRect/>
          </a:stretch>
        </p:blipFill>
        <p:spPr bwMode="auto">
          <a:xfrm>
            <a:off x="2773636" y="2209800"/>
            <a:ext cx="6772002" cy="37623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Reservoir assessment – cont´d</a:t>
            </a:r>
          </a:p>
        </p:txBody>
      </p:sp>
      <p:sp>
        <p:nvSpPr>
          <p:cNvPr id="3" name="Content Placeholder 2"/>
          <p:cNvSpPr>
            <a:spLocks noGrp="1"/>
          </p:cNvSpPr>
          <p:nvPr>
            <p:ph idx="1"/>
          </p:nvPr>
        </p:nvSpPr>
        <p:spPr/>
        <p:txBody>
          <a:bodyPr/>
          <a:lstStyle/>
          <a:p>
            <a:r>
              <a:rPr lang="en-US" dirty="0" smtClean="0"/>
              <a:t>Free Gas In-Place vs. Time (all 5 reservoirs)</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22</a:t>
            </a:fld>
            <a:endParaRPr lang="en-US"/>
          </a:p>
        </p:txBody>
      </p:sp>
      <p:pic>
        <p:nvPicPr>
          <p:cNvPr id="7170" name="Picture 2"/>
          <p:cNvPicPr>
            <a:picLocks noChangeAspect="1" noChangeArrowheads="1"/>
          </p:cNvPicPr>
          <p:nvPr/>
        </p:nvPicPr>
        <p:blipFill>
          <a:blip r:embed="rId2" cstate="print"/>
          <a:srcRect/>
          <a:stretch>
            <a:fillRect/>
          </a:stretch>
        </p:blipFill>
        <p:spPr bwMode="auto">
          <a:xfrm>
            <a:off x="2743200" y="2229942"/>
            <a:ext cx="6610526" cy="37136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Reservoir assessment – cont´d</a:t>
            </a:r>
          </a:p>
        </p:txBody>
      </p:sp>
      <p:sp>
        <p:nvSpPr>
          <p:cNvPr id="3" name="Content Placeholder 2"/>
          <p:cNvSpPr>
            <a:spLocks noGrp="1"/>
          </p:cNvSpPr>
          <p:nvPr>
            <p:ph idx="1"/>
          </p:nvPr>
        </p:nvSpPr>
        <p:spPr/>
        <p:txBody>
          <a:bodyPr>
            <a:normAutofit/>
          </a:bodyPr>
          <a:lstStyle/>
          <a:p>
            <a:pPr>
              <a:buNone/>
            </a:pPr>
            <a:r>
              <a:rPr lang="en-US" dirty="0" smtClean="0"/>
              <a:t>Current In-Place Gas Volumes estimated at:</a:t>
            </a:r>
          </a:p>
          <a:p>
            <a:r>
              <a:rPr lang="en-US" dirty="0" smtClean="0"/>
              <a:t>Total: 0.5 TCF (0.4 Free &amp; 0.1 Solution)</a:t>
            </a:r>
          </a:p>
          <a:p>
            <a:r>
              <a:rPr lang="en-US" dirty="0" smtClean="0"/>
              <a:t>Business Plan requires: 1.3-2.5 TCF recoverable gas</a:t>
            </a:r>
          </a:p>
          <a:p>
            <a:pPr>
              <a:buFont typeface="Wingdings"/>
              <a:buChar char="à"/>
            </a:pPr>
            <a:r>
              <a:rPr lang="en-US" dirty="0" smtClean="0">
                <a:sym typeface="Wingdings" pitchFamily="2" charset="2"/>
              </a:rPr>
              <a:t>Current gas-in-place does not support the business plan</a:t>
            </a:r>
          </a:p>
          <a:p>
            <a:pPr>
              <a:buNone/>
            </a:pPr>
            <a:endParaRPr lang="en-US" dirty="0" smtClean="0">
              <a:sym typeface="Wingdings" pitchFamily="2" charset="2"/>
            </a:endParaRPr>
          </a:p>
          <a:p>
            <a:pPr marL="401638" indent="3175">
              <a:buNone/>
            </a:pPr>
            <a:r>
              <a:rPr lang="en-US" dirty="0" smtClean="0">
                <a:sym typeface="Wingdings" pitchFamily="2" charset="2"/>
              </a:rPr>
              <a:t>Understanding of the material balance key to achieving acceptance of the results by stakeholders.</a:t>
            </a:r>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Roll-up into the overall study</a:t>
            </a:r>
          </a:p>
        </p:txBody>
      </p:sp>
      <p:sp>
        <p:nvSpPr>
          <p:cNvPr id="3" name="Content Placeholder 2"/>
          <p:cNvSpPr>
            <a:spLocks noGrp="1"/>
          </p:cNvSpPr>
          <p:nvPr>
            <p:ph idx="1"/>
          </p:nvPr>
        </p:nvSpPr>
        <p:spPr/>
        <p:txBody>
          <a:bodyPr/>
          <a:lstStyle/>
          <a:p>
            <a:r>
              <a:rPr lang="en-US" dirty="0" smtClean="0"/>
              <a:t>Client has been provided with a quick assessment of the viability of his business case:</a:t>
            </a:r>
          </a:p>
          <a:p>
            <a:pPr lvl="1"/>
            <a:r>
              <a:rPr lang="en-US" dirty="0" smtClean="0"/>
              <a:t>Reservoir assessment indicates current in-place volumes selected reservoirs do not support business plan</a:t>
            </a:r>
          </a:p>
          <a:p>
            <a:pPr lvl="1"/>
            <a:r>
              <a:rPr lang="en-US" dirty="0" smtClean="0"/>
              <a:t>No other studies were performed as the conventional </a:t>
            </a:r>
            <a:r>
              <a:rPr lang="en-US" dirty="0" smtClean="0"/>
              <a:t>reservoir </a:t>
            </a:r>
            <a:r>
              <a:rPr lang="en-US" dirty="0" smtClean="0"/>
              <a:t>assessment could be performed </a:t>
            </a:r>
            <a:r>
              <a:rPr lang="en-US" dirty="0" smtClean="0"/>
              <a:t>upfront </a:t>
            </a:r>
            <a:r>
              <a:rPr lang="en-US" dirty="0" smtClean="0"/>
              <a:t>and no parallel execution of study work was required to meet the overall study plan</a:t>
            </a:r>
          </a:p>
          <a:p>
            <a:r>
              <a:rPr lang="en-US" dirty="0" smtClean="0"/>
              <a:t>Overall study cost was minimized while providing the required information to Client</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Overall study results</a:t>
            </a:r>
          </a:p>
        </p:txBody>
      </p:sp>
      <p:sp>
        <p:nvSpPr>
          <p:cNvPr id="3" name="Content Placeholder 2"/>
          <p:cNvSpPr>
            <a:spLocks noGrp="1"/>
          </p:cNvSpPr>
          <p:nvPr>
            <p:ph idx="1"/>
          </p:nvPr>
        </p:nvSpPr>
        <p:spPr/>
        <p:txBody>
          <a:bodyPr>
            <a:normAutofit lnSpcReduction="10000"/>
          </a:bodyPr>
          <a:lstStyle/>
          <a:p>
            <a:r>
              <a:rPr lang="en-US" dirty="0" err="1" smtClean="0"/>
              <a:t>SacyrFluor</a:t>
            </a:r>
            <a:r>
              <a:rPr lang="en-US" dirty="0" smtClean="0"/>
              <a:t> has successfully coordinated the overall study between the different stakeholders:</a:t>
            </a:r>
          </a:p>
          <a:p>
            <a:pPr lvl="1"/>
            <a:r>
              <a:rPr lang="en-US" dirty="0" smtClean="0"/>
              <a:t>Client management</a:t>
            </a:r>
          </a:p>
          <a:p>
            <a:pPr lvl="1"/>
            <a:r>
              <a:rPr lang="en-US" dirty="0" smtClean="0"/>
              <a:t>Client gas production specialists</a:t>
            </a:r>
          </a:p>
          <a:p>
            <a:pPr lvl="1"/>
            <a:r>
              <a:rPr lang="en-US" dirty="0" smtClean="0"/>
              <a:t>Third party reservoir consultant</a:t>
            </a:r>
          </a:p>
          <a:p>
            <a:pPr lvl="1"/>
            <a:r>
              <a:rPr lang="en-US" dirty="0" smtClean="0"/>
              <a:t>Fluor upstream specialists</a:t>
            </a:r>
          </a:p>
          <a:p>
            <a:r>
              <a:rPr lang="en-US" dirty="0" smtClean="0"/>
              <a:t>A cost effective method was derived to obtain the minimum required reservoir information</a:t>
            </a:r>
          </a:p>
          <a:p>
            <a:r>
              <a:rPr lang="en-US" dirty="0" smtClean="0"/>
              <a:t>Client money has been saved and remains available to study other opportunities</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Lessons learned</a:t>
            </a:r>
          </a:p>
        </p:txBody>
      </p:sp>
      <p:sp>
        <p:nvSpPr>
          <p:cNvPr id="3" name="Content Placeholder 2"/>
          <p:cNvSpPr>
            <a:spLocks noGrp="1"/>
          </p:cNvSpPr>
          <p:nvPr>
            <p:ph idx="1"/>
          </p:nvPr>
        </p:nvSpPr>
        <p:spPr/>
        <p:txBody>
          <a:bodyPr>
            <a:normAutofit lnSpcReduction="10000"/>
          </a:bodyPr>
          <a:lstStyle/>
          <a:p>
            <a:r>
              <a:rPr lang="en-US" dirty="0" smtClean="0"/>
              <a:t>Zero base approach, i.e. going back to the basics, helps set the basis and shift the paradigm.</a:t>
            </a:r>
          </a:p>
          <a:p>
            <a:r>
              <a:rPr lang="en-US" dirty="0" smtClean="0"/>
              <a:t>Bringing required expertise together from various sources:</a:t>
            </a:r>
          </a:p>
          <a:p>
            <a:pPr lvl="1"/>
            <a:r>
              <a:rPr lang="en-US" dirty="0" smtClean="0"/>
              <a:t>Client</a:t>
            </a:r>
          </a:p>
          <a:p>
            <a:pPr lvl="1"/>
            <a:r>
              <a:rPr lang="en-US" dirty="0" smtClean="0"/>
              <a:t>Contractor</a:t>
            </a:r>
          </a:p>
          <a:p>
            <a:pPr lvl="1"/>
            <a:r>
              <a:rPr lang="en-US" dirty="0" smtClean="0"/>
              <a:t>Subcontractor</a:t>
            </a:r>
          </a:p>
          <a:p>
            <a:pPr>
              <a:buNone/>
            </a:pPr>
            <a:r>
              <a:rPr lang="en-US" dirty="0" smtClean="0">
                <a:sym typeface="Wingdings" pitchFamily="2" charset="2"/>
              </a:rPr>
              <a:t>	 Helps limit the scope to the minimum required.</a:t>
            </a:r>
            <a:endParaRPr lang="en-US" dirty="0" smtClean="0"/>
          </a:p>
          <a:p>
            <a:r>
              <a:rPr lang="en-US" dirty="0" smtClean="0"/>
              <a:t>Ensuring agreement on the basis is required to obtain acceptance of the outcome.</a:t>
            </a:r>
            <a:endParaRPr lang="en-US"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Contact Details</a:t>
            </a:r>
            <a:endParaRPr lang="en-US" sz="3200" b="1" dirty="0"/>
          </a:p>
        </p:txBody>
      </p:sp>
      <p:sp>
        <p:nvSpPr>
          <p:cNvPr id="3" name="Content Placeholder 2"/>
          <p:cNvSpPr>
            <a:spLocks noGrp="1"/>
          </p:cNvSpPr>
          <p:nvPr>
            <p:ph idx="1"/>
          </p:nvPr>
        </p:nvSpPr>
        <p:spPr>
          <a:xfrm>
            <a:off x="685800" y="1219200"/>
            <a:ext cx="6286500" cy="4648200"/>
          </a:xfrm>
        </p:spPr>
        <p:txBody>
          <a:bodyPr>
            <a:normAutofit/>
          </a:bodyPr>
          <a:lstStyle/>
          <a:p>
            <a:r>
              <a:rPr lang="es-ES" b="1" dirty="0" err="1" smtClean="0"/>
              <a:t>Kjeld</a:t>
            </a:r>
            <a:r>
              <a:rPr lang="es-ES" b="1" dirty="0" smtClean="0"/>
              <a:t> </a:t>
            </a:r>
            <a:r>
              <a:rPr lang="en-US" b="1" dirty="0" err="1" smtClean="0"/>
              <a:t>Bokstijn</a:t>
            </a:r>
            <a:r>
              <a:rPr lang="en-US" b="1" dirty="0" smtClean="0"/>
              <a:t> – Process Director</a:t>
            </a:r>
          </a:p>
          <a:p>
            <a:pPr marL="395288" indent="0">
              <a:buNone/>
            </a:pPr>
            <a:r>
              <a:rPr lang="es-ES" dirty="0" err="1" smtClean="0"/>
              <a:t>Ph</a:t>
            </a:r>
            <a:r>
              <a:rPr lang="es-ES" dirty="0" smtClean="0"/>
              <a:t> +34 91 536 5904</a:t>
            </a:r>
          </a:p>
          <a:p>
            <a:pPr marL="395288" indent="0">
              <a:buNone/>
            </a:pPr>
            <a:r>
              <a:rPr lang="es-ES" dirty="0" smtClean="0"/>
              <a:t>Email: </a:t>
            </a:r>
            <a:r>
              <a:rPr lang="es-ES" dirty="0" smtClean="0">
                <a:hlinkClick r:id="rId2"/>
              </a:rPr>
              <a:t>Kjeld.Bokstijn@sacyrfluor.com</a:t>
            </a:r>
            <a:endParaRPr lang="es-ES" dirty="0" smtClean="0"/>
          </a:p>
          <a:p>
            <a:r>
              <a:rPr lang="es-ES" b="1" dirty="0" err="1" smtClean="0"/>
              <a:t>Lan</a:t>
            </a:r>
            <a:r>
              <a:rPr lang="es-ES" b="1" dirty="0" smtClean="0"/>
              <a:t> Ji – </a:t>
            </a:r>
            <a:r>
              <a:rPr lang="es-ES" b="1" dirty="0" err="1" smtClean="0"/>
              <a:t>Process</a:t>
            </a:r>
            <a:r>
              <a:rPr lang="es-ES" b="1" dirty="0" smtClean="0"/>
              <a:t> Director</a:t>
            </a:r>
          </a:p>
          <a:p>
            <a:pPr marL="395288" indent="0">
              <a:buNone/>
            </a:pPr>
            <a:r>
              <a:rPr lang="es-ES" dirty="0" err="1" smtClean="0"/>
              <a:t>Ph</a:t>
            </a:r>
            <a:r>
              <a:rPr lang="es-ES" dirty="0" smtClean="0"/>
              <a:t> +1 949 349 3356</a:t>
            </a:r>
          </a:p>
          <a:p>
            <a:pPr marL="395288" indent="0">
              <a:buNone/>
            </a:pPr>
            <a:r>
              <a:rPr lang="es-ES" dirty="0" smtClean="0"/>
              <a:t>Email: </a:t>
            </a:r>
            <a:r>
              <a:rPr lang="es-ES" dirty="0" smtClean="0">
                <a:hlinkClick r:id="rId3"/>
              </a:rPr>
              <a:t>Lan.Ji@fluor.com</a:t>
            </a:r>
            <a:endParaRPr lang="es-ES" dirty="0" smtClean="0"/>
          </a:p>
          <a:p>
            <a:r>
              <a:rPr lang="es-ES" b="1" dirty="0" smtClean="0"/>
              <a:t>María Rey – Project Director</a:t>
            </a:r>
          </a:p>
          <a:p>
            <a:pPr marL="395288" indent="0">
              <a:buNone/>
            </a:pPr>
            <a:r>
              <a:rPr lang="es-ES" dirty="0" err="1" smtClean="0"/>
              <a:t>Ph</a:t>
            </a:r>
            <a:r>
              <a:rPr lang="es-ES" dirty="0" smtClean="0"/>
              <a:t> +34 91 536 6402</a:t>
            </a:r>
          </a:p>
          <a:p>
            <a:pPr marL="395288" indent="0">
              <a:buNone/>
            </a:pPr>
            <a:r>
              <a:rPr lang="es-ES" dirty="0" smtClean="0"/>
              <a:t>Email: </a:t>
            </a:r>
            <a:r>
              <a:rPr lang="es-ES" dirty="0" smtClean="0">
                <a:hlinkClick r:id="rId4"/>
              </a:rPr>
              <a:t>Maria.Rey@sacyrfluor.com</a:t>
            </a:r>
            <a:endParaRPr lang="es-ES" dirty="0" smtClean="0"/>
          </a:p>
          <a:p>
            <a:pPr marL="395288" indent="0">
              <a:buNone/>
            </a:pPr>
            <a:endParaRPr lang="en-US" b="1" dirty="0"/>
          </a:p>
        </p:txBody>
      </p:sp>
      <p:sp>
        <p:nvSpPr>
          <p:cNvPr id="4" name="Footer Placeholder 3"/>
          <p:cNvSpPr>
            <a:spLocks noGrp="1"/>
          </p:cNvSpPr>
          <p:nvPr>
            <p:ph type="ftr" sz="quarter" idx="11"/>
          </p:nvPr>
        </p:nvSpPr>
        <p:spPr/>
        <p:txBody>
          <a:bodyPr/>
          <a:lstStyle/>
          <a:p>
            <a:r>
              <a:rPr lang="en-US" smtClean="0"/>
              <a:t>© 2017 SacyrFluor. All Rights Reserved.</a:t>
            </a:r>
            <a:endParaRPr lang="en-US"/>
          </a:p>
        </p:txBody>
      </p:sp>
      <p:sp>
        <p:nvSpPr>
          <p:cNvPr id="5" name="Slide Number Placeholder 4"/>
          <p:cNvSpPr>
            <a:spLocks noGrp="1"/>
          </p:cNvSpPr>
          <p:nvPr>
            <p:ph type="sldNum" sz="quarter" idx="12"/>
          </p:nvPr>
        </p:nvSpPr>
        <p:spPr/>
        <p:txBody>
          <a:bodyPr/>
          <a:lstStyle/>
          <a:p>
            <a:fld id="{2DD6A9B4-CD6A-4995-84BE-1B7E07DDB767}" type="slidenum">
              <a:rPr lang="en-US" smtClean="0"/>
              <a:pPr/>
              <a:t>27</a:t>
            </a:fld>
            <a:endParaRPr lang="en-US"/>
          </a:p>
        </p:txBody>
      </p:sp>
    </p:spTree>
    <p:extLst>
      <p:ext uri="{BB962C8B-B14F-4D97-AF65-F5344CB8AC3E}">
        <p14:creationId xmlns="" xmlns:p14="http://schemas.microsoft.com/office/powerpoint/2010/main" val="9698010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Disclaimer</a:t>
            </a:r>
          </a:p>
        </p:txBody>
      </p:sp>
      <p:sp>
        <p:nvSpPr>
          <p:cNvPr id="3" name="Content Placeholder 2"/>
          <p:cNvSpPr>
            <a:spLocks noGrp="1"/>
          </p:cNvSpPr>
          <p:nvPr>
            <p:ph idx="1"/>
          </p:nvPr>
        </p:nvSpPr>
        <p:spPr>
          <a:xfrm>
            <a:off x="495300" y="1600202"/>
            <a:ext cx="9182100" cy="4368799"/>
          </a:xfrm>
        </p:spPr>
        <p:txBody>
          <a:bodyPr>
            <a:normAutofit/>
          </a:bodyPr>
          <a:lstStyle/>
          <a:p>
            <a:pPr marL="0" indent="0" algn="ctr">
              <a:buNone/>
            </a:pPr>
            <a:endParaRPr lang="en-US" sz="2400" i="1" dirty="0" smtClean="0"/>
          </a:p>
          <a:p>
            <a:pPr marL="0" indent="0" algn="ctr">
              <a:buNone/>
            </a:pPr>
            <a:endParaRPr lang="es-ES" sz="2400" i="1" dirty="0" smtClean="0"/>
          </a:p>
          <a:p>
            <a:pPr marL="0" indent="0" algn="ctr">
              <a:buNone/>
            </a:pPr>
            <a:endParaRPr lang="es-ES" sz="2400" i="1" dirty="0"/>
          </a:p>
          <a:p>
            <a:pPr marL="0" indent="0" algn="ctr">
              <a:buNone/>
            </a:pPr>
            <a:endParaRPr lang="en-US" sz="2400" i="1" dirty="0"/>
          </a:p>
          <a:p>
            <a:pPr marL="0" indent="0" algn="ctr">
              <a:buNone/>
            </a:pPr>
            <a:r>
              <a:rPr lang="en-US" sz="2000" i="1" dirty="0" smtClean="0"/>
              <a:t>This presentation has been prepared by and remains the sole property of SacyrFluor S.A.</a:t>
            </a:r>
          </a:p>
          <a:p>
            <a:pPr marL="0" indent="0" algn="ctr">
              <a:buNone/>
            </a:pPr>
            <a:r>
              <a:rPr lang="en-US" sz="2000" i="1" dirty="0" smtClean="0"/>
              <a:t>Client agrees, by its acceptance or use of this document, to return it upon SacyrFluor’s request, and not to reproduce, copy, lend, or otherwise disclose or dispose of the contents, directly or indirectly, and not to use them for any purpose other than that for which it was specifically furnished. </a:t>
            </a:r>
          </a:p>
          <a:p>
            <a:pPr algn="ctr">
              <a:buNone/>
            </a:pPr>
            <a:endParaRPr lang="en-US" sz="2400" i="1" dirty="0"/>
          </a:p>
        </p:txBody>
      </p:sp>
      <p:sp>
        <p:nvSpPr>
          <p:cNvPr id="4" name="Footer Placeholder 3"/>
          <p:cNvSpPr>
            <a:spLocks noGrp="1"/>
          </p:cNvSpPr>
          <p:nvPr>
            <p:ph type="ftr" sz="quarter" idx="11"/>
          </p:nvPr>
        </p:nvSpPr>
        <p:spPr/>
        <p:txBody>
          <a:bodyPr/>
          <a:lstStyle/>
          <a:p>
            <a:r>
              <a:rPr lang="en-US" dirty="0" smtClean="0"/>
              <a:t>© 2017 SacyrFluor. All Rights Reserved.</a:t>
            </a:r>
            <a:endParaRPr lang="en-US" dirty="0"/>
          </a:p>
        </p:txBody>
      </p:sp>
      <p:sp>
        <p:nvSpPr>
          <p:cNvPr id="5" name="Slide Number Placeholder 4"/>
          <p:cNvSpPr>
            <a:spLocks noGrp="1"/>
          </p:cNvSpPr>
          <p:nvPr>
            <p:ph type="sldNum" sz="quarter" idx="12"/>
          </p:nvPr>
        </p:nvSpPr>
        <p:spPr/>
        <p:txBody>
          <a:bodyPr/>
          <a:lstStyle/>
          <a:p>
            <a:fld id="{2DD6A9B4-CD6A-4995-84BE-1B7E07DDB767}" type="slidenum">
              <a:rPr lang="en-US" smtClean="0"/>
              <a:pPr/>
              <a:t>28</a:t>
            </a:fld>
            <a:endParaRPr lang="en-US"/>
          </a:p>
        </p:txBody>
      </p:sp>
    </p:spTree>
  </p:cSld>
  <p:clrMapOvr>
    <a:masterClrMapping/>
  </p:clrMapOvr>
</p:sld>
</file>

<file path=ppt/theme/theme1.xml><?xml version="1.0" encoding="utf-8"?>
<a:theme xmlns:a="http://schemas.openxmlformats.org/drawingml/2006/main" name="GV20170038-051_E&amp;C Offshore">
  <a:themeElements>
    <a:clrScheme name="FluorVIS">
      <a:dk1>
        <a:sysClr val="windowText" lastClr="000000"/>
      </a:dk1>
      <a:lt1>
        <a:sysClr val="window" lastClr="FFFFFF"/>
      </a:lt1>
      <a:dk2>
        <a:srgbClr val="00467F"/>
      </a:dk2>
      <a:lt2>
        <a:srgbClr val="EEECE1"/>
      </a:lt2>
      <a:accent1>
        <a:srgbClr val="0096D7"/>
      </a:accent1>
      <a:accent2>
        <a:srgbClr val="E31B23"/>
      </a:accent2>
      <a:accent3>
        <a:srgbClr val="4AAA42"/>
      </a:accent3>
      <a:accent4>
        <a:srgbClr val="7A68AE"/>
      </a:accent4>
      <a:accent5>
        <a:srgbClr val="FFC425"/>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GV20170038-051_E&amp;C Offshore</Template>
  <TotalTime>445</TotalTime>
  <Words>1958</Words>
  <Application>Microsoft Office PowerPoint</Application>
  <PresentationFormat>A4 Paper (210x297 mm)</PresentationFormat>
  <Paragraphs>252</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GV20170038-051_E&amp;C Offshore</vt:lpstr>
      <vt:lpstr>Integrated consulting services for rich gas production plan from mature fields</vt:lpstr>
      <vt:lpstr>SacyrFluor – Who we are</vt:lpstr>
      <vt:lpstr>SacyrFluor – Business Areas</vt:lpstr>
      <vt:lpstr>Fluor – Energy &amp; Chemicals</vt:lpstr>
      <vt:lpstr>Fluor: what we do</vt:lpstr>
      <vt:lpstr>A project with special expertise requirements</vt:lpstr>
      <vt:lpstr>Client with an idea and a business plan</vt:lpstr>
      <vt:lpstr>Client with an idea and a business plan – cont´d</vt:lpstr>
      <vt:lpstr>Client with an idea and a business plan – cont´d</vt:lpstr>
      <vt:lpstr>Turning ideas into reality</vt:lpstr>
      <vt:lpstr>Understand Client business plan</vt:lpstr>
      <vt:lpstr>Understand Client needs</vt:lpstr>
      <vt:lpstr>Align on study requirements and scope split</vt:lpstr>
      <vt:lpstr>Preliminary reservoir assessment</vt:lpstr>
      <vt:lpstr>Develop the integrated solution</vt:lpstr>
      <vt:lpstr>Reservoir assessment</vt:lpstr>
      <vt:lpstr>Reservoir assessment – cont´d</vt:lpstr>
      <vt:lpstr>Reservoir assessment – cont´d</vt:lpstr>
      <vt:lpstr>Reservoir assessment – cont´d</vt:lpstr>
      <vt:lpstr>Reservoir assessment – cont´d</vt:lpstr>
      <vt:lpstr>Reservoir assessment – cont´d</vt:lpstr>
      <vt:lpstr>Reservoir assessment – cont´d</vt:lpstr>
      <vt:lpstr>Reservoir assessment – cont´d</vt:lpstr>
      <vt:lpstr>Roll-up into the overall study</vt:lpstr>
      <vt:lpstr>Overall study results</vt:lpstr>
      <vt:lpstr>Lessons learned</vt:lpstr>
      <vt:lpstr>Contact Details</vt:lpstr>
      <vt:lpstr>Disclaimer</vt:lpstr>
    </vt:vector>
  </TitlesOfParts>
  <Company>Fluor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Kjeld Bokstijn</dc:creator>
  <cp:lastModifiedBy>bok47016</cp:lastModifiedBy>
  <cp:revision>106</cp:revision>
  <dcterms:created xsi:type="dcterms:W3CDTF">2017-06-09T12:46:30Z</dcterms:created>
  <dcterms:modified xsi:type="dcterms:W3CDTF">2017-06-27T06:59:45Z</dcterms:modified>
</cp:coreProperties>
</file>